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</p:sldMasterIdLst>
  <p:notesMasterIdLst>
    <p:notesMasterId r:id="rId59"/>
  </p:notesMasterIdLst>
  <p:handoutMasterIdLst>
    <p:handoutMasterId r:id="rId60"/>
  </p:handoutMasterIdLst>
  <p:sldIdLst>
    <p:sldId id="836" r:id="rId3"/>
    <p:sldId id="808" r:id="rId4"/>
    <p:sldId id="947" r:id="rId5"/>
    <p:sldId id="563" r:id="rId6"/>
    <p:sldId id="809" r:id="rId7"/>
    <p:sldId id="564" r:id="rId8"/>
    <p:sldId id="266" r:id="rId9"/>
    <p:sldId id="315" r:id="rId10"/>
    <p:sldId id="267" r:id="rId11"/>
    <p:sldId id="882" r:id="rId12"/>
    <p:sldId id="914" r:id="rId13"/>
    <p:sldId id="915" r:id="rId14"/>
    <p:sldId id="738" r:id="rId15"/>
    <p:sldId id="284" r:id="rId16"/>
    <p:sldId id="917" r:id="rId17"/>
    <p:sldId id="918" r:id="rId18"/>
    <p:sldId id="920" r:id="rId19"/>
    <p:sldId id="921" r:id="rId20"/>
    <p:sldId id="922" r:id="rId21"/>
    <p:sldId id="925" r:id="rId22"/>
    <p:sldId id="924" r:id="rId23"/>
    <p:sldId id="946" r:id="rId24"/>
    <p:sldId id="926" r:id="rId25"/>
    <p:sldId id="927" r:id="rId26"/>
    <p:sldId id="929" r:id="rId27"/>
    <p:sldId id="930" r:id="rId28"/>
    <p:sldId id="931" r:id="rId29"/>
    <p:sldId id="932" r:id="rId30"/>
    <p:sldId id="933" r:id="rId31"/>
    <p:sldId id="934" r:id="rId32"/>
    <p:sldId id="936" r:id="rId33"/>
    <p:sldId id="935" r:id="rId34"/>
    <p:sldId id="937" r:id="rId35"/>
    <p:sldId id="938" r:id="rId36"/>
    <p:sldId id="939" r:id="rId37"/>
    <p:sldId id="940" r:id="rId38"/>
    <p:sldId id="941" r:id="rId39"/>
    <p:sldId id="942" r:id="rId40"/>
    <p:sldId id="772" r:id="rId41"/>
    <p:sldId id="750" r:id="rId42"/>
    <p:sldId id="813" r:id="rId43"/>
    <p:sldId id="821" r:id="rId44"/>
    <p:sldId id="838" r:id="rId45"/>
    <p:sldId id="421" r:id="rId46"/>
    <p:sldId id="881" r:id="rId47"/>
    <p:sldId id="834" r:id="rId48"/>
    <p:sldId id="943" r:id="rId49"/>
    <p:sldId id="945" r:id="rId50"/>
    <p:sldId id="752" r:id="rId51"/>
    <p:sldId id="411" r:id="rId52"/>
    <p:sldId id="297" r:id="rId53"/>
    <p:sldId id="299" r:id="rId54"/>
    <p:sldId id="301" r:id="rId55"/>
    <p:sldId id="303" r:id="rId56"/>
    <p:sldId id="304" r:id="rId57"/>
    <p:sldId id="890" r:id="rId58"/>
  </p:sldIdLst>
  <p:sldSz cx="9144000" cy="5143500" type="screen16x9"/>
  <p:notesSz cx="6858000" cy="9144000"/>
  <p:custDataLst>
    <p:tags r:id="rId6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ng, Stanley CN ." initials="SSC." lastIdx="1" clrIdx="0"/>
  <p:cmAuthor id="1" name="isakoff" initials="i" lastIdx="1" clrIdx="0"/>
  <p:cmAuthor id="2" name="PPTer_Tang" initials="P" lastIdx="1" clrIdx="0"/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CA54"/>
    <a:srgbClr val="E9E1DE"/>
    <a:srgbClr val="F14C81"/>
    <a:srgbClr val="ADB4BC"/>
    <a:srgbClr val="05CDFE"/>
    <a:srgbClr val="292323"/>
    <a:srgbClr val="827EBF"/>
    <a:srgbClr val="BFBFBF"/>
    <a:srgbClr val="B7DEE8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24" autoAdjust="0"/>
    <p:restoredTop sz="94660"/>
  </p:normalViewPr>
  <p:slideViewPr>
    <p:cSldViewPr showGuides="1">
      <p:cViewPr varScale="1">
        <p:scale>
          <a:sx n="91" d="100"/>
          <a:sy n="91" d="100"/>
        </p:scale>
        <p:origin x="82" y="3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tags" Target="tags/tag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2022/8/30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F3A5084-FFEC-48A0-A1B7-B739BC1CD51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  <a:t>‹#›</a:t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383503-E033-4944-A9C3-0CBC81FFFA4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2E0FD8-3F19-4BCC-8546-9F7EE171AF6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8B1A3E6-9CF2-4C7B-9E19-AB46E7CA081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0579E8-3CA5-409F-9D0D-99D67AF7157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F46501-BF7E-4EBD-9388-F36E0D207B4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7C6363-D944-46BD-B233-C31CD28D4FD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0A3810C-19CB-46F1-B036-C3D0CBA15E3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78F8DA7-3EB5-4055-A05F-3C297852AE0A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81E5A6D-93AF-4CC8-ABF3-DBC83C6C3C0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C9DA102-6AD3-4F0C-BE29-F539EB91DE1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C0D7241-4765-41F1-ADD5-C9D084B006E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10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Helvetica Light"/>
                <a:ea typeface="Helvetica Light"/>
              </a:rPr>
              <a:t>‹#›</a:t>
            </a:fld>
            <a:endParaRPr lang="zh-CN" altLang="en-US" dirty="0">
              <a:latin typeface="Helvetica Light"/>
              <a:ea typeface="Helvetica Light"/>
            </a:endParaRPr>
          </a:p>
        </p:txBody>
      </p:sp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A2849AF-BD66-47E2-85C3-118703D44759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更多免费方案资料加微信：chuangshiji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endParaRPr lang="en-US" altLang="zh-CN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383503-E033-4944-A9C3-0CBC81FFFA4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2E0FD8-3F19-4BCC-8546-9F7EE171AF6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8B1A3E6-9CF2-4C7B-9E19-AB46E7CA081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0579E8-3CA5-409F-9D0D-99D67AF7157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F46501-BF7E-4EBD-9388-F36E0D207B4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A7C6363-D944-46BD-B233-C31CD28D4FD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0A3810C-19CB-46F1-B036-C3D0CBA15E3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78F8DA7-3EB5-4055-A05F-3C297852AE0A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81E5A6D-93AF-4CC8-ABF3-DBC83C6C3C0B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C9DA102-6AD3-4F0C-BE29-F539EB91DE1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C0D7241-4765-41F1-ADD5-C9D084B006E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10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 dirty="0">
                <a:latin typeface="Helvetica Light"/>
                <a:ea typeface="Helvetica Light"/>
              </a:rPr>
              <a:t>‹#›</a:t>
            </a:fld>
            <a:endParaRPr lang="zh-CN" altLang="en-US" dirty="0">
              <a:latin typeface="Helvetica Light"/>
              <a:ea typeface="Helvetica Light"/>
            </a:endParaRPr>
          </a:p>
        </p:txBody>
      </p:sp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A2849AF-BD66-47E2-85C3-118703D44759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23F5BC0-8F53-4C8F-913F-377937E51D8F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23F5BC0-8F53-4C8F-913F-377937E51D8F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2022/8/30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GIF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microsoft.com/office/2007/relationships/hdphoto" Target="../media/hdphoto4.wdp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microsoft.com/office/2007/relationships/hdphoto" Target="../media/hdphoto5.wdp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image" Target="../media/image10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2.pn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image" Target="../media/image114.jpeg"/><Relationship Id="rId7" Type="http://schemas.openxmlformats.org/officeDocument/2006/relationships/image" Target="../media/image1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任意多边形: 形状 314" descr="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"/>
          <p:cNvSpPr/>
          <p:nvPr/>
        </p:nvSpPr>
        <p:spPr>
          <a:xfrm>
            <a:off x="1191" y="1223963"/>
            <a:ext cx="396478" cy="573881"/>
          </a:xfrm>
          <a:custGeom>
            <a:avLst/>
            <a:gdLst>
              <a:gd name="connsiteX0" fmla="*/ 146685 w 529366"/>
              <a:gd name="connsiteY0" fmla="*/ 0 h 765362"/>
              <a:gd name="connsiteX1" fmla="*/ 529366 w 529366"/>
              <a:gd name="connsiteY1" fmla="*/ 382681 h 765362"/>
              <a:gd name="connsiteX2" fmla="*/ 146685 w 529366"/>
              <a:gd name="connsiteY2" fmla="*/ 765362 h 765362"/>
              <a:gd name="connsiteX3" fmla="*/ 69561 w 529366"/>
              <a:gd name="connsiteY3" fmla="*/ 757587 h 765362"/>
              <a:gd name="connsiteX4" fmla="*/ 0 w 529366"/>
              <a:gd name="connsiteY4" fmla="*/ 735994 h 765362"/>
              <a:gd name="connsiteX5" fmla="*/ 0 w 529366"/>
              <a:gd name="connsiteY5" fmla="*/ 29368 h 765362"/>
              <a:gd name="connsiteX6" fmla="*/ 69561 w 529366"/>
              <a:gd name="connsiteY6" fmla="*/ 7775 h 765362"/>
              <a:gd name="connsiteX7" fmla="*/ 146685 w 529366"/>
              <a:gd name="connsiteY7" fmla="*/ 0 h 76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366" h="765362">
                <a:moveTo>
                  <a:pt x="146685" y="0"/>
                </a:moveTo>
                <a:cubicBezTo>
                  <a:pt x="358034" y="0"/>
                  <a:pt x="529366" y="171332"/>
                  <a:pt x="529366" y="382681"/>
                </a:cubicBezTo>
                <a:cubicBezTo>
                  <a:pt x="529366" y="594030"/>
                  <a:pt x="358034" y="765362"/>
                  <a:pt x="146685" y="765362"/>
                </a:cubicBezTo>
                <a:cubicBezTo>
                  <a:pt x="120266" y="765362"/>
                  <a:pt x="94473" y="762685"/>
                  <a:pt x="69561" y="757587"/>
                </a:cubicBezTo>
                <a:lnTo>
                  <a:pt x="0" y="735994"/>
                </a:lnTo>
                <a:lnTo>
                  <a:pt x="0" y="29368"/>
                </a:lnTo>
                <a:lnTo>
                  <a:pt x="69561" y="7775"/>
                </a:lnTo>
                <a:cubicBezTo>
                  <a:pt x="94473" y="2677"/>
                  <a:pt x="120266" y="0"/>
                  <a:pt x="146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529" name="任意多边形: 形状 528" descr="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"/>
          <p:cNvSpPr/>
          <p:nvPr/>
        </p:nvSpPr>
        <p:spPr>
          <a:xfrm>
            <a:off x="1" y="-2381"/>
            <a:ext cx="697706" cy="697706"/>
          </a:xfrm>
          <a:custGeom>
            <a:avLst/>
            <a:gdLst>
              <a:gd name="connsiteX0" fmla="*/ 0 w 930874"/>
              <a:gd name="connsiteY0" fmla="*/ 0 h 929787"/>
              <a:gd name="connsiteX1" fmla="*/ 844641 w 930874"/>
              <a:gd name="connsiteY1" fmla="*/ 0 h 929787"/>
              <a:gd name="connsiteX2" fmla="*/ 882193 w 930874"/>
              <a:gd name="connsiteY2" fmla="*/ 69184 h 929787"/>
              <a:gd name="connsiteX3" fmla="*/ 930874 w 930874"/>
              <a:gd name="connsiteY3" fmla="*/ 310312 h 929787"/>
              <a:gd name="connsiteX4" fmla="*/ 311399 w 930874"/>
              <a:gd name="connsiteY4" fmla="*/ 929787 h 929787"/>
              <a:gd name="connsiteX5" fmla="*/ 70271 w 930874"/>
              <a:gd name="connsiteY5" fmla="*/ 881106 h 929787"/>
              <a:gd name="connsiteX6" fmla="*/ 0 w 930874"/>
              <a:gd name="connsiteY6" fmla="*/ 842964 h 929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0874" h="929787">
                <a:moveTo>
                  <a:pt x="0" y="0"/>
                </a:moveTo>
                <a:lnTo>
                  <a:pt x="844641" y="0"/>
                </a:lnTo>
                <a:lnTo>
                  <a:pt x="882193" y="69184"/>
                </a:lnTo>
                <a:cubicBezTo>
                  <a:pt x="913540" y="143297"/>
                  <a:pt x="930874" y="224780"/>
                  <a:pt x="930874" y="310312"/>
                </a:cubicBezTo>
                <a:cubicBezTo>
                  <a:pt x="930874" y="652439"/>
                  <a:pt x="653526" y="929787"/>
                  <a:pt x="311399" y="929787"/>
                </a:cubicBezTo>
                <a:cubicBezTo>
                  <a:pt x="225867" y="929787"/>
                  <a:pt x="144384" y="912453"/>
                  <a:pt x="70271" y="881106"/>
                </a:cubicBezTo>
                <a:lnTo>
                  <a:pt x="0" y="8429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312" name="椭圆 311" descr="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"/>
          <p:cNvSpPr/>
          <p:nvPr/>
        </p:nvSpPr>
        <p:spPr>
          <a:xfrm>
            <a:off x="686991" y="669131"/>
            <a:ext cx="102394" cy="1012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313" name="椭圆 312" descr="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"/>
          <p:cNvSpPr/>
          <p:nvPr/>
        </p:nvSpPr>
        <p:spPr>
          <a:xfrm>
            <a:off x="2107406" y="1810941"/>
            <a:ext cx="395288" cy="395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525" name="椭圆 524" descr="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"/>
          <p:cNvSpPr/>
          <p:nvPr/>
        </p:nvSpPr>
        <p:spPr>
          <a:xfrm>
            <a:off x="2230041" y="80962"/>
            <a:ext cx="216694" cy="2155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" name="e7d195523061f1c0" descr="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" hidden="1"/>
          <p:cNvSpPr txBox="1"/>
          <p:nvPr/>
        </p:nvSpPr>
        <p:spPr>
          <a:xfrm>
            <a:off x="-266700" y="1352550"/>
            <a:ext cx="271869" cy="762000"/>
          </a:xfrm>
          <a:prstGeom prst="rect">
            <a:avLst/>
          </a:prstGeom>
          <a:noFill/>
        </p:spPr>
        <p:txBody>
          <a:bodyPr vert="wordArtVert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100" dirty="0"/>
              <a:t>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</a:t>
            </a:r>
            <a:endParaRPr lang="zh-CN" altLang="en-US" sz="100" dirty="0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8184" y="80962"/>
            <a:ext cx="2269825" cy="5433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364" name="文本框 1"/>
          <p:cNvSpPr txBox="1"/>
          <p:nvPr/>
        </p:nvSpPr>
        <p:spPr>
          <a:xfrm>
            <a:off x="1260140" y="1919211"/>
            <a:ext cx="6048375" cy="20300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如今吐槽是一种年轻态的沟通方式</a:t>
            </a:r>
            <a:endParaRPr lang="zh-CN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吐槽可以拉进彼此的距离，</a:t>
            </a: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用轻松乐观的心态去面对生活，满释压力</a:t>
            </a: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如今大多年轻人更是不吐不快的境界</a:t>
            </a: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可是吐槽真的可以释放压力让自己快乐开心吗？</a:t>
            </a: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这不看看商圈附近的白领们的吐槽日常</a:t>
            </a: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......</a:t>
            </a:r>
          </a:p>
        </p:txBody>
      </p:sp>
      <p:sp>
        <p:nvSpPr>
          <p:cNvPr id="12" name="矩形 11"/>
          <p:cNvSpPr/>
          <p:nvPr/>
        </p:nvSpPr>
        <p:spPr>
          <a:xfrm>
            <a:off x="1267460" y="1298575"/>
            <a:ext cx="2489200" cy="5257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329690" y="1398270"/>
            <a:ext cx="33134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>
                <a:latin typeface="微软雅黑" panose="020B0503020204020204" charset="-122"/>
                <a:ea typeface="微软雅黑" panose="020B0503020204020204" charset="-122"/>
              </a:rPr>
              <a:t>有些吐槽，年轻人才懂</a:t>
            </a:r>
          </a:p>
        </p:txBody>
      </p:sp>
      <p:pic>
        <p:nvPicPr>
          <p:cNvPr id="109572" name="Picture 4" descr="https://timgsa.baidu.com/timg?image&amp;quality=80&amp;size=b9999_10000&amp;sec=1556461444425&amp;di=cd4ae07e8e655a97dacf5cdcbcf1e81c&amp;imgtype=0&amp;src=http%3A%2F%2Fhiphotos.baidu.com%2Ffeed%2Fpic%2Fitem%2Ff31fbe096b63f62477d013c58b44ebf81b4ca362.jpg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920" y="699542"/>
            <a:ext cx="1248073" cy="1248073"/>
          </a:xfrm>
          <a:prstGeom prst="rect">
            <a:avLst/>
          </a:prstGeom>
          <a:noFill/>
        </p:spPr>
      </p:pic>
      <p:pic>
        <p:nvPicPr>
          <p:cNvPr id="109573" name="Picture 5" descr="C:\Users\Administrator\Desktop\59c8bbcd8884d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163883"/>
            <a:ext cx="2520280" cy="979617"/>
          </a:xfrm>
          <a:prstGeom prst="rect">
            <a:avLst/>
          </a:prstGeom>
          <a:noFill/>
        </p:spPr>
      </p:pic>
      <p:pic>
        <p:nvPicPr>
          <p:cNvPr id="11" name="Picture 5" descr="C:\Users\Administrator\Desktop\59c8bbcd8884d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532022" y="-578689"/>
            <a:ext cx="796316" cy="2499742"/>
          </a:xfrm>
          <a:prstGeom prst="rect">
            <a:avLst/>
          </a:prstGeom>
          <a:noFill/>
        </p:spPr>
      </p:pic>
      <p:pic>
        <p:nvPicPr>
          <p:cNvPr id="109575" name="Picture 7" descr="https://timgsa.baidu.com/timg?image&amp;quality=80&amp;size=b9999_10000&amp;sec=1556462073344&amp;di=a09b37038dbaa39eee6dfe53ecd6a0c5&amp;imgtype=0&amp;src=http%3A%2F%2Fmmbiz.qpic.cn%2Fmmbiz_gif%2FRwyCGG0z4XqnoTtichmWzZWOZQyaLUdiajkxy2CphQZUaqfRe406Vibje3nFs32kbmTJdM4RYCnXm8xrfjGOVcZpg%2F640%3Fwx_fmt%3Dgif"/>
          <p:cNvPicPr>
            <a:picLocks noChangeAspect="1" noChangeArrowheads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357522">
            <a:off x="5220072" y="3579862"/>
            <a:ext cx="936104" cy="936104"/>
          </a:xfrm>
          <a:prstGeom prst="rect">
            <a:avLst/>
          </a:prstGeom>
          <a:noFill/>
        </p:spPr>
      </p:pic>
      <p:pic>
        <p:nvPicPr>
          <p:cNvPr id="109577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409742">
            <a:off x="605554" y="401256"/>
            <a:ext cx="739234" cy="721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8" name="Picture 10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5364088" y="1059582"/>
            <a:ext cx="903163" cy="864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0" name="Picture 2" descr="https://timgsa.baidu.com/timg?image&amp;quality=80&amp;size=b9999_10000&amp;sec=1556461376664&amp;di=1e5f216d34fb2423e8bf26130d0df275&amp;imgtype=0&amp;src=http%3A%2F%2Fa0.att.hudong.com%2F37%2F96%2F01300000185581146768961767774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1419622"/>
            <a:ext cx="2567609" cy="256760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0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38" y="-7937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8" name="文本框 1"/>
          <p:cNvSpPr txBox="1"/>
          <p:nvPr/>
        </p:nvSpPr>
        <p:spPr>
          <a:xfrm>
            <a:off x="3707904" y="515938"/>
            <a:ext cx="6048375" cy="203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听说新任老总又升职了，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快快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恭喜（拍马屁）去</a:t>
            </a:r>
            <a:r>
              <a:rPr kumimoji="0" lang="zh-CN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，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老板，恭喜升职了，您是我学习的榜样！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嘴上笑嘻嘻，心里买买皮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（内心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OS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）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哎呦我去终于脱离魔掌不用加班改改改了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                 -----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地表最强白领吐槽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6389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088" y="555625"/>
            <a:ext cx="2749550" cy="2197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1"/>
          <p:cNvSpPr txBox="1"/>
          <p:nvPr/>
        </p:nvSpPr>
        <p:spPr>
          <a:xfrm>
            <a:off x="827088" y="2851150"/>
            <a:ext cx="5599113" cy="1981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来一句王者荣耀吧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来来来组队，开战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我</a:t>
            </a: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被踢啦，尼玛，亲兄弟？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技术不好，被骂成狗，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哎呦我去，想一想都蓝瘦的香菇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                       -----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最佳损友吐槽</a:t>
            </a:r>
            <a:endParaRPr lang="zh-CN" altLang="zh-CN" sz="1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3707904" y="2646363"/>
            <a:ext cx="5616575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美丽的外表有趣的灵魂，二者结合完美，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那为什么我不完美，因为你丑啊，那她还胖呢，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那也是个美丽的胖子，哎呦我去，终于明白真相了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                           -----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来自男盆友的吐槽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4030663"/>
            <a:ext cx="2088232" cy="77006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0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460" name="TextBox 1"/>
          <p:cNvSpPr txBox="1"/>
          <p:nvPr/>
        </p:nvSpPr>
        <p:spPr>
          <a:xfrm>
            <a:off x="465623" y="594932"/>
            <a:ext cx="5472608" cy="155427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吐槽千千万，乐趣万万千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NO NO NO</a:t>
            </a: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吐槽不存在的，就是喝点毒鸡汤而已，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哎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！</a:t>
            </a: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不明原因咱也不敢问不是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461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875" y="3182938"/>
            <a:ext cx="1285875" cy="1287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2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2957" y="969027"/>
            <a:ext cx="2481263" cy="2070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3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513" y="1995488"/>
            <a:ext cx="1646237" cy="1228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4" name="Picture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750" y="1779588"/>
            <a:ext cx="1584325" cy="1406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5" name="Picture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3184525"/>
            <a:ext cx="1871663" cy="1285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矩形 16"/>
          <p:cNvSpPr/>
          <p:nvPr/>
        </p:nvSpPr>
        <p:spPr>
          <a:xfrm>
            <a:off x="539750" y="1914525"/>
            <a:ext cx="3384550" cy="26733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8" name="矩形 17"/>
          <p:cNvSpPr/>
          <p:nvPr/>
        </p:nvSpPr>
        <p:spPr>
          <a:xfrm>
            <a:off x="4820520" y="815040"/>
            <a:ext cx="3384550" cy="23764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9468" name="TextBox 2"/>
          <p:cNvSpPr txBox="1"/>
          <p:nvPr/>
        </p:nvSpPr>
        <p:spPr>
          <a:xfrm>
            <a:off x="4716016" y="3744895"/>
            <a:ext cx="439261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但是</a:t>
            </a:r>
            <a:endParaRPr lang="en-US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这些却因为某个地点在悄悄的改变</a:t>
            </a: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</p:txBody>
      </p:sp>
    </p:spTree>
  </p:cSld>
  <p:clrMapOvr>
    <a:masterClrMapping/>
  </p:clrMapOvr>
  <p:transition spd="slow" advClick="0" advTm="0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484" name="TextBox 1"/>
          <p:cNvSpPr txBox="1"/>
          <p:nvPr/>
        </p:nvSpPr>
        <p:spPr>
          <a:xfrm>
            <a:off x="373062" y="2082914"/>
            <a:ext cx="8302625" cy="8511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在这里没有没有所谓的上下级，这里是放浪形骸的聚集地，在这里我们可以尽情的做自己，放下被禁锢的定位，一起感受人生的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鲜、香、麻、辣</a:t>
            </a: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…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56100" y="498475"/>
            <a:ext cx="4105275" cy="13684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0486" name="TextBox 3"/>
          <p:cNvSpPr txBox="1"/>
          <p:nvPr/>
        </p:nvSpPr>
        <p:spPr>
          <a:xfrm>
            <a:off x="4431530" y="821957"/>
            <a:ext cx="417272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绝味治愈所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一个疗愈、释放快乐的地方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282461"/>
            <a:ext cx="592137" cy="592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8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7175" y="2990850"/>
            <a:ext cx="3265488" cy="1836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9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577" y="315912"/>
            <a:ext cx="2332037" cy="1843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0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925" y="2998788"/>
            <a:ext cx="1882775" cy="1828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1" name="Pictur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7038" y="2998788"/>
            <a:ext cx="1827212" cy="1828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" name="矩形 27"/>
          <p:cNvSpPr/>
          <p:nvPr/>
        </p:nvSpPr>
        <p:spPr>
          <a:xfrm>
            <a:off x="763588" y="2932113"/>
            <a:ext cx="4057650" cy="20161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20493" name="Picture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50" y="3840163"/>
            <a:ext cx="1133475" cy="1133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580" name="文本框 1"/>
          <p:cNvSpPr txBox="1"/>
          <p:nvPr/>
        </p:nvSpPr>
        <p:spPr>
          <a:xfrm>
            <a:off x="1619672" y="958139"/>
            <a:ext cx="5976937" cy="365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这一次</a:t>
            </a:r>
            <a:r>
              <a:rPr lang="zh-CN" altLang="en-US" sz="2000" b="1" dirty="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</a:rPr>
              <a:t>我们为你</a:t>
            </a:r>
            <a:endParaRPr lang="en-US" altLang="zh-CN" sz="2000" b="1" dirty="0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微软雅黑" panose="020B0503020204020204" charset="-122"/>
                <a:ea typeface="微软雅黑" panose="020B0503020204020204" charset="-122"/>
              </a:rPr>
              <a:t>在花开</a:t>
            </a: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zh-CN" sz="2000" b="1" dirty="0">
                <a:latin typeface="微软雅黑" panose="020B0503020204020204" charset="-122"/>
                <a:ea typeface="微软雅黑" panose="020B0503020204020204" charset="-122"/>
              </a:rPr>
              <a:t>月打造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一场</a:t>
            </a:r>
            <a:r>
              <a:rPr lang="zh-CN" altLang="zh-CN" sz="2000" b="1" dirty="0">
                <a:latin typeface="微软雅黑" panose="020B0503020204020204" charset="-122"/>
                <a:ea typeface="微软雅黑" panose="020B0503020204020204" charset="-122"/>
              </a:rPr>
              <a:t>专属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你的</a:t>
            </a:r>
            <a:r>
              <a:rPr lang="zh-CN" altLang="zh-CN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绝味乐园</a:t>
            </a:r>
            <a:r>
              <a:rPr lang="zh-CN" altLang="zh-CN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endParaRPr lang="zh-CN" altLang="zh-CN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微软雅黑" panose="020B0503020204020204" charset="-122"/>
                <a:ea typeface="微软雅黑" panose="020B0503020204020204" charset="-122"/>
              </a:rPr>
              <a:t>这一次我们</a:t>
            </a:r>
            <a:r>
              <a:rPr lang="zh-CN" altLang="zh-CN" sz="2000" b="1" dirty="0">
                <a:solidFill>
                  <a:srgbClr val="3399FF"/>
                </a:solidFill>
                <a:latin typeface="微软雅黑" panose="020B0503020204020204" charset="-122"/>
                <a:ea typeface="微软雅黑" panose="020B0503020204020204" charset="-122"/>
              </a:rPr>
              <a:t>不喝毒鸡汤</a:t>
            </a:r>
            <a:endParaRPr lang="en-US" altLang="zh-CN" sz="2000" b="1" dirty="0">
              <a:solidFill>
                <a:srgbClr val="3399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微软雅黑" panose="020B0503020204020204" charset="-122"/>
                <a:ea typeface="微软雅黑" panose="020B0503020204020204" charset="-122"/>
              </a:rPr>
              <a:t>我们</a:t>
            </a:r>
            <a:r>
              <a:rPr lang="zh-CN" altLang="zh-CN" sz="2000" b="1" dirty="0">
                <a:solidFill>
                  <a:srgbClr val="00CC66"/>
                </a:solidFill>
                <a:latin typeface="微软雅黑" panose="020B0503020204020204" charset="-122"/>
                <a:ea typeface="微软雅黑" panose="020B0503020204020204" charset="-122"/>
              </a:rPr>
              <a:t>战胜负能量</a:t>
            </a:r>
          </a:p>
          <a:p>
            <a:pPr algn="ctr">
              <a:lnSpc>
                <a:spcPct val="150000"/>
              </a:lnSpc>
            </a:pPr>
            <a:r>
              <a:rPr lang="zh-CN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创造无限，</a:t>
            </a:r>
            <a:r>
              <a:rPr lang="zh-CN" altLang="zh-CN" sz="2000" b="1" dirty="0">
                <a:solidFill>
                  <a:srgbClr val="FF66CC"/>
                </a:solidFill>
                <a:latin typeface="微软雅黑" panose="020B0503020204020204" charset="-122"/>
                <a:ea typeface="微软雅黑" panose="020B0503020204020204" charset="-122"/>
              </a:rPr>
              <a:t>开启奇趣</a:t>
            </a:r>
            <a:r>
              <a:rPr lang="zh-CN" altLang="en-US" sz="2000" b="1" dirty="0">
                <a:solidFill>
                  <a:srgbClr val="FF66CC"/>
                </a:solidFill>
                <a:latin typeface="微软雅黑" panose="020B0503020204020204" charset="-122"/>
                <a:ea typeface="微软雅黑" panose="020B0503020204020204" charset="-122"/>
              </a:rPr>
              <a:t>治愈</a:t>
            </a:r>
            <a:r>
              <a:rPr lang="zh-CN" altLang="zh-CN" sz="2000" b="1" dirty="0">
                <a:solidFill>
                  <a:srgbClr val="FF66CC"/>
                </a:solidFill>
                <a:latin typeface="微软雅黑" panose="020B0503020204020204" charset="-122"/>
                <a:ea typeface="微软雅黑" panose="020B0503020204020204" charset="-122"/>
              </a:rPr>
              <a:t>之旅</a:t>
            </a:r>
          </a:p>
          <a:p>
            <a:pPr algn="ctr">
              <a:lnSpc>
                <a:spcPct val="150000"/>
              </a:lnSpc>
            </a:pPr>
            <a:r>
              <a:rPr lang="zh-CN" altLang="zh-CN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体验</a:t>
            </a:r>
            <a:r>
              <a:rPr lang="zh-CN" altLang="zh-CN" sz="2000" b="1" dirty="0">
                <a:solidFill>
                  <a:srgbClr val="3366FF"/>
                </a:solidFill>
                <a:latin typeface="微软雅黑" panose="020B0503020204020204" charset="-122"/>
                <a:ea typeface="微软雅黑" panose="020B0503020204020204" charset="-122"/>
              </a:rPr>
              <a:t>人生</a:t>
            </a:r>
            <a:r>
              <a:rPr lang="zh-CN" altLang="en-US" sz="2000" b="1" dirty="0">
                <a:solidFill>
                  <a:srgbClr val="3366FF"/>
                </a:solidFill>
                <a:latin typeface="微软雅黑" panose="020B0503020204020204" charset="-122"/>
                <a:ea typeface="微软雅黑" panose="020B0503020204020204" charset="-122"/>
              </a:rPr>
              <a:t>之鲜、香、麻、辣</a:t>
            </a:r>
            <a:endParaRPr lang="zh-CN" altLang="zh-CN" sz="2000" b="1" dirty="0">
              <a:solidFill>
                <a:srgbClr val="FF66C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zh-CN" sz="20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58888" y="569913"/>
            <a:ext cx="6842125" cy="3946525"/>
          </a:xfrm>
          <a:prstGeom prst="rect">
            <a:avLst/>
          </a:prstGeom>
          <a:noFill/>
          <a:ln w="2857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24582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50" y="3579813"/>
            <a:ext cx="2095500" cy="1241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3" name="Picture 2" descr="C:\Users\Administrator\Desktop\未标题-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16216" y="2147564"/>
            <a:ext cx="1725612" cy="1644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0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920247" y="318257"/>
            <a:ext cx="792337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67544" y="339502"/>
            <a:ext cx="8208912" cy="4464496"/>
          </a:xfrm>
          <a:prstGeom prst="rect">
            <a:avLst/>
          </a:prstGeom>
          <a:gradFill flip="none" rotWithShape="1">
            <a:gsLst>
              <a:gs pos="0">
                <a:srgbClr val="1D1A49">
                  <a:alpha val="80000"/>
                </a:srgbClr>
              </a:gs>
              <a:gs pos="50000">
                <a:srgbClr val="5D269A">
                  <a:alpha val="70000"/>
                </a:srgbClr>
              </a:gs>
              <a:gs pos="100000">
                <a:srgbClr val="BF23BF">
                  <a:alpha val="80000"/>
                </a:srgb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7655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088" y="1525588"/>
            <a:ext cx="4198937" cy="28463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6" name="TextBox 15"/>
          <p:cNvSpPr txBox="1"/>
          <p:nvPr/>
        </p:nvSpPr>
        <p:spPr>
          <a:xfrm>
            <a:off x="4759325" y="1208088"/>
            <a:ext cx="39893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part1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活动概述</a:t>
            </a:r>
          </a:p>
        </p:txBody>
      </p:sp>
      <p:sp>
        <p:nvSpPr>
          <p:cNvPr id="27657" name="TextBox 15"/>
          <p:cNvSpPr txBox="1"/>
          <p:nvPr/>
        </p:nvSpPr>
        <p:spPr>
          <a:xfrm>
            <a:off x="4759325" y="2070100"/>
            <a:ext cx="39893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part2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活动主体</a:t>
            </a:r>
          </a:p>
        </p:txBody>
      </p:sp>
      <p:sp>
        <p:nvSpPr>
          <p:cNvPr id="27658" name="TextBox 15"/>
          <p:cNvSpPr txBox="1"/>
          <p:nvPr/>
        </p:nvSpPr>
        <p:spPr>
          <a:xfrm>
            <a:off x="4759325" y="2898775"/>
            <a:ext cx="39893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part3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线上宣传</a:t>
            </a:r>
          </a:p>
        </p:txBody>
      </p:sp>
      <p:sp>
        <p:nvSpPr>
          <p:cNvPr id="27659" name="TextBox 15"/>
          <p:cNvSpPr txBox="1"/>
          <p:nvPr/>
        </p:nvSpPr>
        <p:spPr>
          <a:xfrm>
            <a:off x="4759325" y="3705225"/>
            <a:ext cx="39893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part4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活动保障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050" y="1851025"/>
            <a:ext cx="5113338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dist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9600" b="1" kern="1200" cap="none" spc="0" normalizeH="0" baseline="0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活动</a:t>
            </a:r>
            <a:r>
              <a:rPr kumimoji="0" lang="zh-CN" altLang="en-US" sz="96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概述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84438" y="771525"/>
            <a:ext cx="302418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dist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altLang="zh-CN" sz="7200" b="1" kern="1200" cap="none" spc="0" normalizeH="0" baseline="0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Part </a:t>
            </a:r>
            <a:r>
              <a:rPr kumimoji="0" lang="en-US" altLang="zh-CN" sz="72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1</a:t>
            </a:r>
            <a:endParaRPr kumimoji="0" lang="zh-CN" altLang="en-US" sz="7200" b="1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5400"/>
            <a:ext cx="9164638" cy="516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230188" y="239713"/>
            <a:ext cx="8699500" cy="4708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700" name="矩形 6"/>
          <p:cNvSpPr/>
          <p:nvPr/>
        </p:nvSpPr>
        <p:spPr>
          <a:xfrm>
            <a:off x="4465291" y="2571750"/>
            <a:ext cx="3311525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活动主题：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绝味治愈所</a:t>
            </a:r>
            <a:endParaRPr lang="zh-CN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b="1" dirty="0">
                <a:latin typeface="微软雅黑" panose="020B0503020204020204" charset="-122"/>
                <a:ea typeface="微软雅黑" panose="020B0503020204020204" charset="-122"/>
              </a:rPr>
              <a:t>活动时间：</a:t>
            </a: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2021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日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活动地点：汉街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参与人群：全体群众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701" name="TextBox 7"/>
          <p:cNvSpPr txBox="1"/>
          <p:nvPr/>
        </p:nvSpPr>
        <p:spPr>
          <a:xfrm>
            <a:off x="4211960" y="1851670"/>
            <a:ext cx="3888060" cy="4619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“绝味鸭脖”十六</a:t>
            </a:r>
            <a:r>
              <a:rPr lang="zh-CN" altLang="zh-CN" sz="2400" b="1" dirty="0">
                <a:latin typeface="微软雅黑" panose="020B0503020204020204" charset="-122"/>
                <a:ea typeface="微软雅黑" panose="020B0503020204020204" charset="-122"/>
              </a:rPr>
              <a:t>周年庆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356943" y="2500313"/>
            <a:ext cx="35274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549876" y="1057127"/>
            <a:ext cx="3106025" cy="3003750"/>
          </a:xfrm>
          <a:prstGeom prst="ellipse">
            <a:avLst/>
          </a:prstGeom>
          <a:gradFill flip="none" rotWithShape="1">
            <a:gsLst>
              <a:gs pos="0">
                <a:srgbClr val="1D1A49">
                  <a:alpha val="80000"/>
                </a:srgbClr>
              </a:gs>
              <a:gs pos="50000">
                <a:srgbClr val="5D269A">
                  <a:alpha val="70000"/>
                </a:srgbClr>
              </a:gs>
              <a:gs pos="100000">
                <a:srgbClr val="BF23BF">
                  <a:alpha val="80000"/>
                </a:srgb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764" y="1551413"/>
            <a:ext cx="2036997" cy="20406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5400"/>
            <a:ext cx="9164638" cy="516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232569" y="217487"/>
            <a:ext cx="8699500" cy="4708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980063" y="1216657"/>
            <a:ext cx="1939061" cy="1798385"/>
          </a:xfrm>
          <a:prstGeom prst="ellipse">
            <a:avLst/>
          </a:prstGeom>
          <a:solidFill>
            <a:srgbClr val="E601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60118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04633" y="1417389"/>
            <a:ext cx="1658360" cy="161341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324944" y="1185400"/>
            <a:ext cx="1939061" cy="1798385"/>
          </a:xfrm>
          <a:prstGeom prst="ellipse">
            <a:avLst/>
          </a:prstGeom>
          <a:solidFill>
            <a:srgbClr val="ECDB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60118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649514" y="1386132"/>
            <a:ext cx="1658360" cy="161341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1524905" y="1851110"/>
            <a:ext cx="3253253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PANTONE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485C</a:t>
            </a:r>
          </a:p>
        </p:txBody>
      </p:sp>
      <p:sp>
        <p:nvSpPr>
          <p:cNvPr id="15" name="TextBox 4"/>
          <p:cNvSpPr txBox="1"/>
          <p:nvPr/>
        </p:nvSpPr>
        <p:spPr>
          <a:xfrm>
            <a:off x="4148415" y="1816536"/>
            <a:ext cx="3253253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PANTONE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109C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912" t="-861" r="26301" b="861"/>
          <a:stretch>
            <a:fillRect/>
          </a:stretch>
        </p:blipFill>
        <p:spPr>
          <a:xfrm>
            <a:off x="5669825" y="1691293"/>
            <a:ext cx="1086149" cy="1208776"/>
          </a:xfrm>
          <a:prstGeom prst="rect">
            <a:avLst/>
          </a:prstGeom>
        </p:spPr>
      </p:pic>
      <p:sp>
        <p:nvSpPr>
          <p:cNvPr id="16" name="TextBox 4"/>
          <p:cNvSpPr txBox="1"/>
          <p:nvPr/>
        </p:nvSpPr>
        <p:spPr>
          <a:xfrm>
            <a:off x="334421" y="3369908"/>
            <a:ext cx="8632497" cy="744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整体活动以色彩为视觉符号，提取绝味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【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红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】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、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【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黄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】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两原色，以及绝味品牌标志“绝”字样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在原色基础上，探寻与其他色彩有关的绝美搭配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60102" y="4168188"/>
            <a:ext cx="57362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更多潮流互动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/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更多品牌定制元素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/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更多新潮年轻化视觉呈现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 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032390" y="1297521"/>
            <a:ext cx="1033534" cy="86009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60118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199429" y="1417389"/>
            <a:ext cx="883919" cy="7716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112979" y="2294914"/>
            <a:ext cx="1033534" cy="8600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60118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280018" y="2414782"/>
            <a:ext cx="883919" cy="7716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7306848" y="1608248"/>
            <a:ext cx="806222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黄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+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红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sp>
        <p:nvSpPr>
          <p:cNvPr id="23" name="TextBox 4"/>
          <p:cNvSpPr txBox="1"/>
          <p:nvPr/>
        </p:nvSpPr>
        <p:spPr>
          <a:xfrm>
            <a:off x="7375140" y="2596113"/>
            <a:ext cx="806222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黄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+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橙</a:t>
            </a: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Freeform: Shap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672393" y="0"/>
            <a:ext cx="5471607" cy="5140093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图片 9" descr="徽标&#10;&#10;低可信度描述已自动生成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82" r="22772" b="1"/>
          <a:stretch>
            <a:fillRect/>
          </a:stretch>
        </p:blipFill>
        <p:spPr>
          <a:xfrm>
            <a:off x="3817069" y="-3407"/>
            <a:ext cx="5346685" cy="5140083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11" name="矩形 10"/>
          <p:cNvSpPr/>
          <p:nvPr/>
        </p:nvSpPr>
        <p:spPr>
          <a:xfrm>
            <a:off x="1591141" y="699542"/>
            <a:ext cx="2659991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氛围营造：新潮、解压、有趣、放松</a:t>
            </a:r>
          </a:p>
        </p:txBody>
      </p:sp>
      <p:sp>
        <p:nvSpPr>
          <p:cNvPr id="16" name="矩形 15"/>
          <p:cNvSpPr/>
          <p:nvPr/>
        </p:nvSpPr>
        <p:spPr>
          <a:xfrm>
            <a:off x="1609364" y="1216069"/>
            <a:ext cx="2659991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鲜、香、麻、辣四大体验区</a:t>
            </a:r>
          </a:p>
        </p:txBody>
      </p:sp>
      <p:sp>
        <p:nvSpPr>
          <p:cNvPr id="20" name="矩形 19"/>
          <p:cNvSpPr/>
          <p:nvPr/>
        </p:nvSpPr>
        <p:spPr>
          <a:xfrm>
            <a:off x="1691680" y="1732548"/>
            <a:ext cx="2659991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品牌沉浸式主题空间</a:t>
            </a:r>
          </a:p>
        </p:txBody>
      </p:sp>
      <p:sp>
        <p:nvSpPr>
          <p:cNvPr id="24" name="矩形 23"/>
          <p:cNvSpPr/>
          <p:nvPr/>
        </p:nvSpPr>
        <p:spPr>
          <a:xfrm>
            <a:off x="1916733" y="2170106"/>
            <a:ext cx="2659991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创意色彩搭配</a:t>
            </a:r>
          </a:p>
        </p:txBody>
      </p:sp>
      <p:sp>
        <p:nvSpPr>
          <p:cNvPr id="25" name="矩形 24"/>
          <p:cNvSpPr/>
          <p:nvPr/>
        </p:nvSpPr>
        <p:spPr>
          <a:xfrm>
            <a:off x="2195736" y="2645382"/>
            <a:ext cx="1686052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产品多应用场景表达</a:t>
            </a:r>
          </a:p>
        </p:txBody>
      </p:sp>
      <p:sp>
        <p:nvSpPr>
          <p:cNvPr id="29" name="矩形 28"/>
          <p:cNvSpPr/>
          <p:nvPr/>
        </p:nvSpPr>
        <p:spPr>
          <a:xfrm>
            <a:off x="1906754" y="3075473"/>
            <a:ext cx="2659991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产品体验式互动</a:t>
            </a:r>
          </a:p>
        </p:txBody>
      </p:sp>
      <p:sp>
        <p:nvSpPr>
          <p:cNvPr id="33" name="矩形 32"/>
          <p:cNvSpPr/>
          <p:nvPr/>
        </p:nvSpPr>
        <p:spPr>
          <a:xfrm>
            <a:off x="1906753" y="3593878"/>
            <a:ext cx="2659991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产品种草与销售机制</a:t>
            </a:r>
          </a:p>
        </p:txBody>
      </p:sp>
      <p:sp>
        <p:nvSpPr>
          <p:cNvPr id="37" name="矩形 36"/>
          <p:cNvSpPr/>
          <p:nvPr/>
        </p:nvSpPr>
        <p:spPr>
          <a:xfrm>
            <a:off x="2051720" y="4105757"/>
            <a:ext cx="2659991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客群自主传播空间打造</a:t>
            </a:r>
          </a:p>
        </p:txBody>
      </p:sp>
      <p:sp>
        <p:nvSpPr>
          <p:cNvPr id="38" name="矩形 37"/>
          <p:cNvSpPr/>
          <p:nvPr/>
        </p:nvSpPr>
        <p:spPr>
          <a:xfrm>
            <a:off x="-7420" y="359669"/>
            <a:ext cx="2952750" cy="420688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  <a:alpha val="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39552" y="380979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活动定位：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5400"/>
            <a:ext cx="9164638" cy="516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222250" y="195486"/>
            <a:ext cx="8699500" cy="4708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23528" y="481816"/>
            <a:ext cx="8459431" cy="4407515"/>
            <a:chOff x="323528" y="484418"/>
            <a:chExt cx="8459431" cy="4407515"/>
          </a:xfrm>
        </p:grpSpPr>
        <p:pic>
          <p:nvPicPr>
            <p:cNvPr id="19" name="图片 18" descr="图片包含 形状&#10;&#10;描述已自动生成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17686" y="689243"/>
              <a:ext cx="7968847" cy="3816424"/>
            </a:xfrm>
            <a:prstGeom prst="rect">
              <a:avLst/>
            </a:prstGeom>
          </p:spPr>
        </p:pic>
        <p:sp>
          <p:nvSpPr>
            <p:cNvPr id="20" name="TextBox 4"/>
            <p:cNvSpPr txBox="1"/>
            <p:nvPr/>
          </p:nvSpPr>
          <p:spPr>
            <a:xfrm>
              <a:off x="5529706" y="1102466"/>
              <a:ext cx="3253253" cy="8906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214630" indent="-21463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cs typeface="Arabic Typesetting" panose="03020402040406030203" pitchFamily="66" charset="-78"/>
                </a:rPr>
                <a:t>整体调性：有趣、互动、参与</a:t>
              </a:r>
              <a:endParaRPr lang="en-US" altLang="zh-CN" sz="12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endParaRPr>
            </a:p>
            <a:p>
              <a:pPr marL="214630" indent="-21463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cs typeface="Arabic Typesetting" panose="03020402040406030203" pitchFamily="66" charset="-78"/>
                </a:rPr>
                <a:t>互动内容：品牌认知、产品展示、产品体验、深度寻求品牌与年轻群体的情感共鸣。</a:t>
              </a:r>
              <a:endParaRPr lang="en-US" altLang="zh-CN" sz="12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endParaRPr>
            </a:p>
          </p:txBody>
        </p:sp>
        <p:sp>
          <p:nvSpPr>
            <p:cNvPr id="21" name="Title 1"/>
            <p:cNvSpPr txBox="1"/>
            <p:nvPr/>
          </p:nvSpPr>
          <p:spPr>
            <a:xfrm>
              <a:off x="2123728" y="2943186"/>
              <a:ext cx="1225017" cy="50405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3300" b="1" dirty="0">
                  <a:latin typeface="微软雅黑" panose="020B0503020204020204" charset="-122"/>
                  <a:ea typeface="微软雅黑" panose="020B0503020204020204" charset="-122"/>
                </a:rPr>
                <a:t>曝光：</a:t>
              </a:r>
              <a:endParaRPr lang="en-US" sz="33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itle 1"/>
            <p:cNvSpPr txBox="1"/>
            <p:nvPr/>
          </p:nvSpPr>
          <p:spPr>
            <a:xfrm>
              <a:off x="5529706" y="484418"/>
              <a:ext cx="1405022" cy="66355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3300" b="1" dirty="0">
                  <a:latin typeface="微软雅黑" panose="020B0503020204020204" charset="-122"/>
                  <a:ea typeface="微软雅黑" panose="020B0503020204020204" charset="-122"/>
                </a:rPr>
                <a:t>交互：</a:t>
              </a:r>
              <a:endParaRPr lang="en-US" sz="33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TextBox 4"/>
            <p:cNvSpPr txBox="1"/>
            <p:nvPr/>
          </p:nvSpPr>
          <p:spPr>
            <a:xfrm>
              <a:off x="323528" y="3447242"/>
              <a:ext cx="3240360" cy="144469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214630" indent="-21463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cs typeface="Arabic Typesetting" panose="03020402040406030203" pitchFamily="66" charset="-78"/>
                </a:rPr>
                <a:t>品牌曝光：助力品牌年轻化进程。</a:t>
              </a:r>
              <a:endParaRPr lang="en-US" altLang="zh-CN" sz="12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endParaRPr>
            </a:p>
            <a:p>
              <a:pPr marL="214630" indent="-21463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cs typeface="Arabic Typesetting" panose="03020402040406030203" pitchFamily="66" charset="-78"/>
                </a:rPr>
                <a:t>品牌大事件：借助品牌</a:t>
              </a: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cs typeface="Arabic Typesetting" panose="03020402040406030203" pitchFamily="66" charset="-78"/>
                </a:rPr>
                <a:t>16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cs typeface="Arabic Typesetting" panose="03020402040406030203" pitchFamily="66" charset="-78"/>
                </a:rPr>
                <a:t>周年时间节点，进行品牌文化深度传播。</a:t>
              </a:r>
              <a:endParaRPr lang="en-US" altLang="zh-CN" sz="12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endParaRPr>
            </a:p>
            <a:p>
              <a:pPr marL="214630" indent="-21463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cs typeface="Arabic Typesetting" panose="03020402040406030203" pitchFamily="66" charset="-78"/>
                </a:rPr>
                <a:t>产品输出：面向</a:t>
              </a:r>
              <a:r>
                <a:rPr lang="en-US" altLang="zh-CN" sz="1200" dirty="0">
                  <a:latin typeface="微软雅黑" panose="020B0503020204020204" charset="-122"/>
                  <a:ea typeface="微软雅黑" panose="020B0503020204020204" charset="-122"/>
                  <a:cs typeface="Arabic Typesetting" panose="03020402040406030203" pitchFamily="66" charset="-78"/>
                </a:rPr>
                <a:t>Z</a:t>
              </a: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cs typeface="Arabic Typesetting" panose="03020402040406030203" pitchFamily="66" charset="-78"/>
                </a:rPr>
                <a:t>世代传递产品卖点，新潮互动提升产品认知。</a:t>
              </a:r>
              <a:endParaRPr lang="en-US" altLang="zh-CN" sz="12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-7420" y="359669"/>
            <a:ext cx="2952750" cy="420688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  <a:alpha val="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552" y="380979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活动目的：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98663" y="1851025"/>
            <a:ext cx="511333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dist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9600" b="1" kern="1200" cap="none" spc="0" normalizeH="0" baseline="0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活动</a:t>
            </a:r>
            <a:r>
              <a:rPr kumimoji="0" lang="zh-CN" altLang="en-US" sz="96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主体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84438" y="771525"/>
            <a:ext cx="302418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dist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altLang="zh-CN" sz="7200" b="1" kern="1200" cap="none" spc="0" normalizeH="0" baseline="0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Part </a:t>
            </a:r>
            <a:r>
              <a:rPr kumimoji="0" lang="en-US" altLang="zh-CN" sz="72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endParaRPr kumimoji="0" lang="zh-CN" altLang="en-US" sz="7200" b="1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1746" name="矩形 1"/>
          <p:cNvSpPr/>
          <p:nvPr/>
        </p:nvSpPr>
        <p:spPr>
          <a:xfrm>
            <a:off x="3482158" y="1503363"/>
            <a:ext cx="5795963" cy="18453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个主题治愈馆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花式趣游记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个礼物惊喜开启庆生趴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绝味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16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周年</a:t>
            </a:r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rgbClr val="FF9900"/>
                </a:solidFill>
                <a:latin typeface="微软雅黑" panose="020B0503020204020204" charset="-122"/>
                <a:ea typeface="微软雅黑" panose="020B0503020204020204" charset="-122"/>
              </a:rPr>
              <a:t>武汉最好玩的趣味游戏打卡地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zh-CN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1783" y="2351879"/>
            <a:ext cx="2952750" cy="420688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  <a:alpha val="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748" name="TextBox 9"/>
          <p:cNvSpPr txBox="1"/>
          <p:nvPr/>
        </p:nvSpPr>
        <p:spPr>
          <a:xfrm>
            <a:off x="1187624" y="2353938"/>
            <a:ext cx="1439862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dist"/>
            <a:r>
              <a:rPr lang="zh-CN" altLang="en-US" dirty="0">
                <a:solidFill>
                  <a:srgbClr val="7F7F7F"/>
                </a:solidFill>
                <a:latin typeface="字魂39号-快乐肥宅体" panose="00000500000000000000" pitchFamily="2" charset="-122"/>
                <a:ea typeface="字魂39号-快乐肥宅体" panose="00000500000000000000" pitchFamily="2" charset="-122"/>
              </a:rPr>
              <a:t>绝味治愈所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0" name="文本框 2"/>
          <p:cNvSpPr txBox="1"/>
          <p:nvPr/>
        </p:nvSpPr>
        <p:spPr>
          <a:xfrm>
            <a:off x="439366" y="414021"/>
            <a:ext cx="36004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活动点位示意</a:t>
            </a:r>
          </a:p>
        </p:txBody>
      </p:sp>
      <p:sp>
        <p:nvSpPr>
          <p:cNvPr id="11" name="矩形 10"/>
          <p:cNvSpPr/>
          <p:nvPr/>
        </p:nvSpPr>
        <p:spPr>
          <a:xfrm>
            <a:off x="432111" y="422275"/>
            <a:ext cx="2030189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99592" y="1051324"/>
            <a:ext cx="7388646" cy="3239616"/>
            <a:chOff x="899592" y="1051324"/>
            <a:chExt cx="7388646" cy="323961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99592" y="1051324"/>
              <a:ext cx="7388646" cy="3239616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4067944" y="2917044"/>
              <a:ext cx="1224136" cy="6763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文本框 2"/>
            <p:cNvSpPr txBox="1"/>
            <p:nvPr/>
          </p:nvSpPr>
          <p:spPr>
            <a:xfrm>
              <a:off x="4305908" y="3178609"/>
              <a:ext cx="748208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入口区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068902" y="2152181"/>
              <a:ext cx="1224136" cy="6763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文本框 2"/>
            <p:cNvSpPr txBox="1"/>
            <p:nvPr/>
          </p:nvSpPr>
          <p:spPr>
            <a:xfrm>
              <a:off x="4305908" y="2260206"/>
              <a:ext cx="74820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入口互动拍照区</a:t>
              </a:r>
            </a:p>
          </p:txBody>
        </p:sp>
        <p:sp>
          <p:nvSpPr>
            <p:cNvPr id="4" name="椭圆 3"/>
            <p:cNvSpPr/>
            <p:nvPr/>
          </p:nvSpPr>
          <p:spPr>
            <a:xfrm>
              <a:off x="4499992" y="2779557"/>
              <a:ext cx="360040" cy="279034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" b="1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483554" y="2701600"/>
              <a:ext cx="55780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105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品牌符号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2693734" y="2152181"/>
              <a:ext cx="1346082" cy="741268"/>
            </a:xfrm>
            <a:prstGeom prst="rect">
              <a:avLst/>
            </a:prstGeom>
            <a:solidFill>
              <a:srgbClr val="B7DEE8">
                <a:alpha val="5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2685742" y="2929482"/>
              <a:ext cx="1346082" cy="741268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8039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5331472" y="2134586"/>
              <a:ext cx="1346082" cy="741268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58039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5331472" y="2917043"/>
              <a:ext cx="1346082" cy="741268"/>
            </a:xfrm>
            <a:prstGeom prst="rect">
              <a:avLst/>
            </a:prstGeom>
            <a:solidFill>
              <a:schemeClr val="accent2">
                <a:lumMod val="75000"/>
                <a:alpha val="58039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"/>
            <p:cNvSpPr txBox="1"/>
            <p:nvPr/>
          </p:nvSpPr>
          <p:spPr>
            <a:xfrm>
              <a:off x="2614115" y="2044857"/>
              <a:ext cx="1579329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鲜</a:t>
              </a:r>
            </a:p>
          </p:txBody>
        </p:sp>
        <p:sp>
          <p:nvSpPr>
            <p:cNvPr id="23" name="文本框 2"/>
            <p:cNvSpPr txBox="1"/>
            <p:nvPr/>
          </p:nvSpPr>
          <p:spPr>
            <a:xfrm>
              <a:off x="2607597" y="2822223"/>
              <a:ext cx="1579329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香</a:t>
              </a:r>
            </a:p>
          </p:txBody>
        </p:sp>
        <p:sp>
          <p:nvSpPr>
            <p:cNvPr id="24" name="文本框 2"/>
            <p:cNvSpPr txBox="1"/>
            <p:nvPr/>
          </p:nvSpPr>
          <p:spPr>
            <a:xfrm>
              <a:off x="5166580" y="2018797"/>
              <a:ext cx="1579329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麻</a:t>
              </a:r>
            </a:p>
          </p:txBody>
        </p:sp>
        <p:sp>
          <p:nvSpPr>
            <p:cNvPr id="25" name="文本框 2"/>
            <p:cNvSpPr txBox="1"/>
            <p:nvPr/>
          </p:nvSpPr>
          <p:spPr>
            <a:xfrm>
              <a:off x="5224833" y="2808567"/>
              <a:ext cx="1579329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辣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2709232" y="2191439"/>
              <a:ext cx="180076" cy="1402004"/>
            </a:xfrm>
            <a:prstGeom prst="rect">
              <a:avLst/>
            </a:prstGeom>
            <a:solidFill>
              <a:schemeClr val="bg2">
                <a:lumMod val="75000"/>
                <a:alpha val="54902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6697609" y="2277257"/>
              <a:ext cx="231771" cy="1246517"/>
            </a:xfrm>
            <a:prstGeom prst="rect">
              <a:avLst/>
            </a:prstGeom>
            <a:solidFill>
              <a:schemeClr val="bg2">
                <a:lumMod val="75000"/>
                <a:alpha val="54902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"/>
            <p:cNvSpPr txBox="1"/>
            <p:nvPr/>
          </p:nvSpPr>
          <p:spPr>
            <a:xfrm>
              <a:off x="2614115" y="1983493"/>
              <a:ext cx="353943" cy="173260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产品展示区</a:t>
              </a:r>
            </a:p>
          </p:txBody>
        </p:sp>
        <p:sp>
          <p:nvSpPr>
            <p:cNvPr id="29" name="文本框 2"/>
            <p:cNvSpPr txBox="1"/>
            <p:nvPr/>
          </p:nvSpPr>
          <p:spPr>
            <a:xfrm>
              <a:off x="6636522" y="2282091"/>
              <a:ext cx="353943" cy="124651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产品展示区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2802882" y="3738221"/>
              <a:ext cx="948988" cy="1838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>
                  <a:latin typeface="微软雅黑" panose="020B0503020204020204" charset="-122"/>
                  <a:ea typeface="微软雅黑" panose="020B0503020204020204" charset="-122"/>
                </a:rPr>
                <a:t>品牌呈现一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5687534" y="3752995"/>
              <a:ext cx="948988" cy="1838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>
                  <a:latin typeface="微软雅黑" panose="020B0503020204020204" charset="-122"/>
                  <a:ea typeface="微软雅黑" panose="020B0503020204020204" charset="-122"/>
                </a:rPr>
                <a:t>品牌呈现二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315499"/>
            <a:ext cx="6768752" cy="4512501"/>
          </a:xfrm>
          <a:prstGeom prst="rect">
            <a:avLst/>
          </a:prstGeom>
        </p:spPr>
      </p:pic>
      <p:sp>
        <p:nvSpPr>
          <p:cNvPr id="26" name="文本框 2"/>
          <p:cNvSpPr txBox="1"/>
          <p:nvPr/>
        </p:nvSpPr>
        <p:spPr>
          <a:xfrm>
            <a:off x="439366" y="414021"/>
            <a:ext cx="36004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快闪店风格参考</a:t>
            </a:r>
          </a:p>
        </p:txBody>
      </p:sp>
      <p:sp>
        <p:nvSpPr>
          <p:cNvPr id="30" name="矩形 29"/>
          <p:cNvSpPr/>
          <p:nvPr/>
        </p:nvSpPr>
        <p:spPr>
          <a:xfrm>
            <a:off x="432111" y="422275"/>
            <a:ext cx="2339689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TextBox 4"/>
          <p:cNvSpPr txBox="1"/>
          <p:nvPr/>
        </p:nvSpPr>
        <p:spPr>
          <a:xfrm>
            <a:off x="4427984" y="3140582"/>
            <a:ext cx="4240589" cy="13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14630" indent="-214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主体以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“绝味黄”为主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，搭配绝味红作为点缀。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marL="214630" indent="-214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中心区域设置成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透明材质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，展示部分室内互动活动吸引路过客群。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marL="214630" indent="-214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四大主要区域内部分别设置不同颜色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进行区分。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2398" y="987574"/>
            <a:ext cx="3773450" cy="206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0" name="文本框 2"/>
          <p:cNvSpPr txBox="1"/>
          <p:nvPr/>
        </p:nvSpPr>
        <p:spPr>
          <a:xfrm>
            <a:off x="439366" y="414021"/>
            <a:ext cx="36004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品牌呈现一</a:t>
            </a:r>
          </a:p>
        </p:txBody>
      </p:sp>
      <p:sp>
        <p:nvSpPr>
          <p:cNvPr id="11" name="矩形 10"/>
          <p:cNvSpPr/>
          <p:nvPr/>
        </p:nvSpPr>
        <p:spPr>
          <a:xfrm>
            <a:off x="432111" y="422275"/>
            <a:ext cx="1835633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3635896" y="771551"/>
            <a:ext cx="5075993" cy="3672408"/>
            <a:chOff x="467544" y="915566"/>
            <a:chExt cx="5374357" cy="380565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544" y="915566"/>
              <a:ext cx="5374357" cy="3582905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539552" y="942728"/>
              <a:ext cx="5256584" cy="733571"/>
            </a:xfrm>
            <a:prstGeom prst="rect">
              <a:avLst/>
            </a:prstGeom>
            <a:solidFill>
              <a:srgbClr val="E5CA54"/>
            </a:solidFill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微软雅黑" panose="020B0503020204020204" charset="-122"/>
                  <a:ea typeface="微软雅黑" panose="020B0503020204020204" charset="-122"/>
                </a:rPr>
                <a:t>鲜香麻辣</a:t>
              </a:r>
              <a:r>
                <a:rPr lang="en-US" altLang="zh-CN" sz="4000" b="1" dirty="0">
                  <a:latin typeface="微软雅黑" panose="020B0503020204020204" charset="-122"/>
                  <a:ea typeface="微软雅黑" panose="020B0503020204020204" charset="-122"/>
                </a:rPr>
                <a:t>·</a:t>
              </a:r>
              <a:r>
                <a:rPr lang="zh-CN" altLang="en-US" sz="4000" b="1" dirty="0">
                  <a:latin typeface="微软雅黑" panose="020B0503020204020204" charset="-122"/>
                  <a:ea typeface="微软雅黑" panose="020B0503020204020204" charset="-122"/>
                </a:rPr>
                <a:t>绝对治愈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67544" y="4013339"/>
              <a:ext cx="5374357" cy="707886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微软雅黑" panose="020B0503020204020204" charset="-122"/>
                  <a:ea typeface="微软雅黑" panose="020B0503020204020204" charset="-122"/>
                </a:rPr>
                <a:t>ESTABLISHED 2005</a:t>
              </a:r>
              <a:endParaRPr lang="zh-CN" altLang="en-US" sz="40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8" name="图片 17" descr="日历&#10;&#10;描述已自动生成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19672" y="1901354"/>
              <a:ext cx="3072292" cy="1509196"/>
            </a:xfrm>
            <a:prstGeom prst="rect">
              <a:avLst/>
            </a:prstGeom>
          </p:spPr>
        </p:pic>
      </p:grpSp>
      <p:sp>
        <p:nvSpPr>
          <p:cNvPr id="30" name="TextBox 4"/>
          <p:cNvSpPr txBox="1"/>
          <p:nvPr/>
        </p:nvSpPr>
        <p:spPr>
          <a:xfrm>
            <a:off x="562689" y="3319584"/>
            <a:ext cx="2510519" cy="11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绝味品牌特别露出。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融合品牌两原色，将灯光与品牌充分结合，体现品牌调性。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参考风格：国潮配色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0240" y="1062563"/>
            <a:ext cx="3162431" cy="2091191"/>
          </a:xfrm>
          <a:prstGeom prst="rect">
            <a:avLst/>
          </a:prstGeom>
        </p:spPr>
      </p:pic>
      <p:sp>
        <p:nvSpPr>
          <p:cNvPr id="53" name="椭圆 52"/>
          <p:cNvSpPr/>
          <p:nvPr/>
        </p:nvSpPr>
        <p:spPr>
          <a:xfrm>
            <a:off x="405600" y="2663361"/>
            <a:ext cx="933179" cy="31501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57" name="直接箭头连接符 56"/>
          <p:cNvCxnSpPr>
            <a:stCxn id="53" idx="6"/>
          </p:cNvCxnSpPr>
          <p:nvPr/>
        </p:nvCxnSpPr>
        <p:spPr>
          <a:xfrm flipV="1">
            <a:off x="1338779" y="2211710"/>
            <a:ext cx="2365127" cy="60915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0" name="文本框 2"/>
          <p:cNvSpPr txBox="1"/>
          <p:nvPr/>
        </p:nvSpPr>
        <p:spPr>
          <a:xfrm>
            <a:off x="439366" y="414021"/>
            <a:ext cx="36004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品牌呈现二</a:t>
            </a:r>
          </a:p>
        </p:txBody>
      </p:sp>
      <p:sp>
        <p:nvSpPr>
          <p:cNvPr id="11" name="矩形 10"/>
          <p:cNvSpPr/>
          <p:nvPr/>
        </p:nvSpPr>
        <p:spPr>
          <a:xfrm>
            <a:off x="432111" y="422275"/>
            <a:ext cx="1835633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29974" y="693929"/>
            <a:ext cx="5046481" cy="3582371"/>
            <a:chOff x="539552" y="987574"/>
            <a:chExt cx="4392488" cy="358237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39552" y="987574"/>
              <a:ext cx="4392488" cy="3582371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611560" y="1279077"/>
              <a:ext cx="1152128" cy="1754326"/>
            </a:xfrm>
            <a:prstGeom prst="rect">
              <a:avLst/>
            </a:prstGeom>
            <a:solidFill>
              <a:srgbClr val="E5CA54"/>
            </a:solidFill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latin typeface="微软雅黑" panose="020B0503020204020204" charset="-122"/>
                  <a:ea typeface="微软雅黑" panose="020B0503020204020204" charset="-122"/>
                </a:rPr>
                <a:t>绝味诞生记</a:t>
              </a:r>
            </a:p>
          </p:txBody>
        </p:sp>
      </p:grpSp>
      <p:sp>
        <p:nvSpPr>
          <p:cNvPr id="13" name="TextBox 4"/>
          <p:cNvSpPr txBox="1"/>
          <p:nvPr/>
        </p:nvSpPr>
        <p:spPr>
          <a:xfrm>
            <a:off x="474553" y="3400111"/>
            <a:ext cx="3017328" cy="1167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品牌故事体现。</a:t>
            </a:r>
            <a:endParaRPr lang="en-US" altLang="zh-CN" sz="12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以漫画方式呈现绝味品牌故事，有趣且生动展现绝味品牌文化。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以绝味黄为主要色调，字为黑色。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4552" y="1178713"/>
            <a:ext cx="3162431" cy="2091191"/>
          </a:xfrm>
          <a:prstGeom prst="rect">
            <a:avLst/>
          </a:prstGeom>
        </p:spPr>
      </p:pic>
      <p:sp>
        <p:nvSpPr>
          <p:cNvPr id="15" name="椭圆 14"/>
          <p:cNvSpPr/>
          <p:nvPr/>
        </p:nvSpPr>
        <p:spPr>
          <a:xfrm>
            <a:off x="2411760" y="2809688"/>
            <a:ext cx="933179" cy="31501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6" name="直接箭头连接符 15"/>
          <p:cNvCxnSpPr>
            <a:stCxn id="15" idx="6"/>
          </p:cNvCxnSpPr>
          <p:nvPr/>
        </p:nvCxnSpPr>
        <p:spPr>
          <a:xfrm flipV="1">
            <a:off x="3344939" y="2440007"/>
            <a:ext cx="694877" cy="52718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0" name="文本框 2"/>
          <p:cNvSpPr txBox="1"/>
          <p:nvPr/>
        </p:nvSpPr>
        <p:spPr>
          <a:xfrm>
            <a:off x="439366" y="414021"/>
            <a:ext cx="1612354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入口区域</a:t>
            </a:r>
          </a:p>
        </p:txBody>
      </p:sp>
      <p:sp>
        <p:nvSpPr>
          <p:cNvPr id="11" name="矩形 10"/>
          <p:cNvSpPr/>
          <p:nvPr/>
        </p:nvSpPr>
        <p:spPr>
          <a:xfrm>
            <a:off x="432111" y="422275"/>
            <a:ext cx="1475593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" name="Picture 1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0516" y="1090772"/>
            <a:ext cx="1976358" cy="187950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Box 13"/>
          <p:cNvSpPr txBox="1"/>
          <p:nvPr/>
        </p:nvSpPr>
        <p:spPr>
          <a:xfrm>
            <a:off x="1813053" y="2667882"/>
            <a:ext cx="1456055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鸭趣园通关卡</a:t>
            </a:r>
          </a:p>
        </p:txBody>
      </p:sp>
      <p:pic>
        <p:nvPicPr>
          <p:cNvPr id="14" name="Picture 14" descr="https://timgsa.baidu.com/timg?image&amp;quality=80&amp;size=b9999_10000&amp;sec=1556302210108&amp;di=84b4e02a8f4e4b454c62a982b87b7ee4&amp;imgtype=0&amp;src=http%3A%2F%2F5b0988e595225.cdn.sohucs.com%2Fimages%2F20181023%2Fcc8c160d24094d4c88930484c8a438de.jpe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249"/>
          <a:stretch>
            <a:fillRect/>
          </a:stretch>
        </p:blipFill>
        <p:spPr>
          <a:xfrm>
            <a:off x="2804918" y="1090772"/>
            <a:ext cx="3058043" cy="194421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矩形 15"/>
          <p:cNvSpPr/>
          <p:nvPr/>
        </p:nvSpPr>
        <p:spPr>
          <a:xfrm>
            <a:off x="5665361" y="1127338"/>
            <a:ext cx="2718123" cy="18548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6910" y="1330735"/>
            <a:ext cx="905382" cy="905382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6600502" y="1405955"/>
            <a:ext cx="864096" cy="87824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4205" y="1564783"/>
            <a:ext cx="789915" cy="57738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2382" y="1463059"/>
            <a:ext cx="773058" cy="773058"/>
          </a:xfrm>
          <a:prstGeom prst="rect">
            <a:avLst/>
          </a:prstGeom>
        </p:spPr>
      </p:pic>
      <p:sp>
        <p:nvSpPr>
          <p:cNvPr id="21" name="TextBox 13"/>
          <p:cNvSpPr txBox="1"/>
          <p:nvPr/>
        </p:nvSpPr>
        <p:spPr>
          <a:xfrm>
            <a:off x="3498701" y="3977303"/>
            <a:ext cx="4496418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在趣玩卡上，每一关都有对应战斗力值，根据玩家的战斗值留下标记，依据级别换取礼物，集齐相对数量印章换取不同好礼。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19"/>
          <p:cNvSpPr txBox="1"/>
          <p:nvPr/>
        </p:nvSpPr>
        <p:spPr>
          <a:xfrm>
            <a:off x="3507777" y="3179516"/>
            <a:ext cx="455536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</a:rPr>
              <a:t>在入口处设立签到处，报名即可领取趣玩装备，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趣游记通关卡</a:t>
            </a: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</a:rPr>
              <a:t>一本及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绝味鸭脖胸章</a:t>
            </a:r>
            <a:r>
              <a:rPr lang="zh-CN" altLang="en-US" sz="1200" b="1" dirty="0">
                <a:latin typeface="微软雅黑" panose="020B0503020204020204" charset="-122"/>
                <a:ea typeface="微软雅黑" panose="020B0503020204020204" charset="-122"/>
              </a:rPr>
              <a:t>一个。</a:t>
            </a:r>
          </a:p>
          <a:p>
            <a:endParaRPr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15"/>
          <p:cNvSpPr txBox="1"/>
          <p:nvPr/>
        </p:nvSpPr>
        <p:spPr>
          <a:xfrm>
            <a:off x="5872760" y="2306796"/>
            <a:ext cx="3400300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C000"/>
                </a:solidFill>
                <a:latin typeface="Segoe Script" panose="020B0504020000000003" pitchFamily="66" charset="0"/>
              </a:rPr>
              <a:t>Interesting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0807" y="3043648"/>
            <a:ext cx="2698302" cy="1784281"/>
          </a:xfrm>
          <a:prstGeom prst="rect">
            <a:avLst/>
          </a:prstGeom>
        </p:spPr>
      </p:pic>
      <p:sp>
        <p:nvSpPr>
          <p:cNvPr id="25" name="椭圆 24"/>
          <p:cNvSpPr/>
          <p:nvPr/>
        </p:nvSpPr>
        <p:spPr>
          <a:xfrm>
            <a:off x="1441115" y="4114791"/>
            <a:ext cx="610606" cy="257159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6" name="直接箭头连接符 25"/>
          <p:cNvCxnSpPr>
            <a:stCxn id="25" idx="6"/>
          </p:cNvCxnSpPr>
          <p:nvPr/>
        </p:nvCxnSpPr>
        <p:spPr>
          <a:xfrm flipV="1">
            <a:off x="2051721" y="2891571"/>
            <a:ext cx="610606" cy="13518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51336" y="1166641"/>
            <a:ext cx="612552" cy="642189"/>
          </a:xfrm>
          <a:prstGeom prst="ellipse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0867" y="699081"/>
            <a:ext cx="4337762" cy="2592288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796136" y="1275606"/>
            <a:ext cx="576064" cy="432048"/>
          </a:xfrm>
          <a:prstGeom prst="rect">
            <a:avLst/>
          </a:prstGeom>
          <a:solidFill>
            <a:srgbClr val="ADB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DB4BC"/>
              </a:solidFill>
            </a:endParaRPr>
          </a:p>
        </p:txBody>
      </p:sp>
      <p:sp>
        <p:nvSpPr>
          <p:cNvPr id="5" name="文本框 2"/>
          <p:cNvSpPr txBox="1"/>
          <p:nvPr/>
        </p:nvSpPr>
        <p:spPr>
          <a:xfrm>
            <a:off x="467544" y="609804"/>
            <a:ext cx="14401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品牌符号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3207" y="618060"/>
            <a:ext cx="1404497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3207" y="1078435"/>
            <a:ext cx="3316629" cy="2193156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1691680" y="2098232"/>
            <a:ext cx="565357" cy="329501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9" name="直接箭头连接符 8"/>
          <p:cNvCxnSpPr/>
          <p:nvPr/>
        </p:nvCxnSpPr>
        <p:spPr>
          <a:xfrm flipV="1">
            <a:off x="2257037" y="1779662"/>
            <a:ext cx="2170947" cy="44878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00" b="95000" l="10000" r="90143">
                        <a14:foregroundMark x1="23857" y1="27833" x2="21000" y2="33333"/>
                        <a14:foregroundMark x1="27714" y1="18167" x2="15857" y2="35333"/>
                        <a14:foregroundMark x1="15857" y1="35333" x2="15429" y2="43833"/>
                        <a14:foregroundMark x1="13000" y1="26333" x2="14000" y2="40167"/>
                        <a14:foregroundMark x1="14000" y1="40167" x2="15000" y2="42500"/>
                        <a14:foregroundMark x1="15286" y1="22667" x2="11857" y2="31667"/>
                        <a14:foregroundMark x1="14429" y1="23000" x2="11143" y2="31000"/>
                        <a14:foregroundMark x1="24714" y1="18500" x2="32000" y2="22667"/>
                        <a14:foregroundMark x1="32000" y1="22667" x2="33286" y2="33000"/>
                        <a14:foregroundMark x1="33286" y1="33000" x2="28286" y2="43167"/>
                        <a14:foregroundMark x1="28286" y1="43167" x2="26571" y2="51667"/>
                        <a14:foregroundMark x1="27571" y1="51167" x2="25000" y2="61500"/>
                        <a14:foregroundMark x1="25000" y1="61500" x2="26286" y2="71000"/>
                        <a14:foregroundMark x1="26286" y1="71000" x2="33286" y2="65333"/>
                        <a14:foregroundMark x1="33286" y1="65333" x2="36571" y2="56833"/>
                        <a14:foregroundMark x1="51571" y1="11167" x2="46571" y2="25000"/>
                        <a14:foregroundMark x1="50714" y1="4000" x2="62143" y2="17833"/>
                        <a14:foregroundMark x1="63429" y1="7667" x2="64000" y2="17167"/>
                        <a14:foregroundMark x1="64000" y1="17167" x2="63000" y2="22500"/>
                        <a14:foregroundMark x1="68714" y1="28833" x2="51857" y2="38167"/>
                        <a14:foregroundMark x1="51857" y1="38167" x2="50714" y2="39333"/>
                        <a14:foregroundMark x1="60571" y1="35833" x2="65571" y2="55500"/>
                        <a14:foregroundMark x1="73286" y1="30167" x2="77286" y2="41000"/>
                        <a14:foregroundMark x1="77286" y1="41000" x2="77571" y2="46167"/>
                        <a14:foregroundMark x1="78143" y1="50333" x2="57000" y2="57833"/>
                        <a14:foregroundMark x1="46143" y1="46167" x2="51571" y2="68000"/>
                        <a14:foregroundMark x1="53571" y1="72500" x2="61714" y2="79167"/>
                        <a14:foregroundMark x1="61714" y1="79167" x2="71429" y2="80333"/>
                        <a14:foregroundMark x1="71429" y1="80333" x2="79143" y2="76500"/>
                        <a14:foregroundMark x1="79143" y1="76500" x2="84429" y2="67500"/>
                        <a14:foregroundMark x1="82714" y1="57333" x2="87429" y2="65167"/>
                        <a14:foregroundMark x1="87429" y1="65167" x2="85571" y2="74333"/>
                        <a14:foregroundMark x1="85571" y1="74333" x2="85571" y2="74333"/>
                        <a14:foregroundMark x1="89714" y1="65333" x2="85286" y2="76167"/>
                        <a14:foregroundMark x1="90143" y1="65167" x2="85000" y2="78500"/>
                        <a14:foregroundMark x1="41857" y1="74333" x2="37286" y2="84333"/>
                        <a14:foregroundMark x1="37286" y1="84333" x2="32571" y2="89500"/>
                        <a14:foregroundMark x1="23143" y1="86333" x2="29429" y2="92667"/>
                        <a14:foregroundMark x1="29429" y1="92667" x2="31000" y2="93333"/>
                        <a14:foregroundMark x1="23000" y1="87833" x2="29000" y2="94000"/>
                        <a14:foregroundMark x1="29000" y1="94000" x2="31857" y2="95000"/>
                        <a14:backgroundMark x1="39000" y1="23667" x2="39857" y2="29667"/>
                        <a14:backgroundMark x1="39286" y1="34167" x2="34143" y2="53167"/>
                        <a14:backgroundMark x1="43000" y1="55667" x2="40429" y2="65667"/>
                        <a14:backgroundMark x1="40429" y1="65667" x2="34143" y2="73000"/>
                        <a14:backgroundMark x1="34143" y1="73000" x2="26857" y2="77500"/>
                        <a14:backgroundMark x1="26857" y1="77500" x2="19000" y2="77500"/>
                        <a14:backgroundMark x1="73286" y1="63833" x2="70571" y2="67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1708" y="1251239"/>
            <a:ext cx="616493" cy="528423"/>
          </a:xfrm>
          <a:prstGeom prst="ellipse">
            <a:avLst/>
          </a:prstGeom>
        </p:spPr>
      </p:pic>
      <p:sp>
        <p:nvSpPr>
          <p:cNvPr id="17" name="TextBox 4"/>
          <p:cNvSpPr txBox="1"/>
          <p:nvPr/>
        </p:nvSpPr>
        <p:spPr>
          <a:xfrm>
            <a:off x="647650" y="3624235"/>
            <a:ext cx="6948686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以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360°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全息投影科技，助力品牌符号及特色搭建。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7650" y="3649816"/>
            <a:ext cx="6948685" cy="1023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投影画面：以绝味品牌“绝”字为主元素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活动现场设置全息投影装置，将装置作为活动特色符号输出，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差别化于同类品牌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。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0" name="文本框 2"/>
          <p:cNvSpPr txBox="1"/>
          <p:nvPr/>
        </p:nvSpPr>
        <p:spPr>
          <a:xfrm>
            <a:off x="467544" y="609804"/>
            <a:ext cx="36004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入口互动拍照区域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3207" y="618060"/>
            <a:ext cx="2627721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0647" y="1078435"/>
            <a:ext cx="3316629" cy="2193156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1690768" y="1759423"/>
            <a:ext cx="716975" cy="31608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3976679" y="624598"/>
            <a:ext cx="4585546" cy="2580134"/>
            <a:chOff x="3905583" y="428813"/>
            <a:chExt cx="4585546" cy="258013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5583" y="428813"/>
              <a:ext cx="4585546" cy="2580134"/>
            </a:xfrm>
            <a:prstGeom prst="rect">
              <a:avLst/>
            </a:prstGeom>
          </p:spPr>
        </p:pic>
        <p:sp>
          <p:nvSpPr>
            <p:cNvPr id="17" name="椭圆 16"/>
            <p:cNvSpPr/>
            <p:nvPr/>
          </p:nvSpPr>
          <p:spPr>
            <a:xfrm>
              <a:off x="4011932" y="1059582"/>
              <a:ext cx="1190037" cy="1154049"/>
            </a:xfrm>
            <a:prstGeom prst="ellipse">
              <a:avLst/>
            </a:prstGeom>
            <a:solidFill>
              <a:srgbClr val="29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442525" y="1151820"/>
              <a:ext cx="432048" cy="411818"/>
            </a:xfrm>
            <a:prstGeom prst="ellipse">
              <a:avLst/>
            </a:prstGeom>
            <a:solidFill>
              <a:srgbClr val="05C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000" b="95000" l="10000" r="90143">
                          <a14:foregroundMark x1="23857" y1="27833" x2="21000" y2="33333"/>
                          <a14:foregroundMark x1="27714" y1="18167" x2="15857" y2="35333"/>
                          <a14:foregroundMark x1="15857" y1="35333" x2="15429" y2="43833"/>
                          <a14:foregroundMark x1="13000" y1="26333" x2="14000" y2="40167"/>
                          <a14:foregroundMark x1="14000" y1="40167" x2="15000" y2="42500"/>
                          <a14:foregroundMark x1="15286" y1="22667" x2="11857" y2="31667"/>
                          <a14:foregroundMark x1="14429" y1="23000" x2="11143" y2="31000"/>
                          <a14:foregroundMark x1="24714" y1="18500" x2="32000" y2="22667"/>
                          <a14:foregroundMark x1="32000" y1="22667" x2="33286" y2="33000"/>
                          <a14:foregroundMark x1="33286" y1="33000" x2="28286" y2="43167"/>
                          <a14:foregroundMark x1="28286" y1="43167" x2="26571" y2="51667"/>
                          <a14:foregroundMark x1="27571" y1="51167" x2="25000" y2="61500"/>
                          <a14:foregroundMark x1="25000" y1="61500" x2="26286" y2="71000"/>
                          <a14:foregroundMark x1="26286" y1="71000" x2="33286" y2="65333"/>
                          <a14:foregroundMark x1="33286" y1="65333" x2="36571" y2="56833"/>
                          <a14:foregroundMark x1="51571" y1="11167" x2="46571" y2="25000"/>
                          <a14:foregroundMark x1="50714" y1="4000" x2="62143" y2="17833"/>
                          <a14:foregroundMark x1="63429" y1="7667" x2="64000" y2="17167"/>
                          <a14:foregroundMark x1="64000" y1="17167" x2="63000" y2="22500"/>
                          <a14:foregroundMark x1="68714" y1="28833" x2="51857" y2="38167"/>
                          <a14:foregroundMark x1="51857" y1="38167" x2="50714" y2="39333"/>
                          <a14:foregroundMark x1="60571" y1="35833" x2="65571" y2="55500"/>
                          <a14:foregroundMark x1="73286" y1="30167" x2="77286" y2="41000"/>
                          <a14:foregroundMark x1="77286" y1="41000" x2="77571" y2="46167"/>
                          <a14:foregroundMark x1="78143" y1="50333" x2="57000" y2="57833"/>
                          <a14:foregroundMark x1="46143" y1="46167" x2="51571" y2="68000"/>
                          <a14:foregroundMark x1="53571" y1="72500" x2="61714" y2="79167"/>
                          <a14:foregroundMark x1="61714" y1="79167" x2="71429" y2="80333"/>
                          <a14:foregroundMark x1="71429" y1="80333" x2="79143" y2="76500"/>
                          <a14:foregroundMark x1="79143" y1="76500" x2="84429" y2="67500"/>
                          <a14:foregroundMark x1="82714" y1="57333" x2="87429" y2="65167"/>
                          <a14:foregroundMark x1="87429" y1="65167" x2="85571" y2="74333"/>
                          <a14:foregroundMark x1="85571" y1="74333" x2="85571" y2="74333"/>
                          <a14:foregroundMark x1="89714" y1="65333" x2="85286" y2="76167"/>
                          <a14:foregroundMark x1="90143" y1="65167" x2="85000" y2="78500"/>
                          <a14:foregroundMark x1="41857" y1="74333" x2="37286" y2="84333"/>
                          <a14:foregroundMark x1="37286" y1="84333" x2="32571" y2="89500"/>
                          <a14:foregroundMark x1="23143" y1="86333" x2="29429" y2="92667"/>
                          <a14:foregroundMark x1="29429" y1="92667" x2="31000" y2="93333"/>
                          <a14:foregroundMark x1="23000" y1="87833" x2="29000" y2="94000"/>
                          <a14:foregroundMark x1="29000" y1="94000" x2="31857" y2="95000"/>
                          <a14:backgroundMark x1="39000" y1="23667" x2="39857" y2="29667"/>
                          <a14:backgroundMark x1="39286" y1="34167" x2="34143" y2="53167"/>
                          <a14:backgroundMark x1="43000" y1="55667" x2="40429" y2="65667"/>
                          <a14:backgroundMark x1="40429" y1="65667" x2="34143" y2="73000"/>
                          <a14:backgroundMark x1="34143" y1="73000" x2="26857" y2="77500"/>
                          <a14:backgroundMark x1="26857" y1="77500" x2="19000" y2="77500"/>
                          <a14:backgroundMark x1="73286" y1="63833" x2="70571" y2="671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42525" y="1108206"/>
              <a:ext cx="512906" cy="439634"/>
            </a:xfrm>
            <a:prstGeom prst="ellipse">
              <a:avLst/>
            </a:prstGeom>
          </p:spPr>
        </p:pic>
        <p:sp>
          <p:nvSpPr>
            <p:cNvPr id="19" name="椭圆 18"/>
            <p:cNvSpPr/>
            <p:nvPr/>
          </p:nvSpPr>
          <p:spPr>
            <a:xfrm>
              <a:off x="6832439" y="483518"/>
              <a:ext cx="1490064" cy="2160240"/>
            </a:xfrm>
            <a:prstGeom prst="ellipse">
              <a:avLst/>
            </a:prstGeom>
            <a:solidFill>
              <a:srgbClr val="29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: 圆角 20"/>
          <p:cNvSpPr/>
          <p:nvPr/>
        </p:nvSpPr>
        <p:spPr>
          <a:xfrm>
            <a:off x="4139040" y="1183359"/>
            <a:ext cx="497573" cy="1512168"/>
          </a:xfrm>
          <a:prstGeom prst="roundRect">
            <a:avLst>
              <a:gd name="adj" fmla="val 27976"/>
            </a:avLst>
          </a:prstGeom>
          <a:solidFill>
            <a:schemeClr val="bg1"/>
          </a:solidFill>
          <a:ln>
            <a:noFill/>
          </a:ln>
          <a:effectLst>
            <a:glow rad="63500">
              <a:schemeClr val="bg2">
                <a:lumMod val="75000"/>
                <a:alpha val="7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矩形: 圆角 21"/>
          <p:cNvSpPr/>
          <p:nvPr/>
        </p:nvSpPr>
        <p:spPr>
          <a:xfrm>
            <a:off x="4734174" y="1183359"/>
            <a:ext cx="497573" cy="1512168"/>
          </a:xfrm>
          <a:prstGeom prst="roundRect">
            <a:avLst>
              <a:gd name="adj" fmla="val 27976"/>
            </a:avLst>
          </a:prstGeom>
          <a:solidFill>
            <a:schemeClr val="bg1"/>
          </a:solidFill>
          <a:ln>
            <a:noFill/>
          </a:ln>
          <a:effectLst>
            <a:glow rad="63500">
              <a:schemeClr val="bg2">
                <a:lumMod val="75000"/>
                <a:alpha val="7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矩形: 圆角 22"/>
          <p:cNvSpPr/>
          <p:nvPr/>
        </p:nvSpPr>
        <p:spPr>
          <a:xfrm>
            <a:off x="7097851" y="1097717"/>
            <a:ext cx="497573" cy="1512168"/>
          </a:xfrm>
          <a:prstGeom prst="roundRect">
            <a:avLst>
              <a:gd name="adj" fmla="val 27976"/>
            </a:avLst>
          </a:prstGeom>
          <a:solidFill>
            <a:schemeClr val="bg1"/>
          </a:solidFill>
          <a:ln>
            <a:noFill/>
          </a:ln>
          <a:effectLst>
            <a:glow rad="63500">
              <a:schemeClr val="bg2">
                <a:lumMod val="75000"/>
                <a:alpha val="7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: 圆角 23"/>
          <p:cNvSpPr/>
          <p:nvPr/>
        </p:nvSpPr>
        <p:spPr>
          <a:xfrm>
            <a:off x="7741039" y="1097717"/>
            <a:ext cx="497573" cy="1512168"/>
          </a:xfrm>
          <a:prstGeom prst="roundRect">
            <a:avLst>
              <a:gd name="adj" fmla="val 27976"/>
            </a:avLst>
          </a:prstGeom>
          <a:solidFill>
            <a:schemeClr val="bg1"/>
          </a:solidFill>
          <a:ln>
            <a:noFill/>
          </a:ln>
          <a:effectLst>
            <a:glow rad="63500">
              <a:schemeClr val="bg2">
                <a:lumMod val="75000"/>
                <a:alpha val="7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4157212" y="1637677"/>
            <a:ext cx="368139" cy="46166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字魂24号-镇魂手书" panose="00000500000000000000" pitchFamily="2" charset="-122"/>
                <a:ea typeface="字魂24号-镇魂手书" panose="00000500000000000000" pitchFamily="2" charset="-122"/>
              </a:rPr>
              <a:t>鲜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763998" y="1620260"/>
            <a:ext cx="368139" cy="46166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字魂24号-镇魂手书" panose="00000500000000000000" pitchFamily="2" charset="-122"/>
                <a:ea typeface="字魂24号-镇魂手书" panose="00000500000000000000" pitchFamily="2" charset="-122"/>
              </a:rPr>
              <a:t>香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130671" y="1561216"/>
            <a:ext cx="368139" cy="46166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字魂24号-镇魂手书" panose="00000500000000000000" pitchFamily="2" charset="-122"/>
                <a:ea typeface="字魂24号-镇魂手书" panose="00000500000000000000" pitchFamily="2" charset="-122"/>
              </a:rPr>
              <a:t>麻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777609" y="1561216"/>
            <a:ext cx="368139" cy="46166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字魂24号-镇魂手书" panose="00000500000000000000" pitchFamily="2" charset="-122"/>
                <a:ea typeface="字魂24号-镇魂手书" panose="00000500000000000000" pitchFamily="2" charset="-122"/>
              </a:rPr>
              <a:t>辣</a:t>
            </a: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2257037" y="1498992"/>
            <a:ext cx="1919607" cy="2604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654680" y="3454529"/>
            <a:ext cx="7834639" cy="1302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在快闪店入口，设置黑科技互动区域，开启整个活动的仪式感。</a:t>
            </a:r>
            <a:endParaRPr lang="en-US" altLang="zh-CN" sz="135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参与者踩上圆形感应台，通过感应为参与者亮起鲜、香、麻、辣其中一个，大屏幕显示其对应的</a:t>
            </a:r>
            <a:r>
              <a:rPr lang="zh-CN" altLang="en-US" sz="135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美好祝福</a:t>
            </a:r>
            <a:r>
              <a:rPr lang="zh-CN" altLang="en-US" sz="135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。通过整个代入感的过程宣告进入绝味快闪。</a:t>
            </a:r>
            <a:endParaRPr lang="en-US" altLang="zh-CN" sz="135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例如：鲜</a:t>
            </a:r>
            <a:r>
              <a:rPr lang="en-US" altLang="zh-CN" sz="135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——</a:t>
            </a:r>
            <a:r>
              <a:rPr lang="zh-CN" altLang="en-US" sz="135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永远保持着对世界的好奇心，认真养生照顾自己，加油小鲜肉。</a:t>
            </a:r>
            <a:endParaRPr lang="en-US" altLang="zh-CN" sz="135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9512" y="1285824"/>
            <a:ext cx="4968552" cy="3239616"/>
            <a:chOff x="2339752" y="1051324"/>
            <a:chExt cx="4968552" cy="323961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339752" y="1051324"/>
              <a:ext cx="4968552" cy="3239616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4067944" y="2917044"/>
              <a:ext cx="1224136" cy="6763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2"/>
            <p:cNvSpPr txBox="1"/>
            <p:nvPr/>
          </p:nvSpPr>
          <p:spPr>
            <a:xfrm>
              <a:off x="4305908" y="3178609"/>
              <a:ext cx="748208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入口区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4068902" y="2152181"/>
              <a:ext cx="1224136" cy="6763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文本框 2"/>
            <p:cNvSpPr txBox="1"/>
            <p:nvPr/>
          </p:nvSpPr>
          <p:spPr>
            <a:xfrm>
              <a:off x="4305908" y="2260206"/>
              <a:ext cx="74820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入口互动拍照区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4499992" y="2779557"/>
              <a:ext cx="360040" cy="279034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" b="1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483554" y="2701600"/>
              <a:ext cx="55780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105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品牌符号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693734" y="2152181"/>
              <a:ext cx="1346082" cy="741268"/>
            </a:xfrm>
            <a:prstGeom prst="rect">
              <a:avLst/>
            </a:prstGeom>
            <a:solidFill>
              <a:srgbClr val="B7DEE8">
                <a:alpha val="5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2685742" y="2929482"/>
              <a:ext cx="1346082" cy="741268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8039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331472" y="2134586"/>
              <a:ext cx="1346082" cy="741268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58039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331472" y="2917043"/>
              <a:ext cx="1346082" cy="741268"/>
            </a:xfrm>
            <a:prstGeom prst="rect">
              <a:avLst/>
            </a:prstGeom>
            <a:solidFill>
              <a:schemeClr val="accent2">
                <a:lumMod val="75000"/>
                <a:alpha val="58039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2"/>
            <p:cNvSpPr txBox="1"/>
            <p:nvPr/>
          </p:nvSpPr>
          <p:spPr>
            <a:xfrm>
              <a:off x="2614115" y="2044857"/>
              <a:ext cx="1579329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鲜</a:t>
              </a:r>
            </a:p>
          </p:txBody>
        </p:sp>
        <p:sp>
          <p:nvSpPr>
            <p:cNvPr id="17" name="文本框 2"/>
            <p:cNvSpPr txBox="1"/>
            <p:nvPr/>
          </p:nvSpPr>
          <p:spPr>
            <a:xfrm>
              <a:off x="2607597" y="2822223"/>
              <a:ext cx="1579329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香</a:t>
              </a:r>
            </a:p>
          </p:txBody>
        </p:sp>
        <p:sp>
          <p:nvSpPr>
            <p:cNvPr id="18" name="文本框 2"/>
            <p:cNvSpPr txBox="1"/>
            <p:nvPr/>
          </p:nvSpPr>
          <p:spPr>
            <a:xfrm>
              <a:off x="5166580" y="2018797"/>
              <a:ext cx="1579329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麻</a:t>
              </a:r>
            </a:p>
          </p:txBody>
        </p:sp>
        <p:sp>
          <p:nvSpPr>
            <p:cNvPr id="19" name="文本框 2"/>
            <p:cNvSpPr txBox="1"/>
            <p:nvPr/>
          </p:nvSpPr>
          <p:spPr>
            <a:xfrm>
              <a:off x="5224833" y="2808567"/>
              <a:ext cx="1579329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辣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709232" y="2191439"/>
              <a:ext cx="180076" cy="1402004"/>
            </a:xfrm>
            <a:prstGeom prst="rect">
              <a:avLst/>
            </a:prstGeom>
            <a:solidFill>
              <a:schemeClr val="bg2">
                <a:lumMod val="75000"/>
                <a:alpha val="54902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6697609" y="2277257"/>
              <a:ext cx="231771" cy="1246517"/>
            </a:xfrm>
            <a:prstGeom prst="rect">
              <a:avLst/>
            </a:prstGeom>
            <a:solidFill>
              <a:schemeClr val="bg2">
                <a:lumMod val="75000"/>
                <a:alpha val="54902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"/>
            <p:cNvSpPr txBox="1"/>
            <p:nvPr/>
          </p:nvSpPr>
          <p:spPr>
            <a:xfrm>
              <a:off x="2614115" y="1983493"/>
              <a:ext cx="353943" cy="173260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产品展示区</a:t>
              </a:r>
            </a:p>
          </p:txBody>
        </p:sp>
        <p:sp>
          <p:nvSpPr>
            <p:cNvPr id="23" name="文本框 2"/>
            <p:cNvSpPr txBox="1"/>
            <p:nvPr/>
          </p:nvSpPr>
          <p:spPr>
            <a:xfrm>
              <a:off x="6636522" y="2282091"/>
              <a:ext cx="353943" cy="124651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产品展示区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2802882" y="3738221"/>
              <a:ext cx="948988" cy="1838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>
                  <a:latin typeface="微软雅黑" panose="020B0503020204020204" charset="-122"/>
                  <a:ea typeface="微软雅黑" panose="020B0503020204020204" charset="-122"/>
                </a:rPr>
                <a:t>品牌呈现一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5687534" y="3752995"/>
              <a:ext cx="948988" cy="1838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b="1" dirty="0">
                  <a:latin typeface="微软雅黑" panose="020B0503020204020204" charset="-122"/>
                  <a:ea typeface="微软雅黑" panose="020B0503020204020204" charset="-122"/>
                </a:rPr>
                <a:t>品牌呈现二</a:t>
              </a:r>
            </a:p>
          </p:txBody>
        </p:sp>
      </p:grpSp>
      <p:sp>
        <p:nvSpPr>
          <p:cNvPr id="26" name="文本框 2"/>
          <p:cNvSpPr txBox="1"/>
          <p:nvPr/>
        </p:nvSpPr>
        <p:spPr>
          <a:xfrm>
            <a:off x="312027" y="597269"/>
            <a:ext cx="20277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活动主要区域</a:t>
            </a:r>
          </a:p>
        </p:txBody>
      </p:sp>
      <p:sp>
        <p:nvSpPr>
          <p:cNvPr id="27" name="矩形 26"/>
          <p:cNvSpPr/>
          <p:nvPr/>
        </p:nvSpPr>
        <p:spPr>
          <a:xfrm>
            <a:off x="312027" y="603840"/>
            <a:ext cx="2083651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99592" y="2369086"/>
            <a:ext cx="822767" cy="74126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箭头连接符 29"/>
          <p:cNvCxnSpPr>
            <a:stCxn id="28" idx="0"/>
            <a:endCxn id="31" idx="1"/>
          </p:cNvCxnSpPr>
          <p:nvPr/>
        </p:nvCxnSpPr>
        <p:spPr>
          <a:xfrm flipV="1">
            <a:off x="1310976" y="423075"/>
            <a:ext cx="4735657" cy="194601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6046633" y="192242"/>
            <a:ext cx="288032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绝味养生馆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100409" y="567391"/>
            <a:ext cx="2643632" cy="70057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以</a:t>
            </a:r>
            <a:r>
              <a:rPr lang="en-US" altLang="zh-CN" sz="1400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【</a:t>
            </a:r>
            <a:r>
              <a:rPr lang="zh-CN" altLang="en-US" sz="1400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绿色</a:t>
            </a:r>
            <a:r>
              <a:rPr lang="en-US" altLang="zh-CN" sz="1400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】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为主色调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养生让生活保鲜。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33319" y="3179217"/>
            <a:ext cx="822767" cy="74126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直接箭头连接符 34"/>
          <p:cNvCxnSpPr>
            <a:stCxn id="34" idx="0"/>
            <a:endCxn id="37" idx="1"/>
          </p:cNvCxnSpPr>
          <p:nvPr/>
        </p:nvCxnSpPr>
        <p:spPr>
          <a:xfrm flipV="1">
            <a:off x="1244703" y="1543972"/>
            <a:ext cx="4810161" cy="163524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6054864" y="1313139"/>
            <a:ext cx="288032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绝味加油站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087410" y="1781581"/>
            <a:ext cx="2643632" cy="70057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以</a:t>
            </a:r>
            <a:r>
              <a:rPr lang="en-US" altLang="zh-CN" sz="1400" dirty="0">
                <a:solidFill>
                  <a:srgbClr val="E5CA54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【</a:t>
            </a:r>
            <a:r>
              <a:rPr lang="zh-CN" altLang="en-US" sz="1400" dirty="0">
                <a:solidFill>
                  <a:srgbClr val="E5CA54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绝味黄</a:t>
            </a:r>
            <a:r>
              <a:rPr lang="en-US" altLang="zh-CN" sz="1400" dirty="0">
                <a:solidFill>
                  <a:srgbClr val="E5CA54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】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为主色调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每一种香料都是人生精华。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3429426" y="2373287"/>
            <a:ext cx="822767" cy="74126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箭头连接符 39"/>
          <p:cNvCxnSpPr>
            <a:endCxn id="43" idx="1"/>
          </p:cNvCxnSpPr>
          <p:nvPr/>
        </p:nvCxnSpPr>
        <p:spPr>
          <a:xfrm>
            <a:off x="4212382" y="2616585"/>
            <a:ext cx="1882039" cy="983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6094421" y="2484082"/>
            <a:ext cx="288032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绝味解压馆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126967" y="2952524"/>
            <a:ext cx="2799986" cy="70057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以</a:t>
            </a:r>
            <a:r>
              <a:rPr lang="en-US" altLang="zh-CN" sz="1400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【</a:t>
            </a:r>
            <a:r>
              <a:rPr lang="zh-CN" altLang="en-US" sz="1400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橙色</a:t>
            </a:r>
            <a:r>
              <a:rPr lang="en-US" altLang="zh-CN" sz="1400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】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为主色调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麻的力量，释放你的压力！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102652" y="3674719"/>
            <a:ext cx="288032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绝味发泄馆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6135198" y="4143161"/>
            <a:ext cx="2799986" cy="70057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以</a:t>
            </a:r>
            <a:r>
              <a:rPr lang="en-US" altLang="zh-CN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【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绝味红</a:t>
            </a:r>
            <a:r>
              <a:rPr lang="en-US" altLang="zh-CN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】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为主色调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辣是酣畅淋漓的呐喊！</a:t>
            </a:r>
          </a:p>
        </p:txBody>
      </p:sp>
      <p:sp>
        <p:nvSpPr>
          <p:cNvPr id="50" name="矩形 49"/>
          <p:cNvSpPr/>
          <p:nvPr/>
        </p:nvSpPr>
        <p:spPr>
          <a:xfrm>
            <a:off x="3436659" y="3188370"/>
            <a:ext cx="822767" cy="74126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箭头连接符 50"/>
          <p:cNvCxnSpPr>
            <a:endCxn id="48" idx="1"/>
          </p:cNvCxnSpPr>
          <p:nvPr/>
        </p:nvCxnSpPr>
        <p:spPr>
          <a:xfrm>
            <a:off x="4219615" y="3431668"/>
            <a:ext cx="1883037" cy="47388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45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2771800" y="3363838"/>
            <a:ext cx="5436604" cy="129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-108520" y="634573"/>
            <a:ext cx="3096344" cy="4508927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7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鲜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858616" y="3504850"/>
            <a:ext cx="5328592" cy="990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以</a:t>
            </a:r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【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绿色</a:t>
            </a:r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】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为主色调，突出绝味品牌食材的新鲜，自然。</a:t>
            </a:r>
            <a:endParaRPr lang="en-US" altLang="zh-CN" sz="135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打造绝味夜猫养生馆，为</a:t>
            </a:r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90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后的发际线焦虑提供解决办法！通过有趣好玩的互动装置来引发品牌与参与者的情感共鸣。</a:t>
            </a:r>
            <a:endParaRPr lang="en-US" altLang="zh-CN" sz="135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89684" y="2795027"/>
            <a:ext cx="2880320" cy="52322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绝味养生馆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860032" y="2834424"/>
            <a:ext cx="3456384" cy="45890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养生让生活保鲜，永远小鲜肉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。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0" y="10"/>
            <a:ext cx="9143980" cy="5143490"/>
            <a:chOff x="20" y="10"/>
            <a:chExt cx="9143980" cy="514349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" y="10"/>
              <a:ext cx="9143980" cy="5143490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9" name="矩形 8"/>
            <p:cNvSpPr/>
            <p:nvPr/>
          </p:nvSpPr>
          <p:spPr>
            <a:xfrm>
              <a:off x="359532" y="235643"/>
              <a:ext cx="8424936" cy="4672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82" y="889830"/>
            <a:ext cx="4930858" cy="3698144"/>
          </a:xfrm>
          <a:prstGeom prst="rect">
            <a:avLst/>
          </a:prstGeom>
        </p:spPr>
      </p:pic>
      <p:sp>
        <p:nvSpPr>
          <p:cNvPr id="7" name="文本框 2"/>
          <p:cNvSpPr txBox="1"/>
          <p:nvPr/>
        </p:nvSpPr>
        <p:spPr>
          <a:xfrm>
            <a:off x="395536" y="324693"/>
            <a:ext cx="5328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鲜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点位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（新“朋克养生”墙）</a:t>
            </a:r>
            <a:endParaRPr lang="zh-CN" altLang="en-US" sz="2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16809" y="3139991"/>
            <a:ext cx="3312368" cy="1302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设置绝味版朋克养生打卡墙。</a:t>
            </a:r>
            <a:endParaRPr lang="en-US" altLang="zh-CN" sz="135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通过朋克养生（</a:t>
            </a:r>
            <a:r>
              <a:rPr lang="en-US" altLang="zh-CN" sz="135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90</a:t>
            </a:r>
            <a:r>
              <a:rPr lang="zh-CN" altLang="en-US" sz="135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后一边作死一边养生）系列语录进行吐槽，融合绝味产品，打造新“朋克养生”墙。</a:t>
            </a:r>
            <a:endParaRPr lang="en-US" altLang="zh-CN" sz="1350" b="1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56592" y="1686415"/>
            <a:ext cx="1009841" cy="385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00927" y="324693"/>
            <a:ext cx="2818318" cy="285119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9" b="8969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43128" y="2521329"/>
            <a:ext cx="1067626" cy="70434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652120" y="483518"/>
            <a:ext cx="2722790" cy="302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边吃鸭脖边喝金银花下火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火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0"/>
            <a:ext cx="9143980" cy="5143490"/>
            <a:chOff x="20" y="10"/>
            <a:chExt cx="9143980" cy="51434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" y="10"/>
              <a:ext cx="9143980" cy="5143490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矩形 5"/>
            <p:cNvSpPr/>
            <p:nvPr/>
          </p:nvSpPr>
          <p:spPr>
            <a:xfrm>
              <a:off x="359532" y="235643"/>
              <a:ext cx="8424936" cy="4672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467544" y="339502"/>
            <a:ext cx="5328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鲜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点位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（绝味养生店）</a:t>
            </a:r>
            <a:endParaRPr lang="zh-CN" altLang="en-US" sz="2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9512" y="987574"/>
            <a:ext cx="5907186" cy="33248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073" y="883312"/>
            <a:ext cx="3564376" cy="237427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735000" y="3445925"/>
            <a:ext cx="4049448" cy="9905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绝味养生店。</a:t>
            </a:r>
            <a:endParaRPr lang="en-US" altLang="zh-CN" sz="135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现场设置绝味养生店（柜台及货架），货架摆放绝味产品，柜台设有绝味限定饮品（养生花茶等）。</a:t>
            </a:r>
            <a:endParaRPr lang="en-US" altLang="zh-CN" sz="1350" b="1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0"/>
            <a:ext cx="9143980" cy="5143490"/>
            <a:chOff x="20" y="10"/>
            <a:chExt cx="9143980" cy="51434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" y="10"/>
              <a:ext cx="9143980" cy="5143490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矩形 5"/>
            <p:cNvSpPr/>
            <p:nvPr/>
          </p:nvSpPr>
          <p:spPr>
            <a:xfrm>
              <a:off x="359532" y="235643"/>
              <a:ext cx="8424936" cy="4672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467544" y="339502"/>
            <a:ext cx="5328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鲜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点位</a:t>
            </a:r>
            <a:r>
              <a:rPr lang="en-US" altLang="zh-CN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（绝味养生休闲区）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718470" y="871443"/>
            <a:ext cx="4270058" cy="2349341"/>
            <a:chOff x="8485" y="3112"/>
            <a:chExt cx="7629" cy="462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04" y="3112"/>
              <a:ext cx="3210" cy="462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85" y="3112"/>
              <a:ext cx="4419" cy="4625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807" y="899038"/>
            <a:ext cx="2712696" cy="361692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408785" y="3345221"/>
            <a:ext cx="5328592" cy="102374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养生馆休闲区域。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准备书籍、书架、草蒲垫、豆袋、领取花茶一份，将现场打造成自由阅读场所，补充精神食粮，秒变文艺咖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45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71800" y="3363838"/>
            <a:ext cx="5436604" cy="1296144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-216795" y="634563"/>
            <a:ext cx="3096344" cy="4508927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香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858616" y="3504850"/>
            <a:ext cx="5328592" cy="990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以</a:t>
            </a:r>
            <a:r>
              <a:rPr kumimoji="0" lang="en-US" altLang="zh-CN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【</a:t>
            </a: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绝味黄色</a:t>
            </a:r>
            <a:r>
              <a:rPr kumimoji="0" lang="en-US" altLang="zh-CN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】</a:t>
            </a: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为主色调。</a:t>
            </a:r>
            <a:endParaRPr kumimoji="0" lang="en-US" altLang="zh-CN" sz="13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打造绝味加油站，聚焦“香”的表达，通过结合当代“真香”与绝味品牌香的含义，将品牌内涵深度传递给参与者，增强产品认知度。</a:t>
            </a:r>
            <a:endParaRPr kumimoji="0" lang="en-US" altLang="zh-CN" sz="13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28333" y="2817026"/>
            <a:ext cx="2880320" cy="52322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绝味加油站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434578" y="2849182"/>
            <a:ext cx="3456384" cy="45890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每一种香料都在为你加油！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0" y="10"/>
            <a:ext cx="9143980" cy="5143490"/>
            <a:chOff x="20" y="10"/>
            <a:chExt cx="9143980" cy="51434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" y="10"/>
              <a:ext cx="9143980" cy="5143490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7" name="矩形 6"/>
            <p:cNvSpPr/>
            <p:nvPr/>
          </p:nvSpPr>
          <p:spPr>
            <a:xfrm>
              <a:off x="359512" y="235643"/>
              <a:ext cx="8424936" cy="4672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430" y="973647"/>
            <a:ext cx="2519205" cy="377880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956568"/>
            <a:ext cx="3795886" cy="3795886"/>
          </a:xfrm>
          <a:prstGeom prst="rect">
            <a:avLst/>
          </a:prstGeom>
        </p:spPr>
      </p:pic>
      <p:sp>
        <p:nvSpPr>
          <p:cNvPr id="9" name="文本框 2"/>
          <p:cNvSpPr txBox="1"/>
          <p:nvPr/>
        </p:nvSpPr>
        <p:spPr>
          <a:xfrm>
            <a:off x="467544" y="339502"/>
            <a:ext cx="5328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点位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（“真香” 打卡区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1560" y="1473569"/>
            <a:ext cx="1893821" cy="208320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891119" y="3674589"/>
            <a:ext cx="4883187" cy="130215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“真香”打卡区。</a:t>
            </a:r>
            <a:endParaRPr lang="en-US" altLang="zh-CN" sz="135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真香互动墙，参与者在塑料管中写下自己的真香语录，记录当代青年真香瞬间。</a:t>
            </a:r>
            <a:endParaRPr lang="en-US" altLang="zh-CN" sz="1350" b="1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微笑面对生活，设置黄色微笑球</a:t>
            </a:r>
            <a:r>
              <a:rPr lang="en-US" altLang="zh-CN" sz="135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DP</a:t>
            </a:r>
            <a:r>
              <a:rPr lang="zh-CN" altLang="en-US" sz="135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打卡点。</a:t>
            </a:r>
            <a:endParaRPr lang="en-US" altLang="zh-CN" sz="1350" b="1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9424" y="378140"/>
            <a:ext cx="1578092" cy="119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" y="10"/>
            <a:ext cx="9143980" cy="5143490"/>
            <a:chOff x="20" y="10"/>
            <a:chExt cx="9143980" cy="51434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" y="10"/>
              <a:ext cx="9143980" cy="5143490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矩形 5"/>
            <p:cNvSpPr/>
            <p:nvPr/>
          </p:nvSpPr>
          <p:spPr>
            <a:xfrm>
              <a:off x="359512" y="235643"/>
              <a:ext cx="8424936" cy="4672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467544" y="339502"/>
            <a:ext cx="5328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点位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（绝味香料大世界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4839" y="802847"/>
            <a:ext cx="2863025" cy="395501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92421" y="803888"/>
            <a:ext cx="4674644" cy="220799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479034" y="3021071"/>
            <a:ext cx="4909823" cy="1613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绝味香料大世界</a:t>
            </a: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。</a:t>
            </a:r>
            <a:endParaRPr kumimoji="0" lang="en-US" altLang="zh-CN" sz="13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5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打造大世界情景，当我们身处放大的世界当中，在所谓的生活中多么渺小，甚至微不足道，寻一处角落整理思绪，放大心胸重新加油！</a:t>
            </a:r>
            <a:endParaRPr kumimoji="0" lang="en-US" altLang="zh-CN" sz="135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5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大世界中，设置大型香料抱枕或香料装置。</a:t>
            </a:r>
            <a:endParaRPr kumimoji="0" lang="en-US" altLang="zh-CN" sz="135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0" y="10"/>
            <a:ext cx="9143980" cy="5143490"/>
            <a:chOff x="20" y="10"/>
            <a:chExt cx="9143980" cy="514349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" y="10"/>
              <a:ext cx="9143980" cy="5143490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7" name="矩形 6"/>
            <p:cNvSpPr/>
            <p:nvPr/>
          </p:nvSpPr>
          <p:spPr>
            <a:xfrm>
              <a:off x="359512" y="235643"/>
              <a:ext cx="8424936" cy="4672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987574"/>
            <a:ext cx="2592288" cy="3706730"/>
          </a:xfrm>
          <a:prstGeom prst="rect">
            <a:avLst/>
          </a:prstGeom>
        </p:spPr>
      </p:pic>
      <p:sp>
        <p:nvSpPr>
          <p:cNvPr id="8" name="文本框 2"/>
          <p:cNvSpPr txBox="1"/>
          <p:nvPr/>
        </p:nvSpPr>
        <p:spPr>
          <a:xfrm>
            <a:off x="467544" y="339502"/>
            <a:ext cx="5328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点位</a:t>
            </a:r>
            <a:r>
              <a:rPr lang="en-US" altLang="zh-CN" sz="24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（打气游戏区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038" y="986523"/>
            <a:ext cx="3528392" cy="368619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793506" y="1347614"/>
            <a:ext cx="1686847" cy="3171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35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设置解压互动游戏</a:t>
            </a: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。</a:t>
            </a:r>
            <a:endParaRPr kumimoji="0" lang="en-US" altLang="zh-CN" sz="13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绝味香料保龄球</a:t>
            </a:r>
            <a:endParaRPr kumimoji="0" lang="en-US" altLang="zh-CN" sz="13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marR="0" lvl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350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将香料图案做成保龄球瓶，参与者有三次机会打到所有香料。</a:t>
            </a:r>
            <a:endParaRPr lang="en-US" altLang="zh-CN" sz="1350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香料视力检查</a:t>
            </a:r>
            <a:endParaRPr kumimoji="0" lang="en-US" altLang="zh-CN" sz="13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marR="0" lvl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35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创意设计视力检测表，将香料设置为关键词。</a:t>
            </a:r>
            <a:endParaRPr kumimoji="0" lang="en-US" altLang="zh-CN" sz="135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45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71800" y="3363838"/>
            <a:ext cx="5415408" cy="1008112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-258924" y="634563"/>
            <a:ext cx="3096344" cy="4508927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麻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858616" y="3504850"/>
            <a:ext cx="5328592" cy="678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以</a:t>
            </a:r>
            <a:r>
              <a:rPr kumimoji="0" lang="en-US" altLang="zh-CN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【</a:t>
            </a: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橙色</a:t>
            </a:r>
            <a:r>
              <a:rPr kumimoji="0" lang="en-US" altLang="zh-CN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】</a:t>
            </a: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为主色调。</a:t>
            </a:r>
            <a:endParaRPr kumimoji="0" lang="en-US" altLang="zh-CN" sz="13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打造绝味解压局，通过互动游戏设置，让参与者体会麻的感觉。</a:t>
            </a:r>
            <a:endParaRPr kumimoji="0" lang="en-US" altLang="zh-CN" sz="13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82538" y="2817026"/>
            <a:ext cx="2880320" cy="52322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绝味解压馆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932040" y="2849182"/>
            <a:ext cx="3456384" cy="45890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让你内心的压力通过麻释放出来！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0" y="10"/>
            <a:ext cx="9143980" cy="5143490"/>
            <a:chOff x="20" y="10"/>
            <a:chExt cx="9143980" cy="51434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" y="10"/>
              <a:ext cx="9143980" cy="5143490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矩形 5"/>
            <p:cNvSpPr/>
            <p:nvPr/>
          </p:nvSpPr>
          <p:spPr>
            <a:xfrm>
              <a:off x="359512" y="235643"/>
              <a:ext cx="8424936" cy="4672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8" name="文本框 2"/>
          <p:cNvSpPr txBox="1"/>
          <p:nvPr/>
        </p:nvSpPr>
        <p:spPr>
          <a:xfrm>
            <a:off x="467544" y="339502"/>
            <a:ext cx="5328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麻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点位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（“不要鸭抑”解压墙）</a:t>
            </a:r>
            <a:endParaRPr lang="zh-CN" altLang="en-US" sz="2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328" y="1016776"/>
            <a:ext cx="4752528" cy="34455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95000" l="10000" r="90143">
                        <a14:foregroundMark x1="23857" y1="27833" x2="21000" y2="33333"/>
                        <a14:foregroundMark x1="27714" y1="18167" x2="15857" y2="35333"/>
                        <a14:foregroundMark x1="15857" y1="35333" x2="15429" y2="43833"/>
                        <a14:foregroundMark x1="13000" y1="26333" x2="14000" y2="40167"/>
                        <a14:foregroundMark x1="14000" y1="40167" x2="15000" y2="42500"/>
                        <a14:foregroundMark x1="15286" y1="22667" x2="11857" y2="31667"/>
                        <a14:foregroundMark x1="14429" y1="23000" x2="11143" y2="31000"/>
                        <a14:foregroundMark x1="24714" y1="18500" x2="32000" y2="22667"/>
                        <a14:foregroundMark x1="32000" y1="22667" x2="33286" y2="33000"/>
                        <a14:foregroundMark x1="33286" y1="33000" x2="28286" y2="43167"/>
                        <a14:foregroundMark x1="28286" y1="43167" x2="26571" y2="51667"/>
                        <a14:foregroundMark x1="27571" y1="51167" x2="25000" y2="61500"/>
                        <a14:foregroundMark x1="25000" y1="61500" x2="26286" y2="71000"/>
                        <a14:foregroundMark x1="26286" y1="71000" x2="33286" y2="65333"/>
                        <a14:foregroundMark x1="33286" y1="65333" x2="36571" y2="56833"/>
                        <a14:foregroundMark x1="51571" y1="11167" x2="46571" y2="25000"/>
                        <a14:foregroundMark x1="50714" y1="4000" x2="62143" y2="17833"/>
                        <a14:foregroundMark x1="63429" y1="7667" x2="64000" y2="17167"/>
                        <a14:foregroundMark x1="64000" y1="17167" x2="63000" y2="22500"/>
                        <a14:foregroundMark x1="68714" y1="28833" x2="51857" y2="38167"/>
                        <a14:foregroundMark x1="51857" y1="38167" x2="50714" y2="39333"/>
                        <a14:foregroundMark x1="60571" y1="35833" x2="65571" y2="55500"/>
                        <a14:foregroundMark x1="73286" y1="30167" x2="77286" y2="41000"/>
                        <a14:foregroundMark x1="77286" y1="41000" x2="77571" y2="46167"/>
                        <a14:foregroundMark x1="78143" y1="50333" x2="57000" y2="57833"/>
                        <a14:foregroundMark x1="46143" y1="46167" x2="51571" y2="68000"/>
                        <a14:foregroundMark x1="53571" y1="72500" x2="61714" y2="79167"/>
                        <a14:foregroundMark x1="61714" y1="79167" x2="71429" y2="80333"/>
                        <a14:foregroundMark x1="71429" y1="80333" x2="79143" y2="76500"/>
                        <a14:foregroundMark x1="79143" y1="76500" x2="84429" y2="67500"/>
                        <a14:foregroundMark x1="82714" y1="57333" x2="87429" y2="65167"/>
                        <a14:foregroundMark x1="87429" y1="65167" x2="85571" y2="74333"/>
                        <a14:foregroundMark x1="85571" y1="74333" x2="85571" y2="74333"/>
                        <a14:foregroundMark x1="89714" y1="65333" x2="85286" y2="76167"/>
                        <a14:foregroundMark x1="90143" y1="65167" x2="85000" y2="78500"/>
                        <a14:foregroundMark x1="41857" y1="74333" x2="37286" y2="84333"/>
                        <a14:foregroundMark x1="37286" y1="84333" x2="32571" y2="89500"/>
                        <a14:foregroundMark x1="23143" y1="86333" x2="29429" y2="92667"/>
                        <a14:foregroundMark x1="29429" y1="92667" x2="31000" y2="93333"/>
                        <a14:foregroundMark x1="23000" y1="87833" x2="29000" y2="94000"/>
                        <a14:foregroundMark x1="29000" y1="94000" x2="31857" y2="95000"/>
                        <a14:backgroundMark x1="39000" y1="23667" x2="39857" y2="29667"/>
                        <a14:backgroundMark x1="39286" y1="34167" x2="34143" y2="53167"/>
                        <a14:backgroundMark x1="43000" y1="55667" x2="40429" y2="65667"/>
                        <a14:backgroundMark x1="40429" y1="65667" x2="34143" y2="73000"/>
                        <a14:backgroundMark x1="34143" y1="73000" x2="26857" y2="77500"/>
                        <a14:backgroundMark x1="26857" y1="77500" x2="19000" y2="77500"/>
                        <a14:backgroundMark x1="73286" y1="63833" x2="70571" y2="67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2484" y="1610498"/>
            <a:ext cx="1728192" cy="1481308"/>
          </a:xfrm>
          <a:prstGeom prst="ellipse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773924" y="1820301"/>
            <a:ext cx="1582174" cy="2548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设置“不要鸭抑”泡泡解压墙。</a:t>
            </a:r>
            <a:endParaRPr lang="en-US" altLang="zh-CN" sz="135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dirty="0"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以绝味“绝”字为主元素，打造大型发光字，字体中间设置多层泡泡纸，通过按压泡泡纸释放压力。</a:t>
            </a:r>
            <a:endParaRPr lang="en-US" altLang="zh-CN" sz="1350" b="1" dirty="0"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2663" y="1110186"/>
            <a:ext cx="2153668" cy="325876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9143980" cy="5143490"/>
            <a:chOff x="20" y="10"/>
            <a:chExt cx="9143980" cy="51434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" y="10"/>
              <a:ext cx="9143980" cy="5143490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矩形 5"/>
            <p:cNvSpPr/>
            <p:nvPr/>
          </p:nvSpPr>
          <p:spPr>
            <a:xfrm>
              <a:off x="359512" y="235643"/>
              <a:ext cx="8424936" cy="4672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467544" y="339502"/>
            <a:ext cx="5328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麻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点位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16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秒挑战赛）</a:t>
            </a:r>
            <a:endParaRPr lang="zh-CN" altLang="en-US" sz="2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Picture 2" descr="挑战10秒挑战十秒计时器5档难度可调 抖...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2064" y="800647"/>
            <a:ext cx="3096344" cy="3096345"/>
          </a:xfrm>
          <a:prstGeom prst="rect">
            <a:avLst/>
          </a:prstGeom>
          <a:noFill/>
        </p:spPr>
      </p:pic>
      <p:pic>
        <p:nvPicPr>
          <p:cNvPr id="9" name="Picture 4" descr="抖音tiaozhan的搜索结果_百度图片...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1" y="1059582"/>
            <a:ext cx="2176241" cy="2880320"/>
          </a:xfrm>
          <a:prstGeom prst="rect">
            <a:avLst/>
          </a:prstGeom>
          <a:noFill/>
        </p:spPr>
      </p:pic>
      <p:pic>
        <p:nvPicPr>
          <p:cNvPr id="10" name="Picture 8" descr="https://timgsa.baidu.com/timg?image&amp;quality=80&amp;size=b9999_10000&amp;sec=1556478512355&amp;di=d2e97bd6a28f320f60d085f4fd0e47ee&amp;imgtype=0&amp;src=http%3A%2F%2Fs1.sinaimg.cn%2Fmiddle%2F3d3f80a5tcc11435c2cb0%2669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1563638"/>
            <a:ext cx="2016224" cy="2304256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539552" y="1059582"/>
            <a:ext cx="4464496" cy="28808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547096" y="4058541"/>
            <a:ext cx="8136904" cy="70057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16 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秒挑战赛，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眼疾手快的挑战赛，分秒不崩，手不要抖，按到手发麻。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融合绝味品牌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16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周年时间节点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，特别设置</a:t>
            </a: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16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秒挑战赛，获胜者可获得勋章一枚！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9143980" cy="5143490"/>
            <a:chOff x="20" y="10"/>
            <a:chExt cx="9143980" cy="51434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" y="10"/>
              <a:ext cx="9143980" cy="5143490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矩形 5"/>
            <p:cNvSpPr/>
            <p:nvPr/>
          </p:nvSpPr>
          <p:spPr>
            <a:xfrm>
              <a:off x="359512" y="235643"/>
              <a:ext cx="8424936" cy="4672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467544" y="339502"/>
            <a:ext cx="5328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麻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点位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（火线冲击）</a:t>
            </a:r>
            <a:endParaRPr lang="zh-CN" altLang="en-US" sz="2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20" y="894715"/>
            <a:ext cx="3708400" cy="27076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6440" y="894715"/>
            <a:ext cx="3815080" cy="2708275"/>
          </a:xfrm>
          <a:prstGeom prst="rect">
            <a:avLst/>
          </a:prstGeom>
        </p:spPr>
      </p:pic>
      <p:sp>
        <p:nvSpPr>
          <p:cNvPr id="10" name="TextBox 13"/>
          <p:cNvSpPr txBox="1"/>
          <p:nvPr/>
        </p:nvSpPr>
        <p:spPr>
          <a:xfrm>
            <a:off x="722272" y="3984620"/>
            <a:ext cx="7699375" cy="70057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定制“绝味”两字形状，打造火线冲击活动。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</a:rPr>
              <a:t>眼睛保持高度集中、手臂保持不动，</a:t>
            </a: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感受一场眼力与体力双重刺激的打卡游戏，浪到你发麻！</a:t>
            </a:r>
            <a:endParaRPr lang="zh-CN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45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71800" y="3363838"/>
            <a:ext cx="5415408" cy="1296144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-258924" y="634563"/>
            <a:ext cx="3096344" cy="4508927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辣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944904" y="3528442"/>
            <a:ext cx="5328592" cy="990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以</a:t>
            </a:r>
            <a:r>
              <a:rPr kumimoji="0" lang="en-US" altLang="zh-CN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【</a:t>
            </a:r>
            <a:r>
              <a:rPr lang="zh-CN" altLang="en-US" sz="135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绝味红</a:t>
            </a: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色</a:t>
            </a:r>
            <a:r>
              <a:rPr kumimoji="0" lang="en-US" altLang="zh-CN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】</a:t>
            </a: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为主色调。</a:t>
            </a:r>
            <a:endParaRPr kumimoji="0" lang="en-US" altLang="zh-CN" sz="13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打造绝味发泄馆，通过红色以及互动游戏设置，让参与者在游戏中发泄情绪，与吃辣一样，打到酣畅淋漓的效果。</a:t>
            </a:r>
            <a:endParaRPr kumimoji="0" lang="en-US" altLang="zh-CN" sz="13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25655" y="2822930"/>
            <a:ext cx="2880320" cy="523220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绝味发泄馆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19313" y="2840075"/>
            <a:ext cx="3456384" cy="45890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呐喊吧，绝味青年！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354" y="0"/>
            <a:ext cx="9141292" cy="5143500"/>
            <a:chOff x="1354" y="0"/>
            <a:chExt cx="9141292" cy="51435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54" y="0"/>
              <a:ext cx="9141292" cy="51435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59492" y="235633"/>
              <a:ext cx="8424936" cy="4672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467544" y="339502"/>
            <a:ext cx="5328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辣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点位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（辣喊吧）</a:t>
            </a:r>
            <a:endParaRPr lang="zh-CN" altLang="en-US" sz="2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5733" y="868030"/>
            <a:ext cx="3918695" cy="28558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492" y="1004863"/>
            <a:ext cx="2538342" cy="178529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8538" y="1002256"/>
            <a:ext cx="2236441" cy="1743430"/>
          </a:xfrm>
          <a:prstGeom prst="rect">
            <a:avLst/>
          </a:prstGeom>
        </p:spPr>
      </p:pic>
      <p:sp>
        <p:nvSpPr>
          <p:cNvPr id="11" name="TextBox 13"/>
          <p:cNvSpPr txBox="1"/>
          <p:nvPr/>
        </p:nvSpPr>
        <p:spPr>
          <a:xfrm>
            <a:off x="467544" y="3003939"/>
            <a:ext cx="6035675" cy="16700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辣喊吧挑战赛：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现场设置吃辣（绝味鸭脖产品为主）挑战赛。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sz="1400" b="1" dirty="0">
                <a:latin typeface="微软雅黑" panose="020B0503020204020204" charset="-122"/>
                <a:ea typeface="微软雅黑" panose="020B0503020204020204" charset="-122"/>
              </a:rPr>
              <a:t>辣？麻？不信？那就来擂台比一比，争夺</a:t>
            </a: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sz="1400" b="1" dirty="0">
                <a:latin typeface="微软雅黑" panose="020B0503020204020204" charset="-122"/>
                <a:ea typeface="微软雅黑" panose="020B0503020204020204" charset="-122"/>
              </a:rPr>
              <a:t>最强王者</a:t>
            </a:r>
            <a:r>
              <a:rPr lang="en-US" altLang="zh-CN" sz="1400" b="1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sz="1400" b="1" dirty="0">
                <a:latin typeface="微软雅黑" panose="020B0503020204020204" charset="-122"/>
                <a:ea typeface="微软雅黑" panose="020B0503020204020204" charset="-122"/>
              </a:rPr>
              <a:t>，感受辣味人生</a:t>
            </a: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！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呐喊墙：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辣到不行？去呐喊墙，连同你的压力一起喊出来吧！</a:t>
            </a:r>
            <a:endParaRPr lang="zh-CN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54" y="0"/>
            <a:ext cx="9141292" cy="5143500"/>
            <a:chOff x="1354" y="0"/>
            <a:chExt cx="9141292" cy="51435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54" y="0"/>
              <a:ext cx="9141292" cy="5143500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359492" y="235633"/>
              <a:ext cx="8424936" cy="4672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2"/>
          <p:cNvSpPr txBox="1"/>
          <p:nvPr/>
        </p:nvSpPr>
        <p:spPr>
          <a:xfrm>
            <a:off x="467544" y="339502"/>
            <a:ext cx="5328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辣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点位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（愤怒的鸭脖）</a:t>
            </a:r>
            <a:endParaRPr lang="zh-CN" altLang="en-US" sz="2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12" y="940252"/>
            <a:ext cx="3240360" cy="243317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6" descr="https://ss2.bdstatic.com/70cFvnSh_Q1YnxGkpoWK1HF6hhy/it/u=3465214986,237571832&amp;fm=26&amp;gp=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6651" y="962950"/>
            <a:ext cx="2870789" cy="1699617"/>
          </a:xfrm>
          <a:prstGeom prst="rect">
            <a:avLst/>
          </a:prstGeom>
          <a:noFill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7013" y="945585"/>
            <a:ext cx="1838300" cy="1671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7013" y="2625011"/>
            <a:ext cx="1838300" cy="748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91330" y="898155"/>
            <a:ext cx="3057134" cy="247527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6058151" y="2571750"/>
            <a:ext cx="962121" cy="326450"/>
          </a:xfrm>
          <a:prstGeom prst="rect">
            <a:avLst/>
          </a:prstGeom>
          <a:solidFill>
            <a:srgbClr val="E9E1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3"/>
          <p:cNvSpPr txBox="1"/>
          <p:nvPr/>
        </p:nvSpPr>
        <p:spPr>
          <a:xfrm>
            <a:off x="611505" y="3438525"/>
            <a:ext cx="817245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愤怒的鸭脖释放压力互动小游戏：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现场设置愤怒的小鸟同款游戏，融合绝味品牌元素，打造定制版绝味喷怒的鸭脖，本关可发泄心中的坏情绪，瞄准目标发射吧，同时射中的小礼物即可抱走哦！</a:t>
            </a: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54" y="0"/>
            <a:ext cx="9141292" cy="5143500"/>
            <a:chOff x="1354" y="0"/>
            <a:chExt cx="9141292" cy="51435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54" y="0"/>
              <a:ext cx="9141292" cy="5143500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359492" y="235633"/>
              <a:ext cx="8424936" cy="4672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987574"/>
            <a:ext cx="5526977" cy="3651870"/>
          </a:xfrm>
          <a:prstGeom prst="rect">
            <a:avLst/>
          </a:prstGeom>
        </p:spPr>
      </p:pic>
      <p:sp>
        <p:nvSpPr>
          <p:cNvPr id="9" name="文本框 2"/>
          <p:cNvSpPr txBox="1"/>
          <p:nvPr/>
        </p:nvSpPr>
        <p:spPr>
          <a:xfrm>
            <a:off x="539552" y="380771"/>
            <a:ext cx="532859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辣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点位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（辣妹挑战）</a:t>
            </a:r>
            <a:endParaRPr lang="zh-CN" altLang="en-US" sz="2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6156176" y="1676710"/>
            <a:ext cx="2304256" cy="26395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设置力量打板游戏：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定制游戏，参与者通过击打获得力量值，屏幕通过力量值显示微辣、中辣、麻辣、超辣四挡辣度表示力量大小。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不同档辣度对应不同力量章数。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0659" name="文本框 27653"/>
          <p:cNvSpPr txBox="1"/>
          <p:nvPr/>
        </p:nvSpPr>
        <p:spPr>
          <a:xfrm>
            <a:off x="467544" y="3807442"/>
            <a:ext cx="7920880" cy="106452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字魂37号-波纹乖乖体" panose="02000000000000000000" pitchFamily="2" charset="-122"/>
                <a:ea typeface="字魂37号-波纹乖乖体" panose="02000000000000000000" pitchFamily="2" charset="-122"/>
              </a:rPr>
              <a:t>现场邀请专业彩绘师，现场为参与者进行人体彩绘，</a:t>
            </a:r>
            <a:endParaRPr lang="en-US" altLang="zh-CN" sz="1600" b="1" dirty="0">
              <a:latin typeface="字魂37号-波纹乖乖体" panose="02000000000000000000" pitchFamily="2" charset="-122"/>
              <a:ea typeface="字魂37号-波纹乖乖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字魂37号-波纹乖乖体" panose="02000000000000000000" pitchFamily="2" charset="-122"/>
                <a:ea typeface="字魂37号-波纹乖乖体" panose="02000000000000000000" pitchFamily="2" charset="-122"/>
              </a:rPr>
              <a:t>在脸部、手臂、腹部等部位，绘上活动主题、品牌方</a:t>
            </a:r>
            <a:r>
              <a:rPr lang="en-US" altLang="zh-CN" sz="1600" b="1" dirty="0">
                <a:latin typeface="字魂37号-波纹乖乖体" panose="02000000000000000000" pitchFamily="2" charset="-122"/>
                <a:ea typeface="字魂37号-波纹乖乖体" panose="02000000000000000000" pitchFamily="2" charset="-122"/>
              </a:rPr>
              <a:t>logo</a:t>
            </a:r>
            <a:r>
              <a:rPr lang="zh-CN" altLang="en-US" sz="1600" b="1" dirty="0">
                <a:latin typeface="字魂37号-波纹乖乖体" panose="02000000000000000000" pitchFamily="2" charset="-122"/>
                <a:ea typeface="字魂37号-波纹乖乖体" panose="02000000000000000000" pitchFamily="2" charset="-122"/>
              </a:rPr>
              <a:t>内容，</a:t>
            </a:r>
            <a:endParaRPr lang="en-US" altLang="zh-CN" sz="1600" b="1" dirty="0">
              <a:latin typeface="字魂37号-波纹乖乖体" panose="02000000000000000000" pitchFamily="2" charset="-122"/>
              <a:ea typeface="字魂37号-波纹乖乖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字魂37号-波纹乖乖体" panose="02000000000000000000" pitchFamily="2" charset="-122"/>
                <a:ea typeface="字魂37号-波纹乖乖体" panose="02000000000000000000" pitchFamily="2" charset="-122"/>
              </a:rPr>
              <a:t>凸显活动调性，不同的颜色代表不同的个性</a:t>
            </a:r>
            <a:endParaRPr lang="en-US" altLang="zh-CN" sz="1600" b="1" dirty="0">
              <a:latin typeface="字魂37号-波纹乖乖体" panose="02000000000000000000" pitchFamily="2" charset="-122"/>
              <a:ea typeface="字魂37号-波纹乖乖体" panose="02000000000000000000" pitchFamily="2" charset="-122"/>
            </a:endParaRPr>
          </a:p>
        </p:txBody>
      </p:sp>
      <p:sp>
        <p:nvSpPr>
          <p:cNvPr id="10" name="文本框 2"/>
          <p:cNvSpPr txBox="1"/>
          <p:nvPr/>
        </p:nvSpPr>
        <p:spPr>
          <a:xfrm>
            <a:off x="395807" y="438180"/>
            <a:ext cx="165586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彩绘标识</a:t>
            </a:r>
          </a:p>
        </p:txBody>
      </p:sp>
      <p:sp>
        <p:nvSpPr>
          <p:cNvPr id="11" name="矩形 10"/>
          <p:cNvSpPr/>
          <p:nvPr/>
        </p:nvSpPr>
        <p:spPr>
          <a:xfrm>
            <a:off x="413385" y="452755"/>
            <a:ext cx="1347470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3254" name="Picture 6" descr="https://timgsa.baidu.com/timg?image&amp;quality=80&amp;size=b9999_10000&amp;sec=1556483688227&amp;di=88b84f96fa43ae62ab855ac26805db3a&amp;imgtype=0&amp;src=http%3A%2F%2F5b0988e595225.cdn.sohucs.com%2Fimages%2F20180805%2Fe0c808d817054977bf12d7993a1142b2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922750"/>
            <a:ext cx="3096344" cy="3034417"/>
          </a:xfrm>
          <a:prstGeom prst="rect">
            <a:avLst/>
          </a:prstGeom>
          <a:noFill/>
        </p:spPr>
      </p:pic>
      <p:sp>
        <p:nvSpPr>
          <p:cNvPr id="15" name="矩形 14"/>
          <p:cNvSpPr/>
          <p:nvPr/>
        </p:nvSpPr>
        <p:spPr>
          <a:xfrm>
            <a:off x="611560" y="1347614"/>
            <a:ext cx="4608512" cy="24482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3250" name="Picture 2" descr="跑出趣 | 端午趣跑 放“粽”一夏 : ...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108" y="1419622"/>
            <a:ext cx="1441620" cy="2232248"/>
          </a:xfrm>
          <a:prstGeom prst="rect">
            <a:avLst/>
          </a:prstGeom>
          <a:noFill/>
        </p:spPr>
      </p:pic>
      <p:pic>
        <p:nvPicPr>
          <p:cNvPr id="53252" name="Picture 4" descr="https://timgsa.baidu.com/timg?image&amp;quality=80&amp;size=b9999_10000&amp;sec=1556483601289&amp;di=59e09da2cfcd945ce422c9ab93eb6fbe&amp;imgtype=0&amp;src=http%3A%2F%2Fpic.51yuansu.com%2Fpic3%2Fcover%2F00%2F58%2F75%2F5846c23e90c11_61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2283718"/>
            <a:ext cx="1440160" cy="1414190"/>
          </a:xfrm>
          <a:prstGeom prst="rect">
            <a:avLst/>
          </a:prstGeom>
          <a:noFill/>
        </p:spPr>
      </p:pic>
      <p:pic>
        <p:nvPicPr>
          <p:cNvPr id="53256" name="Picture 8" descr="https://timgsa.baidu.com/timg?image&amp;quality=80&amp;size=b9999_10000&amp;sec=1556483811669&amp;di=c9a0a25bb3964d738b96deba7b0fa034&amp;imgtype=0&amp;src=http%3A%2F%2Fimg1.yjo2o.com%2F2015%2F10%2F27%2Fed533925-e011-497e-907f-33a87e45bff4_s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419622"/>
            <a:ext cx="1080120" cy="1194395"/>
          </a:xfrm>
          <a:prstGeom prst="rect">
            <a:avLst/>
          </a:prstGeom>
          <a:noFill/>
        </p:spPr>
      </p:pic>
      <p:pic>
        <p:nvPicPr>
          <p:cNvPr id="53257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229274" y="2610220"/>
            <a:ext cx="101304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Administrator\Downloads\11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2" y="2864233"/>
            <a:ext cx="1188975" cy="21052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99592" y="1275606"/>
            <a:ext cx="3529211" cy="2510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2"/>
          <p:cNvSpPr txBox="1"/>
          <p:nvPr/>
        </p:nvSpPr>
        <p:spPr>
          <a:xfrm>
            <a:off x="395598" y="422593"/>
            <a:ext cx="165586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庆生仪式</a:t>
            </a:r>
          </a:p>
        </p:txBody>
      </p:sp>
      <p:sp>
        <p:nvSpPr>
          <p:cNvPr id="13" name="矩形 12"/>
          <p:cNvSpPr/>
          <p:nvPr/>
        </p:nvSpPr>
        <p:spPr>
          <a:xfrm>
            <a:off x="427544" y="452438"/>
            <a:ext cx="1439838" cy="431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116" y="510823"/>
            <a:ext cx="338437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226" y="1343169"/>
            <a:ext cx="306614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矩形 15"/>
          <p:cNvSpPr/>
          <p:nvPr/>
        </p:nvSpPr>
        <p:spPr>
          <a:xfrm>
            <a:off x="4427855" y="411480"/>
            <a:ext cx="3530600" cy="3528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6324" name="Picture 4" descr="https://timgsa.baidu.com/timg?image&amp;quality=80&amp;size=b9999_10000&amp;sec=1556483254845&amp;di=7137e153458024d90117606dc49d0b78&amp;imgtype=0&amp;src=http%3A%2F%2Fku.90sjimg.com%2Felement_origin_min_pic%2F17%2F11%2F12%2F24124d9a6dd44b37297799c925c1c3ad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856" y="771550"/>
            <a:ext cx="1296144" cy="13743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326" name="Picture 6" descr="https://timgsa.baidu.com/timg?image&amp;quality=80&amp;size=b9999_10000&amp;sec=1556483300829&amp;di=d91a54f6aff805a1d2ed33805ca8aaea&amp;imgtype=0&amp;src=http%3A%2F%2Fpic.90sjimg.com%2Fdesign%2F01%2F30%2F40%2F09%2Fs_1024_58ca463a14a1d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046" y="3147814"/>
            <a:ext cx="1296144" cy="12653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7588" name="文本框 1"/>
          <p:cNvSpPr txBox="1"/>
          <p:nvPr/>
        </p:nvSpPr>
        <p:spPr>
          <a:xfrm>
            <a:off x="694434" y="4003332"/>
            <a:ext cx="8449566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现场有请领导上台拆开礼物盒子，数百个鸭脖模型的礼物堆头现场呈现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金片冷烟花齐飞，开启礼盒后由工作人员发放小蛋糕给现场嘉宾共同庆生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希望大家越来越喜欢绝味鸭脖，希望绝味鸭脖能陪大家走过更多场景以及时间！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Click="0" advTm="0"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050" y="1851025"/>
            <a:ext cx="5113338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dist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9600" b="1" kern="1200" cap="none" spc="0" normalizeH="0" baseline="0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线上</a:t>
            </a:r>
            <a:r>
              <a:rPr kumimoji="0" lang="zh-CN" altLang="en-US" sz="96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宣传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84438" y="771525"/>
            <a:ext cx="302418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dist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altLang="zh-CN" sz="7200" b="1" kern="1200" cap="none" spc="0" normalizeH="0" baseline="0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Part </a:t>
            </a:r>
            <a:r>
              <a:rPr kumimoji="0" lang="en-US" altLang="zh-CN" sz="72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3</a:t>
            </a:r>
            <a:endParaRPr kumimoji="0" lang="zh-CN" altLang="en-US" sz="7200" b="1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3276600" y="2105025"/>
            <a:ext cx="790575" cy="233910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sz="66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endParaRPr lang="zh-CN" altLang="en-US" sz="80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29" name="直接箭头连接符 11"/>
          <p:cNvCxnSpPr/>
          <p:nvPr/>
        </p:nvCxnSpPr>
        <p:spPr>
          <a:xfrm>
            <a:off x="3357500" y="2721548"/>
            <a:ext cx="777716" cy="3334"/>
          </a:xfrm>
          <a:prstGeom prst="straightConnector1">
            <a:avLst/>
          </a:prstGeom>
          <a:ln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0" name="直接箭头连接符 12"/>
          <p:cNvSpPr/>
          <p:nvPr/>
        </p:nvSpPr>
        <p:spPr>
          <a:xfrm>
            <a:off x="3357500" y="3191267"/>
            <a:ext cx="749899" cy="1"/>
          </a:xfrm>
          <a:prstGeom prst="line">
            <a:avLst/>
          </a:prstGeom>
          <a:ln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7144" rIns="17144"/>
          <a:lstStyle/>
          <a:p>
            <a:pPr defTabSz="685800">
              <a:defRPr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defRPr>
            </a:pPr>
            <a:endParaRPr sz="675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1" name="直接箭头连接符 13"/>
          <p:cNvSpPr/>
          <p:nvPr/>
        </p:nvSpPr>
        <p:spPr>
          <a:xfrm>
            <a:off x="3357499" y="3658800"/>
            <a:ext cx="749900" cy="1"/>
          </a:xfrm>
          <a:prstGeom prst="line">
            <a:avLst/>
          </a:prstGeom>
          <a:ln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lIns="17144" rIns="17144"/>
          <a:lstStyle/>
          <a:p>
            <a:pPr defTabSz="685800">
              <a:defRPr sz="180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defRPr>
            </a:pPr>
            <a:endParaRPr sz="675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48565" y="2539144"/>
            <a:ext cx="3341370" cy="35575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348565" y="3001583"/>
            <a:ext cx="3341370" cy="35575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348565" y="3464022"/>
            <a:ext cx="3341370" cy="35575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宣传策略"/>
          <p:cNvSpPr txBox="1"/>
          <p:nvPr/>
        </p:nvSpPr>
        <p:spPr>
          <a:xfrm>
            <a:off x="738224" y="696240"/>
            <a:ext cx="460058" cy="1654299"/>
          </a:xfrm>
          <a:prstGeom prst="rect">
            <a:avLst/>
          </a:prstGeom>
          <a:ln w="3175">
            <a:solidFill>
              <a:schemeClr val="tx1"/>
            </a:solidFill>
            <a:miter lim="400000"/>
          </a:ln>
        </p:spPr>
        <p:txBody>
          <a:bodyPr wrap="square" lIns="19050" tIns="19050" rIns="19050" bIns="19050">
            <a:spAutoFit/>
          </a:bodyPr>
          <a:lstStyle>
            <a:lvl1pPr algn="l">
              <a:defRPr sz="7000" b="1">
                <a:solidFill>
                  <a:srgbClr val="FAE958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zh-CN" altLang="en-US" sz="262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宣传策略</a:t>
            </a:r>
          </a:p>
        </p:txBody>
      </p:sp>
      <p:sp>
        <p:nvSpPr>
          <p:cNvPr id="115" name="最重要的亮点项目…"/>
          <p:cNvSpPr txBox="1"/>
          <p:nvPr/>
        </p:nvSpPr>
        <p:spPr>
          <a:xfrm>
            <a:off x="1873773" y="1234395"/>
            <a:ext cx="4347344" cy="777136"/>
          </a:xfrm>
          <a:prstGeom prst="rect">
            <a:avLst/>
          </a:prstGeom>
          <a:ln w="12700">
            <a:miter lim="400000"/>
          </a:ln>
        </p:spPr>
        <p:txBody>
          <a:bodyPr wrap="none" lIns="19050" tIns="19050" rIns="19050" bIns="19050" anchor="ctr">
            <a:spAutoFit/>
            <a:scene3d>
              <a:camera prst="orthographicFront"/>
              <a:lightRig rig="threePt" dir="t"/>
            </a:scene3d>
          </a:bodyPr>
          <a:lstStyle/>
          <a:p>
            <a:pPr defTabSz="342900">
              <a:defRPr sz="80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最重要的亮点项目</a:t>
            </a:r>
          </a:p>
          <a:p>
            <a:pPr defTabSz="342900">
              <a:defRPr sz="80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以可感知的方式呈现在大众面前</a:t>
            </a:r>
          </a:p>
        </p:txBody>
      </p:sp>
      <p:sp>
        <p:nvSpPr>
          <p:cNvPr id="116" name="文本框 6"/>
          <p:cNvSpPr txBox="1"/>
          <p:nvPr/>
        </p:nvSpPr>
        <p:spPr>
          <a:xfrm>
            <a:off x="1873744" y="2065256"/>
            <a:ext cx="4349907" cy="369332"/>
          </a:xfrm>
          <a:prstGeom prst="rect">
            <a:avLst/>
          </a:prstGeom>
          <a:ln w="12700">
            <a:miter lim="400000"/>
          </a:ln>
        </p:spPr>
        <p:txBody>
          <a:bodyPr wrap="none" lIns="17144" rIns="17144">
            <a:spAutoFit/>
          </a:bodyPr>
          <a:lstStyle/>
          <a:p>
            <a:pPr defTabSz="685800">
              <a:def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20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</a:t>
            </a:r>
            <a:r>
              <a:rPr lang="en-US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创意+内容+渠道</a:t>
            </a:r>
            <a:r>
              <a:rPr 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的组合，达到更高效的传播效果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940169" y="2522952"/>
            <a:ext cx="1280636" cy="1338739"/>
            <a:chOff x="2829" y="5613"/>
            <a:chExt cx="2689" cy="2811"/>
          </a:xfrm>
        </p:grpSpPr>
        <p:sp>
          <p:nvSpPr>
            <p:cNvPr id="118" name="传播创意面"/>
            <p:cNvSpPr txBox="1"/>
            <p:nvPr/>
          </p:nvSpPr>
          <p:spPr>
            <a:xfrm>
              <a:off x="2992" y="5633"/>
              <a:ext cx="2485" cy="674"/>
            </a:xfrm>
            <a:prstGeom prst="rect">
              <a:avLst/>
            </a:prstGeom>
            <a:ln w="12700">
              <a:miter lim="400000"/>
            </a:ln>
          </p:spPr>
          <p:txBody>
            <a:bodyPr lIns="17144" rIns="17144" anchor="ctr"/>
            <a:lstStyle>
              <a:lvl1pPr defTabSz="914400">
                <a:defRPr sz="35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r>
                <a:rPr sz="1315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传播创意面</a:t>
              </a:r>
            </a:p>
          </p:txBody>
        </p:sp>
        <p:sp>
          <p:nvSpPr>
            <p:cNvPr id="120" name="内容话题面"/>
            <p:cNvSpPr txBox="1"/>
            <p:nvPr/>
          </p:nvSpPr>
          <p:spPr>
            <a:xfrm>
              <a:off x="2992" y="6655"/>
              <a:ext cx="2526" cy="674"/>
            </a:xfrm>
            <a:prstGeom prst="rect">
              <a:avLst/>
            </a:prstGeom>
            <a:ln w="12700">
              <a:miter lim="400000"/>
            </a:ln>
          </p:spPr>
          <p:txBody>
            <a:bodyPr lIns="17144" rIns="17144" anchor="ctr"/>
            <a:lstStyle>
              <a:lvl1pPr defTabSz="914400">
                <a:defRPr sz="35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r>
                <a:rPr sz="1315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内容话题面</a:t>
              </a:r>
            </a:p>
          </p:txBody>
        </p:sp>
        <p:sp>
          <p:nvSpPr>
            <p:cNvPr id="122" name="渠道面"/>
            <p:cNvSpPr txBox="1"/>
            <p:nvPr/>
          </p:nvSpPr>
          <p:spPr>
            <a:xfrm>
              <a:off x="2992" y="7677"/>
              <a:ext cx="2493" cy="674"/>
            </a:xfrm>
            <a:prstGeom prst="rect">
              <a:avLst/>
            </a:prstGeom>
            <a:ln w="12700">
              <a:miter lim="400000"/>
            </a:ln>
          </p:spPr>
          <p:txBody>
            <a:bodyPr lIns="17144" rIns="17144" anchor="ctr"/>
            <a:lstStyle>
              <a:lvl1pPr defTabSz="914400">
                <a:defRPr sz="35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r>
                <a:rPr sz="1315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渠道面</a:t>
              </a:r>
            </a:p>
          </p:txBody>
        </p:sp>
        <p:sp>
          <p:nvSpPr>
            <p:cNvPr id="2" name="矩形 1"/>
            <p:cNvSpPr/>
            <p:nvPr/>
          </p:nvSpPr>
          <p:spPr>
            <a:xfrm>
              <a:off x="2829" y="5613"/>
              <a:ext cx="2648" cy="747"/>
            </a:xfrm>
            <a:prstGeom prst="rect">
              <a:avLst/>
            </a:prstGeom>
            <a:noFill/>
            <a:ln w="63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/>
            <p:cNvSpPr/>
            <p:nvPr/>
          </p:nvSpPr>
          <p:spPr>
            <a:xfrm>
              <a:off x="2829" y="6645"/>
              <a:ext cx="2648" cy="74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829" y="7677"/>
              <a:ext cx="2648" cy="74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6" name="以细分的内容展现亮点项目，诱导受众的参与兴趣"/>
          <p:cNvSpPr txBox="1"/>
          <p:nvPr/>
        </p:nvSpPr>
        <p:spPr>
          <a:xfrm>
            <a:off x="4429443" y="3100209"/>
            <a:ext cx="3516256" cy="266443"/>
          </a:xfrm>
          <a:prstGeom prst="rect">
            <a:avLst/>
          </a:prstGeom>
          <a:ln w="12700">
            <a:miter lim="400000"/>
          </a:ln>
        </p:spPr>
        <p:txBody>
          <a:bodyPr lIns="17144" rIns="17144" anchor="ctr"/>
          <a:lstStyle>
            <a:lvl1pPr defTabSz="914400">
              <a:def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25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以细分的内容展现亮点项目，诱导受众的参与兴趣</a:t>
            </a:r>
          </a:p>
        </p:txBody>
      </p:sp>
      <p:sp>
        <p:nvSpPr>
          <p:cNvPr id="128" name="垂直渠道直达关键受众，让票房得到更多保障"/>
          <p:cNvSpPr txBox="1"/>
          <p:nvPr/>
        </p:nvSpPr>
        <p:spPr>
          <a:xfrm>
            <a:off x="4429443" y="3557762"/>
            <a:ext cx="3516256" cy="266443"/>
          </a:xfrm>
          <a:prstGeom prst="rect">
            <a:avLst/>
          </a:prstGeom>
          <a:ln w="12700">
            <a:miter lim="400000"/>
          </a:ln>
        </p:spPr>
        <p:txBody>
          <a:bodyPr lIns="17144" rIns="17144" anchor="ctr"/>
          <a:lstStyle/>
          <a:p>
            <a:pPr defTabSz="685800">
              <a:def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sz="1125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垂直渠道直达关键受众，让</a:t>
            </a:r>
            <a:r>
              <a:rPr lang="zh-CN" altLang="en-US" sz="112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后期销售</a:t>
            </a:r>
            <a:r>
              <a:rPr sz="1125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得到更多保障</a:t>
            </a:r>
          </a:p>
        </p:txBody>
      </p:sp>
      <p:sp>
        <p:nvSpPr>
          <p:cNvPr id="124" name="通过极具创意的形式吸引眼球"/>
          <p:cNvSpPr txBox="1"/>
          <p:nvPr/>
        </p:nvSpPr>
        <p:spPr>
          <a:xfrm>
            <a:off x="4420945" y="2615473"/>
            <a:ext cx="3516256" cy="266443"/>
          </a:xfrm>
          <a:prstGeom prst="rect">
            <a:avLst/>
          </a:prstGeom>
          <a:ln w="12700">
            <a:miter lim="400000"/>
          </a:ln>
        </p:spPr>
        <p:txBody>
          <a:bodyPr lIns="17144" rIns="17144" anchor="ctr">
            <a:scene3d>
              <a:camera prst="orthographicFront"/>
              <a:lightRig rig="threePt" dir="t"/>
            </a:scene3d>
          </a:bodyPr>
          <a:lstStyle>
            <a:lvl1pPr defTabSz="914400">
              <a:def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r>
              <a:rPr sz="1125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通过极具创意的</a:t>
            </a:r>
            <a:r>
              <a:rPr lang="zh-CN" altLang="en-US" sz="112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线下快闪</a:t>
            </a:r>
            <a:r>
              <a:rPr lang="en-US" altLang="zh-CN" sz="112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  <a:r>
              <a:rPr lang="zh-CN" altLang="en-US" sz="1125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线上互动</a:t>
            </a:r>
            <a:r>
              <a:rPr sz="1125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形式吸引眼球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293020" y="62746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传播话题：绝味鸭趣园</a:t>
            </a:r>
          </a:p>
        </p:txBody>
      </p:sp>
      <p:grpSp>
        <p:nvGrpSpPr>
          <p:cNvPr id="2" name="组合 47"/>
          <p:cNvGrpSpPr/>
          <p:nvPr/>
        </p:nvGrpSpPr>
        <p:grpSpPr>
          <a:xfrm>
            <a:off x="1225919" y="1366415"/>
            <a:ext cx="6665781" cy="3022625"/>
            <a:chOff x="2608" y="3172"/>
            <a:chExt cx="12698" cy="5758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2608" y="3172"/>
              <a:ext cx="0" cy="104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15306" y="3186"/>
              <a:ext cx="0" cy="104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6829" y="3329"/>
              <a:ext cx="0" cy="73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11076" y="3356"/>
              <a:ext cx="0" cy="73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矩形 52"/>
            <p:cNvSpPr/>
            <p:nvPr/>
          </p:nvSpPr>
          <p:spPr>
            <a:xfrm>
              <a:off x="11194" y="4334"/>
              <a:ext cx="3967" cy="516"/>
            </a:xfrm>
            <a:prstGeom prst="rect">
              <a:avLst/>
            </a:prstGeom>
            <a:solidFill>
              <a:srgbClr val="C92F27"/>
            </a:solidFill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1" dirty="0">
                <a:latin typeface="+mn-e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970" y="4340"/>
              <a:ext cx="3967" cy="516"/>
            </a:xfrm>
            <a:prstGeom prst="rect">
              <a:avLst/>
            </a:prstGeom>
            <a:solidFill>
              <a:srgbClr val="C92F27"/>
            </a:solidFill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1" dirty="0">
                <a:latin typeface="+mn-ea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2758" y="4340"/>
              <a:ext cx="3967" cy="516"/>
            </a:xfrm>
            <a:prstGeom prst="rect">
              <a:avLst/>
            </a:prstGeom>
            <a:solidFill>
              <a:srgbClr val="C92F27"/>
            </a:solidFill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58" name="矩形 57"/>
            <p:cNvSpPr/>
            <p:nvPr/>
          </p:nvSpPr>
          <p:spPr>
            <a:xfrm>
              <a:off x="3474" y="4267"/>
              <a:ext cx="2281" cy="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100"/>
                </a:lnSpc>
                <a:tabLst>
                  <a:tab pos="278765" algn="l"/>
                  <a:tab pos="291465" algn="l"/>
                  <a:tab pos="329565" algn="l"/>
                  <a:tab pos="507365" algn="l"/>
                  <a:tab pos="545465" algn="l"/>
                  <a:tab pos="608965" algn="l"/>
                  <a:tab pos="672465" algn="l"/>
                  <a:tab pos="812165" algn="l"/>
                  <a:tab pos="862965" algn="l"/>
                  <a:tab pos="1193165" algn="l"/>
                </a:tabLst>
              </a:pPr>
              <a:r>
                <a:rPr lang="en-US" altLang="zh-CN" sz="1050" b="1" dirty="0">
                  <a:solidFill>
                    <a:srgbClr val="FFFFFF"/>
                  </a:solidFill>
                  <a:latin typeface="+mn-ea"/>
                  <a:cs typeface="微软雅黑" panose="020B0503020204020204" charset="-122"/>
                </a:rPr>
                <a:t>4</a:t>
              </a:r>
              <a:r>
                <a:rPr lang="zh-CN" altLang="en-US" sz="1050" b="1" dirty="0">
                  <a:solidFill>
                    <a:srgbClr val="FFFFFF"/>
                  </a:solidFill>
                  <a:latin typeface="+mn-ea"/>
                  <a:cs typeface="微软雅黑" panose="020B0503020204020204" charset="-122"/>
                </a:rPr>
                <a:t>月</a:t>
              </a:r>
              <a:r>
                <a:rPr lang="en-US" altLang="zh-CN" sz="1050" b="1" dirty="0">
                  <a:solidFill>
                    <a:srgbClr val="FFFFFF"/>
                  </a:solidFill>
                  <a:latin typeface="+mn-ea"/>
                  <a:cs typeface="微软雅黑" panose="020B0503020204020204" charset="-122"/>
                </a:rPr>
                <a:t>5</a:t>
              </a:r>
              <a:r>
                <a:rPr lang="zh-CN" altLang="en-US" sz="1050" b="1" dirty="0">
                  <a:solidFill>
                    <a:srgbClr val="FFFFFF"/>
                  </a:solidFill>
                  <a:latin typeface="+mn-ea"/>
                  <a:cs typeface="微软雅黑" panose="020B0503020204020204" charset="-122"/>
                </a:rPr>
                <a:t>日</a:t>
              </a:r>
              <a:r>
                <a:rPr lang="en-US" altLang="zh-CN" sz="1050" b="1" dirty="0">
                  <a:solidFill>
                    <a:srgbClr val="FFFFFF"/>
                  </a:solidFill>
                  <a:latin typeface="+mn-ea"/>
                  <a:cs typeface="微软雅黑" panose="020B0503020204020204" charset="-122"/>
                </a:rPr>
                <a:t>-4</a:t>
              </a:r>
              <a:r>
                <a:rPr lang="zh-CN" altLang="en-US" sz="1050" b="1" dirty="0">
                  <a:solidFill>
                    <a:srgbClr val="FFFFFF"/>
                  </a:solidFill>
                  <a:latin typeface="+mn-ea"/>
                  <a:cs typeface="微软雅黑" panose="020B0503020204020204" charset="-122"/>
                </a:rPr>
                <a:t>月</a:t>
              </a:r>
              <a:r>
                <a:rPr lang="en-US" altLang="zh-CN" sz="1050" b="1" dirty="0">
                  <a:solidFill>
                    <a:srgbClr val="FFFFFF"/>
                  </a:solidFill>
                  <a:latin typeface="+mn-ea"/>
                  <a:cs typeface="微软雅黑" panose="020B0503020204020204" charset="-122"/>
                </a:rPr>
                <a:t>10</a:t>
              </a:r>
              <a:r>
                <a:rPr lang="zh-CN" altLang="en-US" sz="1050" b="1" dirty="0">
                  <a:solidFill>
                    <a:srgbClr val="FFFFFF"/>
                  </a:solidFill>
                  <a:latin typeface="+mn-ea"/>
                  <a:cs typeface="微软雅黑" panose="020B0503020204020204" charset="-122"/>
                </a:rPr>
                <a:t>日 </a:t>
              </a:r>
              <a:endParaRPr lang="en-US" altLang="zh-CN" sz="1050" b="1" dirty="0">
                <a:solidFill>
                  <a:srgbClr val="FFFFFF"/>
                </a:solidFill>
                <a:latin typeface="+mn-ea"/>
                <a:cs typeface="微软雅黑" panose="020B050302020402020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028" y="4239"/>
              <a:ext cx="1994" cy="6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100"/>
                </a:lnSpc>
                <a:tabLst>
                  <a:tab pos="278765" algn="l"/>
                  <a:tab pos="291465" algn="l"/>
                  <a:tab pos="329565" algn="l"/>
                  <a:tab pos="507365" algn="l"/>
                  <a:tab pos="545465" algn="l"/>
                  <a:tab pos="608965" algn="l"/>
                  <a:tab pos="672465" algn="l"/>
                  <a:tab pos="812165" algn="l"/>
                  <a:tab pos="862965" algn="l"/>
                  <a:tab pos="1193165" algn="l"/>
                </a:tabLst>
              </a:pP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月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15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日</a:t>
              </a:r>
              <a:endParaRPr lang="en-US" altLang="zh-CN" sz="10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11960" y="4240"/>
              <a:ext cx="2821" cy="6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100"/>
                </a:lnSpc>
                <a:tabLst>
                  <a:tab pos="278765" algn="l"/>
                  <a:tab pos="291465" algn="l"/>
                  <a:tab pos="329565" algn="l"/>
                  <a:tab pos="507365" algn="l"/>
                  <a:tab pos="545465" algn="l"/>
                  <a:tab pos="608965" algn="l"/>
                  <a:tab pos="672465" algn="l"/>
                  <a:tab pos="812165" algn="l"/>
                  <a:tab pos="862965" algn="l"/>
                  <a:tab pos="1193165" algn="l"/>
                </a:tabLst>
              </a:pP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月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10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日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-4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月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18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日</a:t>
              </a:r>
              <a:endParaRPr lang="en-US" altLang="zh-CN" sz="10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2599" y="3198"/>
              <a:ext cx="1381" cy="1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300"/>
                </a:lnSpc>
                <a:tabLst>
                  <a:tab pos="62865" algn="l"/>
                  <a:tab pos="113665" algn="l"/>
                  <a:tab pos="126365" algn="l"/>
                  <a:tab pos="227965" algn="l"/>
                  <a:tab pos="240665" algn="l"/>
                  <a:tab pos="329565" algn="l"/>
                  <a:tab pos="342265" algn="l"/>
                  <a:tab pos="354965" algn="l"/>
                  <a:tab pos="380365" algn="l"/>
                  <a:tab pos="532765" algn="l"/>
                  <a:tab pos="570865" algn="l"/>
                  <a:tab pos="735965" algn="l"/>
                </a:tabLst>
              </a:pPr>
              <a:r>
                <a:rPr lang="en-US" altLang="zh-CN" dirty="0" err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维暖期</a:t>
              </a:r>
              <a:endParaRPr lang="en-US" altLang="zh-CN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2758" y="5248"/>
              <a:ext cx="3967" cy="497"/>
            </a:xfrm>
            <a:prstGeom prst="rect">
              <a:avLst/>
            </a:prstGeom>
            <a:solidFill>
              <a:srgbClr val="C92F27"/>
            </a:solidFill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9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ea"/>
                  <a:cs typeface="+mn-ea"/>
                </a:rPr>
                <a:t>前宣话题</a:t>
              </a:r>
              <a:r>
                <a:rPr lang="en-US" altLang="zh-CN" sz="9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ea"/>
                  <a:cs typeface="+mn-ea"/>
                </a:rPr>
                <a:t> </a:t>
              </a:r>
              <a:r>
                <a:rPr lang="zh-CN" altLang="en-US" sz="9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ea"/>
                  <a:cs typeface="+mn-ea"/>
                </a:rPr>
                <a:t>创意发布</a:t>
              </a:r>
            </a:p>
          </p:txBody>
        </p:sp>
        <p:sp>
          <p:nvSpPr>
            <p:cNvPr id="79" name="矩形 78"/>
            <p:cNvSpPr/>
            <p:nvPr/>
          </p:nvSpPr>
          <p:spPr>
            <a:xfrm>
              <a:off x="6970" y="5234"/>
              <a:ext cx="3967" cy="509"/>
            </a:xfrm>
            <a:prstGeom prst="rect">
              <a:avLst/>
            </a:prstGeom>
            <a:solidFill>
              <a:srgbClr val="C92F27"/>
            </a:solidFill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9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活动现场引爆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11194" y="5246"/>
              <a:ext cx="3967" cy="497"/>
            </a:xfrm>
            <a:prstGeom prst="rect">
              <a:avLst/>
            </a:prstGeom>
            <a:solidFill>
              <a:srgbClr val="C92F27"/>
            </a:solidFill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9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ea"/>
                  <a:cs typeface="+mn-ea"/>
                </a:rPr>
                <a:t>长尾传播 热度维系</a:t>
              </a:r>
            </a:p>
          </p:txBody>
        </p:sp>
        <p:sp>
          <p:nvSpPr>
            <p:cNvPr id="91" name="矩形 90"/>
            <p:cNvSpPr/>
            <p:nvPr/>
          </p:nvSpPr>
          <p:spPr>
            <a:xfrm>
              <a:off x="2758" y="6283"/>
              <a:ext cx="3967" cy="725"/>
            </a:xfrm>
            <a:prstGeom prst="rect">
              <a:avLst/>
            </a:prstGeom>
            <a:noFill/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tx1"/>
                  </a:solidFill>
                  <a:latin typeface="+mn-ea"/>
                </a:rPr>
                <a:t>长图、倒计时海报、视频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2758" y="7230"/>
              <a:ext cx="3967" cy="725"/>
            </a:xfrm>
            <a:prstGeom prst="rect">
              <a:avLst/>
            </a:prstGeom>
            <a:noFill/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900" dirty="0">
                  <a:solidFill>
                    <a:schemeClr val="tx1"/>
                  </a:solidFill>
                  <a:latin typeface="+mn-ea"/>
                  <a:cs typeface="+mn-ea"/>
                </a:rPr>
                <a:t>H5</a:t>
              </a:r>
              <a:r>
                <a:rPr lang="zh-CN" altLang="en-US" sz="900" dirty="0">
                  <a:solidFill>
                    <a:schemeClr val="tx1"/>
                  </a:solidFill>
                  <a:latin typeface="+mn-ea"/>
                  <a:cs typeface="+mn-ea"/>
                </a:rPr>
                <a:t>趣味互动</a:t>
              </a:r>
            </a:p>
          </p:txBody>
        </p:sp>
        <p:sp>
          <p:nvSpPr>
            <p:cNvPr id="93" name="矩形 92"/>
            <p:cNvSpPr/>
            <p:nvPr/>
          </p:nvSpPr>
          <p:spPr>
            <a:xfrm>
              <a:off x="2758" y="8177"/>
              <a:ext cx="3967" cy="725"/>
            </a:xfrm>
            <a:prstGeom prst="rect">
              <a:avLst/>
            </a:prstGeom>
            <a:noFill/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tx1"/>
                  </a:solidFill>
                  <a:latin typeface="+mn-ea"/>
                  <a:cs typeface="+mn-ea"/>
                </a:rPr>
                <a:t>微博、抖音、公众号热门话题</a:t>
              </a:r>
              <a:r>
                <a:rPr lang="en-US" altLang="zh-CN" sz="900" dirty="0">
                  <a:solidFill>
                    <a:schemeClr val="tx1"/>
                  </a:solidFill>
                  <a:latin typeface="+mn-ea"/>
                  <a:cs typeface="+mn-ea"/>
                </a:rPr>
                <a:t>+KOL</a:t>
              </a:r>
              <a:r>
                <a:rPr lang="zh-CN" altLang="en-US" sz="900" dirty="0">
                  <a:solidFill>
                    <a:schemeClr val="tx1"/>
                  </a:solidFill>
                  <a:latin typeface="+mn-ea"/>
                  <a:cs typeface="+mn-ea"/>
                </a:rPr>
                <a:t>扩散</a:t>
              </a:r>
            </a:p>
          </p:txBody>
        </p:sp>
        <p:sp>
          <p:nvSpPr>
            <p:cNvPr id="94" name="矩形 93"/>
            <p:cNvSpPr/>
            <p:nvPr/>
          </p:nvSpPr>
          <p:spPr>
            <a:xfrm>
              <a:off x="6914" y="6299"/>
              <a:ext cx="3967" cy="725"/>
            </a:xfrm>
            <a:prstGeom prst="rect">
              <a:avLst/>
            </a:prstGeom>
            <a:noFill/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tx1"/>
                  </a:solidFill>
                  <a:latin typeface="+mn-ea"/>
                </a:rPr>
                <a:t>线上引流</a:t>
              </a:r>
            </a:p>
          </p:txBody>
        </p:sp>
        <p:sp>
          <p:nvSpPr>
            <p:cNvPr id="95" name="矩形 94"/>
            <p:cNvSpPr/>
            <p:nvPr/>
          </p:nvSpPr>
          <p:spPr>
            <a:xfrm>
              <a:off x="6914" y="7246"/>
              <a:ext cx="3967" cy="725"/>
            </a:xfrm>
            <a:prstGeom prst="rect">
              <a:avLst/>
            </a:prstGeom>
            <a:noFill/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900" dirty="0">
                  <a:solidFill>
                    <a:schemeClr val="tx1"/>
                  </a:solidFill>
                  <a:latin typeface="+mn-ea"/>
                  <a:cs typeface="+mn-ea"/>
                </a:rPr>
                <a:t>KOL</a:t>
              </a:r>
              <a:r>
                <a:rPr lang="zh-CN" altLang="en-US" sz="900" dirty="0">
                  <a:solidFill>
                    <a:schemeClr val="tx1"/>
                  </a:solidFill>
                  <a:latin typeface="+mn-ea"/>
                  <a:cs typeface="+mn-ea"/>
                </a:rPr>
                <a:t>现场直播</a:t>
              </a:r>
            </a:p>
          </p:txBody>
        </p:sp>
        <p:sp>
          <p:nvSpPr>
            <p:cNvPr id="96" name="矩形 95"/>
            <p:cNvSpPr/>
            <p:nvPr/>
          </p:nvSpPr>
          <p:spPr>
            <a:xfrm>
              <a:off x="6914" y="8194"/>
              <a:ext cx="3967" cy="725"/>
            </a:xfrm>
            <a:prstGeom prst="rect">
              <a:avLst/>
            </a:prstGeom>
            <a:noFill/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900">
                  <a:solidFill>
                    <a:schemeClr val="tx1"/>
                  </a:solidFill>
                  <a:latin typeface="+mn-ea"/>
                  <a:cs typeface="微软雅黑" panose="020B0503020204020204" charset="-122"/>
                  <a:sym typeface="+mn-ea"/>
                </a:rPr>
                <a:t>新闻事件打造</a:t>
              </a:r>
              <a:endParaRPr lang="zh-CN" altLang="en-US" sz="900" dirty="0">
                <a:solidFill>
                  <a:schemeClr val="tx1"/>
                </a:solidFill>
                <a:latin typeface="+mn-ea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11194" y="6310"/>
              <a:ext cx="3967" cy="725"/>
            </a:xfrm>
            <a:prstGeom prst="rect">
              <a:avLst/>
            </a:prstGeom>
            <a:noFill/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900" dirty="0">
                  <a:solidFill>
                    <a:schemeClr val="tx1"/>
                  </a:solidFill>
                  <a:latin typeface="+mn-ea"/>
                  <a:cs typeface="+mn-ea"/>
                </a:rPr>
                <a:t>KOL</a:t>
              </a:r>
              <a:r>
                <a:rPr lang="zh-CN" altLang="en-US" sz="900" dirty="0">
                  <a:solidFill>
                    <a:schemeClr val="tx1"/>
                  </a:solidFill>
                  <a:latin typeface="+mn-ea"/>
                  <a:cs typeface="+mn-ea"/>
                </a:rPr>
                <a:t>内容扩散</a:t>
              </a:r>
            </a:p>
          </p:txBody>
        </p:sp>
        <p:sp>
          <p:nvSpPr>
            <p:cNvPr id="98" name="矩形 97"/>
            <p:cNvSpPr/>
            <p:nvPr/>
          </p:nvSpPr>
          <p:spPr>
            <a:xfrm>
              <a:off x="11194" y="7258"/>
              <a:ext cx="3967" cy="725"/>
            </a:xfrm>
            <a:prstGeom prst="rect">
              <a:avLst/>
            </a:prstGeom>
            <a:noFill/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900" dirty="0">
                  <a:solidFill>
                    <a:schemeClr val="tx1"/>
                  </a:solidFill>
                  <a:latin typeface="+mn-ea"/>
                  <a:cs typeface="+mn-ea"/>
                </a:rPr>
                <a:t>UGC</a:t>
              </a:r>
              <a:r>
                <a:rPr lang="zh-CN" altLang="en-US" sz="900" dirty="0">
                  <a:solidFill>
                    <a:schemeClr val="tx1"/>
                  </a:solidFill>
                  <a:latin typeface="+mn-ea"/>
                  <a:cs typeface="+mn-ea"/>
                </a:rPr>
                <a:t>内容传播（抖音）</a:t>
              </a:r>
            </a:p>
          </p:txBody>
        </p:sp>
        <p:sp>
          <p:nvSpPr>
            <p:cNvPr id="99" name="矩形 98"/>
            <p:cNvSpPr/>
            <p:nvPr/>
          </p:nvSpPr>
          <p:spPr>
            <a:xfrm>
              <a:off x="11194" y="8205"/>
              <a:ext cx="3967" cy="725"/>
            </a:xfrm>
            <a:prstGeom prst="rect">
              <a:avLst/>
            </a:prstGeom>
            <a:noFill/>
            <a:ln>
              <a:solidFill>
                <a:srgbClr val="F933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900">
                  <a:solidFill>
                    <a:schemeClr val="tx1"/>
                  </a:solidFill>
                  <a:latin typeface="+mn-ea"/>
                  <a:cs typeface="微软雅黑" panose="020B0503020204020204" charset="-122"/>
                  <a:sym typeface="+mn-ea"/>
                </a:rPr>
                <a:t>长图传播</a:t>
              </a:r>
              <a:endParaRPr lang="zh-CN" altLang="en-US" sz="900" dirty="0">
                <a:solidFill>
                  <a:schemeClr val="tx1"/>
                </a:solidFill>
                <a:latin typeface="+mn-ea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100" name="矩形 99"/>
          <p:cNvSpPr/>
          <p:nvPr/>
        </p:nvSpPr>
        <p:spPr>
          <a:xfrm>
            <a:off x="1628254" y="1447006"/>
            <a:ext cx="1300295" cy="352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300"/>
              </a:lnSpc>
              <a:tabLst>
                <a:tab pos="278765" algn="l"/>
                <a:tab pos="291465" algn="l"/>
                <a:tab pos="329565" algn="l"/>
                <a:tab pos="507365" algn="l"/>
                <a:tab pos="545465" algn="l"/>
                <a:tab pos="608965" algn="l"/>
                <a:tab pos="672465" algn="l"/>
                <a:tab pos="812165" algn="l"/>
                <a:tab pos="862965" algn="l"/>
                <a:tab pos="1193165" algn="l"/>
              </a:tabLst>
            </a:pPr>
            <a:r>
              <a:rPr lang="zh-CN" altLang="en-US" b="1" dirty="0" err="1">
                <a:latin typeface="+mn-ea"/>
                <a:cs typeface="微软雅黑" panose="020B0503020204020204" charset="-122"/>
              </a:rPr>
              <a:t>前宣</a:t>
            </a:r>
            <a:r>
              <a:rPr lang="en-US" altLang="zh-CN" b="1" dirty="0" err="1">
                <a:latin typeface="+mn-ea"/>
                <a:cs typeface="微软雅黑" panose="020B0503020204020204" charset="-122"/>
              </a:rPr>
              <a:t>期</a:t>
            </a:r>
          </a:p>
        </p:txBody>
      </p:sp>
      <p:sp>
        <p:nvSpPr>
          <p:cNvPr id="101" name="矩形 100"/>
          <p:cNvSpPr/>
          <p:nvPr/>
        </p:nvSpPr>
        <p:spPr>
          <a:xfrm>
            <a:off x="3893726" y="1457103"/>
            <a:ext cx="1401557" cy="352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300"/>
              </a:lnSpc>
              <a:tabLst>
                <a:tab pos="62865" algn="l"/>
                <a:tab pos="113665" algn="l"/>
                <a:tab pos="126365" algn="l"/>
                <a:tab pos="227965" algn="l"/>
                <a:tab pos="240665" algn="l"/>
                <a:tab pos="329565" algn="l"/>
                <a:tab pos="342265" algn="l"/>
                <a:tab pos="354965" algn="l"/>
                <a:tab pos="380365" algn="l"/>
                <a:tab pos="532765" algn="l"/>
                <a:tab pos="570865" algn="l"/>
                <a:tab pos="735965" algn="l"/>
              </a:tabLst>
            </a:pPr>
            <a:r>
              <a:rPr lang="zh-CN" altLang="en-US" b="1" dirty="0">
                <a:latin typeface="+mn-ea"/>
                <a:cs typeface="微软雅黑" panose="020B0503020204020204" charset="-122"/>
              </a:rPr>
              <a:t>现场</a:t>
            </a:r>
            <a:r>
              <a:rPr lang="en-US" altLang="zh-CN" b="1" dirty="0" err="1">
                <a:latin typeface="+mn-ea"/>
                <a:cs typeface="微软雅黑" panose="020B0503020204020204" charset="-122"/>
              </a:rPr>
              <a:t>引爆期</a:t>
            </a:r>
            <a:endParaRPr lang="en-US" altLang="zh-CN" b="1" dirty="0">
              <a:latin typeface="+mn-ea"/>
              <a:cs typeface="微软雅黑" panose="020B0503020204020204" charset="-122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6173320" y="1446488"/>
            <a:ext cx="1053721" cy="352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300"/>
              </a:lnSpc>
              <a:tabLst>
                <a:tab pos="62865" algn="l"/>
                <a:tab pos="113665" algn="l"/>
                <a:tab pos="126365" algn="l"/>
                <a:tab pos="227965" algn="l"/>
                <a:tab pos="240665" algn="l"/>
                <a:tab pos="329565" algn="l"/>
                <a:tab pos="342265" algn="l"/>
                <a:tab pos="354965" algn="l"/>
                <a:tab pos="380365" algn="l"/>
                <a:tab pos="532765" algn="l"/>
                <a:tab pos="570865" algn="l"/>
                <a:tab pos="735965" algn="l"/>
              </a:tabLst>
            </a:pPr>
            <a:r>
              <a:rPr lang="en-US" altLang="zh-CN" b="1" dirty="0" err="1">
                <a:latin typeface="+mn-ea"/>
              </a:rPr>
              <a:t>维暖期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92430" y="810172"/>
            <a:ext cx="8215789" cy="122251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350" dirty="0">
                <a:latin typeface="微软雅黑" panose="020B0503020204020204" charset="-122"/>
                <a:ea typeface="微软雅黑" panose="020B0503020204020204" charset="-122"/>
              </a:rPr>
              <a:t>线上发布</a:t>
            </a:r>
            <a:r>
              <a:rPr lang="zh-CN" altLang="en-US" sz="135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“冲鸭”活动</a:t>
            </a:r>
            <a:r>
              <a:rPr lang="zh-CN" altLang="en-US" sz="1350" dirty="0">
                <a:latin typeface="微软雅黑" panose="020B0503020204020204" charset="-122"/>
                <a:ea typeface="微软雅黑" panose="020B0503020204020204" charset="-122"/>
              </a:rPr>
              <a:t>，抓鸭领取绝味产品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鸭脖、鸭爪、鸭翅、鸭肠等</a:t>
            </a:r>
            <a:r>
              <a:rPr lang="zh-CN" altLang="en-US" sz="1350" dirty="0">
                <a:latin typeface="微软雅黑" panose="020B0503020204020204" charset="-122"/>
                <a:ea typeface="微软雅黑" panose="020B0503020204020204" charset="-122"/>
              </a:rPr>
              <a:t>，转发朋友圈还可增加抽签机会，</a:t>
            </a:r>
            <a:r>
              <a:rPr lang="zh-CN" altLang="en-US" sz="135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集齐</a:t>
            </a:r>
            <a:r>
              <a:rPr lang="zh-CN" altLang="en-US" sz="1350" dirty="0">
                <a:latin typeface="微软雅黑" panose="020B0503020204020204" charset="-122"/>
                <a:ea typeface="微软雅黑" panose="020B0503020204020204" charset="-122"/>
              </a:rPr>
              <a:t>四只鸭子即可获得绝味疗愈所入场券，并可到场领取绝味产品，更有机会参与抽奖，获得豪华幸运大奖。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669" y="2002995"/>
            <a:ext cx="1466850" cy="2410301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502325" y="2434666"/>
            <a:ext cx="1226114" cy="124881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5776" y="2002995"/>
            <a:ext cx="1485266" cy="241030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6605" y="2002995"/>
            <a:ext cx="1648110" cy="2410301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2102" y="1766981"/>
            <a:ext cx="1847850" cy="274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6839" y="2392239"/>
            <a:ext cx="1248819" cy="124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/>
          <p:nvPr/>
        </p:nvSpPr>
        <p:spPr>
          <a:xfrm>
            <a:off x="392430" y="408192"/>
            <a:ext cx="529528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前宣期</a:t>
            </a: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—H5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小游戏</a:t>
            </a:r>
            <a:endParaRPr 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92430" y="823200"/>
            <a:ext cx="8179902" cy="112832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活动前</a:t>
            </a: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天为宣传的最后一阶段，也是最需要集中爆发的阶段。作为“绝味鸭脖”周年庆前宣传的最后一步，剧透是少不了的。想提前一睹它的魅力？想提前预知精彩的活动？答案全在倒计时海报里。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>
              <a:lnSpc>
                <a:spcPct val="17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活动开始前，每天一则周年庆倒计时彩蛋海报，提前放送周年庆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惊喜彩蛋</a:t>
            </a: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内容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2057151"/>
            <a:ext cx="1883807" cy="2473186"/>
          </a:xfrm>
          <a:prstGeom prst="rect">
            <a:avLst/>
          </a:prstGeom>
        </p:spPr>
      </p:pic>
      <p:pic>
        <p:nvPicPr>
          <p:cNvPr id="10" name="图片 9" descr="白板&#10;&#10;低可信度描述已自动生成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9124" y="2083916"/>
            <a:ext cx="1884278" cy="2482549"/>
          </a:xfrm>
          <a:prstGeom prst="rect">
            <a:avLst/>
          </a:prstGeom>
        </p:spPr>
      </p:pic>
      <p:pic>
        <p:nvPicPr>
          <p:cNvPr id="12" name="图片 11" descr="报纸上的卡通人物&#10;&#10;中度可信度描述已自动生成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9127" y="2083916"/>
            <a:ext cx="1853519" cy="247318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371" y="2028304"/>
            <a:ext cx="1427462" cy="2535172"/>
          </a:xfrm>
          <a:prstGeom prst="rect">
            <a:avLst/>
          </a:prstGeom>
        </p:spPr>
      </p:pic>
      <p:sp>
        <p:nvSpPr>
          <p:cNvPr id="14" name="Title 1"/>
          <p:cNvSpPr txBox="1"/>
          <p:nvPr/>
        </p:nvSpPr>
        <p:spPr>
          <a:xfrm>
            <a:off x="392430" y="408192"/>
            <a:ext cx="529528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前宣期</a:t>
            </a: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创意海报</a:t>
            </a:r>
            <a:endParaRPr 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43608" y="987574"/>
            <a:ext cx="5904656" cy="3600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6" y="1152346"/>
            <a:ext cx="5760640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2020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#</a:t>
            </a:r>
            <a:r>
              <a:rPr lang="zh-CN" altLang="en-US" b="1" dirty="0">
                <a:solidFill>
                  <a:srgbClr val="2020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将绝味鸭脖</a:t>
            </a:r>
            <a:r>
              <a:rPr lang="en-US" altLang="zh-CN" b="1" dirty="0">
                <a:solidFill>
                  <a:srgbClr val="2020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16</a:t>
            </a:r>
            <a:r>
              <a:rPr lang="zh-CN" altLang="en-US" b="1" dirty="0">
                <a:solidFill>
                  <a:srgbClr val="2020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周年庆典仪式，打造为</a:t>
            </a:r>
            <a:r>
              <a:rPr lang="en-US" altLang="zh-CN" b="1" dirty="0">
                <a:solidFill>
                  <a:srgbClr val="2020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4.15</a:t>
            </a:r>
            <a:r>
              <a:rPr lang="zh-CN" altLang="en-US" b="1" dirty="0">
                <a:solidFill>
                  <a:srgbClr val="2020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新闻大事件</a:t>
            </a:r>
            <a:r>
              <a:rPr lang="en-US" altLang="zh-CN" b="1" dirty="0">
                <a:solidFill>
                  <a:srgbClr val="2020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#</a:t>
            </a:r>
            <a:r>
              <a:rPr lang="zh-CN" altLang="en-US" sz="1600" b="1" dirty="0">
                <a:solidFill>
                  <a:srgbClr val="202020"/>
                </a:solidFill>
                <a:latin typeface="微软雅黑" panose="020B0503020204020204" charset="-122"/>
                <a:ea typeface="微软雅黑" panose="020B0503020204020204" charset="-122"/>
                <a:cs typeface="华文细黑" panose="02010600040101010101" charset="-122"/>
                <a:sym typeface="+mn-ea"/>
              </a:rPr>
              <a:t>让全城皆知，为年轻人提供潮酷的趣味活动。</a:t>
            </a:r>
            <a:endParaRPr lang="en-US" altLang="zh-CN" b="1" noProof="1">
              <a:solidFill>
                <a:srgbClr val="2020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1246" y="2901503"/>
            <a:ext cx="8381507" cy="1224136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Administrator\Downloads\24345546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2454" y="2973512"/>
            <a:ext cx="4140300" cy="114034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27584" y="3040187"/>
            <a:ext cx="46805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Impact" panose="020B0806030902050204" pitchFamily="34" charset="0"/>
                <a:ea typeface="方正大黑_GBK" panose="03000509000000000000" pitchFamily="65" charset="-122"/>
              </a:rPr>
              <a:t>COME WITH ME</a:t>
            </a:r>
          </a:p>
        </p:txBody>
      </p:sp>
      <p:pic>
        <p:nvPicPr>
          <p:cNvPr id="8" name="Picture 6" descr="C:\Users\Administrator\Desktop\新建文件夹 (3)\000234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195486"/>
            <a:ext cx="1914736" cy="1008112"/>
          </a:xfrm>
          <a:prstGeom prst="rect">
            <a:avLst/>
          </a:prstGeom>
          <a:noFill/>
        </p:spPr>
      </p:pic>
      <p:sp>
        <p:nvSpPr>
          <p:cNvPr id="9" name="文本框 2"/>
          <p:cNvSpPr txBox="1"/>
          <p:nvPr/>
        </p:nvSpPr>
        <p:spPr>
          <a:xfrm>
            <a:off x="1678682" y="1917189"/>
            <a:ext cx="1905000" cy="870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5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开业现场直击</a:t>
            </a:r>
            <a:endParaRPr lang="zh-CN" altLang="en-US" sz="135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35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线上线下共享盛宴</a:t>
            </a:r>
          </a:p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[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人气网红直播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粉丝互动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]</a:t>
            </a:r>
          </a:p>
        </p:txBody>
      </p:sp>
      <p:sp>
        <p:nvSpPr>
          <p:cNvPr id="10" name="文本框 3"/>
          <p:cNvSpPr txBox="1"/>
          <p:nvPr/>
        </p:nvSpPr>
        <p:spPr>
          <a:xfrm>
            <a:off x="3927059" y="1917189"/>
            <a:ext cx="1905000" cy="870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5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打造新闻大事件</a:t>
            </a:r>
            <a:endParaRPr lang="zh-CN" altLang="en-US" sz="135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zh-CN" sz="135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制造强大声势</a:t>
            </a:r>
          </a:p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[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新闻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开屏广告</a:t>
            </a:r>
            <a:r>
              <a:rPr lang="en-US" altLang="zh-CN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]</a:t>
            </a:r>
          </a:p>
        </p:txBody>
      </p:sp>
      <p:sp>
        <p:nvSpPr>
          <p:cNvPr id="12" name="Title 1"/>
          <p:cNvSpPr txBox="1"/>
          <p:nvPr/>
        </p:nvSpPr>
        <p:spPr>
          <a:xfrm>
            <a:off x="392430" y="408192"/>
            <a:ext cx="529528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引爆期</a:t>
            </a: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线上话题引爆</a:t>
            </a:r>
            <a:endParaRPr 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2" y="0"/>
            <a:ext cx="9144000" cy="51435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506686" y="2431049"/>
            <a:ext cx="4103916" cy="17968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itle 1"/>
          <p:cNvSpPr txBox="1"/>
          <p:nvPr/>
        </p:nvSpPr>
        <p:spPr>
          <a:xfrm>
            <a:off x="392430" y="408192"/>
            <a:ext cx="529528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维暖期</a:t>
            </a: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抖音话题营销</a:t>
            </a:r>
            <a:endParaRPr 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68466" y="2592121"/>
            <a:ext cx="3447034" cy="1302151"/>
          </a:xfrm>
          <a:prstGeom prst="rect">
            <a:avLst/>
          </a:prstGeom>
          <a:ln>
            <a:solidFill>
              <a:sysClr val="window" lastClr="FFFFFF"/>
            </a:solidFill>
          </a:ln>
        </p:spPr>
        <p:txBody>
          <a:bodyPr wrap="square">
            <a:spAutoFit/>
          </a:bodyPr>
          <a:lstStyle/>
          <a:p>
            <a:pPr defTabSz="111506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参与内容邀请：</a:t>
            </a:r>
            <a:endParaRPr lang="en-US" altLang="zh-CN" sz="1350" b="1" kern="0" noProof="1">
              <a:latin typeface="微软雅黑" panose="020B0503020204020204" charset="-122"/>
              <a:ea typeface="微软雅黑" panose="020B0503020204020204" charset="-122"/>
              <a:cs typeface="造字工房力黑（非商用）常规体" charset="-122"/>
              <a:sym typeface="宋体" panose="02010600030101010101" pitchFamily="2" charset="-122"/>
            </a:endParaRPr>
          </a:p>
          <a:p>
            <a:pPr defTabSz="111506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1.</a:t>
            </a:r>
            <a:r>
              <a:rPr lang="zh-CN" altLang="en-US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活动期间分享的线上游戏或集卡活动视频。</a:t>
            </a:r>
            <a:endParaRPr lang="en-US" altLang="zh-CN" sz="1350" b="1" kern="0" noProof="1">
              <a:latin typeface="微软雅黑" panose="020B0503020204020204" charset="-122"/>
              <a:ea typeface="微软雅黑" panose="020B0503020204020204" charset="-122"/>
              <a:cs typeface="造字工房力黑（非商用）常规体" charset="-122"/>
              <a:sym typeface="宋体" panose="02010600030101010101" pitchFamily="2" charset="-122"/>
            </a:endParaRPr>
          </a:p>
          <a:p>
            <a:pPr defTabSz="111506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2. </a:t>
            </a:r>
            <a:r>
              <a:rPr lang="zh-CN" altLang="en-US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线下快闪店活动体验或打卡视频。</a:t>
            </a:r>
            <a:endParaRPr lang="en-US" altLang="zh-CN" sz="1350" b="1" kern="0" noProof="1">
              <a:latin typeface="微软雅黑" panose="020B0503020204020204" charset="-122"/>
              <a:ea typeface="微软雅黑" panose="020B0503020204020204" charset="-122"/>
              <a:cs typeface="造字工房力黑（非商用）常规体" charset="-122"/>
              <a:sym typeface="宋体" panose="02010600030101010101" pitchFamily="2" charset="-122"/>
            </a:endParaRPr>
          </a:p>
          <a:p>
            <a:pPr defTabSz="111506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3. </a:t>
            </a:r>
            <a:r>
              <a:rPr lang="zh-CN" altLang="en-US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与</a:t>
            </a:r>
            <a:r>
              <a:rPr lang="en-US" altLang="zh-CN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#</a:t>
            </a:r>
            <a:r>
              <a:rPr lang="zh-CN" altLang="en-US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哎鸭！绝了</a:t>
            </a:r>
            <a:r>
              <a:rPr lang="en-US" altLang="zh-CN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#</a:t>
            </a:r>
            <a:r>
              <a:rPr lang="zh-CN" altLang="en-US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相关内容话题。</a:t>
            </a:r>
            <a:endParaRPr lang="en-US" altLang="zh-CN" sz="1350" b="1" kern="0" noProof="1">
              <a:latin typeface="微软雅黑" panose="020B0503020204020204" charset="-122"/>
              <a:ea typeface="微软雅黑" panose="020B0503020204020204" charset="-122"/>
              <a:cs typeface="造字工房力黑（非商用）常规体" charset="-122"/>
              <a:sym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3528" y="1338596"/>
            <a:ext cx="447984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1506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绝味喊你来做主角啦！</a:t>
            </a:r>
            <a:endParaRPr lang="en-US" altLang="zh-CN" sz="1350" b="1" kern="0" noProof="1">
              <a:latin typeface="微软雅黑" panose="020B0503020204020204" charset="-122"/>
              <a:ea typeface="微软雅黑" panose="020B0503020204020204" charset="-122"/>
              <a:cs typeface="造字工房力黑（非商用）常规体" charset="-122"/>
              <a:sym typeface="宋体" panose="02010600030101010101" pitchFamily="2" charset="-122"/>
            </a:endParaRPr>
          </a:p>
          <a:p>
            <a:pPr algn="ctr" defTabSz="111506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以抖音为主要阵地，发起</a:t>
            </a:r>
            <a:r>
              <a:rPr lang="en-US" altLang="zh-CN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#</a:t>
            </a:r>
            <a:r>
              <a:rPr lang="zh-CN" altLang="en-US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绝了！绝味</a:t>
            </a:r>
            <a:r>
              <a:rPr lang="en-US" altLang="zh-CN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#</a:t>
            </a:r>
            <a:r>
              <a:rPr lang="zh-CN" altLang="en-US" sz="135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话题活动，</a:t>
            </a:r>
            <a:endParaRPr lang="en-US" altLang="zh-CN" sz="1350" b="1" kern="0" noProof="1">
              <a:latin typeface="微软雅黑" panose="020B0503020204020204" charset="-122"/>
              <a:ea typeface="微软雅黑" panose="020B0503020204020204" charset="-122"/>
              <a:cs typeface="造字工房力黑（非商用）常规体" charset="-122"/>
              <a:sym typeface="宋体" panose="02010600030101010101" pitchFamily="2" charset="-122"/>
            </a:endParaRPr>
          </a:p>
          <a:p>
            <a:pPr algn="ctr" defTabSz="111506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通过抖音</a:t>
            </a:r>
            <a:r>
              <a:rPr lang="en-US" altLang="zh-CN" sz="120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KOL</a:t>
            </a:r>
            <a:r>
              <a:rPr lang="zh-CN" altLang="en-US" sz="1200" b="1" kern="0" noProof="1">
                <a:latin typeface="微软雅黑" panose="020B0503020204020204" charset="-122"/>
                <a:ea typeface="微软雅黑" panose="020B0503020204020204" charset="-122"/>
                <a:cs typeface="造字工房力黑（非商用）常规体" charset="-122"/>
                <a:sym typeface="宋体" panose="02010600030101010101" pitchFamily="2" charset="-122"/>
              </a:rPr>
              <a:t>私域流量带动话题分享传播</a:t>
            </a:r>
            <a:endParaRPr lang="en-US" altLang="zh-CN" sz="1200" b="1" kern="0" noProof="1">
              <a:latin typeface="微软雅黑" panose="020B0503020204020204" charset="-122"/>
              <a:ea typeface="微软雅黑" panose="020B0503020204020204" charset="-122"/>
              <a:cs typeface="造字工房力黑（非商用）常规体" charset="-122"/>
              <a:sym typeface="宋体" panose="0201060003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41645" y="307793"/>
            <a:ext cx="1708712" cy="221537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6300" y="1563638"/>
            <a:ext cx="1833068" cy="326009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1393" y="2681122"/>
            <a:ext cx="1289603" cy="20440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1400" y="336704"/>
            <a:ext cx="1459739" cy="144622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2" y="0"/>
            <a:ext cx="9144000" cy="5143500"/>
          </a:xfrm>
          <a:prstGeom prst="rect">
            <a:avLst/>
          </a:prstGeom>
        </p:spPr>
      </p:pic>
      <p:sp>
        <p:nvSpPr>
          <p:cNvPr id="12" name="Title 1"/>
          <p:cNvSpPr txBox="1"/>
          <p:nvPr/>
        </p:nvSpPr>
        <p:spPr>
          <a:xfrm>
            <a:off x="558878" y="769228"/>
            <a:ext cx="3531498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维暖期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—16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周年系列文创产品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79181" y="2033021"/>
            <a:ext cx="4576573" cy="1363238"/>
          </a:xfrm>
          <a:prstGeom prst="rect">
            <a:avLst/>
          </a:prstGeom>
        </p:spPr>
      </p:pic>
      <p:grpSp>
        <p:nvGrpSpPr>
          <p:cNvPr id="43" name="Group 9"/>
          <p:cNvGrpSpPr/>
          <p:nvPr/>
        </p:nvGrpSpPr>
        <p:grpSpPr>
          <a:xfrm>
            <a:off x="7310567" y="1999658"/>
            <a:ext cx="1371485" cy="1396601"/>
            <a:chOff x="5716859" y="470450"/>
            <a:chExt cx="1828800" cy="1828800"/>
          </a:xfrm>
        </p:grpSpPr>
        <p:sp>
          <p:nvSpPr>
            <p:cNvPr id="44" name="Rounded Rectangle 4"/>
            <p:cNvSpPr/>
            <p:nvPr/>
          </p:nvSpPr>
          <p:spPr>
            <a:xfrm>
              <a:off x="5716859" y="470450"/>
              <a:ext cx="1828800" cy="1828800"/>
            </a:xfrm>
            <a:prstGeom prst="roundRect">
              <a:avLst>
                <a:gd name="adj" fmla="val 1231"/>
              </a:avLst>
            </a:prstGeom>
            <a:solidFill>
              <a:srgbClr val="00FFFF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US" sz="13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Title 3"/>
            <p:cNvSpPr txBox="1"/>
            <p:nvPr/>
          </p:nvSpPr>
          <p:spPr>
            <a:xfrm>
              <a:off x="5716859" y="693437"/>
              <a:ext cx="1828800" cy="54107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defTabSz="685800" fontAlgn="auto">
                <a:lnSpc>
                  <a:spcPct val="80000"/>
                </a:lnSpc>
                <a:spcAft>
                  <a:spcPts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linea-basic-10" charset="0"/>
                </a:rPr>
                <a:t>绝味鸭</a:t>
              </a:r>
              <a:endParaRPr lang="en-US" altLang="zh-CN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linea-basic-10" charset="0"/>
              </a:endParaRPr>
            </a:p>
            <a:p>
              <a:pPr defTabSz="685800" fontAlgn="auto">
                <a:lnSpc>
                  <a:spcPct val="80000"/>
                </a:lnSpc>
                <a:spcAft>
                  <a:spcPts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linea-basic-10" charset="0"/>
                </a:rPr>
                <a:t>盲盒</a:t>
              </a:r>
              <a:endParaRPr lang="en-US" sz="9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linea-basic-10" charset="0"/>
              </a:endParaRPr>
            </a:p>
          </p:txBody>
        </p:sp>
      </p:grpSp>
      <p:grpSp>
        <p:nvGrpSpPr>
          <p:cNvPr id="46" name="Group 10"/>
          <p:cNvGrpSpPr/>
          <p:nvPr/>
        </p:nvGrpSpPr>
        <p:grpSpPr>
          <a:xfrm>
            <a:off x="1263052" y="1999658"/>
            <a:ext cx="1405312" cy="2909319"/>
            <a:chOff x="5716859" y="470450"/>
            <a:chExt cx="1873906" cy="1828800"/>
          </a:xfrm>
        </p:grpSpPr>
        <p:sp>
          <p:nvSpPr>
            <p:cNvPr id="47" name="Rounded Rectangle 11"/>
            <p:cNvSpPr/>
            <p:nvPr/>
          </p:nvSpPr>
          <p:spPr>
            <a:xfrm>
              <a:off x="5716859" y="470450"/>
              <a:ext cx="1828800" cy="1828800"/>
            </a:xfrm>
            <a:prstGeom prst="roundRect">
              <a:avLst>
                <a:gd name="adj" fmla="val 1231"/>
              </a:avLst>
            </a:prstGeom>
            <a:solidFill>
              <a:srgbClr val="DC2484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US" sz="13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Title 3"/>
            <p:cNvSpPr txBox="1"/>
            <p:nvPr/>
          </p:nvSpPr>
          <p:spPr>
            <a:xfrm>
              <a:off x="5716859" y="983558"/>
              <a:ext cx="1873906" cy="54107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defTabSz="685800" fontAlgn="auto">
                <a:lnSpc>
                  <a:spcPct val="80000"/>
                </a:lnSpc>
                <a:spcAft>
                  <a:spcPts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linea-basic-10" charset="0"/>
                </a:rPr>
                <a:t>绝味食玩</a:t>
              </a:r>
              <a:endParaRPr lang="en-US" sz="9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linea-basic-10" charset="0"/>
              </a:endParaRPr>
            </a:p>
          </p:txBody>
        </p:sp>
      </p:grpSp>
      <p:grpSp>
        <p:nvGrpSpPr>
          <p:cNvPr id="49" name="Group 21"/>
          <p:cNvGrpSpPr/>
          <p:nvPr/>
        </p:nvGrpSpPr>
        <p:grpSpPr>
          <a:xfrm>
            <a:off x="4413235" y="771550"/>
            <a:ext cx="1432813" cy="1175050"/>
            <a:chOff x="5697193" y="470450"/>
            <a:chExt cx="1910578" cy="1828800"/>
          </a:xfrm>
        </p:grpSpPr>
        <p:sp>
          <p:nvSpPr>
            <p:cNvPr id="50" name="Rounded Rectangle 22"/>
            <p:cNvSpPr/>
            <p:nvPr/>
          </p:nvSpPr>
          <p:spPr>
            <a:xfrm>
              <a:off x="5716859" y="470450"/>
              <a:ext cx="1828800" cy="1828800"/>
            </a:xfrm>
            <a:prstGeom prst="roundRect">
              <a:avLst>
                <a:gd name="adj" fmla="val 1231"/>
              </a:avLst>
            </a:prstGeom>
            <a:solidFill>
              <a:srgbClr val="C106D4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US" sz="13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Title 3"/>
            <p:cNvSpPr txBox="1"/>
            <p:nvPr/>
          </p:nvSpPr>
          <p:spPr>
            <a:xfrm>
              <a:off x="5697193" y="730723"/>
              <a:ext cx="1910578" cy="100509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defTabSz="685800" fontAlgn="auto">
                <a:lnSpc>
                  <a:spcPct val="80000"/>
                </a:lnSpc>
                <a:spcAft>
                  <a:spcPts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linea-basic-10" charset="0"/>
                </a:rPr>
                <a:t>创意海报</a:t>
              </a:r>
              <a:endParaRPr lang="en-US" altLang="zh-CN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linea-basic-10" charset="0"/>
              </a:endParaRPr>
            </a:p>
            <a:p>
              <a:pPr defTabSz="685800" fontAlgn="auto">
                <a:lnSpc>
                  <a:spcPct val="80000"/>
                </a:lnSpc>
                <a:spcAft>
                  <a:spcPts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linea-basic-10" charset="0"/>
                </a:rPr>
                <a:t>实体卡</a:t>
              </a:r>
              <a:endParaRPr lang="en-US" sz="9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linea-basic-10" charset="0"/>
              </a:endParaRPr>
            </a:p>
          </p:txBody>
        </p:sp>
      </p:grpSp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20556" y="762353"/>
            <a:ext cx="2481346" cy="1174313"/>
          </a:xfrm>
          <a:prstGeom prst="rect">
            <a:avLst/>
          </a:prstGeom>
        </p:spPr>
      </p:pic>
      <p:sp>
        <p:nvSpPr>
          <p:cNvPr id="53" name="文本框 52"/>
          <p:cNvSpPr txBox="1"/>
          <p:nvPr/>
        </p:nvSpPr>
        <p:spPr>
          <a:xfrm>
            <a:off x="4482411" y="1585716"/>
            <a:ext cx="974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明信片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334127" y="2891661"/>
            <a:ext cx="13243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系列鸭盲盒限定</a:t>
            </a: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0295" y="3484363"/>
            <a:ext cx="1131757" cy="1335385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1326364" y="3353521"/>
            <a:ext cx="1257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H5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小游戏衍生出的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mini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Arabic Typesetting" panose="03020402040406030203" pitchFamily="66" charset="-78"/>
              </a:rPr>
              <a:t>厨房系列食玩</a:t>
            </a: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87"/>
          <a:stretch>
            <a:fillRect/>
          </a:stretch>
        </p:blipFill>
        <p:spPr>
          <a:xfrm>
            <a:off x="2634966" y="3461525"/>
            <a:ext cx="1690244" cy="1371484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88524" y="3467080"/>
            <a:ext cx="1482238" cy="137148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64"/>
          <a:stretch>
            <a:fillRect/>
          </a:stretch>
        </p:blipFill>
        <p:spPr>
          <a:xfrm>
            <a:off x="5922851" y="3459251"/>
            <a:ext cx="1575392" cy="137148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98663" y="1851025"/>
            <a:ext cx="5113338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dist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9600" b="1" kern="1200" cap="none" spc="0" normalizeH="0" baseline="0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活动</a:t>
            </a:r>
            <a:r>
              <a:rPr kumimoji="0" lang="zh-CN" altLang="en-US" sz="96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保障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84438" y="771525"/>
            <a:ext cx="302418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dist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altLang="zh-CN" sz="7200" b="1" kern="1200" cap="none" spc="0" normalizeH="0" baseline="0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Part </a:t>
            </a:r>
            <a:r>
              <a:rPr kumimoji="0" lang="en-US" altLang="zh-CN" sz="72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cs"/>
              </a:rPr>
              <a:t>4</a:t>
            </a:r>
            <a:endParaRPr kumimoji="0" lang="zh-CN" altLang="en-US" sz="7200" b="1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1690" name="圆角矩形 10"/>
          <p:cNvSpPr/>
          <p:nvPr/>
        </p:nvSpPr>
        <p:spPr>
          <a:xfrm>
            <a:off x="3373438" y="695326"/>
            <a:ext cx="2125662" cy="473075"/>
          </a:xfrm>
          <a:prstGeom prst="roundRect">
            <a:avLst>
              <a:gd name="adj" fmla="val 2741"/>
            </a:avLst>
          </a:prstGeom>
          <a:solidFill>
            <a:srgbClr val="C92F27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2665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项目总负责</a:t>
            </a:r>
            <a:endParaRPr lang="zh-CN" altLang="en-US" sz="4800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13671" name="肘形连接符 11"/>
          <p:cNvCxnSpPr/>
          <p:nvPr/>
        </p:nvCxnSpPr>
        <p:spPr>
          <a:xfrm rot="5400000">
            <a:off x="2805114" y="28576"/>
            <a:ext cx="488950" cy="2768600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rgbClr val="797979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113672" name="肘形连接符 12"/>
          <p:cNvCxnSpPr/>
          <p:nvPr/>
        </p:nvCxnSpPr>
        <p:spPr>
          <a:xfrm rot="5400000">
            <a:off x="3741738" y="963613"/>
            <a:ext cx="488950" cy="895350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rgbClr val="797979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113673" name="肘形连接符 13"/>
          <p:cNvCxnSpPr/>
          <p:nvPr/>
        </p:nvCxnSpPr>
        <p:spPr>
          <a:xfrm rot="-5400000" flipH="1">
            <a:off x="5619750" y="-17461"/>
            <a:ext cx="488950" cy="2860675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rgbClr val="797979"/>
            </a:solidFill>
            <a:prstDash val="solid"/>
            <a:miter/>
            <a:headEnd type="none" w="med" len="med"/>
            <a:tailEnd type="triangle" w="med" len="med"/>
          </a:ln>
        </p:spPr>
      </p:cxnSp>
      <p:cxnSp>
        <p:nvCxnSpPr>
          <p:cNvPr id="113674" name="肘形连接符 14"/>
          <p:cNvCxnSpPr/>
          <p:nvPr/>
        </p:nvCxnSpPr>
        <p:spPr>
          <a:xfrm rot="-5400000" flipH="1">
            <a:off x="4681539" y="920751"/>
            <a:ext cx="488950" cy="984250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rgbClr val="797979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71695" name="圆角矩形 15"/>
          <p:cNvSpPr/>
          <p:nvPr/>
        </p:nvSpPr>
        <p:spPr>
          <a:xfrm>
            <a:off x="946151" y="1657351"/>
            <a:ext cx="1439863" cy="474663"/>
          </a:xfrm>
          <a:prstGeom prst="roundRect">
            <a:avLst>
              <a:gd name="adj" fmla="val 2741"/>
            </a:avLst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465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策划设计组</a:t>
            </a:r>
            <a:endParaRPr lang="zh-CN" altLang="en-US" sz="1865" dirty="0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71696" name="圆角矩形 16"/>
          <p:cNvSpPr/>
          <p:nvPr/>
        </p:nvSpPr>
        <p:spPr>
          <a:xfrm>
            <a:off x="2824163" y="1657351"/>
            <a:ext cx="1438275" cy="474663"/>
          </a:xfrm>
          <a:prstGeom prst="roundRect">
            <a:avLst>
              <a:gd name="adj" fmla="val 2741"/>
            </a:avLst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465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物料搭建组</a:t>
            </a:r>
            <a:endParaRPr lang="zh-CN" altLang="en-US" sz="1865" dirty="0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71697" name="圆角矩形 17"/>
          <p:cNvSpPr/>
          <p:nvPr/>
        </p:nvSpPr>
        <p:spPr>
          <a:xfrm>
            <a:off x="4699001" y="1657351"/>
            <a:ext cx="1441450" cy="474663"/>
          </a:xfrm>
          <a:prstGeom prst="roundRect">
            <a:avLst>
              <a:gd name="adj" fmla="val 2741"/>
            </a:avLst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465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流程执行组</a:t>
            </a:r>
            <a:endParaRPr lang="zh-CN" altLang="en-US" sz="1865" dirty="0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71698" name="圆角矩形 18"/>
          <p:cNvSpPr/>
          <p:nvPr/>
        </p:nvSpPr>
        <p:spPr>
          <a:xfrm>
            <a:off x="6577013" y="1657351"/>
            <a:ext cx="1438275" cy="474663"/>
          </a:xfrm>
          <a:prstGeom prst="roundRect">
            <a:avLst>
              <a:gd name="adj" fmla="val 2741"/>
            </a:avLst>
          </a:prstGeom>
          <a:solidFill>
            <a:srgbClr val="FFFF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465" b="1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后勤管理组</a:t>
            </a:r>
            <a:endParaRPr lang="zh-CN" altLang="en-US" sz="1865" dirty="0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71699" name="圆角矩形 19"/>
          <p:cNvSpPr/>
          <p:nvPr/>
        </p:nvSpPr>
        <p:spPr>
          <a:xfrm>
            <a:off x="946151" y="2441576"/>
            <a:ext cx="1439863" cy="390525"/>
          </a:xfrm>
          <a:prstGeom prst="roundRect">
            <a:avLst>
              <a:gd name="adj" fmla="val 2741"/>
            </a:avLst>
          </a:prstGeom>
          <a:solidFill>
            <a:schemeClr val="tx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33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方案策划细化</a:t>
            </a:r>
            <a:endParaRPr lang="zh-CN" altLang="en-US" sz="266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00" name="圆角矩形 21"/>
          <p:cNvSpPr/>
          <p:nvPr/>
        </p:nvSpPr>
        <p:spPr>
          <a:xfrm>
            <a:off x="946151" y="2832101"/>
            <a:ext cx="1439863" cy="392113"/>
          </a:xfrm>
          <a:prstGeom prst="roundRect">
            <a:avLst>
              <a:gd name="adj" fmla="val 2741"/>
            </a:avLst>
          </a:prstGeom>
          <a:solidFill>
            <a:schemeClr val="tx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33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传播文案撰写</a:t>
            </a:r>
            <a:endParaRPr lang="zh-CN" altLang="en-US" sz="266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01" name="圆角矩形 22"/>
          <p:cNvSpPr/>
          <p:nvPr/>
        </p:nvSpPr>
        <p:spPr>
          <a:xfrm>
            <a:off x="946151" y="3224214"/>
            <a:ext cx="1439863" cy="388937"/>
          </a:xfrm>
          <a:prstGeom prst="roundRect">
            <a:avLst>
              <a:gd name="adj" fmla="val 2741"/>
            </a:avLst>
          </a:prstGeom>
          <a:solidFill>
            <a:schemeClr val="tx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33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宣传平面设计</a:t>
            </a:r>
            <a:endParaRPr lang="zh-CN" altLang="en-US" sz="266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02" name="圆角矩形 23"/>
          <p:cNvSpPr/>
          <p:nvPr/>
        </p:nvSpPr>
        <p:spPr>
          <a:xfrm>
            <a:off x="946151" y="3616325"/>
            <a:ext cx="1439863" cy="390525"/>
          </a:xfrm>
          <a:prstGeom prst="roundRect">
            <a:avLst>
              <a:gd name="adj" fmla="val 2741"/>
            </a:avLst>
          </a:prstGeom>
          <a:solidFill>
            <a:schemeClr val="tx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33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项目物料设计</a:t>
            </a:r>
            <a:endParaRPr lang="zh-CN" altLang="en-US" sz="266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03" name="圆角矩形 24"/>
          <p:cNvSpPr/>
          <p:nvPr/>
        </p:nvSpPr>
        <p:spPr>
          <a:xfrm>
            <a:off x="2824163" y="2441576"/>
            <a:ext cx="1438275" cy="390525"/>
          </a:xfrm>
          <a:prstGeom prst="roundRect">
            <a:avLst>
              <a:gd name="adj" fmla="val 2741"/>
            </a:avLst>
          </a:prstGeom>
          <a:solidFill>
            <a:schemeClr val="tx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33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美陈展示搭建</a:t>
            </a:r>
            <a:endParaRPr lang="zh-CN" altLang="en-US" sz="266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04" name="圆角矩形 25"/>
          <p:cNvSpPr/>
          <p:nvPr/>
        </p:nvSpPr>
        <p:spPr>
          <a:xfrm>
            <a:off x="2824163" y="2832101"/>
            <a:ext cx="1438275" cy="392113"/>
          </a:xfrm>
          <a:prstGeom prst="roundRect">
            <a:avLst>
              <a:gd name="adj" fmla="val 2741"/>
            </a:avLst>
          </a:prstGeom>
          <a:solidFill>
            <a:schemeClr val="tx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33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氛围物料布置</a:t>
            </a:r>
            <a:endParaRPr lang="zh-CN" altLang="en-US" sz="266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05" name="圆角矩形 26"/>
          <p:cNvSpPr/>
          <p:nvPr/>
        </p:nvSpPr>
        <p:spPr>
          <a:xfrm>
            <a:off x="2824163" y="3224214"/>
            <a:ext cx="1438275" cy="388937"/>
          </a:xfrm>
          <a:prstGeom prst="roundRect">
            <a:avLst>
              <a:gd name="adj" fmla="val 2741"/>
            </a:avLst>
          </a:prstGeom>
          <a:solidFill>
            <a:schemeClr val="tx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33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舞美场地布置</a:t>
            </a:r>
            <a:endParaRPr lang="zh-CN" altLang="en-US" sz="266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06" name="圆角矩形 27"/>
          <p:cNvSpPr/>
          <p:nvPr/>
        </p:nvSpPr>
        <p:spPr>
          <a:xfrm>
            <a:off x="4699001" y="2441576"/>
            <a:ext cx="1441450" cy="390525"/>
          </a:xfrm>
          <a:prstGeom prst="roundRect">
            <a:avLst>
              <a:gd name="adj" fmla="val 2741"/>
            </a:avLst>
          </a:prstGeom>
          <a:solidFill>
            <a:schemeClr val="tx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33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参与人员组织</a:t>
            </a:r>
            <a:endParaRPr lang="zh-CN" altLang="en-US" sz="266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07" name="圆角矩形 28"/>
          <p:cNvSpPr/>
          <p:nvPr/>
        </p:nvSpPr>
        <p:spPr>
          <a:xfrm>
            <a:off x="4699001" y="2832101"/>
            <a:ext cx="1441450" cy="392113"/>
          </a:xfrm>
          <a:prstGeom prst="roundRect">
            <a:avLst>
              <a:gd name="adj" fmla="val 2741"/>
            </a:avLst>
          </a:prstGeom>
          <a:solidFill>
            <a:schemeClr val="tx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33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互动活动执行</a:t>
            </a:r>
            <a:endParaRPr lang="zh-CN" altLang="en-US" sz="266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08" name="圆角矩形 29"/>
          <p:cNvSpPr/>
          <p:nvPr/>
        </p:nvSpPr>
        <p:spPr>
          <a:xfrm>
            <a:off x="4699001" y="3224214"/>
            <a:ext cx="1441450" cy="388937"/>
          </a:xfrm>
          <a:prstGeom prst="roundRect">
            <a:avLst>
              <a:gd name="adj" fmla="val 2741"/>
            </a:avLst>
          </a:prstGeom>
          <a:solidFill>
            <a:schemeClr val="tx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33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舞台流程执行</a:t>
            </a:r>
            <a:endParaRPr lang="zh-CN" altLang="en-US" sz="266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09" name="圆角矩形 30"/>
          <p:cNvSpPr/>
          <p:nvPr/>
        </p:nvSpPr>
        <p:spPr>
          <a:xfrm>
            <a:off x="6577013" y="2441576"/>
            <a:ext cx="1438275" cy="390525"/>
          </a:xfrm>
          <a:prstGeom prst="roundRect">
            <a:avLst>
              <a:gd name="adj" fmla="val 2741"/>
            </a:avLst>
          </a:prstGeom>
          <a:solidFill>
            <a:schemeClr val="tx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33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人员用餐用水</a:t>
            </a:r>
            <a:endParaRPr lang="zh-CN" altLang="en-US" sz="266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10" name="圆角矩形 31"/>
          <p:cNvSpPr/>
          <p:nvPr/>
        </p:nvSpPr>
        <p:spPr>
          <a:xfrm>
            <a:off x="6577013" y="2832101"/>
            <a:ext cx="1438275" cy="392113"/>
          </a:xfrm>
          <a:prstGeom prst="roundRect">
            <a:avLst>
              <a:gd name="adj" fmla="val 2741"/>
            </a:avLst>
          </a:prstGeom>
          <a:solidFill>
            <a:schemeClr val="tx1">
              <a:lumMod val="65000"/>
              <a:lumOff val="3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2" tIns="45718" rIns="91422" bIns="45718" anchor="ctr"/>
          <a:lstStyle/>
          <a:p>
            <a:pPr algn="ctr" defTabSz="914400">
              <a:defRPr/>
            </a:pPr>
            <a:r>
              <a:rPr lang="zh-CN" altLang="en-US" sz="133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场地保洁维护</a:t>
            </a:r>
            <a:endParaRPr lang="zh-CN" altLang="en-US" sz="266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12" name="矩形 4"/>
          <p:cNvSpPr/>
          <p:nvPr/>
        </p:nvSpPr>
        <p:spPr>
          <a:xfrm>
            <a:off x="946151" y="4330701"/>
            <a:ext cx="7289800" cy="31777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>
              <a:defRPr/>
            </a:pPr>
            <a:r>
              <a:rPr lang="zh-CN" altLang="en-US" sz="146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注：本项目配备固定成员，成员</a:t>
            </a:r>
            <a:r>
              <a:rPr lang="zh-CN" altLang="en-US" sz="1465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数量</a:t>
            </a:r>
            <a:r>
              <a:rPr lang="en-US" altLang="x-none" sz="1465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30 </a:t>
            </a:r>
            <a:r>
              <a:rPr lang="zh-CN" altLang="en-US" sz="1465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人以上</a:t>
            </a:r>
            <a:r>
              <a:rPr lang="zh-CN" altLang="en-US" sz="1465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。拥有大型活动执行经验，且口碑好。</a:t>
            </a:r>
          </a:p>
        </p:txBody>
      </p:sp>
      <p:sp>
        <p:nvSpPr>
          <p:cNvPr id="113724" name="文本框 2"/>
          <p:cNvSpPr txBox="1"/>
          <p:nvPr/>
        </p:nvSpPr>
        <p:spPr>
          <a:xfrm>
            <a:off x="250825" y="411163"/>
            <a:ext cx="360045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·</a:t>
            </a:r>
            <a:r>
              <a:rPr lang="zh-CN" altLang="en-US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执行保障</a:t>
            </a:r>
            <a:r>
              <a:rPr lang="en-US" altLang="zh-CN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-</a:t>
            </a:r>
            <a:r>
              <a:rPr lang="zh-CN" altLang="en-US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人员分工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2" name="Text Box 5"/>
          <p:cNvSpPr>
            <a:spLocks noChangeArrowheads="1"/>
          </p:cNvSpPr>
          <p:nvPr/>
        </p:nvSpPr>
        <p:spPr bwMode="auto">
          <a:xfrm>
            <a:off x="250826" y="1347789"/>
            <a:ext cx="8353425" cy="623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1487" tIns="50744" rIns="101487" bIns="50744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）活动现场安排经验丰富的摄影师、摄像师，现场拍摄本次活动的全过程，将精彩时刻一一记录。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）特别为摄影记者、媒体记者安排摄影机位，保证现场拍摄效果。</a:t>
            </a:r>
          </a:p>
        </p:txBody>
      </p:sp>
      <p:grpSp>
        <p:nvGrpSpPr>
          <p:cNvPr id="115717" name="组合 22"/>
          <p:cNvGrpSpPr/>
          <p:nvPr/>
        </p:nvGrpSpPr>
        <p:grpSpPr>
          <a:xfrm>
            <a:off x="611560" y="2389937"/>
            <a:ext cx="7825557" cy="1858962"/>
            <a:chOff x="323528" y="1923679"/>
            <a:chExt cx="7969135" cy="1859717"/>
          </a:xfrm>
        </p:grpSpPr>
        <p:grpSp>
          <p:nvGrpSpPr>
            <p:cNvPr id="115719" name="组合 23"/>
            <p:cNvGrpSpPr/>
            <p:nvPr/>
          </p:nvGrpSpPr>
          <p:grpSpPr>
            <a:xfrm>
              <a:off x="323528" y="1923679"/>
              <a:ext cx="5112568" cy="1859716"/>
              <a:chOff x="323528" y="1923678"/>
              <a:chExt cx="7522408" cy="2736305"/>
            </a:xfrm>
          </p:grpSpPr>
          <p:pic>
            <p:nvPicPr>
              <p:cNvPr id="115721" name="Picture 2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923678"/>
                <a:ext cx="3450963" cy="2736304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5722" name="Picture 3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74492" y="1923679"/>
                <a:ext cx="4071444" cy="2736304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15720" name="Picture 4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36096" y="1923680"/>
              <a:ext cx="2856567" cy="185971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15718" name="文本框 2"/>
          <p:cNvSpPr txBox="1"/>
          <p:nvPr/>
        </p:nvSpPr>
        <p:spPr>
          <a:xfrm>
            <a:off x="250825" y="411163"/>
            <a:ext cx="360045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·</a:t>
            </a:r>
            <a:r>
              <a:rPr lang="zh-CN" altLang="en-US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执行保障</a:t>
            </a:r>
            <a:r>
              <a:rPr lang="en-US" altLang="zh-CN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-</a:t>
            </a:r>
            <a:r>
              <a:rPr lang="zh-CN" altLang="en-US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摄影摄像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6740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02615" y="768729"/>
            <a:ext cx="2790825" cy="375564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40608" y="872828"/>
            <a:ext cx="5662007" cy="378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3818" tIns="31910" rIns="63818" bIns="31910" anchor="ctr">
            <a:spAutoFit/>
          </a:bodyPr>
          <a:lstStyle/>
          <a:p>
            <a:pPr defTabSz="914400">
              <a:lnSpc>
                <a:spcPct val="170000"/>
              </a:lnSpc>
              <a:tabLst>
                <a:tab pos="238760" algn="l"/>
              </a:tabLst>
              <a:defRPr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消防操作规范：</a:t>
            </a:r>
          </a:p>
          <a:p>
            <a:pPr defTabSz="914400">
              <a:lnSpc>
                <a:spcPct val="170000"/>
              </a:lnSpc>
              <a:tabLst>
                <a:tab pos="238760" algn="l"/>
              </a:tabLst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）活动前对场地进行安全检查，确保万无一失。</a:t>
            </a:r>
          </a:p>
          <a:p>
            <a:pPr defTabSz="914400">
              <a:lnSpc>
                <a:spcPct val="170000"/>
              </a:lnSpc>
              <a:tabLst>
                <a:tab pos="238760" algn="l"/>
              </a:tabLst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）消防保卫人员要熟悉附近情况，知道电闸箱、消火栓、灭火器位置并会使用灭火器。</a:t>
            </a:r>
          </a:p>
          <a:p>
            <a:pPr defTabSz="914400">
              <a:lnSpc>
                <a:spcPct val="170000"/>
              </a:lnSpc>
              <a:tabLst>
                <a:tab pos="238760" algn="l"/>
              </a:tabLst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3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）做到随时进行安全监督，严防火灾苗头，保护设施。</a:t>
            </a:r>
          </a:p>
          <a:p>
            <a:pPr defTabSz="914400">
              <a:lnSpc>
                <a:spcPct val="170000"/>
              </a:lnSpc>
              <a:tabLst>
                <a:tab pos="238760" algn="l"/>
              </a:tabLst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4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）坚持服从指挥部的指挥，发现问题及时处理并报告。</a:t>
            </a:r>
          </a:p>
          <a:p>
            <a:pPr defTabSz="914400">
              <a:lnSpc>
                <a:spcPct val="170000"/>
              </a:lnSpc>
              <a:tabLst>
                <a:tab pos="238760" algn="l"/>
              </a:tabLst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）做好停车场地车辆管理和维护门前秩序。</a:t>
            </a:r>
          </a:p>
          <a:p>
            <a:pPr defTabSz="914400">
              <a:lnSpc>
                <a:spcPct val="170000"/>
              </a:lnSpc>
              <a:tabLst>
                <a:tab pos="238760" algn="l"/>
              </a:tabLst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6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）场内禁止烟火，禁止携带易燃、易爆等危险品入内。</a:t>
            </a:r>
          </a:p>
          <a:p>
            <a:pPr defTabSz="914400">
              <a:lnSpc>
                <a:spcPct val="170000"/>
              </a:lnSpc>
              <a:tabLst>
                <a:tab pos="238760" algn="l"/>
              </a:tabLst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7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）活动期间由保卫人员现场负责保卫工作，并有工作人员在现场巡回检查。</a:t>
            </a:r>
          </a:p>
          <a:p>
            <a:pPr defTabSz="914400">
              <a:lnSpc>
                <a:spcPct val="170000"/>
              </a:lnSpc>
              <a:tabLst>
                <a:tab pos="238760" algn="l"/>
              </a:tabLst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8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）会同公安部门做好活动的安全保卫工作。</a:t>
            </a:r>
          </a:p>
          <a:p>
            <a:pPr defTabSz="914400">
              <a:lnSpc>
                <a:spcPct val="170000"/>
              </a:lnSpc>
              <a:tabLst>
                <a:tab pos="238760" algn="l"/>
              </a:tabLst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9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）严防突发事件发生确保活动的顺利进行。</a:t>
            </a:r>
          </a:p>
          <a:p>
            <a:pPr defTabSz="914400">
              <a:lnSpc>
                <a:spcPct val="170000"/>
              </a:lnSpc>
              <a:tabLst>
                <a:tab pos="238760" algn="l"/>
              </a:tabLst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10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）舞台两侧备灭火器及保安。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6742" name="文本框 2"/>
          <p:cNvSpPr txBox="1"/>
          <p:nvPr/>
        </p:nvSpPr>
        <p:spPr>
          <a:xfrm>
            <a:off x="250825" y="411163"/>
            <a:ext cx="360045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·</a:t>
            </a:r>
            <a:r>
              <a:rPr lang="zh-CN" altLang="en-US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执行保障</a:t>
            </a:r>
            <a:r>
              <a:rPr lang="en-US" altLang="zh-CN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-</a:t>
            </a:r>
            <a:r>
              <a:rPr lang="zh-CN" altLang="en-US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消防安保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Box 16"/>
          <p:cNvSpPr>
            <a:spLocks noChangeArrowheads="1"/>
          </p:cNvSpPr>
          <p:nvPr/>
        </p:nvSpPr>
        <p:spPr bwMode="auto">
          <a:xfrm>
            <a:off x="394335" y="1290638"/>
            <a:ext cx="5989638" cy="26217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822" tIns="31910" rIns="63822" bIns="31910">
            <a:spAutoFit/>
          </a:bodyPr>
          <a:lstStyle/>
          <a:p>
            <a:pPr defTabSz="914400">
              <a:lnSpc>
                <a:spcPct val="14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）在来宾区周围及主要通道处安排工作人员及保安，有序入场和退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>
              <a:lnSpc>
                <a:spcPct val="140000"/>
              </a:lnSpc>
              <a:defRPr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场，出现紧急情况，立即组织人员疏散。</a:t>
            </a:r>
          </a:p>
          <a:p>
            <a:pPr defTabSz="914400">
              <a:lnSpc>
                <a:spcPct val="14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）如场内发生混乱时由场内的工作人员及礼仪迅速引领领导到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VIP</a:t>
            </a:r>
          </a:p>
          <a:p>
            <a:pPr defTabSz="914400">
              <a:lnSpc>
                <a:spcPct val="140000"/>
              </a:lnSpc>
              <a:defRPr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休息室，确保在场领导的安全。</a:t>
            </a:r>
          </a:p>
          <a:p>
            <a:pPr defTabSz="914400">
              <a:lnSpc>
                <a:spcPct val="14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）主持人利用现场广播对场内的人员进行引导和疏散。</a:t>
            </a:r>
          </a:p>
          <a:p>
            <a:pPr defTabSz="914400">
              <a:lnSpc>
                <a:spcPct val="14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）出现紧急情况，造成人员伤病，则立即组织车辆和人员送往医院。</a:t>
            </a:r>
          </a:p>
          <a:p>
            <a:pPr defTabSz="914400">
              <a:lnSpc>
                <a:spcPct val="140000"/>
              </a:lnSpc>
              <a:buFont typeface="Wingdings" panose="05000000000000000000" pitchFamily="2" charset="2"/>
              <a:buChar char="Ø"/>
              <a:defRPr/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>
              <a:lnSpc>
                <a:spcPct val="140000"/>
              </a:lnSpc>
              <a:buFont typeface="Wingdings" panose="05000000000000000000" pitchFamily="2" charset="2"/>
              <a:buChar char="Ø"/>
              <a:defRPr/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>
              <a:lnSpc>
                <a:spcPct val="14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最近医院是：武汉大学中南医院</a:t>
            </a:r>
          </a:p>
          <a:p>
            <a:pPr defTabSz="914400">
              <a:lnSpc>
                <a:spcPct val="140000"/>
              </a:lnSpc>
              <a:defRPr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120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救护车大约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14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分钟到达现场。 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8789" name="组合 9"/>
          <p:cNvGrpSpPr/>
          <p:nvPr/>
        </p:nvGrpSpPr>
        <p:grpSpPr>
          <a:xfrm>
            <a:off x="5790030" y="571716"/>
            <a:ext cx="1982372" cy="4000068"/>
            <a:chOff x="6444208" y="-666396"/>
            <a:chExt cx="2448272" cy="4972260"/>
          </a:xfrm>
        </p:grpSpPr>
        <p:pic>
          <p:nvPicPr>
            <p:cNvPr id="118791" name="Picture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4208" y="2859782"/>
              <a:ext cx="2448272" cy="144608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8792" name="Picture 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4208" y="-666396"/>
              <a:ext cx="2448271" cy="352617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18790" name="文本框 2"/>
          <p:cNvSpPr txBox="1"/>
          <p:nvPr/>
        </p:nvSpPr>
        <p:spPr>
          <a:xfrm>
            <a:off x="250825" y="411163"/>
            <a:ext cx="360045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·</a:t>
            </a:r>
            <a:r>
              <a:rPr lang="zh-CN" altLang="en-US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执行保障</a:t>
            </a:r>
            <a:r>
              <a:rPr lang="en-US" altLang="zh-CN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-</a:t>
            </a:r>
            <a:r>
              <a:rPr lang="zh-CN" altLang="en-US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紧急疏散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38793" y="1136471"/>
            <a:ext cx="7561263" cy="287055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818" tIns="53163" rIns="63818" bIns="53163" anchor="ctr">
            <a:spAutoFit/>
          </a:bodyPr>
          <a:lstStyle/>
          <a:p>
            <a:pPr defTabSz="914400">
              <a:lnSpc>
                <a:spcPct val="150000"/>
              </a:lnSpc>
              <a:tabLst>
                <a:tab pos="155575" algn="l"/>
                <a:tab pos="312420" algn="l"/>
                <a:tab pos="628650" algn="l"/>
              </a:tabLst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为了确实做好恶劣天气预防及应急预案工作措施，保障活动的顺利进行，结合活动中的实际情况，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defTabSz="914400">
              <a:lnSpc>
                <a:spcPct val="150000"/>
              </a:lnSpc>
              <a:tabLst>
                <a:tab pos="155575" algn="l"/>
                <a:tab pos="312420" algn="l"/>
                <a:tab pos="628650" algn="l"/>
              </a:tabLst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我司特制定天气应急预案如下：</a:t>
            </a:r>
          </a:p>
          <a:p>
            <a:pPr defTabSz="914400">
              <a:lnSpc>
                <a:spcPct val="150000"/>
              </a:lnSpc>
              <a:tabLst>
                <a:tab pos="155575" algn="l"/>
                <a:tab pos="312420" algn="l"/>
                <a:tab pos="628650" algn="l"/>
              </a:tabLst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1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）成立天气应急预案工作小组：</a:t>
            </a:r>
          </a:p>
          <a:p>
            <a:pPr defTabSz="914400">
              <a:lnSpc>
                <a:spcPct val="150000"/>
              </a:lnSpc>
              <a:tabLst>
                <a:tab pos="155575" algn="l"/>
                <a:tab pos="312420" algn="l"/>
                <a:tab pos="628650" algn="l"/>
              </a:tabLst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2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）突发情况的处置：</a:t>
            </a:r>
          </a:p>
          <a:p>
            <a:pPr defTabSz="914400">
              <a:lnSpc>
                <a:spcPct val="150000"/>
              </a:lnSpc>
              <a:tabLst>
                <a:tab pos="155575" algn="l"/>
                <a:tab pos="312420" algn="l"/>
                <a:tab pos="628650" algn="l"/>
              </a:tabLst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提前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5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天对天气预报进行跟踪，并以工作联系函的形式通报贵司。</a:t>
            </a:r>
          </a:p>
          <a:p>
            <a:pPr defTabSz="914400">
              <a:lnSpc>
                <a:spcPct val="150000"/>
              </a:lnSpc>
              <a:tabLst>
                <a:tab pos="155575" algn="l"/>
                <a:tab pos="312420" algn="l"/>
                <a:tab pos="628650" algn="l"/>
              </a:tabLst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如在预知活动当天有暴雨等恶劣天气的情况下，我司立即通报贵司，并协商是否更改活动举办时间，以保证活动效果。</a:t>
            </a:r>
          </a:p>
          <a:p>
            <a:pPr defTabSz="914400">
              <a:lnSpc>
                <a:spcPct val="150000"/>
              </a:lnSpc>
              <a:tabLst>
                <a:tab pos="155575" algn="l"/>
                <a:tab pos="312420" algn="l"/>
                <a:tab pos="628650" algn="l"/>
              </a:tabLst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如不做时间修改，将提供部分雨具。</a:t>
            </a:r>
            <a:endParaRPr lang="zh-CN" altLang="en-US" sz="11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  <a:p>
            <a:pPr defTabSz="914400">
              <a:lnSpc>
                <a:spcPct val="150000"/>
              </a:lnSpc>
              <a:tabLst>
                <a:tab pos="155575" algn="l"/>
                <a:tab pos="312420" algn="l"/>
                <a:tab pos="628650" algn="l"/>
              </a:tabLst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3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）相关要求：</a:t>
            </a:r>
          </a:p>
          <a:p>
            <a:pPr defTabSz="914400">
              <a:lnSpc>
                <a:spcPct val="150000"/>
              </a:lnSpc>
              <a:tabLst>
                <a:tab pos="155575" algn="l"/>
                <a:tab pos="312420" algn="l"/>
                <a:tab pos="628650" algn="l"/>
              </a:tabLst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副组长要及时把握天气情况，如有恶劣天气预知，应第一时间反馈活动项目经理。</a:t>
            </a:r>
          </a:p>
          <a:p>
            <a:pPr defTabSz="914400">
              <a:lnSpc>
                <a:spcPct val="150000"/>
              </a:lnSpc>
              <a:tabLst>
                <a:tab pos="155575" algn="l"/>
                <a:tab pos="312420" algn="l"/>
                <a:tab pos="628650" algn="l"/>
              </a:tabLst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执行团队相关成员注意及时对活动现场积水道路、湿滑路面的防滑处理措施。</a:t>
            </a:r>
          </a:p>
          <a:p>
            <a:pPr defTabSz="914400">
              <a:lnSpc>
                <a:spcPct val="150000"/>
              </a:lnSpc>
              <a:tabLst>
                <a:tab pos="155575" algn="l"/>
                <a:tab pos="312420" algn="l"/>
                <a:tab pos="628650" algn="l"/>
              </a:tabLst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相关各区域环节负责人在湿滑区域放置友情提示牌。</a:t>
            </a:r>
          </a:p>
        </p:txBody>
      </p:sp>
      <p:sp>
        <p:nvSpPr>
          <p:cNvPr id="120837" name="文本框 2"/>
          <p:cNvSpPr txBox="1"/>
          <p:nvPr/>
        </p:nvSpPr>
        <p:spPr>
          <a:xfrm>
            <a:off x="250825" y="411163"/>
            <a:ext cx="360045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·</a:t>
            </a:r>
            <a:r>
              <a:rPr lang="zh-CN" altLang="en-US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执行保障</a:t>
            </a:r>
            <a:r>
              <a:rPr lang="en-US" altLang="zh-CN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-</a:t>
            </a:r>
            <a:r>
              <a:rPr lang="zh-CN" altLang="en-US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天气预案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94335" y="1380069"/>
            <a:ext cx="8496300" cy="2362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3818" tIns="53163" rIns="63818" bIns="53163" anchor="ctr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1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）医疗预案：</a:t>
            </a:r>
          </a:p>
          <a:p>
            <a:pPr defTabSz="91440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               现场设置紧急医疗箱，准备常规药品，如防暑降温药、风油精、创可贴等</a:t>
            </a:r>
          </a:p>
          <a:p>
            <a:pPr defTabSz="91440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               设定一键拨号，活动前了解距离现场最近的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120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急救中心，救护车响应时间为：</a:t>
            </a:r>
          </a:p>
          <a:p>
            <a:pPr defTabSz="91440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（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2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）活动前相关培训：</a:t>
            </a:r>
          </a:p>
          <a:p>
            <a:pPr defTabSz="914400">
              <a:lnSpc>
                <a:spcPct val="150000"/>
              </a:lnSpc>
              <a:defRPr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               A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：工作人员培训</a:t>
            </a:r>
          </a:p>
          <a:p>
            <a:pPr defTabSz="91440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                    为了保证活动成功举办，本公司负责活动的相关培训。</a:t>
            </a:r>
          </a:p>
          <a:p>
            <a:pPr defTabSz="91440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                    有关工作人员的培训内容涉及：活动内容、活动流程、现场配合。</a:t>
            </a:r>
          </a:p>
          <a:p>
            <a:pPr defTabSz="914400">
              <a:lnSpc>
                <a:spcPct val="150000"/>
              </a:lnSpc>
              <a:defRPr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               B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：其他人员培训</a:t>
            </a:r>
          </a:p>
          <a:p>
            <a:pPr defTabSz="91440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                    其他人员的培训内容包括：礼仪小姐、服务生、保安、摄影摄像师等培训。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pic>
        <p:nvPicPr>
          <p:cNvPr id="121861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4617" y="1059656"/>
            <a:ext cx="1917700" cy="3024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1862" name="文本框 2"/>
          <p:cNvSpPr txBox="1"/>
          <p:nvPr/>
        </p:nvSpPr>
        <p:spPr>
          <a:xfrm>
            <a:off x="250825" y="411163"/>
            <a:ext cx="360045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·</a:t>
            </a:r>
            <a:r>
              <a:rPr lang="zh-CN" altLang="en-US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执行保障</a:t>
            </a:r>
            <a:r>
              <a:rPr lang="en-US" altLang="zh-CN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-</a:t>
            </a:r>
            <a:r>
              <a:rPr lang="zh-CN" altLang="en-US" sz="2400" b="1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医疗预案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任意多边形: 形状 314" descr="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"/>
          <p:cNvSpPr/>
          <p:nvPr/>
        </p:nvSpPr>
        <p:spPr>
          <a:xfrm>
            <a:off x="1191" y="1223963"/>
            <a:ext cx="396478" cy="573881"/>
          </a:xfrm>
          <a:custGeom>
            <a:avLst/>
            <a:gdLst>
              <a:gd name="connsiteX0" fmla="*/ 146685 w 529366"/>
              <a:gd name="connsiteY0" fmla="*/ 0 h 765362"/>
              <a:gd name="connsiteX1" fmla="*/ 529366 w 529366"/>
              <a:gd name="connsiteY1" fmla="*/ 382681 h 765362"/>
              <a:gd name="connsiteX2" fmla="*/ 146685 w 529366"/>
              <a:gd name="connsiteY2" fmla="*/ 765362 h 765362"/>
              <a:gd name="connsiteX3" fmla="*/ 69561 w 529366"/>
              <a:gd name="connsiteY3" fmla="*/ 757587 h 765362"/>
              <a:gd name="connsiteX4" fmla="*/ 0 w 529366"/>
              <a:gd name="connsiteY4" fmla="*/ 735994 h 765362"/>
              <a:gd name="connsiteX5" fmla="*/ 0 w 529366"/>
              <a:gd name="connsiteY5" fmla="*/ 29368 h 765362"/>
              <a:gd name="connsiteX6" fmla="*/ 69561 w 529366"/>
              <a:gd name="connsiteY6" fmla="*/ 7775 h 765362"/>
              <a:gd name="connsiteX7" fmla="*/ 146685 w 529366"/>
              <a:gd name="connsiteY7" fmla="*/ 0 h 76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366" h="765362">
                <a:moveTo>
                  <a:pt x="146685" y="0"/>
                </a:moveTo>
                <a:cubicBezTo>
                  <a:pt x="358034" y="0"/>
                  <a:pt x="529366" y="171332"/>
                  <a:pt x="529366" y="382681"/>
                </a:cubicBezTo>
                <a:cubicBezTo>
                  <a:pt x="529366" y="594030"/>
                  <a:pt x="358034" y="765362"/>
                  <a:pt x="146685" y="765362"/>
                </a:cubicBezTo>
                <a:cubicBezTo>
                  <a:pt x="120266" y="765362"/>
                  <a:pt x="94473" y="762685"/>
                  <a:pt x="69561" y="757587"/>
                </a:cubicBezTo>
                <a:lnTo>
                  <a:pt x="0" y="735994"/>
                </a:lnTo>
                <a:lnTo>
                  <a:pt x="0" y="29368"/>
                </a:lnTo>
                <a:lnTo>
                  <a:pt x="69561" y="7775"/>
                </a:lnTo>
                <a:cubicBezTo>
                  <a:pt x="94473" y="2677"/>
                  <a:pt x="120266" y="0"/>
                  <a:pt x="146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529" name="任意多边形: 形状 528" descr="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"/>
          <p:cNvSpPr/>
          <p:nvPr/>
        </p:nvSpPr>
        <p:spPr>
          <a:xfrm>
            <a:off x="1" y="-2381"/>
            <a:ext cx="697706" cy="697706"/>
          </a:xfrm>
          <a:custGeom>
            <a:avLst/>
            <a:gdLst>
              <a:gd name="connsiteX0" fmla="*/ 0 w 930874"/>
              <a:gd name="connsiteY0" fmla="*/ 0 h 929787"/>
              <a:gd name="connsiteX1" fmla="*/ 844641 w 930874"/>
              <a:gd name="connsiteY1" fmla="*/ 0 h 929787"/>
              <a:gd name="connsiteX2" fmla="*/ 882193 w 930874"/>
              <a:gd name="connsiteY2" fmla="*/ 69184 h 929787"/>
              <a:gd name="connsiteX3" fmla="*/ 930874 w 930874"/>
              <a:gd name="connsiteY3" fmla="*/ 310312 h 929787"/>
              <a:gd name="connsiteX4" fmla="*/ 311399 w 930874"/>
              <a:gd name="connsiteY4" fmla="*/ 929787 h 929787"/>
              <a:gd name="connsiteX5" fmla="*/ 70271 w 930874"/>
              <a:gd name="connsiteY5" fmla="*/ 881106 h 929787"/>
              <a:gd name="connsiteX6" fmla="*/ 0 w 930874"/>
              <a:gd name="connsiteY6" fmla="*/ 842964 h 929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0874" h="929787">
                <a:moveTo>
                  <a:pt x="0" y="0"/>
                </a:moveTo>
                <a:lnTo>
                  <a:pt x="844641" y="0"/>
                </a:lnTo>
                <a:lnTo>
                  <a:pt x="882193" y="69184"/>
                </a:lnTo>
                <a:cubicBezTo>
                  <a:pt x="913540" y="143297"/>
                  <a:pt x="930874" y="224780"/>
                  <a:pt x="930874" y="310312"/>
                </a:cubicBezTo>
                <a:cubicBezTo>
                  <a:pt x="930874" y="652439"/>
                  <a:pt x="653526" y="929787"/>
                  <a:pt x="311399" y="929787"/>
                </a:cubicBezTo>
                <a:cubicBezTo>
                  <a:pt x="225867" y="929787"/>
                  <a:pt x="144384" y="912453"/>
                  <a:pt x="70271" y="881106"/>
                </a:cubicBezTo>
                <a:lnTo>
                  <a:pt x="0" y="8429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312" name="椭圆 311" descr="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"/>
          <p:cNvSpPr/>
          <p:nvPr/>
        </p:nvSpPr>
        <p:spPr>
          <a:xfrm>
            <a:off x="686991" y="669131"/>
            <a:ext cx="102394" cy="1012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313" name="椭圆 312" descr="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"/>
          <p:cNvSpPr/>
          <p:nvPr/>
        </p:nvSpPr>
        <p:spPr>
          <a:xfrm>
            <a:off x="2107406" y="1810941"/>
            <a:ext cx="395288" cy="395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525" name="椭圆 524" descr="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"/>
          <p:cNvSpPr/>
          <p:nvPr/>
        </p:nvSpPr>
        <p:spPr>
          <a:xfrm>
            <a:off x="2230041" y="80962"/>
            <a:ext cx="216694" cy="2155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" name="e7d195523061f1c0" descr="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" hidden="1"/>
          <p:cNvSpPr txBox="1"/>
          <p:nvPr/>
        </p:nvSpPr>
        <p:spPr>
          <a:xfrm>
            <a:off x="-266700" y="1352550"/>
            <a:ext cx="271869" cy="762000"/>
          </a:xfrm>
          <a:prstGeom prst="rect">
            <a:avLst/>
          </a:prstGeom>
          <a:noFill/>
        </p:spPr>
        <p:txBody>
          <a:bodyPr vert="wordArtVert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100" dirty="0"/>
              <a:t>e7d195523061f1c014067dcdecc575152f10ae646ff30371FC14E04CBD8A0595D57F6CDBA823B518523CA698145CBBEA65F877A6E3997D6B8DEF6052BA829DF3F176213BBC8D816D7081C6C9F914C69E960D8A26F45EA75530FE06ECDDE423B86B6CEC4FDB94B384CE83C1AE75B5AAABECBFEA01EF1F5AD63028A085920290C520DA6715F3822643F353742F774AD60DA6176531C072F2E9</a:t>
            </a:r>
            <a:endParaRPr lang="zh-CN" altLang="en-US" sz="100" dirty="0"/>
          </a:p>
        </p:txBody>
      </p:sp>
      <p:pic>
        <p:nvPicPr>
          <p:cNvPr id="3" name="图片 2" descr="绝味 尾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56176" y="95823"/>
            <a:ext cx="2269825" cy="543305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ZkYmE4MmFiZGJhNmNjNjEyMTJmMTQyZGVmYmYyYj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100,&quot;width&quot;:14400}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 w="9525">
          <a:noFill/>
        </a:ln>
      </a:spPr>
      <a:bodyPr wrap="square">
        <a:spAutoFit/>
      </a:bodyPr>
      <a:lstStyle>
        <a:defPPr>
          <a:defRPr lang="zh-CN" altLang="en-US" b="1" dirty="0">
            <a:latin typeface="字魂17号-萌趣果冻体" panose="02000000000000000000" pitchFamily="2" charset="-122"/>
            <a:ea typeface="字魂17号-萌趣果冻体" panose="02000000000000000000" pitchFamily="2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3382</Words>
  <Application>Microsoft Office PowerPoint</Application>
  <PresentationFormat>全屏显示(16:9)</PresentationFormat>
  <Paragraphs>363</Paragraphs>
  <Slides>56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56</vt:i4>
      </vt:variant>
    </vt:vector>
  </HeadingPairs>
  <TitlesOfParts>
    <vt:vector size="71" baseType="lpstr">
      <vt:lpstr>Helvetica Light</vt:lpstr>
      <vt:lpstr>宋体</vt:lpstr>
      <vt:lpstr>微软雅黑</vt:lpstr>
      <vt:lpstr>幼圆</vt:lpstr>
      <vt:lpstr>字魂24号-镇魂手书</vt:lpstr>
      <vt:lpstr>字魂35号-经典雅黑</vt:lpstr>
      <vt:lpstr>字魂37号-波纹乖乖体</vt:lpstr>
      <vt:lpstr>字魂39号-快乐肥宅体</vt:lpstr>
      <vt:lpstr>Arial</vt:lpstr>
      <vt:lpstr>Calibri</vt:lpstr>
      <vt:lpstr>Impact</vt:lpstr>
      <vt:lpstr>Segoe Script</vt:lpstr>
      <vt:lpstr>Wingdings</vt:lpstr>
      <vt:lpstr>office</vt:lpstr>
      <vt:lpstr>office2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15474</cp:lastModifiedBy>
  <cp:revision>475</cp:revision>
  <dcterms:created xsi:type="dcterms:W3CDTF">2018-04-18T17:28:00Z</dcterms:created>
  <dcterms:modified xsi:type="dcterms:W3CDTF">2022-08-30T00:45:50Z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24FB95BA3FFB40288D89DF0E267599A2</vt:lpwstr>
  </property>
  <property fmtid="{D5CDD505-2E9C-101B-9397-08002B2CF9AE}" pid="3" name="KSOProductBuildVer">
    <vt:lpwstr>2052-11.1.0.12313</vt:lpwstr>
  </property>
  <property fmtid="{D5CDD505-2E9C-101B-9397-08002B2CF9AE}" pid="4" name="NXPowerLiteLastOptimized">
    <vt:lpwstr>5580191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