
<file path=[Content_Types].xml><?xml version="1.0" encoding="utf-8"?>
<Types xmlns="http://schemas.openxmlformats.org/package/2006/content-types">
  <Default Extension="jpeg" ContentType="image/jpe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86" r:id="rId3"/>
    <p:sldId id="314" r:id="rId4"/>
    <p:sldId id="311" r:id="rId5"/>
    <p:sldId id="301" r:id="rId6"/>
    <p:sldId id="360" r:id="rId7"/>
    <p:sldId id="361" r:id="rId8"/>
    <p:sldId id="302" r:id="rId9"/>
    <p:sldId id="313" r:id="rId10"/>
    <p:sldId id="392" r:id="rId11"/>
    <p:sldId id="304" r:id="rId12"/>
    <p:sldId id="394" r:id="rId14"/>
    <p:sldId id="393" r:id="rId15"/>
    <p:sldId id="319" r:id="rId16"/>
    <p:sldId id="305" r:id="rId17"/>
    <p:sldId id="320" r:id="rId18"/>
    <p:sldId id="307" r:id="rId19"/>
    <p:sldId id="375" r:id="rId20"/>
    <p:sldId id="308" r:id="rId21"/>
    <p:sldId id="397" r:id="rId22"/>
    <p:sldId id="363" r:id="rId23"/>
    <p:sldId id="323" r:id="rId24"/>
    <p:sldId id="329" r:id="rId25"/>
    <p:sldId id="335" r:id="rId26"/>
    <p:sldId id="364" r:id="rId27"/>
    <p:sldId id="365" r:id="rId28"/>
    <p:sldId id="366" r:id="rId29"/>
    <p:sldId id="331" r:id="rId30"/>
    <p:sldId id="346" r:id="rId31"/>
    <p:sldId id="378" r:id="rId32"/>
    <p:sldId id="379" r:id="rId33"/>
    <p:sldId id="380" r:id="rId34"/>
    <p:sldId id="381" r:id="rId35"/>
    <p:sldId id="382" r:id="rId36"/>
    <p:sldId id="383" r:id="rId37"/>
    <p:sldId id="391" r:id="rId38"/>
    <p:sldId id="386" r:id="rId39"/>
    <p:sldId id="388" r:id="rId40"/>
    <p:sldId id="377" r:id="rId41"/>
    <p:sldId id="358" r:id="rId42"/>
    <p:sldId id="359" r:id="rId43"/>
    <p:sldId id="376" r:id="rId44"/>
    <p:sldId id="367" r:id="rId45"/>
    <p:sldId id="368" r:id="rId46"/>
    <p:sldId id="369" r:id="rId47"/>
    <p:sldId id="370" r:id="rId48"/>
    <p:sldId id="371" r:id="rId49"/>
    <p:sldId id="372" r:id="rId50"/>
    <p:sldId id="373" r:id="rId51"/>
    <p:sldId id="398" r:id="rId52"/>
    <p:sldId id="395" r:id="rId53"/>
    <p:sldId id="396" r:id="rId54"/>
    <p:sldId id="284" r:id="rId55"/>
  </p:sldIdLst>
  <p:sldSz cx="9144000" cy="5715000" type="screen16x1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30A07"/>
    <a:srgbClr val="FDFDFD"/>
    <a:srgbClr val="FFCA08"/>
    <a:srgbClr val="FFDF6B"/>
    <a:srgbClr val="A0D52B"/>
    <a:srgbClr val="E42429"/>
    <a:srgbClr val="EC7016"/>
    <a:srgbClr val="F8931D"/>
    <a:srgbClr val="B60907"/>
    <a:srgbClr val="9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105" autoAdjust="0"/>
  </p:normalViewPr>
  <p:slideViewPr>
    <p:cSldViewPr>
      <p:cViewPr varScale="1">
        <p:scale>
          <a:sx n="88" d="100"/>
          <a:sy n="88" d="100"/>
        </p:scale>
        <p:origin x="1038" y="6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8" Type="http://schemas.openxmlformats.org/officeDocument/2006/relationships/tableStyles" Target="tableStyles.xml"/><Relationship Id="rId57" Type="http://schemas.openxmlformats.org/officeDocument/2006/relationships/viewProps" Target="viewProps.xml"/><Relationship Id="rId56" Type="http://schemas.openxmlformats.org/officeDocument/2006/relationships/presProps" Target="presProps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Microsoft%20PowerPoint%20&#20013;&#30340;&#22270;&#34920;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zh-CN" sz="1600" b="1" i="0" baseline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与传统金融相比，您觉得网上投资理财最大的问题是？</a:t>
            </a:r>
            <a:endParaRPr lang="zh-CN" altLang="zh-CN" sz="1200" b="1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defRPr lang="zh-CN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zh-CN" sz="1100" b="0" i="0" baseline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（调查样本：</a:t>
            </a:r>
            <a:r>
              <a:rPr lang="en-US" altLang="zh-CN" sz="1100" b="0" i="0" baseline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3637</a:t>
            </a:r>
            <a:r>
              <a:rPr lang="zh-CN" altLang="zh-CN" sz="1100" b="0" i="0" baseline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人，去掉了没有使用过投资理财工具的人群</a:t>
            </a:r>
            <a:r>
              <a:rPr lang="zh-CN" altLang="zh-CN" sz="1400" b="0" i="0" baseline="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zh-CN" sz="1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c:rich>
      </c:tx>
      <c:layout>
        <c:manualLayout>
          <c:xMode val="edge"/>
          <c:yMode val="edge"/>
          <c:x val="0.113557545213819"/>
          <c:y val="0.056108412531474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32863724768217"/>
          <c:y val="0.333497767324539"/>
          <c:w val="0.562690729095105"/>
          <c:h val="0.60301026008112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  <a:ln>
                <a:noFill/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</c:dPt>
          <c:dLbls>
            <c:dLbl>
              <c:idx val="3"/>
              <c:layout/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zh-CN"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Arial Unicode MS" panose="020B0604020202020204" pitchFamily="34" charset="-122"/>
                      <a:ea typeface="Arial Unicode MS" panose="020B0604020202020204" pitchFamily="34" charset="-122"/>
                      <a:cs typeface="Arial Unicode MS" panose="020B0604020202020204" pitchFamily="34" charset="-122"/>
                    </a:defRPr>
                  </a:pPr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Unicode MS" panose="020B0604020202020204" pitchFamily="34" charset="-122"/>
                    <a:ea typeface="Arial Unicode MS" panose="020B0604020202020204" pitchFamily="34" charset="-122"/>
                    <a:cs typeface="Arial Unicode MS" panose="020B0604020202020204" pitchFamily="34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'[Microsoft PowerPoint 中的图表]Sheet1'!$A$2:$A$7</c:f>
              <c:strCache>
                <c:ptCount val="6"/>
                <c:pt idx="0">
                  <c:v>担心卖家卷款跑路</c:v>
                </c:pt>
                <c:pt idx="1">
                  <c:v>担心恶意软件</c:v>
                </c:pt>
                <c:pt idx="2">
                  <c:v>缺乏专人提供投资建议</c:v>
                </c:pt>
                <c:pt idx="3">
                  <c:v>利息没有明显优势</c:v>
                </c:pt>
                <c:pt idx="4">
                  <c:v>可选方案少，不能满足需求</c:v>
                </c:pt>
                <c:pt idx="5">
                  <c:v>其他</c:v>
                </c:pt>
              </c:strCache>
            </c:strRef>
          </c:cat>
          <c:val>
            <c:numRef>
              <c:f>'[Microsoft PowerPoint 中的图表]Sheet1'!$B$2:$B$7</c:f>
              <c:numCache>
                <c:formatCode>0.00%</c:formatCode>
                <c:ptCount val="6"/>
                <c:pt idx="0">
                  <c:v>0.581</c:v>
                </c:pt>
                <c:pt idx="1">
                  <c:v>0.173</c:v>
                </c:pt>
                <c:pt idx="2">
                  <c:v>0.158</c:v>
                </c:pt>
                <c:pt idx="3">
                  <c:v>0.133</c:v>
                </c:pt>
                <c:pt idx="4">
                  <c:v>0.086</c:v>
                </c:pt>
                <c:pt idx="5">
                  <c:v>0.048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8"/>
        <c:overlap val="-27"/>
        <c:axId val="93010040"/>
        <c:axId val="93010464"/>
      </c:barChart>
      <c:catAx>
        <c:axId val="930100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93010464"/>
        <c:crosses val="autoZero"/>
        <c:auto val="1"/>
        <c:lblAlgn val="ctr"/>
        <c:lblOffset val="100"/>
        <c:noMultiLvlLbl val="0"/>
      </c:catAx>
      <c:valAx>
        <c:axId val="93010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defRPr>
            </a:pPr>
          </a:p>
        </c:txPr>
        <c:crossAx val="93010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064612728778"/>
          <c:y val="0.310443194600675"/>
          <c:w val="0.278953125825715"/>
          <c:h val="0.3690635034257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defRPr>
          </a:pPr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793C5C-74C6-45C7-A455-4DF32E3C1424}" type="doc">
      <dgm:prSet loTypeId="urn:microsoft.com/office/officeart/2005/8/layout/gear1" loCatId="cycle" qsTypeId="urn:microsoft.com/office/officeart/2005/8/quickstyle/simple1" qsCatId="simple" csTypeId="urn:microsoft.com/office/officeart/2005/8/colors/colorful1" csCatId="colorful" phldr="1"/>
      <dgm:spPr/>
    </dgm:pt>
    <dgm:pt modelId="{42D7A8CC-8356-4887-8DB9-D576CBFD57D5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线下</a:t>
          </a:r>
          <a:endParaRPr lang="en-US" altLang="zh-CN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形象宣传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953F078-DCD9-4E36-BAD9-1743841945A3}" cxnId="{B2488B23-D67B-414B-9530-EDF2B363D430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CDC122F-6ACD-4E1C-A6FE-1FAA1FADB919}" cxnId="{B2488B23-D67B-414B-9530-EDF2B363D430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83114801-DB9F-4688-A7A7-9D1F1AAA60C8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线上</a:t>
          </a:r>
          <a:endParaRPr lang="en-US" altLang="zh-CN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话题营销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F1C700A-EE54-4235-842E-4D87BADF240F}" cxnId="{DB943F32-B41F-41E9-9551-A9D96ED1C611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AC6CFD7-B4FA-43D3-829C-C16B9F18F804}" cxnId="{DB943F32-B41F-41E9-9551-A9D96ED1C611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2C8E6DA-2B6E-4519-A052-84481B6791C7}">
      <dgm:prSet phldrT="[文本]"/>
      <dgm:spPr/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媒体合作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5BBEA0A-DB93-44A2-B5DF-CE6E5D871A95}" cxnId="{D5B88C4E-D445-49EF-AFC2-C516B5DB454B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69E03B19-4D57-48E3-BADD-863885FF8F3E}" cxnId="{D5B88C4E-D445-49EF-AFC2-C516B5DB454B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E40819F-FE52-4B97-BDBC-0A079961BF31}" type="pres">
      <dgm:prSet presAssocID="{9C793C5C-74C6-45C7-A455-4DF32E3C1424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9332DD7-99B2-4F8D-8E84-F8C84F038D9D}" type="pres">
      <dgm:prSet presAssocID="{42D7A8CC-8356-4887-8DB9-D576CBFD57D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43F38ED-08DA-4ECE-ABF8-731438B42A3A}" type="pres">
      <dgm:prSet presAssocID="{42D7A8CC-8356-4887-8DB9-D576CBFD57D5}" presName="gear1srcNode" presStyleLbl="node1" presStyleIdx="0" presStyleCnt="3"/>
      <dgm:spPr/>
      <dgm:t>
        <a:bodyPr/>
        <a:lstStyle/>
        <a:p>
          <a:endParaRPr lang="zh-CN" altLang="en-US"/>
        </a:p>
      </dgm:t>
    </dgm:pt>
    <dgm:pt modelId="{77DC12BB-8F52-40F7-89E7-DAE8507EB67A}" type="pres">
      <dgm:prSet presAssocID="{42D7A8CC-8356-4887-8DB9-D576CBFD57D5}" presName="gear1dstNode" presStyleLbl="node1" presStyleIdx="0" presStyleCnt="3"/>
      <dgm:spPr/>
      <dgm:t>
        <a:bodyPr/>
        <a:lstStyle/>
        <a:p>
          <a:endParaRPr lang="zh-CN" altLang="en-US"/>
        </a:p>
      </dgm:t>
    </dgm:pt>
    <dgm:pt modelId="{D5E177D0-6C56-4617-B4A6-F064EA2960C3}" type="pres">
      <dgm:prSet presAssocID="{83114801-DB9F-4688-A7A7-9D1F1AAA60C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7518F38-B5C7-45E2-8E34-26E993895997}" type="pres">
      <dgm:prSet presAssocID="{83114801-DB9F-4688-A7A7-9D1F1AAA60C8}" presName="gear2srcNode" presStyleLbl="node1" presStyleIdx="1" presStyleCnt="3"/>
      <dgm:spPr/>
      <dgm:t>
        <a:bodyPr/>
        <a:lstStyle/>
        <a:p>
          <a:endParaRPr lang="zh-CN" altLang="en-US"/>
        </a:p>
      </dgm:t>
    </dgm:pt>
    <dgm:pt modelId="{76A7D8E7-B9A7-4DE1-A1F4-04C4535FAE9B}" type="pres">
      <dgm:prSet presAssocID="{83114801-DB9F-4688-A7A7-9D1F1AAA60C8}" presName="gear2dstNode" presStyleLbl="node1" presStyleIdx="1" presStyleCnt="3"/>
      <dgm:spPr/>
      <dgm:t>
        <a:bodyPr/>
        <a:lstStyle/>
        <a:p>
          <a:endParaRPr lang="zh-CN" altLang="en-US"/>
        </a:p>
      </dgm:t>
    </dgm:pt>
    <dgm:pt modelId="{DE8BC33A-AC9A-4464-BFF5-AA7300672467}" type="pres">
      <dgm:prSet presAssocID="{F2C8E6DA-2B6E-4519-A052-84481B6791C7}" presName="gear3" presStyleLbl="node1" presStyleIdx="2" presStyleCnt="3"/>
      <dgm:spPr/>
      <dgm:t>
        <a:bodyPr/>
        <a:lstStyle/>
        <a:p>
          <a:endParaRPr lang="zh-CN" altLang="en-US"/>
        </a:p>
      </dgm:t>
    </dgm:pt>
    <dgm:pt modelId="{2AD4AD03-19AF-43C4-A310-25490DFF3789}" type="pres">
      <dgm:prSet presAssocID="{F2C8E6DA-2B6E-4519-A052-84481B6791C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4712266-785D-46C7-B28E-65E5AB5A420E}" type="pres">
      <dgm:prSet presAssocID="{F2C8E6DA-2B6E-4519-A052-84481B6791C7}" presName="gear3srcNode" presStyleLbl="node1" presStyleIdx="2" presStyleCnt="3"/>
      <dgm:spPr/>
      <dgm:t>
        <a:bodyPr/>
        <a:lstStyle/>
        <a:p>
          <a:endParaRPr lang="zh-CN" altLang="en-US"/>
        </a:p>
      </dgm:t>
    </dgm:pt>
    <dgm:pt modelId="{27E2E002-4086-415E-ABDD-68331A5C3F67}" type="pres">
      <dgm:prSet presAssocID="{F2C8E6DA-2B6E-4519-A052-84481B6791C7}" presName="gear3dstNode" presStyleLbl="node1" presStyleIdx="2" presStyleCnt="3"/>
      <dgm:spPr/>
      <dgm:t>
        <a:bodyPr/>
        <a:lstStyle/>
        <a:p>
          <a:endParaRPr lang="zh-CN" altLang="en-US"/>
        </a:p>
      </dgm:t>
    </dgm:pt>
    <dgm:pt modelId="{74F954DD-3B3B-4156-9EF8-A1832830CEB0}" type="pres">
      <dgm:prSet presAssocID="{BCDC122F-6ACD-4E1C-A6FE-1FAA1FADB919}" presName="connector1" presStyleLbl="sibTrans2D1" presStyleIdx="0" presStyleCnt="3"/>
      <dgm:spPr/>
      <dgm:t>
        <a:bodyPr/>
        <a:lstStyle/>
        <a:p>
          <a:endParaRPr lang="zh-CN" altLang="en-US"/>
        </a:p>
      </dgm:t>
    </dgm:pt>
    <dgm:pt modelId="{6B78EE33-2409-4FA0-93B7-898177575070}" type="pres">
      <dgm:prSet presAssocID="{BAC6CFD7-B4FA-43D3-829C-C16B9F18F804}" presName="connector2" presStyleLbl="sibTrans2D1" presStyleIdx="1" presStyleCnt="3"/>
      <dgm:spPr/>
      <dgm:t>
        <a:bodyPr/>
        <a:lstStyle/>
        <a:p>
          <a:endParaRPr lang="zh-CN" altLang="en-US"/>
        </a:p>
      </dgm:t>
    </dgm:pt>
    <dgm:pt modelId="{C7350D28-B6CD-45C4-9E4A-85EA3221341E}" type="pres">
      <dgm:prSet presAssocID="{69E03B19-4D57-48E3-BADD-863885FF8F3E}" presName="connector3" presStyleLbl="sibTrans2D1" presStyleIdx="2" presStyleCnt="3"/>
      <dgm:spPr/>
      <dgm:t>
        <a:bodyPr/>
        <a:lstStyle/>
        <a:p>
          <a:endParaRPr lang="zh-CN" altLang="en-US"/>
        </a:p>
      </dgm:t>
    </dgm:pt>
  </dgm:ptLst>
  <dgm:cxnLst>
    <dgm:cxn modelId="{F0A1B9F4-7DD8-4B94-B946-D4C2600A16B2}" type="presOf" srcId="{F2C8E6DA-2B6E-4519-A052-84481B6791C7}" destId="{2AD4AD03-19AF-43C4-A310-25490DFF3789}" srcOrd="1" destOrd="0" presId="urn:microsoft.com/office/officeart/2005/8/layout/gear1"/>
    <dgm:cxn modelId="{D5B88C4E-D445-49EF-AFC2-C516B5DB454B}" srcId="{9C793C5C-74C6-45C7-A455-4DF32E3C1424}" destId="{F2C8E6DA-2B6E-4519-A052-84481B6791C7}" srcOrd="2" destOrd="0" parTransId="{B5BBEA0A-DB93-44A2-B5DF-CE6E5D871A95}" sibTransId="{69E03B19-4D57-48E3-BADD-863885FF8F3E}"/>
    <dgm:cxn modelId="{DB943F32-B41F-41E9-9551-A9D96ED1C611}" srcId="{9C793C5C-74C6-45C7-A455-4DF32E3C1424}" destId="{83114801-DB9F-4688-A7A7-9D1F1AAA60C8}" srcOrd="1" destOrd="0" parTransId="{4F1C700A-EE54-4235-842E-4D87BADF240F}" sibTransId="{BAC6CFD7-B4FA-43D3-829C-C16B9F18F804}"/>
    <dgm:cxn modelId="{991F573B-430A-4DE6-9C74-4A78B59BE58C}" type="presOf" srcId="{BAC6CFD7-B4FA-43D3-829C-C16B9F18F804}" destId="{6B78EE33-2409-4FA0-93B7-898177575070}" srcOrd="0" destOrd="0" presId="urn:microsoft.com/office/officeart/2005/8/layout/gear1"/>
    <dgm:cxn modelId="{77F46515-74C7-4A7A-8061-4DD33EC7569F}" type="presOf" srcId="{42D7A8CC-8356-4887-8DB9-D576CBFD57D5}" destId="{77DC12BB-8F52-40F7-89E7-DAE8507EB67A}" srcOrd="2" destOrd="0" presId="urn:microsoft.com/office/officeart/2005/8/layout/gear1"/>
    <dgm:cxn modelId="{1230EF73-CAB9-49EA-8906-5023B93A07A1}" type="presOf" srcId="{F2C8E6DA-2B6E-4519-A052-84481B6791C7}" destId="{DE8BC33A-AC9A-4464-BFF5-AA7300672467}" srcOrd="0" destOrd="0" presId="urn:microsoft.com/office/officeart/2005/8/layout/gear1"/>
    <dgm:cxn modelId="{5A461EEB-AA2D-499A-B40B-2D087D8F72F8}" type="presOf" srcId="{F2C8E6DA-2B6E-4519-A052-84481B6791C7}" destId="{27E2E002-4086-415E-ABDD-68331A5C3F67}" srcOrd="3" destOrd="0" presId="urn:microsoft.com/office/officeart/2005/8/layout/gear1"/>
    <dgm:cxn modelId="{CDCC9094-C3E5-40BB-9800-BDA8B23727A3}" type="presOf" srcId="{F2C8E6DA-2B6E-4519-A052-84481B6791C7}" destId="{F4712266-785D-46C7-B28E-65E5AB5A420E}" srcOrd="2" destOrd="0" presId="urn:microsoft.com/office/officeart/2005/8/layout/gear1"/>
    <dgm:cxn modelId="{C07C0697-9F21-4627-BAB5-A00E90FBAC2F}" type="presOf" srcId="{83114801-DB9F-4688-A7A7-9D1F1AAA60C8}" destId="{D5E177D0-6C56-4617-B4A6-F064EA2960C3}" srcOrd="0" destOrd="0" presId="urn:microsoft.com/office/officeart/2005/8/layout/gear1"/>
    <dgm:cxn modelId="{0376860A-151A-4359-8EB9-1444CE6B51E5}" type="presOf" srcId="{83114801-DB9F-4688-A7A7-9D1F1AAA60C8}" destId="{76A7D8E7-B9A7-4DE1-A1F4-04C4535FAE9B}" srcOrd="2" destOrd="0" presId="urn:microsoft.com/office/officeart/2005/8/layout/gear1"/>
    <dgm:cxn modelId="{C33932D9-AA17-4FA5-A95C-8EEF9790F004}" type="presOf" srcId="{42D7A8CC-8356-4887-8DB9-D576CBFD57D5}" destId="{39332DD7-99B2-4F8D-8E84-F8C84F038D9D}" srcOrd="0" destOrd="0" presId="urn:microsoft.com/office/officeart/2005/8/layout/gear1"/>
    <dgm:cxn modelId="{5A245989-F314-4053-8EBF-564816B0C952}" type="presOf" srcId="{BCDC122F-6ACD-4E1C-A6FE-1FAA1FADB919}" destId="{74F954DD-3B3B-4156-9EF8-A1832830CEB0}" srcOrd="0" destOrd="0" presId="urn:microsoft.com/office/officeart/2005/8/layout/gear1"/>
    <dgm:cxn modelId="{55633793-48E2-4146-99EE-524B55BF5D8D}" type="presOf" srcId="{9C793C5C-74C6-45C7-A455-4DF32E3C1424}" destId="{DE40819F-FE52-4B97-BDBC-0A079961BF31}" srcOrd="0" destOrd="0" presId="urn:microsoft.com/office/officeart/2005/8/layout/gear1"/>
    <dgm:cxn modelId="{1A2C59A4-C8DC-4DFE-AD0B-D77514C00425}" type="presOf" srcId="{69E03B19-4D57-48E3-BADD-863885FF8F3E}" destId="{C7350D28-B6CD-45C4-9E4A-85EA3221341E}" srcOrd="0" destOrd="0" presId="urn:microsoft.com/office/officeart/2005/8/layout/gear1"/>
    <dgm:cxn modelId="{B2488B23-D67B-414B-9530-EDF2B363D430}" srcId="{9C793C5C-74C6-45C7-A455-4DF32E3C1424}" destId="{42D7A8CC-8356-4887-8DB9-D576CBFD57D5}" srcOrd="0" destOrd="0" parTransId="{B953F078-DCD9-4E36-BAD9-1743841945A3}" sibTransId="{BCDC122F-6ACD-4E1C-A6FE-1FAA1FADB919}"/>
    <dgm:cxn modelId="{045A7F9F-9F03-487B-AD26-FF17EB164BFD}" type="presOf" srcId="{42D7A8CC-8356-4887-8DB9-D576CBFD57D5}" destId="{C43F38ED-08DA-4ECE-ABF8-731438B42A3A}" srcOrd="1" destOrd="0" presId="urn:microsoft.com/office/officeart/2005/8/layout/gear1"/>
    <dgm:cxn modelId="{E0AD4301-EA5B-47AC-8008-8119FF9102BA}" type="presOf" srcId="{83114801-DB9F-4688-A7A7-9D1F1AAA60C8}" destId="{37518F38-B5C7-45E2-8E34-26E993895997}" srcOrd="1" destOrd="0" presId="urn:microsoft.com/office/officeart/2005/8/layout/gear1"/>
    <dgm:cxn modelId="{577BCC11-7D92-4DF0-8811-78B2D2C6FABE}" type="presParOf" srcId="{DE40819F-FE52-4B97-BDBC-0A079961BF31}" destId="{39332DD7-99B2-4F8D-8E84-F8C84F038D9D}" srcOrd="0" destOrd="0" presId="urn:microsoft.com/office/officeart/2005/8/layout/gear1"/>
    <dgm:cxn modelId="{64BE0B3D-C350-44EA-9A80-9A5EA137226B}" type="presParOf" srcId="{DE40819F-FE52-4B97-BDBC-0A079961BF31}" destId="{C43F38ED-08DA-4ECE-ABF8-731438B42A3A}" srcOrd="1" destOrd="0" presId="urn:microsoft.com/office/officeart/2005/8/layout/gear1"/>
    <dgm:cxn modelId="{12F3F2F9-D000-4F49-A242-92B06B7FAE14}" type="presParOf" srcId="{DE40819F-FE52-4B97-BDBC-0A079961BF31}" destId="{77DC12BB-8F52-40F7-89E7-DAE8507EB67A}" srcOrd="2" destOrd="0" presId="urn:microsoft.com/office/officeart/2005/8/layout/gear1"/>
    <dgm:cxn modelId="{FB95E9CC-07DD-465B-9B9A-EDFB10364038}" type="presParOf" srcId="{DE40819F-FE52-4B97-BDBC-0A079961BF31}" destId="{D5E177D0-6C56-4617-B4A6-F064EA2960C3}" srcOrd="3" destOrd="0" presId="urn:microsoft.com/office/officeart/2005/8/layout/gear1"/>
    <dgm:cxn modelId="{4AC80DB5-2234-4E58-805C-BF95F616AB4F}" type="presParOf" srcId="{DE40819F-FE52-4B97-BDBC-0A079961BF31}" destId="{37518F38-B5C7-45E2-8E34-26E993895997}" srcOrd="4" destOrd="0" presId="urn:microsoft.com/office/officeart/2005/8/layout/gear1"/>
    <dgm:cxn modelId="{6CF90DD3-E5D9-4E7A-AE93-67847CE4E922}" type="presParOf" srcId="{DE40819F-FE52-4B97-BDBC-0A079961BF31}" destId="{76A7D8E7-B9A7-4DE1-A1F4-04C4535FAE9B}" srcOrd="5" destOrd="0" presId="urn:microsoft.com/office/officeart/2005/8/layout/gear1"/>
    <dgm:cxn modelId="{58444351-EC80-48AD-8FE9-8A0F1EB86DDC}" type="presParOf" srcId="{DE40819F-FE52-4B97-BDBC-0A079961BF31}" destId="{DE8BC33A-AC9A-4464-BFF5-AA7300672467}" srcOrd="6" destOrd="0" presId="urn:microsoft.com/office/officeart/2005/8/layout/gear1"/>
    <dgm:cxn modelId="{F6D96BC8-8D9F-4792-8FB8-BEB3EC56F37A}" type="presParOf" srcId="{DE40819F-FE52-4B97-BDBC-0A079961BF31}" destId="{2AD4AD03-19AF-43C4-A310-25490DFF3789}" srcOrd="7" destOrd="0" presId="urn:microsoft.com/office/officeart/2005/8/layout/gear1"/>
    <dgm:cxn modelId="{F5D97FC1-1E3A-4FAB-9285-F42AFB5FBDAA}" type="presParOf" srcId="{DE40819F-FE52-4B97-BDBC-0A079961BF31}" destId="{F4712266-785D-46C7-B28E-65E5AB5A420E}" srcOrd="8" destOrd="0" presId="urn:microsoft.com/office/officeart/2005/8/layout/gear1"/>
    <dgm:cxn modelId="{F5A877A2-2998-4608-A8AD-9F0D7668739B}" type="presParOf" srcId="{DE40819F-FE52-4B97-BDBC-0A079961BF31}" destId="{27E2E002-4086-415E-ABDD-68331A5C3F67}" srcOrd="9" destOrd="0" presId="urn:microsoft.com/office/officeart/2005/8/layout/gear1"/>
    <dgm:cxn modelId="{63C626BD-0929-4B24-AD02-E1D2B7E38434}" type="presParOf" srcId="{DE40819F-FE52-4B97-BDBC-0A079961BF31}" destId="{74F954DD-3B3B-4156-9EF8-A1832830CEB0}" srcOrd="10" destOrd="0" presId="urn:microsoft.com/office/officeart/2005/8/layout/gear1"/>
    <dgm:cxn modelId="{7979468D-425B-47FD-B3C5-FB69DCBDD4A5}" type="presParOf" srcId="{DE40819F-FE52-4B97-BDBC-0A079961BF31}" destId="{6B78EE33-2409-4FA0-93B7-898177575070}" srcOrd="11" destOrd="0" presId="urn:microsoft.com/office/officeart/2005/8/layout/gear1"/>
    <dgm:cxn modelId="{D1A05BF1-B881-47BB-95C5-53B9046450A8}" type="presParOf" srcId="{DE40819F-FE52-4B97-BDBC-0A079961BF31}" destId="{C7350D28-B6CD-45C4-9E4A-85EA3221341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C587BA-FE8C-4C7D-8FD6-0B33B44D87C3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3B92939D-DD4A-47C5-B137-581F0DC15169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频道焦点图</a:t>
          </a:r>
          <a:endParaRPr lang="zh-CN" altLang="en-US" sz="16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D19F217-42BB-40D7-82B1-9AEFEE8E8909}" cxnId="{0FADDAFD-E34A-490F-A7A7-8021AE5A6F43}" type="parTrans">
      <dgm:prSet/>
      <dgm:spPr/>
      <dgm:t>
        <a:bodyPr/>
        <a:lstStyle/>
        <a:p>
          <a:endParaRPr lang="zh-CN" altLang="en-US" sz="16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51106862-12C3-4A32-824D-D39EDB70DFF7}" cxnId="{0FADDAFD-E34A-490F-A7A7-8021AE5A6F43}" type="sibTrans">
      <dgm:prSet/>
      <dgm:spPr/>
      <dgm:t>
        <a:bodyPr/>
        <a:lstStyle/>
        <a:p>
          <a:endParaRPr lang="zh-CN" altLang="en-US" sz="16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2A911719-1956-40B0-958C-4208FDE73C31}">
      <dgm:prSet phldrT="[文本]" custT="1"/>
      <dgm:spPr/>
      <dgm:t>
        <a:bodyPr/>
        <a:lstStyle/>
        <a:p>
          <a:r>
            <a: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贴片</a:t>
          </a:r>
          <a:endParaRPr lang="en-US" altLang="zh-CN" sz="16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r>
            <a:rPr lang="zh-CN" altLang="en-US" sz="16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</a:t>
          </a:r>
          <a:endParaRPr lang="zh-CN" altLang="en-US" sz="16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7F18B3E-84F6-4A61-A437-C28469AD84EB}" cxnId="{399BDC96-2F4E-4AFD-956C-5AC4BC7E6E5F}" type="parTrans">
      <dgm:prSet/>
      <dgm:spPr/>
      <dgm:t>
        <a:bodyPr/>
        <a:lstStyle/>
        <a:p>
          <a:endParaRPr lang="zh-CN" altLang="en-US" sz="16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D0400CD-7E1C-4D11-8B7C-19B9CEBB9392}" cxnId="{399BDC96-2F4E-4AFD-956C-5AC4BC7E6E5F}" type="sibTrans">
      <dgm:prSet/>
      <dgm:spPr/>
      <dgm:t>
        <a:bodyPr/>
        <a:lstStyle/>
        <a:p>
          <a:endParaRPr lang="zh-CN" altLang="en-US" sz="160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984C43CF-D458-4B60-8EE8-CEF6B9366928}" type="pres">
      <dgm:prSet presAssocID="{3FC587BA-FE8C-4C7D-8FD6-0B33B44D87C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5E506F35-38E8-4C12-90B0-557F67E96811}" type="pres">
      <dgm:prSet presAssocID="{3B92939D-DD4A-47C5-B137-581F0DC15169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A023DE9-8ED7-4C76-970C-CFD82811A1C9}" type="pres">
      <dgm:prSet presAssocID="{3B92939D-DD4A-47C5-B137-581F0DC15169}" presName="gear1srcNode" presStyleLbl="node1" presStyleIdx="0" presStyleCnt="2"/>
      <dgm:spPr/>
      <dgm:t>
        <a:bodyPr/>
        <a:lstStyle/>
        <a:p>
          <a:endParaRPr lang="zh-CN" altLang="en-US"/>
        </a:p>
      </dgm:t>
    </dgm:pt>
    <dgm:pt modelId="{75A66D67-EC6F-463A-8488-BEB8699C595F}" type="pres">
      <dgm:prSet presAssocID="{3B92939D-DD4A-47C5-B137-581F0DC15169}" presName="gear1dstNode" presStyleLbl="node1" presStyleIdx="0" presStyleCnt="2"/>
      <dgm:spPr/>
      <dgm:t>
        <a:bodyPr/>
        <a:lstStyle/>
        <a:p>
          <a:endParaRPr lang="zh-CN" altLang="en-US"/>
        </a:p>
      </dgm:t>
    </dgm:pt>
    <dgm:pt modelId="{44D7B8E3-606B-4C01-B07A-EA5A8E44E7AB}" type="pres">
      <dgm:prSet presAssocID="{2A911719-1956-40B0-958C-4208FDE73C31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CC4B884-F9AD-4955-A8E5-83D42E1A44ED}" type="pres">
      <dgm:prSet presAssocID="{2A911719-1956-40B0-958C-4208FDE73C31}" presName="gear2srcNode" presStyleLbl="node1" presStyleIdx="1" presStyleCnt="2"/>
      <dgm:spPr/>
      <dgm:t>
        <a:bodyPr/>
        <a:lstStyle/>
        <a:p>
          <a:endParaRPr lang="zh-CN" altLang="en-US"/>
        </a:p>
      </dgm:t>
    </dgm:pt>
    <dgm:pt modelId="{C650FC8E-1D00-4A29-AA31-8B379C42BEEE}" type="pres">
      <dgm:prSet presAssocID="{2A911719-1956-40B0-958C-4208FDE73C31}" presName="gear2dstNode" presStyleLbl="node1" presStyleIdx="1" presStyleCnt="2"/>
      <dgm:spPr/>
      <dgm:t>
        <a:bodyPr/>
        <a:lstStyle/>
        <a:p>
          <a:endParaRPr lang="zh-CN" altLang="en-US"/>
        </a:p>
      </dgm:t>
    </dgm:pt>
    <dgm:pt modelId="{D2025958-64EC-4E4B-ADF6-9826ADBF7FAB}" type="pres">
      <dgm:prSet presAssocID="{51106862-12C3-4A32-824D-D39EDB70DFF7}" presName="connector1" presStyleLbl="sibTrans2D1" presStyleIdx="0" presStyleCnt="2"/>
      <dgm:spPr/>
      <dgm:t>
        <a:bodyPr/>
        <a:lstStyle/>
        <a:p>
          <a:endParaRPr lang="zh-CN" altLang="en-US"/>
        </a:p>
      </dgm:t>
    </dgm:pt>
    <dgm:pt modelId="{80A05CDD-D026-4EEC-A958-39540C57B49C}" type="pres">
      <dgm:prSet presAssocID="{BD0400CD-7E1C-4D11-8B7C-19B9CEBB9392}" presName="connector2" presStyleLbl="sibTrans2D1" presStyleIdx="1" presStyleCnt="2"/>
      <dgm:spPr/>
      <dgm:t>
        <a:bodyPr/>
        <a:lstStyle/>
        <a:p>
          <a:endParaRPr lang="zh-CN" altLang="en-US"/>
        </a:p>
      </dgm:t>
    </dgm:pt>
  </dgm:ptLst>
  <dgm:cxnLst>
    <dgm:cxn modelId="{B7D1024A-FD65-4B6A-8ED7-9F40A2503B38}" type="presOf" srcId="{BD0400CD-7E1C-4D11-8B7C-19B9CEBB9392}" destId="{80A05CDD-D026-4EEC-A958-39540C57B49C}" srcOrd="0" destOrd="0" presId="urn:microsoft.com/office/officeart/2005/8/layout/gear1"/>
    <dgm:cxn modelId="{700BFD71-4D38-4DAE-B8BD-6A98E87A1CF1}" type="presOf" srcId="{3B92939D-DD4A-47C5-B137-581F0DC15169}" destId="{75A66D67-EC6F-463A-8488-BEB8699C595F}" srcOrd="2" destOrd="0" presId="urn:microsoft.com/office/officeart/2005/8/layout/gear1"/>
    <dgm:cxn modelId="{0FADDAFD-E34A-490F-A7A7-8021AE5A6F43}" srcId="{3FC587BA-FE8C-4C7D-8FD6-0B33B44D87C3}" destId="{3B92939D-DD4A-47C5-B137-581F0DC15169}" srcOrd="0" destOrd="0" parTransId="{DD19F217-42BB-40D7-82B1-9AEFEE8E8909}" sibTransId="{51106862-12C3-4A32-824D-D39EDB70DFF7}"/>
    <dgm:cxn modelId="{399BDC96-2F4E-4AFD-956C-5AC4BC7E6E5F}" srcId="{3FC587BA-FE8C-4C7D-8FD6-0B33B44D87C3}" destId="{2A911719-1956-40B0-958C-4208FDE73C31}" srcOrd="1" destOrd="0" parTransId="{37F18B3E-84F6-4A61-A437-C28469AD84EB}" sibTransId="{BD0400CD-7E1C-4D11-8B7C-19B9CEBB9392}"/>
    <dgm:cxn modelId="{77C9A330-C985-4B22-AB5F-E6CD9C88A34F}" type="presOf" srcId="{3B92939D-DD4A-47C5-B137-581F0DC15169}" destId="{5E506F35-38E8-4C12-90B0-557F67E96811}" srcOrd="0" destOrd="0" presId="urn:microsoft.com/office/officeart/2005/8/layout/gear1"/>
    <dgm:cxn modelId="{7225F4B6-F60C-4114-9AC8-E37336EE9C24}" type="presOf" srcId="{2A911719-1956-40B0-958C-4208FDE73C31}" destId="{C650FC8E-1D00-4A29-AA31-8B379C42BEEE}" srcOrd="2" destOrd="0" presId="urn:microsoft.com/office/officeart/2005/8/layout/gear1"/>
    <dgm:cxn modelId="{172D0440-566B-4F05-99D5-E344D36A1956}" type="presOf" srcId="{51106862-12C3-4A32-824D-D39EDB70DFF7}" destId="{D2025958-64EC-4E4B-ADF6-9826ADBF7FAB}" srcOrd="0" destOrd="0" presId="urn:microsoft.com/office/officeart/2005/8/layout/gear1"/>
    <dgm:cxn modelId="{B19CEAFD-FD5D-4894-92C6-5AD7C8167927}" type="presOf" srcId="{3FC587BA-FE8C-4C7D-8FD6-0B33B44D87C3}" destId="{984C43CF-D458-4B60-8EE8-CEF6B9366928}" srcOrd="0" destOrd="0" presId="urn:microsoft.com/office/officeart/2005/8/layout/gear1"/>
    <dgm:cxn modelId="{B395343F-4BDA-451B-A9FD-74A6DEAF9120}" type="presOf" srcId="{3B92939D-DD4A-47C5-B137-581F0DC15169}" destId="{7A023DE9-8ED7-4C76-970C-CFD82811A1C9}" srcOrd="1" destOrd="0" presId="urn:microsoft.com/office/officeart/2005/8/layout/gear1"/>
    <dgm:cxn modelId="{4A75BD38-9689-48F5-B33C-10DE7F7B6800}" type="presOf" srcId="{2A911719-1956-40B0-958C-4208FDE73C31}" destId="{44D7B8E3-606B-4C01-B07A-EA5A8E44E7AB}" srcOrd="0" destOrd="0" presId="urn:microsoft.com/office/officeart/2005/8/layout/gear1"/>
    <dgm:cxn modelId="{C0B037A2-F472-414D-926A-186D316813B9}" type="presOf" srcId="{2A911719-1956-40B0-958C-4208FDE73C31}" destId="{6CC4B884-F9AD-4955-A8E5-83D42E1A44ED}" srcOrd="1" destOrd="0" presId="urn:microsoft.com/office/officeart/2005/8/layout/gear1"/>
    <dgm:cxn modelId="{4DB02E65-F517-4A14-9B5A-117907CCEBE7}" type="presParOf" srcId="{984C43CF-D458-4B60-8EE8-CEF6B9366928}" destId="{5E506F35-38E8-4C12-90B0-557F67E96811}" srcOrd="0" destOrd="0" presId="urn:microsoft.com/office/officeart/2005/8/layout/gear1"/>
    <dgm:cxn modelId="{3A5A233F-1164-4D2E-8FB3-72DC532E2637}" type="presParOf" srcId="{984C43CF-D458-4B60-8EE8-CEF6B9366928}" destId="{7A023DE9-8ED7-4C76-970C-CFD82811A1C9}" srcOrd="1" destOrd="0" presId="urn:microsoft.com/office/officeart/2005/8/layout/gear1"/>
    <dgm:cxn modelId="{F8BB41A3-4EF7-4D8F-85ED-522B5D639812}" type="presParOf" srcId="{984C43CF-D458-4B60-8EE8-CEF6B9366928}" destId="{75A66D67-EC6F-463A-8488-BEB8699C595F}" srcOrd="2" destOrd="0" presId="urn:microsoft.com/office/officeart/2005/8/layout/gear1"/>
    <dgm:cxn modelId="{0CF18621-C143-43CE-A615-E78D34235692}" type="presParOf" srcId="{984C43CF-D458-4B60-8EE8-CEF6B9366928}" destId="{44D7B8E3-606B-4C01-B07A-EA5A8E44E7AB}" srcOrd="3" destOrd="0" presId="urn:microsoft.com/office/officeart/2005/8/layout/gear1"/>
    <dgm:cxn modelId="{FA546C16-8436-439C-B505-F4E6A82788C2}" type="presParOf" srcId="{984C43CF-D458-4B60-8EE8-CEF6B9366928}" destId="{6CC4B884-F9AD-4955-A8E5-83D42E1A44ED}" srcOrd="4" destOrd="0" presId="urn:microsoft.com/office/officeart/2005/8/layout/gear1"/>
    <dgm:cxn modelId="{857E3372-40A9-47AE-A2BA-0FD0E190B83A}" type="presParOf" srcId="{984C43CF-D458-4B60-8EE8-CEF6B9366928}" destId="{C650FC8E-1D00-4A29-AA31-8B379C42BEEE}" srcOrd="5" destOrd="0" presId="urn:microsoft.com/office/officeart/2005/8/layout/gear1"/>
    <dgm:cxn modelId="{FDB100D8-9935-4F3B-B4B6-83624F841B7D}" type="presParOf" srcId="{984C43CF-D458-4B60-8EE8-CEF6B9366928}" destId="{D2025958-64EC-4E4B-ADF6-9826ADBF7FAB}" srcOrd="6" destOrd="0" presId="urn:microsoft.com/office/officeart/2005/8/layout/gear1"/>
    <dgm:cxn modelId="{56AAC929-0C8A-4D74-8472-3B78F1FA47BE}" type="presParOf" srcId="{984C43CF-D458-4B60-8EE8-CEF6B9366928}" destId="{80A05CDD-D026-4EEC-A958-39540C57B49C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332DD7-99B2-4F8D-8E84-F8C84F038D9D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线下</a:t>
          </a:r>
          <a:endParaRPr lang="en-US" altLang="zh-CN" sz="1500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形象宣传</a:t>
          </a:r>
          <a:endParaRPr lang="zh-CN" altLang="en-US" sz="1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3294175" y="2352385"/>
        <a:ext cx="1336450" cy="1148939"/>
      </dsp:txXfrm>
    </dsp:sp>
    <dsp:sp modelId="{D5E177D0-6C56-4617-B4A6-F064EA2960C3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线上</a:t>
          </a:r>
          <a:endParaRPr lang="en-US" altLang="zh-CN" sz="1500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话题营销</a:t>
          </a:r>
          <a:endParaRPr lang="zh-CN" altLang="en-US" sz="1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953570" y="1712203"/>
        <a:ext cx="807100" cy="802154"/>
      </dsp:txXfrm>
    </dsp:sp>
    <dsp:sp modelId="{DE8BC33A-AC9A-4464-BFF5-AA7300672467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5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媒体合作</a:t>
          </a:r>
          <a:endParaRPr lang="zh-CN" altLang="en-US" sz="15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20700000">
        <a:off x="2804160" y="528320"/>
        <a:ext cx="894080" cy="894080"/>
      </dsp:txXfrm>
    </dsp:sp>
    <dsp:sp modelId="{74F954DD-3B3B-4156-9EF8-A1832830CEB0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8EE33-2409-4FA0-93B7-898177575070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50D28-B6CD-45C4-9E4A-85EA3221341E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506F35-38E8-4C12-90B0-557F67E96811}">
      <dsp:nvSpPr>
        <dsp:cNvPr id="0" name=""/>
        <dsp:cNvSpPr/>
      </dsp:nvSpPr>
      <dsp:spPr>
        <a:xfrm>
          <a:off x="2441572" y="1220785"/>
          <a:ext cx="1918377" cy="1918377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频道焦点图</a:t>
          </a:r>
          <a:endParaRPr lang="zh-CN" altLang="en-US" sz="16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2827251" y="1670156"/>
        <a:ext cx="1147019" cy="986085"/>
      </dsp:txXfrm>
    </dsp:sp>
    <dsp:sp modelId="{44D7B8E3-606B-4C01-B07A-EA5A8E44E7AB}">
      <dsp:nvSpPr>
        <dsp:cNvPr id="0" name=""/>
        <dsp:cNvSpPr/>
      </dsp:nvSpPr>
      <dsp:spPr>
        <a:xfrm>
          <a:off x="1325424" y="767351"/>
          <a:ext cx="1395183" cy="1395183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贴片</a:t>
          </a:r>
          <a:endParaRPr lang="en-US" altLang="zh-CN" sz="1600" kern="1200" dirty="0" smtClean="0">
            <a:latin typeface="微软雅黑" panose="020B0503020204020204" pitchFamily="34" charset="-122"/>
            <a:ea typeface="微软雅黑" panose="020B0503020204020204" pitchFamily="34" charset="-122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广告</a:t>
          </a:r>
          <a:endParaRPr lang="zh-CN" altLang="en-US" sz="16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676666" y="1120715"/>
        <a:ext cx="692699" cy="688455"/>
      </dsp:txXfrm>
    </dsp:sp>
    <dsp:sp modelId="{D2025958-64EC-4E4B-ADF6-9826ADBF7FAB}">
      <dsp:nvSpPr>
        <dsp:cNvPr id="0" name=""/>
        <dsp:cNvSpPr/>
      </dsp:nvSpPr>
      <dsp:spPr>
        <a:xfrm>
          <a:off x="2511807" y="903953"/>
          <a:ext cx="2359604" cy="2359604"/>
        </a:xfrm>
        <a:prstGeom prst="circularArrow">
          <a:avLst>
            <a:gd name="adj1" fmla="val 4878"/>
            <a:gd name="adj2" fmla="val 312630"/>
            <a:gd name="adj3" fmla="val 3084288"/>
            <a:gd name="adj4" fmla="val 15302677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A05CDD-D026-4EEC-A958-39540C57B49C}">
      <dsp:nvSpPr>
        <dsp:cNvPr id="0" name=""/>
        <dsp:cNvSpPr/>
      </dsp:nvSpPr>
      <dsp:spPr>
        <a:xfrm>
          <a:off x="1078340" y="461681"/>
          <a:ext cx="1784091" cy="178409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type="gear6" r:blip="" rot="-15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srcNode" val="gear1srcNode"/>
          <dgm:param type="dstNode" val="gear1dstNode"/>
          <dgm:param type="connRout" val="curv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srcNode" val="gear2srcNode"/>
          <dgm:param type="dstNode" val="gear2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srcNode" val="gear3srcNode"/>
          <dgm:param type="dstNode" val="gear3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type="gear6" r:blip="" rot="-15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srcNode" val="gear1srcNode"/>
          <dgm:param type="dstNode" val="gear1dstNode"/>
          <dgm:param type="connRout" val="curv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srcNode" val="gear2srcNode"/>
          <dgm:param type="dstNode" val="gear2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srcNode" val="gear3srcNode"/>
          <dgm:param type="dstNode" val="gear3dstNode"/>
          <dgm:param type="connRout" val="curv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42BE4-36C2-4BBA-8D15-2DA21D0D683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P2P</a:t>
            </a:r>
            <a:r>
              <a:rPr lang="zh-CN" altLang="en-US" dirty="0" smtClean="0"/>
              <a:t>市场 多少</a:t>
            </a:r>
            <a:r>
              <a:rPr lang="en-US" altLang="zh-CN" dirty="0" smtClean="0"/>
              <a:t>app </a:t>
            </a:r>
            <a:r>
              <a:rPr lang="zh-CN" altLang="en-US" smtClean="0"/>
              <a:t>多少电商 个案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不安全感从何而来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E17336EC-5327-1D4B-94EA-42875D74CF7F}" type="slidenum">
              <a:rPr lang="zh-CN" altLang="en-US"/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DF7B9-0A68-4712-91BD-3C3769650F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5664" y="193048"/>
            <a:ext cx="6778625" cy="64822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9AA7C6-AC57-4DF5-967A-00D6626EAD29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792FF-2C77-40FC-9FCF-6D334DB9BE5D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>
            <a:spLocks noGrp="1"/>
          </p:cNvSpPr>
          <p:nvPr>
            <p:ph type="title"/>
          </p:nvPr>
        </p:nvSpPr>
        <p:spPr>
          <a:xfrm>
            <a:off x="385664" y="283105"/>
            <a:ext cx="6778625" cy="64822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9B4C-257A-4859-9EF3-6156B8FB800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B00493-DF3A-445A-A6AD-786010EAD4E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7AC19-C484-458F-9399-5BBC0E902D49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8BAA-300B-4133-800F-83B96C03C535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597C5-541A-4B47-B323-8F64551B661E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2C04B-768A-411F-83F9-8A02A7588585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C64A6-847B-4F26-AA4A-C00C7296FDD3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27544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C9242-A9D7-4A97-9DF2-02DE9357AF11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472783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09576-68E6-4CE6-8EA2-F558C47FE668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93DE7-55B6-4097-BD25-08F3D409BA0A}" type="slidenum">
              <a:rPr lang="en-US" altLang="zh-CN">
                <a:solidFill>
                  <a:prstClr val="black">
                    <a:tint val="75000"/>
                  </a:prstClr>
                </a:solidFill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../media/image2.png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4" y="1"/>
            <a:ext cx="9153525" cy="54001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254407" y="5369738"/>
            <a:ext cx="5889625" cy="34528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028" name="标题占位符 1"/>
          <p:cNvSpPr>
            <a:spLocks noGrp="1"/>
          </p:cNvSpPr>
          <p:nvPr>
            <p:ph type="title"/>
          </p:nvPr>
        </p:nvSpPr>
        <p:spPr bwMode="auto">
          <a:xfrm>
            <a:off x="385664" y="283105"/>
            <a:ext cx="6778625" cy="6482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dirty="0" smtClean="0"/>
              <a:t>单击此处编辑母版标题样式</a:t>
            </a:r>
            <a:endParaRPr lang="zh-CN" altLang="en-US" dirty="0" smtClean="0"/>
          </a:p>
        </p:txBody>
      </p:sp>
      <p:sp>
        <p:nvSpPr>
          <p:cNvPr id="1029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2408785" y="1057011"/>
            <a:ext cx="6267673" cy="37716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657991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657991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zh-CN" dirty="0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657991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0DAFE45-5221-442A-9BAF-719B61A649D2}" type="slidenum">
              <a:rPr lang="en-US" altLang="zh-CN" smtClean="0">
                <a:solidFill>
                  <a:prstClr val="black">
                    <a:tint val="75000"/>
                  </a:prstClr>
                </a:solidFill>
                <a:ea typeface="宋体" panose="02010600030101010101" pitchFamily="2" charset="-122"/>
              </a:rPr>
            </a:fld>
            <a:endParaRPr lang="en-US" altLang="zh-CN" dirty="0">
              <a:solidFill>
                <a:prstClr val="black">
                  <a:tint val="75000"/>
                </a:prstClr>
              </a:solidFill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" y="5369738"/>
            <a:ext cx="6588125" cy="34528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04828" y="5345688"/>
            <a:ext cx="6011391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1200" i="1" dirty="0">
                <a:solidFill>
                  <a:prstClr val="white">
                    <a:lumMod val="85000"/>
                  </a:prstClr>
                </a:solidFill>
                <a:latin typeface="Candara" panose="020E0502030303020204" pitchFamily="34" charset="0"/>
                <a:ea typeface="幼圆" panose="02010509060101010101" pitchFamily="49" charset="-122"/>
              </a:rPr>
              <a:t>“</a:t>
            </a:r>
            <a:r>
              <a:rPr lang="en-US" altLang="zh-CN" sz="1200" i="1" dirty="0">
                <a:solidFill>
                  <a:prstClr val="white">
                    <a:lumMod val="85000"/>
                  </a:prstClr>
                </a:solidFill>
                <a:latin typeface="Kristen ITC" panose="03050502040202030202" pitchFamily="66" charset="0"/>
                <a:ea typeface="幼圆" panose="02010509060101010101" pitchFamily="49" charset="-122"/>
              </a:rPr>
              <a:t>We Initiate  Unique Talk to Consumer</a:t>
            </a:r>
            <a:r>
              <a:rPr lang="en-US" altLang="zh-CN" sz="1200" i="1" dirty="0">
                <a:solidFill>
                  <a:prstClr val="white">
                    <a:lumMod val="85000"/>
                  </a:prstClr>
                </a:solidFill>
                <a:latin typeface="Candara" panose="020E0502030303020204" pitchFamily="34" charset="0"/>
                <a:ea typeface="幼圆" panose="02010509060101010101" pitchFamily="49" charset="-122"/>
              </a:rPr>
              <a:t>”</a:t>
            </a:r>
            <a:endParaRPr lang="zh-CN" altLang="en-US" sz="1200" i="1" dirty="0">
              <a:solidFill>
                <a:prstClr val="white">
                  <a:lumMod val="85000"/>
                </a:prstClr>
              </a:solidFill>
              <a:latin typeface="Candara" panose="020E0502030303020204" pitchFamily="34" charset="0"/>
              <a:ea typeface="幼圆" panose="02010509060101010101" pitchFamily="49" charset="-122"/>
            </a:endParaRPr>
          </a:p>
        </p:txBody>
      </p:sp>
      <p:pic>
        <p:nvPicPr>
          <p:cNvPr id="12" name="Picture 2" descr="D:\work\公司文档\公司logo-背景透明.gif"/>
          <p:cNvPicPr>
            <a:picLocks noChangeAspect="1" noChangeArrowheads="1"/>
          </p:cNvPicPr>
          <p:nvPr userDrawn="1"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8028384" y="4785962"/>
            <a:ext cx="1008114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矩形 19"/>
          <p:cNvSpPr/>
          <p:nvPr userDrawn="1"/>
        </p:nvSpPr>
        <p:spPr>
          <a:xfrm>
            <a:off x="0" y="422067"/>
            <a:ext cx="323528" cy="338554"/>
          </a:xfrm>
          <a:prstGeom prst="rect">
            <a:avLst/>
          </a:prstGeom>
          <a:solidFill>
            <a:schemeClr val="accent1"/>
          </a:solidFill>
          <a:ln w="12700">
            <a:noFill/>
          </a:ln>
          <a:effectLst/>
        </p:spPr>
        <p:txBody>
          <a:bodyPr wrap="square" rtlCol="0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prstClr val="white"/>
              </a:solidFill>
              <a:latin typeface="微软雅黑" panose="020B0503020204020204" pitchFamily="34" charset="-122"/>
              <a:cs typeface="Lao UI" pitchFamily="34" charset="0"/>
            </a:endParaRPr>
          </a:p>
        </p:txBody>
      </p:sp>
      <p:pic>
        <p:nvPicPr>
          <p:cNvPr id="13" name="Picture 6" descr="C:\Users\xujinzhou\Desktop\未标题-2.png"/>
          <p:cNvPicPr>
            <a:picLocks noChangeAspect="1" noChangeArrowheads="1"/>
          </p:cNvPicPr>
          <p:nvPr userDrawn="1"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6905387" y="308289"/>
            <a:ext cx="2248142" cy="59786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716F70"/>
          </a:solidFill>
          <a:latin typeface="Calibri" panose="020F0502020204030204" pitchFamily="34" charset="0"/>
          <a:ea typeface="微软雅黑" panose="020B0503020204020204" pitchFamily="34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716F70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716F70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800" kern="1200">
          <a:solidFill>
            <a:srgbClr val="716F70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16F70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716F70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716F70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45.xml"/><Relationship Id="rId8" Type="http://schemas.openxmlformats.org/officeDocument/2006/relationships/image" Target="../media/image20.png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3" Type="http://schemas.openxmlformats.org/officeDocument/2006/relationships/notesSlide" Target="../notesSlides/notesSlide3.xml"/><Relationship Id="rId22" Type="http://schemas.openxmlformats.org/officeDocument/2006/relationships/slideLayout" Target="../slideLayouts/slideLayout11.xml"/><Relationship Id="rId21" Type="http://schemas.openxmlformats.org/officeDocument/2006/relationships/tags" Target="../tags/tag55.xml"/><Relationship Id="rId20" Type="http://schemas.openxmlformats.org/officeDocument/2006/relationships/tags" Target="../tags/tag54.xml"/><Relationship Id="rId2" Type="http://schemas.openxmlformats.org/officeDocument/2006/relationships/tags" Target="../tags/tag39.xml"/><Relationship Id="rId19" Type="http://schemas.openxmlformats.org/officeDocument/2006/relationships/tags" Target="../tags/tag53.xml"/><Relationship Id="rId18" Type="http://schemas.openxmlformats.org/officeDocument/2006/relationships/tags" Target="../tags/tag52.xml"/><Relationship Id="rId17" Type="http://schemas.openxmlformats.org/officeDocument/2006/relationships/image" Target="../media/image21.png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image" Target="../media/image7.GIF"/><Relationship Id="rId11" Type="http://schemas.openxmlformats.org/officeDocument/2006/relationships/tags" Target="../tags/tag47.xml"/><Relationship Id="rId10" Type="http://schemas.openxmlformats.org/officeDocument/2006/relationships/tags" Target="../tags/tag46.xml"/><Relationship Id="rId1" Type="http://schemas.openxmlformats.org/officeDocument/2006/relationships/tags" Target="../tags/tag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31.jpeg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microsoft.com/office/2007/relationships/diagramDrawing" Target="../diagrams/drawing2.xml"/><Relationship Id="rId7" Type="http://schemas.openxmlformats.org/officeDocument/2006/relationships/diagramColors" Target="../diagrams/colors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1.png"/><Relationship Id="rId1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6.png"/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8.png"/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1.xml"/><Relationship Id="rId4" Type="http://schemas.openxmlformats.org/officeDocument/2006/relationships/image" Target="../media/image62.jpeg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59.jpe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tags" Target="../tags/tag60.xml"/><Relationship Id="rId4" Type="http://schemas.openxmlformats.org/officeDocument/2006/relationships/tags" Target="../tags/tag59.xml"/><Relationship Id="rId3" Type="http://schemas.openxmlformats.org/officeDocument/2006/relationships/tags" Target="../tags/tag58.xml"/><Relationship Id="rId28" Type="http://schemas.openxmlformats.org/officeDocument/2006/relationships/slideLayout" Target="../slideLayouts/slideLayout5.xml"/><Relationship Id="rId27" Type="http://schemas.openxmlformats.org/officeDocument/2006/relationships/tags" Target="../tags/tag78.xml"/><Relationship Id="rId26" Type="http://schemas.openxmlformats.org/officeDocument/2006/relationships/image" Target="../media/image66.jpeg"/><Relationship Id="rId25" Type="http://schemas.openxmlformats.org/officeDocument/2006/relationships/image" Target="../media/image21.png"/><Relationship Id="rId24" Type="http://schemas.openxmlformats.org/officeDocument/2006/relationships/tags" Target="../tags/tag77.xml"/><Relationship Id="rId23" Type="http://schemas.openxmlformats.org/officeDocument/2006/relationships/tags" Target="../tags/tag76.xml"/><Relationship Id="rId22" Type="http://schemas.openxmlformats.org/officeDocument/2006/relationships/tags" Target="../tags/tag75.xml"/><Relationship Id="rId21" Type="http://schemas.openxmlformats.org/officeDocument/2006/relationships/image" Target="../media/image7.GIF"/><Relationship Id="rId20" Type="http://schemas.openxmlformats.org/officeDocument/2006/relationships/tags" Target="../tags/tag74.xml"/><Relationship Id="rId2" Type="http://schemas.openxmlformats.org/officeDocument/2006/relationships/tags" Target="../tags/tag57.xml"/><Relationship Id="rId19" Type="http://schemas.openxmlformats.org/officeDocument/2006/relationships/tags" Target="../tags/tag73.xml"/><Relationship Id="rId18" Type="http://schemas.openxmlformats.org/officeDocument/2006/relationships/tags" Target="../tags/tag72.xml"/><Relationship Id="rId17" Type="http://schemas.openxmlformats.org/officeDocument/2006/relationships/image" Target="../media/image20.png"/><Relationship Id="rId16" Type="http://schemas.openxmlformats.org/officeDocument/2006/relationships/tags" Target="../tags/tag71.xml"/><Relationship Id="rId15" Type="http://schemas.openxmlformats.org/officeDocument/2006/relationships/tags" Target="../tags/tag70.xml"/><Relationship Id="rId14" Type="http://schemas.openxmlformats.org/officeDocument/2006/relationships/tags" Target="../tags/tag69.xml"/><Relationship Id="rId13" Type="http://schemas.openxmlformats.org/officeDocument/2006/relationships/tags" Target="../tags/tag68.xml"/><Relationship Id="rId12" Type="http://schemas.openxmlformats.org/officeDocument/2006/relationships/tags" Target="../tags/tag67.xml"/><Relationship Id="rId11" Type="http://schemas.openxmlformats.org/officeDocument/2006/relationships/tags" Target="../tags/tag66.xml"/><Relationship Id="rId10" Type="http://schemas.openxmlformats.org/officeDocument/2006/relationships/tags" Target="../tags/tag65.xml"/><Relationship Id="rId1" Type="http://schemas.openxmlformats.org/officeDocument/2006/relationships/tags" Target="../tags/tag5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9" Type="http://schemas.openxmlformats.org/officeDocument/2006/relationships/tags" Target="../tags/tag85.xml"/><Relationship Id="rId8" Type="http://schemas.openxmlformats.org/officeDocument/2006/relationships/tags" Target="../tags/tag84.xml"/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image" Target="../media/image68.png"/><Relationship Id="rId16" Type="http://schemas.openxmlformats.org/officeDocument/2006/relationships/slideLayout" Target="../slideLayouts/slideLayout11.xml"/><Relationship Id="rId15" Type="http://schemas.openxmlformats.org/officeDocument/2006/relationships/tags" Target="../tags/tag91.xml"/><Relationship Id="rId14" Type="http://schemas.openxmlformats.org/officeDocument/2006/relationships/tags" Target="../tags/tag90.xml"/><Relationship Id="rId13" Type="http://schemas.openxmlformats.org/officeDocument/2006/relationships/tags" Target="../tags/tag89.xml"/><Relationship Id="rId12" Type="http://schemas.openxmlformats.org/officeDocument/2006/relationships/tags" Target="../tags/tag88.xml"/><Relationship Id="rId11" Type="http://schemas.openxmlformats.org/officeDocument/2006/relationships/tags" Target="../tags/tag87.xml"/><Relationship Id="rId10" Type="http://schemas.openxmlformats.org/officeDocument/2006/relationships/tags" Target="../tags/tag86.xml"/><Relationship Id="rId1" Type="http://schemas.openxmlformats.org/officeDocument/2006/relationships/image" Target="../media/image67.jpeg"/></Relationships>
</file>

<file path=ppt/slides/_rels/slide43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1" Type="http://schemas.openxmlformats.org/officeDocument/2006/relationships/slideLayout" Target="../slideLayouts/slideLayout11.xml"/><Relationship Id="rId30" Type="http://schemas.openxmlformats.org/officeDocument/2006/relationships/tags" Target="../tags/tag121.xml"/><Relationship Id="rId3" Type="http://schemas.openxmlformats.org/officeDocument/2006/relationships/tags" Target="../tags/tag94.xml"/><Relationship Id="rId29" Type="http://schemas.openxmlformats.org/officeDocument/2006/relationships/tags" Target="../tags/tag120.xml"/><Relationship Id="rId28" Type="http://schemas.openxmlformats.org/officeDocument/2006/relationships/tags" Target="../tags/tag119.xml"/><Relationship Id="rId27" Type="http://schemas.openxmlformats.org/officeDocument/2006/relationships/tags" Target="../tags/tag118.xml"/><Relationship Id="rId26" Type="http://schemas.openxmlformats.org/officeDocument/2006/relationships/tags" Target="../tags/tag117.xml"/><Relationship Id="rId25" Type="http://schemas.openxmlformats.org/officeDocument/2006/relationships/tags" Target="../tags/tag116.xml"/><Relationship Id="rId24" Type="http://schemas.openxmlformats.org/officeDocument/2006/relationships/tags" Target="../tags/tag115.xml"/><Relationship Id="rId23" Type="http://schemas.openxmlformats.org/officeDocument/2006/relationships/tags" Target="../tags/tag114.xml"/><Relationship Id="rId22" Type="http://schemas.openxmlformats.org/officeDocument/2006/relationships/tags" Target="../tags/tag113.xml"/><Relationship Id="rId21" Type="http://schemas.openxmlformats.org/officeDocument/2006/relationships/tags" Target="../tags/tag112.xml"/><Relationship Id="rId20" Type="http://schemas.openxmlformats.org/officeDocument/2006/relationships/tags" Target="../tags/tag111.xml"/><Relationship Id="rId2" Type="http://schemas.openxmlformats.org/officeDocument/2006/relationships/tags" Target="../tags/tag93.xml"/><Relationship Id="rId19" Type="http://schemas.openxmlformats.org/officeDocument/2006/relationships/tags" Target="../tags/tag110.xml"/><Relationship Id="rId18" Type="http://schemas.openxmlformats.org/officeDocument/2006/relationships/tags" Target="../tags/tag109.xml"/><Relationship Id="rId17" Type="http://schemas.openxmlformats.org/officeDocument/2006/relationships/tags" Target="../tags/tag108.xml"/><Relationship Id="rId16" Type="http://schemas.openxmlformats.org/officeDocument/2006/relationships/tags" Target="../tags/tag107.xml"/><Relationship Id="rId15" Type="http://schemas.openxmlformats.org/officeDocument/2006/relationships/tags" Target="../tags/tag106.xml"/><Relationship Id="rId14" Type="http://schemas.openxmlformats.org/officeDocument/2006/relationships/tags" Target="../tags/tag105.xml"/><Relationship Id="rId13" Type="http://schemas.openxmlformats.org/officeDocument/2006/relationships/tags" Target="../tags/tag104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tags" Target="../tags/tag9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69.png"/><Relationship Id="rId1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image" Target="../media/image78.png"/><Relationship Id="rId8" Type="http://schemas.openxmlformats.org/officeDocument/2006/relationships/image" Target="../media/image77.png"/><Relationship Id="rId7" Type="http://schemas.openxmlformats.org/officeDocument/2006/relationships/image" Target="../media/image76.png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jpeg"/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8" Type="http://schemas.openxmlformats.org/officeDocument/2006/relationships/slideLayout" Target="../slideLayouts/slideLayout11.xml"/><Relationship Id="rId17" Type="http://schemas.openxmlformats.org/officeDocument/2006/relationships/tags" Target="../tags/tag129.xml"/><Relationship Id="rId16" Type="http://schemas.openxmlformats.org/officeDocument/2006/relationships/tags" Target="../tags/tag128.xml"/><Relationship Id="rId15" Type="http://schemas.openxmlformats.org/officeDocument/2006/relationships/tags" Target="../tags/tag127.xml"/><Relationship Id="rId14" Type="http://schemas.openxmlformats.org/officeDocument/2006/relationships/tags" Target="../tags/tag126.xml"/><Relationship Id="rId13" Type="http://schemas.openxmlformats.org/officeDocument/2006/relationships/tags" Target="../tags/tag125.xml"/><Relationship Id="rId12" Type="http://schemas.openxmlformats.org/officeDocument/2006/relationships/tags" Target="../tags/tag124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image" Target="../media/image70.png"/></Relationships>
</file>

<file path=ppt/slides/_rels/slide46.xml.rels><?xml version="1.0" encoding="UTF-8" standalone="yes"?>
<Relationships xmlns="http://schemas.openxmlformats.org/package/2006/relationships"><Relationship Id="rId9" Type="http://schemas.openxmlformats.org/officeDocument/2006/relationships/tags" Target="../tags/tag137.xml"/><Relationship Id="rId8" Type="http://schemas.openxmlformats.org/officeDocument/2006/relationships/tags" Target="../tags/tag136.xml"/><Relationship Id="rId7" Type="http://schemas.openxmlformats.org/officeDocument/2006/relationships/tags" Target="../tags/tag135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4" Type="http://schemas.openxmlformats.org/officeDocument/2006/relationships/slideLayout" Target="../slideLayouts/slideLayout11.xml"/><Relationship Id="rId13" Type="http://schemas.openxmlformats.org/officeDocument/2006/relationships/tags" Target="../tags/tag141.xml"/><Relationship Id="rId12" Type="http://schemas.openxmlformats.org/officeDocument/2006/relationships/tags" Target="../tags/tag140.xml"/><Relationship Id="rId11" Type="http://schemas.openxmlformats.org/officeDocument/2006/relationships/tags" Target="../tags/tag139.xml"/><Relationship Id="rId10" Type="http://schemas.openxmlformats.org/officeDocument/2006/relationships/tags" Target="../tags/tag138.xml"/><Relationship Id="rId1" Type="http://schemas.openxmlformats.org/officeDocument/2006/relationships/image" Target="../media/image67.jpeg"/></Relationships>
</file>

<file path=ppt/slides/_rels/slide4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1.xml"/><Relationship Id="rId3" Type="http://schemas.openxmlformats.org/officeDocument/2006/relationships/image" Target="../media/image7.GIF"/><Relationship Id="rId2" Type="http://schemas.openxmlformats.org/officeDocument/2006/relationships/image" Target="../media/image80.jpeg"/><Relationship Id="rId1" Type="http://schemas.openxmlformats.org/officeDocument/2006/relationships/image" Target="../media/image79.jpeg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1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slideLayout" Target="../slideLayouts/slideLayout11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slideLayout" Target="../slideLayouts/slideLayout11.xml"/><Relationship Id="rId16" Type="http://schemas.openxmlformats.org/officeDocument/2006/relationships/tags" Target="../tags/tag30.xml"/><Relationship Id="rId15" Type="http://schemas.openxmlformats.org/officeDocument/2006/relationships/tags" Target="../tags/tag29.xml"/><Relationship Id="rId14" Type="http://schemas.openxmlformats.org/officeDocument/2006/relationships/tags" Target="../tags/tag28.xml"/><Relationship Id="rId13" Type="http://schemas.openxmlformats.org/officeDocument/2006/relationships/tags" Target="../tags/tag2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tags" Target="../tags/tag15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GIF"/><Relationship Id="rId8" Type="http://schemas.openxmlformats.org/officeDocument/2006/relationships/image" Target="../media/image6.png"/><Relationship Id="rId7" Type="http://schemas.openxmlformats.org/officeDocument/2006/relationships/tags" Target="../tags/tag37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1" Type="http://schemas.openxmlformats.org/officeDocument/2006/relationships/slideLayout" Target="../slideLayouts/slideLayout11.xml"/><Relationship Id="rId10" Type="http://schemas.openxmlformats.org/officeDocument/2006/relationships/image" Target="../media/image8.png"/><Relationship Id="rId1" Type="http://schemas.openxmlformats.org/officeDocument/2006/relationships/tags" Target="../tags/tag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Thinkpad\Desktop\logo\用所选项目新建的文件夹\ppt背景01.jp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</p:spPr>
      </p:pic>
      <p:sp>
        <p:nvSpPr>
          <p:cNvPr id="5" name="Title 1"/>
          <p:cNvSpPr txBox="1"/>
          <p:nvPr/>
        </p:nvSpPr>
        <p:spPr bwMode="auto">
          <a:xfrm>
            <a:off x="3389363" y="1571616"/>
            <a:ext cx="5468917" cy="228601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 algn="r" eaLnBrk="0" hangingPunct="0">
              <a:spcBef>
                <a:spcPct val="0"/>
              </a:spcBef>
              <a:defRPr/>
            </a:pPr>
            <a:r>
              <a:rPr lang="zh-CN" altLang="en-US" sz="3600" b="1" noProof="0" dirty="0" smtClean="0">
                <a:solidFill>
                  <a:schemeClr val="bg1"/>
                </a:solidFill>
                <a:latin typeface="Arial Black" panose="020B0A04020102020204" pitchFamily="34" charset="0"/>
                <a:cs typeface="+mj-cs"/>
              </a:rPr>
              <a:t>中国工商银行</a:t>
            </a:r>
            <a:endParaRPr lang="en-US" altLang="zh-CN" sz="3600" b="1" noProof="0" dirty="0" smtClean="0">
              <a:solidFill>
                <a:schemeClr val="bg1"/>
              </a:solidFill>
              <a:latin typeface="Arial Black" panose="020B0A04020102020204" pitchFamily="34" charset="0"/>
              <a:cs typeface="+mj-cs"/>
            </a:endParaRPr>
          </a:p>
          <a:p>
            <a:pPr lvl="0" algn="r" eaLnBrk="0" hangingPunct="0">
              <a:spcBef>
                <a:spcPct val="0"/>
              </a:spcBef>
              <a:defRPr/>
            </a:pPr>
            <a:r>
              <a:rPr kumimoji="0" lang="zh-CN" altLang="en-US" sz="36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微软雅黑" panose="020B0503020204020204" pitchFamily="34" charset="-122"/>
                <a:cs typeface="+mj-cs"/>
              </a:rPr>
              <a:t>互联网金融营销方案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78380" y="3361556"/>
            <a:ext cx="337990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sz="1600" dirty="0">
                <a:solidFill>
                  <a:schemeClr val="bg1">
                    <a:lumMod val="95000"/>
                  </a:schemeClr>
                </a:solidFill>
                <a:latin typeface="+mn-ea"/>
              </a:rPr>
              <a:t>Prepared by UNIQUEAD </a:t>
            </a:r>
            <a:r>
              <a:rPr lang="en-US" altLang="zh-CN" sz="1600" dirty="0" smtClean="0">
                <a:solidFill>
                  <a:schemeClr val="bg1">
                    <a:lumMod val="95000"/>
                  </a:schemeClr>
                </a:solidFill>
                <a:latin typeface="+mn-ea"/>
              </a:rPr>
              <a:t>2015.10</a:t>
            </a:r>
            <a:endParaRPr lang="zh-CN" altLang="en-US" sz="1600" dirty="0">
              <a:solidFill>
                <a:schemeClr val="bg1">
                  <a:lumMod val="9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人们花更多的钱在互联网上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5664" y="5017740"/>
            <a:ext cx="620256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rgbClr val="5555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数据来源：艾瑞</a:t>
            </a:r>
            <a:r>
              <a:rPr lang="zh-CN" altLang="en-US" sz="1100" dirty="0" smtClean="0">
                <a:solidFill>
                  <a:srgbClr val="5555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咨询 </a:t>
            </a:r>
            <a:r>
              <a:rPr lang="en-US" altLang="zh-CN" sz="1100" dirty="0" smtClean="0">
                <a:solidFill>
                  <a:srgbClr val="5555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1100" dirty="0">
                <a:solidFill>
                  <a:srgbClr val="55555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年中国电子支付行业研究报告</a:t>
            </a:r>
            <a:endParaRPr lang="zh-CN" altLang="en-US" sz="11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568" y="1021329"/>
            <a:ext cx="7354688" cy="386738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2414478"/>
            <a:ext cx="9142412" cy="1081088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个人网银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交易额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逐年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增高并仍呈增长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趋势，</a:t>
            </a:r>
            <a:endParaRPr lang="en-US" altLang="zh-CN" sz="24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消费者愿意花更多的钱在互联网上。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相比传统金融，最担心的还是安全问题</a:t>
            </a:r>
            <a:endParaRPr lang="zh-CN" altLang="en-US" dirty="0"/>
          </a:p>
        </p:txBody>
      </p:sp>
      <p:graphicFrame>
        <p:nvGraphicFramePr>
          <p:cNvPr id="6" name="图表 5"/>
          <p:cNvGraphicFramePr/>
          <p:nvPr/>
        </p:nvGraphicFramePr>
        <p:xfrm>
          <a:off x="2434939" y="1057300"/>
          <a:ext cx="6438850" cy="4168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7178734" y="4243859"/>
            <a:ext cx="17281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rgbClr val="002060"/>
                </a:solidFill>
                <a:latin typeface="+mn-ea"/>
              </a:rPr>
              <a:t>注：此项调查为多选，因此   </a:t>
            </a:r>
            <a:endParaRPr lang="en-US" altLang="zh-CN" sz="1000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000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zh-CN" sz="1000" dirty="0" smtClean="0">
                <a:solidFill>
                  <a:srgbClr val="002060"/>
                </a:solidFill>
                <a:latin typeface="+mn-ea"/>
              </a:rPr>
              <a:t>     </a:t>
            </a:r>
            <a:r>
              <a:rPr lang="zh-CN" altLang="en-US" sz="1000" dirty="0" smtClean="0">
                <a:solidFill>
                  <a:srgbClr val="002060"/>
                </a:solidFill>
                <a:latin typeface="+mn-ea"/>
              </a:rPr>
              <a:t>各选项之和大于</a:t>
            </a:r>
            <a:r>
              <a:rPr lang="en-US" altLang="zh-CN" sz="1000" dirty="0" smtClean="0">
                <a:solidFill>
                  <a:srgbClr val="002060"/>
                </a:solidFill>
                <a:latin typeface="+mn-ea"/>
              </a:rPr>
              <a:t>100%</a:t>
            </a:r>
            <a:endParaRPr lang="en-US" altLang="zh-CN" sz="1000" dirty="0" smtClean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dirty="0" smtClean="0">
                <a:solidFill>
                  <a:srgbClr val="002060"/>
                </a:solidFill>
                <a:latin typeface="+mn-ea"/>
              </a:rPr>
              <a:t>数据来源：企鹅智库调查</a:t>
            </a:r>
            <a:endParaRPr lang="zh-CN" altLang="en-US" sz="1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1821" y="999777"/>
            <a:ext cx="2088232" cy="423042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569395" y="1579563"/>
            <a:ext cx="1152128" cy="2664296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251520" y="1129308"/>
            <a:ext cx="1296144" cy="1008112"/>
          </a:xfrm>
          <a:prstGeom prst="rect">
            <a:avLst/>
          </a:prstGeom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251520" y="1068219"/>
            <a:ext cx="2058307" cy="4157529"/>
            <a:chOff x="251520" y="1068219"/>
            <a:chExt cx="2058307" cy="4157529"/>
          </a:xfrm>
        </p:grpSpPr>
        <p:sp>
          <p:nvSpPr>
            <p:cNvPr id="12" name="矩形 11"/>
            <p:cNvSpPr/>
            <p:nvPr/>
          </p:nvSpPr>
          <p:spPr>
            <a:xfrm>
              <a:off x="251520" y="1068219"/>
              <a:ext cx="2058307" cy="4157529"/>
            </a:xfrm>
            <a:prstGeom prst="rect">
              <a:avLst/>
            </a:prstGeom>
            <a:noFill/>
            <a:ln w="19050">
              <a:solidFill>
                <a:schemeClr val="bg1">
                  <a:lumMod val="8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457200" indent="266700" algn="ctr">
                <a:spcAft>
                  <a:spcPts val="0"/>
                </a:spcAft>
              </a:pPr>
              <a:endParaRPr lang="zh-CN" altLang="en-US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264740" y="1161824"/>
              <a:ext cx="1997968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 smtClean="0">
                  <a:latin typeface="+mn-ea"/>
                </a:rPr>
                <a:t>与</a:t>
              </a:r>
              <a:r>
                <a:rPr lang="zh-CN" altLang="en-US" sz="1400" dirty="0">
                  <a:latin typeface="+mn-ea"/>
                </a:rPr>
                <a:t>传统金融产品相比，用户对网络投资工具最大的担心还是安全。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en-US" altLang="zh-CN" sz="1400" dirty="0"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zh-CN" altLang="en-US" sz="1400" dirty="0" smtClean="0">
                  <a:latin typeface="+mn-ea"/>
                </a:rPr>
                <a:t>有</a:t>
              </a:r>
              <a:r>
                <a:rPr lang="en-US" altLang="zh-CN" sz="1400" b="1" dirty="0" smtClean="0">
                  <a:solidFill>
                    <a:srgbClr val="EC7016"/>
                  </a:solidFill>
                  <a:latin typeface="+mn-ea"/>
                </a:rPr>
                <a:t>58.1</a:t>
              </a:r>
              <a:r>
                <a:rPr lang="en-US" altLang="zh-CN" sz="1400" b="1" dirty="0">
                  <a:solidFill>
                    <a:srgbClr val="EC7016"/>
                  </a:solidFill>
                  <a:latin typeface="+mn-ea"/>
                </a:rPr>
                <a:t>%</a:t>
              </a:r>
              <a:r>
                <a:rPr lang="zh-CN" altLang="en-US" sz="1400" dirty="0">
                  <a:latin typeface="+mn-ea"/>
                </a:rPr>
                <a:t>的用户都担心购买网络理财产品会发生</a:t>
              </a:r>
              <a:r>
                <a:rPr lang="zh-CN" altLang="en-US" sz="1400" b="1" dirty="0">
                  <a:solidFill>
                    <a:srgbClr val="EC7016"/>
                  </a:solidFill>
                  <a:latin typeface="+mn-ea"/>
                </a:rPr>
                <a:t>卖家卷款跑路</a:t>
              </a:r>
              <a:r>
                <a:rPr lang="zh-CN" altLang="en-US" sz="1400" dirty="0">
                  <a:latin typeface="+mn-ea"/>
                </a:rPr>
                <a:t>的情况。</a:t>
              </a:r>
              <a:endParaRPr lang="en-US" altLang="zh-CN" sz="1400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endParaRPr lang="en-US" altLang="zh-CN" sz="1400" dirty="0"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zh-CN" altLang="en-US" sz="1400" dirty="0">
                  <a:latin typeface="+mn-ea"/>
                </a:rPr>
                <a:t>关注排行榜上第二的是可能遇上</a:t>
              </a:r>
              <a:r>
                <a:rPr lang="zh-CN" altLang="en-US" sz="1400" b="1" dirty="0">
                  <a:solidFill>
                    <a:srgbClr val="00B050"/>
                  </a:solidFill>
                  <a:latin typeface="+mn-ea"/>
                </a:rPr>
                <a:t>恶意软件攻击</a:t>
              </a:r>
              <a:r>
                <a:rPr lang="zh-CN" altLang="en-US" sz="1400" dirty="0">
                  <a:latin typeface="+mn-ea"/>
                </a:rPr>
                <a:t>。</a:t>
              </a:r>
              <a:endParaRPr lang="zh-CN" altLang="en-US" sz="14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消费者痛点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552" y="1129308"/>
            <a:ext cx="4676775" cy="9525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2325717"/>
            <a:ext cx="4705350" cy="9334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100" y="4192280"/>
            <a:ext cx="4772025" cy="857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6670" y="3162868"/>
            <a:ext cx="4714875" cy="96202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0020" y="943666"/>
            <a:ext cx="4457700" cy="16859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3425731"/>
            <a:ext cx="4800600" cy="733425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07504" y="931334"/>
            <a:ext cx="8856984" cy="4118196"/>
          </a:xfrm>
          <a:custGeom>
            <a:avLst/>
            <a:gdLst>
              <a:gd name="connsiteX0" fmla="*/ 0 w 8856984"/>
              <a:gd name="connsiteY0" fmla="*/ 0 h 4118196"/>
              <a:gd name="connsiteX1" fmla="*/ 8856984 w 8856984"/>
              <a:gd name="connsiteY1" fmla="*/ 0 h 4118196"/>
              <a:gd name="connsiteX2" fmla="*/ 8856984 w 8856984"/>
              <a:gd name="connsiteY2" fmla="*/ 4118196 h 4118196"/>
              <a:gd name="connsiteX3" fmla="*/ 0 w 8856984"/>
              <a:gd name="connsiteY3" fmla="*/ 4118196 h 4118196"/>
              <a:gd name="connsiteX4" fmla="*/ 0 w 8856984"/>
              <a:gd name="connsiteY4" fmla="*/ 0 h 4118196"/>
              <a:gd name="connsiteX0-1" fmla="*/ 0 w 8856984"/>
              <a:gd name="connsiteY0-2" fmla="*/ 0 h 4118196"/>
              <a:gd name="connsiteX1-3" fmla="*/ 8856984 w 8856984"/>
              <a:gd name="connsiteY1-4" fmla="*/ 0 h 4118196"/>
              <a:gd name="connsiteX2-5" fmla="*/ 7508244 w 8856984"/>
              <a:gd name="connsiteY2-6" fmla="*/ 4072476 h 4118196"/>
              <a:gd name="connsiteX3-7" fmla="*/ 0 w 8856984"/>
              <a:gd name="connsiteY3-8" fmla="*/ 4118196 h 4118196"/>
              <a:gd name="connsiteX4-9" fmla="*/ 0 w 8856984"/>
              <a:gd name="connsiteY4-10" fmla="*/ 0 h 411819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856984" h="4118196">
                <a:moveTo>
                  <a:pt x="0" y="0"/>
                </a:moveTo>
                <a:lnTo>
                  <a:pt x="8856984" y="0"/>
                </a:lnTo>
                <a:lnTo>
                  <a:pt x="7508244" y="4072476"/>
                </a:lnTo>
                <a:lnTo>
                  <a:pt x="0" y="411819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48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1588" y="2554086"/>
            <a:ext cx="9142412" cy="1227876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繁荣的互联网金融市场下，骗局频发。</a:t>
            </a:r>
            <a:endParaRPr lang="zh-CN" alt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互联网带来便利的同时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，如何消除他们的忐忑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之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心？</a:t>
            </a:r>
            <a:endParaRPr lang="zh-CN" alt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0" y="0"/>
            <a:ext cx="9144000" cy="53777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alpha val="36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395536" y="553244"/>
            <a:ext cx="4536504" cy="648229"/>
          </a:xfrm>
        </p:spPr>
        <p:txBody>
          <a:bodyPr/>
          <a:lstStyle/>
          <a:p>
            <a:r>
              <a:rPr lang="en-US" altLang="zh-CN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</a:t>
            </a: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年，</a:t>
            </a: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我们</a:t>
            </a: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的策略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标题 4"/>
          <p:cNvSpPr txBox="1"/>
          <p:nvPr/>
        </p:nvSpPr>
        <p:spPr bwMode="auto">
          <a:xfrm>
            <a:off x="2519264" y="3505572"/>
            <a:ext cx="6624736" cy="1152128"/>
          </a:xfrm>
          <a:prstGeom prst="rect">
            <a:avLst/>
          </a:prstGeom>
          <a:solidFill>
            <a:schemeClr val="tx1">
              <a:alpha val="30000"/>
            </a:schemeClr>
          </a:solidFill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pPr lvl="0" algn="r">
              <a:spcAft>
                <a:spcPts val="0"/>
              </a:spcAft>
            </a:pPr>
            <a:r>
              <a:rPr lang="zh-CN" altLang="en-US" sz="3600" dirty="0">
                <a:solidFill>
                  <a:schemeClr val="bg1"/>
                </a:solidFill>
              </a:rPr>
              <a:t>互联网金融依托于银行级背景</a:t>
            </a:r>
            <a:r>
              <a:rPr lang="zh-CN" altLang="en-US" sz="3600" dirty="0" smtClean="0">
                <a:solidFill>
                  <a:schemeClr val="bg1"/>
                </a:solidFill>
              </a:rPr>
              <a:t>，</a:t>
            </a:r>
            <a:endParaRPr lang="en-US" altLang="zh-CN" sz="3600" dirty="0" smtClean="0">
              <a:solidFill>
                <a:schemeClr val="bg1"/>
              </a:solidFill>
            </a:endParaRPr>
          </a:p>
          <a:p>
            <a:pPr lvl="0" algn="r">
              <a:spcAft>
                <a:spcPts val="0"/>
              </a:spcAft>
            </a:pPr>
            <a:r>
              <a:rPr lang="zh-CN" altLang="en-US" sz="3600" dirty="0" smtClean="0">
                <a:solidFill>
                  <a:schemeClr val="bg1"/>
                </a:solidFill>
              </a:rPr>
              <a:t>让</a:t>
            </a:r>
            <a:r>
              <a:rPr lang="zh-CN" altLang="en-US" sz="3600" dirty="0">
                <a:solidFill>
                  <a:schemeClr val="accent1"/>
                </a:solidFill>
              </a:rPr>
              <a:t>信赖</a:t>
            </a:r>
            <a:r>
              <a:rPr lang="zh-CN" altLang="en-US" sz="3600" dirty="0">
                <a:solidFill>
                  <a:schemeClr val="bg1"/>
                </a:solidFill>
              </a:rPr>
              <a:t>成为</a:t>
            </a:r>
            <a:r>
              <a:rPr lang="zh-CN" altLang="zh-CN" sz="3600" dirty="0">
                <a:solidFill>
                  <a:schemeClr val="bg1"/>
                </a:solidFill>
              </a:rPr>
              <a:t>出发</a:t>
            </a:r>
            <a:r>
              <a:rPr lang="zh-CN" altLang="en-US" sz="3600" dirty="0">
                <a:solidFill>
                  <a:schemeClr val="bg1"/>
                </a:solidFill>
              </a:rPr>
              <a:t>点。</a:t>
            </a:r>
            <a:endParaRPr lang="en-US" altLang="zh-CN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3064549" y="1394689"/>
            <a:ext cx="3147021" cy="3325554"/>
            <a:chOff x="3444876" y="1813977"/>
            <a:chExt cx="2203649" cy="2328664"/>
          </a:xfrm>
        </p:grpSpPr>
        <p:sp>
          <p:nvSpPr>
            <p:cNvPr id="37" name="MH_Other_1"/>
            <p:cNvSpPr/>
            <p:nvPr>
              <p:custDataLst>
                <p:tags r:id="rId1"/>
              </p:custDataLst>
            </p:nvPr>
          </p:nvSpPr>
          <p:spPr bwMode="auto">
            <a:xfrm>
              <a:off x="4715868" y="1968758"/>
              <a:ext cx="932657" cy="1753196"/>
            </a:xfrm>
            <a:custGeom>
              <a:avLst/>
              <a:gdLst/>
              <a:ahLst/>
              <a:cxnLst/>
              <a:rect l="l" t="t" r="r" b="b"/>
              <a:pathLst>
                <a:path w="1491073" h="2804657">
                  <a:moveTo>
                    <a:pt x="40954" y="0"/>
                  </a:moveTo>
                  <a:cubicBezTo>
                    <a:pt x="555548" y="90517"/>
                    <a:pt x="1008543" y="408467"/>
                    <a:pt x="1268114" y="873858"/>
                  </a:cubicBezTo>
                  <a:cubicBezTo>
                    <a:pt x="1565529" y="1407098"/>
                    <a:pt x="1564825" y="2054679"/>
                    <a:pt x="1269411" y="2585305"/>
                  </a:cubicBezTo>
                  <a:lnTo>
                    <a:pt x="1455567" y="2692782"/>
                  </a:lnTo>
                  <a:lnTo>
                    <a:pt x="752060" y="2804657"/>
                  </a:lnTo>
                  <a:lnTo>
                    <a:pt x="538288" y="2163191"/>
                  </a:lnTo>
                  <a:lnTo>
                    <a:pt x="737019" y="2277928"/>
                  </a:lnTo>
                  <a:cubicBezTo>
                    <a:pt x="925975" y="1934654"/>
                    <a:pt x="924699" y="1517005"/>
                    <a:pt x="732581" y="1172553"/>
                  </a:cubicBezTo>
                  <a:cubicBezTo>
                    <a:pt x="574882" y="889811"/>
                    <a:pt x="307656" y="690561"/>
                    <a:pt x="0" y="619588"/>
                  </a:cubicBezTo>
                  <a:lnTo>
                    <a:pt x="284972" y="29876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b"/>
            <a:lstStyle/>
            <a:p>
              <a:pPr algn="ctr">
                <a:lnSpc>
                  <a:spcPct val="120000"/>
                </a:lnSpc>
                <a:spcBef>
                  <a:spcPts val="375"/>
                </a:spcBef>
                <a:spcAft>
                  <a:spcPts val="375"/>
                </a:spcAft>
                <a:defRPr/>
              </a:pPr>
              <a:endParaRPr lang="zh-CN" altLang="en-US" sz="2335" b="1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38" name="MH_Other_2"/>
            <p:cNvSpPr/>
            <p:nvPr>
              <p:custDataLst>
                <p:tags r:id="rId2"/>
              </p:custDataLst>
            </p:nvPr>
          </p:nvSpPr>
          <p:spPr bwMode="auto">
            <a:xfrm>
              <a:off x="3444876" y="1813977"/>
              <a:ext cx="1362274" cy="1600398"/>
            </a:xfrm>
            <a:custGeom>
              <a:avLst/>
              <a:gdLst/>
              <a:ahLst/>
              <a:cxnLst/>
              <a:rect l="l" t="t" r="r" b="b"/>
              <a:pathLst>
                <a:path w="2178691" h="2559691">
                  <a:moveTo>
                    <a:pt x="1730051" y="0"/>
                  </a:moveTo>
                  <a:lnTo>
                    <a:pt x="2178691" y="553317"/>
                  </a:lnTo>
                  <a:lnTo>
                    <a:pt x="1730051" y="1059182"/>
                  </a:lnTo>
                  <a:lnTo>
                    <a:pt x="1730051" y="829708"/>
                  </a:lnTo>
                  <a:cubicBezTo>
                    <a:pt x="1338289" y="837704"/>
                    <a:pt x="977232" y="1047633"/>
                    <a:pt x="774987" y="1386239"/>
                  </a:cubicBezTo>
                  <a:cubicBezTo>
                    <a:pt x="612137" y="1658889"/>
                    <a:pt x="571561" y="1982643"/>
                    <a:pt x="655351" y="2280701"/>
                  </a:cubicBezTo>
                  <a:lnTo>
                    <a:pt x="240428" y="2195433"/>
                  </a:lnTo>
                  <a:lnTo>
                    <a:pt x="102357" y="2559691"/>
                  </a:lnTo>
                  <a:cubicBezTo>
                    <a:pt x="-72792" y="2071988"/>
                    <a:pt x="-22582" y="1525729"/>
                    <a:pt x="248543" y="1071801"/>
                  </a:cubicBezTo>
                  <a:cubicBezTo>
                    <a:pt x="561635" y="547612"/>
                    <a:pt x="1122808" y="224431"/>
                    <a:pt x="1730051" y="214954"/>
                  </a:cubicBezTo>
                  <a:close/>
                </a:path>
              </a:pathLst>
            </a:custGeom>
            <a:solidFill>
              <a:schemeClr val="accent2"/>
            </a:solidFill>
            <a:ln w="317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20000"/>
                </a:lnSpc>
                <a:defRPr/>
              </a:pPr>
              <a:endParaRPr lang="zh-CN" altLang="en-US" sz="750">
                <a:solidFill>
                  <a:srgbClr val="4D4D4D"/>
                </a:solidFill>
                <a:latin typeface="+mn-ea"/>
              </a:endParaRPr>
            </a:p>
          </p:txBody>
        </p:sp>
        <p:sp>
          <p:nvSpPr>
            <p:cNvPr id="39" name="MH_Other_3"/>
            <p:cNvSpPr/>
            <p:nvPr>
              <p:custDataLst>
                <p:tags r:id="rId3"/>
              </p:custDataLst>
            </p:nvPr>
          </p:nvSpPr>
          <p:spPr bwMode="auto">
            <a:xfrm>
              <a:off x="3483572" y="3259594"/>
              <a:ext cx="1888133" cy="883047"/>
            </a:xfrm>
            <a:custGeom>
              <a:avLst/>
              <a:gdLst/>
              <a:ahLst/>
              <a:cxnLst/>
              <a:rect l="l" t="t" r="r" b="b"/>
              <a:pathLst>
                <a:path w="3020915" h="1412509">
                  <a:moveTo>
                    <a:pt x="254867" y="0"/>
                  </a:moveTo>
                  <a:lnTo>
                    <a:pt x="917279" y="135601"/>
                  </a:lnTo>
                  <a:lnTo>
                    <a:pt x="718548" y="250338"/>
                  </a:lnTo>
                  <a:cubicBezTo>
                    <a:pt x="921354" y="585616"/>
                    <a:pt x="1283686" y="793336"/>
                    <a:pt x="1678050" y="799182"/>
                  </a:cubicBezTo>
                  <a:cubicBezTo>
                    <a:pt x="1999936" y="803955"/>
                    <a:pt x="2304477" y="673665"/>
                    <a:pt x="2521617" y="446826"/>
                  </a:cubicBezTo>
                  <a:lnTo>
                    <a:pt x="2660215" y="863782"/>
                  </a:lnTo>
                  <a:lnTo>
                    <a:pt x="3020915" y="805096"/>
                  </a:lnTo>
                  <a:cubicBezTo>
                    <a:pt x="2686819" y="1194632"/>
                    <a:pt x="2192864" y="1420082"/>
                    <a:pt x="1668961" y="1412315"/>
                  </a:cubicBezTo>
                  <a:cubicBezTo>
                    <a:pt x="1058454" y="1403264"/>
                    <a:pt x="497985" y="1078865"/>
                    <a:pt x="186156" y="557715"/>
                  </a:cubicBezTo>
                  <a:lnTo>
                    <a:pt x="0" y="665192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marL="114300" indent="-114300">
                <a:lnSpc>
                  <a:spcPct val="120000"/>
                </a:lnSpc>
                <a:spcBef>
                  <a:spcPts val="375"/>
                </a:spcBef>
                <a:spcAft>
                  <a:spcPts val="375"/>
                </a:spcAft>
                <a:buFont typeface="Arial" panose="020B0604020202020204" pitchFamily="34" charset="0"/>
                <a:buChar char="•"/>
                <a:defRPr/>
              </a:pPr>
              <a:endParaRPr lang="zh-CN" altLang="en-US" sz="1000">
                <a:solidFill>
                  <a:prstClr val="white"/>
                </a:solidFill>
                <a:latin typeface="+mn-ea"/>
              </a:endParaRPr>
            </a:p>
          </p:txBody>
        </p: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三大产品让“信赖”落地</a:t>
            </a:r>
            <a:endParaRPr lang="zh-CN" altLang="en-US" dirty="0"/>
          </a:p>
        </p:txBody>
      </p:sp>
      <p:sp>
        <p:nvSpPr>
          <p:cNvPr id="14" name="MH_Text_2"/>
          <p:cNvSpPr txBox="1"/>
          <p:nvPr>
            <p:custDataLst>
              <p:tags r:id="rId4"/>
            </p:custDataLst>
          </p:nvPr>
        </p:nvSpPr>
        <p:spPr>
          <a:xfrm>
            <a:off x="954981" y="1859449"/>
            <a:ext cx="1780244" cy="783685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用</a:t>
            </a:r>
            <a:r>
              <a:rPr lang="zh-CN" altLang="en-US" sz="1400" b="1" dirty="0" smtClean="0">
                <a:solidFill>
                  <a:schemeClr val="accent2"/>
                </a:solidFill>
              </a:rPr>
              <a:t>爆点事件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推动</a:t>
            </a:r>
            <a:r>
              <a: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最容易打造品牌形象的</a:t>
            </a:r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产品。</a:t>
            </a:r>
            <a:endParaRPr lang="en-US" altLang="zh-CN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9" name="MH_SubTitle_2"/>
          <p:cNvSpPr txBox="1"/>
          <p:nvPr>
            <p:custDataLst>
              <p:tags r:id="rId5"/>
            </p:custDataLst>
          </p:nvPr>
        </p:nvSpPr>
        <p:spPr>
          <a:xfrm rot="18291154">
            <a:off x="2800634" y="2045685"/>
            <a:ext cx="1534583" cy="79375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2000" b="1" dirty="0" smtClean="0">
                <a:solidFill>
                  <a:schemeClr val="bg1"/>
                </a:solidFill>
              </a:rPr>
              <a:t>融 </a:t>
            </a:r>
            <a:r>
              <a:rPr lang="en-US" altLang="zh-CN" sz="2000" b="1" dirty="0" smtClean="0">
                <a:solidFill>
                  <a:schemeClr val="bg1"/>
                </a:solidFill>
              </a:rPr>
              <a:t>e </a:t>
            </a:r>
            <a:r>
              <a:rPr lang="zh-CN" altLang="en-US" sz="2000" b="1" dirty="0" smtClean="0">
                <a:solidFill>
                  <a:schemeClr val="bg1"/>
                </a:solidFill>
              </a:rPr>
              <a:t>购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475656" y="1129308"/>
            <a:ext cx="697177" cy="697178"/>
            <a:chOff x="3061880" y="1810136"/>
            <a:chExt cx="697177" cy="697178"/>
          </a:xfrm>
        </p:grpSpPr>
        <p:sp>
          <p:nvSpPr>
            <p:cNvPr id="12" name="MH_Other_7"/>
            <p:cNvSpPr/>
            <p:nvPr>
              <p:custDataLst>
                <p:tags r:id="rId6"/>
              </p:custDataLst>
            </p:nvPr>
          </p:nvSpPr>
          <p:spPr>
            <a:xfrm>
              <a:off x="3121411" y="1869668"/>
              <a:ext cx="578115" cy="57943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MH_Other_8"/>
            <p:cNvSpPr/>
            <p:nvPr>
              <p:custDataLst>
                <p:tags r:id="rId7"/>
              </p:custDataLst>
            </p:nvPr>
          </p:nvSpPr>
          <p:spPr>
            <a:xfrm>
              <a:off x="3061880" y="1810136"/>
              <a:ext cx="697177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3172589" y="1912077"/>
              <a:ext cx="462530" cy="462530"/>
            </a:xfrm>
            <a:prstGeom prst="rect">
              <a:avLst/>
            </a:prstGeom>
          </p:spPr>
        </p:pic>
      </p:grpSp>
      <p:sp>
        <p:nvSpPr>
          <p:cNvPr id="7" name="MH_SubTitle_1"/>
          <p:cNvSpPr txBox="1"/>
          <p:nvPr>
            <p:custDataLst>
              <p:tags r:id="rId9"/>
            </p:custDataLst>
          </p:nvPr>
        </p:nvSpPr>
        <p:spPr>
          <a:xfrm rot="1015027">
            <a:off x="3552379" y="3923657"/>
            <a:ext cx="1535907" cy="79375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en-US" altLang="zh-CN" sz="2000" b="1" dirty="0" smtClean="0">
                <a:solidFill>
                  <a:schemeClr val="accent2"/>
                </a:solidFill>
              </a:rPr>
              <a:t>e </a:t>
            </a:r>
            <a:r>
              <a:rPr lang="zh-CN" altLang="en-US" sz="2000" b="1" dirty="0" smtClean="0">
                <a:solidFill>
                  <a:schemeClr val="accent2"/>
                </a:solidFill>
              </a:rPr>
              <a:t>支 付</a:t>
            </a:r>
            <a:endParaRPr lang="zh-CN" altLang="en-US" sz="2000" b="1" dirty="0">
              <a:solidFill>
                <a:schemeClr val="accent2"/>
              </a:solidFill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2409282" y="4409401"/>
            <a:ext cx="697178" cy="697178"/>
            <a:chOff x="682963" y="3364668"/>
            <a:chExt cx="697178" cy="697178"/>
          </a:xfrm>
        </p:grpSpPr>
        <p:sp>
          <p:nvSpPr>
            <p:cNvPr id="9" name="MH_Other_3"/>
            <p:cNvSpPr/>
            <p:nvPr>
              <p:custDataLst>
                <p:tags r:id="rId10"/>
              </p:custDataLst>
            </p:nvPr>
          </p:nvSpPr>
          <p:spPr>
            <a:xfrm>
              <a:off x="741171" y="3424200"/>
              <a:ext cx="579438" cy="579438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0" name="MH_Other_4"/>
            <p:cNvSpPr/>
            <p:nvPr>
              <p:custDataLst>
                <p:tags r:id="rId11"/>
              </p:custDataLst>
            </p:nvPr>
          </p:nvSpPr>
          <p:spPr>
            <a:xfrm>
              <a:off x="682963" y="3364668"/>
              <a:ext cx="697178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12" cstate="email"/>
            <a:srcRect b="27032"/>
            <a:stretch>
              <a:fillRect/>
            </a:stretch>
          </p:blipFill>
          <p:spPr>
            <a:xfrm>
              <a:off x="840304" y="3560141"/>
              <a:ext cx="381171" cy="278131"/>
            </a:xfrm>
            <a:prstGeom prst="rect">
              <a:avLst/>
            </a:prstGeom>
          </p:spPr>
        </p:pic>
      </p:grpSp>
      <p:sp>
        <p:nvSpPr>
          <p:cNvPr id="18" name="MH_Text_3"/>
          <p:cNvSpPr txBox="1"/>
          <p:nvPr>
            <p:custDataLst>
              <p:tags r:id="rId13"/>
            </p:custDataLst>
          </p:nvPr>
        </p:nvSpPr>
        <p:spPr>
          <a:xfrm>
            <a:off x="6524596" y="2275702"/>
            <a:ext cx="1575796" cy="758896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133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用</a:t>
            </a:r>
            <a:r>
              <a:rPr lang="zh-CN" altLang="en-US" sz="1335" b="1" dirty="0" smtClean="0">
                <a:solidFill>
                  <a:schemeClr val="accent3"/>
                </a:solidFill>
              </a:rPr>
              <a:t>信息集成</a:t>
            </a:r>
            <a:r>
              <a:rPr lang="zh-CN" altLang="en-US" sz="133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带动增加使用冲动的产品。</a:t>
            </a:r>
            <a:endParaRPr lang="en-US" altLang="zh-CN" sz="13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MH_SubTitle_3"/>
          <p:cNvSpPr txBox="1"/>
          <p:nvPr>
            <p:custDataLst>
              <p:tags r:id="rId14"/>
            </p:custDataLst>
          </p:nvPr>
        </p:nvSpPr>
        <p:spPr>
          <a:xfrm rot="4220301">
            <a:off x="5056869" y="2394177"/>
            <a:ext cx="1534583" cy="793750"/>
          </a:xfrm>
          <a:prstGeom prst="rect">
            <a:avLst/>
          </a:prstGeom>
          <a:noFill/>
        </p:spPr>
        <p:txBody>
          <a:bodyPr lIns="0" tIns="0" rIns="0" bIns="0" anchor="ctr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2000" b="1" dirty="0" smtClean="0">
                <a:solidFill>
                  <a:schemeClr val="accent2"/>
                </a:solidFill>
              </a:rPr>
              <a:t>手 机 银 行</a:t>
            </a:r>
            <a:endParaRPr lang="zh-CN" altLang="en-US" sz="2000" b="1" dirty="0">
              <a:solidFill>
                <a:schemeClr val="accent2"/>
              </a:solidFill>
            </a:endParaRPr>
          </a:p>
        </p:txBody>
      </p:sp>
      <p:grpSp>
        <p:nvGrpSpPr>
          <p:cNvPr id="59" name="组合 58"/>
          <p:cNvGrpSpPr/>
          <p:nvPr/>
        </p:nvGrpSpPr>
        <p:grpSpPr>
          <a:xfrm>
            <a:off x="6465064" y="1483017"/>
            <a:ext cx="697178" cy="697178"/>
            <a:chOff x="7150296" y="2967205"/>
            <a:chExt cx="697178" cy="697178"/>
          </a:xfrm>
        </p:grpSpPr>
        <p:sp>
          <p:nvSpPr>
            <p:cNvPr id="16" name="MH_Other_11"/>
            <p:cNvSpPr/>
            <p:nvPr>
              <p:custDataLst>
                <p:tags r:id="rId15"/>
              </p:custDataLst>
            </p:nvPr>
          </p:nvSpPr>
          <p:spPr>
            <a:xfrm>
              <a:off x="7209828" y="3026737"/>
              <a:ext cx="578114" cy="579438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17" name="MH_Other_12"/>
            <p:cNvSpPr/>
            <p:nvPr>
              <p:custDataLst>
                <p:tags r:id="rId16"/>
              </p:custDataLst>
            </p:nvPr>
          </p:nvSpPr>
          <p:spPr>
            <a:xfrm>
              <a:off x="7150296" y="2967205"/>
              <a:ext cx="697178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17" cstate="email"/>
            <a:stretch>
              <a:fillRect/>
            </a:stretch>
          </p:blipFill>
          <p:spPr>
            <a:xfrm>
              <a:off x="7329382" y="3133609"/>
              <a:ext cx="369431" cy="373200"/>
            </a:xfrm>
            <a:prstGeom prst="rect">
              <a:avLst/>
            </a:prstGeom>
          </p:spPr>
        </p:pic>
      </p:grpSp>
      <p:sp>
        <p:nvSpPr>
          <p:cNvPr id="27" name="矩形 26"/>
          <p:cNvSpPr/>
          <p:nvPr/>
        </p:nvSpPr>
        <p:spPr>
          <a:xfrm>
            <a:off x="1079445" y="3084283"/>
            <a:ext cx="446616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先声夺人，以点及面：以</a:t>
            </a:r>
            <a:r>
              <a:rPr lang="zh-CN" altLang="en-US" sz="1200" b="1" dirty="0">
                <a:solidFill>
                  <a:schemeClr val="accent2"/>
                </a:solidFill>
              </a:rPr>
              <a:t>一</a:t>
            </a:r>
            <a:r>
              <a:rPr lang="zh-CN" altLang="en-US" sz="1200" b="1" dirty="0" smtClean="0">
                <a:solidFill>
                  <a:schemeClr val="accent2"/>
                </a:solidFill>
              </a:rPr>
              <a:t>个记忆点</a:t>
            </a: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推动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整个完整链条的</a:t>
            </a:r>
            <a:r>
              <a:rPr lang="zh-CN" altLang="en-US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发展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45" name="直接连接符 44"/>
          <p:cNvCxnSpPr/>
          <p:nvPr/>
        </p:nvCxnSpPr>
        <p:spPr>
          <a:xfrm flipH="1" flipV="1">
            <a:off x="3578720" y="1476969"/>
            <a:ext cx="330219" cy="33594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>
            <a:endCxn id="13" idx="6"/>
          </p:cNvCxnSpPr>
          <p:nvPr/>
        </p:nvCxnSpPr>
        <p:spPr>
          <a:xfrm flipH="1">
            <a:off x="2172833" y="1477897"/>
            <a:ext cx="139509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MH_Text_2"/>
          <p:cNvSpPr txBox="1"/>
          <p:nvPr>
            <p:custDataLst>
              <p:tags r:id="rId18"/>
            </p:custDataLst>
          </p:nvPr>
        </p:nvSpPr>
        <p:spPr>
          <a:xfrm>
            <a:off x="710488" y="2444696"/>
            <a:ext cx="1892775" cy="30023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lIns="0" tIns="0" rIns="0" bIns="0" anchor="ctr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1400" b="1" dirty="0" smtClean="0">
                <a:solidFill>
                  <a:schemeClr val="accent2"/>
                </a:solidFill>
              </a:rPr>
              <a:t>信赖：来融</a:t>
            </a:r>
            <a:r>
              <a:rPr lang="en-US" altLang="zh-CN" sz="1400" b="1" dirty="0" smtClean="0">
                <a:solidFill>
                  <a:schemeClr val="accent2"/>
                </a:solidFill>
              </a:rPr>
              <a:t>e</a:t>
            </a:r>
            <a:r>
              <a:rPr lang="zh-CN" altLang="en-US" sz="1400" b="1" dirty="0" smtClean="0">
                <a:solidFill>
                  <a:schemeClr val="accent2"/>
                </a:solidFill>
              </a:rPr>
              <a:t>购买大件</a:t>
            </a:r>
            <a:endParaRPr lang="en-US" altLang="zh-CN" sz="1400" b="1" dirty="0" smtClean="0">
              <a:solidFill>
                <a:schemeClr val="accent2"/>
              </a:solidFill>
            </a:endParaRPr>
          </a:p>
        </p:txBody>
      </p:sp>
      <p:cxnSp>
        <p:nvCxnSpPr>
          <p:cNvPr id="54" name="直接连接符 53"/>
          <p:cNvCxnSpPr>
            <a:stCxn id="10" idx="6"/>
          </p:cNvCxnSpPr>
          <p:nvPr/>
        </p:nvCxnSpPr>
        <p:spPr>
          <a:xfrm>
            <a:off x="3106460" y="4757990"/>
            <a:ext cx="461465" cy="0"/>
          </a:xfrm>
          <a:prstGeom prst="line">
            <a:avLst/>
          </a:prstGeom>
          <a:ln>
            <a:solidFill>
              <a:srgbClr val="FFDF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V="1">
            <a:off x="3567925" y="4468933"/>
            <a:ext cx="283995" cy="289057"/>
          </a:xfrm>
          <a:prstGeom prst="line">
            <a:avLst/>
          </a:prstGeom>
          <a:ln>
            <a:solidFill>
              <a:srgbClr val="FFDF6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组合 57"/>
          <p:cNvGrpSpPr/>
          <p:nvPr/>
        </p:nvGrpSpPr>
        <p:grpSpPr>
          <a:xfrm>
            <a:off x="539552" y="4234116"/>
            <a:ext cx="1666797" cy="929010"/>
            <a:chOff x="539552" y="4312455"/>
            <a:chExt cx="1666797" cy="929010"/>
          </a:xfrm>
        </p:grpSpPr>
        <p:sp>
          <p:nvSpPr>
            <p:cNvPr id="8" name="MH_Text_1"/>
            <p:cNvSpPr txBox="1"/>
            <p:nvPr>
              <p:custDataLst>
                <p:tags r:id="rId19"/>
              </p:custDataLst>
            </p:nvPr>
          </p:nvSpPr>
          <p:spPr>
            <a:xfrm>
              <a:off x="539552" y="4312455"/>
              <a:ext cx="1649697" cy="858184"/>
            </a:xfrm>
            <a:prstGeom prst="rect">
              <a:avLst/>
            </a:prstGeom>
            <a:noFill/>
          </p:spPr>
          <p:txBody>
            <a:bodyPr lIns="0" tIns="0" rIns="0" bIns="0">
              <a:norm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/>
              </a:lvl1pPr>
            </a:lstStyle>
            <a:p>
              <a:pPr algn="ctr">
                <a:defRPr/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用</a:t>
              </a:r>
              <a:r>
                <a:rPr lang="zh-CN" altLang="en-US" sz="1400" b="1" dirty="0">
                  <a:solidFill>
                    <a:schemeClr val="accent3"/>
                  </a:solidFill>
                </a:rPr>
                <a:t>优惠落地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带动急需场景的</a:t>
              </a:r>
              <a:r>
                <a:rPr lang="zh-CN" altLang="en-US" sz="14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产品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。</a:t>
              </a:r>
              <a:endParaRPr lang="en-US" altLang="zh-CN" sz="1400" dirty="0" smtClean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7" name="MH_Text_2"/>
            <p:cNvSpPr txBox="1"/>
            <p:nvPr>
              <p:custDataLst>
                <p:tags r:id="rId20"/>
              </p:custDataLst>
            </p:nvPr>
          </p:nvSpPr>
          <p:spPr>
            <a:xfrm>
              <a:off x="539552" y="4941231"/>
              <a:ext cx="1666797" cy="300234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/>
              </a:lvl1pPr>
            </a:lstStyle>
            <a:p>
              <a:pPr algn="ctr">
                <a:defRPr/>
              </a:pPr>
              <a:r>
                <a:rPr lang="zh-CN" altLang="en-US" sz="1400" b="1" dirty="0" smtClean="0">
                  <a:solidFill>
                    <a:schemeClr val="accent3"/>
                  </a:solidFill>
                </a:rPr>
                <a:t>信赖：支付安全放心</a:t>
              </a:r>
              <a:endParaRPr lang="en-US" altLang="zh-CN" sz="1400" b="1" dirty="0" smtClean="0">
                <a:solidFill>
                  <a:schemeClr val="accent3"/>
                </a:solidFill>
              </a:endParaRPr>
            </a:p>
          </p:txBody>
        </p:sp>
      </p:grpSp>
      <p:cxnSp>
        <p:nvCxnSpPr>
          <p:cNvPr id="61" name="直接连接符 60"/>
          <p:cNvCxnSpPr>
            <a:stCxn id="17" idx="2"/>
          </p:cNvCxnSpPr>
          <p:nvPr/>
        </p:nvCxnSpPr>
        <p:spPr>
          <a:xfrm flipH="1">
            <a:off x="5931252" y="1831606"/>
            <a:ext cx="533812" cy="0"/>
          </a:xfrm>
          <a:prstGeom prst="line">
            <a:avLst/>
          </a:prstGeom>
          <a:ln>
            <a:solidFill>
              <a:srgbClr val="FFCA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 flipH="1">
            <a:off x="5724128" y="1831606"/>
            <a:ext cx="207124" cy="191015"/>
          </a:xfrm>
          <a:prstGeom prst="line">
            <a:avLst/>
          </a:prstGeom>
          <a:ln>
            <a:solidFill>
              <a:srgbClr val="FFCA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MH_Text_2"/>
          <p:cNvSpPr txBox="1"/>
          <p:nvPr>
            <p:custDataLst>
              <p:tags r:id="rId21"/>
            </p:custDataLst>
          </p:nvPr>
        </p:nvSpPr>
        <p:spPr>
          <a:xfrm>
            <a:off x="6444013" y="2829871"/>
            <a:ext cx="1800395" cy="30023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lIns="0" tIns="0" rIns="0" bIns="0" anchor="ctr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ctr">
              <a:defRPr/>
            </a:pPr>
            <a:r>
              <a:rPr lang="zh-CN" altLang="en-US" sz="1400" b="1" dirty="0" smtClean="0">
                <a:solidFill>
                  <a:schemeClr val="accent3"/>
                </a:solidFill>
              </a:rPr>
              <a:t>信赖：从身边到指尖</a:t>
            </a:r>
            <a:endParaRPr lang="en-US" altLang="zh-CN" sz="1400" b="1" dirty="0" smtClean="0">
              <a:solidFill>
                <a:schemeClr val="accent3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3774976" y="3501097"/>
            <a:ext cx="4686953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主客互换，齐头并进：灵活的打法，不被动，</a:t>
            </a:r>
            <a:r>
              <a:rPr lang="zh-CN" altLang="en-US" sz="1200" b="1" dirty="0">
                <a:solidFill>
                  <a:schemeClr val="accent3"/>
                </a:solidFill>
              </a:rPr>
              <a:t>互为促进和增长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。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0" y="-1"/>
            <a:ext cx="9144000" cy="537778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-1"/>
            <a:ext cx="9144000" cy="5715000"/>
          </a:xfrm>
          <a:prstGeom prst="rect">
            <a:avLst/>
          </a:prstGeom>
          <a:solidFill>
            <a:schemeClr val="tx1">
              <a:alpha val="36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4031432" y="3793604"/>
            <a:ext cx="5112568" cy="648229"/>
          </a:xfrm>
        </p:spPr>
        <p:txBody>
          <a:bodyPr/>
          <a:lstStyle/>
          <a:p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立体规划内容传播节奏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整体传播脉络图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1561356"/>
            <a:ext cx="9144000" cy="15422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五边形 26"/>
          <p:cNvSpPr/>
          <p:nvPr/>
        </p:nvSpPr>
        <p:spPr>
          <a:xfrm>
            <a:off x="1186985" y="1691324"/>
            <a:ext cx="2088232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大数据引导认知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艾瑞网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互联网消费报告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五边形 27"/>
          <p:cNvSpPr/>
          <p:nvPr/>
        </p:nvSpPr>
        <p:spPr>
          <a:xfrm>
            <a:off x="1186985" y="2645222"/>
            <a:ext cx="7423355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ePR</a:t>
            </a:r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品牌高度提升</a:t>
            </a:r>
            <a:endParaRPr lang="zh-CN" altLang="en-US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工行出品，值得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信赖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五边形 28"/>
          <p:cNvSpPr/>
          <p:nvPr/>
        </p:nvSpPr>
        <p:spPr>
          <a:xfrm>
            <a:off x="3413488" y="1689083"/>
            <a:ext cx="432031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微电影加深认同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让爱更进一步（父母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爱人）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395536" y="1561357"/>
            <a:ext cx="0" cy="29523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0" y="1561357"/>
            <a:ext cx="395536" cy="155419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整合线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98782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16156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283968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970217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598549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2818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92722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24328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8172400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68015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11560" y="1422142"/>
            <a:ext cx="8208912" cy="117727"/>
            <a:chOff x="611560" y="1157879"/>
            <a:chExt cx="8208912" cy="117727"/>
          </a:xfrm>
        </p:grpSpPr>
        <p:cxnSp>
          <p:nvCxnSpPr>
            <p:cNvPr id="60" name="直接箭头连接符 59"/>
            <p:cNvCxnSpPr/>
            <p:nvPr/>
          </p:nvCxnSpPr>
          <p:spPr>
            <a:xfrm>
              <a:off x="611560" y="1275606"/>
              <a:ext cx="8208912" cy="0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249686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15147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576995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707918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73380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83884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642456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11533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446071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380609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184224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11876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矩形 72"/>
          <p:cNvSpPr/>
          <p:nvPr/>
        </p:nvSpPr>
        <p:spPr>
          <a:xfrm>
            <a:off x="168454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2339752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五边形 80"/>
          <p:cNvSpPr/>
          <p:nvPr/>
        </p:nvSpPr>
        <p:spPr>
          <a:xfrm>
            <a:off x="6387015" y="2173102"/>
            <a:ext cx="134678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汽车之家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462027" y="208827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462027" y="259164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五边形 43"/>
          <p:cNvSpPr/>
          <p:nvPr/>
        </p:nvSpPr>
        <p:spPr>
          <a:xfrm>
            <a:off x="3423387" y="2150100"/>
            <a:ext cx="129262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三九健康网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46"/>
          <p:cNvSpPr/>
          <p:nvPr/>
        </p:nvSpPr>
        <p:spPr>
          <a:xfrm>
            <a:off x="4857618" y="2150201"/>
            <a:ext cx="143205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宝宝树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462027" y="358127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462027" y="4046998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462027" y="451368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/>
          <p:cNvSpPr/>
          <p:nvPr/>
        </p:nvSpPr>
        <p:spPr>
          <a:xfrm>
            <a:off x="0" y="3094062"/>
            <a:ext cx="395536" cy="1419622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营销线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395536" y="309501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五边形 78"/>
          <p:cNvSpPr/>
          <p:nvPr/>
        </p:nvSpPr>
        <p:spPr>
          <a:xfrm>
            <a:off x="1184430" y="3184763"/>
            <a:ext cx="742590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全年优惠活动，促进注册使用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en-US" altLang="zh-CN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元行动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0" name="五边形 79"/>
          <p:cNvSpPr/>
          <p:nvPr/>
        </p:nvSpPr>
        <p:spPr>
          <a:xfrm>
            <a:off x="1490189" y="3628874"/>
            <a:ext cx="1281611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H5</a:t>
            </a:r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轻应用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最夯优惠月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2" name="五边形 81"/>
          <p:cNvSpPr/>
          <p:nvPr/>
        </p:nvSpPr>
        <p:spPr>
          <a:xfrm>
            <a:off x="2618696" y="4094597"/>
            <a:ext cx="165813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惠生活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达人评选</a:t>
            </a:r>
            <a:endParaRPr lang="en-US" altLang="zh-CN" sz="1050" dirty="0">
              <a:solidFill>
                <a:srgbClr val="0070C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4" name="五边形 83"/>
          <p:cNvSpPr/>
          <p:nvPr/>
        </p:nvSpPr>
        <p:spPr>
          <a:xfrm>
            <a:off x="4311616" y="3628000"/>
            <a:ext cx="1369624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百合网跨界合作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工行专享会员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整合</a:t>
            </a:r>
            <a:r>
              <a:rPr lang="zh-CN" altLang="en-US" dirty="0" smtClean="0"/>
              <a:t>线 </a:t>
            </a:r>
            <a:r>
              <a:rPr lang="en-US" altLang="zh-CN" dirty="0" smtClean="0"/>
              <a:t>- </a:t>
            </a:r>
            <a:r>
              <a:rPr lang="zh-CN" altLang="en-US" dirty="0" smtClean="0"/>
              <a:t>品牌的最大化曝光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1561356"/>
            <a:ext cx="9144000" cy="15422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五边形 26"/>
          <p:cNvSpPr/>
          <p:nvPr/>
        </p:nvSpPr>
        <p:spPr>
          <a:xfrm>
            <a:off x="1186985" y="1691324"/>
            <a:ext cx="2088232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大数据引导认知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艾瑞网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互联网消费报告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五边形 27"/>
          <p:cNvSpPr/>
          <p:nvPr/>
        </p:nvSpPr>
        <p:spPr>
          <a:xfrm>
            <a:off x="1186985" y="2645222"/>
            <a:ext cx="7423355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ePR</a:t>
            </a:r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品牌高度提升</a:t>
            </a:r>
            <a:endParaRPr lang="zh-CN" altLang="en-US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工行出品，值得信赖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五边形 28"/>
          <p:cNvSpPr/>
          <p:nvPr/>
        </p:nvSpPr>
        <p:spPr>
          <a:xfrm>
            <a:off x="3413488" y="1689083"/>
            <a:ext cx="432031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微电影加深认同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让爱更进一步（父亲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母亲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爱人）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395536" y="1561357"/>
            <a:ext cx="0" cy="29523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0" y="1561357"/>
            <a:ext cx="395536" cy="155419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整合线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98782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16156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283968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970217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598549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2818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92722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24328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8172400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68015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11560" y="1422142"/>
            <a:ext cx="8208912" cy="117727"/>
            <a:chOff x="611560" y="1157879"/>
            <a:chExt cx="8208912" cy="117727"/>
          </a:xfrm>
        </p:grpSpPr>
        <p:cxnSp>
          <p:nvCxnSpPr>
            <p:cNvPr id="60" name="直接箭头连接符 59"/>
            <p:cNvCxnSpPr/>
            <p:nvPr/>
          </p:nvCxnSpPr>
          <p:spPr>
            <a:xfrm>
              <a:off x="611560" y="1275606"/>
              <a:ext cx="8208912" cy="0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249686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15147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576995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707918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73380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83884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642456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11533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446071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380609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184224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11876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矩形 72"/>
          <p:cNvSpPr/>
          <p:nvPr/>
        </p:nvSpPr>
        <p:spPr>
          <a:xfrm>
            <a:off x="168454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2339752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五边形 80"/>
          <p:cNvSpPr/>
          <p:nvPr/>
        </p:nvSpPr>
        <p:spPr>
          <a:xfrm>
            <a:off x="6387015" y="2173102"/>
            <a:ext cx="134678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汽车之家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462027" y="208827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462027" y="259164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五边形 43"/>
          <p:cNvSpPr/>
          <p:nvPr/>
        </p:nvSpPr>
        <p:spPr>
          <a:xfrm>
            <a:off x="3423387" y="2150100"/>
            <a:ext cx="129262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三九健康网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46"/>
          <p:cNvSpPr/>
          <p:nvPr/>
        </p:nvSpPr>
        <p:spPr>
          <a:xfrm>
            <a:off x="4857618" y="2150201"/>
            <a:ext cx="143205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宝宝树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462027" y="358127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462027" y="4046998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462027" y="451368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/>
          <p:cNvSpPr/>
          <p:nvPr/>
        </p:nvSpPr>
        <p:spPr>
          <a:xfrm>
            <a:off x="0" y="3094062"/>
            <a:ext cx="395536" cy="1419622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营销线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395536" y="309501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五边形 78"/>
          <p:cNvSpPr/>
          <p:nvPr/>
        </p:nvSpPr>
        <p:spPr>
          <a:xfrm>
            <a:off x="1186985" y="3184763"/>
            <a:ext cx="7423354" cy="370525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全年优惠活动，促进注册使用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en-US" altLang="zh-CN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元行动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0" name="五边形 79"/>
          <p:cNvSpPr/>
          <p:nvPr/>
        </p:nvSpPr>
        <p:spPr>
          <a:xfrm>
            <a:off x="1490189" y="3628874"/>
            <a:ext cx="1281611" cy="370525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H5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轻应用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最夯优惠月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2" name="五边形 81"/>
          <p:cNvSpPr/>
          <p:nvPr/>
        </p:nvSpPr>
        <p:spPr>
          <a:xfrm>
            <a:off x="2618696" y="4094597"/>
            <a:ext cx="1658139" cy="370525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惠生活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达人评选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4" name="五边形 83"/>
          <p:cNvSpPr/>
          <p:nvPr/>
        </p:nvSpPr>
        <p:spPr>
          <a:xfrm>
            <a:off x="4311616" y="3628000"/>
            <a:ext cx="1369624" cy="370525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百合网跨界合作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工行专享会员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大</a:t>
            </a:r>
            <a:r>
              <a:rPr lang="zh-CN" altLang="en-US" dirty="0"/>
              <a:t>数据引导</a:t>
            </a:r>
            <a:r>
              <a:rPr lang="zh-CN" altLang="en-US" dirty="0" smtClean="0"/>
              <a:t>认知 </a:t>
            </a:r>
            <a:r>
              <a:rPr lang="en-US" altLang="zh-CN" dirty="0" smtClean="0"/>
              <a:t>- </a:t>
            </a:r>
            <a:r>
              <a:rPr lang="zh-CN" altLang="en-US" dirty="0" smtClean="0"/>
              <a:t>互联网消费报告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4517599" y="2584186"/>
            <a:ext cx="45804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dirty="0" smtClean="0"/>
              <a:t>- </a:t>
            </a:r>
            <a:r>
              <a:rPr lang="zh-CN" altLang="en-US" sz="1400" dirty="0" smtClean="0"/>
              <a:t>用真实大数据对人群购买力提升进行</a:t>
            </a:r>
            <a:r>
              <a:rPr lang="zh-CN" altLang="en-US" b="1" dirty="0" smtClean="0">
                <a:solidFill>
                  <a:srgbClr val="C00000"/>
                </a:solidFill>
              </a:rPr>
              <a:t>数据验证</a:t>
            </a:r>
            <a:r>
              <a:rPr lang="zh-CN" altLang="en-US" sz="1400" dirty="0" smtClean="0"/>
              <a:t>；</a:t>
            </a:r>
            <a:endParaRPr lang="en-US" altLang="zh-CN" sz="1400" dirty="0" smtClean="0"/>
          </a:p>
          <a:p>
            <a:pPr>
              <a:lnSpc>
                <a:spcPct val="150000"/>
              </a:lnSpc>
            </a:pPr>
            <a:r>
              <a:rPr lang="en-US" altLang="zh-CN" sz="1400" dirty="0" smtClean="0"/>
              <a:t>- </a:t>
            </a:r>
            <a:r>
              <a:rPr lang="zh-CN" altLang="en-US" sz="1400" dirty="0" smtClean="0"/>
              <a:t>用互联网消费数据对比进行</a:t>
            </a:r>
            <a:r>
              <a:rPr lang="zh-CN" altLang="en-US" b="1" dirty="0" smtClean="0">
                <a:solidFill>
                  <a:srgbClr val="C00000"/>
                </a:solidFill>
              </a:rPr>
              <a:t>情感打动</a:t>
            </a:r>
            <a:r>
              <a:rPr lang="zh-CN" altLang="en-US" sz="1400" dirty="0" smtClean="0"/>
              <a:t>；</a:t>
            </a:r>
            <a:endParaRPr lang="en-US" altLang="zh-CN" sz="1400" dirty="0" smtClean="0"/>
          </a:p>
          <a:p>
            <a:pPr>
              <a:lnSpc>
                <a:spcPct val="150000"/>
              </a:lnSpc>
            </a:pPr>
            <a:r>
              <a:rPr lang="en-US" altLang="zh-CN" sz="1400" dirty="0" smtClean="0"/>
              <a:t>- </a:t>
            </a:r>
            <a:r>
              <a:rPr lang="zh-CN" altLang="en-US" sz="1400" dirty="0" smtClean="0"/>
              <a:t>融</a:t>
            </a:r>
            <a:r>
              <a:rPr lang="en-US" altLang="zh-CN" sz="1400" dirty="0" smtClean="0"/>
              <a:t>e</a:t>
            </a:r>
            <a:r>
              <a:rPr lang="zh-CN" altLang="en-US" sz="1400" dirty="0" smtClean="0"/>
              <a:t>购自身消费数据展现，</a:t>
            </a:r>
            <a:r>
              <a:rPr lang="zh-CN" altLang="en-US" b="1" dirty="0" smtClean="0">
                <a:solidFill>
                  <a:srgbClr val="C00000"/>
                </a:solidFill>
              </a:rPr>
              <a:t>品牌露出</a:t>
            </a:r>
            <a:r>
              <a:rPr lang="zh-CN" altLang="en-US" sz="1400" dirty="0" smtClean="0"/>
              <a:t>；</a:t>
            </a:r>
            <a:endParaRPr lang="en-US" altLang="zh-CN" sz="1400" dirty="0" smtClean="0"/>
          </a:p>
          <a:p>
            <a:pPr>
              <a:lnSpc>
                <a:spcPct val="150000"/>
              </a:lnSpc>
            </a:pPr>
            <a:r>
              <a:rPr lang="en-US" altLang="zh-CN" sz="1400" dirty="0" smtClean="0"/>
              <a:t>- </a:t>
            </a:r>
            <a:r>
              <a:rPr lang="zh-CN" altLang="en-US" sz="1400" dirty="0" smtClean="0"/>
              <a:t>在数据上对用户购买大件进行</a:t>
            </a:r>
            <a:r>
              <a:rPr lang="zh-CN" altLang="en-US" b="1" dirty="0" smtClean="0">
                <a:solidFill>
                  <a:srgbClr val="C00000"/>
                </a:solidFill>
              </a:rPr>
              <a:t>消费引导</a:t>
            </a:r>
            <a:r>
              <a:rPr lang="zh-CN" altLang="en-US" sz="1400" dirty="0" smtClean="0"/>
              <a:t>。</a:t>
            </a:r>
            <a:endParaRPr lang="zh-CN" altLang="en-US" sz="1400" dirty="0"/>
          </a:p>
        </p:txBody>
      </p:sp>
      <p:grpSp>
        <p:nvGrpSpPr>
          <p:cNvPr id="4" name="组合 3"/>
          <p:cNvGrpSpPr/>
          <p:nvPr/>
        </p:nvGrpSpPr>
        <p:grpSpPr bwMode="auto">
          <a:xfrm>
            <a:off x="323528" y="1828668"/>
            <a:ext cx="3800476" cy="2682875"/>
            <a:chOff x="4300669" y="1745769"/>
            <a:chExt cx="3800132" cy="2682680"/>
          </a:xfrm>
        </p:grpSpPr>
        <p:sp>
          <p:nvSpPr>
            <p:cNvPr id="5" name="任意多边形 4"/>
            <p:cNvSpPr/>
            <p:nvPr/>
          </p:nvSpPr>
          <p:spPr>
            <a:xfrm>
              <a:off x="5553094" y="2620418"/>
              <a:ext cx="1488940" cy="1454044"/>
            </a:xfrm>
            <a:custGeom>
              <a:avLst/>
              <a:gdLst>
                <a:gd name="connsiteX0" fmla="*/ 0 w 3277819"/>
                <a:gd name="connsiteY0" fmla="*/ 1638874 h 3277748"/>
                <a:gd name="connsiteX1" fmla="*/ 1638910 w 3277819"/>
                <a:gd name="connsiteY1" fmla="*/ 0 h 3277748"/>
                <a:gd name="connsiteX2" fmla="*/ 3277820 w 3277819"/>
                <a:gd name="connsiteY2" fmla="*/ 1638874 h 3277748"/>
                <a:gd name="connsiteX3" fmla="*/ 1638910 w 3277819"/>
                <a:gd name="connsiteY3" fmla="*/ 3277748 h 3277748"/>
                <a:gd name="connsiteX4" fmla="*/ 0 w 3277819"/>
                <a:gd name="connsiteY4" fmla="*/ 1638874 h 32777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7819" h="3277748">
                  <a:moveTo>
                    <a:pt x="0" y="1638874"/>
                  </a:moveTo>
                  <a:cubicBezTo>
                    <a:pt x="0" y="733749"/>
                    <a:pt x="733765" y="0"/>
                    <a:pt x="1638910" y="0"/>
                  </a:cubicBezTo>
                  <a:cubicBezTo>
                    <a:pt x="2544055" y="0"/>
                    <a:pt x="3277820" y="733749"/>
                    <a:pt x="3277820" y="1638874"/>
                  </a:cubicBezTo>
                  <a:cubicBezTo>
                    <a:pt x="3277820" y="2543999"/>
                    <a:pt x="2544055" y="3277748"/>
                    <a:pt x="1638910" y="3277748"/>
                  </a:cubicBezTo>
                  <a:cubicBezTo>
                    <a:pt x="733765" y="3277748"/>
                    <a:pt x="0" y="2543999"/>
                    <a:pt x="0" y="16388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216662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20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互联网消费价格变化</a:t>
              </a:r>
              <a:endParaRPr lang="zh-CN" altLang="en-US" sz="20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7703962" y="3360284"/>
              <a:ext cx="396839" cy="393671"/>
            </a:xfrm>
            <a:prstGeom prst="ellipse">
              <a:avLst/>
            </a:prstGeom>
            <a:solidFill>
              <a:schemeClr val="bg1">
                <a:lumMod val="75000"/>
                <a:alpha val="52941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任意多边形 6"/>
            <p:cNvSpPr/>
            <p:nvPr/>
          </p:nvSpPr>
          <p:spPr>
            <a:xfrm>
              <a:off x="4300669" y="2256907"/>
              <a:ext cx="1252425" cy="1234985"/>
            </a:xfrm>
            <a:custGeom>
              <a:avLst/>
              <a:gdLst>
                <a:gd name="connsiteX0" fmla="*/ 0 w 1332585"/>
                <a:gd name="connsiteY0" fmla="*/ 666080 h 1332159"/>
                <a:gd name="connsiteX1" fmla="*/ 666293 w 1332585"/>
                <a:gd name="connsiteY1" fmla="*/ 0 h 1332159"/>
                <a:gd name="connsiteX2" fmla="*/ 1332586 w 1332585"/>
                <a:gd name="connsiteY2" fmla="*/ 666080 h 1332159"/>
                <a:gd name="connsiteX3" fmla="*/ 666293 w 1332585"/>
                <a:gd name="connsiteY3" fmla="*/ 1332160 h 1332159"/>
                <a:gd name="connsiteX4" fmla="*/ 0 w 1332585"/>
                <a:gd name="connsiteY4" fmla="*/ 666080 h 133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2585" h="1332159">
                  <a:moveTo>
                    <a:pt x="0" y="666080"/>
                  </a:moveTo>
                  <a:cubicBezTo>
                    <a:pt x="0" y="298214"/>
                    <a:pt x="298310" y="0"/>
                    <a:pt x="666293" y="0"/>
                  </a:cubicBezTo>
                  <a:cubicBezTo>
                    <a:pt x="1034276" y="0"/>
                    <a:pt x="1332586" y="298214"/>
                    <a:pt x="1332586" y="666080"/>
                  </a:cubicBezTo>
                  <a:cubicBezTo>
                    <a:pt x="1332586" y="1033946"/>
                    <a:pt x="1034276" y="1332160"/>
                    <a:pt x="666293" y="1332160"/>
                  </a:cubicBezTo>
                  <a:cubicBezTo>
                    <a:pt x="298310" y="1332160"/>
                    <a:pt x="0" y="1033946"/>
                    <a:pt x="0" y="66608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433195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20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男女比例</a:t>
              </a:r>
              <a:endParaRPr lang="zh-CN" altLang="en-US" sz="20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8" name="椭圆 7"/>
            <p:cNvSpPr/>
            <p:nvPr/>
          </p:nvSpPr>
          <p:spPr>
            <a:xfrm>
              <a:off x="5630874" y="1891808"/>
              <a:ext cx="252390" cy="252395"/>
            </a:xfrm>
            <a:prstGeom prst="ellipse">
              <a:avLst/>
            </a:prstGeom>
            <a:solidFill>
              <a:schemeClr val="bg1">
                <a:lumMod val="75000"/>
                <a:alpha val="52941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椭圆 8"/>
            <p:cNvSpPr/>
            <p:nvPr/>
          </p:nvSpPr>
          <p:spPr>
            <a:xfrm>
              <a:off x="4684809" y="3701427"/>
              <a:ext cx="457159" cy="457167"/>
            </a:xfrm>
            <a:prstGeom prst="ellipse">
              <a:avLst/>
            </a:prstGeom>
            <a:solidFill>
              <a:schemeClr val="bg1">
                <a:lumMod val="75000"/>
                <a:alpha val="52941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任意多边形 9"/>
            <p:cNvSpPr/>
            <p:nvPr/>
          </p:nvSpPr>
          <p:spPr>
            <a:xfrm>
              <a:off x="7156323" y="2517238"/>
              <a:ext cx="796853" cy="796867"/>
            </a:xfrm>
            <a:custGeom>
              <a:avLst/>
              <a:gdLst>
                <a:gd name="connsiteX0" fmla="*/ 0 w 1332585"/>
                <a:gd name="connsiteY0" fmla="*/ 666080 h 1332159"/>
                <a:gd name="connsiteX1" fmla="*/ 666293 w 1332585"/>
                <a:gd name="connsiteY1" fmla="*/ 0 h 1332159"/>
                <a:gd name="connsiteX2" fmla="*/ 1332586 w 1332585"/>
                <a:gd name="connsiteY2" fmla="*/ 666080 h 1332159"/>
                <a:gd name="connsiteX3" fmla="*/ 666293 w 1332585"/>
                <a:gd name="connsiteY3" fmla="*/ 1332160 h 1332159"/>
                <a:gd name="connsiteX4" fmla="*/ 0 w 1332585"/>
                <a:gd name="connsiteY4" fmla="*/ 666080 h 133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2585" h="1332159">
                  <a:moveTo>
                    <a:pt x="0" y="666080"/>
                  </a:moveTo>
                  <a:cubicBezTo>
                    <a:pt x="0" y="298214"/>
                    <a:pt x="298310" y="0"/>
                    <a:pt x="666293" y="0"/>
                  </a:cubicBezTo>
                  <a:cubicBezTo>
                    <a:pt x="1034276" y="0"/>
                    <a:pt x="1332586" y="298214"/>
                    <a:pt x="1332586" y="666080"/>
                  </a:cubicBezTo>
                  <a:cubicBezTo>
                    <a:pt x="1332586" y="1033946"/>
                    <a:pt x="1034276" y="1332160"/>
                    <a:pt x="666293" y="1332160"/>
                  </a:cubicBezTo>
                  <a:cubicBezTo>
                    <a:pt x="298310" y="1332160"/>
                    <a:pt x="0" y="1033946"/>
                    <a:pt x="0" y="66608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433195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购买</a:t>
              </a:r>
              <a:endParaRPr lang="en-US" altLang="zh-CN" sz="1600" dirty="0" smtClean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  <a:p>
              <a:pPr algn="ctr" defTabSz="1433195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习惯</a:t>
              </a:r>
              <a:endParaRPr lang="zh-CN" altLang="en-US" sz="16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511788" y="4244312"/>
              <a:ext cx="182545" cy="184137"/>
            </a:xfrm>
            <a:prstGeom prst="ellipse">
              <a:avLst/>
            </a:prstGeom>
            <a:solidFill>
              <a:schemeClr val="bg1">
                <a:lumMod val="75000"/>
                <a:alpha val="52941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任意多边形 11"/>
            <p:cNvSpPr/>
            <p:nvPr/>
          </p:nvSpPr>
          <p:spPr>
            <a:xfrm>
              <a:off x="6318199" y="1745769"/>
              <a:ext cx="796853" cy="793692"/>
            </a:xfrm>
            <a:custGeom>
              <a:avLst/>
              <a:gdLst>
                <a:gd name="connsiteX0" fmla="*/ 0 w 1332585"/>
                <a:gd name="connsiteY0" fmla="*/ 666080 h 1332159"/>
                <a:gd name="connsiteX1" fmla="*/ 666293 w 1332585"/>
                <a:gd name="connsiteY1" fmla="*/ 0 h 1332159"/>
                <a:gd name="connsiteX2" fmla="*/ 1332586 w 1332585"/>
                <a:gd name="connsiteY2" fmla="*/ 666080 h 1332159"/>
                <a:gd name="connsiteX3" fmla="*/ 666293 w 1332585"/>
                <a:gd name="connsiteY3" fmla="*/ 1332160 h 1332159"/>
                <a:gd name="connsiteX4" fmla="*/ 0 w 1332585"/>
                <a:gd name="connsiteY4" fmla="*/ 666080 h 133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2585" h="1332159">
                  <a:moveTo>
                    <a:pt x="0" y="666080"/>
                  </a:moveTo>
                  <a:cubicBezTo>
                    <a:pt x="0" y="298214"/>
                    <a:pt x="298310" y="0"/>
                    <a:pt x="666293" y="0"/>
                  </a:cubicBezTo>
                  <a:cubicBezTo>
                    <a:pt x="1034276" y="0"/>
                    <a:pt x="1332586" y="298214"/>
                    <a:pt x="1332586" y="666080"/>
                  </a:cubicBezTo>
                  <a:cubicBezTo>
                    <a:pt x="1332586" y="1033946"/>
                    <a:pt x="1034276" y="1332160"/>
                    <a:pt x="666293" y="1332160"/>
                  </a:cubicBezTo>
                  <a:cubicBezTo>
                    <a:pt x="298310" y="1332160"/>
                    <a:pt x="0" y="1033946"/>
                    <a:pt x="0" y="66608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433195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6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融</a:t>
              </a:r>
              <a:r>
                <a:rPr lang="en-US" altLang="zh-CN" sz="16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e</a:t>
              </a:r>
              <a:r>
                <a:rPr lang="zh-CN" altLang="en-US" sz="1600" dirty="0" smtClean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购</a:t>
              </a:r>
              <a:endParaRPr lang="en-US" altLang="zh-CN" sz="1600" dirty="0" smtClean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  <a:p>
              <a:pPr algn="ctr" defTabSz="1433195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1600" dirty="0">
                  <a:solidFill>
                    <a:srgbClr val="FFFFFF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客单价</a:t>
              </a:r>
              <a:endParaRPr lang="zh-CN" altLang="en-US" sz="1600" dirty="0">
                <a:solidFill>
                  <a:srgbClr val="FFFFFF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4312020" y="1417340"/>
            <a:ext cx="48748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/>
              <a:t>《</a:t>
            </a:r>
            <a:r>
              <a:rPr lang="zh-CN" altLang="en-US" dirty="0"/>
              <a:t>万万没想到的网络消费力</a:t>
            </a:r>
            <a:r>
              <a:rPr lang="en-US" altLang="zh-CN" dirty="0" smtClean="0"/>
              <a:t>》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en-US" altLang="zh-CN" dirty="0" smtClean="0"/>
              <a:t>    ——</a:t>
            </a:r>
            <a:r>
              <a:rPr lang="zh-CN" altLang="en-US" dirty="0" smtClean="0"/>
              <a:t>联合</a:t>
            </a:r>
            <a:r>
              <a:rPr lang="zh-CN" altLang="en-US" dirty="0" smtClean="0">
                <a:solidFill>
                  <a:srgbClr val="C00000"/>
                </a:solidFill>
              </a:rPr>
              <a:t>艾瑞网</a:t>
            </a:r>
            <a:r>
              <a:rPr lang="zh-CN" altLang="en-US" dirty="0" smtClean="0"/>
              <a:t>发布互联网</a:t>
            </a:r>
            <a:r>
              <a:rPr lang="zh-CN" altLang="en-US" dirty="0"/>
              <a:t>消费报告</a:t>
            </a:r>
            <a:endParaRPr lang="en-US" altLang="zh-CN" dirty="0"/>
          </a:p>
        </p:txBody>
      </p:sp>
      <p:cxnSp>
        <p:nvCxnSpPr>
          <p:cNvPr id="15" name="直接连接符 14"/>
          <p:cNvCxnSpPr/>
          <p:nvPr/>
        </p:nvCxnSpPr>
        <p:spPr>
          <a:xfrm>
            <a:off x="4238995" y="1489348"/>
            <a:ext cx="0" cy="268031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/>
        </p:nvCxnSpPr>
        <p:spPr>
          <a:xfrm>
            <a:off x="4238995" y="2497460"/>
            <a:ext cx="4452786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74058" y="841276"/>
            <a:ext cx="2024980" cy="79513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大</a:t>
            </a:r>
            <a:r>
              <a:rPr lang="zh-CN" altLang="en-US" dirty="0"/>
              <a:t>数据引导</a:t>
            </a:r>
            <a:r>
              <a:rPr lang="zh-CN" altLang="en-US" dirty="0" smtClean="0"/>
              <a:t>认知 </a:t>
            </a:r>
            <a:r>
              <a:rPr lang="en-US" altLang="zh-CN" dirty="0" smtClean="0"/>
              <a:t>- </a:t>
            </a:r>
            <a:r>
              <a:rPr lang="zh-CN" altLang="en-US" dirty="0" smtClean="0"/>
              <a:t>媒体选择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email"/>
          <a:srcRect b="22093"/>
          <a:stretch>
            <a:fillRect/>
          </a:stretch>
        </p:blipFill>
        <p:spPr>
          <a:xfrm>
            <a:off x="0" y="1053616"/>
            <a:ext cx="9144000" cy="432416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1129308"/>
            <a:ext cx="9144000" cy="4248472"/>
          </a:xfrm>
          <a:prstGeom prst="rect">
            <a:avLst/>
          </a:prstGeom>
          <a:solidFill>
            <a:srgbClr val="002060">
              <a:alpha val="30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3253544"/>
            <a:ext cx="9144000" cy="2124236"/>
          </a:xfrm>
          <a:prstGeom prst="rect">
            <a:avLst/>
          </a:prstGeom>
          <a:solidFill>
            <a:srgbClr val="002060">
              <a:alpha val="96000"/>
            </a:srgbClr>
          </a:solidFill>
          <a:ln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228600" y="3253544"/>
            <a:ext cx="8892480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chemeClr val="bg1"/>
                </a:solidFill>
                <a:latin typeface="+mn-ea"/>
              </a:rPr>
              <a:t>为什么选择艾瑞网？</a:t>
            </a:r>
            <a:endParaRPr lang="en-US" altLang="zh-CN" b="1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是国内</a:t>
            </a:r>
            <a:r>
              <a:rPr lang="zh-CN" altLang="en-US" sz="1200" b="1" dirty="0">
                <a:solidFill>
                  <a:srgbClr val="FF0000"/>
                </a:solidFill>
                <a:latin typeface="+mn-ea"/>
              </a:rPr>
              <a:t>首家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新经济门户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网站</a:t>
            </a:r>
            <a:endParaRPr lang="en-US" altLang="zh-CN" sz="1200" b="1" dirty="0">
              <a:solidFill>
                <a:schemeClr val="bg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融合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众多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行业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资源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，可提供丰富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的产业资讯、</a:t>
            </a:r>
            <a:r>
              <a:rPr lang="zh-CN" altLang="en-US" sz="1200" b="1" dirty="0">
                <a:solidFill>
                  <a:srgbClr val="FF0000"/>
                </a:solidFill>
                <a:latin typeface="+mn-ea"/>
              </a:rPr>
              <a:t>数据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、</a:t>
            </a:r>
            <a:r>
              <a:rPr lang="zh-CN" altLang="en-US" sz="1200" b="1" dirty="0">
                <a:solidFill>
                  <a:srgbClr val="FF0000"/>
                </a:solidFill>
                <a:latin typeface="+mn-ea"/>
              </a:rPr>
              <a:t>报告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、专家观点、高层访谈、行业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数据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专家专栏特邀</a:t>
            </a:r>
            <a:r>
              <a:rPr lang="en-US" altLang="zh-CN" sz="1200" b="1" dirty="0">
                <a:solidFill>
                  <a:srgbClr val="FF0000"/>
                </a:solidFill>
                <a:latin typeface="+mn-ea"/>
              </a:rPr>
              <a:t>400</a:t>
            </a:r>
            <a:r>
              <a:rPr lang="zh-CN" altLang="en-US" sz="1200" b="1" dirty="0">
                <a:solidFill>
                  <a:srgbClr val="FF0000"/>
                </a:solidFill>
                <a:latin typeface="+mn-ea"/>
              </a:rPr>
              <a:t>余位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在各自行业有着丰富经验的业内知名专家和企业</a:t>
            </a:r>
            <a:r>
              <a:rPr lang="en-US" altLang="zh-CN" sz="1200" b="1" dirty="0">
                <a:solidFill>
                  <a:schemeClr val="bg1"/>
                </a:solidFill>
                <a:latin typeface="+mn-ea"/>
              </a:rPr>
              <a:t>CEO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开辟专栏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，深入</a:t>
            </a:r>
            <a:r>
              <a:rPr lang="zh-CN" altLang="en-US" sz="1200" b="1" dirty="0">
                <a:solidFill>
                  <a:schemeClr val="bg1"/>
                </a:solidFill>
                <a:latin typeface="+mn-ea"/>
              </a:rPr>
              <a:t>分析行业现状及</a:t>
            </a:r>
            <a:r>
              <a:rPr lang="zh-CN" altLang="en-US" sz="1200" b="1" dirty="0" smtClean="0">
                <a:solidFill>
                  <a:schemeClr val="bg1"/>
                </a:solidFill>
                <a:latin typeface="+mn-ea"/>
              </a:rPr>
              <a:t>发展趋势</a:t>
            </a: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zh-CN" sz="1200" b="1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1000" i="1" dirty="0" smtClean="0">
                <a:solidFill>
                  <a:schemeClr val="bg1"/>
                </a:solidFill>
                <a:latin typeface="+mn-ea"/>
              </a:rPr>
              <a:t>*数据来源：</a:t>
            </a:r>
            <a:r>
              <a:rPr lang="en-US" altLang="zh-CN" sz="1000" i="1" dirty="0" smtClean="0">
                <a:solidFill>
                  <a:schemeClr val="bg1"/>
                </a:solidFill>
                <a:latin typeface="+mn-ea"/>
              </a:rPr>
              <a:t>http</a:t>
            </a:r>
            <a:r>
              <a:rPr lang="en-US" altLang="zh-CN" sz="1000" i="1" dirty="0">
                <a:solidFill>
                  <a:schemeClr val="bg1"/>
                </a:solidFill>
                <a:latin typeface="+mn-ea"/>
              </a:rPr>
              <a:t>://baike.baidu.com/link?url=NM_BRJW1wgT8iB4Mmryvgu9g56Toa2SGIC84P9dT4eS0NL7n9AKiYwIuN76T17LPG5feMxqfB1wUfP2Pt60dPK</a:t>
            </a:r>
            <a:endParaRPr lang="zh-CN" altLang="en-US" sz="1000" i="1" dirty="0">
              <a:solidFill>
                <a:schemeClr val="bg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目录</a:t>
            </a:r>
            <a:endParaRPr lang="zh-CN" altLang="en-US" dirty="0"/>
          </a:p>
        </p:txBody>
      </p:sp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1043608" y="1561356"/>
            <a:ext cx="4572000" cy="286232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2015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年营销回顾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市场背景分析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2016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年传播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策略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立体规划内容传播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节奏</a:t>
            </a:r>
            <a:endParaRPr lang="en-US" altLang="zh-CN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200000"/>
              </a:lnSpc>
              <a:buFont typeface="Wingdings" panose="05000000000000000000" charset="0"/>
              <a:buChar char="Ø"/>
            </a:pP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KPI &amp; 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报价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大</a:t>
            </a:r>
            <a:r>
              <a:rPr lang="zh-CN" altLang="en-US" dirty="0"/>
              <a:t>数据引导</a:t>
            </a:r>
            <a:r>
              <a:rPr lang="zh-CN" altLang="en-US" dirty="0" smtClean="0"/>
              <a:t>认知 </a:t>
            </a:r>
            <a:r>
              <a:rPr lang="en-US" altLang="zh-CN" dirty="0" smtClean="0"/>
              <a:t>- </a:t>
            </a:r>
            <a:r>
              <a:rPr lang="zh-CN" altLang="en-US" dirty="0" smtClean="0"/>
              <a:t>可视化传播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4326815" y="1201316"/>
            <a:ext cx="2146739" cy="3816424"/>
          </a:xfrm>
          <a:prstGeom prst="rect">
            <a:avLst/>
          </a:prstGeom>
          <a:ln>
            <a:solidFill>
              <a:srgbClr val="A0D52B"/>
            </a:solidFill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611560" y="1201316"/>
            <a:ext cx="1123748" cy="3816424"/>
          </a:xfrm>
          <a:prstGeom prst="rect">
            <a:avLst/>
          </a:prstGeom>
          <a:ln>
            <a:solidFill>
              <a:srgbClr val="E42429"/>
            </a:solidFill>
          </a:ln>
        </p:spPr>
      </p:pic>
      <p:sp>
        <p:nvSpPr>
          <p:cNvPr id="5" name="矩形 4"/>
          <p:cNvSpPr/>
          <p:nvPr/>
        </p:nvSpPr>
        <p:spPr>
          <a:xfrm>
            <a:off x="1735308" y="1201316"/>
            <a:ext cx="2116612" cy="3816424"/>
          </a:xfrm>
          <a:prstGeom prst="rect">
            <a:avLst/>
          </a:prstGeom>
          <a:ln>
            <a:solidFill>
              <a:srgbClr val="E42429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91272" y="975067"/>
            <a:ext cx="1498096" cy="45249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473554" y="1201316"/>
            <a:ext cx="2116612" cy="3816424"/>
          </a:xfrm>
          <a:prstGeom prst="rect">
            <a:avLst/>
          </a:prstGeom>
          <a:ln>
            <a:solidFill>
              <a:srgbClr val="A0D52B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7740352" y="938210"/>
            <a:ext cx="1152128" cy="56584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73811" y="1504050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/>
              <a:t>传播形式：</a:t>
            </a:r>
            <a:endParaRPr lang="en-US" altLang="zh-CN" sz="1200" b="1" dirty="0" smtClean="0"/>
          </a:p>
          <a:p>
            <a:pPr>
              <a:lnSpc>
                <a:spcPct val="150000"/>
              </a:lnSpc>
            </a:pPr>
            <a:r>
              <a:rPr lang="zh-CN" altLang="en-US" sz="1200" dirty="0" smtClean="0"/>
              <a:t>数据长图</a:t>
            </a:r>
            <a:endParaRPr lang="zh-CN" altLang="en-US" sz="1200" dirty="0"/>
          </a:p>
        </p:txBody>
      </p:sp>
      <p:sp>
        <p:nvSpPr>
          <p:cNvPr id="11" name="文本框 10"/>
          <p:cNvSpPr txBox="1"/>
          <p:nvPr/>
        </p:nvSpPr>
        <p:spPr>
          <a:xfrm>
            <a:off x="6512508" y="1580183"/>
            <a:ext cx="1143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/>
              <a:t>传播形式：</a:t>
            </a:r>
            <a:endParaRPr lang="en-US" altLang="zh-CN" sz="1200" b="1" dirty="0" smtClean="0"/>
          </a:p>
          <a:p>
            <a:pPr>
              <a:lnSpc>
                <a:spcPct val="150000"/>
              </a:lnSpc>
            </a:pPr>
            <a:r>
              <a:rPr lang="zh-CN" altLang="en-US" sz="1200" dirty="0" smtClean="0"/>
              <a:t>数据展示类</a:t>
            </a:r>
            <a:r>
              <a:rPr lang="en-US" altLang="zh-CN" sz="1200" dirty="0" smtClean="0"/>
              <a:t>H5</a:t>
            </a:r>
            <a:endParaRPr lang="zh-CN" altLang="en-US" sz="1200" dirty="0"/>
          </a:p>
        </p:txBody>
      </p:sp>
      <p:sp>
        <p:nvSpPr>
          <p:cNvPr id="12" name="文本框 11"/>
          <p:cNvSpPr txBox="1"/>
          <p:nvPr/>
        </p:nvSpPr>
        <p:spPr>
          <a:xfrm>
            <a:off x="1773811" y="2316683"/>
            <a:ext cx="179177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/>
              <a:t>传播账号示例：</a:t>
            </a:r>
            <a:endParaRPr lang="en-US" altLang="zh-CN" sz="1200" b="1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中国工商银行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融</a:t>
            </a:r>
            <a:r>
              <a:rPr lang="en-US" altLang="zh-CN" sz="1200" dirty="0" smtClean="0"/>
              <a:t>e</a:t>
            </a:r>
            <a:r>
              <a:rPr lang="zh-CN" altLang="en-US" sz="1200" dirty="0" smtClean="0"/>
              <a:t>购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艾瑞网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微数据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en-US" altLang="zh-CN" sz="1200" dirty="0"/>
              <a:t>199IT-</a:t>
            </a:r>
            <a:r>
              <a:rPr lang="zh-CN" altLang="en-US" sz="1200" dirty="0"/>
              <a:t>互联网数据</a:t>
            </a:r>
            <a:r>
              <a:rPr lang="zh-CN" altLang="en-US" sz="1200" dirty="0" smtClean="0"/>
              <a:t>中心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互联网的那点事儿</a:t>
            </a:r>
            <a:endParaRPr lang="zh-CN" altLang="en-US" sz="1200" dirty="0"/>
          </a:p>
        </p:txBody>
      </p:sp>
      <p:sp>
        <p:nvSpPr>
          <p:cNvPr id="13" name="文本框 12"/>
          <p:cNvSpPr txBox="1"/>
          <p:nvPr/>
        </p:nvSpPr>
        <p:spPr>
          <a:xfrm>
            <a:off x="6512508" y="2316683"/>
            <a:ext cx="183415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/>
              <a:t>传播账号示例：</a:t>
            </a:r>
            <a:endParaRPr lang="en-US" altLang="zh-CN" sz="1200" b="1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中国工商银行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中国工商银行电子银行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@P2P</a:t>
            </a:r>
            <a:r>
              <a:rPr lang="zh-CN" altLang="en-US" sz="1200" dirty="0" smtClean="0"/>
              <a:t>观察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互联网金融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理财观察</a:t>
            </a:r>
            <a:endParaRPr lang="en-US" altLang="zh-CN" sz="1200" dirty="0" smtClean="0"/>
          </a:p>
          <a:p>
            <a:pPr>
              <a:lnSpc>
                <a:spcPct val="150000"/>
              </a:lnSpc>
            </a:pPr>
            <a:r>
              <a:rPr lang="en-US" altLang="zh-CN" sz="1200" dirty="0" smtClean="0"/>
              <a:t>@</a:t>
            </a:r>
            <a:r>
              <a:rPr lang="zh-CN" altLang="en-US" sz="1200" dirty="0" smtClean="0"/>
              <a:t>今日头条</a:t>
            </a:r>
            <a:endParaRPr lang="zh-CN" alt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微</a:t>
            </a:r>
            <a:r>
              <a:rPr lang="zh-CN" altLang="en-US" dirty="0" smtClean="0"/>
              <a:t>电影加深认同：让爱更进一步</a:t>
            </a:r>
            <a:endParaRPr lang="zh-CN" altLang="en-US" dirty="0"/>
          </a:p>
        </p:txBody>
      </p:sp>
      <p:sp>
        <p:nvSpPr>
          <p:cNvPr id="5" name="오각형 10"/>
          <p:cNvSpPr/>
          <p:nvPr/>
        </p:nvSpPr>
        <p:spPr>
          <a:xfrm rot="10800000">
            <a:off x="701526" y="1288345"/>
            <a:ext cx="5328354" cy="387566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6" name="타원 9"/>
          <p:cNvSpPr/>
          <p:nvPr/>
        </p:nvSpPr>
        <p:spPr>
          <a:xfrm>
            <a:off x="467716" y="1285865"/>
            <a:ext cx="437817" cy="401819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50000"/>
              <a:hueOff val="0"/>
              <a:satOff val="0"/>
              <a:lumOff val="0"/>
              <a:alphaOff val="0"/>
            </a:schemeClr>
          </a:fillRef>
          <a:effectRef idx="3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46"/>
          <p:cNvSpPr txBox="1">
            <a:spLocks noChangeArrowheads="1"/>
          </p:cNvSpPr>
          <p:nvPr/>
        </p:nvSpPr>
        <p:spPr bwMode="auto">
          <a:xfrm>
            <a:off x="548754" y="1293814"/>
            <a:ext cx="350838" cy="41433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ko-KR" sz="21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ko-KR" altLang="en-US" sz="2100" b="1" dirty="0">
              <a:latin typeface="微软雅黑" panose="020B0503020204020204" pitchFamily="34" charset="-122"/>
              <a:ea typeface="HY견명조" charset="0"/>
              <a:cs typeface="HY견명조" charset="0"/>
            </a:endParaRPr>
          </a:p>
        </p:txBody>
      </p:sp>
      <p:sp>
        <p:nvSpPr>
          <p:cNvPr id="8" name="직사각형 21"/>
          <p:cNvSpPr>
            <a:spLocks noChangeArrowheads="1"/>
          </p:cNvSpPr>
          <p:nvPr/>
        </p:nvSpPr>
        <p:spPr bwMode="auto">
          <a:xfrm>
            <a:off x="1008064" y="1325563"/>
            <a:ext cx="249237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与产品和品牌紧密结合</a:t>
            </a:r>
            <a:endParaRPr lang="ko-KR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9" name="TextBox 49"/>
          <p:cNvSpPr txBox="1">
            <a:spLocks noChangeArrowheads="1"/>
          </p:cNvSpPr>
          <p:nvPr/>
        </p:nvSpPr>
        <p:spPr bwMode="auto">
          <a:xfrm>
            <a:off x="1062039" y="1741489"/>
            <a:ext cx="5938164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214630" indent="-2146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用三大产品（融</a:t>
            </a:r>
            <a:r>
              <a:rPr lang="en-US" altLang="zh-CN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购</a:t>
            </a:r>
            <a:r>
              <a:rPr lang="en-US" altLang="zh-CN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/e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支付</a:t>
            </a:r>
            <a:r>
              <a:rPr lang="en-US" altLang="zh-CN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手机银行）串联</a:t>
            </a: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，贯穿故事内，将每集故事关联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起来；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品牌画面多次曝光，让产品内容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深入人心</a:t>
            </a: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自然化</a:t>
            </a: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融入故事内容，让观众易于接受。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오각형 10"/>
          <p:cNvSpPr/>
          <p:nvPr/>
        </p:nvSpPr>
        <p:spPr>
          <a:xfrm rot="10800000">
            <a:off x="1205562" y="2652862"/>
            <a:ext cx="5321631" cy="387566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11" name="타원 9"/>
          <p:cNvSpPr/>
          <p:nvPr/>
        </p:nvSpPr>
        <p:spPr>
          <a:xfrm>
            <a:off x="971750" y="2650381"/>
            <a:ext cx="438516" cy="401819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50000"/>
              <a:hueOff val="0"/>
              <a:satOff val="0"/>
              <a:lumOff val="0"/>
              <a:alphaOff val="0"/>
            </a:schemeClr>
          </a:fillRef>
          <a:effectRef idx="3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TextBox 53"/>
          <p:cNvSpPr txBox="1">
            <a:spLocks noChangeArrowheads="1"/>
          </p:cNvSpPr>
          <p:nvPr/>
        </p:nvSpPr>
        <p:spPr bwMode="auto">
          <a:xfrm>
            <a:off x="1054100" y="2657698"/>
            <a:ext cx="350838" cy="4143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ko-KR" sz="21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lang="ko-KR" altLang="en-US" sz="2100" b="1">
              <a:latin typeface="微软雅黑" panose="020B0503020204020204" pitchFamily="34" charset="-122"/>
              <a:ea typeface="HY견명조" charset="0"/>
              <a:cs typeface="HY견명조" charset="0"/>
            </a:endParaRPr>
          </a:p>
        </p:txBody>
      </p:sp>
      <p:sp>
        <p:nvSpPr>
          <p:cNvPr id="13" name="직사각형 21"/>
          <p:cNvSpPr>
            <a:spLocks noChangeArrowheads="1"/>
          </p:cNvSpPr>
          <p:nvPr/>
        </p:nvSpPr>
        <p:spPr bwMode="auto">
          <a:xfrm>
            <a:off x="1511301" y="2692623"/>
            <a:ext cx="3416320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zh-CN" altLang="en-US" b="1" dirty="0" smtClean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让爱更进一步</a:t>
            </a:r>
            <a:r>
              <a:rPr lang="zh-CN" altLang="en-US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为核心主题</a:t>
            </a:r>
            <a:endParaRPr lang="ko-KR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TextBox 55"/>
          <p:cNvSpPr txBox="1">
            <a:spLocks noChangeArrowheads="1"/>
          </p:cNvSpPr>
          <p:nvPr/>
        </p:nvSpPr>
        <p:spPr bwMode="auto">
          <a:xfrm>
            <a:off x="1565276" y="3105374"/>
            <a:ext cx="5967018" cy="92333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214630" indent="-2146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与工行</a:t>
            </a:r>
            <a:r>
              <a:rPr lang="en-US" altLang="zh-CN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slogan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“您身边的银行，可信赖的银行”理念一致，让爱更近，距离更近；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情境</a:t>
            </a: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代入让</a:t>
            </a:r>
            <a:r>
              <a:rPr lang="zh-CN" altLang="en-US" sz="1200" dirty="0" smtClean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观众更易了解产品，产生使用冲动；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同一主题展开故事，易于理解故事走向，统一风格。</a:t>
            </a:r>
            <a:endParaRPr lang="en-US" altLang="zh-CN" sz="1200" dirty="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" name="오각형 10"/>
          <p:cNvSpPr/>
          <p:nvPr/>
        </p:nvSpPr>
        <p:spPr>
          <a:xfrm rot="10800000">
            <a:off x="1691816" y="4023738"/>
            <a:ext cx="5328354" cy="387566"/>
          </a:xfrm>
          <a:prstGeom prst="homePlat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3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타원 9"/>
          <p:cNvSpPr/>
          <p:nvPr/>
        </p:nvSpPr>
        <p:spPr>
          <a:xfrm>
            <a:off x="1458006" y="4021258"/>
            <a:ext cx="437817" cy="401819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tint val="50000"/>
              <a:hueOff val="0"/>
              <a:satOff val="0"/>
              <a:lumOff val="0"/>
              <a:alphaOff val="0"/>
            </a:schemeClr>
          </a:fillRef>
          <a:effectRef idx="3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TextBox 46"/>
          <p:cNvSpPr txBox="1">
            <a:spLocks noChangeArrowheads="1"/>
          </p:cNvSpPr>
          <p:nvPr/>
        </p:nvSpPr>
        <p:spPr bwMode="auto">
          <a:xfrm>
            <a:off x="1539875" y="4027712"/>
            <a:ext cx="350838" cy="4159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ko-KR" sz="21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endParaRPr lang="ko-KR" altLang="en-US" sz="2100" b="1">
              <a:latin typeface="微软雅黑" panose="020B0503020204020204" pitchFamily="34" charset="-122"/>
              <a:ea typeface="HY견명조" charset="0"/>
              <a:cs typeface="HY견명조" charset="0"/>
            </a:endParaRPr>
          </a:p>
        </p:txBody>
      </p:sp>
      <p:sp>
        <p:nvSpPr>
          <p:cNvPr id="18" name="직사각형 21"/>
          <p:cNvSpPr>
            <a:spLocks noChangeArrowheads="1"/>
          </p:cNvSpPr>
          <p:nvPr/>
        </p:nvSpPr>
        <p:spPr bwMode="auto">
          <a:xfrm>
            <a:off x="1997075" y="4032473"/>
            <a:ext cx="1570038" cy="36988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视频推广策略</a:t>
            </a:r>
            <a:endParaRPr lang="ko-KR" altLang="en-US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9" name="TextBox 61"/>
          <p:cNvSpPr txBox="1">
            <a:spLocks noChangeArrowheads="1"/>
          </p:cNvSpPr>
          <p:nvPr/>
        </p:nvSpPr>
        <p:spPr bwMode="auto">
          <a:xfrm>
            <a:off x="1897063" y="4443636"/>
            <a:ext cx="2863850" cy="64611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214630" indent="-21463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视频平台广告位投放、视频专区合作</a:t>
            </a:r>
            <a:endParaRPr lang="en-US" altLang="zh-CN" sz="120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>
                <a:solidFill>
                  <a:srgbClr val="7F7F7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媒体推广</a:t>
            </a:r>
            <a:endParaRPr lang="en-US" altLang="zh-CN" sz="1200">
              <a:solidFill>
                <a:srgbClr val="7F7F7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1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0" y="2580605"/>
            <a:ext cx="4953001" cy="279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7" name="图片 4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02768" y="-4638"/>
            <a:ext cx="4954588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8" name="Picture 2" descr="http://www.cnbearing.biz/upload_files/gold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4598860" cy="2580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9" name="图片 1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32991" y="2783011"/>
            <a:ext cx="4622778" cy="25947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6"/>
          <p:cNvSpPr>
            <a:spLocks noChangeArrowheads="1"/>
          </p:cNvSpPr>
          <p:nvPr/>
        </p:nvSpPr>
        <p:spPr bwMode="auto">
          <a:xfrm>
            <a:off x="0" y="-4638"/>
            <a:ext cx="9144000" cy="5382418"/>
          </a:xfrm>
          <a:prstGeom prst="rect">
            <a:avLst/>
          </a:prstGeom>
          <a:solidFill>
            <a:schemeClr val="tx1">
              <a:alpha val="36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kumimoji="0" lang="zh-CN" altLang="en-US" sz="1800">
              <a:latin typeface="Arial" panose="020B0604020202020204" pitchFamily="34" charset="0"/>
            </a:endParaRPr>
          </a:p>
        </p:txBody>
      </p:sp>
      <p:sp>
        <p:nvSpPr>
          <p:cNvPr id="32" name="六边形 31"/>
          <p:cNvSpPr/>
          <p:nvPr/>
        </p:nvSpPr>
        <p:spPr bwMode="auto">
          <a:xfrm>
            <a:off x="2998675" y="1339031"/>
            <a:ext cx="3113676" cy="2483145"/>
          </a:xfrm>
          <a:prstGeom prst="hexagon">
            <a:avLst/>
          </a:prstGeom>
          <a:solidFill>
            <a:schemeClr val="tx2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82880" tIns="146304" rIns="182880" bIns="146304" anchor="ctr"/>
          <a:lstStyle>
            <a:lvl1pPr defTabSz="93154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93154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93154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93154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931545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9315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9315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9315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93154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1000"/>
              </a:spcBef>
              <a:buNone/>
              <a:defRPr/>
            </a:pPr>
            <a:r>
              <a:rPr lang="zh-CN" altLang="en-US" sz="2000" dirty="0">
                <a:solidFill>
                  <a:schemeClr val="bg1"/>
                </a:solidFill>
                <a:latin typeface="+mn-ea"/>
                <a:ea typeface="+mn-ea"/>
              </a:rPr>
              <a:t>以情感共鸣为出发点，建立产品纽带，提炼主题：</a:t>
            </a:r>
            <a:endParaRPr lang="en-US" altLang="zh-CN" sz="2000" dirty="0">
              <a:solidFill>
                <a:schemeClr val="bg1"/>
              </a:solidFill>
              <a:latin typeface="+mn-ea"/>
              <a:ea typeface="+mn-ea"/>
            </a:endParaRPr>
          </a:p>
          <a:p>
            <a:pPr>
              <a:spcBef>
                <a:spcPts val="1000"/>
              </a:spcBef>
              <a:buNone/>
              <a:defRPr/>
            </a:pPr>
            <a:r>
              <a:rPr lang="en-US" altLang="zh-CN" sz="2000" b="1" dirty="0">
                <a:solidFill>
                  <a:schemeClr val="accent1"/>
                </a:solidFill>
                <a:latin typeface="+mn-ea"/>
                <a:ea typeface="+mn-ea"/>
              </a:rPr>
              <a:t>“</a:t>
            </a:r>
            <a:r>
              <a:rPr lang="zh-CN" altLang="en-US" sz="2000" b="1" dirty="0">
                <a:solidFill>
                  <a:schemeClr val="accent1"/>
                </a:solidFill>
                <a:latin typeface="+mn-ea"/>
                <a:ea typeface="+mn-ea"/>
              </a:rPr>
              <a:t>让爱更进一步</a:t>
            </a:r>
            <a:r>
              <a:rPr lang="en-US" altLang="zh-CN" sz="2000" b="1" dirty="0">
                <a:solidFill>
                  <a:schemeClr val="accent1"/>
                </a:solidFill>
                <a:latin typeface="+mn-ea"/>
                <a:ea typeface="+mn-ea"/>
              </a:rPr>
              <a:t>”</a:t>
            </a:r>
            <a:endParaRPr lang="zh-CN" altLang="en-US" sz="2000" b="1" dirty="0">
              <a:solidFill>
                <a:schemeClr val="accent1"/>
              </a:solidFill>
              <a:latin typeface="+mn-ea"/>
              <a:ea typeface="+mn-ea"/>
            </a:endParaRPr>
          </a:p>
        </p:txBody>
      </p:sp>
      <p:sp>
        <p:nvSpPr>
          <p:cNvPr id="11272" name="矩形标注 4"/>
          <p:cNvSpPr>
            <a:spLocks noChangeArrowheads="1"/>
          </p:cNvSpPr>
          <p:nvPr/>
        </p:nvSpPr>
        <p:spPr bwMode="auto">
          <a:xfrm>
            <a:off x="5400614" y="3822176"/>
            <a:ext cx="2246053" cy="619659"/>
          </a:xfrm>
          <a:prstGeom prst="wedgeRectCallout">
            <a:avLst>
              <a:gd name="adj1" fmla="val -56098"/>
              <a:gd name="adj2" fmla="val -79225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algn="r"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我的</a:t>
            </a: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孩子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274" name="矩形标注 40"/>
          <p:cNvSpPr>
            <a:spLocks noChangeArrowheads="1"/>
          </p:cNvSpPr>
          <p:nvPr/>
        </p:nvSpPr>
        <p:spPr bwMode="auto">
          <a:xfrm>
            <a:off x="701822" y="3449761"/>
            <a:ext cx="2296853" cy="639762"/>
          </a:xfrm>
          <a:prstGeom prst="wedgeRectCallout">
            <a:avLst>
              <a:gd name="adj1" fmla="val 69551"/>
              <a:gd name="adj2" fmla="val -110287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为我的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爱人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275" name="矩形标注 41"/>
          <p:cNvSpPr>
            <a:spLocks noChangeArrowheads="1"/>
          </p:cNvSpPr>
          <p:nvPr/>
        </p:nvSpPr>
        <p:spPr bwMode="auto">
          <a:xfrm>
            <a:off x="4188311" y="444549"/>
            <a:ext cx="2227378" cy="547390"/>
          </a:xfrm>
          <a:prstGeom prst="wedgeRectCallout">
            <a:avLst>
              <a:gd name="adj1" fmla="val -60952"/>
              <a:gd name="adj2" fmla="val 135137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我的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父母</a:t>
            </a: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图片 9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0" y="0"/>
            <a:ext cx="9144000" cy="537778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/>
          <p:nvPr/>
        </p:nvSpPr>
        <p:spPr bwMode="auto">
          <a:xfrm>
            <a:off x="-1" y="0"/>
            <a:ext cx="9144000" cy="5377780"/>
          </a:xfrm>
          <a:prstGeom prst="rect">
            <a:avLst/>
          </a:prstGeom>
          <a:solidFill>
            <a:schemeClr val="tx2">
              <a:lumMod val="50000"/>
              <a:alpha val="26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 bwMode="auto">
          <a:xfrm>
            <a:off x="1" y="1128713"/>
            <a:ext cx="5580063" cy="3673003"/>
          </a:xfrm>
          <a:prstGeom prst="rect">
            <a:avLst/>
          </a:prstGeom>
          <a:solidFill>
            <a:schemeClr val="accent1">
              <a:lumMod val="50000"/>
              <a:alpha val="7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413" name="标题 1"/>
          <p:cNvSpPr>
            <a:spLocks noGrp="1"/>
          </p:cNvSpPr>
          <p:nvPr>
            <p:ph type="title"/>
          </p:nvPr>
        </p:nvSpPr>
        <p:spPr>
          <a:xfrm>
            <a:off x="176213" y="2127251"/>
            <a:ext cx="3141662" cy="544513"/>
          </a:xfrm>
        </p:spPr>
        <p:txBody>
          <a:bodyPr/>
          <a:lstStyle/>
          <a:p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微 电 影 故 事 梗 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152247" y="1201316"/>
            <a:ext cx="5364163" cy="1103312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49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让</a:t>
            </a:r>
            <a:r>
              <a:rPr lang="zh-CN" altLang="en-US" sz="49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爱更进一步</a:t>
            </a:r>
            <a:endParaRPr lang="zh-CN" altLang="en-US" sz="49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7415" name="矩形 3"/>
          <p:cNvSpPr>
            <a:spLocks noChangeArrowheads="1"/>
          </p:cNvSpPr>
          <p:nvPr/>
        </p:nvSpPr>
        <p:spPr bwMode="auto">
          <a:xfrm>
            <a:off x="468313" y="3176589"/>
            <a:ext cx="4572000" cy="133882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爱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一个承诺（我为爱人买车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房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endParaRPr lang="en-US" altLang="zh-CN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爱</a:t>
            </a:r>
            <a:r>
              <a:rPr lang="en-US" altLang="zh-CN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健康是福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爸妈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买保险）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爱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寄予未来（我为</a:t>
            </a:r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孩子买理财）</a:t>
            </a:r>
            <a:endParaRPr lang="en-US" altLang="zh-CN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5377780"/>
          </a:xfrm>
          <a:prstGeom prst="rect">
            <a:avLst/>
          </a:prstGeom>
          <a:noFill/>
          <a:ln>
            <a:noFill/>
          </a:ln>
        </p:spPr>
      </p:pic>
      <p:sp>
        <p:nvSpPr>
          <p:cNvPr id="21507" name="矩形 2"/>
          <p:cNvSpPr>
            <a:spLocks noChangeArrowheads="1"/>
          </p:cNvSpPr>
          <p:nvPr/>
        </p:nvSpPr>
        <p:spPr bwMode="auto">
          <a:xfrm>
            <a:off x="0" y="1"/>
            <a:ext cx="9144000" cy="5377780"/>
          </a:xfrm>
          <a:prstGeom prst="rect">
            <a:avLst/>
          </a:prstGeom>
          <a:solidFill>
            <a:schemeClr val="bg2">
              <a:alpha val="25882"/>
            </a:schemeClr>
          </a:solidFill>
          <a:ln>
            <a:noFill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31" name="矩形 16"/>
          <p:cNvSpPr>
            <a:spLocks noChangeArrowheads="1"/>
          </p:cNvSpPr>
          <p:nvPr/>
        </p:nvSpPr>
        <p:spPr bwMode="auto">
          <a:xfrm>
            <a:off x="0" y="2209428"/>
            <a:ext cx="9180513" cy="288032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两个年轻人从大学相识相爱，一路携手打拼。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男人满眼憧憬：“明天如果面试成功，我就会有一份更好的工作。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我们就能换一个大一点的房子。”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虽然你现在什么都没有，但是你有我啊。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…… 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生活慢慢变好了，一次偶然的机会，男人在手机银行上看见融</a:t>
            </a:r>
            <a:r>
              <a:rPr lang="en-US" altLang="zh-CN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购可以买大件，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想起一直以来为妻子的承诺，去</a:t>
            </a:r>
            <a:r>
              <a:rPr lang="zh-CN" altLang="en-US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融</a:t>
            </a:r>
            <a:r>
              <a:rPr lang="en-US" altLang="zh-CN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购选购房子和车，用</a:t>
            </a:r>
            <a:r>
              <a:rPr lang="en-US" altLang="zh-CN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e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支付支付。</a:t>
            </a:r>
            <a:endParaRPr lang="en-US" altLang="zh-CN" sz="1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尾板：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1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让爱更进一步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100" dirty="0" smtClean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中国工商银行</a:t>
            </a:r>
            <a:endParaRPr lang="en-US" altLang="zh-CN" sz="1100" dirty="0" smtClean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1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21509" name="组合 1"/>
          <p:cNvGrpSpPr/>
          <p:nvPr/>
        </p:nvGrpSpPr>
        <p:grpSpPr bwMode="auto">
          <a:xfrm>
            <a:off x="4031886" y="3309470"/>
            <a:ext cx="6386513" cy="1502029"/>
            <a:chOff x="-446420" y="4021780"/>
            <a:chExt cx="6386512" cy="1502172"/>
          </a:xfrm>
        </p:grpSpPr>
        <p:grpSp>
          <p:nvGrpSpPr>
            <p:cNvPr id="21511" name="组合 8"/>
            <p:cNvGrpSpPr/>
            <p:nvPr/>
          </p:nvGrpSpPr>
          <p:grpSpPr bwMode="auto">
            <a:xfrm>
              <a:off x="-446420" y="4021780"/>
              <a:ext cx="6386512" cy="1502172"/>
              <a:chOff x="5898437" y="5583448"/>
              <a:chExt cx="5522225" cy="1502768"/>
            </a:xfrm>
          </p:grpSpPr>
          <p:sp>
            <p:nvSpPr>
              <p:cNvPr id="21513" name="标题 1"/>
              <p:cNvSpPr txBox="1"/>
              <p:nvPr/>
            </p:nvSpPr>
            <p:spPr bwMode="auto">
              <a:xfrm>
                <a:off x="5898437" y="5613943"/>
                <a:ext cx="5522225" cy="147227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zh-CN" altLang="en-US" sz="3600" b="1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一</a:t>
                </a:r>
                <a:r>
                  <a:rPr lang="en-US" altLang="zh-CN" sz="4400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|</a:t>
                </a:r>
                <a:r>
                  <a:rPr lang="zh-CN" altLang="en-US" sz="3600" b="1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个</a:t>
                </a:r>
                <a:r>
                  <a:rPr lang="en-US" altLang="zh-CN" sz="4400" dirty="0" smtClean="0">
                    <a:solidFill>
                      <a:schemeClr val="bg1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|</a:t>
                </a:r>
                <a:r>
                  <a:rPr lang="zh-CN" altLang="en-US" sz="3600" b="1" dirty="0" smtClean="0">
                    <a:solidFill>
                      <a:srgbClr val="FF33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承</a:t>
                </a:r>
                <a:r>
                  <a:rPr lang="en-US" altLang="zh-CN" sz="4400" dirty="0" smtClean="0">
                    <a:solidFill>
                      <a:srgbClr val="FF3300"/>
                    </a:solidFill>
                    <a:latin typeface="Calibri" panose="020F0502020204030204" pitchFamily="34" charset="0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|</a:t>
                </a:r>
                <a:r>
                  <a:rPr lang="zh-CN" altLang="en-US" sz="3600" b="1" dirty="0" smtClean="0">
                    <a:solidFill>
                      <a:srgbClr val="FF33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诺</a:t>
                </a:r>
                <a:endParaRPr lang="zh-CN" altLang="en-US" sz="3600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21514" name="标题 1"/>
              <p:cNvSpPr txBox="1"/>
              <p:nvPr/>
            </p:nvSpPr>
            <p:spPr bwMode="auto">
              <a:xfrm>
                <a:off x="7391679" y="5590912"/>
                <a:ext cx="767238" cy="5525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en-US" altLang="zh-CN" sz="20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MAI</a:t>
                </a:r>
                <a:endPara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21516" name="标题 1"/>
              <p:cNvSpPr txBox="1"/>
              <p:nvPr/>
            </p:nvSpPr>
            <p:spPr bwMode="auto">
              <a:xfrm>
                <a:off x="7973504" y="5583448"/>
                <a:ext cx="767238" cy="5525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en-US" altLang="zh-CN" sz="20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FANG</a:t>
                </a:r>
                <a:endParaRPr lang="zh-CN" altLang="en-US" sz="20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21517" name="标题 1"/>
              <p:cNvSpPr txBox="1"/>
              <p:nvPr/>
            </p:nvSpPr>
            <p:spPr bwMode="auto">
              <a:xfrm>
                <a:off x="9074902" y="5583448"/>
                <a:ext cx="1045881" cy="5525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en-US" altLang="zh-CN" sz="2000" b="1" dirty="0" smtClean="0">
                    <a:solidFill>
                      <a:srgbClr val="FF3300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CHE</a:t>
                </a:r>
                <a:endParaRPr lang="en-US" altLang="zh-CN" sz="2000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</p:grpSp>
        <p:sp>
          <p:nvSpPr>
            <p:cNvPr id="21512" name="标题 1"/>
            <p:cNvSpPr txBox="1"/>
            <p:nvPr/>
          </p:nvSpPr>
          <p:spPr bwMode="auto">
            <a:xfrm>
              <a:off x="2647199" y="4026951"/>
              <a:ext cx="887412" cy="552450"/>
            </a:xfrm>
            <a:prstGeom prst="rect">
              <a:avLst/>
            </a:prstGeom>
            <a:noFill/>
            <a:ln>
              <a:noFill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en-US" altLang="zh-CN" sz="2000" b="1" dirty="0">
                  <a:solidFill>
                    <a:srgbClr val="FF33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MAI</a:t>
              </a:r>
              <a:endParaRPr lang="zh-CN" altLang="en-US" sz="20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21510" name="TextBox 49"/>
          <p:cNvSpPr txBox="1">
            <a:spLocks noChangeArrowheads="1"/>
          </p:cNvSpPr>
          <p:nvPr/>
        </p:nvSpPr>
        <p:spPr bwMode="auto">
          <a:xfrm>
            <a:off x="6106887" y="2463233"/>
            <a:ext cx="2236510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为我</a:t>
            </a:r>
            <a:r>
              <a:rPr lang="zh-CN" altLang="en-US" sz="3200" b="1" dirty="0" smtClean="0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的爱人</a:t>
            </a:r>
            <a:endParaRPr lang="en-US" altLang="zh-CN" sz="3200" b="1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图片 4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"/>
            <a:ext cx="9144000" cy="5383936"/>
          </a:xfrm>
          <a:prstGeom prst="rect">
            <a:avLst/>
          </a:prstGeom>
          <a:noFill/>
          <a:ln>
            <a:noFill/>
          </a:ln>
        </p:spPr>
      </p:pic>
      <p:sp>
        <p:nvSpPr>
          <p:cNvPr id="18435" name="矩形 16"/>
          <p:cNvSpPr>
            <a:spLocks noChangeArrowheads="1"/>
          </p:cNvSpPr>
          <p:nvPr/>
        </p:nvSpPr>
        <p:spPr bwMode="auto">
          <a:xfrm>
            <a:off x="-130950" y="2836216"/>
            <a:ext cx="9274950" cy="2547719"/>
          </a:xfrm>
          <a:prstGeom prst="rect">
            <a:avLst/>
          </a:prstGeom>
          <a:solidFill>
            <a:schemeClr val="bg2">
              <a:alpha val="25882"/>
            </a:schemeClr>
          </a:solidFill>
          <a:ln>
            <a:noFill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18436" name="TextBox 49"/>
          <p:cNvSpPr txBox="1">
            <a:spLocks noChangeArrowheads="1"/>
          </p:cNvSpPr>
          <p:nvPr/>
        </p:nvSpPr>
        <p:spPr bwMode="auto">
          <a:xfrm>
            <a:off x="6372200" y="302290"/>
            <a:ext cx="2236510" cy="83099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</a:t>
            </a:r>
            <a:r>
              <a:rPr lang="zh-CN" altLang="en-US" sz="3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我的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父母</a:t>
            </a:r>
            <a:endParaRPr lang="en-US" altLang="zh-CN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8438" name="组合 1"/>
          <p:cNvGrpSpPr/>
          <p:nvPr/>
        </p:nvGrpSpPr>
        <p:grpSpPr bwMode="auto">
          <a:xfrm>
            <a:off x="6219183" y="1044062"/>
            <a:ext cx="3086868" cy="1482950"/>
            <a:chOff x="-1214657" y="3623635"/>
            <a:chExt cx="3270883" cy="1482949"/>
          </a:xfrm>
        </p:grpSpPr>
        <p:grpSp>
          <p:nvGrpSpPr>
            <p:cNvPr id="18439" name="组合 8"/>
            <p:cNvGrpSpPr/>
            <p:nvPr/>
          </p:nvGrpSpPr>
          <p:grpSpPr bwMode="auto">
            <a:xfrm>
              <a:off x="-1214657" y="3623635"/>
              <a:ext cx="3270883" cy="1482949"/>
              <a:chOff x="5315070" y="5309010"/>
              <a:chExt cx="2828235" cy="1483535"/>
            </a:xfrm>
          </p:grpSpPr>
          <p:sp>
            <p:nvSpPr>
              <p:cNvPr id="19" name="标题 1"/>
              <p:cNvSpPr txBox="1"/>
              <p:nvPr/>
            </p:nvSpPr>
            <p:spPr>
              <a:xfrm>
                <a:off x="5338096" y="5320352"/>
                <a:ext cx="2558237" cy="1472193"/>
              </a:xfrm>
              <a:prstGeom prst="rect">
                <a:avLst/>
              </a:prstGeom>
            </p:spPr>
            <p:txBody>
              <a:bodyPr anchor="ctr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defRPr/>
                </a:pPr>
                <a:r>
                  <a:rPr lang="zh-CN" altLang="en-US" sz="3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健</a:t>
                </a:r>
                <a:r>
                  <a:rPr lang="en-US" altLang="zh-CN" sz="3600" dirty="0">
                    <a:solidFill>
                      <a:schemeClr val="bg1"/>
                    </a:solidFill>
                  </a:rPr>
                  <a:t>|</a:t>
                </a:r>
                <a:r>
                  <a:rPr lang="zh-CN" altLang="en-US" sz="3600" b="1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康</a:t>
                </a:r>
                <a:r>
                  <a:rPr lang="en-US" altLang="zh-CN" sz="3600" dirty="0">
                    <a:solidFill>
                      <a:schemeClr val="bg1"/>
                    </a:solidFill>
                  </a:rPr>
                  <a:t>|</a:t>
                </a:r>
                <a:r>
                  <a:rPr lang="zh-CN" altLang="en-US" sz="3600" b="1" dirty="0">
                    <a:solidFill>
                      <a:schemeClr val="accent5">
                        <a:lumMod val="75000"/>
                      </a:schemeClr>
                    </a:solidFill>
                  </a:rPr>
                  <a:t>是</a:t>
                </a:r>
                <a:r>
                  <a:rPr lang="en-US" altLang="zh-CN" sz="3600" b="1" dirty="0">
                    <a:solidFill>
                      <a:schemeClr val="accent5">
                        <a:lumMod val="75000"/>
                      </a:schemeClr>
                    </a:solidFill>
                  </a:rPr>
                  <a:t>|</a:t>
                </a:r>
                <a:r>
                  <a:rPr lang="zh-CN" altLang="en-US" sz="3600" b="1" dirty="0">
                    <a:solidFill>
                      <a:schemeClr val="accent5">
                        <a:lumMod val="75000"/>
                      </a:schemeClr>
                    </a:solidFill>
                  </a:rPr>
                  <a:t>福</a:t>
                </a:r>
                <a:endParaRPr lang="zh-CN" altLang="en-US" sz="3600" b="1" dirty="0">
                  <a:solidFill>
                    <a:schemeClr val="accent5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8442" name="标题 1"/>
              <p:cNvSpPr txBox="1"/>
              <p:nvPr/>
            </p:nvSpPr>
            <p:spPr bwMode="auto">
              <a:xfrm>
                <a:off x="5315070" y="5309010"/>
                <a:ext cx="767238" cy="5525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altLang="zh-CN" sz="2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MAI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18444" name="标题 1"/>
              <p:cNvSpPr txBox="1"/>
              <p:nvPr/>
            </p:nvSpPr>
            <p:spPr bwMode="auto">
              <a:xfrm>
                <a:off x="5921156" y="5313372"/>
                <a:ext cx="905011" cy="5525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altLang="zh-CN" sz="2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rPr>
                  <a:t>FEN</a:t>
                </a:r>
                <a:endParaRPr lang="zh-CN" altLang="en-US" sz="2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endParaRPr>
              </a:p>
            </p:txBody>
          </p:sp>
          <p:sp>
            <p:nvSpPr>
              <p:cNvPr id="23" name="标题 1"/>
              <p:cNvSpPr txBox="1"/>
              <p:nvPr/>
            </p:nvSpPr>
            <p:spPr>
              <a:xfrm>
                <a:off x="7097336" y="5309010"/>
                <a:ext cx="1045969" cy="552668"/>
              </a:xfrm>
              <a:prstGeom prst="rect">
                <a:avLst/>
              </a:prstGeom>
            </p:spPr>
            <p:txBody>
              <a:bodyPr anchor="ctr"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defRPr/>
                </a:pPr>
                <a:r>
                  <a:rPr lang="en-US" altLang="zh-CN" sz="2200" b="1" dirty="0" smtClean="0">
                    <a:solidFill>
                      <a:schemeClr val="accent5">
                        <a:lumMod val="75000"/>
                      </a:schemeClr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XIAN</a:t>
                </a:r>
                <a:endParaRPr lang="en-US" altLang="zh-CN" sz="2200" b="1" dirty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8" name="标题 1"/>
            <p:cNvSpPr txBox="1"/>
            <p:nvPr/>
          </p:nvSpPr>
          <p:spPr>
            <a:xfrm>
              <a:off x="148714" y="3627913"/>
              <a:ext cx="887413" cy="55245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zh-CN" sz="2200" b="1" dirty="0" smtClean="0">
                  <a:solidFill>
                    <a:schemeClr val="accent5">
                      <a:lumMod val="7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BAO</a:t>
              </a:r>
              <a:endParaRPr lang="zh-CN" altLang="en-US" sz="22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2895" y="2836378"/>
            <a:ext cx="90862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chemeClr val="bg1"/>
                </a:solidFill>
              </a:rPr>
              <a:t>妻子翻着相册，看着父母带着小时候的自己，去游乐场，去爬山，去游泳</a:t>
            </a:r>
            <a:r>
              <a:rPr lang="zh-CN" altLang="zh-CN" sz="1100" dirty="0" smtClean="0">
                <a:solidFill>
                  <a:schemeClr val="bg1"/>
                </a:solidFill>
              </a:rPr>
              <a:t>，好像</a:t>
            </a:r>
            <a:r>
              <a:rPr lang="zh-CN" altLang="zh-CN" sz="1100" dirty="0">
                <a:solidFill>
                  <a:schemeClr val="bg1"/>
                </a:solidFill>
              </a:rPr>
              <a:t>有用不完的精力。</a:t>
            </a:r>
            <a:endParaRPr lang="zh-CN" altLang="zh-CN" sz="11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chemeClr val="bg1"/>
                </a:solidFill>
              </a:rPr>
              <a:t>想起现在已变为老人的父母，眼睛花了，头发白了，甚至还生过几次大病</a:t>
            </a:r>
            <a:r>
              <a:rPr lang="zh-CN" altLang="zh-CN" sz="1100" dirty="0" smtClean="0">
                <a:solidFill>
                  <a:schemeClr val="bg1"/>
                </a:solidFill>
              </a:rPr>
              <a:t>，不禁</a:t>
            </a:r>
            <a:r>
              <a:rPr lang="zh-CN" altLang="zh-CN" sz="1100" dirty="0">
                <a:solidFill>
                  <a:schemeClr val="bg1"/>
                </a:solidFill>
              </a:rPr>
              <a:t>有些心疼。</a:t>
            </a:r>
            <a:endParaRPr lang="zh-CN" altLang="zh-CN" sz="11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+mn-ea"/>
              </a:rPr>
              <a:t>……</a:t>
            </a:r>
            <a:endParaRPr lang="zh-CN" altLang="zh-CN" sz="11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丈夫一边拿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着手机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银行递给妻子看，一边说到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：</a:t>
            </a:r>
            <a:r>
              <a:rPr lang="en-US" altLang="zh-CN" sz="1100" dirty="0" smtClean="0">
                <a:solidFill>
                  <a:schemeClr val="bg1"/>
                </a:solidFill>
                <a:latin typeface="+mn-ea"/>
              </a:rPr>
              <a:t>“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融</a:t>
            </a:r>
            <a:r>
              <a:rPr lang="en-US" altLang="zh-CN" sz="1100" dirty="0">
                <a:solidFill>
                  <a:schemeClr val="bg1"/>
                </a:solidFill>
                <a:latin typeface="+mn-ea"/>
              </a:rPr>
              <a:t>e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购中还能买保险，我们的父母年纪都大了，真希望他们能一直健康、长寿。不如我们也为他们买保险吧，心里踏实些</a:t>
            </a:r>
            <a:r>
              <a:rPr lang="en-US" altLang="zh-CN" sz="1100" dirty="0" smtClean="0">
                <a:solidFill>
                  <a:schemeClr val="bg1"/>
                </a:solidFill>
                <a:latin typeface="+mn-ea"/>
              </a:rPr>
              <a:t>”</a:t>
            </a:r>
            <a:endParaRPr lang="en-US" altLang="zh-CN" sz="1100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父母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常说，健康是福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。是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啊，父母的健康就是孩子的福气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。夫妻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二人为自己两方的父母，在融</a:t>
            </a:r>
            <a:r>
              <a:rPr lang="en-US" altLang="zh-CN" sz="1100" dirty="0">
                <a:solidFill>
                  <a:schemeClr val="bg1"/>
                </a:solidFill>
                <a:latin typeface="+mn-ea"/>
              </a:rPr>
              <a:t>e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购上选购了保险，用</a:t>
            </a:r>
            <a:r>
              <a:rPr lang="en-US" altLang="zh-CN" sz="1100" dirty="0">
                <a:solidFill>
                  <a:schemeClr val="bg1"/>
                </a:solidFill>
                <a:latin typeface="+mn-ea"/>
              </a:rPr>
              <a:t>e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支付支付。</a:t>
            </a:r>
            <a:endParaRPr lang="zh-CN" altLang="zh-CN" sz="11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chemeClr val="bg1"/>
                </a:solidFill>
                <a:latin typeface="+mn-ea"/>
              </a:rPr>
              <a:t> </a:t>
            </a:r>
            <a:endParaRPr lang="zh-CN" altLang="zh-CN" sz="1100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尾板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：</a:t>
            </a:r>
            <a:endParaRPr lang="en-US" altLang="zh-CN" sz="1100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让</a:t>
            </a:r>
            <a:r>
              <a:rPr lang="zh-CN" altLang="zh-CN" sz="1100" dirty="0">
                <a:solidFill>
                  <a:schemeClr val="bg1"/>
                </a:solidFill>
                <a:latin typeface="+mn-ea"/>
              </a:rPr>
              <a:t>爱</a:t>
            </a: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更进一步</a:t>
            </a:r>
            <a:r>
              <a:rPr lang="en-US" altLang="zh-CN" sz="1100" dirty="0" smtClean="0">
                <a:solidFill>
                  <a:schemeClr val="bg1"/>
                </a:solidFill>
                <a:latin typeface="+mn-ea"/>
              </a:rPr>
              <a:t> </a:t>
            </a:r>
            <a:endParaRPr lang="en-US" altLang="zh-CN" sz="1100" dirty="0" smtClean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 smtClean="0">
                <a:solidFill>
                  <a:schemeClr val="bg1"/>
                </a:solidFill>
                <a:latin typeface="+mn-ea"/>
              </a:rPr>
              <a:t>中国工商银行</a:t>
            </a:r>
            <a:endParaRPr lang="zh-CN" altLang="zh-CN" sz="1100" dirty="0">
              <a:solidFill>
                <a:schemeClr val="bg1"/>
              </a:solidFill>
              <a:latin typeface="+mn-ea"/>
            </a:endParaRPr>
          </a:p>
          <a:p>
            <a:endParaRPr lang="zh-CN" altLang="en-US" sz="11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-11113" y="-1"/>
            <a:ext cx="9155113" cy="5403947"/>
          </a:xfrm>
          <a:prstGeom prst="rect">
            <a:avLst/>
          </a:prstGeom>
          <a:noFill/>
          <a:ln>
            <a:noFill/>
          </a:ln>
        </p:spPr>
      </p:pic>
      <p:sp>
        <p:nvSpPr>
          <p:cNvPr id="20483" name="矩形 18"/>
          <p:cNvSpPr>
            <a:spLocks noChangeArrowheads="1"/>
          </p:cNvSpPr>
          <p:nvPr/>
        </p:nvSpPr>
        <p:spPr bwMode="auto">
          <a:xfrm>
            <a:off x="-27448" y="1948978"/>
            <a:ext cx="5940425" cy="3454970"/>
          </a:xfrm>
          <a:prstGeom prst="rect">
            <a:avLst/>
          </a:prstGeom>
          <a:solidFill>
            <a:srgbClr val="FF66FF">
              <a:alpha val="23921"/>
            </a:srgbClr>
          </a:solidFill>
          <a:ln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1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4" name="TextBox 49"/>
          <p:cNvSpPr txBox="1">
            <a:spLocks noChangeArrowheads="1"/>
          </p:cNvSpPr>
          <p:nvPr/>
        </p:nvSpPr>
        <p:spPr bwMode="auto">
          <a:xfrm>
            <a:off x="1335420" y="1136750"/>
            <a:ext cx="2768600" cy="8318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为我爱的</a:t>
            </a:r>
            <a:r>
              <a:rPr lang="en-US" altLang="zh-CN" sz="3200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3200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孩子</a:t>
            </a:r>
            <a:endParaRPr lang="en-US" altLang="zh-CN" sz="3200" b="1" dirty="0">
              <a:solidFill>
                <a:srgbClr val="F4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5" name="标题 1"/>
          <p:cNvSpPr txBox="1"/>
          <p:nvPr/>
        </p:nvSpPr>
        <p:spPr bwMode="auto">
          <a:xfrm>
            <a:off x="-1332656" y="238682"/>
            <a:ext cx="6386513" cy="147161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寄</a:t>
            </a:r>
            <a:r>
              <a:rPr lang="en-US" altLang="zh-CN" sz="44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|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予</a:t>
            </a:r>
            <a:r>
              <a:rPr lang="en-US" altLang="zh-CN" sz="4400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|</a:t>
            </a:r>
            <a:r>
              <a:rPr lang="zh-CN" altLang="en-US" sz="3600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未</a:t>
            </a:r>
            <a:r>
              <a:rPr lang="en-US" altLang="zh-CN" sz="4400" dirty="0">
                <a:solidFill>
                  <a:srgbClr val="F45757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微软雅黑" panose="020B0503020204020204" pitchFamily="34" charset="-122"/>
              </a:rPr>
              <a:t>|</a:t>
            </a:r>
            <a:r>
              <a:rPr lang="zh-CN" altLang="en-US" sz="3600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来</a:t>
            </a:r>
            <a:endParaRPr lang="zh-CN" altLang="en-US" sz="3600" b="1" dirty="0">
              <a:solidFill>
                <a:srgbClr val="F4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6" name="标题 1"/>
          <p:cNvSpPr txBox="1"/>
          <p:nvPr/>
        </p:nvSpPr>
        <p:spPr bwMode="auto">
          <a:xfrm>
            <a:off x="1047771" y="187151"/>
            <a:ext cx="887412" cy="5524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ZI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7" name="标题 1"/>
          <p:cNvSpPr txBox="1"/>
          <p:nvPr/>
        </p:nvSpPr>
        <p:spPr bwMode="auto">
          <a:xfrm>
            <a:off x="327046" y="187151"/>
            <a:ext cx="887412" cy="5524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zh-CN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TOU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8" name="标题 1"/>
          <p:cNvSpPr txBox="1"/>
          <p:nvPr/>
        </p:nvSpPr>
        <p:spPr bwMode="auto">
          <a:xfrm>
            <a:off x="2286022" y="187151"/>
            <a:ext cx="1209675" cy="5524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zh-CN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CAI</a:t>
            </a:r>
            <a:endParaRPr lang="en-US" altLang="zh-CN" b="1" dirty="0">
              <a:solidFill>
                <a:srgbClr val="F4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0489" name="标题 1"/>
          <p:cNvSpPr txBox="1"/>
          <p:nvPr/>
        </p:nvSpPr>
        <p:spPr bwMode="auto">
          <a:xfrm>
            <a:off x="1768496" y="187151"/>
            <a:ext cx="887412" cy="5524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zh-CN" b="1" dirty="0">
                <a:solidFill>
                  <a:srgbClr val="F4575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LI</a:t>
            </a:r>
            <a:endParaRPr lang="zh-CN" altLang="en-US" b="1" dirty="0">
              <a:solidFill>
                <a:srgbClr val="F4575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6296" y="2016122"/>
            <a:ext cx="5692935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宝宝的出生，给夫妻两人的生活，带来了更多的欢乐与惊喜。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同时，宝宝的加入，也让夫妻二人更加</a:t>
            </a:r>
            <a:r>
              <a:rPr lang="zh-CN" altLang="zh-CN" sz="1100" dirty="0" smtClean="0">
                <a:solidFill>
                  <a:srgbClr val="002060"/>
                </a:solidFill>
                <a:latin typeface="+mj-ea"/>
                <a:ea typeface="+mj-ea"/>
              </a:rPr>
              <a:t>注重</a:t>
            </a:r>
            <a:r>
              <a:rPr lang="zh-CN" altLang="en-US" sz="1100" dirty="0">
                <a:solidFill>
                  <a:srgbClr val="002060"/>
                </a:solidFill>
                <a:latin typeface="+mj-ea"/>
                <a:ea typeface="+mj-ea"/>
              </a:rPr>
              <a:t>日常</a:t>
            </a:r>
            <a:r>
              <a:rPr lang="zh-CN" altLang="zh-CN" sz="1100" dirty="0" smtClean="0">
                <a:solidFill>
                  <a:srgbClr val="002060"/>
                </a:solidFill>
                <a:latin typeface="+mj-ea"/>
                <a:ea typeface="+mj-ea"/>
              </a:rPr>
              <a:t>的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花销与理财。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……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平时习惯了在融</a:t>
            </a: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e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购上购物的妻子，注意到了往常被自己忽略的金融专题。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细细看来，上面竟精选了众多不错的投资理财产品</a:t>
            </a:r>
            <a:r>
              <a:rPr lang="zh-CN" altLang="zh-CN" sz="1100" dirty="0" smtClean="0">
                <a:solidFill>
                  <a:srgbClr val="002060"/>
                </a:solidFill>
                <a:latin typeface="+mj-ea"/>
                <a:ea typeface="+mj-ea"/>
              </a:rPr>
              <a:t>，兴奋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地把手机上的融</a:t>
            </a: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e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购递给丈夫看，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“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看，原来上面竟然有这么多不错的理财产品，我们仔细选选，也买一些吧！</a:t>
            </a: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”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没有什么比看到孩子一天天成长，更值得高兴的事情了。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努力给孩子更好的生活，想让他无忧无虑的长大，想给他更加美好的未来。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夫妻二人在融</a:t>
            </a: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e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购仔细</a:t>
            </a:r>
            <a:r>
              <a:rPr lang="zh-CN" altLang="zh-CN" sz="1100" dirty="0" smtClean="0">
                <a:solidFill>
                  <a:srgbClr val="002060"/>
                </a:solidFill>
                <a:latin typeface="+mj-ea"/>
                <a:ea typeface="+mj-ea"/>
              </a:rPr>
              <a:t>挑选</a:t>
            </a:r>
            <a:r>
              <a:rPr lang="zh-CN" altLang="en-US" sz="1100" dirty="0" smtClean="0">
                <a:solidFill>
                  <a:srgbClr val="002060"/>
                </a:solidFill>
                <a:latin typeface="+mj-ea"/>
                <a:ea typeface="+mj-ea"/>
              </a:rPr>
              <a:t>，选购</a:t>
            </a:r>
            <a:r>
              <a:rPr lang="zh-CN" altLang="zh-CN" sz="1100" dirty="0" smtClean="0">
                <a:solidFill>
                  <a:srgbClr val="002060"/>
                </a:solidFill>
                <a:latin typeface="+mj-ea"/>
                <a:ea typeface="+mj-ea"/>
              </a:rPr>
              <a:t>理财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产品，用</a:t>
            </a: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e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支付支付。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 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尾板：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让爱更进一步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100" dirty="0">
                <a:solidFill>
                  <a:srgbClr val="002060"/>
                </a:solidFill>
                <a:latin typeface="+mj-ea"/>
                <a:ea typeface="+mj-ea"/>
              </a:rPr>
              <a:t> </a:t>
            </a:r>
            <a:r>
              <a:rPr lang="zh-CN" altLang="zh-CN" sz="1100" dirty="0">
                <a:solidFill>
                  <a:srgbClr val="002060"/>
                </a:solidFill>
                <a:latin typeface="+mj-ea"/>
                <a:ea typeface="+mj-ea"/>
              </a:rPr>
              <a:t>中国工商银行</a:t>
            </a:r>
            <a:endParaRPr lang="zh-CN" altLang="zh-CN" sz="1100" dirty="0">
              <a:solidFill>
                <a:srgbClr val="002060"/>
              </a:solidFill>
              <a:latin typeface="+mj-ea"/>
              <a:ea typeface="+mj-ea"/>
            </a:endParaRPr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示 2"/>
          <p:cNvGraphicFramePr/>
          <p:nvPr/>
        </p:nvGraphicFramePr>
        <p:xfrm>
          <a:off x="852046" y="10573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4341" name="矩形 7"/>
          <p:cNvSpPr>
            <a:spLocks noChangeArrowheads="1"/>
          </p:cNvSpPr>
          <p:nvPr/>
        </p:nvSpPr>
        <p:spPr bwMode="auto">
          <a:xfrm>
            <a:off x="6371654" y="3537865"/>
            <a:ext cx="2736850" cy="92333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利用现有资源优势进行线下推广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在分行网点进行视频播放，方式视频相关宣传海报，吸引用户关注。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342" name="矩形 7"/>
          <p:cNvSpPr>
            <a:spLocks noChangeArrowheads="1"/>
          </p:cNvSpPr>
          <p:nvPr/>
        </p:nvSpPr>
        <p:spPr bwMode="auto">
          <a:xfrm>
            <a:off x="178816" y="2529803"/>
            <a:ext cx="2736850" cy="11676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引爆传播话题性</a:t>
            </a:r>
            <a:endParaRPr lang="en-US" altLang="zh-CN" sz="1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迅速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引爆话题传播性，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增加品牌曝光度与知名度。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343" name="矩形 7"/>
          <p:cNvSpPr>
            <a:spLocks noChangeArrowheads="1"/>
          </p:cNvSpPr>
          <p:nvPr/>
        </p:nvSpPr>
        <p:spPr bwMode="auto">
          <a:xfrm>
            <a:off x="5147691" y="1389979"/>
            <a:ext cx="2952576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直接增加视频曝光度</a:t>
            </a:r>
            <a:endParaRPr lang="en-US" altLang="zh-CN" sz="12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选择曝光度最大的垂直类视频媒体优酷合作，在视频媒体上做最大化品牌曝光。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385664" y="283105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/>
              <a:t>微电影加深认同：三大推进方向为主导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矩形 1"/>
          <p:cNvSpPr>
            <a:spLocks noChangeArrowheads="1"/>
          </p:cNvSpPr>
          <p:nvPr/>
        </p:nvSpPr>
        <p:spPr bwMode="auto">
          <a:xfrm>
            <a:off x="2151685" y="1273324"/>
            <a:ext cx="2763813" cy="400050"/>
          </a:xfrm>
          <a:prstGeom prst="rect">
            <a:avLst/>
          </a:prstGeom>
          <a:solidFill>
            <a:srgbClr val="5BE2ED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焦点网站：优</a:t>
            </a:r>
            <a:r>
              <a:rPr lang="zh-CN" altLang="en-US" sz="1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酷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手杖形箭头 2"/>
          <p:cNvSpPr/>
          <p:nvPr/>
        </p:nvSpPr>
        <p:spPr bwMode="auto">
          <a:xfrm rot="16200000">
            <a:off x="1331742" y="1509069"/>
            <a:ext cx="904875" cy="576263"/>
          </a:xfrm>
          <a:prstGeom prst="utur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手杖形箭头 10"/>
          <p:cNvSpPr/>
          <p:nvPr/>
        </p:nvSpPr>
        <p:spPr bwMode="auto">
          <a:xfrm rot="16200000" flipH="1" flipV="1">
            <a:off x="7795046" y="1512244"/>
            <a:ext cx="935038" cy="539750"/>
          </a:xfrm>
          <a:prstGeom prst="uturnArrow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2145336" y="1822600"/>
            <a:ext cx="1519237" cy="2789238"/>
            <a:chOff x="1684339" y="2070101"/>
            <a:chExt cx="1519237" cy="2789238"/>
          </a:xfrm>
        </p:grpSpPr>
        <p:sp>
          <p:nvSpPr>
            <p:cNvPr id="22533" name="矩形 5"/>
            <p:cNvSpPr>
              <a:spLocks noChangeArrowheads="1"/>
            </p:cNvSpPr>
            <p:nvPr/>
          </p:nvSpPr>
          <p:spPr bwMode="auto">
            <a:xfrm>
              <a:off x="1684339" y="2070101"/>
              <a:ext cx="1519237" cy="77311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微电影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1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To 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爱人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39" name="矩形 11"/>
            <p:cNvSpPr>
              <a:spLocks noChangeArrowheads="1"/>
            </p:cNvSpPr>
            <p:nvPr/>
          </p:nvSpPr>
          <p:spPr bwMode="auto">
            <a:xfrm>
              <a:off x="1684339" y="3433763"/>
              <a:ext cx="1519237" cy="576262"/>
            </a:xfrm>
            <a:prstGeom prst="rect">
              <a:avLst/>
            </a:prstGeom>
            <a:solidFill>
              <a:srgbClr val="A37CF2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汽车之家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3" name="矩形 46"/>
            <p:cNvSpPr>
              <a:spLocks noChangeArrowheads="1"/>
            </p:cNvSpPr>
            <p:nvPr/>
          </p:nvSpPr>
          <p:spPr bwMode="auto">
            <a:xfrm>
              <a:off x="1684339" y="4486276"/>
              <a:ext cx="1519237" cy="373063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prstDash val="lgDash"/>
              <a:miter lim="800000"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汽车城专场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7" name="上下箭头 3"/>
            <p:cNvSpPr>
              <a:spLocks noChangeArrowheads="1"/>
            </p:cNvSpPr>
            <p:nvPr/>
          </p:nvSpPr>
          <p:spPr bwMode="auto">
            <a:xfrm>
              <a:off x="2339975" y="2957513"/>
              <a:ext cx="287338" cy="404812"/>
            </a:xfrm>
            <a:prstGeom prst="upDownArrow">
              <a:avLst>
                <a:gd name="adj1" fmla="val 50000"/>
                <a:gd name="adj2" fmla="val 50125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22551" name="下箭头 4"/>
            <p:cNvSpPr>
              <a:spLocks noChangeArrowheads="1"/>
            </p:cNvSpPr>
            <p:nvPr/>
          </p:nvSpPr>
          <p:spPr bwMode="auto">
            <a:xfrm>
              <a:off x="2339975" y="4081463"/>
              <a:ext cx="287338" cy="360362"/>
            </a:xfrm>
            <a:prstGeom prst="downArrow">
              <a:avLst>
                <a:gd name="adj1" fmla="val 50000"/>
                <a:gd name="adj2" fmla="val 50166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261447" y="1835299"/>
            <a:ext cx="1519238" cy="2790825"/>
            <a:chOff x="3413125" y="2082800"/>
            <a:chExt cx="1519238" cy="2790825"/>
          </a:xfrm>
        </p:grpSpPr>
        <p:sp>
          <p:nvSpPr>
            <p:cNvPr id="22534" name="矩形 6"/>
            <p:cNvSpPr>
              <a:spLocks noChangeArrowheads="1"/>
            </p:cNvSpPr>
            <p:nvPr/>
          </p:nvSpPr>
          <p:spPr bwMode="auto">
            <a:xfrm>
              <a:off x="3413125" y="2082800"/>
              <a:ext cx="1519238" cy="7747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微电影</a:t>
              </a: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2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To </a:t>
              </a: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爸妈</a:t>
              </a:r>
              <a:endPara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0" name="矩形 12"/>
            <p:cNvSpPr>
              <a:spLocks noChangeArrowheads="1"/>
            </p:cNvSpPr>
            <p:nvPr/>
          </p:nvSpPr>
          <p:spPr bwMode="auto">
            <a:xfrm>
              <a:off x="3413125" y="3433763"/>
              <a:ext cx="1519238" cy="576262"/>
            </a:xfrm>
            <a:prstGeom prst="rect">
              <a:avLst/>
            </a:prstGeom>
            <a:solidFill>
              <a:srgbClr val="A37CF2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三九健康网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4" name="矩形 46"/>
            <p:cNvSpPr>
              <a:spLocks noChangeArrowheads="1"/>
            </p:cNvSpPr>
            <p:nvPr/>
          </p:nvSpPr>
          <p:spPr bwMode="auto">
            <a:xfrm>
              <a:off x="3413125" y="4500563"/>
              <a:ext cx="1519238" cy="373062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prstDash val="lgDash"/>
              <a:miter lim="800000"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保险专场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8" name="上下箭头 20"/>
            <p:cNvSpPr>
              <a:spLocks noChangeArrowheads="1"/>
            </p:cNvSpPr>
            <p:nvPr/>
          </p:nvSpPr>
          <p:spPr bwMode="auto">
            <a:xfrm>
              <a:off x="4067176" y="2957513"/>
              <a:ext cx="288925" cy="404812"/>
            </a:xfrm>
            <a:prstGeom prst="upDownArrow">
              <a:avLst>
                <a:gd name="adj1" fmla="val 50000"/>
                <a:gd name="adj2" fmla="val 49849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22552" name="下箭头 24"/>
            <p:cNvSpPr>
              <a:spLocks noChangeArrowheads="1"/>
            </p:cNvSpPr>
            <p:nvPr/>
          </p:nvSpPr>
          <p:spPr bwMode="auto">
            <a:xfrm>
              <a:off x="4067176" y="4081463"/>
              <a:ext cx="288925" cy="360362"/>
            </a:xfrm>
            <a:prstGeom prst="downArrow">
              <a:avLst>
                <a:gd name="adj1" fmla="val 50000"/>
                <a:gd name="adj2" fmla="val 49890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377559" y="1816567"/>
            <a:ext cx="1590675" cy="2776539"/>
            <a:chOff x="5916562" y="2064068"/>
            <a:chExt cx="1590675" cy="2776539"/>
          </a:xfrm>
        </p:grpSpPr>
        <p:sp>
          <p:nvSpPr>
            <p:cNvPr id="22535" name="矩形 7"/>
            <p:cNvSpPr>
              <a:spLocks noChangeArrowheads="1"/>
            </p:cNvSpPr>
            <p:nvPr/>
          </p:nvSpPr>
          <p:spPr bwMode="auto">
            <a:xfrm>
              <a:off x="5916562" y="2064068"/>
              <a:ext cx="1519238" cy="7747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微电影</a:t>
              </a:r>
              <a:r>
                <a:rPr lang="en-US" altLang="zh-CN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3</a:t>
              </a:r>
              <a:r>
                <a:rPr lang="zh-CN" altLang="en-US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：</a:t>
              </a:r>
              <a:endPara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zh-CN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To </a:t>
              </a:r>
              <a:r>
                <a:rPr lang="zh-CN" altLang="en-US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孩子</a:t>
              </a:r>
              <a:endPara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1" name="矩形 13"/>
            <p:cNvSpPr>
              <a:spLocks noChangeArrowheads="1"/>
            </p:cNvSpPr>
            <p:nvPr/>
          </p:nvSpPr>
          <p:spPr bwMode="auto">
            <a:xfrm>
              <a:off x="5918150" y="3415031"/>
              <a:ext cx="1517650" cy="576262"/>
            </a:xfrm>
            <a:prstGeom prst="rect">
              <a:avLst/>
            </a:prstGeom>
            <a:solidFill>
              <a:srgbClr val="A37CF2"/>
            </a:solidFill>
            <a:ln>
              <a:noFill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宝宝树</a:t>
              </a:r>
              <a:endParaRPr lang="en-US" altLang="zh-CN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5" name="矩形 46"/>
            <p:cNvSpPr>
              <a:spLocks noChangeArrowheads="1"/>
            </p:cNvSpPr>
            <p:nvPr/>
          </p:nvSpPr>
          <p:spPr bwMode="auto">
            <a:xfrm>
              <a:off x="5989587" y="4467544"/>
              <a:ext cx="1517650" cy="373063"/>
            </a:xfrm>
            <a:prstGeom prst="rect">
              <a:avLst/>
            </a:prstGeom>
            <a:noFill/>
            <a:ln w="19050">
              <a:solidFill>
                <a:srgbClr val="00FF00"/>
              </a:solidFill>
              <a:prstDash val="lgDash"/>
              <a:miter lim="800000"/>
            </a:ln>
          </p:spPr>
          <p:txBody>
            <a:bodyPr anchor="ctr"/>
            <a:lstStyle/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投资</a:t>
              </a:r>
              <a:r>
                <a:rPr lang="zh-CN" altLang="en-US" sz="1200" dirty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理财专场</a:t>
              </a:r>
              <a:endPara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2549" name="上下箭头 21"/>
            <p:cNvSpPr>
              <a:spLocks noChangeArrowheads="1"/>
            </p:cNvSpPr>
            <p:nvPr/>
          </p:nvSpPr>
          <p:spPr bwMode="auto">
            <a:xfrm>
              <a:off x="6500762" y="2938781"/>
              <a:ext cx="287338" cy="404812"/>
            </a:xfrm>
            <a:prstGeom prst="upDownArrow">
              <a:avLst>
                <a:gd name="adj1" fmla="val 50000"/>
                <a:gd name="adj2" fmla="val 50125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  <p:sp>
          <p:nvSpPr>
            <p:cNvPr id="22553" name="下箭头 25"/>
            <p:cNvSpPr>
              <a:spLocks noChangeArrowheads="1"/>
            </p:cNvSpPr>
            <p:nvPr/>
          </p:nvSpPr>
          <p:spPr bwMode="auto">
            <a:xfrm>
              <a:off x="6572201" y="4062731"/>
              <a:ext cx="288925" cy="360362"/>
            </a:xfrm>
            <a:prstGeom prst="downArrow">
              <a:avLst>
                <a:gd name="adj1" fmla="val 50000"/>
                <a:gd name="adj2" fmla="val 49890"/>
              </a:avLst>
            </a:pr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/>
            </a:p>
          </p:txBody>
        </p:sp>
      </p:grpSp>
      <p:sp>
        <p:nvSpPr>
          <p:cNvPr id="22555" name="矩形 7"/>
          <p:cNvSpPr>
            <a:spLocks noChangeArrowheads="1"/>
          </p:cNvSpPr>
          <p:nvPr/>
        </p:nvSpPr>
        <p:spPr bwMode="auto">
          <a:xfrm>
            <a:off x="591172" y="1305074"/>
            <a:ext cx="831850" cy="368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视频网站</a:t>
            </a:r>
            <a:endParaRPr lang="en-US" altLang="zh-CN" sz="1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556" name="矩形 7"/>
          <p:cNvSpPr>
            <a:spLocks noChangeArrowheads="1"/>
          </p:cNvSpPr>
          <p:nvPr/>
        </p:nvSpPr>
        <p:spPr bwMode="auto">
          <a:xfrm>
            <a:off x="568947" y="2033738"/>
            <a:ext cx="10795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微电影系列</a:t>
            </a:r>
            <a:endParaRPr lang="en-US" altLang="zh-CN" sz="1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557" name="矩形 7"/>
          <p:cNvSpPr>
            <a:spLocks noChangeArrowheads="1"/>
          </p:cNvSpPr>
          <p:nvPr/>
        </p:nvSpPr>
        <p:spPr bwMode="auto">
          <a:xfrm>
            <a:off x="568947" y="3321199"/>
            <a:ext cx="1079500" cy="3693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媒体合作</a:t>
            </a:r>
            <a:endParaRPr lang="en-US" altLang="zh-CN" sz="12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2558" name="矩形 7"/>
          <p:cNvSpPr>
            <a:spLocks noChangeArrowheads="1"/>
          </p:cNvSpPr>
          <p:nvPr/>
        </p:nvSpPr>
        <p:spPr bwMode="auto">
          <a:xfrm>
            <a:off x="568947" y="4218137"/>
            <a:ext cx="1079500" cy="33669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使用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导流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8" name="标题 1"/>
          <p:cNvSpPr txBox="1"/>
          <p:nvPr/>
        </p:nvSpPr>
        <p:spPr>
          <a:xfrm>
            <a:off x="385664" y="283105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/>
              <a:t>精准跨界，树立品牌正面形象</a:t>
            </a:r>
            <a:r>
              <a:rPr lang="en-US" altLang="zh-CN" dirty="0"/>
              <a:t>+</a:t>
            </a:r>
            <a:r>
              <a:rPr lang="zh-CN" altLang="en-US" dirty="0"/>
              <a:t>电商导流</a:t>
            </a:r>
            <a:endParaRPr lang="zh-CN" altLang="en-US" dirty="0"/>
          </a:p>
        </p:txBody>
      </p:sp>
      <p:sp>
        <p:nvSpPr>
          <p:cNvPr id="29" name="矩形 1"/>
          <p:cNvSpPr>
            <a:spLocks noChangeArrowheads="1"/>
          </p:cNvSpPr>
          <p:nvPr/>
        </p:nvSpPr>
        <p:spPr bwMode="auto">
          <a:xfrm>
            <a:off x="4995573" y="1267758"/>
            <a:ext cx="2910021" cy="400050"/>
          </a:xfrm>
          <a:prstGeom prst="rect">
            <a:avLst/>
          </a:prstGeom>
          <a:solidFill>
            <a:srgbClr val="5BE2ED"/>
          </a:solidFill>
          <a:ln>
            <a:noFill/>
          </a:ln>
        </p:spPr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zh-CN" altLang="en-US" sz="12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联合首发：腾讯视频 爱奇艺 搜狐视频</a:t>
            </a:r>
            <a:endParaRPr lang="zh-CN" altLang="en-US" sz="1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179512" y="951484"/>
            <a:ext cx="8621713" cy="42275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矩形 7"/>
          <p:cNvSpPr/>
          <p:nvPr/>
        </p:nvSpPr>
        <p:spPr bwMode="auto">
          <a:xfrm>
            <a:off x="-12032" y="838191"/>
            <a:ext cx="9144000" cy="4537175"/>
          </a:xfrm>
          <a:prstGeom prst="rect">
            <a:avLst/>
          </a:prstGeom>
          <a:solidFill>
            <a:schemeClr val="tx2">
              <a:lumMod val="50000"/>
              <a:alpha val="11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endParaRPr lang="zh-CN" altLang="en-US">
              <a:solidFill>
                <a:prstClr val="black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385664" y="283105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优酷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最适合的微电影传播媒体</a:t>
            </a:r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0" y="3558364"/>
            <a:ext cx="9144000" cy="2156636"/>
            <a:chOff x="0" y="3558364"/>
            <a:chExt cx="9131968" cy="2156636"/>
          </a:xfrm>
        </p:grpSpPr>
        <p:sp>
          <p:nvSpPr>
            <p:cNvPr id="3" name="矩形 2"/>
            <p:cNvSpPr/>
            <p:nvPr/>
          </p:nvSpPr>
          <p:spPr bwMode="auto">
            <a:xfrm>
              <a:off x="0" y="3558364"/>
              <a:ext cx="9131968" cy="1800225"/>
            </a:xfrm>
            <a:prstGeom prst="rect">
              <a:avLst/>
            </a:prstGeom>
            <a:solidFill>
              <a:srgbClr val="92D050">
                <a:alpha val="88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lang="zh-CN" altLang="en-US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      </a:t>
              </a:r>
              <a:endParaRPr lang="zh-CN" altLang="en-US" sz="1000" i="1" dirty="0">
                <a:solidFill>
                  <a:srgbClr val="00206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39552" y="3683675"/>
              <a:ext cx="763284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为什么</a:t>
              </a:r>
              <a:r>
                <a:rPr lang="zh-CN" altLang="en-US" b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选择优酷？</a:t>
              </a:r>
              <a:endParaRPr lang="en-US" altLang="zh-CN" b="1" dirty="0">
                <a:solidFill>
                  <a:srgbClr val="00206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zh-CN" altLang="en-US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覆盖</a:t>
              </a:r>
              <a:r>
                <a:rPr lang="zh-CN" altLang="en-US" sz="1200" b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人数众多：周覆盖人数</a:t>
              </a:r>
              <a:r>
                <a:rPr lang="en-US" altLang="zh-CN" sz="1200" b="1" dirty="0">
                  <a:solidFill>
                    <a:srgbClr val="FF000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3.1</a:t>
              </a:r>
              <a:r>
                <a:rPr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亿</a:t>
              </a:r>
              <a:r>
                <a:rPr lang="en-US" altLang="zh-CN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+</a:t>
              </a:r>
              <a:endPara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zh-CN" altLang="en-US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热点</a:t>
              </a:r>
              <a:r>
                <a:rPr lang="zh-CN" altLang="en-US" sz="1200" b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趋势：居国内视频网站</a:t>
              </a:r>
              <a:r>
                <a:rPr lang="zh-CN" altLang="en-US" sz="1200" b="1" dirty="0" smtClean="0">
                  <a:solidFill>
                    <a:srgbClr val="FF000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榜首</a:t>
              </a:r>
              <a:endParaRPr lang="en-US" altLang="zh-CN" sz="1200" b="1" dirty="0" smtClean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marL="171450" indent="-171450">
                <a:lnSpc>
                  <a:spcPct val="150000"/>
                </a:lnSpc>
                <a:buFont typeface="Wingdings" panose="05000000000000000000" pitchFamily="2" charset="2"/>
                <a:buChar char="ü"/>
              </a:pPr>
              <a:r>
                <a:rPr lang="zh-CN" altLang="en-US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用户</a:t>
              </a:r>
              <a:r>
                <a:rPr lang="zh-CN" altLang="en-US" sz="1200" b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搜索次数：</a:t>
              </a:r>
              <a:r>
                <a:rPr lang="zh-CN" altLang="en-US" sz="1200" b="1" dirty="0">
                  <a:solidFill>
                    <a:srgbClr val="FF000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领先</a:t>
              </a:r>
              <a:r>
                <a:rPr lang="zh-CN" altLang="en-US" sz="1200" b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于国内其它视频</a:t>
              </a:r>
              <a:r>
                <a:rPr lang="zh-CN" altLang="en-US" sz="1200" b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网站</a:t>
              </a:r>
              <a:endParaRPr lang="en-US" altLang="zh-CN" sz="1200" b="1" dirty="0">
                <a:solidFill>
                  <a:srgbClr val="00206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i="1" dirty="0" smtClean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 </a:t>
              </a:r>
              <a:r>
                <a:rPr lang="zh-CN" altLang="en-US" sz="1000" i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*数据来源：</a:t>
              </a:r>
              <a:r>
                <a:rPr lang="en-US" altLang="zh-CN" sz="1000" i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http://news.ccidnet.com/art/1032/20120904/4227851_1.html</a:t>
              </a:r>
              <a:r>
                <a:rPr lang="zh-CN" altLang="en-US" sz="1000" i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；</a:t>
              </a:r>
              <a:r>
                <a:rPr lang="en-US" altLang="zh-CN" sz="1000" i="1" dirty="0">
                  <a:solidFill>
                    <a:srgbClr val="002060"/>
                  </a:solidFill>
                  <a:latin typeface="微软雅黑" panose="020B0503020204020204" pitchFamily="34" charset="-122"/>
                  <a:cs typeface="微软雅黑" panose="020B0503020204020204" pitchFamily="34" charset="-122"/>
                </a:rPr>
                <a:t>http://net.chinabyte.com/223/12951223.shtml</a:t>
              </a:r>
              <a:endParaRPr lang="zh-CN" altLang="en-US" sz="1000" i="1" dirty="0">
                <a:solidFill>
                  <a:srgbClr val="002060"/>
                </a:solidFill>
                <a:latin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endParaRPr lang="zh-CN" altLang="en-US" dirty="0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0" y="0"/>
            <a:ext cx="9144000" cy="537778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251520" y="373822"/>
            <a:ext cx="6778625" cy="648229"/>
          </a:xfrm>
        </p:spPr>
        <p:txBody>
          <a:bodyPr/>
          <a:lstStyle/>
          <a:p>
            <a:r>
              <a:rPr lang="en-US" altLang="zh-CN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2015</a:t>
            </a: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年，</a:t>
            </a: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我们</a:t>
            </a: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的表现如何？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827584" y="1849388"/>
            <a:ext cx="1578444" cy="717468"/>
            <a:chOff x="827584" y="1849388"/>
            <a:chExt cx="1578444" cy="717468"/>
          </a:xfrm>
        </p:grpSpPr>
        <p:sp>
          <p:nvSpPr>
            <p:cNvPr id="22" name="标题 4"/>
            <p:cNvSpPr txBox="1"/>
            <p:nvPr/>
          </p:nvSpPr>
          <p:spPr bwMode="auto">
            <a:xfrm>
              <a:off x="971601" y="1849388"/>
              <a:ext cx="1152128" cy="6482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 kern="1200">
                  <a:solidFill>
                    <a:srgbClr val="716F7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融</a:t>
              </a:r>
              <a:r>
                <a:rPr lang="en-US" altLang="zh-CN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</a:t>
              </a:r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购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 rotWithShape="1">
            <a:blip r:embed="rId2" cstate="email"/>
            <a:srcRect r="-4948"/>
            <a:stretch>
              <a:fillRect/>
            </a:stretch>
          </p:blipFill>
          <p:spPr>
            <a:xfrm>
              <a:off x="827584" y="2279985"/>
              <a:ext cx="1578444" cy="286871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/>
        </p:nvGrpSpPr>
        <p:grpSpPr>
          <a:xfrm>
            <a:off x="6062058" y="3710664"/>
            <a:ext cx="1936173" cy="707673"/>
            <a:chOff x="2267744" y="3460923"/>
            <a:chExt cx="1936173" cy="707673"/>
          </a:xfrm>
        </p:grpSpPr>
        <p:sp>
          <p:nvSpPr>
            <p:cNvPr id="24" name="标题 4"/>
            <p:cNvSpPr txBox="1"/>
            <p:nvPr/>
          </p:nvSpPr>
          <p:spPr bwMode="auto">
            <a:xfrm>
              <a:off x="2331710" y="3460923"/>
              <a:ext cx="1656184" cy="6482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 kern="1200">
                  <a:solidFill>
                    <a:srgbClr val="716F7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手机银行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9" name="图片 28"/>
            <p:cNvPicPr>
              <a:picLocks noChangeAspect="1"/>
            </p:cNvPicPr>
            <p:nvPr/>
          </p:nvPicPr>
          <p:blipFill rotWithShape="1">
            <a:blip r:embed="rId2" cstate="email"/>
            <a:srcRect r="-4948"/>
            <a:stretch>
              <a:fillRect/>
            </a:stretch>
          </p:blipFill>
          <p:spPr>
            <a:xfrm>
              <a:off x="2267744" y="3881725"/>
              <a:ext cx="1936173" cy="286871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2851610" y="3356719"/>
            <a:ext cx="1578444" cy="673403"/>
            <a:chOff x="4937772" y="2785492"/>
            <a:chExt cx="1578444" cy="673403"/>
          </a:xfrm>
        </p:grpSpPr>
        <p:sp>
          <p:nvSpPr>
            <p:cNvPr id="23" name="标题 4"/>
            <p:cNvSpPr txBox="1"/>
            <p:nvPr/>
          </p:nvSpPr>
          <p:spPr bwMode="auto">
            <a:xfrm>
              <a:off x="5073986" y="2785492"/>
              <a:ext cx="1152128" cy="6482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 kern="1200">
                  <a:solidFill>
                    <a:srgbClr val="716F7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r>
                <a:rPr lang="en-US" altLang="zh-CN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</a:t>
              </a:r>
              <a:r>
                <a:rPr lang="zh-CN" altLang="en-US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支付</a:t>
              </a:r>
              <a:endParaRPr lang="zh-CN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2" cstate="email"/>
            <a:srcRect r="-4948"/>
            <a:stretch>
              <a:fillRect/>
            </a:stretch>
          </p:blipFill>
          <p:spPr>
            <a:xfrm>
              <a:off x="4937772" y="3172024"/>
              <a:ext cx="1578444" cy="28687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 descr="http://www.ad393.com/uploads/youku/youku5.jpg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179389" y="2928939"/>
            <a:ext cx="2130425" cy="1728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9" name="Picture 2" descr="http://ww2.sinaimg.cn/mw690/be2574dftw1e85yexz9maj20ox0i0gnu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85875" y="3582989"/>
            <a:ext cx="2520950" cy="181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80" name="图片 2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35600" y="3665538"/>
            <a:ext cx="3373438" cy="16557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图示 3"/>
          <p:cNvGraphicFramePr/>
          <p:nvPr/>
        </p:nvGraphicFramePr>
        <p:xfrm>
          <a:off x="1476376" y="614505"/>
          <a:ext cx="5231940" cy="348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矩形 7"/>
          <p:cNvSpPr>
            <a:spLocks noChangeArrowheads="1"/>
          </p:cNvSpPr>
          <p:nvPr/>
        </p:nvSpPr>
        <p:spPr bwMode="auto">
          <a:xfrm>
            <a:off x="179389" y="1145306"/>
            <a:ext cx="2447925" cy="156966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最大化触达目标受众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通过用户搜索关键词、浏览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视频</a:t>
            </a:r>
            <a:endParaRPr lang="en-US" altLang="zh-CN" sz="1200" dirty="0" smtClean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记录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等用户行为，筛选出我们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endParaRPr lang="en-US" altLang="zh-CN" sz="1200" dirty="0" smtClean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目标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受众，对特定用户进行贴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片</a:t>
            </a:r>
            <a:endParaRPr lang="en-US" altLang="zh-CN" sz="1200" dirty="0" smtClean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广告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投放。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" name="矩形 7"/>
          <p:cNvSpPr>
            <a:spLocks noChangeArrowheads="1"/>
          </p:cNvSpPr>
          <p:nvPr/>
        </p:nvSpPr>
        <p:spPr bwMode="auto">
          <a:xfrm>
            <a:off x="6300192" y="2421107"/>
            <a:ext cx="2699792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最大化品牌曝光度</a:t>
            </a:r>
            <a:endParaRPr lang="en-US" altLang="zh-CN" sz="1600" b="1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通过频道内最显著的广告位，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最大化</a:t>
            </a:r>
            <a:endParaRPr lang="en-US" altLang="zh-CN" sz="1200" dirty="0" smtClean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品牌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及视频的曝光度、知名度。</a:t>
            </a:r>
            <a:endParaRPr lang="en-US" altLang="zh-CN" sz="1200" dirty="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385664" y="283105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最大化品牌曝光度、最大化触达目标受众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0" y="1428740"/>
            <a:ext cx="914400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1428740"/>
            <a:ext cx="9144000" cy="3857652"/>
          </a:xfrm>
          <a:prstGeom prst="rect">
            <a:avLst/>
          </a:prstGeom>
          <a:solidFill>
            <a:srgbClr val="000714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120" y="3591576"/>
            <a:ext cx="9144000" cy="1637595"/>
          </a:xfrm>
          <a:prstGeom prst="rect">
            <a:avLst/>
          </a:prstGeom>
          <a:solidFill>
            <a:srgbClr val="000714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395536" y="454131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为我的爱人</a:t>
            </a:r>
            <a:endParaRPr lang="en-US" altLang="zh-CN" dirty="0"/>
          </a:p>
          <a:p>
            <a:r>
              <a:rPr lang="zh-CN" altLang="en-US" sz="2400" dirty="0" smtClean="0"/>
              <a:t>微电影推广媒体：汽车之家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3924351" y="3730076"/>
            <a:ext cx="468009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为什么选择汽车之家说客栏目合作？</a:t>
            </a:r>
            <a:endParaRPr lang="en-US" altLang="zh-CN" dirty="0">
              <a:solidFill>
                <a:prstClr val="white"/>
              </a:solidFill>
              <a:latin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</a:rPr>
              <a:t>国内著名的综合性汽车门户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网站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“说客”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</a:rPr>
              <a:t>栏目基于汽车之家，是国内权威汽车人自媒体</a:t>
            </a: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平台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 smtClean="0">
                <a:solidFill>
                  <a:prstClr val="white"/>
                </a:solidFill>
                <a:latin typeface="微软雅黑" panose="020B0503020204020204" pitchFamily="34" charset="-122"/>
              </a:rPr>
              <a:t>因</a:t>
            </a:r>
            <a:r>
              <a:rPr lang="zh-CN" altLang="en-US" sz="1200" dirty="0">
                <a:solidFill>
                  <a:prstClr val="white"/>
                </a:solidFill>
                <a:latin typeface="微软雅黑" panose="020B0503020204020204" pitchFamily="34" charset="-122"/>
              </a:rPr>
              <a:t>其专业性成为国内车友风向标</a:t>
            </a:r>
            <a:endParaRPr lang="en-US" altLang="zh-CN" sz="1200" dirty="0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610" y="3756286"/>
            <a:ext cx="3295238" cy="13714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37995" y="1273324"/>
            <a:ext cx="7848783" cy="3974950"/>
            <a:chOff x="-2249423" y="2557240"/>
            <a:chExt cx="8272955" cy="4581525"/>
          </a:xfrm>
        </p:grpSpPr>
        <p:sp>
          <p:nvSpPr>
            <p:cNvPr id="20" name="AutoShape 78"/>
            <p:cNvSpPr>
              <a:spLocks noChangeArrowheads="1"/>
            </p:cNvSpPr>
            <p:nvPr/>
          </p:nvSpPr>
          <p:spPr bwMode="gray">
            <a:xfrm flipH="1">
              <a:off x="-2249423" y="2557240"/>
              <a:ext cx="4141457" cy="4581525"/>
            </a:xfrm>
            <a:prstGeom prst="roundRect">
              <a:avLst>
                <a:gd name="adj" fmla="val 11375"/>
              </a:avLst>
            </a:prstGeom>
            <a:solidFill>
              <a:srgbClr val="FFFFFF"/>
            </a:solidFill>
            <a:ln w="28575">
              <a:solidFill>
                <a:schemeClr val="bg1">
                  <a:lumMod val="50000"/>
                </a:schemeClr>
              </a:solidFill>
              <a:rou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rgbClr val="CC0000"/>
                </a:buClr>
                <a:buFont typeface="Wingdings" panose="05000000000000000000" pitchFamily="2" charset="2"/>
                <a:buChar char="n"/>
                <a:defRPr sz="3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1pPr>
              <a:lvl2pPr marL="908050" indent="-436880" eaLnBrk="0" hangingPunct="0">
                <a:spcBef>
                  <a:spcPct val="20000"/>
                </a:spcBef>
                <a:buClr>
                  <a:srgbClr val="CC0000"/>
                </a:buClr>
                <a:buFont typeface="Wingdings" panose="05000000000000000000" pitchFamily="2" charset="2"/>
                <a:buChar char="n"/>
                <a:defRPr sz="26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2pPr>
              <a:lvl3pPr marL="1304925" indent="-395605" eaLnBrk="0" hangingPunct="0">
                <a:spcBef>
                  <a:spcPct val="20000"/>
                </a:spcBef>
                <a:buClr>
                  <a:srgbClr val="CC0000"/>
                </a:buClr>
                <a:buFont typeface="Wingdings" panose="05000000000000000000" pitchFamily="2" charset="2"/>
                <a:buChar char="o"/>
                <a:defRPr sz="23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3pPr>
              <a:lvl4pPr marL="1694180" indent="-387350" eaLnBrk="0" hangingPunct="0">
                <a:spcBef>
                  <a:spcPct val="20000"/>
                </a:spcBef>
                <a:buClr>
                  <a:srgbClr val="CC0000"/>
                </a:buClr>
                <a:buFont typeface="Wingdings" panose="05000000000000000000" pitchFamily="2" charset="2"/>
                <a:buChar char="n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4pPr>
              <a:lvl5pPr marL="2094230" indent="-398780" eaLnBrk="0" hangingPunct="0">
                <a:spcBef>
                  <a:spcPct val="25000"/>
                </a:spcBef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5pPr>
              <a:lvl6pPr marL="2551430" indent="-39878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6pPr>
              <a:lvl7pPr marL="3008630" indent="-39878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7pPr>
              <a:lvl8pPr marL="3465830" indent="-39878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8pPr>
              <a:lvl9pPr marL="3923030" indent="-398780" eaLnBrk="0" fontAlgn="base" hangingPunct="0">
                <a:spcBef>
                  <a:spcPct val="25000"/>
                </a:spcBef>
                <a:spcAft>
                  <a:spcPct val="0"/>
                </a:spcAft>
                <a:buClr>
                  <a:srgbClr val="CC0000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Verdana" panose="020B060403050404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 typeface="Arial" panose="020B0604020202020204" pitchFamily="34" charset="0"/>
                <a:buNone/>
              </a:pPr>
              <a:endParaRPr lang="zh-CN" altLang="en-US" sz="2600" b="1">
                <a:solidFill>
                  <a:prstClr val="black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1611047" y="2560415"/>
              <a:ext cx="4412485" cy="4578350"/>
              <a:chOff x="1611047" y="2560415"/>
              <a:chExt cx="4412485" cy="4578350"/>
            </a:xfrm>
          </p:grpSpPr>
          <p:sp>
            <p:nvSpPr>
              <p:cNvPr id="21" name="AutoShape 76"/>
              <p:cNvSpPr>
                <a:spLocks noChangeArrowheads="1"/>
              </p:cNvSpPr>
              <p:nvPr/>
            </p:nvSpPr>
            <p:spPr bwMode="gray">
              <a:xfrm>
                <a:off x="1992047" y="2560415"/>
                <a:ext cx="4031485" cy="4578350"/>
              </a:xfrm>
              <a:prstGeom prst="roundRect">
                <a:avLst>
                  <a:gd name="adj" fmla="val 2454"/>
                </a:avLst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rgbClr val="FEFEFE"/>
                </a:solidFill>
                <a:round/>
              </a:ln>
              <a:effectLst/>
            </p:spPr>
            <p:txBody>
              <a:bodyPr wrap="none" anchor="ctr"/>
              <a:lstStyle>
                <a:defPPr>
                  <a:defRPr lang="en-US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b="1" kern="120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  <a:defRPr/>
                </a:pPr>
                <a:endParaRPr lang="zh-CN" alt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23" name="Group 29"/>
              <p:cNvGrpSpPr/>
              <p:nvPr/>
            </p:nvGrpSpPr>
            <p:grpSpPr bwMode="auto">
              <a:xfrm rot="5400000">
                <a:off x="1696772" y="2703290"/>
                <a:ext cx="495300" cy="666750"/>
                <a:chOff x="778" y="1762"/>
                <a:chExt cx="312" cy="420"/>
              </a:xfrm>
            </p:grpSpPr>
            <p:grpSp>
              <p:nvGrpSpPr>
                <p:cNvPr id="27" name="Group 30"/>
                <p:cNvGrpSpPr/>
                <p:nvPr/>
              </p:nvGrpSpPr>
              <p:grpSpPr bwMode="auto">
                <a:xfrm>
                  <a:off x="960" y="1764"/>
                  <a:ext cx="130" cy="418"/>
                  <a:chOff x="960" y="1764"/>
                  <a:chExt cx="130" cy="418"/>
                </a:xfrm>
              </p:grpSpPr>
              <p:sp>
                <p:nvSpPr>
                  <p:cNvPr id="36" name="Oval 31"/>
                  <p:cNvSpPr>
                    <a:spLocks noChangeArrowheads="1"/>
                  </p:cNvSpPr>
                  <p:nvPr/>
                </p:nvSpPr>
                <p:spPr bwMode="gray">
                  <a:xfrm>
                    <a:off x="960" y="1764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20000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7" name="Oval 32"/>
                  <p:cNvSpPr>
                    <a:spLocks noChangeArrowheads="1"/>
                  </p:cNvSpPr>
                  <p:nvPr/>
                </p:nvSpPr>
                <p:spPr bwMode="gray">
                  <a:xfrm>
                    <a:off x="964" y="2062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30196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8" name="AutoShape 33"/>
                  <p:cNvSpPr>
                    <a:spLocks noChangeArrowheads="1"/>
                  </p:cNvSpPr>
                  <p:nvPr/>
                </p:nvSpPr>
                <p:spPr bwMode="gray">
                  <a:xfrm>
                    <a:off x="996" y="1836"/>
                    <a:ext cx="62" cy="3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2B2B2"/>
                      </a:gs>
                      <a:gs pos="50000">
                        <a:srgbClr val="EAEAEA"/>
                      </a:gs>
                      <a:gs pos="100000">
                        <a:srgbClr val="B2B2B2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29" name="Group 34"/>
                <p:cNvGrpSpPr/>
                <p:nvPr/>
              </p:nvGrpSpPr>
              <p:grpSpPr bwMode="auto">
                <a:xfrm>
                  <a:off x="778" y="1762"/>
                  <a:ext cx="130" cy="418"/>
                  <a:chOff x="960" y="1764"/>
                  <a:chExt cx="130" cy="418"/>
                </a:xfrm>
              </p:grpSpPr>
              <p:sp>
                <p:nvSpPr>
                  <p:cNvPr id="30" name="Oval 35"/>
                  <p:cNvSpPr>
                    <a:spLocks noChangeArrowheads="1"/>
                  </p:cNvSpPr>
                  <p:nvPr/>
                </p:nvSpPr>
                <p:spPr bwMode="gray">
                  <a:xfrm>
                    <a:off x="960" y="1764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20000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4" name="Oval 36"/>
                  <p:cNvSpPr>
                    <a:spLocks noChangeArrowheads="1"/>
                  </p:cNvSpPr>
                  <p:nvPr/>
                </p:nvSpPr>
                <p:spPr bwMode="gray">
                  <a:xfrm>
                    <a:off x="964" y="2062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30196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35" name="AutoShape 37"/>
                  <p:cNvSpPr>
                    <a:spLocks noChangeArrowheads="1"/>
                  </p:cNvSpPr>
                  <p:nvPr/>
                </p:nvSpPr>
                <p:spPr bwMode="gray">
                  <a:xfrm>
                    <a:off x="996" y="1836"/>
                    <a:ext cx="62" cy="3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2B2B2"/>
                      </a:gs>
                      <a:gs pos="50000">
                        <a:srgbClr val="FFFFFF"/>
                      </a:gs>
                      <a:gs pos="100000">
                        <a:srgbClr val="B2B2B2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  <p:grpSp>
            <p:nvGrpSpPr>
              <p:cNvPr id="39" name="Group 65"/>
              <p:cNvGrpSpPr/>
              <p:nvPr/>
            </p:nvGrpSpPr>
            <p:grpSpPr bwMode="auto">
              <a:xfrm rot="5400000">
                <a:off x="1696772" y="6043390"/>
                <a:ext cx="495300" cy="666750"/>
                <a:chOff x="778" y="1762"/>
                <a:chExt cx="312" cy="420"/>
              </a:xfrm>
            </p:grpSpPr>
            <p:grpSp>
              <p:nvGrpSpPr>
                <p:cNvPr id="40" name="Group 66"/>
                <p:cNvGrpSpPr/>
                <p:nvPr/>
              </p:nvGrpSpPr>
              <p:grpSpPr bwMode="auto">
                <a:xfrm>
                  <a:off x="960" y="1764"/>
                  <a:ext cx="130" cy="418"/>
                  <a:chOff x="960" y="1764"/>
                  <a:chExt cx="130" cy="418"/>
                </a:xfrm>
              </p:grpSpPr>
              <p:sp>
                <p:nvSpPr>
                  <p:cNvPr id="45" name="Oval 67"/>
                  <p:cNvSpPr>
                    <a:spLocks noChangeArrowheads="1"/>
                  </p:cNvSpPr>
                  <p:nvPr/>
                </p:nvSpPr>
                <p:spPr bwMode="gray">
                  <a:xfrm>
                    <a:off x="960" y="1764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20000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6" name="Oval 68"/>
                  <p:cNvSpPr>
                    <a:spLocks noChangeArrowheads="1"/>
                  </p:cNvSpPr>
                  <p:nvPr/>
                </p:nvSpPr>
                <p:spPr bwMode="gray">
                  <a:xfrm>
                    <a:off x="964" y="2062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30196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7" name="AutoShape 69"/>
                  <p:cNvSpPr>
                    <a:spLocks noChangeArrowheads="1"/>
                  </p:cNvSpPr>
                  <p:nvPr/>
                </p:nvSpPr>
                <p:spPr bwMode="gray">
                  <a:xfrm>
                    <a:off x="996" y="1836"/>
                    <a:ext cx="62" cy="3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2B2B2"/>
                      </a:gs>
                      <a:gs pos="50000">
                        <a:srgbClr val="EAEAEA"/>
                      </a:gs>
                      <a:gs pos="100000">
                        <a:srgbClr val="B2B2B2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  <p:grpSp>
              <p:nvGrpSpPr>
                <p:cNvPr id="41" name="Group 70"/>
                <p:cNvGrpSpPr/>
                <p:nvPr/>
              </p:nvGrpSpPr>
              <p:grpSpPr bwMode="auto">
                <a:xfrm>
                  <a:off x="778" y="1762"/>
                  <a:ext cx="130" cy="418"/>
                  <a:chOff x="960" y="1764"/>
                  <a:chExt cx="130" cy="418"/>
                </a:xfrm>
              </p:grpSpPr>
              <p:sp>
                <p:nvSpPr>
                  <p:cNvPr id="42" name="Oval 71"/>
                  <p:cNvSpPr>
                    <a:spLocks noChangeArrowheads="1"/>
                  </p:cNvSpPr>
                  <p:nvPr/>
                </p:nvSpPr>
                <p:spPr bwMode="gray">
                  <a:xfrm>
                    <a:off x="960" y="1764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20000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3" name="Oval 72"/>
                  <p:cNvSpPr>
                    <a:spLocks noChangeArrowheads="1"/>
                  </p:cNvSpPr>
                  <p:nvPr/>
                </p:nvSpPr>
                <p:spPr bwMode="gray">
                  <a:xfrm>
                    <a:off x="964" y="2062"/>
                    <a:ext cx="126" cy="120"/>
                  </a:xfrm>
                  <a:prstGeom prst="ellipse">
                    <a:avLst/>
                  </a:prstGeom>
                  <a:solidFill>
                    <a:srgbClr val="000000">
                      <a:alpha val="30196"/>
                    </a:srgbClr>
                  </a:solidFill>
                  <a:ln w="38100" algn="ctr">
                    <a:solidFill>
                      <a:srgbClr val="DDDDDD"/>
                    </a:solidFill>
                    <a:rou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44" name="AutoShape 73"/>
                  <p:cNvSpPr>
                    <a:spLocks noChangeArrowheads="1"/>
                  </p:cNvSpPr>
                  <p:nvPr/>
                </p:nvSpPr>
                <p:spPr bwMode="gray">
                  <a:xfrm>
                    <a:off x="996" y="1836"/>
                    <a:ext cx="62" cy="300"/>
                  </a:xfrm>
                  <a:prstGeom prst="roundRect">
                    <a:avLst>
                      <a:gd name="adj" fmla="val 50000"/>
                    </a:avLst>
                  </a:prstGeom>
                  <a:gradFill rotWithShape="1">
                    <a:gsLst>
                      <a:gs pos="0">
                        <a:srgbClr val="B2B2B2"/>
                      </a:gs>
                      <a:gs pos="50000">
                        <a:srgbClr val="FFFFFF"/>
                      </a:gs>
                      <a:gs pos="100000">
                        <a:srgbClr val="B2B2B2"/>
                      </a:gs>
                    </a:gsLst>
                    <a:lin ang="5400000" scaled="1"/>
                  </a:gradFill>
                  <a:ln>
                    <a:noFill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3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1pPr>
                    <a:lvl2pPr marL="908050" indent="-43688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6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2pPr>
                    <a:lvl3pPr marL="1304925" indent="-395605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o"/>
                      <a:defRPr sz="23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3pPr>
                    <a:lvl4pPr marL="1694180" indent="-387350" eaLnBrk="0" hangingPunct="0">
                      <a:spcBef>
                        <a:spcPct val="20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n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4pPr>
                    <a:lvl5pPr marL="2094230" indent="-398780" eaLnBrk="0" hangingPunct="0">
                      <a:spcBef>
                        <a:spcPct val="25000"/>
                      </a:spcBef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5pPr>
                    <a:lvl6pPr marL="25514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6pPr>
                    <a:lvl7pPr marL="30086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7pPr>
                    <a:lvl8pPr marL="34658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8pPr>
                    <a:lvl9pPr marL="3923030" indent="-398780" eaLnBrk="0" fontAlgn="base" hangingPunct="0">
                      <a:spcBef>
                        <a:spcPct val="25000"/>
                      </a:spcBef>
                      <a:spcAft>
                        <a:spcPct val="0"/>
                      </a:spcAft>
                      <a:buClr>
                        <a:srgbClr val="CC0000"/>
                      </a:buClr>
                      <a:buFont typeface="Wingdings" panose="05000000000000000000" pitchFamily="2" charset="2"/>
                      <a:buChar char="§"/>
                      <a:defRPr sz="200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Font typeface="Arial" panose="020B0604020202020204" pitchFamily="34" charset="0"/>
                      <a:buNone/>
                    </a:pPr>
                    <a:endParaRPr lang="zh-CN" altLang="en-US" sz="2600" b="1">
                      <a:solidFill>
                        <a:prstClr val="black"/>
                      </a:solidFill>
                      <a:latin typeface="Arial" panose="020B0604020202020204" pitchFamily="34" charset="0"/>
                    </a:endParaRPr>
                  </a:p>
                </p:txBody>
              </p:sp>
            </p:grpSp>
          </p:grpSp>
        </p:grpSp>
      </p:grpSp>
      <p:pic>
        <p:nvPicPr>
          <p:cNvPr id="32" name="图片 3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2815" y="1436808"/>
            <a:ext cx="2575171" cy="1955672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461555" y="3436555"/>
            <a:ext cx="390555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>
                <a:solidFill>
                  <a:prstClr val="black"/>
                </a:solidFill>
                <a:latin typeface="微软雅黑" panose="020B0503020204020204" pitchFamily="34" charset="-122"/>
              </a:rPr>
              <a:t>因为对很多人来说</a:t>
            </a:r>
            <a:endParaRPr lang="en-US" altLang="zh-CN" b="1" dirty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为爱人买一辆车，</a:t>
            </a:r>
            <a:endParaRPr lang="en-US" altLang="zh-CN" b="1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是一种承诺，更是爱的表现</a:t>
            </a:r>
            <a:r>
              <a:rPr lang="zh-CN" altLang="en-US" b="1" dirty="0" smtClean="0">
                <a:solidFill>
                  <a:prstClr val="black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  <a:endParaRPr lang="en-US" altLang="zh-CN" b="1" dirty="0">
              <a:solidFill>
                <a:prstClr val="black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2" name="Freeform 27"/>
          <p:cNvSpPr/>
          <p:nvPr/>
        </p:nvSpPr>
        <p:spPr bwMode="gray">
          <a:xfrm flipH="1">
            <a:off x="7437963" y="2890614"/>
            <a:ext cx="515937" cy="465138"/>
          </a:xfrm>
          <a:custGeom>
            <a:avLst/>
            <a:gdLst/>
            <a:ahLst/>
            <a:cxnLst>
              <a:cxn ang="0">
                <a:pos x="118" y="0"/>
              </a:cxn>
              <a:cxn ang="0">
                <a:pos x="0" y="118"/>
              </a:cxn>
              <a:cxn ang="0">
                <a:pos x="0" y="589"/>
              </a:cxn>
              <a:cxn ang="0">
                <a:pos x="161" y="174"/>
              </a:cxn>
              <a:cxn ang="0">
                <a:pos x="589" y="0"/>
              </a:cxn>
              <a:cxn ang="0">
                <a:pos x="118" y="0"/>
              </a:cxn>
            </a:cxnLst>
            <a:rect l="0" t="0" r="r" b="b"/>
            <a:pathLst>
              <a:path w="596" h="598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lnTo>
                  <a:pt x="0" y="589"/>
                </a:lnTo>
                <a:cubicBezTo>
                  <a:pt x="27" y="598"/>
                  <a:pt x="12" y="309"/>
                  <a:pt x="161" y="174"/>
                </a:cubicBezTo>
                <a:cubicBezTo>
                  <a:pt x="310" y="39"/>
                  <a:pt x="596" y="29"/>
                  <a:pt x="589" y="0"/>
                </a:cubicBezTo>
                <a:lnTo>
                  <a:pt x="118" y="0"/>
                </a:lnTo>
                <a:close/>
              </a:path>
            </a:pathLst>
          </a:custGeom>
          <a:gradFill rotWithShape="1">
            <a:gsLst>
              <a:gs pos="0">
                <a:srgbClr val="F8F8F8">
                  <a:gamma/>
                  <a:tint val="54510"/>
                  <a:invGamma/>
                </a:srgbClr>
              </a:gs>
              <a:gs pos="50000">
                <a:srgbClr val="F8F8F8">
                  <a:alpha val="0"/>
                </a:srgbClr>
              </a:gs>
              <a:gs pos="100000">
                <a:srgbClr val="F8F8F8">
                  <a:gamma/>
                  <a:tint val="54510"/>
                  <a:invGamma/>
                </a:srgbClr>
              </a:gs>
            </a:gsLst>
            <a:lin ang="2700000" scaled="1"/>
          </a:gradFill>
          <a:ln w="0">
            <a:noFill/>
            <a:prstDash val="solid"/>
            <a:rou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>
              <a:solidFill>
                <a:srgbClr val="E5DEDB">
                  <a:lumMod val="50000"/>
                </a:srgbClr>
              </a:solidFill>
              <a:latin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757103" y="3219565"/>
            <a:ext cx="3423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为爱人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买的第一量车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，你更注重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哪些   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   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考虑因素？</a:t>
            </a:r>
            <a:endParaRPr lang="en-US" altLang="zh-CN" sz="12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第一辆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车的款型，价位如何？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 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第一辆车的功能性、舒适性如何？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57" name="Line 77"/>
          <p:cNvSpPr>
            <a:spLocks noChangeShapeType="1"/>
          </p:cNvSpPr>
          <p:nvPr/>
        </p:nvSpPr>
        <p:spPr bwMode="auto">
          <a:xfrm>
            <a:off x="4804523" y="3001516"/>
            <a:ext cx="314937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</a:ln>
          <a:effectLst/>
        </p:spPr>
        <p:txBody>
          <a:bodyPr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  <a:defRPr/>
            </a:pPr>
            <a:endParaRPr lang="zh-CN" altLang="en-US">
              <a:solidFill>
                <a:srgbClr val="E5DEDB">
                  <a:lumMod val="50000"/>
                </a:srgbClr>
              </a:solidFill>
              <a:latin typeface="微软雅黑" panose="020B0503020204020204" pitchFamily="34" charset="-122"/>
            </a:endParaRPr>
          </a:p>
        </p:txBody>
      </p:sp>
      <p:sp>
        <p:nvSpPr>
          <p:cNvPr id="48" name="标题 1"/>
          <p:cNvSpPr txBox="1"/>
          <p:nvPr/>
        </p:nvSpPr>
        <p:spPr>
          <a:xfrm>
            <a:off x="437995" y="298384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汽车之家说客栏目话题阐述</a:t>
            </a:r>
            <a:endParaRPr lang="zh-CN" altLang="en-US" dirty="0"/>
          </a:p>
        </p:txBody>
      </p:sp>
      <p:sp>
        <p:nvSpPr>
          <p:cNvPr id="50" name="矩形 49"/>
          <p:cNvSpPr/>
          <p:nvPr/>
        </p:nvSpPr>
        <p:spPr>
          <a:xfrm>
            <a:off x="4816052" y="2020882"/>
            <a:ext cx="3116666" cy="78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F86251"/>
                </a:solidFill>
                <a:latin typeface="微软雅黑" panose="020B0503020204020204" pitchFamily="34" charset="-122"/>
              </a:rPr>
              <a:t>从相恋到结婚，从一无所有到生活富足，为爱的她买一辆车。</a:t>
            </a:r>
            <a:endParaRPr lang="en-US" altLang="zh-CN" sz="1600" b="1" dirty="0" smtClean="0">
              <a:solidFill>
                <a:srgbClr val="F8625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4644008" y="3065924"/>
            <a:ext cx="4412130" cy="2277229"/>
          </a:xfrm>
          <a:prstGeom prst="rect">
            <a:avLst/>
          </a:prstGeom>
        </p:spPr>
      </p:pic>
      <p:sp>
        <p:nvSpPr>
          <p:cNvPr id="6" name="手杖形箭头 5"/>
          <p:cNvSpPr/>
          <p:nvPr/>
        </p:nvSpPr>
        <p:spPr>
          <a:xfrm rot="5400000" flipV="1">
            <a:off x="4298010" y="3303590"/>
            <a:ext cx="912398" cy="1075741"/>
          </a:xfrm>
          <a:prstGeom prst="uturnArrow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8" name="标题 1"/>
          <p:cNvSpPr txBox="1"/>
          <p:nvPr/>
        </p:nvSpPr>
        <p:spPr>
          <a:xfrm>
            <a:off x="437995" y="298384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汽车之家</a:t>
            </a:r>
            <a:r>
              <a:rPr lang="en-US" altLang="zh-CN" dirty="0"/>
              <a:t>——</a:t>
            </a:r>
            <a:r>
              <a:rPr lang="zh-CN" altLang="en-US" dirty="0" smtClean="0"/>
              <a:t>说客专题页</a:t>
            </a:r>
            <a:endParaRPr lang="zh-CN" altLang="en-US" dirty="0"/>
          </a:p>
        </p:txBody>
      </p:sp>
      <p:grpSp>
        <p:nvGrpSpPr>
          <p:cNvPr id="16" name="组合 15"/>
          <p:cNvGrpSpPr/>
          <p:nvPr/>
        </p:nvGrpSpPr>
        <p:grpSpPr>
          <a:xfrm>
            <a:off x="437995" y="1016346"/>
            <a:ext cx="4968552" cy="2646843"/>
            <a:chOff x="611560" y="1057299"/>
            <a:chExt cx="4968552" cy="264684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611560" y="1057299"/>
              <a:ext cx="4968552" cy="26468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611560" y="1912094"/>
              <a:ext cx="4444657" cy="276999"/>
            </a:xfrm>
            <a:prstGeom prst="rect">
              <a:avLst/>
            </a:prstGeom>
            <a:solidFill>
              <a:srgbClr val="FFFCF2"/>
            </a:solidFill>
          </p:spPr>
          <p:txBody>
            <a:bodyPr wrap="square" rtlCol="0">
              <a:spAutoFit/>
            </a:bodyPr>
            <a:lstStyle/>
            <a:p>
              <a:r>
                <a:rPr lang="zh-CN" altLang="en-US" sz="12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 panose="020B0503020204020204" pitchFamily="34" charset="-122"/>
                </a:rPr>
                <a:t>为爱人买的第一辆车，你更注重哪些考虑因素？</a:t>
              </a:r>
              <a:endParaRPr lang="zh-CN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644398" y="2189092"/>
              <a:ext cx="3085992" cy="1505711"/>
            </a:xfrm>
            <a:prstGeom prst="rect">
              <a:avLst/>
            </a:prstGeom>
            <a:solidFill>
              <a:srgbClr val="FDFDFD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457200" indent="266700" algn="ctr">
                <a:spcAft>
                  <a:spcPts val="0"/>
                </a:spcAft>
              </a:pPr>
              <a:endParaRPr lang="zh-CN" altLang="en-US" dirty="0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762566" y="2247662"/>
              <a:ext cx="3061333" cy="1361196"/>
              <a:chOff x="673124" y="2216384"/>
              <a:chExt cx="3061333" cy="1361196"/>
            </a:xfrm>
          </p:grpSpPr>
          <p:pic>
            <p:nvPicPr>
              <p:cNvPr id="12" name="图片 1"/>
              <p:cNvPicPr>
                <a:picLocks noChangeAspect="1"/>
              </p:cNvPicPr>
              <p:nvPr/>
            </p:nvPicPr>
            <p:blipFill rotWithShape="1">
              <a:blip r:embed="rId3" cstate="email"/>
              <a:srcRect/>
              <a:stretch>
                <a:fillRect/>
              </a:stretch>
            </p:blipFill>
            <p:spPr bwMode="auto">
              <a:xfrm>
                <a:off x="673124" y="2254722"/>
                <a:ext cx="2962771" cy="1322858"/>
              </a:xfrm>
              <a:prstGeom prst="rect">
                <a:avLst/>
              </a:prstGeom>
              <a:noFill/>
              <a:ln w="12700">
                <a:solidFill>
                  <a:schemeClr val="tx2"/>
                </a:solidFill>
              </a:ln>
            </p:spPr>
          </p:pic>
          <p:pic>
            <p:nvPicPr>
              <p:cNvPr id="13" name="Picture 6" descr="C:\Users\xujinzhou\Desktop\未标题-2.png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2483768" y="2216384"/>
                <a:ext cx="1250689" cy="332603"/>
              </a:xfrm>
              <a:prstGeom prst="rect">
                <a:avLst/>
              </a:prstGeom>
              <a:noFill/>
            </p:spPr>
          </p:pic>
          <p:sp>
            <p:nvSpPr>
              <p:cNvPr id="14" name="KSO_Shape"/>
              <p:cNvSpPr/>
              <p:nvPr/>
            </p:nvSpPr>
            <p:spPr>
              <a:xfrm>
                <a:off x="1919746" y="2578870"/>
                <a:ext cx="564022" cy="564022"/>
              </a:xfrm>
              <a:custGeom>
                <a:avLst/>
                <a:gdLst/>
                <a:ahLst/>
                <a:cxnLst/>
                <a:rect l="l" t="t" r="r" b="b"/>
                <a:pathLst>
                  <a:path w="900473" h="900473">
                    <a:moveTo>
                      <a:pt x="347074" y="203047"/>
                    </a:moveTo>
                    <a:lnTo>
                      <a:pt x="692767" y="451973"/>
                    </a:lnTo>
                    <a:lnTo>
                      <a:pt x="347074" y="700898"/>
                    </a:lnTo>
                    <a:close/>
                    <a:moveTo>
                      <a:pt x="450237" y="63807"/>
                    </a:moveTo>
                    <a:cubicBezTo>
                      <a:pt x="236817" y="63807"/>
                      <a:pt x="63807" y="236817"/>
                      <a:pt x="63807" y="450237"/>
                    </a:cubicBezTo>
                    <a:cubicBezTo>
                      <a:pt x="63807" y="663656"/>
                      <a:pt x="236817" y="836666"/>
                      <a:pt x="450237" y="836666"/>
                    </a:cubicBezTo>
                    <a:cubicBezTo>
                      <a:pt x="663656" y="836666"/>
                      <a:pt x="836666" y="663656"/>
                      <a:pt x="836666" y="450237"/>
                    </a:cubicBezTo>
                    <a:cubicBezTo>
                      <a:pt x="836666" y="236817"/>
                      <a:pt x="663656" y="63807"/>
                      <a:pt x="450237" y="63807"/>
                    </a:cubicBezTo>
                    <a:close/>
                    <a:moveTo>
                      <a:pt x="450237" y="0"/>
                    </a:moveTo>
                    <a:cubicBezTo>
                      <a:pt x="698895" y="0"/>
                      <a:pt x="900473" y="201578"/>
                      <a:pt x="900473" y="450237"/>
                    </a:cubicBezTo>
                    <a:cubicBezTo>
                      <a:pt x="900473" y="698895"/>
                      <a:pt x="698895" y="900473"/>
                      <a:pt x="450237" y="900473"/>
                    </a:cubicBezTo>
                    <a:cubicBezTo>
                      <a:pt x="201578" y="900473"/>
                      <a:pt x="0" y="698895"/>
                      <a:pt x="0" y="450237"/>
                    </a:cubicBezTo>
                    <a:cubicBezTo>
                      <a:pt x="0" y="201578"/>
                      <a:pt x="201578" y="0"/>
                      <a:pt x="45023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" name="文本框 2"/>
            <p:cNvSpPr txBox="1"/>
            <p:nvPr/>
          </p:nvSpPr>
          <p:spPr>
            <a:xfrm>
              <a:off x="3843505" y="3239907"/>
              <a:ext cx="1595309" cy="40011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zh-CN" altLang="en-US" sz="1000" b="1" dirty="0" smtClean="0">
                  <a:solidFill>
                    <a:schemeClr val="accent2"/>
                  </a:solidFill>
                </a:rPr>
                <a:t>融</a:t>
              </a:r>
              <a:r>
                <a:rPr lang="en-US" altLang="zh-CN" sz="1000" b="1" dirty="0" smtClean="0">
                  <a:solidFill>
                    <a:schemeClr val="accent2"/>
                  </a:solidFill>
                </a:rPr>
                <a:t>e</a:t>
              </a:r>
              <a:r>
                <a:rPr lang="zh-CN" altLang="en-US" sz="1000" b="1" dirty="0" smtClean="0">
                  <a:solidFill>
                    <a:schemeClr val="accent2"/>
                  </a:solidFill>
                </a:rPr>
                <a:t>购，</a:t>
              </a:r>
              <a:endParaRPr lang="en-US" altLang="zh-CN" sz="1000" b="1" dirty="0" smtClean="0">
                <a:solidFill>
                  <a:schemeClr val="accent2"/>
                </a:solidFill>
              </a:endParaRPr>
            </a:p>
            <a:p>
              <a:r>
                <a:rPr lang="zh-CN" altLang="en-US" sz="1000" b="1" dirty="0" smtClean="0">
                  <a:solidFill>
                    <a:schemeClr val="accent2"/>
                  </a:solidFill>
                </a:rPr>
                <a:t>为爱人买的第一辆车推荐</a:t>
              </a:r>
              <a:endParaRPr lang="zh-CN" altLang="en-US" sz="1000" b="1" dirty="0">
                <a:solidFill>
                  <a:schemeClr val="accent2"/>
                </a:solidFill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6650027" y="4801716"/>
            <a:ext cx="2138727" cy="3385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1600" dirty="0" smtClean="0"/>
              <a:t>融</a:t>
            </a:r>
            <a:r>
              <a:rPr lang="en-US" altLang="zh-CN" sz="1600" dirty="0" smtClean="0"/>
              <a:t>e</a:t>
            </a:r>
            <a:r>
              <a:rPr lang="zh-CN" altLang="en-US" sz="1600" dirty="0" smtClean="0"/>
              <a:t>购汽车城推荐专题</a:t>
            </a:r>
            <a:endParaRPr lang="zh-CN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 cstate="email"/>
          <a:srcRect t="5399" b="13345"/>
          <a:stretch>
            <a:fillRect/>
          </a:stretch>
        </p:blipFill>
        <p:spPr>
          <a:xfrm>
            <a:off x="0" y="1217405"/>
            <a:ext cx="9144000" cy="4069834"/>
          </a:xfrm>
          <a:prstGeom prst="rect">
            <a:avLst/>
          </a:prstGeom>
        </p:spPr>
      </p:pic>
      <p:sp>
        <p:nvSpPr>
          <p:cNvPr id="14" name="标题 1"/>
          <p:cNvSpPr txBox="1"/>
          <p:nvPr/>
        </p:nvSpPr>
        <p:spPr>
          <a:xfrm>
            <a:off x="395536" y="454131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为我的</a:t>
            </a:r>
            <a:r>
              <a:rPr lang="zh-CN" altLang="en-US" dirty="0"/>
              <a:t>父母</a:t>
            </a:r>
            <a:endParaRPr lang="en-US" altLang="zh-CN" dirty="0"/>
          </a:p>
          <a:p>
            <a:r>
              <a:rPr lang="zh-CN" altLang="en-US" sz="2400" dirty="0" smtClean="0"/>
              <a:t>微电影推广媒体：三九健康网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 bwMode="auto">
          <a:xfrm>
            <a:off x="0" y="4109622"/>
            <a:ext cx="9144000" cy="1295106"/>
          </a:xfrm>
          <a:prstGeom prst="rect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lnSpc>
                <a:spcPct val="150000"/>
              </a:lnSpc>
            </a:pPr>
            <a:endParaRPr lang="zh-CN" altLang="en-US" sz="800" i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1520" y="4109622"/>
            <a:ext cx="921702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为什么</a:t>
            </a:r>
            <a:r>
              <a:rPr lang="zh-CN" altLang="en-US" b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选择三九健康网？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39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健康网，中国</a:t>
            </a: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第一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健康门户网站，中国互联网百强</a:t>
            </a: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网站</a:t>
            </a:r>
            <a:endParaRPr lang="en-US" altLang="zh-CN" sz="1200" b="1" dirty="0" smtClean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 全国最大的互联网</a:t>
            </a:r>
            <a:r>
              <a:rPr lang="zh-CN" altLang="en-US" sz="1200" b="1" dirty="0" smtClean="0">
                <a:solidFill>
                  <a:srgbClr val="FF00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用户健康咨询网站</a:t>
            </a:r>
            <a:endParaRPr lang="en-US" altLang="zh-CN" sz="1200" b="1" dirty="0" smtClean="0">
              <a:solidFill>
                <a:srgbClr val="FF0000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 i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*</a:t>
            </a:r>
            <a:r>
              <a:rPr lang="zh-CN" altLang="en-US" sz="1000" i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数据来源</a:t>
            </a:r>
            <a:r>
              <a:rPr lang="zh-CN" altLang="en-US" sz="1000" i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1000" i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http://corp.39.net/info/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右箭头 5"/>
          <p:cNvSpPr>
            <a:spLocks noChangeArrowheads="1"/>
          </p:cNvSpPr>
          <p:nvPr/>
        </p:nvSpPr>
        <p:spPr bwMode="auto">
          <a:xfrm rot="5400000">
            <a:off x="5931563" y="1302873"/>
            <a:ext cx="1047634" cy="1677587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/>
          </a:p>
        </p:txBody>
      </p:sp>
      <p:sp>
        <p:nvSpPr>
          <p:cNvPr id="31751" name="矩形 5"/>
          <p:cNvSpPr>
            <a:spLocks noChangeArrowheads="1"/>
          </p:cNvSpPr>
          <p:nvPr/>
        </p:nvSpPr>
        <p:spPr bwMode="auto">
          <a:xfrm>
            <a:off x="437995" y="3605198"/>
            <a:ext cx="3628626" cy="152938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/>
          <a:lstStyle/>
          <a:p>
            <a:pPr eaLnBrk="1" hangingPunct="1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专题页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开展</a:t>
            </a: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话题讨论：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独自在外打拼的我们，如何保障父母的健康？</a:t>
            </a:r>
            <a:endParaRPr lang="en-US" altLang="zh-CN" sz="14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说说父母年纪大了，身体有哪方面的变化。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285750" indent="-285750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……</a:t>
            </a:r>
            <a:endParaRPr lang="en-US" altLang="zh-CN" sz="1200" dirty="0" smtClean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437995" y="298384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/>
              <a:t>凤凰网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健康栏目专题页</a:t>
            </a:r>
            <a:endParaRPr lang="zh-CN" altLang="en-US" dirty="0"/>
          </a:p>
        </p:txBody>
      </p:sp>
      <p:sp>
        <p:nvSpPr>
          <p:cNvPr id="14" name="矩形 5"/>
          <p:cNvSpPr>
            <a:spLocks noChangeArrowheads="1"/>
          </p:cNvSpPr>
          <p:nvPr/>
        </p:nvSpPr>
        <p:spPr bwMode="auto">
          <a:xfrm>
            <a:off x="7360917" y="1666236"/>
            <a:ext cx="1101996" cy="54995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="ctr"/>
          <a:lstStyle/>
          <a:p>
            <a:pPr algn="ctr" eaLnBrk="1" hangingPunct="1">
              <a:lnSpc>
                <a:spcPct val="150000"/>
              </a:lnSpc>
            </a:pPr>
            <a:r>
              <a:rPr lang="zh-CN" altLang="en-US" sz="14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专题页合作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437994" y="932204"/>
            <a:ext cx="4278021" cy="242098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</p:pic>
      <p:pic>
        <p:nvPicPr>
          <p:cNvPr id="15" name="图片 4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7993" y="1984536"/>
            <a:ext cx="1757743" cy="1368652"/>
          </a:xfrm>
          <a:prstGeom prst="rect">
            <a:avLst/>
          </a:prstGeom>
          <a:noFill/>
          <a:ln w="38100">
            <a:solidFill>
              <a:srgbClr val="D30A07"/>
            </a:solidFill>
          </a:ln>
        </p:spPr>
      </p:pic>
      <p:grpSp>
        <p:nvGrpSpPr>
          <p:cNvPr id="10" name="组合 9"/>
          <p:cNvGrpSpPr/>
          <p:nvPr/>
        </p:nvGrpSpPr>
        <p:grpSpPr>
          <a:xfrm>
            <a:off x="3973805" y="2637345"/>
            <a:ext cx="5162153" cy="2699325"/>
            <a:chOff x="4211960" y="2435256"/>
            <a:chExt cx="5162153" cy="2699325"/>
          </a:xfrm>
        </p:grpSpPr>
        <p:sp>
          <p:nvSpPr>
            <p:cNvPr id="31752" name="矩形 3"/>
            <p:cNvSpPr>
              <a:spLocks noChangeArrowheads="1"/>
            </p:cNvSpPr>
            <p:nvPr/>
          </p:nvSpPr>
          <p:spPr bwMode="auto">
            <a:xfrm>
              <a:off x="6516688" y="4537075"/>
              <a:ext cx="1657350" cy="369332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</a:ln>
          </p:spPr>
          <p:txBody>
            <a:bodyPr>
              <a:spAutoFit/>
            </a:bodyPr>
            <a:lstStyle/>
            <a:p>
              <a:pPr eaLnBrk="1" hangingPunct="1">
                <a:lnSpc>
                  <a:spcPct val="150000"/>
                </a:lnSpc>
                <a:buFont typeface="Arial" panose="020B0604020202020204" pitchFamily="34" charset="0"/>
                <a:buNone/>
              </a:pPr>
              <a:r>
                <a:rPr kumimoji="1" lang="zh-CN" altLang="en-US" sz="120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合作区域及形式示意</a:t>
              </a:r>
              <a:endParaRPr kumimoji="1" lang="en-US" altLang="zh-CN" sz="12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211960" y="2435256"/>
              <a:ext cx="5134529" cy="2699325"/>
            </a:xfrm>
            <a:prstGeom prst="rect">
              <a:avLst/>
            </a:prstGeom>
          </p:spPr>
        </p:pic>
        <p:pic>
          <p:nvPicPr>
            <p:cNvPr id="16" name="图片 4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241247" y="3987008"/>
              <a:ext cx="1651620" cy="1083930"/>
            </a:xfrm>
            <a:prstGeom prst="rect">
              <a:avLst/>
            </a:prstGeom>
            <a:noFill/>
            <a:ln w="3175">
              <a:solidFill>
                <a:schemeClr val="tx1">
                  <a:lumMod val="75000"/>
                  <a:lumOff val="25000"/>
                </a:schemeClr>
              </a:solidFill>
            </a:ln>
          </p:spPr>
        </p:pic>
        <p:sp>
          <p:nvSpPr>
            <p:cNvPr id="7" name="矩形 6"/>
            <p:cNvSpPr/>
            <p:nvPr/>
          </p:nvSpPr>
          <p:spPr>
            <a:xfrm>
              <a:off x="4493224" y="2913077"/>
              <a:ext cx="4572000" cy="377411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独自在外打拼的我们，如何保障父母的健康？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7152158" y="4708527"/>
              <a:ext cx="2221955" cy="426054"/>
            </a:xfrm>
            <a:prstGeom prst="rect">
              <a:avLst/>
            </a:prstGeom>
          </p:spPr>
        </p:pic>
      </p:grpSp>
      <p:pic>
        <p:nvPicPr>
          <p:cNvPr id="17" name="Picture 6" descr="C:\Users\xujinzhou\Desktop\未标题-2.p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796058" y="5046229"/>
            <a:ext cx="852830" cy="226798"/>
          </a:xfrm>
          <a:prstGeom prst="rect">
            <a:avLst/>
          </a:prstGeom>
          <a:noFill/>
        </p:spPr>
      </p:pic>
      <p:sp>
        <p:nvSpPr>
          <p:cNvPr id="18" name="KSO_Shape"/>
          <p:cNvSpPr/>
          <p:nvPr/>
        </p:nvSpPr>
        <p:spPr>
          <a:xfrm>
            <a:off x="4690442" y="4594241"/>
            <a:ext cx="329589" cy="329589"/>
          </a:xfrm>
          <a:custGeom>
            <a:avLst/>
            <a:gdLst/>
            <a:ahLst/>
            <a:cxnLst/>
            <a:rect l="l" t="t" r="r" b="b"/>
            <a:pathLst>
              <a:path w="900473" h="900473">
                <a:moveTo>
                  <a:pt x="347074" y="203047"/>
                </a:moveTo>
                <a:lnTo>
                  <a:pt x="692767" y="451973"/>
                </a:lnTo>
                <a:lnTo>
                  <a:pt x="347074" y="700898"/>
                </a:lnTo>
                <a:close/>
                <a:moveTo>
                  <a:pt x="450237" y="63807"/>
                </a:moveTo>
                <a:cubicBezTo>
                  <a:pt x="236817" y="63807"/>
                  <a:pt x="63807" y="236817"/>
                  <a:pt x="63807" y="450237"/>
                </a:cubicBezTo>
                <a:cubicBezTo>
                  <a:pt x="63807" y="663656"/>
                  <a:pt x="236817" y="836666"/>
                  <a:pt x="450237" y="836666"/>
                </a:cubicBezTo>
                <a:cubicBezTo>
                  <a:pt x="663656" y="836666"/>
                  <a:pt x="836666" y="663656"/>
                  <a:pt x="836666" y="450237"/>
                </a:cubicBezTo>
                <a:cubicBezTo>
                  <a:pt x="836666" y="236817"/>
                  <a:pt x="663656" y="63807"/>
                  <a:pt x="450237" y="63807"/>
                </a:cubicBezTo>
                <a:close/>
                <a:moveTo>
                  <a:pt x="450237" y="0"/>
                </a:moveTo>
                <a:cubicBezTo>
                  <a:pt x="698895" y="0"/>
                  <a:pt x="900473" y="201578"/>
                  <a:pt x="900473" y="450237"/>
                </a:cubicBezTo>
                <a:cubicBezTo>
                  <a:pt x="900473" y="698895"/>
                  <a:pt x="698895" y="900473"/>
                  <a:pt x="450237" y="900473"/>
                </a:cubicBezTo>
                <a:cubicBezTo>
                  <a:pt x="201578" y="900473"/>
                  <a:pt x="0" y="698895"/>
                  <a:pt x="0" y="450237"/>
                </a:cubicBezTo>
                <a:cubicBezTo>
                  <a:pt x="0" y="201578"/>
                  <a:pt x="201578" y="0"/>
                  <a:pt x="450237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图片 1"/>
          <p:cNvPicPr>
            <a:picLocks noChangeAspect="1"/>
          </p:cNvPicPr>
          <p:nvPr/>
        </p:nvPicPr>
        <p:blipFill>
          <a:blip r:embed="rId1" cstate="email"/>
          <a:srcRect/>
          <a:stretch>
            <a:fillRect/>
          </a:stretch>
        </p:blipFill>
        <p:spPr bwMode="auto">
          <a:xfrm>
            <a:off x="16669" y="1065856"/>
            <a:ext cx="9110663" cy="4311924"/>
          </a:xfrm>
          <a:prstGeom prst="rect">
            <a:avLst/>
          </a:prstGeom>
          <a:noFill/>
          <a:ln>
            <a:noFill/>
          </a:ln>
        </p:spPr>
      </p:pic>
      <p:sp>
        <p:nvSpPr>
          <p:cNvPr id="25603" name="矩形 6"/>
          <p:cNvSpPr>
            <a:spLocks noChangeArrowheads="1"/>
          </p:cNvSpPr>
          <p:nvPr/>
        </p:nvSpPr>
        <p:spPr bwMode="auto">
          <a:xfrm>
            <a:off x="0" y="1065856"/>
            <a:ext cx="9144000" cy="4311924"/>
          </a:xfrm>
          <a:prstGeom prst="rect">
            <a:avLst/>
          </a:prstGeom>
          <a:solidFill>
            <a:srgbClr val="00B0F0">
              <a:alpha val="10980"/>
            </a:srgbClr>
          </a:solidFill>
          <a:ln>
            <a:noFill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1" y="3361655"/>
            <a:ext cx="9127332" cy="2016125"/>
          </a:xfrm>
          <a:prstGeom prst="rect">
            <a:avLst/>
          </a:prstGeom>
          <a:solidFill>
            <a:srgbClr val="0070C0">
              <a:alpha val="89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en-US" sz="900" i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>
            <a:off x="395536" y="314230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 smtClean="0"/>
              <a:t>为我的孩子</a:t>
            </a:r>
            <a:endParaRPr lang="en-US" altLang="zh-CN" dirty="0"/>
          </a:p>
          <a:p>
            <a:r>
              <a:rPr lang="zh-CN" altLang="en-US" sz="2400" dirty="0" smtClean="0"/>
              <a:t>微电影推广媒体：宝宝树</a:t>
            </a:r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173474" y="3361655"/>
            <a:ext cx="904584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为什么选择宝宝树？</a:t>
            </a:r>
            <a:endParaRPr lang="en-US" altLang="zh-CN" b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宝宝树网站是中国</a:t>
            </a:r>
            <a:r>
              <a: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规模最大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最受关注的育儿网站（现已成为全球第一大的母婴社区）</a:t>
            </a:r>
            <a:endParaRPr lang="en-US" altLang="zh-CN" sz="1200" b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注册用户达到</a:t>
            </a:r>
            <a:r>
              <a:rPr lang="en-US" altLang="zh-CN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1600</a:t>
            </a:r>
            <a:r>
              <a: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万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，月独立访问用户数量已达</a:t>
            </a:r>
            <a:r>
              <a:rPr lang="en-US" altLang="zh-CN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5500</a:t>
            </a:r>
            <a:r>
              <a: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万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，覆盖</a:t>
            </a:r>
            <a:r>
              <a:rPr lang="en-US" altLang="zh-CN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8</a:t>
            </a:r>
            <a:r>
              <a: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成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孕期到</a:t>
            </a:r>
            <a:r>
              <a:rPr lang="en-US" altLang="zh-CN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岁的中国互联网妈妈</a:t>
            </a:r>
            <a:endParaRPr lang="en-US" altLang="zh-CN" sz="1200" b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  <a:buFont typeface="Wingdings" panose="05000000000000000000" charset="0"/>
              <a:buChar char="ü"/>
            </a:pP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家庭日记上传量达到</a:t>
            </a:r>
            <a:r>
              <a:rPr lang="en-US" altLang="zh-CN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2000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万并以每天</a:t>
            </a:r>
            <a:r>
              <a:rPr lang="en-US" altLang="zh-CN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万篇增长；每天都有近</a:t>
            </a:r>
            <a:r>
              <a:rPr lang="en-US" altLang="zh-CN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20</a:t>
            </a:r>
            <a:r>
              <a:rPr lang="zh-CN" altLang="en-US" sz="1200" b="1" dirty="0">
                <a:solidFill>
                  <a:srgbClr val="FFFF00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万</a:t>
            </a:r>
            <a:r>
              <a:rPr lang="zh-CN" altLang="en-US" sz="12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条育儿问题与互动</a:t>
            </a:r>
            <a:r>
              <a:rPr lang="zh-CN" altLang="en-US" sz="1200" b="1" dirty="0" smtClean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解答</a:t>
            </a:r>
            <a:endParaRPr lang="en-US" altLang="zh-CN" sz="1200" b="1" dirty="0" smtClean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200" i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000" i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*数据来源：</a:t>
            </a:r>
            <a:r>
              <a:rPr lang="en-US" altLang="zh-CN" sz="1000" i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http://baike.baidu.com/link?url=T_3VB0Yoh8JjmDbrW3umWhog4sBCx8gyl0yraZV9zNuSwZ6wDIkUbw4CQL79fUYSfCaA74UutudCYe197y-MG_</a:t>
            </a:r>
            <a:endParaRPr lang="zh-CN" altLang="en-US" sz="1000" i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右箭头 5"/>
          <p:cNvSpPr>
            <a:spLocks noChangeArrowheads="1"/>
          </p:cNvSpPr>
          <p:nvPr/>
        </p:nvSpPr>
        <p:spPr bwMode="auto">
          <a:xfrm rot="5400000">
            <a:off x="4940677" y="1533633"/>
            <a:ext cx="1330476" cy="1676585"/>
          </a:xfrm>
          <a:prstGeom prst="bentArrow">
            <a:avLst/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7654" name="矩形 7"/>
          <p:cNvSpPr>
            <a:spLocks noChangeArrowheads="1"/>
          </p:cNvSpPr>
          <p:nvPr/>
        </p:nvSpPr>
        <p:spPr bwMode="auto">
          <a:xfrm>
            <a:off x="4932040" y="2191148"/>
            <a:ext cx="935037" cy="41549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prstClr val="white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专题合作</a:t>
            </a:r>
            <a:endParaRPr lang="en-US" altLang="zh-CN" sz="1400" b="1" dirty="0">
              <a:solidFill>
                <a:prstClr val="white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657" name="矩形 17"/>
          <p:cNvSpPr>
            <a:spLocks noChangeArrowheads="1"/>
          </p:cNvSpPr>
          <p:nvPr/>
        </p:nvSpPr>
        <p:spPr bwMode="auto">
          <a:xfrm>
            <a:off x="223084" y="4082713"/>
            <a:ext cx="1658938" cy="36933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>
                <a:solidFill>
                  <a:prstClr val="black"/>
                </a:solidFill>
                <a:latin typeface="微软雅黑" panose="020B0503020204020204" pitchFamily="34" charset="-122"/>
                <a:cs typeface="微软雅黑" panose="020B0503020204020204" pitchFamily="34" charset="-122"/>
              </a:rPr>
              <a:t>合作区域及形式示意</a:t>
            </a:r>
            <a:endParaRPr lang="en-US" altLang="zh-CN" sz="1200">
              <a:solidFill>
                <a:prstClr val="black"/>
              </a:solidFill>
              <a:latin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437995" y="298384"/>
            <a:ext cx="6778625" cy="648229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716F70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716F7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9pPr>
          </a:lstStyle>
          <a:p>
            <a:r>
              <a:rPr lang="zh-CN" altLang="en-US" dirty="0"/>
              <a:t>宝宝</a:t>
            </a:r>
            <a:r>
              <a:rPr lang="zh-CN" altLang="en-US" dirty="0" smtClean="0"/>
              <a:t>树</a:t>
            </a:r>
            <a:r>
              <a:rPr lang="en-US" altLang="zh-CN" dirty="0" smtClean="0"/>
              <a:t>——</a:t>
            </a:r>
            <a:r>
              <a:rPr lang="zh-CN" altLang="en-US" dirty="0" smtClean="0"/>
              <a:t>专题合作，深度植入品牌信息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242690" y="1084404"/>
            <a:ext cx="4524933" cy="2914512"/>
            <a:chOff x="245151" y="1359925"/>
            <a:chExt cx="4924425" cy="3171825"/>
          </a:xfrm>
        </p:grpSpPr>
        <p:grpSp>
          <p:nvGrpSpPr>
            <p:cNvPr id="4" name="组合 3"/>
            <p:cNvGrpSpPr/>
            <p:nvPr/>
          </p:nvGrpSpPr>
          <p:grpSpPr>
            <a:xfrm>
              <a:off x="245151" y="1359925"/>
              <a:ext cx="4924425" cy="3171825"/>
              <a:chOff x="198439" y="1630364"/>
              <a:chExt cx="4924425" cy="3171825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198439" y="1630364"/>
                <a:ext cx="4924425" cy="3171825"/>
                <a:chOff x="198439" y="1630364"/>
                <a:chExt cx="4924425" cy="3171825"/>
              </a:xfrm>
            </p:grpSpPr>
            <p:pic>
              <p:nvPicPr>
                <p:cNvPr id="27650" name="图片 1"/>
                <p:cNvPicPr>
                  <a:picLocks noChangeAspect="1"/>
                </p:cNvPicPr>
                <p:nvPr/>
              </p:nvPicPr>
              <p:blipFill>
                <a:blip r:embed="rId1" cstate="email"/>
                <a:srcRect/>
                <a:stretch>
                  <a:fillRect/>
                </a:stretch>
              </p:blipFill>
              <p:spPr bwMode="auto">
                <a:xfrm>
                  <a:off x="198439" y="1630364"/>
                  <a:ext cx="4924425" cy="3171825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prstDash val="lgDash"/>
                  <a:miter lim="800000"/>
                  <a:headEnd/>
                  <a:tailEnd/>
                </a:ln>
              </p:spPr>
            </p:pic>
            <p:sp>
              <p:nvSpPr>
                <p:cNvPr id="27656" name="矩形 5"/>
                <p:cNvSpPr>
                  <a:spLocks noChangeArrowheads="1"/>
                </p:cNvSpPr>
                <p:nvPr/>
              </p:nvSpPr>
              <p:spPr bwMode="auto">
                <a:xfrm>
                  <a:off x="198439" y="2784475"/>
                  <a:ext cx="3221037" cy="1366838"/>
                </a:xfrm>
                <a:prstGeom prst="rect">
                  <a:avLst/>
                </a:prstGeom>
                <a:noFill/>
                <a:ln w="57150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pPr>
                    <a:buFont typeface="Arial" panose="020B0604020202020204" pitchFamily="34" charset="0"/>
                    <a:buNone/>
                  </a:pPr>
                  <a:endParaRPr lang="zh-CN" altLang="en-US">
                    <a:solidFill>
                      <a:prstClr val="black"/>
                    </a:solidFill>
                  </a:endParaRPr>
                </a:p>
              </p:txBody>
            </p:sp>
          </p:grpSp>
          <p:pic>
            <p:nvPicPr>
              <p:cNvPr id="2" name="图片 1"/>
              <p:cNvPicPr>
                <a:picLocks noChangeAspect="1"/>
              </p:cNvPicPr>
              <p:nvPr/>
            </p:nvPicPr>
            <p:blipFill rotWithShape="1">
              <a:blip r:embed="rId2" cstate="email"/>
              <a:srcRect/>
              <a:stretch>
                <a:fillRect/>
              </a:stretch>
            </p:blipFill>
            <p:spPr>
              <a:xfrm>
                <a:off x="284554" y="2834819"/>
                <a:ext cx="3057265" cy="1246817"/>
              </a:xfrm>
              <a:prstGeom prst="rect">
                <a:avLst/>
              </a:prstGeom>
            </p:spPr>
          </p:pic>
        </p:grpSp>
        <p:sp>
          <p:nvSpPr>
            <p:cNvPr id="5" name="文本框 4"/>
            <p:cNvSpPr txBox="1"/>
            <p:nvPr/>
          </p:nvSpPr>
          <p:spPr>
            <a:xfrm>
              <a:off x="1976000" y="2775451"/>
              <a:ext cx="1256644" cy="870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rgbClr val="FF0000"/>
                  </a:solidFill>
                </a:rPr>
                <a:t>融</a:t>
              </a:r>
              <a:r>
                <a:rPr lang="en-US" altLang="zh-CN" b="1" dirty="0">
                  <a:solidFill>
                    <a:srgbClr val="FF0000"/>
                  </a:solidFill>
                </a:rPr>
                <a:t>e</a:t>
              </a:r>
              <a:r>
                <a:rPr lang="zh-CN" altLang="en-US" b="1" dirty="0" smtClean="0">
                  <a:solidFill>
                    <a:srgbClr val="FF0000"/>
                  </a:solidFill>
                </a:rPr>
                <a:t>购</a:t>
              </a:r>
              <a:endParaRPr lang="en-US" altLang="zh-CN" b="1" dirty="0" smtClean="0">
                <a:solidFill>
                  <a:srgbClr val="FF0000"/>
                </a:solidFill>
              </a:endParaRPr>
            </a:p>
            <a:p>
              <a:r>
                <a:rPr lang="zh-CN" altLang="en-US" sz="1400" dirty="0" smtClean="0">
                  <a:solidFill>
                    <a:prstClr val="black"/>
                  </a:solidFill>
                </a:rPr>
                <a:t>给孩子一个美好的未来</a:t>
              </a:r>
              <a:endParaRPr lang="zh-CN" altLang="en-US" sz="14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>
          <a:xfrm>
            <a:off x="4716016" y="3336818"/>
            <a:ext cx="4083359" cy="2033050"/>
          </a:xfrm>
          <a:prstGeom prst="rect">
            <a:avLst/>
          </a:prstGeom>
          <a:ln>
            <a:solidFill>
              <a:schemeClr val="tx1"/>
            </a:solidFill>
            <a:prstDash val="lgDash"/>
          </a:ln>
        </p:spPr>
      </p:pic>
      <p:pic>
        <p:nvPicPr>
          <p:cNvPr id="15" name="Picture 6" descr="C:\Users\xujinzhou\Desktop\未标题-2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894032" y="3336817"/>
            <a:ext cx="905343" cy="240763"/>
          </a:xfrm>
          <a:prstGeom prst="rect">
            <a:avLst/>
          </a:prstGeom>
          <a:noFill/>
        </p:spPr>
      </p:pic>
      <p:sp>
        <p:nvSpPr>
          <p:cNvPr id="16" name="KSO_Shape"/>
          <p:cNvSpPr/>
          <p:nvPr/>
        </p:nvSpPr>
        <p:spPr>
          <a:xfrm>
            <a:off x="6588224" y="3505572"/>
            <a:ext cx="421336" cy="421336"/>
          </a:xfrm>
          <a:custGeom>
            <a:avLst/>
            <a:gdLst/>
            <a:ahLst/>
            <a:cxnLst/>
            <a:rect l="l" t="t" r="r" b="b"/>
            <a:pathLst>
              <a:path w="900473" h="900473">
                <a:moveTo>
                  <a:pt x="347074" y="203047"/>
                </a:moveTo>
                <a:lnTo>
                  <a:pt x="692767" y="451973"/>
                </a:lnTo>
                <a:lnTo>
                  <a:pt x="347074" y="700898"/>
                </a:lnTo>
                <a:close/>
                <a:moveTo>
                  <a:pt x="450237" y="63807"/>
                </a:moveTo>
                <a:cubicBezTo>
                  <a:pt x="236817" y="63807"/>
                  <a:pt x="63807" y="236817"/>
                  <a:pt x="63807" y="450237"/>
                </a:cubicBezTo>
                <a:cubicBezTo>
                  <a:pt x="63807" y="663656"/>
                  <a:pt x="236817" y="836666"/>
                  <a:pt x="450237" y="836666"/>
                </a:cubicBezTo>
                <a:cubicBezTo>
                  <a:pt x="663656" y="836666"/>
                  <a:pt x="836666" y="663656"/>
                  <a:pt x="836666" y="450237"/>
                </a:cubicBezTo>
                <a:cubicBezTo>
                  <a:pt x="836666" y="236817"/>
                  <a:pt x="663656" y="63807"/>
                  <a:pt x="450237" y="63807"/>
                </a:cubicBezTo>
                <a:close/>
                <a:moveTo>
                  <a:pt x="450237" y="0"/>
                </a:moveTo>
                <a:cubicBezTo>
                  <a:pt x="698895" y="0"/>
                  <a:pt x="900473" y="201578"/>
                  <a:pt x="900473" y="450237"/>
                </a:cubicBezTo>
                <a:cubicBezTo>
                  <a:pt x="900473" y="698895"/>
                  <a:pt x="698895" y="900473"/>
                  <a:pt x="450237" y="900473"/>
                </a:cubicBezTo>
                <a:cubicBezTo>
                  <a:pt x="201578" y="900473"/>
                  <a:pt x="0" y="698895"/>
                  <a:pt x="0" y="450237"/>
                </a:cubicBezTo>
                <a:cubicBezTo>
                  <a:pt x="0" y="201578"/>
                  <a:pt x="201578" y="0"/>
                  <a:pt x="450237" y="0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线下形象宣传</a:t>
            </a:r>
            <a:r>
              <a:rPr lang="en-US" altLang="zh-CN" dirty="0" smtClean="0"/>
              <a:t>+</a:t>
            </a:r>
            <a:r>
              <a:rPr lang="zh-CN" altLang="en-US" dirty="0" smtClean="0"/>
              <a:t>线上话题营销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3645295" y="1273324"/>
            <a:ext cx="3171376" cy="3159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线上引爆话题</a:t>
            </a:r>
            <a:endParaRPr lang="zh-CN" alt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212961" y="3919481"/>
            <a:ext cx="1886990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latin typeface="+mn-ea"/>
              </a:rPr>
              <a:t>这一路感谢有你相伴</a:t>
            </a:r>
            <a:endParaRPr lang="en-US" altLang="zh-CN" sz="1200" dirty="0">
              <a:latin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592634" y="1616516"/>
            <a:ext cx="49595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630" indent="-21463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latin typeface="+mn-ea"/>
                <a:cs typeface="宋体" panose="02010600030101010101" pitchFamily="2" charset="-122"/>
              </a:rPr>
              <a:t>通过微信自</a:t>
            </a:r>
            <a:r>
              <a:rPr lang="zh-CN" altLang="en-US" sz="1200" dirty="0">
                <a:latin typeface="+mn-ea"/>
                <a:cs typeface="宋体" panose="02010600030101010101" pitchFamily="2" charset="-122"/>
              </a:rPr>
              <a:t>媒体平台传播活动，实现最大程度曝光</a:t>
            </a:r>
            <a:endParaRPr lang="en-US" altLang="zh-CN" sz="1200" dirty="0">
              <a:latin typeface="+mn-ea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880911" y="4118882"/>
            <a:ext cx="2092976" cy="369332"/>
          </a:xfrm>
          <a:prstGeom prst="rect">
            <a:avLst/>
          </a:prstGeom>
          <a:noFill/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 smtClean="0">
                <a:latin typeface="+mn-ea"/>
              </a:rPr>
              <a:t>2016</a:t>
            </a:r>
            <a:r>
              <a:rPr lang="zh-CN" altLang="en-US" sz="1200" dirty="0" smtClean="0">
                <a:latin typeface="+mn-ea"/>
              </a:rPr>
              <a:t>为最爱的人做点什么</a:t>
            </a:r>
            <a:endParaRPr lang="zh-CN" altLang="en-US" sz="1200" dirty="0">
              <a:latin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4076049" y="2114305"/>
            <a:ext cx="3629361" cy="1508951"/>
            <a:chOff x="6234616" y="3133521"/>
            <a:chExt cx="5334644" cy="2439474"/>
          </a:xfrm>
        </p:grpSpPr>
        <p:grpSp>
          <p:nvGrpSpPr>
            <p:cNvPr id="8" name="组合 7"/>
            <p:cNvGrpSpPr/>
            <p:nvPr/>
          </p:nvGrpSpPr>
          <p:grpSpPr>
            <a:xfrm>
              <a:off x="6234616" y="3133521"/>
              <a:ext cx="5334644" cy="2439474"/>
              <a:chOff x="223779" y="2545673"/>
              <a:chExt cx="6366589" cy="2911371"/>
            </a:xfrm>
          </p:grpSpPr>
          <p:sp>
            <p:nvSpPr>
              <p:cNvPr id="10" name="Oval 4"/>
              <p:cNvSpPr>
                <a:spLocks noChangeArrowheads="1"/>
              </p:cNvSpPr>
              <p:nvPr/>
            </p:nvSpPr>
            <p:spPr bwMode="auto">
              <a:xfrm>
                <a:off x="1798538" y="3360558"/>
                <a:ext cx="3522070" cy="1504896"/>
              </a:xfrm>
              <a:prstGeom prst="ellipse">
                <a:avLst/>
              </a:prstGeom>
              <a:noFill/>
              <a:ln w="25400">
                <a:solidFill>
                  <a:srgbClr val="FFFF00"/>
                </a:solidFill>
                <a:rou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 kern="0" dirty="0">
                  <a:solidFill>
                    <a:srgbClr val="FFFFFF"/>
                  </a:solidFill>
                  <a:latin typeface="+mn-ea"/>
                  <a:cs typeface="华文细黑" panose="02010600040101010101" pitchFamily="2" charset="-122"/>
                </a:endParaRPr>
              </a:p>
            </p:txBody>
          </p:sp>
          <p:sp>
            <p:nvSpPr>
              <p:cNvPr id="11" name="Oval 36"/>
              <p:cNvSpPr>
                <a:spLocks noChangeArrowheads="1"/>
              </p:cNvSpPr>
              <p:nvPr/>
            </p:nvSpPr>
            <p:spPr bwMode="auto">
              <a:xfrm>
                <a:off x="675649" y="2545673"/>
                <a:ext cx="5131015" cy="2808156"/>
              </a:xfrm>
              <a:prstGeom prst="ellipse">
                <a:avLst/>
              </a:prstGeom>
              <a:noFill/>
              <a:ln w="25400">
                <a:solidFill>
                  <a:srgbClr val="FFFF00"/>
                </a:solidFill>
                <a:prstDash val="dash"/>
                <a:rou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1" lang="zh-CN" altLang="en-US" sz="1350" kern="0">
                  <a:solidFill>
                    <a:srgbClr val="FFFFFF"/>
                  </a:solidFill>
                  <a:latin typeface="+mn-ea"/>
                  <a:cs typeface="华文细黑" panose="02010600040101010101" pitchFamily="2" charset="-122"/>
                </a:endParaRPr>
              </a:p>
            </p:txBody>
          </p:sp>
          <p:pic>
            <p:nvPicPr>
              <p:cNvPr id="12" name="Picture 4" descr="D:\Program Files\Tencent\QQ\Users\164027047\Image\6W5D~[ZTZY6G4]5NND[@S)C.jpg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1580656" y="2898178"/>
                <a:ext cx="1216206" cy="856349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pic>
            <p:nvPicPr>
              <p:cNvPr id="13" name="Picture 4" descr="D:\Program Files\Tencent\QQ\Users\164027047\Image\6W5D~[ZTZY6G4]5NND[@S)C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3412895" y="2745832"/>
                <a:ext cx="1118867" cy="787811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  <p:sp>
            <p:nvSpPr>
              <p:cNvPr id="14" name="椭圆 9"/>
              <p:cNvSpPr/>
              <p:nvPr/>
            </p:nvSpPr>
            <p:spPr bwMode="auto">
              <a:xfrm>
                <a:off x="5438240" y="3648659"/>
                <a:ext cx="1152128" cy="434369"/>
              </a:xfrm>
              <a:prstGeom prst="ellipse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资讯</a:t>
                </a: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KOL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传播 </a:t>
                </a:r>
                <a:endParaRPr lang="en-US" altLang="zh-CN" sz="900" b="1" kern="0" dirty="0">
                  <a:solidFill>
                    <a:schemeClr val="tx1"/>
                  </a:solidFill>
                  <a:latin typeface="+mn-ea"/>
                </a:endParaRPr>
              </a:p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扩大影响力</a:t>
                </a:r>
                <a:endParaRPr lang="zh-CN" altLang="en-US" sz="900" b="1" kern="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5" name="椭圆 9"/>
              <p:cNvSpPr/>
              <p:nvPr/>
            </p:nvSpPr>
            <p:spPr bwMode="auto">
              <a:xfrm>
                <a:off x="460568" y="5022675"/>
                <a:ext cx="1152128" cy="434369"/>
              </a:xfrm>
              <a:prstGeom prst="ellipse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购物类</a:t>
                </a: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KOL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传播</a:t>
                </a:r>
                <a:endParaRPr lang="en-US" altLang="zh-CN" sz="900" b="1" kern="0" dirty="0">
                  <a:solidFill>
                    <a:schemeClr val="tx1"/>
                  </a:solidFill>
                  <a:latin typeface="+mn-ea"/>
                </a:endParaRPr>
              </a:p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 扩大影响力</a:t>
                </a:r>
                <a:endParaRPr lang="zh-CN" altLang="en-US" sz="900" b="1" kern="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6" name="椭圆 9"/>
              <p:cNvSpPr/>
              <p:nvPr/>
            </p:nvSpPr>
            <p:spPr bwMode="auto">
              <a:xfrm>
                <a:off x="5092645" y="4930297"/>
                <a:ext cx="1152128" cy="434369"/>
              </a:xfrm>
              <a:prstGeom prst="ellipse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媒体类</a:t>
                </a:r>
                <a:r>
                  <a:rPr lang="en-US" altLang="zh-CN" sz="900" b="1" kern="0" dirty="0">
                    <a:solidFill>
                      <a:schemeClr val="tx1"/>
                    </a:solidFill>
                    <a:latin typeface="+mn-ea"/>
                  </a:rPr>
                  <a:t>KOL </a:t>
                </a: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传播 </a:t>
                </a:r>
                <a:endParaRPr lang="en-US" altLang="zh-CN" sz="900" b="1" kern="0" dirty="0">
                  <a:solidFill>
                    <a:schemeClr val="tx1"/>
                  </a:solidFill>
                  <a:latin typeface="+mn-ea"/>
                </a:endParaRPr>
              </a:p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zh-CN" altLang="en-US" sz="900" b="1" kern="0" dirty="0">
                    <a:solidFill>
                      <a:schemeClr val="tx1"/>
                    </a:solidFill>
                    <a:latin typeface="+mn-ea"/>
                  </a:rPr>
                  <a:t>扩大影响力</a:t>
                </a:r>
                <a:endParaRPr lang="zh-CN" altLang="en-US" sz="900" b="1" kern="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7" name="椭圆 9"/>
              <p:cNvSpPr/>
              <p:nvPr/>
            </p:nvSpPr>
            <p:spPr bwMode="auto">
              <a:xfrm>
                <a:off x="223779" y="3172534"/>
                <a:ext cx="1152128" cy="434369"/>
              </a:xfrm>
              <a:prstGeom prst="ellipse">
                <a:avLst/>
              </a:prstGeom>
              <a:ln>
                <a:noFill/>
                <a:headEnd type="none" w="med" len="med"/>
                <a:tailEnd type="none" w="med" len="med"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zh-CN" altLang="en-US" sz="900" b="1" kern="0" dirty="0" smtClean="0">
                    <a:solidFill>
                      <a:schemeClr val="tx1"/>
                    </a:solidFill>
                    <a:latin typeface="+mn-ea"/>
                  </a:rPr>
                  <a:t>工行自有</a:t>
                </a:r>
                <a:endParaRPr lang="en-US" altLang="zh-CN" sz="900" b="1" kern="0" dirty="0" smtClean="0">
                  <a:solidFill>
                    <a:schemeClr val="tx1"/>
                  </a:solidFill>
                  <a:latin typeface="+mn-ea"/>
                </a:endParaRPr>
              </a:p>
              <a:p>
                <a:pPr algn="ctr" eaLnBrk="0" hangingPunct="0">
                  <a:lnSpc>
                    <a:spcPct val="75000"/>
                  </a:lnSpc>
                  <a:spcBef>
                    <a:spcPct val="50000"/>
                  </a:spcBef>
                  <a:defRPr/>
                </a:pPr>
                <a:r>
                  <a:rPr lang="zh-CN" altLang="en-US" sz="900" b="1" kern="0" dirty="0" smtClean="0">
                    <a:solidFill>
                      <a:schemeClr val="tx1"/>
                    </a:solidFill>
                    <a:latin typeface="+mn-ea"/>
                  </a:rPr>
                  <a:t>微信资源</a:t>
                </a:r>
                <a:endParaRPr lang="zh-CN" altLang="en-US" sz="900" b="1" kern="0" dirty="0">
                  <a:solidFill>
                    <a:schemeClr val="tx1"/>
                  </a:solidFill>
                  <a:latin typeface="+mn-ea"/>
                </a:endParaRPr>
              </a:p>
            </p:txBody>
          </p:sp>
          <p:pic>
            <p:nvPicPr>
              <p:cNvPr id="18" name="Picture 4" descr="D:\Program Files\Tencent\QQ\Users\164027047\Image\6W5D~[ZTZY6G4]5NND[@S)C.jpg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4055196" y="4100617"/>
                <a:ext cx="1217258" cy="857090"/>
              </a:xfrm>
              <a:prstGeom prst="rect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9" name="文本框 8"/>
            <p:cNvSpPr txBox="1"/>
            <p:nvPr/>
          </p:nvSpPr>
          <p:spPr>
            <a:xfrm>
              <a:off x="8056322" y="4232010"/>
              <a:ext cx="1935691" cy="49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b="1" dirty="0" smtClean="0">
                  <a:latin typeface="+mn-ea"/>
                </a:rPr>
                <a:t>让爱更进一步</a:t>
              </a:r>
              <a:endParaRPr lang="zh-CN" altLang="en-US" sz="1400" b="1" dirty="0">
                <a:latin typeface="+mn-ea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585781" y="1279422"/>
            <a:ext cx="2657546" cy="3159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线下形象宣传</a:t>
            </a:r>
            <a:endParaRPr lang="zh-CN" altLang="en-US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467544" y="1682132"/>
            <a:ext cx="26783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810" indent="-13081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200" dirty="0" smtClean="0">
                <a:latin typeface="+mn-ea"/>
                <a:cs typeface="宋体" panose="02010600030101010101" pitchFamily="2" charset="-122"/>
              </a:rPr>
              <a:t>工行线下网点资源做形象宣传：</a:t>
            </a:r>
            <a:endParaRPr lang="en-US" altLang="zh-CN" sz="1200" dirty="0" smtClean="0">
              <a:latin typeface="+mn-ea"/>
              <a:cs typeface="宋体" panose="02010600030101010101" pitchFamily="2" charset="-122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en-US" altLang="zh-CN" sz="1200" dirty="0" smtClean="0">
                <a:latin typeface="+mn-ea"/>
                <a:cs typeface="宋体" panose="02010600030101010101" pitchFamily="2" charset="-122"/>
              </a:rPr>
              <a:t>ATM</a:t>
            </a:r>
            <a:r>
              <a:rPr lang="zh-CN" altLang="en-US" sz="1200" dirty="0" smtClean="0">
                <a:latin typeface="+mn-ea"/>
                <a:cs typeface="宋体" panose="02010600030101010101" pitchFamily="2" charset="-122"/>
              </a:rPr>
              <a:t>机</a:t>
            </a:r>
            <a:endParaRPr lang="en-US" altLang="zh-CN" sz="1200" dirty="0" smtClean="0">
              <a:latin typeface="+mn-ea"/>
              <a:cs typeface="宋体" panose="02010600030101010101" pitchFamily="2" charset="-122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zh-CN" altLang="en-US" sz="1200" dirty="0">
                <a:latin typeface="+mn-ea"/>
                <a:cs typeface="宋体" panose="02010600030101010101" pitchFamily="2" charset="-122"/>
              </a:rPr>
              <a:t>微</a:t>
            </a:r>
            <a:r>
              <a:rPr lang="zh-CN" altLang="en-US" sz="1200" dirty="0" smtClean="0">
                <a:latin typeface="+mn-ea"/>
                <a:cs typeface="宋体" panose="02010600030101010101" pitchFamily="2" charset="-122"/>
              </a:rPr>
              <a:t>视频轮播</a:t>
            </a:r>
            <a:endParaRPr lang="en-US" altLang="zh-CN" sz="1200" dirty="0" smtClean="0">
              <a:latin typeface="+mn-ea"/>
              <a:cs typeface="宋体" panose="02010600030101010101" pitchFamily="2" charset="-122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zh-CN" altLang="en-US" sz="1200" dirty="0" smtClean="0">
                <a:latin typeface="+mn-ea"/>
                <a:cs typeface="宋体" panose="02010600030101010101" pitchFamily="2" charset="-122"/>
              </a:rPr>
              <a:t>海报张贴</a:t>
            </a:r>
            <a:endParaRPr lang="en-US" altLang="zh-CN" sz="1200" dirty="0">
              <a:latin typeface="+mn-ea"/>
              <a:cs typeface="宋体" panose="02010600030101010101" pitchFamily="2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585781" y="3101559"/>
            <a:ext cx="2140394" cy="1299600"/>
            <a:chOff x="309039" y="3616493"/>
            <a:chExt cx="3530174" cy="2290724"/>
          </a:xfrm>
        </p:grpSpPr>
        <p:pic>
          <p:nvPicPr>
            <p:cNvPr id="23" name="图片 22"/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09039" y="3616494"/>
              <a:ext cx="2036198" cy="2290723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2381969" y="3616493"/>
              <a:ext cx="1457244" cy="2290723"/>
            </a:xfrm>
            <a:prstGeom prst="rect">
              <a:avLst/>
            </a:prstGeom>
          </p:spPr>
        </p:pic>
      </p:grpSp>
      <p:cxnSp>
        <p:nvCxnSpPr>
          <p:cNvPr id="25" name="直接连接符 24"/>
          <p:cNvCxnSpPr/>
          <p:nvPr/>
        </p:nvCxnSpPr>
        <p:spPr>
          <a:xfrm>
            <a:off x="3427977" y="1431314"/>
            <a:ext cx="0" cy="327367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142844" y="857236"/>
            <a:ext cx="4220038" cy="2807754"/>
            <a:chOff x="142844" y="1142988"/>
            <a:chExt cx="4071966" cy="2709236"/>
          </a:xfrm>
        </p:grpSpPr>
        <p:pic>
          <p:nvPicPr>
            <p:cNvPr id="1028" name="Picture 4" descr="f:\program files\360se6\User Data\temp\20140825082352_3971.jpg"/>
            <p:cNvPicPr>
              <a:picLocks noChangeAspect="1" noChangeArrowheads="1"/>
            </p:cNvPicPr>
            <p:nvPr/>
          </p:nvPicPr>
          <p:blipFill>
            <a:blip r:embed="rId1" cstate="email"/>
            <a:srcRect/>
            <a:stretch>
              <a:fillRect/>
            </a:stretch>
          </p:blipFill>
          <p:spPr bwMode="auto">
            <a:xfrm>
              <a:off x="142844" y="1142988"/>
              <a:ext cx="4071966" cy="270923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6" name="矩形 5"/>
            <p:cNvSpPr/>
            <p:nvPr/>
          </p:nvSpPr>
          <p:spPr>
            <a:xfrm>
              <a:off x="142844" y="2214558"/>
              <a:ext cx="4071966" cy="857256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100</a:t>
              </a:r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家主流</a:t>
              </a: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热点站点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643438" y="857236"/>
            <a:ext cx="4071966" cy="2778938"/>
            <a:chOff x="4357686" y="1142988"/>
            <a:chExt cx="3929090" cy="2681431"/>
          </a:xfrm>
        </p:grpSpPr>
        <p:pic>
          <p:nvPicPr>
            <p:cNvPr id="1030" name="Picture 6" descr="f:\program files\360se6\User Data\temp\2c82beb16268e7510cf0ceaa92c9005a.jpg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4357686" y="1142988"/>
              <a:ext cx="3929090" cy="268143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8" name="矩形 7"/>
            <p:cNvSpPr/>
            <p:nvPr/>
          </p:nvSpPr>
          <p:spPr>
            <a:xfrm>
              <a:off x="4357686" y="2214558"/>
              <a:ext cx="3929090" cy="857256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zh-CN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45</a:t>
              </a:r>
              <a:r>
                <a:rPr lang="zh-CN" altLang="en-US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家时尚、购物</a:t>
              </a:r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垂直类网站</a:t>
              </a:r>
              <a:endPara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214546" y="3143252"/>
            <a:ext cx="4071966" cy="2156031"/>
            <a:chOff x="1928794" y="3357566"/>
            <a:chExt cx="3651803" cy="1933562"/>
          </a:xfrm>
        </p:grpSpPr>
        <p:pic>
          <p:nvPicPr>
            <p:cNvPr id="1032" name="Picture 8" descr="f:\program files\360se6\User Data\temp\5605889_215109180000_2.jpg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1928794" y="3357566"/>
              <a:ext cx="3651803" cy="1933562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4" name="矩形 13"/>
            <p:cNvSpPr/>
            <p:nvPr/>
          </p:nvSpPr>
          <p:spPr>
            <a:xfrm>
              <a:off x="1928794" y="4000508"/>
              <a:ext cx="3643338" cy="685805"/>
            </a:xfrm>
            <a:prstGeom prst="rect">
              <a:avLst/>
            </a:prstGeom>
            <a:solidFill>
              <a:srgbClr val="FFC000"/>
            </a:solidFill>
            <a:ln w="12700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zh-CN" altLang="en-US" sz="16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各大论坛、贴吧、及贴吧资源</a:t>
              </a:r>
              <a:r>
                <a:rPr lang="en-US" altLang="zh-CN" sz="32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Lao UI" pitchFamily="34" charset="0"/>
                </a:rPr>
                <a:t>100+</a:t>
              </a:r>
              <a:endPara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endParaRPr>
            </a:p>
          </p:txBody>
        </p:sp>
      </p:grpSp>
      <p:sp>
        <p:nvSpPr>
          <p:cNvPr id="13" name="标题 1"/>
          <p:cNvSpPr>
            <a:spLocks noGrp="1"/>
          </p:cNvSpPr>
          <p:nvPr>
            <p:ph type="title"/>
          </p:nvPr>
        </p:nvSpPr>
        <p:spPr>
          <a:xfrm>
            <a:off x="385664" y="283105"/>
            <a:ext cx="6778625" cy="648229"/>
          </a:xfrm>
        </p:spPr>
        <p:txBody>
          <a:bodyPr/>
          <a:lstStyle/>
          <a:p>
            <a:r>
              <a:rPr lang="en-US" altLang="zh-CN" dirty="0" smtClean="0"/>
              <a:t>ePR</a:t>
            </a:r>
            <a:r>
              <a:rPr lang="zh-CN" altLang="en-US" dirty="0" smtClean="0"/>
              <a:t>品牌</a:t>
            </a:r>
            <a:r>
              <a:rPr lang="zh-CN" altLang="en-US" dirty="0"/>
              <a:t>高度提升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2"/>
          <p:cNvSpPr>
            <a:spLocks noChangeArrowheads="1"/>
          </p:cNvSpPr>
          <p:nvPr/>
        </p:nvSpPr>
        <p:spPr bwMode="auto">
          <a:xfrm>
            <a:off x="2970949" y="3200184"/>
            <a:ext cx="1601051" cy="104028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>
            <a:noAutofit/>
          </a:bodyPr>
          <a:lstStyle/>
          <a:p>
            <a:pPr marL="342900" indent="-342900">
              <a:spcBef>
                <a:spcPts val="1000"/>
              </a:spcBef>
            </a:pPr>
            <a:r>
              <a:rPr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产品</a:t>
            </a: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层面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各类商品丰富</a:t>
            </a:r>
            <a:endParaRPr lang="en-US" altLang="zh-CN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CN" altLang="en-US" sz="1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购物专题整合</a:t>
            </a:r>
            <a:endParaRPr lang="zh-CN" altLang="en-US" sz="1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4"/>
          <p:cNvSpPr>
            <a:spLocks noChangeArrowheads="1"/>
          </p:cNvSpPr>
          <p:nvPr/>
        </p:nvSpPr>
        <p:spPr bwMode="auto">
          <a:xfrm>
            <a:off x="4716138" y="3200183"/>
            <a:ext cx="1608133" cy="1040285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1000"/>
              </a:spcBef>
              <a:buFontTx/>
              <a:buNone/>
              <a:defRPr/>
            </a:pPr>
            <a:r>
              <a:rPr kumimoji="0" lang="zh-CN" altLang="en-US" sz="1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体验层面</a:t>
            </a:r>
            <a:endParaRPr kumimoji="0" lang="en-US" altLang="zh-CN" sz="1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线上联合线下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提升用户</a:t>
            </a:r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体验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7" name="等腰三角形 26"/>
          <p:cNvSpPr/>
          <p:nvPr/>
        </p:nvSpPr>
        <p:spPr>
          <a:xfrm rot="10800000">
            <a:off x="4219164" y="2929508"/>
            <a:ext cx="856892" cy="661169"/>
          </a:xfrm>
          <a:prstGeom prst="triangle">
            <a:avLst/>
          </a:prstGeom>
          <a:solidFill>
            <a:schemeClr val="bg1"/>
          </a:solidFill>
          <a:ln w="12700">
            <a:solidFill>
              <a:schemeClr val="bg1"/>
            </a:solidFill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zh-CN" altLang="en-US" sz="16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o UI" pitchFamily="34" charset="0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2015</a:t>
            </a:r>
            <a:r>
              <a:rPr lang="zh-CN" altLang="en-US" dirty="0" smtClean="0"/>
              <a:t>年度回顾 </a:t>
            </a:r>
            <a:r>
              <a:rPr lang="en-US" altLang="zh-CN" dirty="0" smtClean="0"/>
              <a:t>- </a:t>
            </a:r>
            <a:r>
              <a:rPr lang="zh-CN" altLang="en-US" dirty="0" smtClean="0"/>
              <a:t>融</a:t>
            </a:r>
            <a:r>
              <a:rPr lang="en-US" altLang="zh-CN" dirty="0" smtClean="0"/>
              <a:t>e</a:t>
            </a:r>
            <a:r>
              <a:rPr lang="zh-CN" altLang="en-US" dirty="0" smtClean="0"/>
              <a:t>购</a:t>
            </a:r>
            <a:endParaRPr lang="zh-CN" altLang="en-US" dirty="0"/>
          </a:p>
        </p:txBody>
      </p:sp>
      <p:grpSp>
        <p:nvGrpSpPr>
          <p:cNvPr id="15" name="组合 22"/>
          <p:cNvGrpSpPr/>
          <p:nvPr/>
        </p:nvGrpSpPr>
        <p:grpSpPr bwMode="auto">
          <a:xfrm>
            <a:off x="3707904" y="1233679"/>
            <a:ext cx="1902238" cy="2199885"/>
            <a:chOff x="620059" y="1471613"/>
            <a:chExt cx="1761528" cy="2036775"/>
          </a:xfrm>
        </p:grpSpPr>
        <p:sp>
          <p:nvSpPr>
            <p:cNvPr id="16" name="Oval 11"/>
            <p:cNvSpPr>
              <a:spLocks noChangeArrowheads="1"/>
            </p:cNvSpPr>
            <p:nvPr/>
          </p:nvSpPr>
          <p:spPr bwMode="auto">
            <a:xfrm>
              <a:off x="620059" y="1471613"/>
              <a:ext cx="1761528" cy="1761197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</a:ln>
            <a:effectLst>
              <a:outerShdw blurRad="63500" dist="12700" dir="2700000" algn="tl" rotWithShape="0">
                <a:srgbClr val="000000">
                  <a:alpha val="42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sz="12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Oval 6"/>
            <p:cNvSpPr>
              <a:spLocks noChangeArrowheads="1"/>
            </p:cNvSpPr>
            <p:nvPr/>
          </p:nvSpPr>
          <p:spPr bwMode="auto">
            <a:xfrm>
              <a:off x="655139" y="1506687"/>
              <a:ext cx="1691368" cy="169104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dist="12700" dir="2700000" algn="tl" rotWithShape="0">
                <a:srgbClr val="000000">
                  <a:alpha val="42999"/>
                </a:srgbClr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endParaRPr lang="en-US" sz="120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18" name="Group 3"/>
            <p:cNvGrpSpPr/>
            <p:nvPr/>
          </p:nvGrpSpPr>
          <p:grpSpPr bwMode="auto">
            <a:xfrm>
              <a:off x="1210158" y="3066213"/>
              <a:ext cx="556272" cy="442175"/>
              <a:chOff x="4089729" y="3375735"/>
              <a:chExt cx="916231" cy="728301"/>
            </a:xfrm>
          </p:grpSpPr>
          <p:sp>
            <p:nvSpPr>
              <p:cNvPr id="19" name="Isosceles Triangle 8"/>
              <p:cNvSpPr>
                <a:spLocks noChangeArrowheads="1"/>
              </p:cNvSpPr>
              <p:nvPr/>
            </p:nvSpPr>
            <p:spPr bwMode="auto">
              <a:xfrm rot="10800000">
                <a:off x="4207354" y="3474763"/>
                <a:ext cx="728444" cy="629273"/>
              </a:xfrm>
              <a:prstGeom prst="triangle">
                <a:avLst>
                  <a:gd name="adj" fmla="val 50000"/>
                </a:avLst>
              </a:prstGeom>
              <a:solidFill>
                <a:srgbClr val="C00000"/>
              </a:solidFill>
              <a:ln>
                <a:noFill/>
              </a:ln>
              <a:effectLst>
                <a:outerShdw blurRad="63500" dist="23000" dir="5400000" rotWithShape="0">
                  <a:srgbClr val="00000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sz="1200">
                  <a:solidFill>
                    <a:schemeClr val="l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0" name="Rectangle 1"/>
              <p:cNvSpPr/>
              <p:nvPr/>
            </p:nvSpPr>
            <p:spPr>
              <a:xfrm>
                <a:off x="4089729" y="3375735"/>
                <a:ext cx="916231" cy="115539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200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1" name="Rectangle 1"/>
          <p:cNvSpPr/>
          <p:nvPr/>
        </p:nvSpPr>
        <p:spPr bwMode="auto">
          <a:xfrm>
            <a:off x="3721786" y="1498660"/>
            <a:ext cx="1874474" cy="1445797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 algn="ctr">
              <a:defRPr/>
            </a:pPr>
            <a:r>
              <a:rPr lang="en-US" sz="2400" b="1" dirty="0" smtClean="0">
                <a:solidFill>
                  <a:schemeClr val="bg1"/>
                </a:solidFill>
                <a:effectLst>
                  <a:innerShdw blurRad="63500" dist="12700" dir="13500000">
                    <a:srgbClr val="000000">
                      <a:alpha val="41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  <a:sym typeface="Antenna Bold" charset="0"/>
              </a:rPr>
              <a:t>2015</a:t>
            </a:r>
            <a:endParaRPr lang="en-US" sz="2400" b="1" dirty="0" smtClean="0">
              <a:solidFill>
                <a:schemeClr val="bg1"/>
              </a:solidFill>
              <a:effectLst>
                <a:innerShdw blurRad="63500" dist="12700" dir="13500000">
                  <a:srgbClr val="000000">
                    <a:alpha val="41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Verdana" panose="020B0604030504040204"/>
              <a:sym typeface="Antenna Bold" charset="0"/>
            </a:endParaRPr>
          </a:p>
          <a:p>
            <a:pPr algn="ctr">
              <a:defRPr/>
            </a:pPr>
            <a:r>
              <a:rPr lang="zh-CN" altLang="en-US" sz="2400" b="1" dirty="0" smtClean="0">
                <a:solidFill>
                  <a:schemeClr val="bg1"/>
                </a:solidFill>
                <a:effectLst>
                  <a:innerShdw blurRad="63500" dist="12700" dir="13500000">
                    <a:srgbClr val="000000">
                      <a:alpha val="41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  <a:sym typeface="Antenna Bold" charset="0"/>
              </a:rPr>
              <a:t>融</a:t>
            </a:r>
            <a:r>
              <a:rPr lang="en-US" altLang="zh-CN" sz="2400" b="1" dirty="0" smtClean="0">
                <a:solidFill>
                  <a:schemeClr val="bg1"/>
                </a:solidFill>
                <a:effectLst>
                  <a:innerShdw blurRad="63500" dist="12700" dir="13500000">
                    <a:srgbClr val="000000">
                      <a:alpha val="41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  <a:sym typeface="Antenna Bold" charset="0"/>
              </a:rPr>
              <a:t>e</a:t>
            </a:r>
            <a:r>
              <a:rPr lang="zh-CN" altLang="en-US" sz="2400" b="1" dirty="0" smtClean="0">
                <a:solidFill>
                  <a:schemeClr val="bg1"/>
                </a:solidFill>
                <a:effectLst>
                  <a:innerShdw blurRad="63500" dist="12700" dir="13500000">
                    <a:srgbClr val="000000">
                      <a:alpha val="41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  <a:sym typeface="Antenna Bold" charset="0"/>
              </a:rPr>
              <a:t>购</a:t>
            </a:r>
            <a:endParaRPr lang="en-US" sz="2400" b="1" dirty="0" smtClean="0">
              <a:solidFill>
                <a:schemeClr val="bg1"/>
              </a:solidFill>
              <a:effectLst>
                <a:innerShdw blurRad="63500" dist="12700" dir="13500000">
                  <a:srgbClr val="000000">
                    <a:alpha val="41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Verdana" panose="020B0604030504040204"/>
              <a:sym typeface="Antenna Bold" charset="0"/>
            </a:endParaRPr>
          </a:p>
          <a:p>
            <a:pPr algn="ctr">
              <a:defRPr/>
            </a:pPr>
            <a:r>
              <a:rPr lang="zh-CN" altLang="en-US" sz="3600" b="1" dirty="0">
                <a:solidFill>
                  <a:schemeClr val="bg1"/>
                </a:solidFill>
                <a:effectLst>
                  <a:innerShdw blurRad="63500" dist="12700" dir="13500000">
                    <a:srgbClr val="000000">
                      <a:alpha val="41000"/>
                    </a:srgbClr>
                  </a:inn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Verdana" panose="020B0604030504040204"/>
                <a:sym typeface="Antenna Bold" charset="0"/>
              </a:rPr>
              <a:t>整合年</a:t>
            </a:r>
            <a:endParaRPr lang="en-US" sz="3600" b="1" dirty="0">
              <a:solidFill>
                <a:schemeClr val="bg1"/>
              </a:solidFill>
              <a:effectLst>
                <a:innerShdw blurRad="63500" dist="12700" dir="13500000">
                  <a:srgbClr val="000000">
                    <a:alpha val="41000"/>
                  </a:srgbClr>
                </a:inn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Verdana" panose="020B0604030504040204"/>
              <a:sym typeface="Antenna Bold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359081" y="3200182"/>
            <a:ext cx="1813319" cy="1040286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none" rtlCol="0" anchor="ctr">
            <a:noAutofit/>
          </a:bodyPr>
          <a:lstStyle/>
          <a:p>
            <a:r>
              <a:rPr lang="zh-CN" altLang="en-US" sz="1400" dirty="0"/>
              <a:t>喜</a:t>
            </a:r>
            <a:r>
              <a:rPr lang="zh-CN" altLang="en-US" sz="1400" dirty="0" smtClean="0"/>
              <a:t>摇摇系列互动游戏</a:t>
            </a:r>
            <a:endParaRPr lang="en-US" altLang="zh-CN" sz="1400" dirty="0" smtClean="0"/>
          </a:p>
          <a:p>
            <a:r>
              <a:rPr lang="en-US" altLang="zh-CN" sz="1400" dirty="0" smtClean="0"/>
              <a:t>O2O</a:t>
            </a:r>
            <a:r>
              <a:rPr lang="zh-CN" altLang="en-US" sz="1400" dirty="0" smtClean="0"/>
              <a:t>线下购物狂欢节</a:t>
            </a:r>
            <a:endParaRPr lang="en-US" altLang="zh-CN" sz="1400" dirty="0" smtClean="0"/>
          </a:p>
          <a:p>
            <a:r>
              <a:rPr lang="en-US" altLang="zh-CN" sz="1400" dirty="0" smtClean="0"/>
              <a:t>……</a:t>
            </a:r>
            <a:endParaRPr lang="en-US" altLang="zh-CN" sz="1400" dirty="0" smtClean="0"/>
          </a:p>
        </p:txBody>
      </p:sp>
      <p:sp>
        <p:nvSpPr>
          <p:cNvPr id="28" name="文本框 27"/>
          <p:cNvSpPr txBox="1"/>
          <p:nvPr/>
        </p:nvSpPr>
        <p:spPr>
          <a:xfrm>
            <a:off x="1103655" y="3200182"/>
            <a:ext cx="1813319" cy="104028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 anchor="ctr">
            <a:noAutofit/>
          </a:bodyPr>
          <a:lstStyle/>
          <a:p>
            <a:r>
              <a:rPr lang="zh-CN" altLang="en-US" sz="1400" dirty="0" smtClean="0"/>
              <a:t>美食盛宴专题活动</a:t>
            </a:r>
            <a:endParaRPr lang="en-US" altLang="zh-CN" sz="1400" dirty="0" smtClean="0"/>
          </a:p>
          <a:p>
            <a:r>
              <a:rPr lang="zh-CN" altLang="en-US" sz="1400" dirty="0"/>
              <a:t>海外</a:t>
            </a:r>
            <a:r>
              <a:rPr lang="zh-CN" altLang="en-US" sz="1400" dirty="0" smtClean="0"/>
              <a:t>馆商品专题</a:t>
            </a:r>
            <a:endParaRPr lang="en-US" altLang="zh-CN" sz="1400" dirty="0" smtClean="0"/>
          </a:p>
          <a:p>
            <a:r>
              <a:rPr lang="zh-CN" altLang="en-US" sz="1400" dirty="0"/>
              <a:t>汽车</a:t>
            </a:r>
            <a:r>
              <a:rPr lang="zh-CN" altLang="en-US" sz="1400" dirty="0" smtClean="0"/>
              <a:t>城</a:t>
            </a:r>
            <a:r>
              <a:rPr lang="zh-CN" altLang="en-US" sz="1400" dirty="0"/>
              <a:t>专题</a:t>
            </a:r>
            <a:endParaRPr lang="en-US" altLang="zh-CN" sz="1400" dirty="0" smtClean="0"/>
          </a:p>
          <a:p>
            <a:r>
              <a:rPr lang="en-US" altLang="zh-CN" sz="1400" dirty="0" smtClean="0"/>
              <a:t>……</a:t>
            </a:r>
            <a:endParaRPr lang="en-US" altLang="zh-CN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MH_PageTitle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85664" y="283105"/>
            <a:ext cx="8758336" cy="648229"/>
          </a:xfrm>
        </p:spPr>
        <p:txBody>
          <a:bodyPr/>
          <a:lstStyle/>
          <a:p>
            <a:pPr eaLnBrk="1" hangingPunct="1"/>
            <a:r>
              <a:rPr lang="en-US" altLang="zh-CN" dirty="0" smtClean="0"/>
              <a:t>ePR</a:t>
            </a:r>
            <a:r>
              <a:rPr lang="zh-CN" altLang="en-US" dirty="0" smtClean="0"/>
              <a:t>全程覆盖，引爆行业声量</a:t>
            </a:r>
            <a:endParaRPr lang="zh-CN" altLang="en-US" dirty="0" smtClean="0"/>
          </a:p>
        </p:txBody>
      </p:sp>
      <p:grpSp>
        <p:nvGrpSpPr>
          <p:cNvPr id="52" name="组合 51"/>
          <p:cNvGrpSpPr/>
          <p:nvPr/>
        </p:nvGrpSpPr>
        <p:grpSpPr>
          <a:xfrm>
            <a:off x="3821102" y="3359357"/>
            <a:ext cx="2600572" cy="1928826"/>
            <a:chOff x="3757378" y="3429004"/>
            <a:chExt cx="2600572" cy="1928826"/>
          </a:xfrm>
        </p:grpSpPr>
        <p:sp>
          <p:nvSpPr>
            <p:cNvPr id="24" name="MH_SubTitle_2"/>
            <p:cNvSpPr/>
            <p:nvPr>
              <p:custDataLst>
                <p:tags r:id="rId2"/>
              </p:custDataLst>
            </p:nvPr>
          </p:nvSpPr>
          <p:spPr>
            <a:xfrm>
              <a:off x="3757378" y="3429004"/>
              <a:ext cx="2600572" cy="5000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网上买房买车不是传说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 eaLnBrk="1" fontAlgn="auto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altLang="zh-CN" sz="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8" name="MH_SubTitle_2"/>
            <p:cNvSpPr/>
            <p:nvPr>
              <p:custDataLst>
                <p:tags r:id="rId3"/>
              </p:custDataLst>
            </p:nvPr>
          </p:nvSpPr>
          <p:spPr>
            <a:xfrm>
              <a:off x="3757378" y="3905257"/>
              <a:ext cx="2600571" cy="5000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不是负担是责任</a:t>
              </a:r>
              <a:endParaRPr lang="en-US" altLang="zh-CN" sz="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9" name="MH_SubTitle_2"/>
            <p:cNvSpPr/>
            <p:nvPr>
              <p:custDataLst>
                <p:tags r:id="rId4"/>
              </p:custDataLst>
            </p:nvPr>
          </p:nvSpPr>
          <p:spPr>
            <a:xfrm>
              <a:off x="3757378" y="4381510"/>
              <a:ext cx="2600572" cy="5000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真实最打动人心</a:t>
              </a:r>
              <a:endParaRPr lang="en-US" altLang="zh-CN" sz="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0" name="MH_SubTitle_2"/>
            <p:cNvSpPr/>
            <p:nvPr>
              <p:custDataLst>
                <p:tags r:id="rId5"/>
              </p:custDataLst>
            </p:nvPr>
          </p:nvSpPr>
          <p:spPr>
            <a:xfrm>
              <a:off x="3757378" y="4857764"/>
              <a:ext cx="2600572" cy="5000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买大件，有保障</a:t>
              </a:r>
              <a:endParaRPr lang="zh-CN" altLang="en-US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3" name="MH_SubTitle_1"/>
          <p:cNvSpPr/>
          <p:nvPr/>
        </p:nvSpPr>
        <p:spPr>
          <a:xfrm>
            <a:off x="63724" y="2651381"/>
            <a:ext cx="8972771" cy="624585"/>
          </a:xfrm>
          <a:prstGeom prst="rect">
            <a:avLst/>
          </a:prstGeom>
          <a:solidFill>
            <a:srgbClr val="F05751"/>
          </a:solidFill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lnSpc>
                <a:spcPct val="120000"/>
              </a:lnSpc>
            </a:pPr>
            <a:r>
              <a:rPr lang="zh-CN" altLang="en-US" sz="1600" dirty="0" smtClean="0">
                <a:solidFill>
                  <a:schemeClr val="bg1"/>
                </a:solidFill>
                <a:cs typeface="+mn-ea"/>
                <a:sym typeface="+mn-lt"/>
              </a:rPr>
              <a:t>通过</a:t>
            </a:r>
            <a:r>
              <a:rPr lang="en-US" altLang="zh-CN" sz="1600" dirty="0" smtClean="0"/>
              <a:t>PR</a:t>
            </a:r>
            <a:r>
              <a:rPr lang="zh-CN" altLang="en-US" sz="1600" dirty="0" smtClean="0">
                <a:solidFill>
                  <a:schemeClr val="bg1"/>
                </a:solidFill>
                <a:cs typeface="+mn-ea"/>
                <a:sym typeface="+mn-lt"/>
              </a:rPr>
              <a:t>稿件的</a:t>
            </a:r>
            <a:r>
              <a:rPr lang="zh-CN" altLang="en-US" sz="1600" dirty="0" smtClean="0">
                <a:cs typeface="+mn-ea"/>
                <a:sym typeface="+mn-lt"/>
              </a:rPr>
              <a:t>全程贯穿，引爆互联网声量</a:t>
            </a:r>
            <a:r>
              <a:rPr lang="zh-CN" altLang="en-US" sz="1600" dirty="0" smtClean="0">
                <a:solidFill>
                  <a:schemeClr val="bg1"/>
                </a:solidFill>
                <a:cs typeface="+mn-ea"/>
                <a:sym typeface="+mn-lt"/>
              </a:rPr>
              <a:t>，构筑“买大件，上融</a:t>
            </a:r>
            <a:r>
              <a:rPr lang="en-US" altLang="zh-CN" sz="1600" dirty="0" smtClean="0">
                <a:solidFill>
                  <a:schemeClr val="bg1"/>
                </a:solidFill>
                <a:cs typeface="+mn-ea"/>
                <a:sym typeface="+mn-lt"/>
              </a:rPr>
              <a:t>e</a:t>
            </a:r>
            <a:r>
              <a:rPr lang="zh-CN" altLang="en-US" sz="1600" dirty="0" smtClean="0">
                <a:solidFill>
                  <a:schemeClr val="bg1"/>
                </a:solidFill>
                <a:cs typeface="+mn-ea"/>
                <a:sym typeface="+mn-lt"/>
              </a:rPr>
              <a:t>购”银行级</a:t>
            </a:r>
            <a:r>
              <a:rPr lang="zh-CN" altLang="en-US" sz="1600" dirty="0" smtClean="0">
                <a:cs typeface="+mn-ea"/>
                <a:sym typeface="+mn-lt"/>
              </a:rPr>
              <a:t>电商的王者形象，并不断深入</a:t>
            </a:r>
            <a:r>
              <a:rPr lang="en-US" altLang="zh-CN" sz="1600" dirty="0" smtClean="0">
                <a:cs typeface="+mn-ea"/>
                <a:sym typeface="+mn-lt"/>
              </a:rPr>
              <a:t>e</a:t>
            </a:r>
            <a:r>
              <a:rPr lang="zh-CN" altLang="en-US" sz="1600" dirty="0" smtClean="0">
                <a:cs typeface="+mn-ea"/>
                <a:sym typeface="+mn-lt"/>
              </a:rPr>
              <a:t>支付和手机银行的场景化记忆。</a:t>
            </a:r>
            <a:endParaRPr lang="zh-CN" altLang="en-US" sz="1600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82727" y="3357879"/>
            <a:ext cx="1071538" cy="43200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rPr>
              <a:t>大数据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o UI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82727" y="3835608"/>
            <a:ext cx="1071538" cy="43200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rPr>
              <a:t>微电影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o UI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4044" y="4329927"/>
            <a:ext cx="1071538" cy="43200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rPr>
              <a:t>跨界合作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o UI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82727" y="4807656"/>
            <a:ext cx="1071538" cy="432000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Lao UI" pitchFamily="34" charset="0"/>
              </a:rPr>
              <a:t>整体层面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Lao UI" pitchFamily="34" charset="0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1206700" y="3359357"/>
            <a:ext cx="2600572" cy="1928826"/>
            <a:chOff x="1142976" y="3429004"/>
            <a:chExt cx="2600572" cy="1928826"/>
          </a:xfrm>
        </p:grpSpPr>
        <p:sp>
          <p:nvSpPr>
            <p:cNvPr id="41" name="MH_SubTitle_2"/>
            <p:cNvSpPr/>
            <p:nvPr>
              <p:custDataLst>
                <p:tags r:id="rId6"/>
              </p:custDataLst>
            </p:nvPr>
          </p:nvSpPr>
          <p:spPr>
            <a:xfrm>
              <a:off x="1142976" y="3429004"/>
              <a:ext cx="2600572" cy="5000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网购持续发力，工行大数据揭秘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endParaRPr lang="en-US" altLang="zh-CN" sz="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2" name="MH_SubTitle_2"/>
            <p:cNvSpPr/>
            <p:nvPr>
              <p:custDataLst>
                <p:tags r:id="rId7"/>
              </p:custDataLst>
            </p:nvPr>
          </p:nvSpPr>
          <p:spPr>
            <a:xfrm>
              <a:off x="1142976" y="3905257"/>
              <a:ext cx="2600571" cy="5000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10000"/>
                </a:lnSpc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孩子不应是你的投资，但是为了孩子你该做一次投资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3" name="MH_SubTitle_2"/>
            <p:cNvSpPr/>
            <p:nvPr>
              <p:custDataLst>
                <p:tags r:id="rId8"/>
              </p:custDataLst>
            </p:nvPr>
          </p:nvSpPr>
          <p:spPr>
            <a:xfrm>
              <a:off x="1142976" y="4381510"/>
              <a:ext cx="2600572" cy="5000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>
                  <a:solidFill>
                    <a:schemeClr val="tx2"/>
                  </a:solidFill>
                  <a:latin typeface="Arial" panose="020B0604020202020204" pitchFamily="34" charset="0"/>
                </a:rPr>
                <a:t>媒体联合强推，工行垂泪微电影</a:t>
              </a:r>
              <a:endParaRPr lang="en-US" altLang="zh-CN" sz="200" dirty="0">
                <a:solidFill>
                  <a:schemeClr val="tx2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44" name="MH_SubTitle_2"/>
            <p:cNvSpPr/>
            <p:nvPr>
              <p:custDataLst>
                <p:tags r:id="rId9"/>
              </p:custDataLst>
            </p:nvPr>
          </p:nvSpPr>
          <p:spPr>
            <a:xfrm>
              <a:off x="1142976" y="4857764"/>
              <a:ext cx="2600572" cy="5000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en-US" altLang="zh-CN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 </a:t>
              </a:r>
              <a:r>
                <a:rPr lang="zh-CN" altLang="en-US" sz="1200" dirty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与时俱</a:t>
              </a: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进，新型电商模式爆出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435924" y="3359357"/>
            <a:ext cx="2600572" cy="1928826"/>
            <a:chOff x="6429388" y="3429004"/>
            <a:chExt cx="2600572" cy="1928826"/>
          </a:xfrm>
        </p:grpSpPr>
        <p:sp>
          <p:nvSpPr>
            <p:cNvPr id="45" name="MH_SubTitle_2"/>
            <p:cNvSpPr/>
            <p:nvPr>
              <p:custDataLst>
                <p:tags r:id="rId10"/>
              </p:custDataLst>
            </p:nvPr>
          </p:nvSpPr>
          <p:spPr>
            <a:xfrm>
              <a:off x="6429388" y="3429004"/>
              <a:ext cx="2600572" cy="50006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网</a:t>
              </a: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购开启大宗交易时代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6" name="MH_SubTitle_2"/>
            <p:cNvSpPr/>
            <p:nvPr>
              <p:custDataLst>
                <p:tags r:id="rId11"/>
              </p:custDataLst>
            </p:nvPr>
          </p:nvSpPr>
          <p:spPr>
            <a:xfrm>
              <a:off x="6429388" y="3905257"/>
              <a:ext cx="2600571" cy="50006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lnSpc>
                  <a:spcPct val="110000"/>
                </a:lnSpc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为父母，做一件大事</a:t>
              </a:r>
              <a:endParaRPr lang="en-US" altLang="zh-CN" sz="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7" name="MH_SubTitle_2"/>
            <p:cNvSpPr/>
            <p:nvPr>
              <p:custDataLst>
                <p:tags r:id="rId12"/>
              </p:custDataLst>
            </p:nvPr>
          </p:nvSpPr>
          <p:spPr>
            <a:xfrm>
              <a:off x="6429388" y="4381510"/>
              <a:ext cx="2600572" cy="50006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三大领域，史</a:t>
              </a:r>
              <a:r>
                <a:rPr lang="zh-CN" altLang="en-US" sz="1200" dirty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上</a:t>
              </a: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最跨界强推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8" name="MH_SubTitle_2"/>
            <p:cNvSpPr/>
            <p:nvPr>
              <p:custDataLst>
                <p:tags r:id="rId13"/>
              </p:custDataLst>
            </p:nvPr>
          </p:nvSpPr>
          <p:spPr>
            <a:xfrm>
              <a:off x="6429388" y="4857764"/>
              <a:ext cx="2600572" cy="50006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Autofit/>
            </a:bodyPr>
            <a:lstStyle/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en-US" altLang="zh-CN" sz="5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 </a:t>
              </a:r>
              <a:endParaRPr lang="en-US" altLang="zh-CN" sz="5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>
                <a:buFont typeface="Arial" panose="020B0604020202020204" pitchFamily="34" charset="0"/>
                <a:buChar char="•"/>
                <a:defRPr/>
              </a:pPr>
              <a:r>
                <a:rPr lang="zh-CN" altLang="en-US" sz="1200" dirty="0" smtClean="0">
                  <a:solidFill>
                    <a:schemeClr val="tx2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让爱更进一步，工行与您更进一步</a:t>
              </a:r>
              <a:endParaRPr lang="en-US" altLang="zh-CN" sz="1200" dirty="0" smtClean="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KSO_Shape"/>
          <p:cNvSpPr/>
          <p:nvPr/>
        </p:nvSpPr>
        <p:spPr bwMode="auto">
          <a:xfrm>
            <a:off x="-7229" y="1248031"/>
            <a:ext cx="785786" cy="857256"/>
          </a:xfrm>
          <a:custGeom>
            <a:avLst/>
            <a:gdLst>
              <a:gd name="T0" fmla="*/ 1499181 w 11623697"/>
              <a:gd name="T1" fmla="*/ 344243 h 11176000"/>
              <a:gd name="T2" fmla="*/ 1800280 w 11623697"/>
              <a:gd name="T3" fmla="*/ 836727 h 11176000"/>
              <a:gd name="T4" fmla="*/ 1502668 w 11623697"/>
              <a:gd name="T5" fmla="*/ 1414102 h 11176000"/>
              <a:gd name="T6" fmla="*/ 1501515 w 11623697"/>
              <a:gd name="T7" fmla="*/ 1060230 h 11176000"/>
              <a:gd name="T8" fmla="*/ 1497593 w 11623697"/>
              <a:gd name="T9" fmla="*/ 1067312 h 11176000"/>
              <a:gd name="T10" fmla="*/ 1377695 w 11623697"/>
              <a:gd name="T11" fmla="*/ 1215179 h 11176000"/>
              <a:gd name="T12" fmla="*/ 1366647 w 11623697"/>
              <a:gd name="T13" fmla="*/ 523988 h 11176000"/>
              <a:gd name="T14" fmla="*/ 1493887 w 11623697"/>
              <a:gd name="T15" fmla="*/ 652530 h 11176000"/>
              <a:gd name="T16" fmla="*/ 1500218 w 11623697"/>
              <a:gd name="T17" fmla="*/ 662348 h 11176000"/>
              <a:gd name="T18" fmla="*/ 1232392 w 11623697"/>
              <a:gd name="T19" fmla="*/ 0 h 11176000"/>
              <a:gd name="T20" fmla="*/ 1232392 w 11623697"/>
              <a:gd name="T21" fmla="*/ 1731052 h 11176000"/>
              <a:gd name="T22" fmla="*/ 472105 w 11623697"/>
              <a:gd name="T23" fmla="*/ 1285011 h 11176000"/>
              <a:gd name="T24" fmla="*/ 0 w 11623697"/>
              <a:gd name="T25" fmla="*/ 1311321 h 11176000"/>
              <a:gd name="T26" fmla="*/ 0 w 11623697"/>
              <a:gd name="T27" fmla="*/ 498415 h 11176000"/>
              <a:gd name="T28" fmla="*/ 445795 w 11623697"/>
              <a:gd name="T29" fmla="*/ 498415 h 1117600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11623697" h="11176000">
                <a:moveTo>
                  <a:pt x="9678988" y="2222500"/>
                </a:moveTo>
                <a:cubicBezTo>
                  <a:pt x="9678988" y="2222500"/>
                  <a:pt x="11409030" y="3194766"/>
                  <a:pt x="11622940" y="5402071"/>
                </a:cubicBezTo>
                <a:cubicBezTo>
                  <a:pt x="11622940" y="5402071"/>
                  <a:pt x="11720513" y="8202495"/>
                  <a:pt x="9701505" y="9129713"/>
                </a:cubicBezTo>
                <a:lnTo>
                  <a:pt x="9694057" y="6845043"/>
                </a:lnTo>
                <a:lnTo>
                  <a:pt x="9668736" y="6890770"/>
                </a:lnTo>
                <a:cubicBezTo>
                  <a:pt x="9485652" y="7194435"/>
                  <a:pt x="9233004" y="7513275"/>
                  <a:pt x="8894655" y="7845426"/>
                </a:cubicBezTo>
                <a:lnTo>
                  <a:pt x="8823325" y="3382963"/>
                </a:lnTo>
                <a:cubicBezTo>
                  <a:pt x="8823325" y="3382963"/>
                  <a:pt x="9281824" y="3680900"/>
                  <a:pt x="9644809" y="4212859"/>
                </a:cubicBezTo>
                <a:lnTo>
                  <a:pt x="9685683" y="4276247"/>
                </a:lnTo>
                <a:lnTo>
                  <a:pt x="9678988" y="2222500"/>
                </a:lnTo>
                <a:close/>
                <a:moveTo>
                  <a:pt x="7956550" y="0"/>
                </a:moveTo>
                <a:lnTo>
                  <a:pt x="7956550" y="11176000"/>
                </a:lnTo>
                <a:lnTo>
                  <a:pt x="3048000" y="8296275"/>
                </a:lnTo>
                <a:lnTo>
                  <a:pt x="0" y="8466138"/>
                </a:lnTo>
                <a:lnTo>
                  <a:pt x="0" y="3217863"/>
                </a:lnTo>
                <a:lnTo>
                  <a:pt x="2878138" y="3217863"/>
                </a:lnTo>
                <a:lnTo>
                  <a:pt x="7956550" y="0"/>
                </a:lnTo>
                <a:close/>
              </a:path>
            </a:pathLst>
          </a:custGeom>
          <a:solidFill>
            <a:srgbClr val="F05751"/>
          </a:solidFill>
          <a:ln w="9525">
            <a:noFill/>
            <a:round/>
          </a:ln>
        </p:spPr>
        <p:txBody>
          <a:bodyPr rIns="360000" anchor="ctr" anchorCtr="1"/>
          <a:lstStyle/>
          <a:p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>
            <a:off x="1924488" y="1204541"/>
            <a:ext cx="1534583" cy="1345250"/>
            <a:chOff x="3824553" y="1775804"/>
            <a:chExt cx="1534583" cy="1345250"/>
          </a:xfrm>
        </p:grpSpPr>
        <p:sp>
          <p:nvSpPr>
            <p:cNvPr id="32" name="MH_Other_7"/>
            <p:cNvSpPr/>
            <p:nvPr>
              <p:custDataLst>
                <p:tags r:id="rId14"/>
              </p:custDataLst>
            </p:nvPr>
          </p:nvSpPr>
          <p:spPr>
            <a:xfrm>
              <a:off x="4288896" y="1835336"/>
              <a:ext cx="578115" cy="579438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7" name="MH_Other_8"/>
            <p:cNvSpPr/>
            <p:nvPr>
              <p:custDataLst>
                <p:tags r:id="rId15"/>
              </p:custDataLst>
            </p:nvPr>
          </p:nvSpPr>
          <p:spPr>
            <a:xfrm>
              <a:off x="4229365" y="1775804"/>
              <a:ext cx="697177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sp>
          <p:nvSpPr>
            <p:cNvPr id="49" name="MH_SubTitle_2"/>
            <p:cNvSpPr txBox="1"/>
            <p:nvPr>
              <p:custDataLst>
                <p:tags r:id="rId16"/>
              </p:custDataLst>
            </p:nvPr>
          </p:nvSpPr>
          <p:spPr>
            <a:xfrm>
              <a:off x="3824553" y="2327304"/>
              <a:ext cx="1534583" cy="793750"/>
            </a:xfrm>
            <a:prstGeom prst="rect">
              <a:avLst/>
            </a:prstGeom>
            <a:noFill/>
          </p:spPr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/>
              </a:lvl1pPr>
            </a:lstStyle>
            <a:p>
              <a:pPr algn="ctr">
                <a:defRPr/>
              </a:pPr>
              <a:r>
                <a:rPr lang="zh-CN" altLang="en-US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融</a:t>
              </a:r>
              <a:r>
                <a:rPr lang="en-US" altLang="zh-CN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e</a:t>
              </a:r>
              <a:r>
                <a:rPr lang="zh-CN" altLang="en-US" sz="1600" b="1" dirty="0" smtClean="0">
                  <a:solidFill>
                    <a:schemeClr val="accent2">
                      <a:lumMod val="75000"/>
                    </a:schemeClr>
                  </a:solidFill>
                </a:rPr>
                <a:t>购</a:t>
              </a:r>
              <a:endParaRPr lang="zh-CN" altLang="en-US" sz="1600" b="1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pic>
          <p:nvPicPr>
            <p:cNvPr id="53" name="图片 52"/>
            <p:cNvPicPr>
              <a:picLocks noChangeAspect="1"/>
            </p:cNvPicPr>
            <p:nvPr/>
          </p:nvPicPr>
          <p:blipFill>
            <a:blip r:embed="rId17" cstate="email"/>
            <a:stretch>
              <a:fillRect/>
            </a:stretch>
          </p:blipFill>
          <p:spPr>
            <a:xfrm>
              <a:off x="4340074" y="1877745"/>
              <a:ext cx="462530" cy="462530"/>
            </a:xfrm>
            <a:prstGeom prst="rect">
              <a:avLst/>
            </a:prstGeom>
          </p:spPr>
        </p:pic>
      </p:grpSp>
      <p:grpSp>
        <p:nvGrpSpPr>
          <p:cNvPr id="55" name="组合 54"/>
          <p:cNvGrpSpPr/>
          <p:nvPr/>
        </p:nvGrpSpPr>
        <p:grpSpPr>
          <a:xfrm>
            <a:off x="746806" y="1202846"/>
            <a:ext cx="1535907" cy="1345250"/>
            <a:chOff x="2095500" y="1775804"/>
            <a:chExt cx="1535907" cy="1345250"/>
          </a:xfrm>
        </p:grpSpPr>
        <p:sp>
          <p:nvSpPr>
            <p:cNvPr id="56" name="MH_SubTitle_1"/>
            <p:cNvSpPr txBox="1"/>
            <p:nvPr>
              <p:custDataLst>
                <p:tags r:id="rId18"/>
              </p:custDataLst>
            </p:nvPr>
          </p:nvSpPr>
          <p:spPr>
            <a:xfrm>
              <a:off x="2095500" y="2327304"/>
              <a:ext cx="1535907" cy="793750"/>
            </a:xfrm>
            <a:prstGeom prst="rect">
              <a:avLst/>
            </a:prstGeom>
            <a:noFill/>
          </p:spPr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/>
              </a:lvl1pPr>
            </a:lstStyle>
            <a:p>
              <a:pPr algn="ctr">
                <a:defRPr/>
              </a:pPr>
              <a:r>
                <a:rPr lang="en-US" altLang="zh-CN" sz="1600" b="1" dirty="0">
                  <a:solidFill>
                    <a:schemeClr val="accent1">
                      <a:lumMod val="75000"/>
                    </a:schemeClr>
                  </a:solidFill>
                </a:rPr>
                <a:t>e</a:t>
              </a:r>
              <a:r>
                <a:rPr lang="zh-CN" altLang="en-US" sz="1600" b="1" dirty="0" smtClean="0">
                  <a:solidFill>
                    <a:schemeClr val="accent1">
                      <a:lumMod val="75000"/>
                    </a:schemeClr>
                  </a:solidFill>
                </a:rPr>
                <a:t>支付</a:t>
              </a:r>
              <a:endParaRPr lang="zh-CN" altLang="en-US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7" name="MH_Other_3"/>
            <p:cNvSpPr/>
            <p:nvPr>
              <p:custDataLst>
                <p:tags r:id="rId19"/>
              </p:custDataLst>
            </p:nvPr>
          </p:nvSpPr>
          <p:spPr>
            <a:xfrm>
              <a:off x="2561167" y="1835336"/>
              <a:ext cx="579438" cy="579438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58" name="MH_Other_4"/>
            <p:cNvSpPr/>
            <p:nvPr>
              <p:custDataLst>
                <p:tags r:id="rId20"/>
              </p:custDataLst>
            </p:nvPr>
          </p:nvSpPr>
          <p:spPr>
            <a:xfrm>
              <a:off x="2502959" y="1775804"/>
              <a:ext cx="697178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pic>
          <p:nvPicPr>
            <p:cNvPr id="60" name="图片 59"/>
            <p:cNvPicPr>
              <a:picLocks noChangeAspect="1"/>
            </p:cNvPicPr>
            <p:nvPr/>
          </p:nvPicPr>
          <p:blipFill rotWithShape="1">
            <a:blip r:embed="rId21" cstate="email"/>
            <a:srcRect b="27032"/>
            <a:stretch>
              <a:fillRect/>
            </a:stretch>
          </p:blipFill>
          <p:spPr>
            <a:xfrm>
              <a:off x="2660300" y="1971277"/>
              <a:ext cx="381171" cy="278131"/>
            </a:xfrm>
            <a:prstGeom prst="rect">
              <a:avLst/>
            </a:prstGeom>
          </p:spPr>
        </p:pic>
      </p:grpSp>
      <p:grpSp>
        <p:nvGrpSpPr>
          <p:cNvPr id="61" name="组合 60"/>
          <p:cNvGrpSpPr/>
          <p:nvPr/>
        </p:nvGrpSpPr>
        <p:grpSpPr>
          <a:xfrm>
            <a:off x="3026477" y="1204541"/>
            <a:ext cx="1534583" cy="1345250"/>
            <a:chOff x="5552282" y="1775804"/>
            <a:chExt cx="1534583" cy="1345250"/>
          </a:xfrm>
        </p:grpSpPr>
        <p:sp>
          <p:nvSpPr>
            <p:cNvPr id="62" name="MH_Other_11"/>
            <p:cNvSpPr/>
            <p:nvPr>
              <p:custDataLst>
                <p:tags r:id="rId22"/>
              </p:custDataLst>
            </p:nvPr>
          </p:nvSpPr>
          <p:spPr>
            <a:xfrm>
              <a:off x="6015303" y="1835336"/>
              <a:ext cx="578114" cy="579438"/>
            </a:xfrm>
            <a:prstGeom prst="ellipse">
              <a:avLst/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/>
            </a:bodyPr>
            <a:lstStyle/>
            <a:p>
              <a:pPr algn="ctr">
                <a:defRPr/>
              </a:pPr>
              <a:endParaRPr lang="zh-CN" altLang="en-US" sz="20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3" name="MH_Other_12"/>
            <p:cNvSpPr/>
            <p:nvPr>
              <p:custDataLst>
                <p:tags r:id="rId23"/>
              </p:custDataLst>
            </p:nvPr>
          </p:nvSpPr>
          <p:spPr>
            <a:xfrm>
              <a:off x="5955771" y="1775804"/>
              <a:ext cx="697178" cy="697178"/>
            </a:xfrm>
            <a:prstGeom prst="ellipse">
              <a:avLst/>
            </a:prstGeom>
            <a:noFill/>
            <a:ln w="1270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/>
            </a:p>
          </p:txBody>
        </p:sp>
        <p:sp>
          <p:nvSpPr>
            <p:cNvPr id="64" name="MH_SubTitle_3"/>
            <p:cNvSpPr txBox="1"/>
            <p:nvPr>
              <p:custDataLst>
                <p:tags r:id="rId24"/>
              </p:custDataLst>
            </p:nvPr>
          </p:nvSpPr>
          <p:spPr>
            <a:xfrm>
              <a:off x="5552282" y="2327304"/>
              <a:ext cx="1534583" cy="793750"/>
            </a:xfrm>
            <a:prstGeom prst="rect">
              <a:avLst/>
            </a:prstGeom>
            <a:noFill/>
          </p:spPr>
          <p:txBody>
            <a:bodyPr lIns="0" tIns="0" rIns="0" bIns="0" anchor="ctr">
              <a:norm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/>
              </a:lvl1pPr>
            </a:lstStyle>
            <a:p>
              <a:pPr algn="ctr">
                <a:defRPr/>
              </a:pPr>
              <a:r>
                <a:rPr lang="zh-CN" altLang="en-US" sz="1600" b="1" dirty="0">
                  <a:solidFill>
                    <a:schemeClr val="accent1">
                      <a:lumMod val="75000"/>
                    </a:schemeClr>
                  </a:solidFill>
                </a:rPr>
                <a:t>手机银行</a:t>
              </a:r>
              <a:endParaRPr lang="zh-CN" altLang="en-US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65" name="图片 64"/>
            <p:cNvPicPr>
              <a:picLocks noChangeAspect="1"/>
            </p:cNvPicPr>
            <p:nvPr/>
          </p:nvPicPr>
          <p:blipFill>
            <a:blip r:embed="rId25" cstate="email"/>
            <a:stretch>
              <a:fillRect/>
            </a:stretch>
          </p:blipFill>
          <p:spPr>
            <a:xfrm>
              <a:off x="6134857" y="1942208"/>
              <a:ext cx="369431" cy="37320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4964549" y="1032924"/>
            <a:ext cx="3562350" cy="1514475"/>
          </a:xfrm>
          <a:prstGeom prst="rect">
            <a:avLst/>
          </a:prstGeom>
        </p:spPr>
      </p:pic>
    </p:spTree>
    <p:custDataLst>
      <p:tags r:id="rId2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营销线 </a:t>
            </a:r>
            <a:r>
              <a:rPr lang="en-US" altLang="zh-CN" dirty="0"/>
              <a:t>-</a:t>
            </a:r>
            <a:r>
              <a:rPr lang="en-US" altLang="zh-CN" dirty="0" smtClean="0"/>
              <a:t> </a:t>
            </a:r>
            <a:r>
              <a:rPr lang="zh-CN" altLang="en-US" dirty="0" smtClean="0"/>
              <a:t>利益直观展现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1561356"/>
            <a:ext cx="9144000" cy="15422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五边形 26"/>
          <p:cNvSpPr/>
          <p:nvPr/>
        </p:nvSpPr>
        <p:spPr>
          <a:xfrm>
            <a:off x="1186985" y="1691324"/>
            <a:ext cx="2088232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大数据引导认知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艾瑞网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互联网消费报告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五边形 27"/>
          <p:cNvSpPr/>
          <p:nvPr/>
        </p:nvSpPr>
        <p:spPr>
          <a:xfrm>
            <a:off x="1186985" y="2645222"/>
            <a:ext cx="7423355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ePR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品牌高度提升</a:t>
            </a:r>
            <a:endParaRPr lang="zh-CN" altLang="en-US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工行出品，值得信赖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五边形 28"/>
          <p:cNvSpPr/>
          <p:nvPr/>
        </p:nvSpPr>
        <p:spPr>
          <a:xfrm>
            <a:off x="3413488" y="1689083"/>
            <a:ext cx="4320316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微电影加深认同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让爱更进一步（父亲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母亲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爱人）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395536" y="1561357"/>
            <a:ext cx="0" cy="29523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0" y="1561357"/>
            <a:ext cx="395536" cy="1554192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整合线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98782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16156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283968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970217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598549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2818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92722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24328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8172400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68015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11560" y="1422142"/>
            <a:ext cx="8208912" cy="117727"/>
            <a:chOff x="611560" y="1157879"/>
            <a:chExt cx="8208912" cy="117727"/>
          </a:xfrm>
        </p:grpSpPr>
        <p:cxnSp>
          <p:nvCxnSpPr>
            <p:cNvPr id="60" name="直接箭头连接符 59"/>
            <p:cNvCxnSpPr/>
            <p:nvPr/>
          </p:nvCxnSpPr>
          <p:spPr>
            <a:xfrm>
              <a:off x="611560" y="1275606"/>
              <a:ext cx="8208912" cy="0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249686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15147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576995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707918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73380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83884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642456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11533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446071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380609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184224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11876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矩形 72"/>
          <p:cNvSpPr/>
          <p:nvPr/>
        </p:nvSpPr>
        <p:spPr>
          <a:xfrm>
            <a:off x="168454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2339752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五边形 80"/>
          <p:cNvSpPr/>
          <p:nvPr/>
        </p:nvSpPr>
        <p:spPr>
          <a:xfrm>
            <a:off x="6387015" y="2173102"/>
            <a:ext cx="1346789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汽车之家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462027" y="208827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462027" y="259164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五边形 43"/>
          <p:cNvSpPr/>
          <p:nvPr/>
        </p:nvSpPr>
        <p:spPr>
          <a:xfrm>
            <a:off x="3423387" y="2150100"/>
            <a:ext cx="1292629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三九健康网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46"/>
          <p:cNvSpPr/>
          <p:nvPr/>
        </p:nvSpPr>
        <p:spPr>
          <a:xfrm>
            <a:off x="4857618" y="2150201"/>
            <a:ext cx="1432056" cy="360040"/>
          </a:xfrm>
          <a:prstGeom prst="homePlat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宝宝树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462027" y="358127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462027" y="4046998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462027" y="451368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/>
          <p:cNvSpPr/>
          <p:nvPr/>
        </p:nvSpPr>
        <p:spPr>
          <a:xfrm>
            <a:off x="0" y="3094062"/>
            <a:ext cx="395536" cy="1419622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营销线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395536" y="309501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五边形 78"/>
          <p:cNvSpPr/>
          <p:nvPr/>
        </p:nvSpPr>
        <p:spPr>
          <a:xfrm>
            <a:off x="1184430" y="3184763"/>
            <a:ext cx="742590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全年优惠活动，促进注册使用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en-US" altLang="zh-CN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元行动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0" name="五边形 79"/>
          <p:cNvSpPr/>
          <p:nvPr/>
        </p:nvSpPr>
        <p:spPr>
          <a:xfrm>
            <a:off x="1490189" y="3628874"/>
            <a:ext cx="1281611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H5</a:t>
            </a:r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轻应用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最夯优惠月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2" name="五边形 81"/>
          <p:cNvSpPr/>
          <p:nvPr/>
        </p:nvSpPr>
        <p:spPr>
          <a:xfrm>
            <a:off x="2618696" y="4094597"/>
            <a:ext cx="165813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惠生活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达人评选</a:t>
            </a:r>
            <a:endParaRPr lang="en-US" altLang="zh-CN" sz="1050" dirty="0">
              <a:solidFill>
                <a:srgbClr val="0070C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4" name="五边形 83"/>
          <p:cNvSpPr/>
          <p:nvPr/>
        </p:nvSpPr>
        <p:spPr>
          <a:xfrm>
            <a:off x="4311616" y="3628000"/>
            <a:ext cx="1369624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百合网跨界合作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工行专享会员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优惠活动贯穿全年：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元行动</a:t>
            </a:r>
            <a:endParaRPr lang="zh-CN" altLang="en-US" dirty="0"/>
          </a:p>
        </p:txBody>
      </p:sp>
      <p:grpSp>
        <p:nvGrpSpPr>
          <p:cNvPr id="14" name="组合 13"/>
          <p:cNvGrpSpPr/>
          <p:nvPr/>
        </p:nvGrpSpPr>
        <p:grpSpPr>
          <a:xfrm>
            <a:off x="719839" y="990479"/>
            <a:ext cx="2408950" cy="4147581"/>
            <a:chOff x="611560" y="938978"/>
            <a:chExt cx="2408950" cy="4147581"/>
          </a:xfrm>
        </p:grpSpPr>
        <p:grpSp>
          <p:nvGrpSpPr>
            <p:cNvPr id="12" name="组合 11"/>
            <p:cNvGrpSpPr/>
            <p:nvPr/>
          </p:nvGrpSpPr>
          <p:grpSpPr>
            <a:xfrm>
              <a:off x="611560" y="938978"/>
              <a:ext cx="2408950" cy="4147581"/>
              <a:chOff x="1043608" y="-238844"/>
              <a:chExt cx="4136128" cy="7341627"/>
            </a:xfrm>
          </p:grpSpPr>
          <p:pic>
            <p:nvPicPr>
              <p:cNvPr id="3" name="内容占位符 4"/>
              <p:cNvPicPr>
                <a:picLocks noChangeAspect="1"/>
              </p:cNvPicPr>
              <p:nvPr/>
            </p:nvPicPr>
            <p:blipFill>
              <a:blip r:embed="rId1" cstate="email"/>
              <a:stretch>
                <a:fillRect/>
              </a:stretch>
            </p:blipFill>
            <p:spPr>
              <a:xfrm>
                <a:off x="1043608" y="-238844"/>
                <a:ext cx="4136128" cy="7341627"/>
              </a:xfrm>
              <a:prstGeom prst="rect">
                <a:avLst/>
              </a:prstGeom>
            </p:spPr>
          </p:pic>
          <p:pic>
            <p:nvPicPr>
              <p:cNvPr id="10" name="图片 9"/>
              <p:cNvPicPr>
                <a:picLocks noChangeAspect="1"/>
              </p:cNvPicPr>
              <p:nvPr/>
            </p:nvPicPr>
            <p:blipFill>
              <a:blip r:embed="rId2" cstate="email"/>
              <a:stretch>
                <a:fillRect/>
              </a:stretch>
            </p:blipFill>
            <p:spPr>
              <a:xfrm>
                <a:off x="1403647" y="2281436"/>
                <a:ext cx="648072" cy="648072"/>
              </a:xfrm>
              <a:prstGeom prst="rect">
                <a:avLst/>
              </a:prstGeom>
            </p:spPr>
          </p:pic>
          <p:sp>
            <p:nvSpPr>
              <p:cNvPr id="11" name="矩形 10"/>
              <p:cNvSpPr/>
              <p:nvPr/>
            </p:nvSpPr>
            <p:spPr>
              <a:xfrm>
                <a:off x="1403648" y="2929508"/>
                <a:ext cx="648072" cy="2160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457200" indent="266700"/>
                <a:endParaRPr lang="zh-CN" altLang="en-US" sz="900" dirty="0">
                  <a:solidFill>
                    <a:srgbClr val="B60907"/>
                  </a:solidFill>
                  <a:latin typeface="微软雅黑" panose="020B0503020204020204" pitchFamily="34" charset="-122"/>
                </a:endParaRPr>
              </a:p>
            </p:txBody>
          </p:sp>
        </p:grpSp>
        <p:sp>
          <p:nvSpPr>
            <p:cNvPr id="13" name="文本框 12"/>
            <p:cNvSpPr txBox="1"/>
            <p:nvPr/>
          </p:nvSpPr>
          <p:spPr>
            <a:xfrm>
              <a:off x="755576" y="2689901"/>
              <a:ext cx="720080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00" b="1" dirty="0" smtClean="0">
                  <a:solidFill>
                    <a:srgbClr val="DC5654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</a:t>
              </a:r>
              <a:r>
                <a:rPr lang="zh-CN" altLang="en-US" sz="700" b="1" dirty="0" smtClean="0">
                  <a:solidFill>
                    <a:srgbClr val="DC5654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元行动</a:t>
              </a:r>
              <a:endParaRPr lang="zh-CN" altLang="en-US" sz="700" b="1" dirty="0">
                <a:solidFill>
                  <a:srgbClr val="DC5654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575556" y="1158191"/>
            <a:ext cx="5019466" cy="4147581"/>
            <a:chOff x="2595562" y="1410229"/>
            <a:chExt cx="3983304" cy="3762376"/>
          </a:xfrm>
        </p:grpSpPr>
        <p:sp>
          <p:nvSpPr>
            <p:cNvPr id="15" name="MH_SubTitle_1"/>
            <p:cNvSpPr/>
            <p:nvPr>
              <p:custDataLst>
                <p:tags r:id="rId3"/>
              </p:custDataLst>
            </p:nvPr>
          </p:nvSpPr>
          <p:spPr>
            <a:xfrm>
              <a:off x="2616068" y="1410229"/>
              <a:ext cx="3395927" cy="564886"/>
            </a:xfrm>
            <a:custGeom>
              <a:avLst/>
              <a:gdLst/>
              <a:ahLst/>
              <a:cxnLst/>
              <a:rect l="l" t="t" r="r" b="b"/>
              <a:pathLst>
                <a:path w="5328592" h="887618">
                  <a:moveTo>
                    <a:pt x="1022275" y="0"/>
                  </a:moveTo>
                  <a:lnTo>
                    <a:pt x="5328592" y="0"/>
                  </a:lnTo>
                  <a:lnTo>
                    <a:pt x="5328592" y="887618"/>
                  </a:lnTo>
                  <a:lnTo>
                    <a:pt x="0" y="887618"/>
                  </a:lnTo>
                  <a:lnTo>
                    <a:pt x="0" y="882765"/>
                  </a:lnTo>
                  <a:close/>
                </a:path>
              </a:pathLst>
            </a:custGeom>
            <a:solidFill>
              <a:srgbClr val="F2F2F2"/>
            </a:solidFill>
            <a:ln w="25400" cap="flat" cmpd="sng" algn="ctr">
              <a:noFill/>
              <a:prstDash val="solid"/>
            </a:ln>
            <a:effectLst/>
          </p:spPr>
          <p:txBody>
            <a:bodyPr lIns="660000" tIns="0" bIns="0" anchor="ctr">
              <a:norm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每天上午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10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点</a:t>
              </a: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，通过手机银行活动专区</a:t>
              </a:r>
              <a:endPara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送出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100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张“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1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元换购券”</a:t>
              </a:r>
              <a:endParaRPr lang="en-US" sz="1200" kern="0" dirty="0">
                <a:solidFill>
                  <a:srgbClr val="4F4F4F"/>
                </a:solidFill>
              </a:endParaRPr>
            </a:p>
          </p:txBody>
        </p:sp>
        <p:sp>
          <p:nvSpPr>
            <p:cNvPr id="16" name="MH_SubTitle_3"/>
            <p:cNvSpPr/>
            <p:nvPr>
              <p:custDataLst>
                <p:tags r:id="rId4"/>
              </p:custDataLst>
            </p:nvPr>
          </p:nvSpPr>
          <p:spPr>
            <a:xfrm>
              <a:off x="3282157" y="3895990"/>
              <a:ext cx="2063750" cy="564885"/>
            </a:xfrm>
            <a:custGeom>
              <a:avLst/>
              <a:gdLst/>
              <a:ahLst/>
              <a:cxnLst/>
              <a:rect l="l" t="t" r="r" b="b"/>
              <a:pathLst>
                <a:path w="3238574" h="887618">
                  <a:moveTo>
                    <a:pt x="0" y="0"/>
                  </a:moveTo>
                  <a:lnTo>
                    <a:pt x="2283384" y="0"/>
                  </a:lnTo>
                  <a:lnTo>
                    <a:pt x="3238574" y="887618"/>
                  </a:lnTo>
                  <a:lnTo>
                    <a:pt x="0" y="887618"/>
                  </a:lnTo>
                  <a:close/>
                </a:path>
              </a:pathLst>
            </a:custGeom>
            <a:solidFill>
              <a:srgbClr val="F2F2F2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540000" bIns="0" anchor="ctr">
              <a:norm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通过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e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支付支付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1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元</a:t>
              </a: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钱</a:t>
              </a:r>
              <a:endPara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即可获得该产品</a:t>
              </a:r>
              <a:endParaRPr lang="en-US" altLang="zh-CN" sz="1200" kern="0" dirty="0">
                <a:solidFill>
                  <a:srgbClr val="4F4F4F"/>
                </a:solidFill>
              </a:endParaRPr>
            </a:p>
          </p:txBody>
        </p:sp>
        <p:sp>
          <p:nvSpPr>
            <p:cNvPr id="17" name="MH_SubTitle_2"/>
            <p:cNvSpPr/>
            <p:nvPr>
              <p:custDataLst>
                <p:tags r:id="rId5"/>
              </p:custDataLst>
            </p:nvPr>
          </p:nvSpPr>
          <p:spPr>
            <a:xfrm>
              <a:off x="3283479" y="2663032"/>
              <a:ext cx="2698750" cy="566208"/>
            </a:xfrm>
            <a:custGeom>
              <a:avLst/>
              <a:gdLst/>
              <a:ahLst/>
              <a:cxnLst/>
              <a:rect l="l" t="t" r="r" b="b"/>
              <a:pathLst>
                <a:path w="4233482" h="887618">
                  <a:moveTo>
                    <a:pt x="0" y="0"/>
                  </a:moveTo>
                  <a:lnTo>
                    <a:pt x="4233482" y="0"/>
                  </a:lnTo>
                  <a:lnTo>
                    <a:pt x="4233482" y="887618"/>
                  </a:lnTo>
                  <a:lnTo>
                    <a:pt x="0" y="887618"/>
                  </a:lnTo>
                  <a:close/>
                </a:path>
              </a:pathLst>
            </a:custGeom>
            <a:solidFill>
              <a:srgbClr val="F2F2F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>
              <a:no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用户登陆融</a:t>
              </a:r>
              <a:r>
                <a:rPr lang="en-US" altLang="zh-CN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e</a:t>
              </a: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购，</a:t>
              </a:r>
              <a:endPara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  <a:p>
              <a:pPr algn="ctr">
                <a:lnSpc>
                  <a:spcPct val="130000"/>
                </a:lnSpc>
                <a:defRPr/>
              </a:pPr>
              <a:r>
                <a:rPr lang="zh-CN" altLang="en-US" sz="120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选择可</a:t>
              </a:r>
              <a:r>
                <a:rPr lang="zh-CN" altLang="en-US" sz="1200" dirty="0">
                  <a:solidFill>
                    <a:prstClr val="black"/>
                  </a:solidFill>
                  <a:latin typeface="微软雅黑" panose="020B0503020204020204" pitchFamily="34" charset="-122"/>
                </a:rPr>
                <a:t>兑换相应的产品</a:t>
              </a:r>
              <a:endParaRPr lang="en-US" altLang="zh-CN" sz="1100" kern="0" dirty="0">
                <a:solidFill>
                  <a:srgbClr val="4F4F4F"/>
                </a:solidFill>
              </a:endParaRPr>
            </a:p>
          </p:txBody>
        </p:sp>
        <p:sp>
          <p:nvSpPr>
            <p:cNvPr id="18" name="MH_Other_1"/>
            <p:cNvSpPr/>
            <p:nvPr>
              <p:custDataLst>
                <p:tags r:id="rId6"/>
              </p:custDataLst>
            </p:nvPr>
          </p:nvSpPr>
          <p:spPr>
            <a:xfrm>
              <a:off x="5982230" y="1410229"/>
              <a:ext cx="596636" cy="1811073"/>
            </a:xfrm>
            <a:custGeom>
              <a:avLst/>
              <a:gdLst/>
              <a:ahLst/>
              <a:cxnLst/>
              <a:rect l="l" t="t" r="r" b="b"/>
              <a:pathLst>
                <a:path w="936104" h="2814439">
                  <a:moveTo>
                    <a:pt x="0" y="0"/>
                  </a:moveTo>
                  <a:lnTo>
                    <a:pt x="936104" y="780954"/>
                  </a:lnTo>
                  <a:lnTo>
                    <a:pt x="936104" y="2033485"/>
                  </a:lnTo>
                  <a:lnTo>
                    <a:pt x="0" y="2814439"/>
                  </a:lnTo>
                  <a:close/>
                </a:path>
              </a:pathLst>
            </a:custGeom>
            <a:solidFill>
              <a:srgbClr val="F2F2F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19" name="MH_Other_2"/>
            <p:cNvSpPr/>
            <p:nvPr>
              <p:custDataLst>
                <p:tags r:id="rId7"/>
              </p:custDataLst>
            </p:nvPr>
          </p:nvSpPr>
          <p:spPr>
            <a:xfrm flipH="1">
              <a:off x="2693459" y="2663032"/>
              <a:ext cx="596636" cy="1793875"/>
            </a:xfrm>
            <a:custGeom>
              <a:avLst/>
              <a:gdLst/>
              <a:ahLst/>
              <a:cxnLst/>
              <a:rect l="l" t="t" r="r" b="b"/>
              <a:pathLst>
                <a:path w="936104" h="2814439">
                  <a:moveTo>
                    <a:pt x="0" y="0"/>
                  </a:moveTo>
                  <a:lnTo>
                    <a:pt x="936104" y="780954"/>
                  </a:lnTo>
                  <a:lnTo>
                    <a:pt x="936104" y="2033485"/>
                  </a:lnTo>
                  <a:lnTo>
                    <a:pt x="0" y="2814439"/>
                  </a:lnTo>
                  <a:close/>
                </a:path>
              </a:pathLst>
            </a:custGeom>
            <a:solidFill>
              <a:srgbClr val="F2F2F2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0" name="MH_Other_3"/>
            <p:cNvSpPr/>
            <p:nvPr>
              <p:custDataLst>
                <p:tags r:id="rId8"/>
              </p:custDataLst>
            </p:nvPr>
          </p:nvSpPr>
          <p:spPr>
            <a:xfrm>
              <a:off x="6167438" y="1791230"/>
              <a:ext cx="99219" cy="99219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1" name="MH_Other_4"/>
            <p:cNvSpPr/>
            <p:nvPr>
              <p:custDataLst>
                <p:tags r:id="rId9"/>
              </p:custDataLst>
            </p:nvPr>
          </p:nvSpPr>
          <p:spPr>
            <a:xfrm>
              <a:off x="2992438" y="3040063"/>
              <a:ext cx="99219" cy="99219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2" name="MH_Other_5"/>
            <p:cNvSpPr/>
            <p:nvPr>
              <p:custDataLst>
                <p:tags r:id="rId10"/>
              </p:custDataLst>
            </p:nvPr>
          </p:nvSpPr>
          <p:spPr>
            <a:xfrm>
              <a:off x="4946386" y="4276990"/>
              <a:ext cx="99218" cy="99218"/>
            </a:xfrm>
            <a:prstGeom prst="ellips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  <p:sp>
          <p:nvSpPr>
            <p:cNvPr id="23" name="MH_Other_6"/>
            <p:cNvSpPr/>
            <p:nvPr>
              <p:custDataLst>
                <p:tags r:id="rId11"/>
              </p:custDataLst>
            </p:nvPr>
          </p:nvSpPr>
          <p:spPr>
            <a:xfrm>
              <a:off x="2595562" y="1744927"/>
              <a:ext cx="640292" cy="862542"/>
            </a:xfrm>
            <a:custGeom>
              <a:avLst/>
              <a:gdLst>
                <a:gd name="connsiteX0" fmla="*/ 767495 w 767495"/>
                <a:gd name="connsiteY0" fmla="*/ 0 h 1034895"/>
                <a:gd name="connsiteX1" fmla="*/ 741500 w 767495"/>
                <a:gd name="connsiteY1" fmla="*/ 145919 h 1034895"/>
                <a:gd name="connsiteX2" fmla="*/ 712228 w 767495"/>
                <a:gd name="connsiteY2" fmla="*/ 119107 h 1034895"/>
                <a:gd name="connsiteX3" fmla="*/ 584270 w 767495"/>
                <a:gd name="connsiteY3" fmla="*/ 258802 h 1034895"/>
                <a:gd name="connsiteX4" fmla="*/ 715902 w 767495"/>
                <a:gd name="connsiteY4" fmla="*/ 258802 h 1034895"/>
                <a:gd name="connsiteX5" fmla="*/ 715902 w 767495"/>
                <a:gd name="connsiteY5" fmla="*/ 1034895 h 1034895"/>
                <a:gd name="connsiteX6" fmla="*/ 0 w 767495"/>
                <a:gd name="connsiteY6" fmla="*/ 1034894 h 1034895"/>
                <a:gd name="connsiteX7" fmla="*/ 0 w 767495"/>
                <a:gd name="connsiteY7" fmla="*/ 258802 h 1034895"/>
                <a:gd name="connsiteX8" fmla="*/ 476606 w 767495"/>
                <a:gd name="connsiteY8" fmla="*/ 258802 h 1034895"/>
                <a:gd name="connsiteX9" fmla="*/ 653684 w 767495"/>
                <a:gd name="connsiteY9" fmla="*/ 65482 h 1034895"/>
                <a:gd name="connsiteX10" fmla="*/ 624412 w 767495"/>
                <a:gd name="connsiteY10" fmla="*/ 38669 h 1034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67495" h="1034895">
                  <a:moveTo>
                    <a:pt x="767495" y="0"/>
                  </a:moveTo>
                  <a:lnTo>
                    <a:pt x="741500" y="145919"/>
                  </a:lnTo>
                  <a:lnTo>
                    <a:pt x="712228" y="119107"/>
                  </a:lnTo>
                  <a:lnTo>
                    <a:pt x="584270" y="258802"/>
                  </a:lnTo>
                  <a:lnTo>
                    <a:pt x="715902" y="258802"/>
                  </a:lnTo>
                  <a:lnTo>
                    <a:pt x="715902" y="1034895"/>
                  </a:lnTo>
                  <a:lnTo>
                    <a:pt x="0" y="1034894"/>
                  </a:lnTo>
                  <a:lnTo>
                    <a:pt x="0" y="258802"/>
                  </a:lnTo>
                  <a:lnTo>
                    <a:pt x="476606" y="258802"/>
                  </a:lnTo>
                  <a:lnTo>
                    <a:pt x="653684" y="65482"/>
                  </a:lnTo>
                  <a:lnTo>
                    <a:pt x="624412" y="3866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240000" rIns="60000" bIns="0" anchor="ctr"/>
            <a:lstStyle/>
            <a:p>
              <a:pPr algn="ctr">
                <a:defRPr/>
              </a:pPr>
              <a:r>
                <a:rPr lang="en-US" altLang="zh-CN" sz="2335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01</a:t>
              </a:r>
              <a:endParaRPr lang="zh-CN" altLang="en-US" sz="23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MH_Other_7"/>
            <p:cNvSpPr/>
            <p:nvPr>
              <p:custDataLst>
                <p:tags r:id="rId12"/>
              </p:custDataLst>
            </p:nvPr>
          </p:nvSpPr>
          <p:spPr>
            <a:xfrm>
              <a:off x="5987521" y="1965855"/>
              <a:ext cx="583407" cy="923396"/>
            </a:xfrm>
            <a:custGeom>
              <a:avLst/>
              <a:gdLst>
                <a:gd name="connsiteX0" fmla="*/ 0 w 700410"/>
                <a:gd name="connsiteY0" fmla="*/ 0 h 1107608"/>
                <a:gd name="connsiteX1" fmla="*/ 698212 w 700410"/>
                <a:gd name="connsiteY1" fmla="*/ 6569 h 1107608"/>
                <a:gd name="connsiteX2" fmla="*/ 700410 w 700410"/>
                <a:gd name="connsiteY2" fmla="*/ 847007 h 1107608"/>
                <a:gd name="connsiteX3" fmla="*/ 408361 w 700410"/>
                <a:gd name="connsiteY3" fmla="*/ 846244 h 1107608"/>
                <a:gd name="connsiteX4" fmla="*/ 228509 w 700410"/>
                <a:gd name="connsiteY4" fmla="*/ 1042593 h 1107608"/>
                <a:gd name="connsiteX5" fmla="*/ 257789 w 700410"/>
                <a:gd name="connsiteY5" fmla="*/ 1069413 h 1107608"/>
                <a:gd name="connsiteX6" fmla="*/ 115110 w 700410"/>
                <a:gd name="connsiteY6" fmla="*/ 1107608 h 1107608"/>
                <a:gd name="connsiteX7" fmla="*/ 140670 w 700410"/>
                <a:gd name="connsiteY7" fmla="*/ 962134 h 1107608"/>
                <a:gd name="connsiteX8" fmla="*/ 169950 w 700410"/>
                <a:gd name="connsiteY8" fmla="*/ 988954 h 1107608"/>
                <a:gd name="connsiteX9" fmla="*/ 300926 w 700410"/>
                <a:gd name="connsiteY9" fmla="*/ 845963 h 1107608"/>
                <a:gd name="connsiteX10" fmla="*/ 2198 w 700410"/>
                <a:gd name="connsiteY10" fmla="*/ 840439 h 1107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00410" h="1107608">
                  <a:moveTo>
                    <a:pt x="0" y="0"/>
                  </a:moveTo>
                  <a:lnTo>
                    <a:pt x="698212" y="6569"/>
                  </a:lnTo>
                  <a:lnTo>
                    <a:pt x="700410" y="847007"/>
                  </a:lnTo>
                  <a:lnTo>
                    <a:pt x="408361" y="846244"/>
                  </a:lnTo>
                  <a:lnTo>
                    <a:pt x="228509" y="1042593"/>
                  </a:lnTo>
                  <a:lnTo>
                    <a:pt x="257789" y="1069413"/>
                  </a:lnTo>
                  <a:lnTo>
                    <a:pt x="115110" y="1107608"/>
                  </a:lnTo>
                  <a:lnTo>
                    <a:pt x="140670" y="962134"/>
                  </a:lnTo>
                  <a:lnTo>
                    <a:pt x="169950" y="988954"/>
                  </a:lnTo>
                  <a:lnTo>
                    <a:pt x="300926" y="845963"/>
                  </a:lnTo>
                  <a:lnTo>
                    <a:pt x="2198" y="840439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60000" rIns="0" bIns="240000" anchor="ctr"/>
            <a:lstStyle/>
            <a:p>
              <a:pPr algn="ctr">
                <a:defRPr/>
              </a:pPr>
              <a:r>
                <a:rPr lang="en-US" altLang="zh-CN" sz="2335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</a:t>
              </a:r>
              <a:endParaRPr lang="zh-CN" altLang="en-US" sz="23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MH_Other_8"/>
            <p:cNvSpPr/>
            <p:nvPr>
              <p:custDataLst>
                <p:tags r:id="rId13"/>
              </p:custDataLst>
            </p:nvPr>
          </p:nvSpPr>
          <p:spPr>
            <a:xfrm>
              <a:off x="2697428" y="3235855"/>
              <a:ext cx="596635" cy="892969"/>
            </a:xfrm>
            <a:custGeom>
              <a:avLst/>
              <a:gdLst>
                <a:gd name="connsiteX0" fmla="*/ 0 w 715903"/>
                <a:gd name="connsiteY0" fmla="*/ 0 h 1070434"/>
                <a:gd name="connsiteX1" fmla="*/ 715903 w 715903"/>
                <a:gd name="connsiteY1" fmla="*/ 0 h 1070434"/>
                <a:gd name="connsiteX2" fmla="*/ 715903 w 715903"/>
                <a:gd name="connsiteY2" fmla="*/ 797148 h 1070434"/>
                <a:gd name="connsiteX3" fmla="*/ 356017 w 715903"/>
                <a:gd name="connsiteY3" fmla="*/ 797148 h 1070434"/>
                <a:gd name="connsiteX4" fmla="*/ 518406 w 715903"/>
                <a:gd name="connsiteY4" fmla="*/ 957754 h 1070434"/>
                <a:gd name="connsiteX5" fmla="*/ 548975 w 715903"/>
                <a:gd name="connsiteY5" fmla="*/ 932388 h 1070434"/>
                <a:gd name="connsiteX6" fmla="*/ 576122 w 715903"/>
                <a:gd name="connsiteY6" fmla="*/ 1070434 h 1070434"/>
                <a:gd name="connsiteX7" fmla="*/ 426700 w 715903"/>
                <a:gd name="connsiteY7" fmla="*/ 1033852 h 1070434"/>
                <a:gd name="connsiteX8" fmla="*/ 457269 w 715903"/>
                <a:gd name="connsiteY8" fmla="*/ 1008486 h 1070434"/>
                <a:gd name="connsiteX9" fmla="*/ 243585 w 715903"/>
                <a:gd name="connsiteY9" fmla="*/ 797148 h 1070434"/>
                <a:gd name="connsiteX10" fmla="*/ 0 w 715903"/>
                <a:gd name="connsiteY10" fmla="*/ 797148 h 1070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5903" h="1070434">
                  <a:moveTo>
                    <a:pt x="0" y="0"/>
                  </a:moveTo>
                  <a:lnTo>
                    <a:pt x="715903" y="0"/>
                  </a:lnTo>
                  <a:lnTo>
                    <a:pt x="715903" y="797148"/>
                  </a:lnTo>
                  <a:lnTo>
                    <a:pt x="356017" y="797148"/>
                  </a:lnTo>
                  <a:lnTo>
                    <a:pt x="518406" y="957754"/>
                  </a:lnTo>
                  <a:lnTo>
                    <a:pt x="548975" y="932388"/>
                  </a:lnTo>
                  <a:lnTo>
                    <a:pt x="576122" y="1070434"/>
                  </a:lnTo>
                  <a:lnTo>
                    <a:pt x="426700" y="1033852"/>
                  </a:lnTo>
                  <a:lnTo>
                    <a:pt x="457269" y="1008486"/>
                  </a:lnTo>
                  <a:lnTo>
                    <a:pt x="243585" y="797148"/>
                  </a:lnTo>
                  <a:lnTo>
                    <a:pt x="0" y="797148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60000" rIns="0" bIns="240000" anchor="ctr"/>
            <a:lstStyle/>
            <a:p>
              <a:pPr algn="ctr">
                <a:defRPr/>
              </a:pPr>
              <a:r>
                <a:rPr lang="en-US" altLang="zh-CN" sz="2335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03</a:t>
              </a:r>
              <a:endParaRPr lang="zh-CN" altLang="en-US" sz="233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MH_Other_9"/>
            <p:cNvSpPr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 rot="10800000" flipV="1">
              <a:off x="3911865" y="4900084"/>
              <a:ext cx="1871927" cy="272521"/>
            </a:xfrm>
            <a:prstGeom prst="ellipse">
              <a:avLst/>
            </a:prstGeom>
            <a:gradFill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F6F5F0">
                    <a:alpha val="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</a:ln>
            <a:effectLst/>
          </p:spPr>
          <p:txBody>
            <a:bodyPr wrap="none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sz="1500" kern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27" name="MH_Other_10"/>
            <p:cNvSpPr/>
            <p:nvPr>
              <p:custDataLst>
                <p:tags r:id="rId15"/>
              </p:custDataLst>
            </p:nvPr>
          </p:nvSpPr>
          <p:spPr>
            <a:xfrm rot="5400000">
              <a:off x="4806818" y="4457568"/>
              <a:ext cx="543719" cy="523875"/>
            </a:xfrm>
            <a:prstGeom prst="rtTriangle">
              <a:avLst/>
            </a:prstGeom>
            <a:solidFill>
              <a:schemeClr val="accent1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sz="1500" kern="0">
                <a:solidFill>
                  <a:sysClr val="window" lastClr="FFFFFF"/>
                </a:solidFill>
                <a:latin typeface="Calibri" panose="020F0502020204030204"/>
              </a:endParaRPr>
            </a:p>
          </p:txBody>
        </p:sp>
      </p:grpSp>
      <p:sp>
        <p:nvSpPr>
          <p:cNvPr id="30" name="椭圆 29"/>
          <p:cNvSpPr/>
          <p:nvPr/>
        </p:nvSpPr>
        <p:spPr>
          <a:xfrm>
            <a:off x="776513" y="2305531"/>
            <a:ext cx="683486" cy="683486"/>
          </a:xfrm>
          <a:prstGeom prst="ellipse">
            <a:avLst/>
          </a:prstGeom>
          <a:ln w="19050">
            <a:solidFill>
              <a:schemeClr val="accent2"/>
            </a:solidFill>
            <a:prstDash val="dash"/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/>
            <a:endParaRPr lang="zh-CN" altLang="en-US" dirty="0">
              <a:solidFill>
                <a:prstClr val="black"/>
              </a:solidFill>
            </a:endParaRPr>
          </a:p>
        </p:txBody>
      </p:sp>
      <p:cxnSp>
        <p:nvCxnSpPr>
          <p:cNvPr id="5" name="直接箭头连接符 4"/>
          <p:cNvCxnSpPr/>
          <p:nvPr/>
        </p:nvCxnSpPr>
        <p:spPr>
          <a:xfrm flipV="1">
            <a:off x="1583935" y="1849388"/>
            <a:ext cx="1991621" cy="689873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优惠活动贯穿全年：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元行动</a:t>
            </a:r>
            <a:endParaRPr lang="zh-CN" altLang="en-US" dirty="0"/>
          </a:p>
        </p:txBody>
      </p:sp>
      <p:sp>
        <p:nvSpPr>
          <p:cNvPr id="20" name="MH_Title_1"/>
          <p:cNvSpPr/>
          <p:nvPr>
            <p:custDataLst>
              <p:tags r:id="rId1"/>
            </p:custDataLst>
          </p:nvPr>
        </p:nvSpPr>
        <p:spPr>
          <a:xfrm>
            <a:off x="7556849" y="2776751"/>
            <a:ext cx="1281120" cy="1218974"/>
          </a:xfrm>
          <a:prstGeom prst="ellipse">
            <a:avLst/>
          </a:prstGeom>
          <a:solidFill>
            <a:srgbClr val="FFFFFF"/>
          </a:solidFill>
          <a:ln w="63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en-US" altLang="zh-CN" sz="2400" b="1" dirty="0" smtClean="0">
                <a:solidFill>
                  <a:srgbClr val="FFCA08">
                    <a:lumMod val="75000"/>
                  </a:srgbClr>
                </a:solidFill>
                <a:latin typeface="微软雅黑" panose="020B0503020204020204" pitchFamily="34" charset="-122"/>
              </a:rPr>
              <a:t>1 </a:t>
            </a:r>
            <a:r>
              <a:rPr lang="zh-CN" altLang="en-US" sz="2400" b="1" dirty="0" smtClean="0">
                <a:solidFill>
                  <a:srgbClr val="FFCA08">
                    <a:lumMod val="75000"/>
                  </a:srgbClr>
                </a:solidFill>
                <a:latin typeface="微软雅黑" panose="020B0503020204020204" pitchFamily="34" charset="-122"/>
              </a:rPr>
              <a:t>元</a:t>
            </a:r>
            <a:endParaRPr lang="en-US" altLang="zh-CN" sz="2400" b="1" dirty="0" smtClean="0">
              <a:solidFill>
                <a:srgbClr val="FFCA08">
                  <a:lumMod val="75000"/>
                </a:srgbClr>
              </a:solidFill>
              <a:latin typeface="微软雅黑" panose="020B0503020204020204" pitchFamily="34" charset="-122"/>
            </a:endParaRPr>
          </a:p>
          <a:p>
            <a:pPr algn="ctr">
              <a:defRPr/>
            </a:pPr>
            <a:r>
              <a:rPr lang="zh-CN" altLang="en-US" sz="2400" b="1" dirty="0">
                <a:solidFill>
                  <a:srgbClr val="FFCA08">
                    <a:lumMod val="75000"/>
                  </a:srgbClr>
                </a:solidFill>
                <a:latin typeface="微软雅黑" panose="020B0503020204020204" pitchFamily="34" charset="-122"/>
              </a:rPr>
              <a:t>行动</a:t>
            </a:r>
            <a:endParaRPr lang="zh-CN" altLang="en-US" sz="2400" b="1" dirty="0">
              <a:solidFill>
                <a:srgbClr val="FFCA08">
                  <a:lumMod val="75000"/>
                </a:srgbClr>
              </a:solidFill>
              <a:latin typeface="微软雅黑" panose="020B0503020204020204" pitchFamily="34" charset="-122"/>
            </a:endParaRPr>
          </a:p>
        </p:txBody>
      </p:sp>
      <p:sp>
        <p:nvSpPr>
          <p:cNvPr id="21" name="MH_Other_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59024" y="3126484"/>
            <a:ext cx="7178199" cy="538181"/>
          </a:xfrm>
          <a:prstGeom prst="rightArrow">
            <a:avLst>
              <a:gd name="adj1" fmla="val 48915"/>
              <a:gd name="adj2" fmla="val 6382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2" name="MH_Other_2"/>
          <p:cNvSpPr/>
          <p:nvPr>
            <p:custDataLst>
              <p:tags r:id="rId3"/>
            </p:custDataLst>
          </p:nvPr>
        </p:nvSpPr>
        <p:spPr>
          <a:xfrm rot="21078981">
            <a:off x="2951596" y="3321723"/>
            <a:ext cx="162370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3" name="MH_Other_3"/>
          <p:cNvSpPr/>
          <p:nvPr>
            <p:custDataLst>
              <p:tags r:id="rId4"/>
            </p:custDataLst>
          </p:nvPr>
        </p:nvSpPr>
        <p:spPr>
          <a:xfrm rot="21078981">
            <a:off x="3916897" y="3321723"/>
            <a:ext cx="160587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4" name="MH_Other_4"/>
          <p:cNvSpPr/>
          <p:nvPr>
            <p:custDataLst>
              <p:tags r:id="rId5"/>
            </p:custDataLst>
          </p:nvPr>
        </p:nvSpPr>
        <p:spPr>
          <a:xfrm rot="21078981">
            <a:off x="4882198" y="3321723"/>
            <a:ext cx="160587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5" name="MH_Other_5"/>
          <p:cNvSpPr/>
          <p:nvPr>
            <p:custDataLst>
              <p:tags r:id="rId6"/>
            </p:custDataLst>
          </p:nvPr>
        </p:nvSpPr>
        <p:spPr>
          <a:xfrm rot="21078981">
            <a:off x="5845715" y="3321723"/>
            <a:ext cx="162370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6" name="MH_Other_6"/>
          <p:cNvSpPr/>
          <p:nvPr>
            <p:custDataLst>
              <p:tags r:id="rId7"/>
            </p:custDataLst>
          </p:nvPr>
        </p:nvSpPr>
        <p:spPr>
          <a:xfrm rot="21078981">
            <a:off x="6811016" y="3321723"/>
            <a:ext cx="160587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27" name="MH_Text_3"/>
          <p:cNvSpPr txBox="1"/>
          <p:nvPr>
            <p:custDataLst>
              <p:tags r:id="rId8"/>
            </p:custDataLst>
          </p:nvPr>
        </p:nvSpPr>
        <p:spPr>
          <a:xfrm>
            <a:off x="2169413" y="2541242"/>
            <a:ext cx="1823064" cy="307974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三月女神节，花一元即可大礼送女神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28" name="MH_SubTitle_3"/>
          <p:cNvSpPr txBox="1"/>
          <p:nvPr>
            <p:custDataLst>
              <p:tags r:id="rId9"/>
            </p:custDataLst>
          </p:nvPr>
        </p:nvSpPr>
        <p:spPr>
          <a:xfrm>
            <a:off x="2185011" y="2137420"/>
            <a:ext cx="1807466" cy="32596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讨好女神，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元就购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 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29" name="MH_Text_5"/>
          <p:cNvSpPr txBox="1"/>
          <p:nvPr>
            <p:custDataLst>
              <p:tags r:id="rId10"/>
            </p:custDataLst>
          </p:nvPr>
        </p:nvSpPr>
        <p:spPr>
          <a:xfrm>
            <a:off x="4149056" y="2436921"/>
            <a:ext cx="1710737" cy="483854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七夕情人节一元买投资产品，让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</a:rPr>
              <a:t>爱情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逐渐升值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30" name="MH_SubTitle_5"/>
          <p:cNvSpPr txBox="1"/>
          <p:nvPr>
            <p:custDataLst>
              <p:tags r:id="rId11"/>
            </p:custDataLst>
          </p:nvPr>
        </p:nvSpPr>
        <p:spPr>
          <a:xfrm>
            <a:off x="4165455" y="2137420"/>
            <a:ext cx="1471686" cy="325965"/>
          </a:xfrm>
          <a:prstGeom prst="rect">
            <a:avLst/>
          </a:prstGeom>
          <a:noFill/>
        </p:spPr>
        <p:txBody>
          <a:bodyPr anchor="ctr">
            <a:normAutofit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元投资表爱意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31" name="MH_Text_7"/>
          <p:cNvSpPr txBox="1"/>
          <p:nvPr>
            <p:custDataLst>
              <p:tags r:id="rId12"/>
            </p:custDataLst>
          </p:nvPr>
        </p:nvSpPr>
        <p:spPr>
          <a:xfrm>
            <a:off x="6110961" y="2449117"/>
            <a:ext cx="1706302" cy="48385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双十一期间一元秒杀超值商品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32" name="MH_SubTitle_7"/>
          <p:cNvSpPr txBox="1"/>
          <p:nvPr>
            <p:custDataLst>
              <p:tags r:id="rId13"/>
            </p:custDataLst>
          </p:nvPr>
        </p:nvSpPr>
        <p:spPr>
          <a:xfrm>
            <a:off x="6112306" y="2137420"/>
            <a:ext cx="1793098" cy="327663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双十一，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元疯抢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33" name="MH_Text_4"/>
          <p:cNvSpPr txBox="1"/>
          <p:nvPr>
            <p:custDataLst>
              <p:tags r:id="rId14"/>
            </p:custDataLst>
          </p:nvPr>
        </p:nvSpPr>
        <p:spPr>
          <a:xfrm>
            <a:off x="3208666" y="4245853"/>
            <a:ext cx="1844350" cy="48385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一元抢购融</a:t>
            </a:r>
            <a:r>
              <a: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购黄金产品，送给最爱的老妈一份金灿灿的节日礼物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34" name="MH_SubTitle_4"/>
          <p:cNvSpPr txBox="1"/>
          <p:nvPr>
            <p:custDataLst>
              <p:tags r:id="rId15"/>
            </p:custDataLst>
          </p:nvPr>
        </p:nvSpPr>
        <p:spPr>
          <a:xfrm>
            <a:off x="3187653" y="3857473"/>
            <a:ext cx="1619074" cy="325965"/>
          </a:xfrm>
          <a:prstGeom prst="rect">
            <a:avLst/>
          </a:prstGeom>
          <a:noFill/>
        </p:spPr>
        <p:txBody>
          <a:bodyPr anchor="ctr">
            <a:normAutofit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元也能金灿灿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35" name="MH_Text_6"/>
          <p:cNvSpPr txBox="1"/>
          <p:nvPr>
            <p:custDataLst>
              <p:tags r:id="rId16"/>
            </p:custDataLst>
          </p:nvPr>
        </p:nvSpPr>
        <p:spPr>
          <a:xfrm>
            <a:off x="5281287" y="4132182"/>
            <a:ext cx="1988629" cy="48385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9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月开学季，</a:t>
            </a:r>
            <a:r>
              <a:rPr lang="en-US" altLang="zh-CN" sz="1200" dirty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元抢购学杂用品“惠学”</a:t>
            </a:r>
            <a:r>
              <a:rPr lang="zh-CN" altLang="en-US" sz="1200" dirty="0">
                <a:solidFill>
                  <a:prstClr val="black"/>
                </a:solidFill>
                <a:latin typeface="微软雅黑" panose="020B0503020204020204" pitchFamily="34" charset="-122"/>
              </a:rPr>
              <a:t>福袋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36" name="MH_SubTitle_6"/>
          <p:cNvSpPr txBox="1"/>
          <p:nvPr>
            <p:custDataLst>
              <p:tags r:id="rId17"/>
            </p:custDataLst>
          </p:nvPr>
        </p:nvSpPr>
        <p:spPr>
          <a:xfrm>
            <a:off x="5273754" y="3857473"/>
            <a:ext cx="1976536" cy="32596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学杂用品，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元搞定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37" name="MH_Other_7"/>
          <p:cNvSpPr/>
          <p:nvPr>
            <p:custDataLst>
              <p:tags r:id="rId18"/>
            </p:custDataLst>
          </p:nvPr>
        </p:nvSpPr>
        <p:spPr>
          <a:xfrm rot="21078981">
            <a:off x="2007707" y="3321723"/>
            <a:ext cx="160587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38" name="MH_Text_2"/>
          <p:cNvSpPr txBox="1"/>
          <p:nvPr>
            <p:custDataLst>
              <p:tags r:id="rId19"/>
            </p:custDataLst>
          </p:nvPr>
        </p:nvSpPr>
        <p:spPr>
          <a:xfrm>
            <a:off x="1330306" y="4184845"/>
            <a:ext cx="1610040" cy="48385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情人节当天</a:t>
            </a:r>
            <a:r>
              <a:rPr lang="en-US" altLang="zh-CN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元选购浪漫礼品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39" name="MH_SubTitle_2"/>
          <p:cNvSpPr txBox="1"/>
          <p:nvPr>
            <p:custDataLst>
              <p:tags r:id="rId20"/>
            </p:custDataLst>
          </p:nvPr>
        </p:nvSpPr>
        <p:spPr>
          <a:xfrm>
            <a:off x="1316104" y="3857473"/>
            <a:ext cx="1616815" cy="325965"/>
          </a:xfrm>
          <a:prstGeom prst="rect">
            <a:avLst/>
          </a:prstGeom>
          <a:noFill/>
        </p:spPr>
        <p:txBody>
          <a:bodyPr anchor="ctr">
            <a:no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元送给唯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的</a:t>
            </a: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TA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40" name="MH_Other_8"/>
          <p:cNvSpPr/>
          <p:nvPr>
            <p:custDataLst>
              <p:tags r:id="rId21"/>
            </p:custDataLst>
          </p:nvPr>
        </p:nvSpPr>
        <p:spPr>
          <a:xfrm rot="21078981">
            <a:off x="1054896" y="3321723"/>
            <a:ext cx="162371" cy="147703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solidFill>
                <a:prstClr val="white"/>
              </a:solidFill>
              <a:latin typeface="微软雅黑" panose="020B0503020204020204" pitchFamily="34" charset="-122"/>
            </a:endParaRPr>
          </a:p>
        </p:txBody>
      </p:sp>
      <p:sp>
        <p:nvSpPr>
          <p:cNvPr id="41" name="MH_Text_1"/>
          <p:cNvSpPr txBox="1"/>
          <p:nvPr>
            <p:custDataLst>
              <p:tags r:id="rId22"/>
            </p:custDataLst>
          </p:nvPr>
        </p:nvSpPr>
        <p:spPr>
          <a:xfrm>
            <a:off x="554195" y="2330067"/>
            <a:ext cx="1505507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2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新年一元扫年货</a:t>
            </a:r>
            <a:endParaRPr lang="zh-CN" altLang="en-US" sz="12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2" name="MH_SubTitle_1"/>
          <p:cNvSpPr txBox="1"/>
          <p:nvPr>
            <p:custDataLst>
              <p:tags r:id="rId23"/>
            </p:custDataLst>
          </p:nvPr>
        </p:nvSpPr>
        <p:spPr>
          <a:xfrm>
            <a:off x="539552" y="2137420"/>
            <a:ext cx="1487060" cy="325965"/>
          </a:xfrm>
          <a:prstGeom prst="rect">
            <a:avLst/>
          </a:prstGeom>
          <a:noFill/>
        </p:spPr>
        <p:txBody>
          <a:bodyPr anchor="ctr">
            <a:normAutofit lnSpcReduction="10000"/>
          </a:bodyPr>
          <a:lstStyle/>
          <a:p>
            <a:pPr>
              <a:lnSpc>
                <a:spcPct val="110000"/>
              </a:lnSpc>
              <a:defRPr/>
            </a:pPr>
            <a:r>
              <a:rPr lang="en-US" altLang="zh-CN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b="1" dirty="0" smtClean="0">
                <a:solidFill>
                  <a:srgbClr val="FFCA08"/>
                </a:solidFill>
                <a:latin typeface="微软雅黑" panose="020B0503020204020204" pitchFamily="34" charset="-122"/>
              </a:rPr>
              <a:t>元办年货</a:t>
            </a:r>
            <a:endParaRPr lang="zh-CN" altLang="en-US" sz="1400" b="1" dirty="0">
              <a:solidFill>
                <a:srgbClr val="FFCA08"/>
              </a:solidFill>
              <a:latin typeface="微软雅黑" panose="020B0503020204020204" pitchFamily="34" charset="-122"/>
            </a:endParaRPr>
          </a:p>
        </p:txBody>
      </p:sp>
      <p:sp>
        <p:nvSpPr>
          <p:cNvPr id="43" name="MH_Text_1"/>
          <p:cNvSpPr txBox="1"/>
          <p:nvPr>
            <p:custDataLst>
              <p:tags r:id="rId24"/>
            </p:custDataLst>
          </p:nvPr>
        </p:nvSpPr>
        <p:spPr>
          <a:xfrm>
            <a:off x="816173" y="2911720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2016.1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4" name="MH_Text_1"/>
          <p:cNvSpPr txBox="1"/>
          <p:nvPr>
            <p:custDataLst>
              <p:tags r:id="rId25"/>
            </p:custDataLst>
          </p:nvPr>
        </p:nvSpPr>
        <p:spPr>
          <a:xfrm>
            <a:off x="1776096" y="3381758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2016.2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5" name="MH_Text_1"/>
          <p:cNvSpPr txBox="1"/>
          <p:nvPr>
            <p:custDataLst>
              <p:tags r:id="rId26"/>
            </p:custDataLst>
          </p:nvPr>
        </p:nvSpPr>
        <p:spPr>
          <a:xfrm>
            <a:off x="2713834" y="2916823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2016.3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6" name="MH_Text_1"/>
          <p:cNvSpPr txBox="1"/>
          <p:nvPr>
            <p:custDataLst>
              <p:tags r:id="rId27"/>
            </p:custDataLst>
          </p:nvPr>
        </p:nvSpPr>
        <p:spPr>
          <a:xfrm>
            <a:off x="4663716" y="2919500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2016.8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7" name="MH_Text_1"/>
          <p:cNvSpPr txBox="1"/>
          <p:nvPr>
            <p:custDataLst>
              <p:tags r:id="rId28"/>
            </p:custDataLst>
          </p:nvPr>
        </p:nvSpPr>
        <p:spPr>
          <a:xfrm>
            <a:off x="6515974" y="2924603"/>
            <a:ext cx="695967" cy="483854"/>
          </a:xfrm>
          <a:prstGeom prst="rect">
            <a:avLst/>
          </a:prstGeom>
          <a:noFill/>
        </p:spPr>
        <p:txBody>
          <a:bodyPr anchor="ctr">
            <a:normAutofit fontScale="92500"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2016.11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8" name="MH_Text_1"/>
          <p:cNvSpPr txBox="1"/>
          <p:nvPr>
            <p:custDataLst>
              <p:tags r:id="rId29"/>
            </p:custDataLst>
          </p:nvPr>
        </p:nvSpPr>
        <p:spPr>
          <a:xfrm>
            <a:off x="3622841" y="3381758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2016.5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49" name="MH_Text_1"/>
          <p:cNvSpPr txBox="1"/>
          <p:nvPr>
            <p:custDataLst>
              <p:tags r:id="rId30"/>
            </p:custDataLst>
          </p:nvPr>
        </p:nvSpPr>
        <p:spPr>
          <a:xfrm>
            <a:off x="5626705" y="3381758"/>
            <a:ext cx="650564" cy="483854"/>
          </a:xfrm>
          <a:prstGeom prst="rect">
            <a:avLst/>
          </a:prstGeom>
          <a:noFill/>
        </p:spPr>
        <p:txBody>
          <a:bodyPr anchor="ctr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zh-CN" sz="11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2016.9</a:t>
            </a:r>
            <a:endParaRPr lang="zh-CN" altLang="en-US" sz="11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50" name="TextBox 31"/>
          <p:cNvSpPr txBox="1"/>
          <p:nvPr/>
        </p:nvSpPr>
        <p:spPr>
          <a:xfrm>
            <a:off x="395536" y="1038716"/>
            <a:ext cx="82622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在“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元行动”常规内容的基础上，结合节日等时间节点，推出“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元行动”的系列主题活动，以达到制造传播热点、吸引用户参与、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丰富活动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内容的目的。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优惠活动贯穿全年：</a:t>
            </a:r>
            <a:r>
              <a:rPr lang="en-US" altLang="zh-CN" dirty="0" smtClean="0"/>
              <a:t>1</a:t>
            </a:r>
            <a:r>
              <a:rPr lang="zh-CN" altLang="en-US" dirty="0" smtClean="0"/>
              <a:t>元行动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4820352" y="2842979"/>
            <a:ext cx="388039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关注融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购微博，发送“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元钱，我想买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XXX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”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@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官微即可获得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10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元融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购电子券，还有机会通过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支付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元获得想要商品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凡手机银行粉丝，只要将头像更改为“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元行动”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icon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并发送截图至官微，即可获得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10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元融</a:t>
            </a:r>
            <a:r>
              <a:rPr lang="en-US" altLang="zh-CN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购电子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券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4036802" y="2985217"/>
            <a:ext cx="806329" cy="80632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4222135" y="4209353"/>
            <a:ext cx="565736" cy="571508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395537" y="1123474"/>
            <a:ext cx="4397424" cy="783089"/>
            <a:chOff x="107504" y="1858516"/>
            <a:chExt cx="5143724" cy="857250"/>
          </a:xfrm>
        </p:grpSpPr>
        <p:sp>
          <p:nvSpPr>
            <p:cNvPr id="11" name="任意多边形 10"/>
            <p:cNvSpPr/>
            <p:nvPr/>
          </p:nvSpPr>
          <p:spPr>
            <a:xfrm>
              <a:off x="538510" y="1858516"/>
              <a:ext cx="4281712" cy="857250"/>
            </a:xfrm>
            <a:custGeom>
              <a:avLst/>
              <a:gdLst>
                <a:gd name="connsiteX0" fmla="*/ 287349 w 4844483"/>
                <a:gd name="connsiteY0" fmla="*/ 0 h 1142999"/>
                <a:gd name="connsiteX1" fmla="*/ 4557133 w 4844483"/>
                <a:gd name="connsiteY1" fmla="*/ 0 h 1142999"/>
                <a:gd name="connsiteX2" fmla="*/ 4844483 w 4844483"/>
                <a:gd name="connsiteY2" fmla="*/ 571499 h 1142999"/>
                <a:gd name="connsiteX3" fmla="*/ 4844482 w 4844483"/>
                <a:gd name="connsiteY3" fmla="*/ 571499 h 1142999"/>
                <a:gd name="connsiteX4" fmla="*/ 4844482 w 4844483"/>
                <a:gd name="connsiteY4" fmla="*/ 571500 h 1142999"/>
                <a:gd name="connsiteX5" fmla="*/ 4844482 w 4844483"/>
                <a:gd name="connsiteY5" fmla="*/ 571500 h 1142999"/>
                <a:gd name="connsiteX6" fmla="*/ 4844483 w 4844483"/>
                <a:gd name="connsiteY6" fmla="*/ 571500 h 1142999"/>
                <a:gd name="connsiteX7" fmla="*/ 4844483 w 4844483"/>
                <a:gd name="connsiteY7" fmla="*/ 571500 h 1142999"/>
                <a:gd name="connsiteX8" fmla="*/ 4557133 w 4844483"/>
                <a:gd name="connsiteY8" fmla="*/ 1142999 h 1142999"/>
                <a:gd name="connsiteX9" fmla="*/ 287349 w 4844483"/>
                <a:gd name="connsiteY9" fmla="*/ 1142999 h 1142999"/>
                <a:gd name="connsiteX10" fmla="*/ 0 w 4844483"/>
                <a:gd name="connsiteY10" fmla="*/ 571500 h 1142999"/>
                <a:gd name="connsiteX11" fmla="*/ 0 w 4844483"/>
                <a:gd name="connsiteY11" fmla="*/ 571500 h 1142999"/>
                <a:gd name="connsiteX12" fmla="*/ 1 w 4844483"/>
                <a:gd name="connsiteY12" fmla="*/ 571500 h 1142999"/>
                <a:gd name="connsiteX13" fmla="*/ 0 w 4844483"/>
                <a:gd name="connsiteY13" fmla="*/ 571500 h 1142999"/>
                <a:gd name="connsiteX14" fmla="*/ 1 w 4844483"/>
                <a:gd name="connsiteY14" fmla="*/ 571499 h 1142999"/>
                <a:gd name="connsiteX15" fmla="*/ 0 w 4844483"/>
                <a:gd name="connsiteY15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44483" h="1142999">
                  <a:moveTo>
                    <a:pt x="287349" y="0"/>
                  </a:moveTo>
                  <a:lnTo>
                    <a:pt x="4557133" y="0"/>
                  </a:lnTo>
                  <a:lnTo>
                    <a:pt x="4844483" y="571499"/>
                  </a:lnTo>
                  <a:lnTo>
                    <a:pt x="4844482" y="571499"/>
                  </a:lnTo>
                  <a:lnTo>
                    <a:pt x="4844482" y="571500"/>
                  </a:lnTo>
                  <a:lnTo>
                    <a:pt x="4844482" y="571500"/>
                  </a:lnTo>
                  <a:lnTo>
                    <a:pt x="4844483" y="571500"/>
                  </a:lnTo>
                  <a:lnTo>
                    <a:pt x="4844483" y="571500"/>
                  </a:lnTo>
                  <a:lnTo>
                    <a:pt x="4557133" y="1142999"/>
                  </a:lnTo>
                  <a:lnTo>
                    <a:pt x="287349" y="1142999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1" y="571500"/>
                  </a:lnTo>
                  <a:lnTo>
                    <a:pt x="0" y="571500"/>
                  </a:lnTo>
                  <a:lnTo>
                    <a:pt x="1" y="571499"/>
                  </a:lnTo>
                  <a:lnTo>
                    <a:pt x="0" y="571499"/>
                  </a:lnTo>
                  <a:close/>
                </a:path>
              </a:pathLst>
            </a:custGeom>
            <a:gradFill flip="none" rotWithShape="1">
              <a:gsLst>
                <a:gs pos="50000">
                  <a:srgbClr val="D9D9D9"/>
                </a:gs>
                <a:gs pos="49000">
                  <a:srgbClr val="F5F5F5"/>
                </a:gs>
                <a:gs pos="0">
                  <a:srgbClr val="F5F5F5"/>
                </a:gs>
                <a:gs pos="100000">
                  <a:srgbClr val="F5F5F5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30000"/>
                </a:lnSpc>
                <a:spcAft>
                  <a:spcPts val="900"/>
                </a:spcAft>
                <a:defRPr/>
              </a:pPr>
              <a:endParaRPr lang="zh-CN" altLang="en-US" sz="1400" dirty="0">
                <a:solidFill>
                  <a:srgbClr val="71717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2" name="任意多边形 11"/>
            <p:cNvSpPr/>
            <p:nvPr/>
          </p:nvSpPr>
          <p:spPr>
            <a:xfrm>
              <a:off x="107504" y="1858516"/>
              <a:ext cx="431006" cy="857250"/>
            </a:xfrm>
            <a:custGeom>
              <a:avLst/>
              <a:gdLst>
                <a:gd name="connsiteX0" fmla="*/ 287350 w 574700"/>
                <a:gd name="connsiteY0" fmla="*/ 0 h 1142999"/>
                <a:gd name="connsiteX1" fmla="*/ 574700 w 574700"/>
                <a:gd name="connsiteY1" fmla="*/ 571499 h 1142999"/>
                <a:gd name="connsiteX2" fmla="*/ 574700 w 574700"/>
                <a:gd name="connsiteY2" fmla="*/ 571499 h 1142999"/>
                <a:gd name="connsiteX3" fmla="*/ 574700 w 574700"/>
                <a:gd name="connsiteY3" fmla="*/ 571500 h 1142999"/>
                <a:gd name="connsiteX4" fmla="*/ 574700 w 574700"/>
                <a:gd name="connsiteY4" fmla="*/ 571500 h 1142999"/>
                <a:gd name="connsiteX5" fmla="*/ 574700 w 574700"/>
                <a:gd name="connsiteY5" fmla="*/ 571500 h 1142999"/>
                <a:gd name="connsiteX6" fmla="*/ 287350 w 574700"/>
                <a:gd name="connsiteY6" fmla="*/ 1142999 h 1142999"/>
                <a:gd name="connsiteX7" fmla="*/ 1 w 574700"/>
                <a:gd name="connsiteY7" fmla="*/ 571500 h 1142999"/>
                <a:gd name="connsiteX8" fmla="*/ 0 w 574700"/>
                <a:gd name="connsiteY8" fmla="*/ 571500 h 1142999"/>
                <a:gd name="connsiteX9" fmla="*/ 0 w 574700"/>
                <a:gd name="connsiteY9" fmla="*/ 571500 h 1142999"/>
                <a:gd name="connsiteX10" fmla="*/ 0 w 574700"/>
                <a:gd name="connsiteY10" fmla="*/ 571499 h 1142999"/>
                <a:gd name="connsiteX11" fmla="*/ 1 w 574700"/>
                <a:gd name="connsiteY11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4700" h="1142999">
                  <a:moveTo>
                    <a:pt x="287350" y="0"/>
                  </a:moveTo>
                  <a:lnTo>
                    <a:pt x="574700" y="571499"/>
                  </a:lnTo>
                  <a:lnTo>
                    <a:pt x="574700" y="571499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287350" y="1142999"/>
                  </a:lnTo>
                  <a:lnTo>
                    <a:pt x="1" y="571500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0" y="571499"/>
                  </a:lnTo>
                  <a:lnTo>
                    <a:pt x="1" y="571499"/>
                  </a:lnTo>
                  <a:close/>
                </a:path>
              </a:pathLst>
            </a:custGeom>
            <a:gradFill>
              <a:gsLst>
                <a:gs pos="50000">
                  <a:srgbClr val="EE9521"/>
                </a:gs>
                <a:gs pos="49000">
                  <a:srgbClr val="F5BF7A"/>
                </a:gs>
                <a:gs pos="0">
                  <a:srgbClr val="F5BF7A"/>
                </a:gs>
                <a:gs pos="100000">
                  <a:srgbClr val="EE952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13" name="任意多边形 12"/>
            <p:cNvSpPr/>
            <p:nvPr/>
          </p:nvSpPr>
          <p:spPr>
            <a:xfrm flipV="1">
              <a:off x="323008" y="1858516"/>
              <a:ext cx="431006" cy="857250"/>
            </a:xfrm>
            <a:custGeom>
              <a:avLst/>
              <a:gdLst>
                <a:gd name="connsiteX0" fmla="*/ 0 w 574700"/>
                <a:gd name="connsiteY0" fmla="*/ 1142999 h 1142999"/>
                <a:gd name="connsiteX1" fmla="*/ 574700 w 574700"/>
                <a:gd name="connsiteY1" fmla="*/ 1142999 h 1142999"/>
                <a:gd name="connsiteX2" fmla="*/ 287350 w 574700"/>
                <a:gd name="connsiteY2" fmla="*/ 571500 h 1142999"/>
                <a:gd name="connsiteX3" fmla="*/ 574700 w 574700"/>
                <a:gd name="connsiteY3" fmla="*/ 0 h 1142999"/>
                <a:gd name="connsiteX4" fmla="*/ 0 w 574700"/>
                <a:gd name="connsiteY4" fmla="*/ 0 h 1142999"/>
                <a:gd name="connsiteX5" fmla="*/ 287350 w 574700"/>
                <a:gd name="connsiteY5" fmla="*/ 571500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700" h="1142999">
                  <a:moveTo>
                    <a:pt x="0" y="1142999"/>
                  </a:moveTo>
                  <a:lnTo>
                    <a:pt x="574700" y="1142999"/>
                  </a:lnTo>
                  <a:lnTo>
                    <a:pt x="287350" y="571500"/>
                  </a:lnTo>
                  <a:lnTo>
                    <a:pt x="574700" y="0"/>
                  </a:lnTo>
                  <a:lnTo>
                    <a:pt x="0" y="0"/>
                  </a:lnTo>
                  <a:lnTo>
                    <a:pt x="287350" y="571500"/>
                  </a:lnTo>
                  <a:close/>
                </a:path>
              </a:pathLst>
            </a:custGeom>
            <a:solidFill>
              <a:srgbClr val="F8D5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14" name="任意多边形 13"/>
            <p:cNvSpPr/>
            <p:nvPr/>
          </p:nvSpPr>
          <p:spPr>
            <a:xfrm flipH="1">
              <a:off x="4820222" y="1858516"/>
              <a:ext cx="431006" cy="857250"/>
            </a:xfrm>
            <a:custGeom>
              <a:avLst/>
              <a:gdLst>
                <a:gd name="connsiteX0" fmla="*/ 287350 w 574700"/>
                <a:gd name="connsiteY0" fmla="*/ 0 h 1142999"/>
                <a:gd name="connsiteX1" fmla="*/ 1 w 574700"/>
                <a:gd name="connsiteY1" fmla="*/ 571499 h 1142999"/>
                <a:gd name="connsiteX2" fmla="*/ 0 w 574700"/>
                <a:gd name="connsiteY2" fmla="*/ 571499 h 1142999"/>
                <a:gd name="connsiteX3" fmla="*/ 0 w 574700"/>
                <a:gd name="connsiteY3" fmla="*/ 571500 h 1142999"/>
                <a:gd name="connsiteX4" fmla="*/ 0 w 574700"/>
                <a:gd name="connsiteY4" fmla="*/ 571500 h 1142999"/>
                <a:gd name="connsiteX5" fmla="*/ 1 w 574700"/>
                <a:gd name="connsiteY5" fmla="*/ 571500 h 1142999"/>
                <a:gd name="connsiteX6" fmla="*/ 287350 w 574700"/>
                <a:gd name="connsiteY6" fmla="*/ 1142999 h 1142999"/>
                <a:gd name="connsiteX7" fmla="*/ 574700 w 574700"/>
                <a:gd name="connsiteY7" fmla="*/ 571500 h 1142999"/>
                <a:gd name="connsiteX8" fmla="*/ 574700 w 574700"/>
                <a:gd name="connsiteY8" fmla="*/ 571500 h 1142999"/>
                <a:gd name="connsiteX9" fmla="*/ 574700 w 574700"/>
                <a:gd name="connsiteY9" fmla="*/ 571500 h 1142999"/>
                <a:gd name="connsiteX10" fmla="*/ 574700 w 574700"/>
                <a:gd name="connsiteY10" fmla="*/ 571499 h 1142999"/>
                <a:gd name="connsiteX11" fmla="*/ 574700 w 574700"/>
                <a:gd name="connsiteY11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4700" h="1142999">
                  <a:moveTo>
                    <a:pt x="287350" y="0"/>
                  </a:moveTo>
                  <a:lnTo>
                    <a:pt x="1" y="571499"/>
                  </a:lnTo>
                  <a:lnTo>
                    <a:pt x="0" y="571499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1" y="571500"/>
                  </a:lnTo>
                  <a:lnTo>
                    <a:pt x="287350" y="1142999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499"/>
                  </a:lnTo>
                  <a:lnTo>
                    <a:pt x="574700" y="571499"/>
                  </a:lnTo>
                  <a:close/>
                </a:path>
              </a:pathLst>
            </a:custGeom>
            <a:gradFill>
              <a:gsLst>
                <a:gs pos="50000">
                  <a:srgbClr val="EE9521"/>
                </a:gs>
                <a:gs pos="49000">
                  <a:srgbClr val="F5BF7A"/>
                </a:gs>
                <a:gs pos="0">
                  <a:srgbClr val="F5BF7A"/>
                </a:gs>
                <a:gs pos="100000">
                  <a:srgbClr val="EE952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15" name="任意多边形 14"/>
            <p:cNvSpPr/>
            <p:nvPr/>
          </p:nvSpPr>
          <p:spPr>
            <a:xfrm flipH="1" flipV="1">
              <a:off x="4604718" y="1858516"/>
              <a:ext cx="431006" cy="857250"/>
            </a:xfrm>
            <a:custGeom>
              <a:avLst/>
              <a:gdLst>
                <a:gd name="connsiteX0" fmla="*/ 574700 w 574700"/>
                <a:gd name="connsiteY0" fmla="*/ 1142999 h 1142999"/>
                <a:gd name="connsiteX1" fmla="*/ 0 w 574700"/>
                <a:gd name="connsiteY1" fmla="*/ 1142999 h 1142999"/>
                <a:gd name="connsiteX2" fmla="*/ 287350 w 574700"/>
                <a:gd name="connsiteY2" fmla="*/ 571500 h 1142999"/>
                <a:gd name="connsiteX3" fmla="*/ 0 w 574700"/>
                <a:gd name="connsiteY3" fmla="*/ 0 h 1142999"/>
                <a:gd name="connsiteX4" fmla="*/ 574700 w 574700"/>
                <a:gd name="connsiteY4" fmla="*/ 0 h 1142999"/>
                <a:gd name="connsiteX5" fmla="*/ 287350 w 574700"/>
                <a:gd name="connsiteY5" fmla="*/ 571500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700" h="1142999">
                  <a:moveTo>
                    <a:pt x="574700" y="1142999"/>
                  </a:moveTo>
                  <a:lnTo>
                    <a:pt x="0" y="1142999"/>
                  </a:lnTo>
                  <a:lnTo>
                    <a:pt x="287350" y="571500"/>
                  </a:lnTo>
                  <a:lnTo>
                    <a:pt x="0" y="0"/>
                  </a:lnTo>
                  <a:lnTo>
                    <a:pt x="574700" y="0"/>
                  </a:lnTo>
                  <a:lnTo>
                    <a:pt x="287350" y="571500"/>
                  </a:lnTo>
                  <a:close/>
                </a:path>
              </a:pathLst>
            </a:custGeom>
            <a:solidFill>
              <a:srgbClr val="F8D5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036802" y="1932825"/>
            <a:ext cx="4783670" cy="783089"/>
            <a:chOff x="107504" y="3154660"/>
            <a:chExt cx="5143724" cy="857250"/>
          </a:xfrm>
        </p:grpSpPr>
        <p:sp>
          <p:nvSpPr>
            <p:cNvPr id="17" name="任意多边形 16"/>
            <p:cNvSpPr/>
            <p:nvPr/>
          </p:nvSpPr>
          <p:spPr>
            <a:xfrm>
              <a:off x="538510" y="3154660"/>
              <a:ext cx="4281712" cy="857250"/>
            </a:xfrm>
            <a:custGeom>
              <a:avLst/>
              <a:gdLst>
                <a:gd name="connsiteX0" fmla="*/ 287349 w 4844483"/>
                <a:gd name="connsiteY0" fmla="*/ 0 h 1142999"/>
                <a:gd name="connsiteX1" fmla="*/ 4557133 w 4844483"/>
                <a:gd name="connsiteY1" fmla="*/ 0 h 1142999"/>
                <a:gd name="connsiteX2" fmla="*/ 4844483 w 4844483"/>
                <a:gd name="connsiteY2" fmla="*/ 571499 h 1142999"/>
                <a:gd name="connsiteX3" fmla="*/ 4844482 w 4844483"/>
                <a:gd name="connsiteY3" fmla="*/ 571499 h 1142999"/>
                <a:gd name="connsiteX4" fmla="*/ 4844482 w 4844483"/>
                <a:gd name="connsiteY4" fmla="*/ 571500 h 1142999"/>
                <a:gd name="connsiteX5" fmla="*/ 4844482 w 4844483"/>
                <a:gd name="connsiteY5" fmla="*/ 571500 h 1142999"/>
                <a:gd name="connsiteX6" fmla="*/ 4844483 w 4844483"/>
                <a:gd name="connsiteY6" fmla="*/ 571500 h 1142999"/>
                <a:gd name="connsiteX7" fmla="*/ 4844483 w 4844483"/>
                <a:gd name="connsiteY7" fmla="*/ 571500 h 1142999"/>
                <a:gd name="connsiteX8" fmla="*/ 4557133 w 4844483"/>
                <a:gd name="connsiteY8" fmla="*/ 1142999 h 1142999"/>
                <a:gd name="connsiteX9" fmla="*/ 287349 w 4844483"/>
                <a:gd name="connsiteY9" fmla="*/ 1142999 h 1142999"/>
                <a:gd name="connsiteX10" fmla="*/ 0 w 4844483"/>
                <a:gd name="connsiteY10" fmla="*/ 571500 h 1142999"/>
                <a:gd name="connsiteX11" fmla="*/ 0 w 4844483"/>
                <a:gd name="connsiteY11" fmla="*/ 571500 h 1142999"/>
                <a:gd name="connsiteX12" fmla="*/ 1 w 4844483"/>
                <a:gd name="connsiteY12" fmla="*/ 571500 h 1142999"/>
                <a:gd name="connsiteX13" fmla="*/ 0 w 4844483"/>
                <a:gd name="connsiteY13" fmla="*/ 571500 h 1142999"/>
                <a:gd name="connsiteX14" fmla="*/ 1 w 4844483"/>
                <a:gd name="connsiteY14" fmla="*/ 571499 h 1142999"/>
                <a:gd name="connsiteX15" fmla="*/ 0 w 4844483"/>
                <a:gd name="connsiteY15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44483" h="1142999">
                  <a:moveTo>
                    <a:pt x="287349" y="0"/>
                  </a:moveTo>
                  <a:lnTo>
                    <a:pt x="4557133" y="0"/>
                  </a:lnTo>
                  <a:lnTo>
                    <a:pt x="4844483" y="571499"/>
                  </a:lnTo>
                  <a:lnTo>
                    <a:pt x="4844482" y="571499"/>
                  </a:lnTo>
                  <a:lnTo>
                    <a:pt x="4844482" y="571500"/>
                  </a:lnTo>
                  <a:lnTo>
                    <a:pt x="4844482" y="571500"/>
                  </a:lnTo>
                  <a:lnTo>
                    <a:pt x="4844483" y="571500"/>
                  </a:lnTo>
                  <a:lnTo>
                    <a:pt x="4844483" y="571500"/>
                  </a:lnTo>
                  <a:lnTo>
                    <a:pt x="4557133" y="1142999"/>
                  </a:lnTo>
                  <a:lnTo>
                    <a:pt x="287349" y="1142999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1" y="571500"/>
                  </a:lnTo>
                  <a:lnTo>
                    <a:pt x="0" y="571500"/>
                  </a:lnTo>
                  <a:lnTo>
                    <a:pt x="1" y="571499"/>
                  </a:lnTo>
                  <a:lnTo>
                    <a:pt x="0" y="571499"/>
                  </a:lnTo>
                  <a:close/>
                </a:path>
              </a:pathLst>
            </a:custGeom>
            <a:gradFill flip="none" rotWithShape="1">
              <a:gsLst>
                <a:gs pos="50000">
                  <a:srgbClr val="D9D9D9"/>
                </a:gs>
                <a:gs pos="49000">
                  <a:srgbClr val="F5F5F5"/>
                </a:gs>
                <a:gs pos="0">
                  <a:srgbClr val="F5F5F5"/>
                </a:gs>
                <a:gs pos="100000">
                  <a:srgbClr val="F5F5F5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30000"/>
                </a:lnSpc>
                <a:spcAft>
                  <a:spcPts val="900"/>
                </a:spcAft>
                <a:defRPr/>
              </a:pPr>
              <a:endParaRPr lang="zh-CN" altLang="en-US" sz="1400" dirty="0">
                <a:solidFill>
                  <a:srgbClr val="717171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18" name="任意多边形 17"/>
            <p:cNvSpPr/>
            <p:nvPr/>
          </p:nvSpPr>
          <p:spPr>
            <a:xfrm>
              <a:off x="107504" y="3154660"/>
              <a:ext cx="431006" cy="857250"/>
            </a:xfrm>
            <a:custGeom>
              <a:avLst/>
              <a:gdLst>
                <a:gd name="connsiteX0" fmla="*/ 287350 w 574700"/>
                <a:gd name="connsiteY0" fmla="*/ 0 h 1142999"/>
                <a:gd name="connsiteX1" fmla="*/ 574700 w 574700"/>
                <a:gd name="connsiteY1" fmla="*/ 571499 h 1142999"/>
                <a:gd name="connsiteX2" fmla="*/ 574700 w 574700"/>
                <a:gd name="connsiteY2" fmla="*/ 571499 h 1142999"/>
                <a:gd name="connsiteX3" fmla="*/ 574700 w 574700"/>
                <a:gd name="connsiteY3" fmla="*/ 571500 h 1142999"/>
                <a:gd name="connsiteX4" fmla="*/ 574700 w 574700"/>
                <a:gd name="connsiteY4" fmla="*/ 571500 h 1142999"/>
                <a:gd name="connsiteX5" fmla="*/ 574700 w 574700"/>
                <a:gd name="connsiteY5" fmla="*/ 571500 h 1142999"/>
                <a:gd name="connsiteX6" fmla="*/ 287350 w 574700"/>
                <a:gd name="connsiteY6" fmla="*/ 1142999 h 1142999"/>
                <a:gd name="connsiteX7" fmla="*/ 1 w 574700"/>
                <a:gd name="connsiteY7" fmla="*/ 571500 h 1142999"/>
                <a:gd name="connsiteX8" fmla="*/ 0 w 574700"/>
                <a:gd name="connsiteY8" fmla="*/ 571500 h 1142999"/>
                <a:gd name="connsiteX9" fmla="*/ 0 w 574700"/>
                <a:gd name="connsiteY9" fmla="*/ 571500 h 1142999"/>
                <a:gd name="connsiteX10" fmla="*/ 0 w 574700"/>
                <a:gd name="connsiteY10" fmla="*/ 571499 h 1142999"/>
                <a:gd name="connsiteX11" fmla="*/ 1 w 574700"/>
                <a:gd name="connsiteY11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4700" h="1142999">
                  <a:moveTo>
                    <a:pt x="287350" y="0"/>
                  </a:moveTo>
                  <a:lnTo>
                    <a:pt x="574700" y="571499"/>
                  </a:lnTo>
                  <a:lnTo>
                    <a:pt x="574700" y="571499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287350" y="1142999"/>
                  </a:lnTo>
                  <a:lnTo>
                    <a:pt x="1" y="571500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0" y="571499"/>
                  </a:lnTo>
                  <a:lnTo>
                    <a:pt x="1" y="571499"/>
                  </a:lnTo>
                  <a:close/>
                </a:path>
              </a:pathLst>
            </a:custGeom>
            <a:gradFill>
              <a:gsLst>
                <a:gs pos="50000">
                  <a:srgbClr val="89786B"/>
                </a:gs>
                <a:gs pos="49000">
                  <a:srgbClr val="A0937A"/>
                </a:gs>
                <a:gs pos="0">
                  <a:srgbClr val="A0937A"/>
                </a:gs>
                <a:gs pos="100000">
                  <a:srgbClr val="89786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19" name="任意多边形 18"/>
            <p:cNvSpPr/>
            <p:nvPr/>
          </p:nvSpPr>
          <p:spPr>
            <a:xfrm flipV="1">
              <a:off x="323008" y="3154660"/>
              <a:ext cx="431006" cy="857250"/>
            </a:xfrm>
            <a:custGeom>
              <a:avLst/>
              <a:gdLst>
                <a:gd name="connsiteX0" fmla="*/ 0 w 574700"/>
                <a:gd name="connsiteY0" fmla="*/ 1142999 h 1142999"/>
                <a:gd name="connsiteX1" fmla="*/ 574700 w 574700"/>
                <a:gd name="connsiteY1" fmla="*/ 1142999 h 1142999"/>
                <a:gd name="connsiteX2" fmla="*/ 287350 w 574700"/>
                <a:gd name="connsiteY2" fmla="*/ 571500 h 1142999"/>
                <a:gd name="connsiteX3" fmla="*/ 574700 w 574700"/>
                <a:gd name="connsiteY3" fmla="*/ 0 h 1142999"/>
                <a:gd name="connsiteX4" fmla="*/ 0 w 574700"/>
                <a:gd name="connsiteY4" fmla="*/ 0 h 1142999"/>
                <a:gd name="connsiteX5" fmla="*/ 287350 w 574700"/>
                <a:gd name="connsiteY5" fmla="*/ 571500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700" h="1142999">
                  <a:moveTo>
                    <a:pt x="0" y="1142999"/>
                  </a:moveTo>
                  <a:lnTo>
                    <a:pt x="574700" y="1142999"/>
                  </a:lnTo>
                  <a:lnTo>
                    <a:pt x="287350" y="571500"/>
                  </a:lnTo>
                  <a:lnTo>
                    <a:pt x="574700" y="0"/>
                  </a:lnTo>
                  <a:lnTo>
                    <a:pt x="0" y="0"/>
                  </a:lnTo>
                  <a:lnTo>
                    <a:pt x="287350" y="571500"/>
                  </a:lnTo>
                  <a:close/>
                </a:path>
              </a:pathLst>
            </a:custGeom>
            <a:solidFill>
              <a:srgbClr val="C8B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 flipH="1">
              <a:off x="4820222" y="3154660"/>
              <a:ext cx="431006" cy="857250"/>
            </a:xfrm>
            <a:custGeom>
              <a:avLst/>
              <a:gdLst>
                <a:gd name="connsiteX0" fmla="*/ 287350 w 574700"/>
                <a:gd name="connsiteY0" fmla="*/ 0 h 1142999"/>
                <a:gd name="connsiteX1" fmla="*/ 1 w 574700"/>
                <a:gd name="connsiteY1" fmla="*/ 571499 h 1142999"/>
                <a:gd name="connsiteX2" fmla="*/ 0 w 574700"/>
                <a:gd name="connsiteY2" fmla="*/ 571499 h 1142999"/>
                <a:gd name="connsiteX3" fmla="*/ 0 w 574700"/>
                <a:gd name="connsiteY3" fmla="*/ 571500 h 1142999"/>
                <a:gd name="connsiteX4" fmla="*/ 0 w 574700"/>
                <a:gd name="connsiteY4" fmla="*/ 571500 h 1142999"/>
                <a:gd name="connsiteX5" fmla="*/ 1 w 574700"/>
                <a:gd name="connsiteY5" fmla="*/ 571500 h 1142999"/>
                <a:gd name="connsiteX6" fmla="*/ 287350 w 574700"/>
                <a:gd name="connsiteY6" fmla="*/ 1142999 h 1142999"/>
                <a:gd name="connsiteX7" fmla="*/ 574700 w 574700"/>
                <a:gd name="connsiteY7" fmla="*/ 571500 h 1142999"/>
                <a:gd name="connsiteX8" fmla="*/ 574700 w 574700"/>
                <a:gd name="connsiteY8" fmla="*/ 571500 h 1142999"/>
                <a:gd name="connsiteX9" fmla="*/ 574700 w 574700"/>
                <a:gd name="connsiteY9" fmla="*/ 571500 h 1142999"/>
                <a:gd name="connsiteX10" fmla="*/ 574700 w 574700"/>
                <a:gd name="connsiteY10" fmla="*/ 571499 h 1142999"/>
                <a:gd name="connsiteX11" fmla="*/ 574700 w 574700"/>
                <a:gd name="connsiteY11" fmla="*/ 571499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4700" h="1142999">
                  <a:moveTo>
                    <a:pt x="287350" y="0"/>
                  </a:moveTo>
                  <a:lnTo>
                    <a:pt x="1" y="571499"/>
                  </a:lnTo>
                  <a:lnTo>
                    <a:pt x="0" y="571499"/>
                  </a:lnTo>
                  <a:lnTo>
                    <a:pt x="0" y="571500"/>
                  </a:lnTo>
                  <a:lnTo>
                    <a:pt x="0" y="571500"/>
                  </a:lnTo>
                  <a:lnTo>
                    <a:pt x="1" y="571500"/>
                  </a:lnTo>
                  <a:lnTo>
                    <a:pt x="287350" y="1142999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500"/>
                  </a:lnTo>
                  <a:lnTo>
                    <a:pt x="574700" y="571499"/>
                  </a:lnTo>
                  <a:lnTo>
                    <a:pt x="574700" y="571499"/>
                  </a:lnTo>
                  <a:close/>
                </a:path>
              </a:pathLst>
            </a:custGeom>
            <a:gradFill>
              <a:gsLst>
                <a:gs pos="50000">
                  <a:srgbClr val="89786B"/>
                </a:gs>
                <a:gs pos="49000">
                  <a:srgbClr val="A0937A"/>
                </a:gs>
                <a:gs pos="0">
                  <a:srgbClr val="A0937A"/>
                </a:gs>
                <a:gs pos="100000">
                  <a:srgbClr val="89786B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  <p:sp>
          <p:nvSpPr>
            <p:cNvPr id="21" name="任意多边形 20"/>
            <p:cNvSpPr/>
            <p:nvPr/>
          </p:nvSpPr>
          <p:spPr>
            <a:xfrm flipH="1" flipV="1">
              <a:off x="4604718" y="3154660"/>
              <a:ext cx="431006" cy="857250"/>
            </a:xfrm>
            <a:custGeom>
              <a:avLst/>
              <a:gdLst>
                <a:gd name="connsiteX0" fmla="*/ 574700 w 574700"/>
                <a:gd name="connsiteY0" fmla="*/ 1142999 h 1142999"/>
                <a:gd name="connsiteX1" fmla="*/ 0 w 574700"/>
                <a:gd name="connsiteY1" fmla="*/ 1142999 h 1142999"/>
                <a:gd name="connsiteX2" fmla="*/ 287350 w 574700"/>
                <a:gd name="connsiteY2" fmla="*/ 571500 h 1142999"/>
                <a:gd name="connsiteX3" fmla="*/ 0 w 574700"/>
                <a:gd name="connsiteY3" fmla="*/ 0 h 1142999"/>
                <a:gd name="connsiteX4" fmla="*/ 574700 w 574700"/>
                <a:gd name="connsiteY4" fmla="*/ 0 h 1142999"/>
                <a:gd name="connsiteX5" fmla="*/ 287350 w 574700"/>
                <a:gd name="connsiteY5" fmla="*/ 571500 h 1142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4700" h="1142999">
                  <a:moveTo>
                    <a:pt x="574700" y="1142999"/>
                  </a:moveTo>
                  <a:lnTo>
                    <a:pt x="0" y="1142999"/>
                  </a:lnTo>
                  <a:lnTo>
                    <a:pt x="287350" y="571500"/>
                  </a:lnTo>
                  <a:lnTo>
                    <a:pt x="0" y="0"/>
                  </a:lnTo>
                  <a:lnTo>
                    <a:pt x="574700" y="0"/>
                  </a:lnTo>
                  <a:lnTo>
                    <a:pt x="287350" y="571500"/>
                  </a:lnTo>
                  <a:close/>
                </a:path>
              </a:pathLst>
            </a:custGeom>
            <a:solidFill>
              <a:srgbClr val="C8B8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2000" b="1">
                <a:solidFill>
                  <a:prstClr val="white"/>
                </a:solidFill>
              </a:endParaRPr>
            </a:p>
          </p:txBody>
        </p:sp>
      </p:grpSp>
      <p:sp>
        <p:nvSpPr>
          <p:cNvPr id="22" name="TextBox 31"/>
          <p:cNvSpPr txBox="1"/>
          <p:nvPr/>
        </p:nvSpPr>
        <p:spPr>
          <a:xfrm>
            <a:off x="1043608" y="1122045"/>
            <a:ext cx="309726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F8931D"/>
                </a:solidFill>
                <a:latin typeface="微软雅黑" panose="020B0503020204020204" pitchFamily="34" charset="-122"/>
              </a:rPr>
              <a:t>以趣味话题营销，进行宣传造势</a:t>
            </a:r>
            <a:endParaRPr lang="en-US" altLang="zh-CN" sz="1600" b="1" dirty="0" smtClean="0">
              <a:solidFill>
                <a:srgbClr val="F8931D"/>
              </a:solidFill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</a:rPr>
              <a:t>提高活动声量、扩大活动影响力范围</a:t>
            </a:r>
            <a:endParaRPr lang="en-US" altLang="zh-CN" sz="1400" dirty="0" smtClean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4716016" y="1931084"/>
            <a:ext cx="338437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>
                <a:solidFill>
                  <a:srgbClr val="9C6A6A">
                    <a:lumMod val="75000"/>
                  </a:srgbClr>
                </a:solidFill>
                <a:latin typeface="微软雅黑" panose="020B0503020204020204" pitchFamily="34" charset="-122"/>
              </a:rPr>
              <a:t>以粉丝特权</a:t>
            </a:r>
            <a:r>
              <a:rPr lang="zh-CN" altLang="en-US" sz="1600" b="1" dirty="0" smtClean="0">
                <a:solidFill>
                  <a:srgbClr val="9C6A6A">
                    <a:lumMod val="75000"/>
                  </a:srgbClr>
                </a:solidFill>
                <a:latin typeface="微软雅黑" panose="020B0503020204020204" pitchFamily="34" charset="-122"/>
              </a:rPr>
              <a:t>活动，打开</a:t>
            </a:r>
            <a:r>
              <a:rPr lang="zh-CN" altLang="en-US" sz="1600" b="1" dirty="0">
                <a:solidFill>
                  <a:srgbClr val="9C6A6A">
                    <a:lumMod val="75000"/>
                  </a:srgbClr>
                </a:solidFill>
                <a:latin typeface="微软雅黑" panose="020B0503020204020204" pitchFamily="34" charset="-122"/>
              </a:rPr>
              <a:t>深入</a:t>
            </a:r>
            <a:r>
              <a:rPr lang="zh-CN" altLang="en-US" sz="1600" b="1" dirty="0" smtClean="0">
                <a:solidFill>
                  <a:srgbClr val="9C6A6A">
                    <a:lumMod val="75000"/>
                  </a:srgbClr>
                </a:solidFill>
                <a:latin typeface="微软雅黑" panose="020B0503020204020204" pitchFamily="34" charset="-122"/>
              </a:rPr>
              <a:t>沟通</a:t>
            </a:r>
            <a:endParaRPr lang="en-US" altLang="zh-CN" sz="1600" b="1" dirty="0" smtClean="0">
              <a:solidFill>
                <a:srgbClr val="9C6A6A">
                  <a:lumMod val="75000"/>
                </a:srgbClr>
              </a:solidFill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4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anose="020B0503020204020204" pitchFamily="34" charset="-122"/>
              </a:rPr>
              <a:t>提高现有粉丝参与度、促进外围用户转化</a:t>
            </a:r>
            <a:endParaRPr lang="zh-CN" altLang="en-US" sz="1400" dirty="0">
              <a:solidFill>
                <a:prstClr val="black">
                  <a:lumMod val="65000"/>
                  <a:lumOff val="3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24" name="TextBox 31"/>
          <p:cNvSpPr txBox="1"/>
          <p:nvPr/>
        </p:nvSpPr>
        <p:spPr>
          <a:xfrm>
            <a:off x="1102418" y="2189467"/>
            <a:ext cx="27733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路边发现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元钱，你会捡吗？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元钱，还能干点啥？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教你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元钱搞定年货、讨好女神、孝敬老妈、对付熊孩子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……</a:t>
            </a:r>
            <a:endParaRPr lang="en-US" altLang="zh-CN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25" name="KSO_Shape"/>
          <p:cNvSpPr/>
          <p:nvPr/>
        </p:nvSpPr>
        <p:spPr bwMode="auto">
          <a:xfrm>
            <a:off x="671062" y="2072794"/>
            <a:ext cx="448444" cy="405094"/>
          </a:xfrm>
          <a:custGeom>
            <a:avLst/>
            <a:gdLst>
              <a:gd name="T0" fmla="*/ 2973387 w 3048000"/>
              <a:gd name="T1" fmla="*/ 754063 h 2751138"/>
              <a:gd name="T2" fmla="*/ 2990845 w 3048000"/>
              <a:gd name="T3" fmla="*/ 10052 h 2751138"/>
              <a:gd name="T4" fmla="*/ 3028154 w 3048000"/>
              <a:gd name="T5" fmla="*/ 40471 h 2751138"/>
              <a:gd name="T6" fmla="*/ 3046942 w 3048000"/>
              <a:gd name="T7" fmla="*/ 85174 h 2751138"/>
              <a:gd name="T8" fmla="*/ 3042443 w 3048000"/>
              <a:gd name="T9" fmla="*/ 134109 h 2751138"/>
              <a:gd name="T10" fmla="*/ 3017306 w 3048000"/>
              <a:gd name="T11" fmla="*/ 172993 h 2751138"/>
              <a:gd name="T12" fmla="*/ 2977086 w 3048000"/>
              <a:gd name="T13" fmla="*/ 196535 h 2751138"/>
              <a:gd name="T14" fmla="*/ 2766459 w 3048000"/>
              <a:gd name="T15" fmla="*/ 790371 h 2751138"/>
              <a:gd name="T16" fmla="*/ 2788950 w 3048000"/>
              <a:gd name="T17" fmla="*/ 842480 h 2751138"/>
              <a:gd name="T18" fmla="*/ 2781806 w 3048000"/>
              <a:gd name="T19" fmla="*/ 893532 h 2751138"/>
              <a:gd name="T20" fmla="*/ 2753228 w 3048000"/>
              <a:gd name="T21" fmla="*/ 931887 h 2751138"/>
              <a:gd name="T22" fmla="*/ 2709304 w 3048000"/>
              <a:gd name="T23" fmla="*/ 953048 h 2751138"/>
              <a:gd name="T24" fmla="*/ 2664850 w 3048000"/>
              <a:gd name="T25" fmla="*/ 951990 h 2751138"/>
              <a:gd name="T26" fmla="*/ 2603991 w 3048000"/>
              <a:gd name="T27" fmla="*/ 907287 h 2751138"/>
              <a:gd name="T28" fmla="*/ 1948032 w 3048000"/>
              <a:gd name="T29" fmla="*/ 1675967 h 2751138"/>
              <a:gd name="T30" fmla="*/ 1961527 w 3048000"/>
              <a:gd name="T31" fmla="*/ 1721199 h 2751138"/>
              <a:gd name="T32" fmla="*/ 1951736 w 3048000"/>
              <a:gd name="T33" fmla="*/ 1769870 h 2751138"/>
              <a:gd name="T34" fmla="*/ 1921307 w 3048000"/>
              <a:gd name="T35" fmla="*/ 1806902 h 2751138"/>
              <a:gd name="T36" fmla="*/ 1876323 w 3048000"/>
              <a:gd name="T37" fmla="*/ 1825683 h 2751138"/>
              <a:gd name="T38" fmla="*/ 1826313 w 3048000"/>
              <a:gd name="T39" fmla="*/ 1820921 h 2751138"/>
              <a:gd name="T40" fmla="*/ 1786622 w 3048000"/>
              <a:gd name="T41" fmla="*/ 1794205 h 2751138"/>
              <a:gd name="T42" fmla="*/ 1763337 w 3048000"/>
              <a:gd name="T43" fmla="*/ 1751618 h 2751138"/>
              <a:gd name="T44" fmla="*/ 1324619 w 3048000"/>
              <a:gd name="T45" fmla="*/ 1442400 h 2751138"/>
              <a:gd name="T46" fmla="*/ 1282018 w 3048000"/>
              <a:gd name="T47" fmla="*/ 1454304 h 2751138"/>
              <a:gd name="T48" fmla="*/ 779795 w 3048000"/>
              <a:gd name="T49" fmla="*/ 1902127 h 2751138"/>
              <a:gd name="T50" fmla="*/ 790379 w 3048000"/>
              <a:gd name="T51" fmla="*/ 1957411 h 2751138"/>
              <a:gd name="T52" fmla="*/ 773709 w 3048000"/>
              <a:gd name="T53" fmla="*/ 2003437 h 2751138"/>
              <a:gd name="T54" fmla="*/ 738252 w 3048000"/>
              <a:gd name="T55" fmla="*/ 2035707 h 2751138"/>
              <a:gd name="T56" fmla="*/ 690093 w 3048000"/>
              <a:gd name="T57" fmla="*/ 2047875 h 2751138"/>
              <a:gd name="T58" fmla="*/ 642200 w 3048000"/>
              <a:gd name="T59" fmla="*/ 2035707 h 2751138"/>
              <a:gd name="T60" fmla="*/ 606478 w 3048000"/>
              <a:gd name="T61" fmla="*/ 2003437 h 2751138"/>
              <a:gd name="T62" fmla="*/ 589808 w 3048000"/>
              <a:gd name="T63" fmla="*/ 1957411 h 2751138"/>
              <a:gd name="T64" fmla="*/ 153207 w 3048000"/>
              <a:gd name="T65" fmla="*/ 1811928 h 2751138"/>
              <a:gd name="T66" fmla="*/ 100815 w 3048000"/>
              <a:gd name="T67" fmla="*/ 1827005 h 2751138"/>
              <a:gd name="T68" fmla="*/ 52657 w 3048000"/>
              <a:gd name="T69" fmla="*/ 1814837 h 2751138"/>
              <a:gd name="T70" fmla="*/ 17464 w 3048000"/>
              <a:gd name="T71" fmla="*/ 1782567 h 2751138"/>
              <a:gd name="T72" fmla="*/ 529 w 3048000"/>
              <a:gd name="T73" fmla="*/ 1736806 h 2751138"/>
              <a:gd name="T74" fmla="*/ 7938 w 3048000"/>
              <a:gd name="T75" fmla="*/ 1687341 h 2751138"/>
              <a:gd name="T76" fmla="*/ 36781 w 3048000"/>
              <a:gd name="T77" fmla="*/ 1648722 h 2751138"/>
              <a:gd name="T78" fmla="*/ 80441 w 3048000"/>
              <a:gd name="T79" fmla="*/ 1627561 h 2751138"/>
              <a:gd name="T80" fmla="*/ 130716 w 3048000"/>
              <a:gd name="T81" fmla="*/ 1629942 h 2751138"/>
              <a:gd name="T82" fmla="*/ 171994 w 3048000"/>
              <a:gd name="T83" fmla="*/ 1655070 h 2751138"/>
              <a:gd name="T84" fmla="*/ 196867 w 3048000"/>
              <a:gd name="T85" fmla="*/ 1696335 h 2751138"/>
              <a:gd name="T86" fmla="*/ 615474 w 3048000"/>
              <a:gd name="T87" fmla="*/ 1879908 h 2751138"/>
              <a:gd name="T88" fmla="*/ 661516 w 3048000"/>
              <a:gd name="T89" fmla="*/ 1850547 h 2751138"/>
              <a:gd name="T90" fmla="*/ 718406 w 3048000"/>
              <a:gd name="T91" fmla="*/ 1850812 h 2751138"/>
              <a:gd name="T92" fmla="*/ 1178027 w 3048000"/>
              <a:gd name="T93" fmla="*/ 1365427 h 2751138"/>
              <a:gd name="T94" fmla="*/ 1184907 w 3048000"/>
              <a:gd name="T95" fmla="*/ 1314375 h 2751138"/>
              <a:gd name="T96" fmla="*/ 1213485 w 3048000"/>
              <a:gd name="T97" fmla="*/ 1275756 h 2751138"/>
              <a:gd name="T98" fmla="*/ 1257409 w 3048000"/>
              <a:gd name="T99" fmla="*/ 1254859 h 2751138"/>
              <a:gd name="T100" fmla="*/ 1307685 w 3048000"/>
              <a:gd name="T101" fmla="*/ 1257504 h 2751138"/>
              <a:gd name="T102" fmla="*/ 1348963 w 3048000"/>
              <a:gd name="T103" fmla="*/ 1282369 h 2751138"/>
              <a:gd name="T104" fmla="*/ 1373836 w 3048000"/>
              <a:gd name="T105" fmla="*/ 1323633 h 2751138"/>
              <a:gd name="T106" fmla="*/ 1374101 w 3048000"/>
              <a:gd name="T107" fmla="*/ 1380768 h 2751138"/>
              <a:gd name="T108" fmla="*/ 1822873 w 3048000"/>
              <a:gd name="T109" fmla="*/ 1633116 h 2751138"/>
              <a:gd name="T110" fmla="*/ 1877647 w 3048000"/>
              <a:gd name="T111" fmla="*/ 1627296 h 2751138"/>
              <a:gd name="T112" fmla="*/ 2629658 w 3048000"/>
              <a:gd name="T113" fmla="*/ 772913 h 2751138"/>
              <a:gd name="T114" fmla="*/ 2684696 w 3048000"/>
              <a:gd name="T115" fmla="*/ 753603 h 2751138"/>
              <a:gd name="T116" fmla="*/ 2861982 w 3048000"/>
              <a:gd name="T117" fmla="*/ 154212 h 2751138"/>
              <a:gd name="T118" fmla="*/ 2846634 w 3048000"/>
              <a:gd name="T119" fmla="*/ 95755 h 2751138"/>
              <a:gd name="T120" fmla="*/ 2861188 w 3048000"/>
              <a:gd name="T121" fmla="*/ 48671 h 2751138"/>
              <a:gd name="T122" fmla="*/ 2895058 w 3048000"/>
              <a:gd name="T123" fmla="*/ 14548 h 2751138"/>
              <a:gd name="T124" fmla="*/ 2942158 w 3048000"/>
              <a:gd name="T125" fmla="*/ 265 h 2751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8000" h="2751138">
                <a:moveTo>
                  <a:pt x="2973387" y="754063"/>
                </a:moveTo>
                <a:lnTo>
                  <a:pt x="2973387" y="2751138"/>
                </a:lnTo>
                <a:lnTo>
                  <a:pt x="52387" y="2751138"/>
                </a:lnTo>
                <a:lnTo>
                  <a:pt x="52387" y="1947389"/>
                </a:lnTo>
                <a:lnTo>
                  <a:pt x="725752" y="2240166"/>
                </a:lnTo>
                <a:lnTo>
                  <a:pt x="1313127" y="1626577"/>
                </a:lnTo>
                <a:lnTo>
                  <a:pt x="1965060" y="2027790"/>
                </a:lnTo>
                <a:lnTo>
                  <a:pt x="2471473" y="1128300"/>
                </a:lnTo>
                <a:lnTo>
                  <a:pt x="2756958" y="1128300"/>
                </a:lnTo>
                <a:lnTo>
                  <a:pt x="2973387" y="754063"/>
                </a:lnTo>
                <a:close/>
                <a:moveTo>
                  <a:pt x="2947185" y="0"/>
                </a:moveTo>
                <a:lnTo>
                  <a:pt x="2952742" y="265"/>
                </a:lnTo>
                <a:lnTo>
                  <a:pt x="2957769" y="529"/>
                </a:lnTo>
                <a:lnTo>
                  <a:pt x="2962797" y="1323"/>
                </a:lnTo>
                <a:lnTo>
                  <a:pt x="2967824" y="2116"/>
                </a:lnTo>
                <a:lnTo>
                  <a:pt x="2972587" y="3174"/>
                </a:lnTo>
                <a:lnTo>
                  <a:pt x="2977350" y="4497"/>
                </a:lnTo>
                <a:lnTo>
                  <a:pt x="2981848" y="6084"/>
                </a:lnTo>
                <a:lnTo>
                  <a:pt x="2986611" y="7936"/>
                </a:lnTo>
                <a:lnTo>
                  <a:pt x="2990845" y="10052"/>
                </a:lnTo>
                <a:lnTo>
                  <a:pt x="2995343" y="12168"/>
                </a:lnTo>
                <a:lnTo>
                  <a:pt x="2999577" y="14548"/>
                </a:lnTo>
                <a:lnTo>
                  <a:pt x="3003811" y="17194"/>
                </a:lnTo>
                <a:lnTo>
                  <a:pt x="3007780" y="20103"/>
                </a:lnTo>
                <a:lnTo>
                  <a:pt x="3011484" y="23013"/>
                </a:lnTo>
                <a:lnTo>
                  <a:pt x="3015189" y="26187"/>
                </a:lnTo>
                <a:lnTo>
                  <a:pt x="3018629" y="29361"/>
                </a:lnTo>
                <a:lnTo>
                  <a:pt x="3022068" y="33064"/>
                </a:lnTo>
                <a:lnTo>
                  <a:pt x="3024979" y="36503"/>
                </a:lnTo>
                <a:lnTo>
                  <a:pt x="3028154" y="40471"/>
                </a:lnTo>
                <a:lnTo>
                  <a:pt x="3030800" y="44174"/>
                </a:lnTo>
                <a:lnTo>
                  <a:pt x="3033447" y="48671"/>
                </a:lnTo>
                <a:lnTo>
                  <a:pt x="3035828" y="52903"/>
                </a:lnTo>
                <a:lnTo>
                  <a:pt x="3038210" y="57135"/>
                </a:lnTo>
                <a:lnTo>
                  <a:pt x="3040062" y="61632"/>
                </a:lnTo>
                <a:lnTo>
                  <a:pt x="3041914" y="66129"/>
                </a:lnTo>
                <a:lnTo>
                  <a:pt x="3043502" y="70890"/>
                </a:lnTo>
                <a:lnTo>
                  <a:pt x="3044825" y="75651"/>
                </a:lnTo>
                <a:lnTo>
                  <a:pt x="3045883" y="80413"/>
                </a:lnTo>
                <a:lnTo>
                  <a:pt x="3046942" y="85174"/>
                </a:lnTo>
                <a:lnTo>
                  <a:pt x="3047471" y="90200"/>
                </a:lnTo>
                <a:lnTo>
                  <a:pt x="3047736" y="95755"/>
                </a:lnTo>
                <a:lnTo>
                  <a:pt x="3048000" y="100780"/>
                </a:lnTo>
                <a:lnTo>
                  <a:pt x="3047736" y="105806"/>
                </a:lnTo>
                <a:lnTo>
                  <a:pt x="3047471" y="110567"/>
                </a:lnTo>
                <a:lnTo>
                  <a:pt x="3046942" y="115593"/>
                </a:lnTo>
                <a:lnTo>
                  <a:pt x="3046148" y="120354"/>
                </a:lnTo>
                <a:lnTo>
                  <a:pt x="3045089" y="124851"/>
                </a:lnTo>
                <a:lnTo>
                  <a:pt x="3043766" y="129612"/>
                </a:lnTo>
                <a:lnTo>
                  <a:pt x="3042443" y="134109"/>
                </a:lnTo>
                <a:lnTo>
                  <a:pt x="3040591" y="138341"/>
                </a:lnTo>
                <a:lnTo>
                  <a:pt x="3038739" y="142838"/>
                </a:lnTo>
                <a:lnTo>
                  <a:pt x="3036622" y="147070"/>
                </a:lnTo>
                <a:lnTo>
                  <a:pt x="3034505" y="151303"/>
                </a:lnTo>
                <a:lnTo>
                  <a:pt x="3032124" y="155270"/>
                </a:lnTo>
                <a:lnTo>
                  <a:pt x="3029478" y="158974"/>
                </a:lnTo>
                <a:lnTo>
                  <a:pt x="3026567" y="162677"/>
                </a:lnTo>
                <a:lnTo>
                  <a:pt x="3023656" y="166380"/>
                </a:lnTo>
                <a:lnTo>
                  <a:pt x="3020481" y="169554"/>
                </a:lnTo>
                <a:lnTo>
                  <a:pt x="3017306" y="172993"/>
                </a:lnTo>
                <a:lnTo>
                  <a:pt x="3013866" y="176167"/>
                </a:lnTo>
                <a:lnTo>
                  <a:pt x="3010426" y="179077"/>
                </a:lnTo>
                <a:lnTo>
                  <a:pt x="3006722" y="181722"/>
                </a:lnTo>
                <a:lnTo>
                  <a:pt x="3002752" y="184367"/>
                </a:lnTo>
                <a:lnTo>
                  <a:pt x="2998518" y="187012"/>
                </a:lnTo>
                <a:lnTo>
                  <a:pt x="2994550" y="189128"/>
                </a:lnTo>
                <a:lnTo>
                  <a:pt x="2990316" y="191244"/>
                </a:lnTo>
                <a:lnTo>
                  <a:pt x="2986082" y="193096"/>
                </a:lnTo>
                <a:lnTo>
                  <a:pt x="2981584" y="195212"/>
                </a:lnTo>
                <a:lnTo>
                  <a:pt x="2977086" y="196535"/>
                </a:lnTo>
                <a:lnTo>
                  <a:pt x="2972587" y="197857"/>
                </a:lnTo>
                <a:lnTo>
                  <a:pt x="2968089" y="198915"/>
                </a:lnTo>
                <a:lnTo>
                  <a:pt x="2963326" y="199973"/>
                </a:lnTo>
                <a:lnTo>
                  <a:pt x="2958298" y="200502"/>
                </a:lnTo>
                <a:lnTo>
                  <a:pt x="2953536" y="201032"/>
                </a:lnTo>
                <a:lnTo>
                  <a:pt x="2750053" y="774765"/>
                </a:lnTo>
                <a:lnTo>
                  <a:pt x="2754552" y="778203"/>
                </a:lnTo>
                <a:lnTo>
                  <a:pt x="2758785" y="781907"/>
                </a:lnTo>
                <a:lnTo>
                  <a:pt x="2762754" y="785874"/>
                </a:lnTo>
                <a:lnTo>
                  <a:pt x="2766459" y="790371"/>
                </a:lnTo>
                <a:lnTo>
                  <a:pt x="2769899" y="794868"/>
                </a:lnTo>
                <a:lnTo>
                  <a:pt x="2773074" y="799364"/>
                </a:lnTo>
                <a:lnTo>
                  <a:pt x="2775985" y="804126"/>
                </a:lnTo>
                <a:lnTo>
                  <a:pt x="2778896" y="809152"/>
                </a:lnTo>
                <a:lnTo>
                  <a:pt x="2781277" y="814442"/>
                </a:lnTo>
                <a:lnTo>
                  <a:pt x="2783394" y="819732"/>
                </a:lnTo>
                <a:lnTo>
                  <a:pt x="2785246" y="825022"/>
                </a:lnTo>
                <a:lnTo>
                  <a:pt x="2786834" y="830577"/>
                </a:lnTo>
                <a:lnTo>
                  <a:pt x="2787892" y="836397"/>
                </a:lnTo>
                <a:lnTo>
                  <a:pt x="2788950" y="842480"/>
                </a:lnTo>
                <a:lnTo>
                  <a:pt x="2789480" y="848300"/>
                </a:lnTo>
                <a:lnTo>
                  <a:pt x="2789480" y="854384"/>
                </a:lnTo>
                <a:lnTo>
                  <a:pt x="2789480" y="859409"/>
                </a:lnTo>
                <a:lnTo>
                  <a:pt x="2788950" y="864435"/>
                </a:lnTo>
                <a:lnTo>
                  <a:pt x="2788421" y="869461"/>
                </a:lnTo>
                <a:lnTo>
                  <a:pt x="2787628" y="874487"/>
                </a:lnTo>
                <a:lnTo>
                  <a:pt x="2786304" y="879248"/>
                </a:lnTo>
                <a:lnTo>
                  <a:pt x="2784981" y="884009"/>
                </a:lnTo>
                <a:lnTo>
                  <a:pt x="2783394" y="888771"/>
                </a:lnTo>
                <a:lnTo>
                  <a:pt x="2781806" y="893532"/>
                </a:lnTo>
                <a:lnTo>
                  <a:pt x="2779689" y="898029"/>
                </a:lnTo>
                <a:lnTo>
                  <a:pt x="2777572" y="902261"/>
                </a:lnTo>
                <a:lnTo>
                  <a:pt x="2775191" y="906493"/>
                </a:lnTo>
                <a:lnTo>
                  <a:pt x="2772545" y="910461"/>
                </a:lnTo>
                <a:lnTo>
                  <a:pt x="2769634" y="914429"/>
                </a:lnTo>
                <a:lnTo>
                  <a:pt x="2766724" y="918396"/>
                </a:lnTo>
                <a:lnTo>
                  <a:pt x="2763548" y="921835"/>
                </a:lnTo>
                <a:lnTo>
                  <a:pt x="2760108" y="925274"/>
                </a:lnTo>
                <a:lnTo>
                  <a:pt x="2756668" y="928712"/>
                </a:lnTo>
                <a:lnTo>
                  <a:pt x="2753228" y="931887"/>
                </a:lnTo>
                <a:lnTo>
                  <a:pt x="2749260" y="934796"/>
                </a:lnTo>
                <a:lnTo>
                  <a:pt x="2745026" y="937706"/>
                </a:lnTo>
                <a:lnTo>
                  <a:pt x="2741057" y="940351"/>
                </a:lnTo>
                <a:lnTo>
                  <a:pt x="2736823" y="942996"/>
                </a:lnTo>
                <a:lnTo>
                  <a:pt x="2732589" y="945112"/>
                </a:lnTo>
                <a:lnTo>
                  <a:pt x="2728091" y="947228"/>
                </a:lnTo>
                <a:lnTo>
                  <a:pt x="2723593" y="948815"/>
                </a:lnTo>
                <a:lnTo>
                  <a:pt x="2718830" y="950403"/>
                </a:lnTo>
                <a:lnTo>
                  <a:pt x="2714067" y="951725"/>
                </a:lnTo>
                <a:lnTo>
                  <a:pt x="2709304" y="953048"/>
                </a:lnTo>
                <a:lnTo>
                  <a:pt x="2704277" y="953841"/>
                </a:lnTo>
                <a:lnTo>
                  <a:pt x="2699249" y="954370"/>
                </a:lnTo>
                <a:lnTo>
                  <a:pt x="2693957" y="954899"/>
                </a:lnTo>
                <a:lnTo>
                  <a:pt x="2688929" y="954899"/>
                </a:lnTo>
                <a:lnTo>
                  <a:pt x="2684696" y="954899"/>
                </a:lnTo>
                <a:lnTo>
                  <a:pt x="2680727" y="954635"/>
                </a:lnTo>
                <a:lnTo>
                  <a:pt x="2676757" y="954106"/>
                </a:lnTo>
                <a:lnTo>
                  <a:pt x="2672524" y="953577"/>
                </a:lnTo>
                <a:lnTo>
                  <a:pt x="2668819" y="953048"/>
                </a:lnTo>
                <a:lnTo>
                  <a:pt x="2664850" y="951990"/>
                </a:lnTo>
                <a:lnTo>
                  <a:pt x="2657177" y="949874"/>
                </a:lnTo>
                <a:lnTo>
                  <a:pt x="2650032" y="946964"/>
                </a:lnTo>
                <a:lnTo>
                  <a:pt x="2642888" y="943790"/>
                </a:lnTo>
                <a:lnTo>
                  <a:pt x="2636008" y="940086"/>
                </a:lnTo>
                <a:lnTo>
                  <a:pt x="2629658" y="935325"/>
                </a:lnTo>
                <a:lnTo>
                  <a:pt x="2623836" y="930564"/>
                </a:lnTo>
                <a:lnTo>
                  <a:pt x="2618015" y="925274"/>
                </a:lnTo>
                <a:lnTo>
                  <a:pt x="2612987" y="919719"/>
                </a:lnTo>
                <a:lnTo>
                  <a:pt x="2608224" y="913635"/>
                </a:lnTo>
                <a:lnTo>
                  <a:pt x="2603991" y="907287"/>
                </a:lnTo>
                <a:lnTo>
                  <a:pt x="2600022" y="900674"/>
                </a:lnTo>
                <a:lnTo>
                  <a:pt x="2596846" y="893532"/>
                </a:lnTo>
                <a:lnTo>
                  <a:pt x="2593671" y="886125"/>
                </a:lnTo>
                <a:lnTo>
                  <a:pt x="2370873" y="886125"/>
                </a:lnTo>
                <a:lnTo>
                  <a:pt x="1934008" y="1657451"/>
                </a:lnTo>
                <a:lnTo>
                  <a:pt x="1937448" y="1660890"/>
                </a:lnTo>
                <a:lnTo>
                  <a:pt x="1940358" y="1664593"/>
                </a:lnTo>
                <a:lnTo>
                  <a:pt x="1943004" y="1668296"/>
                </a:lnTo>
                <a:lnTo>
                  <a:pt x="1945650" y="1671999"/>
                </a:lnTo>
                <a:lnTo>
                  <a:pt x="1948032" y="1675967"/>
                </a:lnTo>
                <a:lnTo>
                  <a:pt x="1950413" y="1679935"/>
                </a:lnTo>
                <a:lnTo>
                  <a:pt x="1952530" y="1684167"/>
                </a:lnTo>
                <a:lnTo>
                  <a:pt x="1954382" y="1688664"/>
                </a:lnTo>
                <a:lnTo>
                  <a:pt x="1955970" y="1693161"/>
                </a:lnTo>
                <a:lnTo>
                  <a:pt x="1957558" y="1697657"/>
                </a:lnTo>
                <a:lnTo>
                  <a:pt x="1958881" y="1702154"/>
                </a:lnTo>
                <a:lnTo>
                  <a:pt x="1959939" y="1706915"/>
                </a:lnTo>
                <a:lnTo>
                  <a:pt x="1960733" y="1711677"/>
                </a:lnTo>
                <a:lnTo>
                  <a:pt x="1961262" y="1716438"/>
                </a:lnTo>
                <a:lnTo>
                  <a:pt x="1961527" y="1721199"/>
                </a:lnTo>
                <a:lnTo>
                  <a:pt x="1961791" y="1726225"/>
                </a:lnTo>
                <a:lnTo>
                  <a:pt x="1961527" y="1731251"/>
                </a:lnTo>
                <a:lnTo>
                  <a:pt x="1961262" y="1736806"/>
                </a:lnTo>
                <a:lnTo>
                  <a:pt x="1960468" y="1741831"/>
                </a:lnTo>
                <a:lnTo>
                  <a:pt x="1959674" y="1746593"/>
                </a:lnTo>
                <a:lnTo>
                  <a:pt x="1958616" y="1751618"/>
                </a:lnTo>
                <a:lnTo>
                  <a:pt x="1957293" y="1756380"/>
                </a:lnTo>
                <a:lnTo>
                  <a:pt x="1955705" y="1760876"/>
                </a:lnTo>
                <a:lnTo>
                  <a:pt x="1953853" y="1765373"/>
                </a:lnTo>
                <a:lnTo>
                  <a:pt x="1951736" y="1769870"/>
                </a:lnTo>
                <a:lnTo>
                  <a:pt x="1949619" y="1774102"/>
                </a:lnTo>
                <a:lnTo>
                  <a:pt x="1947238" y="1778334"/>
                </a:lnTo>
                <a:lnTo>
                  <a:pt x="1944592" y="1782567"/>
                </a:lnTo>
                <a:lnTo>
                  <a:pt x="1941681" y="1786799"/>
                </a:lnTo>
                <a:lnTo>
                  <a:pt x="1938771" y="1790502"/>
                </a:lnTo>
                <a:lnTo>
                  <a:pt x="1935331" y="1794205"/>
                </a:lnTo>
                <a:lnTo>
                  <a:pt x="1932155" y="1797644"/>
                </a:lnTo>
                <a:lnTo>
                  <a:pt x="1928716" y="1800818"/>
                </a:lnTo>
                <a:lnTo>
                  <a:pt x="1925011" y="1803992"/>
                </a:lnTo>
                <a:lnTo>
                  <a:pt x="1921307" y="1806902"/>
                </a:lnTo>
                <a:lnTo>
                  <a:pt x="1917337" y="1809812"/>
                </a:lnTo>
                <a:lnTo>
                  <a:pt x="1913104" y="1812457"/>
                </a:lnTo>
                <a:lnTo>
                  <a:pt x="1909135" y="1814837"/>
                </a:lnTo>
                <a:lnTo>
                  <a:pt x="1904636" y="1816954"/>
                </a:lnTo>
                <a:lnTo>
                  <a:pt x="1900138" y="1819070"/>
                </a:lnTo>
                <a:lnTo>
                  <a:pt x="1895640" y="1820921"/>
                </a:lnTo>
                <a:lnTo>
                  <a:pt x="1891141" y="1822508"/>
                </a:lnTo>
                <a:lnTo>
                  <a:pt x="1886379" y="1823831"/>
                </a:lnTo>
                <a:lnTo>
                  <a:pt x="1881086" y="1824889"/>
                </a:lnTo>
                <a:lnTo>
                  <a:pt x="1876323" y="1825683"/>
                </a:lnTo>
                <a:lnTo>
                  <a:pt x="1871296" y="1826476"/>
                </a:lnTo>
                <a:lnTo>
                  <a:pt x="1866268" y="1826741"/>
                </a:lnTo>
                <a:lnTo>
                  <a:pt x="1860976" y="1827005"/>
                </a:lnTo>
                <a:lnTo>
                  <a:pt x="1855949" y="1826741"/>
                </a:lnTo>
                <a:lnTo>
                  <a:pt x="1850657" y="1826476"/>
                </a:lnTo>
                <a:lnTo>
                  <a:pt x="1845629" y="1825683"/>
                </a:lnTo>
                <a:lnTo>
                  <a:pt x="1840866" y="1824889"/>
                </a:lnTo>
                <a:lnTo>
                  <a:pt x="1835839" y="1823831"/>
                </a:lnTo>
                <a:lnTo>
                  <a:pt x="1831076" y="1822508"/>
                </a:lnTo>
                <a:lnTo>
                  <a:pt x="1826313" y="1820921"/>
                </a:lnTo>
                <a:lnTo>
                  <a:pt x="1821815" y="1819070"/>
                </a:lnTo>
                <a:lnTo>
                  <a:pt x="1817316" y="1816954"/>
                </a:lnTo>
                <a:lnTo>
                  <a:pt x="1813083" y="1814837"/>
                </a:lnTo>
                <a:lnTo>
                  <a:pt x="1808849" y="1812457"/>
                </a:lnTo>
                <a:lnTo>
                  <a:pt x="1804615" y="1809812"/>
                </a:lnTo>
                <a:lnTo>
                  <a:pt x="1800911" y="1806902"/>
                </a:lnTo>
                <a:lnTo>
                  <a:pt x="1796942" y="1803992"/>
                </a:lnTo>
                <a:lnTo>
                  <a:pt x="1793237" y="1800818"/>
                </a:lnTo>
                <a:lnTo>
                  <a:pt x="1789797" y="1797644"/>
                </a:lnTo>
                <a:lnTo>
                  <a:pt x="1786622" y="1794205"/>
                </a:lnTo>
                <a:lnTo>
                  <a:pt x="1783182" y="1790502"/>
                </a:lnTo>
                <a:lnTo>
                  <a:pt x="1780271" y="1786799"/>
                </a:lnTo>
                <a:lnTo>
                  <a:pt x="1777361" y="1782567"/>
                </a:lnTo>
                <a:lnTo>
                  <a:pt x="1774715" y="1778334"/>
                </a:lnTo>
                <a:lnTo>
                  <a:pt x="1772333" y="1774102"/>
                </a:lnTo>
                <a:lnTo>
                  <a:pt x="1770216" y="1769870"/>
                </a:lnTo>
                <a:lnTo>
                  <a:pt x="1768100" y="1765373"/>
                </a:lnTo>
                <a:lnTo>
                  <a:pt x="1766247" y="1760876"/>
                </a:lnTo>
                <a:lnTo>
                  <a:pt x="1764660" y="1756380"/>
                </a:lnTo>
                <a:lnTo>
                  <a:pt x="1763337" y="1751618"/>
                </a:lnTo>
                <a:lnTo>
                  <a:pt x="1762278" y="1746593"/>
                </a:lnTo>
                <a:lnTo>
                  <a:pt x="1761484" y="1741831"/>
                </a:lnTo>
                <a:lnTo>
                  <a:pt x="1760691" y="1736806"/>
                </a:lnTo>
                <a:lnTo>
                  <a:pt x="1760426" y="1731251"/>
                </a:lnTo>
                <a:lnTo>
                  <a:pt x="1760161" y="1726225"/>
                </a:lnTo>
                <a:lnTo>
                  <a:pt x="1760426" y="1724373"/>
                </a:lnTo>
                <a:lnTo>
                  <a:pt x="1760691" y="1722522"/>
                </a:lnTo>
                <a:lnTo>
                  <a:pt x="1338379" y="1433407"/>
                </a:lnTo>
                <a:lnTo>
                  <a:pt x="1331764" y="1438168"/>
                </a:lnTo>
                <a:lnTo>
                  <a:pt x="1324619" y="1442400"/>
                </a:lnTo>
                <a:lnTo>
                  <a:pt x="1317475" y="1445839"/>
                </a:lnTo>
                <a:lnTo>
                  <a:pt x="1314035" y="1447426"/>
                </a:lnTo>
                <a:lnTo>
                  <a:pt x="1310066" y="1448749"/>
                </a:lnTo>
                <a:lnTo>
                  <a:pt x="1306362" y="1450071"/>
                </a:lnTo>
                <a:lnTo>
                  <a:pt x="1302392" y="1451129"/>
                </a:lnTo>
                <a:lnTo>
                  <a:pt x="1298423" y="1452187"/>
                </a:lnTo>
                <a:lnTo>
                  <a:pt x="1294454" y="1452981"/>
                </a:lnTo>
                <a:lnTo>
                  <a:pt x="1290485" y="1453510"/>
                </a:lnTo>
                <a:lnTo>
                  <a:pt x="1286251" y="1454039"/>
                </a:lnTo>
                <a:lnTo>
                  <a:pt x="1282018" y="1454304"/>
                </a:lnTo>
                <a:lnTo>
                  <a:pt x="1277784" y="1454304"/>
                </a:lnTo>
                <a:lnTo>
                  <a:pt x="1271698" y="1454039"/>
                </a:lnTo>
                <a:lnTo>
                  <a:pt x="1265877" y="1453510"/>
                </a:lnTo>
                <a:lnTo>
                  <a:pt x="1260320" y="1452716"/>
                </a:lnTo>
                <a:lnTo>
                  <a:pt x="1254763" y="1451394"/>
                </a:lnTo>
                <a:lnTo>
                  <a:pt x="1249207" y="1449807"/>
                </a:lnTo>
                <a:lnTo>
                  <a:pt x="1243914" y="1448220"/>
                </a:lnTo>
                <a:lnTo>
                  <a:pt x="1238622" y="1446104"/>
                </a:lnTo>
                <a:lnTo>
                  <a:pt x="1233595" y="1443723"/>
                </a:lnTo>
                <a:lnTo>
                  <a:pt x="779795" y="1902127"/>
                </a:lnTo>
                <a:lnTo>
                  <a:pt x="782176" y="1907153"/>
                </a:lnTo>
                <a:lnTo>
                  <a:pt x="784293" y="1912444"/>
                </a:lnTo>
                <a:lnTo>
                  <a:pt x="786410" y="1917998"/>
                </a:lnTo>
                <a:lnTo>
                  <a:pt x="787998" y="1923553"/>
                </a:lnTo>
                <a:lnTo>
                  <a:pt x="789056" y="1929108"/>
                </a:lnTo>
                <a:lnTo>
                  <a:pt x="790115" y="1935192"/>
                </a:lnTo>
                <a:lnTo>
                  <a:pt x="790644" y="1941011"/>
                </a:lnTo>
                <a:lnTo>
                  <a:pt x="790908" y="1947095"/>
                </a:lnTo>
                <a:lnTo>
                  <a:pt x="790644" y="1952385"/>
                </a:lnTo>
                <a:lnTo>
                  <a:pt x="790379" y="1957411"/>
                </a:lnTo>
                <a:lnTo>
                  <a:pt x="789585" y="1962437"/>
                </a:lnTo>
                <a:lnTo>
                  <a:pt x="788792" y="1967463"/>
                </a:lnTo>
                <a:lnTo>
                  <a:pt x="787733" y="1972224"/>
                </a:lnTo>
                <a:lnTo>
                  <a:pt x="786410" y="1976985"/>
                </a:lnTo>
                <a:lnTo>
                  <a:pt x="784823" y="1981482"/>
                </a:lnTo>
                <a:lnTo>
                  <a:pt x="782970" y="1986508"/>
                </a:lnTo>
                <a:lnTo>
                  <a:pt x="780853" y="1990740"/>
                </a:lnTo>
                <a:lnTo>
                  <a:pt x="778737" y="1995237"/>
                </a:lnTo>
                <a:lnTo>
                  <a:pt x="776355" y="1999469"/>
                </a:lnTo>
                <a:lnTo>
                  <a:pt x="773709" y="2003437"/>
                </a:lnTo>
                <a:lnTo>
                  <a:pt x="771063" y="2007404"/>
                </a:lnTo>
                <a:lnTo>
                  <a:pt x="767623" y="2011108"/>
                </a:lnTo>
                <a:lnTo>
                  <a:pt x="764448" y="2014811"/>
                </a:lnTo>
                <a:lnTo>
                  <a:pt x="761273" y="2018250"/>
                </a:lnTo>
                <a:lnTo>
                  <a:pt x="757833" y="2021688"/>
                </a:lnTo>
                <a:lnTo>
                  <a:pt x="754128" y="2024598"/>
                </a:lnTo>
                <a:lnTo>
                  <a:pt x="750424" y="2027772"/>
                </a:lnTo>
                <a:lnTo>
                  <a:pt x="746455" y="2030417"/>
                </a:lnTo>
                <a:lnTo>
                  <a:pt x="742221" y="2033327"/>
                </a:lnTo>
                <a:lnTo>
                  <a:pt x="738252" y="2035707"/>
                </a:lnTo>
                <a:lnTo>
                  <a:pt x="733753" y="2038088"/>
                </a:lnTo>
                <a:lnTo>
                  <a:pt x="729255" y="2039940"/>
                </a:lnTo>
                <a:lnTo>
                  <a:pt x="724757" y="2041791"/>
                </a:lnTo>
                <a:lnTo>
                  <a:pt x="720259" y="2043378"/>
                </a:lnTo>
                <a:lnTo>
                  <a:pt x="715231" y="2044701"/>
                </a:lnTo>
                <a:lnTo>
                  <a:pt x="710204" y="2045759"/>
                </a:lnTo>
                <a:lnTo>
                  <a:pt x="705441" y="2046553"/>
                </a:lnTo>
                <a:lnTo>
                  <a:pt x="700413" y="2047346"/>
                </a:lnTo>
                <a:lnTo>
                  <a:pt x="695386" y="2047611"/>
                </a:lnTo>
                <a:lnTo>
                  <a:pt x="690093" y="2047875"/>
                </a:lnTo>
                <a:lnTo>
                  <a:pt x="685066" y="2047611"/>
                </a:lnTo>
                <a:lnTo>
                  <a:pt x="679774" y="2047346"/>
                </a:lnTo>
                <a:lnTo>
                  <a:pt x="674746" y="2046553"/>
                </a:lnTo>
                <a:lnTo>
                  <a:pt x="669983" y="2045759"/>
                </a:lnTo>
                <a:lnTo>
                  <a:pt x="664691" y="2044701"/>
                </a:lnTo>
                <a:lnTo>
                  <a:pt x="659928" y="2043378"/>
                </a:lnTo>
                <a:lnTo>
                  <a:pt x="655430" y="2041791"/>
                </a:lnTo>
                <a:lnTo>
                  <a:pt x="650932" y="2039940"/>
                </a:lnTo>
                <a:lnTo>
                  <a:pt x="646433" y="2038088"/>
                </a:lnTo>
                <a:lnTo>
                  <a:pt x="642200" y="2035707"/>
                </a:lnTo>
                <a:lnTo>
                  <a:pt x="637966" y="2033327"/>
                </a:lnTo>
                <a:lnTo>
                  <a:pt x="633732" y="2030417"/>
                </a:lnTo>
                <a:lnTo>
                  <a:pt x="630028" y="2027772"/>
                </a:lnTo>
                <a:lnTo>
                  <a:pt x="626059" y="2024598"/>
                </a:lnTo>
                <a:lnTo>
                  <a:pt x="622619" y="2021688"/>
                </a:lnTo>
                <a:lnTo>
                  <a:pt x="618914" y="2018250"/>
                </a:lnTo>
                <a:lnTo>
                  <a:pt x="615474" y="2014811"/>
                </a:lnTo>
                <a:lnTo>
                  <a:pt x="612299" y="2011108"/>
                </a:lnTo>
                <a:lnTo>
                  <a:pt x="609389" y="2007404"/>
                </a:lnTo>
                <a:lnTo>
                  <a:pt x="606478" y="2003437"/>
                </a:lnTo>
                <a:lnTo>
                  <a:pt x="603832" y="1999469"/>
                </a:lnTo>
                <a:lnTo>
                  <a:pt x="601450" y="1995237"/>
                </a:lnTo>
                <a:lnTo>
                  <a:pt x="599333" y="1990740"/>
                </a:lnTo>
                <a:lnTo>
                  <a:pt x="597217" y="1986508"/>
                </a:lnTo>
                <a:lnTo>
                  <a:pt x="595364" y="1981482"/>
                </a:lnTo>
                <a:lnTo>
                  <a:pt x="593777" y="1976985"/>
                </a:lnTo>
                <a:lnTo>
                  <a:pt x="592454" y="1972224"/>
                </a:lnTo>
                <a:lnTo>
                  <a:pt x="591395" y="1967463"/>
                </a:lnTo>
                <a:lnTo>
                  <a:pt x="590601" y="1962437"/>
                </a:lnTo>
                <a:lnTo>
                  <a:pt x="589808" y="1957411"/>
                </a:lnTo>
                <a:lnTo>
                  <a:pt x="589543" y="1952385"/>
                </a:lnTo>
                <a:lnTo>
                  <a:pt x="589278" y="1947095"/>
                </a:lnTo>
                <a:lnTo>
                  <a:pt x="589808" y="1943921"/>
                </a:lnTo>
                <a:lnTo>
                  <a:pt x="177551" y="1791031"/>
                </a:lnTo>
                <a:lnTo>
                  <a:pt x="173847" y="1794999"/>
                </a:lnTo>
                <a:lnTo>
                  <a:pt x="170142" y="1798967"/>
                </a:lnTo>
                <a:lnTo>
                  <a:pt x="166173" y="1802405"/>
                </a:lnTo>
                <a:lnTo>
                  <a:pt x="162204" y="1805844"/>
                </a:lnTo>
                <a:lnTo>
                  <a:pt x="157441" y="1809018"/>
                </a:lnTo>
                <a:lnTo>
                  <a:pt x="153207" y="1811928"/>
                </a:lnTo>
                <a:lnTo>
                  <a:pt x="148444" y="1814573"/>
                </a:lnTo>
                <a:lnTo>
                  <a:pt x="143681" y="1817218"/>
                </a:lnTo>
                <a:lnTo>
                  <a:pt x="138654" y="1819334"/>
                </a:lnTo>
                <a:lnTo>
                  <a:pt x="133626" y="1821186"/>
                </a:lnTo>
                <a:lnTo>
                  <a:pt x="128599" y="1823037"/>
                </a:lnTo>
                <a:lnTo>
                  <a:pt x="123307" y="1824360"/>
                </a:lnTo>
                <a:lnTo>
                  <a:pt x="117750" y="1825418"/>
                </a:lnTo>
                <a:lnTo>
                  <a:pt x="112193" y="1826212"/>
                </a:lnTo>
                <a:lnTo>
                  <a:pt x="106372" y="1826741"/>
                </a:lnTo>
                <a:lnTo>
                  <a:pt x="100815" y="1827005"/>
                </a:lnTo>
                <a:lnTo>
                  <a:pt x="95523" y="1826741"/>
                </a:lnTo>
                <a:lnTo>
                  <a:pt x="90496" y="1826476"/>
                </a:lnTo>
                <a:lnTo>
                  <a:pt x="85468" y="1825683"/>
                </a:lnTo>
                <a:lnTo>
                  <a:pt x="80441" y="1824889"/>
                </a:lnTo>
                <a:lnTo>
                  <a:pt x="75678" y="1823831"/>
                </a:lnTo>
                <a:lnTo>
                  <a:pt x="70915" y="1822508"/>
                </a:lnTo>
                <a:lnTo>
                  <a:pt x="66152" y="1820921"/>
                </a:lnTo>
                <a:lnTo>
                  <a:pt x="61654" y="1819070"/>
                </a:lnTo>
                <a:lnTo>
                  <a:pt x="56891" y="1816954"/>
                </a:lnTo>
                <a:lnTo>
                  <a:pt x="52657" y="1814837"/>
                </a:lnTo>
                <a:lnTo>
                  <a:pt x="48423" y="1812457"/>
                </a:lnTo>
                <a:lnTo>
                  <a:pt x="44454" y="1809812"/>
                </a:lnTo>
                <a:lnTo>
                  <a:pt x="40485" y="1806902"/>
                </a:lnTo>
                <a:lnTo>
                  <a:pt x="36781" y="1803992"/>
                </a:lnTo>
                <a:lnTo>
                  <a:pt x="33076" y="1800818"/>
                </a:lnTo>
                <a:lnTo>
                  <a:pt x="29636" y="1797644"/>
                </a:lnTo>
                <a:lnTo>
                  <a:pt x="26196" y="1794205"/>
                </a:lnTo>
                <a:lnTo>
                  <a:pt x="23021" y="1790502"/>
                </a:lnTo>
                <a:lnTo>
                  <a:pt x="20110" y="1786799"/>
                </a:lnTo>
                <a:lnTo>
                  <a:pt x="17464" y="1782567"/>
                </a:lnTo>
                <a:lnTo>
                  <a:pt x="14818" y="1778334"/>
                </a:lnTo>
                <a:lnTo>
                  <a:pt x="12437" y="1774102"/>
                </a:lnTo>
                <a:lnTo>
                  <a:pt x="10055" y="1769870"/>
                </a:lnTo>
                <a:lnTo>
                  <a:pt x="7938" y="1765373"/>
                </a:lnTo>
                <a:lnTo>
                  <a:pt x="6086" y="1760876"/>
                </a:lnTo>
                <a:lnTo>
                  <a:pt x="4499" y="1756380"/>
                </a:lnTo>
                <a:lnTo>
                  <a:pt x="3176" y="1751618"/>
                </a:lnTo>
                <a:lnTo>
                  <a:pt x="2117" y="1746593"/>
                </a:lnTo>
                <a:lnTo>
                  <a:pt x="1059" y="1741831"/>
                </a:lnTo>
                <a:lnTo>
                  <a:pt x="529" y="1736806"/>
                </a:lnTo>
                <a:lnTo>
                  <a:pt x="0" y="1731251"/>
                </a:lnTo>
                <a:lnTo>
                  <a:pt x="0" y="1726225"/>
                </a:lnTo>
                <a:lnTo>
                  <a:pt x="0" y="1720935"/>
                </a:lnTo>
                <a:lnTo>
                  <a:pt x="529" y="1715909"/>
                </a:lnTo>
                <a:lnTo>
                  <a:pt x="1059" y="1710883"/>
                </a:lnTo>
                <a:lnTo>
                  <a:pt x="2117" y="1706122"/>
                </a:lnTo>
                <a:lnTo>
                  <a:pt x="3176" y="1701096"/>
                </a:lnTo>
                <a:lnTo>
                  <a:pt x="4499" y="1696335"/>
                </a:lnTo>
                <a:lnTo>
                  <a:pt x="6086" y="1691838"/>
                </a:lnTo>
                <a:lnTo>
                  <a:pt x="7938" y="1687341"/>
                </a:lnTo>
                <a:lnTo>
                  <a:pt x="10055" y="1682580"/>
                </a:lnTo>
                <a:lnTo>
                  <a:pt x="12437" y="1678348"/>
                </a:lnTo>
                <a:lnTo>
                  <a:pt x="14818" y="1674116"/>
                </a:lnTo>
                <a:lnTo>
                  <a:pt x="17464" y="1669883"/>
                </a:lnTo>
                <a:lnTo>
                  <a:pt x="20110" y="1665916"/>
                </a:lnTo>
                <a:lnTo>
                  <a:pt x="23021" y="1662212"/>
                </a:lnTo>
                <a:lnTo>
                  <a:pt x="26196" y="1658509"/>
                </a:lnTo>
                <a:lnTo>
                  <a:pt x="29636" y="1655070"/>
                </a:lnTo>
                <a:lnTo>
                  <a:pt x="33076" y="1651896"/>
                </a:lnTo>
                <a:lnTo>
                  <a:pt x="36781" y="1648722"/>
                </a:lnTo>
                <a:lnTo>
                  <a:pt x="40485" y="1645812"/>
                </a:lnTo>
                <a:lnTo>
                  <a:pt x="44454" y="1642903"/>
                </a:lnTo>
                <a:lnTo>
                  <a:pt x="48423" y="1640258"/>
                </a:lnTo>
                <a:lnTo>
                  <a:pt x="52657" y="1637877"/>
                </a:lnTo>
                <a:lnTo>
                  <a:pt x="56891" y="1635761"/>
                </a:lnTo>
                <a:lnTo>
                  <a:pt x="61654" y="1633380"/>
                </a:lnTo>
                <a:lnTo>
                  <a:pt x="66152" y="1631529"/>
                </a:lnTo>
                <a:lnTo>
                  <a:pt x="70915" y="1629942"/>
                </a:lnTo>
                <a:lnTo>
                  <a:pt x="75678" y="1628619"/>
                </a:lnTo>
                <a:lnTo>
                  <a:pt x="80441" y="1627561"/>
                </a:lnTo>
                <a:lnTo>
                  <a:pt x="85468" y="1626767"/>
                </a:lnTo>
                <a:lnTo>
                  <a:pt x="90496" y="1625974"/>
                </a:lnTo>
                <a:lnTo>
                  <a:pt x="95523" y="1625709"/>
                </a:lnTo>
                <a:lnTo>
                  <a:pt x="100815" y="1625445"/>
                </a:lnTo>
                <a:lnTo>
                  <a:pt x="105843" y="1625709"/>
                </a:lnTo>
                <a:lnTo>
                  <a:pt x="111135" y="1625974"/>
                </a:lnTo>
                <a:lnTo>
                  <a:pt x="116162" y="1626767"/>
                </a:lnTo>
                <a:lnTo>
                  <a:pt x="121190" y="1627561"/>
                </a:lnTo>
                <a:lnTo>
                  <a:pt x="125953" y="1628619"/>
                </a:lnTo>
                <a:lnTo>
                  <a:pt x="130716" y="1629942"/>
                </a:lnTo>
                <a:lnTo>
                  <a:pt x="135479" y="1631529"/>
                </a:lnTo>
                <a:lnTo>
                  <a:pt x="139977" y="1633380"/>
                </a:lnTo>
                <a:lnTo>
                  <a:pt x="144475" y="1635761"/>
                </a:lnTo>
                <a:lnTo>
                  <a:pt x="148709" y="1637877"/>
                </a:lnTo>
                <a:lnTo>
                  <a:pt x="152943" y="1640258"/>
                </a:lnTo>
                <a:lnTo>
                  <a:pt x="156912" y="1642903"/>
                </a:lnTo>
                <a:lnTo>
                  <a:pt x="161145" y="1645812"/>
                </a:lnTo>
                <a:lnTo>
                  <a:pt x="164850" y="1648722"/>
                </a:lnTo>
                <a:lnTo>
                  <a:pt x="168554" y="1651896"/>
                </a:lnTo>
                <a:lnTo>
                  <a:pt x="171994" y="1655070"/>
                </a:lnTo>
                <a:lnTo>
                  <a:pt x="175434" y="1658509"/>
                </a:lnTo>
                <a:lnTo>
                  <a:pt x="178609" y="1662212"/>
                </a:lnTo>
                <a:lnTo>
                  <a:pt x="181520" y="1665916"/>
                </a:lnTo>
                <a:lnTo>
                  <a:pt x="184431" y="1669883"/>
                </a:lnTo>
                <a:lnTo>
                  <a:pt x="186812" y="1674116"/>
                </a:lnTo>
                <a:lnTo>
                  <a:pt x="189458" y="1678348"/>
                </a:lnTo>
                <a:lnTo>
                  <a:pt x="191575" y="1682580"/>
                </a:lnTo>
                <a:lnTo>
                  <a:pt x="193427" y="1687341"/>
                </a:lnTo>
                <a:lnTo>
                  <a:pt x="195280" y="1691838"/>
                </a:lnTo>
                <a:lnTo>
                  <a:pt x="196867" y="1696335"/>
                </a:lnTo>
                <a:lnTo>
                  <a:pt x="198190" y="1701096"/>
                </a:lnTo>
                <a:lnTo>
                  <a:pt x="199513" y="1706122"/>
                </a:lnTo>
                <a:lnTo>
                  <a:pt x="200307" y="1710883"/>
                </a:lnTo>
                <a:lnTo>
                  <a:pt x="200836" y="1715909"/>
                </a:lnTo>
                <a:lnTo>
                  <a:pt x="201366" y="1720935"/>
                </a:lnTo>
                <a:lnTo>
                  <a:pt x="201366" y="1726225"/>
                </a:lnTo>
                <a:lnTo>
                  <a:pt x="201101" y="1728870"/>
                </a:lnTo>
                <a:lnTo>
                  <a:pt x="200836" y="1731515"/>
                </a:lnTo>
                <a:lnTo>
                  <a:pt x="612035" y="1884140"/>
                </a:lnTo>
                <a:lnTo>
                  <a:pt x="615474" y="1879908"/>
                </a:lnTo>
                <a:lnTo>
                  <a:pt x="619708" y="1875940"/>
                </a:lnTo>
                <a:lnTo>
                  <a:pt x="623677" y="1871973"/>
                </a:lnTo>
                <a:lnTo>
                  <a:pt x="627646" y="1868534"/>
                </a:lnTo>
                <a:lnTo>
                  <a:pt x="632145" y="1865095"/>
                </a:lnTo>
                <a:lnTo>
                  <a:pt x="636643" y="1862186"/>
                </a:lnTo>
                <a:lnTo>
                  <a:pt x="641406" y="1859276"/>
                </a:lnTo>
                <a:lnTo>
                  <a:pt x="646169" y="1856631"/>
                </a:lnTo>
                <a:lnTo>
                  <a:pt x="651196" y="1854515"/>
                </a:lnTo>
                <a:lnTo>
                  <a:pt x="656224" y="1852399"/>
                </a:lnTo>
                <a:lnTo>
                  <a:pt x="661516" y="1850547"/>
                </a:lnTo>
                <a:lnTo>
                  <a:pt x="667073" y="1849224"/>
                </a:lnTo>
                <a:lnTo>
                  <a:pt x="672894" y="1847902"/>
                </a:lnTo>
                <a:lnTo>
                  <a:pt x="678451" y="1847108"/>
                </a:lnTo>
                <a:lnTo>
                  <a:pt x="684272" y="1846579"/>
                </a:lnTo>
                <a:lnTo>
                  <a:pt x="690093" y="1846579"/>
                </a:lnTo>
                <a:lnTo>
                  <a:pt x="695915" y="1846579"/>
                </a:lnTo>
                <a:lnTo>
                  <a:pt x="701736" y="1847108"/>
                </a:lnTo>
                <a:lnTo>
                  <a:pt x="707557" y="1848166"/>
                </a:lnTo>
                <a:lnTo>
                  <a:pt x="713114" y="1849224"/>
                </a:lnTo>
                <a:lnTo>
                  <a:pt x="718406" y="1850812"/>
                </a:lnTo>
                <a:lnTo>
                  <a:pt x="723963" y="1852663"/>
                </a:lnTo>
                <a:lnTo>
                  <a:pt x="729255" y="1854779"/>
                </a:lnTo>
                <a:lnTo>
                  <a:pt x="734283" y="1856895"/>
                </a:lnTo>
                <a:lnTo>
                  <a:pt x="1188082" y="1398755"/>
                </a:lnTo>
                <a:lnTo>
                  <a:pt x="1185701" y="1393465"/>
                </a:lnTo>
                <a:lnTo>
                  <a:pt x="1183584" y="1388175"/>
                </a:lnTo>
                <a:lnTo>
                  <a:pt x="1181732" y="1382620"/>
                </a:lnTo>
                <a:lnTo>
                  <a:pt x="1180144" y="1377065"/>
                </a:lnTo>
                <a:lnTo>
                  <a:pt x="1178821" y="1371246"/>
                </a:lnTo>
                <a:lnTo>
                  <a:pt x="1178027" y="1365427"/>
                </a:lnTo>
                <a:lnTo>
                  <a:pt x="1177234" y="1359607"/>
                </a:lnTo>
                <a:lnTo>
                  <a:pt x="1177234" y="1353523"/>
                </a:lnTo>
                <a:lnTo>
                  <a:pt x="1177234" y="1348498"/>
                </a:lnTo>
                <a:lnTo>
                  <a:pt x="1177763" y="1343472"/>
                </a:lnTo>
                <a:lnTo>
                  <a:pt x="1178292" y="1338446"/>
                </a:lnTo>
                <a:lnTo>
                  <a:pt x="1179086" y="1333156"/>
                </a:lnTo>
                <a:lnTo>
                  <a:pt x="1180409" y="1328394"/>
                </a:lnTo>
                <a:lnTo>
                  <a:pt x="1181732" y="1323633"/>
                </a:lnTo>
                <a:lnTo>
                  <a:pt x="1183320" y="1318872"/>
                </a:lnTo>
                <a:lnTo>
                  <a:pt x="1184907" y="1314375"/>
                </a:lnTo>
                <a:lnTo>
                  <a:pt x="1187024" y="1309878"/>
                </a:lnTo>
                <a:lnTo>
                  <a:pt x="1189141" y="1305646"/>
                </a:lnTo>
                <a:lnTo>
                  <a:pt x="1191522" y="1301414"/>
                </a:lnTo>
                <a:lnTo>
                  <a:pt x="1194168" y="1297446"/>
                </a:lnTo>
                <a:lnTo>
                  <a:pt x="1197079" y="1293478"/>
                </a:lnTo>
                <a:lnTo>
                  <a:pt x="1199990" y="1289511"/>
                </a:lnTo>
                <a:lnTo>
                  <a:pt x="1203165" y="1285808"/>
                </a:lnTo>
                <a:lnTo>
                  <a:pt x="1206605" y="1282369"/>
                </a:lnTo>
                <a:lnTo>
                  <a:pt x="1210045" y="1278930"/>
                </a:lnTo>
                <a:lnTo>
                  <a:pt x="1213485" y="1275756"/>
                </a:lnTo>
                <a:lnTo>
                  <a:pt x="1217454" y="1272846"/>
                </a:lnTo>
                <a:lnTo>
                  <a:pt x="1221423" y="1269937"/>
                </a:lnTo>
                <a:lnTo>
                  <a:pt x="1225392" y="1267291"/>
                </a:lnTo>
                <a:lnTo>
                  <a:pt x="1229890" y="1264911"/>
                </a:lnTo>
                <a:lnTo>
                  <a:pt x="1234124" y="1262795"/>
                </a:lnTo>
                <a:lnTo>
                  <a:pt x="1238622" y="1260679"/>
                </a:lnTo>
                <a:lnTo>
                  <a:pt x="1243121" y="1259092"/>
                </a:lnTo>
                <a:lnTo>
                  <a:pt x="1247884" y="1257504"/>
                </a:lnTo>
                <a:lnTo>
                  <a:pt x="1252646" y="1256182"/>
                </a:lnTo>
                <a:lnTo>
                  <a:pt x="1257409" y="1254859"/>
                </a:lnTo>
                <a:lnTo>
                  <a:pt x="1262437" y="1254066"/>
                </a:lnTo>
                <a:lnTo>
                  <a:pt x="1267464" y="1253537"/>
                </a:lnTo>
                <a:lnTo>
                  <a:pt x="1272492" y="1253008"/>
                </a:lnTo>
                <a:lnTo>
                  <a:pt x="1277784" y="1253008"/>
                </a:lnTo>
                <a:lnTo>
                  <a:pt x="1283076" y="1253008"/>
                </a:lnTo>
                <a:lnTo>
                  <a:pt x="1288104" y="1253537"/>
                </a:lnTo>
                <a:lnTo>
                  <a:pt x="1293131" y="1254066"/>
                </a:lnTo>
                <a:lnTo>
                  <a:pt x="1298159" y="1254859"/>
                </a:lnTo>
                <a:lnTo>
                  <a:pt x="1302922" y="1256182"/>
                </a:lnTo>
                <a:lnTo>
                  <a:pt x="1307685" y="1257504"/>
                </a:lnTo>
                <a:lnTo>
                  <a:pt x="1312183" y="1259092"/>
                </a:lnTo>
                <a:lnTo>
                  <a:pt x="1316946" y="1260679"/>
                </a:lnTo>
                <a:lnTo>
                  <a:pt x="1321179" y="1262795"/>
                </a:lnTo>
                <a:lnTo>
                  <a:pt x="1325678" y="1264911"/>
                </a:lnTo>
                <a:lnTo>
                  <a:pt x="1330176" y="1267291"/>
                </a:lnTo>
                <a:lnTo>
                  <a:pt x="1334145" y="1269937"/>
                </a:lnTo>
                <a:lnTo>
                  <a:pt x="1338114" y="1272846"/>
                </a:lnTo>
                <a:lnTo>
                  <a:pt x="1341819" y="1275756"/>
                </a:lnTo>
                <a:lnTo>
                  <a:pt x="1345523" y="1278930"/>
                </a:lnTo>
                <a:lnTo>
                  <a:pt x="1348963" y="1282369"/>
                </a:lnTo>
                <a:lnTo>
                  <a:pt x="1352403" y="1285808"/>
                </a:lnTo>
                <a:lnTo>
                  <a:pt x="1355314" y="1289511"/>
                </a:lnTo>
                <a:lnTo>
                  <a:pt x="1358489" y="1293478"/>
                </a:lnTo>
                <a:lnTo>
                  <a:pt x="1361135" y="1297446"/>
                </a:lnTo>
                <a:lnTo>
                  <a:pt x="1363781" y="1301414"/>
                </a:lnTo>
                <a:lnTo>
                  <a:pt x="1366163" y="1305646"/>
                </a:lnTo>
                <a:lnTo>
                  <a:pt x="1368544" y="1309878"/>
                </a:lnTo>
                <a:lnTo>
                  <a:pt x="1370396" y="1314375"/>
                </a:lnTo>
                <a:lnTo>
                  <a:pt x="1372248" y="1318872"/>
                </a:lnTo>
                <a:lnTo>
                  <a:pt x="1373836" y="1323633"/>
                </a:lnTo>
                <a:lnTo>
                  <a:pt x="1375159" y="1328394"/>
                </a:lnTo>
                <a:lnTo>
                  <a:pt x="1376218" y="1333156"/>
                </a:lnTo>
                <a:lnTo>
                  <a:pt x="1377276" y="1338446"/>
                </a:lnTo>
                <a:lnTo>
                  <a:pt x="1377805" y="1343472"/>
                </a:lnTo>
                <a:lnTo>
                  <a:pt x="1378070" y="1348498"/>
                </a:lnTo>
                <a:lnTo>
                  <a:pt x="1378599" y="1353523"/>
                </a:lnTo>
                <a:lnTo>
                  <a:pt x="1378070" y="1360665"/>
                </a:lnTo>
                <a:lnTo>
                  <a:pt x="1377011" y="1367543"/>
                </a:lnTo>
                <a:lnTo>
                  <a:pt x="1375688" y="1374156"/>
                </a:lnTo>
                <a:lnTo>
                  <a:pt x="1374101" y="1380768"/>
                </a:lnTo>
                <a:lnTo>
                  <a:pt x="1784505" y="1661419"/>
                </a:lnTo>
                <a:lnTo>
                  <a:pt x="1788210" y="1657451"/>
                </a:lnTo>
                <a:lnTo>
                  <a:pt x="1791914" y="1653748"/>
                </a:lnTo>
                <a:lnTo>
                  <a:pt x="1795883" y="1650045"/>
                </a:lnTo>
                <a:lnTo>
                  <a:pt x="1799852" y="1646870"/>
                </a:lnTo>
                <a:lnTo>
                  <a:pt x="1804351" y="1643696"/>
                </a:lnTo>
                <a:lnTo>
                  <a:pt x="1808584" y="1640787"/>
                </a:lnTo>
                <a:lnTo>
                  <a:pt x="1813347" y="1637877"/>
                </a:lnTo>
                <a:lnTo>
                  <a:pt x="1818110" y="1635496"/>
                </a:lnTo>
                <a:lnTo>
                  <a:pt x="1822873" y="1633116"/>
                </a:lnTo>
                <a:lnTo>
                  <a:pt x="1828165" y="1631000"/>
                </a:lnTo>
                <a:lnTo>
                  <a:pt x="1833193" y="1629412"/>
                </a:lnTo>
                <a:lnTo>
                  <a:pt x="1838749" y="1628090"/>
                </a:lnTo>
                <a:lnTo>
                  <a:pt x="1844306" y="1627032"/>
                </a:lnTo>
                <a:lnTo>
                  <a:pt x="1849598" y="1626238"/>
                </a:lnTo>
                <a:lnTo>
                  <a:pt x="1855420" y="1625709"/>
                </a:lnTo>
                <a:lnTo>
                  <a:pt x="1860976" y="1625445"/>
                </a:lnTo>
                <a:lnTo>
                  <a:pt x="1865210" y="1625709"/>
                </a:lnTo>
                <a:lnTo>
                  <a:pt x="1869444" y="1625974"/>
                </a:lnTo>
                <a:lnTo>
                  <a:pt x="1877647" y="1627296"/>
                </a:lnTo>
                <a:lnTo>
                  <a:pt x="2333563" y="822377"/>
                </a:lnTo>
                <a:lnTo>
                  <a:pt x="2593671" y="822377"/>
                </a:lnTo>
                <a:lnTo>
                  <a:pt x="2596846" y="814971"/>
                </a:lnTo>
                <a:lnTo>
                  <a:pt x="2600022" y="807829"/>
                </a:lnTo>
                <a:lnTo>
                  <a:pt x="2603991" y="801216"/>
                </a:lnTo>
                <a:lnTo>
                  <a:pt x="2608224" y="794868"/>
                </a:lnTo>
                <a:lnTo>
                  <a:pt x="2612987" y="788519"/>
                </a:lnTo>
                <a:lnTo>
                  <a:pt x="2618015" y="782965"/>
                </a:lnTo>
                <a:lnTo>
                  <a:pt x="2623836" y="777674"/>
                </a:lnTo>
                <a:lnTo>
                  <a:pt x="2629658" y="772913"/>
                </a:lnTo>
                <a:lnTo>
                  <a:pt x="2636008" y="768681"/>
                </a:lnTo>
                <a:lnTo>
                  <a:pt x="2642888" y="764713"/>
                </a:lnTo>
                <a:lnTo>
                  <a:pt x="2650032" y="761539"/>
                </a:lnTo>
                <a:lnTo>
                  <a:pt x="2657177" y="758629"/>
                </a:lnTo>
                <a:lnTo>
                  <a:pt x="2664850" y="756513"/>
                </a:lnTo>
                <a:lnTo>
                  <a:pt x="2668819" y="755720"/>
                </a:lnTo>
                <a:lnTo>
                  <a:pt x="2672524" y="754926"/>
                </a:lnTo>
                <a:lnTo>
                  <a:pt x="2676757" y="754397"/>
                </a:lnTo>
                <a:lnTo>
                  <a:pt x="2680727" y="753868"/>
                </a:lnTo>
                <a:lnTo>
                  <a:pt x="2684696" y="753603"/>
                </a:lnTo>
                <a:lnTo>
                  <a:pt x="2688929" y="753603"/>
                </a:lnTo>
                <a:lnTo>
                  <a:pt x="2689723" y="753603"/>
                </a:lnTo>
                <a:lnTo>
                  <a:pt x="2891353" y="184367"/>
                </a:lnTo>
                <a:lnTo>
                  <a:pt x="2886326" y="180928"/>
                </a:lnTo>
                <a:lnTo>
                  <a:pt x="2881563" y="176961"/>
                </a:lnTo>
                <a:lnTo>
                  <a:pt x="2877329" y="172993"/>
                </a:lnTo>
                <a:lnTo>
                  <a:pt x="2873095" y="168761"/>
                </a:lnTo>
                <a:lnTo>
                  <a:pt x="2869126" y="163999"/>
                </a:lnTo>
                <a:lnTo>
                  <a:pt x="2865422" y="159238"/>
                </a:lnTo>
                <a:lnTo>
                  <a:pt x="2861982" y="154212"/>
                </a:lnTo>
                <a:lnTo>
                  <a:pt x="2859071" y="148922"/>
                </a:lnTo>
                <a:lnTo>
                  <a:pt x="2856160" y="143367"/>
                </a:lnTo>
                <a:lnTo>
                  <a:pt x="2853779" y="137812"/>
                </a:lnTo>
                <a:lnTo>
                  <a:pt x="2851662" y="131993"/>
                </a:lnTo>
                <a:lnTo>
                  <a:pt x="2850074" y="125909"/>
                </a:lnTo>
                <a:lnTo>
                  <a:pt x="2848222" y="119825"/>
                </a:lnTo>
                <a:lnTo>
                  <a:pt x="2847428" y="113742"/>
                </a:lnTo>
                <a:lnTo>
                  <a:pt x="2846634" y="107393"/>
                </a:lnTo>
                <a:lnTo>
                  <a:pt x="2846634" y="100780"/>
                </a:lnTo>
                <a:lnTo>
                  <a:pt x="2846634" y="95755"/>
                </a:lnTo>
                <a:lnTo>
                  <a:pt x="2847164" y="90200"/>
                </a:lnTo>
                <a:lnTo>
                  <a:pt x="2847693" y="85174"/>
                </a:lnTo>
                <a:lnTo>
                  <a:pt x="2848487" y="80413"/>
                </a:lnTo>
                <a:lnTo>
                  <a:pt x="2850074" y="75651"/>
                </a:lnTo>
                <a:lnTo>
                  <a:pt x="2851398" y="70890"/>
                </a:lnTo>
                <a:lnTo>
                  <a:pt x="2852985" y="66129"/>
                </a:lnTo>
                <a:lnTo>
                  <a:pt x="2854573" y="61632"/>
                </a:lnTo>
                <a:lnTo>
                  <a:pt x="2856690" y="57135"/>
                </a:lnTo>
                <a:lnTo>
                  <a:pt x="2858806" y="52903"/>
                </a:lnTo>
                <a:lnTo>
                  <a:pt x="2861188" y="48671"/>
                </a:lnTo>
                <a:lnTo>
                  <a:pt x="2863834" y="44174"/>
                </a:lnTo>
                <a:lnTo>
                  <a:pt x="2866745" y="40471"/>
                </a:lnTo>
                <a:lnTo>
                  <a:pt x="2869655" y="36503"/>
                </a:lnTo>
                <a:lnTo>
                  <a:pt x="2872831" y="33064"/>
                </a:lnTo>
                <a:lnTo>
                  <a:pt x="2876006" y="29361"/>
                </a:lnTo>
                <a:lnTo>
                  <a:pt x="2879710" y="26187"/>
                </a:lnTo>
                <a:lnTo>
                  <a:pt x="2883150" y="23013"/>
                </a:lnTo>
                <a:lnTo>
                  <a:pt x="2887119" y="20103"/>
                </a:lnTo>
                <a:lnTo>
                  <a:pt x="2891088" y="17194"/>
                </a:lnTo>
                <a:lnTo>
                  <a:pt x="2895058" y="14548"/>
                </a:lnTo>
                <a:lnTo>
                  <a:pt x="2899291" y="12168"/>
                </a:lnTo>
                <a:lnTo>
                  <a:pt x="2903790" y="10052"/>
                </a:lnTo>
                <a:lnTo>
                  <a:pt x="2908288" y="7936"/>
                </a:lnTo>
                <a:lnTo>
                  <a:pt x="2912786" y="6084"/>
                </a:lnTo>
                <a:lnTo>
                  <a:pt x="2917549" y="4497"/>
                </a:lnTo>
                <a:lnTo>
                  <a:pt x="2922312" y="3174"/>
                </a:lnTo>
                <a:lnTo>
                  <a:pt x="2927075" y="2116"/>
                </a:lnTo>
                <a:lnTo>
                  <a:pt x="2932102" y="1323"/>
                </a:lnTo>
                <a:lnTo>
                  <a:pt x="2937130" y="529"/>
                </a:lnTo>
                <a:lnTo>
                  <a:pt x="2942158" y="265"/>
                </a:lnTo>
                <a:lnTo>
                  <a:pt x="294718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8931D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56113" y="249397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solidFill>
                  <a:srgbClr val="F8931D"/>
                </a:solidFill>
                <a:latin typeface="微软雅黑" panose="020B0503020204020204" pitchFamily="34" charset="-122"/>
              </a:rPr>
              <a:t>投票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27" name="KSO_Shape"/>
          <p:cNvSpPr/>
          <p:nvPr/>
        </p:nvSpPr>
        <p:spPr bwMode="auto">
          <a:xfrm>
            <a:off x="683568" y="3075477"/>
            <a:ext cx="453640" cy="299006"/>
          </a:xfrm>
          <a:custGeom>
            <a:avLst/>
            <a:gdLst>
              <a:gd name="T0" fmla="*/ 2147483646 w 12189"/>
              <a:gd name="T1" fmla="*/ 2147483646 h 8297"/>
              <a:gd name="T2" fmla="*/ 2147483646 w 12189"/>
              <a:gd name="T3" fmla="*/ 2147483646 h 8297"/>
              <a:gd name="T4" fmla="*/ 2147483646 w 12189"/>
              <a:gd name="T5" fmla="*/ 2147483646 h 8297"/>
              <a:gd name="T6" fmla="*/ 2147483646 w 12189"/>
              <a:gd name="T7" fmla="*/ 2147483646 h 8297"/>
              <a:gd name="T8" fmla="*/ 2147483646 w 12189"/>
              <a:gd name="T9" fmla="*/ 2147483646 h 8297"/>
              <a:gd name="T10" fmla="*/ 2147483646 w 12189"/>
              <a:gd name="T11" fmla="*/ 2147483646 h 8297"/>
              <a:gd name="T12" fmla="*/ 2147483646 w 12189"/>
              <a:gd name="T13" fmla="*/ 2147483646 h 8297"/>
              <a:gd name="T14" fmla="*/ 2147483646 w 12189"/>
              <a:gd name="T15" fmla="*/ 2147483646 h 8297"/>
              <a:gd name="T16" fmla="*/ 2147483646 w 12189"/>
              <a:gd name="T17" fmla="*/ 2147483646 h 8297"/>
              <a:gd name="T18" fmla="*/ 2147483646 w 12189"/>
              <a:gd name="T19" fmla="*/ 2147483646 h 8297"/>
              <a:gd name="T20" fmla="*/ 2147483646 w 12189"/>
              <a:gd name="T21" fmla="*/ 0 h 8297"/>
              <a:gd name="T22" fmla="*/ 2147483646 w 12189"/>
              <a:gd name="T23" fmla="*/ 2147483646 h 8297"/>
              <a:gd name="T24" fmla="*/ 2147483646 w 12189"/>
              <a:gd name="T25" fmla="*/ 2147483646 h 8297"/>
              <a:gd name="T26" fmla="*/ 2147483646 w 12189"/>
              <a:gd name="T27" fmla="*/ 2147483646 h 8297"/>
              <a:gd name="T28" fmla="*/ 2147483646 w 12189"/>
              <a:gd name="T29" fmla="*/ 2147483646 h 8297"/>
              <a:gd name="T30" fmla="*/ 2147483646 w 12189"/>
              <a:gd name="T31" fmla="*/ 2147483646 h 8297"/>
              <a:gd name="T32" fmla="*/ 2147483646 w 12189"/>
              <a:gd name="T33" fmla="*/ 2147483646 h 8297"/>
              <a:gd name="T34" fmla="*/ 2147483646 w 12189"/>
              <a:gd name="T35" fmla="*/ 2147483646 h 8297"/>
              <a:gd name="T36" fmla="*/ 2147483646 w 12189"/>
              <a:gd name="T37" fmla="*/ 2147483646 h 8297"/>
              <a:gd name="T38" fmla="*/ 2147483646 w 12189"/>
              <a:gd name="T39" fmla="*/ 2147483646 h 8297"/>
              <a:gd name="T40" fmla="*/ 2147483646 w 12189"/>
              <a:gd name="T41" fmla="*/ 2147483646 h 8297"/>
              <a:gd name="T42" fmla="*/ 0 w 12189"/>
              <a:gd name="T43" fmla="*/ 2147483646 h 8297"/>
              <a:gd name="T44" fmla="*/ 2147483646 w 12189"/>
              <a:gd name="T45" fmla="*/ 2147483646 h 8297"/>
              <a:gd name="T46" fmla="*/ 2147483646 w 12189"/>
              <a:gd name="T47" fmla="*/ 2147483646 h 8297"/>
              <a:gd name="T48" fmla="*/ 2147483646 w 12189"/>
              <a:gd name="T49" fmla="*/ 2147483646 h 8297"/>
              <a:gd name="T50" fmla="*/ 2147483646 w 12189"/>
              <a:gd name="T51" fmla="*/ 2147483646 h 8297"/>
              <a:gd name="T52" fmla="*/ 2147483646 w 12189"/>
              <a:gd name="T53" fmla="*/ 2147483646 h 8297"/>
              <a:gd name="T54" fmla="*/ 2147483646 w 12189"/>
              <a:gd name="T55" fmla="*/ 2147483646 h 8297"/>
              <a:gd name="T56" fmla="*/ 2147483646 w 12189"/>
              <a:gd name="T57" fmla="*/ 2147483646 h 8297"/>
              <a:gd name="T58" fmla="*/ 2147483646 w 12189"/>
              <a:gd name="T59" fmla="*/ 2147483646 h 8297"/>
              <a:gd name="T60" fmla="*/ 2147483646 w 12189"/>
              <a:gd name="T61" fmla="*/ 2147483646 h 8297"/>
              <a:gd name="T62" fmla="*/ 2147483646 w 12189"/>
              <a:gd name="T63" fmla="*/ 2147483646 h 8297"/>
              <a:gd name="T64" fmla="*/ 2147483646 w 12189"/>
              <a:gd name="T65" fmla="*/ 2147483646 h 8297"/>
              <a:gd name="T66" fmla="*/ 2147483646 w 12189"/>
              <a:gd name="T67" fmla="*/ 2147483646 h 8297"/>
              <a:gd name="T68" fmla="*/ 2147483646 w 12189"/>
              <a:gd name="T69" fmla="*/ 2147483646 h 8297"/>
              <a:gd name="T70" fmla="*/ 2147483646 w 12189"/>
              <a:gd name="T71" fmla="*/ 2147483646 h 8297"/>
              <a:gd name="T72" fmla="*/ 2147483646 w 12189"/>
              <a:gd name="T73" fmla="*/ 2147483646 h 8297"/>
              <a:gd name="T74" fmla="*/ 2147483646 w 12189"/>
              <a:gd name="T75" fmla="*/ 2147483646 h 8297"/>
              <a:gd name="T76" fmla="*/ 2147483646 w 12189"/>
              <a:gd name="T77" fmla="*/ 2147483646 h 8297"/>
              <a:gd name="T78" fmla="*/ 2147483646 w 12189"/>
              <a:gd name="T79" fmla="*/ 2147483646 h 8297"/>
              <a:gd name="T80" fmla="*/ 2147483646 w 12189"/>
              <a:gd name="T81" fmla="*/ 2147483646 h 8297"/>
              <a:gd name="T82" fmla="*/ 2147483646 w 12189"/>
              <a:gd name="T83" fmla="*/ 2147483646 h 8297"/>
              <a:gd name="T84" fmla="*/ 2147483646 w 12189"/>
              <a:gd name="T85" fmla="*/ 2147483646 h 8297"/>
              <a:gd name="T86" fmla="*/ 2147483646 w 12189"/>
              <a:gd name="T87" fmla="*/ 2147483646 h 8297"/>
              <a:gd name="T88" fmla="*/ 2147483646 w 12189"/>
              <a:gd name="T89" fmla="*/ 2147483646 h 8297"/>
              <a:gd name="T90" fmla="*/ 2147483646 w 12189"/>
              <a:gd name="T91" fmla="*/ 2147483646 h 8297"/>
              <a:gd name="T92" fmla="*/ 2147483646 w 12189"/>
              <a:gd name="T93" fmla="*/ 2147483646 h 8297"/>
              <a:gd name="T94" fmla="*/ 2147483646 w 12189"/>
              <a:gd name="T95" fmla="*/ 2147483646 h 8297"/>
              <a:gd name="T96" fmla="*/ 2147483646 w 12189"/>
              <a:gd name="T97" fmla="*/ 2147483646 h 8297"/>
              <a:gd name="T98" fmla="*/ 2147483646 w 12189"/>
              <a:gd name="T99" fmla="*/ 2147483646 h 8297"/>
              <a:gd name="T100" fmla="*/ 2147483646 w 12189"/>
              <a:gd name="T101" fmla="*/ 2147483646 h 8297"/>
              <a:gd name="T102" fmla="*/ 2147483646 w 12189"/>
              <a:gd name="T103" fmla="*/ 2147483646 h 8297"/>
              <a:gd name="T104" fmla="*/ 2147483646 w 12189"/>
              <a:gd name="T105" fmla="*/ 2147483646 h 8297"/>
              <a:gd name="T106" fmla="*/ 2147483646 w 12189"/>
              <a:gd name="T107" fmla="*/ 2147483646 h 8297"/>
              <a:gd name="T108" fmla="*/ 2147483646 w 12189"/>
              <a:gd name="T109" fmla="*/ 2147483646 h 8297"/>
              <a:gd name="T110" fmla="*/ 2147483646 w 12189"/>
              <a:gd name="T111" fmla="*/ 2147483646 h 8297"/>
              <a:gd name="T112" fmla="*/ 2147483646 w 12189"/>
              <a:gd name="T113" fmla="*/ 2147483646 h 8297"/>
              <a:gd name="T114" fmla="*/ 2147483646 w 12189"/>
              <a:gd name="T115" fmla="*/ 2147483646 h 8297"/>
              <a:gd name="T116" fmla="*/ 2147483646 w 12189"/>
              <a:gd name="T117" fmla="*/ 2147483646 h 8297"/>
              <a:gd name="T118" fmla="*/ 2147483646 w 12189"/>
              <a:gd name="T119" fmla="*/ 2147483646 h 829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2189" h="8297">
                <a:moveTo>
                  <a:pt x="12189" y="3233"/>
                </a:moveTo>
                <a:lnTo>
                  <a:pt x="12189" y="3233"/>
                </a:lnTo>
                <a:lnTo>
                  <a:pt x="12186" y="3149"/>
                </a:lnTo>
                <a:lnTo>
                  <a:pt x="12183" y="3066"/>
                </a:lnTo>
                <a:lnTo>
                  <a:pt x="12177" y="2983"/>
                </a:lnTo>
                <a:lnTo>
                  <a:pt x="12170" y="2901"/>
                </a:lnTo>
                <a:lnTo>
                  <a:pt x="12160" y="2819"/>
                </a:lnTo>
                <a:lnTo>
                  <a:pt x="12148" y="2738"/>
                </a:lnTo>
                <a:lnTo>
                  <a:pt x="12135" y="2658"/>
                </a:lnTo>
                <a:lnTo>
                  <a:pt x="12119" y="2578"/>
                </a:lnTo>
                <a:lnTo>
                  <a:pt x="12101" y="2499"/>
                </a:lnTo>
                <a:lnTo>
                  <a:pt x="12082" y="2421"/>
                </a:lnTo>
                <a:lnTo>
                  <a:pt x="12061" y="2343"/>
                </a:lnTo>
                <a:lnTo>
                  <a:pt x="12038" y="2267"/>
                </a:lnTo>
                <a:lnTo>
                  <a:pt x="12013" y="2191"/>
                </a:lnTo>
                <a:lnTo>
                  <a:pt x="11987" y="2116"/>
                </a:lnTo>
                <a:lnTo>
                  <a:pt x="11958" y="2042"/>
                </a:lnTo>
                <a:lnTo>
                  <a:pt x="11928" y="1969"/>
                </a:lnTo>
                <a:lnTo>
                  <a:pt x="11896" y="1896"/>
                </a:lnTo>
                <a:lnTo>
                  <a:pt x="11862" y="1825"/>
                </a:lnTo>
                <a:lnTo>
                  <a:pt x="11828" y="1755"/>
                </a:lnTo>
                <a:lnTo>
                  <a:pt x="11790" y="1685"/>
                </a:lnTo>
                <a:lnTo>
                  <a:pt x="11752" y="1616"/>
                </a:lnTo>
                <a:lnTo>
                  <a:pt x="11713" y="1549"/>
                </a:lnTo>
                <a:lnTo>
                  <a:pt x="11672" y="1483"/>
                </a:lnTo>
                <a:lnTo>
                  <a:pt x="11629" y="1418"/>
                </a:lnTo>
                <a:lnTo>
                  <a:pt x="11585" y="1354"/>
                </a:lnTo>
                <a:lnTo>
                  <a:pt x="11538" y="1291"/>
                </a:lnTo>
                <a:lnTo>
                  <a:pt x="11491" y="1229"/>
                </a:lnTo>
                <a:lnTo>
                  <a:pt x="11442" y="1169"/>
                </a:lnTo>
                <a:lnTo>
                  <a:pt x="11392" y="1109"/>
                </a:lnTo>
                <a:lnTo>
                  <a:pt x="11341" y="1052"/>
                </a:lnTo>
                <a:lnTo>
                  <a:pt x="11288" y="994"/>
                </a:lnTo>
                <a:lnTo>
                  <a:pt x="11234" y="939"/>
                </a:lnTo>
                <a:lnTo>
                  <a:pt x="11178" y="884"/>
                </a:lnTo>
                <a:lnTo>
                  <a:pt x="11122" y="831"/>
                </a:lnTo>
                <a:lnTo>
                  <a:pt x="11063" y="780"/>
                </a:lnTo>
                <a:lnTo>
                  <a:pt x="11005" y="730"/>
                </a:lnTo>
                <a:lnTo>
                  <a:pt x="10945" y="682"/>
                </a:lnTo>
                <a:lnTo>
                  <a:pt x="10883" y="634"/>
                </a:lnTo>
                <a:lnTo>
                  <a:pt x="10821" y="589"/>
                </a:lnTo>
                <a:lnTo>
                  <a:pt x="10756" y="544"/>
                </a:lnTo>
                <a:lnTo>
                  <a:pt x="10691" y="501"/>
                </a:lnTo>
                <a:lnTo>
                  <a:pt x="10626" y="461"/>
                </a:lnTo>
                <a:lnTo>
                  <a:pt x="10559" y="421"/>
                </a:lnTo>
                <a:lnTo>
                  <a:pt x="10490" y="383"/>
                </a:lnTo>
                <a:lnTo>
                  <a:pt x="10422" y="347"/>
                </a:lnTo>
                <a:lnTo>
                  <a:pt x="10352" y="312"/>
                </a:lnTo>
                <a:lnTo>
                  <a:pt x="10281" y="279"/>
                </a:lnTo>
                <a:lnTo>
                  <a:pt x="10209" y="248"/>
                </a:lnTo>
                <a:lnTo>
                  <a:pt x="10138" y="218"/>
                </a:lnTo>
                <a:lnTo>
                  <a:pt x="10063" y="190"/>
                </a:lnTo>
                <a:lnTo>
                  <a:pt x="9989" y="164"/>
                </a:lnTo>
                <a:lnTo>
                  <a:pt x="9914" y="140"/>
                </a:lnTo>
                <a:lnTo>
                  <a:pt x="9839" y="119"/>
                </a:lnTo>
                <a:lnTo>
                  <a:pt x="9762" y="97"/>
                </a:lnTo>
                <a:lnTo>
                  <a:pt x="9684" y="79"/>
                </a:lnTo>
                <a:lnTo>
                  <a:pt x="9607" y="62"/>
                </a:lnTo>
                <a:lnTo>
                  <a:pt x="9528" y="47"/>
                </a:lnTo>
                <a:lnTo>
                  <a:pt x="9449" y="35"/>
                </a:lnTo>
                <a:lnTo>
                  <a:pt x="9369" y="24"/>
                </a:lnTo>
                <a:lnTo>
                  <a:pt x="9287" y="15"/>
                </a:lnTo>
                <a:lnTo>
                  <a:pt x="9206" y="9"/>
                </a:lnTo>
                <a:lnTo>
                  <a:pt x="9125" y="4"/>
                </a:lnTo>
                <a:lnTo>
                  <a:pt x="9042" y="0"/>
                </a:lnTo>
                <a:lnTo>
                  <a:pt x="8960" y="0"/>
                </a:lnTo>
                <a:lnTo>
                  <a:pt x="3186" y="39"/>
                </a:lnTo>
                <a:lnTo>
                  <a:pt x="3104" y="40"/>
                </a:lnTo>
                <a:lnTo>
                  <a:pt x="3021" y="43"/>
                </a:lnTo>
                <a:lnTo>
                  <a:pt x="2940" y="49"/>
                </a:lnTo>
                <a:lnTo>
                  <a:pt x="2859" y="56"/>
                </a:lnTo>
                <a:lnTo>
                  <a:pt x="2777" y="67"/>
                </a:lnTo>
                <a:lnTo>
                  <a:pt x="2698" y="79"/>
                </a:lnTo>
                <a:lnTo>
                  <a:pt x="2618" y="92"/>
                </a:lnTo>
                <a:lnTo>
                  <a:pt x="2540" y="108"/>
                </a:lnTo>
                <a:lnTo>
                  <a:pt x="2463" y="126"/>
                </a:lnTo>
                <a:lnTo>
                  <a:pt x="2385" y="146"/>
                </a:lnTo>
                <a:lnTo>
                  <a:pt x="2308" y="168"/>
                </a:lnTo>
                <a:lnTo>
                  <a:pt x="2233" y="190"/>
                </a:lnTo>
                <a:lnTo>
                  <a:pt x="2159" y="216"/>
                </a:lnTo>
                <a:lnTo>
                  <a:pt x="2085" y="243"/>
                </a:lnTo>
                <a:lnTo>
                  <a:pt x="2012" y="272"/>
                </a:lnTo>
                <a:lnTo>
                  <a:pt x="1939" y="302"/>
                </a:lnTo>
                <a:lnTo>
                  <a:pt x="1868" y="334"/>
                </a:lnTo>
                <a:lnTo>
                  <a:pt x="1798" y="369"/>
                </a:lnTo>
                <a:lnTo>
                  <a:pt x="1728" y="403"/>
                </a:lnTo>
                <a:lnTo>
                  <a:pt x="1659" y="440"/>
                </a:lnTo>
                <a:lnTo>
                  <a:pt x="1592" y="480"/>
                </a:lnTo>
                <a:lnTo>
                  <a:pt x="1526" y="521"/>
                </a:lnTo>
                <a:lnTo>
                  <a:pt x="1460" y="562"/>
                </a:lnTo>
                <a:lnTo>
                  <a:pt x="1396" y="605"/>
                </a:lnTo>
                <a:lnTo>
                  <a:pt x="1333" y="651"/>
                </a:lnTo>
                <a:lnTo>
                  <a:pt x="1272" y="698"/>
                </a:lnTo>
                <a:lnTo>
                  <a:pt x="1211" y="745"/>
                </a:lnTo>
                <a:lnTo>
                  <a:pt x="1151" y="794"/>
                </a:lnTo>
                <a:lnTo>
                  <a:pt x="1092" y="846"/>
                </a:lnTo>
                <a:lnTo>
                  <a:pt x="1035" y="897"/>
                </a:lnTo>
                <a:lnTo>
                  <a:pt x="978" y="951"/>
                </a:lnTo>
                <a:lnTo>
                  <a:pt x="923" y="1006"/>
                </a:lnTo>
                <a:lnTo>
                  <a:pt x="871" y="1062"/>
                </a:lnTo>
                <a:lnTo>
                  <a:pt x="818" y="1120"/>
                </a:lnTo>
                <a:lnTo>
                  <a:pt x="768" y="1178"/>
                </a:lnTo>
                <a:lnTo>
                  <a:pt x="719" y="1238"/>
                </a:lnTo>
                <a:lnTo>
                  <a:pt x="671" y="1299"/>
                </a:lnTo>
                <a:lnTo>
                  <a:pt x="624" y="1361"/>
                </a:lnTo>
                <a:lnTo>
                  <a:pt x="579" y="1426"/>
                </a:lnTo>
                <a:lnTo>
                  <a:pt x="536" y="1490"/>
                </a:lnTo>
                <a:lnTo>
                  <a:pt x="493" y="1556"/>
                </a:lnTo>
                <a:lnTo>
                  <a:pt x="453" y="1622"/>
                </a:lnTo>
                <a:lnTo>
                  <a:pt x="414" y="1690"/>
                </a:lnTo>
                <a:lnTo>
                  <a:pt x="377" y="1760"/>
                </a:lnTo>
                <a:lnTo>
                  <a:pt x="341" y="1829"/>
                </a:lnTo>
                <a:lnTo>
                  <a:pt x="306" y="1900"/>
                </a:lnTo>
                <a:lnTo>
                  <a:pt x="274" y="1972"/>
                </a:lnTo>
                <a:lnTo>
                  <a:pt x="243" y="2044"/>
                </a:lnTo>
                <a:lnTo>
                  <a:pt x="214" y="2118"/>
                </a:lnTo>
                <a:lnTo>
                  <a:pt x="187" y="2193"/>
                </a:lnTo>
                <a:lnTo>
                  <a:pt x="162" y="2268"/>
                </a:lnTo>
                <a:lnTo>
                  <a:pt x="138" y="2344"/>
                </a:lnTo>
                <a:lnTo>
                  <a:pt x="115" y="2421"/>
                </a:lnTo>
                <a:lnTo>
                  <a:pt x="95" y="2499"/>
                </a:lnTo>
                <a:lnTo>
                  <a:pt x="77" y="2578"/>
                </a:lnTo>
                <a:lnTo>
                  <a:pt x="60" y="2657"/>
                </a:lnTo>
                <a:lnTo>
                  <a:pt x="46" y="2737"/>
                </a:lnTo>
                <a:lnTo>
                  <a:pt x="34" y="2817"/>
                </a:lnTo>
                <a:lnTo>
                  <a:pt x="23" y="2898"/>
                </a:lnTo>
                <a:lnTo>
                  <a:pt x="15" y="2980"/>
                </a:lnTo>
                <a:lnTo>
                  <a:pt x="7" y="3062"/>
                </a:lnTo>
                <a:lnTo>
                  <a:pt x="3" y="3146"/>
                </a:lnTo>
                <a:lnTo>
                  <a:pt x="0" y="3228"/>
                </a:lnTo>
                <a:lnTo>
                  <a:pt x="0" y="3313"/>
                </a:lnTo>
                <a:lnTo>
                  <a:pt x="1" y="3397"/>
                </a:lnTo>
                <a:lnTo>
                  <a:pt x="5" y="3481"/>
                </a:lnTo>
                <a:lnTo>
                  <a:pt x="11" y="3563"/>
                </a:lnTo>
                <a:lnTo>
                  <a:pt x="18" y="3646"/>
                </a:lnTo>
                <a:lnTo>
                  <a:pt x="28" y="3727"/>
                </a:lnTo>
                <a:lnTo>
                  <a:pt x="40" y="3808"/>
                </a:lnTo>
                <a:lnTo>
                  <a:pt x="54" y="3888"/>
                </a:lnTo>
                <a:lnTo>
                  <a:pt x="70" y="3967"/>
                </a:lnTo>
                <a:lnTo>
                  <a:pt x="86" y="4046"/>
                </a:lnTo>
                <a:lnTo>
                  <a:pt x="105" y="4125"/>
                </a:lnTo>
                <a:lnTo>
                  <a:pt x="127" y="4203"/>
                </a:lnTo>
                <a:lnTo>
                  <a:pt x="150" y="4280"/>
                </a:lnTo>
                <a:lnTo>
                  <a:pt x="175" y="4355"/>
                </a:lnTo>
                <a:lnTo>
                  <a:pt x="201" y="4430"/>
                </a:lnTo>
                <a:lnTo>
                  <a:pt x="230" y="4504"/>
                </a:lnTo>
                <a:lnTo>
                  <a:pt x="260" y="4577"/>
                </a:lnTo>
                <a:lnTo>
                  <a:pt x="292" y="4650"/>
                </a:lnTo>
                <a:lnTo>
                  <a:pt x="325" y="4721"/>
                </a:lnTo>
                <a:lnTo>
                  <a:pt x="360" y="4791"/>
                </a:lnTo>
                <a:lnTo>
                  <a:pt x="397" y="4861"/>
                </a:lnTo>
                <a:lnTo>
                  <a:pt x="436" y="4929"/>
                </a:lnTo>
                <a:lnTo>
                  <a:pt x="475" y="4997"/>
                </a:lnTo>
                <a:lnTo>
                  <a:pt x="517" y="5063"/>
                </a:lnTo>
                <a:lnTo>
                  <a:pt x="559" y="5129"/>
                </a:lnTo>
                <a:lnTo>
                  <a:pt x="604" y="5192"/>
                </a:lnTo>
                <a:lnTo>
                  <a:pt x="650" y="5256"/>
                </a:lnTo>
                <a:lnTo>
                  <a:pt x="696" y="5317"/>
                </a:lnTo>
                <a:lnTo>
                  <a:pt x="745" y="5378"/>
                </a:lnTo>
                <a:lnTo>
                  <a:pt x="796" y="5437"/>
                </a:lnTo>
                <a:lnTo>
                  <a:pt x="847" y="5495"/>
                </a:lnTo>
                <a:lnTo>
                  <a:pt x="900" y="5552"/>
                </a:lnTo>
                <a:lnTo>
                  <a:pt x="953" y="5607"/>
                </a:lnTo>
                <a:lnTo>
                  <a:pt x="1010" y="5661"/>
                </a:lnTo>
                <a:lnTo>
                  <a:pt x="1066" y="5714"/>
                </a:lnTo>
                <a:lnTo>
                  <a:pt x="1124" y="5765"/>
                </a:lnTo>
                <a:lnTo>
                  <a:pt x="1183" y="5815"/>
                </a:lnTo>
                <a:lnTo>
                  <a:pt x="1244" y="5864"/>
                </a:lnTo>
                <a:lnTo>
                  <a:pt x="1305" y="5911"/>
                </a:lnTo>
                <a:lnTo>
                  <a:pt x="1367" y="5958"/>
                </a:lnTo>
                <a:lnTo>
                  <a:pt x="1432" y="6002"/>
                </a:lnTo>
                <a:lnTo>
                  <a:pt x="1496" y="6044"/>
                </a:lnTo>
                <a:lnTo>
                  <a:pt x="1562" y="6086"/>
                </a:lnTo>
                <a:lnTo>
                  <a:pt x="1629" y="6125"/>
                </a:lnTo>
                <a:lnTo>
                  <a:pt x="1697" y="6162"/>
                </a:lnTo>
                <a:lnTo>
                  <a:pt x="1765" y="6199"/>
                </a:lnTo>
                <a:lnTo>
                  <a:pt x="1836" y="6234"/>
                </a:lnTo>
                <a:lnTo>
                  <a:pt x="1907" y="6266"/>
                </a:lnTo>
                <a:lnTo>
                  <a:pt x="1978" y="6297"/>
                </a:lnTo>
                <a:lnTo>
                  <a:pt x="2050" y="6327"/>
                </a:lnTo>
                <a:lnTo>
                  <a:pt x="2124" y="6355"/>
                </a:lnTo>
                <a:lnTo>
                  <a:pt x="2198" y="6381"/>
                </a:lnTo>
                <a:lnTo>
                  <a:pt x="2274" y="6405"/>
                </a:lnTo>
                <a:lnTo>
                  <a:pt x="2349" y="6428"/>
                </a:lnTo>
                <a:lnTo>
                  <a:pt x="2426" y="6448"/>
                </a:lnTo>
                <a:lnTo>
                  <a:pt x="2503" y="6467"/>
                </a:lnTo>
                <a:lnTo>
                  <a:pt x="2581" y="6484"/>
                </a:lnTo>
                <a:lnTo>
                  <a:pt x="2660" y="6498"/>
                </a:lnTo>
                <a:lnTo>
                  <a:pt x="2739" y="6511"/>
                </a:lnTo>
                <a:lnTo>
                  <a:pt x="2819" y="6522"/>
                </a:lnTo>
                <a:lnTo>
                  <a:pt x="2900" y="6530"/>
                </a:lnTo>
                <a:lnTo>
                  <a:pt x="2982" y="6538"/>
                </a:lnTo>
                <a:lnTo>
                  <a:pt x="3063" y="6542"/>
                </a:lnTo>
                <a:lnTo>
                  <a:pt x="3146" y="6545"/>
                </a:lnTo>
                <a:lnTo>
                  <a:pt x="3228" y="6545"/>
                </a:lnTo>
                <a:lnTo>
                  <a:pt x="8237" y="6513"/>
                </a:lnTo>
                <a:lnTo>
                  <a:pt x="8241" y="6557"/>
                </a:lnTo>
                <a:lnTo>
                  <a:pt x="8243" y="6603"/>
                </a:lnTo>
                <a:lnTo>
                  <a:pt x="8245" y="6651"/>
                </a:lnTo>
                <a:lnTo>
                  <a:pt x="8245" y="6703"/>
                </a:lnTo>
                <a:lnTo>
                  <a:pt x="8245" y="6754"/>
                </a:lnTo>
                <a:lnTo>
                  <a:pt x="8243" y="6809"/>
                </a:lnTo>
                <a:lnTo>
                  <a:pt x="8240" y="6864"/>
                </a:lnTo>
                <a:lnTo>
                  <a:pt x="8234" y="6922"/>
                </a:lnTo>
                <a:lnTo>
                  <a:pt x="8226" y="6980"/>
                </a:lnTo>
                <a:lnTo>
                  <a:pt x="8218" y="7040"/>
                </a:lnTo>
                <a:lnTo>
                  <a:pt x="8206" y="7100"/>
                </a:lnTo>
                <a:lnTo>
                  <a:pt x="8193" y="7162"/>
                </a:lnTo>
                <a:lnTo>
                  <a:pt x="8176" y="7223"/>
                </a:lnTo>
                <a:lnTo>
                  <a:pt x="8157" y="7285"/>
                </a:lnTo>
                <a:lnTo>
                  <a:pt x="8135" y="7349"/>
                </a:lnTo>
                <a:lnTo>
                  <a:pt x="8110" y="7411"/>
                </a:lnTo>
                <a:lnTo>
                  <a:pt x="8097" y="7442"/>
                </a:lnTo>
                <a:lnTo>
                  <a:pt x="8083" y="7473"/>
                </a:lnTo>
                <a:lnTo>
                  <a:pt x="8067" y="7504"/>
                </a:lnTo>
                <a:lnTo>
                  <a:pt x="8052" y="7535"/>
                </a:lnTo>
                <a:lnTo>
                  <a:pt x="8035" y="7566"/>
                </a:lnTo>
                <a:lnTo>
                  <a:pt x="8017" y="7597"/>
                </a:lnTo>
                <a:lnTo>
                  <a:pt x="7999" y="7628"/>
                </a:lnTo>
                <a:lnTo>
                  <a:pt x="7979" y="7660"/>
                </a:lnTo>
                <a:lnTo>
                  <a:pt x="7958" y="7689"/>
                </a:lnTo>
                <a:lnTo>
                  <a:pt x="7938" y="7721"/>
                </a:lnTo>
                <a:lnTo>
                  <a:pt x="7915" y="7750"/>
                </a:lnTo>
                <a:lnTo>
                  <a:pt x="7891" y="7780"/>
                </a:lnTo>
                <a:lnTo>
                  <a:pt x="7868" y="7809"/>
                </a:lnTo>
                <a:lnTo>
                  <a:pt x="7842" y="7839"/>
                </a:lnTo>
                <a:lnTo>
                  <a:pt x="7816" y="7868"/>
                </a:lnTo>
                <a:lnTo>
                  <a:pt x="7789" y="7896"/>
                </a:lnTo>
                <a:lnTo>
                  <a:pt x="7760" y="7925"/>
                </a:lnTo>
                <a:lnTo>
                  <a:pt x="7730" y="7953"/>
                </a:lnTo>
                <a:lnTo>
                  <a:pt x="7699" y="7980"/>
                </a:lnTo>
                <a:lnTo>
                  <a:pt x="7668" y="8008"/>
                </a:lnTo>
                <a:lnTo>
                  <a:pt x="7634" y="8035"/>
                </a:lnTo>
                <a:lnTo>
                  <a:pt x="7600" y="8061"/>
                </a:lnTo>
                <a:lnTo>
                  <a:pt x="7564" y="8087"/>
                </a:lnTo>
                <a:lnTo>
                  <a:pt x="7528" y="8113"/>
                </a:lnTo>
                <a:lnTo>
                  <a:pt x="7490" y="8138"/>
                </a:lnTo>
                <a:lnTo>
                  <a:pt x="7450" y="8162"/>
                </a:lnTo>
                <a:lnTo>
                  <a:pt x="7409" y="8186"/>
                </a:lnTo>
                <a:lnTo>
                  <a:pt x="7368" y="8210"/>
                </a:lnTo>
                <a:lnTo>
                  <a:pt x="7325" y="8232"/>
                </a:lnTo>
                <a:lnTo>
                  <a:pt x="7280" y="8254"/>
                </a:lnTo>
                <a:lnTo>
                  <a:pt x="7235" y="8275"/>
                </a:lnTo>
                <a:lnTo>
                  <a:pt x="7187" y="8297"/>
                </a:lnTo>
                <a:lnTo>
                  <a:pt x="7210" y="8293"/>
                </a:lnTo>
                <a:lnTo>
                  <a:pt x="7271" y="8283"/>
                </a:lnTo>
                <a:lnTo>
                  <a:pt x="7315" y="8274"/>
                </a:lnTo>
                <a:lnTo>
                  <a:pt x="7368" y="8264"/>
                </a:lnTo>
                <a:lnTo>
                  <a:pt x="7427" y="8249"/>
                </a:lnTo>
                <a:lnTo>
                  <a:pt x="7493" y="8234"/>
                </a:lnTo>
                <a:lnTo>
                  <a:pt x="7566" y="8213"/>
                </a:lnTo>
                <a:lnTo>
                  <a:pt x="7644" y="8191"/>
                </a:lnTo>
                <a:lnTo>
                  <a:pt x="7726" y="8165"/>
                </a:lnTo>
                <a:lnTo>
                  <a:pt x="7813" y="8136"/>
                </a:lnTo>
                <a:lnTo>
                  <a:pt x="7903" y="8102"/>
                </a:lnTo>
                <a:lnTo>
                  <a:pt x="7949" y="8083"/>
                </a:lnTo>
                <a:lnTo>
                  <a:pt x="7996" y="8064"/>
                </a:lnTo>
                <a:lnTo>
                  <a:pt x="8043" y="8043"/>
                </a:lnTo>
                <a:lnTo>
                  <a:pt x="8090" y="8022"/>
                </a:lnTo>
                <a:lnTo>
                  <a:pt x="8139" y="8000"/>
                </a:lnTo>
                <a:lnTo>
                  <a:pt x="8187" y="7976"/>
                </a:lnTo>
                <a:lnTo>
                  <a:pt x="8235" y="7951"/>
                </a:lnTo>
                <a:lnTo>
                  <a:pt x="8284" y="7925"/>
                </a:lnTo>
                <a:lnTo>
                  <a:pt x="8333" y="7899"/>
                </a:lnTo>
                <a:lnTo>
                  <a:pt x="8381" y="7870"/>
                </a:lnTo>
                <a:lnTo>
                  <a:pt x="8430" y="7840"/>
                </a:lnTo>
                <a:lnTo>
                  <a:pt x="8478" y="7810"/>
                </a:lnTo>
                <a:lnTo>
                  <a:pt x="8525" y="7778"/>
                </a:lnTo>
                <a:lnTo>
                  <a:pt x="8572" y="7744"/>
                </a:lnTo>
                <a:lnTo>
                  <a:pt x="8620" y="7709"/>
                </a:lnTo>
                <a:lnTo>
                  <a:pt x="8666" y="7673"/>
                </a:lnTo>
                <a:lnTo>
                  <a:pt x="8712" y="7636"/>
                </a:lnTo>
                <a:lnTo>
                  <a:pt x="8756" y="7596"/>
                </a:lnTo>
                <a:lnTo>
                  <a:pt x="8800" y="7555"/>
                </a:lnTo>
                <a:lnTo>
                  <a:pt x="8845" y="7514"/>
                </a:lnTo>
                <a:lnTo>
                  <a:pt x="8887" y="7471"/>
                </a:lnTo>
                <a:lnTo>
                  <a:pt x="8928" y="7425"/>
                </a:lnTo>
                <a:lnTo>
                  <a:pt x="8968" y="7380"/>
                </a:lnTo>
                <a:lnTo>
                  <a:pt x="9007" y="7332"/>
                </a:lnTo>
                <a:lnTo>
                  <a:pt x="9044" y="7282"/>
                </a:lnTo>
                <a:lnTo>
                  <a:pt x="9081" y="7230"/>
                </a:lnTo>
                <a:lnTo>
                  <a:pt x="9116" y="7178"/>
                </a:lnTo>
                <a:lnTo>
                  <a:pt x="9150" y="7123"/>
                </a:lnTo>
                <a:lnTo>
                  <a:pt x="9181" y="7066"/>
                </a:lnTo>
                <a:lnTo>
                  <a:pt x="9211" y="7009"/>
                </a:lnTo>
                <a:lnTo>
                  <a:pt x="9239" y="6949"/>
                </a:lnTo>
                <a:lnTo>
                  <a:pt x="9266" y="6888"/>
                </a:lnTo>
                <a:lnTo>
                  <a:pt x="9290" y="6825"/>
                </a:lnTo>
                <a:lnTo>
                  <a:pt x="9311" y="6760"/>
                </a:lnTo>
                <a:lnTo>
                  <a:pt x="9331" y="6693"/>
                </a:lnTo>
                <a:lnTo>
                  <a:pt x="9349" y="6624"/>
                </a:lnTo>
                <a:lnTo>
                  <a:pt x="9365" y="6553"/>
                </a:lnTo>
                <a:lnTo>
                  <a:pt x="9378" y="6481"/>
                </a:lnTo>
                <a:lnTo>
                  <a:pt x="9453" y="6471"/>
                </a:lnTo>
                <a:lnTo>
                  <a:pt x="9526" y="6459"/>
                </a:lnTo>
                <a:lnTo>
                  <a:pt x="9599" y="6446"/>
                </a:lnTo>
                <a:lnTo>
                  <a:pt x="9672" y="6430"/>
                </a:lnTo>
                <a:lnTo>
                  <a:pt x="9744" y="6413"/>
                </a:lnTo>
                <a:lnTo>
                  <a:pt x="9816" y="6394"/>
                </a:lnTo>
                <a:lnTo>
                  <a:pt x="9886" y="6374"/>
                </a:lnTo>
                <a:lnTo>
                  <a:pt x="9957" y="6352"/>
                </a:lnTo>
                <a:lnTo>
                  <a:pt x="10026" y="6330"/>
                </a:lnTo>
                <a:lnTo>
                  <a:pt x="10095" y="6304"/>
                </a:lnTo>
                <a:lnTo>
                  <a:pt x="10163" y="6278"/>
                </a:lnTo>
                <a:lnTo>
                  <a:pt x="10230" y="6251"/>
                </a:lnTo>
                <a:lnTo>
                  <a:pt x="10297" y="6221"/>
                </a:lnTo>
                <a:lnTo>
                  <a:pt x="10362" y="6190"/>
                </a:lnTo>
                <a:lnTo>
                  <a:pt x="10427" y="6157"/>
                </a:lnTo>
                <a:lnTo>
                  <a:pt x="10490" y="6124"/>
                </a:lnTo>
                <a:lnTo>
                  <a:pt x="10554" y="6089"/>
                </a:lnTo>
                <a:lnTo>
                  <a:pt x="10616" y="6052"/>
                </a:lnTo>
                <a:lnTo>
                  <a:pt x="10677" y="6014"/>
                </a:lnTo>
                <a:lnTo>
                  <a:pt x="10738" y="5976"/>
                </a:lnTo>
                <a:lnTo>
                  <a:pt x="10798" y="5935"/>
                </a:lnTo>
                <a:lnTo>
                  <a:pt x="10856" y="5893"/>
                </a:lnTo>
                <a:lnTo>
                  <a:pt x="10914" y="5850"/>
                </a:lnTo>
                <a:lnTo>
                  <a:pt x="10970" y="5806"/>
                </a:lnTo>
                <a:lnTo>
                  <a:pt x="11026" y="5759"/>
                </a:lnTo>
                <a:lnTo>
                  <a:pt x="11080" y="5712"/>
                </a:lnTo>
                <a:lnTo>
                  <a:pt x="11134" y="5665"/>
                </a:lnTo>
                <a:lnTo>
                  <a:pt x="11186" y="5616"/>
                </a:lnTo>
                <a:lnTo>
                  <a:pt x="11238" y="5565"/>
                </a:lnTo>
                <a:lnTo>
                  <a:pt x="11288" y="5514"/>
                </a:lnTo>
                <a:lnTo>
                  <a:pt x="11337" y="5461"/>
                </a:lnTo>
                <a:lnTo>
                  <a:pt x="11385" y="5407"/>
                </a:lnTo>
                <a:lnTo>
                  <a:pt x="11432" y="5352"/>
                </a:lnTo>
                <a:lnTo>
                  <a:pt x="11477" y="5297"/>
                </a:lnTo>
                <a:lnTo>
                  <a:pt x="11521" y="5240"/>
                </a:lnTo>
                <a:lnTo>
                  <a:pt x="11564" y="5183"/>
                </a:lnTo>
                <a:lnTo>
                  <a:pt x="11606" y="5123"/>
                </a:lnTo>
                <a:lnTo>
                  <a:pt x="11647" y="5063"/>
                </a:lnTo>
                <a:lnTo>
                  <a:pt x="11686" y="5003"/>
                </a:lnTo>
                <a:lnTo>
                  <a:pt x="11723" y="4941"/>
                </a:lnTo>
                <a:lnTo>
                  <a:pt x="11761" y="4879"/>
                </a:lnTo>
                <a:lnTo>
                  <a:pt x="11795" y="4814"/>
                </a:lnTo>
                <a:lnTo>
                  <a:pt x="11830" y="4751"/>
                </a:lnTo>
                <a:lnTo>
                  <a:pt x="11862" y="4685"/>
                </a:lnTo>
                <a:lnTo>
                  <a:pt x="11893" y="4619"/>
                </a:lnTo>
                <a:lnTo>
                  <a:pt x="11923" y="4552"/>
                </a:lnTo>
                <a:lnTo>
                  <a:pt x="11951" y="4484"/>
                </a:lnTo>
                <a:lnTo>
                  <a:pt x="11978" y="4416"/>
                </a:lnTo>
                <a:lnTo>
                  <a:pt x="12003" y="4347"/>
                </a:lnTo>
                <a:lnTo>
                  <a:pt x="12027" y="4277"/>
                </a:lnTo>
                <a:lnTo>
                  <a:pt x="12049" y="4207"/>
                </a:lnTo>
                <a:lnTo>
                  <a:pt x="12069" y="4135"/>
                </a:lnTo>
                <a:lnTo>
                  <a:pt x="12088" y="4063"/>
                </a:lnTo>
                <a:lnTo>
                  <a:pt x="12106" y="3990"/>
                </a:lnTo>
                <a:lnTo>
                  <a:pt x="12122" y="3917"/>
                </a:lnTo>
                <a:lnTo>
                  <a:pt x="12136" y="3843"/>
                </a:lnTo>
                <a:lnTo>
                  <a:pt x="12148" y="3769"/>
                </a:lnTo>
                <a:lnTo>
                  <a:pt x="12159" y="3694"/>
                </a:lnTo>
                <a:lnTo>
                  <a:pt x="12168" y="3618"/>
                </a:lnTo>
                <a:lnTo>
                  <a:pt x="12176" y="3543"/>
                </a:lnTo>
                <a:lnTo>
                  <a:pt x="12182" y="3466"/>
                </a:lnTo>
                <a:lnTo>
                  <a:pt x="12185" y="3389"/>
                </a:lnTo>
                <a:lnTo>
                  <a:pt x="12188" y="3311"/>
                </a:lnTo>
                <a:lnTo>
                  <a:pt x="12189" y="323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bIns="288000"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dirty="0">
              <a:solidFill>
                <a:srgbClr val="FFFFFF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60577" y="3352655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>
                <a:solidFill>
                  <a:srgbClr val="F8931D"/>
                </a:solidFill>
                <a:latin typeface="微软雅黑" panose="020B0503020204020204" pitchFamily="34" charset="-122"/>
              </a:rPr>
              <a:t>话题</a:t>
            </a:r>
            <a:endParaRPr lang="zh-CN" altLang="en-US" sz="1200" b="1" dirty="0">
              <a:solidFill>
                <a:srgbClr val="F8931D"/>
              </a:solidFill>
              <a:latin typeface="微软雅黑" panose="020B0503020204020204" pitchFamily="34" charset="-122"/>
            </a:endParaRPr>
          </a:p>
        </p:txBody>
      </p:sp>
      <p:sp>
        <p:nvSpPr>
          <p:cNvPr id="31" name="KSO_Shape"/>
          <p:cNvSpPr/>
          <p:nvPr/>
        </p:nvSpPr>
        <p:spPr bwMode="auto">
          <a:xfrm>
            <a:off x="755576" y="4153644"/>
            <a:ext cx="300604" cy="398548"/>
          </a:xfrm>
          <a:custGeom>
            <a:avLst/>
            <a:gdLst>
              <a:gd name="T0" fmla="*/ 1224924 w 2376488"/>
              <a:gd name="T1" fmla="*/ 2761395 h 3225800"/>
              <a:gd name="T2" fmla="*/ 1200514 w 2376488"/>
              <a:gd name="T3" fmla="*/ 2844137 h 3225800"/>
              <a:gd name="T4" fmla="*/ 434302 w 2376488"/>
              <a:gd name="T5" fmla="*/ 2840318 h 3225800"/>
              <a:gd name="T6" fmla="*/ 417817 w 2376488"/>
              <a:gd name="T7" fmla="*/ 2755348 h 3225800"/>
              <a:gd name="T8" fmla="*/ 1946947 w 2376488"/>
              <a:gd name="T9" fmla="*/ 2276790 h 3225800"/>
              <a:gd name="T10" fmla="*/ 2007871 w 2376488"/>
              <a:gd name="T11" fmla="*/ 2336867 h 3225800"/>
              <a:gd name="T12" fmla="*/ 1960274 w 2376488"/>
              <a:gd name="T13" fmla="*/ 2408268 h 3225800"/>
              <a:gd name="T14" fmla="*/ 421315 w 2376488"/>
              <a:gd name="T15" fmla="*/ 2381532 h 3225800"/>
              <a:gd name="T16" fmla="*/ 429565 w 2376488"/>
              <a:gd name="T17" fmla="*/ 2296291 h 3225800"/>
              <a:gd name="T18" fmla="*/ 1966620 w 2376488"/>
              <a:gd name="T19" fmla="*/ 1981797 h 3225800"/>
              <a:gd name="T20" fmla="*/ 2006602 w 2376488"/>
              <a:gd name="T21" fmla="*/ 2057463 h 3225800"/>
              <a:gd name="T22" fmla="*/ 1940284 w 2376488"/>
              <a:gd name="T23" fmla="*/ 2111375 h 3225800"/>
              <a:gd name="T24" fmla="*/ 412748 w 2376488"/>
              <a:gd name="T25" fmla="*/ 2064084 h 3225800"/>
              <a:gd name="T26" fmla="*/ 445431 w 2376488"/>
              <a:gd name="T27" fmla="*/ 1984634 h 3225800"/>
              <a:gd name="T28" fmla="*/ 1983438 w 2376488"/>
              <a:gd name="T29" fmla="*/ 1691813 h 3225800"/>
              <a:gd name="T30" fmla="*/ 1999621 w 2376488"/>
              <a:gd name="T31" fmla="*/ 1776110 h 3225800"/>
              <a:gd name="T32" fmla="*/ 464152 w 2376488"/>
              <a:gd name="T33" fmla="*/ 1809766 h 3225800"/>
              <a:gd name="T34" fmla="*/ 409575 w 2376488"/>
              <a:gd name="T35" fmla="*/ 1743712 h 3225800"/>
              <a:gd name="T36" fmla="*/ 464152 w 2376488"/>
              <a:gd name="T37" fmla="*/ 1677973 h 3225800"/>
              <a:gd name="T38" fmla="*/ 839503 w 2376488"/>
              <a:gd name="T39" fmla="*/ 1405929 h 3225800"/>
              <a:gd name="T40" fmla="*/ 831271 w 2376488"/>
              <a:gd name="T41" fmla="*/ 1491484 h 3225800"/>
              <a:gd name="T42" fmla="*/ 445349 w 2376488"/>
              <a:gd name="T43" fmla="*/ 1503122 h 3225800"/>
              <a:gd name="T44" fmla="*/ 412741 w 2376488"/>
              <a:gd name="T45" fmla="*/ 1423858 h 3225800"/>
              <a:gd name="T46" fmla="*/ 1305682 w 2376488"/>
              <a:gd name="T47" fmla="*/ 909637 h 3225800"/>
              <a:gd name="T48" fmla="*/ 1477663 w 2376488"/>
              <a:gd name="T49" fmla="*/ 930614 h 3225800"/>
              <a:gd name="T50" fmla="*/ 1610543 w 2376488"/>
              <a:gd name="T51" fmla="*/ 964305 h 3225800"/>
              <a:gd name="T52" fmla="*/ 1857547 w 2376488"/>
              <a:gd name="T53" fmla="*/ 995452 h 3225800"/>
              <a:gd name="T54" fmla="*/ 1953551 w 2376488"/>
              <a:gd name="T55" fmla="*/ 1129896 h 3225800"/>
              <a:gd name="T56" fmla="*/ 1951644 w 2376488"/>
              <a:gd name="T57" fmla="*/ 1484281 h 3225800"/>
              <a:gd name="T58" fmla="*/ 1772351 w 2376488"/>
              <a:gd name="T59" fmla="*/ 1229696 h 3225800"/>
              <a:gd name="T60" fmla="*/ 1346691 w 2376488"/>
              <a:gd name="T61" fmla="*/ 1512886 h 3225800"/>
              <a:gd name="T62" fmla="*/ 1134337 w 2376488"/>
              <a:gd name="T63" fmla="*/ 1276735 h 3225800"/>
              <a:gd name="T64" fmla="*/ 953455 w 2376488"/>
              <a:gd name="T65" fmla="*/ 1247177 h 3225800"/>
              <a:gd name="T66" fmla="*/ 985244 w 2376488"/>
              <a:gd name="T67" fmla="*/ 1088260 h 3225800"/>
              <a:gd name="T68" fmla="*/ 1137516 w 2376488"/>
              <a:gd name="T69" fmla="*/ 966212 h 3225800"/>
              <a:gd name="T70" fmla="*/ 1523318 w 2376488"/>
              <a:gd name="T71" fmla="*/ 269565 h 3225800"/>
              <a:gd name="T72" fmla="*/ 1643237 w 2376488"/>
              <a:gd name="T73" fmla="*/ 362372 h 3225800"/>
              <a:gd name="T74" fmla="*/ 1694767 w 2376488"/>
              <a:gd name="T75" fmla="*/ 516202 h 3225800"/>
              <a:gd name="T76" fmla="*/ 1720850 w 2376488"/>
              <a:gd name="T77" fmla="*/ 562923 h 3225800"/>
              <a:gd name="T78" fmla="*/ 1679181 w 2376488"/>
              <a:gd name="T79" fmla="*/ 652233 h 3225800"/>
              <a:gd name="T80" fmla="*/ 1618744 w 2376488"/>
              <a:gd name="T81" fmla="*/ 782861 h 3225800"/>
              <a:gd name="T82" fmla="*/ 1514411 w 2376488"/>
              <a:gd name="T83" fmla="*/ 865815 h 3225800"/>
              <a:gd name="T84" fmla="*/ 1382405 w 2376488"/>
              <a:gd name="T85" fmla="*/ 850559 h 3225800"/>
              <a:gd name="T86" fmla="*/ 1291750 w 2376488"/>
              <a:gd name="T87" fmla="*/ 748218 h 3225800"/>
              <a:gd name="T88" fmla="*/ 1240220 w 2376488"/>
              <a:gd name="T89" fmla="*/ 647783 h 3225800"/>
              <a:gd name="T90" fmla="*/ 1206503 w 2376488"/>
              <a:gd name="T91" fmla="*/ 551481 h 3225800"/>
              <a:gd name="T92" fmla="*/ 1239266 w 2376488"/>
              <a:gd name="T93" fmla="*/ 512705 h 3225800"/>
              <a:gd name="T94" fmla="*/ 1288251 w 2376488"/>
              <a:gd name="T95" fmla="*/ 361736 h 3225800"/>
              <a:gd name="T96" fmla="*/ 1408488 w 2376488"/>
              <a:gd name="T97" fmla="*/ 269565 h 3225800"/>
              <a:gd name="T98" fmla="*/ 124794 w 2376488"/>
              <a:gd name="T99" fmla="*/ 3092133 h 3225800"/>
              <a:gd name="T100" fmla="*/ 2233594 w 2376488"/>
              <a:gd name="T101" fmla="*/ 3105468 h 3225800"/>
              <a:gd name="T102" fmla="*/ 2257092 w 2376488"/>
              <a:gd name="T103" fmla="*/ 152400 h 3225800"/>
              <a:gd name="T104" fmla="*/ 2230736 w 2376488"/>
              <a:gd name="T105" fmla="*/ 120015 h 3225800"/>
              <a:gd name="T106" fmla="*/ 2289799 w 2376488"/>
              <a:gd name="T107" fmla="*/ 15557 h 3225800"/>
              <a:gd name="T108" fmla="*/ 2360928 w 2376488"/>
              <a:gd name="T109" fmla="*/ 86677 h 3225800"/>
              <a:gd name="T110" fmla="*/ 2372995 w 2376488"/>
              <a:gd name="T111" fmla="*/ 3104198 h 3225800"/>
              <a:gd name="T112" fmla="*/ 2320918 w 2376488"/>
              <a:gd name="T113" fmla="*/ 3191193 h 3225800"/>
              <a:gd name="T114" fmla="*/ 2224068 w 2376488"/>
              <a:gd name="T115" fmla="*/ 3225800 h 3225800"/>
              <a:gd name="T116" fmla="*/ 61285 w 2376488"/>
              <a:gd name="T117" fmla="*/ 3195638 h 3225800"/>
              <a:gd name="T118" fmla="*/ 5080 w 2376488"/>
              <a:gd name="T119" fmla="*/ 3111818 h 3225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76488" h="3225800">
                <a:moveTo>
                  <a:pt x="477415" y="2719387"/>
                </a:moveTo>
                <a:lnTo>
                  <a:pt x="1162156" y="2719387"/>
                </a:lnTo>
                <a:lnTo>
                  <a:pt x="1169130" y="2720024"/>
                </a:lnTo>
                <a:lnTo>
                  <a:pt x="1175787" y="2720978"/>
                </a:lnTo>
                <a:lnTo>
                  <a:pt x="1182444" y="2722570"/>
                </a:lnTo>
                <a:lnTo>
                  <a:pt x="1188468" y="2724797"/>
                </a:lnTo>
                <a:lnTo>
                  <a:pt x="1194491" y="2727980"/>
                </a:lnTo>
                <a:lnTo>
                  <a:pt x="1200514" y="2731162"/>
                </a:lnTo>
                <a:lnTo>
                  <a:pt x="1205269" y="2735299"/>
                </a:lnTo>
                <a:lnTo>
                  <a:pt x="1210342" y="2739436"/>
                </a:lnTo>
                <a:lnTo>
                  <a:pt x="1214463" y="2744528"/>
                </a:lnTo>
                <a:lnTo>
                  <a:pt x="1218584" y="2749938"/>
                </a:lnTo>
                <a:lnTo>
                  <a:pt x="1222071" y="2755348"/>
                </a:lnTo>
                <a:lnTo>
                  <a:pt x="1224924" y="2761395"/>
                </a:lnTo>
                <a:lnTo>
                  <a:pt x="1227143" y="2767442"/>
                </a:lnTo>
                <a:lnTo>
                  <a:pt x="1228728" y="2774125"/>
                </a:lnTo>
                <a:lnTo>
                  <a:pt x="1229679" y="2780808"/>
                </a:lnTo>
                <a:lnTo>
                  <a:pt x="1230313" y="2787809"/>
                </a:lnTo>
                <a:lnTo>
                  <a:pt x="1229679" y="2794810"/>
                </a:lnTo>
                <a:lnTo>
                  <a:pt x="1228728" y="2801493"/>
                </a:lnTo>
                <a:lnTo>
                  <a:pt x="1227143" y="2808176"/>
                </a:lnTo>
                <a:lnTo>
                  <a:pt x="1224924" y="2814223"/>
                </a:lnTo>
                <a:lnTo>
                  <a:pt x="1222071" y="2820269"/>
                </a:lnTo>
                <a:lnTo>
                  <a:pt x="1218584" y="2825679"/>
                </a:lnTo>
                <a:lnTo>
                  <a:pt x="1214463" y="2831090"/>
                </a:lnTo>
                <a:lnTo>
                  <a:pt x="1210342" y="2836181"/>
                </a:lnTo>
                <a:lnTo>
                  <a:pt x="1205269" y="2840318"/>
                </a:lnTo>
                <a:lnTo>
                  <a:pt x="1200514" y="2844137"/>
                </a:lnTo>
                <a:lnTo>
                  <a:pt x="1194491" y="2847638"/>
                </a:lnTo>
                <a:lnTo>
                  <a:pt x="1188468" y="2850820"/>
                </a:lnTo>
                <a:lnTo>
                  <a:pt x="1182444" y="2853048"/>
                </a:lnTo>
                <a:lnTo>
                  <a:pt x="1175787" y="2854639"/>
                </a:lnTo>
                <a:lnTo>
                  <a:pt x="1169130" y="2855594"/>
                </a:lnTo>
                <a:lnTo>
                  <a:pt x="1162156" y="2855912"/>
                </a:lnTo>
                <a:lnTo>
                  <a:pt x="477415" y="2855912"/>
                </a:lnTo>
                <a:lnTo>
                  <a:pt x="470441" y="2855594"/>
                </a:lnTo>
                <a:lnTo>
                  <a:pt x="464100" y="2854639"/>
                </a:lnTo>
                <a:lnTo>
                  <a:pt x="457126" y="2853048"/>
                </a:lnTo>
                <a:lnTo>
                  <a:pt x="451103" y="2850820"/>
                </a:lnTo>
                <a:lnTo>
                  <a:pt x="445397" y="2847638"/>
                </a:lnTo>
                <a:lnTo>
                  <a:pt x="439374" y="2844137"/>
                </a:lnTo>
                <a:lnTo>
                  <a:pt x="434302" y="2840318"/>
                </a:lnTo>
                <a:lnTo>
                  <a:pt x="429546" y="2836181"/>
                </a:lnTo>
                <a:lnTo>
                  <a:pt x="425108" y="2831090"/>
                </a:lnTo>
                <a:lnTo>
                  <a:pt x="421304" y="2825679"/>
                </a:lnTo>
                <a:lnTo>
                  <a:pt x="417817" y="2820269"/>
                </a:lnTo>
                <a:lnTo>
                  <a:pt x="414964" y="2814223"/>
                </a:lnTo>
                <a:lnTo>
                  <a:pt x="412745" y="2808176"/>
                </a:lnTo>
                <a:lnTo>
                  <a:pt x="410843" y="2801493"/>
                </a:lnTo>
                <a:lnTo>
                  <a:pt x="409575" y="2794810"/>
                </a:lnTo>
                <a:lnTo>
                  <a:pt x="409575" y="2787809"/>
                </a:lnTo>
                <a:lnTo>
                  <a:pt x="409575" y="2780808"/>
                </a:lnTo>
                <a:lnTo>
                  <a:pt x="410843" y="2774125"/>
                </a:lnTo>
                <a:lnTo>
                  <a:pt x="412745" y="2767442"/>
                </a:lnTo>
                <a:lnTo>
                  <a:pt x="414964" y="2761395"/>
                </a:lnTo>
                <a:lnTo>
                  <a:pt x="417817" y="2755348"/>
                </a:lnTo>
                <a:lnTo>
                  <a:pt x="421304" y="2749938"/>
                </a:lnTo>
                <a:lnTo>
                  <a:pt x="425108" y="2744528"/>
                </a:lnTo>
                <a:lnTo>
                  <a:pt x="429546" y="2739436"/>
                </a:lnTo>
                <a:lnTo>
                  <a:pt x="434302" y="2735299"/>
                </a:lnTo>
                <a:lnTo>
                  <a:pt x="439374" y="2731162"/>
                </a:lnTo>
                <a:lnTo>
                  <a:pt x="445397" y="2727980"/>
                </a:lnTo>
                <a:lnTo>
                  <a:pt x="451103" y="2724797"/>
                </a:lnTo>
                <a:lnTo>
                  <a:pt x="457126" y="2722570"/>
                </a:lnTo>
                <a:lnTo>
                  <a:pt x="464100" y="2720978"/>
                </a:lnTo>
                <a:lnTo>
                  <a:pt x="470441" y="2720024"/>
                </a:lnTo>
                <a:lnTo>
                  <a:pt x="477415" y="2719387"/>
                </a:lnTo>
                <a:close/>
                <a:moveTo>
                  <a:pt x="477479" y="2276475"/>
                </a:moveTo>
                <a:lnTo>
                  <a:pt x="1940284" y="2276475"/>
                </a:lnTo>
                <a:lnTo>
                  <a:pt x="1946947" y="2276790"/>
                </a:lnTo>
                <a:lnTo>
                  <a:pt x="1953928" y="2277733"/>
                </a:lnTo>
                <a:lnTo>
                  <a:pt x="1960274" y="2279621"/>
                </a:lnTo>
                <a:lnTo>
                  <a:pt x="1966620" y="2281822"/>
                </a:lnTo>
                <a:lnTo>
                  <a:pt x="1972649" y="2284339"/>
                </a:lnTo>
                <a:lnTo>
                  <a:pt x="1978044" y="2287799"/>
                </a:lnTo>
                <a:lnTo>
                  <a:pt x="1983438" y="2291573"/>
                </a:lnTo>
                <a:lnTo>
                  <a:pt x="1988197" y="2296291"/>
                </a:lnTo>
                <a:lnTo>
                  <a:pt x="1992640" y="2300695"/>
                </a:lnTo>
                <a:lnTo>
                  <a:pt x="1996448" y="2306042"/>
                </a:lnTo>
                <a:lnTo>
                  <a:pt x="1999621" y="2311704"/>
                </a:lnTo>
                <a:lnTo>
                  <a:pt x="2002794" y="2317366"/>
                </a:lnTo>
                <a:lnTo>
                  <a:pt x="2005015" y="2323971"/>
                </a:lnTo>
                <a:lnTo>
                  <a:pt x="2006602" y="2330262"/>
                </a:lnTo>
                <a:lnTo>
                  <a:pt x="2007871" y="2336867"/>
                </a:lnTo>
                <a:lnTo>
                  <a:pt x="2008188" y="2343787"/>
                </a:lnTo>
                <a:lnTo>
                  <a:pt x="2007871" y="2350707"/>
                </a:lnTo>
                <a:lnTo>
                  <a:pt x="2006602" y="2357312"/>
                </a:lnTo>
                <a:lnTo>
                  <a:pt x="2005015" y="2363603"/>
                </a:lnTo>
                <a:lnTo>
                  <a:pt x="2002794" y="2370208"/>
                </a:lnTo>
                <a:lnTo>
                  <a:pt x="1999621" y="2375870"/>
                </a:lnTo>
                <a:lnTo>
                  <a:pt x="1996448" y="2381532"/>
                </a:lnTo>
                <a:lnTo>
                  <a:pt x="1992640" y="2386879"/>
                </a:lnTo>
                <a:lnTo>
                  <a:pt x="1988197" y="2391283"/>
                </a:lnTo>
                <a:lnTo>
                  <a:pt x="1983438" y="2395686"/>
                </a:lnTo>
                <a:lnTo>
                  <a:pt x="1978044" y="2399775"/>
                </a:lnTo>
                <a:lnTo>
                  <a:pt x="1972649" y="2402921"/>
                </a:lnTo>
                <a:lnTo>
                  <a:pt x="1966620" y="2406066"/>
                </a:lnTo>
                <a:lnTo>
                  <a:pt x="1960274" y="2408268"/>
                </a:lnTo>
                <a:lnTo>
                  <a:pt x="1953928" y="2409841"/>
                </a:lnTo>
                <a:lnTo>
                  <a:pt x="1946947" y="2411099"/>
                </a:lnTo>
                <a:lnTo>
                  <a:pt x="1940284" y="2411413"/>
                </a:lnTo>
                <a:lnTo>
                  <a:pt x="477479" y="2411413"/>
                </a:lnTo>
                <a:lnTo>
                  <a:pt x="470498" y="2411099"/>
                </a:lnTo>
                <a:lnTo>
                  <a:pt x="464152" y="2409841"/>
                </a:lnTo>
                <a:lnTo>
                  <a:pt x="457171" y="2408268"/>
                </a:lnTo>
                <a:lnTo>
                  <a:pt x="451142" y="2406066"/>
                </a:lnTo>
                <a:lnTo>
                  <a:pt x="445431" y="2402921"/>
                </a:lnTo>
                <a:lnTo>
                  <a:pt x="439402" y="2399775"/>
                </a:lnTo>
                <a:lnTo>
                  <a:pt x="434325" y="2395686"/>
                </a:lnTo>
                <a:lnTo>
                  <a:pt x="429565" y="2391283"/>
                </a:lnTo>
                <a:lnTo>
                  <a:pt x="425123" y="2386879"/>
                </a:lnTo>
                <a:lnTo>
                  <a:pt x="421315" y="2381532"/>
                </a:lnTo>
                <a:lnTo>
                  <a:pt x="417825" y="2375870"/>
                </a:lnTo>
                <a:lnTo>
                  <a:pt x="414969" y="2370208"/>
                </a:lnTo>
                <a:lnTo>
                  <a:pt x="412748" y="2363603"/>
                </a:lnTo>
                <a:lnTo>
                  <a:pt x="410844" y="2357312"/>
                </a:lnTo>
                <a:lnTo>
                  <a:pt x="409575" y="2350707"/>
                </a:lnTo>
                <a:lnTo>
                  <a:pt x="409575" y="2343787"/>
                </a:lnTo>
                <a:lnTo>
                  <a:pt x="409575" y="2336867"/>
                </a:lnTo>
                <a:lnTo>
                  <a:pt x="410844" y="2330262"/>
                </a:lnTo>
                <a:lnTo>
                  <a:pt x="412748" y="2323971"/>
                </a:lnTo>
                <a:lnTo>
                  <a:pt x="414969" y="2317366"/>
                </a:lnTo>
                <a:lnTo>
                  <a:pt x="417825" y="2311704"/>
                </a:lnTo>
                <a:lnTo>
                  <a:pt x="421315" y="2306042"/>
                </a:lnTo>
                <a:lnTo>
                  <a:pt x="425123" y="2300695"/>
                </a:lnTo>
                <a:lnTo>
                  <a:pt x="429565" y="2296291"/>
                </a:lnTo>
                <a:lnTo>
                  <a:pt x="434325" y="2291573"/>
                </a:lnTo>
                <a:lnTo>
                  <a:pt x="439402" y="2287799"/>
                </a:lnTo>
                <a:lnTo>
                  <a:pt x="445431" y="2284339"/>
                </a:lnTo>
                <a:lnTo>
                  <a:pt x="451142" y="2281822"/>
                </a:lnTo>
                <a:lnTo>
                  <a:pt x="457171" y="2279621"/>
                </a:lnTo>
                <a:lnTo>
                  <a:pt x="464152" y="2277733"/>
                </a:lnTo>
                <a:lnTo>
                  <a:pt x="470498" y="2276790"/>
                </a:lnTo>
                <a:lnTo>
                  <a:pt x="477479" y="2276475"/>
                </a:lnTo>
                <a:close/>
                <a:moveTo>
                  <a:pt x="477479" y="1976437"/>
                </a:moveTo>
                <a:lnTo>
                  <a:pt x="1940284" y="1976437"/>
                </a:lnTo>
                <a:lnTo>
                  <a:pt x="1946947" y="1977068"/>
                </a:lnTo>
                <a:lnTo>
                  <a:pt x="1953928" y="1977698"/>
                </a:lnTo>
                <a:lnTo>
                  <a:pt x="1960274" y="1979590"/>
                </a:lnTo>
                <a:lnTo>
                  <a:pt x="1966620" y="1981797"/>
                </a:lnTo>
                <a:lnTo>
                  <a:pt x="1972649" y="1984634"/>
                </a:lnTo>
                <a:lnTo>
                  <a:pt x="1978044" y="1988102"/>
                </a:lnTo>
                <a:lnTo>
                  <a:pt x="1983438" y="1991886"/>
                </a:lnTo>
                <a:lnTo>
                  <a:pt x="1988197" y="1996300"/>
                </a:lnTo>
                <a:lnTo>
                  <a:pt x="1992640" y="2001029"/>
                </a:lnTo>
                <a:lnTo>
                  <a:pt x="1996448" y="2006073"/>
                </a:lnTo>
                <a:lnTo>
                  <a:pt x="1999621" y="2011748"/>
                </a:lnTo>
                <a:lnTo>
                  <a:pt x="2002794" y="2017738"/>
                </a:lnTo>
                <a:lnTo>
                  <a:pt x="2005015" y="2024044"/>
                </a:lnTo>
                <a:lnTo>
                  <a:pt x="2006602" y="2030665"/>
                </a:lnTo>
                <a:lnTo>
                  <a:pt x="2007871" y="2036970"/>
                </a:lnTo>
                <a:lnTo>
                  <a:pt x="2008188" y="2043906"/>
                </a:lnTo>
                <a:lnTo>
                  <a:pt x="2007871" y="2051158"/>
                </a:lnTo>
                <a:lnTo>
                  <a:pt x="2006602" y="2057463"/>
                </a:lnTo>
                <a:lnTo>
                  <a:pt x="2005015" y="2064084"/>
                </a:lnTo>
                <a:lnTo>
                  <a:pt x="2002794" y="2070389"/>
                </a:lnTo>
                <a:lnTo>
                  <a:pt x="1999621" y="2076064"/>
                </a:lnTo>
                <a:lnTo>
                  <a:pt x="1996448" y="2081739"/>
                </a:lnTo>
                <a:lnTo>
                  <a:pt x="1992640" y="2087099"/>
                </a:lnTo>
                <a:lnTo>
                  <a:pt x="1988197" y="2091513"/>
                </a:lnTo>
                <a:lnTo>
                  <a:pt x="1983438" y="2096242"/>
                </a:lnTo>
                <a:lnTo>
                  <a:pt x="1978044" y="2100025"/>
                </a:lnTo>
                <a:lnTo>
                  <a:pt x="1972649" y="2103493"/>
                </a:lnTo>
                <a:lnTo>
                  <a:pt x="1966620" y="2106016"/>
                </a:lnTo>
                <a:lnTo>
                  <a:pt x="1960274" y="2108538"/>
                </a:lnTo>
                <a:lnTo>
                  <a:pt x="1953928" y="2110429"/>
                </a:lnTo>
                <a:lnTo>
                  <a:pt x="1946947" y="2111060"/>
                </a:lnTo>
                <a:lnTo>
                  <a:pt x="1940284" y="2111375"/>
                </a:lnTo>
                <a:lnTo>
                  <a:pt x="477479" y="2111375"/>
                </a:lnTo>
                <a:lnTo>
                  <a:pt x="470498" y="2111060"/>
                </a:lnTo>
                <a:lnTo>
                  <a:pt x="464152" y="2110429"/>
                </a:lnTo>
                <a:lnTo>
                  <a:pt x="457171" y="2108538"/>
                </a:lnTo>
                <a:lnTo>
                  <a:pt x="451142" y="2106016"/>
                </a:lnTo>
                <a:lnTo>
                  <a:pt x="445431" y="2103493"/>
                </a:lnTo>
                <a:lnTo>
                  <a:pt x="439402" y="2100025"/>
                </a:lnTo>
                <a:lnTo>
                  <a:pt x="434325" y="2096242"/>
                </a:lnTo>
                <a:lnTo>
                  <a:pt x="429565" y="2091513"/>
                </a:lnTo>
                <a:lnTo>
                  <a:pt x="425123" y="2087099"/>
                </a:lnTo>
                <a:lnTo>
                  <a:pt x="421315" y="2081739"/>
                </a:lnTo>
                <a:lnTo>
                  <a:pt x="417825" y="2076064"/>
                </a:lnTo>
                <a:lnTo>
                  <a:pt x="414969" y="2070389"/>
                </a:lnTo>
                <a:lnTo>
                  <a:pt x="412748" y="2064084"/>
                </a:lnTo>
                <a:lnTo>
                  <a:pt x="410844" y="2057463"/>
                </a:lnTo>
                <a:lnTo>
                  <a:pt x="409575" y="2051158"/>
                </a:lnTo>
                <a:lnTo>
                  <a:pt x="409575" y="2043906"/>
                </a:lnTo>
                <a:lnTo>
                  <a:pt x="409575" y="2036970"/>
                </a:lnTo>
                <a:lnTo>
                  <a:pt x="410844" y="2030665"/>
                </a:lnTo>
                <a:lnTo>
                  <a:pt x="412748" y="2024044"/>
                </a:lnTo>
                <a:lnTo>
                  <a:pt x="414969" y="2017738"/>
                </a:lnTo>
                <a:lnTo>
                  <a:pt x="417825" y="2011748"/>
                </a:lnTo>
                <a:lnTo>
                  <a:pt x="421315" y="2006073"/>
                </a:lnTo>
                <a:lnTo>
                  <a:pt x="425123" y="2001029"/>
                </a:lnTo>
                <a:lnTo>
                  <a:pt x="429565" y="1996300"/>
                </a:lnTo>
                <a:lnTo>
                  <a:pt x="434325" y="1991886"/>
                </a:lnTo>
                <a:lnTo>
                  <a:pt x="439402" y="1988102"/>
                </a:lnTo>
                <a:lnTo>
                  <a:pt x="445431" y="1984634"/>
                </a:lnTo>
                <a:lnTo>
                  <a:pt x="451142" y="1981797"/>
                </a:lnTo>
                <a:lnTo>
                  <a:pt x="457171" y="1979590"/>
                </a:lnTo>
                <a:lnTo>
                  <a:pt x="464152" y="1977698"/>
                </a:lnTo>
                <a:lnTo>
                  <a:pt x="470498" y="1977068"/>
                </a:lnTo>
                <a:lnTo>
                  <a:pt x="477479" y="1976437"/>
                </a:lnTo>
                <a:close/>
                <a:moveTo>
                  <a:pt x="477479" y="1676400"/>
                </a:moveTo>
                <a:lnTo>
                  <a:pt x="1940284" y="1676400"/>
                </a:lnTo>
                <a:lnTo>
                  <a:pt x="1946947" y="1676715"/>
                </a:lnTo>
                <a:lnTo>
                  <a:pt x="1953928" y="1677973"/>
                </a:lnTo>
                <a:lnTo>
                  <a:pt x="1960274" y="1679231"/>
                </a:lnTo>
                <a:lnTo>
                  <a:pt x="1966620" y="1681747"/>
                </a:lnTo>
                <a:lnTo>
                  <a:pt x="1972649" y="1684578"/>
                </a:lnTo>
                <a:lnTo>
                  <a:pt x="1978044" y="1688038"/>
                </a:lnTo>
                <a:lnTo>
                  <a:pt x="1983438" y="1691813"/>
                </a:lnTo>
                <a:lnTo>
                  <a:pt x="1988197" y="1695902"/>
                </a:lnTo>
                <a:lnTo>
                  <a:pt x="1992640" y="1700934"/>
                </a:lnTo>
                <a:lnTo>
                  <a:pt x="1996448" y="1706282"/>
                </a:lnTo>
                <a:lnTo>
                  <a:pt x="1999621" y="1711629"/>
                </a:lnTo>
                <a:lnTo>
                  <a:pt x="2002794" y="1717605"/>
                </a:lnTo>
                <a:lnTo>
                  <a:pt x="2005015" y="1723581"/>
                </a:lnTo>
                <a:lnTo>
                  <a:pt x="2006602" y="1730187"/>
                </a:lnTo>
                <a:lnTo>
                  <a:pt x="2007871" y="1736792"/>
                </a:lnTo>
                <a:lnTo>
                  <a:pt x="2008188" y="1743712"/>
                </a:lnTo>
                <a:lnTo>
                  <a:pt x="2007871" y="1750632"/>
                </a:lnTo>
                <a:lnTo>
                  <a:pt x="2006602" y="1757552"/>
                </a:lnTo>
                <a:lnTo>
                  <a:pt x="2005015" y="1763843"/>
                </a:lnTo>
                <a:lnTo>
                  <a:pt x="2002794" y="1769819"/>
                </a:lnTo>
                <a:lnTo>
                  <a:pt x="1999621" y="1776110"/>
                </a:lnTo>
                <a:lnTo>
                  <a:pt x="1996448" y="1781771"/>
                </a:lnTo>
                <a:lnTo>
                  <a:pt x="1992640" y="1786490"/>
                </a:lnTo>
                <a:lnTo>
                  <a:pt x="1988197" y="1791522"/>
                </a:lnTo>
                <a:lnTo>
                  <a:pt x="1983438" y="1795611"/>
                </a:lnTo>
                <a:lnTo>
                  <a:pt x="1978044" y="1799700"/>
                </a:lnTo>
                <a:lnTo>
                  <a:pt x="1972649" y="1803160"/>
                </a:lnTo>
                <a:lnTo>
                  <a:pt x="1966620" y="1805991"/>
                </a:lnTo>
                <a:lnTo>
                  <a:pt x="1960274" y="1808193"/>
                </a:lnTo>
                <a:lnTo>
                  <a:pt x="1953928" y="1809766"/>
                </a:lnTo>
                <a:lnTo>
                  <a:pt x="1946947" y="1810709"/>
                </a:lnTo>
                <a:lnTo>
                  <a:pt x="1940284" y="1811338"/>
                </a:lnTo>
                <a:lnTo>
                  <a:pt x="477479" y="1811338"/>
                </a:lnTo>
                <a:lnTo>
                  <a:pt x="470498" y="1810709"/>
                </a:lnTo>
                <a:lnTo>
                  <a:pt x="464152" y="1809766"/>
                </a:lnTo>
                <a:lnTo>
                  <a:pt x="457171" y="1808193"/>
                </a:lnTo>
                <a:lnTo>
                  <a:pt x="451142" y="1805991"/>
                </a:lnTo>
                <a:lnTo>
                  <a:pt x="445431" y="1803160"/>
                </a:lnTo>
                <a:lnTo>
                  <a:pt x="439402" y="1799700"/>
                </a:lnTo>
                <a:lnTo>
                  <a:pt x="434325" y="1795611"/>
                </a:lnTo>
                <a:lnTo>
                  <a:pt x="429565" y="1791522"/>
                </a:lnTo>
                <a:lnTo>
                  <a:pt x="425123" y="1786490"/>
                </a:lnTo>
                <a:lnTo>
                  <a:pt x="421315" y="1781771"/>
                </a:lnTo>
                <a:lnTo>
                  <a:pt x="417825" y="1776110"/>
                </a:lnTo>
                <a:lnTo>
                  <a:pt x="414969" y="1769819"/>
                </a:lnTo>
                <a:lnTo>
                  <a:pt x="412748" y="1763843"/>
                </a:lnTo>
                <a:lnTo>
                  <a:pt x="410844" y="1757552"/>
                </a:lnTo>
                <a:lnTo>
                  <a:pt x="409575" y="1750632"/>
                </a:lnTo>
                <a:lnTo>
                  <a:pt x="409575" y="1743712"/>
                </a:lnTo>
                <a:lnTo>
                  <a:pt x="409575" y="1736792"/>
                </a:lnTo>
                <a:lnTo>
                  <a:pt x="410844" y="1730187"/>
                </a:lnTo>
                <a:lnTo>
                  <a:pt x="412748" y="1723581"/>
                </a:lnTo>
                <a:lnTo>
                  <a:pt x="414969" y="1717605"/>
                </a:lnTo>
                <a:lnTo>
                  <a:pt x="417825" y="1711629"/>
                </a:lnTo>
                <a:lnTo>
                  <a:pt x="421315" y="1706282"/>
                </a:lnTo>
                <a:lnTo>
                  <a:pt x="425123" y="1700934"/>
                </a:lnTo>
                <a:lnTo>
                  <a:pt x="429565" y="1695902"/>
                </a:lnTo>
                <a:lnTo>
                  <a:pt x="434325" y="1691813"/>
                </a:lnTo>
                <a:lnTo>
                  <a:pt x="439402" y="1688038"/>
                </a:lnTo>
                <a:lnTo>
                  <a:pt x="445431" y="1684578"/>
                </a:lnTo>
                <a:lnTo>
                  <a:pt x="451142" y="1681747"/>
                </a:lnTo>
                <a:lnTo>
                  <a:pt x="457171" y="1679231"/>
                </a:lnTo>
                <a:lnTo>
                  <a:pt x="464152" y="1677973"/>
                </a:lnTo>
                <a:lnTo>
                  <a:pt x="470498" y="1676715"/>
                </a:lnTo>
                <a:lnTo>
                  <a:pt x="477479" y="1676400"/>
                </a:lnTo>
                <a:close/>
                <a:moveTo>
                  <a:pt x="477325" y="1376362"/>
                </a:moveTo>
                <a:lnTo>
                  <a:pt x="783466" y="1376362"/>
                </a:lnTo>
                <a:lnTo>
                  <a:pt x="790431" y="1376677"/>
                </a:lnTo>
                <a:lnTo>
                  <a:pt x="796763" y="1377935"/>
                </a:lnTo>
                <a:lnTo>
                  <a:pt x="803411" y="1379508"/>
                </a:lnTo>
                <a:lnTo>
                  <a:pt x="809743" y="1381709"/>
                </a:lnTo>
                <a:lnTo>
                  <a:pt x="815442" y="1384226"/>
                </a:lnTo>
                <a:lnTo>
                  <a:pt x="821457" y="1387686"/>
                </a:lnTo>
                <a:lnTo>
                  <a:pt x="826522" y="1392089"/>
                </a:lnTo>
                <a:lnTo>
                  <a:pt x="831271" y="1396178"/>
                </a:lnTo>
                <a:lnTo>
                  <a:pt x="835703" y="1401211"/>
                </a:lnTo>
                <a:lnTo>
                  <a:pt x="839503" y="1405929"/>
                </a:lnTo>
                <a:lnTo>
                  <a:pt x="842985" y="1411591"/>
                </a:lnTo>
                <a:lnTo>
                  <a:pt x="845834" y="1417882"/>
                </a:lnTo>
                <a:lnTo>
                  <a:pt x="848050" y="1423858"/>
                </a:lnTo>
                <a:lnTo>
                  <a:pt x="849950" y="1430149"/>
                </a:lnTo>
                <a:lnTo>
                  <a:pt x="850583" y="1437069"/>
                </a:lnTo>
                <a:lnTo>
                  <a:pt x="850900" y="1443989"/>
                </a:lnTo>
                <a:lnTo>
                  <a:pt x="850583" y="1450594"/>
                </a:lnTo>
                <a:lnTo>
                  <a:pt x="849950" y="1457514"/>
                </a:lnTo>
                <a:lnTo>
                  <a:pt x="848050" y="1463805"/>
                </a:lnTo>
                <a:lnTo>
                  <a:pt x="845834" y="1470095"/>
                </a:lnTo>
                <a:lnTo>
                  <a:pt x="842985" y="1476072"/>
                </a:lnTo>
                <a:lnTo>
                  <a:pt x="839503" y="1481419"/>
                </a:lnTo>
                <a:lnTo>
                  <a:pt x="835703" y="1486766"/>
                </a:lnTo>
                <a:lnTo>
                  <a:pt x="831271" y="1491484"/>
                </a:lnTo>
                <a:lnTo>
                  <a:pt x="826522" y="1495888"/>
                </a:lnTo>
                <a:lnTo>
                  <a:pt x="821457" y="1499662"/>
                </a:lnTo>
                <a:lnTo>
                  <a:pt x="815442" y="1503122"/>
                </a:lnTo>
                <a:lnTo>
                  <a:pt x="809743" y="1505953"/>
                </a:lnTo>
                <a:lnTo>
                  <a:pt x="803411" y="1508155"/>
                </a:lnTo>
                <a:lnTo>
                  <a:pt x="796763" y="1509728"/>
                </a:lnTo>
                <a:lnTo>
                  <a:pt x="790431" y="1510986"/>
                </a:lnTo>
                <a:lnTo>
                  <a:pt x="783466" y="1511300"/>
                </a:lnTo>
                <a:lnTo>
                  <a:pt x="477325" y="1511300"/>
                </a:lnTo>
                <a:lnTo>
                  <a:pt x="470360" y="1510986"/>
                </a:lnTo>
                <a:lnTo>
                  <a:pt x="464028" y="1509728"/>
                </a:lnTo>
                <a:lnTo>
                  <a:pt x="457063" y="1508155"/>
                </a:lnTo>
                <a:lnTo>
                  <a:pt x="451048" y="1505953"/>
                </a:lnTo>
                <a:lnTo>
                  <a:pt x="445349" y="1503122"/>
                </a:lnTo>
                <a:lnTo>
                  <a:pt x="439334" y="1499662"/>
                </a:lnTo>
                <a:lnTo>
                  <a:pt x="434269" y="1495888"/>
                </a:lnTo>
                <a:lnTo>
                  <a:pt x="429520" y="1491484"/>
                </a:lnTo>
                <a:lnTo>
                  <a:pt x="425088" y="1486766"/>
                </a:lnTo>
                <a:lnTo>
                  <a:pt x="421289" y="1481419"/>
                </a:lnTo>
                <a:lnTo>
                  <a:pt x="417806" y="1476072"/>
                </a:lnTo>
                <a:lnTo>
                  <a:pt x="414957" y="1470095"/>
                </a:lnTo>
                <a:lnTo>
                  <a:pt x="412741" y="1463805"/>
                </a:lnTo>
                <a:lnTo>
                  <a:pt x="410841" y="1457514"/>
                </a:lnTo>
                <a:lnTo>
                  <a:pt x="409575" y="1450594"/>
                </a:lnTo>
                <a:lnTo>
                  <a:pt x="409575" y="1443989"/>
                </a:lnTo>
                <a:lnTo>
                  <a:pt x="409575" y="1437069"/>
                </a:lnTo>
                <a:lnTo>
                  <a:pt x="410841" y="1430149"/>
                </a:lnTo>
                <a:lnTo>
                  <a:pt x="412741" y="1423858"/>
                </a:lnTo>
                <a:lnTo>
                  <a:pt x="414957" y="1417882"/>
                </a:lnTo>
                <a:lnTo>
                  <a:pt x="417806" y="1411591"/>
                </a:lnTo>
                <a:lnTo>
                  <a:pt x="421289" y="1405929"/>
                </a:lnTo>
                <a:lnTo>
                  <a:pt x="425088" y="1401211"/>
                </a:lnTo>
                <a:lnTo>
                  <a:pt x="429520" y="1396178"/>
                </a:lnTo>
                <a:lnTo>
                  <a:pt x="434269" y="1392089"/>
                </a:lnTo>
                <a:lnTo>
                  <a:pt x="439334" y="1387686"/>
                </a:lnTo>
                <a:lnTo>
                  <a:pt x="445349" y="1384226"/>
                </a:lnTo>
                <a:lnTo>
                  <a:pt x="451048" y="1381709"/>
                </a:lnTo>
                <a:lnTo>
                  <a:pt x="457063" y="1379508"/>
                </a:lnTo>
                <a:lnTo>
                  <a:pt x="464028" y="1377935"/>
                </a:lnTo>
                <a:lnTo>
                  <a:pt x="470360" y="1376677"/>
                </a:lnTo>
                <a:lnTo>
                  <a:pt x="477325" y="1376362"/>
                </a:lnTo>
                <a:close/>
                <a:moveTo>
                  <a:pt x="1305682" y="909637"/>
                </a:moveTo>
                <a:lnTo>
                  <a:pt x="1307590" y="922668"/>
                </a:lnTo>
                <a:lnTo>
                  <a:pt x="1310451" y="941103"/>
                </a:lnTo>
                <a:lnTo>
                  <a:pt x="1314901" y="964305"/>
                </a:lnTo>
                <a:lnTo>
                  <a:pt x="1319987" y="991956"/>
                </a:lnTo>
                <a:lnTo>
                  <a:pt x="1333021" y="1054252"/>
                </a:lnTo>
                <a:lnTo>
                  <a:pt x="1347644" y="1121315"/>
                </a:lnTo>
                <a:lnTo>
                  <a:pt x="1374665" y="1241138"/>
                </a:lnTo>
                <a:lnTo>
                  <a:pt x="1386427" y="1293898"/>
                </a:lnTo>
                <a:lnTo>
                  <a:pt x="1430933" y="1032957"/>
                </a:lnTo>
                <a:lnTo>
                  <a:pt x="1404865" y="971297"/>
                </a:lnTo>
                <a:lnTo>
                  <a:pt x="1447781" y="930614"/>
                </a:lnTo>
                <a:lnTo>
                  <a:pt x="1461133" y="930614"/>
                </a:lnTo>
                <a:lnTo>
                  <a:pt x="1463994" y="930614"/>
                </a:lnTo>
                <a:lnTo>
                  <a:pt x="1477663" y="930614"/>
                </a:lnTo>
                <a:lnTo>
                  <a:pt x="1520897" y="971297"/>
                </a:lnTo>
                <a:lnTo>
                  <a:pt x="1506909" y="1001809"/>
                </a:lnTo>
                <a:lnTo>
                  <a:pt x="1498326" y="1023422"/>
                </a:lnTo>
                <a:lnTo>
                  <a:pt x="1495147" y="1030096"/>
                </a:lnTo>
                <a:lnTo>
                  <a:pt x="1494512" y="1032957"/>
                </a:lnTo>
                <a:lnTo>
                  <a:pt x="1496419" y="1044399"/>
                </a:lnTo>
                <a:lnTo>
                  <a:pt x="1501823" y="1073957"/>
                </a:lnTo>
                <a:lnTo>
                  <a:pt x="1517082" y="1163904"/>
                </a:lnTo>
                <a:lnTo>
                  <a:pt x="1538699" y="1293898"/>
                </a:lnTo>
                <a:lnTo>
                  <a:pt x="1551097" y="1241138"/>
                </a:lnTo>
                <a:lnTo>
                  <a:pt x="1577482" y="1121315"/>
                </a:lnTo>
                <a:lnTo>
                  <a:pt x="1592105" y="1054252"/>
                </a:lnTo>
                <a:lnTo>
                  <a:pt x="1605139" y="991956"/>
                </a:lnTo>
                <a:lnTo>
                  <a:pt x="1610543" y="964305"/>
                </a:lnTo>
                <a:lnTo>
                  <a:pt x="1614676" y="941103"/>
                </a:lnTo>
                <a:lnTo>
                  <a:pt x="1618172" y="922668"/>
                </a:lnTo>
                <a:lnTo>
                  <a:pt x="1619762" y="909637"/>
                </a:lnTo>
                <a:lnTo>
                  <a:pt x="1622623" y="910273"/>
                </a:lnTo>
                <a:lnTo>
                  <a:pt x="1627074" y="911544"/>
                </a:lnTo>
                <a:lnTo>
                  <a:pt x="1650280" y="918854"/>
                </a:lnTo>
                <a:lnTo>
                  <a:pt x="1679844" y="928389"/>
                </a:lnTo>
                <a:lnTo>
                  <a:pt x="1713859" y="939831"/>
                </a:lnTo>
                <a:lnTo>
                  <a:pt x="1750099" y="952545"/>
                </a:lnTo>
                <a:lnTo>
                  <a:pt x="1787928" y="966212"/>
                </a:lnTo>
                <a:lnTo>
                  <a:pt x="1806048" y="973522"/>
                </a:lnTo>
                <a:lnTo>
                  <a:pt x="1824168" y="980832"/>
                </a:lnTo>
                <a:lnTo>
                  <a:pt x="1841334" y="988142"/>
                </a:lnTo>
                <a:lnTo>
                  <a:pt x="1857547" y="995452"/>
                </a:lnTo>
                <a:lnTo>
                  <a:pt x="1872806" y="1002763"/>
                </a:lnTo>
                <a:lnTo>
                  <a:pt x="1886475" y="1009755"/>
                </a:lnTo>
                <a:lnTo>
                  <a:pt x="1896966" y="1020561"/>
                </a:lnTo>
                <a:lnTo>
                  <a:pt x="1902688" y="1027236"/>
                </a:lnTo>
                <a:lnTo>
                  <a:pt x="1908728" y="1034546"/>
                </a:lnTo>
                <a:lnTo>
                  <a:pt x="1915086" y="1042810"/>
                </a:lnTo>
                <a:lnTo>
                  <a:pt x="1921126" y="1052027"/>
                </a:lnTo>
                <a:lnTo>
                  <a:pt x="1927484" y="1062833"/>
                </a:lnTo>
                <a:lnTo>
                  <a:pt x="1933842" y="1074593"/>
                </a:lnTo>
                <a:lnTo>
                  <a:pt x="1939882" y="1088260"/>
                </a:lnTo>
                <a:lnTo>
                  <a:pt x="1945604" y="1103198"/>
                </a:lnTo>
                <a:lnTo>
                  <a:pt x="1948147" y="1111780"/>
                </a:lnTo>
                <a:lnTo>
                  <a:pt x="1951008" y="1120679"/>
                </a:lnTo>
                <a:lnTo>
                  <a:pt x="1953551" y="1129896"/>
                </a:lnTo>
                <a:lnTo>
                  <a:pt x="1956412" y="1139431"/>
                </a:lnTo>
                <a:lnTo>
                  <a:pt x="1958637" y="1149602"/>
                </a:lnTo>
                <a:lnTo>
                  <a:pt x="1960863" y="1160408"/>
                </a:lnTo>
                <a:lnTo>
                  <a:pt x="1963088" y="1171532"/>
                </a:lnTo>
                <a:lnTo>
                  <a:pt x="1964995" y="1183292"/>
                </a:lnTo>
                <a:lnTo>
                  <a:pt x="1966903" y="1195688"/>
                </a:lnTo>
                <a:lnTo>
                  <a:pt x="1968492" y="1208719"/>
                </a:lnTo>
                <a:lnTo>
                  <a:pt x="1970082" y="1222386"/>
                </a:lnTo>
                <a:lnTo>
                  <a:pt x="1971353" y="1236688"/>
                </a:lnTo>
                <a:lnTo>
                  <a:pt x="1971989" y="1247177"/>
                </a:lnTo>
                <a:lnTo>
                  <a:pt x="1972307" y="1266883"/>
                </a:lnTo>
                <a:lnTo>
                  <a:pt x="1973260" y="1326953"/>
                </a:lnTo>
                <a:lnTo>
                  <a:pt x="1974850" y="1481738"/>
                </a:lnTo>
                <a:lnTo>
                  <a:pt x="1951644" y="1484281"/>
                </a:lnTo>
                <a:lnTo>
                  <a:pt x="1929073" y="1487459"/>
                </a:lnTo>
                <a:lnTo>
                  <a:pt x="1906503" y="1489684"/>
                </a:lnTo>
                <a:lnTo>
                  <a:pt x="1883614" y="1491909"/>
                </a:lnTo>
                <a:lnTo>
                  <a:pt x="1836884" y="1495723"/>
                </a:lnTo>
                <a:lnTo>
                  <a:pt x="1786974" y="1499537"/>
                </a:lnTo>
                <a:lnTo>
                  <a:pt x="1786339" y="1378760"/>
                </a:lnTo>
                <a:lnTo>
                  <a:pt x="1786339" y="1291991"/>
                </a:lnTo>
                <a:lnTo>
                  <a:pt x="1786021" y="1285953"/>
                </a:lnTo>
                <a:lnTo>
                  <a:pt x="1785385" y="1279914"/>
                </a:lnTo>
                <a:lnTo>
                  <a:pt x="1784431" y="1268472"/>
                </a:lnTo>
                <a:lnTo>
                  <a:pt x="1782524" y="1257665"/>
                </a:lnTo>
                <a:lnTo>
                  <a:pt x="1779663" y="1247813"/>
                </a:lnTo>
                <a:lnTo>
                  <a:pt x="1776166" y="1238595"/>
                </a:lnTo>
                <a:lnTo>
                  <a:pt x="1772351" y="1229696"/>
                </a:lnTo>
                <a:lnTo>
                  <a:pt x="1768536" y="1221115"/>
                </a:lnTo>
                <a:lnTo>
                  <a:pt x="1764404" y="1213486"/>
                </a:lnTo>
                <a:lnTo>
                  <a:pt x="1764404" y="1504622"/>
                </a:lnTo>
                <a:lnTo>
                  <a:pt x="1729118" y="1506847"/>
                </a:lnTo>
                <a:lnTo>
                  <a:pt x="1692878" y="1508754"/>
                </a:lnTo>
                <a:lnTo>
                  <a:pt x="1655366" y="1510343"/>
                </a:lnTo>
                <a:lnTo>
                  <a:pt x="1616583" y="1511933"/>
                </a:lnTo>
                <a:lnTo>
                  <a:pt x="1577800" y="1512886"/>
                </a:lnTo>
                <a:lnTo>
                  <a:pt x="1538699" y="1513840"/>
                </a:lnTo>
                <a:lnTo>
                  <a:pt x="1500552" y="1514157"/>
                </a:lnTo>
                <a:lnTo>
                  <a:pt x="1462722" y="1514475"/>
                </a:lnTo>
                <a:lnTo>
                  <a:pt x="1424575" y="1514157"/>
                </a:lnTo>
                <a:lnTo>
                  <a:pt x="1386110" y="1513840"/>
                </a:lnTo>
                <a:lnTo>
                  <a:pt x="1346691" y="1512886"/>
                </a:lnTo>
                <a:lnTo>
                  <a:pt x="1307590" y="1511933"/>
                </a:lnTo>
                <a:lnTo>
                  <a:pt x="1268489" y="1510343"/>
                </a:lnTo>
                <a:lnTo>
                  <a:pt x="1230659" y="1508754"/>
                </a:lnTo>
                <a:lnTo>
                  <a:pt x="1193783" y="1506847"/>
                </a:lnTo>
                <a:lnTo>
                  <a:pt x="1158815" y="1504622"/>
                </a:lnTo>
                <a:lnTo>
                  <a:pt x="1158815" y="1213486"/>
                </a:lnTo>
                <a:lnTo>
                  <a:pt x="1155000" y="1222068"/>
                </a:lnTo>
                <a:lnTo>
                  <a:pt x="1150867" y="1230967"/>
                </a:lnTo>
                <a:lnTo>
                  <a:pt x="1146735" y="1240185"/>
                </a:lnTo>
                <a:lnTo>
                  <a:pt x="1142284" y="1250037"/>
                </a:lnTo>
                <a:lnTo>
                  <a:pt x="1138469" y="1260208"/>
                </a:lnTo>
                <a:lnTo>
                  <a:pt x="1137198" y="1265611"/>
                </a:lnTo>
                <a:lnTo>
                  <a:pt x="1135608" y="1271014"/>
                </a:lnTo>
                <a:lnTo>
                  <a:pt x="1134337" y="1276735"/>
                </a:lnTo>
                <a:lnTo>
                  <a:pt x="1133701" y="1282774"/>
                </a:lnTo>
                <a:lnTo>
                  <a:pt x="1133065" y="1289131"/>
                </a:lnTo>
                <a:lnTo>
                  <a:pt x="1132747" y="1295170"/>
                </a:lnTo>
                <a:lnTo>
                  <a:pt x="1132429" y="1381303"/>
                </a:lnTo>
                <a:lnTo>
                  <a:pt x="1131794" y="1502715"/>
                </a:lnTo>
                <a:lnTo>
                  <a:pt x="1106680" y="1500808"/>
                </a:lnTo>
                <a:lnTo>
                  <a:pt x="1083156" y="1498584"/>
                </a:lnTo>
                <a:lnTo>
                  <a:pt x="1060585" y="1495723"/>
                </a:lnTo>
                <a:lnTo>
                  <a:pt x="1038651" y="1493180"/>
                </a:lnTo>
                <a:lnTo>
                  <a:pt x="995417" y="1487777"/>
                </a:lnTo>
                <a:lnTo>
                  <a:pt x="950912" y="1481738"/>
                </a:lnTo>
                <a:lnTo>
                  <a:pt x="952183" y="1326953"/>
                </a:lnTo>
                <a:lnTo>
                  <a:pt x="952819" y="1266883"/>
                </a:lnTo>
                <a:lnTo>
                  <a:pt x="953455" y="1247177"/>
                </a:lnTo>
                <a:lnTo>
                  <a:pt x="954091" y="1236688"/>
                </a:lnTo>
                <a:lnTo>
                  <a:pt x="955044" y="1222386"/>
                </a:lnTo>
                <a:lnTo>
                  <a:pt x="956634" y="1208719"/>
                </a:lnTo>
                <a:lnTo>
                  <a:pt x="958223" y="1195688"/>
                </a:lnTo>
                <a:lnTo>
                  <a:pt x="960131" y="1183292"/>
                </a:lnTo>
                <a:lnTo>
                  <a:pt x="962038" y="1171532"/>
                </a:lnTo>
                <a:lnTo>
                  <a:pt x="964263" y="1160408"/>
                </a:lnTo>
                <a:lnTo>
                  <a:pt x="966489" y="1149602"/>
                </a:lnTo>
                <a:lnTo>
                  <a:pt x="969032" y="1139431"/>
                </a:lnTo>
                <a:lnTo>
                  <a:pt x="971575" y="1129896"/>
                </a:lnTo>
                <a:lnTo>
                  <a:pt x="974118" y="1120679"/>
                </a:lnTo>
                <a:lnTo>
                  <a:pt x="976979" y="1111780"/>
                </a:lnTo>
                <a:lnTo>
                  <a:pt x="979522" y="1103198"/>
                </a:lnTo>
                <a:lnTo>
                  <a:pt x="985244" y="1088260"/>
                </a:lnTo>
                <a:lnTo>
                  <a:pt x="991602" y="1074593"/>
                </a:lnTo>
                <a:lnTo>
                  <a:pt x="997960" y="1062833"/>
                </a:lnTo>
                <a:lnTo>
                  <a:pt x="1004000" y="1052027"/>
                </a:lnTo>
                <a:lnTo>
                  <a:pt x="1010358" y="1042810"/>
                </a:lnTo>
                <a:lnTo>
                  <a:pt x="1016398" y="1034546"/>
                </a:lnTo>
                <a:lnTo>
                  <a:pt x="1022438" y="1027236"/>
                </a:lnTo>
                <a:lnTo>
                  <a:pt x="1028160" y="1020561"/>
                </a:lnTo>
                <a:lnTo>
                  <a:pt x="1038651" y="1009755"/>
                </a:lnTo>
                <a:lnTo>
                  <a:pt x="1052320" y="1002763"/>
                </a:lnTo>
                <a:lnTo>
                  <a:pt x="1067261" y="995452"/>
                </a:lnTo>
                <a:lnTo>
                  <a:pt x="1083792" y="988142"/>
                </a:lnTo>
                <a:lnTo>
                  <a:pt x="1100958" y="980832"/>
                </a:lnTo>
                <a:lnTo>
                  <a:pt x="1119078" y="973522"/>
                </a:lnTo>
                <a:lnTo>
                  <a:pt x="1137516" y="966212"/>
                </a:lnTo>
                <a:lnTo>
                  <a:pt x="1174709" y="952545"/>
                </a:lnTo>
                <a:lnTo>
                  <a:pt x="1211268" y="939831"/>
                </a:lnTo>
                <a:lnTo>
                  <a:pt x="1245282" y="928389"/>
                </a:lnTo>
                <a:lnTo>
                  <a:pt x="1274847" y="918854"/>
                </a:lnTo>
                <a:lnTo>
                  <a:pt x="1298371" y="911544"/>
                </a:lnTo>
                <a:lnTo>
                  <a:pt x="1302821" y="910273"/>
                </a:lnTo>
                <a:lnTo>
                  <a:pt x="1305682" y="909637"/>
                </a:lnTo>
                <a:close/>
                <a:moveTo>
                  <a:pt x="1453656" y="261937"/>
                </a:moveTo>
                <a:lnTo>
                  <a:pt x="1465744" y="261937"/>
                </a:lnTo>
                <a:lnTo>
                  <a:pt x="1477831" y="261937"/>
                </a:lnTo>
                <a:lnTo>
                  <a:pt x="1489600" y="263208"/>
                </a:lnTo>
                <a:lnTo>
                  <a:pt x="1501052" y="264798"/>
                </a:lnTo>
                <a:lnTo>
                  <a:pt x="1512185" y="267022"/>
                </a:lnTo>
                <a:lnTo>
                  <a:pt x="1523318" y="269565"/>
                </a:lnTo>
                <a:lnTo>
                  <a:pt x="1534133" y="273061"/>
                </a:lnTo>
                <a:lnTo>
                  <a:pt x="1544311" y="276875"/>
                </a:lnTo>
                <a:lnTo>
                  <a:pt x="1554490" y="281643"/>
                </a:lnTo>
                <a:lnTo>
                  <a:pt x="1564033" y="286410"/>
                </a:lnTo>
                <a:lnTo>
                  <a:pt x="1573575" y="291813"/>
                </a:lnTo>
                <a:lnTo>
                  <a:pt x="1582800" y="298170"/>
                </a:lnTo>
                <a:lnTo>
                  <a:pt x="1591388" y="304526"/>
                </a:lnTo>
                <a:lnTo>
                  <a:pt x="1599977" y="311519"/>
                </a:lnTo>
                <a:lnTo>
                  <a:pt x="1607929" y="319147"/>
                </a:lnTo>
                <a:lnTo>
                  <a:pt x="1615563" y="326775"/>
                </a:lnTo>
                <a:lnTo>
                  <a:pt x="1623197" y="335038"/>
                </a:lnTo>
                <a:lnTo>
                  <a:pt x="1630195" y="343937"/>
                </a:lnTo>
                <a:lnTo>
                  <a:pt x="1637193" y="352837"/>
                </a:lnTo>
                <a:lnTo>
                  <a:pt x="1643237" y="362372"/>
                </a:lnTo>
                <a:lnTo>
                  <a:pt x="1649280" y="372224"/>
                </a:lnTo>
                <a:lnTo>
                  <a:pt x="1654688" y="382713"/>
                </a:lnTo>
                <a:lnTo>
                  <a:pt x="1660095" y="392883"/>
                </a:lnTo>
                <a:lnTo>
                  <a:pt x="1664867" y="404007"/>
                </a:lnTo>
                <a:lnTo>
                  <a:pt x="1669320" y="415131"/>
                </a:lnTo>
                <a:lnTo>
                  <a:pt x="1673137" y="426573"/>
                </a:lnTo>
                <a:lnTo>
                  <a:pt x="1676636" y="438333"/>
                </a:lnTo>
                <a:lnTo>
                  <a:pt x="1679817" y="450411"/>
                </a:lnTo>
                <a:lnTo>
                  <a:pt x="1682361" y="462806"/>
                </a:lnTo>
                <a:lnTo>
                  <a:pt x="1684588" y="474884"/>
                </a:lnTo>
                <a:lnTo>
                  <a:pt x="1686497" y="487915"/>
                </a:lnTo>
                <a:lnTo>
                  <a:pt x="1687769" y="500628"/>
                </a:lnTo>
                <a:lnTo>
                  <a:pt x="1688405" y="513659"/>
                </a:lnTo>
                <a:lnTo>
                  <a:pt x="1694767" y="516202"/>
                </a:lnTo>
                <a:lnTo>
                  <a:pt x="1700492" y="519698"/>
                </a:lnTo>
                <a:lnTo>
                  <a:pt x="1702719" y="521605"/>
                </a:lnTo>
                <a:lnTo>
                  <a:pt x="1705264" y="523512"/>
                </a:lnTo>
                <a:lnTo>
                  <a:pt x="1707808" y="525736"/>
                </a:lnTo>
                <a:lnTo>
                  <a:pt x="1709717" y="528279"/>
                </a:lnTo>
                <a:lnTo>
                  <a:pt x="1711625" y="531140"/>
                </a:lnTo>
                <a:lnTo>
                  <a:pt x="1713534" y="534000"/>
                </a:lnTo>
                <a:lnTo>
                  <a:pt x="1714806" y="536860"/>
                </a:lnTo>
                <a:lnTo>
                  <a:pt x="1716397" y="540357"/>
                </a:lnTo>
                <a:lnTo>
                  <a:pt x="1717669" y="543853"/>
                </a:lnTo>
                <a:lnTo>
                  <a:pt x="1718623" y="547667"/>
                </a:lnTo>
                <a:lnTo>
                  <a:pt x="1719578" y="551799"/>
                </a:lnTo>
                <a:lnTo>
                  <a:pt x="1719896" y="556248"/>
                </a:lnTo>
                <a:lnTo>
                  <a:pt x="1720850" y="562923"/>
                </a:lnTo>
                <a:lnTo>
                  <a:pt x="1720850" y="570233"/>
                </a:lnTo>
                <a:lnTo>
                  <a:pt x="1719896" y="577543"/>
                </a:lnTo>
                <a:lnTo>
                  <a:pt x="1719260" y="585171"/>
                </a:lnTo>
                <a:lnTo>
                  <a:pt x="1717669" y="592481"/>
                </a:lnTo>
                <a:lnTo>
                  <a:pt x="1715442" y="599791"/>
                </a:lnTo>
                <a:lnTo>
                  <a:pt x="1712898" y="607101"/>
                </a:lnTo>
                <a:lnTo>
                  <a:pt x="1710035" y="614411"/>
                </a:lnTo>
                <a:lnTo>
                  <a:pt x="1706854" y="620768"/>
                </a:lnTo>
                <a:lnTo>
                  <a:pt x="1703037" y="627442"/>
                </a:lnTo>
                <a:lnTo>
                  <a:pt x="1699220" y="633481"/>
                </a:lnTo>
                <a:lnTo>
                  <a:pt x="1694767" y="639202"/>
                </a:lnTo>
                <a:lnTo>
                  <a:pt x="1689996" y="644287"/>
                </a:lnTo>
                <a:lnTo>
                  <a:pt x="1684588" y="648419"/>
                </a:lnTo>
                <a:lnTo>
                  <a:pt x="1679181" y="652233"/>
                </a:lnTo>
                <a:lnTo>
                  <a:pt x="1673455" y="655411"/>
                </a:lnTo>
                <a:lnTo>
                  <a:pt x="1670910" y="665900"/>
                </a:lnTo>
                <a:lnTo>
                  <a:pt x="1667729" y="676388"/>
                </a:lnTo>
                <a:lnTo>
                  <a:pt x="1664867" y="687194"/>
                </a:lnTo>
                <a:lnTo>
                  <a:pt x="1661050" y="697365"/>
                </a:lnTo>
                <a:lnTo>
                  <a:pt x="1657551" y="707853"/>
                </a:lnTo>
                <a:lnTo>
                  <a:pt x="1653097" y="717706"/>
                </a:lnTo>
                <a:lnTo>
                  <a:pt x="1648962" y="727559"/>
                </a:lnTo>
                <a:lnTo>
                  <a:pt x="1644827" y="737094"/>
                </a:lnTo>
                <a:lnTo>
                  <a:pt x="1640056" y="746947"/>
                </a:lnTo>
                <a:lnTo>
                  <a:pt x="1635284" y="756481"/>
                </a:lnTo>
                <a:lnTo>
                  <a:pt x="1629877" y="765699"/>
                </a:lnTo>
                <a:lnTo>
                  <a:pt x="1624469" y="774280"/>
                </a:lnTo>
                <a:lnTo>
                  <a:pt x="1618744" y="782861"/>
                </a:lnTo>
                <a:lnTo>
                  <a:pt x="1613018" y="791125"/>
                </a:lnTo>
                <a:lnTo>
                  <a:pt x="1606975" y="799389"/>
                </a:lnTo>
                <a:lnTo>
                  <a:pt x="1600613" y="807016"/>
                </a:lnTo>
                <a:lnTo>
                  <a:pt x="1593933" y="814327"/>
                </a:lnTo>
                <a:lnTo>
                  <a:pt x="1587253" y="821637"/>
                </a:lnTo>
                <a:lnTo>
                  <a:pt x="1579937" y="827993"/>
                </a:lnTo>
                <a:lnTo>
                  <a:pt x="1572621" y="834032"/>
                </a:lnTo>
                <a:lnTo>
                  <a:pt x="1564987" y="840389"/>
                </a:lnTo>
                <a:lnTo>
                  <a:pt x="1557353" y="845474"/>
                </a:lnTo>
                <a:lnTo>
                  <a:pt x="1549401" y="850559"/>
                </a:lnTo>
                <a:lnTo>
                  <a:pt x="1540812" y="855327"/>
                </a:lnTo>
                <a:lnTo>
                  <a:pt x="1532542" y="859141"/>
                </a:lnTo>
                <a:lnTo>
                  <a:pt x="1523636" y="862955"/>
                </a:lnTo>
                <a:lnTo>
                  <a:pt x="1514411" y="865815"/>
                </a:lnTo>
                <a:lnTo>
                  <a:pt x="1505187" y="868040"/>
                </a:lnTo>
                <a:lnTo>
                  <a:pt x="1495644" y="870583"/>
                </a:lnTo>
                <a:lnTo>
                  <a:pt x="1486101" y="872172"/>
                </a:lnTo>
                <a:lnTo>
                  <a:pt x="1475923" y="872807"/>
                </a:lnTo>
                <a:lnTo>
                  <a:pt x="1465744" y="873125"/>
                </a:lnTo>
                <a:lnTo>
                  <a:pt x="1455565" y="872807"/>
                </a:lnTo>
                <a:lnTo>
                  <a:pt x="1445386" y="872172"/>
                </a:lnTo>
                <a:lnTo>
                  <a:pt x="1435525" y="870583"/>
                </a:lnTo>
                <a:lnTo>
                  <a:pt x="1426301" y="868676"/>
                </a:lnTo>
                <a:lnTo>
                  <a:pt x="1417076" y="865815"/>
                </a:lnTo>
                <a:lnTo>
                  <a:pt x="1407852" y="862955"/>
                </a:lnTo>
                <a:lnTo>
                  <a:pt x="1399263" y="859459"/>
                </a:lnTo>
                <a:lnTo>
                  <a:pt x="1390675" y="855327"/>
                </a:lnTo>
                <a:lnTo>
                  <a:pt x="1382405" y="850559"/>
                </a:lnTo>
                <a:lnTo>
                  <a:pt x="1374771" y="846110"/>
                </a:lnTo>
                <a:lnTo>
                  <a:pt x="1366500" y="840707"/>
                </a:lnTo>
                <a:lnTo>
                  <a:pt x="1359184" y="834350"/>
                </a:lnTo>
                <a:lnTo>
                  <a:pt x="1351868" y="828311"/>
                </a:lnTo>
                <a:lnTo>
                  <a:pt x="1344871" y="821955"/>
                </a:lnTo>
                <a:lnTo>
                  <a:pt x="1337873" y="814962"/>
                </a:lnTo>
                <a:lnTo>
                  <a:pt x="1331193" y="807652"/>
                </a:lnTo>
                <a:lnTo>
                  <a:pt x="1325149" y="800024"/>
                </a:lnTo>
                <a:lnTo>
                  <a:pt x="1319105" y="792078"/>
                </a:lnTo>
                <a:lnTo>
                  <a:pt x="1313062" y="783815"/>
                </a:lnTo>
                <a:lnTo>
                  <a:pt x="1307654" y="775233"/>
                </a:lnTo>
                <a:lnTo>
                  <a:pt x="1302247" y="766334"/>
                </a:lnTo>
                <a:lnTo>
                  <a:pt x="1296840" y="757435"/>
                </a:lnTo>
                <a:lnTo>
                  <a:pt x="1291750" y="748218"/>
                </a:lnTo>
                <a:lnTo>
                  <a:pt x="1287297" y="738683"/>
                </a:lnTo>
                <a:lnTo>
                  <a:pt x="1283162" y="729148"/>
                </a:lnTo>
                <a:lnTo>
                  <a:pt x="1278709" y="719295"/>
                </a:lnTo>
                <a:lnTo>
                  <a:pt x="1274573" y="709443"/>
                </a:lnTo>
                <a:lnTo>
                  <a:pt x="1270756" y="698954"/>
                </a:lnTo>
                <a:lnTo>
                  <a:pt x="1267257" y="688466"/>
                </a:lnTo>
                <a:lnTo>
                  <a:pt x="1264395" y="678295"/>
                </a:lnTo>
                <a:lnTo>
                  <a:pt x="1261214" y="667807"/>
                </a:lnTo>
                <a:lnTo>
                  <a:pt x="1258033" y="657318"/>
                </a:lnTo>
                <a:lnTo>
                  <a:pt x="1255170" y="656047"/>
                </a:lnTo>
                <a:lnTo>
                  <a:pt x="1251989" y="654776"/>
                </a:lnTo>
                <a:lnTo>
                  <a:pt x="1248808" y="653504"/>
                </a:lnTo>
                <a:lnTo>
                  <a:pt x="1245946" y="651915"/>
                </a:lnTo>
                <a:lnTo>
                  <a:pt x="1240220" y="647783"/>
                </a:lnTo>
                <a:lnTo>
                  <a:pt x="1234812" y="642698"/>
                </a:lnTo>
                <a:lnTo>
                  <a:pt x="1229723" y="637295"/>
                </a:lnTo>
                <a:lnTo>
                  <a:pt x="1225270" y="631256"/>
                </a:lnTo>
                <a:lnTo>
                  <a:pt x="1220817" y="624582"/>
                </a:lnTo>
                <a:lnTo>
                  <a:pt x="1217000" y="617907"/>
                </a:lnTo>
                <a:lnTo>
                  <a:pt x="1214137" y="609962"/>
                </a:lnTo>
                <a:lnTo>
                  <a:pt x="1210956" y="602334"/>
                </a:lnTo>
                <a:lnTo>
                  <a:pt x="1208729" y="594706"/>
                </a:lnTo>
                <a:lnTo>
                  <a:pt x="1207139" y="587078"/>
                </a:lnTo>
                <a:lnTo>
                  <a:pt x="1205548" y="579132"/>
                </a:lnTo>
                <a:lnTo>
                  <a:pt x="1205230" y="571186"/>
                </a:lnTo>
                <a:lnTo>
                  <a:pt x="1204912" y="563558"/>
                </a:lnTo>
                <a:lnTo>
                  <a:pt x="1205548" y="556248"/>
                </a:lnTo>
                <a:lnTo>
                  <a:pt x="1206503" y="551481"/>
                </a:lnTo>
                <a:lnTo>
                  <a:pt x="1207139" y="547031"/>
                </a:lnTo>
                <a:lnTo>
                  <a:pt x="1208411" y="542581"/>
                </a:lnTo>
                <a:lnTo>
                  <a:pt x="1209684" y="538767"/>
                </a:lnTo>
                <a:lnTo>
                  <a:pt x="1211274" y="534954"/>
                </a:lnTo>
                <a:lnTo>
                  <a:pt x="1213183" y="532093"/>
                </a:lnTo>
                <a:lnTo>
                  <a:pt x="1215727" y="528915"/>
                </a:lnTo>
                <a:lnTo>
                  <a:pt x="1217954" y="525736"/>
                </a:lnTo>
                <a:lnTo>
                  <a:pt x="1220180" y="523512"/>
                </a:lnTo>
                <a:lnTo>
                  <a:pt x="1222725" y="521287"/>
                </a:lnTo>
                <a:lnTo>
                  <a:pt x="1225906" y="519062"/>
                </a:lnTo>
                <a:lnTo>
                  <a:pt x="1229087" y="517155"/>
                </a:lnTo>
                <a:lnTo>
                  <a:pt x="1232586" y="515566"/>
                </a:lnTo>
                <a:lnTo>
                  <a:pt x="1235449" y="513977"/>
                </a:lnTo>
                <a:lnTo>
                  <a:pt x="1239266" y="512705"/>
                </a:lnTo>
                <a:lnTo>
                  <a:pt x="1242765" y="511752"/>
                </a:lnTo>
                <a:lnTo>
                  <a:pt x="1244037" y="498721"/>
                </a:lnTo>
                <a:lnTo>
                  <a:pt x="1244991" y="486008"/>
                </a:lnTo>
                <a:lnTo>
                  <a:pt x="1246900" y="473294"/>
                </a:lnTo>
                <a:lnTo>
                  <a:pt x="1249445" y="461217"/>
                </a:lnTo>
                <a:lnTo>
                  <a:pt x="1251989" y="448821"/>
                </a:lnTo>
                <a:lnTo>
                  <a:pt x="1255170" y="437062"/>
                </a:lnTo>
                <a:lnTo>
                  <a:pt x="1258987" y="425302"/>
                </a:lnTo>
                <a:lnTo>
                  <a:pt x="1262804" y="413542"/>
                </a:lnTo>
                <a:lnTo>
                  <a:pt x="1266939" y="402736"/>
                </a:lnTo>
                <a:lnTo>
                  <a:pt x="1272029" y="391930"/>
                </a:lnTo>
                <a:lnTo>
                  <a:pt x="1276800" y="381441"/>
                </a:lnTo>
                <a:lnTo>
                  <a:pt x="1282526" y="371271"/>
                </a:lnTo>
                <a:lnTo>
                  <a:pt x="1288251" y="361736"/>
                </a:lnTo>
                <a:lnTo>
                  <a:pt x="1294931" y="351883"/>
                </a:lnTo>
                <a:lnTo>
                  <a:pt x="1301293" y="343302"/>
                </a:lnTo>
                <a:lnTo>
                  <a:pt x="1308609" y="334402"/>
                </a:lnTo>
                <a:lnTo>
                  <a:pt x="1315925" y="326457"/>
                </a:lnTo>
                <a:lnTo>
                  <a:pt x="1323559" y="318193"/>
                </a:lnTo>
                <a:lnTo>
                  <a:pt x="1332147" y="311201"/>
                </a:lnTo>
                <a:lnTo>
                  <a:pt x="1340417" y="304209"/>
                </a:lnTo>
                <a:lnTo>
                  <a:pt x="1349324" y="297534"/>
                </a:lnTo>
                <a:lnTo>
                  <a:pt x="1358230" y="291813"/>
                </a:lnTo>
                <a:lnTo>
                  <a:pt x="1367773" y="286092"/>
                </a:lnTo>
                <a:lnTo>
                  <a:pt x="1377315" y="281325"/>
                </a:lnTo>
                <a:lnTo>
                  <a:pt x="1387176" y="276875"/>
                </a:lnTo>
                <a:lnTo>
                  <a:pt x="1397673" y="273061"/>
                </a:lnTo>
                <a:lnTo>
                  <a:pt x="1408488" y="269565"/>
                </a:lnTo>
                <a:lnTo>
                  <a:pt x="1419303" y="267022"/>
                </a:lnTo>
                <a:lnTo>
                  <a:pt x="1430436" y="264798"/>
                </a:lnTo>
                <a:lnTo>
                  <a:pt x="1442205" y="263208"/>
                </a:lnTo>
                <a:lnTo>
                  <a:pt x="1453656" y="261937"/>
                </a:lnTo>
                <a:close/>
                <a:moveTo>
                  <a:pt x="767182" y="119062"/>
                </a:moveTo>
                <a:lnTo>
                  <a:pt x="746542" y="795338"/>
                </a:lnTo>
                <a:lnTo>
                  <a:pt x="119396" y="795338"/>
                </a:lnTo>
                <a:lnTo>
                  <a:pt x="119396" y="3073718"/>
                </a:lnTo>
                <a:lnTo>
                  <a:pt x="119396" y="3077210"/>
                </a:lnTo>
                <a:lnTo>
                  <a:pt x="119713" y="3080068"/>
                </a:lnTo>
                <a:lnTo>
                  <a:pt x="120666" y="3083560"/>
                </a:lnTo>
                <a:lnTo>
                  <a:pt x="121619" y="3086100"/>
                </a:lnTo>
                <a:lnTo>
                  <a:pt x="123206" y="3089275"/>
                </a:lnTo>
                <a:lnTo>
                  <a:pt x="124794" y="3092133"/>
                </a:lnTo>
                <a:lnTo>
                  <a:pt x="126699" y="3094673"/>
                </a:lnTo>
                <a:lnTo>
                  <a:pt x="128922" y="3096895"/>
                </a:lnTo>
                <a:lnTo>
                  <a:pt x="131780" y="3099118"/>
                </a:lnTo>
                <a:lnTo>
                  <a:pt x="134003" y="3101023"/>
                </a:lnTo>
                <a:lnTo>
                  <a:pt x="136543" y="3102610"/>
                </a:lnTo>
                <a:lnTo>
                  <a:pt x="139718" y="3104198"/>
                </a:lnTo>
                <a:lnTo>
                  <a:pt x="142894" y="3105468"/>
                </a:lnTo>
                <a:lnTo>
                  <a:pt x="145752" y="3106103"/>
                </a:lnTo>
                <a:lnTo>
                  <a:pt x="149245" y="3106420"/>
                </a:lnTo>
                <a:lnTo>
                  <a:pt x="152420" y="3106738"/>
                </a:lnTo>
                <a:lnTo>
                  <a:pt x="2224068" y="3106738"/>
                </a:lnTo>
                <a:lnTo>
                  <a:pt x="2227243" y="3106420"/>
                </a:lnTo>
                <a:lnTo>
                  <a:pt x="2230736" y="3106103"/>
                </a:lnTo>
                <a:lnTo>
                  <a:pt x="2233594" y="3105468"/>
                </a:lnTo>
                <a:lnTo>
                  <a:pt x="2236769" y="3104198"/>
                </a:lnTo>
                <a:lnTo>
                  <a:pt x="2239310" y="3102610"/>
                </a:lnTo>
                <a:lnTo>
                  <a:pt x="2242168" y="3101023"/>
                </a:lnTo>
                <a:lnTo>
                  <a:pt x="2244708" y="3099118"/>
                </a:lnTo>
                <a:lnTo>
                  <a:pt x="2247566" y="3096895"/>
                </a:lnTo>
                <a:lnTo>
                  <a:pt x="2249471" y="3094673"/>
                </a:lnTo>
                <a:lnTo>
                  <a:pt x="2251694" y="3092133"/>
                </a:lnTo>
                <a:lnTo>
                  <a:pt x="2253282" y="3089275"/>
                </a:lnTo>
                <a:lnTo>
                  <a:pt x="2254552" y="3086100"/>
                </a:lnTo>
                <a:lnTo>
                  <a:pt x="2255822" y="3083560"/>
                </a:lnTo>
                <a:lnTo>
                  <a:pt x="2256774" y="3080068"/>
                </a:lnTo>
                <a:lnTo>
                  <a:pt x="2257092" y="3077210"/>
                </a:lnTo>
                <a:lnTo>
                  <a:pt x="2257092" y="3073718"/>
                </a:lnTo>
                <a:lnTo>
                  <a:pt x="2257092" y="152400"/>
                </a:lnTo>
                <a:lnTo>
                  <a:pt x="2257092" y="148907"/>
                </a:lnTo>
                <a:lnTo>
                  <a:pt x="2256774" y="146050"/>
                </a:lnTo>
                <a:lnTo>
                  <a:pt x="2255504" y="142875"/>
                </a:lnTo>
                <a:lnTo>
                  <a:pt x="2254234" y="139700"/>
                </a:lnTo>
                <a:lnTo>
                  <a:pt x="2253282" y="136842"/>
                </a:lnTo>
                <a:lnTo>
                  <a:pt x="2251376" y="133985"/>
                </a:lnTo>
                <a:lnTo>
                  <a:pt x="2249471" y="131445"/>
                </a:lnTo>
                <a:lnTo>
                  <a:pt x="2247566" y="128905"/>
                </a:lnTo>
                <a:lnTo>
                  <a:pt x="2244708" y="126682"/>
                </a:lnTo>
                <a:lnTo>
                  <a:pt x="2242168" y="124777"/>
                </a:lnTo>
                <a:lnTo>
                  <a:pt x="2239310" y="123190"/>
                </a:lnTo>
                <a:lnTo>
                  <a:pt x="2236769" y="121920"/>
                </a:lnTo>
                <a:lnTo>
                  <a:pt x="2233594" y="120650"/>
                </a:lnTo>
                <a:lnTo>
                  <a:pt x="2230736" y="120015"/>
                </a:lnTo>
                <a:lnTo>
                  <a:pt x="2227243" y="119380"/>
                </a:lnTo>
                <a:lnTo>
                  <a:pt x="2224068" y="119062"/>
                </a:lnTo>
                <a:lnTo>
                  <a:pt x="767182" y="119062"/>
                </a:lnTo>
                <a:close/>
                <a:moveTo>
                  <a:pt x="688114" y="0"/>
                </a:moveTo>
                <a:lnTo>
                  <a:pt x="2224068" y="0"/>
                </a:lnTo>
                <a:lnTo>
                  <a:pt x="2231688" y="635"/>
                </a:lnTo>
                <a:lnTo>
                  <a:pt x="2239310" y="952"/>
                </a:lnTo>
                <a:lnTo>
                  <a:pt x="2246931" y="2222"/>
                </a:lnTo>
                <a:lnTo>
                  <a:pt x="2254552" y="3175"/>
                </a:lnTo>
                <a:lnTo>
                  <a:pt x="2261855" y="5080"/>
                </a:lnTo>
                <a:lnTo>
                  <a:pt x="2269159" y="6985"/>
                </a:lnTo>
                <a:lnTo>
                  <a:pt x="2276144" y="9207"/>
                </a:lnTo>
                <a:lnTo>
                  <a:pt x="2283130" y="12382"/>
                </a:lnTo>
                <a:lnTo>
                  <a:pt x="2289799" y="15557"/>
                </a:lnTo>
                <a:lnTo>
                  <a:pt x="2296467" y="18415"/>
                </a:lnTo>
                <a:lnTo>
                  <a:pt x="2302818" y="22225"/>
                </a:lnTo>
                <a:lnTo>
                  <a:pt x="2309169" y="26035"/>
                </a:lnTo>
                <a:lnTo>
                  <a:pt x="2315202" y="30480"/>
                </a:lnTo>
                <a:lnTo>
                  <a:pt x="2320918" y="34925"/>
                </a:lnTo>
                <a:lnTo>
                  <a:pt x="2326316" y="40005"/>
                </a:lnTo>
                <a:lnTo>
                  <a:pt x="2331714" y="44767"/>
                </a:lnTo>
                <a:lnTo>
                  <a:pt x="2336478" y="50165"/>
                </a:lnTo>
                <a:lnTo>
                  <a:pt x="2341241" y="55562"/>
                </a:lnTo>
                <a:lnTo>
                  <a:pt x="2345686" y="61277"/>
                </a:lnTo>
                <a:lnTo>
                  <a:pt x="2350132" y="67627"/>
                </a:lnTo>
                <a:lnTo>
                  <a:pt x="2354260" y="73660"/>
                </a:lnTo>
                <a:lnTo>
                  <a:pt x="2357753" y="79692"/>
                </a:lnTo>
                <a:lnTo>
                  <a:pt x="2360928" y="86677"/>
                </a:lnTo>
                <a:lnTo>
                  <a:pt x="2364104" y="93027"/>
                </a:lnTo>
                <a:lnTo>
                  <a:pt x="2366962" y="100012"/>
                </a:lnTo>
                <a:lnTo>
                  <a:pt x="2369184" y="107315"/>
                </a:lnTo>
                <a:lnTo>
                  <a:pt x="2371407" y="114617"/>
                </a:lnTo>
                <a:lnTo>
                  <a:pt x="2372995" y="121920"/>
                </a:lnTo>
                <a:lnTo>
                  <a:pt x="2374583" y="129540"/>
                </a:lnTo>
                <a:lnTo>
                  <a:pt x="2375218" y="137160"/>
                </a:lnTo>
                <a:lnTo>
                  <a:pt x="2375853" y="144780"/>
                </a:lnTo>
                <a:lnTo>
                  <a:pt x="2376488" y="152400"/>
                </a:lnTo>
                <a:lnTo>
                  <a:pt x="2376488" y="3073718"/>
                </a:lnTo>
                <a:lnTo>
                  <a:pt x="2375853" y="3081338"/>
                </a:lnTo>
                <a:lnTo>
                  <a:pt x="2375218" y="3089275"/>
                </a:lnTo>
                <a:lnTo>
                  <a:pt x="2374583" y="3096895"/>
                </a:lnTo>
                <a:lnTo>
                  <a:pt x="2372995" y="3104198"/>
                </a:lnTo>
                <a:lnTo>
                  <a:pt x="2371407" y="3111500"/>
                </a:lnTo>
                <a:lnTo>
                  <a:pt x="2369184" y="3118803"/>
                </a:lnTo>
                <a:lnTo>
                  <a:pt x="2366962" y="3126105"/>
                </a:lnTo>
                <a:lnTo>
                  <a:pt x="2364104" y="3132773"/>
                </a:lnTo>
                <a:lnTo>
                  <a:pt x="2360928" y="3139758"/>
                </a:lnTo>
                <a:lnTo>
                  <a:pt x="2357753" y="3146425"/>
                </a:lnTo>
                <a:lnTo>
                  <a:pt x="2354260" y="3152458"/>
                </a:lnTo>
                <a:lnTo>
                  <a:pt x="2350132" y="3158490"/>
                </a:lnTo>
                <a:lnTo>
                  <a:pt x="2345686" y="3164523"/>
                </a:lnTo>
                <a:lnTo>
                  <a:pt x="2341241" y="3170238"/>
                </a:lnTo>
                <a:lnTo>
                  <a:pt x="2336478" y="3176270"/>
                </a:lnTo>
                <a:lnTo>
                  <a:pt x="2331714" y="3181033"/>
                </a:lnTo>
                <a:lnTo>
                  <a:pt x="2326316" y="3186113"/>
                </a:lnTo>
                <a:lnTo>
                  <a:pt x="2320918" y="3191193"/>
                </a:lnTo>
                <a:lnTo>
                  <a:pt x="2315202" y="3195638"/>
                </a:lnTo>
                <a:lnTo>
                  <a:pt x="2309169" y="3199765"/>
                </a:lnTo>
                <a:lnTo>
                  <a:pt x="2302818" y="3203575"/>
                </a:lnTo>
                <a:lnTo>
                  <a:pt x="2296467" y="3207385"/>
                </a:lnTo>
                <a:lnTo>
                  <a:pt x="2289799" y="3210878"/>
                </a:lnTo>
                <a:lnTo>
                  <a:pt x="2283130" y="3214053"/>
                </a:lnTo>
                <a:lnTo>
                  <a:pt x="2276144" y="3216593"/>
                </a:lnTo>
                <a:lnTo>
                  <a:pt x="2269159" y="3218815"/>
                </a:lnTo>
                <a:lnTo>
                  <a:pt x="2261855" y="3221038"/>
                </a:lnTo>
                <a:lnTo>
                  <a:pt x="2254552" y="3222943"/>
                </a:lnTo>
                <a:lnTo>
                  <a:pt x="2246931" y="3223895"/>
                </a:lnTo>
                <a:lnTo>
                  <a:pt x="2239310" y="3225165"/>
                </a:lnTo>
                <a:lnTo>
                  <a:pt x="2231688" y="3225483"/>
                </a:lnTo>
                <a:lnTo>
                  <a:pt x="2224068" y="3225800"/>
                </a:lnTo>
                <a:lnTo>
                  <a:pt x="152420" y="3225800"/>
                </a:lnTo>
                <a:lnTo>
                  <a:pt x="144799" y="3225483"/>
                </a:lnTo>
                <a:lnTo>
                  <a:pt x="137178" y="3225165"/>
                </a:lnTo>
                <a:lnTo>
                  <a:pt x="129557" y="3223895"/>
                </a:lnTo>
                <a:lnTo>
                  <a:pt x="121619" y="3222943"/>
                </a:lnTo>
                <a:lnTo>
                  <a:pt x="114633" y="3221038"/>
                </a:lnTo>
                <a:lnTo>
                  <a:pt x="107329" y="3218815"/>
                </a:lnTo>
                <a:lnTo>
                  <a:pt x="100343" y="3216593"/>
                </a:lnTo>
                <a:lnTo>
                  <a:pt x="93040" y="3214053"/>
                </a:lnTo>
                <a:lnTo>
                  <a:pt x="86689" y="3210878"/>
                </a:lnTo>
                <a:lnTo>
                  <a:pt x="80020" y="3207385"/>
                </a:lnTo>
                <a:lnTo>
                  <a:pt x="73670" y="3203575"/>
                </a:lnTo>
                <a:lnTo>
                  <a:pt x="67319" y="3199765"/>
                </a:lnTo>
                <a:lnTo>
                  <a:pt x="61285" y="3195638"/>
                </a:lnTo>
                <a:lnTo>
                  <a:pt x="55570" y="3191193"/>
                </a:lnTo>
                <a:lnTo>
                  <a:pt x="50171" y="3186430"/>
                </a:lnTo>
                <a:lnTo>
                  <a:pt x="44773" y="3181033"/>
                </a:lnTo>
                <a:lnTo>
                  <a:pt x="40010" y="3176270"/>
                </a:lnTo>
                <a:lnTo>
                  <a:pt x="34929" y="3170238"/>
                </a:lnTo>
                <a:lnTo>
                  <a:pt x="30801" y="3164523"/>
                </a:lnTo>
                <a:lnTo>
                  <a:pt x="26038" y="3158808"/>
                </a:lnTo>
                <a:lnTo>
                  <a:pt x="22228" y="3152458"/>
                </a:lnTo>
                <a:lnTo>
                  <a:pt x="18735" y="3146425"/>
                </a:lnTo>
                <a:lnTo>
                  <a:pt x="15242" y="3139758"/>
                </a:lnTo>
                <a:lnTo>
                  <a:pt x="12384" y="3132773"/>
                </a:lnTo>
                <a:lnTo>
                  <a:pt x="9526" y="3126105"/>
                </a:lnTo>
                <a:lnTo>
                  <a:pt x="6986" y="3118803"/>
                </a:lnTo>
                <a:lnTo>
                  <a:pt x="5080" y="3111818"/>
                </a:lnTo>
                <a:lnTo>
                  <a:pt x="3175" y="3104198"/>
                </a:lnTo>
                <a:lnTo>
                  <a:pt x="1905" y="3096895"/>
                </a:lnTo>
                <a:lnTo>
                  <a:pt x="952" y="3089275"/>
                </a:lnTo>
                <a:lnTo>
                  <a:pt x="317" y="3081338"/>
                </a:lnTo>
                <a:lnTo>
                  <a:pt x="0" y="3073718"/>
                </a:lnTo>
                <a:lnTo>
                  <a:pt x="0" y="743268"/>
                </a:lnTo>
                <a:lnTo>
                  <a:pt x="68811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662539" y="4528205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200" b="1" dirty="0" smtClean="0">
                <a:solidFill>
                  <a:srgbClr val="F8931D"/>
                </a:solidFill>
                <a:latin typeface="微软雅黑" panose="020B0503020204020204" pitchFamily="34" charset="-122"/>
              </a:rPr>
              <a:t>软文</a:t>
            </a:r>
            <a:endParaRPr lang="zh-CN" altLang="en-US" sz="1200" dirty="0">
              <a:solidFill>
                <a:prstClr val="black"/>
              </a:solidFill>
            </a:endParaRPr>
          </a:p>
        </p:txBody>
      </p:sp>
      <p:sp>
        <p:nvSpPr>
          <p:cNvPr id="26" name="下箭头 25"/>
          <p:cNvSpPr/>
          <p:nvPr/>
        </p:nvSpPr>
        <p:spPr>
          <a:xfrm>
            <a:off x="2093161" y="2698963"/>
            <a:ext cx="216024" cy="36004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/>
            <a:endParaRPr lang="zh-CN" altLang="en-US" dirty="0">
              <a:solidFill>
                <a:prstClr val="black"/>
              </a:solidFill>
            </a:endParaRPr>
          </a:p>
        </p:txBody>
      </p:sp>
      <p:sp>
        <p:nvSpPr>
          <p:cNvPr id="34" name="下箭头 33"/>
          <p:cNvSpPr/>
          <p:nvPr/>
        </p:nvSpPr>
        <p:spPr>
          <a:xfrm>
            <a:off x="2092376" y="3649588"/>
            <a:ext cx="216024" cy="360040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/>
            <a:endParaRPr lang="zh-CN" alt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H5</a:t>
            </a:r>
            <a:r>
              <a:rPr lang="zh-CN" altLang="en-US" dirty="0" smtClean="0"/>
              <a:t>轻应用小游戏：最夯优惠月</a:t>
            </a:r>
            <a:endParaRPr lang="zh-CN" altLang="en-US" dirty="0"/>
          </a:p>
        </p:txBody>
      </p:sp>
      <p:sp>
        <p:nvSpPr>
          <p:cNvPr id="7" name="TextBox 31"/>
          <p:cNvSpPr txBox="1"/>
          <p:nvPr/>
        </p:nvSpPr>
        <p:spPr>
          <a:xfrm>
            <a:off x="179356" y="841276"/>
            <a:ext cx="8785132" cy="1163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通过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H5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小游戏，打造</a:t>
            </a:r>
            <a:r>
              <a:rPr lang="zh-CN" altLang="en-US" sz="1600" b="1" dirty="0" smtClean="0">
                <a:solidFill>
                  <a:srgbClr val="FFC000"/>
                </a:solidFill>
                <a:latin typeface="微软雅黑" panose="020B0503020204020204" pitchFamily="34" charset="-122"/>
              </a:rPr>
              <a:t>“最夯优惠月”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的系列主题活动，每周不同优惠主题，将手机银行的充值卡券、优惠电影票、融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购的电子券等，通过游戏形式送出，并通过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支付完成付款即可享有优惠，最直接有效地拉动原有客户参与，并引导外围用户进行下载和使用相关产品。以“夯送充值卡”主题活动为例：</a:t>
            </a:r>
            <a:endParaRPr lang="zh-CN" altLang="en-US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611560" y="1777380"/>
            <a:ext cx="7995738" cy="3563598"/>
            <a:chOff x="179324" y="1471551"/>
            <a:chExt cx="8643998" cy="3852519"/>
          </a:xfrm>
        </p:grpSpPr>
        <p:grpSp>
          <p:nvGrpSpPr>
            <p:cNvPr id="4" name="组合 3"/>
            <p:cNvGrpSpPr/>
            <p:nvPr/>
          </p:nvGrpSpPr>
          <p:grpSpPr>
            <a:xfrm>
              <a:off x="322233" y="1471551"/>
              <a:ext cx="1769229" cy="3405593"/>
              <a:chOff x="1" y="1737925"/>
              <a:chExt cx="1769229" cy="3405593"/>
            </a:xfrm>
          </p:grpSpPr>
          <p:pic>
            <p:nvPicPr>
              <p:cNvPr id="5" name="图片 68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1" y="1737925"/>
                <a:ext cx="1769229" cy="3405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6" name="Picture 6" descr="C:\Users\01-006\Desktop\工行H5最夯优惠月0508.jpg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114144" y="2175781"/>
                <a:ext cx="1540941" cy="2735169"/>
              </a:xfrm>
              <a:prstGeom prst="rect">
                <a:avLst/>
              </a:prstGeom>
              <a:noFill/>
            </p:spPr>
          </p:pic>
        </p:grpSp>
        <p:grpSp>
          <p:nvGrpSpPr>
            <p:cNvPr id="8" name="组合 7"/>
            <p:cNvGrpSpPr/>
            <p:nvPr/>
          </p:nvGrpSpPr>
          <p:grpSpPr>
            <a:xfrm>
              <a:off x="2417737" y="1471551"/>
              <a:ext cx="1769229" cy="3405593"/>
              <a:chOff x="1857356" y="1737907"/>
              <a:chExt cx="1769229" cy="3405593"/>
            </a:xfrm>
          </p:grpSpPr>
          <p:pic>
            <p:nvPicPr>
              <p:cNvPr id="9" name="图片 68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1857356" y="1737907"/>
                <a:ext cx="1769229" cy="3405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10" name="组合 9"/>
              <p:cNvGrpSpPr/>
              <p:nvPr/>
            </p:nvGrpSpPr>
            <p:grpSpPr>
              <a:xfrm>
                <a:off x="2000231" y="2175781"/>
                <a:ext cx="1571638" cy="2714643"/>
                <a:chOff x="357155" y="1500180"/>
                <a:chExt cx="2320038" cy="3500461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357158" y="1857369"/>
                  <a:ext cx="2320035" cy="3117950"/>
                </a:xfrm>
                <a:prstGeom prst="rect">
                  <a:avLst/>
                </a:prstGeom>
                <a:solidFill>
                  <a:srgbClr val="00206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u="sng" dirty="0">
                    <a:solidFill>
                      <a:prstClr val="white"/>
                    </a:solidFill>
                  </a:endParaRPr>
                </a:p>
              </p:txBody>
            </p:sp>
            <p:grpSp>
              <p:nvGrpSpPr>
                <p:cNvPr id="12" name="组合 4"/>
                <p:cNvGrpSpPr/>
                <p:nvPr/>
              </p:nvGrpSpPr>
              <p:grpSpPr>
                <a:xfrm>
                  <a:off x="357156" y="1500180"/>
                  <a:ext cx="2320035" cy="3487478"/>
                  <a:chOff x="214280" y="928675"/>
                  <a:chExt cx="2706689" cy="4068696"/>
                </a:xfrm>
              </p:grpSpPr>
              <p:sp>
                <p:nvSpPr>
                  <p:cNvPr id="15" name="矩形 14"/>
                  <p:cNvSpPr>
                    <a:spLocks noChangeArrowheads="1"/>
                  </p:cNvSpPr>
                  <p:nvPr/>
                </p:nvSpPr>
                <p:spPr bwMode="auto">
                  <a:xfrm>
                    <a:off x="223807" y="928675"/>
                    <a:ext cx="2697162" cy="4068696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 u="sng" dirty="0">
                      <a:solidFill>
                        <a:prstClr val="black"/>
                      </a:solidFill>
                    </a:endParaRPr>
                  </a:p>
                </p:txBody>
              </p:sp>
              <p:pic>
                <p:nvPicPr>
                  <p:cNvPr id="16" name="Picture 24"/>
                  <p:cNvPicPr>
                    <a:picLocks noChangeAspect="1" noChangeArrowheads="1"/>
                  </p:cNvPicPr>
                  <p:nvPr/>
                </p:nvPicPr>
                <p:blipFill>
                  <a:blip r:embed="rId3" cstate="email"/>
                  <a:srcRect/>
                  <a:stretch>
                    <a:fillRect/>
                  </a:stretch>
                </p:blipFill>
                <p:spPr bwMode="auto">
                  <a:xfrm>
                    <a:off x="214280" y="936168"/>
                    <a:ext cx="2706689" cy="52985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7" name="矩形 16"/>
                  <p:cNvSpPr/>
                  <p:nvPr/>
                </p:nvSpPr>
                <p:spPr>
                  <a:xfrm>
                    <a:off x="642910" y="1071552"/>
                    <a:ext cx="1643074" cy="285752"/>
                  </a:xfrm>
                  <a:prstGeom prst="rect">
                    <a:avLst/>
                  </a:pr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zh-CN" altLang="en-US" sz="1100" dirty="0" smtClean="0">
                        <a:solidFill>
                          <a:prstClr val="white"/>
                        </a:solidFill>
                        <a:latin typeface="微软雅黑" panose="020B0503020204020204" pitchFamily="34" charset="-122"/>
                      </a:rPr>
                      <a:t>夯送充值卡</a:t>
                    </a:r>
                    <a:endParaRPr lang="zh-CN" altLang="en-US" sz="1100" dirty="0">
                      <a:solidFill>
                        <a:prstClr val="white"/>
                      </a:solidFill>
                      <a:latin typeface="微软雅黑" panose="020B0503020204020204" pitchFamily="34" charset="-122"/>
                    </a:endParaRPr>
                  </a:p>
                </p:txBody>
              </p:sp>
            </p:grpSp>
            <p:pic>
              <p:nvPicPr>
                <p:cNvPr id="13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email"/>
                <a:srcRect/>
                <a:stretch>
                  <a:fillRect/>
                </a:stretch>
              </p:blipFill>
              <p:spPr bwMode="auto">
                <a:xfrm>
                  <a:off x="357155" y="2145002"/>
                  <a:ext cx="2320037" cy="188746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>
                <a:blip r:embed="rId5" cstate="email"/>
                <a:srcRect/>
                <a:stretch>
                  <a:fillRect/>
                </a:stretch>
              </p:blipFill>
              <p:spPr bwMode="auto">
                <a:xfrm>
                  <a:off x="357156" y="2839829"/>
                  <a:ext cx="2320035" cy="21608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18" name="组合 17"/>
            <p:cNvGrpSpPr/>
            <p:nvPr/>
          </p:nvGrpSpPr>
          <p:grpSpPr>
            <a:xfrm>
              <a:off x="4513241" y="1471551"/>
              <a:ext cx="1769229" cy="3405593"/>
              <a:chOff x="3714744" y="1737907"/>
              <a:chExt cx="1769229" cy="3405593"/>
            </a:xfrm>
          </p:grpSpPr>
          <p:pic>
            <p:nvPicPr>
              <p:cNvPr id="19" name="图片 68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3714744" y="1737907"/>
                <a:ext cx="1769229" cy="3405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20" name="组合 19"/>
              <p:cNvGrpSpPr/>
              <p:nvPr/>
            </p:nvGrpSpPr>
            <p:grpSpPr>
              <a:xfrm>
                <a:off x="3857621" y="2175781"/>
                <a:ext cx="1500197" cy="2681986"/>
                <a:chOff x="3143240" y="1500181"/>
                <a:chExt cx="2214578" cy="3364550"/>
              </a:xfrm>
            </p:grpSpPr>
            <p:grpSp>
              <p:nvGrpSpPr>
                <p:cNvPr id="21" name="组合 31"/>
                <p:cNvGrpSpPr/>
                <p:nvPr/>
              </p:nvGrpSpPr>
              <p:grpSpPr>
                <a:xfrm>
                  <a:off x="3143240" y="1500181"/>
                  <a:ext cx="2214578" cy="3364550"/>
                  <a:chOff x="2714612" y="1500181"/>
                  <a:chExt cx="2214578" cy="3364550"/>
                </a:xfrm>
              </p:grpSpPr>
              <p:grpSp>
                <p:nvGrpSpPr>
                  <p:cNvPr id="24" name="组合 10"/>
                  <p:cNvGrpSpPr/>
                  <p:nvPr/>
                </p:nvGrpSpPr>
                <p:grpSpPr>
                  <a:xfrm>
                    <a:off x="2714612" y="1500181"/>
                    <a:ext cx="2214578" cy="3364549"/>
                    <a:chOff x="214282" y="928675"/>
                    <a:chExt cx="2583657" cy="3925280"/>
                  </a:xfrm>
                </p:grpSpPr>
                <p:sp>
                  <p:nvSpPr>
                    <p:cNvPr id="27" name="矩形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23808" y="928675"/>
                      <a:ext cx="2574131" cy="3925280"/>
                    </a:xfrm>
                    <a:prstGeom prst="rect">
                      <a:avLst/>
                    </a:prstGeom>
                    <a:noFill/>
                    <a:ln w="9525" algn="ctr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 dirty="0">
                        <a:solidFill>
                          <a:prstClr val="black"/>
                        </a:solidFill>
                      </a:endParaRPr>
                    </a:p>
                  </p:txBody>
                </p:sp>
                <p:pic>
                  <p:nvPicPr>
                    <p:cNvPr id="28" name="Picture 24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6" cstate="email"/>
                    <a:srcRect/>
                    <a:stretch>
                      <a:fillRect/>
                    </a:stretch>
                  </p:blipFill>
                  <p:spPr bwMode="auto">
                    <a:xfrm>
                      <a:off x="214282" y="928676"/>
                      <a:ext cx="2583657" cy="52985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</p:pic>
                <p:sp>
                  <p:nvSpPr>
                    <p:cNvPr id="29" name="矩形 28"/>
                    <p:cNvSpPr/>
                    <p:nvPr/>
                  </p:nvSpPr>
                  <p:spPr>
                    <a:xfrm>
                      <a:off x="642910" y="1071552"/>
                      <a:ext cx="1643074" cy="285752"/>
                    </a:xfrm>
                    <a:prstGeom prst="rect">
                      <a:avLst/>
                    </a:prstGeom>
                    <a:solidFill>
                      <a:schemeClr val="tx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zh-CN" altLang="en-US" sz="1100" dirty="0" smtClean="0">
                          <a:solidFill>
                            <a:prstClr val="white"/>
                          </a:solidFill>
                          <a:latin typeface="微软雅黑" panose="020B0503020204020204" pitchFamily="34" charset="-122"/>
                        </a:rPr>
                        <a:t>夯送充值卡</a:t>
                      </a:r>
                      <a:endParaRPr lang="zh-CN" altLang="en-US" sz="1100" dirty="0">
                        <a:solidFill>
                          <a:prstClr val="white"/>
                        </a:solidFill>
                        <a:latin typeface="微软雅黑" panose="020B0503020204020204" pitchFamily="34" charset="-122"/>
                      </a:endParaRPr>
                    </a:p>
                  </p:txBody>
                </p:sp>
              </p:grpSp>
              <p:pic>
                <p:nvPicPr>
                  <p:cNvPr id="25" name="Picture 6"/>
                  <p:cNvPicPr>
                    <a:picLocks noChangeAspect="1" noChangeArrowheads="1"/>
                  </p:cNvPicPr>
                  <p:nvPr/>
                </p:nvPicPr>
                <p:blipFill>
                  <a:blip r:embed="rId7" cstate="email"/>
                  <a:srcRect/>
                  <a:stretch>
                    <a:fillRect/>
                  </a:stretch>
                </p:blipFill>
                <p:spPr bwMode="auto">
                  <a:xfrm>
                    <a:off x="2714612" y="3486664"/>
                    <a:ext cx="2214577" cy="137806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26" name="Picture 7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/>
                  <a:stretch>
                    <a:fillRect/>
                  </a:stretch>
                </p:blipFill>
                <p:spPr bwMode="auto">
                  <a:xfrm>
                    <a:off x="2714612" y="1928808"/>
                    <a:ext cx="2214578" cy="17859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22" name="TextBox 38"/>
                <p:cNvSpPr txBox="1"/>
                <p:nvPr/>
              </p:nvSpPr>
              <p:spPr>
                <a:xfrm>
                  <a:off x="3143240" y="2085802"/>
                  <a:ext cx="2214578" cy="116874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恭喜您，</a:t>
                  </a:r>
                  <a:endParaRPr lang="en-US" altLang="zh-CN" sz="1000" dirty="0" smtClean="0">
                    <a:solidFill>
                      <a:prstClr val="white"/>
                    </a:solidFill>
                    <a:latin typeface="微软雅黑" panose="020B0503020204020204" pitchFamily="34" charset="-122"/>
                  </a:endParaRPr>
                </a:p>
                <a:p>
                  <a:pPr algn="just"/>
                  <a:r>
                    <a:rPr lang="zh-CN" altLang="en-US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活动</a:t>
                  </a:r>
                  <a:r>
                    <a:rPr lang="en-US" altLang="zh-CN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30</a:t>
                  </a:r>
                  <a:r>
                    <a:rPr lang="zh-CN" altLang="en-US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元手机充值卡一张！快快登陆工行手机银行通过</a:t>
                  </a:r>
                  <a:r>
                    <a:rPr lang="en-US" altLang="zh-CN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e</a:t>
                  </a:r>
                  <a:r>
                    <a:rPr lang="zh-CN" altLang="en-US" sz="1000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支付进行兑换吧！</a:t>
                  </a:r>
                  <a:endParaRPr lang="zh-CN" altLang="en-US" sz="1000" dirty="0">
                    <a:solidFill>
                      <a:prstClr val="white"/>
                    </a:solidFill>
                    <a:latin typeface="微软雅黑" panose="020B0503020204020204" pitchFamily="34" charset="-122"/>
                  </a:endParaRPr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3257441" y="3506132"/>
                  <a:ext cx="1285884" cy="408626"/>
                </a:xfrm>
                <a:prstGeom prst="rect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zh-CN" altLang="en-US" sz="1050" b="1" dirty="0" smtClean="0">
                      <a:solidFill>
                        <a:prstClr val="white"/>
                      </a:solidFill>
                      <a:latin typeface="微软雅黑" panose="020B0503020204020204" pitchFamily="34" charset="-122"/>
                    </a:rPr>
                    <a:t>戳我立享优惠</a:t>
                  </a:r>
                  <a:endParaRPr lang="zh-CN" altLang="en-US" sz="1050" b="1" dirty="0">
                    <a:solidFill>
                      <a:prstClr val="white"/>
                    </a:solidFill>
                    <a:latin typeface="微软雅黑" panose="020B0503020204020204" pitchFamily="34" charset="-122"/>
                  </a:endParaRPr>
                </a:p>
              </p:txBody>
            </p:sp>
          </p:grpSp>
        </p:grpSp>
        <p:grpSp>
          <p:nvGrpSpPr>
            <p:cNvPr id="30" name="组合 29"/>
            <p:cNvGrpSpPr/>
            <p:nvPr/>
          </p:nvGrpSpPr>
          <p:grpSpPr>
            <a:xfrm>
              <a:off x="6608744" y="1471551"/>
              <a:ext cx="1769229" cy="3405593"/>
              <a:chOff x="5500694" y="1737907"/>
              <a:chExt cx="1769229" cy="3405593"/>
            </a:xfrm>
          </p:grpSpPr>
          <p:pic>
            <p:nvPicPr>
              <p:cNvPr id="31" name="图片 68"/>
              <p:cNvPicPr>
                <a:picLocks noChangeAspect="1" noChangeArrowheads="1"/>
              </p:cNvPicPr>
              <p:nvPr/>
            </p:nvPicPr>
            <p:blipFill>
              <a:blip r:embed="rId1" cstate="email"/>
              <a:srcRect/>
              <a:stretch>
                <a:fillRect/>
              </a:stretch>
            </p:blipFill>
            <p:spPr bwMode="auto">
              <a:xfrm>
                <a:off x="5500694" y="1737907"/>
                <a:ext cx="1769229" cy="34055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2" name="Picture 3"/>
              <p:cNvPicPr>
                <a:picLocks noChangeAspect="1" noChangeArrowheads="1"/>
              </p:cNvPicPr>
              <p:nvPr/>
            </p:nvPicPr>
            <p:blipFill>
              <a:blip r:embed="rId9" cstate="email"/>
              <a:srcRect/>
              <a:stretch>
                <a:fillRect/>
              </a:stretch>
            </p:blipFill>
            <p:spPr bwMode="auto">
              <a:xfrm>
                <a:off x="5572132" y="2197316"/>
                <a:ext cx="1571636" cy="2660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33" name="矩形 32"/>
            <p:cNvSpPr/>
            <p:nvPr/>
          </p:nvSpPr>
          <p:spPr>
            <a:xfrm>
              <a:off x="607952" y="4877144"/>
              <a:ext cx="1357322" cy="428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anchor="ctr">
              <a:noAutofit/>
            </a:bodyPr>
            <a:lstStyle/>
            <a:p>
              <a:r>
                <a:rPr lang="zh-CN" altLang="en-US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活动首页，选择优惠主题活动</a:t>
              </a:r>
              <a:endParaRPr lang="zh-CN" altLang="en-US" sz="1050" dirty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4" name="矩形 33"/>
            <p:cNvSpPr/>
            <p:nvPr/>
          </p:nvSpPr>
          <p:spPr>
            <a:xfrm>
              <a:off x="2679654" y="4877144"/>
              <a:ext cx="1415772" cy="4286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none" anchor="ctr">
              <a:noAutofit/>
            </a:bodyPr>
            <a:lstStyle/>
            <a:p>
              <a:r>
                <a:rPr lang="zh-CN" altLang="en-US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选取任意金蛋敲击</a:t>
              </a:r>
              <a:endParaRPr lang="zh-CN" altLang="en-US" sz="1050" dirty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4822794" y="4874885"/>
              <a:ext cx="1500198" cy="4491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获取不同金额的手机充值卡券</a:t>
              </a:r>
              <a:endParaRPr lang="zh-CN" altLang="en-US" sz="1050" dirty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6965935" y="4874885"/>
              <a:ext cx="1857387" cy="44918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zh-CN" altLang="en-US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进入</a:t>
              </a:r>
              <a:r>
                <a:rPr lang="en-US" altLang="zh-CN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APP</a:t>
              </a:r>
              <a:r>
                <a:rPr lang="zh-CN" altLang="en-US" sz="1050" dirty="0" smtClean="0">
                  <a:solidFill>
                    <a:prstClr val="black"/>
                  </a:solidFill>
                  <a:latin typeface="微软雅黑" panose="020B0503020204020204" pitchFamily="34" charset="-122"/>
                </a:rPr>
                <a:t>内手机充值功能，输入优惠券获取相应优惠</a:t>
              </a:r>
              <a:endParaRPr lang="zh-CN" altLang="en-US" sz="1050" dirty="0">
                <a:solidFill>
                  <a:prstClr val="black"/>
                </a:solidFill>
                <a:latin typeface="微软雅黑" panose="020B0503020204020204" pitchFamily="34" charset="-122"/>
              </a:endParaRP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179324" y="4877144"/>
              <a:ext cx="444485" cy="414244"/>
              <a:chOff x="2127251" y="1695450"/>
              <a:chExt cx="563563" cy="411956"/>
            </a:xfrm>
          </p:grpSpPr>
          <p:sp>
            <p:nvSpPr>
              <p:cNvPr id="38" name="任意多边形 37"/>
              <p:cNvSpPr/>
              <p:nvPr>
                <p:custDataLst>
                  <p:tags r:id="rId10"/>
                </p:custDataLst>
              </p:nvPr>
            </p:nvSpPr>
            <p:spPr>
              <a:xfrm>
                <a:off x="2127251" y="1695450"/>
                <a:ext cx="549275" cy="411956"/>
              </a:xfrm>
              <a:custGeom>
                <a:avLst/>
                <a:gdLst>
                  <a:gd name="connsiteX0" fmla="*/ 0 w 696310"/>
                  <a:gd name="connsiteY0" fmla="*/ 0 h 696310"/>
                  <a:gd name="connsiteX1" fmla="*/ 459827 w 696310"/>
                  <a:gd name="connsiteY1" fmla="*/ 0 h 696310"/>
                  <a:gd name="connsiteX2" fmla="*/ 459827 w 696310"/>
                  <a:gd name="connsiteY2" fmla="*/ 236483 h 696310"/>
                  <a:gd name="connsiteX3" fmla="*/ 696310 w 696310"/>
                  <a:gd name="connsiteY3" fmla="*/ 236483 h 696310"/>
                  <a:gd name="connsiteX4" fmla="*/ 696310 w 696310"/>
                  <a:gd name="connsiteY4" fmla="*/ 696310 h 696310"/>
                  <a:gd name="connsiteX5" fmla="*/ 0 w 696310"/>
                  <a:gd name="connsiteY5" fmla="*/ 696310 h 6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6310" h="696310">
                    <a:moveTo>
                      <a:pt x="0" y="0"/>
                    </a:moveTo>
                    <a:lnTo>
                      <a:pt x="459827" y="0"/>
                    </a:lnTo>
                    <a:lnTo>
                      <a:pt x="459827" y="236483"/>
                    </a:lnTo>
                    <a:lnTo>
                      <a:pt x="696310" y="236483"/>
                    </a:lnTo>
                    <a:lnTo>
                      <a:pt x="696310" y="696310"/>
                    </a:lnTo>
                    <a:lnTo>
                      <a:pt x="0" y="696310"/>
                    </a:lnTo>
                    <a:close/>
                  </a:path>
                </a:pathLst>
              </a:custGeom>
              <a:solidFill>
                <a:srgbClr val="E779A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80000" rIns="0" bIns="0" anchor="ctr"/>
              <a:lstStyle/>
              <a:p>
                <a:pPr algn="ctr">
                  <a:defRPr/>
                </a:pPr>
                <a:r>
                  <a:rPr lang="en-US" altLang="zh-CN" sz="2000" kern="0" dirty="0">
                    <a:solidFill>
                      <a:srgbClr val="FFFFFF"/>
                    </a:solidFill>
                    <a:latin typeface="Calibri" panose="020F0502020204030204"/>
                    <a:ea typeface="宋体" panose="02010600030101010101" pitchFamily="2" charset="-122"/>
                  </a:rPr>
                  <a:t>01</a:t>
                </a:r>
                <a:endParaRPr lang="zh-CN" altLang="en-US" sz="2000" kern="0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39" name="矩形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2527301" y="1695451"/>
                <a:ext cx="163513" cy="126206"/>
              </a:xfrm>
              <a:prstGeom prst="rect">
                <a:avLst/>
              </a:prstGeom>
              <a:solidFill>
                <a:srgbClr val="E779A3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216000" rIns="180000" bIns="0" anchor="ctr"/>
              <a:lstStyle/>
              <a:p>
                <a:pPr algn="ctr">
                  <a:defRPr/>
                </a:pPr>
                <a:endParaRPr lang="zh-CN" altLang="en-US" sz="400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0" name="组合 39"/>
            <p:cNvGrpSpPr/>
            <p:nvPr/>
          </p:nvGrpSpPr>
          <p:grpSpPr>
            <a:xfrm>
              <a:off x="2298641" y="4877144"/>
              <a:ext cx="444485" cy="428610"/>
              <a:chOff x="2127251" y="2758678"/>
              <a:chExt cx="563563" cy="426245"/>
            </a:xfrm>
          </p:grpSpPr>
          <p:sp>
            <p:nvSpPr>
              <p:cNvPr id="41" name="任意多边形 40"/>
              <p:cNvSpPr/>
              <p:nvPr>
                <p:custDataLst>
                  <p:tags r:id="rId12"/>
                </p:custDataLst>
              </p:nvPr>
            </p:nvSpPr>
            <p:spPr>
              <a:xfrm>
                <a:off x="2127251" y="2772967"/>
                <a:ext cx="549275" cy="411956"/>
              </a:xfrm>
              <a:custGeom>
                <a:avLst/>
                <a:gdLst>
                  <a:gd name="connsiteX0" fmla="*/ 0 w 696310"/>
                  <a:gd name="connsiteY0" fmla="*/ 0 h 696310"/>
                  <a:gd name="connsiteX1" fmla="*/ 459827 w 696310"/>
                  <a:gd name="connsiteY1" fmla="*/ 0 h 696310"/>
                  <a:gd name="connsiteX2" fmla="*/ 459827 w 696310"/>
                  <a:gd name="connsiteY2" fmla="*/ 236483 h 696310"/>
                  <a:gd name="connsiteX3" fmla="*/ 696310 w 696310"/>
                  <a:gd name="connsiteY3" fmla="*/ 236483 h 696310"/>
                  <a:gd name="connsiteX4" fmla="*/ 696310 w 696310"/>
                  <a:gd name="connsiteY4" fmla="*/ 696310 h 696310"/>
                  <a:gd name="connsiteX5" fmla="*/ 0 w 696310"/>
                  <a:gd name="connsiteY5" fmla="*/ 696310 h 6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6310" h="696310">
                    <a:moveTo>
                      <a:pt x="0" y="0"/>
                    </a:moveTo>
                    <a:lnTo>
                      <a:pt x="459827" y="0"/>
                    </a:lnTo>
                    <a:lnTo>
                      <a:pt x="459827" y="236483"/>
                    </a:lnTo>
                    <a:lnTo>
                      <a:pt x="696310" y="236483"/>
                    </a:lnTo>
                    <a:lnTo>
                      <a:pt x="696310" y="696310"/>
                    </a:lnTo>
                    <a:lnTo>
                      <a:pt x="0" y="696310"/>
                    </a:lnTo>
                    <a:close/>
                  </a:path>
                </a:pathLst>
              </a:custGeom>
              <a:solidFill>
                <a:srgbClr val="FFC91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80000" rIns="0" bIns="0" anchor="ctr"/>
              <a:lstStyle/>
              <a:p>
                <a:pPr algn="ctr">
                  <a:defRPr/>
                </a:pPr>
                <a:r>
                  <a:rPr lang="en-US" altLang="zh-CN" sz="2000" kern="0" dirty="0">
                    <a:solidFill>
                      <a:srgbClr val="FFFFFF"/>
                    </a:solidFill>
                    <a:latin typeface="Calibri" panose="020F0502020204030204"/>
                    <a:ea typeface="宋体" panose="02010600030101010101" pitchFamily="2" charset="-122"/>
                  </a:rPr>
                  <a:t>02</a:t>
                </a:r>
                <a:endParaRPr lang="zh-CN" altLang="en-US" sz="2000" kern="0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矩形 41"/>
              <p:cNvSpPr/>
              <p:nvPr>
                <p:custDataLst>
                  <p:tags r:id="rId13"/>
                </p:custDataLst>
              </p:nvPr>
            </p:nvSpPr>
            <p:spPr>
              <a:xfrm>
                <a:off x="2527301" y="2758678"/>
                <a:ext cx="163513" cy="127397"/>
              </a:xfrm>
              <a:prstGeom prst="rect">
                <a:avLst/>
              </a:prstGeom>
              <a:solidFill>
                <a:srgbClr val="FFC91D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216000" rIns="180000" bIns="0" anchor="ctr"/>
              <a:lstStyle/>
              <a:p>
                <a:pPr algn="ctr">
                  <a:defRPr/>
                </a:pPr>
                <a:endParaRPr lang="zh-CN" altLang="en-US" sz="400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3" name="组合 42"/>
            <p:cNvGrpSpPr/>
            <p:nvPr/>
          </p:nvGrpSpPr>
          <p:grpSpPr>
            <a:xfrm>
              <a:off x="4417958" y="4877144"/>
              <a:ext cx="444485" cy="428610"/>
              <a:chOff x="2127251" y="3823098"/>
              <a:chExt cx="563563" cy="502307"/>
            </a:xfrm>
          </p:grpSpPr>
          <p:sp>
            <p:nvSpPr>
              <p:cNvPr id="44" name="任意多边形 43"/>
              <p:cNvSpPr/>
              <p:nvPr>
                <p:custDataLst>
                  <p:tags r:id="rId14"/>
                </p:custDataLst>
              </p:nvPr>
            </p:nvSpPr>
            <p:spPr>
              <a:xfrm>
                <a:off x="2127251" y="3836194"/>
                <a:ext cx="549275" cy="489211"/>
              </a:xfrm>
              <a:custGeom>
                <a:avLst/>
                <a:gdLst>
                  <a:gd name="connsiteX0" fmla="*/ 0 w 696310"/>
                  <a:gd name="connsiteY0" fmla="*/ 0 h 696310"/>
                  <a:gd name="connsiteX1" fmla="*/ 459827 w 696310"/>
                  <a:gd name="connsiteY1" fmla="*/ 0 h 696310"/>
                  <a:gd name="connsiteX2" fmla="*/ 459827 w 696310"/>
                  <a:gd name="connsiteY2" fmla="*/ 236483 h 696310"/>
                  <a:gd name="connsiteX3" fmla="*/ 696310 w 696310"/>
                  <a:gd name="connsiteY3" fmla="*/ 236483 h 696310"/>
                  <a:gd name="connsiteX4" fmla="*/ 696310 w 696310"/>
                  <a:gd name="connsiteY4" fmla="*/ 696310 h 696310"/>
                  <a:gd name="connsiteX5" fmla="*/ 0 w 696310"/>
                  <a:gd name="connsiteY5" fmla="*/ 696310 h 6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6310" h="696310">
                    <a:moveTo>
                      <a:pt x="0" y="0"/>
                    </a:moveTo>
                    <a:lnTo>
                      <a:pt x="459827" y="0"/>
                    </a:lnTo>
                    <a:lnTo>
                      <a:pt x="459827" y="236483"/>
                    </a:lnTo>
                    <a:lnTo>
                      <a:pt x="696310" y="236483"/>
                    </a:lnTo>
                    <a:lnTo>
                      <a:pt x="696310" y="696310"/>
                    </a:lnTo>
                    <a:lnTo>
                      <a:pt x="0" y="696310"/>
                    </a:lnTo>
                    <a:close/>
                  </a:path>
                </a:pathLst>
              </a:custGeom>
              <a:solidFill>
                <a:srgbClr val="B7DC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80000" rIns="0" bIns="0" anchor="ctr"/>
              <a:lstStyle/>
              <a:p>
                <a:pPr algn="ctr">
                  <a:defRPr/>
                </a:pPr>
                <a:r>
                  <a:rPr lang="en-US" altLang="zh-CN" sz="2000" kern="0" dirty="0">
                    <a:solidFill>
                      <a:srgbClr val="FFFFFF"/>
                    </a:solidFill>
                    <a:latin typeface="Calibri" panose="020F0502020204030204"/>
                    <a:ea typeface="宋体" panose="02010600030101010101" pitchFamily="2" charset="-122"/>
                  </a:rPr>
                  <a:t>03</a:t>
                </a:r>
                <a:endParaRPr lang="zh-CN" altLang="en-US" sz="2000" kern="0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45" name="矩形 44"/>
              <p:cNvSpPr/>
              <p:nvPr>
                <p:custDataLst>
                  <p:tags r:id="rId15"/>
                </p:custDataLst>
              </p:nvPr>
            </p:nvSpPr>
            <p:spPr>
              <a:xfrm>
                <a:off x="2527301" y="3823098"/>
                <a:ext cx="163513" cy="126206"/>
              </a:xfrm>
              <a:prstGeom prst="rect">
                <a:avLst/>
              </a:prstGeom>
              <a:solidFill>
                <a:srgbClr val="B7DC50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216000" rIns="180000" bIns="0" anchor="ctr"/>
              <a:lstStyle/>
              <a:p>
                <a:pPr algn="ctr">
                  <a:defRPr/>
                </a:pPr>
                <a:endParaRPr lang="zh-CN" altLang="en-US" sz="400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  <p:grpSp>
          <p:nvGrpSpPr>
            <p:cNvPr id="46" name="组合 45"/>
            <p:cNvGrpSpPr/>
            <p:nvPr/>
          </p:nvGrpSpPr>
          <p:grpSpPr>
            <a:xfrm>
              <a:off x="6537274" y="4877144"/>
              <a:ext cx="444485" cy="428610"/>
              <a:chOff x="2127251" y="3823098"/>
              <a:chExt cx="563563" cy="426243"/>
            </a:xfrm>
          </p:grpSpPr>
          <p:sp>
            <p:nvSpPr>
              <p:cNvPr id="47" name="任意多边形 46"/>
              <p:cNvSpPr/>
              <p:nvPr>
                <p:custDataLst>
                  <p:tags r:id="rId16"/>
                </p:custDataLst>
              </p:nvPr>
            </p:nvSpPr>
            <p:spPr>
              <a:xfrm>
                <a:off x="2127251" y="3836194"/>
                <a:ext cx="549275" cy="413147"/>
              </a:xfrm>
              <a:custGeom>
                <a:avLst/>
                <a:gdLst>
                  <a:gd name="connsiteX0" fmla="*/ 0 w 696310"/>
                  <a:gd name="connsiteY0" fmla="*/ 0 h 696310"/>
                  <a:gd name="connsiteX1" fmla="*/ 459827 w 696310"/>
                  <a:gd name="connsiteY1" fmla="*/ 0 h 696310"/>
                  <a:gd name="connsiteX2" fmla="*/ 459827 w 696310"/>
                  <a:gd name="connsiteY2" fmla="*/ 236483 h 696310"/>
                  <a:gd name="connsiteX3" fmla="*/ 696310 w 696310"/>
                  <a:gd name="connsiteY3" fmla="*/ 236483 h 696310"/>
                  <a:gd name="connsiteX4" fmla="*/ 696310 w 696310"/>
                  <a:gd name="connsiteY4" fmla="*/ 696310 h 696310"/>
                  <a:gd name="connsiteX5" fmla="*/ 0 w 696310"/>
                  <a:gd name="connsiteY5" fmla="*/ 696310 h 6963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96310" h="696310">
                    <a:moveTo>
                      <a:pt x="0" y="0"/>
                    </a:moveTo>
                    <a:lnTo>
                      <a:pt x="459827" y="0"/>
                    </a:lnTo>
                    <a:lnTo>
                      <a:pt x="459827" y="236483"/>
                    </a:lnTo>
                    <a:lnTo>
                      <a:pt x="696310" y="236483"/>
                    </a:lnTo>
                    <a:lnTo>
                      <a:pt x="696310" y="696310"/>
                    </a:lnTo>
                    <a:lnTo>
                      <a:pt x="0" y="696310"/>
                    </a:lnTo>
                    <a:close/>
                  </a:path>
                </a:pathLst>
              </a:custGeom>
              <a:solidFill>
                <a:srgbClr val="00DCF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180000" rIns="0" bIns="0" anchor="ctr"/>
              <a:lstStyle/>
              <a:p>
                <a:pPr algn="ctr">
                  <a:defRPr/>
                </a:pPr>
                <a:r>
                  <a:rPr lang="en-US" altLang="zh-CN" sz="2000" kern="0" dirty="0" smtClean="0">
                    <a:solidFill>
                      <a:srgbClr val="FFFFFF"/>
                    </a:solidFill>
                    <a:latin typeface="Calibri" panose="020F0502020204030204"/>
                    <a:ea typeface="宋体" panose="02010600030101010101" pitchFamily="2" charset="-122"/>
                  </a:rPr>
                  <a:t>04</a:t>
                </a:r>
                <a:endParaRPr lang="zh-CN" altLang="en-US" sz="2000" kern="0" dirty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48" name="矩形 47"/>
              <p:cNvSpPr/>
              <p:nvPr>
                <p:custDataLst>
                  <p:tags r:id="rId17"/>
                </p:custDataLst>
              </p:nvPr>
            </p:nvSpPr>
            <p:spPr>
              <a:xfrm>
                <a:off x="2527301" y="3823098"/>
                <a:ext cx="163513" cy="126206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216000" rIns="180000" bIns="0" anchor="ctr"/>
              <a:lstStyle/>
              <a:p>
                <a:pPr algn="ctr">
                  <a:defRPr/>
                </a:pPr>
                <a:endParaRPr lang="zh-CN" altLang="en-US" sz="400" kern="0" dirty="0">
                  <a:solidFill>
                    <a:srgbClr val="FFFFFF"/>
                  </a:solidFill>
                  <a:latin typeface="Calibri" panose="020F0502020204030204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“惠生活”达人评选活动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3524566" y="940723"/>
            <a:ext cx="2408950" cy="4147581"/>
            <a:chOff x="3524566" y="940723"/>
            <a:chExt cx="2408950" cy="414758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组合 3"/>
            <p:cNvGrpSpPr/>
            <p:nvPr/>
          </p:nvGrpSpPr>
          <p:grpSpPr>
            <a:xfrm>
              <a:off x="3524566" y="940723"/>
              <a:ext cx="2408950" cy="4147581"/>
              <a:chOff x="1043608" y="-238844"/>
              <a:chExt cx="4136128" cy="7341627"/>
            </a:xfrm>
          </p:grpSpPr>
          <p:pic>
            <p:nvPicPr>
              <p:cNvPr id="6" name="内容占位符 4"/>
              <p:cNvPicPr>
                <a:picLocks noChangeAspect="1"/>
              </p:cNvPicPr>
              <p:nvPr/>
            </p:nvPicPr>
            <p:blipFill>
              <a:blip r:embed="rId1" cstate="email"/>
              <a:stretch>
                <a:fillRect/>
              </a:stretch>
            </p:blipFill>
            <p:spPr>
              <a:xfrm>
                <a:off x="1043608" y="-238844"/>
                <a:ext cx="4136128" cy="7341627"/>
              </a:xfrm>
              <a:prstGeom prst="rect">
                <a:avLst/>
              </a:prstGeom>
            </p:spPr>
          </p:pic>
          <p:sp>
            <p:nvSpPr>
              <p:cNvPr id="8" name="矩形 7"/>
              <p:cNvSpPr/>
              <p:nvPr/>
            </p:nvSpPr>
            <p:spPr>
              <a:xfrm>
                <a:off x="1403648" y="2929508"/>
                <a:ext cx="648072" cy="21602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457200" indent="266700"/>
                <a:endParaRPr lang="zh-CN" altLang="en-US" sz="900" dirty="0">
                  <a:solidFill>
                    <a:srgbClr val="B60907"/>
                  </a:solidFill>
                  <a:latin typeface="微软雅黑" panose="020B0503020204020204" pitchFamily="34" charset="-122"/>
                </a:endParaRPr>
              </a:p>
            </p:txBody>
          </p:sp>
        </p:grpSp>
        <p:sp>
          <p:nvSpPr>
            <p:cNvPr id="10" name="标题 1"/>
            <p:cNvSpPr txBox="1"/>
            <p:nvPr/>
          </p:nvSpPr>
          <p:spPr bwMode="auto">
            <a:xfrm>
              <a:off x="3524566" y="2281436"/>
              <a:ext cx="2408950" cy="64822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miter lim="800000"/>
            </a:ln>
          </p:spPr>
          <p:txBody>
            <a:bodyPr vert="horz" wrap="square" lIns="91440" tIns="45720" rIns="91440" bIns="45720" numCol="1" anchor="ctr" anchorCtr="0" compatLnSpc="1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 kern="1200">
                  <a:solidFill>
                    <a:srgbClr val="716F70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rgbClr val="716F7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9pPr>
            </a:lstStyle>
            <a:p>
              <a:pPr algn="ctr"/>
              <a:r>
                <a:rPr lang="zh-CN" altLang="en-US" sz="1400" dirty="0" smtClean="0">
                  <a:solidFill>
                    <a:prstClr val="white"/>
                  </a:solidFill>
                </a:rPr>
                <a:t>“惠生活”达人评选活动</a:t>
              </a:r>
              <a:endParaRPr lang="en-US" altLang="zh-CN" sz="1400" dirty="0" smtClean="0">
                <a:solidFill>
                  <a:prstClr val="white"/>
                </a:solidFill>
              </a:endParaRPr>
            </a:p>
            <a:p>
              <a:pPr algn="just"/>
              <a:r>
                <a:rPr lang="zh-CN" altLang="en-US" sz="800" b="0" dirty="0" smtClean="0">
                  <a:solidFill>
                    <a:prstClr val="white"/>
                  </a:solidFill>
                </a:rPr>
                <a:t>本月在手机银行“惠生活”专区省钱最多的前</a:t>
              </a:r>
              <a:r>
                <a:rPr lang="en-US" altLang="zh-CN" sz="800" b="0" dirty="0" smtClean="0">
                  <a:solidFill>
                    <a:prstClr val="white"/>
                  </a:solidFill>
                </a:rPr>
                <a:t>5</a:t>
              </a:r>
              <a:r>
                <a:rPr lang="zh-CN" altLang="en-US" sz="800" b="0" dirty="0" smtClean="0">
                  <a:solidFill>
                    <a:prstClr val="white"/>
                  </a:solidFill>
                </a:rPr>
                <a:t>名用户可获得“惠生活”达人称号并得到千元电子购物券一张！</a:t>
              </a:r>
              <a:endParaRPr lang="zh-CN" altLang="en-US" sz="800" b="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 rot="5400000">
            <a:off x="1921414" y="3375267"/>
            <a:ext cx="2596953" cy="399961"/>
            <a:chOff x="683568" y="3099253"/>
            <a:chExt cx="2165069" cy="399961"/>
          </a:xfrm>
        </p:grpSpPr>
        <p:sp>
          <p:nvSpPr>
            <p:cNvPr id="20" name="MH_Other_1"/>
            <p:cNvSpPr/>
            <p:nvPr>
              <p:custDataLst>
                <p:tags r:id="rId2"/>
              </p:custDataLst>
            </p:nvPr>
          </p:nvSpPr>
          <p:spPr>
            <a:xfrm>
              <a:off x="683568" y="3099253"/>
              <a:ext cx="2165069" cy="15370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32500" lnSpcReduction="20000"/>
            </a:bodyPr>
            <a:lstStyle/>
            <a:p>
              <a:pPr algn="ctr">
                <a:defRPr/>
              </a:pPr>
              <a:endParaRPr lang="zh-CN" altLang="en-US" sz="1500">
                <a:solidFill>
                  <a:prstClr val="black"/>
                </a:solidFill>
              </a:endParaRPr>
            </a:p>
          </p:txBody>
        </p:sp>
        <p:sp>
          <p:nvSpPr>
            <p:cNvPr id="21" name="MH_Other_2"/>
            <p:cNvSpPr/>
            <p:nvPr>
              <p:custDataLst>
                <p:tags r:id="rId3"/>
              </p:custDataLst>
            </p:nvPr>
          </p:nvSpPr>
          <p:spPr>
            <a:xfrm flipV="1">
              <a:off x="1610747" y="3203375"/>
              <a:ext cx="310712" cy="29583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500">
                <a:solidFill>
                  <a:prstClr val="white"/>
                </a:solidFill>
              </a:endParaRPr>
            </a:p>
          </p:txBody>
        </p:sp>
      </p:grpSp>
      <p:sp>
        <p:nvSpPr>
          <p:cNvPr id="22" name="MH_SubTitle_1"/>
          <p:cNvSpPr txBox="1"/>
          <p:nvPr>
            <p:custDataLst>
              <p:tags r:id="rId4"/>
            </p:custDataLst>
          </p:nvPr>
        </p:nvSpPr>
        <p:spPr bwMode="auto">
          <a:xfrm>
            <a:off x="1187624" y="2130026"/>
            <a:ext cx="1918814" cy="99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600" b="1" dirty="0" smtClean="0">
                <a:solidFill>
                  <a:srgbClr val="F8931D"/>
                </a:solidFill>
                <a:ea typeface="微软雅黑" panose="020B0503020204020204" pitchFamily="34" charset="-122"/>
              </a:rPr>
              <a:t>评选</a:t>
            </a:r>
            <a:endParaRPr lang="en-US" altLang="zh-CN" sz="1600" b="1" dirty="0" smtClean="0">
              <a:solidFill>
                <a:srgbClr val="F8931D"/>
              </a:solidFill>
              <a:ea typeface="微软雅黑" panose="020B0503020204020204" pitchFamily="3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600" b="1" dirty="0" smtClean="0">
                <a:solidFill>
                  <a:srgbClr val="F8931D"/>
                </a:solidFill>
                <a:ea typeface="微软雅黑" panose="020B0503020204020204" pitchFamily="34" charset="-122"/>
              </a:rPr>
              <a:t>“惠生活”达人</a:t>
            </a:r>
            <a:endParaRPr lang="zh-CN" altLang="en-US" sz="1600" b="1" dirty="0">
              <a:solidFill>
                <a:srgbClr val="F8931D"/>
              </a:solidFill>
              <a:ea typeface="微软雅黑" panose="020B0503020204020204" pitchFamily="34" charset="-122"/>
            </a:endParaRPr>
          </a:p>
        </p:txBody>
      </p:sp>
      <p:sp>
        <p:nvSpPr>
          <p:cNvPr id="23" name="MH_Text_1"/>
          <p:cNvSpPr txBox="1"/>
          <p:nvPr>
            <p:custDataLst>
              <p:tags r:id="rId5"/>
            </p:custDataLst>
          </p:nvPr>
        </p:nvSpPr>
        <p:spPr>
          <a:xfrm>
            <a:off x="480169" y="3076844"/>
            <a:ext cx="2434051" cy="1737013"/>
          </a:xfrm>
          <a:prstGeom prst="rect">
            <a:avLst/>
          </a:prstGeom>
          <a:noFill/>
        </p:spPr>
        <p:txBody>
          <a:bodyPr lIns="0" tIns="0" rIns="0" bIns="0">
            <a:no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活动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当月，凡在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手机银行“惠生活”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专区交易，省钱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最多的前</a:t>
            </a:r>
            <a:r>
              <a:rPr lang="en-US" altLang="zh-CN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5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名用户可获得</a:t>
            </a:r>
            <a:r>
              <a:rPr lang="zh-CN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</a:rPr>
              <a:t>“惠生活”达人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称号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，并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获赠融</a:t>
            </a:r>
            <a:r>
              <a:rPr lang="en-US" altLang="zh-CN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e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购</a:t>
            </a:r>
            <a:r>
              <a:rPr lang="en-US" altLang="zh-CN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1000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元电子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</a:rPr>
              <a:t>购物券一张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 rot="16200000">
            <a:off x="5585317" y="1476376"/>
            <a:ext cx="1305750" cy="399961"/>
            <a:chOff x="6581742" y="3099252"/>
            <a:chExt cx="2166722" cy="399961"/>
          </a:xfrm>
        </p:grpSpPr>
        <p:sp>
          <p:nvSpPr>
            <p:cNvPr id="26" name="MH_Other_5"/>
            <p:cNvSpPr/>
            <p:nvPr>
              <p:custDataLst>
                <p:tags r:id="rId6"/>
              </p:custDataLst>
            </p:nvPr>
          </p:nvSpPr>
          <p:spPr>
            <a:xfrm>
              <a:off x="6581742" y="3099252"/>
              <a:ext cx="2166722" cy="15370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32500" lnSpcReduction="20000"/>
            </a:bodyPr>
            <a:lstStyle/>
            <a:p>
              <a:pPr algn="ctr">
                <a:defRPr/>
              </a:pPr>
              <a:endParaRPr lang="zh-CN" altLang="en-US" sz="1500">
                <a:solidFill>
                  <a:prstClr val="black"/>
                </a:solidFill>
              </a:endParaRPr>
            </a:p>
          </p:txBody>
        </p:sp>
        <p:sp>
          <p:nvSpPr>
            <p:cNvPr id="27" name="MH_Other_6"/>
            <p:cNvSpPr/>
            <p:nvPr>
              <p:custDataLst>
                <p:tags r:id="rId7"/>
              </p:custDataLst>
            </p:nvPr>
          </p:nvSpPr>
          <p:spPr>
            <a:xfrm flipV="1">
              <a:off x="7510573" y="3203374"/>
              <a:ext cx="309060" cy="29583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 lnSpcReduction="20000"/>
            </a:bodyPr>
            <a:lstStyle/>
            <a:p>
              <a:pPr algn="ctr">
                <a:defRPr/>
              </a:pPr>
              <a:endParaRPr lang="zh-CN" altLang="en-US" sz="1500">
                <a:solidFill>
                  <a:prstClr val="white"/>
                </a:solidFill>
              </a:endParaRPr>
            </a:p>
          </p:txBody>
        </p:sp>
      </p:grpSp>
      <p:sp>
        <p:nvSpPr>
          <p:cNvPr id="30" name="MH_Text_2"/>
          <p:cNvSpPr txBox="1"/>
          <p:nvPr>
            <p:custDataLst>
              <p:tags r:id="rId8"/>
            </p:custDataLst>
          </p:nvPr>
        </p:nvSpPr>
        <p:spPr>
          <a:xfrm>
            <a:off x="6542294" y="2130026"/>
            <a:ext cx="1944315" cy="1737013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defPPr>
              <a:defRPr lang="zh-CN"/>
            </a:defPPr>
            <a:lvl1pPr>
              <a:lnSpc>
                <a:spcPct val="130000"/>
              </a:lnSpc>
              <a:defRPr sz="1200"/>
            </a:lvl1pPr>
          </a:lstStyle>
          <a:p>
            <a:pPr algn="just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所有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参与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用户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都可</a:t>
            </a: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凭交易累计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积分在融</a:t>
            </a:r>
            <a:r>
              <a:rPr lang="en-US" altLang="zh-CN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</a:rPr>
              <a:t>购商城换购“惠生活”超值商品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</a:endParaRPr>
          </a:p>
        </p:txBody>
      </p:sp>
      <p:sp>
        <p:nvSpPr>
          <p:cNvPr id="31" name="MH_SubTitle_2"/>
          <p:cNvSpPr txBox="1"/>
          <p:nvPr>
            <p:custDataLst>
              <p:tags r:id="rId9"/>
            </p:custDataLst>
          </p:nvPr>
        </p:nvSpPr>
        <p:spPr bwMode="auto">
          <a:xfrm>
            <a:off x="6942770" y="1163051"/>
            <a:ext cx="1917160" cy="991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600" b="1" dirty="0">
                <a:solidFill>
                  <a:srgbClr val="FFCA08"/>
                </a:solidFill>
                <a:ea typeface="微软雅黑" panose="020B0503020204020204" pitchFamily="34" charset="-122"/>
              </a:rPr>
              <a:t>积分换购</a:t>
            </a:r>
            <a:endParaRPr lang="zh-CN" altLang="en-US" sz="1600" b="1" dirty="0">
              <a:solidFill>
                <a:srgbClr val="FFCA08"/>
              </a:solidFill>
              <a:ea typeface="微软雅黑" panose="020B0503020204020204" pitchFamily="34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83214" y="2229222"/>
            <a:ext cx="748426" cy="748426"/>
            <a:chOff x="3137321" y="2581076"/>
            <a:chExt cx="697178" cy="697178"/>
          </a:xfrm>
        </p:grpSpPr>
        <p:sp>
          <p:nvSpPr>
            <p:cNvPr id="32" name="MH_Other_3"/>
            <p:cNvSpPr/>
            <p:nvPr>
              <p:custDataLst>
                <p:tags r:id="rId10"/>
              </p:custDataLst>
            </p:nvPr>
          </p:nvSpPr>
          <p:spPr>
            <a:xfrm>
              <a:off x="3195529" y="2640608"/>
              <a:ext cx="579438" cy="579438"/>
            </a:xfrm>
            <a:prstGeom prst="ellipse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 fontScale="92500" lnSpcReduction="20000"/>
            </a:bodyPr>
            <a:lstStyle/>
            <a:p>
              <a:pPr algn="ctr">
                <a:defRPr/>
              </a:pPr>
              <a:r>
                <a:rPr lang="en-US" altLang="zh-CN" sz="2800" b="1" dirty="0">
                  <a:solidFill>
                    <a:prstClr val="white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01</a:t>
              </a:r>
              <a:endParaRPr lang="zh-CN" altLang="en-US" sz="2800" b="1" dirty="0">
                <a:solidFill>
                  <a:prstClr val="white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33" name="MH_Other_4"/>
            <p:cNvSpPr/>
            <p:nvPr>
              <p:custDataLst>
                <p:tags r:id="rId11"/>
              </p:custDataLst>
            </p:nvPr>
          </p:nvSpPr>
          <p:spPr>
            <a:xfrm>
              <a:off x="3137321" y="2581076"/>
              <a:ext cx="697178" cy="697178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>
                <a:solidFill>
                  <a:prstClr val="white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6542294" y="1284656"/>
            <a:ext cx="748426" cy="748426"/>
            <a:chOff x="3137321" y="2581076"/>
            <a:chExt cx="697178" cy="697178"/>
          </a:xfrm>
        </p:grpSpPr>
        <p:sp>
          <p:nvSpPr>
            <p:cNvPr id="35" name="MH_Other_3"/>
            <p:cNvSpPr/>
            <p:nvPr>
              <p:custDataLst>
                <p:tags r:id="rId12"/>
              </p:custDataLst>
            </p:nvPr>
          </p:nvSpPr>
          <p:spPr>
            <a:xfrm>
              <a:off x="3195529" y="2640608"/>
              <a:ext cx="579438" cy="579438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anchor="ctr">
              <a:normAutofit fontScale="92500" lnSpcReduction="20000"/>
            </a:bodyPr>
            <a:lstStyle/>
            <a:p>
              <a:pPr algn="ctr">
                <a:defRPr/>
              </a:pPr>
              <a:r>
                <a:rPr lang="en-US" altLang="zh-CN" sz="2800" b="1" dirty="0" smtClean="0">
                  <a:solidFill>
                    <a:prstClr val="white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02</a:t>
              </a:r>
              <a:endParaRPr lang="zh-CN" altLang="en-US" sz="2800" b="1" dirty="0">
                <a:solidFill>
                  <a:prstClr val="white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  <p:sp>
          <p:nvSpPr>
            <p:cNvPr id="36" name="MH_Other_4"/>
            <p:cNvSpPr/>
            <p:nvPr>
              <p:custDataLst>
                <p:tags r:id="rId13"/>
              </p:custDataLst>
            </p:nvPr>
          </p:nvSpPr>
          <p:spPr>
            <a:xfrm>
              <a:off x="3137321" y="2581076"/>
              <a:ext cx="697178" cy="697178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endParaRPr lang="zh-CN" altLang="en-US" sz="2000">
                <a:solidFill>
                  <a:prstClr val="white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跨界资源整合：百合网工行</a:t>
            </a:r>
            <a:r>
              <a:rPr lang="zh-CN" altLang="en-US" dirty="0"/>
              <a:t>专</a:t>
            </a:r>
            <a:r>
              <a:rPr lang="zh-CN" altLang="en-US" dirty="0" smtClean="0"/>
              <a:t>享会员礼包</a:t>
            </a:r>
            <a:endParaRPr lang="zh-CN" altLang="en-US" dirty="0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539552" y="841276"/>
            <a:ext cx="8064896" cy="3672408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1447868" y="2065411"/>
            <a:ext cx="6248264" cy="1893413"/>
            <a:chOff x="179512" y="1037163"/>
            <a:chExt cx="9429669" cy="2857475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79512" y="1037163"/>
              <a:ext cx="9429669" cy="2857475"/>
            </a:xfrm>
            <a:prstGeom prst="rect">
              <a:avLst/>
            </a:prstGeom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 cstate="email"/>
            <a:srcRect b="27032"/>
            <a:stretch>
              <a:fillRect/>
            </a:stretch>
          </p:blipFill>
          <p:spPr>
            <a:xfrm>
              <a:off x="5364088" y="2929508"/>
              <a:ext cx="666726" cy="486493"/>
            </a:xfrm>
            <a:prstGeom prst="rect">
              <a:avLst/>
            </a:prstGeom>
          </p:spPr>
        </p:pic>
      </p:grpSp>
      <p:sp>
        <p:nvSpPr>
          <p:cNvPr id="20" name="TextBox 31"/>
          <p:cNvSpPr txBox="1"/>
          <p:nvPr/>
        </p:nvSpPr>
        <p:spPr>
          <a:xfrm>
            <a:off x="467544" y="4540170"/>
            <a:ext cx="756084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联合百合网推出“工银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支付专享优惠”活动，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支付用户只需支付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10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元即可享有百合网原价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399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元的约会套餐，吸引百合用户使用工银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支付，进行用户转化。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7412492" y="1705372"/>
            <a:ext cx="399868" cy="646331"/>
            <a:chOff x="7404425" y="1873017"/>
            <a:chExt cx="399868" cy="646331"/>
          </a:xfrm>
        </p:grpSpPr>
        <p:sp>
          <p:nvSpPr>
            <p:cNvPr id="21" name="椭圆 20"/>
            <p:cNvSpPr/>
            <p:nvPr/>
          </p:nvSpPr>
          <p:spPr>
            <a:xfrm>
              <a:off x="7444252" y="2029406"/>
              <a:ext cx="360041" cy="360041"/>
            </a:xfrm>
            <a:prstGeom prst="ellipse">
              <a:avLst/>
            </a:prstGeom>
            <a:solidFill>
              <a:srgbClr val="E5DEDB">
                <a:alpha val="38824"/>
              </a:srgbClr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457200" indent="266700"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 rot="2467397">
              <a:off x="7404425" y="1873017"/>
              <a:ext cx="3600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dirty="0" smtClean="0">
                  <a:solidFill>
                    <a:prstClr val="white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rPr>
                <a:t>+</a:t>
              </a:r>
              <a:endParaRPr lang="zh-CN" altLang="en-US" sz="3600" dirty="0">
                <a:solidFill>
                  <a:prstClr val="white"/>
                </a:solidFill>
                <a:latin typeface="华文细黑" panose="02010600040101010101" pitchFamily="2" charset="-122"/>
                <a:ea typeface="华文细黑" panose="02010600040101010101" pitchFamily="2" charset="-122"/>
              </a:endParaRPr>
            </a:p>
          </p:txBody>
        </p:sp>
      </p:grpSp>
      <p:sp>
        <p:nvSpPr>
          <p:cNvPr id="11" name="TextBox 31"/>
          <p:cNvSpPr txBox="1"/>
          <p:nvPr/>
        </p:nvSpPr>
        <p:spPr>
          <a:xfrm>
            <a:off x="5325043" y="5164985"/>
            <a:ext cx="2592288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8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*以上仅为合作示意，具体礼包金额等以实际情况为准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跨界资源整合：百合网工行专享会员礼包</a:t>
            </a:r>
            <a:endParaRPr lang="zh-CN" altLang="en-US" dirty="0"/>
          </a:p>
        </p:txBody>
      </p:sp>
      <p:grpSp>
        <p:nvGrpSpPr>
          <p:cNvPr id="13" name="组合 12"/>
          <p:cNvGrpSpPr/>
          <p:nvPr/>
        </p:nvGrpSpPr>
        <p:grpSpPr>
          <a:xfrm>
            <a:off x="2483768" y="2099759"/>
            <a:ext cx="5544616" cy="3109854"/>
            <a:chOff x="385664" y="931334"/>
            <a:chExt cx="7298208" cy="394239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385664" y="931334"/>
              <a:ext cx="7298208" cy="391538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907704" y="3361556"/>
              <a:ext cx="2808312" cy="148515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noAutofit/>
            </a:bodyPr>
            <a:lstStyle/>
            <a:p>
              <a:pPr marL="457200" indent="266700" algn="ctr"/>
              <a:endParaRPr lang="zh-CN" altLang="en-US" dirty="0">
                <a:solidFill>
                  <a:prstClr val="black"/>
                </a:solidFill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1992314" y="3559494"/>
              <a:ext cx="1311718" cy="841998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 cstate="email"/>
            <a:srcRect/>
            <a:stretch>
              <a:fillRect/>
            </a:stretch>
          </p:blipFill>
          <p:spPr>
            <a:xfrm>
              <a:off x="3360466" y="3295755"/>
              <a:ext cx="1404872" cy="1566053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/>
          </p:nvSpPr>
          <p:spPr>
            <a:xfrm>
              <a:off x="1907704" y="4642892"/>
              <a:ext cx="13117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900" b="1" dirty="0" smtClean="0">
                  <a:solidFill>
                    <a:srgbClr val="E53D38"/>
                  </a:solidFill>
                </a:rPr>
                <a:t>￥</a:t>
              </a:r>
              <a:r>
                <a:rPr lang="en-US" altLang="zh-CN" sz="900" b="1" dirty="0" smtClean="0">
                  <a:solidFill>
                    <a:srgbClr val="E53D38"/>
                  </a:solidFill>
                  <a:latin typeface="微软雅黑" panose="020B0503020204020204" pitchFamily="34" charset="-122"/>
                </a:rPr>
                <a:t>10.00</a:t>
              </a:r>
              <a:endParaRPr lang="zh-CN" altLang="en-US" sz="900" b="1" dirty="0">
                <a:solidFill>
                  <a:srgbClr val="E53D38"/>
                </a:solidFill>
                <a:latin typeface="微软雅黑" panose="020B0503020204020204" pitchFamily="34" charset="-122"/>
              </a:endParaRPr>
            </a:p>
          </p:txBody>
        </p:sp>
      </p:grpSp>
      <p:sp>
        <p:nvSpPr>
          <p:cNvPr id="14" name="椭圆 13"/>
          <p:cNvSpPr/>
          <p:nvPr/>
        </p:nvSpPr>
        <p:spPr>
          <a:xfrm>
            <a:off x="3574844" y="3984822"/>
            <a:ext cx="1217396" cy="1140120"/>
          </a:xfrm>
          <a:prstGeom prst="ellipse">
            <a:avLst/>
          </a:prstGeom>
          <a:ln w="19050">
            <a:solidFill>
              <a:schemeClr val="accent2"/>
            </a:solidFill>
            <a:prstDash val="dash"/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/>
            <a:endParaRPr lang="zh-CN" altLang="en-US" dirty="0">
              <a:solidFill>
                <a:prstClr val="black"/>
              </a:solidFill>
            </a:endParaRPr>
          </a:p>
        </p:txBody>
      </p:sp>
      <p:cxnSp>
        <p:nvCxnSpPr>
          <p:cNvPr id="15" name="直接箭头连接符 14"/>
          <p:cNvCxnSpPr>
            <a:endCxn id="20" idx="3"/>
          </p:cNvCxnSpPr>
          <p:nvPr/>
        </p:nvCxnSpPr>
        <p:spPr>
          <a:xfrm flipH="1" flipV="1">
            <a:off x="1900301" y="4556016"/>
            <a:ext cx="1738264" cy="299295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31"/>
          <p:cNvSpPr txBox="1"/>
          <p:nvPr/>
        </p:nvSpPr>
        <p:spPr>
          <a:xfrm>
            <a:off x="467544" y="3992785"/>
            <a:ext cx="1432757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融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购商城“票务</a:t>
            </a:r>
            <a:r>
              <a:rPr lang="en-US" altLang="zh-CN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/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卡券”专区重点位置进行产品推荐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608340" y="926002"/>
            <a:ext cx="1587395" cy="2817626"/>
            <a:chOff x="4067943" y="1282561"/>
            <a:chExt cx="2177810" cy="3865612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4067944" y="1282561"/>
              <a:ext cx="2177809" cy="386561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4067943" y="1716294"/>
              <a:ext cx="2177809" cy="1206104"/>
            </a:xfrm>
            <a:prstGeom prst="rect">
              <a:avLst/>
            </a:prstGeom>
          </p:spPr>
        </p:pic>
      </p:grpSp>
      <p:sp>
        <p:nvSpPr>
          <p:cNvPr id="34" name="椭圆 33"/>
          <p:cNvSpPr/>
          <p:nvPr/>
        </p:nvSpPr>
        <p:spPr>
          <a:xfrm>
            <a:off x="395536" y="913284"/>
            <a:ext cx="2016224" cy="1368152"/>
          </a:xfrm>
          <a:prstGeom prst="ellipse">
            <a:avLst/>
          </a:prstGeom>
          <a:ln w="19050">
            <a:solidFill>
              <a:schemeClr val="accent2"/>
            </a:solidFill>
            <a:prstDash val="dash"/>
          </a:ln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/>
            <a:endParaRPr lang="zh-CN" altLang="en-US" dirty="0">
              <a:solidFill>
                <a:prstClr val="black"/>
              </a:solidFill>
            </a:endParaRPr>
          </a:p>
        </p:txBody>
      </p:sp>
      <p:cxnSp>
        <p:nvCxnSpPr>
          <p:cNvPr id="35" name="直接箭头连接符 34"/>
          <p:cNvCxnSpPr/>
          <p:nvPr/>
        </p:nvCxnSpPr>
        <p:spPr>
          <a:xfrm>
            <a:off x="2195734" y="1192072"/>
            <a:ext cx="1579242" cy="302493"/>
          </a:xfrm>
          <a:prstGeom prst="straightConnector1">
            <a:avLst/>
          </a:prstGeom>
          <a:ln w="19050">
            <a:solidFill>
              <a:schemeClr val="accent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1"/>
          <p:cNvSpPr txBox="1"/>
          <p:nvPr/>
        </p:nvSpPr>
        <p:spPr>
          <a:xfrm>
            <a:off x="3774976" y="1354614"/>
            <a:ext cx="3460052" cy="587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400" dirty="0">
                <a:solidFill>
                  <a:prstClr val="black"/>
                </a:solidFill>
                <a:latin typeface="微软雅黑" panose="020B0503020204020204" pitchFamily="34" charset="-122"/>
              </a:rPr>
              <a:t>手机</a:t>
            </a:r>
            <a:r>
              <a:rPr lang="zh-CN" altLang="en-US" sz="14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银行首屏焦点图推荐活动</a:t>
            </a:r>
            <a:endParaRPr lang="en-US" altLang="zh-CN" sz="1400" dirty="0" smtClean="0">
              <a:solidFill>
                <a:prstClr val="black"/>
              </a:solidFill>
              <a:latin typeface="微软雅黑" panose="020B0503020204020204" pitchFamily="34" charset="-122"/>
            </a:endParaRPr>
          </a:p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  <p:sp>
        <p:nvSpPr>
          <p:cNvPr id="18" name="TextBox 31"/>
          <p:cNvSpPr txBox="1"/>
          <p:nvPr/>
        </p:nvSpPr>
        <p:spPr>
          <a:xfrm>
            <a:off x="5436096" y="5162530"/>
            <a:ext cx="2592288" cy="240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800" dirty="0" smtClean="0">
                <a:solidFill>
                  <a:prstClr val="black"/>
                </a:solidFill>
                <a:latin typeface="微软雅黑" panose="020B0503020204020204" pitchFamily="34" charset="-122"/>
              </a:rPr>
              <a:t>*以上仅为合作示意，具体礼包金额等以实际情况为准</a:t>
            </a:r>
            <a:endParaRPr lang="zh-CN" altLang="en-US" sz="1400" dirty="0">
              <a:solidFill>
                <a:prstClr val="black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整体传播脉络图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0" y="1561356"/>
            <a:ext cx="9144000" cy="154229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五边形 26"/>
          <p:cNvSpPr/>
          <p:nvPr/>
        </p:nvSpPr>
        <p:spPr>
          <a:xfrm>
            <a:off x="1186985" y="1691324"/>
            <a:ext cx="2088232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大数据引导认知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艾瑞网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互联网消费报告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五边形 27"/>
          <p:cNvSpPr/>
          <p:nvPr/>
        </p:nvSpPr>
        <p:spPr>
          <a:xfrm>
            <a:off x="1186985" y="2645222"/>
            <a:ext cx="7423355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ePR</a:t>
            </a:r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品牌高度提升</a:t>
            </a:r>
            <a:endParaRPr lang="zh-CN" altLang="en-US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工行出品，值得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信赖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五边形 28"/>
          <p:cNvSpPr/>
          <p:nvPr/>
        </p:nvSpPr>
        <p:spPr>
          <a:xfrm>
            <a:off x="3413488" y="1689083"/>
            <a:ext cx="432031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微电影加深认同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让爱更进一步（父母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孩子</a:t>
            </a:r>
            <a:r>
              <a:rPr lang="en-US" altLang="zh-CN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爱人）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0" name="直接连接符 29"/>
          <p:cNvCxnSpPr/>
          <p:nvPr/>
        </p:nvCxnSpPr>
        <p:spPr>
          <a:xfrm>
            <a:off x="395536" y="1561357"/>
            <a:ext cx="0" cy="295232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矩形 42"/>
          <p:cNvSpPr/>
          <p:nvPr/>
        </p:nvSpPr>
        <p:spPr>
          <a:xfrm>
            <a:off x="0" y="1561357"/>
            <a:ext cx="395536" cy="1554192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整合线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98782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16156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4283968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4970217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5598549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6228184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692722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24328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8172400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968015" y="1129308"/>
            <a:ext cx="43794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11560" y="1422142"/>
            <a:ext cx="8208912" cy="117727"/>
            <a:chOff x="611560" y="1157879"/>
            <a:chExt cx="8208912" cy="117727"/>
          </a:xfrm>
        </p:grpSpPr>
        <p:cxnSp>
          <p:nvCxnSpPr>
            <p:cNvPr id="60" name="直接箭头连接符 59"/>
            <p:cNvCxnSpPr/>
            <p:nvPr/>
          </p:nvCxnSpPr>
          <p:spPr>
            <a:xfrm>
              <a:off x="611560" y="1275606"/>
              <a:ext cx="8208912" cy="0"/>
            </a:xfrm>
            <a:prstGeom prst="straightConnector1">
              <a:avLst/>
            </a:prstGeom>
            <a:ln w="4762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/>
            <p:nvPr/>
          </p:nvCxnSpPr>
          <p:spPr>
            <a:xfrm>
              <a:off x="249686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接连接符 61"/>
            <p:cNvCxnSpPr/>
            <p:nvPr/>
          </p:nvCxnSpPr>
          <p:spPr>
            <a:xfrm>
              <a:off x="315147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/>
            <p:nvPr/>
          </p:nvCxnSpPr>
          <p:spPr>
            <a:xfrm>
              <a:off x="5769950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接连接符 63"/>
            <p:cNvCxnSpPr/>
            <p:nvPr/>
          </p:nvCxnSpPr>
          <p:spPr>
            <a:xfrm>
              <a:off x="707918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连接符 64"/>
            <p:cNvCxnSpPr/>
            <p:nvPr/>
          </p:nvCxnSpPr>
          <p:spPr>
            <a:xfrm>
              <a:off x="773380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>
              <a:off x="83884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接连接符 66"/>
            <p:cNvCxnSpPr/>
            <p:nvPr/>
          </p:nvCxnSpPr>
          <p:spPr>
            <a:xfrm>
              <a:off x="6424568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接连接符 67"/>
            <p:cNvCxnSpPr/>
            <p:nvPr/>
          </p:nvCxnSpPr>
          <p:spPr>
            <a:xfrm>
              <a:off x="511533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接连接符 68"/>
            <p:cNvCxnSpPr/>
            <p:nvPr/>
          </p:nvCxnSpPr>
          <p:spPr>
            <a:xfrm>
              <a:off x="446071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>
              <a:off x="3806096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直接连接符 70"/>
            <p:cNvCxnSpPr/>
            <p:nvPr/>
          </p:nvCxnSpPr>
          <p:spPr>
            <a:xfrm>
              <a:off x="1842242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直接连接符 71"/>
            <p:cNvCxnSpPr/>
            <p:nvPr/>
          </p:nvCxnSpPr>
          <p:spPr>
            <a:xfrm>
              <a:off x="1187624" y="1157879"/>
              <a:ext cx="0" cy="11772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矩形 72"/>
          <p:cNvSpPr/>
          <p:nvPr/>
        </p:nvSpPr>
        <p:spPr>
          <a:xfrm>
            <a:off x="1684541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矩形 73"/>
          <p:cNvSpPr/>
          <p:nvPr/>
        </p:nvSpPr>
        <p:spPr>
          <a:xfrm>
            <a:off x="2339752" y="1129308"/>
            <a:ext cx="31130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600" b="1" i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1600" b="1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五边形 80"/>
          <p:cNvSpPr/>
          <p:nvPr/>
        </p:nvSpPr>
        <p:spPr>
          <a:xfrm>
            <a:off x="6387015" y="2173102"/>
            <a:ext cx="134678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汽车之家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3" name="直接连接符 82"/>
          <p:cNvCxnSpPr/>
          <p:nvPr/>
        </p:nvCxnSpPr>
        <p:spPr>
          <a:xfrm>
            <a:off x="462027" y="208827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接连接符 84"/>
          <p:cNvCxnSpPr/>
          <p:nvPr/>
        </p:nvCxnSpPr>
        <p:spPr>
          <a:xfrm>
            <a:off x="462027" y="2591642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五边形 43"/>
          <p:cNvSpPr/>
          <p:nvPr/>
        </p:nvSpPr>
        <p:spPr>
          <a:xfrm>
            <a:off x="3423387" y="2150100"/>
            <a:ext cx="1292629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三九健康网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五边形 46"/>
          <p:cNvSpPr/>
          <p:nvPr/>
        </p:nvSpPr>
        <p:spPr>
          <a:xfrm>
            <a:off x="4857618" y="2150201"/>
            <a:ext cx="1432056" cy="360040"/>
          </a:xfrm>
          <a:prstGeom prst="homePlat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媒介整合扩大声量</a:t>
            </a:r>
            <a:endParaRPr lang="en-US" altLang="zh-CN" sz="10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宝宝树</a:t>
            </a:r>
            <a:endParaRPr lang="en-US" altLang="zh-CN" sz="10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直接连接符 47"/>
          <p:cNvCxnSpPr/>
          <p:nvPr/>
        </p:nvCxnSpPr>
        <p:spPr>
          <a:xfrm>
            <a:off x="462027" y="358127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>
            <a:off x="462027" y="4046998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462027" y="4513684"/>
            <a:ext cx="8352928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/>
          <p:cNvSpPr/>
          <p:nvPr/>
        </p:nvSpPr>
        <p:spPr>
          <a:xfrm>
            <a:off x="0" y="3094062"/>
            <a:ext cx="395536" cy="1419622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营销线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8" name="直接连接符 77"/>
          <p:cNvCxnSpPr/>
          <p:nvPr/>
        </p:nvCxnSpPr>
        <p:spPr>
          <a:xfrm>
            <a:off x="395536" y="3095012"/>
            <a:ext cx="83529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五边形 78"/>
          <p:cNvSpPr/>
          <p:nvPr/>
        </p:nvSpPr>
        <p:spPr>
          <a:xfrm>
            <a:off x="1184430" y="3184763"/>
            <a:ext cx="742590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全年优惠活动，促进注册使用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en-US" altLang="zh-CN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1</a:t>
            </a:r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元行动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0" name="五边形 79"/>
          <p:cNvSpPr/>
          <p:nvPr/>
        </p:nvSpPr>
        <p:spPr>
          <a:xfrm>
            <a:off x="1490189" y="3628874"/>
            <a:ext cx="1281611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H5</a:t>
            </a:r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轻应用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最夯优惠月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  <p:sp>
        <p:nvSpPr>
          <p:cNvPr id="82" name="五边形 81"/>
          <p:cNvSpPr/>
          <p:nvPr/>
        </p:nvSpPr>
        <p:spPr>
          <a:xfrm>
            <a:off x="2618696" y="4094597"/>
            <a:ext cx="1658139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惠生活</a:t>
            </a:r>
            <a:endParaRPr lang="en-US" altLang="zh-CN" sz="1050" dirty="0" smtClean="0">
              <a:solidFill>
                <a:schemeClr val="bg1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达人评选</a:t>
            </a:r>
            <a:endParaRPr lang="en-US" altLang="zh-CN" sz="1050" dirty="0">
              <a:solidFill>
                <a:srgbClr val="0070C0"/>
              </a:solidFill>
              <a:latin typeface="微软雅黑" panose="020B0503020204020204" pitchFamily="34" charset="-122"/>
            </a:endParaRPr>
          </a:p>
        </p:txBody>
      </p:sp>
      <p:sp>
        <p:nvSpPr>
          <p:cNvPr id="84" name="五边形 83"/>
          <p:cNvSpPr/>
          <p:nvPr/>
        </p:nvSpPr>
        <p:spPr>
          <a:xfrm>
            <a:off x="4311616" y="3628000"/>
            <a:ext cx="1369624" cy="370525"/>
          </a:xfrm>
          <a:prstGeom prst="homePlat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dirty="0" smtClean="0">
                <a:solidFill>
                  <a:srgbClr val="0070C0"/>
                </a:solidFill>
                <a:latin typeface="微软雅黑" panose="020B0503020204020204" pitchFamily="34" charset="-122"/>
              </a:rPr>
              <a:t>百合网跨界合作</a:t>
            </a:r>
            <a:endParaRPr lang="en-US" altLang="zh-CN" sz="1050" dirty="0" smtClean="0">
              <a:solidFill>
                <a:srgbClr val="0070C0"/>
              </a:solidFill>
              <a:latin typeface="微软雅黑" panose="020B0503020204020204" pitchFamily="34" charset="-122"/>
            </a:endParaRPr>
          </a:p>
          <a:p>
            <a:pPr algn="ctr"/>
            <a:r>
              <a:rPr lang="zh-CN" altLang="en-US" sz="1050" dirty="0" smtClean="0">
                <a:solidFill>
                  <a:schemeClr val="bg1"/>
                </a:solidFill>
                <a:latin typeface="微软雅黑" panose="020B0503020204020204" pitchFamily="34" charset="-122"/>
              </a:rPr>
              <a:t>工行专享会员</a:t>
            </a:r>
            <a:endParaRPr lang="en-US" altLang="zh-CN" sz="1050" dirty="0">
              <a:solidFill>
                <a:schemeClr val="bg1"/>
              </a:solidFill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2015</a:t>
            </a:r>
            <a:r>
              <a:rPr lang="zh-CN" altLang="en-US" dirty="0" smtClean="0"/>
              <a:t>年度回顾 </a:t>
            </a:r>
            <a:r>
              <a:rPr lang="en-US" altLang="zh-CN" dirty="0" smtClean="0"/>
              <a:t>- </a:t>
            </a:r>
            <a:r>
              <a:rPr lang="zh-CN" altLang="en-US" dirty="0" smtClean="0"/>
              <a:t>工银</a:t>
            </a:r>
            <a:r>
              <a:rPr lang="en-US" altLang="zh-CN" dirty="0" smtClean="0"/>
              <a:t>e</a:t>
            </a:r>
            <a:r>
              <a:rPr lang="zh-CN" altLang="en-US" dirty="0" smtClean="0"/>
              <a:t>支付</a:t>
            </a:r>
            <a:endParaRPr lang="zh-CN" altLang="en-US" dirty="0"/>
          </a:p>
        </p:txBody>
      </p:sp>
      <p:cxnSp>
        <p:nvCxnSpPr>
          <p:cNvPr id="41" name="MH_Other_1"/>
          <p:cNvCxnSpPr/>
          <p:nvPr>
            <p:custDataLst>
              <p:tags r:id="rId1"/>
            </p:custDataLst>
          </p:nvPr>
        </p:nvCxnSpPr>
        <p:spPr>
          <a:xfrm>
            <a:off x="4130358" y="2226200"/>
            <a:ext cx="1470845" cy="739623"/>
          </a:xfrm>
          <a:prstGeom prst="line">
            <a:avLst/>
          </a:prstGeom>
          <a:ln w="19050">
            <a:solidFill>
              <a:srgbClr val="96969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MH_Title_1"/>
          <p:cNvSpPr/>
          <p:nvPr>
            <p:custDataLst>
              <p:tags r:id="rId2"/>
            </p:custDataLst>
          </p:nvPr>
        </p:nvSpPr>
        <p:spPr>
          <a:xfrm>
            <a:off x="539552" y="2209428"/>
            <a:ext cx="2322258" cy="2322258"/>
          </a:xfrm>
          <a:custGeom>
            <a:avLst/>
            <a:gdLst/>
            <a:ahLst/>
            <a:cxnLst/>
            <a:rect l="l" t="t" r="r" b="b"/>
            <a:pathLst>
              <a:path w="3168352" h="3168352">
                <a:moveTo>
                  <a:pt x="1584176" y="511791"/>
                </a:moveTo>
                <a:cubicBezTo>
                  <a:pt x="991914" y="511791"/>
                  <a:pt x="511791" y="991914"/>
                  <a:pt x="511791" y="1584176"/>
                </a:cubicBezTo>
                <a:cubicBezTo>
                  <a:pt x="511791" y="2176438"/>
                  <a:pt x="991914" y="2656561"/>
                  <a:pt x="1584176" y="2656561"/>
                </a:cubicBezTo>
                <a:cubicBezTo>
                  <a:pt x="2176438" y="2656561"/>
                  <a:pt x="2656561" y="2176438"/>
                  <a:pt x="2656561" y="1584176"/>
                </a:cubicBezTo>
                <a:cubicBezTo>
                  <a:pt x="2656561" y="991914"/>
                  <a:pt x="2176438" y="511791"/>
                  <a:pt x="1584176" y="511791"/>
                </a:cubicBezTo>
                <a:close/>
                <a:moveTo>
                  <a:pt x="1584176" y="0"/>
                </a:moveTo>
                <a:cubicBezTo>
                  <a:pt x="2459092" y="0"/>
                  <a:pt x="3168352" y="709260"/>
                  <a:pt x="3168352" y="1584176"/>
                </a:cubicBezTo>
                <a:cubicBezTo>
                  <a:pt x="3168352" y="2459092"/>
                  <a:pt x="2459092" y="3168352"/>
                  <a:pt x="1584176" y="3168352"/>
                </a:cubicBezTo>
                <a:cubicBezTo>
                  <a:pt x="709260" y="3168352"/>
                  <a:pt x="0" y="2459092"/>
                  <a:pt x="0" y="1584176"/>
                </a:cubicBezTo>
                <a:cubicBezTo>
                  <a:pt x="0" y="709260"/>
                  <a:pt x="709260" y="0"/>
                  <a:pt x="1584176" y="0"/>
                </a:cubicBezTo>
                <a:close/>
              </a:path>
            </a:pathLst>
          </a:custGeom>
          <a:solidFill>
            <a:srgbClr val="E85A28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lvl="0" algn="ctr">
              <a:defRPr/>
            </a:pPr>
            <a:r>
              <a:rPr lang="en-US" altLang="zh-CN" sz="2000" b="1" dirty="0">
                <a:solidFill>
                  <a:srgbClr val="B13C13"/>
                </a:solidFill>
                <a:latin typeface="微软雅黑" panose="020B0503020204020204" pitchFamily="34" charset="-122"/>
              </a:rPr>
              <a:t>2015</a:t>
            </a:r>
            <a:endParaRPr lang="en-US" altLang="zh-CN" sz="2000" b="1" dirty="0">
              <a:solidFill>
                <a:srgbClr val="B13C13"/>
              </a:solidFill>
              <a:latin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en-US" altLang="zh-CN" sz="2000" b="1" dirty="0">
                <a:solidFill>
                  <a:srgbClr val="B13C13"/>
                </a:solidFill>
                <a:latin typeface="微软雅黑" panose="020B0503020204020204" pitchFamily="34" charset="-122"/>
              </a:rPr>
              <a:t>e</a:t>
            </a:r>
            <a:r>
              <a:rPr lang="zh-CN" altLang="en-US" sz="2000" b="1" dirty="0" smtClean="0">
                <a:solidFill>
                  <a:srgbClr val="B13C13"/>
                </a:solidFill>
                <a:latin typeface="微软雅黑" panose="020B0503020204020204" pitchFamily="34" charset="-122"/>
              </a:rPr>
              <a:t>支付</a:t>
            </a:r>
            <a:endParaRPr lang="en-US" altLang="zh-CN" sz="2000" b="1" dirty="0">
              <a:solidFill>
                <a:srgbClr val="B13C13"/>
              </a:solidFill>
              <a:latin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2800" b="1" dirty="0">
                <a:solidFill>
                  <a:srgbClr val="B13C13"/>
                </a:solidFill>
                <a:latin typeface="微软雅黑" panose="020B0503020204020204" pitchFamily="34" charset="-122"/>
              </a:rPr>
              <a:t>教育年</a:t>
            </a:r>
            <a:endParaRPr lang="en-US" altLang="zh-CN" sz="2800" b="1" dirty="0">
              <a:solidFill>
                <a:srgbClr val="B13C13"/>
              </a:solidFill>
              <a:latin typeface="微软雅黑" panose="020B0503020204020204" pitchFamily="34" charset="-122"/>
            </a:endParaRPr>
          </a:p>
        </p:txBody>
      </p:sp>
      <p:cxnSp>
        <p:nvCxnSpPr>
          <p:cNvPr id="43" name="MH_Other_2"/>
          <p:cNvCxnSpPr/>
          <p:nvPr>
            <p:custDataLst>
              <p:tags r:id="rId3"/>
            </p:custDataLst>
          </p:nvPr>
        </p:nvCxnSpPr>
        <p:spPr>
          <a:xfrm flipV="1">
            <a:off x="2742177" y="2226200"/>
            <a:ext cx="1201650" cy="542396"/>
          </a:xfrm>
          <a:prstGeom prst="line">
            <a:avLst/>
          </a:prstGeom>
          <a:ln w="19050">
            <a:solidFill>
              <a:srgbClr val="96969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MH_Other_3"/>
          <p:cNvSpPr/>
          <p:nvPr>
            <p:custDataLst>
              <p:tags r:id="rId4"/>
            </p:custDataLst>
          </p:nvPr>
        </p:nvSpPr>
        <p:spPr>
          <a:xfrm>
            <a:off x="3970285" y="2125658"/>
            <a:ext cx="112448" cy="111125"/>
          </a:xfrm>
          <a:custGeom>
            <a:avLst/>
            <a:gdLst/>
            <a:ahLst/>
            <a:cxnLst/>
            <a:rect l="l" t="t" r="r" b="b"/>
            <a:pathLst>
              <a:path w="3168352" h="3168352">
                <a:moveTo>
                  <a:pt x="1584176" y="511791"/>
                </a:moveTo>
                <a:cubicBezTo>
                  <a:pt x="991914" y="511791"/>
                  <a:pt x="511791" y="991914"/>
                  <a:pt x="511791" y="1584176"/>
                </a:cubicBezTo>
                <a:cubicBezTo>
                  <a:pt x="511791" y="2176438"/>
                  <a:pt x="991914" y="2656561"/>
                  <a:pt x="1584176" y="2656561"/>
                </a:cubicBezTo>
                <a:cubicBezTo>
                  <a:pt x="2176438" y="2656561"/>
                  <a:pt x="2656561" y="2176438"/>
                  <a:pt x="2656561" y="1584176"/>
                </a:cubicBezTo>
                <a:cubicBezTo>
                  <a:pt x="2656561" y="991914"/>
                  <a:pt x="2176438" y="511791"/>
                  <a:pt x="1584176" y="511791"/>
                </a:cubicBezTo>
                <a:close/>
                <a:moveTo>
                  <a:pt x="1584176" y="0"/>
                </a:moveTo>
                <a:cubicBezTo>
                  <a:pt x="2459092" y="0"/>
                  <a:pt x="3168352" y="709260"/>
                  <a:pt x="3168352" y="1584176"/>
                </a:cubicBezTo>
                <a:cubicBezTo>
                  <a:pt x="3168352" y="2459092"/>
                  <a:pt x="2459092" y="3168352"/>
                  <a:pt x="1584176" y="3168352"/>
                </a:cubicBezTo>
                <a:cubicBezTo>
                  <a:pt x="709260" y="3168352"/>
                  <a:pt x="0" y="2459092"/>
                  <a:pt x="0" y="1584176"/>
                </a:cubicBezTo>
                <a:cubicBezTo>
                  <a:pt x="0" y="709260"/>
                  <a:pt x="709260" y="0"/>
                  <a:pt x="1584176" y="0"/>
                </a:cubicBezTo>
                <a:close/>
              </a:path>
            </a:pathLst>
          </a:custGeom>
          <a:solidFill>
            <a:srgbClr val="E85A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 dirty="0"/>
          </a:p>
        </p:txBody>
      </p:sp>
      <p:cxnSp>
        <p:nvCxnSpPr>
          <p:cNvPr id="45" name="MH_Other_4"/>
          <p:cNvCxnSpPr/>
          <p:nvPr>
            <p:custDataLst>
              <p:tags r:id="rId5"/>
            </p:custDataLst>
          </p:nvPr>
        </p:nvCxnSpPr>
        <p:spPr>
          <a:xfrm flipV="1">
            <a:off x="5714755" y="1865045"/>
            <a:ext cx="1231141" cy="1049961"/>
          </a:xfrm>
          <a:prstGeom prst="line">
            <a:avLst/>
          </a:prstGeom>
          <a:ln w="19050">
            <a:solidFill>
              <a:srgbClr val="969696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MH_Other_5"/>
          <p:cNvSpPr/>
          <p:nvPr>
            <p:custDataLst>
              <p:tags r:id="rId6"/>
            </p:custDataLst>
          </p:nvPr>
        </p:nvSpPr>
        <p:spPr>
          <a:xfrm>
            <a:off x="5592604" y="2876770"/>
            <a:ext cx="112448" cy="112448"/>
          </a:xfrm>
          <a:custGeom>
            <a:avLst/>
            <a:gdLst/>
            <a:ahLst/>
            <a:cxnLst/>
            <a:rect l="l" t="t" r="r" b="b"/>
            <a:pathLst>
              <a:path w="3168352" h="3168352">
                <a:moveTo>
                  <a:pt x="1584176" y="511791"/>
                </a:moveTo>
                <a:cubicBezTo>
                  <a:pt x="991914" y="511791"/>
                  <a:pt x="511791" y="991914"/>
                  <a:pt x="511791" y="1584176"/>
                </a:cubicBezTo>
                <a:cubicBezTo>
                  <a:pt x="511791" y="2176438"/>
                  <a:pt x="991914" y="2656561"/>
                  <a:pt x="1584176" y="2656561"/>
                </a:cubicBezTo>
                <a:cubicBezTo>
                  <a:pt x="2176438" y="2656561"/>
                  <a:pt x="2656561" y="2176438"/>
                  <a:pt x="2656561" y="1584176"/>
                </a:cubicBezTo>
                <a:cubicBezTo>
                  <a:pt x="2656561" y="991914"/>
                  <a:pt x="2176438" y="511791"/>
                  <a:pt x="1584176" y="511791"/>
                </a:cubicBezTo>
                <a:close/>
                <a:moveTo>
                  <a:pt x="1584176" y="0"/>
                </a:moveTo>
                <a:cubicBezTo>
                  <a:pt x="2459092" y="0"/>
                  <a:pt x="3168352" y="709260"/>
                  <a:pt x="3168352" y="1584176"/>
                </a:cubicBezTo>
                <a:cubicBezTo>
                  <a:pt x="3168352" y="2459092"/>
                  <a:pt x="2459092" y="3168352"/>
                  <a:pt x="1584176" y="3168352"/>
                </a:cubicBezTo>
                <a:cubicBezTo>
                  <a:pt x="709260" y="3168352"/>
                  <a:pt x="0" y="2459092"/>
                  <a:pt x="0" y="1584176"/>
                </a:cubicBezTo>
                <a:cubicBezTo>
                  <a:pt x="0" y="709260"/>
                  <a:pt x="709260" y="0"/>
                  <a:pt x="1584176" y="0"/>
                </a:cubicBezTo>
                <a:close/>
              </a:path>
            </a:pathLst>
          </a:custGeom>
          <a:solidFill>
            <a:srgbClr val="E85A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 dirty="0"/>
          </a:p>
        </p:txBody>
      </p:sp>
      <p:cxnSp>
        <p:nvCxnSpPr>
          <p:cNvPr id="47" name="MH_Other_6"/>
          <p:cNvCxnSpPr>
            <a:cxnSpLocks noChangeShapeType="1"/>
          </p:cNvCxnSpPr>
          <p:nvPr>
            <p:custDataLst>
              <p:tags r:id="rId7"/>
            </p:custDataLst>
          </p:nvPr>
        </p:nvCxnSpPr>
        <p:spPr bwMode="auto">
          <a:xfrm>
            <a:off x="7118520" y="1865043"/>
            <a:ext cx="1143890" cy="89210"/>
          </a:xfrm>
          <a:prstGeom prst="line">
            <a:avLst/>
          </a:prstGeom>
          <a:noFill/>
          <a:ln w="19050" algn="ctr">
            <a:solidFill>
              <a:srgbClr val="969696"/>
            </a:solidFill>
            <a:prstDash val="sysDash"/>
            <a:round/>
            <a:tailEnd type="diamond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MH_Other_7"/>
          <p:cNvSpPr/>
          <p:nvPr>
            <p:custDataLst>
              <p:tags r:id="rId8"/>
            </p:custDataLst>
          </p:nvPr>
        </p:nvSpPr>
        <p:spPr>
          <a:xfrm>
            <a:off x="6975984" y="1833294"/>
            <a:ext cx="112448" cy="112448"/>
          </a:xfrm>
          <a:custGeom>
            <a:avLst/>
            <a:gdLst/>
            <a:ahLst/>
            <a:cxnLst/>
            <a:rect l="l" t="t" r="r" b="b"/>
            <a:pathLst>
              <a:path w="3168352" h="3168352">
                <a:moveTo>
                  <a:pt x="1584176" y="511791"/>
                </a:moveTo>
                <a:cubicBezTo>
                  <a:pt x="991914" y="511791"/>
                  <a:pt x="511791" y="991914"/>
                  <a:pt x="511791" y="1584176"/>
                </a:cubicBezTo>
                <a:cubicBezTo>
                  <a:pt x="511791" y="2176438"/>
                  <a:pt x="991914" y="2656561"/>
                  <a:pt x="1584176" y="2656561"/>
                </a:cubicBezTo>
                <a:cubicBezTo>
                  <a:pt x="2176438" y="2656561"/>
                  <a:pt x="2656561" y="2176438"/>
                  <a:pt x="2656561" y="1584176"/>
                </a:cubicBezTo>
                <a:cubicBezTo>
                  <a:pt x="2656561" y="991914"/>
                  <a:pt x="2176438" y="511791"/>
                  <a:pt x="1584176" y="511791"/>
                </a:cubicBezTo>
                <a:close/>
                <a:moveTo>
                  <a:pt x="1584176" y="0"/>
                </a:moveTo>
                <a:cubicBezTo>
                  <a:pt x="2459092" y="0"/>
                  <a:pt x="3168352" y="709260"/>
                  <a:pt x="3168352" y="1584176"/>
                </a:cubicBezTo>
                <a:cubicBezTo>
                  <a:pt x="3168352" y="2459092"/>
                  <a:pt x="2459092" y="3168352"/>
                  <a:pt x="1584176" y="3168352"/>
                </a:cubicBezTo>
                <a:cubicBezTo>
                  <a:pt x="709260" y="3168352"/>
                  <a:pt x="0" y="2459092"/>
                  <a:pt x="0" y="1584176"/>
                </a:cubicBezTo>
                <a:cubicBezTo>
                  <a:pt x="0" y="709260"/>
                  <a:pt x="709260" y="0"/>
                  <a:pt x="1584176" y="0"/>
                </a:cubicBezTo>
                <a:close/>
              </a:path>
            </a:pathLst>
          </a:custGeom>
          <a:solidFill>
            <a:srgbClr val="E85A2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 dirty="0"/>
          </a:p>
        </p:txBody>
      </p:sp>
      <p:sp>
        <p:nvSpPr>
          <p:cNvPr id="49" name="MH_SubTitle_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437874" y="1770886"/>
            <a:ext cx="1078775" cy="30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1600" b="1" dirty="0">
                <a:latin typeface="+mn-lt"/>
                <a:ea typeface="+mn-ea"/>
              </a:rPr>
              <a:t>激发</a:t>
            </a:r>
            <a:r>
              <a:rPr lang="zh-CN" altLang="en-US" sz="1600" b="1" dirty="0" smtClean="0">
                <a:latin typeface="+mn-lt"/>
                <a:ea typeface="+mn-ea"/>
              </a:rPr>
              <a:t>产品使用</a:t>
            </a:r>
            <a:endParaRPr lang="zh-CN" altLang="en-US" sz="1600" b="1" dirty="0">
              <a:latin typeface="+mn-lt"/>
              <a:ea typeface="+mn-ea"/>
            </a:endParaRPr>
          </a:p>
        </p:txBody>
      </p:sp>
      <p:sp>
        <p:nvSpPr>
          <p:cNvPr id="50" name="MH_SubTitle_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061087" y="2285133"/>
            <a:ext cx="1080231" cy="30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1600" b="1" dirty="0" smtClean="0">
                <a:latin typeface="+mn-lt"/>
                <a:ea typeface="+mn-ea"/>
              </a:rPr>
              <a:t>奖励机制扩大使用</a:t>
            </a:r>
            <a:endParaRPr lang="zh-CN" altLang="en-US" sz="1600" b="1" dirty="0">
              <a:latin typeface="+mn-lt"/>
              <a:ea typeface="+mn-ea"/>
            </a:endParaRPr>
          </a:p>
        </p:txBody>
      </p:sp>
      <p:sp>
        <p:nvSpPr>
          <p:cNvPr id="51" name="MH_SubTitle_3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441705" y="1515018"/>
            <a:ext cx="1078775" cy="30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lang="zh-CN" altLang="en-US" sz="1600" b="1" dirty="0" smtClean="0">
                <a:latin typeface="+mn-lt"/>
                <a:ea typeface="+mn-ea"/>
              </a:rPr>
              <a:t>跨界激发用户使用</a:t>
            </a:r>
            <a:endParaRPr lang="zh-CN" altLang="en-US" sz="1600" b="1" dirty="0">
              <a:latin typeface="+mn-lt"/>
              <a:ea typeface="+mn-ea"/>
            </a:endParaRPr>
          </a:p>
        </p:txBody>
      </p:sp>
      <p:sp>
        <p:nvSpPr>
          <p:cNvPr id="52" name="MH_Text_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932252" y="2593373"/>
            <a:ext cx="2245653" cy="75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70000"/>
              </a:lnSpc>
            </a:pPr>
            <a:r>
              <a:rPr lang="zh-CN" altLang="zh-CN" sz="1400" dirty="0">
                <a:latin typeface="+mj-ea"/>
                <a:ea typeface="+mj-ea"/>
              </a:rPr>
              <a:t>晚会</a:t>
            </a:r>
            <a:r>
              <a:rPr lang="zh-CN" altLang="zh-CN" sz="1400" dirty="0" smtClean="0">
                <a:latin typeface="+mj-ea"/>
                <a:ea typeface="+mj-ea"/>
              </a:rPr>
              <a:t>现场</a:t>
            </a:r>
            <a:r>
              <a:rPr lang="en-US" altLang="zh-CN" sz="1400" dirty="0" smtClean="0">
                <a:latin typeface="+mj-ea"/>
                <a:ea typeface="+mj-ea"/>
              </a:rPr>
              <a:t>e</a:t>
            </a:r>
            <a:r>
              <a:rPr lang="zh-CN" altLang="zh-CN" sz="1400" dirty="0" smtClean="0">
                <a:latin typeface="+mj-ea"/>
                <a:ea typeface="+mj-ea"/>
              </a:rPr>
              <a:t>支付</a:t>
            </a:r>
            <a:r>
              <a:rPr lang="zh-CN" altLang="zh-CN" sz="1400" dirty="0">
                <a:latin typeface="+mj-ea"/>
                <a:ea typeface="+mj-ea"/>
              </a:rPr>
              <a:t>摇奖活动 </a:t>
            </a:r>
            <a:endParaRPr lang="zh-CN" altLang="zh-CN" sz="1400" dirty="0">
              <a:latin typeface="+mj-ea"/>
              <a:ea typeface="+mj-ea"/>
            </a:endParaRPr>
          </a:p>
          <a:p>
            <a:pPr>
              <a:lnSpc>
                <a:spcPct val="170000"/>
              </a:lnSpc>
            </a:pPr>
            <a:r>
              <a:rPr lang="en-US" altLang="zh-CN" sz="1400" dirty="0">
                <a:latin typeface="+mj-ea"/>
                <a:ea typeface="+mj-ea"/>
              </a:rPr>
              <a:t>e</a:t>
            </a:r>
            <a:r>
              <a:rPr lang="zh-CN" altLang="zh-CN" sz="1400" dirty="0" smtClean="0">
                <a:latin typeface="+mj-ea"/>
                <a:ea typeface="+mj-ea"/>
              </a:rPr>
              <a:t>支付</a:t>
            </a:r>
            <a:r>
              <a:rPr lang="zh-CN" altLang="zh-CN" sz="1400" dirty="0">
                <a:latin typeface="+mj-ea"/>
                <a:ea typeface="+mj-ea"/>
              </a:rPr>
              <a:t>转账手续费优惠</a:t>
            </a:r>
            <a:r>
              <a:rPr lang="zh-CN" altLang="zh-CN" sz="1400" dirty="0" smtClean="0">
                <a:latin typeface="+mj-ea"/>
                <a:ea typeface="+mj-ea"/>
              </a:rPr>
              <a:t>活动</a:t>
            </a:r>
            <a:endParaRPr lang="en-US" altLang="zh-CN" sz="1400" dirty="0" smtClean="0">
              <a:latin typeface="+mj-ea"/>
              <a:ea typeface="+mj-ea"/>
            </a:endParaRPr>
          </a:p>
          <a:p>
            <a:pPr>
              <a:lnSpc>
                <a:spcPct val="170000"/>
              </a:lnSpc>
            </a:pPr>
            <a:r>
              <a:rPr lang="en-US" altLang="zh-CN" sz="1400" dirty="0">
                <a:latin typeface="+mj-ea"/>
                <a:ea typeface="+mj-ea"/>
              </a:rPr>
              <a:t>……</a:t>
            </a:r>
            <a:endParaRPr lang="en-US" altLang="zh-CN" sz="1400" dirty="0">
              <a:latin typeface="+mj-ea"/>
              <a:ea typeface="+mj-ea"/>
            </a:endParaRPr>
          </a:p>
        </p:txBody>
      </p:sp>
      <p:sp>
        <p:nvSpPr>
          <p:cNvPr id="53" name="MH_Text_3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6629372" y="2158426"/>
            <a:ext cx="2122185" cy="83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zh-CN" altLang="zh-CN" sz="1400" dirty="0">
                <a:latin typeface="+mj-ea"/>
                <a:ea typeface="+mj-ea"/>
              </a:rPr>
              <a:t>京东</a:t>
            </a:r>
            <a:r>
              <a:rPr lang="zh-CN" altLang="zh-CN" sz="1400" dirty="0" smtClean="0">
                <a:latin typeface="+mj-ea"/>
                <a:ea typeface="+mj-ea"/>
              </a:rPr>
              <a:t>钱包</a:t>
            </a:r>
            <a:r>
              <a:rPr lang="en-US" altLang="zh-CN" sz="1400" dirty="0" smtClean="0">
                <a:latin typeface="+mj-ea"/>
                <a:ea typeface="+mj-ea"/>
              </a:rPr>
              <a:t>e</a:t>
            </a:r>
            <a:r>
              <a:rPr lang="zh-CN" altLang="zh-CN" sz="1400" dirty="0" smtClean="0">
                <a:latin typeface="+mj-ea"/>
                <a:ea typeface="+mj-ea"/>
              </a:rPr>
              <a:t>支付</a:t>
            </a:r>
            <a:r>
              <a:rPr lang="zh-CN" altLang="zh-CN" sz="1400" dirty="0">
                <a:latin typeface="+mj-ea"/>
                <a:ea typeface="+mj-ea"/>
              </a:rPr>
              <a:t>优惠活动</a:t>
            </a:r>
            <a:endParaRPr lang="zh-CN" altLang="zh-CN" sz="1400" dirty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+mj-ea"/>
                <a:ea typeface="+mj-ea"/>
              </a:rPr>
              <a:t>51YOU</a:t>
            </a:r>
            <a:r>
              <a:rPr lang="zh-CN" altLang="zh-CN" sz="1400" dirty="0">
                <a:latin typeface="+mj-ea"/>
                <a:ea typeface="+mj-ea"/>
              </a:rPr>
              <a:t>旅游</a:t>
            </a:r>
            <a:r>
              <a:rPr lang="zh-CN" altLang="zh-CN" sz="1400" dirty="0" smtClean="0">
                <a:latin typeface="+mj-ea"/>
                <a:ea typeface="+mj-ea"/>
              </a:rPr>
              <a:t>网</a:t>
            </a:r>
            <a:r>
              <a:rPr lang="en-US" altLang="zh-CN" sz="1400" dirty="0" smtClean="0">
                <a:latin typeface="+mj-ea"/>
                <a:ea typeface="+mj-ea"/>
              </a:rPr>
              <a:t>e</a:t>
            </a:r>
            <a:r>
              <a:rPr lang="zh-CN" altLang="zh-CN" sz="1400" dirty="0" smtClean="0">
                <a:latin typeface="+mj-ea"/>
                <a:ea typeface="+mj-ea"/>
              </a:rPr>
              <a:t>支付</a:t>
            </a:r>
            <a:r>
              <a:rPr lang="zh-CN" altLang="zh-CN" sz="1400" dirty="0">
                <a:latin typeface="+mj-ea"/>
                <a:ea typeface="+mj-ea"/>
              </a:rPr>
              <a:t>一元购门票</a:t>
            </a:r>
            <a:r>
              <a:rPr lang="zh-CN" altLang="zh-CN" sz="1400" dirty="0" smtClean="0">
                <a:latin typeface="+mj-ea"/>
                <a:ea typeface="+mj-ea"/>
              </a:rPr>
              <a:t>活动</a:t>
            </a:r>
            <a:endParaRPr lang="en-US" altLang="zh-CN" sz="14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>
                <a:latin typeface="+mj-ea"/>
                <a:ea typeface="+mj-ea"/>
              </a:rPr>
              <a:t>……</a:t>
            </a:r>
            <a:endParaRPr lang="zh-CN" altLang="zh-CN" sz="1400" dirty="0">
              <a:latin typeface="+mj-ea"/>
              <a:ea typeface="+mj-ea"/>
            </a:endParaRPr>
          </a:p>
          <a:p>
            <a:pPr algn="ctr">
              <a:lnSpc>
                <a:spcPct val="150000"/>
              </a:lnSpc>
            </a:pPr>
            <a:endParaRPr lang="zh-CN" altLang="zh-CN" sz="1400" dirty="0">
              <a:latin typeface="+mj-ea"/>
              <a:ea typeface="+mj-ea"/>
            </a:endParaRPr>
          </a:p>
        </p:txBody>
      </p:sp>
      <p:sp>
        <p:nvSpPr>
          <p:cNvPr id="54" name="MH_Text_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301235" y="3069790"/>
            <a:ext cx="1207814" cy="83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  <a:ea typeface="+mj-ea"/>
              </a:rPr>
              <a:t>人脉挖</a:t>
            </a:r>
            <a:r>
              <a:rPr lang="zh-CN" altLang="en-US" sz="1400" dirty="0" smtClean="0">
                <a:latin typeface="+mj-ea"/>
                <a:ea typeface="+mj-ea"/>
              </a:rPr>
              <a:t>宝</a:t>
            </a:r>
            <a:endParaRPr lang="en-US" altLang="zh-CN" sz="140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zh-CN" altLang="en-US" sz="1400" dirty="0" smtClean="0">
                <a:latin typeface="+mj-ea"/>
                <a:ea typeface="+mj-ea"/>
              </a:rPr>
              <a:t>互动游戏</a:t>
            </a:r>
            <a:endParaRPr lang="en-US" altLang="zh-CN" sz="1400" dirty="0" smtClean="0">
              <a:latin typeface="+mj-ea"/>
              <a:ea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1400" dirty="0">
                <a:latin typeface="+mj-ea"/>
                <a:ea typeface="+mj-ea"/>
              </a:rPr>
              <a:t>……</a:t>
            </a:r>
            <a:endParaRPr lang="zh-CN" altLang="en-US" sz="1400" dirty="0">
              <a:latin typeface="+mj-ea"/>
              <a:ea typeface="+mj-ea"/>
            </a:endParaRPr>
          </a:p>
          <a:p>
            <a:pPr>
              <a:lnSpc>
                <a:spcPct val="130000"/>
              </a:lnSpc>
              <a:defRPr/>
            </a:pPr>
            <a:endParaRPr lang="en-US" altLang="zh-CN" sz="14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KPI </a:t>
            </a:r>
            <a:endParaRPr lang="zh-CN" altLang="en-US" dirty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1187624" y="1777380"/>
          <a:ext cx="6833445" cy="176085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56184"/>
                <a:gridCol w="5177261"/>
              </a:tblGrid>
              <a:tr h="648469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项目</a:t>
                      </a:r>
                      <a:endParaRPr lang="zh-CN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预估实施效果</a:t>
                      </a:r>
                      <a:br>
                        <a:rPr lang="zh-CN" altLang="en-US" sz="1400" u="none" strike="noStrike" dirty="0">
                          <a:effectLst/>
                        </a:rPr>
                      </a:br>
                      <a:r>
                        <a:rPr lang="zh-CN" altLang="en-US" sz="1400" u="none" strike="noStrike" dirty="0">
                          <a:effectLst/>
                        </a:rPr>
                        <a:t>（</a:t>
                      </a:r>
                      <a:r>
                        <a:rPr lang="en-US" altLang="zh-CN" sz="1400" u="none" strike="noStrike" dirty="0">
                          <a:effectLst/>
                        </a:rPr>
                        <a:t>KPI</a:t>
                      </a:r>
                      <a:r>
                        <a:rPr lang="zh-CN" altLang="en-US" sz="1400" u="none" strike="noStrike" dirty="0">
                          <a:effectLst/>
                        </a:rPr>
                        <a:t>会随着项目总价调整而有所变动）</a:t>
                      </a:r>
                      <a:endParaRPr lang="zh-CN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37079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 dirty="0">
                          <a:effectLst/>
                        </a:rPr>
                        <a:t>总曝光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 smtClean="0">
                          <a:effectLst/>
                        </a:rPr>
                        <a:t>130,000,000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37079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总点击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 smtClean="0">
                          <a:effectLst/>
                        </a:rPr>
                        <a:t>2,400,000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  <a:tr h="370795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400" u="none" strike="noStrike">
                          <a:effectLst/>
                        </a:rPr>
                        <a:t>总互动</a:t>
                      </a:r>
                      <a:endParaRPr lang="zh-CN" altLang="en-US" sz="1400" b="0" i="0" u="none" strike="noStrike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u="none" strike="noStrike" dirty="0" smtClean="0">
                          <a:effectLst/>
                        </a:rPr>
                        <a:t>1,000,000</a:t>
                      </a:r>
                      <a:endParaRPr lang="zh-CN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报价</a:t>
            </a:r>
            <a:endParaRPr lang="zh-CN" altLang="en-US" dirty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386780" y="1057300"/>
          <a:ext cx="8217668" cy="3600400"/>
        </p:xfrm>
        <a:graphic>
          <a:graphicData uri="http://schemas.openxmlformats.org/drawingml/2006/table">
            <a:tbl>
              <a:tblPr/>
              <a:tblGrid>
                <a:gridCol w="800844"/>
                <a:gridCol w="1152128"/>
                <a:gridCol w="2016224"/>
                <a:gridCol w="862689"/>
                <a:gridCol w="577471"/>
                <a:gridCol w="864096"/>
                <a:gridCol w="1944216"/>
              </a:tblGrid>
              <a:tr h="412485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产品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项目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细项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数量</a:t>
                      </a:r>
                      <a:r>
                        <a:rPr lang="en-US" altLang="zh-CN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个</a:t>
                      </a:r>
                      <a:r>
                        <a:rPr 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or</a:t>
                      </a:r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次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单价</a:t>
                      </a:r>
                      <a:r>
                        <a:rPr lang="en-US" altLang="zh-CN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万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总价</a:t>
                      </a:r>
                      <a:r>
                        <a:rPr lang="en-US" altLang="zh-CN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万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备注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363379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互联网金融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vert="ea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数据报告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艾瑞网合作数据报告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含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《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互联网消费报告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》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展示类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H5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22">
                <a:tc vMerge="1"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微电影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《</a:t>
                      </a:r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让爱更进一步</a:t>
                      </a:r>
                      <a:r>
                        <a:rPr lang="en-US" altLang="zh-CN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》</a:t>
                      </a:r>
                      <a:r>
                        <a:rPr lang="zh-CN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微电影</a:t>
                      </a:r>
                      <a:endParaRPr lang="zh-CN" altLang="en-US" sz="105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分钟真人视频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8373">
                <a:tc vMerge="1">
                  <a:tcPr/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媒体合作</a:t>
                      </a:r>
                      <a:b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</a:b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（包括视频媒体、垂直媒体等）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含优酷黄金时间贴片广告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电影频道焦点图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22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互动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H5</a:t>
                      </a:r>
                      <a:endParaRPr 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最夯优惠月互动类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H5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——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系列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H5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四个，打包计价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22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跨界合作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百合网跨界合作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5~20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5~20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价格以最终合作模式为准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4075">
                <a:tc vMerge="1"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话题营销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推广策划费用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120</a:t>
                      </a:r>
                      <a:endParaRPr lang="en-US" altLang="zh-CN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微博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微信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论坛稿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公关稿（共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波推广，每波不少于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个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KOL/200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篇论坛帖</a:t>
                      </a:r>
                      <a:r>
                        <a:rPr lang="en-US" altLang="zh-CN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/30</a:t>
                      </a:r>
                      <a:r>
                        <a:rPr lang="zh-CN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篇公关稿）</a:t>
                      </a:r>
                      <a:endParaRPr lang="zh-CN" altLang="en-US" sz="105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522"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预估总费用</a:t>
                      </a:r>
                      <a:r>
                        <a:rPr lang="en-US" altLang="zh-CN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zh-CN" altLang="en-US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年</a:t>
                      </a:r>
                      <a:endParaRPr lang="zh-CN" altLang="en-US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CN" sz="1050" b="1" i="0" u="none" strike="noStrike"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390</a:t>
                      </a:r>
                      <a:endParaRPr lang="en-US" altLang="zh-CN" sz="1050" b="1" i="0" u="none" strike="noStrike"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CN" alt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*暂不包括百合网跨界合作费用</a:t>
                      </a:r>
                      <a:endParaRPr lang="zh-CN" altLang="en-US" sz="105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874" marR="7874" marT="78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谢谢！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2015</a:t>
            </a:r>
            <a:r>
              <a:rPr lang="zh-CN" altLang="en-US" dirty="0" smtClean="0"/>
              <a:t>年度回顾 </a:t>
            </a:r>
            <a:r>
              <a:rPr lang="en-US" altLang="zh-CN" dirty="0" smtClean="0"/>
              <a:t>- </a:t>
            </a:r>
            <a:r>
              <a:rPr lang="zh-CN" altLang="en-US" dirty="0" smtClean="0"/>
              <a:t>手机银行</a:t>
            </a:r>
            <a:endParaRPr lang="zh-CN" altLang="en-US" dirty="0"/>
          </a:p>
        </p:txBody>
      </p:sp>
      <p:sp>
        <p:nvSpPr>
          <p:cNvPr id="17" name="MH_Other_1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 flipH="1">
            <a:off x="1285221" y="2014447"/>
            <a:ext cx="2505217" cy="2503499"/>
          </a:xfrm>
          <a:custGeom>
            <a:avLst/>
            <a:gdLst>
              <a:gd name="T0" fmla="*/ 137 w 274"/>
              <a:gd name="T1" fmla="*/ 0 h 274"/>
              <a:gd name="T2" fmla="*/ 0 w 274"/>
              <a:gd name="T3" fmla="*/ 137 h 274"/>
              <a:gd name="T4" fmla="*/ 137 w 274"/>
              <a:gd name="T5" fmla="*/ 274 h 274"/>
              <a:gd name="T6" fmla="*/ 274 w 274"/>
              <a:gd name="T7" fmla="*/ 137 h 274"/>
              <a:gd name="T8" fmla="*/ 137 w 274"/>
              <a:gd name="T9" fmla="*/ 0 h 274"/>
              <a:gd name="T10" fmla="*/ 137 w 274"/>
              <a:gd name="T11" fmla="*/ 239 h 274"/>
              <a:gd name="T12" fmla="*/ 34 w 274"/>
              <a:gd name="T13" fmla="*/ 137 h 274"/>
              <a:gd name="T14" fmla="*/ 137 w 274"/>
              <a:gd name="T15" fmla="*/ 34 h 274"/>
              <a:gd name="T16" fmla="*/ 240 w 274"/>
              <a:gd name="T17" fmla="*/ 137 h 274"/>
              <a:gd name="T18" fmla="*/ 137 w 274"/>
              <a:gd name="T19" fmla="*/ 239 h 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4" h="274">
                <a:moveTo>
                  <a:pt x="137" y="0"/>
                </a:moveTo>
                <a:cubicBezTo>
                  <a:pt x="61" y="0"/>
                  <a:pt x="0" y="61"/>
                  <a:pt x="0" y="137"/>
                </a:cubicBezTo>
                <a:cubicBezTo>
                  <a:pt x="0" y="212"/>
                  <a:pt x="61" y="274"/>
                  <a:pt x="137" y="274"/>
                </a:cubicBezTo>
                <a:cubicBezTo>
                  <a:pt x="213" y="274"/>
                  <a:pt x="274" y="212"/>
                  <a:pt x="274" y="137"/>
                </a:cubicBezTo>
                <a:cubicBezTo>
                  <a:pt x="274" y="61"/>
                  <a:pt x="213" y="0"/>
                  <a:pt x="137" y="0"/>
                </a:cubicBezTo>
                <a:close/>
                <a:moveTo>
                  <a:pt x="137" y="239"/>
                </a:moveTo>
                <a:cubicBezTo>
                  <a:pt x="80" y="239"/>
                  <a:pt x="34" y="193"/>
                  <a:pt x="34" y="137"/>
                </a:cubicBezTo>
                <a:cubicBezTo>
                  <a:pt x="34" y="80"/>
                  <a:pt x="80" y="34"/>
                  <a:pt x="137" y="34"/>
                </a:cubicBezTo>
                <a:cubicBezTo>
                  <a:pt x="194" y="34"/>
                  <a:pt x="240" y="80"/>
                  <a:pt x="240" y="137"/>
                </a:cubicBezTo>
                <a:cubicBezTo>
                  <a:pt x="240" y="193"/>
                  <a:pt x="194" y="239"/>
                  <a:pt x="137" y="239"/>
                </a:cubicBezTo>
                <a:close/>
              </a:path>
            </a:pathLst>
          </a:cu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zh-CN" altLang="en-US" sz="1500"/>
          </a:p>
        </p:txBody>
      </p:sp>
      <p:sp>
        <p:nvSpPr>
          <p:cNvPr id="18" name="MH_Other_2"/>
          <p:cNvSpPr/>
          <p:nvPr>
            <p:custDataLst>
              <p:tags r:id="rId2"/>
            </p:custDataLst>
          </p:nvPr>
        </p:nvSpPr>
        <p:spPr bwMode="auto">
          <a:xfrm flipH="1">
            <a:off x="3095588" y="3614217"/>
            <a:ext cx="702362" cy="739075"/>
          </a:xfrm>
          <a:custGeom>
            <a:avLst/>
            <a:gdLst>
              <a:gd name="T0" fmla="*/ 2147483646 w 77"/>
              <a:gd name="T1" fmla="*/ 2147483646 h 81"/>
              <a:gd name="T2" fmla="*/ 2147483646 w 77"/>
              <a:gd name="T3" fmla="*/ 2147483646 h 81"/>
              <a:gd name="T4" fmla="*/ 2147483646 w 77"/>
              <a:gd name="T5" fmla="*/ 0 h 81"/>
              <a:gd name="T6" fmla="*/ 0 w 77"/>
              <a:gd name="T7" fmla="*/ 2147483646 h 81"/>
              <a:gd name="T8" fmla="*/ 2147483646 w 77"/>
              <a:gd name="T9" fmla="*/ 2147483646 h 8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7" h="81">
                <a:moveTo>
                  <a:pt x="49" y="81"/>
                </a:moveTo>
                <a:cubicBezTo>
                  <a:pt x="77" y="44"/>
                  <a:pt x="77" y="44"/>
                  <a:pt x="77" y="44"/>
                </a:cubicBezTo>
                <a:cubicBezTo>
                  <a:pt x="62" y="32"/>
                  <a:pt x="50" y="17"/>
                  <a:pt x="43" y="0"/>
                </a:cubicBezTo>
                <a:cubicBezTo>
                  <a:pt x="0" y="17"/>
                  <a:pt x="0" y="17"/>
                  <a:pt x="0" y="17"/>
                </a:cubicBezTo>
                <a:cubicBezTo>
                  <a:pt x="10" y="43"/>
                  <a:pt x="27" y="65"/>
                  <a:pt x="49" y="81"/>
                </a:cubicBezTo>
                <a:close/>
              </a:path>
            </a:pathLst>
          </a:custGeom>
          <a:solidFill>
            <a:srgbClr val="E737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19" name="MH_Other_3"/>
          <p:cNvSpPr/>
          <p:nvPr>
            <p:custDataLst>
              <p:tags r:id="rId3"/>
            </p:custDataLst>
          </p:nvPr>
        </p:nvSpPr>
        <p:spPr bwMode="auto">
          <a:xfrm flipH="1">
            <a:off x="2535952" y="4153087"/>
            <a:ext cx="431934" cy="473382"/>
          </a:xfrm>
          <a:custGeom>
            <a:avLst/>
            <a:gdLst>
              <a:gd name="T0" fmla="*/ 2147483646 w 47"/>
              <a:gd name="T1" fmla="*/ 0 h 52"/>
              <a:gd name="T2" fmla="*/ 0 w 47"/>
              <a:gd name="T3" fmla="*/ 2147483646 h 52"/>
              <a:gd name="T4" fmla="*/ 2147483646 w 47"/>
              <a:gd name="T5" fmla="*/ 2147483646 h 52"/>
              <a:gd name="T6" fmla="*/ 2147483646 w 47"/>
              <a:gd name="T7" fmla="*/ 2147483646 h 52"/>
              <a:gd name="T8" fmla="*/ 2147483646 w 47"/>
              <a:gd name="T9" fmla="*/ 0 h 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" h="52">
                <a:moveTo>
                  <a:pt x="15" y="0"/>
                </a:moveTo>
                <a:cubicBezTo>
                  <a:pt x="0" y="44"/>
                  <a:pt x="0" y="44"/>
                  <a:pt x="0" y="44"/>
                </a:cubicBezTo>
                <a:cubicBezTo>
                  <a:pt x="15" y="49"/>
                  <a:pt x="31" y="52"/>
                  <a:pt x="47" y="52"/>
                </a:cubicBezTo>
                <a:cubicBezTo>
                  <a:pt x="47" y="5"/>
                  <a:pt x="47" y="5"/>
                  <a:pt x="47" y="5"/>
                </a:cubicBezTo>
                <a:cubicBezTo>
                  <a:pt x="36" y="5"/>
                  <a:pt x="25" y="3"/>
                  <a:pt x="15" y="0"/>
                </a:cubicBezTo>
                <a:close/>
              </a:path>
            </a:pathLst>
          </a:custGeom>
          <a:solidFill>
            <a:srgbClr val="D30A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20" name="MH_Other_4"/>
          <p:cNvSpPr/>
          <p:nvPr>
            <p:custDataLst>
              <p:tags r:id="rId4"/>
            </p:custDataLst>
          </p:nvPr>
        </p:nvSpPr>
        <p:spPr bwMode="auto">
          <a:xfrm flipH="1">
            <a:off x="2719993" y="1922765"/>
            <a:ext cx="629122" cy="595003"/>
          </a:xfrm>
          <a:custGeom>
            <a:avLst/>
            <a:gdLst>
              <a:gd name="T0" fmla="*/ 2147483646 w 69"/>
              <a:gd name="T1" fmla="*/ 2147483646 h 65"/>
              <a:gd name="T2" fmla="*/ 2147483646 w 69"/>
              <a:gd name="T3" fmla="*/ 2147483646 h 65"/>
              <a:gd name="T4" fmla="*/ 2147483646 w 69"/>
              <a:gd name="T5" fmla="*/ 0 h 65"/>
              <a:gd name="T6" fmla="*/ 0 w 69"/>
              <a:gd name="T7" fmla="*/ 2147483646 h 65"/>
              <a:gd name="T8" fmla="*/ 2147483646 w 69"/>
              <a:gd name="T9" fmla="*/ 2147483646 h 6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9" h="65">
                <a:moveTo>
                  <a:pt x="28" y="65"/>
                </a:moveTo>
                <a:cubicBezTo>
                  <a:pt x="40" y="55"/>
                  <a:pt x="54" y="49"/>
                  <a:pt x="69" y="46"/>
                </a:cubicBezTo>
                <a:cubicBezTo>
                  <a:pt x="60" y="0"/>
                  <a:pt x="60" y="0"/>
                  <a:pt x="60" y="0"/>
                </a:cubicBezTo>
                <a:cubicBezTo>
                  <a:pt x="38" y="5"/>
                  <a:pt x="17" y="14"/>
                  <a:pt x="0" y="27"/>
                </a:cubicBezTo>
                <a:lnTo>
                  <a:pt x="28" y="65"/>
                </a:lnTo>
                <a:close/>
              </a:path>
            </a:pathLst>
          </a:custGeom>
          <a:solidFill>
            <a:srgbClr val="E737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21" name="MH_Other_5"/>
          <p:cNvSpPr/>
          <p:nvPr>
            <p:custDataLst>
              <p:tags r:id="rId5"/>
            </p:custDataLst>
          </p:nvPr>
        </p:nvSpPr>
        <p:spPr bwMode="auto">
          <a:xfrm flipH="1">
            <a:off x="971600" y="2998633"/>
            <a:ext cx="1216927" cy="1719519"/>
          </a:xfrm>
          <a:custGeom>
            <a:avLst/>
            <a:gdLst>
              <a:gd name="T0" fmla="*/ 2147483646 w 133"/>
              <a:gd name="T1" fmla="*/ 2147483646 h 188"/>
              <a:gd name="T2" fmla="*/ 0 w 133"/>
              <a:gd name="T3" fmla="*/ 2147483646 h 188"/>
              <a:gd name="T4" fmla="*/ 2147483646 w 133"/>
              <a:gd name="T5" fmla="*/ 2147483646 h 188"/>
              <a:gd name="T6" fmla="*/ 2147483646 w 133"/>
              <a:gd name="T7" fmla="*/ 2147483646 h 188"/>
              <a:gd name="T8" fmla="*/ 2147483646 w 133"/>
              <a:gd name="T9" fmla="*/ 0 h 188"/>
              <a:gd name="T10" fmla="*/ 2147483646 w 133"/>
              <a:gd name="T11" fmla="*/ 2147483646 h 188"/>
              <a:gd name="T12" fmla="*/ 2147483646 w 133"/>
              <a:gd name="T13" fmla="*/ 2147483646 h 18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33" h="188">
                <a:moveTo>
                  <a:pt x="65" y="29"/>
                </a:moveTo>
                <a:cubicBezTo>
                  <a:pt x="65" y="72"/>
                  <a:pt x="38" y="109"/>
                  <a:pt x="0" y="124"/>
                </a:cubicBezTo>
                <a:cubicBezTo>
                  <a:pt x="26" y="188"/>
                  <a:pt x="26" y="188"/>
                  <a:pt x="26" y="188"/>
                </a:cubicBezTo>
                <a:cubicBezTo>
                  <a:pt x="89" y="162"/>
                  <a:pt x="133" y="101"/>
                  <a:pt x="133" y="29"/>
                </a:cubicBezTo>
                <a:cubicBezTo>
                  <a:pt x="133" y="19"/>
                  <a:pt x="132" y="10"/>
                  <a:pt x="131" y="0"/>
                </a:cubicBezTo>
                <a:cubicBezTo>
                  <a:pt x="63" y="12"/>
                  <a:pt x="63" y="12"/>
                  <a:pt x="63" y="12"/>
                </a:cubicBezTo>
                <a:cubicBezTo>
                  <a:pt x="64" y="17"/>
                  <a:pt x="65" y="23"/>
                  <a:pt x="65" y="29"/>
                </a:cubicBezTo>
                <a:close/>
              </a:path>
            </a:pathLst>
          </a:custGeom>
          <a:solidFill>
            <a:srgbClr val="E737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22" name="MH_Other_6"/>
          <p:cNvSpPr/>
          <p:nvPr>
            <p:custDataLst>
              <p:tags r:id="rId6"/>
            </p:custDataLst>
          </p:nvPr>
        </p:nvSpPr>
        <p:spPr bwMode="auto">
          <a:xfrm flipH="1">
            <a:off x="3260849" y="2261429"/>
            <a:ext cx="841332" cy="1002896"/>
          </a:xfrm>
          <a:custGeom>
            <a:avLst/>
            <a:gdLst>
              <a:gd name="T0" fmla="*/ 2147483646 w 92"/>
              <a:gd name="T1" fmla="*/ 2147483646 h 110"/>
              <a:gd name="T2" fmla="*/ 2147483646 w 92"/>
              <a:gd name="T3" fmla="*/ 0 h 110"/>
              <a:gd name="T4" fmla="*/ 0 w 92"/>
              <a:gd name="T5" fmla="*/ 2147483646 h 110"/>
              <a:gd name="T6" fmla="*/ 2147483646 w 92"/>
              <a:gd name="T7" fmla="*/ 2147483646 h 110"/>
              <a:gd name="T8" fmla="*/ 2147483646 w 92"/>
              <a:gd name="T9" fmla="*/ 2147483646 h 1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92" h="110">
                <a:moveTo>
                  <a:pt x="92" y="44"/>
                </a:moveTo>
                <a:cubicBezTo>
                  <a:pt x="40" y="0"/>
                  <a:pt x="40" y="0"/>
                  <a:pt x="40" y="0"/>
                </a:cubicBezTo>
                <a:cubicBezTo>
                  <a:pt x="15" y="30"/>
                  <a:pt x="0" y="68"/>
                  <a:pt x="0" y="110"/>
                </a:cubicBezTo>
                <a:cubicBezTo>
                  <a:pt x="68" y="110"/>
                  <a:pt x="68" y="110"/>
                  <a:pt x="68" y="110"/>
                </a:cubicBezTo>
                <a:cubicBezTo>
                  <a:pt x="68" y="85"/>
                  <a:pt x="77" y="62"/>
                  <a:pt x="92" y="44"/>
                </a:cubicBezTo>
                <a:close/>
              </a:path>
            </a:pathLst>
          </a:custGeom>
          <a:solidFill>
            <a:srgbClr val="D30A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23" name="MH_Other_7"/>
          <p:cNvSpPr/>
          <p:nvPr>
            <p:custDataLst>
              <p:tags r:id="rId7"/>
            </p:custDataLst>
          </p:nvPr>
        </p:nvSpPr>
        <p:spPr bwMode="auto">
          <a:xfrm flipH="1">
            <a:off x="1084278" y="1722560"/>
            <a:ext cx="1297679" cy="1188134"/>
          </a:xfrm>
          <a:custGeom>
            <a:avLst/>
            <a:gdLst>
              <a:gd name="T0" fmla="*/ 2147483646 w 142"/>
              <a:gd name="T1" fmla="*/ 0 h 130"/>
              <a:gd name="T2" fmla="*/ 0 w 142"/>
              <a:gd name="T3" fmla="*/ 2147483646 h 130"/>
              <a:gd name="T4" fmla="*/ 2147483646 w 142"/>
              <a:gd name="T5" fmla="*/ 2147483646 h 130"/>
              <a:gd name="T6" fmla="*/ 2147483646 w 142"/>
              <a:gd name="T7" fmla="*/ 2147483646 h 130"/>
              <a:gd name="T8" fmla="*/ 2147483646 w 142"/>
              <a:gd name="T9" fmla="*/ 0 h 13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42" h="130">
                <a:moveTo>
                  <a:pt x="11" y="0"/>
                </a:moveTo>
                <a:cubicBezTo>
                  <a:pt x="0" y="67"/>
                  <a:pt x="0" y="67"/>
                  <a:pt x="0" y="67"/>
                </a:cubicBezTo>
                <a:cubicBezTo>
                  <a:pt x="36" y="73"/>
                  <a:pt x="65" y="98"/>
                  <a:pt x="78" y="130"/>
                </a:cubicBezTo>
                <a:cubicBezTo>
                  <a:pt x="142" y="105"/>
                  <a:pt x="142" y="105"/>
                  <a:pt x="142" y="105"/>
                </a:cubicBezTo>
                <a:cubicBezTo>
                  <a:pt x="120" y="50"/>
                  <a:pt x="71" y="10"/>
                  <a:pt x="11" y="0"/>
                </a:cubicBezTo>
                <a:close/>
              </a:path>
            </a:pathLst>
          </a:custGeom>
          <a:solidFill>
            <a:srgbClr val="D30A07"/>
          </a:solidFill>
          <a:ln>
            <a:noFill/>
          </a:ln>
        </p:spPr>
        <p:txBody>
          <a:bodyPr/>
          <a:lstStyle/>
          <a:p>
            <a:endParaRPr lang="zh-CN" altLang="en-US" sz="1500"/>
          </a:p>
        </p:txBody>
      </p:sp>
      <p:sp>
        <p:nvSpPr>
          <p:cNvPr id="24" name="MH_Other_8"/>
          <p:cNvSpPr/>
          <p:nvPr>
            <p:custDataLst>
              <p:tags r:id="rId8"/>
            </p:custDataLst>
          </p:nvPr>
        </p:nvSpPr>
        <p:spPr>
          <a:xfrm>
            <a:off x="2967886" y="1417340"/>
            <a:ext cx="1882597" cy="756471"/>
          </a:xfrm>
          <a:custGeom>
            <a:avLst/>
            <a:gdLst>
              <a:gd name="connsiteX0" fmla="*/ 0 w 1089212"/>
              <a:gd name="connsiteY0" fmla="*/ 524436 h 524436"/>
              <a:gd name="connsiteX1" fmla="*/ 403412 w 1089212"/>
              <a:gd name="connsiteY1" fmla="*/ 0 h 524436"/>
              <a:gd name="connsiteX2" fmla="*/ 1089212 w 1089212"/>
              <a:gd name="connsiteY2" fmla="*/ 0 h 524436"/>
              <a:gd name="connsiteX3" fmla="*/ 1089212 w 1089212"/>
              <a:gd name="connsiteY3" fmla="*/ 13447 h 524436"/>
              <a:gd name="connsiteX0-1" fmla="*/ 0 w 1075765"/>
              <a:gd name="connsiteY0-2" fmla="*/ 820271 h 820271"/>
              <a:gd name="connsiteX1-3" fmla="*/ 389965 w 1075765"/>
              <a:gd name="connsiteY1-4" fmla="*/ 0 h 820271"/>
              <a:gd name="connsiteX2-5" fmla="*/ 1075765 w 1075765"/>
              <a:gd name="connsiteY2-6" fmla="*/ 0 h 820271"/>
              <a:gd name="connsiteX3-7" fmla="*/ 1075765 w 1075765"/>
              <a:gd name="connsiteY3-8" fmla="*/ 13447 h 820271"/>
              <a:gd name="connsiteX0-9" fmla="*/ 0 w 1485219"/>
              <a:gd name="connsiteY0-10" fmla="*/ 828108 h 828108"/>
              <a:gd name="connsiteX1-11" fmla="*/ 389965 w 1485219"/>
              <a:gd name="connsiteY1-12" fmla="*/ 7837 h 828108"/>
              <a:gd name="connsiteX2-13" fmla="*/ 1075765 w 1485219"/>
              <a:gd name="connsiteY2-14" fmla="*/ 7837 h 828108"/>
              <a:gd name="connsiteX3-15" fmla="*/ 1485219 w 1485219"/>
              <a:gd name="connsiteY3-16" fmla="*/ 801 h 8281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485219" h="828108">
                <a:moveTo>
                  <a:pt x="0" y="828108"/>
                </a:moveTo>
                <a:lnTo>
                  <a:pt x="389965" y="7837"/>
                </a:lnTo>
                <a:lnTo>
                  <a:pt x="1075765" y="7837"/>
                </a:lnTo>
                <a:cubicBezTo>
                  <a:pt x="1075765" y="12319"/>
                  <a:pt x="1485219" y="-3681"/>
                  <a:pt x="1485219" y="801"/>
                </a:cubicBez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/>
          </a:p>
        </p:txBody>
      </p:sp>
      <p:sp>
        <p:nvSpPr>
          <p:cNvPr id="25" name="MH_Other_9"/>
          <p:cNvSpPr/>
          <p:nvPr>
            <p:custDataLst>
              <p:tags r:id="rId9"/>
            </p:custDataLst>
          </p:nvPr>
        </p:nvSpPr>
        <p:spPr>
          <a:xfrm>
            <a:off x="3703823" y="2674418"/>
            <a:ext cx="1775323" cy="399106"/>
          </a:xfrm>
          <a:custGeom>
            <a:avLst/>
            <a:gdLst>
              <a:gd name="connsiteX0" fmla="*/ 0 w 1089212"/>
              <a:gd name="connsiteY0" fmla="*/ 524436 h 524436"/>
              <a:gd name="connsiteX1" fmla="*/ 403412 w 1089212"/>
              <a:gd name="connsiteY1" fmla="*/ 0 h 524436"/>
              <a:gd name="connsiteX2" fmla="*/ 1089212 w 1089212"/>
              <a:gd name="connsiteY2" fmla="*/ 0 h 524436"/>
              <a:gd name="connsiteX3" fmla="*/ 1089212 w 1089212"/>
              <a:gd name="connsiteY3" fmla="*/ 13447 h 524436"/>
              <a:gd name="connsiteX0-1" fmla="*/ 0 w 1075765"/>
              <a:gd name="connsiteY0-2" fmla="*/ 820271 h 820271"/>
              <a:gd name="connsiteX1-3" fmla="*/ 389965 w 1075765"/>
              <a:gd name="connsiteY1-4" fmla="*/ 0 h 820271"/>
              <a:gd name="connsiteX2-5" fmla="*/ 1075765 w 1075765"/>
              <a:gd name="connsiteY2-6" fmla="*/ 0 h 820271"/>
              <a:gd name="connsiteX3-7" fmla="*/ 1075765 w 1075765"/>
              <a:gd name="connsiteY3-8" fmla="*/ 13447 h 820271"/>
              <a:gd name="connsiteX0-9" fmla="*/ 0 w 981636"/>
              <a:gd name="connsiteY0-10" fmla="*/ 497542 h 497542"/>
              <a:gd name="connsiteX1-11" fmla="*/ 295836 w 981636"/>
              <a:gd name="connsiteY1-12" fmla="*/ 0 h 497542"/>
              <a:gd name="connsiteX2-13" fmla="*/ 981636 w 981636"/>
              <a:gd name="connsiteY2-14" fmla="*/ 0 h 497542"/>
              <a:gd name="connsiteX3-15" fmla="*/ 981636 w 981636"/>
              <a:gd name="connsiteY3-16" fmla="*/ 13447 h 497542"/>
              <a:gd name="connsiteX0-17" fmla="*/ 0 w 1116106"/>
              <a:gd name="connsiteY0-18" fmla="*/ 578224 h 578224"/>
              <a:gd name="connsiteX1-19" fmla="*/ 430306 w 1116106"/>
              <a:gd name="connsiteY1-20" fmla="*/ 0 h 578224"/>
              <a:gd name="connsiteX2-21" fmla="*/ 1116106 w 1116106"/>
              <a:gd name="connsiteY2-22" fmla="*/ 0 h 578224"/>
              <a:gd name="connsiteX3-23" fmla="*/ 1116106 w 1116106"/>
              <a:gd name="connsiteY3-24" fmla="*/ 13447 h 578224"/>
              <a:gd name="connsiteX0-25" fmla="*/ 0 w 1196788"/>
              <a:gd name="connsiteY0-26" fmla="*/ 430306 h 430306"/>
              <a:gd name="connsiteX1-27" fmla="*/ 510988 w 1196788"/>
              <a:gd name="connsiteY1-28" fmla="*/ 0 h 430306"/>
              <a:gd name="connsiteX2-29" fmla="*/ 1196788 w 1196788"/>
              <a:gd name="connsiteY2-30" fmla="*/ 0 h 430306"/>
              <a:gd name="connsiteX3-31" fmla="*/ 1196788 w 1196788"/>
              <a:gd name="connsiteY3-32" fmla="*/ 13447 h 430306"/>
              <a:gd name="connsiteX0-33" fmla="*/ 0 w 1196788"/>
              <a:gd name="connsiteY0-34" fmla="*/ 497541 h 497541"/>
              <a:gd name="connsiteX1-35" fmla="*/ 510988 w 1196788"/>
              <a:gd name="connsiteY1-36" fmla="*/ 0 h 497541"/>
              <a:gd name="connsiteX2-37" fmla="*/ 1196788 w 1196788"/>
              <a:gd name="connsiteY2-38" fmla="*/ 0 h 497541"/>
              <a:gd name="connsiteX3-39" fmla="*/ 1196788 w 1196788"/>
              <a:gd name="connsiteY3-40" fmla="*/ 13447 h 497541"/>
              <a:gd name="connsiteX0-41" fmla="*/ 0 w 1544876"/>
              <a:gd name="connsiteY0-42" fmla="*/ 505366 h 505366"/>
              <a:gd name="connsiteX1-43" fmla="*/ 510988 w 1544876"/>
              <a:gd name="connsiteY1-44" fmla="*/ 7825 h 505366"/>
              <a:gd name="connsiteX2-45" fmla="*/ 1196788 w 1544876"/>
              <a:gd name="connsiteY2-46" fmla="*/ 7825 h 505366"/>
              <a:gd name="connsiteX3-47" fmla="*/ 1544876 w 1544876"/>
              <a:gd name="connsiteY3-48" fmla="*/ 801 h 5053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544876" h="505366">
                <a:moveTo>
                  <a:pt x="0" y="505366"/>
                </a:moveTo>
                <a:lnTo>
                  <a:pt x="510988" y="7825"/>
                </a:lnTo>
                <a:lnTo>
                  <a:pt x="1196788" y="7825"/>
                </a:lnTo>
                <a:cubicBezTo>
                  <a:pt x="1196788" y="12307"/>
                  <a:pt x="1544876" y="-3681"/>
                  <a:pt x="1544876" y="801"/>
                </a:cubicBezTo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  <a:prstDash val="dash"/>
            <a:head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/>
          </a:p>
        </p:txBody>
      </p:sp>
      <p:sp>
        <p:nvSpPr>
          <p:cNvPr id="26" name="MH_Other_10"/>
          <p:cNvSpPr/>
          <p:nvPr>
            <p:custDataLst>
              <p:tags r:id="rId10"/>
            </p:custDataLst>
          </p:nvPr>
        </p:nvSpPr>
        <p:spPr>
          <a:xfrm>
            <a:off x="3422355" y="3939785"/>
            <a:ext cx="1852671" cy="213302"/>
          </a:xfrm>
          <a:custGeom>
            <a:avLst/>
            <a:gdLst>
              <a:gd name="connsiteX0" fmla="*/ 0 w 1089212"/>
              <a:gd name="connsiteY0" fmla="*/ 524436 h 524436"/>
              <a:gd name="connsiteX1" fmla="*/ 403412 w 1089212"/>
              <a:gd name="connsiteY1" fmla="*/ 0 h 524436"/>
              <a:gd name="connsiteX2" fmla="*/ 1089212 w 1089212"/>
              <a:gd name="connsiteY2" fmla="*/ 0 h 524436"/>
              <a:gd name="connsiteX3" fmla="*/ 1089212 w 1089212"/>
              <a:gd name="connsiteY3" fmla="*/ 13447 h 524436"/>
              <a:gd name="connsiteX0-1" fmla="*/ 0 w 1075765"/>
              <a:gd name="connsiteY0-2" fmla="*/ 820271 h 820271"/>
              <a:gd name="connsiteX1-3" fmla="*/ 389965 w 1075765"/>
              <a:gd name="connsiteY1-4" fmla="*/ 0 h 820271"/>
              <a:gd name="connsiteX2-5" fmla="*/ 1075765 w 1075765"/>
              <a:gd name="connsiteY2-6" fmla="*/ 0 h 820271"/>
              <a:gd name="connsiteX3-7" fmla="*/ 1075765 w 1075765"/>
              <a:gd name="connsiteY3-8" fmla="*/ 13447 h 820271"/>
              <a:gd name="connsiteX0-9" fmla="*/ 0 w 981636"/>
              <a:gd name="connsiteY0-10" fmla="*/ 497542 h 497542"/>
              <a:gd name="connsiteX1-11" fmla="*/ 295836 w 981636"/>
              <a:gd name="connsiteY1-12" fmla="*/ 0 h 497542"/>
              <a:gd name="connsiteX2-13" fmla="*/ 981636 w 981636"/>
              <a:gd name="connsiteY2-14" fmla="*/ 0 h 497542"/>
              <a:gd name="connsiteX3-15" fmla="*/ 981636 w 981636"/>
              <a:gd name="connsiteY3-16" fmla="*/ 13447 h 497542"/>
              <a:gd name="connsiteX0-17" fmla="*/ 0 w 1116106"/>
              <a:gd name="connsiteY0-18" fmla="*/ 578224 h 578224"/>
              <a:gd name="connsiteX1-19" fmla="*/ 430306 w 1116106"/>
              <a:gd name="connsiteY1-20" fmla="*/ 0 h 578224"/>
              <a:gd name="connsiteX2-21" fmla="*/ 1116106 w 1116106"/>
              <a:gd name="connsiteY2-22" fmla="*/ 0 h 578224"/>
              <a:gd name="connsiteX3-23" fmla="*/ 1116106 w 1116106"/>
              <a:gd name="connsiteY3-24" fmla="*/ 13447 h 578224"/>
              <a:gd name="connsiteX0-25" fmla="*/ 0 w 1196788"/>
              <a:gd name="connsiteY0-26" fmla="*/ 430306 h 430306"/>
              <a:gd name="connsiteX1-27" fmla="*/ 510988 w 1196788"/>
              <a:gd name="connsiteY1-28" fmla="*/ 0 h 430306"/>
              <a:gd name="connsiteX2-29" fmla="*/ 1196788 w 1196788"/>
              <a:gd name="connsiteY2-30" fmla="*/ 0 h 430306"/>
              <a:gd name="connsiteX3-31" fmla="*/ 1196788 w 1196788"/>
              <a:gd name="connsiteY3-32" fmla="*/ 13447 h 430306"/>
              <a:gd name="connsiteX0-33" fmla="*/ 0 w 1196788"/>
              <a:gd name="connsiteY0-34" fmla="*/ 497541 h 497541"/>
              <a:gd name="connsiteX1-35" fmla="*/ 510988 w 1196788"/>
              <a:gd name="connsiteY1-36" fmla="*/ 0 h 497541"/>
              <a:gd name="connsiteX2-37" fmla="*/ 1196788 w 1196788"/>
              <a:gd name="connsiteY2-38" fmla="*/ 0 h 497541"/>
              <a:gd name="connsiteX3-39" fmla="*/ 1196788 w 1196788"/>
              <a:gd name="connsiteY3-40" fmla="*/ 13447 h 497541"/>
              <a:gd name="connsiteX0-41" fmla="*/ 0 w 1089211"/>
              <a:gd name="connsiteY0-42" fmla="*/ 0 h 322729"/>
              <a:gd name="connsiteX1-43" fmla="*/ 403411 w 1089211"/>
              <a:gd name="connsiteY1-44" fmla="*/ 309282 h 322729"/>
              <a:gd name="connsiteX2-45" fmla="*/ 1089211 w 1089211"/>
              <a:gd name="connsiteY2-46" fmla="*/ 309282 h 322729"/>
              <a:gd name="connsiteX3-47" fmla="*/ 1089211 w 1089211"/>
              <a:gd name="connsiteY3-48" fmla="*/ 322729 h 322729"/>
              <a:gd name="connsiteX0-49" fmla="*/ 0 w 1559750"/>
              <a:gd name="connsiteY0-50" fmla="*/ 0 h 309663"/>
              <a:gd name="connsiteX1-51" fmla="*/ 403411 w 1559750"/>
              <a:gd name="connsiteY1-52" fmla="*/ 309282 h 309663"/>
              <a:gd name="connsiteX2-53" fmla="*/ 1089211 w 1559750"/>
              <a:gd name="connsiteY2-54" fmla="*/ 309282 h 309663"/>
              <a:gd name="connsiteX3-55" fmla="*/ 1559750 w 1559750"/>
              <a:gd name="connsiteY3-56" fmla="*/ 281724 h 309663"/>
              <a:gd name="connsiteX0-57" fmla="*/ 0 w 1559750"/>
              <a:gd name="connsiteY0-58" fmla="*/ 0 h 310081"/>
              <a:gd name="connsiteX1-59" fmla="*/ 403411 w 1559750"/>
              <a:gd name="connsiteY1-60" fmla="*/ 309282 h 310081"/>
              <a:gd name="connsiteX2-61" fmla="*/ 1089211 w 1559750"/>
              <a:gd name="connsiteY2-62" fmla="*/ 309282 h 310081"/>
              <a:gd name="connsiteX3-63" fmla="*/ 1559750 w 1559750"/>
              <a:gd name="connsiteY3-64" fmla="*/ 302226 h 31008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559750" h="310081">
                <a:moveTo>
                  <a:pt x="0" y="0"/>
                </a:moveTo>
                <a:lnTo>
                  <a:pt x="403411" y="309282"/>
                </a:lnTo>
                <a:lnTo>
                  <a:pt x="1089211" y="309282"/>
                </a:lnTo>
                <a:cubicBezTo>
                  <a:pt x="1089211" y="313764"/>
                  <a:pt x="1559750" y="297744"/>
                  <a:pt x="1559750" y="302226"/>
                </a:cubicBezTo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  <a:prstDash val="dash"/>
            <a:head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/>
          </a:p>
        </p:txBody>
      </p:sp>
      <p:sp>
        <p:nvSpPr>
          <p:cNvPr id="27" name="文本框 26"/>
          <p:cNvSpPr txBox="1"/>
          <p:nvPr/>
        </p:nvSpPr>
        <p:spPr>
          <a:xfrm>
            <a:off x="1572141" y="2605386"/>
            <a:ext cx="1942188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2015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手机银行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pPr algn="ctr">
              <a:lnSpc>
                <a:spcPct val="11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</a:rPr>
              <a:t>转型年</a:t>
            </a:r>
            <a:endParaRPr lang="zh-CN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  <a:p>
            <a:endParaRPr lang="zh-CN" altLang="en-US" sz="2000" dirty="0"/>
          </a:p>
        </p:txBody>
      </p:sp>
      <p:sp>
        <p:nvSpPr>
          <p:cNvPr id="28" name="MH_Other_3"/>
          <p:cNvSpPr/>
          <p:nvPr>
            <p:custDataLst>
              <p:tags r:id="rId11"/>
            </p:custDataLst>
          </p:nvPr>
        </p:nvSpPr>
        <p:spPr bwMode="auto">
          <a:xfrm>
            <a:off x="4850483" y="1129308"/>
            <a:ext cx="1980323" cy="369400"/>
          </a:xfrm>
          <a:prstGeom prst="rect">
            <a:avLst/>
          </a:prstGeom>
          <a:solidFill>
            <a:srgbClr val="E73707"/>
          </a:solidFill>
          <a:ln w="57150">
            <a:solidFill>
              <a:srgbClr val="E73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1" dirty="0" smtClean="0">
                <a:solidFill>
                  <a:srgbClr val="FFFFFF"/>
                </a:solidFill>
                <a:latin typeface="+mn-ea"/>
              </a:rPr>
              <a:t>更“惠”生活</a:t>
            </a:r>
            <a:endParaRPr lang="zh-CN" altLang="en-US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9" name="MH_Text_1"/>
          <p:cNvSpPr txBox="1"/>
          <p:nvPr>
            <p:custDataLst>
              <p:tags r:id="rId12"/>
            </p:custDataLst>
          </p:nvPr>
        </p:nvSpPr>
        <p:spPr>
          <a:xfrm>
            <a:off x="4777113" y="1542816"/>
            <a:ext cx="3795047" cy="97495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</a:rPr>
              <a:t>手机银行冲</a:t>
            </a:r>
            <a:r>
              <a:rPr lang="en-US" altLang="zh-CN" sz="1400" dirty="0">
                <a:latin typeface="+mj-ea"/>
              </a:rPr>
              <a:t>Q</a:t>
            </a:r>
            <a:r>
              <a:rPr lang="zh-CN" altLang="en-US" sz="1400" dirty="0">
                <a:latin typeface="+mj-ea"/>
              </a:rPr>
              <a:t>币赢电影票活动</a:t>
            </a:r>
            <a:endParaRPr lang="en-US" altLang="zh-CN" sz="1400" dirty="0">
              <a:latin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</a:rPr>
              <a:t>“徜徉最美乡村”旅行赢门票</a:t>
            </a:r>
            <a:r>
              <a:rPr lang="zh-CN" altLang="en-US" sz="1400" dirty="0" smtClean="0">
                <a:latin typeface="+mj-ea"/>
              </a:rPr>
              <a:t>活动</a:t>
            </a:r>
            <a:endParaRPr lang="en-US" altLang="zh-CN" sz="1400" dirty="0" smtClean="0">
              <a:latin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1400" dirty="0" smtClean="0">
                <a:latin typeface="+mj-ea"/>
              </a:rPr>
              <a:t>……</a:t>
            </a:r>
            <a:endParaRPr lang="en-US" altLang="zh-CN" sz="1400" dirty="0">
              <a:latin typeface="+mj-ea"/>
            </a:endParaRPr>
          </a:p>
        </p:txBody>
      </p:sp>
      <p:sp>
        <p:nvSpPr>
          <p:cNvPr id="30" name="MH_Other_3"/>
          <p:cNvSpPr/>
          <p:nvPr>
            <p:custDataLst>
              <p:tags r:id="rId13"/>
            </p:custDataLst>
          </p:nvPr>
        </p:nvSpPr>
        <p:spPr bwMode="auto">
          <a:xfrm>
            <a:off x="5524849" y="2541862"/>
            <a:ext cx="1980323" cy="369400"/>
          </a:xfrm>
          <a:prstGeom prst="rect">
            <a:avLst/>
          </a:prstGeom>
          <a:solidFill>
            <a:srgbClr val="D30A07"/>
          </a:solidFill>
          <a:ln w="57150">
            <a:solidFill>
              <a:srgbClr val="D30A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1" dirty="0" smtClean="0">
                <a:solidFill>
                  <a:srgbClr val="FFFFFF"/>
                </a:solidFill>
                <a:latin typeface="+mn-ea"/>
              </a:rPr>
              <a:t>更智能</a:t>
            </a:r>
            <a:endParaRPr lang="zh-CN" altLang="en-US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1" name="MH_Text_1"/>
          <p:cNvSpPr txBox="1"/>
          <p:nvPr>
            <p:custDataLst>
              <p:tags r:id="rId14"/>
            </p:custDataLst>
          </p:nvPr>
        </p:nvSpPr>
        <p:spPr>
          <a:xfrm>
            <a:off x="5402193" y="3046813"/>
            <a:ext cx="3706311" cy="8084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</a:rPr>
              <a:t>“工行懂你”卡通形象投票</a:t>
            </a:r>
            <a:r>
              <a:rPr lang="zh-CN" altLang="en-US" sz="1400" dirty="0" smtClean="0">
                <a:latin typeface="+mj-ea"/>
              </a:rPr>
              <a:t>活动</a:t>
            </a:r>
            <a:endParaRPr lang="en-US" altLang="zh-CN" sz="1400" dirty="0" smtClean="0">
              <a:latin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1400" dirty="0">
                <a:latin typeface="+mj-ea"/>
              </a:rPr>
              <a:t>……</a:t>
            </a:r>
            <a:endParaRPr lang="en-US" altLang="zh-CN" sz="1400" dirty="0">
              <a:latin typeface="+mj-ea"/>
            </a:endParaRPr>
          </a:p>
        </p:txBody>
      </p:sp>
      <p:sp>
        <p:nvSpPr>
          <p:cNvPr id="32" name="MH_Other_3"/>
          <p:cNvSpPr/>
          <p:nvPr>
            <p:custDataLst>
              <p:tags r:id="rId15"/>
            </p:custDataLst>
          </p:nvPr>
        </p:nvSpPr>
        <p:spPr bwMode="auto">
          <a:xfrm>
            <a:off x="5275026" y="3939783"/>
            <a:ext cx="1980323" cy="369400"/>
          </a:xfrm>
          <a:prstGeom prst="rect">
            <a:avLst/>
          </a:prstGeom>
          <a:solidFill>
            <a:srgbClr val="E73707"/>
          </a:solidFill>
          <a:ln w="57150">
            <a:solidFill>
              <a:srgbClr val="E737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CN" altLang="en-US" b="1" dirty="0" smtClean="0">
                <a:solidFill>
                  <a:srgbClr val="FFFFFF"/>
                </a:solidFill>
                <a:latin typeface="+mn-ea"/>
              </a:rPr>
              <a:t>更“惠”交易</a:t>
            </a:r>
            <a:endParaRPr lang="zh-CN" altLang="en-US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3" name="MH_Text_1"/>
          <p:cNvSpPr txBox="1"/>
          <p:nvPr>
            <p:custDataLst>
              <p:tags r:id="rId16"/>
            </p:custDataLst>
          </p:nvPr>
        </p:nvSpPr>
        <p:spPr>
          <a:xfrm>
            <a:off x="5203190" y="4393688"/>
            <a:ext cx="3706311" cy="1056099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</a:rPr>
              <a:t>手机银行开户有礼活动</a:t>
            </a:r>
            <a:endParaRPr lang="en-US" altLang="zh-CN" sz="1400" dirty="0">
              <a:latin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zh-CN" altLang="en-US" sz="1400" dirty="0">
                <a:latin typeface="+mj-ea"/>
              </a:rPr>
              <a:t>手机银行汇款优惠</a:t>
            </a:r>
            <a:r>
              <a:rPr lang="zh-CN" altLang="en-US" sz="1400" dirty="0" smtClean="0">
                <a:latin typeface="+mj-ea"/>
              </a:rPr>
              <a:t>活动</a:t>
            </a:r>
            <a:endParaRPr lang="en-US" altLang="zh-CN" sz="1400" dirty="0" smtClean="0">
              <a:latin typeface="+mj-ea"/>
            </a:endParaRPr>
          </a:p>
          <a:p>
            <a:pPr>
              <a:lnSpc>
                <a:spcPct val="130000"/>
              </a:lnSpc>
              <a:defRPr/>
            </a:pPr>
            <a:r>
              <a:rPr lang="en-US" altLang="zh-CN" sz="1400" dirty="0">
                <a:latin typeface="+mj-ea"/>
              </a:rPr>
              <a:t>……</a:t>
            </a:r>
            <a:endParaRPr lang="en-US" altLang="zh-CN" sz="1400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我们的</a:t>
            </a:r>
            <a:r>
              <a:rPr lang="zh-CN" altLang="en-US" dirty="0" smtClean="0"/>
              <a:t>优势及不足</a:t>
            </a:r>
            <a:endParaRPr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5400946" y="1736655"/>
            <a:ext cx="341952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 smtClean="0">
                <a:solidFill>
                  <a:srgbClr val="FFCA08"/>
                </a:solidFill>
              </a:rPr>
              <a:t>有</a:t>
            </a:r>
            <a:r>
              <a:rPr lang="zh-CN" altLang="zh-CN" sz="2000" b="1" dirty="0">
                <a:solidFill>
                  <a:srgbClr val="FFCA08"/>
                </a:solidFill>
              </a:rPr>
              <a:t>产品基础无差异化</a:t>
            </a:r>
            <a:r>
              <a:rPr lang="zh-CN" altLang="zh-CN" sz="2000" b="1" dirty="0" smtClean="0">
                <a:solidFill>
                  <a:srgbClr val="FFCA08"/>
                </a:solidFill>
              </a:rPr>
              <a:t>亮点</a:t>
            </a:r>
            <a:endParaRPr lang="en-US" altLang="zh-CN" sz="2000" b="1" dirty="0" smtClean="0">
              <a:solidFill>
                <a:srgbClr val="FFCA08"/>
              </a:solidFill>
            </a:endParaRPr>
          </a:p>
          <a:p>
            <a:r>
              <a:rPr lang="zh-CN" altLang="zh-CN" sz="1400" dirty="0" smtClean="0"/>
              <a:t>我</a:t>
            </a:r>
            <a:r>
              <a:rPr lang="zh-CN" altLang="zh-CN" sz="1400" dirty="0"/>
              <a:t>为什么要去融</a:t>
            </a:r>
            <a:r>
              <a:rPr lang="en-US" altLang="zh-CN" sz="1400" dirty="0"/>
              <a:t>e</a:t>
            </a:r>
            <a:r>
              <a:rPr lang="zh-CN" altLang="zh-CN" sz="1400" dirty="0" smtClean="0"/>
              <a:t>购</a:t>
            </a:r>
            <a:r>
              <a:rPr lang="zh-CN" altLang="en-US" sz="1400" dirty="0" smtClean="0"/>
              <a:t>，</a:t>
            </a:r>
            <a:r>
              <a:rPr lang="zh-CN" altLang="zh-CN" sz="1400" dirty="0" smtClean="0"/>
              <a:t>而</a:t>
            </a:r>
            <a:r>
              <a:rPr lang="zh-CN" altLang="zh-CN" sz="1400" dirty="0"/>
              <a:t>不是其他电</a:t>
            </a:r>
            <a:r>
              <a:rPr lang="zh-CN" altLang="zh-CN" sz="1400" dirty="0" smtClean="0"/>
              <a:t>商</a:t>
            </a:r>
            <a:r>
              <a:rPr lang="zh-CN" altLang="en-US" sz="1400" dirty="0" smtClean="0"/>
              <a:t>？</a:t>
            </a:r>
            <a:endParaRPr lang="zh-CN" altLang="en-US" sz="1400" dirty="0"/>
          </a:p>
        </p:txBody>
      </p:sp>
      <p:sp>
        <p:nvSpPr>
          <p:cNvPr id="28" name="文本框 27"/>
          <p:cNvSpPr txBox="1"/>
          <p:nvPr/>
        </p:nvSpPr>
        <p:spPr>
          <a:xfrm>
            <a:off x="168164" y="2789478"/>
            <a:ext cx="274947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 smtClean="0">
                <a:solidFill>
                  <a:srgbClr val="F8931D"/>
                </a:solidFill>
              </a:rPr>
              <a:t>有应用场景需加深记忆</a:t>
            </a:r>
            <a:endParaRPr lang="en-US" altLang="zh-CN" sz="2000" b="1" dirty="0" smtClean="0">
              <a:solidFill>
                <a:srgbClr val="F8931D"/>
              </a:solidFill>
            </a:endParaRPr>
          </a:p>
          <a:p>
            <a:pPr algn="r"/>
            <a:r>
              <a:rPr lang="zh-CN" altLang="zh-CN" sz="1400" dirty="0" smtClean="0"/>
              <a:t>我</a:t>
            </a:r>
            <a:r>
              <a:rPr lang="zh-CN" altLang="en-US" sz="1400" dirty="0" smtClean="0"/>
              <a:t>在什么情况下能使用</a:t>
            </a:r>
            <a:r>
              <a:rPr lang="en-US" altLang="zh-CN" sz="1400" dirty="0" smtClean="0"/>
              <a:t>e</a:t>
            </a:r>
            <a:r>
              <a:rPr lang="zh-CN" altLang="en-US" sz="1400" dirty="0" smtClean="0"/>
              <a:t>支付？</a:t>
            </a:r>
            <a:endParaRPr lang="zh-CN" altLang="en-US" sz="1400" dirty="0"/>
          </a:p>
        </p:txBody>
      </p:sp>
      <p:sp>
        <p:nvSpPr>
          <p:cNvPr id="29" name="文本框 28"/>
          <p:cNvSpPr txBox="1"/>
          <p:nvPr/>
        </p:nvSpPr>
        <p:spPr>
          <a:xfrm>
            <a:off x="5200373" y="4152403"/>
            <a:ext cx="224773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E8D3E"/>
                </a:solidFill>
              </a:rPr>
              <a:t>有人群</a:t>
            </a:r>
            <a:r>
              <a:rPr lang="zh-CN" altLang="en-US" sz="2000" b="1" dirty="0" smtClean="0">
                <a:solidFill>
                  <a:srgbClr val="CE8D3E"/>
                </a:solidFill>
              </a:rPr>
              <a:t>无使用冲动</a:t>
            </a:r>
            <a:endParaRPr lang="en-US" altLang="zh-CN" sz="2000" b="1" dirty="0" smtClean="0">
              <a:solidFill>
                <a:srgbClr val="CE8D3E"/>
              </a:solidFill>
            </a:endParaRPr>
          </a:p>
          <a:p>
            <a:r>
              <a:rPr lang="zh-CN" altLang="zh-CN" sz="1400" dirty="0" smtClean="0"/>
              <a:t>我</a:t>
            </a:r>
            <a:r>
              <a:rPr lang="zh-CN" altLang="en-US" sz="1400" dirty="0" smtClean="0"/>
              <a:t>能用手机银行干什么？</a:t>
            </a:r>
            <a:endParaRPr lang="zh-CN" altLang="en-US" sz="1400" dirty="0"/>
          </a:p>
        </p:txBody>
      </p:sp>
      <p:grpSp>
        <p:nvGrpSpPr>
          <p:cNvPr id="35" name="组合 34"/>
          <p:cNvGrpSpPr/>
          <p:nvPr/>
        </p:nvGrpSpPr>
        <p:grpSpPr>
          <a:xfrm>
            <a:off x="2869115" y="1106476"/>
            <a:ext cx="3062372" cy="3296857"/>
            <a:chOff x="2733764" y="1017762"/>
            <a:chExt cx="3455459" cy="37200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MH_SubTitle_2"/>
            <p:cNvSpPr/>
            <p:nvPr>
              <p:custDataLst>
                <p:tags r:id="rId1"/>
              </p:custDataLst>
            </p:nvPr>
          </p:nvSpPr>
          <p:spPr>
            <a:xfrm>
              <a:off x="2909712" y="2504721"/>
              <a:ext cx="1640417" cy="1901032"/>
            </a:xfrm>
            <a:custGeom>
              <a:avLst/>
              <a:gdLst>
                <a:gd name="connsiteX0" fmla="*/ 983714 w 1967428"/>
                <a:gd name="connsiteY0" fmla="*/ 0 h 2282216"/>
                <a:gd name="connsiteX1" fmla="*/ 1967428 w 1967428"/>
                <a:gd name="connsiteY1" fmla="*/ 491857 h 2282216"/>
                <a:gd name="connsiteX2" fmla="*/ 1967428 w 1967428"/>
                <a:gd name="connsiteY2" fmla="*/ 1790359 h 2282216"/>
                <a:gd name="connsiteX3" fmla="*/ 983714 w 1967428"/>
                <a:gd name="connsiteY3" fmla="*/ 2282216 h 2282216"/>
                <a:gd name="connsiteX4" fmla="*/ 0 w 1967428"/>
                <a:gd name="connsiteY4" fmla="*/ 1790359 h 2282216"/>
                <a:gd name="connsiteX5" fmla="*/ 0 w 1967428"/>
                <a:gd name="connsiteY5" fmla="*/ 491857 h 228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7428" h="2282216">
                  <a:moveTo>
                    <a:pt x="983714" y="0"/>
                  </a:moveTo>
                  <a:lnTo>
                    <a:pt x="1967428" y="491857"/>
                  </a:lnTo>
                  <a:lnTo>
                    <a:pt x="1967428" y="1790359"/>
                  </a:lnTo>
                  <a:lnTo>
                    <a:pt x="983714" y="2282216"/>
                  </a:lnTo>
                  <a:lnTo>
                    <a:pt x="0" y="1790359"/>
                  </a:lnTo>
                  <a:lnTo>
                    <a:pt x="0" y="4918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lIns="0" tIns="0" rIns="0" bIns="0" anchor="ctr" anchorCtr="1">
              <a:normAutofit/>
            </a:bodyPr>
            <a:lstStyle/>
            <a:p>
              <a:pPr>
                <a:defRPr/>
              </a:pPr>
              <a:r>
                <a:rPr lang="en-US" altLang="zh-CN" sz="2000" b="1" dirty="0">
                  <a:solidFill>
                    <a:schemeClr val="bg1"/>
                  </a:solidFill>
                </a:rPr>
                <a:t>e</a:t>
              </a:r>
              <a:r>
                <a:rPr lang="zh-CN" altLang="en-US" sz="2000" b="1" dirty="0" smtClean="0">
                  <a:solidFill>
                    <a:schemeClr val="bg1"/>
                  </a:solidFill>
                </a:rPr>
                <a:t>支付</a:t>
              </a:r>
              <a:endParaRPr lang="en-US" altLang="zh-CN" sz="2000" b="1" dirty="0" smtClean="0">
                <a:solidFill>
                  <a:schemeClr val="bg1"/>
                </a:solidFill>
              </a:endParaRPr>
            </a:p>
            <a:p>
              <a:pPr>
                <a:defRPr/>
              </a:pP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MH_SubTitle_3"/>
            <p:cNvSpPr/>
            <p:nvPr>
              <p:custDataLst>
                <p:tags r:id="rId2"/>
              </p:custDataLst>
            </p:nvPr>
          </p:nvSpPr>
          <p:spPr>
            <a:xfrm>
              <a:off x="4550129" y="2504721"/>
              <a:ext cx="1639093" cy="1901032"/>
            </a:xfrm>
            <a:custGeom>
              <a:avLst/>
              <a:gdLst>
                <a:gd name="connsiteX0" fmla="*/ 983714 w 1967428"/>
                <a:gd name="connsiteY0" fmla="*/ 0 h 2282216"/>
                <a:gd name="connsiteX1" fmla="*/ 1967428 w 1967428"/>
                <a:gd name="connsiteY1" fmla="*/ 491857 h 2282216"/>
                <a:gd name="connsiteX2" fmla="*/ 1967428 w 1967428"/>
                <a:gd name="connsiteY2" fmla="*/ 1790359 h 2282216"/>
                <a:gd name="connsiteX3" fmla="*/ 983714 w 1967428"/>
                <a:gd name="connsiteY3" fmla="*/ 2282216 h 2282216"/>
                <a:gd name="connsiteX4" fmla="*/ 0 w 1967428"/>
                <a:gd name="connsiteY4" fmla="*/ 1790359 h 2282216"/>
                <a:gd name="connsiteX5" fmla="*/ 0 w 1967428"/>
                <a:gd name="connsiteY5" fmla="*/ 491857 h 228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7428" h="2282216">
                  <a:moveTo>
                    <a:pt x="983714" y="0"/>
                  </a:moveTo>
                  <a:lnTo>
                    <a:pt x="1967428" y="491857"/>
                  </a:lnTo>
                  <a:lnTo>
                    <a:pt x="1967428" y="1790359"/>
                  </a:lnTo>
                  <a:lnTo>
                    <a:pt x="983714" y="2282216"/>
                  </a:lnTo>
                  <a:lnTo>
                    <a:pt x="0" y="1790359"/>
                  </a:lnTo>
                  <a:lnTo>
                    <a:pt x="0" y="49185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lIns="0" tIns="0" rIns="0" bIns="0" anchor="ctr" anchorCtr="1">
              <a:normAutofit/>
            </a:bodyPr>
            <a:lstStyle/>
            <a:p>
              <a:pPr>
                <a:defRPr/>
              </a:pPr>
              <a:r>
                <a:rPr lang="zh-CN" altLang="en-US" sz="2000" b="1" dirty="0">
                  <a:solidFill>
                    <a:schemeClr val="bg1"/>
                  </a:solidFill>
                </a:rPr>
                <a:t>手机</a:t>
              </a:r>
              <a:r>
                <a:rPr lang="zh-CN" altLang="en-US" sz="2000" b="1" dirty="0" smtClean="0">
                  <a:solidFill>
                    <a:schemeClr val="bg1"/>
                  </a:solidFill>
                </a:rPr>
                <a:t>银行</a:t>
              </a:r>
              <a:endParaRPr lang="en-US" altLang="zh-CN" sz="2000" b="1" dirty="0" smtClean="0">
                <a:solidFill>
                  <a:schemeClr val="bg1"/>
                </a:solidFill>
              </a:endParaRPr>
            </a:p>
            <a:p>
              <a:pPr>
                <a:defRPr/>
              </a:pP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MH_SubTitle_1"/>
            <p:cNvSpPr/>
            <p:nvPr>
              <p:custDataLst>
                <p:tags r:id="rId3"/>
              </p:custDataLst>
            </p:nvPr>
          </p:nvSpPr>
          <p:spPr>
            <a:xfrm>
              <a:off x="3729921" y="1017762"/>
              <a:ext cx="1639093" cy="1901032"/>
            </a:xfrm>
            <a:custGeom>
              <a:avLst/>
              <a:gdLst>
                <a:gd name="connsiteX0" fmla="*/ 983714 w 1967428"/>
                <a:gd name="connsiteY0" fmla="*/ 0 h 2282216"/>
                <a:gd name="connsiteX1" fmla="*/ 1967428 w 1967428"/>
                <a:gd name="connsiteY1" fmla="*/ 491857 h 2282216"/>
                <a:gd name="connsiteX2" fmla="*/ 1967428 w 1967428"/>
                <a:gd name="connsiteY2" fmla="*/ 1790359 h 2282216"/>
                <a:gd name="connsiteX3" fmla="*/ 983714 w 1967428"/>
                <a:gd name="connsiteY3" fmla="*/ 2282216 h 2282216"/>
                <a:gd name="connsiteX4" fmla="*/ 0 w 1967428"/>
                <a:gd name="connsiteY4" fmla="*/ 1790359 h 2282216"/>
                <a:gd name="connsiteX5" fmla="*/ 0 w 1967428"/>
                <a:gd name="connsiteY5" fmla="*/ 491857 h 2282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67428" h="2282216">
                  <a:moveTo>
                    <a:pt x="983714" y="0"/>
                  </a:moveTo>
                  <a:lnTo>
                    <a:pt x="1967428" y="491857"/>
                  </a:lnTo>
                  <a:lnTo>
                    <a:pt x="1967428" y="1790359"/>
                  </a:lnTo>
                  <a:lnTo>
                    <a:pt x="983714" y="2282216"/>
                  </a:lnTo>
                  <a:lnTo>
                    <a:pt x="0" y="1790359"/>
                  </a:lnTo>
                  <a:lnTo>
                    <a:pt x="0" y="4918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lIns="0" tIns="0" rIns="0" bIns="0" anchor="ctr" anchorCtr="1">
              <a:normAutofit/>
            </a:bodyPr>
            <a:lstStyle/>
            <a:p>
              <a:pPr algn="ctr">
                <a:defRPr/>
              </a:pPr>
              <a:endParaRPr lang="en-US" altLang="zh-CN" sz="2000" b="1" dirty="0" smtClean="0">
                <a:solidFill>
                  <a:schemeClr val="bg1"/>
                </a:solidFill>
              </a:endParaRPr>
            </a:p>
            <a:p>
              <a:pPr algn="ctr">
                <a:defRPr/>
              </a:pPr>
              <a:r>
                <a:rPr lang="zh-CN" altLang="en-US" sz="2000" b="1" dirty="0" smtClean="0">
                  <a:solidFill>
                    <a:schemeClr val="bg1"/>
                  </a:solidFill>
                </a:rPr>
                <a:t>融</a:t>
              </a:r>
              <a:r>
                <a:rPr lang="en-US" altLang="zh-CN" sz="2000" b="1" dirty="0" smtClean="0">
                  <a:solidFill>
                    <a:schemeClr val="bg1"/>
                  </a:solidFill>
                </a:rPr>
                <a:t>e</a:t>
              </a:r>
              <a:r>
                <a:rPr lang="zh-CN" altLang="en-US" sz="2000" b="1" dirty="0" smtClean="0">
                  <a:solidFill>
                    <a:schemeClr val="bg1"/>
                  </a:solidFill>
                </a:rPr>
                <a:t>购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7" name="MH_Other_1"/>
            <p:cNvSpPr/>
            <p:nvPr>
              <p:custDataLst>
                <p:tags r:id="rId4"/>
              </p:custDataLst>
            </p:nvPr>
          </p:nvSpPr>
          <p:spPr bwMode="auto">
            <a:xfrm>
              <a:off x="5430021" y="1346280"/>
              <a:ext cx="306917" cy="351896"/>
            </a:xfrm>
            <a:custGeom>
              <a:avLst/>
              <a:gdLst>
                <a:gd name="T0" fmla="*/ 0 w 293"/>
                <a:gd name="T1" fmla="*/ 2147483646 h 336"/>
                <a:gd name="T2" fmla="*/ 2147483646 w 293"/>
                <a:gd name="T3" fmla="*/ 0 h 336"/>
                <a:gd name="T4" fmla="*/ 2147483646 w 293"/>
                <a:gd name="T5" fmla="*/ 2147483646 h 336"/>
                <a:gd name="T6" fmla="*/ 2147483646 w 293"/>
                <a:gd name="T7" fmla="*/ 2147483646 h 336"/>
                <a:gd name="T8" fmla="*/ 2147483646 w 293"/>
                <a:gd name="T9" fmla="*/ 2147483646 h 336"/>
                <a:gd name="T10" fmla="*/ 2147483646 w 293"/>
                <a:gd name="T11" fmla="*/ 2147483646 h 336"/>
                <a:gd name="T12" fmla="*/ 0 w 293"/>
                <a:gd name="T13" fmla="*/ 2147483646 h 3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3" h="336">
                  <a:moveTo>
                    <a:pt x="0" y="85"/>
                  </a:moveTo>
                  <a:lnTo>
                    <a:pt x="144" y="0"/>
                  </a:lnTo>
                  <a:lnTo>
                    <a:pt x="291" y="80"/>
                  </a:lnTo>
                  <a:lnTo>
                    <a:pt x="293" y="249"/>
                  </a:lnTo>
                  <a:lnTo>
                    <a:pt x="149" y="336"/>
                  </a:lnTo>
                  <a:lnTo>
                    <a:pt x="2" y="253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500" b="1" dirty="0" smtClean="0">
                  <a:solidFill>
                    <a:schemeClr val="bg1"/>
                  </a:solidFill>
                </a:rPr>
                <a:t>？</a:t>
              </a:r>
              <a:endParaRPr lang="zh-CN" altLang="en-US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MH_Other_4"/>
            <p:cNvSpPr/>
            <p:nvPr>
              <p:custDataLst>
                <p:tags r:id="rId5"/>
              </p:custDataLst>
            </p:nvPr>
          </p:nvSpPr>
          <p:spPr bwMode="auto">
            <a:xfrm>
              <a:off x="5006535" y="4385909"/>
              <a:ext cx="306917" cy="351896"/>
            </a:xfrm>
            <a:custGeom>
              <a:avLst/>
              <a:gdLst>
                <a:gd name="T0" fmla="*/ 0 w 294"/>
                <a:gd name="T1" fmla="*/ 87 h 336"/>
                <a:gd name="T2" fmla="*/ 145 w 294"/>
                <a:gd name="T3" fmla="*/ 0 h 336"/>
                <a:gd name="T4" fmla="*/ 292 w 294"/>
                <a:gd name="T5" fmla="*/ 82 h 336"/>
                <a:gd name="T6" fmla="*/ 294 w 294"/>
                <a:gd name="T7" fmla="*/ 250 h 336"/>
                <a:gd name="T8" fmla="*/ 152 w 294"/>
                <a:gd name="T9" fmla="*/ 336 h 336"/>
                <a:gd name="T10" fmla="*/ 5 w 294"/>
                <a:gd name="T11" fmla="*/ 255 h 336"/>
                <a:gd name="T12" fmla="*/ 0 w 294"/>
                <a:gd name="T13" fmla="*/ 87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336">
                  <a:moveTo>
                    <a:pt x="0" y="87"/>
                  </a:moveTo>
                  <a:lnTo>
                    <a:pt x="145" y="0"/>
                  </a:lnTo>
                  <a:lnTo>
                    <a:pt x="292" y="82"/>
                  </a:lnTo>
                  <a:lnTo>
                    <a:pt x="294" y="250"/>
                  </a:lnTo>
                  <a:lnTo>
                    <a:pt x="152" y="336"/>
                  </a:lnTo>
                  <a:lnTo>
                    <a:pt x="5" y="255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="ctr"/>
            <a:lstStyle/>
            <a:p>
              <a:pPr algn="ctr">
                <a:defRPr/>
              </a:pPr>
              <a:r>
                <a:rPr lang="zh-CN" altLang="en-US" sz="1500" b="1" dirty="0" smtClean="0">
                  <a:solidFill>
                    <a:schemeClr val="bg1"/>
                  </a:solidFill>
                </a:rPr>
                <a:t>？</a:t>
              </a:r>
              <a:endParaRPr lang="zh-CN" altLang="en-US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MH_Other_8"/>
            <p:cNvSpPr/>
            <p:nvPr>
              <p:custDataLst>
                <p:tags r:id="rId6"/>
              </p:custDataLst>
            </p:nvPr>
          </p:nvSpPr>
          <p:spPr bwMode="auto">
            <a:xfrm>
              <a:off x="2733764" y="2502075"/>
              <a:ext cx="306917" cy="350573"/>
            </a:xfrm>
            <a:custGeom>
              <a:avLst/>
              <a:gdLst>
                <a:gd name="T0" fmla="*/ 0 w 294"/>
                <a:gd name="T1" fmla="*/ 2147483646 h 336"/>
                <a:gd name="T2" fmla="*/ 2147483646 w 294"/>
                <a:gd name="T3" fmla="*/ 0 h 336"/>
                <a:gd name="T4" fmla="*/ 2147483646 w 294"/>
                <a:gd name="T5" fmla="*/ 2147483646 h 336"/>
                <a:gd name="T6" fmla="*/ 2147483646 w 294"/>
                <a:gd name="T7" fmla="*/ 2147483646 h 336"/>
                <a:gd name="T8" fmla="*/ 2147483646 w 294"/>
                <a:gd name="T9" fmla="*/ 2147483646 h 336"/>
                <a:gd name="T10" fmla="*/ 2147483646 w 294"/>
                <a:gd name="T11" fmla="*/ 2147483646 h 336"/>
                <a:gd name="T12" fmla="*/ 0 w 294"/>
                <a:gd name="T13" fmla="*/ 2147483646 h 3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336">
                  <a:moveTo>
                    <a:pt x="0" y="85"/>
                  </a:moveTo>
                  <a:lnTo>
                    <a:pt x="144" y="0"/>
                  </a:lnTo>
                  <a:lnTo>
                    <a:pt x="291" y="80"/>
                  </a:lnTo>
                  <a:lnTo>
                    <a:pt x="294" y="248"/>
                  </a:lnTo>
                  <a:lnTo>
                    <a:pt x="152" y="336"/>
                  </a:lnTo>
                  <a:lnTo>
                    <a:pt x="5" y="253"/>
                  </a:lnTo>
                  <a:lnTo>
                    <a:pt x="0" y="8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zh-CN" altLang="en-US" sz="1500" b="1" dirty="0" smtClean="0">
                  <a:solidFill>
                    <a:schemeClr val="bg1"/>
                  </a:solidFill>
                </a:rPr>
                <a:t>？</a:t>
              </a:r>
              <a:endParaRPr lang="zh-CN" altLang="en-US" sz="1500" b="1" dirty="0">
                <a:solidFill>
                  <a:schemeClr val="bg1"/>
                </a:solidFill>
              </a:endParaRPr>
            </a:p>
          </p:txBody>
        </p:sp>
        <p:sp>
          <p:nvSpPr>
            <p:cNvPr id="18" name="MH_Other_11"/>
            <p:cNvSpPr/>
            <p:nvPr>
              <p:custDataLst>
                <p:tags r:id="rId7"/>
              </p:custDataLst>
            </p:nvPr>
          </p:nvSpPr>
          <p:spPr>
            <a:xfrm rot="16200000">
              <a:off x="4342431" y="1072002"/>
              <a:ext cx="414073" cy="3279510"/>
            </a:xfrm>
            <a:custGeom>
              <a:avLst/>
              <a:gdLst>
                <a:gd name="connsiteX0" fmla="*/ 497620 w 497620"/>
                <a:gd name="connsiteY0" fmla="*/ 2951506 h 3935219"/>
                <a:gd name="connsiteX1" fmla="*/ 5763 w 497620"/>
                <a:gd name="connsiteY1" fmla="*/ 3935219 h 3935219"/>
                <a:gd name="connsiteX2" fmla="*/ 4980 w 497620"/>
                <a:gd name="connsiteY2" fmla="*/ 3935219 h 3935219"/>
                <a:gd name="connsiteX3" fmla="*/ 4980 w 497620"/>
                <a:gd name="connsiteY3" fmla="*/ 1977752 h 3935219"/>
                <a:gd name="connsiteX4" fmla="*/ 0 w 497620"/>
                <a:gd name="connsiteY4" fmla="*/ 1967792 h 3935219"/>
                <a:gd name="connsiteX5" fmla="*/ 4979 w 497620"/>
                <a:gd name="connsiteY5" fmla="*/ 1957834 h 3935219"/>
                <a:gd name="connsiteX6" fmla="*/ 4979 w 497620"/>
                <a:gd name="connsiteY6" fmla="*/ 0 h 3935219"/>
                <a:gd name="connsiteX7" fmla="*/ 5762 w 497620"/>
                <a:gd name="connsiteY7" fmla="*/ 0 h 3935219"/>
                <a:gd name="connsiteX8" fmla="*/ 497619 w 497620"/>
                <a:gd name="connsiteY8" fmla="*/ 983713 h 3935219"/>
                <a:gd name="connsiteX9" fmla="*/ 492640 w 497620"/>
                <a:gd name="connsiteY9" fmla="*/ 993671 h 3935219"/>
                <a:gd name="connsiteX10" fmla="*/ 492640 w 497620"/>
                <a:gd name="connsiteY10" fmla="*/ 2941546 h 3935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7620" h="3935219">
                  <a:moveTo>
                    <a:pt x="497620" y="2951506"/>
                  </a:moveTo>
                  <a:lnTo>
                    <a:pt x="5763" y="3935219"/>
                  </a:lnTo>
                  <a:lnTo>
                    <a:pt x="4980" y="3935219"/>
                  </a:lnTo>
                  <a:lnTo>
                    <a:pt x="4980" y="1977752"/>
                  </a:lnTo>
                  <a:lnTo>
                    <a:pt x="0" y="1967792"/>
                  </a:lnTo>
                  <a:lnTo>
                    <a:pt x="4979" y="1957834"/>
                  </a:lnTo>
                  <a:lnTo>
                    <a:pt x="4979" y="0"/>
                  </a:lnTo>
                  <a:lnTo>
                    <a:pt x="5762" y="0"/>
                  </a:lnTo>
                  <a:lnTo>
                    <a:pt x="497619" y="983713"/>
                  </a:lnTo>
                  <a:lnTo>
                    <a:pt x="492640" y="993671"/>
                  </a:lnTo>
                  <a:lnTo>
                    <a:pt x="492640" y="2941546"/>
                  </a:lnTo>
                  <a:close/>
                </a:path>
              </a:pathLst>
            </a:custGeom>
            <a:solidFill>
              <a:schemeClr val="bg1">
                <a:lumMod val="50000"/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zh-CN" altLang="en-US" sz="1500"/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8" cstate="email"/>
            <a:stretch>
              <a:fillRect/>
            </a:stretch>
          </p:blipFill>
          <p:spPr>
            <a:xfrm>
              <a:off x="4100819" y="1244919"/>
              <a:ext cx="781232" cy="781232"/>
            </a:xfrm>
            <a:prstGeom prst="rect">
              <a:avLst/>
            </a:prstGeom>
          </p:spPr>
        </p:pic>
        <p:pic>
          <p:nvPicPr>
            <p:cNvPr id="31" name="图片 30"/>
            <p:cNvPicPr>
              <a:picLocks noChangeAspect="1"/>
            </p:cNvPicPr>
            <p:nvPr/>
          </p:nvPicPr>
          <p:blipFill rotWithShape="1">
            <a:blip r:embed="rId9" cstate="email"/>
            <a:srcRect b="27032"/>
            <a:stretch>
              <a:fillRect/>
            </a:stretch>
          </p:blipFill>
          <p:spPr>
            <a:xfrm>
              <a:off x="3369436" y="3456363"/>
              <a:ext cx="705591" cy="514853"/>
            </a:xfrm>
            <a:prstGeom prst="rect">
              <a:avLst/>
            </a:prstGeom>
          </p:spPr>
        </p:pic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10" cstate="email"/>
            <a:stretch>
              <a:fillRect/>
            </a:stretch>
          </p:blipFill>
          <p:spPr>
            <a:xfrm>
              <a:off x="5132141" y="3490501"/>
              <a:ext cx="500428" cy="50553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 cstate="email"/>
          <a:srcRect/>
          <a:stretch>
            <a:fillRect/>
          </a:stretch>
        </p:blipFill>
        <p:spPr>
          <a:xfrm>
            <a:off x="0" y="-22820"/>
            <a:ext cx="9144000" cy="539258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alpha val="46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marL="457200" indent="266700" algn="ctr">
              <a:spcAft>
                <a:spcPts val="0"/>
              </a:spcAft>
            </a:pPr>
            <a:endParaRPr lang="zh-CN" altLang="en-US" dirty="0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07504" y="4579215"/>
            <a:ext cx="4032448" cy="648229"/>
          </a:xfrm>
        </p:spPr>
        <p:txBody>
          <a:bodyPr/>
          <a:lstStyle/>
          <a:p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市场的表现如何？</a:t>
            </a:r>
            <a:endParaRPr lang="zh-CN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互联网金融爆发式增长，投资遍地开花</a:t>
            </a:r>
            <a:endParaRPr lang="zh-CN" altLang="en-US" dirty="0"/>
          </a:p>
        </p:txBody>
      </p:sp>
      <p:grpSp>
        <p:nvGrpSpPr>
          <p:cNvPr id="12" name="组合 11"/>
          <p:cNvGrpSpPr/>
          <p:nvPr/>
        </p:nvGrpSpPr>
        <p:grpSpPr>
          <a:xfrm>
            <a:off x="179512" y="1149693"/>
            <a:ext cx="8792224" cy="2523132"/>
            <a:chOff x="400873" y="947729"/>
            <a:chExt cx="8021374" cy="230191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 cstate="email"/>
            <a:stretch>
              <a:fillRect/>
            </a:stretch>
          </p:blipFill>
          <p:spPr>
            <a:xfrm>
              <a:off x="4257755" y="947729"/>
              <a:ext cx="4164492" cy="2301918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400873" y="969613"/>
              <a:ext cx="3856882" cy="2280035"/>
            </a:xfrm>
            <a:prstGeom prst="rect">
              <a:avLst/>
            </a:prstGeom>
          </p:spPr>
        </p:pic>
      </p:grpSp>
      <p:sp>
        <p:nvSpPr>
          <p:cNvPr id="13" name="矩形 12"/>
          <p:cNvSpPr/>
          <p:nvPr/>
        </p:nvSpPr>
        <p:spPr>
          <a:xfrm>
            <a:off x="0" y="3720628"/>
            <a:ext cx="9142412" cy="1081088"/>
          </a:xfrm>
          <a:prstGeom prst="rect">
            <a:avLst/>
          </a:prstGeom>
          <a:solidFill>
            <a:schemeClr val="bg1">
              <a:lumMod val="50000"/>
              <a:alpha val="80000"/>
            </a:schemeClr>
          </a:solidFill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2010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-2014</a:t>
            </a:r>
            <a:r>
              <a:rPr lang="zh-CN" altLang="en-US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年，互联网投资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呈爆发式增长。</a:t>
            </a:r>
            <a:endParaRPr lang="zh-CN" altLang="en-US" sz="2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altLang="zh-CN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P2P</a:t>
            </a:r>
            <a:r>
              <a:rPr lang="zh-CN" altLang="en-US" sz="24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</a:rPr>
              <a:t>等多元化形式的互联网金融行业火热。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MH" val="20151012194559"/>
  <p:tag name="MH_LIBRARY" val="GRAPHIC"/>
  <p:tag name="MH_TYPE" val="Other"/>
  <p:tag name="MH_ORDER" val="1"/>
</p:tagLst>
</file>

<file path=ppt/tags/tag10.xml><?xml version="1.0" encoding="utf-8"?>
<p:tagLst xmlns:p="http://schemas.openxmlformats.org/presentationml/2006/main">
  <p:tag name="MH" val="20151012194559"/>
  <p:tag name="MH_LIBRARY" val="GRAPHIC"/>
  <p:tag name="MH_TYPE" val="SubTitle"/>
  <p:tag name="MH_ORDER" val="2"/>
</p:tagLst>
</file>

<file path=ppt/tags/tag100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3"/>
</p:tagLst>
</file>

<file path=ppt/tags/tag101.xml><?xml version="1.0" encoding="utf-8"?>
<p:tagLst xmlns:p="http://schemas.openxmlformats.org/presentationml/2006/main">
  <p:tag name="MH" val="20151013115122"/>
  <p:tag name="MH_LIBRARY" val="GRAPHIC"/>
  <p:tag name="MH_TYPE" val="Text"/>
  <p:tag name="MH_ORDER" val="5"/>
</p:tagLst>
</file>

<file path=ppt/tags/tag102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5"/>
</p:tagLst>
</file>

<file path=ppt/tags/tag103.xml><?xml version="1.0" encoding="utf-8"?>
<p:tagLst xmlns:p="http://schemas.openxmlformats.org/presentationml/2006/main">
  <p:tag name="MH" val="20151013115122"/>
  <p:tag name="MH_LIBRARY" val="GRAPHIC"/>
  <p:tag name="MH_TYPE" val="Text"/>
  <p:tag name="MH_ORDER" val="7"/>
</p:tagLst>
</file>

<file path=ppt/tags/tag104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7"/>
</p:tagLst>
</file>

<file path=ppt/tags/tag105.xml><?xml version="1.0" encoding="utf-8"?>
<p:tagLst xmlns:p="http://schemas.openxmlformats.org/presentationml/2006/main">
  <p:tag name="MH" val="20151013115122"/>
  <p:tag name="MH_LIBRARY" val="GRAPHIC"/>
  <p:tag name="MH_TYPE" val="Text"/>
  <p:tag name="MH_ORDER" val="4"/>
</p:tagLst>
</file>

<file path=ppt/tags/tag106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4"/>
</p:tagLst>
</file>

<file path=ppt/tags/tag107.xml><?xml version="1.0" encoding="utf-8"?>
<p:tagLst xmlns:p="http://schemas.openxmlformats.org/presentationml/2006/main">
  <p:tag name="MH" val="20151013115122"/>
  <p:tag name="MH_LIBRARY" val="GRAPHIC"/>
  <p:tag name="MH_TYPE" val="Text"/>
  <p:tag name="MH_ORDER" val="6"/>
</p:tagLst>
</file>

<file path=ppt/tags/tag108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6"/>
</p:tagLst>
</file>

<file path=ppt/tags/tag109.xml><?xml version="1.0" encoding="utf-8"?>
<p:tagLst xmlns:p="http://schemas.openxmlformats.org/presentationml/2006/main">
  <p:tag name="MH" val="20151013115122"/>
  <p:tag name="MH_LIBRARY" val="GRAPHIC"/>
  <p:tag name="MH_TYPE" val="Other"/>
  <p:tag name="MH_ORDER" val="7"/>
</p:tagLst>
</file>

<file path=ppt/tags/tag11.xml><?xml version="1.0" encoding="utf-8"?>
<p:tagLst xmlns:p="http://schemas.openxmlformats.org/presentationml/2006/main">
  <p:tag name="MH" val="20151012194559"/>
  <p:tag name="MH_LIBRARY" val="GRAPHIC"/>
  <p:tag name="MH_TYPE" val="SubTitle"/>
  <p:tag name="MH_ORDER" val="3"/>
</p:tagLst>
</file>

<file path=ppt/tags/tag110.xml><?xml version="1.0" encoding="utf-8"?>
<p:tagLst xmlns:p="http://schemas.openxmlformats.org/presentationml/2006/main">
  <p:tag name="MH" val="20151013115122"/>
  <p:tag name="MH_LIBRARY" val="GRAPHIC"/>
  <p:tag name="MH_TYPE" val="Text"/>
  <p:tag name="MH_ORDER" val="2"/>
</p:tagLst>
</file>

<file path=ppt/tags/tag111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2"/>
</p:tagLst>
</file>

<file path=ppt/tags/tag112.xml><?xml version="1.0" encoding="utf-8"?>
<p:tagLst xmlns:p="http://schemas.openxmlformats.org/presentationml/2006/main">
  <p:tag name="MH" val="20151013115122"/>
  <p:tag name="MH_LIBRARY" val="GRAPHIC"/>
  <p:tag name="MH_TYPE" val="Other"/>
  <p:tag name="MH_ORDER" val="8"/>
</p:tagLst>
</file>

<file path=ppt/tags/tag113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14.xml><?xml version="1.0" encoding="utf-8"?>
<p:tagLst xmlns:p="http://schemas.openxmlformats.org/presentationml/2006/main">
  <p:tag name="MH" val="20151013115122"/>
  <p:tag name="MH_LIBRARY" val="GRAPHIC"/>
  <p:tag name="MH_TYPE" val="SubTitle"/>
  <p:tag name="MH_ORDER" val="1"/>
</p:tagLst>
</file>

<file path=ppt/tags/tag115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16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17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18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19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2.xml><?xml version="1.0" encoding="utf-8"?>
<p:tagLst xmlns:p="http://schemas.openxmlformats.org/presentationml/2006/main">
  <p:tag name="MH" val="20151012194559"/>
  <p:tag name="MH_LIBRARY" val="GRAPHIC"/>
  <p:tag name="MH_TYPE" val="Text"/>
  <p:tag name="MH_ORDER" val="1"/>
</p:tagLst>
</file>

<file path=ppt/tags/tag120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21.xml><?xml version="1.0" encoding="utf-8"?>
<p:tagLst xmlns:p="http://schemas.openxmlformats.org/presentationml/2006/main">
  <p:tag name="MH" val="20151013115122"/>
  <p:tag name="MH_LIBRARY" val="GRAPHIC"/>
  <p:tag name="MH_TYPE" val="Text"/>
  <p:tag name="MH_ORDER" val="1"/>
</p:tagLst>
</file>

<file path=ppt/tags/tag122.xml><?xml version="1.0" encoding="utf-8"?>
<p:tagLst xmlns:p="http://schemas.openxmlformats.org/presentationml/2006/main">
  <p:tag name="MH" val="20150816111255"/>
  <p:tag name="MH_LIBRARY" val="GRAPHIC"/>
  <p:tag name="MH_ORDER" val="任意多边形 16"/>
</p:tagLst>
</file>

<file path=ppt/tags/tag123.xml><?xml version="1.0" encoding="utf-8"?>
<p:tagLst xmlns:p="http://schemas.openxmlformats.org/presentationml/2006/main">
  <p:tag name="MH" val="20150816111255"/>
  <p:tag name="MH_LIBRARY" val="GRAPHIC"/>
  <p:tag name="MH_ORDER" val="矩形 17"/>
</p:tagLst>
</file>

<file path=ppt/tags/tag124.xml><?xml version="1.0" encoding="utf-8"?>
<p:tagLst xmlns:p="http://schemas.openxmlformats.org/presentationml/2006/main">
  <p:tag name="MH" val="20150816111255"/>
  <p:tag name="MH_LIBRARY" val="GRAPHIC"/>
  <p:tag name="MH_ORDER" val="任意多边形 19"/>
</p:tagLst>
</file>

<file path=ppt/tags/tag125.xml><?xml version="1.0" encoding="utf-8"?>
<p:tagLst xmlns:p="http://schemas.openxmlformats.org/presentationml/2006/main">
  <p:tag name="MH" val="20150816111255"/>
  <p:tag name="MH_LIBRARY" val="GRAPHIC"/>
  <p:tag name="MH_ORDER" val="矩形 20"/>
</p:tagLst>
</file>

<file path=ppt/tags/tag126.xml><?xml version="1.0" encoding="utf-8"?>
<p:tagLst xmlns:p="http://schemas.openxmlformats.org/presentationml/2006/main">
  <p:tag name="MH" val="20150816111255"/>
  <p:tag name="MH_LIBRARY" val="GRAPHIC"/>
  <p:tag name="MH_ORDER" val="任意多边形 22"/>
</p:tagLst>
</file>

<file path=ppt/tags/tag127.xml><?xml version="1.0" encoding="utf-8"?>
<p:tagLst xmlns:p="http://schemas.openxmlformats.org/presentationml/2006/main">
  <p:tag name="MH" val="20150816111255"/>
  <p:tag name="MH_LIBRARY" val="GRAPHIC"/>
  <p:tag name="MH_ORDER" val="矩形 23"/>
</p:tagLst>
</file>

<file path=ppt/tags/tag128.xml><?xml version="1.0" encoding="utf-8"?>
<p:tagLst xmlns:p="http://schemas.openxmlformats.org/presentationml/2006/main">
  <p:tag name="MH" val="20150816111255"/>
  <p:tag name="MH_LIBRARY" val="GRAPHIC"/>
  <p:tag name="MH_ORDER" val="任意多边形 22"/>
</p:tagLst>
</file>

<file path=ppt/tags/tag129.xml><?xml version="1.0" encoding="utf-8"?>
<p:tagLst xmlns:p="http://schemas.openxmlformats.org/presentationml/2006/main">
  <p:tag name="MH" val="20150816111255"/>
  <p:tag name="MH_LIBRARY" val="GRAPHIC"/>
  <p:tag name="MH_ORDER" val="矩形 23"/>
</p:tagLst>
</file>

<file path=ppt/tags/tag13.xml><?xml version="1.0" encoding="utf-8"?>
<p:tagLst xmlns:p="http://schemas.openxmlformats.org/presentationml/2006/main">
  <p:tag name="MH" val="20151012194559"/>
  <p:tag name="MH_LIBRARY" val="GRAPHIC"/>
  <p:tag name="MH_TYPE" val="Text"/>
  <p:tag name="MH_ORDER" val="3"/>
</p:tagLst>
</file>

<file path=ppt/tags/tag130.xml><?xml version="1.0" encoding="utf-8"?>
<p:tagLst xmlns:p="http://schemas.openxmlformats.org/presentationml/2006/main">
  <p:tag name="MH" val="20151013163749"/>
  <p:tag name="MH_LIBRARY" val="GRAPHIC"/>
  <p:tag name="MH_TYPE" val="Other"/>
  <p:tag name="MH_ORDER" val="1"/>
</p:tagLst>
</file>

<file path=ppt/tags/tag131.xml><?xml version="1.0" encoding="utf-8"?>
<p:tagLst xmlns:p="http://schemas.openxmlformats.org/presentationml/2006/main">
  <p:tag name="MH" val="20151013163749"/>
  <p:tag name="MH_LIBRARY" val="GRAPHIC"/>
  <p:tag name="MH_TYPE" val="Other"/>
  <p:tag name="MH_ORDER" val="2"/>
</p:tagLst>
</file>

<file path=ppt/tags/tag132.xml><?xml version="1.0" encoding="utf-8"?>
<p:tagLst xmlns:p="http://schemas.openxmlformats.org/presentationml/2006/main">
  <p:tag name="MH" val="20151013163749"/>
  <p:tag name="MH_LIBRARY" val="GRAPHIC"/>
  <p:tag name="MH_TYPE" val="SubTitle"/>
  <p:tag name="MH_ORDER" val="1"/>
</p:tagLst>
</file>

<file path=ppt/tags/tag133.xml><?xml version="1.0" encoding="utf-8"?>
<p:tagLst xmlns:p="http://schemas.openxmlformats.org/presentationml/2006/main">
  <p:tag name="MH" val="20151013163749"/>
  <p:tag name="MH_LIBRARY" val="GRAPHIC"/>
  <p:tag name="MH_TYPE" val="Text"/>
  <p:tag name="MH_ORDER" val="1"/>
</p:tagLst>
</file>

<file path=ppt/tags/tag134.xml><?xml version="1.0" encoding="utf-8"?>
<p:tagLst xmlns:p="http://schemas.openxmlformats.org/presentationml/2006/main">
  <p:tag name="MH" val="20151013163749"/>
  <p:tag name="MH_LIBRARY" val="GRAPHIC"/>
  <p:tag name="MH_TYPE" val="Other"/>
  <p:tag name="MH_ORDER" val="5"/>
</p:tagLst>
</file>

<file path=ppt/tags/tag135.xml><?xml version="1.0" encoding="utf-8"?>
<p:tagLst xmlns:p="http://schemas.openxmlformats.org/presentationml/2006/main">
  <p:tag name="MH" val="20151013163749"/>
  <p:tag name="MH_LIBRARY" val="GRAPHIC"/>
  <p:tag name="MH_TYPE" val="Other"/>
  <p:tag name="MH_ORDER" val="6"/>
</p:tagLst>
</file>

<file path=ppt/tags/tag136.xml><?xml version="1.0" encoding="utf-8"?>
<p:tagLst xmlns:p="http://schemas.openxmlformats.org/presentationml/2006/main">
  <p:tag name="MH" val="20151013163749"/>
  <p:tag name="MH_LIBRARY" val="GRAPHIC"/>
  <p:tag name="MH_TYPE" val="Text"/>
  <p:tag name="MH_ORDER" val="2"/>
</p:tagLst>
</file>

<file path=ppt/tags/tag137.xml><?xml version="1.0" encoding="utf-8"?>
<p:tagLst xmlns:p="http://schemas.openxmlformats.org/presentationml/2006/main">
  <p:tag name="MH" val="20151013163749"/>
  <p:tag name="MH_LIBRARY" val="GRAPHIC"/>
  <p:tag name="MH_TYPE" val="SubTitle"/>
  <p:tag name="MH_ORDER" val="2"/>
</p:tagLst>
</file>

<file path=ppt/tags/tag138.xml><?xml version="1.0" encoding="utf-8"?>
<p:tagLst xmlns:p="http://schemas.openxmlformats.org/presentationml/2006/main">
  <p:tag name="MH" val="20151013163749"/>
  <p:tag name="MH_LIBRARY" val="GRAPHIC"/>
  <p:tag name="MH_TYPE" val="Other"/>
  <p:tag name="MH_ORDER" val="3"/>
</p:tagLst>
</file>

<file path=ppt/tags/tag139.xml><?xml version="1.0" encoding="utf-8"?>
<p:tagLst xmlns:p="http://schemas.openxmlformats.org/presentationml/2006/main">
  <p:tag name="MH" val="20151013163749"/>
  <p:tag name="MH_LIBRARY" val="GRAPHIC"/>
  <p:tag name="MH_TYPE" val="Other"/>
  <p:tag name="MH_ORDER" val="4"/>
</p:tagLst>
</file>

<file path=ppt/tags/tag14.xml><?xml version="1.0" encoding="utf-8"?>
<p:tagLst xmlns:p="http://schemas.openxmlformats.org/presentationml/2006/main">
  <p:tag name="MH" val="20151012194559"/>
  <p:tag name="MH_LIBRARY" val="GRAPHIC"/>
  <p:tag name="MH_TYPE" val="Text"/>
  <p:tag name="MH_ORDER" val="2"/>
</p:tagLst>
</file>

<file path=ppt/tags/tag140.xml><?xml version="1.0" encoding="utf-8"?>
<p:tagLst xmlns:p="http://schemas.openxmlformats.org/presentationml/2006/main">
  <p:tag name="MH" val="20151013163749"/>
  <p:tag name="MH_LIBRARY" val="GRAPHIC"/>
  <p:tag name="MH_TYPE" val="Other"/>
  <p:tag name="MH_ORDER" val="3"/>
</p:tagLst>
</file>

<file path=ppt/tags/tag141.xml><?xml version="1.0" encoding="utf-8"?>
<p:tagLst xmlns:p="http://schemas.openxmlformats.org/presentationml/2006/main">
  <p:tag name="MH" val="20151013163749"/>
  <p:tag name="MH_LIBRARY" val="GRAPHIC"/>
  <p:tag name="MH_TYPE" val="Other"/>
  <p:tag name="MH_ORDER" val="4"/>
</p:tagLst>
</file>

<file path=ppt/tags/tag15.xml><?xml version="1.0" encoding="utf-8"?>
<p:tagLst xmlns:p="http://schemas.openxmlformats.org/presentationml/2006/main">
  <p:tag name="MH" val="20151013103716"/>
  <p:tag name="MH_LIBRARY" val="GRAPHIC"/>
  <p:tag name="MH_TYPE" val="Other"/>
  <p:tag name="MH_ORDER" val="1"/>
</p:tagLst>
</file>

<file path=ppt/tags/tag16.xml><?xml version="1.0" encoding="utf-8"?>
<p:tagLst xmlns:p="http://schemas.openxmlformats.org/presentationml/2006/main">
  <p:tag name="MH" val="20151013103716"/>
  <p:tag name="MH_LIBRARY" val="GRAPHIC"/>
  <p:tag name="MH_TYPE" val="Other"/>
  <p:tag name="MH_ORDER" val="2"/>
</p:tagLst>
</file>

<file path=ppt/tags/tag17.xml><?xml version="1.0" encoding="utf-8"?>
<p:tagLst xmlns:p="http://schemas.openxmlformats.org/presentationml/2006/main">
  <p:tag name="MH" val="20151013103716"/>
  <p:tag name="MH_LIBRARY" val="GRAPHIC"/>
  <p:tag name="MH_TYPE" val="Other"/>
  <p:tag name="MH_ORDER" val="3"/>
</p:tagLst>
</file>

<file path=ppt/tags/tag18.xml><?xml version="1.0" encoding="utf-8"?>
<p:tagLst xmlns:p="http://schemas.openxmlformats.org/presentationml/2006/main">
  <p:tag name="MH" val="20151013103716"/>
  <p:tag name="MH_LIBRARY" val="GRAPHIC"/>
  <p:tag name="MH_TYPE" val="Other"/>
  <p:tag name="MH_ORDER" val="4"/>
</p:tagLst>
</file>

<file path=ppt/tags/tag19.xml><?xml version="1.0" encoding="utf-8"?>
<p:tagLst xmlns:p="http://schemas.openxmlformats.org/presentationml/2006/main">
  <p:tag name="MH" val="20151013103716"/>
  <p:tag name="MH_LIBRARY" val="GRAPHIC"/>
  <p:tag name="MH_TYPE" val="Other"/>
  <p:tag name="MH_ORDER" val="5"/>
</p:tagLst>
</file>

<file path=ppt/tags/tag2.xml><?xml version="1.0" encoding="utf-8"?>
<p:tagLst xmlns:p="http://schemas.openxmlformats.org/presentationml/2006/main">
  <p:tag name="MH" val="20151012194559"/>
  <p:tag name="MH_LIBRARY" val="GRAPHIC"/>
  <p:tag name="MH_TYPE" val="Title"/>
  <p:tag name="MH_ORDER" val="1"/>
</p:tagLst>
</file>

<file path=ppt/tags/tag20.xml><?xml version="1.0" encoding="utf-8"?>
<p:tagLst xmlns:p="http://schemas.openxmlformats.org/presentationml/2006/main">
  <p:tag name="MH" val="20151013103716"/>
  <p:tag name="MH_LIBRARY" val="GRAPHIC"/>
  <p:tag name="MH_TYPE" val="Other"/>
  <p:tag name="MH_ORDER" val="6"/>
</p:tagLst>
</file>

<file path=ppt/tags/tag21.xml><?xml version="1.0" encoding="utf-8"?>
<p:tagLst xmlns:p="http://schemas.openxmlformats.org/presentationml/2006/main">
  <p:tag name="MH" val="20151013103716"/>
  <p:tag name="MH_LIBRARY" val="GRAPHIC"/>
  <p:tag name="MH_TYPE" val="Other"/>
  <p:tag name="MH_ORDER" val="7"/>
</p:tagLst>
</file>

<file path=ppt/tags/tag22.xml><?xml version="1.0" encoding="utf-8"?>
<p:tagLst xmlns:p="http://schemas.openxmlformats.org/presentationml/2006/main">
  <p:tag name="MH" val="20151013103716"/>
  <p:tag name="MH_LIBRARY" val="GRAPHIC"/>
  <p:tag name="MH_TYPE" val="Other"/>
  <p:tag name="MH_ORDER" val="8"/>
</p:tagLst>
</file>

<file path=ppt/tags/tag23.xml><?xml version="1.0" encoding="utf-8"?>
<p:tagLst xmlns:p="http://schemas.openxmlformats.org/presentationml/2006/main">
  <p:tag name="MH" val="20151013103716"/>
  <p:tag name="MH_LIBRARY" val="GRAPHIC"/>
  <p:tag name="MH_TYPE" val="Other"/>
  <p:tag name="MH_ORDER" val="9"/>
</p:tagLst>
</file>

<file path=ppt/tags/tag24.xml><?xml version="1.0" encoding="utf-8"?>
<p:tagLst xmlns:p="http://schemas.openxmlformats.org/presentationml/2006/main">
  <p:tag name="MH" val="20151013103716"/>
  <p:tag name="MH_LIBRARY" val="GRAPHIC"/>
  <p:tag name="MH_TYPE" val="Other"/>
  <p:tag name="MH_ORDER" val="10"/>
</p:tagLst>
</file>

<file path=ppt/tags/tag25.xml><?xml version="1.0" encoding="utf-8"?>
<p:tagLst xmlns:p="http://schemas.openxmlformats.org/presentationml/2006/main">
  <p:tag name="MH" val="20151013104457"/>
  <p:tag name="MH_LIBRARY" val="GRAPHIC"/>
  <p:tag name="MH_TYPE" val="Other"/>
  <p:tag name="MH_ORDER" val="3"/>
</p:tagLst>
</file>

<file path=ppt/tags/tag26.xml><?xml version="1.0" encoding="utf-8"?>
<p:tagLst xmlns:p="http://schemas.openxmlformats.org/presentationml/2006/main">
  <p:tag name="MH" val="20151013104457"/>
  <p:tag name="MH_LIBRARY" val="GRAPHIC"/>
  <p:tag name="MH_TYPE" val="Text"/>
  <p:tag name="MH_ORDER" val="1"/>
</p:tagLst>
</file>

<file path=ppt/tags/tag27.xml><?xml version="1.0" encoding="utf-8"?>
<p:tagLst xmlns:p="http://schemas.openxmlformats.org/presentationml/2006/main">
  <p:tag name="MH" val="20151013104457"/>
  <p:tag name="MH_LIBRARY" val="GRAPHIC"/>
  <p:tag name="MH_TYPE" val="Other"/>
  <p:tag name="MH_ORDER" val="3"/>
</p:tagLst>
</file>

<file path=ppt/tags/tag28.xml><?xml version="1.0" encoding="utf-8"?>
<p:tagLst xmlns:p="http://schemas.openxmlformats.org/presentationml/2006/main">
  <p:tag name="MH" val="20151013104457"/>
  <p:tag name="MH_LIBRARY" val="GRAPHIC"/>
  <p:tag name="MH_TYPE" val="Text"/>
  <p:tag name="MH_ORDER" val="1"/>
</p:tagLst>
</file>

<file path=ppt/tags/tag29.xml><?xml version="1.0" encoding="utf-8"?>
<p:tagLst xmlns:p="http://schemas.openxmlformats.org/presentationml/2006/main">
  <p:tag name="MH" val="20151013104457"/>
  <p:tag name="MH_LIBRARY" val="GRAPHIC"/>
  <p:tag name="MH_TYPE" val="Other"/>
  <p:tag name="MH_ORDER" val="3"/>
</p:tagLst>
</file>

<file path=ppt/tags/tag3.xml><?xml version="1.0" encoding="utf-8"?>
<p:tagLst xmlns:p="http://schemas.openxmlformats.org/presentationml/2006/main">
  <p:tag name="MH" val="20151012194559"/>
  <p:tag name="MH_LIBRARY" val="GRAPHIC"/>
  <p:tag name="MH_TYPE" val="Other"/>
  <p:tag name="MH_ORDER" val="2"/>
</p:tagLst>
</file>

<file path=ppt/tags/tag30.xml><?xml version="1.0" encoding="utf-8"?>
<p:tagLst xmlns:p="http://schemas.openxmlformats.org/presentationml/2006/main">
  <p:tag name="MH" val="20151013104457"/>
  <p:tag name="MH_LIBRARY" val="GRAPHIC"/>
  <p:tag name="MH_TYPE" val="Text"/>
  <p:tag name="MH_ORDER" val="1"/>
</p:tagLst>
</file>

<file path=ppt/tags/tag31.xml><?xml version="1.0" encoding="utf-8"?>
<p:tagLst xmlns:p="http://schemas.openxmlformats.org/presentationml/2006/main">
  <p:tag name="MH" val="20151012112512"/>
  <p:tag name="MH_LIBRARY" val="GRAPHIC"/>
  <p:tag name="MH_TYPE" val="SubTitle"/>
  <p:tag name="MH_ORDER" val="2"/>
</p:tagLst>
</file>

<file path=ppt/tags/tag32.xml><?xml version="1.0" encoding="utf-8"?>
<p:tagLst xmlns:p="http://schemas.openxmlformats.org/presentationml/2006/main">
  <p:tag name="MH" val="20151012112512"/>
  <p:tag name="MH_LIBRARY" val="GRAPHIC"/>
  <p:tag name="MH_TYPE" val="SubTitle"/>
  <p:tag name="MH_ORDER" val="3"/>
</p:tagLst>
</file>

<file path=ppt/tags/tag33.xml><?xml version="1.0" encoding="utf-8"?>
<p:tagLst xmlns:p="http://schemas.openxmlformats.org/presentationml/2006/main">
  <p:tag name="MH" val="20151012112512"/>
  <p:tag name="MH_LIBRARY" val="GRAPHIC"/>
  <p:tag name="MH_TYPE" val="SubTitle"/>
  <p:tag name="MH_ORDER" val="1"/>
</p:tagLst>
</file>

<file path=ppt/tags/tag34.xml><?xml version="1.0" encoding="utf-8"?>
<p:tagLst xmlns:p="http://schemas.openxmlformats.org/presentationml/2006/main">
  <p:tag name="MH" val="20151012112512"/>
  <p:tag name="MH_LIBRARY" val="GRAPHIC"/>
  <p:tag name="MH_TYPE" val="Other"/>
  <p:tag name="MH_ORDER" val="1"/>
</p:tagLst>
</file>

<file path=ppt/tags/tag35.xml><?xml version="1.0" encoding="utf-8"?>
<p:tagLst xmlns:p="http://schemas.openxmlformats.org/presentationml/2006/main">
  <p:tag name="MH" val="20151012112512"/>
  <p:tag name="MH_LIBRARY" val="GRAPHIC"/>
  <p:tag name="MH_TYPE" val="Other"/>
  <p:tag name="MH_ORDER" val="4"/>
</p:tagLst>
</file>

<file path=ppt/tags/tag36.xml><?xml version="1.0" encoding="utf-8"?>
<p:tagLst xmlns:p="http://schemas.openxmlformats.org/presentationml/2006/main">
  <p:tag name="MH" val="20151012112512"/>
  <p:tag name="MH_LIBRARY" val="GRAPHIC"/>
  <p:tag name="MH_TYPE" val="Other"/>
  <p:tag name="MH_ORDER" val="8"/>
</p:tagLst>
</file>

<file path=ppt/tags/tag37.xml><?xml version="1.0" encoding="utf-8"?>
<p:tagLst xmlns:p="http://schemas.openxmlformats.org/presentationml/2006/main">
  <p:tag name="MH" val="20151012112512"/>
  <p:tag name="MH_LIBRARY" val="GRAPHIC"/>
  <p:tag name="MH_TYPE" val="Other"/>
  <p:tag name="MH_ORDER" val="11"/>
</p:tagLst>
</file>

<file path=ppt/tags/tag38.xml><?xml version="1.0" encoding="utf-8"?>
<p:tagLst xmlns:p="http://schemas.openxmlformats.org/presentationml/2006/main">
  <p:tag name="MH" val="20151014154907"/>
  <p:tag name="MH_LIBRARY" val="GRAPHIC"/>
  <p:tag name="MH_TYPE" val="Other"/>
  <p:tag name="MH_ORDER" val="1"/>
</p:tagLst>
</file>

<file path=ppt/tags/tag39.xml><?xml version="1.0" encoding="utf-8"?>
<p:tagLst xmlns:p="http://schemas.openxmlformats.org/presentationml/2006/main">
  <p:tag name="MH" val="20151014154907"/>
  <p:tag name="MH_LIBRARY" val="GRAPHIC"/>
  <p:tag name="MH_TYPE" val="Other"/>
  <p:tag name="MH_ORDER" val="2"/>
</p:tagLst>
</file>

<file path=ppt/tags/tag4.xml><?xml version="1.0" encoding="utf-8"?>
<p:tagLst xmlns:p="http://schemas.openxmlformats.org/presentationml/2006/main">
  <p:tag name="MH" val="20151012194559"/>
  <p:tag name="MH_LIBRARY" val="GRAPHIC"/>
  <p:tag name="MH_TYPE" val="Other"/>
  <p:tag name="MH_ORDER" val="3"/>
</p:tagLst>
</file>

<file path=ppt/tags/tag40.xml><?xml version="1.0" encoding="utf-8"?>
<p:tagLst xmlns:p="http://schemas.openxmlformats.org/presentationml/2006/main">
  <p:tag name="MH" val="20151014154907"/>
  <p:tag name="MH_LIBRARY" val="GRAPHIC"/>
  <p:tag name="MH_TYPE" val="Other"/>
  <p:tag name="MH_ORDER" val="3"/>
</p:tagLst>
</file>

<file path=ppt/tags/tag41.xml><?xml version="1.0" encoding="utf-8"?>
<p:tagLst xmlns:p="http://schemas.openxmlformats.org/presentationml/2006/main">
  <p:tag name="MH" val="20151012162532"/>
  <p:tag name="MH_LIBRARY" val="GRAPHIC"/>
  <p:tag name="MH_TYPE" val="Text"/>
  <p:tag name="MH_ORDER" val="2"/>
</p:tagLst>
</file>

<file path=ppt/tags/tag42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2"/>
</p:tagLst>
</file>

<file path=ppt/tags/tag43.xml><?xml version="1.0" encoding="utf-8"?>
<p:tagLst xmlns:p="http://schemas.openxmlformats.org/presentationml/2006/main">
  <p:tag name="MH" val="20151012162532"/>
  <p:tag name="MH_LIBRARY" val="GRAPHIC"/>
  <p:tag name="MH_TYPE" val="Other"/>
  <p:tag name="MH_ORDER" val="7"/>
</p:tagLst>
</file>

<file path=ppt/tags/tag44.xml><?xml version="1.0" encoding="utf-8"?>
<p:tagLst xmlns:p="http://schemas.openxmlformats.org/presentationml/2006/main">
  <p:tag name="MH" val="20151012162532"/>
  <p:tag name="MH_LIBRARY" val="GRAPHIC"/>
  <p:tag name="MH_TYPE" val="Other"/>
  <p:tag name="MH_ORDER" val="8"/>
</p:tagLst>
</file>

<file path=ppt/tags/tag45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1"/>
</p:tagLst>
</file>

<file path=ppt/tags/tag46.xml><?xml version="1.0" encoding="utf-8"?>
<p:tagLst xmlns:p="http://schemas.openxmlformats.org/presentationml/2006/main">
  <p:tag name="MH" val="20151012162532"/>
  <p:tag name="MH_LIBRARY" val="GRAPHIC"/>
  <p:tag name="MH_TYPE" val="Other"/>
  <p:tag name="MH_ORDER" val="3"/>
</p:tagLst>
</file>

<file path=ppt/tags/tag47.xml><?xml version="1.0" encoding="utf-8"?>
<p:tagLst xmlns:p="http://schemas.openxmlformats.org/presentationml/2006/main">
  <p:tag name="MH" val="20151012162532"/>
  <p:tag name="MH_LIBRARY" val="GRAPHIC"/>
  <p:tag name="MH_TYPE" val="Other"/>
  <p:tag name="MH_ORDER" val="4"/>
</p:tagLst>
</file>

<file path=ppt/tags/tag48.xml><?xml version="1.0" encoding="utf-8"?>
<p:tagLst xmlns:p="http://schemas.openxmlformats.org/presentationml/2006/main">
  <p:tag name="MH" val="20151012162532"/>
  <p:tag name="MH_LIBRARY" val="GRAPHIC"/>
  <p:tag name="MH_TYPE" val="Text"/>
  <p:tag name="MH_ORDER" val="3"/>
</p:tagLst>
</file>

<file path=ppt/tags/tag49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3"/>
</p:tagLst>
</file>

<file path=ppt/tags/tag5.xml><?xml version="1.0" encoding="utf-8"?>
<p:tagLst xmlns:p="http://schemas.openxmlformats.org/presentationml/2006/main">
  <p:tag name="MH" val="20151012194559"/>
  <p:tag name="MH_LIBRARY" val="GRAPHIC"/>
  <p:tag name="MH_TYPE" val="Other"/>
  <p:tag name="MH_ORDER" val="4"/>
</p:tagLst>
</file>

<file path=ppt/tags/tag50.xml><?xml version="1.0" encoding="utf-8"?>
<p:tagLst xmlns:p="http://schemas.openxmlformats.org/presentationml/2006/main">
  <p:tag name="MH" val="20151012162532"/>
  <p:tag name="MH_LIBRARY" val="GRAPHIC"/>
  <p:tag name="MH_TYPE" val="Other"/>
  <p:tag name="MH_ORDER" val="11"/>
</p:tagLst>
</file>

<file path=ppt/tags/tag51.xml><?xml version="1.0" encoding="utf-8"?>
<p:tagLst xmlns:p="http://schemas.openxmlformats.org/presentationml/2006/main">
  <p:tag name="MH" val="20151012162532"/>
  <p:tag name="MH_LIBRARY" val="GRAPHIC"/>
  <p:tag name="MH_TYPE" val="Other"/>
  <p:tag name="MH_ORDER" val="12"/>
</p:tagLst>
</file>

<file path=ppt/tags/tag52.xml><?xml version="1.0" encoding="utf-8"?>
<p:tagLst xmlns:p="http://schemas.openxmlformats.org/presentationml/2006/main">
  <p:tag name="MH" val="20151012162532"/>
  <p:tag name="MH_LIBRARY" val="GRAPHIC"/>
  <p:tag name="MH_TYPE" val="Text"/>
  <p:tag name="MH_ORDER" val="2"/>
</p:tagLst>
</file>

<file path=ppt/tags/tag53.xml><?xml version="1.0" encoding="utf-8"?>
<p:tagLst xmlns:p="http://schemas.openxmlformats.org/presentationml/2006/main">
  <p:tag name="MH" val="20151012162532"/>
  <p:tag name="MH_LIBRARY" val="GRAPHIC"/>
  <p:tag name="MH_TYPE" val="Text"/>
  <p:tag name="MH_ORDER" val="1"/>
</p:tagLst>
</file>

<file path=ppt/tags/tag54.xml><?xml version="1.0" encoding="utf-8"?>
<p:tagLst xmlns:p="http://schemas.openxmlformats.org/presentationml/2006/main">
  <p:tag name="MH" val="20151012162532"/>
  <p:tag name="MH_LIBRARY" val="GRAPHIC"/>
  <p:tag name="MH_TYPE" val="Text"/>
  <p:tag name="MH_ORDER" val="2"/>
</p:tagLst>
</file>

<file path=ppt/tags/tag55.xml><?xml version="1.0" encoding="utf-8"?>
<p:tagLst xmlns:p="http://schemas.openxmlformats.org/presentationml/2006/main">
  <p:tag name="MH" val="20151012162532"/>
  <p:tag name="MH_LIBRARY" val="GRAPHIC"/>
  <p:tag name="MH_TYPE" val="Text"/>
  <p:tag name="MH_ORDER" val="2"/>
</p:tagLst>
</file>

<file path=ppt/tags/tag56.xml><?xml version="1.0" encoding="utf-8"?>
<p:tagLst xmlns:p="http://schemas.openxmlformats.org/presentationml/2006/main">
  <p:tag name="MH" val="20150803103604"/>
  <p:tag name="MH_LIBRARY" val="GRAPHIC"/>
  <p:tag name="MH_TYPE" val="PageTitle"/>
  <p:tag name="MH_ORDER" val="PageTitle"/>
</p:tagLst>
</file>

<file path=ppt/tags/tag57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58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59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.xml><?xml version="1.0" encoding="utf-8"?>
<p:tagLst xmlns:p="http://schemas.openxmlformats.org/presentationml/2006/main">
  <p:tag name="MH" val="20151012194559"/>
  <p:tag name="MH_LIBRARY" val="GRAPHIC"/>
  <p:tag name="MH_TYPE" val="Other"/>
  <p:tag name="MH_ORDER" val="5"/>
</p:tagLst>
</file>

<file path=ppt/tags/tag60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1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2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3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4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5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6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7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8.xml><?xml version="1.0" encoding="utf-8"?>
<p:tagLst xmlns:p="http://schemas.openxmlformats.org/presentationml/2006/main">
  <p:tag name="MH" val="20150803103604"/>
  <p:tag name="MH_LIBRARY" val="GRAPHIC"/>
  <p:tag name="MH_TYPE" val="SubTitle"/>
  <p:tag name="MH_ORDER" val="2"/>
</p:tagLst>
</file>

<file path=ppt/tags/tag69.xml><?xml version="1.0" encoding="utf-8"?>
<p:tagLst xmlns:p="http://schemas.openxmlformats.org/presentationml/2006/main">
  <p:tag name="MH" val="20151012162532"/>
  <p:tag name="MH_LIBRARY" val="GRAPHIC"/>
  <p:tag name="MH_TYPE" val="Other"/>
  <p:tag name="MH_ORDER" val="7"/>
</p:tagLst>
</file>

<file path=ppt/tags/tag7.xml><?xml version="1.0" encoding="utf-8"?>
<p:tagLst xmlns:p="http://schemas.openxmlformats.org/presentationml/2006/main">
  <p:tag name="MH" val="20151012194559"/>
  <p:tag name="MH_LIBRARY" val="GRAPHIC"/>
  <p:tag name="MH_TYPE" val="Other"/>
  <p:tag name="MH_ORDER" val="6"/>
</p:tagLst>
</file>

<file path=ppt/tags/tag70.xml><?xml version="1.0" encoding="utf-8"?>
<p:tagLst xmlns:p="http://schemas.openxmlformats.org/presentationml/2006/main">
  <p:tag name="MH" val="20151012162532"/>
  <p:tag name="MH_LIBRARY" val="GRAPHIC"/>
  <p:tag name="MH_TYPE" val="Other"/>
  <p:tag name="MH_ORDER" val="8"/>
</p:tagLst>
</file>

<file path=ppt/tags/tag71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2"/>
</p:tagLst>
</file>

<file path=ppt/tags/tag72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1"/>
</p:tagLst>
</file>

<file path=ppt/tags/tag73.xml><?xml version="1.0" encoding="utf-8"?>
<p:tagLst xmlns:p="http://schemas.openxmlformats.org/presentationml/2006/main">
  <p:tag name="MH" val="20151012162532"/>
  <p:tag name="MH_LIBRARY" val="GRAPHIC"/>
  <p:tag name="MH_TYPE" val="Other"/>
  <p:tag name="MH_ORDER" val="3"/>
</p:tagLst>
</file>

<file path=ppt/tags/tag74.xml><?xml version="1.0" encoding="utf-8"?>
<p:tagLst xmlns:p="http://schemas.openxmlformats.org/presentationml/2006/main">
  <p:tag name="MH" val="20151012162532"/>
  <p:tag name="MH_LIBRARY" val="GRAPHIC"/>
  <p:tag name="MH_TYPE" val="Other"/>
  <p:tag name="MH_ORDER" val="4"/>
</p:tagLst>
</file>

<file path=ppt/tags/tag75.xml><?xml version="1.0" encoding="utf-8"?>
<p:tagLst xmlns:p="http://schemas.openxmlformats.org/presentationml/2006/main">
  <p:tag name="MH" val="20151012162532"/>
  <p:tag name="MH_LIBRARY" val="GRAPHIC"/>
  <p:tag name="MH_TYPE" val="Other"/>
  <p:tag name="MH_ORDER" val="11"/>
</p:tagLst>
</file>

<file path=ppt/tags/tag76.xml><?xml version="1.0" encoding="utf-8"?>
<p:tagLst xmlns:p="http://schemas.openxmlformats.org/presentationml/2006/main">
  <p:tag name="MH" val="20151012162532"/>
  <p:tag name="MH_LIBRARY" val="GRAPHIC"/>
  <p:tag name="MH_TYPE" val="Other"/>
  <p:tag name="MH_ORDER" val="12"/>
</p:tagLst>
</file>

<file path=ppt/tags/tag77.xml><?xml version="1.0" encoding="utf-8"?>
<p:tagLst xmlns:p="http://schemas.openxmlformats.org/presentationml/2006/main">
  <p:tag name="MH" val="20151012162532"/>
  <p:tag name="MH_LIBRARY" val="GRAPHIC"/>
  <p:tag name="MH_TYPE" val="SubTitle"/>
  <p:tag name="MH_ORDER" val="3"/>
</p:tagLst>
</file>

<file path=ppt/tags/tag78.xml><?xml version="1.0" encoding="utf-8"?>
<p:tagLst xmlns:p="http://schemas.openxmlformats.org/presentationml/2006/main">
  <p:tag name="MH_TYPE" val="#NeiR#"/>
  <p:tag name="MH_NUMBER" val="3"/>
  <p:tag name="MH_CATEGORY" val="#BingLLB#"/>
  <p:tag name="MH_LAYOUT" val="SubTitle"/>
  <p:tag name="MH" val="20150803103604"/>
  <p:tag name="MH_LIBRARY" val="GRAPHIC"/>
</p:tagLst>
</file>

<file path=ppt/tags/tag79.xml><?xml version="1.0" encoding="utf-8"?>
<p:tagLst xmlns:p="http://schemas.openxmlformats.org/presentationml/2006/main">
  <p:tag name="MH" val="20151012211327"/>
  <p:tag name="MH_LIBRARY" val="GRAPHIC"/>
  <p:tag name="MH_TYPE" val="SubTitle"/>
  <p:tag name="MH_ORDER" val="1"/>
</p:tagLst>
</file>

<file path=ppt/tags/tag8.xml><?xml version="1.0" encoding="utf-8"?>
<p:tagLst xmlns:p="http://schemas.openxmlformats.org/presentationml/2006/main">
  <p:tag name="MH" val="20151012194559"/>
  <p:tag name="MH_LIBRARY" val="GRAPHIC"/>
  <p:tag name="MH_TYPE" val="Other"/>
  <p:tag name="MH_ORDER" val="7"/>
</p:tagLst>
</file>

<file path=ppt/tags/tag80.xml><?xml version="1.0" encoding="utf-8"?>
<p:tagLst xmlns:p="http://schemas.openxmlformats.org/presentationml/2006/main">
  <p:tag name="MH" val="20151012211327"/>
  <p:tag name="MH_LIBRARY" val="GRAPHIC"/>
  <p:tag name="MH_TYPE" val="SubTitle"/>
  <p:tag name="MH_ORDER" val="3"/>
</p:tagLst>
</file>

<file path=ppt/tags/tag81.xml><?xml version="1.0" encoding="utf-8"?>
<p:tagLst xmlns:p="http://schemas.openxmlformats.org/presentationml/2006/main">
  <p:tag name="MH" val="20151012211327"/>
  <p:tag name="MH_LIBRARY" val="GRAPHIC"/>
  <p:tag name="MH_TYPE" val="SubTitle"/>
  <p:tag name="MH_ORDER" val="2"/>
</p:tagLst>
</file>

<file path=ppt/tags/tag82.xml><?xml version="1.0" encoding="utf-8"?>
<p:tagLst xmlns:p="http://schemas.openxmlformats.org/presentationml/2006/main">
  <p:tag name="MH" val="20151012211327"/>
  <p:tag name="MH_LIBRARY" val="GRAPHIC"/>
  <p:tag name="MH_TYPE" val="Other"/>
  <p:tag name="MH_ORDER" val="1"/>
</p:tagLst>
</file>

<file path=ppt/tags/tag83.xml><?xml version="1.0" encoding="utf-8"?>
<p:tagLst xmlns:p="http://schemas.openxmlformats.org/presentationml/2006/main">
  <p:tag name="MH" val="20151012211327"/>
  <p:tag name="MH_LIBRARY" val="GRAPHIC"/>
  <p:tag name="MH_TYPE" val="Other"/>
  <p:tag name="MH_ORDER" val="2"/>
</p:tagLst>
</file>

<file path=ppt/tags/tag84.xml><?xml version="1.0" encoding="utf-8"?>
<p:tagLst xmlns:p="http://schemas.openxmlformats.org/presentationml/2006/main">
  <p:tag name="MH" val="20151012211327"/>
  <p:tag name="MH_LIBRARY" val="GRAPHIC"/>
  <p:tag name="MH_TYPE" val="Other"/>
  <p:tag name="MH_ORDER" val="3"/>
</p:tagLst>
</file>

<file path=ppt/tags/tag85.xml><?xml version="1.0" encoding="utf-8"?>
<p:tagLst xmlns:p="http://schemas.openxmlformats.org/presentationml/2006/main">
  <p:tag name="MH" val="20151012211327"/>
  <p:tag name="MH_LIBRARY" val="GRAPHIC"/>
  <p:tag name="MH_TYPE" val="Other"/>
  <p:tag name="MH_ORDER" val="4"/>
</p:tagLst>
</file>

<file path=ppt/tags/tag86.xml><?xml version="1.0" encoding="utf-8"?>
<p:tagLst xmlns:p="http://schemas.openxmlformats.org/presentationml/2006/main">
  <p:tag name="MH" val="20151012211327"/>
  <p:tag name="MH_LIBRARY" val="GRAPHIC"/>
  <p:tag name="MH_TYPE" val="Other"/>
  <p:tag name="MH_ORDER" val="5"/>
</p:tagLst>
</file>

<file path=ppt/tags/tag87.xml><?xml version="1.0" encoding="utf-8"?>
<p:tagLst xmlns:p="http://schemas.openxmlformats.org/presentationml/2006/main">
  <p:tag name="MH" val="20151012211327"/>
  <p:tag name="MH_LIBRARY" val="GRAPHIC"/>
  <p:tag name="MH_TYPE" val="Other"/>
  <p:tag name="MH_ORDER" val="6"/>
</p:tagLst>
</file>

<file path=ppt/tags/tag88.xml><?xml version="1.0" encoding="utf-8"?>
<p:tagLst xmlns:p="http://schemas.openxmlformats.org/presentationml/2006/main">
  <p:tag name="MH" val="20151012211327"/>
  <p:tag name="MH_LIBRARY" val="GRAPHIC"/>
  <p:tag name="MH_TYPE" val="Other"/>
  <p:tag name="MH_ORDER" val="7"/>
</p:tagLst>
</file>

<file path=ppt/tags/tag89.xml><?xml version="1.0" encoding="utf-8"?>
<p:tagLst xmlns:p="http://schemas.openxmlformats.org/presentationml/2006/main">
  <p:tag name="MH" val="20151012211327"/>
  <p:tag name="MH_LIBRARY" val="GRAPHIC"/>
  <p:tag name="MH_TYPE" val="Other"/>
  <p:tag name="MH_ORDER" val="8"/>
</p:tagLst>
</file>

<file path=ppt/tags/tag9.xml><?xml version="1.0" encoding="utf-8"?>
<p:tagLst xmlns:p="http://schemas.openxmlformats.org/presentationml/2006/main">
  <p:tag name="MH" val="20151012194559"/>
  <p:tag name="MH_LIBRARY" val="GRAPHIC"/>
  <p:tag name="MH_TYPE" val="SubTitle"/>
  <p:tag name="MH_ORDER" val="1"/>
</p:tagLst>
</file>

<file path=ppt/tags/tag90.xml><?xml version="1.0" encoding="utf-8"?>
<p:tagLst xmlns:p="http://schemas.openxmlformats.org/presentationml/2006/main">
  <p:tag name="MH" val="20151012211327"/>
  <p:tag name="MH_LIBRARY" val="GRAPHIC"/>
  <p:tag name="MH_TYPE" val="Other"/>
  <p:tag name="MH_ORDER" val="9"/>
</p:tagLst>
</file>

<file path=ppt/tags/tag91.xml><?xml version="1.0" encoding="utf-8"?>
<p:tagLst xmlns:p="http://schemas.openxmlformats.org/presentationml/2006/main">
  <p:tag name="MH" val="20151012211327"/>
  <p:tag name="MH_LIBRARY" val="GRAPHIC"/>
  <p:tag name="MH_TYPE" val="Other"/>
  <p:tag name="MH_ORDER" val="10"/>
</p:tagLst>
</file>

<file path=ppt/tags/tag92.xml><?xml version="1.0" encoding="utf-8"?>
<p:tagLst xmlns:p="http://schemas.openxmlformats.org/presentationml/2006/main">
  <p:tag name="MH" val="20151013115122"/>
  <p:tag name="MH_LIBRARY" val="GRAPHIC"/>
  <p:tag name="MH_TYPE" val="Title"/>
  <p:tag name="MH_ORDER" val="1"/>
</p:tagLst>
</file>

<file path=ppt/tags/tag93.xml><?xml version="1.0" encoding="utf-8"?>
<p:tagLst xmlns:p="http://schemas.openxmlformats.org/presentationml/2006/main">
  <p:tag name="MH" val="20151013115122"/>
  <p:tag name="MH_LIBRARY" val="GRAPHIC"/>
  <p:tag name="MH_TYPE" val="Other"/>
  <p:tag name="MH_ORDER" val="1"/>
</p:tagLst>
</file>

<file path=ppt/tags/tag94.xml><?xml version="1.0" encoding="utf-8"?>
<p:tagLst xmlns:p="http://schemas.openxmlformats.org/presentationml/2006/main">
  <p:tag name="MH" val="20151013115122"/>
  <p:tag name="MH_LIBRARY" val="GRAPHIC"/>
  <p:tag name="MH_TYPE" val="Other"/>
  <p:tag name="MH_ORDER" val="2"/>
</p:tagLst>
</file>

<file path=ppt/tags/tag95.xml><?xml version="1.0" encoding="utf-8"?>
<p:tagLst xmlns:p="http://schemas.openxmlformats.org/presentationml/2006/main">
  <p:tag name="MH" val="20151013115122"/>
  <p:tag name="MH_LIBRARY" val="GRAPHIC"/>
  <p:tag name="MH_TYPE" val="Other"/>
  <p:tag name="MH_ORDER" val="3"/>
</p:tagLst>
</file>

<file path=ppt/tags/tag96.xml><?xml version="1.0" encoding="utf-8"?>
<p:tagLst xmlns:p="http://schemas.openxmlformats.org/presentationml/2006/main">
  <p:tag name="MH" val="20151013115122"/>
  <p:tag name="MH_LIBRARY" val="GRAPHIC"/>
  <p:tag name="MH_TYPE" val="Other"/>
  <p:tag name="MH_ORDER" val="4"/>
</p:tagLst>
</file>

<file path=ppt/tags/tag97.xml><?xml version="1.0" encoding="utf-8"?>
<p:tagLst xmlns:p="http://schemas.openxmlformats.org/presentationml/2006/main">
  <p:tag name="MH" val="20151013115122"/>
  <p:tag name="MH_LIBRARY" val="GRAPHIC"/>
  <p:tag name="MH_TYPE" val="Other"/>
  <p:tag name="MH_ORDER" val="5"/>
</p:tagLst>
</file>

<file path=ppt/tags/tag98.xml><?xml version="1.0" encoding="utf-8"?>
<p:tagLst xmlns:p="http://schemas.openxmlformats.org/presentationml/2006/main">
  <p:tag name="MH" val="20151013115122"/>
  <p:tag name="MH_LIBRARY" val="GRAPHIC"/>
  <p:tag name="MH_TYPE" val="Other"/>
  <p:tag name="MH_ORDER" val="6"/>
</p:tagLst>
</file>

<file path=ppt/tags/tag99.xml><?xml version="1.0" encoding="utf-8"?>
<p:tagLst xmlns:p="http://schemas.openxmlformats.org/presentationml/2006/main">
  <p:tag name="MH" val="20151013115122"/>
  <p:tag name="MH_LIBRARY" val="GRAPHIC"/>
  <p:tag name="MH_TYPE" val="Text"/>
  <p:tag name="MH_ORDER" val="3"/>
</p:tagLst>
</file>

<file path=ppt/theme/theme1.xml><?xml version="1.0" encoding="utf-8"?>
<a:theme xmlns:a="http://schemas.openxmlformats.org/drawingml/2006/main" name="演示文稿1">
  <a:themeElements>
    <a:clrScheme name="黄色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网格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流畅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 lIns="0" tIns="0" rIns="0" bIns="0">
        <a:noAutofit/>
      </a:bodyPr>
      <a:lstStyle>
        <a:defPPr marL="457200" indent="266700">
          <a:spcAft>
            <a:spcPts val="0"/>
          </a:spcAft>
          <a:defRPr dirty="0"/>
        </a:defPPr>
      </a:lst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A000120150306A15KPBG</Template>
  <TotalTime>0</TotalTime>
  <Words>6887</Words>
  <Application>WPS 演示</Application>
  <PresentationFormat>全屏显示(16:10)</PresentationFormat>
  <Paragraphs>1112</Paragraphs>
  <Slides>52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52</vt:i4>
      </vt:variant>
    </vt:vector>
  </HeadingPairs>
  <TitlesOfParts>
    <vt:vector size="77" baseType="lpstr">
      <vt:lpstr>Arial</vt:lpstr>
      <vt:lpstr>宋体</vt:lpstr>
      <vt:lpstr>Wingdings</vt:lpstr>
      <vt:lpstr>Calibri</vt:lpstr>
      <vt:lpstr>Candara</vt:lpstr>
      <vt:lpstr>幼圆</vt:lpstr>
      <vt:lpstr>Kristen ITC</vt:lpstr>
      <vt:lpstr>微软雅黑</vt:lpstr>
      <vt:lpstr>Lao UI</vt:lpstr>
      <vt:lpstr>Arial Black</vt:lpstr>
      <vt:lpstr>Wingdings</vt:lpstr>
      <vt:lpstr>Verdana</vt:lpstr>
      <vt:lpstr>Antenna Bold</vt:lpstr>
      <vt:lpstr>Arial Narrow</vt:lpstr>
      <vt:lpstr>Franklin Gothic Medium</vt:lpstr>
      <vt:lpstr>Arial Unicode MS</vt:lpstr>
      <vt:lpstr>Arial Unicode MS</vt:lpstr>
      <vt:lpstr>华文细黑</vt:lpstr>
      <vt:lpstr>HY견명조</vt:lpstr>
      <vt:lpstr>Verdana</vt:lpstr>
      <vt:lpstr>黑体</vt:lpstr>
      <vt:lpstr>Calibri</vt:lpstr>
      <vt:lpstr>方正姚体</vt:lpstr>
      <vt:lpstr>Segoe Print</vt:lpstr>
      <vt:lpstr>演示文稿1</vt:lpstr>
      <vt:lpstr>PowerPoint 演示文稿</vt:lpstr>
      <vt:lpstr>目录</vt:lpstr>
      <vt:lpstr>2015年，我们的表现如何？</vt:lpstr>
      <vt:lpstr>2015年度回顾 - 融e购</vt:lpstr>
      <vt:lpstr>2015年度回顾 - 工银e支付</vt:lpstr>
      <vt:lpstr>2015年度回顾 - 手机银行</vt:lpstr>
      <vt:lpstr>我们的优势及不足</vt:lpstr>
      <vt:lpstr>市场的表现如何？</vt:lpstr>
      <vt:lpstr>互联网金融爆发式增长，投资遍地开花</vt:lpstr>
      <vt:lpstr>人们花更多的钱在互联网上</vt:lpstr>
      <vt:lpstr>相比传统金融，最担心的还是安全问题</vt:lpstr>
      <vt:lpstr>消费者痛点</vt:lpstr>
      <vt:lpstr>2016年，我们的策略</vt:lpstr>
      <vt:lpstr>三大产品让“信赖”落地</vt:lpstr>
      <vt:lpstr>立体规划内容传播节奏</vt:lpstr>
      <vt:lpstr>整体传播脉络图</vt:lpstr>
      <vt:lpstr>整合线 - 品牌的最大化曝光</vt:lpstr>
      <vt:lpstr>大数据引导认知 - 互联网消费报告</vt:lpstr>
      <vt:lpstr>大数据引导认知 - 媒体选择</vt:lpstr>
      <vt:lpstr>大数据引导认知 - 可视化传播</vt:lpstr>
      <vt:lpstr>微电影加深认同：让爱更进一步</vt:lpstr>
      <vt:lpstr>PowerPoint 演示文稿</vt:lpstr>
      <vt:lpstr>微 电 影 故 事 梗 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线下形象宣传+线上话题营销</vt:lpstr>
      <vt:lpstr>ePR品牌高度提升</vt:lpstr>
      <vt:lpstr>ePR全程覆盖，引爆行业声量</vt:lpstr>
      <vt:lpstr>营销线 - 利益直观展现</vt:lpstr>
      <vt:lpstr>优惠活动贯穿全年：1元行动</vt:lpstr>
      <vt:lpstr>优惠活动贯穿全年：1元行动</vt:lpstr>
      <vt:lpstr>优惠活动贯穿全年：1元行动</vt:lpstr>
      <vt:lpstr>H5轻应用小游戏：最夯优惠月</vt:lpstr>
      <vt:lpstr>“惠生活”达人评选活动</vt:lpstr>
      <vt:lpstr>跨界资源整合：百合网工行专享会员礼包</vt:lpstr>
      <vt:lpstr>跨界资源整合：百合网工行专享会员礼包</vt:lpstr>
      <vt:lpstr>整体传播脉络图</vt:lpstr>
      <vt:lpstr>KPI </vt:lpstr>
      <vt:lpstr>报价</vt:lpstr>
      <vt:lpstr>谢谢！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关于我们</dc:title>
  <dc:creator>微软用户</dc:creator>
  <cp:lastModifiedBy>seed</cp:lastModifiedBy>
  <cp:revision>274</cp:revision>
  <dcterms:created xsi:type="dcterms:W3CDTF">2013-11-15T10:10:00Z</dcterms:created>
  <dcterms:modified xsi:type="dcterms:W3CDTF">2019-04-11T06:19:51Z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2052-11.1.0.8214</vt:lpwstr>
  </property>
</Properties>
</file>