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2.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3.xml" ContentType="application/vnd.openxmlformats-officedocument.presentationml.notesSlide+xml"/>
  <Override PartName="/ppt/tags/tag44.xml" ContentType="application/vnd.openxmlformats-officedocument.presentationml.tags+xml"/>
  <Override PartName="/ppt/notesSlides/notesSlide4.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5.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6.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7.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8.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9.xml" ContentType="application/vnd.openxmlformats-officedocument.presentationml.notesSlide+xml"/>
  <Override PartName="/ppt/tags/tag6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63.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21"/>
  </p:notesMasterIdLst>
  <p:sldIdLst>
    <p:sldId id="300" r:id="rId2"/>
    <p:sldId id="301" r:id="rId3"/>
    <p:sldId id="302" r:id="rId4"/>
    <p:sldId id="285" r:id="rId5"/>
    <p:sldId id="287" r:id="rId6"/>
    <p:sldId id="292" r:id="rId7"/>
    <p:sldId id="303" r:id="rId8"/>
    <p:sldId id="294" r:id="rId9"/>
    <p:sldId id="299" r:id="rId10"/>
    <p:sldId id="306" r:id="rId11"/>
    <p:sldId id="305" r:id="rId12"/>
    <p:sldId id="307" r:id="rId13"/>
    <p:sldId id="308" r:id="rId14"/>
    <p:sldId id="309" r:id="rId15"/>
    <p:sldId id="313" r:id="rId16"/>
    <p:sldId id="314" r:id="rId17"/>
    <p:sldId id="268" r:id="rId18"/>
    <p:sldId id="310" r:id="rId19"/>
    <p:sldId id="276" r:id="rId20"/>
  </p:sldIdLst>
  <p:sldSz cx="9144000" cy="5143500" type="screen16x9"/>
  <p:notesSz cx="6858000" cy="9144000"/>
  <p:custDataLst>
    <p:tags r:id="rId22"/>
  </p:custData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50" userDrawn="1">
          <p15:clr>
            <a:srgbClr val="A4A3A4"/>
          </p15:clr>
        </p15:guide>
        <p15:guide id="2" pos="295" userDrawn="1">
          <p15:clr>
            <a:srgbClr val="A4A3A4"/>
          </p15:clr>
        </p15:guide>
        <p15:guide id="3" pos="5352" userDrawn="1">
          <p15:clr>
            <a:srgbClr val="A4A3A4"/>
          </p15:clr>
        </p15:guide>
        <p15:guide id="4" orient="horz" pos="14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1729"/>
    <a:srgbClr val="7639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39" autoAdjust="0"/>
    <p:restoredTop sz="94660"/>
  </p:normalViewPr>
  <p:slideViewPr>
    <p:cSldViewPr snapToGrid="0" showGuides="1">
      <p:cViewPr varScale="1">
        <p:scale>
          <a:sx n="112" d="100"/>
          <a:sy n="112" d="100"/>
        </p:scale>
        <p:origin x="507" y="51"/>
      </p:cViewPr>
      <p:guideLst>
        <p:guide orient="horz" pos="3150"/>
        <p:guide pos="295"/>
        <p:guide pos="5352"/>
        <p:guide orient="horz" pos="14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9D38C9-B3E2-4A22-A303-64DDC49D1947}" type="datetimeFigureOut">
              <a:rPr lang="zh-CN" altLang="en-US" smtClean="0"/>
              <a:t>2023/6/28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FC3630-CC41-4D01-B535-4734EAFE758A}"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C3630-CC41-4D01-B535-4734EAFE758A}" type="slidenum">
              <a:rPr lang="zh-CN" altLang="en-US" smtClean="0"/>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C3630-CC41-4D01-B535-4734EAFE758A}" type="slidenum">
              <a:rPr lang="zh-CN" altLang="en-US" smtClean="0"/>
              <a:t>15</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C3630-CC41-4D01-B535-4734EAFE758A}" type="slidenum">
              <a:rPr lang="zh-CN" altLang="en-US" smtClean="0"/>
              <a:t>16</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C3630-CC41-4D01-B535-4734EAFE758A}" type="slidenum">
              <a:rPr lang="zh-CN" altLang="en-US" smtClean="0"/>
              <a:t>18</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C3630-CC41-4D01-B535-4734EAFE758A}" type="slidenum">
              <a:rPr lang="zh-CN" altLang="en-US" smtClean="0"/>
              <a:t>5</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C3630-CC41-4D01-B535-4734EAFE758A}" type="slidenum">
              <a:rPr lang="zh-CN" altLang="en-US" smtClean="0"/>
              <a:t>8</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C3630-CC41-4D01-B535-4734EAFE758A}" type="slidenum">
              <a:rPr lang="zh-CN" altLang="en-US" smtClean="0">
                <a:solidFill>
                  <a:prstClr val="black"/>
                </a:solidFill>
              </a:rPr>
              <a:t>9</a:t>
            </a:fld>
            <a:endParaRPr lang="zh-CN" alt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C3630-CC41-4D01-B535-4734EAFE758A}" type="slidenum">
              <a:rPr lang="zh-CN" altLang="en-US" smtClean="0"/>
              <a:t>10</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C3630-CC41-4D01-B535-4734EAFE758A}" type="slidenum">
              <a:rPr lang="zh-CN" altLang="en-US" smtClean="0"/>
              <a:t>11</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C3630-CC41-4D01-B535-4734EAFE758A}" type="slidenum">
              <a:rPr lang="zh-CN" altLang="en-US" smtClean="0"/>
              <a:t>12</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C3630-CC41-4D01-B535-4734EAFE758A}" type="slidenum">
              <a:rPr lang="zh-CN" altLang="en-US" smtClean="0"/>
              <a:t>13</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FC3630-CC41-4D01-B535-4734EAFE758A}" type="slidenum">
              <a:rPr lang="zh-CN" altLang="en-US" smtClean="0"/>
              <a:t>14</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50348A87-3EBE-4580-ADCE-C68FF32C1635}" type="datetimeFigureOut">
              <a:rPr lang="zh-CN" altLang="en-US" smtClean="0"/>
              <a:t>2023/6/28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A5AFD18-3D2B-4C14-8EAF-723884A0FC55}" type="slidenum">
              <a:rPr lang="zh-CN" altLang="en-US" smtClean="0"/>
              <a:t>‹#›</a:t>
            </a:fld>
            <a:endParaRPr lang="zh-CN" alt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50348A87-3EBE-4580-ADCE-C68FF32C1635}" type="datetimeFigureOut">
              <a:rPr lang="zh-CN" altLang="en-US" smtClean="0"/>
              <a:t>2023/6/28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A5AFD18-3D2B-4C14-8EAF-723884A0FC55}" type="slidenum">
              <a:rPr lang="zh-CN" altLang="en-US" smtClean="0"/>
              <a:t>‹#›</a:t>
            </a:fld>
            <a:endParaRPr lang="zh-CN" alt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50348A87-3EBE-4580-ADCE-C68FF32C1635}" type="datetimeFigureOut">
              <a:rPr lang="zh-CN" altLang="en-US" smtClean="0"/>
              <a:t>2023/6/28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A5AFD18-3D2B-4C14-8EAF-723884A0FC55}" type="slidenum">
              <a:rPr lang="zh-CN" altLang="en-US" smtClean="0"/>
              <a:t>‹#›</a:t>
            </a:fld>
            <a:endParaRPr lang="zh-CN" altLang="en-US"/>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50348A87-3EBE-4580-ADCE-C68FF32C1635}" type="datetimeFigureOut">
              <a:rPr lang="zh-CN" altLang="en-US" smtClean="0"/>
              <a:t>2023/6/28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A5AFD18-3D2B-4C14-8EAF-723884A0FC55}" type="slidenum">
              <a:rPr lang="zh-CN" altLang="en-US" smtClean="0"/>
              <a:t>‹#›</a:t>
            </a:fld>
            <a:endParaRPr lang="zh-CN" altLang="en-US"/>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50348A87-3EBE-4580-ADCE-C68FF32C1635}" type="datetimeFigureOut">
              <a:rPr lang="zh-CN" altLang="en-US" smtClean="0"/>
              <a:t>2023/6/28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A5AFD18-3D2B-4C14-8EAF-723884A0FC55}" type="slidenum">
              <a:rPr lang="zh-CN" altLang="en-US" smtClean="0"/>
              <a:t>‹#›</a:t>
            </a:fld>
            <a:endParaRPr lang="zh-CN" alt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50348A87-3EBE-4580-ADCE-C68FF32C1635}" type="datetimeFigureOut">
              <a:rPr lang="zh-CN" altLang="en-US" smtClean="0"/>
              <a:t>2023/6/28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A5AFD18-3D2B-4C14-8EAF-723884A0FC55}" type="slidenum">
              <a:rPr lang="zh-CN" altLang="en-US" smtClean="0"/>
              <a:t>‹#›</a:t>
            </a:fld>
            <a:endParaRPr lang="zh-CN" alt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50348A87-3EBE-4580-ADCE-C68FF32C1635}" type="datetimeFigureOut">
              <a:rPr lang="zh-CN" altLang="en-US" smtClean="0"/>
              <a:t>2023/6/28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A5AFD18-3D2B-4C14-8EAF-723884A0FC55}" type="slidenum">
              <a:rPr lang="zh-CN" altLang="en-US" smtClean="0"/>
              <a:t>‹#›</a:t>
            </a:fld>
            <a:endParaRPr lang="zh-CN" alt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50348A87-3EBE-4580-ADCE-C68FF32C1635}" type="datetimeFigureOut">
              <a:rPr lang="zh-CN" altLang="en-US" smtClean="0"/>
              <a:t>2023/6/28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A5AFD18-3D2B-4C14-8EAF-723884A0FC55}" type="slidenum">
              <a:rPr lang="zh-CN" altLang="en-US" smtClean="0"/>
              <a:t>‹#›</a:t>
            </a:fld>
            <a:endParaRPr lang="zh-CN" alt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348A87-3EBE-4580-ADCE-C68FF32C1635}" type="datetimeFigureOut">
              <a:rPr lang="zh-CN" altLang="en-US" smtClean="0"/>
              <a:t>2023/6/28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A5AFD18-3D2B-4C14-8EAF-723884A0FC55}" type="slidenum">
              <a:rPr lang="zh-CN" altLang="en-US" smtClean="0"/>
              <a:t>‹#›</a:t>
            </a:fld>
            <a:endParaRPr lang="zh-CN" alt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50348A87-3EBE-4580-ADCE-C68FF32C1635}" type="datetimeFigureOut">
              <a:rPr lang="zh-CN" altLang="en-US" smtClean="0"/>
              <a:t>2023/6/28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A5AFD18-3D2B-4C14-8EAF-723884A0FC55}" type="slidenum">
              <a:rPr lang="zh-CN" altLang="en-US" smtClean="0"/>
              <a:t>‹#›</a:t>
            </a:fld>
            <a:endParaRPr lang="zh-CN" alt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50348A87-3EBE-4580-ADCE-C68FF32C1635}" type="datetimeFigureOut">
              <a:rPr lang="zh-CN" altLang="en-US" smtClean="0"/>
              <a:t>2023/6/28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A5AFD18-3D2B-4C14-8EAF-723884A0FC55}" type="slidenum">
              <a:rPr lang="zh-CN" altLang="en-US" smtClean="0"/>
              <a:t>‹#›</a:t>
            </a:fld>
            <a:endParaRPr lang="zh-CN" alt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0348A87-3EBE-4580-ADCE-C68FF32C1635}" type="datetimeFigureOut">
              <a:rPr lang="zh-CN" altLang="en-US" smtClean="0"/>
              <a:t>2023/6/28</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A5AFD18-3D2B-4C14-8EAF-723884A0FC55}"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6.webp"/><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image" Target="../media/image7.pn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8.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55.xml"/></Relationships>
</file>

<file path=ppt/slides/_rels/slide13.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9.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59.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6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3" Type="http://schemas.openxmlformats.org/officeDocument/2006/relationships/tags" Target="../tags/tag14.xml"/><Relationship Id="rId18" Type="http://schemas.openxmlformats.org/officeDocument/2006/relationships/tags" Target="../tags/tag19.xml"/><Relationship Id="rId26" Type="http://schemas.openxmlformats.org/officeDocument/2006/relationships/tags" Target="../tags/tag27.xml"/><Relationship Id="rId21" Type="http://schemas.openxmlformats.org/officeDocument/2006/relationships/tags" Target="../tags/tag22.xml"/><Relationship Id="rId34" Type="http://schemas.openxmlformats.org/officeDocument/2006/relationships/tags" Target="../tags/tag35.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tags" Target="../tags/tag18.xml"/><Relationship Id="rId25" Type="http://schemas.openxmlformats.org/officeDocument/2006/relationships/tags" Target="../tags/tag26.xml"/><Relationship Id="rId33" Type="http://schemas.openxmlformats.org/officeDocument/2006/relationships/tags" Target="../tags/tag34.xml"/><Relationship Id="rId2" Type="http://schemas.openxmlformats.org/officeDocument/2006/relationships/tags" Target="../tags/tag3.xml"/><Relationship Id="rId16" Type="http://schemas.openxmlformats.org/officeDocument/2006/relationships/tags" Target="../tags/tag17.xml"/><Relationship Id="rId20" Type="http://schemas.openxmlformats.org/officeDocument/2006/relationships/tags" Target="../tags/tag21.xml"/><Relationship Id="rId29" Type="http://schemas.openxmlformats.org/officeDocument/2006/relationships/tags" Target="../tags/tag30.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24" Type="http://schemas.openxmlformats.org/officeDocument/2006/relationships/tags" Target="../tags/tag25.xml"/><Relationship Id="rId32" Type="http://schemas.openxmlformats.org/officeDocument/2006/relationships/tags" Target="../tags/tag33.xml"/><Relationship Id="rId37" Type="http://schemas.openxmlformats.org/officeDocument/2006/relationships/notesSlide" Target="../notesSlides/notesSlide2.xml"/><Relationship Id="rId5" Type="http://schemas.openxmlformats.org/officeDocument/2006/relationships/tags" Target="../tags/tag6.xml"/><Relationship Id="rId15" Type="http://schemas.openxmlformats.org/officeDocument/2006/relationships/tags" Target="../tags/tag16.xml"/><Relationship Id="rId23" Type="http://schemas.openxmlformats.org/officeDocument/2006/relationships/tags" Target="../tags/tag24.xml"/><Relationship Id="rId28" Type="http://schemas.openxmlformats.org/officeDocument/2006/relationships/tags" Target="../tags/tag29.xml"/><Relationship Id="rId36" Type="http://schemas.openxmlformats.org/officeDocument/2006/relationships/slideLayout" Target="../slideLayouts/slideLayout2.xml"/><Relationship Id="rId10" Type="http://schemas.openxmlformats.org/officeDocument/2006/relationships/tags" Target="../tags/tag11.xml"/><Relationship Id="rId19" Type="http://schemas.openxmlformats.org/officeDocument/2006/relationships/tags" Target="../tags/tag20.xml"/><Relationship Id="rId31" Type="http://schemas.openxmlformats.org/officeDocument/2006/relationships/tags" Target="../tags/tag32.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 Id="rId22" Type="http://schemas.openxmlformats.org/officeDocument/2006/relationships/tags" Target="../tags/tag23.xml"/><Relationship Id="rId27" Type="http://schemas.openxmlformats.org/officeDocument/2006/relationships/tags" Target="../tags/tag28.xml"/><Relationship Id="rId30" Type="http://schemas.openxmlformats.org/officeDocument/2006/relationships/tags" Target="../tags/tag31.xml"/><Relationship Id="rId35" Type="http://schemas.openxmlformats.org/officeDocument/2006/relationships/tags" Target="../tags/tag36.xml"/><Relationship Id="rId8" Type="http://schemas.openxmlformats.org/officeDocument/2006/relationships/tags" Target="../tags/tag9.xml"/><Relationship Id="rId3" Type="http://schemas.openxmlformats.org/officeDocument/2006/relationships/tags" Target="../tags/tag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3.xml"/><Relationship Id="rId3" Type="http://schemas.openxmlformats.org/officeDocument/2006/relationships/tags" Target="../tags/tag40.xml"/><Relationship Id="rId7"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0" y="-30480"/>
            <a:ext cx="9144000" cy="5212080"/>
          </a:xfrm>
          <a:prstGeom prst="rect">
            <a:avLst/>
          </a:prstGeom>
        </p:spPr>
      </p:pic>
      <p:sp>
        <p:nvSpPr>
          <p:cNvPr id="9" name="矩形 8"/>
          <p:cNvSpPr/>
          <p:nvPr/>
        </p:nvSpPr>
        <p:spPr>
          <a:xfrm>
            <a:off x="1350819" y="950767"/>
            <a:ext cx="6442363" cy="3598095"/>
          </a:xfrm>
          <a:prstGeom prst="rect">
            <a:avLst/>
          </a:prstGeom>
          <a:solidFill>
            <a:sysClr val="window" lastClr="FFFFFF">
              <a:alpha val="40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Light" panose="020F0302020204030204"/>
              <a:ea typeface="微软雅黑 Light" panose="020B0502040204020203" charset="-122"/>
              <a:cs typeface="+mn-cs"/>
            </a:endParaRPr>
          </a:p>
        </p:txBody>
      </p:sp>
      <p:sp>
        <p:nvSpPr>
          <p:cNvPr id="10" name="矩形 9"/>
          <p:cNvSpPr/>
          <p:nvPr/>
        </p:nvSpPr>
        <p:spPr>
          <a:xfrm>
            <a:off x="1445838" y="1052121"/>
            <a:ext cx="6233320" cy="3395386"/>
          </a:xfrm>
          <a:prstGeom prst="rect">
            <a:avLst/>
          </a:prstGeom>
          <a:solidFill>
            <a:srgbClr val="850B05">
              <a:alpha val="9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Light" panose="020F0302020204030204"/>
              <a:ea typeface="微软雅黑 Light" panose="020B0502040204020203" charset="-122"/>
              <a:cs typeface="+mn-cs"/>
            </a:endParaRPr>
          </a:p>
        </p:txBody>
      </p:sp>
      <p:sp>
        <p:nvSpPr>
          <p:cNvPr id="15" name="矩形 14"/>
          <p:cNvSpPr/>
          <p:nvPr/>
        </p:nvSpPr>
        <p:spPr>
          <a:xfrm flipH="1">
            <a:off x="1671320" y="1862455"/>
            <a:ext cx="5782310" cy="521970"/>
          </a:xfrm>
          <a:prstGeom prst="rect">
            <a:avLst/>
          </a:prstGeom>
        </p:spPr>
        <p:txBody>
          <a:bodyPr wrap="square">
            <a:spAutoFit/>
          </a:bodyPr>
          <a:lstStyle/>
          <a:p>
            <a:pPr algn="ctr"/>
            <a:r>
              <a:rPr lang="zh-CN" altLang="en-US" sz="2800" b="1">
                <a:solidFill>
                  <a:schemeClr val="bg1"/>
                </a:solidFill>
                <a:latin typeface="微软雅黑" panose="020B0503020204020204" charset="-122"/>
                <a:ea typeface="微软雅黑" panose="020B0503020204020204" charset="-122"/>
              </a:rPr>
              <a:t>二三线城市咖啡饮品通用活动提案</a:t>
            </a:r>
          </a:p>
        </p:txBody>
      </p:sp>
      <p:sp>
        <p:nvSpPr>
          <p:cNvPr id="16" name="矩形 15"/>
          <p:cNvSpPr/>
          <p:nvPr/>
        </p:nvSpPr>
        <p:spPr>
          <a:xfrm flipH="1">
            <a:off x="2177497" y="2532086"/>
            <a:ext cx="4661058" cy="430888"/>
          </a:xfrm>
          <a:prstGeom prst="rect">
            <a:avLst/>
          </a:prstGeom>
        </p:spPr>
        <p:txBody>
          <a:bodyPr wrap="square">
            <a:spAutoFit/>
          </a:bodyPr>
          <a:lstStyle/>
          <a:p>
            <a:pPr algn="ctr"/>
            <a:r>
              <a:rPr lang="en-US" altLang="zh-CN" sz="2200">
                <a:solidFill>
                  <a:schemeClr val="bg1"/>
                </a:solidFill>
                <a:latin typeface="微软雅黑" panose="020B0503020204020204" charset="-122"/>
              </a:rPr>
              <a:t>BUSINESS TEMPLATES</a:t>
            </a:r>
            <a:endParaRPr lang="en-US" altLang="zh-CN" sz="2200">
              <a:solidFill>
                <a:schemeClr val="bg1"/>
              </a:solidFill>
              <a:latin typeface="微软雅黑" panose="020B0503020204020204" charset="-122"/>
              <a:ea typeface="微软雅黑" panose="020B0503020204020204" charset="-122"/>
            </a:endParaRPr>
          </a:p>
        </p:txBody>
      </p:sp>
      <p:sp>
        <p:nvSpPr>
          <p:cNvPr id="17" name="矩形 16"/>
          <p:cNvSpPr/>
          <p:nvPr/>
        </p:nvSpPr>
        <p:spPr>
          <a:xfrm>
            <a:off x="1852335" y="3264032"/>
            <a:ext cx="5311383" cy="344805"/>
          </a:xfrm>
          <a:prstGeom prst="rect">
            <a:avLst/>
          </a:prstGeom>
        </p:spPr>
        <p:txBody>
          <a:bodyPr wrap="square">
            <a:spAutoFit/>
          </a:bodyPr>
          <a:lstStyle/>
          <a:p>
            <a:pPr algn="ctr" defTabSz="914400">
              <a:lnSpc>
                <a:spcPct val="150000"/>
              </a:lnSpc>
              <a:defRPr/>
            </a:pPr>
            <a:r>
              <a:rPr lang="en-US" altLang="zh-CN" sz="1100" kern="0">
                <a:solidFill>
                  <a:schemeClr val="bg1"/>
                </a:solidFill>
                <a:ea typeface="微软雅黑" panose="020B0503020204020204" charset="-122"/>
              </a:rPr>
              <a:t>— </a:t>
            </a:r>
            <a:r>
              <a:rPr lang="zh-CN" sz="1100" kern="0">
                <a:solidFill>
                  <a:schemeClr val="bg1"/>
                </a:solidFill>
                <a:ea typeface="微软雅黑" panose="020B0503020204020204" charset="-122"/>
              </a:rPr>
              <a:t>口袋设计营销部</a:t>
            </a:r>
            <a:r>
              <a:rPr lang="en-US" altLang="zh-CN" sz="1100" kern="0">
                <a:solidFill>
                  <a:schemeClr val="bg1"/>
                </a:solidFill>
                <a:ea typeface="微软雅黑" panose="020B0503020204020204" charset="-122"/>
              </a:rPr>
              <a:t> —</a:t>
            </a:r>
          </a:p>
        </p:txBody>
      </p:sp>
      <p:grpSp>
        <p:nvGrpSpPr>
          <p:cNvPr id="2" name="组合 1"/>
          <p:cNvGrpSpPr/>
          <p:nvPr/>
        </p:nvGrpSpPr>
        <p:grpSpPr>
          <a:xfrm>
            <a:off x="2812039" y="2944226"/>
            <a:ext cx="3341706" cy="337185"/>
            <a:chOff x="2903213" y="2402473"/>
            <a:chExt cx="3341706" cy="337185"/>
          </a:xfrm>
        </p:grpSpPr>
        <p:sp>
          <p:nvSpPr>
            <p:cNvPr id="18" name="矩形 17"/>
            <p:cNvSpPr/>
            <p:nvPr/>
          </p:nvSpPr>
          <p:spPr>
            <a:xfrm flipH="1">
              <a:off x="2903213" y="2402473"/>
              <a:ext cx="1161059" cy="337185"/>
            </a:xfrm>
            <a:prstGeom prst="rect">
              <a:avLst/>
            </a:prstGeom>
          </p:spPr>
          <p:txBody>
            <a:bodyPr wrap="square">
              <a:spAutoFit/>
            </a:bodyPr>
            <a:lstStyle/>
            <a:p>
              <a:pPr algn="ctr"/>
              <a:r>
                <a:rPr lang="zh-CN" altLang="en-US" sz="1600">
                  <a:solidFill>
                    <a:schemeClr val="bg1"/>
                  </a:solidFill>
                  <a:latin typeface="微软雅黑" panose="020B0503020204020204" charset="-122"/>
                  <a:ea typeface="微软雅黑" panose="020B0503020204020204" charset="-122"/>
                </a:rPr>
                <a:t>项目概述</a:t>
              </a:r>
            </a:p>
          </p:txBody>
        </p:sp>
        <p:cxnSp>
          <p:nvCxnSpPr>
            <p:cNvPr id="19" name="直接连接符 18"/>
            <p:cNvCxnSpPr/>
            <p:nvPr/>
          </p:nvCxnSpPr>
          <p:spPr>
            <a:xfrm>
              <a:off x="3953351" y="2452428"/>
              <a:ext cx="0" cy="23864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flipH="1">
              <a:off x="3982760" y="2402473"/>
              <a:ext cx="1161059" cy="337185"/>
            </a:xfrm>
            <a:prstGeom prst="rect">
              <a:avLst/>
            </a:prstGeom>
          </p:spPr>
          <p:txBody>
            <a:bodyPr wrap="square">
              <a:spAutoFit/>
            </a:bodyPr>
            <a:lstStyle/>
            <a:p>
              <a:pPr algn="ctr"/>
              <a:r>
                <a:rPr lang="zh-CN" altLang="en-US" sz="1600">
                  <a:solidFill>
                    <a:schemeClr val="bg1"/>
                  </a:solidFill>
                  <a:latin typeface="微软雅黑" panose="020B0503020204020204" charset="-122"/>
                  <a:ea typeface="微软雅黑" panose="020B0503020204020204" charset="-122"/>
                </a:rPr>
                <a:t>活动内容</a:t>
              </a:r>
            </a:p>
          </p:txBody>
        </p:sp>
        <p:cxnSp>
          <p:nvCxnSpPr>
            <p:cNvPr id="21" name="直接连接符 20"/>
            <p:cNvCxnSpPr/>
            <p:nvPr/>
          </p:nvCxnSpPr>
          <p:spPr>
            <a:xfrm>
              <a:off x="5104620" y="2452428"/>
              <a:ext cx="0" cy="23864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矩形 21"/>
            <p:cNvSpPr/>
            <p:nvPr/>
          </p:nvSpPr>
          <p:spPr>
            <a:xfrm flipH="1">
              <a:off x="5173263" y="2402473"/>
              <a:ext cx="1071656" cy="337185"/>
            </a:xfrm>
            <a:prstGeom prst="rect">
              <a:avLst/>
            </a:prstGeom>
          </p:spPr>
          <p:txBody>
            <a:bodyPr wrap="square">
              <a:spAutoFit/>
            </a:bodyPr>
            <a:lstStyle/>
            <a:p>
              <a:pPr algn="ctr"/>
              <a:r>
                <a:rPr lang="zh-CN" altLang="en-US" sz="1600">
                  <a:solidFill>
                    <a:schemeClr val="bg1"/>
                  </a:solidFill>
                  <a:latin typeface="微软雅黑" panose="020B0503020204020204" charset="-122"/>
                  <a:ea typeface="微软雅黑" panose="020B0503020204020204" charset="-122"/>
                </a:rPr>
                <a:t>项目分工</a:t>
              </a:r>
            </a:p>
          </p:txBody>
        </p:sp>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79918" y="111968"/>
            <a:ext cx="867745" cy="849083"/>
            <a:chOff x="1828800" y="130629"/>
            <a:chExt cx="867745" cy="849083"/>
          </a:xfrm>
        </p:grpSpPr>
        <p:sp>
          <p:nvSpPr>
            <p:cNvPr id="4" name="矩形 3"/>
            <p:cNvSpPr/>
            <p:nvPr/>
          </p:nvSpPr>
          <p:spPr>
            <a:xfrm>
              <a:off x="1828800" y="130629"/>
              <a:ext cx="653142" cy="65314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248676" y="531843"/>
              <a:ext cx="447869" cy="447869"/>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矩形 6"/>
          <p:cNvSpPr/>
          <p:nvPr/>
        </p:nvSpPr>
        <p:spPr>
          <a:xfrm flipH="1">
            <a:off x="1157496" y="328255"/>
            <a:ext cx="2533750" cy="337185"/>
          </a:xfrm>
          <a:prstGeom prst="rect">
            <a:avLst/>
          </a:prstGeom>
        </p:spPr>
        <p:txBody>
          <a:bodyPr wrap="square">
            <a:spAutoFit/>
          </a:bodyPr>
          <a:lstStyle/>
          <a:p>
            <a:r>
              <a:rPr lang="zh-CN" altLang="en-US" sz="1600">
                <a:solidFill>
                  <a:schemeClr val="accent1"/>
                </a:solidFill>
                <a:latin typeface="+mj-ea"/>
                <a:ea typeface="+mj-ea"/>
              </a:rPr>
              <a:t>活动内容</a:t>
            </a:r>
          </a:p>
        </p:txBody>
      </p:sp>
      <p:sp>
        <p:nvSpPr>
          <p:cNvPr id="8" name="矩形 7"/>
          <p:cNvSpPr/>
          <p:nvPr/>
        </p:nvSpPr>
        <p:spPr>
          <a:xfrm>
            <a:off x="1147663" y="640371"/>
            <a:ext cx="3887917" cy="252730"/>
          </a:xfrm>
          <a:prstGeom prst="rect">
            <a:avLst/>
          </a:prstGeom>
        </p:spPr>
        <p:txBody>
          <a:bodyPr wrap="square">
            <a:spAutoFit/>
          </a:bodyPr>
          <a:lstStyle/>
          <a:p>
            <a:r>
              <a:rPr lang="zh-CN" altLang="en-US" sz="1050" kern="0">
                <a:solidFill>
                  <a:schemeClr val="tx1">
                    <a:lumMod val="85000"/>
                    <a:lumOff val="15000"/>
                  </a:schemeClr>
                </a:solidFill>
                <a:cs typeface="Arial" panose="020B0604020202020204" pitchFamily="34" charset="0"/>
                <a:sym typeface="Arial" panose="020B0604020202020204" pitchFamily="34" charset="0"/>
              </a:rPr>
              <a:t>早餐配合版块</a:t>
            </a:r>
          </a:p>
        </p:txBody>
      </p:sp>
      <p:sp>
        <p:nvSpPr>
          <p:cNvPr id="11" name="矩形 10"/>
          <p:cNvSpPr/>
          <p:nvPr>
            <p:custDataLst>
              <p:tags r:id="rId1"/>
            </p:custDataLst>
          </p:nvPr>
        </p:nvSpPr>
        <p:spPr>
          <a:xfrm>
            <a:off x="651510" y="1076325"/>
            <a:ext cx="7994015" cy="3928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custDataLst>
              <p:tags r:id="rId2"/>
            </p:custDataLst>
          </p:nvPr>
        </p:nvSpPr>
        <p:spPr>
          <a:xfrm>
            <a:off x="4458335" y="2179955"/>
            <a:ext cx="3482975" cy="2203450"/>
          </a:xfrm>
          <a:prstGeom prst="rect">
            <a:avLst/>
          </a:prstGeom>
        </p:spPr>
        <p:txBody>
          <a:bodyPr wrap="square">
            <a:spAutoFit/>
          </a:bodyPr>
          <a:lstStyle/>
          <a:p>
            <a:pPr defTabSz="914400">
              <a:lnSpc>
                <a:spcPct val="150000"/>
              </a:lnSpc>
              <a:defRPr/>
            </a:pP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一、活动主题：重磅福利 | 唤醒INS元气活力</a:t>
            </a:r>
          </a:p>
          <a:p>
            <a:pPr defTabSz="914400">
              <a:lnSpc>
                <a:spcPct val="150000"/>
              </a:lnSpc>
              <a:defRPr/>
            </a:pP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二、活动时间：2023.xx（具体周期暂定）</a:t>
            </a:r>
          </a:p>
          <a:p>
            <a:pPr defTabSz="914400">
              <a:lnSpc>
                <a:spcPct val="150000"/>
              </a:lnSpc>
              <a:defRPr/>
            </a:pP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三、活动目标：提升早餐订单量及复购率</a:t>
            </a:r>
          </a:p>
          <a:p>
            <a:pPr defTabSz="914400">
              <a:lnSpc>
                <a:spcPct val="150000"/>
              </a:lnSpc>
              <a:defRPr/>
            </a:pPr>
            <a:r>
              <a:rPr lang="zh-CN" altLang="en-US" sz="1050" kern="0">
                <a:solidFill>
                  <a:schemeClr val="bg1"/>
                </a:solidFill>
                <a:ea typeface="微软雅黑" panose="020B0503020204020204" charset="-122"/>
                <a:cs typeface="Arial" panose="020B0604020202020204" pitchFamily="34" charset="0"/>
                <a:sym typeface="Arial" panose="020B0604020202020204" pitchFamily="34" charset="0"/>
              </a:rPr>
              <a:t>四、</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现场布置</a:t>
            </a:r>
            <a:r>
              <a:rPr lang="zh-CN" altLang="en-US" sz="105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活动展架</a:t>
            </a:r>
            <a:r>
              <a:rPr lang="zh-CN" altLang="en-US" sz="1050" kern="0">
                <a:solidFill>
                  <a:schemeClr val="bg1"/>
                </a:solidFill>
                <a:ea typeface="微软雅黑" panose="020B0503020204020204" charset="-122"/>
                <a:cs typeface="Arial" panose="020B0604020202020204" pitchFamily="34" charset="0"/>
                <a:sym typeface="Arial" panose="020B0604020202020204" pitchFamily="34" charset="0"/>
              </a:rPr>
              <a:t>、活动视频（广告机）</a:t>
            </a:r>
          </a:p>
          <a:p>
            <a:pPr defTabSz="914400">
              <a:lnSpc>
                <a:spcPct val="150000"/>
              </a:lnSpc>
              <a:defRPr/>
            </a:pPr>
            <a:r>
              <a:rPr lang="zh-CN" altLang="en-US" sz="1050" kern="0">
                <a:solidFill>
                  <a:schemeClr val="bg1"/>
                </a:solidFill>
                <a:ea typeface="微软雅黑" panose="020B0503020204020204" charset="-122"/>
                <a:cs typeface="Arial" panose="020B0604020202020204" pitchFamily="34" charset="0"/>
                <a:sym typeface="Arial" panose="020B0604020202020204" pitchFamily="34" charset="0"/>
              </a:rPr>
              <a:t>五、</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推广渠道</a:t>
            </a:r>
            <a:r>
              <a:rPr lang="zh-CN" altLang="en-US" sz="105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周边社区广告位/其他推广渠道（公众号、抖音）</a:t>
            </a:r>
          </a:p>
          <a:p>
            <a:pPr defTabSz="914400">
              <a:lnSpc>
                <a:spcPct val="150000"/>
              </a:lnSpc>
              <a:defRPr/>
            </a:pPr>
            <a:endPar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endParaRPr>
          </a:p>
          <a:p>
            <a:pPr defTabSz="914400">
              <a:lnSpc>
                <a:spcPct val="150000"/>
              </a:lnSpc>
              <a:defRPr/>
            </a:pPr>
            <a:r>
              <a:rPr lang="en-US" altLang="zh-CN" sz="900" kern="0">
                <a:solidFill>
                  <a:schemeClr val="bg1"/>
                </a:solidFill>
                <a:ea typeface="微软雅黑" panose="020B0503020204020204" charset="-122"/>
                <a:cs typeface="Arial" panose="020B0604020202020204" pitchFamily="34" charset="0"/>
                <a:sym typeface="Arial" panose="020B0604020202020204" pitchFamily="34" charset="0"/>
              </a:rPr>
              <a:t>注：前期各个店每日前50名用户均可赠送中奖幸运卡；提升用户幸运满足感及品牌好感度！幸运卡赠送咖啡仅限自提！</a:t>
            </a:r>
          </a:p>
        </p:txBody>
      </p:sp>
      <p:sp>
        <p:nvSpPr>
          <p:cNvPr id="9" name="矩形 8"/>
          <p:cNvSpPr/>
          <p:nvPr>
            <p:custDataLst>
              <p:tags r:id="rId3"/>
            </p:custDataLst>
          </p:nvPr>
        </p:nvSpPr>
        <p:spPr>
          <a:xfrm flipH="1">
            <a:off x="4441454" y="1810908"/>
            <a:ext cx="3356587" cy="368300"/>
          </a:xfrm>
          <a:prstGeom prst="rect">
            <a:avLst/>
          </a:prstGeom>
        </p:spPr>
        <p:txBody>
          <a:bodyPr wrap="square">
            <a:spAutoFit/>
          </a:bodyPr>
          <a:lstStyle/>
          <a:p>
            <a:r>
              <a:rPr lang="en-US" altLang="zh-CN" sz="1800" b="1">
                <a:solidFill>
                  <a:prstClr val="white"/>
                </a:solidFill>
                <a:latin typeface="微软雅黑" panose="020B0503020204020204" charset="-122"/>
                <a:ea typeface="微软雅黑" panose="020B0503020204020204" charset="-122"/>
              </a:rPr>
              <a:t>遇见千分之一的幸运</a:t>
            </a:r>
          </a:p>
        </p:txBody>
      </p:sp>
      <p:pic>
        <p:nvPicPr>
          <p:cNvPr id="100" name="图片 99"/>
          <p:cNvPicPr/>
          <p:nvPr/>
        </p:nvPicPr>
        <p:blipFill>
          <a:blip r:embed="rId6"/>
          <a:srcRect b="6602"/>
          <a:stretch>
            <a:fillRect/>
          </a:stretch>
        </p:blipFill>
        <p:spPr>
          <a:xfrm>
            <a:off x="651510" y="1076325"/>
            <a:ext cx="2802255" cy="3926840"/>
          </a:xfrm>
          <a:prstGeom prst="rect">
            <a:avLst/>
          </a:prstGeom>
          <a:noFill/>
          <a:ln w="9525">
            <a:noFill/>
          </a:ln>
        </p:spPr>
      </p:pic>
    </p:spTree>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79918" y="111968"/>
            <a:ext cx="867745" cy="849083"/>
            <a:chOff x="1828800" y="130629"/>
            <a:chExt cx="867745" cy="849083"/>
          </a:xfrm>
        </p:grpSpPr>
        <p:sp>
          <p:nvSpPr>
            <p:cNvPr id="4" name="矩形 3"/>
            <p:cNvSpPr/>
            <p:nvPr/>
          </p:nvSpPr>
          <p:spPr>
            <a:xfrm>
              <a:off x="1828800" y="130629"/>
              <a:ext cx="653142" cy="65314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248676" y="531843"/>
              <a:ext cx="447869" cy="447869"/>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矩形 6"/>
          <p:cNvSpPr/>
          <p:nvPr/>
        </p:nvSpPr>
        <p:spPr>
          <a:xfrm flipH="1">
            <a:off x="1157496" y="328255"/>
            <a:ext cx="2533750" cy="337185"/>
          </a:xfrm>
          <a:prstGeom prst="rect">
            <a:avLst/>
          </a:prstGeom>
        </p:spPr>
        <p:txBody>
          <a:bodyPr wrap="square">
            <a:spAutoFit/>
          </a:bodyPr>
          <a:lstStyle/>
          <a:p>
            <a:r>
              <a:rPr lang="zh-CN" altLang="en-US" sz="1600">
                <a:solidFill>
                  <a:schemeClr val="accent1"/>
                </a:solidFill>
                <a:latin typeface="+mj-ea"/>
                <a:ea typeface="+mj-ea"/>
              </a:rPr>
              <a:t>活动内容</a:t>
            </a:r>
          </a:p>
        </p:txBody>
      </p:sp>
      <p:sp>
        <p:nvSpPr>
          <p:cNvPr id="8" name="矩形 7"/>
          <p:cNvSpPr/>
          <p:nvPr/>
        </p:nvSpPr>
        <p:spPr>
          <a:xfrm>
            <a:off x="1147663" y="640371"/>
            <a:ext cx="3887917" cy="252730"/>
          </a:xfrm>
          <a:prstGeom prst="rect">
            <a:avLst/>
          </a:prstGeom>
        </p:spPr>
        <p:txBody>
          <a:bodyPr wrap="square">
            <a:spAutoFit/>
          </a:bodyPr>
          <a:lstStyle/>
          <a:p>
            <a:r>
              <a:rPr lang="en-US" altLang="zh-CN" sz="1050" kern="0">
                <a:solidFill>
                  <a:schemeClr val="tx1">
                    <a:lumMod val="85000"/>
                    <a:lumOff val="15000"/>
                  </a:schemeClr>
                </a:solidFill>
                <a:cs typeface="Arial" panose="020B0604020202020204" pitchFamily="34" charset="0"/>
                <a:sym typeface="Arial" panose="020B0604020202020204" pitchFamily="34" charset="0"/>
              </a:rPr>
              <a:t>INS</a:t>
            </a:r>
            <a:r>
              <a:rPr lang="zh-CN" altLang="en-US" sz="1050" kern="0">
                <a:solidFill>
                  <a:schemeClr val="tx1">
                    <a:lumMod val="85000"/>
                    <a:lumOff val="15000"/>
                  </a:schemeClr>
                </a:solidFill>
                <a:cs typeface="Arial" panose="020B0604020202020204" pitchFamily="34" charset="0"/>
                <a:sym typeface="Arial" panose="020B0604020202020204" pitchFamily="34" charset="0"/>
              </a:rPr>
              <a:t>咖啡节</a:t>
            </a:r>
          </a:p>
        </p:txBody>
      </p:sp>
      <p:sp>
        <p:nvSpPr>
          <p:cNvPr id="11" name="矩形 10"/>
          <p:cNvSpPr/>
          <p:nvPr>
            <p:custDataLst>
              <p:tags r:id="rId1"/>
            </p:custDataLst>
          </p:nvPr>
        </p:nvSpPr>
        <p:spPr>
          <a:xfrm>
            <a:off x="651510" y="1076325"/>
            <a:ext cx="7994015" cy="3928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custDataLst>
              <p:tags r:id="rId2"/>
            </p:custDataLst>
          </p:nvPr>
        </p:nvSpPr>
        <p:spPr>
          <a:xfrm>
            <a:off x="4287520" y="2143760"/>
            <a:ext cx="3482975" cy="2445385"/>
          </a:xfrm>
          <a:prstGeom prst="rect">
            <a:avLst/>
          </a:prstGeom>
        </p:spPr>
        <p:txBody>
          <a:bodyPr wrap="square">
            <a:spAutoFit/>
          </a:bodyPr>
          <a:lstStyle/>
          <a:p>
            <a:pPr defTabSz="914400">
              <a:lnSpc>
                <a:spcPct val="150000"/>
              </a:lnSpc>
              <a:defRPr/>
            </a:pPr>
            <a:r>
              <a:rPr lang="zh-CN" altLang="en-US" sz="1050" kern="0">
                <a:solidFill>
                  <a:schemeClr val="bg1"/>
                </a:solidFill>
                <a:ea typeface="微软雅黑" panose="020B0503020204020204" charset="-122"/>
                <a:cs typeface="Arial" panose="020B0604020202020204" pitchFamily="34" charset="0"/>
                <a:sym typeface="Arial" panose="020B0604020202020204" pitchFamily="34" charset="0"/>
              </a:rPr>
              <a:t>一、活动思路：</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结合圈层目的，打造精致生活与潮流风尚；</a:t>
            </a:r>
            <a:r>
              <a:rPr lang="zh-CN" altLang="en-US" sz="1050" kern="0">
                <a:solidFill>
                  <a:schemeClr val="bg1"/>
                </a:solidFill>
                <a:ea typeface="微软雅黑" panose="020B0503020204020204" charset="-122"/>
                <a:cs typeface="Arial" panose="020B0604020202020204" pitchFamily="34" charset="0"/>
                <a:sym typeface="Arial" panose="020B0604020202020204" pitchFamily="34" charset="0"/>
              </a:rPr>
              <a:t>幸运咖</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INS下午茶，唤醒你的味蕾时光！</a:t>
            </a:r>
          </a:p>
          <a:p>
            <a:pPr defTabSz="914400">
              <a:lnSpc>
                <a:spcPct val="150000"/>
              </a:lnSpc>
              <a:defRPr/>
            </a:pP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二、活动时间：2023.xx（具体周期待定）</a:t>
            </a:r>
          </a:p>
          <a:p>
            <a:pPr defTabSz="914400">
              <a:lnSpc>
                <a:spcPct val="150000"/>
              </a:lnSpc>
              <a:defRPr/>
            </a:pP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三、活动目标：提升咖啡饮品订单量及复购率</a:t>
            </a:r>
          </a:p>
          <a:p>
            <a:pPr defTabSz="914400">
              <a:lnSpc>
                <a:spcPct val="150000"/>
              </a:lnSpc>
              <a:defRPr/>
            </a:pPr>
            <a:r>
              <a:rPr lang="zh-CN" altLang="en-US" sz="1050" kern="0">
                <a:solidFill>
                  <a:schemeClr val="bg1"/>
                </a:solidFill>
                <a:ea typeface="微软雅黑" panose="020B0503020204020204" charset="-122"/>
                <a:cs typeface="Arial" panose="020B0604020202020204" pitchFamily="34" charset="0"/>
                <a:sym typeface="Arial" panose="020B0604020202020204" pitchFamily="34" charset="0"/>
              </a:rPr>
              <a:t>四、活动主题：助力咖啡自由</a:t>
            </a:r>
          </a:p>
          <a:p>
            <a:pPr defTabSz="914400">
              <a:lnSpc>
                <a:spcPct val="150000"/>
              </a:lnSpc>
              <a:defRPr/>
            </a:pPr>
            <a:r>
              <a:rPr lang="zh-CN" altLang="en-US" sz="1050" kern="0">
                <a:solidFill>
                  <a:schemeClr val="bg1"/>
                </a:solidFill>
                <a:ea typeface="微软雅黑" panose="020B0503020204020204" charset="-122"/>
                <a:cs typeface="Arial" panose="020B0604020202020204" pitchFamily="34" charset="0"/>
                <a:sym typeface="Arial" panose="020B0604020202020204" pitchFamily="34" charset="0"/>
              </a:rPr>
              <a:t>五、活动内容：</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邀请3名好友助力即可咖啡饮品5折劵1张</a:t>
            </a:r>
          </a:p>
          <a:p>
            <a:pPr defTabSz="914400">
              <a:lnSpc>
                <a:spcPct val="150000"/>
              </a:lnSpc>
              <a:defRPr/>
            </a:pP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邀请5名好友助力即可免费兑换指定咖啡1杯</a:t>
            </a:r>
          </a:p>
          <a:p>
            <a:pPr defTabSz="914400">
              <a:lnSpc>
                <a:spcPct val="150000"/>
              </a:lnSpc>
              <a:defRPr/>
            </a:pPr>
            <a:endPar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endParaRPr>
          </a:p>
          <a:p>
            <a:pPr defTabSz="914400">
              <a:lnSpc>
                <a:spcPct val="150000"/>
              </a:lnSpc>
              <a:defRPr/>
            </a:pPr>
            <a:r>
              <a:rPr lang="zh-CN" altLang="en-US" sz="900" kern="0">
                <a:solidFill>
                  <a:schemeClr val="bg1"/>
                </a:solidFill>
                <a:ea typeface="微软雅黑" panose="020B0503020204020204" charset="-122"/>
                <a:cs typeface="Arial" panose="020B0604020202020204" pitchFamily="34" charset="0"/>
                <a:sym typeface="Arial" panose="020B0604020202020204" pitchFamily="34" charset="0"/>
              </a:rPr>
              <a:t>注：</a:t>
            </a:r>
            <a:r>
              <a:rPr lang="en-US" altLang="zh-CN" sz="900" kern="0">
                <a:solidFill>
                  <a:schemeClr val="bg1"/>
                </a:solidFill>
                <a:ea typeface="微软雅黑" panose="020B0503020204020204" charset="-122"/>
                <a:cs typeface="Arial" panose="020B0604020202020204" pitchFamily="34" charset="0"/>
                <a:sym typeface="Arial" panose="020B0604020202020204" pitchFamily="34" charset="0"/>
              </a:rPr>
              <a:t>单个用户每周可参与1次（一个用户一周内最多助力3名好友）</a:t>
            </a:r>
          </a:p>
          <a:p>
            <a:pPr defTabSz="914400">
              <a:lnSpc>
                <a:spcPct val="150000"/>
              </a:lnSpc>
              <a:defRPr/>
            </a:pPr>
            <a:endParaRPr lang="en-US" altLang="zh-CN" sz="900" kern="0">
              <a:solidFill>
                <a:schemeClr val="bg1"/>
              </a:solidFill>
              <a:ea typeface="微软雅黑" panose="020B0503020204020204" charset="-122"/>
              <a:cs typeface="Arial" panose="020B0604020202020204" pitchFamily="34" charset="0"/>
              <a:sym typeface="Arial" panose="020B0604020202020204" pitchFamily="34" charset="0"/>
            </a:endParaRPr>
          </a:p>
        </p:txBody>
      </p:sp>
      <p:sp>
        <p:nvSpPr>
          <p:cNvPr id="13" name="矩形 12"/>
          <p:cNvSpPr/>
          <p:nvPr>
            <p:custDataLst>
              <p:tags r:id="rId3"/>
            </p:custDataLst>
          </p:nvPr>
        </p:nvSpPr>
        <p:spPr>
          <a:xfrm flipH="1">
            <a:off x="4270639" y="1774713"/>
            <a:ext cx="3356587" cy="368300"/>
          </a:xfrm>
          <a:prstGeom prst="rect">
            <a:avLst/>
          </a:prstGeom>
        </p:spPr>
        <p:txBody>
          <a:bodyPr wrap="square">
            <a:spAutoFit/>
          </a:bodyPr>
          <a:lstStyle/>
          <a:p>
            <a:r>
              <a:rPr lang="zh-CN" altLang="en-US" sz="1800" b="1">
                <a:solidFill>
                  <a:prstClr val="white"/>
                </a:solidFill>
                <a:latin typeface="微软雅黑" panose="020B0503020204020204" charset="-122"/>
                <a:ea typeface="微软雅黑" panose="020B0503020204020204" charset="-122"/>
              </a:rPr>
              <a:t>助力咖啡自由</a:t>
            </a:r>
          </a:p>
        </p:txBody>
      </p:sp>
      <p:pic>
        <p:nvPicPr>
          <p:cNvPr id="2" name="图片 1"/>
          <p:cNvPicPr>
            <a:picLocks noChangeAspect="1"/>
          </p:cNvPicPr>
          <p:nvPr>
            <p:custDataLst>
              <p:tags r:id="rId4"/>
            </p:custDataLst>
          </p:nvPr>
        </p:nvPicPr>
        <p:blipFill>
          <a:blip r:embed="rId7"/>
          <a:stretch>
            <a:fillRect/>
          </a:stretch>
        </p:blipFill>
        <p:spPr>
          <a:xfrm>
            <a:off x="651510" y="1076325"/>
            <a:ext cx="3080385" cy="3925570"/>
          </a:xfrm>
          <a:prstGeom prst="rect">
            <a:avLst/>
          </a:prstGeom>
        </p:spPr>
      </p:pic>
    </p:spTree>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79918" y="111968"/>
            <a:ext cx="867745" cy="849083"/>
            <a:chOff x="1828800" y="130629"/>
            <a:chExt cx="867745" cy="849083"/>
          </a:xfrm>
        </p:grpSpPr>
        <p:sp>
          <p:nvSpPr>
            <p:cNvPr id="4" name="矩形 3"/>
            <p:cNvSpPr/>
            <p:nvPr/>
          </p:nvSpPr>
          <p:spPr>
            <a:xfrm>
              <a:off x="1828800" y="130629"/>
              <a:ext cx="653142" cy="65314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248676" y="531843"/>
              <a:ext cx="447869" cy="447869"/>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矩形 6"/>
          <p:cNvSpPr/>
          <p:nvPr/>
        </p:nvSpPr>
        <p:spPr>
          <a:xfrm flipH="1">
            <a:off x="1157496" y="328255"/>
            <a:ext cx="2533750" cy="337185"/>
          </a:xfrm>
          <a:prstGeom prst="rect">
            <a:avLst/>
          </a:prstGeom>
        </p:spPr>
        <p:txBody>
          <a:bodyPr wrap="square">
            <a:spAutoFit/>
          </a:bodyPr>
          <a:lstStyle/>
          <a:p>
            <a:r>
              <a:rPr lang="zh-CN" altLang="en-US" sz="1600">
                <a:solidFill>
                  <a:schemeClr val="accent1"/>
                </a:solidFill>
                <a:latin typeface="+mj-ea"/>
                <a:ea typeface="+mj-ea"/>
              </a:rPr>
              <a:t>活动内容</a:t>
            </a:r>
          </a:p>
        </p:txBody>
      </p:sp>
      <p:sp>
        <p:nvSpPr>
          <p:cNvPr id="8" name="矩形 7"/>
          <p:cNvSpPr/>
          <p:nvPr/>
        </p:nvSpPr>
        <p:spPr>
          <a:xfrm>
            <a:off x="1147663" y="640371"/>
            <a:ext cx="3887917" cy="252730"/>
          </a:xfrm>
          <a:prstGeom prst="rect">
            <a:avLst/>
          </a:prstGeom>
        </p:spPr>
        <p:txBody>
          <a:bodyPr wrap="square">
            <a:spAutoFit/>
          </a:bodyPr>
          <a:lstStyle/>
          <a:p>
            <a:r>
              <a:rPr lang="en-US" altLang="zh-CN" sz="1050" kern="0">
                <a:solidFill>
                  <a:schemeClr val="tx1">
                    <a:lumMod val="85000"/>
                    <a:lumOff val="15000"/>
                  </a:schemeClr>
                </a:solidFill>
                <a:cs typeface="Arial" panose="020B0604020202020204" pitchFamily="34" charset="0"/>
                <a:sym typeface="Arial" panose="020B0604020202020204" pitchFamily="34" charset="0"/>
              </a:rPr>
              <a:t>INS</a:t>
            </a:r>
            <a:r>
              <a:rPr lang="zh-CN" altLang="en-US" sz="1050" kern="0">
                <a:solidFill>
                  <a:schemeClr val="tx1">
                    <a:lumMod val="85000"/>
                    <a:lumOff val="15000"/>
                  </a:schemeClr>
                </a:solidFill>
                <a:cs typeface="Arial" panose="020B0604020202020204" pitchFamily="34" charset="0"/>
                <a:sym typeface="Arial" panose="020B0604020202020204" pitchFamily="34" charset="0"/>
              </a:rPr>
              <a:t>咖啡节</a:t>
            </a:r>
          </a:p>
        </p:txBody>
      </p:sp>
      <p:sp>
        <p:nvSpPr>
          <p:cNvPr id="11" name="矩形 10"/>
          <p:cNvSpPr/>
          <p:nvPr>
            <p:custDataLst>
              <p:tags r:id="rId1"/>
            </p:custDataLst>
          </p:nvPr>
        </p:nvSpPr>
        <p:spPr>
          <a:xfrm>
            <a:off x="651510" y="1076325"/>
            <a:ext cx="7994015" cy="3928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custDataLst>
              <p:tags r:id="rId2"/>
            </p:custDataLst>
          </p:nvPr>
        </p:nvSpPr>
        <p:spPr>
          <a:xfrm>
            <a:off x="4287520" y="2143760"/>
            <a:ext cx="3482975" cy="2157095"/>
          </a:xfrm>
          <a:prstGeom prst="rect">
            <a:avLst/>
          </a:prstGeom>
        </p:spPr>
        <p:txBody>
          <a:bodyPr wrap="square">
            <a:spAutoFit/>
          </a:bodyPr>
          <a:lstStyle/>
          <a:p>
            <a:pPr defTabSz="914400">
              <a:lnSpc>
                <a:spcPct val="150000"/>
              </a:lnSpc>
              <a:defRPr/>
            </a:pPr>
            <a:r>
              <a:rPr lang="zh-CN" sz="1050" kern="0">
                <a:solidFill>
                  <a:schemeClr val="bg1"/>
                </a:solidFill>
                <a:ea typeface="微软雅黑" panose="020B0503020204020204" charset="-122"/>
                <a:cs typeface="Arial" panose="020B0604020202020204" pitchFamily="34" charset="0"/>
                <a:sym typeface="Arial" panose="020B0604020202020204" pitchFamily="34" charset="0"/>
              </a:rPr>
              <a:t>一、活动内容：</a:t>
            </a:r>
          </a:p>
          <a:p>
            <a:pPr defTabSz="914400">
              <a:lnSpc>
                <a:spcPct val="150000"/>
              </a:lnSpc>
              <a:defRPr/>
            </a:pPr>
            <a:r>
              <a:rPr lang="zh-CN" sz="1050" kern="0">
                <a:solidFill>
                  <a:schemeClr val="bg1"/>
                </a:solidFill>
                <a:ea typeface="微软雅黑" panose="020B0503020204020204" charset="-122"/>
                <a:cs typeface="Arial" panose="020B0604020202020204" pitchFamily="34" charset="0"/>
                <a:sym typeface="Arial" panose="020B0604020202020204" pitchFamily="34" charset="0"/>
              </a:rPr>
              <a:t> </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        </a:t>
            </a:r>
            <a:r>
              <a:rPr sz="1050" kern="0">
                <a:solidFill>
                  <a:schemeClr val="bg1"/>
                </a:solidFill>
                <a:ea typeface="微软雅黑" panose="020B0503020204020204" charset="-122"/>
                <a:cs typeface="Arial" panose="020B0604020202020204" pitchFamily="34" charset="0"/>
                <a:sym typeface="Arial" panose="020B0604020202020204" pitchFamily="34" charset="0"/>
              </a:rPr>
              <a:t>关注</a:t>
            </a:r>
            <a:r>
              <a:rPr lang="zh-CN" sz="1050" kern="0">
                <a:solidFill>
                  <a:schemeClr val="bg1"/>
                </a:solidFill>
                <a:ea typeface="微软雅黑" panose="020B0503020204020204" charset="-122"/>
                <a:cs typeface="Arial" panose="020B0604020202020204" pitchFamily="34" charset="0"/>
                <a:sym typeface="Arial" panose="020B0604020202020204" pitchFamily="34" charset="0"/>
              </a:rPr>
              <a:t>幸运咖</a:t>
            </a:r>
            <a:r>
              <a:rPr sz="1050" kern="0">
                <a:solidFill>
                  <a:schemeClr val="bg1"/>
                </a:solidFill>
                <a:ea typeface="微软雅黑" panose="020B0503020204020204" charset="-122"/>
                <a:cs typeface="Arial" panose="020B0604020202020204" pitchFamily="34" charset="0"/>
                <a:sym typeface="Arial" panose="020B0604020202020204" pitchFamily="34" charset="0"/>
              </a:rPr>
              <a:t>官方微信公众号/小红书/抖音等，评论留言“</a:t>
            </a:r>
            <a:r>
              <a:rPr lang="zh-CN" sz="1050" kern="0">
                <a:solidFill>
                  <a:schemeClr val="bg1"/>
                </a:solidFill>
                <a:ea typeface="微软雅黑" panose="020B0503020204020204" charset="-122"/>
                <a:cs typeface="Arial" panose="020B0604020202020204" pitchFamily="34" charset="0"/>
                <a:sym typeface="Arial" panose="020B0604020202020204" pitchFamily="34" charset="0"/>
              </a:rPr>
              <a:t>幸运咖</a:t>
            </a:r>
            <a:r>
              <a:rPr sz="1050" kern="0">
                <a:solidFill>
                  <a:schemeClr val="bg1"/>
                </a:solidFill>
                <a:ea typeface="微软雅黑" panose="020B0503020204020204" charset="-122"/>
                <a:cs typeface="Arial" panose="020B0604020202020204" pitchFamily="34" charset="0"/>
                <a:sym typeface="Arial" panose="020B0604020202020204" pitchFamily="34" charset="0"/>
              </a:rPr>
              <a:t>”任意咖啡饮品的感受（15字以上原创可带图）！后台抽取（或选取点赞最高）留言小伙伴为品鉴官；赠送</a:t>
            </a:r>
            <a:r>
              <a:rPr lang="zh-CN" sz="1050" kern="0">
                <a:solidFill>
                  <a:schemeClr val="bg1"/>
                </a:solidFill>
                <a:ea typeface="微软雅黑" panose="020B0503020204020204" charset="-122"/>
                <a:cs typeface="Arial" panose="020B0604020202020204" pitchFamily="34" charset="0"/>
                <a:sym typeface="Arial" panose="020B0604020202020204" pitchFamily="34" charset="0"/>
              </a:rPr>
              <a:t>幸运咖</a:t>
            </a:r>
            <a:r>
              <a:rPr sz="1050" kern="0">
                <a:solidFill>
                  <a:schemeClr val="bg1"/>
                </a:solidFill>
                <a:ea typeface="微软雅黑" panose="020B0503020204020204" charset="-122"/>
                <a:cs typeface="Arial" panose="020B0604020202020204" pitchFamily="34" charset="0"/>
                <a:sym typeface="Arial" panose="020B0604020202020204" pitchFamily="34" charset="0"/>
              </a:rPr>
              <a:t>品鉴豪礼（饮品+甜品）1份或咖啡年/月卡1张！</a:t>
            </a:r>
          </a:p>
          <a:p>
            <a:pPr defTabSz="914400">
              <a:lnSpc>
                <a:spcPct val="150000"/>
              </a:lnSpc>
              <a:defRPr/>
            </a:pPr>
            <a:endParaRPr sz="1050" kern="0">
              <a:solidFill>
                <a:schemeClr val="bg1"/>
              </a:solidFill>
              <a:ea typeface="微软雅黑" panose="020B0503020204020204" charset="-122"/>
              <a:cs typeface="Arial" panose="020B0604020202020204" pitchFamily="34" charset="0"/>
              <a:sym typeface="Arial" panose="020B0604020202020204" pitchFamily="34" charset="0"/>
            </a:endParaRPr>
          </a:p>
          <a:p>
            <a:pPr defTabSz="914400">
              <a:lnSpc>
                <a:spcPct val="150000"/>
              </a:lnSpc>
              <a:defRPr/>
            </a:pPr>
            <a:r>
              <a:rPr lang="zh-CN" sz="800" kern="0">
                <a:solidFill>
                  <a:schemeClr val="bg1"/>
                </a:solidFill>
                <a:ea typeface="微软雅黑" panose="020B0503020204020204" charset="-122"/>
                <a:cs typeface="Arial" panose="020B0604020202020204" pitchFamily="34" charset="0"/>
                <a:sym typeface="Arial" panose="020B0604020202020204" pitchFamily="34" charset="0"/>
              </a:rPr>
              <a:t>注：</a:t>
            </a:r>
            <a:r>
              <a:rPr sz="800" kern="0">
                <a:solidFill>
                  <a:schemeClr val="bg1"/>
                </a:solidFill>
                <a:ea typeface="微软雅黑" panose="020B0503020204020204" charset="-122"/>
                <a:cs typeface="Arial" panose="020B0604020202020204" pitchFamily="34" charset="0"/>
                <a:sym typeface="Arial" panose="020B0604020202020204" pitchFamily="34" charset="0"/>
              </a:rPr>
              <a:t>后期可针对开展线下品鉴会，邀请</a:t>
            </a:r>
            <a:r>
              <a:rPr lang="zh-CN" sz="800" kern="0">
                <a:solidFill>
                  <a:schemeClr val="bg1"/>
                </a:solidFill>
                <a:ea typeface="微软雅黑" panose="020B0503020204020204" charset="-122"/>
                <a:cs typeface="Arial" panose="020B0604020202020204" pitchFamily="34" charset="0"/>
                <a:sym typeface="Arial" panose="020B0604020202020204" pitchFamily="34" charset="0"/>
              </a:rPr>
              <a:t>区域</a:t>
            </a:r>
            <a:r>
              <a:rPr sz="800" kern="0">
                <a:solidFill>
                  <a:schemeClr val="bg1"/>
                </a:solidFill>
                <a:ea typeface="微软雅黑" panose="020B0503020204020204" charset="-122"/>
                <a:cs typeface="Arial" panose="020B0604020202020204" pitchFamily="34" charset="0"/>
                <a:sym typeface="Arial" panose="020B0604020202020204" pitchFamily="34" charset="0"/>
              </a:rPr>
              <a:t>知名网红博主参与，宣导</a:t>
            </a:r>
            <a:r>
              <a:rPr lang="zh-CN" sz="800" kern="0">
                <a:solidFill>
                  <a:schemeClr val="bg1"/>
                </a:solidFill>
                <a:ea typeface="微软雅黑" panose="020B0503020204020204" charset="-122"/>
                <a:cs typeface="Arial" panose="020B0604020202020204" pitchFamily="34" charset="0"/>
                <a:sym typeface="Arial" panose="020B0604020202020204" pitchFamily="34" charset="0"/>
              </a:rPr>
              <a:t>幸运咖</a:t>
            </a:r>
            <a:r>
              <a:rPr sz="800" kern="0">
                <a:solidFill>
                  <a:schemeClr val="bg1"/>
                </a:solidFill>
                <a:ea typeface="微软雅黑" panose="020B0503020204020204" charset="-122"/>
                <a:cs typeface="Arial" panose="020B0604020202020204" pitchFamily="34" charset="0"/>
                <a:sym typeface="Arial" panose="020B0604020202020204" pitchFamily="34" charset="0"/>
              </a:rPr>
              <a:t>咖啡文化及体验现场制作及其他互动</a:t>
            </a:r>
          </a:p>
        </p:txBody>
      </p:sp>
      <p:sp>
        <p:nvSpPr>
          <p:cNvPr id="13" name="矩形 12"/>
          <p:cNvSpPr/>
          <p:nvPr>
            <p:custDataLst>
              <p:tags r:id="rId3"/>
            </p:custDataLst>
          </p:nvPr>
        </p:nvSpPr>
        <p:spPr>
          <a:xfrm flipH="1">
            <a:off x="4270639" y="1774713"/>
            <a:ext cx="3356587" cy="368300"/>
          </a:xfrm>
          <a:prstGeom prst="rect">
            <a:avLst/>
          </a:prstGeom>
        </p:spPr>
        <p:txBody>
          <a:bodyPr wrap="square">
            <a:spAutoFit/>
          </a:bodyPr>
          <a:lstStyle/>
          <a:p>
            <a:r>
              <a:rPr lang="zh-CN" altLang="en-US" sz="1800" b="1">
                <a:solidFill>
                  <a:prstClr val="white"/>
                </a:solidFill>
                <a:latin typeface="微软雅黑" panose="020B0503020204020204" charset="-122"/>
                <a:ea typeface="微软雅黑" panose="020B0503020204020204" charset="-122"/>
              </a:rPr>
              <a:t>幸运咖咖啡品鉴官招募令</a:t>
            </a:r>
          </a:p>
        </p:txBody>
      </p:sp>
      <p:pic>
        <p:nvPicPr>
          <p:cNvPr id="9" name="图片 8"/>
          <p:cNvPicPr>
            <a:picLocks noChangeAspect="1"/>
          </p:cNvPicPr>
          <p:nvPr>
            <p:custDataLst>
              <p:tags r:id="rId4"/>
            </p:custDataLst>
          </p:nvPr>
        </p:nvPicPr>
        <p:blipFill>
          <a:blip r:embed="rId7"/>
          <a:srcRect b="3350"/>
          <a:stretch>
            <a:fillRect/>
          </a:stretch>
        </p:blipFill>
        <p:spPr>
          <a:xfrm>
            <a:off x="629920" y="1074420"/>
            <a:ext cx="3067685" cy="3928745"/>
          </a:xfrm>
          <a:prstGeom prst="rect">
            <a:avLst/>
          </a:prstGeom>
        </p:spPr>
      </p:pic>
    </p:spTree>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79918" y="111968"/>
            <a:ext cx="867745" cy="849083"/>
            <a:chOff x="1828800" y="130629"/>
            <a:chExt cx="867745" cy="849083"/>
          </a:xfrm>
        </p:grpSpPr>
        <p:sp>
          <p:nvSpPr>
            <p:cNvPr id="4" name="矩形 3"/>
            <p:cNvSpPr/>
            <p:nvPr/>
          </p:nvSpPr>
          <p:spPr>
            <a:xfrm>
              <a:off x="1828800" y="130629"/>
              <a:ext cx="653142" cy="65314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248676" y="531843"/>
              <a:ext cx="447869" cy="447869"/>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矩形 6"/>
          <p:cNvSpPr/>
          <p:nvPr/>
        </p:nvSpPr>
        <p:spPr>
          <a:xfrm flipH="1">
            <a:off x="1157496" y="328255"/>
            <a:ext cx="2533750" cy="337185"/>
          </a:xfrm>
          <a:prstGeom prst="rect">
            <a:avLst/>
          </a:prstGeom>
        </p:spPr>
        <p:txBody>
          <a:bodyPr wrap="square">
            <a:spAutoFit/>
          </a:bodyPr>
          <a:lstStyle/>
          <a:p>
            <a:r>
              <a:rPr lang="zh-CN" altLang="en-US" sz="1600">
                <a:solidFill>
                  <a:schemeClr val="accent1"/>
                </a:solidFill>
                <a:latin typeface="+mj-ea"/>
                <a:ea typeface="+mj-ea"/>
              </a:rPr>
              <a:t>活动内容</a:t>
            </a:r>
          </a:p>
        </p:txBody>
      </p:sp>
      <p:sp>
        <p:nvSpPr>
          <p:cNvPr id="8" name="矩形 7"/>
          <p:cNvSpPr/>
          <p:nvPr/>
        </p:nvSpPr>
        <p:spPr>
          <a:xfrm>
            <a:off x="1147663" y="640371"/>
            <a:ext cx="3887917" cy="252730"/>
          </a:xfrm>
          <a:prstGeom prst="rect">
            <a:avLst/>
          </a:prstGeom>
        </p:spPr>
        <p:txBody>
          <a:bodyPr wrap="square">
            <a:spAutoFit/>
          </a:bodyPr>
          <a:lstStyle/>
          <a:p>
            <a:r>
              <a:rPr lang="en-US" altLang="zh-CN" sz="1050" kern="0">
                <a:solidFill>
                  <a:schemeClr val="tx1">
                    <a:lumMod val="85000"/>
                    <a:lumOff val="15000"/>
                  </a:schemeClr>
                </a:solidFill>
                <a:cs typeface="Arial" panose="020B0604020202020204" pitchFamily="34" charset="0"/>
                <a:sym typeface="Arial" panose="020B0604020202020204" pitchFamily="34" charset="0"/>
              </a:rPr>
              <a:t>INS</a:t>
            </a:r>
            <a:r>
              <a:rPr lang="zh-CN" altLang="en-US" sz="1050" kern="0">
                <a:solidFill>
                  <a:schemeClr val="tx1">
                    <a:lumMod val="85000"/>
                    <a:lumOff val="15000"/>
                  </a:schemeClr>
                </a:solidFill>
                <a:cs typeface="Arial" panose="020B0604020202020204" pitchFamily="34" charset="0"/>
                <a:sym typeface="Arial" panose="020B0604020202020204" pitchFamily="34" charset="0"/>
              </a:rPr>
              <a:t>咖啡节</a:t>
            </a:r>
          </a:p>
        </p:txBody>
      </p:sp>
      <p:sp>
        <p:nvSpPr>
          <p:cNvPr id="11" name="矩形 10"/>
          <p:cNvSpPr/>
          <p:nvPr>
            <p:custDataLst>
              <p:tags r:id="rId1"/>
            </p:custDataLst>
          </p:nvPr>
        </p:nvSpPr>
        <p:spPr>
          <a:xfrm>
            <a:off x="651510" y="1076325"/>
            <a:ext cx="7994015" cy="3928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custDataLst>
              <p:tags r:id="rId2"/>
            </p:custDataLst>
          </p:nvPr>
        </p:nvSpPr>
        <p:spPr>
          <a:xfrm>
            <a:off x="4287520" y="2143760"/>
            <a:ext cx="3482975" cy="1545590"/>
          </a:xfrm>
          <a:prstGeom prst="rect">
            <a:avLst/>
          </a:prstGeom>
        </p:spPr>
        <p:txBody>
          <a:bodyPr wrap="square">
            <a:spAutoFit/>
          </a:bodyPr>
          <a:lstStyle/>
          <a:p>
            <a:pPr defTabSz="914400">
              <a:lnSpc>
                <a:spcPct val="150000"/>
              </a:lnSpc>
              <a:defRPr/>
            </a:pPr>
            <a:r>
              <a:rPr lang="zh-CN" sz="1050" kern="0">
                <a:solidFill>
                  <a:schemeClr val="bg1"/>
                </a:solidFill>
                <a:ea typeface="微软雅黑" panose="020B0503020204020204" charset="-122"/>
                <a:cs typeface="Arial" panose="020B0604020202020204" pitchFamily="34" charset="0"/>
                <a:sym typeface="Arial" panose="020B0604020202020204" pitchFamily="34" charset="0"/>
              </a:rPr>
              <a:t>一、活动内容：</a:t>
            </a:r>
          </a:p>
          <a:p>
            <a:pPr defTabSz="914400">
              <a:lnSpc>
                <a:spcPct val="150000"/>
              </a:lnSpc>
              <a:defRPr/>
            </a:pPr>
            <a:r>
              <a:rPr lang="zh-CN" sz="1050" kern="0">
                <a:solidFill>
                  <a:schemeClr val="bg1"/>
                </a:solidFill>
                <a:ea typeface="微软雅黑" panose="020B0503020204020204" charset="-122"/>
                <a:cs typeface="Arial" panose="020B0604020202020204" pitchFamily="34" charset="0"/>
                <a:sym typeface="Arial" panose="020B0604020202020204" pitchFamily="34" charset="0"/>
              </a:rPr>
              <a:t> </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        </a:t>
            </a:r>
            <a:r>
              <a:rPr sz="1050" kern="0">
                <a:solidFill>
                  <a:schemeClr val="bg1"/>
                </a:solidFill>
                <a:ea typeface="微软雅黑" panose="020B0503020204020204" charset="-122"/>
                <a:cs typeface="Arial" panose="020B0604020202020204" pitchFamily="34" charset="0"/>
                <a:sym typeface="Arial" panose="020B0604020202020204" pitchFamily="34" charset="0"/>
              </a:rPr>
              <a:t>用户添加企微后，邀请用户入群，群内满200人开展“霸王”抽奖，每日10名中奖人次（抽奖模式参考如下）</a:t>
            </a:r>
          </a:p>
          <a:p>
            <a:pPr defTabSz="914400">
              <a:lnSpc>
                <a:spcPct val="150000"/>
              </a:lnSpc>
              <a:defRPr/>
            </a:pPr>
            <a:endParaRPr sz="1050" kern="0">
              <a:solidFill>
                <a:schemeClr val="bg1"/>
              </a:solidFill>
              <a:ea typeface="微软雅黑" panose="020B0503020204020204" charset="-122"/>
              <a:cs typeface="Arial" panose="020B0604020202020204" pitchFamily="34" charset="0"/>
              <a:sym typeface="Arial" panose="020B0604020202020204" pitchFamily="34" charset="0"/>
            </a:endParaRPr>
          </a:p>
          <a:p>
            <a:pPr defTabSz="914400">
              <a:lnSpc>
                <a:spcPct val="150000"/>
              </a:lnSpc>
              <a:defRPr/>
            </a:pPr>
            <a:r>
              <a:rPr sz="1050" kern="0">
                <a:solidFill>
                  <a:schemeClr val="bg1"/>
                </a:solidFill>
                <a:ea typeface="微软雅黑" panose="020B0503020204020204" charset="-122"/>
                <a:cs typeface="Arial" panose="020B0604020202020204" pitchFamily="34" charset="0"/>
                <a:sym typeface="Arial" panose="020B0604020202020204" pitchFamily="34" charset="0"/>
              </a:rPr>
              <a:t>①抽奖小程序（后台设置好中奖人数及开奖时间）</a:t>
            </a:r>
          </a:p>
          <a:p>
            <a:pPr defTabSz="914400">
              <a:lnSpc>
                <a:spcPct val="150000"/>
              </a:lnSpc>
              <a:defRPr/>
            </a:pPr>
            <a:r>
              <a:rPr sz="1050" kern="0">
                <a:solidFill>
                  <a:schemeClr val="bg1"/>
                </a:solidFill>
                <a:ea typeface="微软雅黑" panose="020B0503020204020204" charset="-122"/>
                <a:cs typeface="Arial" panose="020B0604020202020204" pitchFamily="34" charset="0"/>
                <a:sym typeface="Arial" panose="020B0604020202020204" pitchFamily="34" charset="0"/>
              </a:rPr>
              <a:t>②红包手气（工作人员设置好抽奖时间/轮次及红包个数）</a:t>
            </a:r>
            <a:endParaRPr sz="800" kern="0">
              <a:solidFill>
                <a:schemeClr val="bg1"/>
              </a:solidFill>
              <a:ea typeface="微软雅黑" panose="020B0503020204020204" charset="-122"/>
              <a:cs typeface="Arial" panose="020B0604020202020204" pitchFamily="34" charset="0"/>
              <a:sym typeface="Arial" panose="020B0604020202020204" pitchFamily="34" charset="0"/>
            </a:endParaRPr>
          </a:p>
        </p:txBody>
      </p:sp>
      <p:sp>
        <p:nvSpPr>
          <p:cNvPr id="13" name="矩形 12"/>
          <p:cNvSpPr/>
          <p:nvPr>
            <p:custDataLst>
              <p:tags r:id="rId3"/>
            </p:custDataLst>
          </p:nvPr>
        </p:nvSpPr>
        <p:spPr>
          <a:xfrm flipH="1">
            <a:off x="4270639" y="1774713"/>
            <a:ext cx="3356587" cy="368300"/>
          </a:xfrm>
          <a:prstGeom prst="rect">
            <a:avLst/>
          </a:prstGeom>
        </p:spPr>
        <p:txBody>
          <a:bodyPr wrap="square">
            <a:spAutoFit/>
          </a:bodyPr>
          <a:lstStyle/>
          <a:p>
            <a:r>
              <a:rPr lang="zh-CN" altLang="en-US" sz="1800" b="1">
                <a:solidFill>
                  <a:prstClr val="white"/>
                </a:solidFill>
                <a:latin typeface="微软雅黑" panose="020B0503020204020204" charset="-122"/>
                <a:ea typeface="微软雅黑" panose="020B0503020204020204" charset="-122"/>
              </a:rPr>
              <a:t>免单霸王餐</a:t>
            </a:r>
          </a:p>
        </p:txBody>
      </p:sp>
      <p:pic>
        <p:nvPicPr>
          <p:cNvPr id="2" name="图片 1"/>
          <p:cNvPicPr>
            <a:picLocks noChangeAspect="1"/>
          </p:cNvPicPr>
          <p:nvPr>
            <p:custDataLst>
              <p:tags r:id="rId4"/>
            </p:custDataLst>
          </p:nvPr>
        </p:nvPicPr>
        <p:blipFill>
          <a:blip r:embed="rId7"/>
          <a:stretch>
            <a:fillRect/>
          </a:stretch>
        </p:blipFill>
        <p:spPr>
          <a:xfrm>
            <a:off x="651510" y="1076325"/>
            <a:ext cx="2933700" cy="3932555"/>
          </a:xfrm>
          <a:prstGeom prst="rect">
            <a:avLst/>
          </a:prstGeom>
        </p:spPr>
      </p:pic>
    </p:spTree>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79918" y="111968"/>
            <a:ext cx="867745" cy="849083"/>
            <a:chOff x="1828800" y="130629"/>
            <a:chExt cx="867745" cy="849083"/>
          </a:xfrm>
        </p:grpSpPr>
        <p:sp>
          <p:nvSpPr>
            <p:cNvPr id="4" name="矩形 3"/>
            <p:cNvSpPr/>
            <p:nvPr/>
          </p:nvSpPr>
          <p:spPr>
            <a:xfrm>
              <a:off x="1828800" y="130629"/>
              <a:ext cx="653142" cy="65314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248676" y="531843"/>
              <a:ext cx="447869" cy="447869"/>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矩形 6"/>
          <p:cNvSpPr/>
          <p:nvPr/>
        </p:nvSpPr>
        <p:spPr>
          <a:xfrm flipH="1">
            <a:off x="1157605" y="328295"/>
            <a:ext cx="3533140" cy="337185"/>
          </a:xfrm>
          <a:prstGeom prst="rect">
            <a:avLst/>
          </a:prstGeom>
        </p:spPr>
        <p:txBody>
          <a:bodyPr wrap="square">
            <a:spAutoFit/>
          </a:bodyPr>
          <a:lstStyle/>
          <a:p>
            <a:r>
              <a:rPr lang="zh-CN" sz="1600">
                <a:solidFill>
                  <a:schemeClr val="accent1"/>
                </a:solidFill>
                <a:latin typeface="+mj-ea"/>
                <a:ea typeface="+mj-ea"/>
              </a:rPr>
              <a:t>私域搭建</a:t>
            </a:r>
          </a:p>
        </p:txBody>
      </p:sp>
      <p:sp>
        <p:nvSpPr>
          <p:cNvPr id="8" name="矩形 7"/>
          <p:cNvSpPr/>
          <p:nvPr/>
        </p:nvSpPr>
        <p:spPr>
          <a:xfrm>
            <a:off x="1147445" y="640080"/>
            <a:ext cx="6995160" cy="252730"/>
          </a:xfrm>
          <a:prstGeom prst="rect">
            <a:avLst/>
          </a:prstGeom>
        </p:spPr>
        <p:txBody>
          <a:bodyPr wrap="square">
            <a:spAutoFit/>
          </a:bodyPr>
          <a:lstStyle/>
          <a:p>
            <a:r>
              <a:rPr lang="en-US" altLang="zh-CN" sz="1050" kern="0">
                <a:solidFill>
                  <a:schemeClr val="tx1">
                    <a:lumMod val="85000"/>
                    <a:lumOff val="15000"/>
                  </a:schemeClr>
                </a:solidFill>
                <a:cs typeface="Arial" panose="020B0604020202020204" pitchFamily="34" charset="0"/>
                <a:sym typeface="Arial" panose="020B0604020202020204" pitchFamily="34" charset="0"/>
              </a:rPr>
              <a:t>注重对用户的全生命周期进行更为全面的管理，包括用户留存、转化、复购、分享等。</a:t>
            </a:r>
          </a:p>
        </p:txBody>
      </p:sp>
      <p:sp>
        <p:nvSpPr>
          <p:cNvPr id="11" name="矩形 10"/>
          <p:cNvSpPr/>
          <p:nvPr>
            <p:custDataLst>
              <p:tags r:id="rId1"/>
            </p:custDataLst>
          </p:nvPr>
        </p:nvSpPr>
        <p:spPr>
          <a:xfrm>
            <a:off x="1827530" y="4170680"/>
            <a:ext cx="5488940" cy="720090"/>
          </a:xfrm>
          <a:prstGeom prst="rect">
            <a:avLst/>
          </a:prstGeom>
        </p:spPr>
        <p:txBody>
          <a:bodyPr wrap="square">
            <a:spAutoFit/>
          </a:bodyPr>
          <a:lstStyle/>
          <a:p>
            <a:pPr algn="ctr">
              <a:lnSpc>
                <a:spcPct val="130000"/>
              </a:lnSpc>
            </a:pPr>
            <a:r>
              <a:rPr lang="en-US" sz="1050" kern="0">
                <a:solidFill>
                  <a:schemeClr val="tx1">
                    <a:lumMod val="85000"/>
                    <a:lumOff val="15000"/>
                  </a:schemeClr>
                </a:solidFill>
                <a:cs typeface="Arial" panose="020B0604020202020204" pitchFamily="34" charset="0"/>
                <a:sym typeface="Arial" panose="020B0604020202020204" pitchFamily="34" charset="0"/>
              </a:rPr>
              <a:t>— </a:t>
            </a:r>
            <a:r>
              <a:rPr sz="1050" kern="0">
                <a:solidFill>
                  <a:schemeClr val="tx1">
                    <a:lumMod val="85000"/>
                    <a:lumOff val="15000"/>
                  </a:schemeClr>
                </a:solidFill>
                <a:cs typeface="Arial" panose="020B0604020202020204" pitchFamily="34" charset="0"/>
                <a:sym typeface="Arial" panose="020B0604020202020204" pitchFamily="34" charset="0"/>
              </a:rPr>
              <a:t>拼单可享免配</a:t>
            </a:r>
            <a:r>
              <a:rPr lang="zh-CN" sz="1050" kern="0">
                <a:solidFill>
                  <a:schemeClr val="tx1">
                    <a:lumMod val="85000"/>
                    <a:lumOff val="15000"/>
                  </a:schemeClr>
                </a:solidFill>
                <a:cs typeface="Arial" panose="020B0604020202020204" pitchFamily="34" charset="0"/>
                <a:sym typeface="Arial" panose="020B0604020202020204" pitchFamily="34" charset="0"/>
              </a:rPr>
              <a:t>服务</a:t>
            </a:r>
            <a:r>
              <a:rPr lang="en-US" altLang="zh-CN" sz="1050" kern="0">
                <a:solidFill>
                  <a:schemeClr val="tx1">
                    <a:lumMod val="85000"/>
                    <a:lumOff val="15000"/>
                  </a:schemeClr>
                </a:solidFill>
                <a:cs typeface="Arial" panose="020B0604020202020204" pitchFamily="34" charset="0"/>
                <a:sym typeface="Arial" panose="020B0604020202020204" pitchFamily="34" charset="0"/>
              </a:rPr>
              <a:t> —</a:t>
            </a:r>
            <a:r>
              <a:rPr sz="1050" kern="0">
                <a:solidFill>
                  <a:schemeClr val="tx1">
                    <a:lumMod val="85000"/>
                    <a:lumOff val="15000"/>
                  </a:schemeClr>
                </a:solidFill>
                <a:cs typeface="Arial" panose="020B0604020202020204" pitchFamily="34" charset="0"/>
                <a:sym typeface="Arial" panose="020B0604020202020204" pitchFamily="34" charset="0"/>
              </a:rPr>
              <a:t>  </a:t>
            </a:r>
          </a:p>
          <a:p>
            <a:pPr algn="ctr">
              <a:lnSpc>
                <a:spcPct val="130000"/>
              </a:lnSpc>
            </a:pPr>
            <a:r>
              <a:rPr sz="1050" kern="0">
                <a:solidFill>
                  <a:schemeClr val="tx1">
                    <a:lumMod val="85000"/>
                    <a:lumOff val="15000"/>
                  </a:schemeClr>
                </a:solidFill>
                <a:cs typeface="Arial" panose="020B0604020202020204" pitchFamily="34" charset="0"/>
                <a:sym typeface="Arial" panose="020B0604020202020204" pitchFamily="34" charset="0"/>
              </a:rPr>
              <a:t>①同一地址完成3名拼单可享免配服务！</a:t>
            </a:r>
          </a:p>
          <a:p>
            <a:pPr algn="ctr">
              <a:lnSpc>
                <a:spcPct val="130000"/>
              </a:lnSpc>
            </a:pPr>
            <a:r>
              <a:rPr sz="1050" kern="0">
                <a:solidFill>
                  <a:schemeClr val="tx1">
                    <a:lumMod val="85000"/>
                    <a:lumOff val="15000"/>
                  </a:schemeClr>
                </a:solidFill>
                <a:cs typeface="Arial" panose="020B0604020202020204" pitchFamily="34" charset="0"/>
                <a:sym typeface="Arial" panose="020B0604020202020204" pitchFamily="34" charset="0"/>
              </a:rPr>
              <a:t>②客人添加客服后，提交3条核销码或下单满3杯满足同一地址收餐可免费服务！</a:t>
            </a:r>
          </a:p>
        </p:txBody>
      </p:sp>
      <p:graphicFrame>
        <p:nvGraphicFramePr>
          <p:cNvPr id="2" name="表格 1"/>
          <p:cNvGraphicFramePr/>
          <p:nvPr>
            <p:custDataLst>
              <p:tags r:id="rId2"/>
            </p:custDataLst>
          </p:nvPr>
        </p:nvGraphicFramePr>
        <p:xfrm>
          <a:off x="1315720" y="1257935"/>
          <a:ext cx="6400800" cy="2796540"/>
        </p:xfrm>
        <a:graphic>
          <a:graphicData uri="http://schemas.openxmlformats.org/drawingml/2006/table">
            <a:tbl>
              <a:tblPr/>
              <a:tblGrid>
                <a:gridCol w="1113155">
                  <a:extLst>
                    <a:ext uri="{9D8B030D-6E8A-4147-A177-3AD203B41FA5}">
                      <a16:colId xmlns:a16="http://schemas.microsoft.com/office/drawing/2014/main" val="20000"/>
                    </a:ext>
                  </a:extLst>
                </a:gridCol>
                <a:gridCol w="5287645">
                  <a:extLst>
                    <a:ext uri="{9D8B030D-6E8A-4147-A177-3AD203B41FA5}">
                      <a16:colId xmlns:a16="http://schemas.microsoft.com/office/drawing/2014/main" val="20001"/>
                    </a:ext>
                  </a:extLst>
                </a:gridCol>
              </a:tblGrid>
              <a:tr h="779780">
                <a:tc gridSpan="2">
                  <a:txBody>
                    <a:bodyPr/>
                    <a:lstStyle/>
                    <a:p>
                      <a:pPr indent="0" algn="ctr">
                        <a:buNone/>
                      </a:pPr>
                      <a:r>
                        <a:rPr lang="zh-CN" altLang="en-US" sz="1800" b="1">
                          <a:solidFill>
                            <a:srgbClr val="3E3A39"/>
                          </a:solidFill>
                          <a:latin typeface="微软雅黑" panose="020B0503020204020204" charset="-122"/>
                          <a:ea typeface="微软雅黑" panose="020B0503020204020204" charset="-122"/>
                          <a:cs typeface="微软雅黑" panose="020B0503020204020204" charset="-122"/>
                        </a:rPr>
                        <a:t>幸运咖</a:t>
                      </a:r>
                      <a:r>
                        <a:rPr lang="en-US" sz="1800" b="1">
                          <a:solidFill>
                            <a:srgbClr val="3E3A39"/>
                          </a:solidFill>
                          <a:latin typeface="微软雅黑" panose="020B0503020204020204" charset="-122"/>
                          <a:ea typeface="微软雅黑" panose="020B0503020204020204" charset="-122"/>
                          <a:cs typeface="微软雅黑" panose="020B0503020204020204" charset="-122"/>
                        </a:rPr>
                        <a:t>私域搭建&amp;倾斜精细化运营</a:t>
                      </a:r>
                      <a:endParaRPr lang="en-US" altLang="en-US" sz="1800" b="1">
                        <a:solidFill>
                          <a:srgbClr val="3E3A39"/>
                        </a:solidFill>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extLst>
                  <a:ext uri="{0D108BD9-81ED-4DB2-BD59-A6C34878D82A}">
                    <a16:rowId xmlns:a16="http://schemas.microsoft.com/office/drawing/2014/main" val="10000"/>
                  </a:ext>
                </a:extLst>
              </a:tr>
              <a:tr h="1442720">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官微推广</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1.线下：</a:t>
                      </a:r>
                      <a:r>
                        <a:rPr lang="en-US" sz="1200" b="0">
                          <a:latin typeface="宋体" panose="02010600030101010101" pitchFamily="2" charset="-122"/>
                          <a:ea typeface="宋体" panose="02010600030101010101" pitchFamily="2" charset="-122"/>
                          <a:cs typeface="宋体" panose="02010600030101010101" pitchFamily="2" charset="-122"/>
                        </a:rPr>
                        <a:t>门店企微福利相关物料；外卖卡添加企微返现；工作人员&amp;地推人员引导添加</a:t>
                      </a:r>
                    </a:p>
                    <a:p>
                      <a:pPr indent="0">
                        <a:buNone/>
                      </a:pPr>
                      <a:endParaRPr lang="en-US" sz="1200" b="0">
                        <a:latin typeface="宋体" panose="02010600030101010101" pitchFamily="2" charset="-122"/>
                        <a:ea typeface="宋体" panose="02010600030101010101" pitchFamily="2" charset="-122"/>
                        <a:cs typeface="宋体" panose="02010600030101010101" pitchFamily="2" charset="-122"/>
                      </a:endParaRPr>
                    </a:p>
                    <a:p>
                      <a:pPr indent="0">
                        <a:buNone/>
                      </a:pPr>
                      <a:r>
                        <a:rPr lang="en-US" sz="1200" b="1">
                          <a:latin typeface="宋体" panose="02010600030101010101" pitchFamily="2" charset="-122"/>
                          <a:ea typeface="宋体" panose="02010600030101010101" pitchFamily="2" charset="-122"/>
                          <a:cs typeface="宋体" panose="02010600030101010101" pitchFamily="2" charset="-122"/>
                        </a:rPr>
                        <a:t>2.线上：</a:t>
                      </a:r>
                      <a:r>
                        <a:rPr lang="en-US" sz="1200" b="0">
                          <a:latin typeface="宋体" panose="02010600030101010101" pitchFamily="2" charset="-122"/>
                          <a:ea typeface="宋体" panose="02010600030101010101" pitchFamily="2" charset="-122"/>
                          <a:cs typeface="宋体" panose="02010600030101010101" pitchFamily="2" charset="-122"/>
                        </a:rPr>
                        <a:t>公众号、小程序页面展示企业添加享福利页面</a:t>
                      </a:r>
                    </a:p>
                    <a:p>
                      <a:pPr indent="0">
                        <a:buNone/>
                      </a:pPr>
                      <a:endParaRPr lang="en-US" sz="1200" b="0">
                        <a:solidFill>
                          <a:srgbClr val="C00000"/>
                        </a:solidFill>
                        <a:latin typeface="宋体" panose="02010600030101010101" pitchFamily="2" charset="-122"/>
                        <a:ea typeface="宋体" panose="02010600030101010101" pitchFamily="2" charset="-122"/>
                        <a:cs typeface="宋体" panose="02010600030101010101" pitchFamily="2" charset="-122"/>
                      </a:endParaRPr>
                    </a:p>
                    <a:p>
                      <a:pPr indent="0">
                        <a:buNone/>
                      </a:pPr>
                      <a:r>
                        <a:rPr lang="en-US" sz="1200" b="1">
                          <a:solidFill>
                            <a:srgbClr val="C00000"/>
                          </a:solidFill>
                          <a:latin typeface="宋体" panose="02010600030101010101" pitchFamily="2" charset="-122"/>
                          <a:ea typeface="宋体" panose="02010600030101010101" pitchFamily="2" charset="-122"/>
                          <a:cs typeface="宋体" panose="02010600030101010101" pitchFamily="2" charset="-122"/>
                        </a:rPr>
                        <a:t>3.前期运营目标：每月总计新增1000+私域用户，</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74040">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官微运营</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dirty="0" err="1">
                          <a:latin typeface="宋体" panose="02010600030101010101" pitchFamily="2" charset="-122"/>
                          <a:ea typeface="宋体" panose="02010600030101010101" pitchFamily="2" charset="-122"/>
                          <a:cs typeface="宋体" panose="02010600030101010101" pitchFamily="2" charset="-122"/>
                        </a:rPr>
                        <a:t>每日问候，活动宣传、产品发布、福利介绍、引导入群、社群互动</a:t>
                      </a:r>
                      <a:endParaRPr lang="en-US" altLang="en-US" sz="1200" b="0" dirty="0">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79918" y="111968"/>
            <a:ext cx="867745" cy="849083"/>
            <a:chOff x="1828800" y="130629"/>
            <a:chExt cx="867745" cy="849083"/>
          </a:xfrm>
        </p:grpSpPr>
        <p:sp>
          <p:nvSpPr>
            <p:cNvPr id="4" name="矩形 3"/>
            <p:cNvSpPr/>
            <p:nvPr/>
          </p:nvSpPr>
          <p:spPr>
            <a:xfrm>
              <a:off x="1828800" y="130629"/>
              <a:ext cx="653142" cy="65314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248676" y="531843"/>
              <a:ext cx="447869" cy="447869"/>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矩形 6"/>
          <p:cNvSpPr/>
          <p:nvPr/>
        </p:nvSpPr>
        <p:spPr>
          <a:xfrm flipH="1">
            <a:off x="1157605" y="328295"/>
            <a:ext cx="3533140" cy="337185"/>
          </a:xfrm>
          <a:prstGeom prst="rect">
            <a:avLst/>
          </a:prstGeom>
        </p:spPr>
        <p:txBody>
          <a:bodyPr wrap="square">
            <a:spAutoFit/>
          </a:bodyPr>
          <a:lstStyle/>
          <a:p>
            <a:r>
              <a:rPr lang="zh-CN" sz="1600">
                <a:solidFill>
                  <a:schemeClr val="accent1"/>
                </a:solidFill>
                <a:latin typeface="+mj-ea"/>
                <a:ea typeface="+mj-ea"/>
              </a:rPr>
              <a:t>官微人设打造、日常宣传互动参考</a:t>
            </a:r>
            <a:endParaRPr lang="en-US" altLang="zh-CN" sz="1600">
              <a:solidFill>
                <a:schemeClr val="accent1"/>
              </a:solidFill>
              <a:latin typeface="+mj-ea"/>
              <a:ea typeface="+mj-ea"/>
            </a:endParaRPr>
          </a:p>
        </p:txBody>
      </p:sp>
      <p:pic>
        <p:nvPicPr>
          <p:cNvPr id="2" name="图片 1"/>
          <p:cNvPicPr>
            <a:picLocks noChangeAspect="1"/>
          </p:cNvPicPr>
          <p:nvPr>
            <p:custDataLst>
              <p:tags r:id="rId1"/>
            </p:custDataLst>
          </p:nvPr>
        </p:nvPicPr>
        <p:blipFill>
          <a:blip r:embed="rId4"/>
          <a:stretch>
            <a:fillRect/>
          </a:stretch>
        </p:blipFill>
        <p:spPr>
          <a:xfrm>
            <a:off x="89535" y="1307465"/>
            <a:ext cx="2126615" cy="3375025"/>
          </a:xfrm>
          <a:prstGeom prst="rect">
            <a:avLst/>
          </a:prstGeom>
        </p:spPr>
      </p:pic>
      <p:pic>
        <p:nvPicPr>
          <p:cNvPr id="3" name="图片 2"/>
          <p:cNvPicPr>
            <a:picLocks noChangeAspect="1"/>
          </p:cNvPicPr>
          <p:nvPr/>
        </p:nvPicPr>
        <p:blipFill>
          <a:blip r:embed="rId5"/>
          <a:stretch>
            <a:fillRect/>
          </a:stretch>
        </p:blipFill>
        <p:spPr>
          <a:xfrm>
            <a:off x="2216150" y="1307465"/>
            <a:ext cx="2414270" cy="3321685"/>
          </a:xfrm>
          <a:prstGeom prst="rect">
            <a:avLst/>
          </a:prstGeom>
        </p:spPr>
      </p:pic>
      <p:pic>
        <p:nvPicPr>
          <p:cNvPr id="8" name="图片 7"/>
          <p:cNvPicPr>
            <a:picLocks noChangeAspect="1"/>
          </p:cNvPicPr>
          <p:nvPr/>
        </p:nvPicPr>
        <p:blipFill>
          <a:blip r:embed="rId6"/>
          <a:stretch>
            <a:fillRect/>
          </a:stretch>
        </p:blipFill>
        <p:spPr>
          <a:xfrm>
            <a:off x="4478020" y="1307465"/>
            <a:ext cx="2524760" cy="3374390"/>
          </a:xfrm>
          <a:prstGeom prst="rect">
            <a:avLst/>
          </a:prstGeom>
        </p:spPr>
      </p:pic>
      <p:pic>
        <p:nvPicPr>
          <p:cNvPr id="9" name="图片 8"/>
          <p:cNvPicPr>
            <a:picLocks noChangeAspect="1"/>
          </p:cNvPicPr>
          <p:nvPr/>
        </p:nvPicPr>
        <p:blipFill>
          <a:blip r:embed="rId7"/>
          <a:stretch>
            <a:fillRect/>
          </a:stretch>
        </p:blipFill>
        <p:spPr>
          <a:xfrm>
            <a:off x="6858000" y="1376045"/>
            <a:ext cx="2155825" cy="2684780"/>
          </a:xfrm>
          <a:prstGeom prst="rect">
            <a:avLst/>
          </a:prstGeom>
        </p:spPr>
      </p:pic>
    </p:spTree>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79918" y="111968"/>
            <a:ext cx="867745" cy="849083"/>
            <a:chOff x="1828800" y="130629"/>
            <a:chExt cx="867745" cy="849083"/>
          </a:xfrm>
        </p:grpSpPr>
        <p:sp>
          <p:nvSpPr>
            <p:cNvPr id="4" name="矩形 3"/>
            <p:cNvSpPr/>
            <p:nvPr/>
          </p:nvSpPr>
          <p:spPr>
            <a:xfrm>
              <a:off x="1828800" y="130629"/>
              <a:ext cx="653142" cy="65314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248676" y="531843"/>
              <a:ext cx="447869" cy="447869"/>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矩形 6"/>
          <p:cNvSpPr/>
          <p:nvPr/>
        </p:nvSpPr>
        <p:spPr>
          <a:xfrm flipH="1">
            <a:off x="1157605" y="328295"/>
            <a:ext cx="3533140" cy="337185"/>
          </a:xfrm>
          <a:prstGeom prst="rect">
            <a:avLst/>
          </a:prstGeom>
        </p:spPr>
        <p:txBody>
          <a:bodyPr wrap="square">
            <a:spAutoFit/>
          </a:bodyPr>
          <a:lstStyle/>
          <a:p>
            <a:r>
              <a:rPr lang="zh-CN" sz="1600">
                <a:solidFill>
                  <a:schemeClr val="accent1"/>
                </a:solidFill>
                <a:latin typeface="+mj-ea"/>
                <a:ea typeface="+mj-ea"/>
              </a:rPr>
              <a:t>社群打造、日常宣传互动参考</a:t>
            </a:r>
            <a:endParaRPr lang="en-US" altLang="zh-CN" sz="1600">
              <a:solidFill>
                <a:schemeClr val="accent1"/>
              </a:solidFill>
              <a:latin typeface="+mj-ea"/>
              <a:ea typeface="+mj-ea"/>
            </a:endParaRPr>
          </a:p>
        </p:txBody>
      </p:sp>
      <p:pic>
        <p:nvPicPr>
          <p:cNvPr id="10" name="图片 9"/>
          <p:cNvPicPr>
            <a:picLocks noChangeAspect="1"/>
          </p:cNvPicPr>
          <p:nvPr/>
        </p:nvPicPr>
        <p:blipFill>
          <a:blip r:embed="rId3"/>
          <a:stretch>
            <a:fillRect/>
          </a:stretch>
        </p:blipFill>
        <p:spPr>
          <a:xfrm>
            <a:off x="262890" y="1386840"/>
            <a:ext cx="4193540" cy="2987040"/>
          </a:xfrm>
          <a:prstGeom prst="rect">
            <a:avLst/>
          </a:prstGeom>
        </p:spPr>
      </p:pic>
      <p:pic>
        <p:nvPicPr>
          <p:cNvPr id="11" name="图片 10"/>
          <p:cNvPicPr>
            <a:picLocks noChangeAspect="1"/>
          </p:cNvPicPr>
          <p:nvPr/>
        </p:nvPicPr>
        <p:blipFill>
          <a:blip r:embed="rId4"/>
          <a:stretch>
            <a:fillRect/>
          </a:stretch>
        </p:blipFill>
        <p:spPr>
          <a:xfrm>
            <a:off x="4690745" y="1386840"/>
            <a:ext cx="4326255" cy="2987040"/>
          </a:xfrm>
          <a:prstGeom prst="rect">
            <a:avLst/>
          </a:prstGeom>
        </p:spPr>
      </p:pic>
    </p:spTree>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0" y="0"/>
            <a:ext cx="9144000" cy="5143500"/>
          </a:xfrm>
          <a:prstGeom prst="rect">
            <a:avLst/>
          </a:prstGeom>
        </p:spPr>
      </p:pic>
      <p:sp>
        <p:nvSpPr>
          <p:cNvPr id="13" name="流程图: 过程 12"/>
          <p:cNvSpPr/>
          <p:nvPr/>
        </p:nvSpPr>
        <p:spPr>
          <a:xfrm>
            <a:off x="0" y="7062"/>
            <a:ext cx="9144000" cy="5143500"/>
          </a:xfrm>
          <a:prstGeom prst="flowChartProcess">
            <a:avLst/>
          </a:prstGeom>
          <a:gradFill flip="none" rotWithShape="1">
            <a:gsLst>
              <a:gs pos="67000">
                <a:srgbClr val="0D0D0D">
                  <a:alpha val="44000"/>
                </a:srgbClr>
              </a:gs>
              <a:gs pos="100000">
                <a:sysClr val="windowText" lastClr="000000">
                  <a:lumMod val="95000"/>
                  <a:lumOff val="5000"/>
                  <a:alpha val="0"/>
                </a:sysClr>
              </a:gs>
              <a:gs pos="35000">
                <a:sysClr val="windowText" lastClr="000000">
                  <a:lumMod val="95000"/>
                  <a:lumOff val="5000"/>
                  <a:alpha val="87000"/>
                </a:sysClr>
              </a:gs>
            </a:gsLst>
            <a:lin ang="108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Light" panose="020F0302020204030204"/>
              <a:ea typeface="微软雅黑 Light" panose="020B0502040204020203" charset="-122"/>
              <a:cs typeface="+mn-cs"/>
            </a:endParaRPr>
          </a:p>
        </p:txBody>
      </p:sp>
      <p:sp>
        <p:nvSpPr>
          <p:cNvPr id="7" name="矩形 6"/>
          <p:cNvSpPr/>
          <p:nvPr/>
        </p:nvSpPr>
        <p:spPr>
          <a:xfrm flipH="1">
            <a:off x="5925891" y="2499848"/>
            <a:ext cx="2124364" cy="583565"/>
          </a:xfrm>
          <a:prstGeom prst="rect">
            <a:avLst/>
          </a:prstGeom>
        </p:spPr>
        <p:txBody>
          <a:bodyPr wrap="square">
            <a:spAutoFit/>
          </a:bodyPr>
          <a:lstStyle/>
          <a:p>
            <a:pPr algn="ctr"/>
            <a:r>
              <a:rPr lang="zh-CN" altLang="en-US" sz="3200" b="1">
                <a:solidFill>
                  <a:prstClr val="white"/>
                </a:solidFill>
                <a:latin typeface="微软雅黑" panose="020B0503020204020204" charset="-122"/>
                <a:ea typeface="微软雅黑" panose="020B0503020204020204" charset="-122"/>
              </a:rPr>
              <a:t>项目分工</a:t>
            </a:r>
          </a:p>
        </p:txBody>
      </p:sp>
      <p:sp>
        <p:nvSpPr>
          <p:cNvPr id="8" name="矩形 7"/>
          <p:cNvSpPr/>
          <p:nvPr/>
        </p:nvSpPr>
        <p:spPr>
          <a:xfrm flipH="1">
            <a:off x="4618234" y="1313348"/>
            <a:ext cx="4754392" cy="1323439"/>
          </a:xfrm>
          <a:prstGeom prst="rect">
            <a:avLst/>
          </a:prstGeom>
        </p:spPr>
        <p:txBody>
          <a:bodyPr wrap="square">
            <a:spAutoFit/>
          </a:bodyPr>
          <a:lstStyle/>
          <a:p>
            <a:pPr algn="ctr"/>
            <a:r>
              <a:rPr lang="en-US" altLang="zh-CN" sz="8000" b="1">
                <a:solidFill>
                  <a:srgbClr val="C51729"/>
                </a:solidFill>
                <a:latin typeface="微软雅黑" panose="020B0503020204020204" charset="-122"/>
                <a:ea typeface="微软雅黑" panose="020B0503020204020204" charset="-122"/>
              </a:rPr>
              <a:t>THREE</a:t>
            </a:r>
            <a:endParaRPr lang="zh-CN" altLang="en-US" sz="8000" b="1">
              <a:solidFill>
                <a:srgbClr val="C51729"/>
              </a:solidFill>
              <a:latin typeface="微软雅黑" panose="020B0503020204020204" charset="-122"/>
              <a:ea typeface="微软雅黑" panose="020B0503020204020204" charset="-122"/>
            </a:endParaRPr>
          </a:p>
        </p:txBody>
      </p:sp>
      <p:sp>
        <p:nvSpPr>
          <p:cNvPr id="9" name="矩形 8"/>
          <p:cNvSpPr/>
          <p:nvPr/>
        </p:nvSpPr>
        <p:spPr>
          <a:xfrm flipH="1">
            <a:off x="5551805" y="3084830"/>
            <a:ext cx="2793365" cy="306705"/>
          </a:xfrm>
          <a:prstGeom prst="rect">
            <a:avLst/>
          </a:prstGeom>
        </p:spPr>
        <p:txBody>
          <a:bodyPr wrap="square">
            <a:spAutoFit/>
          </a:bodyPr>
          <a:lstStyle/>
          <a:p>
            <a:pPr algn="ctr"/>
            <a:r>
              <a:rPr lang="zh-CN" altLang="en-US" sz="1400">
                <a:solidFill>
                  <a:prstClr val="white"/>
                </a:solidFill>
                <a:latin typeface="微软雅黑" panose="020B0503020204020204" charset="-122"/>
                <a:ea typeface="微软雅黑" panose="020B0503020204020204" charset="-122"/>
              </a:rPr>
              <a:t>门店执行、线上配合、日常运营</a:t>
            </a:r>
          </a:p>
        </p:txBody>
      </p:sp>
      <p:sp>
        <p:nvSpPr>
          <p:cNvPr id="10" name="矩形 9"/>
          <p:cNvSpPr/>
          <p:nvPr/>
        </p:nvSpPr>
        <p:spPr>
          <a:xfrm>
            <a:off x="5213485" y="919311"/>
            <a:ext cx="3563890" cy="3563890"/>
          </a:xfrm>
          <a:prstGeom prst="rect">
            <a:avLst/>
          </a:prstGeom>
          <a:noFill/>
          <a:ln w="57150" cap="flat" cmpd="sng" algn="ctr">
            <a:solidFill>
              <a:srgbClr val="C51729"/>
            </a:solidFill>
            <a:prstDash val="solid"/>
            <a:miter lim="800000"/>
          </a:ln>
          <a:effectLst/>
        </p:spPr>
        <p:txBody>
          <a:bodyPr rtlCol="0" anchor="ctr"/>
          <a:lstStyle/>
          <a:p>
            <a:pPr algn="ctr" defTabSz="914400">
              <a:defRPr/>
            </a:pPr>
            <a:endParaRPr lang="zh-CN" altLang="en-US" sz="1800" kern="0">
              <a:solidFill>
                <a:prstClr val="white"/>
              </a:solidFill>
            </a:endParaRPr>
          </a:p>
        </p:txBody>
      </p:sp>
      <p:cxnSp>
        <p:nvCxnSpPr>
          <p:cNvPr id="11" name="直接连接符 10"/>
          <p:cNvCxnSpPr/>
          <p:nvPr/>
        </p:nvCxnSpPr>
        <p:spPr>
          <a:xfrm>
            <a:off x="6816009" y="3388172"/>
            <a:ext cx="344129" cy="0"/>
          </a:xfrm>
          <a:prstGeom prst="line">
            <a:avLst/>
          </a:prstGeom>
          <a:noFill/>
          <a:ln w="28575" cap="flat" cmpd="sng" algn="ctr">
            <a:solidFill>
              <a:sysClr val="window" lastClr="FFFFFF"/>
            </a:solidFill>
            <a:prstDash val="solid"/>
            <a:miter lim="800000"/>
          </a:ln>
          <a:effectLst/>
        </p:spPr>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79918" y="111968"/>
            <a:ext cx="867745" cy="849083"/>
            <a:chOff x="1828800" y="130629"/>
            <a:chExt cx="867745" cy="849083"/>
          </a:xfrm>
        </p:grpSpPr>
        <p:sp>
          <p:nvSpPr>
            <p:cNvPr id="4" name="矩形 3"/>
            <p:cNvSpPr/>
            <p:nvPr/>
          </p:nvSpPr>
          <p:spPr>
            <a:xfrm>
              <a:off x="1828800" y="130629"/>
              <a:ext cx="653142" cy="65314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248676" y="531843"/>
              <a:ext cx="447869" cy="447869"/>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矩形 6"/>
          <p:cNvSpPr/>
          <p:nvPr/>
        </p:nvSpPr>
        <p:spPr>
          <a:xfrm flipH="1">
            <a:off x="1157605" y="328295"/>
            <a:ext cx="3533140" cy="337185"/>
          </a:xfrm>
          <a:prstGeom prst="rect">
            <a:avLst/>
          </a:prstGeom>
        </p:spPr>
        <p:txBody>
          <a:bodyPr wrap="square">
            <a:spAutoFit/>
          </a:bodyPr>
          <a:lstStyle/>
          <a:p>
            <a:r>
              <a:rPr lang="zh-CN" sz="1600">
                <a:solidFill>
                  <a:schemeClr val="accent1"/>
                </a:solidFill>
                <a:latin typeface="+mj-ea"/>
                <a:ea typeface="+mj-ea"/>
              </a:rPr>
              <a:t>项目分工</a:t>
            </a:r>
          </a:p>
        </p:txBody>
      </p:sp>
      <p:graphicFrame>
        <p:nvGraphicFramePr>
          <p:cNvPr id="3" name="表格 2"/>
          <p:cNvGraphicFramePr/>
          <p:nvPr>
            <p:custDataLst>
              <p:tags r:id="rId1"/>
            </p:custDataLst>
          </p:nvPr>
        </p:nvGraphicFramePr>
        <p:xfrm>
          <a:off x="1145540" y="1466850"/>
          <a:ext cx="7318375" cy="2846070"/>
        </p:xfrm>
        <a:graphic>
          <a:graphicData uri="http://schemas.openxmlformats.org/drawingml/2006/table">
            <a:tbl>
              <a:tblPr/>
              <a:tblGrid>
                <a:gridCol w="636905">
                  <a:extLst>
                    <a:ext uri="{9D8B030D-6E8A-4147-A177-3AD203B41FA5}">
                      <a16:colId xmlns:a16="http://schemas.microsoft.com/office/drawing/2014/main" val="20000"/>
                    </a:ext>
                  </a:extLst>
                </a:gridCol>
                <a:gridCol w="3669665">
                  <a:extLst>
                    <a:ext uri="{9D8B030D-6E8A-4147-A177-3AD203B41FA5}">
                      <a16:colId xmlns:a16="http://schemas.microsoft.com/office/drawing/2014/main" val="20001"/>
                    </a:ext>
                  </a:extLst>
                </a:gridCol>
                <a:gridCol w="3011805">
                  <a:extLst>
                    <a:ext uri="{9D8B030D-6E8A-4147-A177-3AD203B41FA5}">
                      <a16:colId xmlns:a16="http://schemas.microsoft.com/office/drawing/2014/main" val="20002"/>
                    </a:ext>
                  </a:extLst>
                </a:gridCol>
              </a:tblGrid>
              <a:tr h="474345">
                <a:tc>
                  <a:txBody>
                    <a:bodyPr/>
                    <a:lstStyle/>
                    <a:p>
                      <a:pPr indent="0" algn="ctr">
                        <a:buNone/>
                      </a:pPr>
                      <a:r>
                        <a:rPr lang="en-US" sz="1200" b="1">
                          <a:solidFill>
                            <a:srgbClr val="FFFFFF"/>
                          </a:solidFill>
                          <a:latin typeface="微软雅黑" panose="020B0503020204020204" charset="-122"/>
                          <a:ea typeface="微软雅黑" panose="020B0503020204020204" charset="-122"/>
                          <a:cs typeface="微软雅黑" panose="020B0503020204020204" charset="-122"/>
                        </a:rPr>
                        <a:t>序号</a:t>
                      </a:r>
                      <a:endParaRPr lang="en-US" altLang="en-US" sz="1200" b="1">
                        <a:solidFill>
                          <a:srgbClr val="FFFFFF"/>
                        </a:solidFill>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BEBEBE"/>
                    </a:solidFill>
                  </a:tcPr>
                </a:tc>
                <a:tc>
                  <a:txBody>
                    <a:bodyPr/>
                    <a:lstStyle/>
                    <a:p>
                      <a:pPr indent="0" algn="ctr">
                        <a:buNone/>
                      </a:pPr>
                      <a:r>
                        <a:rPr lang="en-US" sz="1200" b="1">
                          <a:solidFill>
                            <a:srgbClr val="FFFFFF"/>
                          </a:solidFill>
                          <a:latin typeface="微软雅黑" panose="020B0503020204020204" charset="-122"/>
                          <a:ea typeface="微软雅黑" panose="020B0503020204020204" charset="-122"/>
                          <a:cs typeface="微软雅黑" panose="020B0503020204020204" charset="-122"/>
                        </a:rPr>
                        <a:t>工作细则</a:t>
                      </a:r>
                      <a:endParaRPr lang="en-US" altLang="en-US" sz="1200" b="1">
                        <a:solidFill>
                          <a:srgbClr val="FFFFFF"/>
                        </a:solidFill>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BEBEBE"/>
                    </a:solidFill>
                  </a:tcPr>
                </a:tc>
                <a:tc>
                  <a:txBody>
                    <a:bodyPr/>
                    <a:lstStyle/>
                    <a:p>
                      <a:pPr indent="0" algn="ctr">
                        <a:buNone/>
                      </a:pPr>
                      <a:r>
                        <a:rPr lang="en-US" sz="1200" b="1">
                          <a:solidFill>
                            <a:srgbClr val="FFFFFF"/>
                          </a:solidFill>
                          <a:latin typeface="微软雅黑" panose="020B0503020204020204" charset="-122"/>
                          <a:ea typeface="微软雅黑" panose="020B0503020204020204" charset="-122"/>
                          <a:cs typeface="微软雅黑" panose="020B0503020204020204" charset="-122"/>
                        </a:rPr>
                        <a:t>负责人</a:t>
                      </a:r>
                      <a:endParaRPr lang="en-US" altLang="en-US" sz="1200" b="1">
                        <a:solidFill>
                          <a:srgbClr val="FFFFFF"/>
                        </a:solidFill>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BEBEBE"/>
                    </a:solidFill>
                  </a:tcPr>
                </a:tc>
                <a:extLst>
                  <a:ext uri="{0D108BD9-81ED-4DB2-BD59-A6C34878D82A}">
                    <a16:rowId xmlns:a16="http://schemas.microsoft.com/office/drawing/2014/main" val="10000"/>
                  </a:ext>
                </a:extLst>
              </a:tr>
              <a:tr h="474345">
                <a:tc>
                  <a:txBody>
                    <a:bodyPr/>
                    <a:lstStyle/>
                    <a:p>
                      <a:pPr indent="0" algn="ctr">
                        <a:buNone/>
                      </a:pPr>
                      <a:r>
                        <a:rPr lang="en-US" sz="900" b="0">
                          <a:latin typeface="微软雅黑" panose="020B0503020204020204" charset="-122"/>
                          <a:ea typeface="微软雅黑" panose="020B0503020204020204" charset="-122"/>
                          <a:cs typeface="微软雅黑" panose="020B0503020204020204" charset="-122"/>
                        </a:rPr>
                        <a:t>1</a:t>
                      </a:r>
                      <a:endParaRPr lang="en-US" altLang="en-US" sz="900" b="0">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900" b="0">
                          <a:latin typeface="微软雅黑" panose="020B0503020204020204" charset="-122"/>
                          <a:ea typeface="微软雅黑" panose="020B0503020204020204" charset="-122"/>
                          <a:cs typeface="微软雅黑" panose="020B0503020204020204" charset="-122"/>
                        </a:rPr>
                        <a:t>活动方案、活动相关品类确认</a:t>
                      </a: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endParaRPr lang="en-US" altLang="en-US" sz="900" b="0">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4345">
                <a:tc>
                  <a:txBody>
                    <a:bodyPr/>
                    <a:lstStyle/>
                    <a:p>
                      <a:pPr indent="0" algn="ctr">
                        <a:buNone/>
                      </a:pPr>
                      <a:r>
                        <a:rPr lang="en-US" sz="900" b="0">
                          <a:latin typeface="微软雅黑" panose="020B0503020204020204" charset="-122"/>
                          <a:ea typeface="微软雅黑" panose="020B0503020204020204" charset="-122"/>
                          <a:cs typeface="微软雅黑" panose="020B0503020204020204" charset="-122"/>
                        </a:rPr>
                        <a:t>2</a:t>
                      </a:r>
                      <a:endParaRPr lang="en-US" altLang="en-US" sz="900" b="0">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900">
                          <a:latin typeface="微软雅黑" panose="020B0503020204020204" charset="-122"/>
                          <a:ea typeface="微软雅黑" panose="020B0503020204020204" charset="-122"/>
                          <a:cs typeface="微软雅黑" panose="020B0503020204020204" charset="-122"/>
                          <a:sym typeface="+mn-ea"/>
                        </a:rPr>
                        <a:t>门店执行（线下物料下单到店、活动引导、人员培训）</a:t>
                      </a:r>
                      <a:endParaRPr lang="zh-CN" altLang="en-US" sz="900" b="0">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endParaRPr lang="en-US" altLang="en-US" sz="900" b="0">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74345">
                <a:tc>
                  <a:txBody>
                    <a:bodyPr/>
                    <a:lstStyle/>
                    <a:p>
                      <a:pPr indent="0" algn="ctr">
                        <a:buNone/>
                      </a:pPr>
                      <a:r>
                        <a:rPr lang="en-US" sz="900" b="0">
                          <a:latin typeface="微软雅黑" panose="020B0503020204020204" charset="-122"/>
                          <a:ea typeface="微软雅黑" panose="020B0503020204020204" charset="-122"/>
                          <a:cs typeface="微软雅黑" panose="020B0503020204020204" charset="-122"/>
                        </a:rPr>
                        <a:t>3</a:t>
                      </a:r>
                      <a:endParaRPr lang="en-US" altLang="en-US" sz="900" b="0">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900" b="0">
                          <a:latin typeface="微软雅黑" panose="020B0503020204020204" charset="-122"/>
                          <a:ea typeface="微软雅黑" panose="020B0503020204020204" charset="-122"/>
                          <a:cs typeface="微软雅黑" panose="020B0503020204020204" charset="-122"/>
                        </a:rPr>
                        <a:t>活动相关设计、运营指导、视频拍摄、</a:t>
                      </a: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endParaRPr lang="en-US" altLang="en-US" sz="900" b="0">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74345">
                <a:tc>
                  <a:txBody>
                    <a:bodyPr/>
                    <a:lstStyle/>
                    <a:p>
                      <a:pPr indent="0" algn="ctr">
                        <a:buNone/>
                      </a:pPr>
                      <a:r>
                        <a:rPr lang="en-US" sz="900" b="0">
                          <a:latin typeface="微软雅黑" panose="020B0503020204020204" charset="-122"/>
                          <a:ea typeface="微软雅黑" panose="020B0503020204020204" charset="-122"/>
                          <a:cs typeface="微软雅黑" panose="020B0503020204020204" charset="-122"/>
                        </a:rPr>
                        <a:t>4</a:t>
                      </a:r>
                      <a:endParaRPr lang="en-US" altLang="en-US" sz="900" b="0">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900" b="0">
                          <a:latin typeface="微软雅黑" panose="020B0503020204020204" charset="-122"/>
                          <a:ea typeface="微软雅黑" panose="020B0503020204020204" charset="-122"/>
                          <a:cs typeface="微软雅黑" panose="020B0503020204020204" charset="-122"/>
                        </a:rPr>
                        <a:t>活动</a:t>
                      </a:r>
                      <a:r>
                        <a:rPr lang="en-US" sz="900" b="0">
                          <a:latin typeface="微软雅黑" panose="020B0503020204020204" charset="-122"/>
                          <a:ea typeface="微软雅黑" panose="020B0503020204020204" charset="-122"/>
                          <a:cs typeface="微软雅黑" panose="020B0503020204020204" charset="-122"/>
                        </a:rPr>
                        <a:t>上架/宣传推广/订单处理/物流对接/客诉反馈/员工激励</a:t>
                      </a:r>
                      <a:endParaRPr lang="en-US" altLang="en-US" sz="900" b="0">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endParaRPr lang="en-US" altLang="en-US" sz="900" b="0">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74345">
                <a:tc>
                  <a:txBody>
                    <a:bodyPr/>
                    <a:lstStyle/>
                    <a:p>
                      <a:pPr indent="0" algn="ctr">
                        <a:buNone/>
                      </a:pPr>
                      <a:r>
                        <a:rPr lang="en-US" sz="900" b="0">
                          <a:latin typeface="微软雅黑" panose="020B0503020204020204" charset="-122"/>
                          <a:ea typeface="微软雅黑" panose="020B0503020204020204" charset="-122"/>
                          <a:cs typeface="微软雅黑" panose="020B0503020204020204" charset="-122"/>
                        </a:rPr>
                        <a:t>5</a:t>
                      </a:r>
                      <a:endParaRPr lang="en-US" altLang="en-US" sz="900" b="0">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900" b="0">
                          <a:latin typeface="微软雅黑" panose="020B0503020204020204" charset="-122"/>
                          <a:ea typeface="微软雅黑" panose="020B0503020204020204" charset="-122"/>
                          <a:cs typeface="微软雅黑" panose="020B0503020204020204" charset="-122"/>
                        </a:rPr>
                        <a:t>官微起号运营</a:t>
                      </a: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endParaRPr lang="en-US" altLang="en-US" sz="900" b="0" dirty="0">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cstate="print">
            <a:extLst>
              <a:ext uri="{28A0092B-C50C-407E-A947-70E740481C1C}">
                <a14:useLocalDpi xmlns:a14="http://schemas.microsoft.com/office/drawing/2010/main" val="0"/>
              </a:ext>
            </a:extLst>
          </a:blip>
          <a:srcRect t="7313" b="7188"/>
          <a:stretch>
            <a:fillRect/>
          </a:stretch>
        </p:blipFill>
        <p:spPr>
          <a:xfrm>
            <a:off x="0" y="-30480"/>
            <a:ext cx="9144000" cy="5212080"/>
          </a:xfrm>
          <a:prstGeom prst="rect">
            <a:avLst/>
          </a:prstGeom>
        </p:spPr>
      </p:pic>
      <p:sp>
        <p:nvSpPr>
          <p:cNvPr id="9" name="矩形 8"/>
          <p:cNvSpPr/>
          <p:nvPr/>
        </p:nvSpPr>
        <p:spPr>
          <a:xfrm>
            <a:off x="1350819" y="950767"/>
            <a:ext cx="6442363" cy="3598095"/>
          </a:xfrm>
          <a:prstGeom prst="rect">
            <a:avLst/>
          </a:prstGeom>
          <a:solidFill>
            <a:sysClr val="window" lastClr="FFFFFF">
              <a:alpha val="40000"/>
            </a:sysClr>
          </a:solidFill>
          <a:ln w="12700" cap="flat" cmpd="sng" algn="ctr">
            <a:noFill/>
            <a:prstDash val="solid"/>
            <a:miter lim="800000"/>
          </a:ln>
          <a:effectLst/>
        </p:spPr>
        <p:txBody>
          <a:bodyPr rtlCol="0" anchor="ctr"/>
          <a:lstStyle/>
          <a:p>
            <a:pPr algn="ctr" defTabSz="914400">
              <a:defRPr/>
            </a:pPr>
            <a:endParaRPr lang="zh-CN" altLang="en-US" sz="1800" kern="0">
              <a:solidFill>
                <a:prstClr val="white"/>
              </a:solidFill>
            </a:endParaRPr>
          </a:p>
        </p:txBody>
      </p:sp>
      <p:sp>
        <p:nvSpPr>
          <p:cNvPr id="10" name="矩形 9"/>
          <p:cNvSpPr/>
          <p:nvPr/>
        </p:nvSpPr>
        <p:spPr>
          <a:xfrm>
            <a:off x="1445838" y="1052121"/>
            <a:ext cx="6233320" cy="3395386"/>
          </a:xfrm>
          <a:prstGeom prst="rect">
            <a:avLst/>
          </a:prstGeom>
          <a:solidFill>
            <a:srgbClr val="850B05">
              <a:alpha val="90000"/>
            </a:srgbClr>
          </a:solidFill>
          <a:ln w="12700" cap="flat" cmpd="sng" algn="ctr">
            <a:noFill/>
            <a:prstDash val="solid"/>
            <a:miter lim="800000"/>
          </a:ln>
          <a:effectLst/>
        </p:spPr>
        <p:txBody>
          <a:bodyPr rtlCol="0" anchor="ctr"/>
          <a:lstStyle/>
          <a:p>
            <a:pPr algn="ctr" defTabSz="914400">
              <a:defRPr/>
            </a:pPr>
            <a:endParaRPr lang="zh-CN" altLang="en-US" sz="1800" kern="0">
              <a:solidFill>
                <a:prstClr val="white"/>
              </a:solidFill>
            </a:endParaRPr>
          </a:p>
        </p:txBody>
      </p:sp>
      <p:sp>
        <p:nvSpPr>
          <p:cNvPr id="15" name="矩形 14"/>
          <p:cNvSpPr/>
          <p:nvPr/>
        </p:nvSpPr>
        <p:spPr>
          <a:xfrm flipH="1">
            <a:off x="2515458" y="2222170"/>
            <a:ext cx="3985136" cy="707886"/>
          </a:xfrm>
          <a:prstGeom prst="rect">
            <a:avLst/>
          </a:prstGeom>
        </p:spPr>
        <p:txBody>
          <a:bodyPr wrap="square">
            <a:spAutoFit/>
          </a:bodyPr>
          <a:lstStyle/>
          <a:p>
            <a:pPr algn="ctr"/>
            <a:r>
              <a:rPr lang="zh-CN" altLang="en-US" sz="4000" b="1">
                <a:solidFill>
                  <a:prstClr val="white"/>
                </a:solidFill>
                <a:latin typeface="微软雅黑" panose="020B0503020204020204" charset="-122"/>
                <a:ea typeface="微软雅黑" panose="020B0503020204020204" charset="-122"/>
              </a:rPr>
              <a:t>感谢大家观看</a:t>
            </a:r>
          </a:p>
        </p:txBody>
      </p:sp>
      <p:sp>
        <p:nvSpPr>
          <p:cNvPr id="16" name="矩形 15"/>
          <p:cNvSpPr/>
          <p:nvPr/>
        </p:nvSpPr>
        <p:spPr>
          <a:xfrm flipH="1">
            <a:off x="2177497" y="2892131"/>
            <a:ext cx="4661058" cy="369332"/>
          </a:xfrm>
          <a:prstGeom prst="rect">
            <a:avLst/>
          </a:prstGeom>
        </p:spPr>
        <p:txBody>
          <a:bodyPr wrap="square">
            <a:spAutoFit/>
          </a:bodyPr>
          <a:lstStyle/>
          <a:p>
            <a:pPr algn="ctr"/>
            <a:r>
              <a:rPr lang="en-US" altLang="zh-CN" sz="1800">
                <a:solidFill>
                  <a:prstClr val="white"/>
                </a:solidFill>
                <a:latin typeface="微软雅黑" panose="020B0503020204020204" charset="-122"/>
              </a:rPr>
              <a:t>THANK YOU FOR WATCHING</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572000" y="0"/>
            <a:ext cx="4572000" cy="51434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flipH="1">
            <a:off x="267616" y="2175453"/>
            <a:ext cx="3088200" cy="646331"/>
          </a:xfrm>
          <a:prstGeom prst="rect">
            <a:avLst/>
          </a:prstGeom>
        </p:spPr>
        <p:txBody>
          <a:bodyPr wrap="square">
            <a:spAutoFit/>
          </a:bodyPr>
          <a:lstStyle/>
          <a:p>
            <a:r>
              <a:rPr lang="en-US" altLang="zh-CN" sz="3600" b="1">
                <a:solidFill>
                  <a:schemeClr val="accent1"/>
                </a:solidFill>
                <a:latin typeface="微软雅黑" panose="020B0503020204020204" charset="-122"/>
                <a:ea typeface="微软雅黑" panose="020B0503020204020204" charset="-122"/>
              </a:rPr>
              <a:t>CONTENTS</a:t>
            </a:r>
            <a:endParaRPr lang="zh-CN" altLang="en-US" sz="3600" b="1">
              <a:solidFill>
                <a:schemeClr val="accent1"/>
              </a:solidFill>
              <a:latin typeface="微软雅黑" panose="020B0503020204020204" charset="-122"/>
              <a:ea typeface="微软雅黑" panose="020B0503020204020204" charset="-122"/>
            </a:endParaRPr>
          </a:p>
        </p:txBody>
      </p:sp>
      <p:sp>
        <p:nvSpPr>
          <p:cNvPr id="6" name="矩形 5"/>
          <p:cNvSpPr/>
          <p:nvPr/>
        </p:nvSpPr>
        <p:spPr>
          <a:xfrm>
            <a:off x="357284" y="2883339"/>
            <a:ext cx="3985181" cy="552011"/>
          </a:xfrm>
          <a:prstGeom prst="rect">
            <a:avLst/>
          </a:prstGeom>
        </p:spPr>
        <p:txBody>
          <a:bodyPr wrap="square">
            <a:spAutoFit/>
          </a:bodyPr>
          <a:lstStyle/>
          <a:p>
            <a:pPr>
              <a:lnSpc>
                <a:spcPct val="150000"/>
              </a:lnSpc>
            </a:pPr>
            <a:r>
              <a:rPr lang="en-US" altLang="zh-CN" sz="105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Lorem ipsum dolor sit amet, consectetuer adipiscing elit. Aenean commodo ligula eget dolor. </a:t>
            </a:r>
            <a:endParaRPr lang="zh-CN" altLang="en-US">
              <a:solidFill>
                <a:prstClr val="black">
                  <a:lumMod val="85000"/>
                  <a:lumOff val="15000"/>
                </a:prstClr>
              </a:solidFill>
              <a:ea typeface="微软雅黑" panose="020B0503020204020204" charset="-122"/>
            </a:endParaRPr>
          </a:p>
        </p:txBody>
      </p:sp>
      <p:cxnSp>
        <p:nvCxnSpPr>
          <p:cNvPr id="8" name="直接连接符 7"/>
          <p:cNvCxnSpPr/>
          <p:nvPr/>
        </p:nvCxnSpPr>
        <p:spPr>
          <a:xfrm>
            <a:off x="442149" y="2857773"/>
            <a:ext cx="656492"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28" name="组合 27"/>
          <p:cNvGrpSpPr/>
          <p:nvPr/>
        </p:nvGrpSpPr>
        <p:grpSpPr>
          <a:xfrm>
            <a:off x="4915853" y="1404449"/>
            <a:ext cx="3033935" cy="2444651"/>
            <a:chOff x="4915853" y="870346"/>
            <a:chExt cx="3033935" cy="2444651"/>
          </a:xfrm>
        </p:grpSpPr>
        <p:sp>
          <p:nvSpPr>
            <p:cNvPr id="9" name="矩形 8"/>
            <p:cNvSpPr/>
            <p:nvPr/>
          </p:nvSpPr>
          <p:spPr>
            <a:xfrm flipH="1">
              <a:off x="4915853" y="870346"/>
              <a:ext cx="1652898" cy="337185"/>
            </a:xfrm>
            <a:prstGeom prst="rect">
              <a:avLst/>
            </a:prstGeom>
          </p:spPr>
          <p:txBody>
            <a:bodyPr wrap="square">
              <a:spAutoFit/>
            </a:bodyPr>
            <a:lstStyle/>
            <a:p>
              <a:r>
                <a:rPr lang="en-US" altLang="zh-CN" sz="1600" b="1">
                  <a:solidFill>
                    <a:prstClr val="white"/>
                  </a:solidFill>
                  <a:latin typeface="微软雅黑" panose="020B0503020204020204" charset="-122"/>
                  <a:ea typeface="微软雅黑" panose="020B0503020204020204" charset="-122"/>
                </a:rPr>
                <a:t>01.</a:t>
              </a:r>
              <a:r>
                <a:rPr lang="zh-CN" altLang="en-US" sz="1600" b="1">
                  <a:solidFill>
                    <a:prstClr val="white"/>
                  </a:solidFill>
                  <a:latin typeface="微软雅黑" panose="020B0503020204020204" charset="-122"/>
                  <a:ea typeface="微软雅黑" panose="020B0503020204020204" charset="-122"/>
                </a:rPr>
                <a:t>项目概述</a:t>
              </a:r>
            </a:p>
          </p:txBody>
        </p:sp>
        <p:sp>
          <p:nvSpPr>
            <p:cNvPr id="10" name="矩形 9"/>
            <p:cNvSpPr/>
            <p:nvPr/>
          </p:nvSpPr>
          <p:spPr>
            <a:xfrm flipH="1">
              <a:off x="4915853" y="2948450"/>
              <a:ext cx="1652898" cy="337185"/>
            </a:xfrm>
            <a:prstGeom prst="rect">
              <a:avLst/>
            </a:prstGeom>
          </p:spPr>
          <p:txBody>
            <a:bodyPr wrap="square">
              <a:spAutoFit/>
            </a:bodyPr>
            <a:lstStyle/>
            <a:p>
              <a:r>
                <a:rPr lang="en-US" altLang="zh-CN" sz="1600" b="1">
                  <a:solidFill>
                    <a:prstClr val="white"/>
                  </a:solidFill>
                  <a:latin typeface="微软雅黑" panose="020B0503020204020204" charset="-122"/>
                  <a:ea typeface="微软雅黑" panose="020B0503020204020204" charset="-122"/>
                </a:rPr>
                <a:t>03.</a:t>
              </a:r>
              <a:r>
                <a:rPr lang="zh-CN" altLang="en-US" sz="1600" b="1">
                  <a:solidFill>
                    <a:prstClr val="white"/>
                  </a:solidFill>
                  <a:latin typeface="微软雅黑" panose="020B0503020204020204" charset="-122"/>
                  <a:ea typeface="微软雅黑" panose="020B0503020204020204" charset="-122"/>
                </a:rPr>
                <a:t>项目分工</a:t>
              </a:r>
            </a:p>
          </p:txBody>
        </p:sp>
        <p:sp>
          <p:nvSpPr>
            <p:cNvPr id="13" name="矩形 12"/>
            <p:cNvSpPr/>
            <p:nvPr/>
          </p:nvSpPr>
          <p:spPr>
            <a:xfrm flipH="1">
              <a:off x="4915853" y="1909398"/>
              <a:ext cx="1652898" cy="337185"/>
            </a:xfrm>
            <a:prstGeom prst="rect">
              <a:avLst/>
            </a:prstGeom>
          </p:spPr>
          <p:txBody>
            <a:bodyPr wrap="square">
              <a:spAutoFit/>
            </a:bodyPr>
            <a:lstStyle/>
            <a:p>
              <a:r>
                <a:rPr lang="en-US" altLang="zh-CN" sz="1600" b="1">
                  <a:solidFill>
                    <a:prstClr val="white"/>
                  </a:solidFill>
                  <a:latin typeface="微软雅黑" panose="020B0503020204020204" charset="-122"/>
                  <a:ea typeface="微软雅黑" panose="020B0503020204020204" charset="-122"/>
                </a:rPr>
                <a:t>02.</a:t>
              </a:r>
              <a:r>
                <a:rPr lang="zh-CN" altLang="en-US" sz="1600" b="1">
                  <a:solidFill>
                    <a:prstClr val="white"/>
                  </a:solidFill>
                  <a:latin typeface="微软雅黑" panose="020B0503020204020204" charset="-122"/>
                  <a:ea typeface="微软雅黑" panose="020B0503020204020204" charset="-122"/>
                </a:rPr>
                <a:t>活动内容</a:t>
              </a:r>
            </a:p>
          </p:txBody>
        </p:sp>
        <p:sp>
          <p:nvSpPr>
            <p:cNvPr id="18" name="矩形 17"/>
            <p:cNvSpPr/>
            <p:nvPr/>
          </p:nvSpPr>
          <p:spPr>
            <a:xfrm>
              <a:off x="4915853" y="1183072"/>
              <a:ext cx="2994832" cy="333375"/>
            </a:xfrm>
            <a:prstGeom prst="rect">
              <a:avLst/>
            </a:prstGeom>
          </p:spPr>
          <p:txBody>
            <a:bodyPr wrap="square">
              <a:spAutoFit/>
            </a:bodyPr>
            <a:lstStyle/>
            <a:p>
              <a:pPr>
                <a:lnSpc>
                  <a:spcPct val="150000"/>
                </a:lnSpc>
              </a:pPr>
              <a:r>
                <a:rPr lang="zh-CN" altLang="en-US" sz="1050" kern="0">
                  <a:solidFill>
                    <a:schemeClr val="bg1"/>
                  </a:solidFill>
                  <a:ea typeface="微软雅黑" panose="020B0503020204020204" charset="-122"/>
                  <a:cs typeface="Arial" panose="020B0604020202020204" pitchFamily="34" charset="0"/>
                  <a:sym typeface="Arial" panose="020B0604020202020204" pitchFamily="34" charset="0"/>
                </a:rPr>
                <a:t>项目背景、项目分析、项目优势</a:t>
              </a:r>
            </a:p>
          </p:txBody>
        </p:sp>
        <p:sp>
          <p:nvSpPr>
            <p:cNvPr id="19" name="矩形 18"/>
            <p:cNvSpPr/>
            <p:nvPr/>
          </p:nvSpPr>
          <p:spPr>
            <a:xfrm>
              <a:off x="4954956" y="2215004"/>
              <a:ext cx="2994832" cy="333375"/>
            </a:xfrm>
            <a:prstGeom prst="rect">
              <a:avLst/>
            </a:prstGeom>
          </p:spPr>
          <p:txBody>
            <a:bodyPr wrap="square">
              <a:spAutoFit/>
            </a:bodyPr>
            <a:lstStyle/>
            <a:p>
              <a:pPr>
                <a:lnSpc>
                  <a:spcPct val="150000"/>
                </a:lnSpc>
              </a:pPr>
              <a:r>
                <a:rPr lang="zh-CN" altLang="en-US" sz="1050" kern="0">
                  <a:solidFill>
                    <a:schemeClr val="bg1"/>
                  </a:solidFill>
                  <a:ea typeface="微软雅黑" panose="020B0503020204020204" charset="-122"/>
                  <a:cs typeface="Arial" panose="020B0604020202020204" pitchFamily="34" charset="0"/>
                  <a:sym typeface="Arial" panose="020B0604020202020204" pitchFamily="34" charset="0"/>
                </a:rPr>
                <a:t>活动策略、活动内容</a:t>
              </a:r>
            </a:p>
          </p:txBody>
        </p:sp>
        <p:cxnSp>
          <p:nvCxnSpPr>
            <p:cNvPr id="23" name="直接连接符 22"/>
            <p:cNvCxnSpPr/>
            <p:nvPr/>
          </p:nvCxnSpPr>
          <p:spPr>
            <a:xfrm>
              <a:off x="5048713" y="1244708"/>
              <a:ext cx="392309"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5048713" y="2264276"/>
              <a:ext cx="392309"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5048713" y="3314997"/>
              <a:ext cx="392309"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流程图: 过程 4"/>
          <p:cNvSpPr/>
          <p:nvPr/>
        </p:nvSpPr>
        <p:spPr>
          <a:xfrm>
            <a:off x="0" y="0"/>
            <a:ext cx="9144000" cy="5143500"/>
          </a:xfrm>
          <a:prstGeom prst="flowChartProcess">
            <a:avLst/>
          </a:prstGeom>
          <a:gradFill flip="none" rotWithShape="1">
            <a:gsLst>
              <a:gs pos="67000">
                <a:srgbClr val="0D0D0D">
                  <a:alpha val="44000"/>
                </a:srgbClr>
              </a:gs>
              <a:gs pos="100000">
                <a:sysClr val="windowText" lastClr="000000">
                  <a:lumMod val="95000"/>
                  <a:lumOff val="5000"/>
                  <a:alpha val="0"/>
                </a:sysClr>
              </a:gs>
              <a:gs pos="35000">
                <a:sysClr val="windowText" lastClr="000000">
                  <a:lumMod val="95000"/>
                  <a:lumOff val="5000"/>
                  <a:alpha val="87000"/>
                </a:sysClr>
              </a:gs>
            </a:gsLst>
            <a:lin ang="108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Light" panose="020F0302020204030204"/>
              <a:ea typeface="微软雅黑 Light" panose="020B0502040204020203" charset="-122"/>
              <a:cs typeface="+mn-cs"/>
            </a:endParaRPr>
          </a:p>
        </p:txBody>
      </p:sp>
      <p:sp>
        <p:nvSpPr>
          <p:cNvPr id="7" name="矩形 6"/>
          <p:cNvSpPr/>
          <p:nvPr/>
        </p:nvSpPr>
        <p:spPr>
          <a:xfrm flipH="1">
            <a:off x="5925891" y="2499848"/>
            <a:ext cx="2124364" cy="583565"/>
          </a:xfrm>
          <a:prstGeom prst="rect">
            <a:avLst/>
          </a:prstGeom>
        </p:spPr>
        <p:txBody>
          <a:bodyPr wrap="square">
            <a:spAutoFit/>
          </a:bodyPr>
          <a:lstStyle/>
          <a:p>
            <a:pPr algn="ctr"/>
            <a:r>
              <a:rPr lang="zh-CN" altLang="en-US" sz="3200" b="1">
                <a:solidFill>
                  <a:prstClr val="white"/>
                </a:solidFill>
                <a:latin typeface="微软雅黑" panose="020B0503020204020204" charset="-122"/>
                <a:ea typeface="微软雅黑" panose="020B0503020204020204" charset="-122"/>
              </a:rPr>
              <a:t>项目概述</a:t>
            </a:r>
          </a:p>
        </p:txBody>
      </p:sp>
      <p:sp>
        <p:nvSpPr>
          <p:cNvPr id="8" name="矩形 7"/>
          <p:cNvSpPr/>
          <p:nvPr/>
        </p:nvSpPr>
        <p:spPr>
          <a:xfrm flipH="1">
            <a:off x="4618234" y="1313348"/>
            <a:ext cx="4754392" cy="1323439"/>
          </a:xfrm>
          <a:prstGeom prst="rect">
            <a:avLst/>
          </a:prstGeom>
        </p:spPr>
        <p:txBody>
          <a:bodyPr wrap="square">
            <a:spAutoFit/>
          </a:bodyPr>
          <a:lstStyle/>
          <a:p>
            <a:pPr algn="ctr"/>
            <a:r>
              <a:rPr lang="en-US" altLang="zh-CN" sz="8000" b="1">
                <a:solidFill>
                  <a:srgbClr val="C51729"/>
                </a:solidFill>
                <a:latin typeface="微软雅黑" panose="020B0503020204020204" charset="-122"/>
                <a:ea typeface="微软雅黑" panose="020B0503020204020204" charset="-122"/>
              </a:rPr>
              <a:t>ONE</a:t>
            </a:r>
            <a:endParaRPr lang="zh-CN" altLang="en-US" sz="8000" b="1">
              <a:solidFill>
                <a:srgbClr val="C51729"/>
              </a:solidFill>
              <a:latin typeface="微软雅黑" panose="020B0503020204020204" charset="-122"/>
              <a:ea typeface="微软雅黑" panose="020B0503020204020204" charset="-122"/>
            </a:endParaRPr>
          </a:p>
        </p:txBody>
      </p:sp>
      <p:sp>
        <p:nvSpPr>
          <p:cNvPr id="9" name="矩形 8"/>
          <p:cNvSpPr/>
          <p:nvPr/>
        </p:nvSpPr>
        <p:spPr>
          <a:xfrm flipH="1">
            <a:off x="5643245" y="2974340"/>
            <a:ext cx="2857500" cy="414020"/>
          </a:xfrm>
          <a:prstGeom prst="rect">
            <a:avLst/>
          </a:prstGeom>
        </p:spPr>
        <p:txBody>
          <a:bodyPr wrap="square">
            <a:spAutoFit/>
          </a:bodyPr>
          <a:lstStyle/>
          <a:p>
            <a:pPr>
              <a:lnSpc>
                <a:spcPct val="150000"/>
              </a:lnSpc>
            </a:pPr>
            <a:r>
              <a:rPr lang="zh-CN" altLang="en-US" sz="1400" kern="0">
                <a:solidFill>
                  <a:schemeClr val="bg1"/>
                </a:solidFill>
                <a:ea typeface="微软雅黑" panose="020B0503020204020204" charset="-122"/>
                <a:cs typeface="Arial" panose="020B0604020202020204" pitchFamily="34" charset="0"/>
                <a:sym typeface="Arial" panose="020B0604020202020204" pitchFamily="34" charset="0"/>
              </a:rPr>
              <a:t>项目背景、项目分析、项目优势</a:t>
            </a:r>
            <a:endParaRPr lang="en-US" altLang="zh-CN" sz="1400">
              <a:solidFill>
                <a:prstClr val="white"/>
              </a:solidFill>
              <a:latin typeface="微软雅黑" panose="020B0503020204020204" charset="-122"/>
              <a:ea typeface="微软雅黑" panose="020B0503020204020204" charset="-122"/>
            </a:endParaRPr>
          </a:p>
        </p:txBody>
      </p:sp>
      <p:sp>
        <p:nvSpPr>
          <p:cNvPr id="10" name="矩形 9"/>
          <p:cNvSpPr/>
          <p:nvPr/>
        </p:nvSpPr>
        <p:spPr>
          <a:xfrm>
            <a:off x="5213485" y="919311"/>
            <a:ext cx="3563890" cy="3563890"/>
          </a:xfrm>
          <a:prstGeom prst="rect">
            <a:avLst/>
          </a:prstGeom>
          <a:noFill/>
          <a:ln w="57150" cap="flat" cmpd="sng" algn="ctr">
            <a:solidFill>
              <a:srgbClr val="C51729"/>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Light" panose="020F0302020204030204"/>
              <a:ea typeface="微软雅黑 Light" panose="020B0502040204020203" charset="-122"/>
              <a:cs typeface="+mn-cs"/>
            </a:endParaRPr>
          </a:p>
        </p:txBody>
      </p:sp>
      <p:cxnSp>
        <p:nvCxnSpPr>
          <p:cNvPr id="11" name="直接连接符 10"/>
          <p:cNvCxnSpPr/>
          <p:nvPr/>
        </p:nvCxnSpPr>
        <p:spPr>
          <a:xfrm>
            <a:off x="6816009" y="3388172"/>
            <a:ext cx="344129" cy="0"/>
          </a:xfrm>
          <a:prstGeom prst="line">
            <a:avLst/>
          </a:prstGeom>
          <a:noFill/>
          <a:ln w="28575" cap="flat" cmpd="sng" algn="ctr">
            <a:solidFill>
              <a:sysClr val="window" lastClr="FFFFFF"/>
            </a:solidFill>
            <a:prstDash val="solid"/>
            <a:miter lim="800000"/>
          </a:ln>
          <a:effectLst/>
        </p:spPr>
      </p:cxn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79918" y="111968"/>
            <a:ext cx="867745" cy="849083"/>
            <a:chOff x="1828800" y="130629"/>
            <a:chExt cx="867745" cy="849083"/>
          </a:xfrm>
        </p:grpSpPr>
        <p:sp>
          <p:nvSpPr>
            <p:cNvPr id="4" name="矩形 3"/>
            <p:cNvSpPr/>
            <p:nvPr/>
          </p:nvSpPr>
          <p:spPr>
            <a:xfrm>
              <a:off x="1828800" y="130629"/>
              <a:ext cx="653142" cy="65314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248676" y="531843"/>
              <a:ext cx="447869" cy="447869"/>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矩形 6"/>
          <p:cNvSpPr/>
          <p:nvPr/>
        </p:nvSpPr>
        <p:spPr>
          <a:xfrm flipH="1">
            <a:off x="1157496" y="328255"/>
            <a:ext cx="2533750" cy="337185"/>
          </a:xfrm>
          <a:prstGeom prst="rect">
            <a:avLst/>
          </a:prstGeom>
        </p:spPr>
        <p:txBody>
          <a:bodyPr wrap="square">
            <a:spAutoFit/>
          </a:bodyPr>
          <a:lstStyle/>
          <a:p>
            <a:r>
              <a:rPr lang="zh-CN" sz="1600">
                <a:solidFill>
                  <a:schemeClr val="accent1"/>
                </a:solidFill>
                <a:latin typeface="+mj-ea"/>
                <a:ea typeface="+mj-ea"/>
              </a:rPr>
              <a:t>项目背景</a:t>
            </a:r>
          </a:p>
        </p:txBody>
      </p:sp>
      <p:sp>
        <p:nvSpPr>
          <p:cNvPr id="8" name="矩形 7"/>
          <p:cNvSpPr/>
          <p:nvPr/>
        </p:nvSpPr>
        <p:spPr>
          <a:xfrm>
            <a:off x="1147445" y="640080"/>
            <a:ext cx="5099050" cy="252730"/>
          </a:xfrm>
          <a:prstGeom prst="rect">
            <a:avLst/>
          </a:prstGeom>
        </p:spPr>
        <p:txBody>
          <a:bodyPr wrap="square">
            <a:spAutoFit/>
          </a:bodyPr>
          <a:lstStyle/>
          <a:p>
            <a:r>
              <a:rPr lang="zh-CN" altLang="en-US" sz="1050" kern="0">
                <a:solidFill>
                  <a:schemeClr val="tx1">
                    <a:lumMod val="85000"/>
                    <a:lumOff val="15000"/>
                  </a:schemeClr>
                </a:solidFill>
                <a:cs typeface="Arial" panose="020B0604020202020204" pitchFamily="34" charset="0"/>
                <a:sym typeface="Arial" panose="020B0604020202020204" pitchFamily="34" charset="0"/>
              </a:rPr>
              <a:t>了解品牌</a:t>
            </a:r>
            <a:r>
              <a:rPr lang="en-US" altLang="zh-CN" sz="1050" kern="0">
                <a:solidFill>
                  <a:schemeClr val="tx1">
                    <a:lumMod val="85000"/>
                    <a:lumOff val="15000"/>
                  </a:schemeClr>
                </a:solidFill>
                <a:cs typeface="Arial" panose="020B0604020202020204" pitchFamily="34" charset="0"/>
                <a:sym typeface="Arial" panose="020B0604020202020204" pitchFamily="34" charset="0"/>
              </a:rPr>
              <a:t>其经营的重点是维护品牌格调；</a:t>
            </a:r>
            <a:r>
              <a:rPr lang="zh-CN" altLang="en-US" sz="1050" kern="0">
                <a:solidFill>
                  <a:schemeClr val="tx1">
                    <a:lumMod val="85000"/>
                    <a:lumOff val="15000"/>
                  </a:schemeClr>
                </a:solidFill>
                <a:cs typeface="Arial" panose="020B0604020202020204" pitchFamily="34" charset="0"/>
                <a:sym typeface="Arial" panose="020B0604020202020204" pitchFamily="34" charset="0"/>
              </a:rPr>
              <a:t>还</a:t>
            </a:r>
            <a:r>
              <a:rPr lang="en-US" altLang="zh-CN" sz="1050" kern="0">
                <a:solidFill>
                  <a:schemeClr val="tx1">
                    <a:lumMod val="85000"/>
                    <a:lumOff val="15000"/>
                  </a:schemeClr>
                </a:solidFill>
                <a:cs typeface="Arial" panose="020B0604020202020204" pitchFamily="34" charset="0"/>
                <a:sym typeface="Arial" panose="020B0604020202020204" pitchFamily="34" charset="0"/>
              </a:rPr>
              <a:t>是开设更多门店，强化供应链优势。</a:t>
            </a:r>
          </a:p>
        </p:txBody>
      </p:sp>
      <p:pic>
        <p:nvPicPr>
          <p:cNvPr id="10" name="图片 9"/>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0" y="1474992"/>
            <a:ext cx="9144000" cy="2995126"/>
          </a:xfrm>
          <a:prstGeom prst="rect">
            <a:avLst/>
          </a:prstGeom>
        </p:spPr>
      </p:pic>
      <p:sp>
        <p:nvSpPr>
          <p:cNvPr id="11" name="矩形 10"/>
          <p:cNvSpPr/>
          <p:nvPr/>
        </p:nvSpPr>
        <p:spPr>
          <a:xfrm>
            <a:off x="3834765" y="1215390"/>
            <a:ext cx="5067935" cy="3928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4062095" y="2065655"/>
            <a:ext cx="4603750" cy="2757170"/>
          </a:xfrm>
          <a:prstGeom prst="rect">
            <a:avLst/>
          </a:prstGeom>
        </p:spPr>
        <p:txBody>
          <a:bodyPr wrap="square">
            <a:spAutoFit/>
          </a:bodyPr>
          <a:lstStyle/>
          <a:p>
            <a:pPr defTabSz="914400">
              <a:lnSpc>
                <a:spcPct val="150000"/>
              </a:lnSpc>
              <a:defRPr/>
            </a:pP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当下的咖啡市场处于区域市场差异化竞争的阶段，针对不同区域消费者的特征，咖啡品牌需要采取不同的打法。</a:t>
            </a:r>
          </a:p>
          <a:p>
            <a:pPr defTabSz="914400">
              <a:lnSpc>
                <a:spcPct val="150000"/>
              </a:lnSpc>
              <a:defRPr/>
            </a:pPr>
            <a:endPar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endParaRPr>
          </a:p>
          <a:p>
            <a:pPr defTabSz="914400">
              <a:lnSpc>
                <a:spcPct val="150000"/>
              </a:lnSpc>
              <a:defRPr/>
            </a:pP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我们将咖啡品牌定位分为三大类：重性价比的大众功能型</a:t>
            </a:r>
            <a:r>
              <a:rPr lang="zh-CN" altLang="en-US" sz="1050" kern="0">
                <a:solidFill>
                  <a:schemeClr val="bg1"/>
                </a:solidFill>
                <a:ea typeface="微软雅黑" panose="020B0503020204020204" charset="-122"/>
                <a:cs typeface="Arial" panose="020B0604020202020204" pitchFamily="34" charset="0"/>
                <a:sym typeface="Arial" panose="020B0604020202020204" pitchFamily="34" charset="0"/>
              </a:rPr>
              <a:t>（如瑞幸以高性价比“快咖啡”模式在较为成熟的区域加密，可以实现较好的门店收益）</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、重场景的潮流尝鲜型</a:t>
            </a:r>
            <a:r>
              <a:rPr lang="zh-CN" altLang="en-US" sz="1050" kern="0">
                <a:solidFill>
                  <a:schemeClr val="bg1"/>
                </a:solidFill>
                <a:ea typeface="微软雅黑" panose="020B0503020204020204" charset="-122"/>
                <a:cs typeface="Arial" panose="020B0604020202020204" pitchFamily="34" charset="0"/>
                <a:sym typeface="Arial" panose="020B0604020202020204" pitchFamily="34" charset="0"/>
              </a:rPr>
              <a:t>（如星巴克以标准店模式加速布局下沉市场，可以达到消费者培育的效果）</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、重品质的小众精品型</a:t>
            </a:r>
            <a:r>
              <a:rPr lang="zh-CN" altLang="en-US" sz="1050" kern="0">
                <a:solidFill>
                  <a:schemeClr val="bg1"/>
                </a:solidFill>
                <a:ea typeface="微软雅黑" panose="020B0503020204020204" charset="-122"/>
                <a:cs typeface="Arial" panose="020B0604020202020204" pitchFamily="34" charset="0"/>
                <a:sym typeface="Arial" panose="020B0604020202020204" pitchFamily="34" charset="0"/>
              </a:rPr>
              <a:t>（如</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coffrrbuff</a:t>
            </a:r>
            <a:r>
              <a:rPr lang="zh-CN" altLang="en-US" sz="1050" kern="0">
                <a:solidFill>
                  <a:schemeClr val="bg1"/>
                </a:solidFill>
                <a:ea typeface="微软雅黑" panose="020B0503020204020204" charset="-122"/>
                <a:cs typeface="Arial" panose="020B0604020202020204" pitchFamily="34" charset="0"/>
                <a:sym typeface="Arial" panose="020B0604020202020204" pitchFamily="34" charset="0"/>
              </a:rPr>
              <a:t>，打造咖啡的精致社交圈子）</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在经济发达的一线城市，咖啡市场成熟度高，这三类定位均可推行；消费力次强的二线城市，咖啡市场的发展以提升消费者渗透率为主，前俩类定位的品牌更易推行；而低线城市的咖啡市场仍处于培育阶段，这一阶段重场景的品牌更容易招徕尝鲜或特定场景需求客户。</a:t>
            </a:r>
          </a:p>
        </p:txBody>
      </p:sp>
      <p:sp>
        <p:nvSpPr>
          <p:cNvPr id="13" name="矩形 12"/>
          <p:cNvSpPr/>
          <p:nvPr/>
        </p:nvSpPr>
        <p:spPr>
          <a:xfrm flipH="1">
            <a:off x="4000764" y="1696608"/>
            <a:ext cx="3356587" cy="368300"/>
          </a:xfrm>
          <a:prstGeom prst="rect">
            <a:avLst/>
          </a:prstGeom>
        </p:spPr>
        <p:txBody>
          <a:bodyPr wrap="square">
            <a:spAutoFit/>
          </a:bodyPr>
          <a:lstStyle/>
          <a:p>
            <a:r>
              <a:rPr lang="zh-CN" altLang="en-US" sz="1800" b="1">
                <a:solidFill>
                  <a:prstClr val="white"/>
                </a:solidFill>
                <a:latin typeface="微软雅黑" panose="020B0503020204020204" charset="-122"/>
                <a:ea typeface="微软雅黑" panose="020B0503020204020204" charset="-122"/>
              </a:rPr>
              <a:t>目前市面上的咖啡品牌定位</a:t>
            </a:r>
          </a:p>
        </p:txBody>
      </p:sp>
    </p:spTree>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470535" y="1664335"/>
            <a:ext cx="1322705" cy="88519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470535" y="1155065"/>
            <a:ext cx="1322705" cy="490855"/>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475615" y="2545715"/>
            <a:ext cx="1318260" cy="92456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p:nvGrpSpPr>
        <p:grpSpPr>
          <a:xfrm>
            <a:off x="279918" y="111968"/>
            <a:ext cx="867745" cy="849083"/>
            <a:chOff x="1828800" y="130629"/>
            <a:chExt cx="867745" cy="849083"/>
          </a:xfrm>
        </p:grpSpPr>
        <p:sp>
          <p:nvSpPr>
            <p:cNvPr id="4" name="矩形 3"/>
            <p:cNvSpPr/>
            <p:nvPr/>
          </p:nvSpPr>
          <p:spPr>
            <a:xfrm>
              <a:off x="1828800" y="130629"/>
              <a:ext cx="653142" cy="65314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248676" y="531843"/>
              <a:ext cx="447869" cy="447869"/>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矩形 6"/>
          <p:cNvSpPr/>
          <p:nvPr/>
        </p:nvSpPr>
        <p:spPr>
          <a:xfrm flipH="1">
            <a:off x="1157496" y="328255"/>
            <a:ext cx="2533750" cy="337185"/>
          </a:xfrm>
          <a:prstGeom prst="rect">
            <a:avLst/>
          </a:prstGeom>
        </p:spPr>
        <p:txBody>
          <a:bodyPr wrap="square">
            <a:spAutoFit/>
          </a:bodyPr>
          <a:lstStyle/>
          <a:p>
            <a:r>
              <a:rPr lang="zh-CN" altLang="en-US" sz="1600">
                <a:solidFill>
                  <a:schemeClr val="accent1"/>
                </a:solidFill>
                <a:latin typeface="+mj-ea"/>
                <a:ea typeface="+mj-ea"/>
              </a:rPr>
              <a:t>项目分析</a:t>
            </a:r>
          </a:p>
        </p:txBody>
      </p:sp>
      <p:sp>
        <p:nvSpPr>
          <p:cNvPr id="8" name="矩形 7"/>
          <p:cNvSpPr/>
          <p:nvPr/>
        </p:nvSpPr>
        <p:spPr>
          <a:xfrm>
            <a:off x="1147663" y="640371"/>
            <a:ext cx="3887917" cy="252730"/>
          </a:xfrm>
          <a:prstGeom prst="rect">
            <a:avLst/>
          </a:prstGeom>
        </p:spPr>
        <p:txBody>
          <a:bodyPr wrap="square">
            <a:spAutoFit/>
          </a:bodyPr>
          <a:lstStyle/>
          <a:p>
            <a:r>
              <a:rPr lang="en-US" altLang="zh-CN" sz="1050" kern="0">
                <a:solidFill>
                  <a:schemeClr val="tx1">
                    <a:lumMod val="85000"/>
                    <a:lumOff val="15000"/>
                  </a:schemeClr>
                </a:solidFill>
                <a:cs typeface="Arial" panose="020B0604020202020204" pitchFamily="34" charset="0"/>
                <a:sym typeface="Arial" panose="020B0604020202020204" pitchFamily="34" charset="0"/>
              </a:rPr>
              <a:t>各类型咖啡馆差异</a:t>
            </a:r>
          </a:p>
        </p:txBody>
      </p:sp>
      <p:sp>
        <p:nvSpPr>
          <p:cNvPr id="26" name="矩形 25"/>
          <p:cNvSpPr/>
          <p:nvPr/>
        </p:nvSpPr>
        <p:spPr>
          <a:xfrm>
            <a:off x="650240" y="1858010"/>
            <a:ext cx="1195070" cy="429895"/>
          </a:xfrm>
          <a:prstGeom prst="rect">
            <a:avLst/>
          </a:prstGeom>
        </p:spPr>
        <p:txBody>
          <a:bodyPr wrap="square">
            <a:noAutofit/>
          </a:bodyPr>
          <a:lstStyle/>
          <a:p>
            <a:pPr>
              <a:lnSpc>
                <a:spcPct val="150000"/>
              </a:lnSpc>
            </a:pPr>
            <a:r>
              <a:rPr lang="en-US" altLang="zh-CN" sz="1600" b="1" kern="0">
                <a:solidFill>
                  <a:schemeClr val="bg1"/>
                </a:solidFill>
                <a:ea typeface="微软雅黑" panose="020B0503020204020204" charset="-122"/>
                <a:cs typeface="Arial" panose="020B0604020202020204" pitchFamily="34" charset="0"/>
                <a:sym typeface="Arial" panose="020B0604020202020204" pitchFamily="34" charset="0"/>
              </a:rPr>
              <a:t>基本特征</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 </a:t>
            </a:r>
            <a:endParaRPr lang="zh-CN" altLang="en-US">
              <a:solidFill>
                <a:schemeClr val="bg1"/>
              </a:solidFill>
            </a:endParaRPr>
          </a:p>
        </p:txBody>
      </p:sp>
      <p:sp>
        <p:nvSpPr>
          <p:cNvPr id="28" name="矩形 27"/>
          <p:cNvSpPr/>
          <p:nvPr/>
        </p:nvSpPr>
        <p:spPr>
          <a:xfrm>
            <a:off x="576063" y="1179579"/>
            <a:ext cx="1269365" cy="398780"/>
          </a:xfrm>
          <a:prstGeom prst="rect">
            <a:avLst/>
          </a:prstGeom>
        </p:spPr>
        <p:txBody>
          <a:bodyPr wrap="none">
            <a:spAutoFit/>
          </a:bodyPr>
          <a:lstStyle/>
          <a:p>
            <a:pPr lvl="0" algn="l"/>
            <a:r>
              <a:rPr lang="zh-CN" altLang="en-US" sz="2000">
                <a:solidFill>
                  <a:schemeClr val="bg1"/>
                </a:solidFill>
                <a:latin typeface="Arial" panose="020B0604020202020204"/>
                <a:ea typeface="微软雅黑" panose="020B0503020204020204" charset="-122"/>
              </a:rPr>
              <a:t>项目类别</a:t>
            </a:r>
            <a:r>
              <a:rPr lang="en-US" altLang="zh-CN" sz="2000">
                <a:solidFill>
                  <a:schemeClr val="bg1"/>
                </a:solidFill>
                <a:latin typeface="Arial" panose="020B0604020202020204"/>
                <a:ea typeface="微软雅黑" panose="020B0503020204020204" charset="-122"/>
              </a:rPr>
              <a:t> </a:t>
            </a:r>
          </a:p>
        </p:txBody>
      </p:sp>
      <p:sp>
        <p:nvSpPr>
          <p:cNvPr id="2" name="矩形 1"/>
          <p:cNvSpPr/>
          <p:nvPr>
            <p:custDataLst>
              <p:tags r:id="rId1"/>
            </p:custDataLst>
          </p:nvPr>
        </p:nvSpPr>
        <p:spPr>
          <a:xfrm>
            <a:off x="469900" y="4389755"/>
            <a:ext cx="1323975" cy="58293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custDataLst>
              <p:tags r:id="rId2"/>
            </p:custDataLst>
          </p:nvPr>
        </p:nvSpPr>
        <p:spPr>
          <a:xfrm>
            <a:off x="469265" y="3466465"/>
            <a:ext cx="1324610" cy="92456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3"/>
            </p:custDataLst>
          </p:nvPr>
        </p:nvSpPr>
        <p:spPr>
          <a:xfrm>
            <a:off x="1844040" y="1664335"/>
            <a:ext cx="2134870" cy="88519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custDataLst>
              <p:tags r:id="rId4"/>
            </p:custDataLst>
          </p:nvPr>
        </p:nvSpPr>
        <p:spPr>
          <a:xfrm>
            <a:off x="1844040" y="1155065"/>
            <a:ext cx="2134870" cy="490855"/>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custDataLst>
              <p:tags r:id="rId5"/>
            </p:custDataLst>
          </p:nvPr>
        </p:nvSpPr>
        <p:spPr>
          <a:xfrm>
            <a:off x="1844040" y="2545715"/>
            <a:ext cx="2135505" cy="92456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custDataLst>
              <p:tags r:id="rId6"/>
            </p:custDataLst>
          </p:nvPr>
        </p:nvSpPr>
        <p:spPr>
          <a:xfrm>
            <a:off x="1894205" y="1758315"/>
            <a:ext cx="2033905" cy="700405"/>
          </a:xfrm>
          <a:prstGeom prst="rect">
            <a:avLst/>
          </a:prstGeom>
        </p:spPr>
        <p:txBody>
          <a:bodyPr wrap="square">
            <a:noAutofit/>
          </a:bodyPr>
          <a:lstStyle/>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多为工作忙碌、压力较大的上班族</a:t>
            </a:r>
          </a:p>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注重实用性</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有小个性及小追求</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倾向于选择小众、适合自己不喜欢过于大众化 </a:t>
            </a:r>
            <a:endParaRPr lang="zh-CN" altLang="en-US" sz="800">
              <a:solidFill>
                <a:schemeClr val="bg1"/>
              </a:solidFill>
            </a:endParaRPr>
          </a:p>
        </p:txBody>
      </p:sp>
      <p:sp>
        <p:nvSpPr>
          <p:cNvPr id="30" name="矩形 29"/>
          <p:cNvSpPr/>
          <p:nvPr>
            <p:custDataLst>
              <p:tags r:id="rId7"/>
            </p:custDataLst>
          </p:nvPr>
        </p:nvSpPr>
        <p:spPr>
          <a:xfrm>
            <a:off x="2247383" y="1201169"/>
            <a:ext cx="1452880" cy="398780"/>
          </a:xfrm>
          <a:prstGeom prst="rect">
            <a:avLst/>
          </a:prstGeom>
        </p:spPr>
        <p:txBody>
          <a:bodyPr wrap="none">
            <a:spAutoFit/>
          </a:bodyPr>
          <a:lstStyle/>
          <a:p>
            <a:pPr lvl="0" algn="l"/>
            <a:r>
              <a:rPr lang="en-US" altLang="zh-CN" sz="2000">
                <a:solidFill>
                  <a:schemeClr val="bg1"/>
                </a:solidFill>
                <a:latin typeface="Arial" panose="020B0604020202020204"/>
                <a:ea typeface="微软雅黑" panose="020B0503020204020204" charset="-122"/>
              </a:rPr>
              <a:t>大众功能型</a:t>
            </a:r>
          </a:p>
        </p:txBody>
      </p:sp>
      <p:sp>
        <p:nvSpPr>
          <p:cNvPr id="31" name="矩形 30"/>
          <p:cNvSpPr/>
          <p:nvPr>
            <p:custDataLst>
              <p:tags r:id="rId8"/>
            </p:custDataLst>
          </p:nvPr>
        </p:nvSpPr>
        <p:spPr>
          <a:xfrm>
            <a:off x="1843405" y="4389755"/>
            <a:ext cx="2136140" cy="58293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custDataLst>
              <p:tags r:id="rId9"/>
            </p:custDataLst>
          </p:nvPr>
        </p:nvSpPr>
        <p:spPr>
          <a:xfrm>
            <a:off x="1844040" y="3466465"/>
            <a:ext cx="2135505" cy="92456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custDataLst>
              <p:tags r:id="rId10"/>
            </p:custDataLst>
          </p:nvPr>
        </p:nvSpPr>
        <p:spPr>
          <a:xfrm>
            <a:off x="4029710" y="1664335"/>
            <a:ext cx="2134870" cy="88519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custDataLst>
              <p:tags r:id="rId11"/>
            </p:custDataLst>
          </p:nvPr>
        </p:nvSpPr>
        <p:spPr>
          <a:xfrm>
            <a:off x="4029710" y="1155065"/>
            <a:ext cx="2134870" cy="490855"/>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custDataLst>
              <p:tags r:id="rId12"/>
            </p:custDataLst>
          </p:nvPr>
        </p:nvSpPr>
        <p:spPr>
          <a:xfrm>
            <a:off x="4029710" y="2545715"/>
            <a:ext cx="2135505" cy="92456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custDataLst>
              <p:tags r:id="rId13"/>
            </p:custDataLst>
          </p:nvPr>
        </p:nvSpPr>
        <p:spPr>
          <a:xfrm>
            <a:off x="4380348" y="1194184"/>
            <a:ext cx="1452880" cy="398780"/>
          </a:xfrm>
          <a:prstGeom prst="rect">
            <a:avLst/>
          </a:prstGeom>
        </p:spPr>
        <p:txBody>
          <a:bodyPr wrap="none">
            <a:spAutoFit/>
          </a:bodyPr>
          <a:lstStyle/>
          <a:p>
            <a:pPr lvl="0" algn="l"/>
            <a:r>
              <a:rPr lang="en-US" altLang="zh-CN" sz="2000">
                <a:solidFill>
                  <a:schemeClr val="bg1"/>
                </a:solidFill>
                <a:latin typeface="Arial" panose="020B0604020202020204"/>
                <a:ea typeface="微软雅黑" panose="020B0503020204020204" charset="-122"/>
              </a:rPr>
              <a:t>潮流尝鲜型</a:t>
            </a:r>
          </a:p>
        </p:txBody>
      </p:sp>
      <p:sp>
        <p:nvSpPr>
          <p:cNvPr id="38" name="矩形 37"/>
          <p:cNvSpPr/>
          <p:nvPr>
            <p:custDataLst>
              <p:tags r:id="rId14"/>
            </p:custDataLst>
          </p:nvPr>
        </p:nvSpPr>
        <p:spPr>
          <a:xfrm>
            <a:off x="4029075" y="4389755"/>
            <a:ext cx="2136140" cy="58293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custDataLst>
              <p:tags r:id="rId15"/>
            </p:custDataLst>
          </p:nvPr>
        </p:nvSpPr>
        <p:spPr>
          <a:xfrm>
            <a:off x="4029710" y="3466465"/>
            <a:ext cx="2135505" cy="924560"/>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p:custDataLst>
              <p:tags r:id="rId16"/>
            </p:custDataLst>
          </p:nvPr>
        </p:nvSpPr>
        <p:spPr>
          <a:xfrm>
            <a:off x="6215380" y="1155065"/>
            <a:ext cx="2457450" cy="490855"/>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矩形 43"/>
          <p:cNvSpPr/>
          <p:nvPr>
            <p:custDataLst>
              <p:tags r:id="rId17"/>
            </p:custDataLst>
          </p:nvPr>
        </p:nvSpPr>
        <p:spPr>
          <a:xfrm>
            <a:off x="6513313" y="1179579"/>
            <a:ext cx="1452880" cy="398780"/>
          </a:xfrm>
          <a:prstGeom prst="rect">
            <a:avLst/>
          </a:prstGeom>
        </p:spPr>
        <p:txBody>
          <a:bodyPr wrap="none">
            <a:spAutoFit/>
          </a:bodyPr>
          <a:lstStyle/>
          <a:p>
            <a:pPr lvl="0" algn="l"/>
            <a:r>
              <a:rPr lang="en-US" altLang="zh-CN" sz="2000">
                <a:solidFill>
                  <a:schemeClr val="bg1"/>
                </a:solidFill>
                <a:latin typeface="Arial" panose="020B0604020202020204"/>
                <a:ea typeface="微软雅黑" panose="020B0503020204020204" charset="-122"/>
              </a:rPr>
              <a:t>小众精品型</a:t>
            </a:r>
          </a:p>
        </p:txBody>
      </p:sp>
      <p:grpSp>
        <p:nvGrpSpPr>
          <p:cNvPr id="47" name="组合 46"/>
          <p:cNvGrpSpPr/>
          <p:nvPr/>
        </p:nvGrpSpPr>
        <p:grpSpPr>
          <a:xfrm>
            <a:off x="6214745" y="1664335"/>
            <a:ext cx="2458085" cy="3309620"/>
            <a:chOff x="10369" y="2601"/>
            <a:chExt cx="3871" cy="5212"/>
          </a:xfrm>
        </p:grpSpPr>
        <p:sp>
          <p:nvSpPr>
            <p:cNvPr id="40" name="矩形 39"/>
            <p:cNvSpPr/>
            <p:nvPr>
              <p:custDataLst>
                <p:tags r:id="rId32"/>
              </p:custDataLst>
            </p:nvPr>
          </p:nvSpPr>
          <p:spPr>
            <a:xfrm>
              <a:off x="10370" y="2601"/>
              <a:ext cx="3870" cy="1394"/>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custDataLst>
                <p:tags r:id="rId33"/>
              </p:custDataLst>
            </p:nvPr>
          </p:nvSpPr>
          <p:spPr>
            <a:xfrm>
              <a:off x="10370" y="3989"/>
              <a:ext cx="3869" cy="1456"/>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p:cNvSpPr/>
            <p:nvPr>
              <p:custDataLst>
                <p:tags r:id="rId34"/>
              </p:custDataLst>
            </p:nvPr>
          </p:nvSpPr>
          <p:spPr>
            <a:xfrm>
              <a:off x="10369" y="6895"/>
              <a:ext cx="3871" cy="918"/>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矩形 45"/>
            <p:cNvSpPr/>
            <p:nvPr>
              <p:custDataLst>
                <p:tags r:id="rId35"/>
              </p:custDataLst>
            </p:nvPr>
          </p:nvSpPr>
          <p:spPr>
            <a:xfrm>
              <a:off x="10370" y="5442"/>
              <a:ext cx="3870" cy="1456"/>
            </a:xfrm>
            <a:prstGeom prst="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9" name="矩形 48"/>
          <p:cNvSpPr/>
          <p:nvPr>
            <p:custDataLst>
              <p:tags r:id="rId18"/>
            </p:custDataLst>
          </p:nvPr>
        </p:nvSpPr>
        <p:spPr>
          <a:xfrm>
            <a:off x="650240" y="2754630"/>
            <a:ext cx="1195070" cy="429895"/>
          </a:xfrm>
          <a:prstGeom prst="rect">
            <a:avLst/>
          </a:prstGeom>
        </p:spPr>
        <p:txBody>
          <a:bodyPr wrap="square">
            <a:noAutofit/>
          </a:bodyPr>
          <a:lstStyle/>
          <a:p>
            <a:pPr>
              <a:lnSpc>
                <a:spcPct val="150000"/>
              </a:lnSpc>
            </a:pPr>
            <a:r>
              <a:rPr lang="en-US" altLang="zh-CN" sz="1600" b="1" kern="0">
                <a:solidFill>
                  <a:schemeClr val="bg1"/>
                </a:solidFill>
                <a:ea typeface="微软雅黑" panose="020B0503020204020204" charset="-122"/>
                <a:cs typeface="Arial" panose="020B0604020202020204" pitchFamily="34" charset="0"/>
                <a:sym typeface="Arial" panose="020B0604020202020204" pitchFamily="34" charset="0"/>
              </a:rPr>
              <a:t>核心诉求</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 </a:t>
            </a:r>
            <a:endParaRPr lang="zh-CN" altLang="en-US">
              <a:solidFill>
                <a:schemeClr val="bg1"/>
              </a:solidFill>
            </a:endParaRPr>
          </a:p>
        </p:txBody>
      </p:sp>
      <p:sp>
        <p:nvSpPr>
          <p:cNvPr id="50" name="矩形 49"/>
          <p:cNvSpPr/>
          <p:nvPr>
            <p:custDataLst>
              <p:tags r:id="rId19"/>
            </p:custDataLst>
          </p:nvPr>
        </p:nvSpPr>
        <p:spPr>
          <a:xfrm>
            <a:off x="1894205" y="2654935"/>
            <a:ext cx="2033905" cy="700405"/>
          </a:xfrm>
          <a:prstGeom prst="rect">
            <a:avLst/>
          </a:prstGeom>
        </p:spPr>
        <p:txBody>
          <a:bodyPr wrap="square">
            <a:noAutofit/>
          </a:bodyPr>
          <a:lstStyle/>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提神醒脑</a:t>
            </a:r>
          </a:p>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尤其需要在工作或学习时保持良好状态 </a:t>
            </a:r>
            <a:endParaRPr lang="zh-CN" altLang="en-US" sz="800">
              <a:solidFill>
                <a:schemeClr val="bg1"/>
              </a:solidFill>
            </a:endParaRPr>
          </a:p>
        </p:txBody>
      </p:sp>
      <p:sp>
        <p:nvSpPr>
          <p:cNvPr id="51" name="矩形 50"/>
          <p:cNvSpPr/>
          <p:nvPr>
            <p:custDataLst>
              <p:tags r:id="rId20"/>
            </p:custDataLst>
          </p:nvPr>
        </p:nvSpPr>
        <p:spPr>
          <a:xfrm>
            <a:off x="635000" y="3676650"/>
            <a:ext cx="1195070" cy="429895"/>
          </a:xfrm>
          <a:prstGeom prst="rect">
            <a:avLst/>
          </a:prstGeom>
        </p:spPr>
        <p:txBody>
          <a:bodyPr wrap="square">
            <a:noAutofit/>
          </a:bodyPr>
          <a:lstStyle/>
          <a:p>
            <a:pPr>
              <a:lnSpc>
                <a:spcPct val="150000"/>
              </a:lnSpc>
            </a:pPr>
            <a:r>
              <a:rPr lang="en-US" altLang="zh-CN" sz="1600" b="1" kern="0">
                <a:solidFill>
                  <a:schemeClr val="bg1"/>
                </a:solidFill>
                <a:ea typeface="微软雅黑" panose="020B0503020204020204" charset="-122"/>
                <a:cs typeface="Arial" panose="020B0604020202020204" pitchFamily="34" charset="0"/>
                <a:sym typeface="Arial" panose="020B0604020202020204" pitchFamily="34" charset="0"/>
              </a:rPr>
              <a:t>饮用习惯</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 </a:t>
            </a:r>
            <a:endParaRPr lang="zh-CN" altLang="en-US">
              <a:solidFill>
                <a:schemeClr val="bg1"/>
              </a:solidFill>
            </a:endParaRPr>
          </a:p>
        </p:txBody>
      </p:sp>
      <p:sp>
        <p:nvSpPr>
          <p:cNvPr id="52" name="矩形 51"/>
          <p:cNvSpPr/>
          <p:nvPr>
            <p:custDataLst>
              <p:tags r:id="rId21"/>
            </p:custDataLst>
          </p:nvPr>
        </p:nvSpPr>
        <p:spPr>
          <a:xfrm>
            <a:off x="1885315" y="3576955"/>
            <a:ext cx="2033905" cy="700405"/>
          </a:xfrm>
          <a:prstGeom prst="rect">
            <a:avLst/>
          </a:prstGeom>
        </p:spPr>
        <p:txBody>
          <a:bodyPr wrap="square">
            <a:noAutofit/>
          </a:bodyPr>
          <a:lstStyle/>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频率高，几乎每天都喝</a:t>
            </a:r>
          </a:p>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追求醇正的咖啡口味,主要选择美式和拿铁</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苦味较重提神醒脑功效更强 </a:t>
            </a:r>
            <a:endParaRPr lang="zh-CN" altLang="en-US" sz="800">
              <a:solidFill>
                <a:schemeClr val="bg1"/>
              </a:solidFill>
            </a:endParaRPr>
          </a:p>
        </p:txBody>
      </p:sp>
      <p:sp>
        <p:nvSpPr>
          <p:cNvPr id="53" name="矩形 52"/>
          <p:cNvSpPr/>
          <p:nvPr>
            <p:custDataLst>
              <p:tags r:id="rId22"/>
            </p:custDataLst>
          </p:nvPr>
        </p:nvSpPr>
        <p:spPr>
          <a:xfrm>
            <a:off x="622935" y="4411980"/>
            <a:ext cx="1195070" cy="429895"/>
          </a:xfrm>
          <a:prstGeom prst="rect">
            <a:avLst/>
          </a:prstGeom>
        </p:spPr>
        <p:txBody>
          <a:bodyPr wrap="square">
            <a:noAutofit/>
          </a:bodyPr>
          <a:lstStyle/>
          <a:p>
            <a:pPr>
              <a:lnSpc>
                <a:spcPct val="150000"/>
              </a:lnSpc>
            </a:pPr>
            <a:r>
              <a:rPr lang="en-US" altLang="zh-CN" sz="1600" b="1" kern="0">
                <a:solidFill>
                  <a:schemeClr val="bg1"/>
                </a:solidFill>
                <a:ea typeface="微软雅黑" panose="020B0503020204020204" charset="-122"/>
                <a:cs typeface="Arial" panose="020B0604020202020204" pitchFamily="34" charset="0"/>
                <a:sym typeface="Arial" panose="020B0604020202020204" pitchFamily="34" charset="0"/>
              </a:rPr>
              <a:t>消费行为</a:t>
            </a:r>
            <a:r>
              <a:rPr lang="en-US" altLang="zh-CN" sz="1050" kern="0">
                <a:solidFill>
                  <a:schemeClr val="bg1"/>
                </a:solidFill>
                <a:ea typeface="微软雅黑" panose="020B0503020204020204" charset="-122"/>
                <a:cs typeface="Arial" panose="020B0604020202020204" pitchFamily="34" charset="0"/>
                <a:sym typeface="Arial" panose="020B0604020202020204" pitchFamily="34" charset="0"/>
              </a:rPr>
              <a:t> </a:t>
            </a:r>
            <a:endParaRPr lang="zh-CN" altLang="en-US">
              <a:solidFill>
                <a:schemeClr val="bg1"/>
              </a:solidFill>
            </a:endParaRPr>
          </a:p>
        </p:txBody>
      </p:sp>
      <p:sp>
        <p:nvSpPr>
          <p:cNvPr id="54" name="矩形 53"/>
          <p:cNvSpPr/>
          <p:nvPr>
            <p:custDataLst>
              <p:tags r:id="rId23"/>
            </p:custDataLst>
          </p:nvPr>
        </p:nvSpPr>
        <p:spPr>
          <a:xfrm>
            <a:off x="1885950" y="4366895"/>
            <a:ext cx="2033905" cy="700405"/>
          </a:xfrm>
          <a:prstGeom prst="rect">
            <a:avLst/>
          </a:prstGeom>
        </p:spPr>
        <p:txBody>
          <a:bodyPr wrap="square">
            <a:noAutofit/>
          </a:bodyPr>
          <a:lstStyle/>
          <a:p>
            <a:pPr>
              <a:lnSpc>
                <a:spcPct val="150000"/>
              </a:lnSpc>
            </a:pPr>
            <a:r>
              <a:rPr lang="en-US" altLang="zh-CN" sz="700" kern="0">
                <a:solidFill>
                  <a:schemeClr val="bg1"/>
                </a:solidFill>
                <a:ea typeface="微软雅黑" panose="020B0503020204020204" charset="-122"/>
                <a:cs typeface="Arial" panose="020B0604020202020204" pitchFamily="34" charset="0"/>
                <a:sym typeface="Arial" panose="020B0604020202020204" pitchFamily="34" charset="0"/>
              </a:rPr>
              <a:t>• 就近购买</a:t>
            </a:r>
          </a:p>
          <a:p>
            <a:pPr>
              <a:lnSpc>
                <a:spcPct val="150000"/>
              </a:lnSpc>
            </a:pPr>
            <a:r>
              <a:rPr lang="en-US" altLang="zh-CN" sz="700" kern="0">
                <a:solidFill>
                  <a:schemeClr val="bg1"/>
                </a:solidFill>
                <a:ea typeface="微软雅黑" panose="020B0503020204020204" charset="-122"/>
                <a:cs typeface="Arial" panose="020B0604020202020204" pitchFamily="34" charset="0"/>
                <a:sym typeface="Arial" panose="020B0604020202020204" pitchFamily="34" charset="0"/>
              </a:rPr>
              <a:t>• 价位中等偏低</a:t>
            </a:r>
          </a:p>
          <a:p>
            <a:pPr>
              <a:lnSpc>
                <a:spcPct val="150000"/>
              </a:lnSpc>
            </a:pPr>
            <a:r>
              <a:rPr lang="en-US" altLang="zh-CN" sz="700" kern="0">
                <a:solidFill>
                  <a:schemeClr val="bg1"/>
                </a:solidFill>
                <a:ea typeface="微软雅黑" panose="020B0503020204020204" charset="-122"/>
                <a:cs typeface="Arial" panose="020B0604020202020204" pitchFamily="34" charset="0"/>
                <a:sym typeface="Arial" panose="020B0604020202020204" pitchFamily="34" charset="0"/>
              </a:rPr>
              <a:t>• 加入会员/关注折扣信息</a:t>
            </a:r>
          </a:p>
        </p:txBody>
      </p:sp>
      <p:sp>
        <p:nvSpPr>
          <p:cNvPr id="55" name="矩形 54"/>
          <p:cNvSpPr/>
          <p:nvPr>
            <p:custDataLst>
              <p:tags r:id="rId24"/>
            </p:custDataLst>
          </p:nvPr>
        </p:nvSpPr>
        <p:spPr>
          <a:xfrm>
            <a:off x="4079875" y="1671955"/>
            <a:ext cx="2033905" cy="700405"/>
          </a:xfrm>
          <a:prstGeom prst="rect">
            <a:avLst/>
          </a:prstGeom>
        </p:spPr>
        <p:txBody>
          <a:bodyPr wrap="square">
            <a:noAutofit/>
          </a:bodyPr>
          <a:lstStyle/>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学生或刚毕业不久的年轻上班族</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相较     工作更看重当下的生活与享受</a:t>
            </a:r>
          </a:p>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兴趣爱好广泛，喜欢研究新鲜事物</a:t>
            </a:r>
          </a:p>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注重个性化及自我享受，喜欢追求潮流 </a:t>
            </a:r>
            <a:endParaRPr lang="zh-CN" altLang="en-US" sz="800">
              <a:solidFill>
                <a:schemeClr val="bg1"/>
              </a:solidFill>
            </a:endParaRPr>
          </a:p>
        </p:txBody>
      </p:sp>
      <p:sp>
        <p:nvSpPr>
          <p:cNvPr id="56" name="矩形 55"/>
          <p:cNvSpPr/>
          <p:nvPr>
            <p:custDataLst>
              <p:tags r:id="rId25"/>
            </p:custDataLst>
          </p:nvPr>
        </p:nvSpPr>
        <p:spPr>
          <a:xfrm>
            <a:off x="4079875" y="2651125"/>
            <a:ext cx="2033905" cy="700405"/>
          </a:xfrm>
          <a:prstGeom prst="rect">
            <a:avLst/>
          </a:prstGeom>
        </p:spPr>
        <p:txBody>
          <a:bodyPr wrap="square">
            <a:noAutofit/>
          </a:bodyPr>
          <a:lstStyle/>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潮流尝鲜</a:t>
            </a:r>
          </a:p>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乐于尝鲜并体验不同的咖啡品牌及口味</a:t>
            </a:r>
          </a:p>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享受体验大众追捧的咖啡并追求潮流 </a:t>
            </a:r>
            <a:endParaRPr lang="zh-CN" altLang="en-US" sz="800">
              <a:solidFill>
                <a:schemeClr val="bg1"/>
              </a:solidFill>
            </a:endParaRPr>
          </a:p>
        </p:txBody>
      </p:sp>
      <p:sp>
        <p:nvSpPr>
          <p:cNvPr id="57" name="矩形 56"/>
          <p:cNvSpPr/>
          <p:nvPr>
            <p:custDataLst>
              <p:tags r:id="rId26"/>
            </p:custDataLst>
          </p:nvPr>
        </p:nvSpPr>
        <p:spPr>
          <a:xfrm>
            <a:off x="4070985" y="3503295"/>
            <a:ext cx="2033905" cy="700405"/>
          </a:xfrm>
          <a:prstGeom prst="rect">
            <a:avLst/>
          </a:prstGeom>
        </p:spPr>
        <p:txBody>
          <a:bodyPr wrap="square">
            <a:noAutofit/>
          </a:bodyPr>
          <a:lstStyle/>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频率中等，一般会在休息间隙或节假</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日</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与同事或朋友一起购买</a:t>
            </a:r>
          </a:p>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口味接受度高</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尤爱尝鲜</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热衷于尝试新品或口味比较新奇的咖啡</a:t>
            </a:r>
          </a:p>
        </p:txBody>
      </p:sp>
      <p:sp>
        <p:nvSpPr>
          <p:cNvPr id="58" name="矩形 57"/>
          <p:cNvSpPr/>
          <p:nvPr>
            <p:custDataLst>
              <p:tags r:id="rId27"/>
            </p:custDataLst>
          </p:nvPr>
        </p:nvSpPr>
        <p:spPr>
          <a:xfrm>
            <a:off x="4071620" y="4363085"/>
            <a:ext cx="2033905" cy="700405"/>
          </a:xfrm>
          <a:prstGeom prst="rect">
            <a:avLst/>
          </a:prstGeom>
        </p:spPr>
        <p:txBody>
          <a:bodyPr wrap="square">
            <a:noAutofit/>
          </a:bodyPr>
          <a:lstStyle/>
          <a:p>
            <a:pPr>
              <a:lnSpc>
                <a:spcPct val="150000"/>
              </a:lnSpc>
            </a:pPr>
            <a:r>
              <a:rPr lang="en-US" altLang="zh-CN" sz="700" kern="0">
                <a:solidFill>
                  <a:schemeClr val="bg1"/>
                </a:solidFill>
                <a:ea typeface="微软雅黑" panose="020B0503020204020204" charset="-122"/>
                <a:cs typeface="Arial" panose="020B0604020202020204" pitchFamily="34" charset="0"/>
                <a:sym typeface="Arial" panose="020B0604020202020204" pitchFamily="34" charset="0"/>
              </a:rPr>
              <a:t>• 热衷于打卡探店</a:t>
            </a:r>
          </a:p>
          <a:p>
            <a:pPr>
              <a:lnSpc>
                <a:spcPct val="150000"/>
              </a:lnSpc>
            </a:pPr>
            <a:r>
              <a:rPr lang="en-US" altLang="zh-CN" sz="700" kern="0">
                <a:solidFill>
                  <a:schemeClr val="bg1"/>
                </a:solidFill>
                <a:ea typeface="微软雅黑" panose="020B0503020204020204" charset="-122"/>
                <a:cs typeface="Arial" panose="020B0604020202020204" pitchFamily="34" charset="0"/>
                <a:sym typeface="Arial" panose="020B0604020202020204" pitchFamily="34" charset="0"/>
              </a:rPr>
              <a:t>• 追求高性价比</a:t>
            </a:r>
          </a:p>
          <a:p>
            <a:pPr>
              <a:lnSpc>
                <a:spcPct val="150000"/>
              </a:lnSpc>
            </a:pPr>
            <a:r>
              <a:rPr lang="en-US" altLang="zh-CN" sz="700" kern="0">
                <a:solidFill>
                  <a:schemeClr val="bg1"/>
                </a:solidFill>
                <a:ea typeface="微软雅黑" panose="020B0503020204020204" charset="-122"/>
                <a:cs typeface="Arial" panose="020B0604020202020204" pitchFamily="34" charset="0"/>
                <a:sym typeface="Arial" panose="020B0604020202020204" pitchFamily="34" charset="0"/>
              </a:rPr>
              <a:t>• 易被宣传话术/商家卖点吸引</a:t>
            </a:r>
          </a:p>
        </p:txBody>
      </p:sp>
      <p:sp>
        <p:nvSpPr>
          <p:cNvPr id="59" name="矩形 58"/>
          <p:cNvSpPr/>
          <p:nvPr>
            <p:custDataLst>
              <p:tags r:id="rId28"/>
            </p:custDataLst>
          </p:nvPr>
        </p:nvSpPr>
        <p:spPr>
          <a:xfrm>
            <a:off x="6265545" y="1671955"/>
            <a:ext cx="2406650" cy="700405"/>
          </a:xfrm>
          <a:prstGeom prst="rect">
            <a:avLst/>
          </a:prstGeom>
        </p:spPr>
        <p:txBody>
          <a:bodyPr wrap="square">
            <a:noAutofit/>
          </a:bodyPr>
          <a:lstStyle/>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多为有一定工作经验的高薪白领,看重工作的同时追求工作与生活的平衡</a:t>
            </a:r>
          </a:p>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较为沉稳</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消费理性</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多根据需要进行购买</a:t>
            </a:r>
          </a:p>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愿意对自己进行投资</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追求品质消费</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不将就 </a:t>
            </a:r>
            <a:endParaRPr lang="zh-CN" altLang="en-US" sz="800">
              <a:solidFill>
                <a:schemeClr val="bg1"/>
              </a:solidFill>
            </a:endParaRPr>
          </a:p>
        </p:txBody>
      </p:sp>
      <p:sp>
        <p:nvSpPr>
          <p:cNvPr id="60" name="矩形 59"/>
          <p:cNvSpPr/>
          <p:nvPr>
            <p:custDataLst>
              <p:tags r:id="rId29"/>
            </p:custDataLst>
          </p:nvPr>
        </p:nvSpPr>
        <p:spPr>
          <a:xfrm>
            <a:off x="6265545" y="2651125"/>
            <a:ext cx="2407285" cy="700405"/>
          </a:xfrm>
          <a:prstGeom prst="rect">
            <a:avLst/>
          </a:prstGeom>
        </p:spPr>
        <p:txBody>
          <a:bodyPr wrap="square">
            <a:noAutofit/>
          </a:bodyPr>
          <a:lstStyle/>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品质体验</a:t>
            </a:r>
          </a:p>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追求更好的生活品质</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或味觉较为刁钻</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对咖啡品质/口味/品牌等有一定要求 </a:t>
            </a:r>
            <a:endParaRPr lang="zh-CN" altLang="en-US" sz="800">
              <a:solidFill>
                <a:schemeClr val="bg1"/>
              </a:solidFill>
            </a:endParaRPr>
          </a:p>
        </p:txBody>
      </p:sp>
      <p:sp>
        <p:nvSpPr>
          <p:cNvPr id="61" name="矩形 60"/>
          <p:cNvSpPr/>
          <p:nvPr>
            <p:custDataLst>
              <p:tags r:id="rId30"/>
            </p:custDataLst>
          </p:nvPr>
        </p:nvSpPr>
        <p:spPr>
          <a:xfrm>
            <a:off x="6256655" y="3503295"/>
            <a:ext cx="2415540" cy="700405"/>
          </a:xfrm>
          <a:prstGeom prst="rect">
            <a:avLst/>
          </a:prstGeom>
        </p:spPr>
        <p:txBody>
          <a:bodyPr wrap="square">
            <a:noAutofit/>
          </a:bodyPr>
          <a:lstStyle/>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频率高</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会选择有空的时间去咖啡店购买</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也会购买专业的设备在家中自制咖啡</a:t>
            </a:r>
          </a:p>
          <a:p>
            <a:pPr>
              <a:lnSpc>
                <a:spcPct val="150000"/>
              </a:lnSpc>
            </a:pP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 对咖啡豆品质</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如产地、烘焙程度、采摘程序等</a:t>
            </a:r>
            <a:r>
              <a:rPr lang="zh-CN" altLang="en-US" sz="800" kern="0">
                <a:solidFill>
                  <a:schemeClr val="bg1"/>
                </a:solidFill>
                <a:ea typeface="微软雅黑" panose="020B0503020204020204" charset="-122"/>
                <a:cs typeface="Arial" panose="020B0604020202020204" pitchFamily="34" charset="0"/>
                <a:sym typeface="Arial" panose="020B0604020202020204" pitchFamily="34" charset="0"/>
              </a:rPr>
              <a:t>）</a:t>
            </a:r>
            <a:r>
              <a:rPr lang="en-US" altLang="zh-CN" sz="800" kern="0">
                <a:solidFill>
                  <a:schemeClr val="bg1"/>
                </a:solidFill>
                <a:ea typeface="微软雅黑" panose="020B0503020204020204" charset="-122"/>
                <a:cs typeface="Arial" panose="020B0604020202020204" pitchFamily="34" charset="0"/>
                <a:sym typeface="Arial" panose="020B0604020202020204" pitchFamily="34" charset="0"/>
              </a:rPr>
              <a:t>有独特要求</a:t>
            </a:r>
          </a:p>
        </p:txBody>
      </p:sp>
      <p:sp>
        <p:nvSpPr>
          <p:cNvPr id="62" name="矩形 61"/>
          <p:cNvSpPr/>
          <p:nvPr>
            <p:custDataLst>
              <p:tags r:id="rId31"/>
            </p:custDataLst>
          </p:nvPr>
        </p:nvSpPr>
        <p:spPr>
          <a:xfrm>
            <a:off x="6257290" y="4464685"/>
            <a:ext cx="2033905" cy="478155"/>
          </a:xfrm>
          <a:prstGeom prst="rect">
            <a:avLst/>
          </a:prstGeom>
        </p:spPr>
        <p:txBody>
          <a:bodyPr wrap="square">
            <a:noAutofit/>
          </a:bodyPr>
          <a:lstStyle/>
          <a:p>
            <a:pPr>
              <a:lnSpc>
                <a:spcPct val="150000"/>
              </a:lnSpc>
            </a:pPr>
            <a:r>
              <a:rPr lang="en-US" altLang="zh-CN" sz="700" kern="0">
                <a:solidFill>
                  <a:schemeClr val="bg1"/>
                </a:solidFill>
                <a:ea typeface="微软雅黑" panose="020B0503020204020204" charset="-122"/>
                <a:cs typeface="Arial" panose="020B0604020202020204" pitchFamily="34" charset="0"/>
                <a:sym typeface="Arial" panose="020B0604020202020204" pitchFamily="34" charset="0"/>
              </a:rPr>
              <a:t>• 常去精品咖啡店</a:t>
            </a:r>
          </a:p>
          <a:p>
            <a:pPr>
              <a:lnSpc>
                <a:spcPct val="150000"/>
              </a:lnSpc>
            </a:pPr>
            <a:r>
              <a:rPr lang="en-US" altLang="zh-CN" sz="700" kern="0">
                <a:solidFill>
                  <a:schemeClr val="bg1"/>
                </a:solidFill>
                <a:ea typeface="微软雅黑" panose="020B0503020204020204" charset="-122"/>
                <a:cs typeface="Arial" panose="020B0604020202020204" pitchFamily="34" charset="0"/>
                <a:sym typeface="Arial" panose="020B0604020202020204" pitchFamily="34" charset="0"/>
              </a:rPr>
              <a:t>• 对价格敏感度低</a:t>
            </a:r>
          </a:p>
        </p:txBody>
      </p:sp>
    </p:spTree>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79918" y="111968"/>
            <a:ext cx="867745" cy="849083"/>
            <a:chOff x="1828800" y="130629"/>
            <a:chExt cx="867745" cy="849083"/>
          </a:xfrm>
        </p:grpSpPr>
        <p:sp>
          <p:nvSpPr>
            <p:cNvPr id="4" name="矩形 3"/>
            <p:cNvSpPr/>
            <p:nvPr/>
          </p:nvSpPr>
          <p:spPr>
            <a:xfrm>
              <a:off x="1828800" y="130629"/>
              <a:ext cx="653142" cy="65314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248676" y="531843"/>
              <a:ext cx="447869" cy="447869"/>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矩形 6"/>
          <p:cNvSpPr/>
          <p:nvPr/>
        </p:nvSpPr>
        <p:spPr>
          <a:xfrm flipH="1">
            <a:off x="1157496" y="328255"/>
            <a:ext cx="2533750" cy="337185"/>
          </a:xfrm>
          <a:prstGeom prst="rect">
            <a:avLst/>
          </a:prstGeom>
        </p:spPr>
        <p:txBody>
          <a:bodyPr wrap="square">
            <a:spAutoFit/>
          </a:bodyPr>
          <a:lstStyle/>
          <a:p>
            <a:r>
              <a:rPr lang="zh-CN" sz="1600">
                <a:solidFill>
                  <a:schemeClr val="accent1"/>
                </a:solidFill>
                <a:latin typeface="+mj-ea"/>
                <a:ea typeface="+mj-ea"/>
              </a:rPr>
              <a:t>项目优势</a:t>
            </a:r>
          </a:p>
        </p:txBody>
      </p:sp>
      <p:sp>
        <p:nvSpPr>
          <p:cNvPr id="8" name="矩形 7"/>
          <p:cNvSpPr/>
          <p:nvPr/>
        </p:nvSpPr>
        <p:spPr>
          <a:xfrm>
            <a:off x="1147445" y="640080"/>
            <a:ext cx="4834890" cy="252730"/>
          </a:xfrm>
          <a:prstGeom prst="rect">
            <a:avLst/>
          </a:prstGeom>
        </p:spPr>
        <p:txBody>
          <a:bodyPr wrap="square">
            <a:spAutoFit/>
          </a:bodyPr>
          <a:lstStyle/>
          <a:p>
            <a:r>
              <a:rPr lang="zh-CN" altLang="en-US" sz="1050" kern="0">
                <a:solidFill>
                  <a:schemeClr val="tx1">
                    <a:lumMod val="85000"/>
                    <a:lumOff val="15000"/>
                  </a:schemeClr>
                </a:solidFill>
                <a:cs typeface="Arial" panose="020B0604020202020204" pitchFamily="34" charset="0"/>
                <a:sym typeface="Arial" panose="020B0604020202020204" pitchFamily="34" charset="0"/>
              </a:rPr>
              <a:t>多点位密集式覆盖全区域，</a:t>
            </a:r>
            <a:r>
              <a:rPr lang="en-US" altLang="zh-CN" sz="1050" kern="0">
                <a:solidFill>
                  <a:schemeClr val="tx1">
                    <a:lumMod val="85000"/>
                    <a:lumOff val="15000"/>
                  </a:schemeClr>
                </a:solidFill>
                <a:cs typeface="Arial" panose="020B0604020202020204" pitchFamily="34" charset="0"/>
                <a:sym typeface="Arial" panose="020B0604020202020204" pitchFamily="34" charset="0"/>
              </a:rPr>
              <a:t>单价“低”+消费“快”的主打性价比连锁咖啡品牌</a:t>
            </a:r>
          </a:p>
        </p:txBody>
      </p:sp>
      <p:sp>
        <p:nvSpPr>
          <p:cNvPr id="36" name="Freeform 78"/>
          <p:cNvSpPr/>
          <p:nvPr/>
        </p:nvSpPr>
        <p:spPr bwMode="auto">
          <a:xfrm>
            <a:off x="2863850" y="2388875"/>
            <a:ext cx="1708150" cy="1706563"/>
          </a:xfrm>
          <a:custGeom>
            <a:avLst/>
            <a:gdLst/>
            <a:ahLst/>
            <a:cxnLst>
              <a:cxn ang="0">
                <a:pos x="399" y="216"/>
              </a:cxn>
              <a:cxn ang="0">
                <a:pos x="472" y="181"/>
              </a:cxn>
              <a:cxn ang="0">
                <a:pos x="433" y="88"/>
              </a:cxn>
              <a:cxn ang="0">
                <a:pos x="601" y="88"/>
              </a:cxn>
              <a:cxn ang="0">
                <a:pos x="563" y="181"/>
              </a:cxn>
              <a:cxn ang="0">
                <a:pos x="636" y="216"/>
              </a:cxn>
              <a:cxn ang="0">
                <a:pos x="819" y="216"/>
              </a:cxn>
              <a:cxn ang="0">
                <a:pos x="819" y="399"/>
              </a:cxn>
              <a:cxn ang="0">
                <a:pos x="784" y="472"/>
              </a:cxn>
              <a:cxn ang="0">
                <a:pos x="691" y="434"/>
              </a:cxn>
              <a:cxn ang="0">
                <a:pos x="691" y="602"/>
              </a:cxn>
              <a:cxn ang="0">
                <a:pos x="784" y="563"/>
              </a:cxn>
              <a:cxn ang="0">
                <a:pos x="819" y="636"/>
              </a:cxn>
              <a:cxn ang="0">
                <a:pos x="819" y="819"/>
              </a:cxn>
              <a:cxn ang="0">
                <a:pos x="636" y="819"/>
              </a:cxn>
              <a:cxn ang="0">
                <a:pos x="563" y="784"/>
              </a:cxn>
              <a:cxn ang="0">
                <a:pos x="601" y="691"/>
              </a:cxn>
              <a:cxn ang="0">
                <a:pos x="433" y="691"/>
              </a:cxn>
              <a:cxn ang="0">
                <a:pos x="472" y="784"/>
              </a:cxn>
              <a:cxn ang="0">
                <a:pos x="399" y="819"/>
              </a:cxn>
              <a:cxn ang="0">
                <a:pos x="216" y="819"/>
              </a:cxn>
              <a:cxn ang="0">
                <a:pos x="216" y="636"/>
              </a:cxn>
              <a:cxn ang="0">
                <a:pos x="180" y="563"/>
              </a:cxn>
              <a:cxn ang="0">
                <a:pos x="88" y="602"/>
              </a:cxn>
              <a:cxn ang="0">
                <a:pos x="88" y="434"/>
              </a:cxn>
              <a:cxn ang="0">
                <a:pos x="180" y="472"/>
              </a:cxn>
              <a:cxn ang="0">
                <a:pos x="216" y="399"/>
              </a:cxn>
              <a:cxn ang="0">
                <a:pos x="216" y="216"/>
              </a:cxn>
              <a:cxn ang="0">
                <a:pos x="399" y="216"/>
              </a:cxn>
            </a:cxnLst>
            <a:rect l="0" t="0" r="r" b="b"/>
            <a:pathLst>
              <a:path w="819" h="819">
                <a:moveTo>
                  <a:pt x="399" y="216"/>
                </a:moveTo>
                <a:cubicBezTo>
                  <a:pt x="465" y="216"/>
                  <a:pt x="480" y="200"/>
                  <a:pt x="472" y="181"/>
                </a:cubicBezTo>
                <a:cubicBezTo>
                  <a:pt x="455" y="144"/>
                  <a:pt x="425" y="139"/>
                  <a:pt x="433" y="88"/>
                </a:cubicBezTo>
                <a:cubicBezTo>
                  <a:pt x="447" y="0"/>
                  <a:pt x="588" y="0"/>
                  <a:pt x="601" y="88"/>
                </a:cubicBezTo>
                <a:cubicBezTo>
                  <a:pt x="609" y="139"/>
                  <a:pt x="580" y="144"/>
                  <a:pt x="563" y="181"/>
                </a:cubicBezTo>
                <a:cubicBezTo>
                  <a:pt x="554" y="200"/>
                  <a:pt x="570" y="216"/>
                  <a:pt x="636" y="216"/>
                </a:cubicBezTo>
                <a:cubicBezTo>
                  <a:pt x="819" y="216"/>
                  <a:pt x="819" y="216"/>
                  <a:pt x="819" y="216"/>
                </a:cubicBezTo>
                <a:cubicBezTo>
                  <a:pt x="819" y="399"/>
                  <a:pt x="819" y="399"/>
                  <a:pt x="819" y="399"/>
                </a:cubicBezTo>
                <a:cubicBezTo>
                  <a:pt x="819" y="465"/>
                  <a:pt x="803" y="481"/>
                  <a:pt x="784" y="472"/>
                </a:cubicBezTo>
                <a:cubicBezTo>
                  <a:pt x="747" y="455"/>
                  <a:pt x="742" y="426"/>
                  <a:pt x="691" y="434"/>
                </a:cubicBezTo>
                <a:cubicBezTo>
                  <a:pt x="603" y="447"/>
                  <a:pt x="603" y="588"/>
                  <a:pt x="691" y="602"/>
                </a:cubicBezTo>
                <a:cubicBezTo>
                  <a:pt x="742" y="610"/>
                  <a:pt x="747" y="580"/>
                  <a:pt x="784" y="563"/>
                </a:cubicBezTo>
                <a:cubicBezTo>
                  <a:pt x="803" y="555"/>
                  <a:pt x="819" y="570"/>
                  <a:pt x="819" y="636"/>
                </a:cubicBezTo>
                <a:cubicBezTo>
                  <a:pt x="819" y="819"/>
                  <a:pt x="819" y="819"/>
                  <a:pt x="819" y="819"/>
                </a:cubicBezTo>
                <a:cubicBezTo>
                  <a:pt x="636" y="819"/>
                  <a:pt x="636" y="819"/>
                  <a:pt x="636" y="819"/>
                </a:cubicBezTo>
                <a:cubicBezTo>
                  <a:pt x="570" y="819"/>
                  <a:pt x="554" y="803"/>
                  <a:pt x="563" y="784"/>
                </a:cubicBezTo>
                <a:cubicBezTo>
                  <a:pt x="580" y="747"/>
                  <a:pt x="609" y="743"/>
                  <a:pt x="601" y="691"/>
                </a:cubicBezTo>
                <a:cubicBezTo>
                  <a:pt x="588" y="603"/>
                  <a:pt x="447" y="603"/>
                  <a:pt x="433" y="691"/>
                </a:cubicBezTo>
                <a:cubicBezTo>
                  <a:pt x="425" y="743"/>
                  <a:pt x="455" y="747"/>
                  <a:pt x="472" y="784"/>
                </a:cubicBezTo>
                <a:cubicBezTo>
                  <a:pt x="480" y="803"/>
                  <a:pt x="465" y="819"/>
                  <a:pt x="399" y="819"/>
                </a:cubicBezTo>
                <a:cubicBezTo>
                  <a:pt x="216" y="819"/>
                  <a:pt x="216" y="819"/>
                  <a:pt x="216" y="819"/>
                </a:cubicBezTo>
                <a:cubicBezTo>
                  <a:pt x="216" y="636"/>
                  <a:pt x="216" y="636"/>
                  <a:pt x="216" y="636"/>
                </a:cubicBezTo>
                <a:cubicBezTo>
                  <a:pt x="216" y="570"/>
                  <a:pt x="200" y="555"/>
                  <a:pt x="180" y="563"/>
                </a:cubicBezTo>
                <a:cubicBezTo>
                  <a:pt x="144" y="580"/>
                  <a:pt x="139" y="610"/>
                  <a:pt x="88" y="602"/>
                </a:cubicBezTo>
                <a:cubicBezTo>
                  <a:pt x="0" y="588"/>
                  <a:pt x="0" y="447"/>
                  <a:pt x="88" y="434"/>
                </a:cubicBezTo>
                <a:cubicBezTo>
                  <a:pt x="139" y="426"/>
                  <a:pt x="144" y="455"/>
                  <a:pt x="180" y="472"/>
                </a:cubicBezTo>
                <a:cubicBezTo>
                  <a:pt x="200" y="481"/>
                  <a:pt x="216" y="465"/>
                  <a:pt x="216" y="399"/>
                </a:cubicBezTo>
                <a:cubicBezTo>
                  <a:pt x="216" y="216"/>
                  <a:pt x="216" y="216"/>
                  <a:pt x="216" y="216"/>
                </a:cubicBezTo>
                <a:lnTo>
                  <a:pt x="399" y="216"/>
                </a:lnTo>
                <a:close/>
              </a:path>
            </a:pathLst>
          </a:custGeom>
          <a:solidFill>
            <a:schemeClr val="accent1"/>
          </a:solidFill>
          <a:ln w="19050">
            <a:solidFill>
              <a:srgbClr val="FFFFFF"/>
            </a:solidFill>
            <a:round/>
          </a:ln>
        </p:spPr>
        <p:txBody>
          <a:bodyPr vert="horz" wrap="square" lIns="91440" tIns="45720" rIns="91440" bIns="45720" numCol="1" anchor="t" anchorCtr="0" compatLnSpc="1"/>
          <a:lstStyle/>
          <a:p>
            <a:pPr marL="0" marR="0" lvl="0" indent="0" defTabSz="1031875" eaLnBrk="1" fontAlgn="auto" latinLnBrk="0" hangingPunct="1">
              <a:lnSpc>
                <a:spcPct val="100000"/>
              </a:lnSpc>
              <a:spcBef>
                <a:spcPts val="0"/>
              </a:spcBef>
              <a:spcAft>
                <a:spcPts val="0"/>
              </a:spcAft>
              <a:buClrTx/>
              <a:buSzTx/>
              <a:buFontTx/>
              <a:buNone/>
              <a:defRPr/>
            </a:pPr>
            <a:endParaRPr kumimoji="0" lang="en-US" sz="2000" b="0" i="0" u="none" strike="noStrike" kern="0" cap="none" spc="0" normalizeH="0" baseline="0" noProof="0">
              <a:ln>
                <a:noFill/>
              </a:ln>
              <a:solidFill>
                <a:srgbClr val="262626"/>
              </a:solidFill>
              <a:effectLst/>
              <a:uLnTx/>
              <a:uFillTx/>
              <a:latin typeface="Arial" panose="020B0604020202020204"/>
            </a:endParaRPr>
          </a:p>
        </p:txBody>
      </p:sp>
      <p:sp>
        <p:nvSpPr>
          <p:cNvPr id="37" name="Freeform 76"/>
          <p:cNvSpPr/>
          <p:nvPr/>
        </p:nvSpPr>
        <p:spPr bwMode="auto">
          <a:xfrm>
            <a:off x="4572000" y="1582425"/>
            <a:ext cx="1708150" cy="1706563"/>
          </a:xfrm>
          <a:custGeom>
            <a:avLst/>
            <a:gdLst/>
            <a:ahLst/>
            <a:cxnLst>
              <a:cxn ang="0">
                <a:pos x="183" y="603"/>
              </a:cxn>
              <a:cxn ang="0">
                <a:pos x="256" y="638"/>
              </a:cxn>
              <a:cxn ang="0">
                <a:pos x="218" y="731"/>
              </a:cxn>
              <a:cxn ang="0">
                <a:pos x="386" y="731"/>
              </a:cxn>
              <a:cxn ang="0">
                <a:pos x="347" y="638"/>
              </a:cxn>
              <a:cxn ang="0">
                <a:pos x="420" y="603"/>
              </a:cxn>
              <a:cxn ang="0">
                <a:pos x="603" y="603"/>
              </a:cxn>
              <a:cxn ang="0">
                <a:pos x="603" y="420"/>
              </a:cxn>
              <a:cxn ang="0">
                <a:pos x="639" y="347"/>
              </a:cxn>
              <a:cxn ang="0">
                <a:pos x="731" y="385"/>
              </a:cxn>
              <a:cxn ang="0">
                <a:pos x="731" y="217"/>
              </a:cxn>
              <a:cxn ang="0">
                <a:pos x="639" y="256"/>
              </a:cxn>
              <a:cxn ang="0">
                <a:pos x="603" y="183"/>
              </a:cxn>
              <a:cxn ang="0">
                <a:pos x="603" y="0"/>
              </a:cxn>
              <a:cxn ang="0">
                <a:pos x="420" y="0"/>
              </a:cxn>
              <a:cxn ang="0">
                <a:pos x="347" y="35"/>
              </a:cxn>
              <a:cxn ang="0">
                <a:pos x="386" y="128"/>
              </a:cxn>
              <a:cxn ang="0">
                <a:pos x="218" y="128"/>
              </a:cxn>
              <a:cxn ang="0">
                <a:pos x="256" y="35"/>
              </a:cxn>
              <a:cxn ang="0">
                <a:pos x="183" y="0"/>
              </a:cxn>
              <a:cxn ang="0">
                <a:pos x="0" y="0"/>
              </a:cxn>
              <a:cxn ang="0">
                <a:pos x="0" y="183"/>
              </a:cxn>
              <a:cxn ang="0">
                <a:pos x="35" y="256"/>
              </a:cxn>
              <a:cxn ang="0">
                <a:pos x="128" y="217"/>
              </a:cxn>
              <a:cxn ang="0">
                <a:pos x="128" y="385"/>
              </a:cxn>
              <a:cxn ang="0">
                <a:pos x="35" y="347"/>
              </a:cxn>
              <a:cxn ang="0">
                <a:pos x="0" y="420"/>
              </a:cxn>
              <a:cxn ang="0">
                <a:pos x="0" y="603"/>
              </a:cxn>
              <a:cxn ang="0">
                <a:pos x="183" y="603"/>
              </a:cxn>
            </a:cxnLst>
            <a:rect l="0" t="0" r="r" b="b"/>
            <a:pathLst>
              <a:path w="819" h="819">
                <a:moveTo>
                  <a:pt x="183" y="603"/>
                </a:moveTo>
                <a:cubicBezTo>
                  <a:pt x="249" y="603"/>
                  <a:pt x="265" y="619"/>
                  <a:pt x="256" y="638"/>
                </a:cubicBezTo>
                <a:cubicBezTo>
                  <a:pt x="239" y="675"/>
                  <a:pt x="210" y="680"/>
                  <a:pt x="218" y="731"/>
                </a:cubicBezTo>
                <a:cubicBezTo>
                  <a:pt x="231" y="819"/>
                  <a:pt x="372" y="819"/>
                  <a:pt x="386" y="731"/>
                </a:cubicBezTo>
                <a:cubicBezTo>
                  <a:pt x="394" y="680"/>
                  <a:pt x="364" y="675"/>
                  <a:pt x="347" y="638"/>
                </a:cubicBezTo>
                <a:cubicBezTo>
                  <a:pt x="339" y="619"/>
                  <a:pt x="354" y="603"/>
                  <a:pt x="420" y="603"/>
                </a:cubicBezTo>
                <a:cubicBezTo>
                  <a:pt x="603" y="603"/>
                  <a:pt x="603" y="603"/>
                  <a:pt x="603" y="603"/>
                </a:cubicBezTo>
                <a:cubicBezTo>
                  <a:pt x="603" y="420"/>
                  <a:pt x="603" y="420"/>
                  <a:pt x="603" y="420"/>
                </a:cubicBezTo>
                <a:cubicBezTo>
                  <a:pt x="603" y="354"/>
                  <a:pt x="619" y="338"/>
                  <a:pt x="639" y="347"/>
                </a:cubicBezTo>
                <a:cubicBezTo>
                  <a:pt x="675" y="364"/>
                  <a:pt x="680" y="393"/>
                  <a:pt x="731" y="385"/>
                </a:cubicBezTo>
                <a:cubicBezTo>
                  <a:pt x="819" y="372"/>
                  <a:pt x="819" y="231"/>
                  <a:pt x="731" y="217"/>
                </a:cubicBezTo>
                <a:cubicBezTo>
                  <a:pt x="680" y="209"/>
                  <a:pt x="675" y="239"/>
                  <a:pt x="639" y="256"/>
                </a:cubicBezTo>
                <a:cubicBezTo>
                  <a:pt x="619" y="264"/>
                  <a:pt x="603" y="249"/>
                  <a:pt x="603" y="183"/>
                </a:cubicBezTo>
                <a:cubicBezTo>
                  <a:pt x="603" y="0"/>
                  <a:pt x="603" y="0"/>
                  <a:pt x="603" y="0"/>
                </a:cubicBezTo>
                <a:cubicBezTo>
                  <a:pt x="420" y="0"/>
                  <a:pt x="420" y="0"/>
                  <a:pt x="420" y="0"/>
                </a:cubicBezTo>
                <a:cubicBezTo>
                  <a:pt x="354" y="0"/>
                  <a:pt x="339" y="16"/>
                  <a:pt x="347" y="35"/>
                </a:cubicBezTo>
                <a:cubicBezTo>
                  <a:pt x="364" y="72"/>
                  <a:pt x="394" y="76"/>
                  <a:pt x="386" y="128"/>
                </a:cubicBezTo>
                <a:cubicBezTo>
                  <a:pt x="372" y="216"/>
                  <a:pt x="231" y="216"/>
                  <a:pt x="218" y="128"/>
                </a:cubicBezTo>
                <a:cubicBezTo>
                  <a:pt x="210" y="76"/>
                  <a:pt x="239" y="72"/>
                  <a:pt x="256" y="35"/>
                </a:cubicBezTo>
                <a:cubicBezTo>
                  <a:pt x="265" y="16"/>
                  <a:pt x="249" y="0"/>
                  <a:pt x="183" y="0"/>
                </a:cubicBezTo>
                <a:cubicBezTo>
                  <a:pt x="0" y="0"/>
                  <a:pt x="0" y="0"/>
                  <a:pt x="0" y="0"/>
                </a:cubicBezTo>
                <a:cubicBezTo>
                  <a:pt x="0" y="183"/>
                  <a:pt x="0" y="183"/>
                  <a:pt x="0" y="183"/>
                </a:cubicBezTo>
                <a:cubicBezTo>
                  <a:pt x="0" y="249"/>
                  <a:pt x="16" y="264"/>
                  <a:pt x="35" y="256"/>
                </a:cubicBezTo>
                <a:cubicBezTo>
                  <a:pt x="72" y="239"/>
                  <a:pt x="77" y="209"/>
                  <a:pt x="128" y="217"/>
                </a:cubicBezTo>
                <a:cubicBezTo>
                  <a:pt x="216" y="231"/>
                  <a:pt x="216" y="372"/>
                  <a:pt x="128" y="385"/>
                </a:cubicBezTo>
                <a:cubicBezTo>
                  <a:pt x="77" y="393"/>
                  <a:pt x="72" y="364"/>
                  <a:pt x="35" y="347"/>
                </a:cubicBezTo>
                <a:cubicBezTo>
                  <a:pt x="16" y="338"/>
                  <a:pt x="0" y="354"/>
                  <a:pt x="0" y="420"/>
                </a:cubicBezTo>
                <a:cubicBezTo>
                  <a:pt x="0" y="603"/>
                  <a:pt x="0" y="603"/>
                  <a:pt x="0" y="603"/>
                </a:cubicBezTo>
                <a:lnTo>
                  <a:pt x="183" y="603"/>
                </a:lnTo>
                <a:close/>
              </a:path>
            </a:pathLst>
          </a:custGeom>
          <a:solidFill>
            <a:schemeClr val="accent1"/>
          </a:solidFill>
          <a:ln w="19050">
            <a:solidFill>
              <a:srgbClr val="FFFFFF"/>
            </a:solidFill>
            <a:round/>
          </a:ln>
        </p:spPr>
        <p:txBody>
          <a:bodyPr vert="horz" wrap="square" lIns="91440" tIns="45720" rIns="91440" bIns="45720" numCol="1" anchor="t" anchorCtr="0" compatLnSpc="1"/>
          <a:lstStyle/>
          <a:p>
            <a:pPr marL="0" marR="0" lvl="0" indent="0" defTabSz="1031875" eaLnBrk="1" fontAlgn="auto" latinLnBrk="0" hangingPunct="1">
              <a:lnSpc>
                <a:spcPct val="100000"/>
              </a:lnSpc>
              <a:spcBef>
                <a:spcPts val="0"/>
              </a:spcBef>
              <a:spcAft>
                <a:spcPts val="0"/>
              </a:spcAft>
              <a:buClrTx/>
              <a:buSzTx/>
              <a:buFontTx/>
              <a:buNone/>
              <a:defRPr/>
            </a:pPr>
            <a:endParaRPr kumimoji="0" lang="en-US" sz="2000" b="0" i="0" u="none" strike="noStrike" kern="0" cap="none" spc="0" normalizeH="0" baseline="0" noProof="0">
              <a:ln>
                <a:noFill/>
              </a:ln>
              <a:solidFill>
                <a:srgbClr val="262626"/>
              </a:solidFill>
              <a:effectLst/>
              <a:uLnTx/>
              <a:uFillTx/>
              <a:latin typeface="Arial" panose="020B0604020202020204"/>
            </a:endParaRPr>
          </a:p>
        </p:txBody>
      </p:sp>
      <p:sp>
        <p:nvSpPr>
          <p:cNvPr id="38" name="Freeform 77"/>
          <p:cNvSpPr/>
          <p:nvPr/>
        </p:nvSpPr>
        <p:spPr bwMode="auto">
          <a:xfrm>
            <a:off x="3314700" y="1131575"/>
            <a:ext cx="1708150" cy="1706563"/>
          </a:xfrm>
          <a:custGeom>
            <a:avLst/>
            <a:gdLst/>
            <a:ahLst/>
            <a:cxnLst>
              <a:cxn ang="0">
                <a:pos x="183" y="216"/>
              </a:cxn>
              <a:cxn ang="0">
                <a:pos x="256" y="180"/>
              </a:cxn>
              <a:cxn ang="0">
                <a:pos x="217" y="88"/>
              </a:cxn>
              <a:cxn ang="0">
                <a:pos x="385" y="88"/>
              </a:cxn>
              <a:cxn ang="0">
                <a:pos x="347" y="180"/>
              </a:cxn>
              <a:cxn ang="0">
                <a:pos x="420" y="216"/>
              </a:cxn>
              <a:cxn ang="0">
                <a:pos x="603" y="216"/>
              </a:cxn>
              <a:cxn ang="0">
                <a:pos x="603" y="399"/>
              </a:cxn>
              <a:cxn ang="0">
                <a:pos x="638" y="472"/>
              </a:cxn>
              <a:cxn ang="0">
                <a:pos x="731" y="433"/>
              </a:cxn>
              <a:cxn ang="0">
                <a:pos x="731" y="601"/>
              </a:cxn>
              <a:cxn ang="0">
                <a:pos x="638" y="563"/>
              </a:cxn>
              <a:cxn ang="0">
                <a:pos x="603" y="636"/>
              </a:cxn>
              <a:cxn ang="0">
                <a:pos x="603" y="819"/>
              </a:cxn>
              <a:cxn ang="0">
                <a:pos x="420" y="819"/>
              </a:cxn>
              <a:cxn ang="0">
                <a:pos x="347" y="784"/>
              </a:cxn>
              <a:cxn ang="0">
                <a:pos x="385" y="691"/>
              </a:cxn>
              <a:cxn ang="0">
                <a:pos x="217" y="691"/>
              </a:cxn>
              <a:cxn ang="0">
                <a:pos x="256" y="784"/>
              </a:cxn>
              <a:cxn ang="0">
                <a:pos x="183" y="819"/>
              </a:cxn>
              <a:cxn ang="0">
                <a:pos x="0" y="819"/>
              </a:cxn>
              <a:cxn ang="0">
                <a:pos x="0" y="636"/>
              </a:cxn>
              <a:cxn ang="0">
                <a:pos x="35" y="563"/>
              </a:cxn>
              <a:cxn ang="0">
                <a:pos x="128" y="601"/>
              </a:cxn>
              <a:cxn ang="0">
                <a:pos x="128" y="433"/>
              </a:cxn>
              <a:cxn ang="0">
                <a:pos x="35" y="472"/>
              </a:cxn>
              <a:cxn ang="0">
                <a:pos x="0" y="399"/>
              </a:cxn>
              <a:cxn ang="0">
                <a:pos x="0" y="216"/>
              </a:cxn>
              <a:cxn ang="0">
                <a:pos x="183" y="216"/>
              </a:cxn>
            </a:cxnLst>
            <a:rect l="0" t="0" r="r" b="b"/>
            <a:pathLst>
              <a:path w="819" h="819">
                <a:moveTo>
                  <a:pt x="183" y="216"/>
                </a:moveTo>
                <a:cubicBezTo>
                  <a:pt x="249" y="216"/>
                  <a:pt x="264" y="200"/>
                  <a:pt x="256" y="180"/>
                </a:cubicBezTo>
                <a:cubicBezTo>
                  <a:pt x="239" y="144"/>
                  <a:pt x="209" y="139"/>
                  <a:pt x="217" y="88"/>
                </a:cubicBezTo>
                <a:cubicBezTo>
                  <a:pt x="231" y="0"/>
                  <a:pt x="372" y="0"/>
                  <a:pt x="385" y="88"/>
                </a:cubicBezTo>
                <a:cubicBezTo>
                  <a:pt x="393" y="139"/>
                  <a:pt x="364" y="144"/>
                  <a:pt x="347" y="180"/>
                </a:cubicBezTo>
                <a:cubicBezTo>
                  <a:pt x="338" y="200"/>
                  <a:pt x="354" y="216"/>
                  <a:pt x="420" y="216"/>
                </a:cubicBezTo>
                <a:cubicBezTo>
                  <a:pt x="603" y="216"/>
                  <a:pt x="603" y="216"/>
                  <a:pt x="603" y="216"/>
                </a:cubicBezTo>
                <a:cubicBezTo>
                  <a:pt x="603" y="399"/>
                  <a:pt x="603" y="399"/>
                  <a:pt x="603" y="399"/>
                </a:cubicBezTo>
                <a:cubicBezTo>
                  <a:pt x="603" y="465"/>
                  <a:pt x="619" y="480"/>
                  <a:pt x="638" y="472"/>
                </a:cubicBezTo>
                <a:cubicBezTo>
                  <a:pt x="675" y="455"/>
                  <a:pt x="680" y="425"/>
                  <a:pt x="731" y="433"/>
                </a:cubicBezTo>
                <a:cubicBezTo>
                  <a:pt x="819" y="447"/>
                  <a:pt x="819" y="588"/>
                  <a:pt x="731" y="601"/>
                </a:cubicBezTo>
                <a:cubicBezTo>
                  <a:pt x="680" y="609"/>
                  <a:pt x="675" y="580"/>
                  <a:pt x="638" y="563"/>
                </a:cubicBezTo>
                <a:cubicBezTo>
                  <a:pt x="619" y="554"/>
                  <a:pt x="603" y="570"/>
                  <a:pt x="603" y="636"/>
                </a:cubicBezTo>
                <a:cubicBezTo>
                  <a:pt x="603" y="819"/>
                  <a:pt x="603" y="819"/>
                  <a:pt x="603" y="819"/>
                </a:cubicBezTo>
                <a:cubicBezTo>
                  <a:pt x="420" y="819"/>
                  <a:pt x="420" y="819"/>
                  <a:pt x="420" y="819"/>
                </a:cubicBezTo>
                <a:cubicBezTo>
                  <a:pt x="354" y="819"/>
                  <a:pt x="338" y="803"/>
                  <a:pt x="347" y="784"/>
                </a:cubicBezTo>
                <a:cubicBezTo>
                  <a:pt x="364" y="747"/>
                  <a:pt x="393" y="742"/>
                  <a:pt x="385" y="691"/>
                </a:cubicBezTo>
                <a:cubicBezTo>
                  <a:pt x="372" y="603"/>
                  <a:pt x="231" y="603"/>
                  <a:pt x="217" y="691"/>
                </a:cubicBezTo>
                <a:cubicBezTo>
                  <a:pt x="209" y="742"/>
                  <a:pt x="239" y="747"/>
                  <a:pt x="256" y="784"/>
                </a:cubicBezTo>
                <a:cubicBezTo>
                  <a:pt x="264" y="803"/>
                  <a:pt x="249" y="819"/>
                  <a:pt x="183" y="819"/>
                </a:cubicBezTo>
                <a:cubicBezTo>
                  <a:pt x="0" y="819"/>
                  <a:pt x="0" y="819"/>
                  <a:pt x="0" y="819"/>
                </a:cubicBezTo>
                <a:cubicBezTo>
                  <a:pt x="0" y="636"/>
                  <a:pt x="0" y="636"/>
                  <a:pt x="0" y="636"/>
                </a:cubicBezTo>
                <a:cubicBezTo>
                  <a:pt x="0" y="570"/>
                  <a:pt x="16" y="554"/>
                  <a:pt x="35" y="563"/>
                </a:cubicBezTo>
                <a:cubicBezTo>
                  <a:pt x="72" y="580"/>
                  <a:pt x="76" y="609"/>
                  <a:pt x="128" y="601"/>
                </a:cubicBezTo>
                <a:cubicBezTo>
                  <a:pt x="216" y="588"/>
                  <a:pt x="216" y="447"/>
                  <a:pt x="128" y="433"/>
                </a:cubicBezTo>
                <a:cubicBezTo>
                  <a:pt x="76" y="425"/>
                  <a:pt x="72" y="455"/>
                  <a:pt x="35" y="472"/>
                </a:cubicBezTo>
                <a:cubicBezTo>
                  <a:pt x="16" y="480"/>
                  <a:pt x="0" y="465"/>
                  <a:pt x="0" y="399"/>
                </a:cubicBezTo>
                <a:cubicBezTo>
                  <a:pt x="0" y="216"/>
                  <a:pt x="0" y="216"/>
                  <a:pt x="0" y="216"/>
                </a:cubicBezTo>
                <a:lnTo>
                  <a:pt x="183" y="216"/>
                </a:lnTo>
                <a:close/>
              </a:path>
            </a:pathLst>
          </a:custGeom>
          <a:solidFill>
            <a:schemeClr val="accent1"/>
          </a:solidFill>
          <a:ln w="19050">
            <a:solidFill>
              <a:srgbClr val="FFFFFF"/>
            </a:solidFill>
            <a:round/>
          </a:ln>
        </p:spPr>
        <p:txBody>
          <a:bodyPr vert="horz" wrap="square" lIns="91440" tIns="45720" rIns="91440" bIns="45720" numCol="1" anchor="t" anchorCtr="0" compatLnSpc="1"/>
          <a:lstStyle/>
          <a:p>
            <a:pPr marL="0" marR="0" lvl="0" indent="0" defTabSz="1031875" eaLnBrk="1" fontAlgn="auto" latinLnBrk="0" hangingPunct="1">
              <a:lnSpc>
                <a:spcPct val="100000"/>
              </a:lnSpc>
              <a:spcBef>
                <a:spcPts val="0"/>
              </a:spcBef>
              <a:spcAft>
                <a:spcPts val="0"/>
              </a:spcAft>
              <a:buClrTx/>
              <a:buSzTx/>
              <a:buFontTx/>
              <a:buNone/>
              <a:defRPr/>
            </a:pPr>
            <a:endParaRPr kumimoji="0" lang="en-US" sz="2000" b="0" i="0" u="none" strike="noStrike" kern="0" cap="none" spc="0" normalizeH="0" baseline="0" noProof="0">
              <a:ln>
                <a:noFill/>
              </a:ln>
              <a:solidFill>
                <a:srgbClr val="262626"/>
              </a:solidFill>
              <a:effectLst/>
              <a:uLnTx/>
              <a:uFillTx/>
              <a:latin typeface="Arial" panose="020B0604020202020204"/>
            </a:endParaRPr>
          </a:p>
        </p:txBody>
      </p:sp>
      <p:sp>
        <p:nvSpPr>
          <p:cNvPr id="39" name="Freeform 79"/>
          <p:cNvSpPr/>
          <p:nvPr/>
        </p:nvSpPr>
        <p:spPr bwMode="auto">
          <a:xfrm>
            <a:off x="4121150" y="2838138"/>
            <a:ext cx="1708150" cy="1708150"/>
          </a:xfrm>
          <a:custGeom>
            <a:avLst/>
            <a:gdLst/>
            <a:ahLst/>
            <a:cxnLst>
              <a:cxn ang="0">
                <a:pos x="216" y="420"/>
              </a:cxn>
              <a:cxn ang="0">
                <a:pos x="181" y="347"/>
              </a:cxn>
              <a:cxn ang="0">
                <a:pos x="88" y="386"/>
              </a:cxn>
              <a:cxn ang="0">
                <a:pos x="88" y="218"/>
              </a:cxn>
              <a:cxn ang="0">
                <a:pos x="181" y="256"/>
              </a:cxn>
              <a:cxn ang="0">
                <a:pos x="216" y="183"/>
              </a:cxn>
              <a:cxn ang="0">
                <a:pos x="216" y="0"/>
              </a:cxn>
              <a:cxn ang="0">
                <a:pos x="399" y="0"/>
              </a:cxn>
              <a:cxn ang="0">
                <a:pos x="472" y="35"/>
              </a:cxn>
              <a:cxn ang="0">
                <a:pos x="434" y="128"/>
              </a:cxn>
              <a:cxn ang="0">
                <a:pos x="602" y="128"/>
              </a:cxn>
              <a:cxn ang="0">
                <a:pos x="563" y="35"/>
              </a:cxn>
              <a:cxn ang="0">
                <a:pos x="636" y="0"/>
              </a:cxn>
              <a:cxn ang="0">
                <a:pos x="819" y="0"/>
              </a:cxn>
              <a:cxn ang="0">
                <a:pos x="819" y="183"/>
              </a:cxn>
              <a:cxn ang="0">
                <a:pos x="784" y="256"/>
              </a:cxn>
              <a:cxn ang="0">
                <a:pos x="691" y="218"/>
              </a:cxn>
              <a:cxn ang="0">
                <a:pos x="691" y="386"/>
              </a:cxn>
              <a:cxn ang="0">
                <a:pos x="784" y="347"/>
              </a:cxn>
              <a:cxn ang="0">
                <a:pos x="819" y="420"/>
              </a:cxn>
              <a:cxn ang="0">
                <a:pos x="819" y="603"/>
              </a:cxn>
              <a:cxn ang="0">
                <a:pos x="636" y="603"/>
              </a:cxn>
              <a:cxn ang="0">
                <a:pos x="563" y="639"/>
              </a:cxn>
              <a:cxn ang="0">
                <a:pos x="602" y="731"/>
              </a:cxn>
              <a:cxn ang="0">
                <a:pos x="434" y="731"/>
              </a:cxn>
              <a:cxn ang="0">
                <a:pos x="472" y="639"/>
              </a:cxn>
              <a:cxn ang="0">
                <a:pos x="399" y="603"/>
              </a:cxn>
              <a:cxn ang="0">
                <a:pos x="216" y="603"/>
              </a:cxn>
              <a:cxn ang="0">
                <a:pos x="216" y="420"/>
              </a:cxn>
            </a:cxnLst>
            <a:rect l="0" t="0" r="r" b="b"/>
            <a:pathLst>
              <a:path w="819" h="819">
                <a:moveTo>
                  <a:pt x="216" y="420"/>
                </a:moveTo>
                <a:cubicBezTo>
                  <a:pt x="216" y="354"/>
                  <a:pt x="200" y="339"/>
                  <a:pt x="181" y="347"/>
                </a:cubicBezTo>
                <a:cubicBezTo>
                  <a:pt x="144" y="364"/>
                  <a:pt x="139" y="394"/>
                  <a:pt x="88" y="386"/>
                </a:cubicBezTo>
                <a:cubicBezTo>
                  <a:pt x="0" y="372"/>
                  <a:pt x="0" y="231"/>
                  <a:pt x="88" y="218"/>
                </a:cubicBezTo>
                <a:cubicBezTo>
                  <a:pt x="139" y="210"/>
                  <a:pt x="144" y="239"/>
                  <a:pt x="181" y="256"/>
                </a:cubicBezTo>
                <a:cubicBezTo>
                  <a:pt x="200" y="265"/>
                  <a:pt x="216" y="249"/>
                  <a:pt x="216" y="183"/>
                </a:cubicBezTo>
                <a:cubicBezTo>
                  <a:pt x="216" y="0"/>
                  <a:pt x="216" y="0"/>
                  <a:pt x="216" y="0"/>
                </a:cubicBezTo>
                <a:cubicBezTo>
                  <a:pt x="399" y="0"/>
                  <a:pt x="399" y="0"/>
                  <a:pt x="399" y="0"/>
                </a:cubicBezTo>
                <a:cubicBezTo>
                  <a:pt x="465" y="0"/>
                  <a:pt x="481" y="16"/>
                  <a:pt x="472" y="35"/>
                </a:cubicBezTo>
                <a:cubicBezTo>
                  <a:pt x="455" y="72"/>
                  <a:pt x="426" y="77"/>
                  <a:pt x="434" y="128"/>
                </a:cubicBezTo>
                <a:cubicBezTo>
                  <a:pt x="447" y="216"/>
                  <a:pt x="588" y="216"/>
                  <a:pt x="602" y="128"/>
                </a:cubicBezTo>
                <a:cubicBezTo>
                  <a:pt x="610" y="77"/>
                  <a:pt x="580" y="72"/>
                  <a:pt x="563" y="35"/>
                </a:cubicBezTo>
                <a:cubicBezTo>
                  <a:pt x="555" y="16"/>
                  <a:pt x="570" y="0"/>
                  <a:pt x="636" y="0"/>
                </a:cubicBezTo>
                <a:cubicBezTo>
                  <a:pt x="819" y="0"/>
                  <a:pt x="819" y="0"/>
                  <a:pt x="819" y="0"/>
                </a:cubicBezTo>
                <a:cubicBezTo>
                  <a:pt x="819" y="183"/>
                  <a:pt x="819" y="183"/>
                  <a:pt x="819" y="183"/>
                </a:cubicBezTo>
                <a:cubicBezTo>
                  <a:pt x="819" y="249"/>
                  <a:pt x="803" y="265"/>
                  <a:pt x="784" y="256"/>
                </a:cubicBezTo>
                <a:cubicBezTo>
                  <a:pt x="747" y="239"/>
                  <a:pt x="743" y="210"/>
                  <a:pt x="691" y="218"/>
                </a:cubicBezTo>
                <a:cubicBezTo>
                  <a:pt x="603" y="231"/>
                  <a:pt x="603" y="372"/>
                  <a:pt x="691" y="386"/>
                </a:cubicBezTo>
                <a:cubicBezTo>
                  <a:pt x="743" y="394"/>
                  <a:pt x="747" y="364"/>
                  <a:pt x="784" y="347"/>
                </a:cubicBezTo>
                <a:cubicBezTo>
                  <a:pt x="803" y="339"/>
                  <a:pt x="819" y="354"/>
                  <a:pt x="819" y="420"/>
                </a:cubicBezTo>
                <a:cubicBezTo>
                  <a:pt x="819" y="603"/>
                  <a:pt x="819" y="603"/>
                  <a:pt x="819" y="603"/>
                </a:cubicBezTo>
                <a:cubicBezTo>
                  <a:pt x="636" y="603"/>
                  <a:pt x="636" y="603"/>
                  <a:pt x="636" y="603"/>
                </a:cubicBezTo>
                <a:cubicBezTo>
                  <a:pt x="570" y="603"/>
                  <a:pt x="555" y="619"/>
                  <a:pt x="563" y="639"/>
                </a:cubicBezTo>
                <a:cubicBezTo>
                  <a:pt x="580" y="675"/>
                  <a:pt x="610" y="680"/>
                  <a:pt x="602" y="731"/>
                </a:cubicBezTo>
                <a:cubicBezTo>
                  <a:pt x="588" y="819"/>
                  <a:pt x="447" y="819"/>
                  <a:pt x="434" y="731"/>
                </a:cubicBezTo>
                <a:cubicBezTo>
                  <a:pt x="426" y="680"/>
                  <a:pt x="455" y="675"/>
                  <a:pt x="472" y="639"/>
                </a:cubicBezTo>
                <a:cubicBezTo>
                  <a:pt x="481" y="619"/>
                  <a:pt x="465" y="603"/>
                  <a:pt x="399" y="603"/>
                </a:cubicBezTo>
                <a:cubicBezTo>
                  <a:pt x="216" y="603"/>
                  <a:pt x="216" y="603"/>
                  <a:pt x="216" y="603"/>
                </a:cubicBezTo>
                <a:lnTo>
                  <a:pt x="216" y="420"/>
                </a:lnTo>
                <a:close/>
              </a:path>
            </a:pathLst>
          </a:custGeom>
          <a:solidFill>
            <a:schemeClr val="accent1"/>
          </a:solidFill>
          <a:ln w="19050">
            <a:solidFill>
              <a:srgbClr val="FFFFFF"/>
            </a:solidFill>
            <a:round/>
          </a:ln>
        </p:spPr>
        <p:txBody>
          <a:bodyPr vert="horz" wrap="square" lIns="91440" tIns="45720" rIns="91440" bIns="45720" numCol="1" anchor="t" anchorCtr="0" compatLnSpc="1"/>
          <a:lstStyle/>
          <a:p>
            <a:pPr marL="0" marR="0" lvl="0" indent="0" defTabSz="1031875" eaLnBrk="1" fontAlgn="auto" latinLnBrk="0" hangingPunct="1">
              <a:lnSpc>
                <a:spcPct val="100000"/>
              </a:lnSpc>
              <a:spcBef>
                <a:spcPts val="0"/>
              </a:spcBef>
              <a:spcAft>
                <a:spcPts val="0"/>
              </a:spcAft>
              <a:buClrTx/>
              <a:buSzTx/>
              <a:buFontTx/>
              <a:buNone/>
              <a:defRPr/>
            </a:pPr>
            <a:endParaRPr kumimoji="0" lang="en-US" sz="2000" b="0" i="0" u="none" strike="noStrike" kern="0" cap="none" spc="0" normalizeH="0" baseline="0" noProof="0">
              <a:ln>
                <a:noFill/>
              </a:ln>
              <a:solidFill>
                <a:srgbClr val="262626"/>
              </a:solidFill>
              <a:effectLst/>
              <a:uLnTx/>
              <a:uFillTx/>
              <a:latin typeface="Arial" panose="020B0604020202020204"/>
            </a:endParaRPr>
          </a:p>
        </p:txBody>
      </p:sp>
      <p:sp>
        <p:nvSpPr>
          <p:cNvPr id="40" name="矩形 39"/>
          <p:cNvSpPr/>
          <p:nvPr/>
        </p:nvSpPr>
        <p:spPr>
          <a:xfrm>
            <a:off x="290830" y="2018665"/>
            <a:ext cx="2538095" cy="460375"/>
          </a:xfrm>
          <a:prstGeom prst="rect">
            <a:avLst/>
          </a:prstGeom>
        </p:spPr>
        <p:txBody>
          <a:bodyPr wrap="square">
            <a:spAutoFit/>
          </a:bodyPr>
          <a:lstStyle/>
          <a:p>
            <a:pPr algn="r">
              <a:lnSpc>
                <a:spcPct val="150000"/>
              </a:lnSpc>
            </a:pPr>
            <a:r>
              <a:rPr lang="zh-CN" altLang="en-US"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多点位</a:t>
            </a: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布局在不同的城市区域</a:t>
            </a:r>
          </a:p>
          <a:p>
            <a:pPr algn="r">
              <a:lnSpc>
                <a:spcPct val="150000"/>
              </a:lnSpc>
            </a:pPr>
            <a:r>
              <a:rPr lang="zh-CN" altLang="en-US"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集中</a:t>
            </a: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写字楼、大学城</a:t>
            </a:r>
            <a:r>
              <a:rPr lang="zh-CN" altLang="en-US"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a:t>
            </a: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大型社区、商圈</a:t>
            </a:r>
            <a:r>
              <a:rPr lang="zh-CN" altLang="en-US"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周边</a:t>
            </a:r>
          </a:p>
        </p:txBody>
      </p:sp>
      <p:sp>
        <p:nvSpPr>
          <p:cNvPr id="41" name="矩形 40"/>
          <p:cNvSpPr/>
          <p:nvPr/>
        </p:nvSpPr>
        <p:spPr>
          <a:xfrm flipH="1">
            <a:off x="617220" y="1787525"/>
            <a:ext cx="2211070" cy="306705"/>
          </a:xfrm>
          <a:prstGeom prst="rect">
            <a:avLst/>
          </a:prstGeom>
        </p:spPr>
        <p:txBody>
          <a:bodyPr wrap="square">
            <a:spAutoFit/>
          </a:bodyPr>
          <a:lstStyle/>
          <a:p>
            <a:pPr algn="r"/>
            <a:r>
              <a:rPr lang="zh-CN" altLang="en-US" sz="1400">
                <a:solidFill>
                  <a:schemeClr val="accent1"/>
                </a:solidFill>
                <a:latin typeface="+mj-lt"/>
                <a:ea typeface="+mj-ea"/>
              </a:rPr>
              <a:t>门店点位密集</a:t>
            </a:r>
            <a:r>
              <a:rPr lang="en-US" altLang="zh-CN" sz="1400">
                <a:solidFill>
                  <a:schemeClr val="accent1"/>
                </a:solidFill>
                <a:latin typeface="+mj-lt"/>
                <a:ea typeface="+mj-ea"/>
              </a:rPr>
              <a:t>——</a:t>
            </a:r>
            <a:r>
              <a:rPr lang="zh-CN" altLang="en-US" sz="1400">
                <a:solidFill>
                  <a:schemeClr val="accent1"/>
                </a:solidFill>
                <a:latin typeface="+mj-lt"/>
                <a:ea typeface="+mj-ea"/>
              </a:rPr>
              <a:t>便捷性</a:t>
            </a:r>
          </a:p>
        </p:txBody>
      </p:sp>
      <p:sp>
        <p:nvSpPr>
          <p:cNvPr id="42" name="矩形 41"/>
          <p:cNvSpPr/>
          <p:nvPr/>
        </p:nvSpPr>
        <p:spPr>
          <a:xfrm>
            <a:off x="284480" y="3404235"/>
            <a:ext cx="2544445" cy="460375"/>
          </a:xfrm>
          <a:prstGeom prst="rect">
            <a:avLst/>
          </a:prstGeom>
        </p:spPr>
        <p:txBody>
          <a:bodyPr wrap="square">
            <a:spAutoFit/>
          </a:bodyPr>
          <a:lstStyle/>
          <a:p>
            <a:pPr algn="r">
              <a:lnSpc>
                <a:spcPct val="150000"/>
              </a:lnSpc>
            </a:pPr>
            <a:r>
              <a:rPr 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单店</a:t>
            </a:r>
            <a:r>
              <a:rPr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面积小、单店员工少</a:t>
            </a:r>
          </a:p>
          <a:p>
            <a:pPr algn="r">
              <a:lnSpc>
                <a:spcPct val="150000"/>
              </a:lnSpc>
            </a:pPr>
            <a:r>
              <a:rPr 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支持线上外卖下单、线下自提</a:t>
            </a:r>
          </a:p>
        </p:txBody>
      </p:sp>
      <p:sp>
        <p:nvSpPr>
          <p:cNvPr id="43" name="矩形 42"/>
          <p:cNvSpPr/>
          <p:nvPr/>
        </p:nvSpPr>
        <p:spPr>
          <a:xfrm flipH="1">
            <a:off x="1280056" y="3173070"/>
            <a:ext cx="1548382" cy="306705"/>
          </a:xfrm>
          <a:prstGeom prst="rect">
            <a:avLst/>
          </a:prstGeom>
        </p:spPr>
        <p:txBody>
          <a:bodyPr wrap="square">
            <a:spAutoFit/>
          </a:bodyPr>
          <a:lstStyle/>
          <a:p>
            <a:pPr algn="r"/>
            <a:r>
              <a:rPr lang="en-US" altLang="zh-CN" sz="1400">
                <a:solidFill>
                  <a:schemeClr val="accent1"/>
                </a:solidFill>
                <a:latin typeface="+mj-lt"/>
                <a:ea typeface="+mj-ea"/>
              </a:rPr>
              <a:t>运营高效率</a:t>
            </a:r>
          </a:p>
        </p:txBody>
      </p:sp>
      <p:sp>
        <p:nvSpPr>
          <p:cNvPr id="44" name="矩形 43"/>
          <p:cNvSpPr/>
          <p:nvPr/>
        </p:nvSpPr>
        <p:spPr>
          <a:xfrm>
            <a:off x="6271260" y="2018665"/>
            <a:ext cx="2521585" cy="460375"/>
          </a:xfrm>
          <a:prstGeom prst="rect">
            <a:avLst/>
          </a:prstGeom>
        </p:spPr>
        <p:txBody>
          <a:bodyPr wrap="square">
            <a:spAutoFit/>
          </a:bodyPr>
          <a:lstStyle/>
          <a:p>
            <a:pPr>
              <a:lnSpc>
                <a:spcPct val="150000"/>
              </a:lnSpc>
            </a:pPr>
            <a:r>
              <a:rPr 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三大系列</a:t>
            </a: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a:t>
            </a:r>
            <a:r>
              <a:rPr lang="zh-CN" altLang="en-US"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咖啡、果茶、奶茶</a:t>
            </a:r>
          </a:p>
          <a:p>
            <a:pPr>
              <a:lnSpc>
                <a:spcPct val="150000"/>
              </a:lnSpc>
            </a:pPr>
            <a:r>
              <a:rPr lang="zh-CN" altLang="en-US"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均定价</a:t>
            </a: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9.9</a:t>
            </a:r>
            <a:r>
              <a:rPr lang="zh-CN" altLang="en-US"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元</a:t>
            </a: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a:t>
            </a:r>
            <a:r>
              <a:rPr lang="zh-CN" altLang="en-US"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杯，超级会员专享</a:t>
            </a: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8.25</a:t>
            </a:r>
            <a:r>
              <a:rPr lang="zh-CN" altLang="en-US"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折</a:t>
            </a:r>
          </a:p>
        </p:txBody>
      </p:sp>
      <p:sp>
        <p:nvSpPr>
          <p:cNvPr id="45" name="矩形 44"/>
          <p:cNvSpPr/>
          <p:nvPr/>
        </p:nvSpPr>
        <p:spPr>
          <a:xfrm flipH="1">
            <a:off x="6271895" y="1787525"/>
            <a:ext cx="2166620" cy="306705"/>
          </a:xfrm>
          <a:prstGeom prst="rect">
            <a:avLst/>
          </a:prstGeom>
        </p:spPr>
        <p:txBody>
          <a:bodyPr wrap="square">
            <a:spAutoFit/>
          </a:bodyPr>
          <a:lstStyle/>
          <a:p>
            <a:r>
              <a:rPr lang="en-US" altLang="zh-CN" sz="1400">
                <a:solidFill>
                  <a:schemeClr val="accent1"/>
                </a:solidFill>
                <a:latin typeface="+mj-lt"/>
                <a:ea typeface="+mj-ea"/>
              </a:rPr>
              <a:t>定价较低——</a:t>
            </a:r>
            <a:r>
              <a:rPr lang="zh-CN" altLang="en-US" sz="1400">
                <a:solidFill>
                  <a:schemeClr val="accent1"/>
                </a:solidFill>
                <a:latin typeface="+mj-lt"/>
                <a:ea typeface="+mj-ea"/>
              </a:rPr>
              <a:t>高性价比</a:t>
            </a:r>
          </a:p>
        </p:txBody>
      </p:sp>
      <p:sp>
        <p:nvSpPr>
          <p:cNvPr id="46" name="矩形 45"/>
          <p:cNvSpPr/>
          <p:nvPr/>
        </p:nvSpPr>
        <p:spPr>
          <a:xfrm>
            <a:off x="6271260" y="3404235"/>
            <a:ext cx="2366645" cy="460375"/>
          </a:xfrm>
          <a:prstGeom prst="rect">
            <a:avLst/>
          </a:prstGeom>
        </p:spPr>
        <p:txBody>
          <a:bodyPr wrap="square">
            <a:spAutoFit/>
          </a:bodyPr>
          <a:lstStyle/>
          <a:p>
            <a:pPr>
              <a:lnSpc>
                <a:spcPct val="150000"/>
              </a:lnSpc>
            </a:pPr>
            <a:r>
              <a:rPr 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稳定、高效的出品以提高生产力，降低成本</a:t>
            </a:r>
          </a:p>
          <a:p>
            <a:pPr>
              <a:lnSpc>
                <a:spcPct val="150000"/>
              </a:lnSpc>
            </a:pPr>
            <a:r>
              <a:rPr 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下沉市场覆盖率高，可扩张能力强</a:t>
            </a:r>
          </a:p>
        </p:txBody>
      </p:sp>
      <p:sp>
        <p:nvSpPr>
          <p:cNvPr id="47" name="矩形 46"/>
          <p:cNvSpPr/>
          <p:nvPr/>
        </p:nvSpPr>
        <p:spPr>
          <a:xfrm flipH="1">
            <a:off x="6271564" y="3173070"/>
            <a:ext cx="1548382" cy="306705"/>
          </a:xfrm>
          <a:prstGeom prst="rect">
            <a:avLst/>
          </a:prstGeom>
        </p:spPr>
        <p:txBody>
          <a:bodyPr wrap="square">
            <a:spAutoFit/>
          </a:bodyPr>
          <a:lstStyle/>
          <a:p>
            <a:r>
              <a:rPr lang="en-US" altLang="zh-CN" sz="1400">
                <a:solidFill>
                  <a:schemeClr val="accent1"/>
                </a:solidFill>
                <a:latin typeface="+mj-lt"/>
                <a:ea typeface="+mj-ea"/>
              </a:rPr>
              <a:t>自动化程度</a:t>
            </a:r>
            <a:r>
              <a:rPr lang="zh-CN" altLang="en-US" sz="1400">
                <a:solidFill>
                  <a:schemeClr val="accent1"/>
                </a:solidFill>
                <a:latin typeface="+mj-lt"/>
                <a:ea typeface="+mj-ea"/>
              </a:rPr>
              <a:t>高</a:t>
            </a:r>
          </a:p>
        </p:txBody>
      </p:sp>
      <p:sp>
        <p:nvSpPr>
          <p:cNvPr id="19" name="AutoShape 112"/>
          <p:cNvSpPr/>
          <p:nvPr/>
        </p:nvSpPr>
        <p:spPr bwMode="auto">
          <a:xfrm>
            <a:off x="3564825" y="3052763"/>
            <a:ext cx="487130" cy="484983"/>
          </a:xfrm>
          <a:custGeom>
            <a:avLst/>
            <a:gdLst>
              <a:gd name="T0" fmla="*/ 10510 w 21020"/>
              <a:gd name="T1" fmla="*/ 10800 h 21600"/>
              <a:gd name="T2" fmla="*/ 10510 w 21020"/>
              <a:gd name="T3" fmla="*/ 10800 h 21600"/>
              <a:gd name="T4" fmla="*/ 10510 w 21020"/>
              <a:gd name="T5" fmla="*/ 10800 h 21600"/>
              <a:gd name="T6" fmla="*/ 10510 w 21020"/>
              <a:gd name="T7" fmla="*/ 10800 h 21600"/>
            </a:gdLst>
            <a:ahLst/>
            <a:cxnLst>
              <a:cxn ang="0">
                <a:pos x="T0" y="T1"/>
              </a:cxn>
              <a:cxn ang="0">
                <a:pos x="T2" y="T3"/>
              </a:cxn>
              <a:cxn ang="0">
                <a:pos x="T4" y="T5"/>
              </a:cxn>
              <a:cxn ang="0">
                <a:pos x="T6" y="T7"/>
              </a:cxn>
            </a:cxnLst>
            <a:rect l="0" t="0" r="r" b="b"/>
            <a:pathLst>
              <a:path w="21020" h="21600">
                <a:moveTo>
                  <a:pt x="18846" y="7946"/>
                </a:moveTo>
                <a:lnTo>
                  <a:pt x="17740" y="9091"/>
                </a:lnTo>
                <a:cubicBezTo>
                  <a:pt x="17740" y="8939"/>
                  <a:pt x="17758" y="8792"/>
                  <a:pt x="17744" y="8636"/>
                </a:cubicBezTo>
                <a:cubicBezTo>
                  <a:pt x="17629" y="7331"/>
                  <a:pt x="17036" y="6068"/>
                  <a:pt x="16074" y="5080"/>
                </a:cubicBezTo>
                <a:cubicBezTo>
                  <a:pt x="15004" y="3980"/>
                  <a:pt x="13585" y="3348"/>
                  <a:pt x="12180" y="3345"/>
                </a:cubicBezTo>
                <a:lnTo>
                  <a:pt x="13268" y="2218"/>
                </a:lnTo>
                <a:cubicBezTo>
                  <a:pt x="13812" y="1659"/>
                  <a:pt x="14572" y="1350"/>
                  <a:pt x="15403" y="1350"/>
                </a:cubicBezTo>
                <a:cubicBezTo>
                  <a:pt x="16460" y="1350"/>
                  <a:pt x="17546" y="1840"/>
                  <a:pt x="18381" y="2696"/>
                </a:cubicBezTo>
                <a:cubicBezTo>
                  <a:pt x="19165" y="3500"/>
                  <a:pt x="19631" y="4499"/>
                  <a:pt x="19698" y="5510"/>
                </a:cubicBezTo>
                <a:cubicBezTo>
                  <a:pt x="19760" y="6453"/>
                  <a:pt x="19457" y="7317"/>
                  <a:pt x="18846" y="7946"/>
                </a:cubicBezTo>
                <a:moveTo>
                  <a:pt x="5828" y="19329"/>
                </a:moveTo>
                <a:cubicBezTo>
                  <a:pt x="5813" y="18424"/>
                  <a:pt x="5454" y="17481"/>
                  <a:pt x="4730" y="16739"/>
                </a:cubicBezTo>
                <a:cubicBezTo>
                  <a:pt x="4046" y="16034"/>
                  <a:pt x="3150" y="15628"/>
                  <a:pt x="2257" y="15592"/>
                </a:cubicBezTo>
                <a:lnTo>
                  <a:pt x="2911" y="13157"/>
                </a:lnTo>
                <a:cubicBezTo>
                  <a:pt x="2959" y="12995"/>
                  <a:pt x="3052" y="12835"/>
                  <a:pt x="3168" y="12695"/>
                </a:cubicBezTo>
                <a:cubicBezTo>
                  <a:pt x="4485" y="11726"/>
                  <a:pt x="6512" y="12012"/>
                  <a:pt x="7920" y="13460"/>
                </a:cubicBezTo>
                <a:cubicBezTo>
                  <a:pt x="9409" y="14990"/>
                  <a:pt x="9639" y="17230"/>
                  <a:pt x="8492" y="18568"/>
                </a:cubicBezTo>
                <a:cubicBezTo>
                  <a:pt x="8416" y="18609"/>
                  <a:pt x="8339" y="18648"/>
                  <a:pt x="8256" y="18675"/>
                </a:cubicBezTo>
                <a:cubicBezTo>
                  <a:pt x="8256" y="18675"/>
                  <a:pt x="5828" y="19329"/>
                  <a:pt x="5828" y="19329"/>
                </a:cubicBezTo>
                <a:close/>
                <a:moveTo>
                  <a:pt x="2737" y="20164"/>
                </a:moveTo>
                <a:cubicBezTo>
                  <a:pt x="2665" y="20181"/>
                  <a:pt x="2443" y="20239"/>
                  <a:pt x="2291" y="20249"/>
                </a:cubicBezTo>
                <a:cubicBezTo>
                  <a:pt x="1751" y="20244"/>
                  <a:pt x="1313" y="19792"/>
                  <a:pt x="1313" y="19237"/>
                </a:cubicBezTo>
                <a:cubicBezTo>
                  <a:pt x="1321" y="19124"/>
                  <a:pt x="1365" y="18929"/>
                  <a:pt x="1380" y="18857"/>
                </a:cubicBezTo>
                <a:lnTo>
                  <a:pt x="2071" y="16283"/>
                </a:lnTo>
                <a:cubicBezTo>
                  <a:pt x="2822" y="16261"/>
                  <a:pt x="3630" y="16562"/>
                  <a:pt x="4265" y="17215"/>
                </a:cubicBezTo>
                <a:cubicBezTo>
                  <a:pt x="4911" y="17878"/>
                  <a:pt x="5214" y="18725"/>
                  <a:pt x="5181" y="19504"/>
                </a:cubicBezTo>
                <a:cubicBezTo>
                  <a:pt x="5181" y="19504"/>
                  <a:pt x="2737" y="20164"/>
                  <a:pt x="2737" y="20164"/>
                </a:cubicBezTo>
                <a:close/>
                <a:moveTo>
                  <a:pt x="6888" y="11179"/>
                </a:moveTo>
                <a:cubicBezTo>
                  <a:pt x="6280" y="10927"/>
                  <a:pt x="5642" y="10783"/>
                  <a:pt x="5004" y="10774"/>
                </a:cubicBezTo>
                <a:lnTo>
                  <a:pt x="10063" y="5536"/>
                </a:lnTo>
                <a:cubicBezTo>
                  <a:pt x="10838" y="4759"/>
                  <a:pt x="11966" y="4536"/>
                  <a:pt x="13077" y="4819"/>
                </a:cubicBezTo>
                <a:cubicBezTo>
                  <a:pt x="13077" y="4819"/>
                  <a:pt x="6888" y="11179"/>
                  <a:pt x="6888" y="11179"/>
                </a:cubicBezTo>
                <a:close/>
                <a:moveTo>
                  <a:pt x="9717" y="13672"/>
                </a:moveTo>
                <a:cubicBezTo>
                  <a:pt x="9473" y="13258"/>
                  <a:pt x="9194" y="12859"/>
                  <a:pt x="8848" y="12505"/>
                </a:cubicBezTo>
                <a:cubicBezTo>
                  <a:pt x="8447" y="12093"/>
                  <a:pt x="7986" y="11770"/>
                  <a:pt x="7507" y="11498"/>
                </a:cubicBezTo>
                <a:lnTo>
                  <a:pt x="13767" y="5064"/>
                </a:lnTo>
                <a:cubicBezTo>
                  <a:pt x="14259" y="5288"/>
                  <a:pt x="14729" y="5607"/>
                  <a:pt x="15145" y="6035"/>
                </a:cubicBezTo>
                <a:cubicBezTo>
                  <a:pt x="15500" y="6398"/>
                  <a:pt x="15775" y="6806"/>
                  <a:pt x="15987" y="7229"/>
                </a:cubicBezTo>
                <a:cubicBezTo>
                  <a:pt x="15987" y="7229"/>
                  <a:pt x="9717" y="13672"/>
                  <a:pt x="9717" y="13672"/>
                </a:cubicBezTo>
                <a:close/>
                <a:moveTo>
                  <a:pt x="10519" y="16061"/>
                </a:moveTo>
                <a:cubicBezTo>
                  <a:pt x="10465" y="15452"/>
                  <a:pt x="10298" y="14854"/>
                  <a:pt x="10047" y="14288"/>
                </a:cubicBezTo>
                <a:lnTo>
                  <a:pt x="16257" y="7906"/>
                </a:lnTo>
                <a:cubicBezTo>
                  <a:pt x="16637" y="9140"/>
                  <a:pt x="16442" y="10429"/>
                  <a:pt x="15610" y="11284"/>
                </a:cubicBezTo>
                <a:cubicBezTo>
                  <a:pt x="15604" y="11290"/>
                  <a:pt x="15598" y="11293"/>
                  <a:pt x="15593" y="11298"/>
                </a:cubicBezTo>
                <a:lnTo>
                  <a:pt x="15602" y="11306"/>
                </a:lnTo>
                <a:lnTo>
                  <a:pt x="10525" y="16565"/>
                </a:lnTo>
                <a:cubicBezTo>
                  <a:pt x="10527" y="16397"/>
                  <a:pt x="10534" y="16232"/>
                  <a:pt x="10519" y="16061"/>
                </a:cubicBezTo>
                <a:moveTo>
                  <a:pt x="19308" y="1741"/>
                </a:moveTo>
                <a:cubicBezTo>
                  <a:pt x="18228" y="632"/>
                  <a:pt x="16805" y="0"/>
                  <a:pt x="15403" y="0"/>
                </a:cubicBezTo>
                <a:cubicBezTo>
                  <a:pt x="14220" y="0"/>
                  <a:pt x="13131" y="450"/>
                  <a:pt x="12335" y="1266"/>
                </a:cubicBezTo>
                <a:lnTo>
                  <a:pt x="9138" y="4577"/>
                </a:lnTo>
                <a:cubicBezTo>
                  <a:pt x="9129" y="4585"/>
                  <a:pt x="9118" y="4592"/>
                  <a:pt x="9108" y="4602"/>
                </a:cubicBezTo>
                <a:cubicBezTo>
                  <a:pt x="9103" y="4608"/>
                  <a:pt x="9100" y="4614"/>
                  <a:pt x="9095" y="4620"/>
                </a:cubicBezTo>
                <a:lnTo>
                  <a:pt x="9096" y="4621"/>
                </a:lnTo>
                <a:lnTo>
                  <a:pt x="2310" y="11647"/>
                </a:lnTo>
                <a:cubicBezTo>
                  <a:pt x="1998" y="11966"/>
                  <a:pt x="1771" y="12364"/>
                  <a:pt x="1645" y="12797"/>
                </a:cubicBezTo>
                <a:lnTo>
                  <a:pt x="102" y="18541"/>
                </a:lnTo>
                <a:cubicBezTo>
                  <a:pt x="100" y="18557"/>
                  <a:pt x="0" y="19008"/>
                  <a:pt x="0" y="19237"/>
                </a:cubicBezTo>
                <a:cubicBezTo>
                  <a:pt x="0" y="20541"/>
                  <a:pt x="1030" y="21599"/>
                  <a:pt x="2302" y="21599"/>
                </a:cubicBezTo>
                <a:cubicBezTo>
                  <a:pt x="2554" y="21599"/>
                  <a:pt x="3044" y="21475"/>
                  <a:pt x="3062" y="21473"/>
                </a:cubicBezTo>
                <a:lnTo>
                  <a:pt x="8630" y="19969"/>
                </a:lnTo>
                <a:cubicBezTo>
                  <a:pt x="9054" y="19839"/>
                  <a:pt x="9439" y="19604"/>
                  <a:pt x="9750" y="19283"/>
                </a:cubicBezTo>
                <a:lnTo>
                  <a:pt x="19776" y="8899"/>
                </a:lnTo>
                <a:cubicBezTo>
                  <a:pt x="21600" y="7023"/>
                  <a:pt x="21394" y="3881"/>
                  <a:pt x="19308" y="1741"/>
                </a:cubicBezTo>
              </a:path>
            </a:pathLst>
          </a:custGeom>
          <a:solidFill>
            <a:sysClr val="window" lastClr="FFFFFF"/>
          </a:solidFill>
          <a:ln>
            <a:noFill/>
          </a:ln>
          <a:effectLst/>
        </p:spPr>
        <p:txBody>
          <a:bodyPr lIns="19050" tIns="19050" rIns="19050" bIns="19050" anchor="ctr"/>
          <a:lstStyle/>
          <a:p>
            <a:pPr marL="0" marR="0" lvl="0" indent="0" algn="ctr" defTabSz="228600" eaLnBrk="1" fontAlgn="auto" latinLnBrk="0" hangingPunct="1">
              <a:lnSpc>
                <a:spcPct val="100000"/>
              </a:lnSpc>
              <a:spcBef>
                <a:spcPts val="0"/>
              </a:spcBef>
              <a:spcAft>
                <a:spcPts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ea typeface="宋体" panose="02010600030101010101" pitchFamily="2" charset="-122"/>
              <a:sym typeface="Gill Sans" charset="0"/>
            </a:endParaRPr>
          </a:p>
        </p:txBody>
      </p:sp>
      <p:grpSp>
        <p:nvGrpSpPr>
          <p:cNvPr id="20" name="组合 19"/>
          <p:cNvGrpSpPr/>
          <p:nvPr/>
        </p:nvGrpSpPr>
        <p:grpSpPr>
          <a:xfrm>
            <a:off x="3808390" y="1820933"/>
            <a:ext cx="333630" cy="486340"/>
            <a:chOff x="2528974" y="2863357"/>
            <a:chExt cx="246811" cy="359779"/>
          </a:xfrm>
          <a:solidFill>
            <a:sysClr val="window" lastClr="FFFFFF"/>
          </a:solidFill>
        </p:grpSpPr>
        <p:sp>
          <p:nvSpPr>
            <p:cNvPr id="21" name="AutoShape 113"/>
            <p:cNvSpPr/>
            <p:nvPr/>
          </p:nvSpPr>
          <p:spPr bwMode="auto">
            <a:xfrm>
              <a:off x="2528974" y="2863357"/>
              <a:ext cx="246811" cy="35977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386" y="14175"/>
                  </a:moveTo>
                  <a:lnTo>
                    <a:pt x="6223" y="14175"/>
                  </a:lnTo>
                  <a:cubicBezTo>
                    <a:pt x="5734" y="13446"/>
                    <a:pt x="5147" y="12716"/>
                    <a:pt x="4568" y="12003"/>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1"/>
                  </a:cubicBezTo>
                  <a:cubicBezTo>
                    <a:pt x="16455" y="12723"/>
                    <a:pt x="15873" y="13449"/>
                    <a:pt x="15386" y="14175"/>
                  </a:cubicBezTo>
                  <a:moveTo>
                    <a:pt x="10800" y="20249"/>
                  </a:moveTo>
                  <a:cubicBezTo>
                    <a:pt x="9805" y="20249"/>
                    <a:pt x="9347" y="20171"/>
                    <a:pt x="8839" y="19406"/>
                  </a:cubicBezTo>
                  <a:lnTo>
                    <a:pt x="13000" y="19048"/>
                  </a:lnTo>
                  <a:cubicBezTo>
                    <a:pt x="12398" y="20164"/>
                    <a:pt x="11959" y="20249"/>
                    <a:pt x="10800" y="20249"/>
                  </a:cubicBezTo>
                  <a:moveTo>
                    <a:pt x="7595" y="16813"/>
                  </a:moveTo>
                  <a:cubicBezTo>
                    <a:pt x="7417" y="16407"/>
                    <a:pt x="7215" y="15978"/>
                    <a:pt x="6991" y="15525"/>
                  </a:cubicBezTo>
                  <a:lnTo>
                    <a:pt x="14616" y="15525"/>
                  </a:lnTo>
                  <a:cubicBezTo>
                    <a:pt x="14496" y="15767"/>
                    <a:pt x="14375" y="16010"/>
                    <a:pt x="14270" y="16239"/>
                  </a:cubicBezTo>
                  <a:cubicBezTo>
                    <a:pt x="14270" y="16239"/>
                    <a:pt x="7595" y="16813"/>
                    <a:pt x="7595" y="16813"/>
                  </a:cubicBezTo>
                  <a:close/>
                  <a:moveTo>
                    <a:pt x="13345" y="18343"/>
                  </a:moveTo>
                  <a:lnTo>
                    <a:pt x="8476" y="18762"/>
                  </a:lnTo>
                  <a:cubicBezTo>
                    <a:pt x="8303" y="18416"/>
                    <a:pt x="8116" y="18011"/>
                    <a:pt x="7890" y="17483"/>
                  </a:cubicBezTo>
                  <a:cubicBezTo>
                    <a:pt x="7887" y="17477"/>
                    <a:pt x="7883" y="17469"/>
                    <a:pt x="7881" y="17462"/>
                  </a:cubicBezTo>
                  <a:lnTo>
                    <a:pt x="13957" y="16941"/>
                  </a:lnTo>
                  <a:cubicBezTo>
                    <a:pt x="13871" y="17140"/>
                    <a:pt x="13778" y="17350"/>
                    <a:pt x="13698" y="17537"/>
                  </a:cubicBezTo>
                  <a:cubicBezTo>
                    <a:pt x="13569" y="17841"/>
                    <a:pt x="13453" y="18104"/>
                    <a:pt x="13345" y="18343"/>
                  </a:cubicBezTo>
                  <a:moveTo>
                    <a:pt x="10800" y="0"/>
                  </a:moveTo>
                  <a:cubicBezTo>
                    <a:pt x="4835" y="0"/>
                    <a:pt x="0" y="3324"/>
                    <a:pt x="0" y="7425"/>
                  </a:cubicBezTo>
                  <a:cubicBezTo>
                    <a:pt x="0" y="10146"/>
                    <a:pt x="3621" y="13029"/>
                    <a:pt x="4939" y="15562"/>
                  </a:cubicBezTo>
                  <a:cubicBezTo>
                    <a:pt x="6906" y="19339"/>
                    <a:pt x="6688" y="21599"/>
                    <a:pt x="10800" y="21599"/>
                  </a:cubicBezTo>
                  <a:cubicBezTo>
                    <a:pt x="14972" y="21599"/>
                    <a:pt x="14692" y="19349"/>
                    <a:pt x="16660" y="15577"/>
                  </a:cubicBezTo>
                  <a:cubicBezTo>
                    <a:pt x="17983" y="13039"/>
                    <a:pt x="21600" y="10124"/>
                    <a:pt x="21600" y="7425"/>
                  </a:cubicBezTo>
                  <a:cubicBezTo>
                    <a:pt x="21600" y="3324"/>
                    <a:pt x="16764" y="0"/>
                    <a:pt x="10800" y="0"/>
                  </a:cubicBezTo>
                </a:path>
              </a:pathLst>
            </a:custGeom>
            <a:grpFill/>
            <a:ln>
              <a:noFill/>
            </a:ln>
            <a:effectLst/>
          </p:spPr>
          <p:txBody>
            <a:bodyPr lIns="19050" tIns="19050" rIns="19050" bIns="19050" anchor="ctr"/>
            <a:lstStyle/>
            <a:p>
              <a:pPr marL="0" marR="0" lvl="0" indent="0" algn="ctr" defTabSz="228600" eaLnBrk="1" fontAlgn="auto" latinLnBrk="0" hangingPunct="1">
                <a:lnSpc>
                  <a:spcPct val="100000"/>
                </a:lnSpc>
                <a:spcBef>
                  <a:spcPts val="0"/>
                </a:spcBef>
                <a:spcAft>
                  <a:spcPts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ea typeface="宋体" panose="02010600030101010101" pitchFamily="2" charset="-122"/>
                <a:sym typeface="Gill Sans" charset="0"/>
              </a:endParaRPr>
            </a:p>
          </p:txBody>
        </p:sp>
        <p:sp>
          <p:nvSpPr>
            <p:cNvPr id="22" name="AutoShape 114"/>
            <p:cNvSpPr/>
            <p:nvPr/>
          </p:nvSpPr>
          <p:spPr bwMode="auto">
            <a:xfrm>
              <a:off x="2584843" y="2919841"/>
              <a:ext cx="73061" cy="7306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grpFill/>
            <a:ln>
              <a:noFill/>
            </a:ln>
            <a:effectLst/>
          </p:spPr>
          <p:txBody>
            <a:bodyPr lIns="19050" tIns="19050" rIns="19050" bIns="19050" anchor="ctr"/>
            <a:lstStyle/>
            <a:p>
              <a:pPr marL="0" marR="0" lvl="0" indent="0" algn="ctr" defTabSz="228600" eaLnBrk="1" fontAlgn="auto" latinLnBrk="0" hangingPunct="1">
                <a:lnSpc>
                  <a:spcPct val="100000"/>
                </a:lnSpc>
                <a:spcBef>
                  <a:spcPts val="0"/>
                </a:spcBef>
                <a:spcAft>
                  <a:spcPts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ea typeface="宋体" panose="02010600030101010101" pitchFamily="2" charset="-122"/>
                <a:sym typeface="Gill Sans" charset="0"/>
              </a:endParaRPr>
            </a:p>
          </p:txBody>
        </p:sp>
      </p:grpSp>
      <p:grpSp>
        <p:nvGrpSpPr>
          <p:cNvPr id="23" name="组合 22"/>
          <p:cNvGrpSpPr/>
          <p:nvPr/>
        </p:nvGrpSpPr>
        <p:grpSpPr>
          <a:xfrm>
            <a:off x="4884760" y="3329475"/>
            <a:ext cx="485507" cy="485510"/>
            <a:chOff x="3191434" y="2145028"/>
            <a:chExt cx="359165" cy="359165"/>
          </a:xfrm>
          <a:solidFill>
            <a:sysClr val="window" lastClr="FFFFFF"/>
          </a:solidFill>
        </p:grpSpPr>
        <p:sp>
          <p:nvSpPr>
            <p:cNvPr id="24" name="AutoShape 123"/>
            <p:cNvSpPr/>
            <p:nvPr/>
          </p:nvSpPr>
          <p:spPr bwMode="auto">
            <a:xfrm>
              <a:off x="3191434" y="2145028"/>
              <a:ext cx="359165" cy="35916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180" y="12132"/>
                  </a:moveTo>
                  <a:cubicBezTo>
                    <a:pt x="17710" y="12226"/>
                    <a:pt x="17327" y="12561"/>
                    <a:pt x="17170" y="13012"/>
                  </a:cubicBezTo>
                  <a:cubicBezTo>
                    <a:pt x="17083" y="13261"/>
                    <a:pt x="16981" y="13503"/>
                    <a:pt x="16868" y="13738"/>
                  </a:cubicBezTo>
                  <a:cubicBezTo>
                    <a:pt x="16658" y="14169"/>
                    <a:pt x="16694" y="14677"/>
                    <a:pt x="16959" y="15075"/>
                  </a:cubicBezTo>
                  <a:lnTo>
                    <a:pt x="18131" y="16833"/>
                  </a:lnTo>
                  <a:lnTo>
                    <a:pt x="16832" y="18132"/>
                  </a:lnTo>
                  <a:lnTo>
                    <a:pt x="15075" y="16960"/>
                  </a:lnTo>
                  <a:cubicBezTo>
                    <a:pt x="14850" y="16810"/>
                    <a:pt x="14589" y="16733"/>
                    <a:pt x="14326" y="16733"/>
                  </a:cubicBezTo>
                  <a:cubicBezTo>
                    <a:pt x="14126" y="16733"/>
                    <a:pt x="13924" y="16778"/>
                    <a:pt x="13738" y="16868"/>
                  </a:cubicBezTo>
                  <a:cubicBezTo>
                    <a:pt x="13504" y="16981"/>
                    <a:pt x="13262" y="17083"/>
                    <a:pt x="13012" y="17170"/>
                  </a:cubicBezTo>
                  <a:cubicBezTo>
                    <a:pt x="12561" y="17327"/>
                    <a:pt x="12226" y="17712"/>
                    <a:pt x="12133" y="18180"/>
                  </a:cubicBezTo>
                  <a:lnTo>
                    <a:pt x="11717" y="20249"/>
                  </a:lnTo>
                  <a:lnTo>
                    <a:pt x="9881" y="20249"/>
                  </a:lnTo>
                  <a:lnTo>
                    <a:pt x="9467" y="18180"/>
                  </a:lnTo>
                  <a:cubicBezTo>
                    <a:pt x="9373" y="17712"/>
                    <a:pt x="9039" y="17327"/>
                    <a:pt x="8588" y="17170"/>
                  </a:cubicBezTo>
                  <a:cubicBezTo>
                    <a:pt x="8339" y="17083"/>
                    <a:pt x="8096" y="16983"/>
                    <a:pt x="7861" y="16869"/>
                  </a:cubicBezTo>
                  <a:cubicBezTo>
                    <a:pt x="7675" y="16778"/>
                    <a:pt x="7474" y="16733"/>
                    <a:pt x="7273" y="16733"/>
                  </a:cubicBezTo>
                  <a:cubicBezTo>
                    <a:pt x="7011" y="16733"/>
                    <a:pt x="6750" y="16810"/>
                    <a:pt x="6525" y="16960"/>
                  </a:cubicBezTo>
                  <a:lnTo>
                    <a:pt x="4767" y="18132"/>
                  </a:lnTo>
                  <a:lnTo>
                    <a:pt x="3468" y="16833"/>
                  </a:lnTo>
                  <a:lnTo>
                    <a:pt x="4639" y="15075"/>
                  </a:lnTo>
                  <a:cubicBezTo>
                    <a:pt x="4904" y="14677"/>
                    <a:pt x="4939" y="14169"/>
                    <a:pt x="4732" y="13738"/>
                  </a:cubicBezTo>
                  <a:cubicBezTo>
                    <a:pt x="4618" y="13504"/>
                    <a:pt x="4516" y="13263"/>
                    <a:pt x="4429" y="13013"/>
                  </a:cubicBezTo>
                  <a:cubicBezTo>
                    <a:pt x="4273" y="12561"/>
                    <a:pt x="3888" y="12227"/>
                    <a:pt x="3419" y="12133"/>
                  </a:cubicBezTo>
                  <a:lnTo>
                    <a:pt x="1350" y="11718"/>
                  </a:lnTo>
                  <a:lnTo>
                    <a:pt x="1349" y="9882"/>
                  </a:lnTo>
                  <a:lnTo>
                    <a:pt x="3419" y="9468"/>
                  </a:lnTo>
                  <a:cubicBezTo>
                    <a:pt x="3888" y="9374"/>
                    <a:pt x="4273" y="9039"/>
                    <a:pt x="4429" y="8588"/>
                  </a:cubicBezTo>
                  <a:cubicBezTo>
                    <a:pt x="4516" y="8338"/>
                    <a:pt x="4617" y="8096"/>
                    <a:pt x="4731" y="7862"/>
                  </a:cubicBezTo>
                  <a:cubicBezTo>
                    <a:pt x="4940" y="7431"/>
                    <a:pt x="4905" y="6923"/>
                    <a:pt x="4639" y="6524"/>
                  </a:cubicBezTo>
                  <a:lnTo>
                    <a:pt x="3468" y="4767"/>
                  </a:lnTo>
                  <a:lnTo>
                    <a:pt x="4767" y="3468"/>
                  </a:lnTo>
                  <a:lnTo>
                    <a:pt x="6525" y="4639"/>
                  </a:lnTo>
                  <a:cubicBezTo>
                    <a:pt x="6750" y="4790"/>
                    <a:pt x="7011" y="4866"/>
                    <a:pt x="7273" y="4866"/>
                  </a:cubicBezTo>
                  <a:cubicBezTo>
                    <a:pt x="7474" y="4866"/>
                    <a:pt x="7674" y="4822"/>
                    <a:pt x="7861" y="4732"/>
                  </a:cubicBezTo>
                  <a:cubicBezTo>
                    <a:pt x="8095" y="4619"/>
                    <a:pt x="8337" y="4517"/>
                    <a:pt x="8586" y="4430"/>
                  </a:cubicBezTo>
                  <a:cubicBezTo>
                    <a:pt x="9039" y="4272"/>
                    <a:pt x="9373" y="3888"/>
                    <a:pt x="9467" y="3420"/>
                  </a:cubicBezTo>
                  <a:lnTo>
                    <a:pt x="9881" y="1350"/>
                  </a:lnTo>
                  <a:lnTo>
                    <a:pt x="11717" y="1350"/>
                  </a:lnTo>
                  <a:lnTo>
                    <a:pt x="12131" y="3420"/>
                  </a:lnTo>
                  <a:cubicBezTo>
                    <a:pt x="12225" y="3888"/>
                    <a:pt x="12560" y="4272"/>
                    <a:pt x="13012" y="4430"/>
                  </a:cubicBezTo>
                  <a:cubicBezTo>
                    <a:pt x="13261" y="4517"/>
                    <a:pt x="13502" y="4617"/>
                    <a:pt x="13737" y="4731"/>
                  </a:cubicBezTo>
                  <a:cubicBezTo>
                    <a:pt x="13924" y="4822"/>
                    <a:pt x="14125" y="4866"/>
                    <a:pt x="14326" y="4866"/>
                  </a:cubicBezTo>
                  <a:cubicBezTo>
                    <a:pt x="14589" y="4866"/>
                    <a:pt x="14850" y="4790"/>
                    <a:pt x="15075" y="4639"/>
                  </a:cubicBezTo>
                  <a:lnTo>
                    <a:pt x="16832" y="3468"/>
                  </a:lnTo>
                  <a:lnTo>
                    <a:pt x="18131" y="4767"/>
                  </a:lnTo>
                  <a:lnTo>
                    <a:pt x="16959" y="6524"/>
                  </a:lnTo>
                  <a:cubicBezTo>
                    <a:pt x="16694" y="6923"/>
                    <a:pt x="16660" y="7431"/>
                    <a:pt x="16867" y="7861"/>
                  </a:cubicBezTo>
                  <a:cubicBezTo>
                    <a:pt x="16980" y="8096"/>
                    <a:pt x="17083" y="8337"/>
                    <a:pt x="17170" y="8587"/>
                  </a:cubicBezTo>
                  <a:cubicBezTo>
                    <a:pt x="17327" y="9039"/>
                    <a:pt x="17710" y="9373"/>
                    <a:pt x="18180" y="9467"/>
                  </a:cubicBezTo>
                  <a:lnTo>
                    <a:pt x="20248" y="9882"/>
                  </a:lnTo>
                  <a:lnTo>
                    <a:pt x="20250" y="11718"/>
                  </a:lnTo>
                  <a:cubicBezTo>
                    <a:pt x="20250" y="11718"/>
                    <a:pt x="18180" y="12132"/>
                    <a:pt x="18180" y="12132"/>
                  </a:cubicBezTo>
                  <a:close/>
                  <a:moveTo>
                    <a:pt x="20513" y="8558"/>
                  </a:moveTo>
                  <a:lnTo>
                    <a:pt x="18445" y="8143"/>
                  </a:lnTo>
                  <a:cubicBezTo>
                    <a:pt x="18341" y="7844"/>
                    <a:pt x="18218" y="7554"/>
                    <a:pt x="18082" y="7273"/>
                  </a:cubicBezTo>
                  <a:lnTo>
                    <a:pt x="19254" y="5516"/>
                  </a:lnTo>
                  <a:cubicBezTo>
                    <a:pt x="19611" y="4980"/>
                    <a:pt x="19540" y="4268"/>
                    <a:pt x="19085" y="3813"/>
                  </a:cubicBezTo>
                  <a:lnTo>
                    <a:pt x="17787" y="2514"/>
                  </a:lnTo>
                  <a:cubicBezTo>
                    <a:pt x="17526" y="2253"/>
                    <a:pt x="17181" y="2118"/>
                    <a:pt x="16831" y="2118"/>
                  </a:cubicBezTo>
                  <a:cubicBezTo>
                    <a:pt x="16573" y="2118"/>
                    <a:pt x="16312" y="2193"/>
                    <a:pt x="16084" y="2345"/>
                  </a:cubicBezTo>
                  <a:lnTo>
                    <a:pt x="14326" y="3516"/>
                  </a:lnTo>
                  <a:cubicBezTo>
                    <a:pt x="14044" y="3380"/>
                    <a:pt x="13754" y="3258"/>
                    <a:pt x="13455" y="3155"/>
                  </a:cubicBezTo>
                  <a:lnTo>
                    <a:pt x="13041" y="1085"/>
                  </a:lnTo>
                  <a:cubicBezTo>
                    <a:pt x="12916" y="454"/>
                    <a:pt x="12361" y="0"/>
                    <a:pt x="11717" y="0"/>
                  </a:cubicBezTo>
                  <a:lnTo>
                    <a:pt x="9881" y="0"/>
                  </a:lnTo>
                  <a:cubicBezTo>
                    <a:pt x="9238" y="0"/>
                    <a:pt x="8684" y="454"/>
                    <a:pt x="8557" y="1085"/>
                  </a:cubicBezTo>
                  <a:lnTo>
                    <a:pt x="8143" y="3155"/>
                  </a:lnTo>
                  <a:cubicBezTo>
                    <a:pt x="7843" y="3258"/>
                    <a:pt x="7554" y="3381"/>
                    <a:pt x="7273" y="3516"/>
                  </a:cubicBezTo>
                  <a:lnTo>
                    <a:pt x="5516" y="2345"/>
                  </a:lnTo>
                  <a:cubicBezTo>
                    <a:pt x="5287" y="2193"/>
                    <a:pt x="5026" y="2118"/>
                    <a:pt x="4767" y="2118"/>
                  </a:cubicBezTo>
                  <a:cubicBezTo>
                    <a:pt x="4419" y="2118"/>
                    <a:pt x="4073" y="2253"/>
                    <a:pt x="3812" y="2514"/>
                  </a:cubicBezTo>
                  <a:lnTo>
                    <a:pt x="2514" y="3813"/>
                  </a:lnTo>
                  <a:cubicBezTo>
                    <a:pt x="2059" y="4268"/>
                    <a:pt x="1988" y="4980"/>
                    <a:pt x="2345" y="5516"/>
                  </a:cubicBezTo>
                  <a:lnTo>
                    <a:pt x="3516" y="7273"/>
                  </a:lnTo>
                  <a:cubicBezTo>
                    <a:pt x="3380" y="7555"/>
                    <a:pt x="3258" y="7844"/>
                    <a:pt x="3154" y="8144"/>
                  </a:cubicBezTo>
                  <a:lnTo>
                    <a:pt x="1085" y="8558"/>
                  </a:lnTo>
                  <a:cubicBezTo>
                    <a:pt x="454" y="8684"/>
                    <a:pt x="0" y="9238"/>
                    <a:pt x="0" y="9882"/>
                  </a:cubicBezTo>
                  <a:lnTo>
                    <a:pt x="0" y="11718"/>
                  </a:lnTo>
                  <a:cubicBezTo>
                    <a:pt x="0" y="12361"/>
                    <a:pt x="454" y="12916"/>
                    <a:pt x="1085" y="13042"/>
                  </a:cubicBezTo>
                  <a:lnTo>
                    <a:pt x="3154" y="13456"/>
                  </a:lnTo>
                  <a:cubicBezTo>
                    <a:pt x="3258" y="13755"/>
                    <a:pt x="3380" y="14046"/>
                    <a:pt x="3516" y="14326"/>
                  </a:cubicBezTo>
                  <a:lnTo>
                    <a:pt x="2345" y="16083"/>
                  </a:lnTo>
                  <a:cubicBezTo>
                    <a:pt x="1988" y="16619"/>
                    <a:pt x="2059" y="17332"/>
                    <a:pt x="2514" y="17787"/>
                  </a:cubicBezTo>
                  <a:lnTo>
                    <a:pt x="3812" y="19086"/>
                  </a:lnTo>
                  <a:cubicBezTo>
                    <a:pt x="4073" y="19346"/>
                    <a:pt x="4419" y="19482"/>
                    <a:pt x="4767" y="19482"/>
                  </a:cubicBezTo>
                  <a:cubicBezTo>
                    <a:pt x="5026" y="19482"/>
                    <a:pt x="5287" y="19406"/>
                    <a:pt x="5516" y="19254"/>
                  </a:cubicBezTo>
                  <a:lnTo>
                    <a:pt x="7273" y="18083"/>
                  </a:lnTo>
                  <a:cubicBezTo>
                    <a:pt x="7554" y="18220"/>
                    <a:pt x="7843" y="18341"/>
                    <a:pt x="8143" y="18445"/>
                  </a:cubicBezTo>
                  <a:lnTo>
                    <a:pt x="8557" y="20514"/>
                  </a:lnTo>
                  <a:cubicBezTo>
                    <a:pt x="8684" y="21146"/>
                    <a:pt x="9238" y="21599"/>
                    <a:pt x="9881" y="21599"/>
                  </a:cubicBezTo>
                  <a:lnTo>
                    <a:pt x="11717" y="21599"/>
                  </a:lnTo>
                  <a:cubicBezTo>
                    <a:pt x="12361" y="21599"/>
                    <a:pt x="12916" y="21146"/>
                    <a:pt x="13041" y="20514"/>
                  </a:cubicBezTo>
                  <a:lnTo>
                    <a:pt x="13456" y="18445"/>
                  </a:lnTo>
                  <a:cubicBezTo>
                    <a:pt x="13755" y="18341"/>
                    <a:pt x="14046" y="18219"/>
                    <a:pt x="14326" y="18083"/>
                  </a:cubicBezTo>
                  <a:lnTo>
                    <a:pt x="16084" y="19254"/>
                  </a:lnTo>
                  <a:cubicBezTo>
                    <a:pt x="16312" y="19406"/>
                    <a:pt x="16573" y="19482"/>
                    <a:pt x="16831" y="19482"/>
                  </a:cubicBezTo>
                  <a:cubicBezTo>
                    <a:pt x="17181" y="19482"/>
                    <a:pt x="17526" y="19346"/>
                    <a:pt x="17787" y="19086"/>
                  </a:cubicBezTo>
                  <a:lnTo>
                    <a:pt x="19085" y="17787"/>
                  </a:lnTo>
                  <a:cubicBezTo>
                    <a:pt x="19540" y="17332"/>
                    <a:pt x="19611" y="16619"/>
                    <a:pt x="19254" y="16083"/>
                  </a:cubicBezTo>
                  <a:lnTo>
                    <a:pt x="18082" y="14326"/>
                  </a:lnTo>
                  <a:cubicBezTo>
                    <a:pt x="18219" y="14045"/>
                    <a:pt x="18341" y="13755"/>
                    <a:pt x="18445" y="13456"/>
                  </a:cubicBezTo>
                  <a:lnTo>
                    <a:pt x="20513" y="13042"/>
                  </a:lnTo>
                  <a:cubicBezTo>
                    <a:pt x="21145" y="12916"/>
                    <a:pt x="21599" y="12361"/>
                    <a:pt x="21599" y="11718"/>
                  </a:cubicBezTo>
                  <a:lnTo>
                    <a:pt x="21599" y="9882"/>
                  </a:lnTo>
                  <a:cubicBezTo>
                    <a:pt x="21599" y="9238"/>
                    <a:pt x="21145" y="8684"/>
                    <a:pt x="20513" y="8558"/>
                  </a:cubicBezTo>
                </a:path>
              </a:pathLst>
            </a:custGeom>
            <a:grpFill/>
            <a:ln>
              <a:noFill/>
            </a:ln>
            <a:effectLst/>
          </p:spPr>
          <p:txBody>
            <a:bodyPr lIns="19050" tIns="19050" rIns="19050" bIns="19050" anchor="ctr"/>
            <a:lstStyle/>
            <a:p>
              <a:pPr marL="0" marR="0" lvl="0" indent="0" algn="ctr" defTabSz="228600" eaLnBrk="1" fontAlgn="auto" latinLnBrk="0" hangingPunct="1">
                <a:lnSpc>
                  <a:spcPct val="100000"/>
                </a:lnSpc>
                <a:spcBef>
                  <a:spcPts val="0"/>
                </a:spcBef>
                <a:spcAft>
                  <a:spcPts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ea typeface="宋体" panose="02010600030101010101" pitchFamily="2" charset="-122"/>
                <a:sym typeface="Gill Sans" charset="0"/>
              </a:endParaRPr>
            </a:p>
          </p:txBody>
        </p:sp>
        <p:sp>
          <p:nvSpPr>
            <p:cNvPr id="25" name="AutoShape 124"/>
            <p:cNvSpPr/>
            <p:nvPr/>
          </p:nvSpPr>
          <p:spPr bwMode="auto">
            <a:xfrm>
              <a:off x="3292736" y="2245717"/>
              <a:ext cx="157173" cy="1571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0250"/>
                  </a:moveTo>
                  <a:cubicBezTo>
                    <a:pt x="5580" y="20250"/>
                    <a:pt x="1350" y="16017"/>
                    <a:pt x="1350" y="10800"/>
                  </a:cubicBezTo>
                  <a:cubicBezTo>
                    <a:pt x="1350" y="5582"/>
                    <a:pt x="5580" y="1349"/>
                    <a:pt x="10800" y="1349"/>
                  </a:cubicBezTo>
                  <a:cubicBezTo>
                    <a:pt x="16016" y="1349"/>
                    <a:pt x="20250" y="5582"/>
                    <a:pt x="20250" y="10800"/>
                  </a:cubicBezTo>
                  <a:cubicBezTo>
                    <a:pt x="20250" y="16017"/>
                    <a:pt x="16016" y="20250"/>
                    <a:pt x="10800" y="20250"/>
                  </a:cubicBezTo>
                  <a:moveTo>
                    <a:pt x="10800" y="0"/>
                  </a:moveTo>
                  <a:cubicBezTo>
                    <a:pt x="4836" y="0"/>
                    <a:pt x="0" y="4836"/>
                    <a:pt x="0" y="10800"/>
                  </a:cubicBezTo>
                  <a:cubicBezTo>
                    <a:pt x="0" y="16763"/>
                    <a:pt x="4836" y="21600"/>
                    <a:pt x="10800" y="21600"/>
                  </a:cubicBezTo>
                  <a:cubicBezTo>
                    <a:pt x="16763" y="21600"/>
                    <a:pt x="21599" y="16763"/>
                    <a:pt x="21599" y="10800"/>
                  </a:cubicBezTo>
                  <a:cubicBezTo>
                    <a:pt x="21599" y="4836"/>
                    <a:pt x="16763" y="0"/>
                    <a:pt x="10800" y="0"/>
                  </a:cubicBezTo>
                </a:path>
              </a:pathLst>
            </a:custGeom>
            <a:grpFill/>
            <a:ln>
              <a:noFill/>
            </a:ln>
            <a:effectLst/>
          </p:spPr>
          <p:txBody>
            <a:bodyPr lIns="19050" tIns="19050" rIns="19050" bIns="19050" anchor="ctr"/>
            <a:lstStyle/>
            <a:p>
              <a:pPr marL="0" marR="0" lvl="0" indent="0" algn="ctr" defTabSz="228600" eaLnBrk="1" fontAlgn="auto" latinLnBrk="0" hangingPunct="1">
                <a:lnSpc>
                  <a:spcPct val="100000"/>
                </a:lnSpc>
                <a:spcBef>
                  <a:spcPts val="0"/>
                </a:spcBef>
                <a:spcAft>
                  <a:spcPts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ea typeface="宋体" panose="02010600030101010101" pitchFamily="2" charset="-122"/>
                <a:sym typeface="Gill Sans" charset="0"/>
              </a:endParaRPr>
            </a:p>
          </p:txBody>
        </p:sp>
        <p:sp>
          <p:nvSpPr>
            <p:cNvPr id="26" name="AutoShape 125"/>
            <p:cNvSpPr/>
            <p:nvPr/>
          </p:nvSpPr>
          <p:spPr bwMode="auto">
            <a:xfrm>
              <a:off x="3325891" y="2279484"/>
              <a:ext cx="90253" cy="902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8900"/>
                  </a:moveTo>
                  <a:cubicBezTo>
                    <a:pt x="6328" y="18900"/>
                    <a:pt x="2699" y="15271"/>
                    <a:pt x="2699" y="10800"/>
                  </a:cubicBezTo>
                  <a:cubicBezTo>
                    <a:pt x="2699" y="6329"/>
                    <a:pt x="6328" y="2700"/>
                    <a:pt x="10800" y="2700"/>
                  </a:cubicBezTo>
                  <a:cubicBezTo>
                    <a:pt x="15271" y="2700"/>
                    <a:pt x="18899" y="6329"/>
                    <a:pt x="18899" y="10800"/>
                  </a:cubicBezTo>
                  <a:cubicBezTo>
                    <a:pt x="18899" y="15271"/>
                    <a:pt x="15271" y="18900"/>
                    <a:pt x="10800" y="18900"/>
                  </a:cubicBezTo>
                  <a:moveTo>
                    <a:pt x="10800" y="0"/>
                  </a:moveTo>
                  <a:cubicBezTo>
                    <a:pt x="4830" y="0"/>
                    <a:pt x="0" y="4833"/>
                    <a:pt x="0" y="10800"/>
                  </a:cubicBezTo>
                  <a:cubicBezTo>
                    <a:pt x="0" y="16766"/>
                    <a:pt x="4830" y="21599"/>
                    <a:pt x="10800" y="21599"/>
                  </a:cubicBezTo>
                  <a:cubicBezTo>
                    <a:pt x="16764" y="21599"/>
                    <a:pt x="21600" y="16766"/>
                    <a:pt x="21600" y="10800"/>
                  </a:cubicBezTo>
                  <a:cubicBezTo>
                    <a:pt x="21600" y="4833"/>
                    <a:pt x="16764" y="0"/>
                    <a:pt x="10800" y="0"/>
                  </a:cubicBezTo>
                </a:path>
              </a:pathLst>
            </a:custGeom>
            <a:grpFill/>
            <a:ln>
              <a:noFill/>
            </a:ln>
            <a:effectLst/>
          </p:spPr>
          <p:txBody>
            <a:bodyPr lIns="19050" tIns="19050" rIns="19050" bIns="19050" anchor="ctr"/>
            <a:lstStyle/>
            <a:p>
              <a:pPr marL="0" marR="0" lvl="0" indent="0" algn="ctr" defTabSz="228600" eaLnBrk="1" fontAlgn="auto" latinLnBrk="0" hangingPunct="1">
                <a:lnSpc>
                  <a:spcPct val="100000"/>
                </a:lnSpc>
                <a:spcBef>
                  <a:spcPts val="0"/>
                </a:spcBef>
                <a:spcAft>
                  <a:spcPts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ea typeface="宋体" panose="02010600030101010101" pitchFamily="2" charset="-122"/>
                <a:sym typeface="Gill Sans" charset="0"/>
              </a:endParaRPr>
            </a:p>
          </p:txBody>
        </p:sp>
      </p:grpSp>
      <p:grpSp>
        <p:nvGrpSpPr>
          <p:cNvPr id="27" name="组合 26"/>
          <p:cNvGrpSpPr/>
          <p:nvPr/>
        </p:nvGrpSpPr>
        <p:grpSpPr>
          <a:xfrm>
            <a:off x="5023416" y="2095145"/>
            <a:ext cx="485513" cy="485510"/>
            <a:chOff x="2473104" y="2145028"/>
            <a:chExt cx="359165" cy="359165"/>
          </a:xfrm>
          <a:solidFill>
            <a:sysClr val="window" lastClr="FFFFFF"/>
          </a:solidFill>
        </p:grpSpPr>
        <p:sp>
          <p:nvSpPr>
            <p:cNvPr id="28" name="AutoShape 126"/>
            <p:cNvSpPr/>
            <p:nvPr/>
          </p:nvSpPr>
          <p:spPr bwMode="auto">
            <a:xfrm>
              <a:off x="2473104" y="2145028"/>
              <a:ext cx="359165" cy="35916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p:spPr>
          <p:txBody>
            <a:bodyPr lIns="19050" tIns="19050" rIns="19050" bIns="19050" anchor="ctr"/>
            <a:lstStyle/>
            <a:p>
              <a:pPr marL="0" marR="0" lvl="0" indent="0" algn="ctr" defTabSz="228600" eaLnBrk="1" fontAlgn="auto" latinLnBrk="0" hangingPunct="1">
                <a:lnSpc>
                  <a:spcPct val="100000"/>
                </a:lnSpc>
                <a:spcBef>
                  <a:spcPts val="0"/>
                </a:spcBef>
                <a:spcAft>
                  <a:spcPts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ea typeface="宋体" panose="02010600030101010101" pitchFamily="2" charset="-122"/>
                <a:sym typeface="Gill Sans" charset="0"/>
              </a:endParaRPr>
            </a:p>
          </p:txBody>
        </p:sp>
        <p:sp>
          <p:nvSpPr>
            <p:cNvPr id="29" name="AutoShape 127"/>
            <p:cNvSpPr/>
            <p:nvPr/>
          </p:nvSpPr>
          <p:spPr bwMode="auto">
            <a:xfrm>
              <a:off x="2618611" y="2200897"/>
              <a:ext cx="84727" cy="841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p:spPr>
          <p:txBody>
            <a:bodyPr lIns="19050" tIns="19050" rIns="19050" bIns="19050" anchor="ctr"/>
            <a:lstStyle/>
            <a:p>
              <a:pPr marL="0" marR="0" lvl="0" indent="0" algn="ctr" defTabSz="228600" eaLnBrk="1" fontAlgn="auto" latinLnBrk="0" hangingPunct="1">
                <a:lnSpc>
                  <a:spcPct val="100000"/>
                </a:lnSpc>
                <a:spcBef>
                  <a:spcPts val="0"/>
                </a:spcBef>
                <a:spcAft>
                  <a:spcPts val="0"/>
                </a:spcAft>
                <a:buClrTx/>
                <a:buSzTx/>
                <a:buFontTx/>
                <a:buNone/>
                <a:defRPr/>
              </a:pPr>
              <a:endParaRPr kumimoji="0" lang="en-US" sz="1500" b="0" i="0" u="none" strike="noStrike" kern="0" cap="none" spc="0" normalizeH="0" baseline="0" noProof="0">
                <a:ln>
                  <a:noFill/>
                </a:ln>
                <a:solidFill>
                  <a:srgbClr val="FFFFFF"/>
                </a:solidFill>
                <a:effectLst>
                  <a:outerShdw blurRad="38100" dist="38100" dir="2700000" algn="tl">
                    <a:srgbClr val="000000"/>
                  </a:outerShdw>
                </a:effectLst>
                <a:uLnTx/>
                <a:uFillTx/>
                <a:latin typeface="Gill Sans" charset="0"/>
                <a:ea typeface="宋体" panose="02010600030101010101" pitchFamily="2" charset="-122"/>
                <a:sym typeface="Gill Sans" charset="0"/>
              </a:endParaRPr>
            </a:p>
          </p:txBody>
        </p:sp>
      </p:grpSp>
      <p:sp>
        <p:nvSpPr>
          <p:cNvPr id="2" name="矩形 1"/>
          <p:cNvSpPr/>
          <p:nvPr>
            <p:custDataLst>
              <p:tags r:id="rId1"/>
            </p:custDataLst>
          </p:nvPr>
        </p:nvSpPr>
        <p:spPr>
          <a:xfrm>
            <a:off x="2247265" y="4594860"/>
            <a:ext cx="4919345" cy="252730"/>
          </a:xfrm>
          <a:prstGeom prst="rect">
            <a:avLst/>
          </a:prstGeom>
        </p:spPr>
        <p:txBody>
          <a:bodyPr wrap="square">
            <a:spAutoFit/>
          </a:bodyPr>
          <a:lstStyle/>
          <a:p>
            <a:r>
              <a:rPr lang="zh-CN" sz="1050" kern="0">
                <a:solidFill>
                  <a:schemeClr val="tx1">
                    <a:lumMod val="85000"/>
                    <a:lumOff val="15000"/>
                  </a:schemeClr>
                </a:solidFill>
                <a:cs typeface="Arial" panose="020B0604020202020204" pitchFamily="34" charset="0"/>
                <a:sym typeface="Arial" panose="020B0604020202020204" pitchFamily="34" charset="0"/>
              </a:rPr>
              <a:t>以此推断目前二三线咖啡饮品运营参考目标为</a:t>
            </a:r>
            <a:r>
              <a:rPr lang="en-US" altLang="zh-CN" sz="1050" kern="0">
                <a:solidFill>
                  <a:schemeClr val="tx1">
                    <a:lumMod val="85000"/>
                    <a:lumOff val="15000"/>
                  </a:schemeClr>
                </a:solidFill>
                <a:cs typeface="Arial" panose="020B0604020202020204" pitchFamily="34" charset="0"/>
                <a:sym typeface="Arial" panose="020B0604020202020204" pitchFamily="34" charset="0"/>
              </a:rPr>
              <a:t>——</a:t>
            </a:r>
            <a:r>
              <a:rPr lang="zh-CN" sz="1050" kern="0">
                <a:solidFill>
                  <a:schemeClr val="tx1">
                    <a:lumMod val="85000"/>
                    <a:lumOff val="15000"/>
                  </a:schemeClr>
                </a:solidFill>
                <a:cs typeface="Arial" panose="020B0604020202020204" pitchFamily="34" charset="0"/>
                <a:sym typeface="Arial" panose="020B0604020202020204" pitchFamily="34" charset="0"/>
              </a:rPr>
              <a:t>7-11 便利店，麦咖啡</a:t>
            </a:r>
          </a:p>
        </p:txBody>
      </p:sp>
    </p:spTree>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0" y="-2268"/>
            <a:ext cx="9144000" cy="5143500"/>
          </a:xfrm>
          <a:prstGeom prst="rect">
            <a:avLst/>
          </a:prstGeom>
        </p:spPr>
      </p:pic>
      <p:sp>
        <p:nvSpPr>
          <p:cNvPr id="5" name="流程图: 过程 4"/>
          <p:cNvSpPr/>
          <p:nvPr/>
        </p:nvSpPr>
        <p:spPr>
          <a:xfrm>
            <a:off x="0" y="0"/>
            <a:ext cx="9144000" cy="5143500"/>
          </a:xfrm>
          <a:prstGeom prst="flowChartProcess">
            <a:avLst/>
          </a:prstGeom>
          <a:gradFill flip="none" rotWithShape="1">
            <a:gsLst>
              <a:gs pos="67000">
                <a:srgbClr val="0D0D0D">
                  <a:alpha val="44000"/>
                </a:srgbClr>
              </a:gs>
              <a:gs pos="100000">
                <a:sysClr val="windowText" lastClr="000000">
                  <a:lumMod val="95000"/>
                  <a:lumOff val="5000"/>
                  <a:alpha val="0"/>
                </a:sysClr>
              </a:gs>
              <a:gs pos="35000">
                <a:sysClr val="windowText" lastClr="000000">
                  <a:lumMod val="95000"/>
                  <a:lumOff val="5000"/>
                  <a:alpha val="87000"/>
                </a:sysClr>
              </a:gs>
            </a:gsLst>
            <a:lin ang="0" scaled="1"/>
            <a:tileRect/>
          </a:gradFill>
          <a:ln w="12700" cap="flat" cmpd="sng" algn="ctr">
            <a:noFill/>
            <a:prstDash val="solid"/>
            <a:miter lim="800000"/>
          </a:ln>
          <a:effectLst/>
        </p:spPr>
        <p:txBody>
          <a:bodyPr rtlCol="0" anchor="ctr"/>
          <a:lstStyle/>
          <a:p>
            <a:pPr algn="ctr" defTabSz="914400"/>
            <a:endParaRPr lang="zh-CN" altLang="en-US" sz="1800" kern="0">
              <a:solidFill>
                <a:prstClr val="white"/>
              </a:solidFill>
            </a:endParaRPr>
          </a:p>
        </p:txBody>
      </p:sp>
      <p:sp>
        <p:nvSpPr>
          <p:cNvPr id="7" name="矩形 6"/>
          <p:cNvSpPr/>
          <p:nvPr/>
        </p:nvSpPr>
        <p:spPr>
          <a:xfrm flipH="1">
            <a:off x="1125265" y="2593154"/>
            <a:ext cx="2124364" cy="583565"/>
          </a:xfrm>
          <a:prstGeom prst="rect">
            <a:avLst/>
          </a:prstGeom>
        </p:spPr>
        <p:txBody>
          <a:bodyPr wrap="square">
            <a:spAutoFit/>
          </a:bodyPr>
          <a:lstStyle/>
          <a:p>
            <a:pPr algn="ctr"/>
            <a:r>
              <a:rPr lang="zh-CN" altLang="en-US" sz="3200" b="1">
                <a:solidFill>
                  <a:prstClr val="white"/>
                </a:solidFill>
                <a:latin typeface="微软雅黑" panose="020B0503020204020204" charset="-122"/>
                <a:ea typeface="微软雅黑" panose="020B0503020204020204" charset="-122"/>
              </a:rPr>
              <a:t>活动内容</a:t>
            </a:r>
          </a:p>
        </p:txBody>
      </p:sp>
      <p:sp>
        <p:nvSpPr>
          <p:cNvPr id="8" name="矩形 7"/>
          <p:cNvSpPr/>
          <p:nvPr/>
        </p:nvSpPr>
        <p:spPr>
          <a:xfrm flipH="1">
            <a:off x="-182392" y="1406654"/>
            <a:ext cx="4754392" cy="1323439"/>
          </a:xfrm>
          <a:prstGeom prst="rect">
            <a:avLst/>
          </a:prstGeom>
        </p:spPr>
        <p:txBody>
          <a:bodyPr wrap="square">
            <a:spAutoFit/>
          </a:bodyPr>
          <a:lstStyle/>
          <a:p>
            <a:pPr algn="ctr"/>
            <a:r>
              <a:rPr lang="en-US" altLang="zh-CN" sz="8000" b="1">
                <a:solidFill>
                  <a:srgbClr val="C51729"/>
                </a:solidFill>
                <a:latin typeface="微软雅黑" panose="020B0503020204020204" charset="-122"/>
                <a:ea typeface="微软雅黑" panose="020B0503020204020204" charset="-122"/>
              </a:rPr>
              <a:t>TWO</a:t>
            </a:r>
            <a:endParaRPr lang="zh-CN" altLang="en-US" sz="8000" b="1">
              <a:solidFill>
                <a:srgbClr val="C51729"/>
              </a:solidFill>
              <a:latin typeface="微软雅黑" panose="020B0503020204020204" charset="-122"/>
              <a:ea typeface="微软雅黑" panose="020B0503020204020204" charset="-122"/>
            </a:endParaRPr>
          </a:p>
        </p:txBody>
      </p:sp>
      <p:sp>
        <p:nvSpPr>
          <p:cNvPr id="9" name="矩形 8"/>
          <p:cNvSpPr/>
          <p:nvPr/>
        </p:nvSpPr>
        <p:spPr>
          <a:xfrm flipH="1">
            <a:off x="1287439" y="3067439"/>
            <a:ext cx="2625517" cy="414020"/>
          </a:xfrm>
          <a:prstGeom prst="rect">
            <a:avLst/>
          </a:prstGeom>
        </p:spPr>
        <p:txBody>
          <a:bodyPr wrap="square">
            <a:spAutoFit/>
          </a:bodyPr>
          <a:lstStyle/>
          <a:p>
            <a:pPr>
              <a:lnSpc>
                <a:spcPct val="150000"/>
              </a:lnSpc>
            </a:pPr>
            <a:r>
              <a:rPr lang="zh-CN" altLang="en-US" sz="1400" kern="0">
                <a:solidFill>
                  <a:schemeClr val="bg1"/>
                </a:solidFill>
                <a:ea typeface="微软雅黑" panose="020B0503020204020204" charset="-122"/>
                <a:cs typeface="Arial" panose="020B0604020202020204" pitchFamily="34" charset="0"/>
                <a:sym typeface="Arial" panose="020B0604020202020204" pitchFamily="34" charset="0"/>
              </a:rPr>
              <a:t>活动策略、活动内容</a:t>
            </a:r>
            <a:endParaRPr lang="en-US" altLang="zh-CN" sz="1400">
              <a:solidFill>
                <a:prstClr val="white"/>
              </a:solidFill>
              <a:latin typeface="微软雅黑" panose="020B0503020204020204" charset="-122"/>
              <a:ea typeface="微软雅黑" panose="020B0503020204020204" charset="-122"/>
            </a:endParaRPr>
          </a:p>
        </p:txBody>
      </p:sp>
      <p:sp>
        <p:nvSpPr>
          <p:cNvPr id="10" name="矩形 9"/>
          <p:cNvSpPr/>
          <p:nvPr/>
        </p:nvSpPr>
        <p:spPr>
          <a:xfrm>
            <a:off x="412859" y="1012617"/>
            <a:ext cx="3563890" cy="3563890"/>
          </a:xfrm>
          <a:prstGeom prst="rect">
            <a:avLst/>
          </a:prstGeom>
          <a:noFill/>
          <a:ln w="57150" cap="flat" cmpd="sng" algn="ctr">
            <a:solidFill>
              <a:srgbClr val="C51729"/>
            </a:solidFill>
            <a:prstDash val="solid"/>
            <a:miter lim="800000"/>
          </a:ln>
          <a:effectLst/>
        </p:spPr>
        <p:txBody>
          <a:bodyPr rtlCol="0" anchor="ctr"/>
          <a:lstStyle/>
          <a:p>
            <a:pPr algn="ctr" defTabSz="914400"/>
            <a:endParaRPr lang="zh-CN" altLang="en-US" sz="1800" kern="0">
              <a:solidFill>
                <a:prstClr val="white"/>
              </a:solidFill>
            </a:endParaRPr>
          </a:p>
        </p:txBody>
      </p:sp>
      <p:cxnSp>
        <p:nvCxnSpPr>
          <p:cNvPr id="11" name="直接连接符 10"/>
          <p:cNvCxnSpPr/>
          <p:nvPr/>
        </p:nvCxnSpPr>
        <p:spPr>
          <a:xfrm>
            <a:off x="2015383" y="3481478"/>
            <a:ext cx="344129" cy="0"/>
          </a:xfrm>
          <a:prstGeom prst="line">
            <a:avLst/>
          </a:prstGeom>
          <a:noFill/>
          <a:ln w="28575" cap="flat" cmpd="sng" algn="ctr">
            <a:solidFill>
              <a:sysClr val="window" lastClr="FFFFFF"/>
            </a:solidFill>
            <a:prstDash val="solid"/>
            <a:miter lim="800000"/>
          </a:ln>
          <a:effectLst/>
        </p:spPr>
      </p:cxn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圆角矩形 13"/>
          <p:cNvSpPr/>
          <p:nvPr>
            <p:custDataLst>
              <p:tags r:id="rId1"/>
            </p:custDataLst>
          </p:nvPr>
        </p:nvSpPr>
        <p:spPr>
          <a:xfrm>
            <a:off x="3480435" y="1537970"/>
            <a:ext cx="1377950" cy="408940"/>
          </a:xfrm>
          <a:prstGeom prst="roundRect">
            <a:avLst/>
          </a:prstGeom>
          <a:solidFill>
            <a:srgbClr val="850B05">
              <a:alpha val="9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Light" panose="020F0302020204030204"/>
              <a:ea typeface="微软雅黑 Light" panose="020B0502040204020203" charset="-122"/>
              <a:cs typeface="+mn-cs"/>
            </a:endParaRPr>
          </a:p>
        </p:txBody>
      </p:sp>
      <p:grpSp>
        <p:nvGrpSpPr>
          <p:cNvPr id="6" name="组合 5"/>
          <p:cNvGrpSpPr/>
          <p:nvPr/>
        </p:nvGrpSpPr>
        <p:grpSpPr>
          <a:xfrm>
            <a:off x="279918" y="111968"/>
            <a:ext cx="867745" cy="849083"/>
            <a:chOff x="1828800" y="130629"/>
            <a:chExt cx="867745" cy="849083"/>
          </a:xfrm>
        </p:grpSpPr>
        <p:sp>
          <p:nvSpPr>
            <p:cNvPr id="4" name="矩形 3"/>
            <p:cNvSpPr/>
            <p:nvPr/>
          </p:nvSpPr>
          <p:spPr>
            <a:xfrm>
              <a:off x="1828800" y="130629"/>
              <a:ext cx="653142" cy="65314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248676" y="531843"/>
              <a:ext cx="447869" cy="447869"/>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矩形 6"/>
          <p:cNvSpPr/>
          <p:nvPr/>
        </p:nvSpPr>
        <p:spPr>
          <a:xfrm flipH="1">
            <a:off x="1157605" y="328295"/>
            <a:ext cx="3533140" cy="337185"/>
          </a:xfrm>
          <a:prstGeom prst="rect">
            <a:avLst/>
          </a:prstGeom>
        </p:spPr>
        <p:txBody>
          <a:bodyPr wrap="square">
            <a:spAutoFit/>
          </a:bodyPr>
          <a:lstStyle/>
          <a:p>
            <a:r>
              <a:rPr lang="zh-CN" sz="1600">
                <a:solidFill>
                  <a:schemeClr val="accent1"/>
                </a:solidFill>
                <a:latin typeface="+mj-ea"/>
                <a:ea typeface="+mj-ea"/>
              </a:rPr>
              <a:t>活动策略</a:t>
            </a:r>
          </a:p>
        </p:txBody>
      </p:sp>
      <p:sp>
        <p:nvSpPr>
          <p:cNvPr id="8" name="矩形 7"/>
          <p:cNvSpPr/>
          <p:nvPr/>
        </p:nvSpPr>
        <p:spPr>
          <a:xfrm>
            <a:off x="1147445" y="640080"/>
            <a:ext cx="6995160" cy="252730"/>
          </a:xfrm>
          <a:prstGeom prst="rect">
            <a:avLst/>
          </a:prstGeom>
        </p:spPr>
        <p:txBody>
          <a:bodyPr wrap="square">
            <a:spAutoFit/>
          </a:bodyPr>
          <a:lstStyle/>
          <a:p>
            <a:r>
              <a:rPr lang="en-US" altLang="zh-CN" sz="1050" kern="0">
                <a:solidFill>
                  <a:schemeClr val="tx1">
                    <a:lumMod val="85000"/>
                    <a:lumOff val="15000"/>
                  </a:schemeClr>
                </a:solidFill>
                <a:cs typeface="Arial" panose="020B0604020202020204" pitchFamily="34" charset="0"/>
                <a:sym typeface="Arial" panose="020B0604020202020204" pitchFamily="34" charset="0"/>
              </a:rPr>
              <a:t>在线下拓店的同时，打通线上线下会员体系，构建CRM闭环，实现流量互通，突破消费者沟通的空间限制</a:t>
            </a:r>
          </a:p>
        </p:txBody>
      </p:sp>
      <p:sp>
        <p:nvSpPr>
          <p:cNvPr id="54" name="矩形 53"/>
          <p:cNvSpPr/>
          <p:nvPr/>
        </p:nvSpPr>
        <p:spPr>
          <a:xfrm>
            <a:off x="3117850" y="1972310"/>
            <a:ext cx="2193290" cy="1787525"/>
          </a:xfrm>
          <a:prstGeom prst="rect">
            <a:avLst/>
          </a:prstGeom>
        </p:spPr>
        <p:txBody>
          <a:bodyPr wrap="square">
            <a:spAutoFit/>
          </a:bodyPr>
          <a:lstStyle/>
          <a:p>
            <a:pPr marL="0" marR="0" lvl="0" indent="0" algn="l" defTabSz="914400" eaLnBrk="1" fontAlgn="auto" latinLnBrk="0" hangingPunct="1">
              <a:lnSpc>
                <a:spcPct val="150000"/>
              </a:lnSpc>
              <a:spcBef>
                <a:spcPts val="0"/>
              </a:spcBef>
              <a:spcAft>
                <a:spcPts val="0"/>
              </a:spcAft>
              <a:buClrTx/>
              <a:buSzTx/>
              <a:buFontTx/>
              <a:buNone/>
              <a:defRPr/>
            </a:pPr>
            <a:r>
              <a:rPr kumimoji="0" lang="en-US" altLang="zh-CN" sz="1050" b="0" i="0" u="none" strike="noStrike" kern="0" cap="none" spc="0" normalizeH="0" baseline="0" noProof="0">
                <a:ln>
                  <a:noFill/>
                </a:ln>
                <a:solidFill>
                  <a:srgbClr val="443C3A"/>
                </a:solidFill>
                <a:effectLst/>
                <a:uLnTx/>
                <a:uFillTx/>
                <a:cs typeface="Arial" panose="020B0604020202020204" pitchFamily="34" charset="0"/>
              </a:rPr>
              <a:t>•门店以特色体验、限定产品、IP联名等方式，吸引消费者，以聚集流量为目的；</a:t>
            </a:r>
          </a:p>
          <a:p>
            <a:pPr marL="0" marR="0" lvl="0" indent="0" algn="l" defTabSz="914400" eaLnBrk="1" fontAlgn="auto" latinLnBrk="0" hangingPunct="1">
              <a:lnSpc>
                <a:spcPct val="150000"/>
              </a:lnSpc>
              <a:spcBef>
                <a:spcPts val="0"/>
              </a:spcBef>
              <a:spcAft>
                <a:spcPts val="0"/>
              </a:spcAft>
              <a:buClrTx/>
              <a:buSzTx/>
              <a:buFontTx/>
              <a:buNone/>
              <a:defRPr/>
            </a:pPr>
            <a:endParaRPr kumimoji="0" lang="en-US" altLang="zh-CN" sz="1050" b="0" i="0" u="none" strike="noStrike" kern="0" cap="none" spc="0" normalizeH="0" baseline="0" noProof="0">
              <a:ln>
                <a:noFill/>
              </a:ln>
              <a:solidFill>
                <a:srgbClr val="443C3A"/>
              </a:solidFill>
              <a:effectLst/>
              <a:uLnTx/>
              <a:uFillTx/>
              <a:cs typeface="Arial" panose="020B0604020202020204" pitchFamily="34" charset="0"/>
            </a:endParaRPr>
          </a:p>
          <a:p>
            <a:pPr marL="0" marR="0" lvl="0" indent="0" algn="l" defTabSz="914400" eaLnBrk="1" fontAlgn="auto" latinLnBrk="0" hangingPunct="1">
              <a:lnSpc>
                <a:spcPct val="150000"/>
              </a:lnSpc>
              <a:spcBef>
                <a:spcPts val="0"/>
              </a:spcBef>
              <a:spcAft>
                <a:spcPts val="0"/>
              </a:spcAft>
              <a:buClrTx/>
              <a:buSzTx/>
              <a:buFontTx/>
              <a:buNone/>
              <a:defRPr/>
            </a:pPr>
            <a:r>
              <a:rPr kumimoji="0" lang="en-US" altLang="zh-CN" sz="1050" b="0" i="0" u="none" strike="noStrike" kern="0" cap="none" spc="0" normalizeH="0" baseline="0" noProof="0">
                <a:ln>
                  <a:noFill/>
                </a:ln>
                <a:solidFill>
                  <a:srgbClr val="443C3A"/>
                </a:solidFill>
                <a:effectLst/>
                <a:uLnTx/>
                <a:uFillTx/>
                <a:cs typeface="Arial" panose="020B0604020202020204" pitchFamily="34" charset="0"/>
              </a:rPr>
              <a:t>•店内，用户可以通过小程序等平台注册成为会员，享受线下活动和下单，亦可以加入社群参与互动。</a:t>
            </a:r>
          </a:p>
        </p:txBody>
      </p:sp>
      <p:sp>
        <p:nvSpPr>
          <p:cNvPr id="12" name="矩形 11"/>
          <p:cNvSpPr/>
          <p:nvPr/>
        </p:nvSpPr>
        <p:spPr>
          <a:xfrm>
            <a:off x="3604905" y="1588736"/>
            <a:ext cx="1141730" cy="306705"/>
          </a:xfrm>
          <a:prstGeom prst="rect">
            <a:avLst/>
          </a:prstGeom>
        </p:spPr>
        <p:txBody>
          <a:bodyPr wrap="none">
            <a:spAutoFit/>
          </a:bodyPr>
          <a:lstStyle/>
          <a:p>
            <a:pPr lvl="0" algn="l"/>
            <a:r>
              <a:rPr lang="en-US" altLang="zh-CN" sz="1400" b="1">
                <a:solidFill>
                  <a:schemeClr val="bg1"/>
                </a:solidFill>
                <a:latin typeface="Arial" panose="020B0604020202020204"/>
                <a:ea typeface="微软雅黑" panose="020B0503020204020204" charset="-122"/>
              </a:rPr>
              <a:t>01.线下聚流</a:t>
            </a:r>
          </a:p>
        </p:txBody>
      </p:sp>
      <p:sp>
        <p:nvSpPr>
          <p:cNvPr id="11" name="矩形 10"/>
          <p:cNvSpPr/>
          <p:nvPr>
            <p:custDataLst>
              <p:tags r:id="rId2"/>
            </p:custDataLst>
          </p:nvPr>
        </p:nvSpPr>
        <p:spPr>
          <a:xfrm>
            <a:off x="3604895" y="4293235"/>
            <a:ext cx="4290060" cy="414020"/>
          </a:xfrm>
          <a:prstGeom prst="rect">
            <a:avLst/>
          </a:prstGeom>
        </p:spPr>
        <p:txBody>
          <a:bodyPr wrap="square">
            <a:spAutoFit/>
          </a:bodyPr>
          <a:lstStyle/>
          <a:p>
            <a:pPr algn="ctr"/>
            <a:r>
              <a:rPr lang="en-US" altLang="zh-CN" sz="1050" kern="0">
                <a:solidFill>
                  <a:schemeClr val="tx1">
                    <a:lumMod val="85000"/>
                    <a:lumOff val="15000"/>
                  </a:schemeClr>
                </a:solidFill>
                <a:cs typeface="Arial" panose="020B0604020202020204" pitchFamily="34" charset="0"/>
                <a:sym typeface="Arial" panose="020B0604020202020204" pitchFamily="34" charset="0"/>
              </a:rPr>
              <a:t>线下渠道的扩充是线上咖啡品牌打造私域流量的闭环生态的重要抓手</a:t>
            </a:r>
            <a:r>
              <a:rPr lang="zh-CN" altLang="en-US" sz="1050" kern="0">
                <a:solidFill>
                  <a:schemeClr val="tx1">
                    <a:lumMod val="85000"/>
                    <a:lumOff val="15000"/>
                  </a:schemeClr>
                </a:solidFill>
                <a:cs typeface="Arial" panose="020B0604020202020204" pitchFamily="34" charset="0"/>
                <a:sym typeface="Arial" panose="020B0604020202020204" pitchFamily="34" charset="0"/>
              </a:rPr>
              <a:t>；</a:t>
            </a:r>
            <a:r>
              <a:rPr lang="en-US" altLang="zh-CN" sz="1050" kern="0">
                <a:solidFill>
                  <a:schemeClr val="tx1">
                    <a:lumMod val="85000"/>
                    <a:lumOff val="15000"/>
                  </a:schemeClr>
                </a:solidFill>
                <a:cs typeface="Arial" panose="020B0604020202020204" pitchFamily="34" charset="0"/>
                <a:sym typeface="Arial" panose="020B0604020202020204" pitchFamily="34" charset="0"/>
              </a:rPr>
              <a:t>用户流量的线上反哺可以更有效地带动用户转化、复购、留存</a:t>
            </a:r>
            <a:r>
              <a:rPr lang="zh-CN" altLang="en-US" sz="1050" kern="0">
                <a:solidFill>
                  <a:schemeClr val="tx1">
                    <a:lumMod val="85000"/>
                    <a:lumOff val="15000"/>
                  </a:schemeClr>
                </a:solidFill>
                <a:cs typeface="Arial" panose="020B0604020202020204" pitchFamily="34" charset="0"/>
                <a:sym typeface="Arial" panose="020B0604020202020204" pitchFamily="34" charset="0"/>
              </a:rPr>
              <a:t>。</a:t>
            </a:r>
          </a:p>
        </p:txBody>
      </p:sp>
      <p:sp>
        <p:nvSpPr>
          <p:cNvPr id="13" name="矩形 12"/>
          <p:cNvSpPr/>
          <p:nvPr>
            <p:custDataLst>
              <p:tags r:id="rId3"/>
            </p:custDataLst>
          </p:nvPr>
        </p:nvSpPr>
        <p:spPr>
          <a:xfrm>
            <a:off x="370205" y="4615815"/>
            <a:ext cx="2414905" cy="213995"/>
          </a:xfrm>
          <a:prstGeom prst="rect">
            <a:avLst/>
          </a:prstGeom>
        </p:spPr>
        <p:txBody>
          <a:bodyPr wrap="square">
            <a:spAutoFit/>
          </a:bodyPr>
          <a:lstStyle/>
          <a:p>
            <a:pPr algn="ctr"/>
            <a:r>
              <a:rPr lang="zh-CN" altLang="en-US" sz="800" kern="0">
                <a:solidFill>
                  <a:schemeClr val="tx1">
                    <a:lumMod val="85000"/>
                    <a:lumOff val="15000"/>
                  </a:schemeClr>
                </a:solidFill>
                <a:cs typeface="Arial" panose="020B0604020202020204" pitchFamily="34" charset="0"/>
                <a:sym typeface="Arial" panose="020B0604020202020204" pitchFamily="34" charset="0"/>
              </a:rPr>
              <a:t>以小程序/APP为载体，实现会员流量互通</a:t>
            </a:r>
          </a:p>
        </p:txBody>
      </p:sp>
      <p:sp>
        <p:nvSpPr>
          <p:cNvPr id="15" name="圆角矩形 14"/>
          <p:cNvSpPr/>
          <p:nvPr>
            <p:custDataLst>
              <p:tags r:id="rId4"/>
            </p:custDataLst>
          </p:nvPr>
        </p:nvSpPr>
        <p:spPr>
          <a:xfrm>
            <a:off x="6414770" y="1537970"/>
            <a:ext cx="1377950" cy="408940"/>
          </a:xfrm>
          <a:prstGeom prst="roundRect">
            <a:avLst/>
          </a:prstGeom>
          <a:solidFill>
            <a:srgbClr val="850B05">
              <a:alpha val="9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Light" panose="020F0302020204030204"/>
              <a:ea typeface="微软雅黑 Light" panose="020B0502040204020203" charset="-122"/>
              <a:cs typeface="+mn-cs"/>
            </a:endParaRPr>
          </a:p>
        </p:txBody>
      </p:sp>
      <p:sp>
        <p:nvSpPr>
          <p:cNvPr id="16" name="矩形 15"/>
          <p:cNvSpPr/>
          <p:nvPr>
            <p:custDataLst>
              <p:tags r:id="rId5"/>
            </p:custDataLst>
          </p:nvPr>
        </p:nvSpPr>
        <p:spPr>
          <a:xfrm>
            <a:off x="6127750" y="1972310"/>
            <a:ext cx="2312670" cy="1787525"/>
          </a:xfrm>
          <a:prstGeom prst="rect">
            <a:avLst/>
          </a:prstGeom>
        </p:spPr>
        <p:txBody>
          <a:bodyPr wrap="square">
            <a:spAutoFit/>
          </a:bodyPr>
          <a:lstStyle/>
          <a:p>
            <a:pPr marL="0" marR="0" lvl="0" indent="0" algn="l" defTabSz="914400" eaLnBrk="1" fontAlgn="auto" latinLnBrk="0" hangingPunct="1">
              <a:lnSpc>
                <a:spcPct val="150000"/>
              </a:lnSpc>
              <a:spcBef>
                <a:spcPts val="0"/>
              </a:spcBef>
              <a:spcAft>
                <a:spcPts val="0"/>
              </a:spcAft>
              <a:buClrTx/>
              <a:buSzTx/>
              <a:buFontTx/>
              <a:buNone/>
              <a:defRPr/>
            </a:pPr>
            <a:r>
              <a:rPr kumimoji="0" lang="en-US" altLang="zh-CN" sz="1050" b="0" i="0" u="none" strike="noStrike" kern="0" cap="none" spc="0" normalizeH="0" baseline="0" noProof="0">
                <a:ln>
                  <a:noFill/>
                </a:ln>
                <a:solidFill>
                  <a:srgbClr val="443C3A"/>
                </a:solidFill>
                <a:effectLst/>
                <a:uLnTx/>
                <a:uFillTx/>
                <a:cs typeface="Arial" panose="020B0604020202020204" pitchFamily="34" charset="0"/>
              </a:rPr>
              <a:t>•线上，通过公众号和小程序定向推送，增强用户沟通，促进反哺线</a:t>
            </a:r>
            <a:r>
              <a:rPr kumimoji="0" lang="zh-CN" altLang="en-US" sz="1050" b="0" i="0" u="none" strike="noStrike" kern="0" cap="none" spc="0" normalizeH="0" baseline="0" noProof="0">
                <a:ln>
                  <a:noFill/>
                </a:ln>
                <a:solidFill>
                  <a:srgbClr val="443C3A"/>
                </a:solidFill>
                <a:effectLst/>
                <a:uLnTx/>
                <a:uFillTx/>
                <a:cs typeface="Arial" panose="020B0604020202020204" pitchFamily="34" charset="0"/>
              </a:rPr>
              <a:t>上</a:t>
            </a:r>
            <a:r>
              <a:rPr kumimoji="0" lang="en-US" altLang="zh-CN" sz="1050" b="0" i="0" u="none" strike="noStrike" kern="0" cap="none" spc="0" normalizeH="0" baseline="0" noProof="0">
                <a:ln>
                  <a:noFill/>
                </a:ln>
                <a:solidFill>
                  <a:srgbClr val="443C3A"/>
                </a:solidFill>
                <a:effectLst/>
                <a:uLnTx/>
                <a:uFillTx/>
                <a:cs typeface="Arial" panose="020B0604020202020204" pitchFamily="34" charset="0"/>
              </a:rPr>
              <a:t>销售</a:t>
            </a:r>
            <a:r>
              <a:rPr kumimoji="0" lang="zh-CN" altLang="en-US" sz="1050" b="0" i="0" u="none" strike="noStrike" kern="0" cap="none" spc="0" normalizeH="0" baseline="0" noProof="0">
                <a:ln>
                  <a:noFill/>
                </a:ln>
                <a:solidFill>
                  <a:srgbClr val="443C3A"/>
                </a:solidFill>
                <a:effectLst/>
                <a:uLnTx/>
                <a:uFillTx/>
                <a:cs typeface="Arial" panose="020B0604020202020204" pitchFamily="34" charset="0"/>
              </a:rPr>
              <a:t>；</a:t>
            </a:r>
            <a:endParaRPr kumimoji="0" lang="en-US" altLang="zh-CN" sz="1050" b="0" i="0" u="none" strike="noStrike" kern="0" cap="none" spc="0" normalizeH="0" baseline="0" noProof="0">
              <a:ln>
                <a:noFill/>
              </a:ln>
              <a:solidFill>
                <a:srgbClr val="443C3A"/>
              </a:solidFill>
              <a:effectLst/>
              <a:uLnTx/>
              <a:uFillTx/>
              <a:cs typeface="Arial" panose="020B0604020202020204" pitchFamily="34" charset="0"/>
            </a:endParaRPr>
          </a:p>
          <a:p>
            <a:pPr marL="0" marR="0" lvl="0" indent="0" algn="l" defTabSz="914400" eaLnBrk="1" fontAlgn="auto" latinLnBrk="0" hangingPunct="1">
              <a:lnSpc>
                <a:spcPct val="150000"/>
              </a:lnSpc>
              <a:spcBef>
                <a:spcPts val="0"/>
              </a:spcBef>
              <a:spcAft>
                <a:spcPts val="0"/>
              </a:spcAft>
              <a:buClrTx/>
              <a:buSzTx/>
              <a:buFontTx/>
              <a:buNone/>
              <a:defRPr/>
            </a:pPr>
            <a:endParaRPr kumimoji="0" lang="en-US" altLang="zh-CN" sz="1050" b="0" i="0" u="none" strike="noStrike" kern="0" cap="none" spc="0" normalizeH="0" baseline="0" noProof="0">
              <a:ln>
                <a:noFill/>
              </a:ln>
              <a:solidFill>
                <a:srgbClr val="443C3A"/>
              </a:solidFill>
              <a:effectLst/>
              <a:uLnTx/>
              <a:uFillTx/>
              <a:cs typeface="Arial" panose="020B0604020202020204" pitchFamily="34" charset="0"/>
            </a:endParaRPr>
          </a:p>
          <a:p>
            <a:pPr marL="0" marR="0" lvl="0" indent="0" algn="l" defTabSz="914400" eaLnBrk="1" fontAlgn="auto" latinLnBrk="0" hangingPunct="1">
              <a:lnSpc>
                <a:spcPct val="150000"/>
              </a:lnSpc>
              <a:spcBef>
                <a:spcPts val="0"/>
              </a:spcBef>
              <a:spcAft>
                <a:spcPts val="0"/>
              </a:spcAft>
              <a:buClrTx/>
              <a:buSzTx/>
              <a:buFontTx/>
              <a:buNone/>
              <a:defRPr/>
            </a:pPr>
            <a:r>
              <a:rPr lang="en-US" altLang="zh-CN" sz="1050" kern="0" noProof="0">
                <a:ln>
                  <a:noFill/>
                </a:ln>
                <a:solidFill>
                  <a:srgbClr val="443C3A"/>
                </a:solidFill>
                <a:effectLst/>
                <a:uLnTx/>
                <a:uFillTx/>
                <a:cs typeface="Arial" panose="020B0604020202020204" pitchFamily="34" charset="0"/>
                <a:sym typeface="+mn-ea"/>
              </a:rPr>
              <a:t>•</a:t>
            </a:r>
            <a:r>
              <a:rPr kumimoji="0" lang="en-US" altLang="zh-CN" sz="1050" b="0" i="0" u="none" strike="noStrike" kern="0" cap="none" spc="0" normalizeH="0" baseline="0" noProof="0">
                <a:ln>
                  <a:noFill/>
                </a:ln>
                <a:solidFill>
                  <a:srgbClr val="443C3A"/>
                </a:solidFill>
                <a:effectLst/>
                <a:uLnTx/>
                <a:uFillTx/>
                <a:cs typeface="Arial" panose="020B0604020202020204" pitchFamily="34" charset="0"/>
              </a:rPr>
              <a:t>同时打通多渠道会员体系，包括小程序、电商旗舰店等，实现积分</a:t>
            </a:r>
            <a:r>
              <a:rPr kumimoji="0" lang="zh-CN" altLang="en-US" sz="1050" b="0" i="0" u="none" strike="noStrike" kern="0" cap="none" spc="0" normalizeH="0" baseline="0" noProof="0">
                <a:ln>
                  <a:noFill/>
                </a:ln>
                <a:solidFill>
                  <a:srgbClr val="443C3A"/>
                </a:solidFill>
                <a:effectLst/>
                <a:uLnTx/>
                <a:uFillTx/>
                <a:cs typeface="Arial" panose="020B0604020202020204" pitchFamily="34" charset="0"/>
              </a:rPr>
              <a:t>、</a:t>
            </a:r>
            <a:r>
              <a:rPr kumimoji="0" lang="en-US" altLang="zh-CN" sz="1050" b="0" i="0" u="none" strike="noStrike" kern="0" cap="none" spc="0" normalizeH="0" baseline="0" noProof="0">
                <a:ln>
                  <a:noFill/>
                </a:ln>
                <a:solidFill>
                  <a:srgbClr val="443C3A"/>
                </a:solidFill>
                <a:effectLst/>
                <a:uLnTx/>
                <a:uFillTx/>
                <a:cs typeface="Arial" panose="020B0604020202020204" pitchFamily="34" charset="0"/>
              </a:rPr>
              <a:t>卡券</a:t>
            </a:r>
            <a:r>
              <a:rPr kumimoji="0" lang="zh-CN" altLang="en-US" sz="1050" b="0" i="0" u="none" strike="noStrike" kern="0" cap="none" spc="0" normalizeH="0" baseline="0" noProof="0">
                <a:ln>
                  <a:noFill/>
                </a:ln>
                <a:solidFill>
                  <a:srgbClr val="443C3A"/>
                </a:solidFill>
                <a:effectLst/>
                <a:uLnTx/>
                <a:uFillTx/>
                <a:cs typeface="Arial" panose="020B0604020202020204" pitchFamily="34" charset="0"/>
              </a:rPr>
              <a:t>、</a:t>
            </a:r>
            <a:r>
              <a:rPr kumimoji="0" lang="en-US" altLang="zh-CN" sz="1050" b="0" i="0" u="none" strike="noStrike" kern="0" cap="none" spc="0" normalizeH="0" baseline="0" noProof="0">
                <a:ln>
                  <a:noFill/>
                </a:ln>
                <a:solidFill>
                  <a:srgbClr val="443C3A"/>
                </a:solidFill>
                <a:effectLst/>
                <a:uLnTx/>
                <a:uFillTx/>
                <a:cs typeface="Arial" panose="020B0604020202020204" pitchFamily="34" charset="0"/>
              </a:rPr>
              <a:t>礼品卡等同步，打造CRM闭环</a:t>
            </a:r>
            <a:r>
              <a:rPr kumimoji="0" lang="zh-CN" altLang="en-US" sz="1050" b="0" i="0" u="none" strike="noStrike" kern="0" cap="none" spc="0" normalizeH="0" baseline="0" noProof="0">
                <a:ln>
                  <a:noFill/>
                </a:ln>
                <a:solidFill>
                  <a:srgbClr val="443C3A"/>
                </a:solidFill>
                <a:effectLst/>
                <a:uLnTx/>
                <a:uFillTx/>
                <a:cs typeface="Arial" panose="020B0604020202020204" pitchFamily="34" charset="0"/>
              </a:rPr>
              <a:t>。</a:t>
            </a:r>
          </a:p>
        </p:txBody>
      </p:sp>
      <p:sp>
        <p:nvSpPr>
          <p:cNvPr id="17" name="矩形 16"/>
          <p:cNvSpPr/>
          <p:nvPr>
            <p:custDataLst>
              <p:tags r:id="rId6"/>
            </p:custDataLst>
          </p:nvPr>
        </p:nvSpPr>
        <p:spPr>
          <a:xfrm>
            <a:off x="6539240" y="1588736"/>
            <a:ext cx="1141730" cy="306705"/>
          </a:xfrm>
          <a:prstGeom prst="rect">
            <a:avLst/>
          </a:prstGeom>
        </p:spPr>
        <p:txBody>
          <a:bodyPr wrap="none">
            <a:spAutoFit/>
          </a:bodyPr>
          <a:lstStyle/>
          <a:p>
            <a:pPr lvl="0" algn="l"/>
            <a:r>
              <a:rPr lang="en-US" altLang="zh-CN" sz="1400" b="1">
                <a:solidFill>
                  <a:schemeClr val="bg1"/>
                </a:solidFill>
                <a:latin typeface="Arial" panose="020B0604020202020204"/>
                <a:ea typeface="微软雅黑" panose="020B0503020204020204" charset="-122"/>
              </a:rPr>
              <a:t>02.线上反哺</a:t>
            </a:r>
          </a:p>
        </p:txBody>
      </p:sp>
      <p:pic>
        <p:nvPicPr>
          <p:cNvPr id="2" name="图片 1"/>
          <p:cNvPicPr>
            <a:picLocks noChangeAspect="1"/>
          </p:cNvPicPr>
          <p:nvPr/>
        </p:nvPicPr>
        <p:blipFill>
          <a:blip r:embed="rId9"/>
          <a:stretch>
            <a:fillRect/>
          </a:stretch>
        </p:blipFill>
        <p:spPr>
          <a:xfrm>
            <a:off x="777240" y="1186815"/>
            <a:ext cx="1600200" cy="3357880"/>
          </a:xfrm>
          <a:prstGeom prst="rect">
            <a:avLst/>
          </a:prstGeom>
        </p:spPr>
      </p:pic>
    </p:spTree>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79918" y="111968"/>
            <a:ext cx="867745" cy="849083"/>
            <a:chOff x="1828800" y="130629"/>
            <a:chExt cx="867745" cy="849083"/>
          </a:xfrm>
        </p:grpSpPr>
        <p:sp>
          <p:nvSpPr>
            <p:cNvPr id="4" name="矩形 3"/>
            <p:cNvSpPr/>
            <p:nvPr/>
          </p:nvSpPr>
          <p:spPr>
            <a:xfrm>
              <a:off x="1828800" y="130629"/>
              <a:ext cx="653142" cy="65314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5" name="矩形 4"/>
            <p:cNvSpPr/>
            <p:nvPr/>
          </p:nvSpPr>
          <p:spPr>
            <a:xfrm>
              <a:off x="2248676" y="531843"/>
              <a:ext cx="447869" cy="447869"/>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7" name="矩形 6"/>
          <p:cNvSpPr/>
          <p:nvPr/>
        </p:nvSpPr>
        <p:spPr>
          <a:xfrm flipH="1">
            <a:off x="1157496" y="328255"/>
            <a:ext cx="2533750" cy="337185"/>
          </a:xfrm>
          <a:prstGeom prst="rect">
            <a:avLst/>
          </a:prstGeom>
        </p:spPr>
        <p:txBody>
          <a:bodyPr wrap="square">
            <a:spAutoFit/>
          </a:bodyPr>
          <a:lstStyle/>
          <a:p>
            <a:r>
              <a:rPr lang="zh-CN" sz="1600">
                <a:solidFill>
                  <a:srgbClr val="850B05"/>
                </a:solidFill>
                <a:latin typeface="微软雅黑" panose="020B0503020204020204" charset="-122"/>
                <a:ea typeface="微软雅黑" panose="020B0503020204020204" charset="-122"/>
              </a:rPr>
              <a:t>活动内容</a:t>
            </a:r>
          </a:p>
        </p:txBody>
      </p:sp>
      <p:sp>
        <p:nvSpPr>
          <p:cNvPr id="8" name="矩形 7"/>
          <p:cNvSpPr/>
          <p:nvPr/>
        </p:nvSpPr>
        <p:spPr>
          <a:xfrm>
            <a:off x="1147445" y="640080"/>
            <a:ext cx="5582920" cy="252730"/>
          </a:xfrm>
          <a:prstGeom prst="rect">
            <a:avLst/>
          </a:prstGeom>
        </p:spPr>
        <p:txBody>
          <a:bodyPr wrap="square">
            <a:spAutoFit/>
          </a:bodyPr>
          <a:lstStyle/>
          <a:p>
            <a:r>
              <a:rPr lang="en-US" altLang="zh-CN" sz="1050" kern="0">
                <a:solidFill>
                  <a:prstClr val="black">
                    <a:lumMod val="85000"/>
                    <a:lumOff val="15000"/>
                  </a:prstClr>
                </a:solidFill>
                <a:cs typeface="Arial" panose="020B0604020202020204" pitchFamily="34" charset="0"/>
                <a:sym typeface="Arial" panose="020B0604020202020204" pitchFamily="34" charset="0"/>
              </a:rPr>
              <a:t>营销打法方面，</a:t>
            </a:r>
            <a:r>
              <a:rPr lang="zh-CN" altLang="en-US" sz="1050" kern="0">
                <a:solidFill>
                  <a:prstClr val="black">
                    <a:lumMod val="85000"/>
                    <a:lumOff val="15000"/>
                  </a:prstClr>
                </a:solidFill>
                <a:cs typeface="Arial" panose="020B0604020202020204" pitchFamily="34" charset="0"/>
                <a:sym typeface="Arial" panose="020B0604020202020204" pitchFamily="34" charset="0"/>
              </a:rPr>
              <a:t>做到</a:t>
            </a:r>
            <a:r>
              <a:rPr lang="en-US" altLang="zh-CN" sz="1050" kern="0">
                <a:solidFill>
                  <a:prstClr val="black">
                    <a:lumMod val="85000"/>
                    <a:lumOff val="15000"/>
                  </a:prstClr>
                </a:solidFill>
                <a:cs typeface="Arial" panose="020B0604020202020204" pitchFamily="34" charset="0"/>
                <a:sym typeface="Arial" panose="020B0604020202020204" pitchFamily="34" charset="0"/>
              </a:rPr>
              <a:t>善于利用社交新媒体，贴近年轻消费者</a:t>
            </a:r>
            <a:r>
              <a:rPr lang="zh-CN" altLang="en-US" sz="1050" kern="0">
                <a:solidFill>
                  <a:prstClr val="black">
                    <a:lumMod val="85000"/>
                    <a:lumOff val="15000"/>
                  </a:prstClr>
                </a:solidFill>
                <a:cs typeface="Arial" panose="020B0604020202020204" pitchFamily="34" charset="0"/>
                <a:sym typeface="Arial" panose="020B0604020202020204" pitchFamily="34" charset="0"/>
              </a:rPr>
              <a:t>，迅速引发年轻人共鸣。</a:t>
            </a:r>
          </a:p>
        </p:txBody>
      </p:sp>
      <p:grpSp>
        <p:nvGrpSpPr>
          <p:cNvPr id="10" name="组合 9"/>
          <p:cNvGrpSpPr/>
          <p:nvPr/>
        </p:nvGrpSpPr>
        <p:grpSpPr>
          <a:xfrm>
            <a:off x="542249" y="1731122"/>
            <a:ext cx="7924806" cy="3132187"/>
            <a:chOff x="1127072" y="1456802"/>
            <a:chExt cx="7924806" cy="3132187"/>
          </a:xfrm>
        </p:grpSpPr>
        <p:sp>
          <p:nvSpPr>
            <p:cNvPr id="11" name="L 形 10"/>
            <p:cNvSpPr/>
            <p:nvPr/>
          </p:nvSpPr>
          <p:spPr>
            <a:xfrm rot="5400000">
              <a:off x="1394089" y="2691877"/>
              <a:ext cx="1317625" cy="1851660"/>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任意多边形 11"/>
            <p:cNvSpPr/>
            <p:nvPr/>
          </p:nvSpPr>
          <p:spPr>
            <a:xfrm>
              <a:off x="1329929" y="3140382"/>
              <a:ext cx="1652607" cy="1448607"/>
            </a:xfrm>
            <a:custGeom>
              <a:avLst/>
              <a:gdLst>
                <a:gd name="connsiteX0" fmla="*/ 0 w 1652607"/>
                <a:gd name="connsiteY0" fmla="*/ 0 h 1448607"/>
                <a:gd name="connsiteX1" fmla="*/ 1652607 w 1652607"/>
                <a:gd name="connsiteY1" fmla="*/ 0 h 1448607"/>
                <a:gd name="connsiteX2" fmla="*/ 1652607 w 1652607"/>
                <a:gd name="connsiteY2" fmla="*/ 1448607 h 1448607"/>
                <a:gd name="connsiteX3" fmla="*/ 0 w 1652607"/>
                <a:gd name="connsiteY3" fmla="*/ 1448607 h 1448607"/>
                <a:gd name="connsiteX4" fmla="*/ 0 w 1652607"/>
                <a:gd name="connsiteY4" fmla="*/ 0 h 1448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2607" h="1448607">
                  <a:moveTo>
                    <a:pt x="0" y="0"/>
                  </a:moveTo>
                  <a:lnTo>
                    <a:pt x="1652607" y="0"/>
                  </a:lnTo>
                  <a:lnTo>
                    <a:pt x="1652607" y="1448607"/>
                  </a:lnTo>
                  <a:lnTo>
                    <a:pt x="0" y="14486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zh-CN" altLang="en-US" sz="4400" kern="1200"/>
            </a:p>
          </p:txBody>
        </p:sp>
        <p:sp>
          <p:nvSpPr>
            <p:cNvPr id="13" name="等腰三角形 12"/>
            <p:cNvSpPr/>
            <p:nvPr/>
          </p:nvSpPr>
          <p:spPr>
            <a:xfrm>
              <a:off x="2670723" y="2458684"/>
              <a:ext cx="311812" cy="311812"/>
            </a:xfrm>
            <a:prstGeom prst="triangle">
              <a:avLst>
                <a:gd name="adj" fmla="val 100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L 形 13"/>
            <p:cNvSpPr/>
            <p:nvPr/>
          </p:nvSpPr>
          <p:spPr>
            <a:xfrm rot="5400000">
              <a:off x="3329252" y="2304527"/>
              <a:ext cx="1518920" cy="1826260"/>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任意多边形 14"/>
            <p:cNvSpPr/>
            <p:nvPr/>
          </p:nvSpPr>
          <p:spPr>
            <a:xfrm>
              <a:off x="3353043" y="2639760"/>
              <a:ext cx="1652607" cy="1448607"/>
            </a:xfrm>
            <a:custGeom>
              <a:avLst/>
              <a:gdLst>
                <a:gd name="connsiteX0" fmla="*/ 0 w 1652607"/>
                <a:gd name="connsiteY0" fmla="*/ 0 h 1448607"/>
                <a:gd name="connsiteX1" fmla="*/ 1652607 w 1652607"/>
                <a:gd name="connsiteY1" fmla="*/ 0 h 1448607"/>
                <a:gd name="connsiteX2" fmla="*/ 1652607 w 1652607"/>
                <a:gd name="connsiteY2" fmla="*/ 1448607 h 1448607"/>
                <a:gd name="connsiteX3" fmla="*/ 0 w 1652607"/>
                <a:gd name="connsiteY3" fmla="*/ 1448607 h 1448607"/>
                <a:gd name="connsiteX4" fmla="*/ 0 w 1652607"/>
                <a:gd name="connsiteY4" fmla="*/ 0 h 1448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2607" h="1448607">
                  <a:moveTo>
                    <a:pt x="0" y="0"/>
                  </a:moveTo>
                  <a:lnTo>
                    <a:pt x="1652607" y="0"/>
                  </a:lnTo>
                  <a:lnTo>
                    <a:pt x="1652607" y="1448607"/>
                  </a:lnTo>
                  <a:lnTo>
                    <a:pt x="0" y="14486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endParaRPr lang="zh-CN" altLang="en-US" sz="6500" kern="1200"/>
            </a:p>
          </p:txBody>
        </p:sp>
        <p:sp>
          <p:nvSpPr>
            <p:cNvPr id="16" name="等腰三角形 15"/>
            <p:cNvSpPr/>
            <p:nvPr/>
          </p:nvSpPr>
          <p:spPr>
            <a:xfrm>
              <a:off x="4693837" y="1958063"/>
              <a:ext cx="311812" cy="311812"/>
            </a:xfrm>
            <a:prstGeom prst="triangle">
              <a:avLst>
                <a:gd name="adj" fmla="val 100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L 形 16"/>
            <p:cNvSpPr/>
            <p:nvPr/>
          </p:nvSpPr>
          <p:spPr>
            <a:xfrm rot="5400000">
              <a:off x="5559789" y="1592206"/>
              <a:ext cx="1100089" cy="1830523"/>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任意多边形 17"/>
            <p:cNvSpPr/>
            <p:nvPr/>
          </p:nvSpPr>
          <p:spPr>
            <a:xfrm>
              <a:off x="5376157" y="2139139"/>
              <a:ext cx="1652607" cy="1448607"/>
            </a:xfrm>
            <a:custGeom>
              <a:avLst/>
              <a:gdLst>
                <a:gd name="connsiteX0" fmla="*/ 0 w 1652607"/>
                <a:gd name="connsiteY0" fmla="*/ 0 h 1448607"/>
                <a:gd name="connsiteX1" fmla="*/ 1652607 w 1652607"/>
                <a:gd name="connsiteY1" fmla="*/ 0 h 1448607"/>
                <a:gd name="connsiteX2" fmla="*/ 1652607 w 1652607"/>
                <a:gd name="connsiteY2" fmla="*/ 1448607 h 1448607"/>
                <a:gd name="connsiteX3" fmla="*/ 0 w 1652607"/>
                <a:gd name="connsiteY3" fmla="*/ 1448607 h 1448607"/>
                <a:gd name="connsiteX4" fmla="*/ 0 w 1652607"/>
                <a:gd name="connsiteY4" fmla="*/ 0 h 1448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2607" h="1448607">
                  <a:moveTo>
                    <a:pt x="0" y="0"/>
                  </a:moveTo>
                  <a:lnTo>
                    <a:pt x="1652607" y="0"/>
                  </a:lnTo>
                  <a:lnTo>
                    <a:pt x="1652607" y="1448607"/>
                  </a:lnTo>
                  <a:lnTo>
                    <a:pt x="0" y="14486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zh-CN" altLang="en-US" sz="4400" kern="1200"/>
            </a:p>
          </p:txBody>
        </p:sp>
        <p:sp>
          <p:nvSpPr>
            <p:cNvPr id="19" name="等腰三角形 18"/>
            <p:cNvSpPr/>
            <p:nvPr/>
          </p:nvSpPr>
          <p:spPr>
            <a:xfrm>
              <a:off x="6716952" y="1457441"/>
              <a:ext cx="311812" cy="311812"/>
            </a:xfrm>
            <a:prstGeom prst="triangle">
              <a:avLst>
                <a:gd name="adj" fmla="val 100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L 形 19"/>
            <p:cNvSpPr/>
            <p:nvPr/>
          </p:nvSpPr>
          <p:spPr>
            <a:xfrm rot="5400000">
              <a:off x="7582903" y="1091585"/>
              <a:ext cx="1100089" cy="1830523"/>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任意多边形 20"/>
            <p:cNvSpPr/>
            <p:nvPr/>
          </p:nvSpPr>
          <p:spPr>
            <a:xfrm>
              <a:off x="7399271" y="1638517"/>
              <a:ext cx="1652607" cy="1448607"/>
            </a:xfrm>
            <a:custGeom>
              <a:avLst/>
              <a:gdLst>
                <a:gd name="connsiteX0" fmla="*/ 0 w 1652607"/>
                <a:gd name="connsiteY0" fmla="*/ 0 h 1448607"/>
                <a:gd name="connsiteX1" fmla="*/ 1652607 w 1652607"/>
                <a:gd name="connsiteY1" fmla="*/ 0 h 1448607"/>
                <a:gd name="connsiteX2" fmla="*/ 1652607 w 1652607"/>
                <a:gd name="connsiteY2" fmla="*/ 1448607 h 1448607"/>
                <a:gd name="connsiteX3" fmla="*/ 0 w 1652607"/>
                <a:gd name="connsiteY3" fmla="*/ 1448607 h 1448607"/>
                <a:gd name="connsiteX4" fmla="*/ 0 w 1652607"/>
                <a:gd name="connsiteY4" fmla="*/ 0 h 1448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2607" h="1448607">
                  <a:moveTo>
                    <a:pt x="0" y="0"/>
                  </a:moveTo>
                  <a:lnTo>
                    <a:pt x="1652607" y="0"/>
                  </a:lnTo>
                  <a:lnTo>
                    <a:pt x="1652607" y="1448607"/>
                  </a:lnTo>
                  <a:lnTo>
                    <a:pt x="0" y="14486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zh-CN" altLang="en-US" sz="4400" kern="1200"/>
            </a:p>
          </p:txBody>
        </p:sp>
      </p:grpSp>
      <p:sp>
        <p:nvSpPr>
          <p:cNvPr id="33" name="矩形 32"/>
          <p:cNvSpPr/>
          <p:nvPr/>
        </p:nvSpPr>
        <p:spPr>
          <a:xfrm>
            <a:off x="743166" y="3930632"/>
            <a:ext cx="1686705" cy="645160"/>
          </a:xfrm>
          <a:prstGeom prst="rect">
            <a:avLst/>
          </a:prstGeom>
        </p:spPr>
        <p:txBody>
          <a:bodyPr wrap="square">
            <a:spAutoFit/>
          </a:bodyPr>
          <a:lstStyle/>
          <a:p>
            <a:pPr algn="ctr">
              <a:lnSpc>
                <a:spcPct val="150000"/>
              </a:lnSpc>
            </a:pP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早餐消费满6元用户元即可得</a:t>
            </a:r>
          </a:p>
          <a:p>
            <a:pPr algn="ctr">
              <a:lnSpc>
                <a:spcPct val="150000"/>
              </a:lnSpc>
            </a:pPr>
            <a:r>
              <a:rPr lang="zh-CN" altLang="en-US"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幸运咖</a:t>
            </a: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幸运卡1张</a:t>
            </a:r>
          </a:p>
          <a:p>
            <a:pPr algn="ctr">
              <a:lnSpc>
                <a:spcPct val="150000"/>
              </a:lnSpc>
            </a:pP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（千分之一概率得免费咖啡1杯）</a:t>
            </a:r>
          </a:p>
        </p:txBody>
      </p:sp>
      <p:sp>
        <p:nvSpPr>
          <p:cNvPr id="34" name="矩形 33"/>
          <p:cNvSpPr/>
          <p:nvPr/>
        </p:nvSpPr>
        <p:spPr>
          <a:xfrm flipH="1">
            <a:off x="707534" y="3451574"/>
            <a:ext cx="1791273" cy="691515"/>
          </a:xfrm>
          <a:prstGeom prst="rect">
            <a:avLst/>
          </a:prstGeom>
        </p:spPr>
        <p:txBody>
          <a:bodyPr wrap="square">
            <a:spAutoFit/>
          </a:bodyPr>
          <a:lstStyle/>
          <a:p>
            <a:pPr algn="ctr"/>
            <a:r>
              <a:rPr lang="zh-CN" altLang="en-US" sz="1400" b="1">
                <a:solidFill>
                  <a:schemeClr val="accent1"/>
                </a:solidFill>
                <a:latin typeface="+mj-lt"/>
                <a:ea typeface="+mj-ea"/>
              </a:rPr>
              <a:t>早餐板块配合</a:t>
            </a:r>
          </a:p>
          <a:p>
            <a:pPr algn="ctr">
              <a:lnSpc>
                <a:spcPct val="150000"/>
              </a:lnSpc>
            </a:pPr>
            <a:r>
              <a:rPr lang="en-US" altLang="zh-CN" sz="1000" b="1">
                <a:solidFill>
                  <a:schemeClr val="accent1"/>
                </a:solidFill>
                <a:latin typeface="+mj-lt"/>
                <a:ea typeface="+mj-ea"/>
              </a:rPr>
              <a:t>— </a:t>
            </a:r>
            <a:r>
              <a:rPr lang="zh-CN" altLang="en-US" sz="1000" b="1">
                <a:solidFill>
                  <a:schemeClr val="accent1"/>
                </a:solidFill>
                <a:latin typeface="+mj-lt"/>
                <a:ea typeface="+mj-ea"/>
              </a:rPr>
              <a:t>遇见千分之一的幸运</a:t>
            </a:r>
            <a:r>
              <a:rPr lang="en-US" altLang="zh-CN" sz="1000" b="1">
                <a:solidFill>
                  <a:schemeClr val="accent1"/>
                </a:solidFill>
                <a:latin typeface="+mj-lt"/>
                <a:ea typeface="+mj-ea"/>
              </a:rPr>
              <a:t> —</a:t>
            </a:r>
            <a:endParaRPr lang="zh-CN" altLang="en-US" sz="1000" b="1">
              <a:solidFill>
                <a:schemeClr val="accent1"/>
              </a:solidFill>
              <a:latin typeface="+mj-lt"/>
              <a:ea typeface="+mj-ea"/>
            </a:endParaRPr>
          </a:p>
          <a:p>
            <a:pPr algn="ctr"/>
            <a:endParaRPr lang="zh-CN" altLang="en-US" sz="1000" b="1">
              <a:solidFill>
                <a:schemeClr val="accent1"/>
              </a:solidFill>
              <a:latin typeface="+mj-lt"/>
              <a:ea typeface="+mj-ea"/>
            </a:endParaRPr>
          </a:p>
        </p:txBody>
      </p:sp>
      <p:sp>
        <p:nvSpPr>
          <p:cNvPr id="35" name="矩形 34"/>
          <p:cNvSpPr/>
          <p:nvPr/>
        </p:nvSpPr>
        <p:spPr>
          <a:xfrm>
            <a:off x="2765855" y="3532323"/>
            <a:ext cx="1686705" cy="829945"/>
          </a:xfrm>
          <a:prstGeom prst="rect">
            <a:avLst/>
          </a:prstGeom>
        </p:spPr>
        <p:txBody>
          <a:bodyPr wrap="square">
            <a:spAutoFit/>
          </a:bodyPr>
          <a:lstStyle/>
          <a:p>
            <a:pPr algn="ctr">
              <a:lnSpc>
                <a:spcPct val="150000"/>
              </a:lnSpc>
            </a:pP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邀请3名好友助力即可</a:t>
            </a:r>
            <a:r>
              <a:rPr lang="zh-CN" altLang="en-US"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得</a:t>
            </a:r>
          </a:p>
          <a:p>
            <a:pPr algn="ctr">
              <a:lnSpc>
                <a:spcPct val="150000"/>
              </a:lnSpc>
            </a:pP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咖啡饮品5折劵1张</a:t>
            </a:r>
          </a:p>
          <a:p>
            <a:pPr algn="ctr">
              <a:lnSpc>
                <a:spcPct val="150000"/>
              </a:lnSpc>
            </a:pP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邀请5名好友助力即可</a:t>
            </a:r>
            <a:r>
              <a:rPr lang="zh-CN" altLang="en-US"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得</a:t>
            </a:r>
          </a:p>
          <a:p>
            <a:pPr algn="ctr">
              <a:lnSpc>
                <a:spcPct val="150000"/>
              </a:lnSpc>
            </a:pP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免费指定咖啡1杯</a:t>
            </a:r>
          </a:p>
        </p:txBody>
      </p:sp>
      <p:sp>
        <p:nvSpPr>
          <p:cNvPr id="36" name="矩形 35"/>
          <p:cNvSpPr/>
          <p:nvPr/>
        </p:nvSpPr>
        <p:spPr>
          <a:xfrm flipH="1">
            <a:off x="2713713" y="3039930"/>
            <a:ext cx="1791273" cy="706755"/>
          </a:xfrm>
          <a:prstGeom prst="rect">
            <a:avLst/>
          </a:prstGeom>
        </p:spPr>
        <p:txBody>
          <a:bodyPr wrap="square">
            <a:spAutoFit/>
          </a:bodyPr>
          <a:lstStyle/>
          <a:p>
            <a:pPr algn="ctr"/>
            <a:r>
              <a:rPr lang="en-US" altLang="zh-CN" sz="1400" b="1">
                <a:solidFill>
                  <a:schemeClr val="accent1"/>
                </a:solidFill>
                <a:latin typeface="+mj-lt"/>
                <a:ea typeface="+mj-ea"/>
              </a:rPr>
              <a:t>INS</a:t>
            </a:r>
            <a:r>
              <a:rPr lang="zh-CN" altLang="en-US" sz="1400" b="1">
                <a:solidFill>
                  <a:schemeClr val="accent1"/>
                </a:solidFill>
                <a:latin typeface="+mj-lt"/>
                <a:ea typeface="+mj-ea"/>
              </a:rPr>
              <a:t>咖啡节</a:t>
            </a:r>
          </a:p>
          <a:p>
            <a:pPr algn="ctr">
              <a:lnSpc>
                <a:spcPct val="160000"/>
              </a:lnSpc>
            </a:pPr>
            <a:r>
              <a:rPr lang="en-US" altLang="zh-CN" sz="1000" b="1">
                <a:solidFill>
                  <a:schemeClr val="accent1"/>
                </a:solidFill>
                <a:latin typeface="+mj-lt"/>
                <a:ea typeface="+mj-ea"/>
              </a:rPr>
              <a:t>— </a:t>
            </a:r>
            <a:r>
              <a:rPr lang="zh-CN" altLang="en-US" sz="1000" b="1">
                <a:solidFill>
                  <a:schemeClr val="accent1"/>
                </a:solidFill>
                <a:latin typeface="+mj-lt"/>
                <a:ea typeface="+mj-ea"/>
              </a:rPr>
              <a:t>助力咖啡自由</a:t>
            </a:r>
            <a:r>
              <a:rPr lang="en-US" altLang="zh-CN" sz="1000" b="1">
                <a:solidFill>
                  <a:schemeClr val="accent1"/>
                </a:solidFill>
                <a:latin typeface="+mj-lt"/>
                <a:ea typeface="+mj-ea"/>
              </a:rPr>
              <a:t> —</a:t>
            </a:r>
            <a:endParaRPr lang="zh-CN" altLang="en-US" sz="1000" b="1">
              <a:solidFill>
                <a:schemeClr val="accent1"/>
              </a:solidFill>
              <a:latin typeface="+mj-lt"/>
              <a:ea typeface="+mj-ea"/>
            </a:endParaRPr>
          </a:p>
          <a:p>
            <a:pPr algn="ctr"/>
            <a:endParaRPr lang="zh-CN" altLang="en-US" sz="1000" b="1">
              <a:solidFill>
                <a:schemeClr val="accent1"/>
              </a:solidFill>
              <a:latin typeface="+mj-lt"/>
              <a:ea typeface="+mj-ea"/>
            </a:endParaRPr>
          </a:p>
        </p:txBody>
      </p:sp>
      <p:sp>
        <p:nvSpPr>
          <p:cNvPr id="37" name="矩形 36"/>
          <p:cNvSpPr/>
          <p:nvPr/>
        </p:nvSpPr>
        <p:spPr>
          <a:xfrm>
            <a:off x="4738888" y="2984898"/>
            <a:ext cx="1686705" cy="460375"/>
          </a:xfrm>
          <a:prstGeom prst="rect">
            <a:avLst/>
          </a:prstGeom>
        </p:spPr>
        <p:txBody>
          <a:bodyPr wrap="square">
            <a:spAutoFit/>
          </a:bodyPr>
          <a:lstStyle/>
          <a:p>
            <a:pPr algn="ctr">
              <a:lnSpc>
                <a:spcPct val="150000"/>
              </a:lnSpc>
            </a:pP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参与对</a:t>
            </a:r>
            <a:r>
              <a:rPr lang="zh-CN" altLang="en-US"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幸运咖</a:t>
            </a: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出品、服务等评分</a:t>
            </a:r>
          </a:p>
          <a:p>
            <a:pPr algn="ctr">
              <a:lnSpc>
                <a:spcPct val="150000"/>
              </a:lnSpc>
            </a:pP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获得</a:t>
            </a:r>
            <a:r>
              <a:rPr lang="zh-CN" altLang="en-US"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幸运咖</a:t>
            </a: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品鉴</a:t>
            </a:r>
            <a:r>
              <a:rPr lang="zh-CN" altLang="en-US"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官资格</a:t>
            </a:r>
          </a:p>
        </p:txBody>
      </p:sp>
      <p:sp>
        <p:nvSpPr>
          <p:cNvPr id="38" name="矩形 37"/>
          <p:cNvSpPr/>
          <p:nvPr/>
        </p:nvSpPr>
        <p:spPr>
          <a:xfrm flipH="1">
            <a:off x="4674046" y="2509015"/>
            <a:ext cx="1791273" cy="553085"/>
          </a:xfrm>
          <a:prstGeom prst="rect">
            <a:avLst/>
          </a:prstGeom>
        </p:spPr>
        <p:txBody>
          <a:bodyPr wrap="square">
            <a:spAutoFit/>
          </a:bodyPr>
          <a:lstStyle/>
          <a:p>
            <a:pPr algn="ctr"/>
            <a:r>
              <a:rPr lang="en-US" altLang="zh-CN" sz="1400" b="1">
                <a:solidFill>
                  <a:schemeClr val="accent1"/>
                </a:solidFill>
                <a:latin typeface="+mj-lt"/>
                <a:ea typeface="+mj-ea"/>
                <a:sym typeface="+mn-ea"/>
              </a:rPr>
              <a:t>INS</a:t>
            </a:r>
            <a:r>
              <a:rPr lang="zh-CN" altLang="en-US" sz="1400" b="1">
                <a:solidFill>
                  <a:schemeClr val="accent1"/>
                </a:solidFill>
                <a:latin typeface="+mj-lt"/>
                <a:ea typeface="+mj-ea"/>
                <a:sym typeface="+mn-ea"/>
              </a:rPr>
              <a:t>咖啡节</a:t>
            </a:r>
            <a:endParaRPr lang="zh-CN" altLang="en-US" sz="1400" b="1">
              <a:solidFill>
                <a:schemeClr val="accent1"/>
              </a:solidFill>
              <a:latin typeface="+mj-lt"/>
              <a:ea typeface="+mj-ea"/>
            </a:endParaRPr>
          </a:p>
          <a:p>
            <a:pPr algn="ctr">
              <a:lnSpc>
                <a:spcPct val="160000"/>
              </a:lnSpc>
            </a:pPr>
            <a:r>
              <a:rPr lang="en-US" altLang="zh-CN" sz="1000" b="1">
                <a:solidFill>
                  <a:schemeClr val="accent1"/>
                </a:solidFill>
                <a:latin typeface="+mj-lt"/>
                <a:ea typeface="+mj-ea"/>
                <a:sym typeface="+mn-ea"/>
              </a:rPr>
              <a:t>— </a:t>
            </a:r>
            <a:r>
              <a:rPr lang="zh-CN" altLang="en-US" sz="1000" b="1">
                <a:solidFill>
                  <a:schemeClr val="accent1"/>
                </a:solidFill>
                <a:latin typeface="+mj-lt"/>
                <a:ea typeface="+mj-ea"/>
                <a:sym typeface="+mn-ea"/>
              </a:rPr>
              <a:t>品鉴官招募令</a:t>
            </a:r>
            <a:r>
              <a:rPr lang="en-US" altLang="zh-CN" sz="1000" b="1">
                <a:solidFill>
                  <a:schemeClr val="accent1"/>
                </a:solidFill>
                <a:latin typeface="+mj-lt"/>
                <a:ea typeface="+mj-ea"/>
                <a:sym typeface="+mn-ea"/>
              </a:rPr>
              <a:t> —</a:t>
            </a:r>
            <a:endParaRPr lang="en-US" altLang="zh-CN" sz="1000" b="1">
              <a:solidFill>
                <a:schemeClr val="accent1"/>
              </a:solidFill>
              <a:latin typeface="+mj-lt"/>
              <a:ea typeface="+mj-ea"/>
            </a:endParaRPr>
          </a:p>
        </p:txBody>
      </p:sp>
      <p:sp>
        <p:nvSpPr>
          <p:cNvPr id="39" name="矩形 38"/>
          <p:cNvSpPr/>
          <p:nvPr/>
        </p:nvSpPr>
        <p:spPr>
          <a:xfrm>
            <a:off x="6788643" y="2434409"/>
            <a:ext cx="1686705" cy="460375"/>
          </a:xfrm>
          <a:prstGeom prst="rect">
            <a:avLst/>
          </a:prstGeom>
        </p:spPr>
        <p:txBody>
          <a:bodyPr wrap="square">
            <a:spAutoFit/>
          </a:bodyPr>
          <a:lstStyle/>
          <a:p>
            <a:pPr algn="ctr">
              <a:lnSpc>
                <a:spcPct val="150000"/>
              </a:lnSpc>
            </a:pP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添加</a:t>
            </a:r>
            <a:r>
              <a:rPr lang="zh-CN" altLang="en-US"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幸运咖</a:t>
            </a: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企微客服</a:t>
            </a:r>
          </a:p>
          <a:p>
            <a:pPr algn="ctr">
              <a:lnSpc>
                <a:spcPct val="150000"/>
              </a:lnSpc>
            </a:pPr>
            <a:r>
              <a:rPr lang="en-US" altLang="zh-CN" sz="800" kern="0">
                <a:solidFill>
                  <a:prstClr val="black">
                    <a:lumMod val="85000"/>
                    <a:lumOff val="15000"/>
                  </a:prstClr>
                </a:solidFill>
                <a:ea typeface="微软雅黑" panose="020B0503020204020204" charset="-122"/>
                <a:cs typeface="Arial" panose="020B0604020202020204" pitchFamily="34" charset="0"/>
                <a:sym typeface="Arial" panose="020B0604020202020204" pitchFamily="34" charset="0"/>
              </a:rPr>
              <a:t>参与每日免单豪礼</a:t>
            </a:r>
          </a:p>
        </p:txBody>
      </p:sp>
      <p:sp>
        <p:nvSpPr>
          <p:cNvPr id="41" name="矩形 40"/>
          <p:cNvSpPr/>
          <p:nvPr/>
        </p:nvSpPr>
        <p:spPr>
          <a:xfrm flipH="1">
            <a:off x="658548" y="2862179"/>
            <a:ext cx="1791273" cy="338554"/>
          </a:xfrm>
          <a:prstGeom prst="rect">
            <a:avLst/>
          </a:prstGeom>
        </p:spPr>
        <p:txBody>
          <a:bodyPr wrap="square">
            <a:spAutoFit/>
          </a:bodyPr>
          <a:lstStyle/>
          <a:p>
            <a:pPr algn="ctr"/>
            <a:r>
              <a:rPr lang="en-US" altLang="zh-CN" sz="1600" b="1">
                <a:solidFill>
                  <a:schemeClr val="accent1"/>
                </a:solidFill>
                <a:latin typeface="+mj-lt"/>
                <a:ea typeface="+mj-ea"/>
              </a:rPr>
              <a:t>STEP1</a:t>
            </a:r>
            <a:endParaRPr lang="zh-CN" altLang="en-US" sz="1600" b="1">
              <a:solidFill>
                <a:schemeClr val="accent1"/>
              </a:solidFill>
              <a:latin typeface="+mj-lt"/>
              <a:ea typeface="+mj-ea"/>
            </a:endParaRPr>
          </a:p>
        </p:txBody>
      </p:sp>
      <p:sp>
        <p:nvSpPr>
          <p:cNvPr id="47" name="矩形 46"/>
          <p:cNvSpPr/>
          <p:nvPr/>
        </p:nvSpPr>
        <p:spPr>
          <a:xfrm flipH="1">
            <a:off x="2664749" y="2363169"/>
            <a:ext cx="1791273" cy="338554"/>
          </a:xfrm>
          <a:prstGeom prst="rect">
            <a:avLst/>
          </a:prstGeom>
        </p:spPr>
        <p:txBody>
          <a:bodyPr wrap="square">
            <a:spAutoFit/>
          </a:bodyPr>
          <a:lstStyle/>
          <a:p>
            <a:pPr algn="ctr"/>
            <a:r>
              <a:rPr lang="en-US" altLang="zh-CN" sz="1600" b="1">
                <a:solidFill>
                  <a:schemeClr val="accent1"/>
                </a:solidFill>
                <a:latin typeface="+mj-lt"/>
                <a:ea typeface="+mj-ea"/>
              </a:rPr>
              <a:t>STEP2</a:t>
            </a:r>
            <a:endParaRPr lang="zh-CN" altLang="en-US" sz="1600" b="1">
              <a:solidFill>
                <a:schemeClr val="accent1"/>
              </a:solidFill>
              <a:latin typeface="+mj-lt"/>
              <a:ea typeface="+mj-ea"/>
            </a:endParaRPr>
          </a:p>
        </p:txBody>
      </p:sp>
      <p:sp>
        <p:nvSpPr>
          <p:cNvPr id="54" name="矩形 53"/>
          <p:cNvSpPr/>
          <p:nvPr/>
        </p:nvSpPr>
        <p:spPr>
          <a:xfrm flipH="1">
            <a:off x="4629373" y="1864355"/>
            <a:ext cx="1791273" cy="338554"/>
          </a:xfrm>
          <a:prstGeom prst="rect">
            <a:avLst/>
          </a:prstGeom>
        </p:spPr>
        <p:txBody>
          <a:bodyPr wrap="square">
            <a:spAutoFit/>
          </a:bodyPr>
          <a:lstStyle/>
          <a:p>
            <a:pPr algn="ctr"/>
            <a:r>
              <a:rPr lang="en-US" altLang="zh-CN" sz="1600" b="1">
                <a:solidFill>
                  <a:schemeClr val="accent1"/>
                </a:solidFill>
                <a:latin typeface="+mj-lt"/>
                <a:ea typeface="+mj-ea"/>
              </a:rPr>
              <a:t>STEP3</a:t>
            </a:r>
            <a:endParaRPr lang="zh-CN" altLang="en-US" sz="1600" b="1">
              <a:solidFill>
                <a:schemeClr val="accent1"/>
              </a:solidFill>
              <a:latin typeface="+mj-lt"/>
              <a:ea typeface="+mj-ea"/>
            </a:endParaRPr>
          </a:p>
        </p:txBody>
      </p:sp>
      <p:sp>
        <p:nvSpPr>
          <p:cNvPr id="55" name="矩形 54"/>
          <p:cNvSpPr/>
          <p:nvPr/>
        </p:nvSpPr>
        <p:spPr>
          <a:xfrm flipH="1">
            <a:off x="6672113" y="1375812"/>
            <a:ext cx="1791273" cy="338554"/>
          </a:xfrm>
          <a:prstGeom prst="rect">
            <a:avLst/>
          </a:prstGeom>
        </p:spPr>
        <p:txBody>
          <a:bodyPr wrap="square">
            <a:spAutoFit/>
          </a:bodyPr>
          <a:lstStyle/>
          <a:p>
            <a:pPr algn="ctr"/>
            <a:r>
              <a:rPr lang="en-US" altLang="zh-CN" sz="1600" b="1">
                <a:solidFill>
                  <a:schemeClr val="accent1"/>
                </a:solidFill>
                <a:latin typeface="+mj-lt"/>
                <a:ea typeface="+mj-ea"/>
              </a:rPr>
              <a:t>STEP4</a:t>
            </a:r>
            <a:endParaRPr lang="zh-CN" altLang="en-US" sz="1600" b="1">
              <a:solidFill>
                <a:schemeClr val="accent1"/>
              </a:solidFill>
              <a:latin typeface="+mj-lt"/>
              <a:ea typeface="+mj-ea"/>
            </a:endParaRPr>
          </a:p>
        </p:txBody>
      </p:sp>
      <p:sp>
        <p:nvSpPr>
          <p:cNvPr id="2" name="矩形 1"/>
          <p:cNvSpPr/>
          <p:nvPr>
            <p:custDataLst>
              <p:tags r:id="rId1"/>
            </p:custDataLst>
          </p:nvPr>
        </p:nvSpPr>
        <p:spPr>
          <a:xfrm flipH="1">
            <a:off x="6730176" y="1991490"/>
            <a:ext cx="1791273" cy="553085"/>
          </a:xfrm>
          <a:prstGeom prst="rect">
            <a:avLst/>
          </a:prstGeom>
        </p:spPr>
        <p:txBody>
          <a:bodyPr wrap="square">
            <a:spAutoFit/>
          </a:bodyPr>
          <a:lstStyle/>
          <a:p>
            <a:pPr algn="ctr"/>
            <a:r>
              <a:rPr lang="en-US" altLang="zh-CN" sz="1400" b="1">
                <a:solidFill>
                  <a:schemeClr val="accent1"/>
                </a:solidFill>
                <a:latin typeface="+mj-lt"/>
                <a:ea typeface="+mj-ea"/>
                <a:sym typeface="+mn-ea"/>
              </a:rPr>
              <a:t>INS</a:t>
            </a:r>
            <a:r>
              <a:rPr lang="zh-CN" altLang="en-US" sz="1400" b="1">
                <a:solidFill>
                  <a:schemeClr val="accent1"/>
                </a:solidFill>
                <a:latin typeface="+mj-lt"/>
                <a:ea typeface="+mj-ea"/>
                <a:sym typeface="+mn-ea"/>
              </a:rPr>
              <a:t>咖啡节</a:t>
            </a:r>
            <a:endParaRPr lang="zh-CN" altLang="en-US" sz="1400" b="1">
              <a:solidFill>
                <a:schemeClr val="accent1"/>
              </a:solidFill>
              <a:latin typeface="+mj-lt"/>
              <a:ea typeface="+mj-ea"/>
            </a:endParaRPr>
          </a:p>
          <a:p>
            <a:pPr algn="ctr">
              <a:lnSpc>
                <a:spcPct val="160000"/>
              </a:lnSpc>
            </a:pPr>
            <a:r>
              <a:rPr lang="en-US" altLang="zh-CN" sz="1000" b="1">
                <a:solidFill>
                  <a:schemeClr val="accent1"/>
                </a:solidFill>
                <a:latin typeface="+mj-lt"/>
                <a:ea typeface="+mj-ea"/>
                <a:sym typeface="+mn-ea"/>
              </a:rPr>
              <a:t>— </a:t>
            </a:r>
            <a:r>
              <a:rPr lang="zh-CN" altLang="en-US" sz="1000" b="1">
                <a:solidFill>
                  <a:schemeClr val="accent1"/>
                </a:solidFill>
                <a:latin typeface="+mj-lt"/>
                <a:ea typeface="+mj-ea"/>
                <a:sym typeface="+mn-ea"/>
              </a:rPr>
              <a:t>免单霸王餐</a:t>
            </a:r>
            <a:r>
              <a:rPr lang="en-US" altLang="zh-CN" sz="1000" b="1">
                <a:solidFill>
                  <a:schemeClr val="accent1"/>
                </a:solidFill>
                <a:latin typeface="+mj-lt"/>
                <a:ea typeface="+mj-ea"/>
                <a:sym typeface="+mn-ea"/>
              </a:rPr>
              <a:t> —</a:t>
            </a:r>
            <a:endParaRPr lang="en-US" altLang="zh-CN" sz="1000" b="1">
              <a:solidFill>
                <a:schemeClr val="accent1"/>
              </a:solidFill>
              <a:latin typeface="+mj-lt"/>
              <a:ea typeface="+mj-ea"/>
            </a:endParaRPr>
          </a:p>
        </p:txBody>
      </p:sp>
    </p:spTree>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KSO_WPP_MARK_KEY" val="16693ccb-b93b-41e4-b01a-957ef8b5979c"/>
  <p:tag name="COMMONDATA" val="eyJjb3VudCI6MjMsImhkaWQiOiIyMzNkM2E1MTc1NjI2MDNkYTMwZjE2Y2ZhZDhhMTUwMCIsInVzZXJDb3VudCI6MjN9"/>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1.xml><?xml version="1.0" encoding="utf-8"?>
<p:tagLst xmlns:a="http://schemas.openxmlformats.org/drawingml/2006/main" xmlns:r="http://schemas.openxmlformats.org/officeDocument/2006/relationships" xmlns:p="http://schemas.openxmlformats.org/presentationml/2006/main">
  <p:tag name="KSO_WM_UNIT_TABLE_BEAUTIFY" val="smartTable{2120d55c-1825-448d-b8a5-3cc96dea8097}"/>
  <p:tag name="TABLE_ENDDRAG_ORIGIN_RECT" val="503*220"/>
  <p:tag name="TABLE_ENDDRAG_RECT" val="73*107*504*220"/>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xml><?xml version="1.0" encoding="utf-8"?>
<p:tagLst xmlns:a="http://schemas.openxmlformats.org/drawingml/2006/main" xmlns:r="http://schemas.openxmlformats.org/officeDocument/2006/relationships" xmlns:p="http://schemas.openxmlformats.org/presentationml/2006/main">
  <p:tag name="KSO_WM_UNIT_TABLE_BEAUTIFY" val="smartTable{cdebe344-aefa-4b94-a74b-6e12b95e2c12}"/>
  <p:tag name="TABLE_ENDDRAG_ORIGIN_RECT" val="576*224"/>
  <p:tag name="TABLE_ENDDRAG_RECT" val="90*115*576*224"/>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品牌推广1">
      <a:dk1>
        <a:sysClr val="windowText" lastClr="000000"/>
      </a:dk1>
      <a:lt1>
        <a:sysClr val="window" lastClr="FFFFFF"/>
      </a:lt1>
      <a:dk2>
        <a:srgbClr val="44546A"/>
      </a:dk2>
      <a:lt2>
        <a:srgbClr val="E7E6E6"/>
      </a:lt2>
      <a:accent1>
        <a:srgbClr val="850B05"/>
      </a:accent1>
      <a:accent2>
        <a:srgbClr val="ED7D31"/>
      </a:accent2>
      <a:accent3>
        <a:srgbClr val="A5A5A5"/>
      </a:accent3>
      <a:accent4>
        <a:srgbClr val="FFC000"/>
      </a:accent4>
      <a:accent5>
        <a:srgbClr val="4472C4"/>
      </a:accent5>
      <a:accent6>
        <a:srgbClr val="70AD47"/>
      </a:accent6>
      <a:hlink>
        <a:srgbClr val="850B05"/>
      </a:hlink>
      <a:folHlink>
        <a:srgbClr val="954F72"/>
      </a:folHlink>
    </a:clrScheme>
    <a:fontScheme name="常用1">
      <a:majorFont>
        <a:latin typeface="Arial"/>
        <a:ea typeface="微软雅黑"/>
        <a:cs typeface=""/>
      </a:majorFont>
      <a:minorFont>
        <a:latin typeface="Calibri Light"/>
        <a:ea typeface="微软雅黑 Light"/>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1074</Words>
  <Application>Microsoft Office PowerPoint</Application>
  <PresentationFormat>全屏显示(16:9)</PresentationFormat>
  <Paragraphs>199</Paragraphs>
  <Slides>19</Slides>
  <Notes>12</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19</vt:i4>
      </vt:variant>
    </vt:vector>
  </HeadingPairs>
  <TitlesOfParts>
    <vt:vector size="26" baseType="lpstr">
      <vt:lpstr>Gill Sans</vt: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2023-06-28T03:16:16Z</dcterms:created>
  <dcterms:modified xsi:type="dcterms:W3CDTF">2023-06-28T03:16:20Z</dcterms:modified>
</cp:coreProperties>
</file>