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4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71" r:id="rId3"/>
    <p:sldId id="286" r:id="rId4"/>
    <p:sldId id="308" r:id="rId5"/>
    <p:sldId id="347" r:id="rId6"/>
    <p:sldId id="348" r:id="rId7"/>
    <p:sldId id="309" r:id="rId8"/>
    <p:sldId id="312" r:id="rId9"/>
    <p:sldId id="310" r:id="rId10"/>
    <p:sldId id="320" r:id="rId11"/>
    <p:sldId id="257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1" r:id="rId20"/>
    <p:sldId id="322" r:id="rId21"/>
    <p:sldId id="323" r:id="rId22"/>
    <p:sldId id="324" r:id="rId23"/>
    <p:sldId id="325" r:id="rId24"/>
    <p:sldId id="328" r:id="rId25"/>
    <p:sldId id="326" r:id="rId26"/>
    <p:sldId id="327" r:id="rId27"/>
    <p:sldId id="329" r:id="rId28"/>
    <p:sldId id="335" r:id="rId29"/>
    <p:sldId id="330" r:id="rId30"/>
    <p:sldId id="331" r:id="rId31"/>
    <p:sldId id="336" r:id="rId32"/>
    <p:sldId id="337" r:id="rId33"/>
    <p:sldId id="339" r:id="rId34"/>
    <p:sldId id="338" r:id="rId35"/>
    <p:sldId id="340" r:id="rId36"/>
    <p:sldId id="311" r:id="rId37"/>
    <p:sldId id="334" r:id="rId38"/>
    <p:sldId id="341" r:id="rId39"/>
    <p:sldId id="342" r:id="rId40"/>
    <p:sldId id="343" r:id="rId41"/>
    <p:sldId id="344" r:id="rId42"/>
    <p:sldId id="345" r:id="rId43"/>
    <p:sldId id="270" r:id="rId44"/>
  </p:sldIdLst>
  <p:sldSz cx="12192000" cy="6858000"/>
  <p:notesSz cx="7104063" cy="10234613"/>
  <p:embeddedFontLst>
    <p:embeddedFont>
      <p:font typeface="zihun143-zhengkuchaojihei" panose="02010600030101010101" charset="-122"/>
      <p:regular r:id="rId47"/>
    </p:embeddedFont>
    <p:embeddedFont>
      <p:font typeface="字魂105号-简雅黑" panose="02010600030101010101" charset="-122"/>
      <p:regular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微软雅黑" panose="020B0503020204020204" pitchFamily="34" charset="-122"/>
      <p:regular r:id="rId53"/>
      <p:bold r:id="rId54"/>
    </p:embeddedFont>
  </p:embeddedFontLst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isakoff" initials="i" lastIdx="1" clrIdx="0"/>
  <p:cmAuthor id="2" name="PPTer_Tang" initials="P" lastIdx="1" clrIdx="0"/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92F"/>
    <a:srgbClr val="FC0007"/>
    <a:srgbClr val="75BF6C"/>
    <a:srgbClr val="B7E2F3"/>
    <a:srgbClr val="FBAB1F"/>
    <a:srgbClr val="4EC193"/>
    <a:srgbClr val="FEF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455" y="9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105号-简雅黑" panose="00000500000000000000" charset="-122"/>
                <a:ea typeface="字魂105号-简雅黑" panose="00000500000000000000" charset="-122"/>
                <a:cs typeface="字魂105号-简雅黑" panose="0000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105号-简雅黑" panose="00000500000000000000" charset="-122"/>
                <a:ea typeface="字魂105号-简雅黑" panose="00000500000000000000" charset="-122"/>
                <a:cs typeface="字魂105号-简雅黑" panose="00000500000000000000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105号-简雅黑" panose="00000500000000000000" charset="-122"/>
                <a:ea typeface="字魂105号-简雅黑" panose="00000500000000000000" charset="-122"/>
                <a:cs typeface="字魂105号-简雅黑" panose="0000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105号-简雅黑" panose="00000500000000000000" charset="-122"/>
                <a:ea typeface="字魂105号-简雅黑" panose="00000500000000000000" charset="-122"/>
                <a:cs typeface="字魂105号-简雅黑" panose="00000500000000000000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105号-简雅黑" panose="00000500000000000000" charset="-122"/>
        <a:ea typeface="字魂105号-简雅黑" panose="00000500000000000000" charset="-122"/>
        <a:cs typeface="字魂105号-简雅黑" panose="000005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105号-简雅黑" panose="00000500000000000000" charset="-122"/>
        <a:ea typeface="字魂105号-简雅黑" panose="00000500000000000000" charset="-122"/>
        <a:cs typeface="字魂105号-简雅黑" panose="000005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105号-简雅黑" panose="00000500000000000000" charset="-122"/>
        <a:ea typeface="字魂105号-简雅黑" panose="00000500000000000000" charset="-122"/>
        <a:cs typeface="字魂105号-简雅黑" panose="000005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105号-简雅黑" panose="00000500000000000000" charset="-122"/>
        <a:ea typeface="字魂105号-简雅黑" panose="00000500000000000000" charset="-122"/>
        <a:cs typeface="字魂105号-简雅黑" panose="000005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105号-简雅黑" panose="00000500000000000000" charset="-122"/>
        <a:ea typeface="字魂105号-简雅黑" panose="00000500000000000000" charset="-122"/>
        <a:cs typeface="字魂105号-简雅黑" panose="000005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更多免费方案资料加微信：chuangshiji02">
    <p:bg>
      <p:bgPr>
        <a:blipFill rotWithShape="1">
          <a:blip r:embed="rId2"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84235" y="2508885"/>
            <a:ext cx="3707765" cy="4349115"/>
          </a:xfrm>
          <a:prstGeom prst="rect">
            <a:avLst/>
          </a:prstGeom>
        </p:spPr>
      </p:pic>
      <p:pic>
        <p:nvPicPr>
          <p:cNvPr id="24" name="图片 23" descr="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16270" y="2624455"/>
            <a:ext cx="4348480" cy="423291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487160" y="1280160"/>
            <a:ext cx="3853815" cy="3859530"/>
          </a:xfrm>
          <a:prstGeom prst="rect">
            <a:avLst/>
          </a:prstGeom>
        </p:spPr>
      </p:pic>
      <p:pic>
        <p:nvPicPr>
          <p:cNvPr id="23" name="图片 22" descr="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345295" y="1385570"/>
            <a:ext cx="2846705" cy="3829050"/>
          </a:xfrm>
          <a:prstGeom prst="rect">
            <a:avLst/>
          </a:prstGeom>
        </p:spPr>
      </p:pic>
      <p:pic>
        <p:nvPicPr>
          <p:cNvPr id="28" name="图片 27" descr="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1254760"/>
            <a:ext cx="3854450" cy="385953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190115" y="1204595"/>
            <a:ext cx="5333365" cy="5033645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2710815"/>
            <a:ext cx="4015105" cy="4147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更多免费方案资料加微信：chuangshiji02 ">
    <p:bg>
      <p:bgPr>
        <a:blipFill rotWithShape="1">
          <a:blip r:embed="rId2"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更多免费方案资料加微信：chuangshiji02  ">
    <p:bg>
      <p:bgPr>
        <a:blipFill rotWithShape="1">
          <a:blip r:embed="rId2"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>
            <a:off x="257810" y="188595"/>
            <a:ext cx="11675745" cy="6480810"/>
          </a:xfrm>
          <a:prstGeom prst="roundRect">
            <a:avLst>
              <a:gd name="adj" fmla="val 9130"/>
            </a:avLst>
          </a:prstGeom>
          <a:solidFill>
            <a:schemeClr val="bg1">
              <a:alpha val="86000"/>
            </a:schemeClr>
          </a:solidFill>
          <a:ln>
            <a:gradFill>
              <a:gsLst>
                <a:gs pos="0">
                  <a:srgbClr val="FBAB1F"/>
                </a:gs>
                <a:gs pos="67000">
                  <a:schemeClr val="bg1"/>
                </a:gs>
                <a:gs pos="96000">
                  <a:srgbClr val="B7E2F3"/>
                </a:gs>
                <a:gs pos="18000">
                  <a:schemeClr val="bg1"/>
                </a:gs>
                <a:gs pos="43000">
                  <a:srgbClr val="75BF6C"/>
                </a:gs>
                <a:gs pos="85000">
                  <a:srgbClr val="FC0007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字魂105号-简雅黑" panose="00000500000000000000" charset="-122"/>
              </a:rPr>
              <a:t>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/>
          <p:cNvSpPr txBox="1"/>
          <p:nvPr/>
        </p:nvSpPr>
        <p:spPr>
          <a:xfrm>
            <a:off x="2991485" y="3873500"/>
            <a:ext cx="6207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企业集团颁奖新春年会策划方案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619058" y="4372610"/>
            <a:ext cx="69526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1600">
                <a:cs typeface="字魂105号-简雅黑" panose="00000500000000000000" charset="-122"/>
              </a:rPr>
              <a:t>Planning plan for the Spring Festival annual meeting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010410" y="1795780"/>
            <a:ext cx="8169910" cy="1692910"/>
            <a:chOff x="3166" y="2828"/>
            <a:chExt cx="12866" cy="2666"/>
          </a:xfrm>
        </p:grpSpPr>
        <p:pic>
          <p:nvPicPr>
            <p:cNvPr id="19" name="图片 18" descr="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94435" y="1198880"/>
            <a:ext cx="9803765" cy="5146675"/>
          </a:xfrm>
          <a:prstGeom prst="roundRect">
            <a:avLst>
              <a:gd name="adj" fmla="val 9130"/>
            </a:avLst>
          </a:prstGeom>
          <a:solidFill>
            <a:srgbClr val="4EC193">
              <a:alpha val="40000"/>
            </a:srgbClr>
          </a:solidFill>
          <a:ln>
            <a:gradFill>
              <a:gsLst>
                <a:gs pos="0">
                  <a:srgbClr val="FBAB1F"/>
                </a:gs>
                <a:gs pos="67000">
                  <a:schemeClr val="bg1"/>
                </a:gs>
                <a:gs pos="96000">
                  <a:srgbClr val="B7E2F3"/>
                </a:gs>
                <a:gs pos="18000">
                  <a:schemeClr val="bg1"/>
                </a:gs>
                <a:gs pos="43000">
                  <a:srgbClr val="75BF6C"/>
                </a:gs>
                <a:gs pos="85000">
                  <a:srgbClr val="FC0007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cs typeface="字魂105号-简雅黑" panose="00000500000000000000" charset="-122"/>
              </a:rPr>
              <a:t> </a:t>
            </a:r>
          </a:p>
        </p:txBody>
      </p:sp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1265" y="4784090"/>
            <a:ext cx="2070735" cy="207391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49865" y="394335"/>
            <a:ext cx="1547495" cy="155067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429750" y="567055"/>
            <a:ext cx="2143125" cy="202311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767840" y="1198880"/>
            <a:ext cx="7825740" cy="5411470"/>
            <a:chOff x="2784" y="2278"/>
            <a:chExt cx="12324" cy="8522"/>
          </a:xfrm>
        </p:grpSpPr>
        <p:pic>
          <p:nvPicPr>
            <p:cNvPr id="24" name="图片 23" descr="3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784" y="5892"/>
              <a:ext cx="5042" cy="4908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8389" y="2278"/>
              <a:ext cx="2422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40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目录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56" y="4966"/>
              <a:ext cx="3546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 动 概 述</a:t>
              </a:r>
              <a:endParaRPr lang="en-US" altLang="zh-CN" sz="2800">
                <a:solidFill>
                  <a:schemeClr val="bg1"/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751" y="4966"/>
              <a:ext cx="4356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 动 流 程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92" y="7676"/>
              <a:ext cx="4356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 动 内 容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752" y="7676"/>
              <a:ext cx="4356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现</a:t>
              </a: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场</a:t>
              </a: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布</a:t>
              </a: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lang="zh-CN" altLang="en-US" sz="2800">
                  <a:solidFill>
                    <a:schemeClr val="bg1"/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置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238" y="6028"/>
              <a:ext cx="3664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>
                  <a:solidFill>
                    <a:schemeClr val="bg1"/>
                  </a:solidFill>
                  <a:cs typeface="字魂105号-简雅黑" panose="00000500000000000000" charset="-122"/>
                </a:rPr>
                <a:t>Activity overview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1355" y="6028"/>
              <a:ext cx="315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>
                  <a:solidFill>
                    <a:schemeClr val="bg1"/>
                  </a:solidFill>
                  <a:cs typeface="字魂105号-简雅黑" panose="00000500000000000000" charset="-122"/>
                </a:rPr>
                <a:t>Activity flow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047" y="8778"/>
              <a:ext cx="404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cs typeface="字魂105号-简雅黑" panose="00000500000000000000" charset="-122"/>
                </a:rPr>
                <a:t>Improvement measures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110" y="8778"/>
              <a:ext cx="3641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cs typeface="字魂105号-简雅黑" panose="00000500000000000000" charset="-122"/>
                </a:rPr>
                <a:t>development planning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5485" y="4051"/>
              <a:ext cx="1165" cy="1165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cs typeface="字魂105号-简雅黑" panose="00000500000000000000" charset="-122"/>
                </a:rPr>
                <a:t>1</a:t>
              </a:r>
            </a:p>
          </p:txBody>
        </p:sp>
        <p:sp>
          <p:nvSpPr>
            <p:cNvPr id="19" name="椭圆 18"/>
            <p:cNvSpPr/>
            <p:nvPr/>
          </p:nvSpPr>
          <p:spPr>
            <a:xfrm>
              <a:off x="12346" y="4056"/>
              <a:ext cx="1165" cy="1165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cs typeface="字魂105号-简雅黑" panose="00000500000000000000" charset="-122"/>
                </a:rPr>
                <a:t>2</a:t>
              </a:r>
            </a:p>
          </p:txBody>
        </p:sp>
        <p:sp>
          <p:nvSpPr>
            <p:cNvPr id="20" name="椭圆 19"/>
            <p:cNvSpPr/>
            <p:nvPr/>
          </p:nvSpPr>
          <p:spPr>
            <a:xfrm>
              <a:off x="5483" y="6716"/>
              <a:ext cx="1165" cy="1165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cs typeface="字魂105号-简雅黑" panose="00000500000000000000" charset="-122"/>
                </a:rPr>
                <a:t>3</a:t>
              </a:r>
            </a:p>
          </p:txBody>
        </p:sp>
        <p:sp>
          <p:nvSpPr>
            <p:cNvPr id="21" name="椭圆 20"/>
            <p:cNvSpPr/>
            <p:nvPr/>
          </p:nvSpPr>
          <p:spPr>
            <a:xfrm>
              <a:off x="12346" y="6721"/>
              <a:ext cx="1165" cy="1165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cs typeface="字魂105号-简雅黑" panose="00000500000000000000" charset="-122"/>
                </a:rPr>
                <a:t>4</a:t>
              </a:r>
            </a:p>
          </p:txBody>
        </p:sp>
        <p:sp>
          <p:nvSpPr>
            <p:cNvPr id="22" name="燕尾形 21"/>
            <p:cNvSpPr/>
            <p:nvPr/>
          </p:nvSpPr>
          <p:spPr>
            <a:xfrm>
              <a:off x="7737" y="2978"/>
              <a:ext cx="511" cy="460"/>
            </a:xfrm>
            <a:prstGeom prst="chevron">
              <a:avLst>
                <a:gd name="adj" fmla="val 74122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38100" dir="2700000" algn="tl" rotWithShape="0">
                <a:srgbClr val="FC0007">
                  <a:alpha val="10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字魂105号-简雅黑" panose="00000500000000000000" charset="-122"/>
              </a:endParaRPr>
            </a:p>
          </p:txBody>
        </p:sp>
        <p:sp>
          <p:nvSpPr>
            <p:cNvPr id="23" name="燕尾形 22"/>
            <p:cNvSpPr/>
            <p:nvPr/>
          </p:nvSpPr>
          <p:spPr>
            <a:xfrm flipH="1">
              <a:off x="10952" y="2978"/>
              <a:ext cx="511" cy="460"/>
            </a:xfrm>
            <a:prstGeom prst="chevron">
              <a:avLst>
                <a:gd name="adj" fmla="val 74122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38100" dir="2700000" algn="tl" rotWithShape="0">
                <a:srgbClr val="FC0007">
                  <a:alpha val="10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字魂105号-简雅黑" panose="0000050000000000000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1640" y="259715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94435" y="1181100"/>
            <a:ext cx="9803765" cy="5146675"/>
          </a:xfrm>
          <a:prstGeom prst="roundRect">
            <a:avLst>
              <a:gd name="adj" fmla="val 9130"/>
            </a:avLst>
          </a:prstGeom>
          <a:solidFill>
            <a:srgbClr val="4EC193">
              <a:alpha val="40000"/>
            </a:srgbClr>
          </a:solidFill>
          <a:ln>
            <a:gradFill>
              <a:gsLst>
                <a:gs pos="0">
                  <a:srgbClr val="FBAB1F"/>
                </a:gs>
                <a:gs pos="67000">
                  <a:schemeClr val="bg1"/>
                </a:gs>
                <a:gs pos="96000">
                  <a:srgbClr val="B7E2F3"/>
                </a:gs>
                <a:gs pos="18000">
                  <a:schemeClr val="bg1"/>
                </a:gs>
                <a:gs pos="43000">
                  <a:srgbClr val="75BF6C"/>
                </a:gs>
                <a:gs pos="85000">
                  <a:srgbClr val="FC0007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cs typeface="字魂105号-简雅黑" panose="00000500000000000000" charset="-122"/>
              </a:rPr>
              <a:t> </a:t>
            </a:r>
          </a:p>
        </p:txBody>
      </p:sp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1265" y="4784090"/>
            <a:ext cx="2070735" cy="2073910"/>
          </a:xfrm>
          <a:prstGeom prst="rect">
            <a:avLst/>
          </a:prstGeom>
        </p:spPr>
      </p:pic>
      <p:pic>
        <p:nvPicPr>
          <p:cNvPr id="24" name="图片 23" descr="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67840" y="3741420"/>
            <a:ext cx="3201670" cy="311658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49865" y="394335"/>
            <a:ext cx="1547495" cy="155067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29750" y="567055"/>
            <a:ext cx="2143125" cy="202311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007360" y="2334260"/>
            <a:ext cx="6178550" cy="2221865"/>
            <a:chOff x="4736" y="3676"/>
            <a:chExt cx="9730" cy="3499"/>
          </a:xfrm>
        </p:grpSpPr>
        <p:sp>
          <p:nvSpPr>
            <p:cNvPr id="18" name="圆角矩形 17"/>
            <p:cNvSpPr/>
            <p:nvPr/>
          </p:nvSpPr>
          <p:spPr>
            <a:xfrm>
              <a:off x="7993" y="3676"/>
              <a:ext cx="3214" cy="8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85000">
                  <a:srgbClr val="FC0007"/>
                </a:gs>
                <a:gs pos="10000">
                  <a:srgbClr val="FBAB1F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rgbClr val="FEF2E2"/>
                  </a:solidFill>
                  <a:cs typeface="字魂105号-简雅黑" panose="00000500000000000000" charset="-122"/>
                </a:rPr>
                <a:t>Part 1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36" y="4765"/>
              <a:ext cx="9730" cy="2410"/>
              <a:chOff x="4736" y="4060"/>
              <a:chExt cx="9730" cy="241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736" y="4060"/>
                <a:ext cx="9730" cy="1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600">
                    <a:solidFill>
                      <a:schemeClr val="bg1"/>
                    </a:solidFill>
                    <a:effectLst>
                      <a:outerShdw blurRad="1270000" dist="38100" dir="2700000" algn="tl" rotWithShape="0">
                        <a:srgbClr val="FBAB1F">
                          <a:alpha val="100000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活 动 概 述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352" y="5803"/>
                <a:ext cx="6721" cy="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>
                    <a:solidFill>
                      <a:schemeClr val="bg1"/>
                    </a:solidFill>
                    <a:effectLst>
                      <a:outerShdw blurRad="1270000" dist="38100" dir="5400000" algn="t" rotWithShape="0">
                        <a:srgbClr val="FBAB1F">
                          <a:alpha val="100000"/>
                        </a:srgbClr>
                      </a:outerShdw>
                    </a:effectLst>
                    <a:cs typeface="字魂105号-简雅黑" panose="00000500000000000000" charset="-122"/>
                  </a:rPr>
                  <a:t>Activity overview</a:t>
                </a: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21640" y="259715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309370" y="1198880"/>
            <a:ext cx="9688830" cy="5146675"/>
          </a:xfrm>
          <a:prstGeom prst="roundRect">
            <a:avLst>
              <a:gd name="adj" fmla="val 9130"/>
            </a:avLst>
          </a:prstGeom>
          <a:solidFill>
            <a:srgbClr val="4EC193">
              <a:alpha val="40000"/>
            </a:srgbClr>
          </a:solidFill>
          <a:ln>
            <a:gradFill>
              <a:gsLst>
                <a:gs pos="0">
                  <a:srgbClr val="FBAB1F"/>
                </a:gs>
                <a:gs pos="67000">
                  <a:schemeClr val="bg1"/>
                </a:gs>
                <a:gs pos="96000">
                  <a:srgbClr val="B7E2F3"/>
                </a:gs>
                <a:gs pos="18000">
                  <a:schemeClr val="bg1"/>
                </a:gs>
                <a:gs pos="43000">
                  <a:srgbClr val="75BF6C"/>
                </a:gs>
                <a:gs pos="85000">
                  <a:srgbClr val="FC0007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cs typeface="字魂105号-简雅黑" panose="00000500000000000000" charset="-122"/>
              </a:rPr>
              <a:t> </a:t>
            </a:r>
          </a:p>
        </p:txBody>
      </p:sp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980000">
            <a:off x="354965" y="557530"/>
            <a:ext cx="2070735" cy="207391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 rot="4320000">
            <a:off x="9488170" y="4524375"/>
            <a:ext cx="2466975" cy="2195830"/>
            <a:chOff x="14850" y="621"/>
            <a:chExt cx="3885" cy="3458"/>
          </a:xfrm>
        </p:grpSpPr>
        <p:pic>
          <p:nvPicPr>
            <p:cNvPr id="25" name="图片 24" descr="4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6299" y="621"/>
              <a:ext cx="2437" cy="2442"/>
            </a:xfrm>
            <a:prstGeom prst="rect">
              <a:avLst/>
            </a:prstGeom>
          </p:spPr>
        </p:pic>
        <p:pic>
          <p:nvPicPr>
            <p:cNvPr id="27" name="图片 26" descr="6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4850" y="893"/>
              <a:ext cx="3375" cy="3186"/>
            </a:xfrm>
            <a:prstGeom prst="rect">
              <a:avLst/>
            </a:prstGeom>
          </p:spPr>
        </p:pic>
      </p:grpSp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9430" y="1198880"/>
            <a:ext cx="174307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活动背景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32785" y="1776095"/>
            <a:ext cx="609600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突破 求变 高效 创新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人以激情与梦想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书写了企业发展的华丽篇章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但在今日今时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在经济普遍不景气的大环境背景下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人凭着坚定的毅力与远大的理想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XXXXXXXX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的经营理念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开辟出一条自主创新的研发之路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在优势领域继续引领潮头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做中国最好的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XX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企业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8813165" y="197485"/>
            <a:ext cx="2834005" cy="587375"/>
            <a:chOff x="3166" y="2828"/>
            <a:chExt cx="12866" cy="2666"/>
          </a:xfrm>
        </p:grpSpPr>
        <p:pic>
          <p:nvPicPr>
            <p:cNvPr id="28" name="图片 27" descr="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309370" y="1198880"/>
            <a:ext cx="9688830" cy="5146675"/>
          </a:xfrm>
          <a:prstGeom prst="roundRect">
            <a:avLst>
              <a:gd name="adj" fmla="val 9130"/>
            </a:avLst>
          </a:prstGeom>
          <a:solidFill>
            <a:srgbClr val="4EC193">
              <a:alpha val="40000"/>
            </a:srgbClr>
          </a:solidFill>
          <a:ln>
            <a:gradFill>
              <a:gsLst>
                <a:gs pos="0">
                  <a:srgbClr val="FBAB1F"/>
                </a:gs>
                <a:gs pos="67000">
                  <a:schemeClr val="bg1"/>
                </a:gs>
                <a:gs pos="96000">
                  <a:srgbClr val="B7E2F3"/>
                </a:gs>
                <a:gs pos="18000">
                  <a:schemeClr val="bg1"/>
                </a:gs>
                <a:gs pos="43000">
                  <a:srgbClr val="75BF6C"/>
                </a:gs>
                <a:gs pos="85000">
                  <a:srgbClr val="FC0007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字魂105号-简雅黑" panose="00000500000000000000" charset="-122"/>
              </a:rPr>
              <a:t> </a:t>
            </a:r>
          </a:p>
        </p:txBody>
      </p:sp>
      <p:grpSp>
        <p:nvGrpSpPr>
          <p:cNvPr id="7" name="组合 6"/>
          <p:cNvGrpSpPr/>
          <p:nvPr/>
        </p:nvGrpSpPr>
        <p:grpSpPr>
          <a:xfrm rot="4320000">
            <a:off x="9488170" y="4524375"/>
            <a:ext cx="2466975" cy="2195830"/>
            <a:chOff x="14850" y="621"/>
            <a:chExt cx="3885" cy="3458"/>
          </a:xfrm>
        </p:grpSpPr>
        <p:pic>
          <p:nvPicPr>
            <p:cNvPr id="25" name="图片 24" descr="4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6299" y="621"/>
              <a:ext cx="2437" cy="2442"/>
            </a:xfrm>
            <a:prstGeom prst="rect">
              <a:avLst/>
            </a:prstGeom>
          </p:spPr>
        </p:pic>
        <p:pic>
          <p:nvPicPr>
            <p:cNvPr id="27" name="图片 26" descr="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4850" y="893"/>
              <a:ext cx="3375" cy="3186"/>
            </a:xfrm>
            <a:prstGeom prst="rect">
              <a:avLst/>
            </a:prstGeom>
          </p:spPr>
        </p:pic>
      </p:grpSp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4736465" y="807085"/>
            <a:ext cx="2834005" cy="587375"/>
            <a:chOff x="3166" y="2828"/>
            <a:chExt cx="12866" cy="2666"/>
          </a:xfrm>
        </p:grpSpPr>
        <p:pic>
          <p:nvPicPr>
            <p:cNvPr id="28" name="图片 27" descr="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993265" y="2040255"/>
            <a:ext cx="8032699" cy="3444189"/>
            <a:chOff x="2560" y="2970"/>
            <a:chExt cx="13760" cy="5900"/>
          </a:xfrm>
        </p:grpSpPr>
        <p:sp>
          <p:nvSpPr>
            <p:cNvPr id="3" name="矩形 1"/>
            <p:cNvSpPr/>
            <p:nvPr/>
          </p:nvSpPr>
          <p:spPr>
            <a:xfrm>
              <a:off x="2560" y="2970"/>
              <a:ext cx="5327" cy="2667"/>
            </a:xfrm>
            <a:custGeom>
              <a:avLst/>
              <a:gdLst/>
              <a:ahLst/>
              <a:cxnLst/>
              <a:rect l="l" t="t" r="r" b="b"/>
              <a:pathLst>
                <a:path w="3168352" h="1584176">
                  <a:moveTo>
                    <a:pt x="0" y="0"/>
                  </a:moveTo>
                  <a:lnTo>
                    <a:pt x="3168352" y="0"/>
                  </a:lnTo>
                  <a:lnTo>
                    <a:pt x="3168352" y="3841"/>
                  </a:lnTo>
                  <a:cubicBezTo>
                    <a:pt x="2588276" y="310525"/>
                    <a:pt x="2179467" y="897330"/>
                    <a:pt x="2122331" y="1584176"/>
                  </a:cubicBezTo>
                  <a:lnTo>
                    <a:pt x="0" y="1584176"/>
                  </a:lnTo>
                  <a:close/>
                </a:path>
              </a:pathLst>
            </a:custGeom>
            <a:gradFill>
              <a:gsLst>
                <a:gs pos="0">
                  <a:srgbClr val="FC0007"/>
                </a:gs>
                <a:gs pos="100000">
                  <a:srgbClr val="FBAB1F"/>
                </a:gs>
              </a:gsLst>
              <a:lin ang="27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lvl1pPr algn="l" fontAlgn="base">
                <a:defRPr>
                  <a:solidFill>
                    <a:schemeClr val="tx1"/>
                  </a:solidFill>
                </a:defRPr>
              </a:lvl1pPr>
              <a:lvl2pPr marL="742950" indent="-285750" algn="l" fontAlgn="base">
                <a:defRPr>
                  <a:solidFill>
                    <a:schemeClr val="tx1"/>
                  </a:solidFill>
                </a:defRPr>
              </a:lvl2pPr>
              <a:lvl3pPr marL="1143000" indent="-228600" algn="l" fontAlgn="base">
                <a:defRPr>
                  <a:solidFill>
                    <a:schemeClr val="tx1"/>
                  </a:solidFill>
                </a:defRPr>
              </a:lvl3pPr>
              <a:lvl4pPr marL="1600200" indent="-228600" algn="l" fontAlgn="base">
                <a:defRPr>
                  <a:solidFill>
                    <a:schemeClr val="tx1"/>
                  </a:solidFill>
                </a:defRPr>
              </a:lvl4pPr>
              <a:lvl5pPr marL="2057400" indent="-228600" algn="l" fontAlgn="base">
                <a:defRPr>
                  <a:solidFill>
                    <a:schemeClr val="tx1"/>
                  </a:solidFill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algn="l" eaLnBrk="1" hangingPunct="1">
                <a:buClrTx/>
                <a:buSzTx/>
              </a:pPr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字魂105号-简雅黑" panose="00000500000000000000" charset="-122"/>
              </a:endParaRPr>
            </a:p>
          </p:txBody>
        </p:sp>
        <p:sp>
          <p:nvSpPr>
            <p:cNvPr id="4" name="矩形 7"/>
            <p:cNvSpPr/>
            <p:nvPr/>
          </p:nvSpPr>
          <p:spPr>
            <a:xfrm>
              <a:off x="10993" y="2970"/>
              <a:ext cx="5327" cy="2667"/>
            </a:xfrm>
            <a:custGeom>
              <a:avLst/>
              <a:gdLst/>
              <a:ahLst/>
              <a:cxnLst/>
              <a:rect l="l" t="t" r="r" b="b"/>
              <a:pathLst>
                <a:path w="3166201" h="1584176">
                  <a:moveTo>
                    <a:pt x="0" y="0"/>
                  </a:moveTo>
                  <a:lnTo>
                    <a:pt x="3166201" y="0"/>
                  </a:lnTo>
                  <a:lnTo>
                    <a:pt x="3166201" y="1584176"/>
                  </a:lnTo>
                  <a:lnTo>
                    <a:pt x="1053993" y="1584176"/>
                  </a:lnTo>
                  <a:cubicBezTo>
                    <a:pt x="996594" y="894244"/>
                    <a:pt x="584367" y="305252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C0007"/>
                </a:gs>
                <a:gs pos="100000">
                  <a:srgbClr val="FBAB1F"/>
                </a:gs>
              </a:gsLst>
              <a:lin ang="27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lvl1pPr algn="l" fontAlgn="base">
                <a:defRPr>
                  <a:solidFill>
                    <a:schemeClr val="tx1"/>
                  </a:solidFill>
                </a:defRPr>
              </a:lvl1pPr>
              <a:lvl2pPr marL="742950" indent="-285750" algn="l" fontAlgn="base">
                <a:defRPr>
                  <a:solidFill>
                    <a:schemeClr val="tx1"/>
                  </a:solidFill>
                </a:defRPr>
              </a:lvl2pPr>
              <a:lvl3pPr marL="1143000" indent="-228600" algn="l" fontAlgn="base">
                <a:defRPr>
                  <a:solidFill>
                    <a:schemeClr val="tx1"/>
                  </a:solidFill>
                </a:defRPr>
              </a:lvl3pPr>
              <a:lvl4pPr marL="1600200" indent="-228600" algn="l" fontAlgn="base">
                <a:defRPr>
                  <a:solidFill>
                    <a:schemeClr val="tx1"/>
                  </a:solidFill>
                </a:defRPr>
              </a:lvl4pPr>
              <a:lvl5pPr marL="2057400" indent="-228600" algn="l" fontAlgn="base">
                <a:defRPr>
                  <a:solidFill>
                    <a:schemeClr val="tx1"/>
                  </a:solidFill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buClrTx/>
                <a:buSzTx/>
              </a:pPr>
              <a:endParaRPr lang="zh-CN" altLang="en-US" sz="16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字魂105号-简雅黑" panose="00000500000000000000" charset="-122"/>
              </a:endParaRPr>
            </a:p>
          </p:txBody>
        </p:sp>
        <p:sp>
          <p:nvSpPr>
            <p:cNvPr id="5" name="矩形 8"/>
            <p:cNvSpPr/>
            <p:nvPr/>
          </p:nvSpPr>
          <p:spPr>
            <a:xfrm>
              <a:off x="2560" y="6187"/>
              <a:ext cx="5300" cy="2667"/>
            </a:xfrm>
            <a:custGeom>
              <a:avLst/>
              <a:gdLst/>
              <a:ahLst/>
              <a:cxnLst/>
              <a:rect l="l" t="t" r="r" b="b"/>
              <a:pathLst>
                <a:path w="3149815" h="1584176">
                  <a:moveTo>
                    <a:pt x="0" y="0"/>
                  </a:moveTo>
                  <a:lnTo>
                    <a:pt x="2121681" y="0"/>
                  </a:lnTo>
                  <a:cubicBezTo>
                    <a:pt x="2173814" y="685187"/>
                    <a:pt x="2576164" y="1272266"/>
                    <a:pt x="3149815" y="1584176"/>
                  </a:cubicBezTo>
                  <a:lnTo>
                    <a:pt x="0" y="1584176"/>
                  </a:lnTo>
                  <a:close/>
                </a:path>
              </a:pathLst>
            </a:custGeom>
            <a:gradFill>
              <a:gsLst>
                <a:gs pos="0">
                  <a:srgbClr val="FC0007"/>
                </a:gs>
                <a:gs pos="100000">
                  <a:srgbClr val="FBAB1F"/>
                </a:gs>
              </a:gsLst>
              <a:lin ang="27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lvl1pPr algn="l" fontAlgn="base">
                <a:defRPr>
                  <a:solidFill>
                    <a:schemeClr val="tx1"/>
                  </a:solidFill>
                </a:defRPr>
              </a:lvl1pPr>
              <a:lvl2pPr marL="742950" indent="-285750" algn="l" fontAlgn="base">
                <a:defRPr>
                  <a:solidFill>
                    <a:schemeClr val="tx1"/>
                  </a:solidFill>
                </a:defRPr>
              </a:lvl2pPr>
              <a:lvl3pPr marL="1143000" indent="-228600" algn="l" fontAlgn="base">
                <a:defRPr>
                  <a:solidFill>
                    <a:schemeClr val="tx1"/>
                  </a:solidFill>
                </a:defRPr>
              </a:lvl3pPr>
              <a:lvl4pPr marL="1600200" indent="-228600" algn="l" fontAlgn="base">
                <a:defRPr>
                  <a:solidFill>
                    <a:schemeClr val="tx1"/>
                  </a:solidFill>
                </a:defRPr>
              </a:lvl4pPr>
              <a:lvl5pPr marL="2057400" indent="-228600" algn="l" fontAlgn="base">
                <a:defRPr>
                  <a:solidFill>
                    <a:schemeClr val="tx1"/>
                  </a:solidFill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algn="l" eaLnBrk="1" hangingPunct="1">
                <a:buClrTx/>
                <a:buSzTx/>
              </a:pPr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字魂105号-简雅黑" panose="00000500000000000000" charset="-122"/>
              </a:endParaRPr>
            </a:p>
          </p:txBody>
        </p:sp>
        <p:sp>
          <p:nvSpPr>
            <p:cNvPr id="6" name="矩形 9"/>
            <p:cNvSpPr/>
            <p:nvPr/>
          </p:nvSpPr>
          <p:spPr>
            <a:xfrm>
              <a:off x="11037" y="6187"/>
              <a:ext cx="5283" cy="2667"/>
            </a:xfrm>
            <a:custGeom>
              <a:avLst/>
              <a:gdLst/>
              <a:ahLst/>
              <a:cxnLst/>
              <a:rect l="l" t="t" r="r" b="b"/>
              <a:pathLst>
                <a:path w="3139691" h="1584176">
                  <a:moveTo>
                    <a:pt x="1028133" y="0"/>
                  </a:moveTo>
                  <a:lnTo>
                    <a:pt x="3139691" y="0"/>
                  </a:lnTo>
                  <a:lnTo>
                    <a:pt x="3139691" y="1584176"/>
                  </a:lnTo>
                  <a:lnTo>
                    <a:pt x="0" y="1584176"/>
                  </a:lnTo>
                  <a:cubicBezTo>
                    <a:pt x="573650" y="1272266"/>
                    <a:pt x="976000" y="685187"/>
                    <a:pt x="1028133" y="0"/>
                  </a:cubicBezTo>
                  <a:close/>
                </a:path>
              </a:pathLst>
            </a:custGeom>
            <a:gradFill>
              <a:gsLst>
                <a:gs pos="0">
                  <a:srgbClr val="FC0007"/>
                </a:gs>
                <a:gs pos="100000">
                  <a:srgbClr val="FBAB1F"/>
                </a:gs>
              </a:gsLst>
              <a:lin ang="27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lvl1pPr algn="l" fontAlgn="base">
                <a:defRPr>
                  <a:solidFill>
                    <a:schemeClr val="tx1"/>
                  </a:solidFill>
                </a:defRPr>
              </a:lvl1pPr>
              <a:lvl2pPr marL="742950" indent="-285750" algn="l" fontAlgn="base">
                <a:defRPr>
                  <a:solidFill>
                    <a:schemeClr val="tx1"/>
                  </a:solidFill>
                </a:defRPr>
              </a:lvl2pPr>
              <a:lvl3pPr marL="1143000" indent="-228600" algn="l" fontAlgn="base">
                <a:defRPr>
                  <a:solidFill>
                    <a:schemeClr val="tx1"/>
                  </a:solidFill>
                </a:defRPr>
              </a:lvl3pPr>
              <a:lvl4pPr marL="1600200" indent="-228600" algn="l" fontAlgn="base">
                <a:defRPr>
                  <a:solidFill>
                    <a:schemeClr val="tx1"/>
                  </a:solidFill>
                </a:defRPr>
              </a:lvl4pPr>
              <a:lvl5pPr marL="2057400" indent="-228600" algn="l" fontAlgn="base">
                <a:defRPr>
                  <a:solidFill>
                    <a:schemeClr val="tx1"/>
                  </a:solidFill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buClrTx/>
                <a:buSzTx/>
              </a:pPr>
              <a:endParaRPr lang="zh-CN" altLang="en-US" sz="16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字魂105号-简雅黑" panose="00000500000000000000" charset="-122"/>
              </a:endParaRPr>
            </a:p>
          </p:txBody>
        </p:sp>
        <p:sp>
          <p:nvSpPr>
            <p:cNvPr id="8" name="椭圆 7"/>
            <p:cNvSpPr>
              <a:spLocks noChangeArrowheads="1"/>
            </p:cNvSpPr>
            <p:nvPr/>
          </p:nvSpPr>
          <p:spPr bwMode="auto">
            <a:xfrm>
              <a:off x="6560" y="3003"/>
              <a:ext cx="5863" cy="5867"/>
            </a:xfrm>
            <a:prstGeom prst="ellipse">
              <a:avLst/>
            </a:prstGeom>
            <a:gradFill>
              <a:gsLst>
                <a:gs pos="0">
                  <a:srgbClr val="FC0007"/>
                </a:gs>
                <a:gs pos="100000">
                  <a:srgbClr val="FBAB1F"/>
                </a:gs>
              </a:gsLst>
              <a:lin ang="2700000" scaled="0"/>
            </a:gradFill>
            <a:ln w="3175" algn="ctr">
              <a:noFill/>
              <a:round/>
            </a:ln>
            <a:effectLst/>
          </p:spPr>
          <p:txBody>
            <a:bodyPr anchor="ctr"/>
            <a:lstStyle>
              <a:lvl1pPr algn="l" fontAlgn="base">
                <a:defRPr>
                  <a:solidFill>
                    <a:schemeClr val="tx1"/>
                  </a:solidFill>
                </a:defRPr>
              </a:lvl1pPr>
              <a:lvl2pPr marL="742950" indent="-285750" algn="l" fontAlgn="base">
                <a:defRPr>
                  <a:solidFill>
                    <a:schemeClr val="tx1"/>
                  </a:solidFill>
                </a:defRPr>
              </a:lvl2pPr>
              <a:lvl3pPr marL="1143000" indent="-228600" algn="l" fontAlgn="base">
                <a:defRPr>
                  <a:solidFill>
                    <a:schemeClr val="tx1"/>
                  </a:solidFill>
                </a:defRPr>
              </a:lvl3pPr>
              <a:lvl4pPr marL="1600200" indent="-228600" algn="l" fontAlgn="base">
                <a:defRPr>
                  <a:solidFill>
                    <a:schemeClr val="tx1"/>
                  </a:solidFill>
                </a:defRPr>
              </a:lvl4pPr>
              <a:lvl5pPr marL="2057400" indent="-228600" algn="l" fontAlgn="base">
                <a:defRPr>
                  <a:solidFill>
                    <a:schemeClr val="tx1"/>
                  </a:solidFill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buClrTx/>
                <a:buSzTx/>
              </a:pPr>
              <a:r>
                <a:rPr lang="zh-CN" altLang="en-US" sz="4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字魂105号-简雅黑" panose="00000500000000000000" charset="-122"/>
                </a:rPr>
                <a:t>基本情况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720" y="3320"/>
              <a:ext cx="13440" cy="4624"/>
              <a:chOff x="2720" y="3320"/>
              <a:chExt cx="13440" cy="4624"/>
            </a:xfrm>
          </p:grpSpPr>
          <p:sp>
            <p:nvSpPr>
              <p:cNvPr id="12" name="TextBox 1"/>
              <p:cNvSpPr txBox="1"/>
              <p:nvPr/>
            </p:nvSpPr>
            <p:spPr>
              <a:xfrm>
                <a:off x="2720" y="3323"/>
                <a:ext cx="3360" cy="1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algn="l" fontAlgn="base">
                  <a:defRPr>
                    <a:solidFill>
                      <a:schemeClr val="tx1"/>
                    </a:solidFill>
                  </a:defRPr>
                </a:lvl1pPr>
                <a:lvl2pPr marL="742950" indent="-285750" algn="l" fontAlgn="base">
                  <a:defRPr>
                    <a:solidFill>
                      <a:schemeClr val="tx1"/>
                    </a:solidFill>
                  </a:defRPr>
                </a:lvl2pPr>
                <a:lvl3pPr marL="1143000" indent="-228600" algn="l" fontAlgn="base">
                  <a:defRPr>
                    <a:solidFill>
                      <a:schemeClr val="tx1"/>
                    </a:solidFill>
                  </a:defRPr>
                </a:lvl3pPr>
                <a:lvl4pPr marL="1600200" indent="-228600" algn="l" fontAlgn="base">
                  <a:defRPr>
                    <a:solidFill>
                      <a:schemeClr val="tx1"/>
                    </a:solidFill>
                  </a:defRPr>
                </a:lvl4pPr>
                <a:lvl5pPr marL="2057400" indent="-228600" algn="l" fontAlgn="base">
                  <a:defRPr>
                    <a:solidFill>
                      <a:schemeClr val="tx1"/>
                    </a:solidFill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 eaLnBrk="1" hangingPunct="1">
                  <a:lnSpc>
                    <a:spcPct val="12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活动时间</a:t>
                </a:r>
              </a:p>
              <a:p>
                <a:pPr algn="l" eaLnBrk="1" hangingPunct="1">
                  <a:lnSpc>
                    <a:spcPct val="120000"/>
                  </a:lnSpc>
                </a:pPr>
                <a:r>
                  <a:rPr lang="en-US" altLang="zh-CN" sz="1600" b="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2022-1-XX</a:t>
                </a:r>
              </a:p>
            </p:txBody>
          </p:sp>
          <p:sp>
            <p:nvSpPr>
              <p:cNvPr id="14" name="TextBox 1"/>
              <p:cNvSpPr txBox="1"/>
              <p:nvPr/>
            </p:nvSpPr>
            <p:spPr>
              <a:xfrm>
                <a:off x="2720" y="6523"/>
                <a:ext cx="3360" cy="1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algn="l" fontAlgn="base">
                  <a:defRPr>
                    <a:solidFill>
                      <a:schemeClr val="tx1"/>
                    </a:solidFill>
                  </a:defRPr>
                </a:lvl1pPr>
                <a:lvl2pPr marL="742950" indent="-285750" algn="l" fontAlgn="base">
                  <a:defRPr>
                    <a:solidFill>
                      <a:schemeClr val="tx1"/>
                    </a:solidFill>
                  </a:defRPr>
                </a:lvl2pPr>
                <a:lvl3pPr marL="1143000" indent="-228600" algn="l" fontAlgn="base">
                  <a:defRPr>
                    <a:solidFill>
                      <a:schemeClr val="tx1"/>
                    </a:solidFill>
                  </a:defRPr>
                </a:lvl3pPr>
                <a:lvl4pPr marL="1600200" indent="-228600" algn="l" fontAlgn="base">
                  <a:defRPr>
                    <a:solidFill>
                      <a:schemeClr val="tx1"/>
                    </a:solidFill>
                  </a:defRPr>
                </a:lvl4pPr>
                <a:lvl5pPr marL="2057400" indent="-228600" algn="l" fontAlgn="base">
                  <a:defRPr>
                    <a:solidFill>
                      <a:schemeClr val="tx1"/>
                    </a:solidFill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l" eaLnBrk="1" hangingPunct="1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活动人数</a:t>
                </a:r>
              </a:p>
              <a:p>
                <a:pPr algn="l" eaLnBrk="1" hangingPunct="1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600" b="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XXXXXX</a:t>
                </a:r>
              </a:p>
            </p:txBody>
          </p:sp>
          <p:sp>
            <p:nvSpPr>
              <p:cNvPr id="16" name="TextBox 1"/>
              <p:cNvSpPr txBox="1"/>
              <p:nvPr/>
            </p:nvSpPr>
            <p:spPr>
              <a:xfrm>
                <a:off x="12800" y="3320"/>
                <a:ext cx="3360" cy="1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algn="l" fontAlgn="base">
                  <a:defRPr>
                    <a:solidFill>
                      <a:schemeClr val="tx1"/>
                    </a:solidFill>
                  </a:defRPr>
                </a:lvl1pPr>
                <a:lvl2pPr marL="742950" indent="-285750" algn="l" fontAlgn="base">
                  <a:defRPr>
                    <a:solidFill>
                      <a:schemeClr val="tx1"/>
                    </a:solidFill>
                  </a:defRPr>
                </a:lvl2pPr>
                <a:lvl3pPr marL="1143000" indent="-228600" algn="l" fontAlgn="base">
                  <a:defRPr>
                    <a:solidFill>
                      <a:schemeClr val="tx1"/>
                    </a:solidFill>
                  </a:defRPr>
                </a:lvl3pPr>
                <a:lvl4pPr marL="1600200" indent="-228600" algn="l" fontAlgn="base">
                  <a:defRPr>
                    <a:solidFill>
                      <a:schemeClr val="tx1"/>
                    </a:solidFill>
                  </a:defRPr>
                </a:lvl4pPr>
                <a:lvl5pPr marL="2057400" indent="-228600" algn="l" fontAlgn="base">
                  <a:defRPr>
                    <a:solidFill>
                      <a:schemeClr val="tx1"/>
                    </a:solidFill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活动地点</a:t>
                </a:r>
              </a:p>
              <a:p>
                <a:pPr algn="r" eaLnBrk="1" hangingPunct="1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600" b="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XXXXXXXX</a:t>
                </a:r>
              </a:p>
            </p:txBody>
          </p:sp>
          <p:sp>
            <p:nvSpPr>
              <p:cNvPr id="18" name="TextBox 1"/>
              <p:cNvSpPr txBox="1"/>
              <p:nvPr/>
            </p:nvSpPr>
            <p:spPr>
              <a:xfrm>
                <a:off x="12800" y="6520"/>
                <a:ext cx="3360" cy="1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algn="l" fontAlgn="base">
                  <a:defRPr>
                    <a:solidFill>
                      <a:schemeClr val="tx1"/>
                    </a:solidFill>
                  </a:defRPr>
                </a:lvl1pPr>
                <a:lvl2pPr marL="742950" indent="-285750" algn="l" fontAlgn="base">
                  <a:defRPr>
                    <a:solidFill>
                      <a:schemeClr val="tx1"/>
                    </a:solidFill>
                  </a:defRPr>
                </a:lvl2pPr>
                <a:lvl3pPr marL="1143000" indent="-228600" algn="l" fontAlgn="base">
                  <a:defRPr>
                    <a:solidFill>
                      <a:schemeClr val="tx1"/>
                    </a:solidFill>
                  </a:defRPr>
                </a:lvl3pPr>
                <a:lvl4pPr marL="1600200" indent="-228600" algn="l" fontAlgn="base">
                  <a:defRPr>
                    <a:solidFill>
                      <a:schemeClr val="tx1"/>
                    </a:solidFill>
                  </a:defRPr>
                </a:lvl4pPr>
                <a:lvl5pPr marL="2057400" indent="-228600" algn="l" fontAlgn="base">
                  <a:defRPr>
                    <a:solidFill>
                      <a:schemeClr val="tx1"/>
                    </a:solidFill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20000"/>
                  </a:lnSpc>
                  <a:buClrTx/>
                  <a:buSzTx/>
                  <a:buFontTx/>
                </a:pPr>
                <a:r>
                  <a:rPr lang="zh-CN" altLang="en-US" sz="2400" b="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活动群体</a:t>
                </a:r>
              </a:p>
              <a:p>
                <a:pPr algn="r" eaLnBrk="1" hangingPunct="1">
                  <a:lnSpc>
                    <a:spcPct val="120000"/>
                  </a:lnSpc>
                  <a:buClrTx/>
                  <a:buSzTx/>
                  <a:buFontTx/>
                </a:pPr>
                <a:r>
                  <a:rPr lang="en-US" altLang="zh-CN" sz="1600" b="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领导、全体员工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309370" y="1198880"/>
            <a:ext cx="9688830" cy="5146675"/>
          </a:xfrm>
          <a:prstGeom prst="roundRect">
            <a:avLst>
              <a:gd name="adj" fmla="val 9130"/>
            </a:avLst>
          </a:prstGeom>
          <a:solidFill>
            <a:srgbClr val="4EC193">
              <a:alpha val="40000"/>
            </a:srgbClr>
          </a:solidFill>
          <a:ln>
            <a:gradFill>
              <a:gsLst>
                <a:gs pos="0">
                  <a:srgbClr val="FBAB1F"/>
                </a:gs>
                <a:gs pos="67000">
                  <a:schemeClr val="bg1"/>
                </a:gs>
                <a:gs pos="96000">
                  <a:srgbClr val="B7E2F3"/>
                </a:gs>
                <a:gs pos="18000">
                  <a:schemeClr val="bg1"/>
                </a:gs>
                <a:gs pos="43000">
                  <a:srgbClr val="75BF6C"/>
                </a:gs>
                <a:gs pos="85000">
                  <a:srgbClr val="FC0007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字魂105号-简雅黑" panose="00000500000000000000" charset="-122"/>
              </a:rPr>
              <a:t> </a:t>
            </a:r>
          </a:p>
        </p:txBody>
      </p:sp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8679815" y="864235"/>
            <a:ext cx="2834005" cy="587375"/>
            <a:chOff x="3166" y="2828"/>
            <a:chExt cx="12866" cy="2666"/>
          </a:xfrm>
        </p:grpSpPr>
        <p:pic>
          <p:nvPicPr>
            <p:cNvPr id="28" name="图片 27" descr="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2225040" y="2367915"/>
            <a:ext cx="3556000" cy="3003550"/>
            <a:chOff x="8604" y="2074"/>
            <a:chExt cx="9483" cy="8010"/>
          </a:xfrm>
        </p:grpSpPr>
        <p:grpSp>
          <p:nvGrpSpPr>
            <p:cNvPr id="11" name="组合 10"/>
            <p:cNvGrpSpPr/>
            <p:nvPr/>
          </p:nvGrpSpPr>
          <p:grpSpPr bwMode="auto">
            <a:xfrm>
              <a:off x="9383" y="2811"/>
              <a:ext cx="8705" cy="6525"/>
              <a:chOff x="6127506" y="1620078"/>
              <a:chExt cx="4731199" cy="3547325"/>
            </a:xfrm>
            <a:gradFill>
              <a:gsLst>
                <a:gs pos="0">
                  <a:srgbClr val="FC0007"/>
                </a:gs>
                <a:gs pos="100000">
                  <a:srgbClr val="FBAB1F"/>
                </a:gs>
              </a:gsLst>
              <a:lin ang="13200000" scaled="0"/>
            </a:gradFill>
          </p:grpSpPr>
          <p:sp>
            <p:nvSpPr>
              <p:cNvPr id="13" name="六边形 12"/>
              <p:cNvSpPr/>
              <p:nvPr/>
            </p:nvSpPr>
            <p:spPr>
              <a:xfrm>
                <a:off x="8025529" y="2201785"/>
                <a:ext cx="2833176" cy="2358088"/>
              </a:xfrm>
              <a:prstGeom prst="hexagon">
                <a:avLst/>
              </a:prstGeom>
              <a:gradFill>
                <a:gsLst>
                  <a:gs pos="0">
                    <a:srgbClr val="FC0007"/>
                  </a:gs>
                  <a:gs pos="100000">
                    <a:srgbClr val="FBAB1F"/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字魂105号-简雅黑" panose="00000500000000000000" charset="-122"/>
                  </a:rPr>
                  <a:t>隆重</a:t>
                </a:r>
              </a:p>
            </p:txBody>
          </p:sp>
          <p:sp>
            <p:nvSpPr>
              <p:cNvPr id="19" name="六边形 18"/>
              <p:cNvSpPr/>
              <p:nvPr/>
            </p:nvSpPr>
            <p:spPr>
              <a:xfrm>
                <a:off x="7217293" y="1620078"/>
                <a:ext cx="1349326" cy="1163414"/>
              </a:xfrm>
              <a:prstGeom prst="hexagon">
                <a:avLst/>
              </a:prstGeom>
              <a:gradFill>
                <a:gsLst>
                  <a:gs pos="0">
                    <a:srgbClr val="FC0007"/>
                  </a:gs>
                  <a:gs pos="100000">
                    <a:srgbClr val="FBAB1F"/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>
                    <a:latin typeface="微软雅黑" panose="020B0503020204020204" charset="-122"/>
                    <a:ea typeface="微软雅黑" panose="020B0503020204020204" charset="-122"/>
                    <a:cs typeface="字魂105号-简雅黑" panose="00000500000000000000" charset="-122"/>
                  </a:rPr>
                  <a:t>大气</a:t>
                </a:r>
              </a:p>
            </p:txBody>
          </p:sp>
          <p:sp>
            <p:nvSpPr>
              <p:cNvPr id="20" name="六边形 19"/>
              <p:cNvSpPr/>
              <p:nvPr/>
            </p:nvSpPr>
            <p:spPr>
              <a:xfrm>
                <a:off x="6127506" y="2208581"/>
                <a:ext cx="1349326" cy="1162054"/>
              </a:xfrm>
              <a:prstGeom prst="hexagon">
                <a:avLst/>
              </a:prstGeom>
              <a:gradFill>
                <a:gsLst>
                  <a:gs pos="0">
                    <a:srgbClr val="FC0007"/>
                  </a:gs>
                  <a:gs pos="100000">
                    <a:srgbClr val="FBAB1F"/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>
                    <a:latin typeface="微软雅黑" panose="020B0503020204020204" charset="-122"/>
                    <a:ea typeface="微软雅黑" panose="020B0503020204020204" charset="-122"/>
                    <a:cs typeface="字魂105号-简雅黑" panose="00000500000000000000" charset="-122"/>
                  </a:rPr>
                  <a:t>感恩</a:t>
                </a:r>
              </a:p>
            </p:txBody>
          </p:sp>
          <p:sp>
            <p:nvSpPr>
              <p:cNvPr id="21" name="六边形 20"/>
              <p:cNvSpPr/>
              <p:nvPr/>
            </p:nvSpPr>
            <p:spPr>
              <a:xfrm>
                <a:off x="6127506" y="3397818"/>
                <a:ext cx="1349326" cy="1162055"/>
              </a:xfrm>
              <a:prstGeom prst="hexagon">
                <a:avLst/>
              </a:prstGeom>
              <a:gradFill>
                <a:gsLst>
                  <a:gs pos="0">
                    <a:srgbClr val="FC0007"/>
                  </a:gs>
                  <a:gs pos="100000">
                    <a:srgbClr val="FBAB1F"/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>
                    <a:latin typeface="微软雅黑" panose="020B0503020204020204" charset="-122"/>
                    <a:ea typeface="微软雅黑" panose="020B0503020204020204" charset="-122"/>
                    <a:cs typeface="字魂105号-简雅黑" panose="00000500000000000000" charset="-122"/>
                  </a:rPr>
                  <a:t>感动</a:t>
                </a:r>
              </a:p>
            </p:txBody>
          </p:sp>
          <p:sp>
            <p:nvSpPr>
              <p:cNvPr id="22" name="六边形 21"/>
              <p:cNvSpPr/>
              <p:nvPr/>
            </p:nvSpPr>
            <p:spPr>
              <a:xfrm>
                <a:off x="7206423" y="4003989"/>
                <a:ext cx="1349326" cy="1163414"/>
              </a:xfrm>
              <a:prstGeom prst="hexagon">
                <a:avLst/>
              </a:prstGeom>
              <a:gradFill>
                <a:gsLst>
                  <a:gs pos="0">
                    <a:srgbClr val="FC0007"/>
                  </a:gs>
                  <a:gs pos="100000">
                    <a:srgbClr val="FBAB1F"/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>
                    <a:latin typeface="微软雅黑" panose="020B0503020204020204" charset="-122"/>
                    <a:ea typeface="微软雅黑" panose="020B0503020204020204" charset="-122"/>
                    <a:cs typeface="字魂105号-简雅黑" panose="00000500000000000000" charset="-122"/>
                  </a:rPr>
                  <a:t>愉快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604" y="2074"/>
              <a:ext cx="8011" cy="8011"/>
              <a:chOff x="4761793" y="1193377"/>
              <a:chExt cx="5086812" cy="5086812"/>
            </a:xfrm>
            <a:gradFill>
              <a:gsLst>
                <a:gs pos="0">
                  <a:srgbClr val="FC0007"/>
                </a:gs>
                <a:gs pos="100000">
                  <a:srgbClr val="FBAB1F"/>
                </a:gs>
              </a:gsLst>
              <a:lin ang="13200000" scaled="0"/>
            </a:gradFill>
          </p:grpSpPr>
          <p:sp>
            <p:nvSpPr>
              <p:cNvPr id="24" name="空心弧 23"/>
              <p:cNvSpPr/>
              <p:nvPr/>
            </p:nvSpPr>
            <p:spPr>
              <a:xfrm rot="18932598">
                <a:off x="4761793" y="1193377"/>
                <a:ext cx="5086812" cy="5086812"/>
              </a:xfrm>
              <a:prstGeom prst="blockArc">
                <a:avLst>
                  <a:gd name="adj1" fmla="val 5631562"/>
                  <a:gd name="adj2" fmla="val 21573093"/>
                  <a:gd name="adj3" fmla="val 142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字魂105号-简雅黑" panose="00000500000000000000" charset="-122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7800137">
                <a:off x="8984404" y="1884169"/>
                <a:ext cx="269694" cy="2324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>
                  <a:latin typeface="微软雅黑" panose="020B0503020204020204" charset="-122"/>
                  <a:ea typeface="微软雅黑" panose="020B0503020204020204" charset="-122"/>
                  <a:cs typeface="字魂105号-简雅黑" panose="00000500000000000000" charset="-122"/>
                </a:endParaRPr>
              </a:p>
            </p:txBody>
          </p:sp>
        </p:grpSp>
      </p:grpSp>
      <p:pic>
        <p:nvPicPr>
          <p:cNvPr id="30" name="图片 29" descr="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6980000">
            <a:off x="601980" y="670560"/>
            <a:ext cx="1767840" cy="177038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614680" y="1091565"/>
            <a:ext cx="174307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活动目的</a:t>
            </a:r>
            <a:endParaRPr lang="en-US" altLang="zh-CN" sz="2800">
              <a:solidFill>
                <a:schemeClr val="tx1"/>
              </a:solidFill>
              <a:effectLst>
                <a:outerShdw blurRad="1270000" dist="38100" dir="2700000" algn="tl" rotWithShape="0">
                  <a:srgbClr val="FBAB1F">
                    <a:alpha val="100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75680" y="2218055"/>
            <a:ext cx="458089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展示企业员工积极向上的精神风貌</a:t>
            </a:r>
          </a:p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提升企业员工向心力与归属感</a:t>
            </a:r>
          </a:p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打造不同以往的印象深刻的年会形式</a:t>
            </a:r>
          </a:p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回顾过去一年的辉煌成就，展望美好未来</a:t>
            </a:r>
          </a:p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推广企业文化的影响与渗透</a:t>
            </a:r>
          </a:p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38100" dir="2700000" algn="tl" rotWithShape="0">
                    <a:srgbClr val="FBAB1F">
                      <a:alpha val="10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有效传播企业品牌影响力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94435" y="1181100"/>
            <a:ext cx="9803765" cy="5146675"/>
          </a:xfrm>
          <a:prstGeom prst="roundRect">
            <a:avLst>
              <a:gd name="adj" fmla="val 9130"/>
            </a:avLst>
          </a:prstGeom>
          <a:solidFill>
            <a:srgbClr val="4EC193">
              <a:alpha val="40000"/>
            </a:srgbClr>
          </a:solidFill>
          <a:ln>
            <a:gradFill>
              <a:gsLst>
                <a:gs pos="0">
                  <a:srgbClr val="FBAB1F"/>
                </a:gs>
                <a:gs pos="67000">
                  <a:schemeClr val="bg1"/>
                </a:gs>
                <a:gs pos="96000">
                  <a:srgbClr val="B7E2F3"/>
                </a:gs>
                <a:gs pos="18000">
                  <a:schemeClr val="bg1"/>
                </a:gs>
                <a:gs pos="43000">
                  <a:srgbClr val="75BF6C"/>
                </a:gs>
                <a:gs pos="85000">
                  <a:srgbClr val="FC0007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cs typeface="字魂105号-简雅黑" panose="00000500000000000000" charset="-122"/>
              </a:rPr>
              <a:t> </a:t>
            </a:r>
          </a:p>
        </p:txBody>
      </p:sp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1265" y="4784090"/>
            <a:ext cx="2070735" cy="2073910"/>
          </a:xfrm>
          <a:prstGeom prst="rect">
            <a:avLst/>
          </a:prstGeom>
        </p:spPr>
      </p:pic>
      <p:pic>
        <p:nvPicPr>
          <p:cNvPr id="24" name="图片 23" descr="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67840" y="3741420"/>
            <a:ext cx="3201670" cy="311658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49865" y="394335"/>
            <a:ext cx="1547495" cy="155067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29750" y="567055"/>
            <a:ext cx="2143125" cy="202311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007360" y="2334260"/>
            <a:ext cx="6178550" cy="2221865"/>
            <a:chOff x="4736" y="3676"/>
            <a:chExt cx="9730" cy="3499"/>
          </a:xfrm>
        </p:grpSpPr>
        <p:sp>
          <p:nvSpPr>
            <p:cNvPr id="18" name="圆角矩形 17"/>
            <p:cNvSpPr/>
            <p:nvPr/>
          </p:nvSpPr>
          <p:spPr>
            <a:xfrm>
              <a:off x="7993" y="3676"/>
              <a:ext cx="3214" cy="8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85000">
                  <a:srgbClr val="FC0007"/>
                </a:gs>
                <a:gs pos="10000">
                  <a:srgbClr val="FBAB1F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rgbClr val="FEF2E2"/>
                  </a:solidFill>
                  <a:cs typeface="字魂105号-简雅黑" panose="00000500000000000000" charset="-122"/>
                </a:rPr>
                <a:t>Part 2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36" y="4765"/>
              <a:ext cx="9730" cy="2410"/>
              <a:chOff x="4736" y="4060"/>
              <a:chExt cx="9730" cy="241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736" y="4060"/>
                <a:ext cx="9730" cy="1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600">
                    <a:solidFill>
                      <a:schemeClr val="bg1"/>
                    </a:solidFill>
                    <a:effectLst>
                      <a:outerShdw blurRad="1270000" dist="38100" dir="2700000" algn="tl" rotWithShape="0">
                        <a:srgbClr val="FBAB1F">
                          <a:alpha val="100000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活 动 流 程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352" y="5803"/>
                <a:ext cx="6721" cy="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>
                    <a:solidFill>
                      <a:schemeClr val="bg1"/>
                    </a:solidFill>
                    <a:effectLst>
                      <a:outerShdw blurRad="1270000" dist="38100" dir="5400000" algn="t" rotWithShape="0">
                        <a:srgbClr val="FBAB1F">
                          <a:alpha val="100000"/>
                        </a:srgbClr>
                      </a:outerShdw>
                    </a:effectLst>
                    <a:cs typeface="字魂105号-简雅黑" panose="00000500000000000000" charset="-122"/>
                  </a:rPr>
                  <a:t>Activity flow</a:t>
                </a: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21640" y="259715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709930" y="1218565"/>
          <a:ext cx="11019790" cy="5031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8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2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01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04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97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篇章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时间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内容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篇章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时间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内容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975">
                <a:tc rowSpan="8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开篇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17:30-18:00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嘉宾入场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第二篇章</a:t>
                      </a: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稳中求进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创新格局</a:t>
                      </a:r>
                    </a:p>
                    <a:p>
                      <a:pPr algn="ctr">
                        <a:buNone/>
                      </a:pPr>
                      <a:endParaRPr lang="zh-CN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19:31-19:33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30s</a:t>
                      </a: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团队展示视频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3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17:59-18:00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倒数视频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19:33-19:38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《科技领航》研发系统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18:00-18:05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</a:t>
                      </a: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周年祝福视频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19:38-19:40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30s</a:t>
                      </a: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团队展示视频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3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18:05-18:10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主持人出场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19:40-19:45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《态度》生产系统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9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18:10-18:20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领导致辞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19:45-19:47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30s</a:t>
                      </a: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团队展示视频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9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18:20-18:50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颁奖环节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19:47-19:52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《开拓》市场系统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3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18:50-18:55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启动仪式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19:52-20:02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游戏环节</a:t>
                      </a:r>
                      <a:endParaRPr lang="zh-CN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9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18:55-19:00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祝酒仪式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20:02-20:12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抽奖环节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340">
                <a:tc rowSpan="7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第一篇章</a:t>
                      </a: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同心聚力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筑梦远航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19:00-19:02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30s</a:t>
                      </a: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团队展示视频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第三篇章</a:t>
                      </a:r>
                      <a:endParaRPr lang="zh-CN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匠心智造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闪耀未来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休息片刻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9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19:02-19:07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开场舞《四海同心》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20:12-20:14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30s</a:t>
                      </a: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团队展示视频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3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19:07-19:09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30s</a:t>
                      </a: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团队展示视频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20:14-20:19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《坚定的信念》质量系统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79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19:09-19:14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《伴你左右》售后系统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20:19-20:21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30s</a:t>
                      </a: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团队展示视频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79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19:14-19:16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30s</a:t>
                      </a: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团队展示视频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20:21-20:26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《融合》销售系统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73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19:16-19:21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《一家亲》运营系统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20:26-20:31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大合唱《我相信》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159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19:21-19:31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抽奖环节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20:35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活动结束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4803140" y="421640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94435" y="1181100"/>
            <a:ext cx="9803765" cy="5146675"/>
          </a:xfrm>
          <a:prstGeom prst="roundRect">
            <a:avLst>
              <a:gd name="adj" fmla="val 9130"/>
            </a:avLst>
          </a:prstGeom>
          <a:solidFill>
            <a:srgbClr val="4EC193">
              <a:alpha val="40000"/>
            </a:srgbClr>
          </a:solidFill>
          <a:ln>
            <a:gradFill>
              <a:gsLst>
                <a:gs pos="0">
                  <a:srgbClr val="FBAB1F"/>
                </a:gs>
                <a:gs pos="67000">
                  <a:schemeClr val="bg1"/>
                </a:gs>
                <a:gs pos="96000">
                  <a:srgbClr val="B7E2F3"/>
                </a:gs>
                <a:gs pos="18000">
                  <a:schemeClr val="bg1"/>
                </a:gs>
                <a:gs pos="43000">
                  <a:srgbClr val="75BF6C"/>
                </a:gs>
                <a:gs pos="85000">
                  <a:srgbClr val="FC0007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cs typeface="字魂105号-简雅黑" panose="00000500000000000000" charset="-122"/>
              </a:rPr>
              <a:t> </a:t>
            </a:r>
          </a:p>
        </p:txBody>
      </p:sp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1265" y="4784090"/>
            <a:ext cx="2070735" cy="2073910"/>
          </a:xfrm>
          <a:prstGeom prst="rect">
            <a:avLst/>
          </a:prstGeom>
        </p:spPr>
      </p:pic>
      <p:pic>
        <p:nvPicPr>
          <p:cNvPr id="24" name="图片 23" descr="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67840" y="3741420"/>
            <a:ext cx="3201670" cy="311658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49865" y="394335"/>
            <a:ext cx="1547495" cy="155067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29750" y="567055"/>
            <a:ext cx="2143125" cy="202311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007360" y="2334260"/>
            <a:ext cx="6178550" cy="2221865"/>
            <a:chOff x="4736" y="3676"/>
            <a:chExt cx="9730" cy="3499"/>
          </a:xfrm>
        </p:grpSpPr>
        <p:sp>
          <p:nvSpPr>
            <p:cNvPr id="18" name="圆角矩形 17"/>
            <p:cNvSpPr/>
            <p:nvPr/>
          </p:nvSpPr>
          <p:spPr>
            <a:xfrm>
              <a:off x="7993" y="3676"/>
              <a:ext cx="3214" cy="8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85000">
                  <a:srgbClr val="FC0007"/>
                </a:gs>
                <a:gs pos="10000">
                  <a:srgbClr val="FBAB1F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rgbClr val="FEF2E2"/>
                  </a:solidFill>
                  <a:cs typeface="字魂105号-简雅黑" panose="00000500000000000000" charset="-122"/>
                </a:rPr>
                <a:t>Part 3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36" y="4765"/>
              <a:ext cx="9730" cy="2410"/>
              <a:chOff x="4736" y="4060"/>
              <a:chExt cx="9730" cy="241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736" y="4060"/>
                <a:ext cx="9730" cy="1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600">
                    <a:solidFill>
                      <a:schemeClr val="bg1"/>
                    </a:solidFill>
                    <a:effectLst>
                      <a:outerShdw blurRad="1270000" dist="38100" dir="2700000" algn="tl" rotWithShape="0">
                        <a:srgbClr val="FBAB1F">
                          <a:alpha val="100000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活 动 内 容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352" y="5803"/>
                <a:ext cx="6721" cy="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>
                    <a:solidFill>
                      <a:schemeClr val="bg1"/>
                    </a:solidFill>
                    <a:effectLst>
                      <a:outerShdw blurRad="1270000" dist="38100" dir="5400000" algn="t" rotWithShape="0">
                        <a:srgbClr val="FBAB1F">
                          <a:alpha val="100000"/>
                        </a:srgbClr>
                      </a:outerShdw>
                    </a:effectLst>
                    <a:cs typeface="字魂105号-简雅黑" panose="00000500000000000000" charset="-122"/>
                  </a:rPr>
                  <a:t>Improvement measures</a:t>
                </a: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21640" y="259715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1265" y="4784090"/>
            <a:ext cx="2070735" cy="2073910"/>
          </a:xfrm>
          <a:prstGeom prst="rect">
            <a:avLst/>
          </a:prstGeom>
        </p:spPr>
      </p:pic>
      <p:pic>
        <p:nvPicPr>
          <p:cNvPr id="24" name="图片 23" descr="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67840" y="3741420"/>
            <a:ext cx="3201670" cy="311658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49865" y="394335"/>
            <a:ext cx="1547495" cy="155067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29750" y="567055"/>
            <a:ext cx="2143125" cy="202311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06725" y="2476500"/>
            <a:ext cx="61785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开篇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21640" y="259715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2433320" cy="628015"/>
            <a:chOff x="774" y="595"/>
            <a:chExt cx="3832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705"/>
              <a:ext cx="284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倒数视频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1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39800" y="1761490"/>
            <a:ext cx="10494801" cy="3955415"/>
            <a:chOff x="625" y="1469"/>
            <a:chExt cx="13264" cy="4999"/>
          </a:xfrm>
        </p:grpSpPr>
        <p:sp>
          <p:nvSpPr>
            <p:cNvPr id="9" name="object 4"/>
            <p:cNvSpPr/>
            <p:nvPr/>
          </p:nvSpPr>
          <p:spPr>
            <a:xfrm>
              <a:off x="5386" y="1469"/>
              <a:ext cx="4192" cy="24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5"/>
            <p:cNvSpPr/>
            <p:nvPr/>
          </p:nvSpPr>
          <p:spPr>
            <a:xfrm>
              <a:off x="9680" y="1474"/>
              <a:ext cx="4209" cy="24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6"/>
            <p:cNvSpPr/>
            <p:nvPr/>
          </p:nvSpPr>
          <p:spPr>
            <a:xfrm>
              <a:off x="5386" y="4022"/>
              <a:ext cx="4216" cy="24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object 7"/>
            <p:cNvSpPr/>
            <p:nvPr/>
          </p:nvSpPr>
          <p:spPr>
            <a:xfrm>
              <a:off x="9694" y="4022"/>
              <a:ext cx="4180" cy="242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5" y="3354"/>
              <a:ext cx="4368" cy="1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开场前现场暗灯，并播放3D倒数视频，预示晚会正式开始。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3719195" cy="628015"/>
            <a:chOff x="774" y="595"/>
            <a:chExt cx="5857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78" y="705"/>
              <a:ext cx="48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20周年祝福视频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2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78078" y="1805305"/>
            <a:ext cx="10836415" cy="3546355"/>
            <a:chOff x="24" y="1643"/>
            <a:chExt cx="13983" cy="4576"/>
          </a:xfrm>
        </p:grpSpPr>
        <p:pic>
          <p:nvPicPr>
            <p:cNvPr id="12" name="图片 11" descr="230262_950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" y="1644"/>
              <a:ext cx="4253" cy="2809"/>
            </a:xfrm>
            <a:prstGeom prst="round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9" y="1643"/>
              <a:ext cx="4214" cy="2810"/>
            </a:xfrm>
            <a:prstGeom prst="roundRect">
              <a:avLst/>
            </a:prstGeom>
          </p:spPr>
        </p:pic>
        <p:pic>
          <p:nvPicPr>
            <p:cNvPr id="5" name="图片 4" descr="tim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78" y="1643"/>
              <a:ext cx="4996" cy="2810"/>
            </a:xfrm>
            <a:prstGeom prst="round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24" y="4958"/>
              <a:ext cx="13983" cy="126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让XXXX能够取得辉煌的业绩，同样离不开广大客户的支持与员工的付出。此处播放来自客户及员工的祝福视频，表达对XXXX的信任与认可，为XXXX这个潜力无限的企业助力。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2719070" cy="628015"/>
            <a:chOff x="774" y="595"/>
            <a:chExt cx="4282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675"/>
              <a:ext cx="329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主持人出场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3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4680" y="2009140"/>
            <a:ext cx="10850407" cy="2940440"/>
            <a:chOff x="233" y="1664"/>
            <a:chExt cx="13606" cy="368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3" y="1664"/>
              <a:ext cx="4347" cy="2897"/>
            </a:xfrm>
            <a:prstGeom prst="roundRect">
              <a:avLst/>
            </a:prstGeom>
          </p:spPr>
        </p:pic>
        <p:pic>
          <p:nvPicPr>
            <p:cNvPr id="4" name="图片 3" descr="0f607edf874840dc752591f5f63fd1a3cf1d7a74a42fa-VTPfcI_fw6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29" y="1664"/>
              <a:ext cx="4420" cy="2896"/>
            </a:xfrm>
            <a:prstGeom prst="roundRect">
              <a:avLst/>
            </a:prstGeom>
          </p:spPr>
        </p:pic>
        <p:pic>
          <p:nvPicPr>
            <p:cNvPr id="5" name="图片 4" descr="b9c570070884a574da47129b016d4314bc63a3f727361a-Yji3XW_fw6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98" y="1664"/>
              <a:ext cx="4341" cy="2897"/>
            </a:xfrm>
            <a:prstGeom prst="round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664" y="4889"/>
              <a:ext cx="12749" cy="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主持人登场，介绍到场的领导嘉宾，并简要阐述本次晚会的主要内容。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2327910" cy="628015"/>
            <a:chOff x="774" y="595"/>
            <a:chExt cx="3666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705"/>
              <a:ext cx="267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领导致辞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4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19746" y="1520050"/>
            <a:ext cx="9895980" cy="4089638"/>
            <a:chOff x="1131" y="1131"/>
            <a:chExt cx="11908" cy="4921"/>
          </a:xfrm>
        </p:grpSpPr>
        <p:pic>
          <p:nvPicPr>
            <p:cNvPr id="4" name="图片 3" descr="587ae4ae27d180b39507b4c4572a575276903217f719-13FbQE_fw6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1" y="1131"/>
              <a:ext cx="5798" cy="3859"/>
            </a:xfrm>
            <a:prstGeom prst="roundRect">
              <a:avLst/>
            </a:prstGeom>
          </p:spPr>
        </p:pic>
        <p:pic>
          <p:nvPicPr>
            <p:cNvPr id="5" name="图片 4" descr="7282c816476bd7dc0b38ca036951a4d8a6defaf331ab3-U5iatx_fw6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41" y="1131"/>
              <a:ext cx="5798" cy="3868"/>
            </a:xfrm>
            <a:prstGeom prst="round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242" y="5609"/>
              <a:ext cx="11753" cy="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由XXXX领导上台致辞，欢迎嘉宾的到来，并对本次活动寄予美好的期望。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2661285" cy="628015"/>
            <a:chOff x="774" y="595"/>
            <a:chExt cx="4191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630"/>
              <a:ext cx="320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颁奖环节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5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9600" y="1862455"/>
            <a:ext cx="10955816" cy="3573707"/>
            <a:chOff x="135" y="1478"/>
            <a:chExt cx="13762" cy="4489"/>
          </a:xfrm>
        </p:grpSpPr>
        <p:pic>
          <p:nvPicPr>
            <p:cNvPr id="5" name="图片 4" descr="7509464_210909616086_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6768" y="1478"/>
              <a:ext cx="7129" cy="3522"/>
            </a:xfrm>
            <a:prstGeom prst="roundRect">
              <a:avLst/>
            </a:prstGeom>
          </p:spPr>
        </p:pic>
        <p:pic>
          <p:nvPicPr>
            <p:cNvPr id="7" name="图片 6" descr="25556273_000821011000_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35" y="1478"/>
              <a:ext cx="6529" cy="3466"/>
            </a:xfrm>
            <a:prstGeom prst="round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361" y="5504"/>
              <a:ext cx="13114" cy="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颁奖视频通过特效制作来展示出奖项的高端性，突出每个获奖人的成就感与自豪感。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2632710" cy="628015"/>
            <a:chOff x="774" y="595"/>
            <a:chExt cx="4146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630"/>
              <a:ext cx="315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颁奖环节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6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33755" y="1418590"/>
            <a:ext cx="10622423" cy="4460240"/>
            <a:chOff x="233" y="1304"/>
            <a:chExt cx="13659" cy="5735"/>
          </a:xfrm>
        </p:grpSpPr>
        <p:pic>
          <p:nvPicPr>
            <p:cNvPr id="2" name="图片 1" descr="96f3132bb92aa402ad53b3b4b7a6bcf2a09dec453a68f-QMoN2S_fw6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3" y="4245"/>
              <a:ext cx="3625" cy="2794"/>
            </a:xfrm>
            <a:prstGeom prst="roundRect">
              <a:avLst/>
            </a:prstGeom>
          </p:spPr>
        </p:pic>
        <p:pic>
          <p:nvPicPr>
            <p:cNvPr id="4" name="图片 3" descr="730_2015804_29556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8" y="4245"/>
              <a:ext cx="4085" cy="2723"/>
            </a:xfrm>
            <a:prstGeom prst="round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68" y="1304"/>
              <a:ext cx="4019" cy="2679"/>
            </a:xfrm>
            <a:prstGeom prst="round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269" y="1304"/>
              <a:ext cx="3589" cy="2679"/>
            </a:xfrm>
            <a:prstGeom prst="round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8827" y="2370"/>
              <a:ext cx="5065" cy="3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</a:rPr>
                <a:t>颁奖形式灵感来源于电影节颁奖典礼。先播放颁奖片头，再由主持人邀请颁奖嘉宾上台宣读颁奖词，揭晓获奖人员名单，并为获奖者颁奖。颁奖后，主持人邀请获奖者代表接受采访，并发表获奖感言。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5746115" cy="628015"/>
            <a:chOff x="774" y="595"/>
            <a:chExt cx="9049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630"/>
              <a:ext cx="806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启动仪式-能量汇聚启动台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7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0550" y="1748790"/>
            <a:ext cx="11008995" cy="3605648"/>
            <a:chOff x="210" y="1749"/>
            <a:chExt cx="13682" cy="4481"/>
          </a:xfrm>
        </p:grpSpPr>
        <p:pic>
          <p:nvPicPr>
            <p:cNvPr id="2" name="图片 1" descr="984e1a6dad420570440c07645cbd3be3d76dac7d770b-XQsyFx_fw658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10" y="1807"/>
              <a:ext cx="4905" cy="2855"/>
            </a:xfrm>
            <a:prstGeom prst="roundRect">
              <a:avLst/>
            </a:prstGeom>
          </p:spPr>
        </p:pic>
        <p:pic>
          <p:nvPicPr>
            <p:cNvPr id="4" name="图片 3" descr="启动道具效果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2" y="1771"/>
              <a:ext cx="3853" cy="2891"/>
            </a:xfrm>
            <a:prstGeom prst="roundRect">
              <a:avLst/>
            </a:prstGeom>
          </p:spPr>
        </p:pic>
        <p:pic>
          <p:nvPicPr>
            <p:cNvPr id="5" name="图片 4" descr="4706279944671104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38" y="1749"/>
              <a:ext cx="4454" cy="2970"/>
            </a:xfrm>
            <a:prstGeom prst="round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343" y="5084"/>
              <a:ext cx="13549" cy="1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上台嘉宾推动启动杆，启动道具将发出多条光线，并慢慢汇聚在中心点，点亮企业的LOGO，突出整场晚会的仪式感和体验感，寓意着新一年XXXX人精诚团结，汇聚能量，共创辉煌。</a:t>
              </a:r>
              <a:endParaRPr lang="zh-CN" altLang="en-US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2622550" cy="628015"/>
            <a:chOff x="774" y="595"/>
            <a:chExt cx="4130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630"/>
              <a:ext cx="314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祝酒仪式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8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0900" y="1661795"/>
            <a:ext cx="10623069" cy="3748496"/>
            <a:chOff x="425" y="1342"/>
            <a:chExt cx="13467" cy="4752"/>
          </a:xfrm>
        </p:grpSpPr>
        <p:pic>
          <p:nvPicPr>
            <p:cNvPr id="2" name="图片 1" descr="5e7fe03240f093854cba81c3d777f5e9369cfa8f4bda2-kLDPkK_fw6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91" y="1342"/>
              <a:ext cx="6501" cy="3644"/>
            </a:xfrm>
            <a:prstGeom prst="roundRect">
              <a:avLst/>
            </a:prstGeom>
          </p:spPr>
        </p:pic>
        <p:pic>
          <p:nvPicPr>
            <p:cNvPr id="4" name="图片 3" descr="6ebce734c42b72ed9d30ac0454fe4b16d0acf20f119b45-wwvSOi_fw6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" y="1342"/>
              <a:ext cx="6377" cy="3644"/>
            </a:xfrm>
            <a:prstGeom prst="round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224" y="5627"/>
              <a:ext cx="11700" cy="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由XXXX领导、优秀员工代表上台进行祝酒仪式，寓意着晚宴开始。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1265" y="4784090"/>
            <a:ext cx="2070735" cy="2073910"/>
          </a:xfrm>
          <a:prstGeom prst="rect">
            <a:avLst/>
          </a:prstGeom>
        </p:spPr>
      </p:pic>
      <p:pic>
        <p:nvPicPr>
          <p:cNvPr id="24" name="图片 23" descr="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67840" y="3741420"/>
            <a:ext cx="3201670" cy="311658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49865" y="394335"/>
            <a:ext cx="1547495" cy="155067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29750" y="567055"/>
            <a:ext cx="2143125" cy="202311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1640" y="259715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3251713" y="1997061"/>
            <a:ext cx="5669280" cy="23069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48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第一篇章</a:t>
            </a:r>
          </a:p>
          <a:p>
            <a:pPr lvl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48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同心聚力·筑梦远航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4231640" cy="628015"/>
            <a:chOff x="774" y="595"/>
            <a:chExt cx="6664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720"/>
              <a:ext cx="567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30s团队展示视频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1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76910" y="1771015"/>
            <a:ext cx="10852920" cy="3806007"/>
            <a:chOff x="31" y="1349"/>
            <a:chExt cx="14090" cy="4941"/>
          </a:xfrm>
        </p:grpSpPr>
        <p:pic>
          <p:nvPicPr>
            <p:cNvPr id="9" name="图片 8" descr="9c7f4cd8a135256a01756273ab5c910b228ba0ab8b0cb7-E1Ydhm_fw6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" y="1356"/>
              <a:ext cx="4850" cy="3238"/>
            </a:xfrm>
            <a:prstGeom prst="roundRect">
              <a:avLst/>
            </a:prstGeom>
          </p:spPr>
        </p:pic>
        <p:pic>
          <p:nvPicPr>
            <p:cNvPr id="10" name="图片 9" descr="92134f3a2801bb9279717ff68a91148137840e2d6a2add-ISFDnP_fw6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6" y="1349"/>
              <a:ext cx="4861" cy="3245"/>
            </a:xfrm>
            <a:prstGeom prst="round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328" y="5238"/>
              <a:ext cx="13793" cy="1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在企业节目开始前，通过播放30s短视频来展示部门文化及凝聚力，引出节目主题，注入更丰富、更深刻的精神意义，增添节目的文化内涵。</a:t>
              </a:r>
            </a:p>
          </p:txBody>
        </p:sp>
        <p:pic>
          <p:nvPicPr>
            <p:cNvPr id="12" name="图片 11" descr="7e7bdf90495a99b5e69c966f67883923ade3463520b77-LjOCBr_fw6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16" y="1356"/>
              <a:ext cx="4105" cy="3244"/>
            </a:xfrm>
            <a:prstGeom prst="round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4079240" cy="628015"/>
            <a:chOff x="774" y="595"/>
            <a:chExt cx="6424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735"/>
              <a:ext cx="543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开场舞《四海同心》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2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41036" y="1655445"/>
            <a:ext cx="10599124" cy="4554339"/>
            <a:chOff x="180" y="1242"/>
            <a:chExt cx="13615" cy="5850"/>
          </a:xfrm>
        </p:grpSpPr>
        <p:pic>
          <p:nvPicPr>
            <p:cNvPr id="11" name="图片 10" descr="6660c4183a7040fc944ae77730e2640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3" y="1251"/>
              <a:ext cx="7195" cy="4040"/>
            </a:xfrm>
            <a:prstGeom prst="roundRect">
              <a:avLst/>
            </a:prstGeom>
          </p:spPr>
        </p:pic>
        <p:pic>
          <p:nvPicPr>
            <p:cNvPr id="12" name="图片 11" descr="2680846377342091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4" y="1242"/>
              <a:ext cx="6071" cy="4049"/>
            </a:xfrm>
            <a:prstGeom prst="round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80" y="5695"/>
              <a:ext cx="13502" cy="1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由企业员工上台，以《四海同心》为主题进行开场舞表演，共同演绎来自全国各地的XXXX人欢聚一堂、其乐融融的景象，为正常晚会打下热烈、恢弘的基调，彰显XXXX人良好的精神面貌。</a:t>
              </a:r>
            </a:p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6993255" cy="628015"/>
            <a:chOff x="774" y="595"/>
            <a:chExt cx="11013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630"/>
              <a:ext cx="1002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员工节目：《伴你左右》售后系统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3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90905" y="1445260"/>
            <a:ext cx="10060305" cy="4342130"/>
            <a:chOff x="623" y="1166"/>
            <a:chExt cx="13237" cy="5713"/>
          </a:xfrm>
        </p:grpSpPr>
        <p:pic>
          <p:nvPicPr>
            <p:cNvPr id="4" name="图片 3" descr="timg (9)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68" y="4048"/>
              <a:ext cx="3780" cy="2831"/>
            </a:xfrm>
            <a:prstGeom prst="rect">
              <a:avLst/>
            </a:prstGeom>
          </p:spPr>
        </p:pic>
        <p:pic>
          <p:nvPicPr>
            <p:cNvPr id="8" name="图片 7" descr="timg (10)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0" y="4047"/>
              <a:ext cx="3770" cy="2832"/>
            </a:xfrm>
            <a:prstGeom prst="rect">
              <a:avLst/>
            </a:prstGeom>
          </p:spPr>
        </p:pic>
        <p:pic>
          <p:nvPicPr>
            <p:cNvPr id="5" name="图片 4" descr="timgCJ8VX7OJ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8" y="1166"/>
              <a:ext cx="3780" cy="2753"/>
            </a:xfrm>
            <a:prstGeom prst="rect">
              <a:avLst/>
            </a:prstGeom>
          </p:spPr>
        </p:pic>
        <p:pic>
          <p:nvPicPr>
            <p:cNvPr id="9" name="图片 8" descr="timgEMYJ677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90" y="1166"/>
              <a:ext cx="3770" cy="2752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623" y="2607"/>
              <a:ext cx="5341" cy="3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由售后系统员工上台，以“以客户为中心”为主线展开表演，展现XXXX人在提供售后服务的过程中的高度责任感与使命感，以及互帮互助，共同成长的精神。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6041390" cy="628015"/>
            <a:chOff x="774" y="595"/>
            <a:chExt cx="9514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735"/>
              <a:ext cx="852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员工节目：《一家亲》运营系统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4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62635" y="1895475"/>
            <a:ext cx="10650998" cy="3892244"/>
            <a:chOff x="233" y="1725"/>
            <a:chExt cx="13683" cy="5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3" y="1725"/>
              <a:ext cx="4457" cy="2972"/>
            </a:xfrm>
            <a:prstGeom prst="round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1" y="1725"/>
              <a:ext cx="4067" cy="2972"/>
            </a:xfrm>
            <a:prstGeom prst="round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22" y="1725"/>
              <a:ext cx="4467" cy="2973"/>
            </a:xfrm>
            <a:prstGeom prst="round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259" y="5613"/>
              <a:ext cx="13657" cy="1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由运营系统员工上台，以“一家亲”为主题展开表演，展现XXXX人相亲相爱，精诚团结，共同奋斗的企业文化精神。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1265" y="4784090"/>
            <a:ext cx="2070735" cy="2073910"/>
          </a:xfrm>
          <a:prstGeom prst="rect">
            <a:avLst/>
          </a:prstGeom>
        </p:spPr>
      </p:pic>
      <p:pic>
        <p:nvPicPr>
          <p:cNvPr id="24" name="图片 23" descr="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67840" y="3741420"/>
            <a:ext cx="3201670" cy="311658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49865" y="394335"/>
            <a:ext cx="1547495" cy="155067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29750" y="567055"/>
            <a:ext cx="2143125" cy="202311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1640" y="259715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3251713" y="1997061"/>
            <a:ext cx="5669280" cy="23069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48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第二篇章</a:t>
            </a:r>
          </a:p>
          <a:p>
            <a:pPr lvl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48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稳中求进·创新格局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6212840" cy="628015"/>
            <a:chOff x="774" y="595"/>
            <a:chExt cx="9784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1763" y="630"/>
              <a:ext cx="879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互动视屏秀《科技领航》研发系统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1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3539" y="1807567"/>
            <a:ext cx="10962656" cy="4089567"/>
            <a:chOff x="-91" y="1531"/>
            <a:chExt cx="13983" cy="5216"/>
          </a:xfrm>
        </p:grpSpPr>
        <p:sp>
          <p:nvSpPr>
            <p:cNvPr id="5" name="object 5"/>
            <p:cNvSpPr/>
            <p:nvPr/>
          </p:nvSpPr>
          <p:spPr>
            <a:xfrm>
              <a:off x="4813" y="1531"/>
              <a:ext cx="4500" cy="25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4" name="object 6"/>
            <p:cNvSpPr/>
            <p:nvPr/>
          </p:nvSpPr>
          <p:spPr>
            <a:xfrm>
              <a:off x="9425" y="4224"/>
              <a:ext cx="4467" cy="251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7" name="object 7"/>
            <p:cNvSpPr/>
            <p:nvPr/>
          </p:nvSpPr>
          <p:spPr>
            <a:xfrm>
              <a:off x="9458" y="1531"/>
              <a:ext cx="4434" cy="25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8" name="object 8"/>
            <p:cNvSpPr/>
            <p:nvPr/>
          </p:nvSpPr>
          <p:spPr>
            <a:xfrm>
              <a:off x="4813" y="4215"/>
              <a:ext cx="4500" cy="25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-91" y="1789"/>
              <a:ext cx="4759" cy="4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sz="1600" dirty="0"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由研发</a:t>
              </a:r>
              <a:r>
                <a:rPr lang="zh-CN" sz="1600" dirty="0"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系统</a:t>
              </a:r>
              <a:r>
                <a:rPr sz="1600" dirty="0"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员工上台，以“科技领航”为主题，以互动视频秀的形式展开表演，展现XXXX人在发展道路上专注科研、引领创新、追求卓越的精神。</a:t>
              </a:r>
            </a:p>
            <a:p>
              <a:pPr>
                <a:lnSpc>
                  <a:spcPct val="140000"/>
                </a:lnSpc>
              </a:pPr>
              <a:endParaRPr sz="16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>
                <a:lnSpc>
                  <a:spcPct val="140000"/>
                </a:lnSpc>
              </a:pPr>
              <a:r>
                <a:rPr lang="en-US" sz="1600" dirty="0"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(</a:t>
              </a:r>
              <a:r>
                <a:rPr sz="1600" dirty="0"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通过人与大屏幕进行互动表演，屏幕画面从一个方块砌成一整面墙，从而衍生出一条光明大道，呈现出裸眼3D的舞台视觉效果，寓意着XXXX的未来科技发展一片光明。</a:t>
              </a:r>
              <a:r>
                <a:rPr lang="en-US" sz="1600" dirty="0"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5812790" cy="628015"/>
            <a:chOff x="774" y="595"/>
            <a:chExt cx="9154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791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员工节目：《态度》生产系统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2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31850" y="1497330"/>
            <a:ext cx="10581173" cy="4581279"/>
            <a:chOff x="455" y="1203"/>
            <a:chExt cx="13235" cy="5730"/>
          </a:xfrm>
        </p:grpSpPr>
        <p:sp>
          <p:nvSpPr>
            <p:cNvPr id="8" name="文本框 7"/>
            <p:cNvSpPr txBox="1"/>
            <p:nvPr/>
          </p:nvSpPr>
          <p:spPr>
            <a:xfrm>
              <a:off x="532" y="5920"/>
              <a:ext cx="13158" cy="1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态度决定质量，质量决定未来。由生产系统员工上台，以“态度”为主题，采用</a:t>
              </a:r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说唱</a:t>
              </a: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和</a:t>
              </a:r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情景表演</a:t>
              </a: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的形式展开表演，展现XXXX人在实现企业降本增效目标所做的努力和成果。</a:t>
              </a:r>
            </a:p>
          </p:txBody>
        </p:sp>
        <p:pic>
          <p:nvPicPr>
            <p:cNvPr id="9" name="图片 8" descr="2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455" y="1203"/>
              <a:ext cx="6668" cy="4142"/>
            </a:xfrm>
            <a:prstGeom prst="roundRect">
              <a:avLst/>
            </a:prstGeom>
          </p:spPr>
        </p:pic>
        <p:pic>
          <p:nvPicPr>
            <p:cNvPr id="11" name="图片 10" descr="timg (7)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524" y="1203"/>
              <a:ext cx="5817" cy="4110"/>
            </a:xfrm>
            <a:prstGeom prst="round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434975"/>
            <a:ext cx="5812790" cy="628015"/>
            <a:chOff x="774" y="595"/>
            <a:chExt cx="9154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791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员工节目：《开拓》市场系统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3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48030" y="2007870"/>
            <a:ext cx="10785475" cy="3544457"/>
            <a:chOff x="38" y="1586"/>
            <a:chExt cx="14000" cy="46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34" y="1586"/>
              <a:ext cx="4304" cy="2859"/>
            </a:xfrm>
            <a:prstGeom prst="round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58" y="1586"/>
              <a:ext cx="4380" cy="2918"/>
            </a:xfrm>
            <a:prstGeom prst="round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" y="1586"/>
              <a:ext cx="4939" cy="2862"/>
            </a:xfrm>
            <a:prstGeom prst="round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212" y="4990"/>
              <a:ext cx="13536" cy="1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由市场系统员工上台，以“开拓”为主题展开表演，展现XXXX在未来的战略规划和发展目标，以及在发展道路上的开拓进取的精神。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1265" y="4784090"/>
            <a:ext cx="2070735" cy="2073910"/>
          </a:xfrm>
          <a:prstGeom prst="rect">
            <a:avLst/>
          </a:prstGeom>
        </p:spPr>
      </p:pic>
      <p:pic>
        <p:nvPicPr>
          <p:cNvPr id="24" name="图片 23" descr="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67840" y="3741420"/>
            <a:ext cx="3201670" cy="311658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49865" y="394335"/>
            <a:ext cx="1547495" cy="155067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29750" y="567055"/>
            <a:ext cx="2143125" cy="202311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21640" y="259715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3251713" y="1997061"/>
            <a:ext cx="5669280" cy="23069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48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第三篇章</a:t>
            </a:r>
          </a:p>
          <a:p>
            <a:pPr lvl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480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匠心智造·闪耀未来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6955155" cy="628015"/>
            <a:chOff x="774" y="595"/>
            <a:chExt cx="10953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970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员工节目：《坚定的信念》质量系统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1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3100" y="1598295"/>
            <a:ext cx="10833470" cy="4252110"/>
            <a:chOff x="415" y="1227"/>
            <a:chExt cx="13338" cy="523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5" y="1227"/>
              <a:ext cx="7078" cy="3982"/>
            </a:xfrm>
            <a:prstGeom prst="round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7" y="1227"/>
              <a:ext cx="5891" cy="3923"/>
            </a:xfrm>
            <a:prstGeom prst="round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549" y="5464"/>
              <a:ext cx="13204" cy="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由质量系统员工上台，以“坚定的信念”为主题，采用小合唱的方式展开表演，展现XXXX人对产品质量一如既往的重视、追求。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5812790" cy="628015"/>
            <a:chOff x="774" y="595"/>
            <a:chExt cx="9154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791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员工节目：《融合》销售系统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2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52780" y="2152015"/>
            <a:ext cx="10936770" cy="3950510"/>
            <a:chOff x="233" y="1829"/>
            <a:chExt cx="13663" cy="493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3" y="1844"/>
              <a:ext cx="4432" cy="2955"/>
            </a:xfrm>
            <a:prstGeom prst="roundRect">
              <a:avLst/>
            </a:prstGeom>
          </p:spPr>
        </p:pic>
        <p:pic>
          <p:nvPicPr>
            <p:cNvPr id="7" name="图片 6" descr="timg (11)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8" y="1839"/>
              <a:ext cx="4449" cy="2965"/>
            </a:xfrm>
            <a:prstGeom prst="roundRect">
              <a:avLst/>
            </a:prstGeom>
          </p:spPr>
        </p:pic>
        <p:pic>
          <p:nvPicPr>
            <p:cNvPr id="8" name="图片 7" descr="timg (12)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44" y="1829"/>
              <a:ext cx="4448" cy="2970"/>
            </a:xfrm>
            <a:prstGeom prst="round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279" y="5672"/>
              <a:ext cx="13617" cy="1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由销售系统员工上台，以“融合”为主题展开表演，展示XXXX销售系统人员来自全国各地，又为了共同的目标而砥砺奋斗的精神。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4584065" cy="628015"/>
            <a:chOff x="774" y="595"/>
            <a:chExt cx="7219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597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大合唱《我相信》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3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724660" y="1788795"/>
            <a:ext cx="9117965" cy="3432810"/>
            <a:chOff x="406" y="1266"/>
            <a:chExt cx="13609" cy="5406"/>
          </a:xfrm>
        </p:grpSpPr>
        <p:sp>
          <p:nvSpPr>
            <p:cNvPr id="4" name="文本框 3"/>
            <p:cNvSpPr txBox="1"/>
            <p:nvPr/>
          </p:nvSpPr>
          <p:spPr>
            <a:xfrm>
              <a:off x="406" y="2880"/>
              <a:ext cx="5453" cy="3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合唱《我相信》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由XXXX全体员工及领导共同合唱《我相信》，展示全体员工的精神风貌，寓意着XXXX人对未来发展充满信心，共同创造更美好的明天。 </a:t>
              </a:r>
            </a:p>
          </p:txBody>
        </p:sp>
        <p:pic>
          <p:nvPicPr>
            <p:cNvPr id="5" name="图片 4" descr="Img41381447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79" y="1266"/>
              <a:ext cx="8036" cy="5406"/>
            </a:xfrm>
            <a:prstGeom prst="round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3031490" cy="628015"/>
            <a:chOff x="774" y="595"/>
            <a:chExt cx="4774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353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抽奖环节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4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04570" y="1762125"/>
            <a:ext cx="9892030" cy="4317647"/>
            <a:chOff x="1327" y="1545"/>
            <a:chExt cx="12157" cy="5306"/>
          </a:xfrm>
        </p:grpSpPr>
        <p:pic>
          <p:nvPicPr>
            <p:cNvPr id="463" name="page12image2144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7" y="1545"/>
              <a:ext cx="4347" cy="2956"/>
            </a:xfrm>
            <a:prstGeom prst="roundRect">
              <a:avLst/>
            </a:prstGeom>
            <a:ln w="12700">
              <a:miter lim="400000"/>
              <a:headEnd/>
              <a:tailEnd/>
            </a:ln>
          </p:spPr>
        </p:pic>
        <p:sp>
          <p:nvSpPr>
            <p:cNvPr id="2" name="文本框 1"/>
            <p:cNvSpPr txBox="1"/>
            <p:nvPr/>
          </p:nvSpPr>
          <p:spPr>
            <a:xfrm>
              <a:off x="1432" y="4743"/>
              <a:ext cx="4341" cy="2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60000"/>
                </a:lnSpc>
              </a:pPr>
              <a:r>
                <a:rPr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微信摇一摇拔河</a:t>
              </a:r>
            </a:p>
            <a:p>
              <a:pPr algn="l">
                <a:lnSpc>
                  <a:spcPct val="160000"/>
                </a:lnSpc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随机抽位数位嘉宾,比如8位—10位,进行活动分2组进行拔河现场互动, 活跃现场气氛。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pic>
          <p:nvPicPr>
            <p:cNvPr id="5" name="09325717011876a5a91754415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7211" y="1545"/>
              <a:ext cx="6273" cy="2956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7516" y="5070"/>
              <a:ext cx="5968" cy="1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buFont typeface="Wingdings" panose="05000000000000000000" charset="0"/>
                <a:buChar char="u"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适用于有嘉宾或者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VIP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喊开始和停的场景；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charset="0"/>
                <a:buChar char="u"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可以提前导入中奖名单；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charset="0"/>
                <a:buChar char="u"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可以删除中奖人，重新加入新的中奖人</a:t>
              </a:r>
              <a:r>
                <a:rPr lang="zh-CN" altLang="en-US" sz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2746375" cy="628015"/>
            <a:chOff x="774" y="595"/>
            <a:chExt cx="4325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308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抽奖环节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4</a:t>
              </a: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1344295" y="1254760"/>
            <a:ext cx="2005965" cy="29972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95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数钱游戏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430" y="1825157"/>
            <a:ext cx="6129997" cy="41418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5307" y="1839791"/>
            <a:ext cx="2811340" cy="41058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4018280" cy="628015"/>
            <a:chOff x="774" y="595"/>
            <a:chExt cx="6328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508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游戏互动环节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5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1710" y="1426845"/>
            <a:ext cx="10368411" cy="4632699"/>
            <a:chOff x="361" y="1032"/>
            <a:chExt cx="13541" cy="6050"/>
          </a:xfrm>
        </p:grpSpPr>
        <p:sp>
          <p:nvSpPr>
            <p:cNvPr id="4" name="文本框 3"/>
            <p:cNvSpPr txBox="1"/>
            <p:nvPr/>
          </p:nvSpPr>
          <p:spPr>
            <a:xfrm>
              <a:off x="477" y="3968"/>
              <a:ext cx="4375" cy="311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zh-CN" altLang="en-US" sz="2000" b="1" kern="100" dirty="0">
                  <a:solidFill>
                    <a:srgbClr val="C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泼到为止</a:t>
              </a:r>
              <a:r>
                <a:rPr lang="en-US" altLang="zh-CN" sz="2000" b="1" kern="100" dirty="0">
                  <a:solidFill>
                    <a:srgbClr val="99191E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 </a:t>
              </a:r>
              <a:endParaRPr lang="en-US" altLang="zh-CN" sz="2000" b="1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 algn="just">
                <a:spcAft>
                  <a:spcPts val="0"/>
                </a:spcAft>
              </a:pPr>
              <a:endParaRPr lang="zh-CN" altLang="zh-CN" sz="2000" kern="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just">
                <a:lnSpc>
                  <a:spcPct val="130000"/>
                </a:lnSpc>
                <a:spcAft>
                  <a:spcPts val="0"/>
                </a:spcAft>
              </a:pPr>
              <a:r>
                <a:rPr altLang="zh-CN" sz="1400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一、邀请两名嘉宾上台站到桌子边，面对面，并在桌子上准备一个锅盖和一杯水。</a:t>
              </a:r>
            </a:p>
            <a:p>
              <a:pPr algn="just">
                <a:lnSpc>
                  <a:spcPct val="130000"/>
                </a:lnSpc>
                <a:spcAft>
                  <a:spcPts val="0"/>
                </a:spcAft>
              </a:pPr>
              <a:r>
                <a:rPr altLang="zh-CN" sz="1400" kern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二、两人先进行石头剪刀布游戏，赢者泼水，输者挡水，率先将水泼到对方者获胜。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5953" y="3968"/>
              <a:ext cx="7949" cy="26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Follow me</a:t>
              </a:r>
              <a:endParaRPr lang="zh-CN" altLang="en-US" sz="2000" b="1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2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邀请嘉宾上台，在特定故事情节里，跟着演员做同样的动作，但道具实物存在明显差别，参与者胜利的欲望与差异化的道具，嘉宾只能无奈硬头皮跟着做，从而引发全场笑点不断，让全场气氛到达高潮。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7" y="1032"/>
              <a:ext cx="3508" cy="2625"/>
            </a:xfrm>
            <a:prstGeom prst="round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43" y="1032"/>
              <a:ext cx="4259" cy="2625"/>
            </a:xfrm>
            <a:prstGeom prst="round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1" y="1100"/>
              <a:ext cx="4608" cy="2697"/>
            </a:xfrm>
            <a:prstGeom prst="round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4018280" cy="628015"/>
            <a:chOff x="774" y="595"/>
            <a:chExt cx="6328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508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游戏互动环节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5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72870" y="1316355"/>
            <a:ext cx="10003155" cy="4834220"/>
            <a:chOff x="872" y="1083"/>
            <a:chExt cx="13399" cy="6475"/>
          </a:xfrm>
        </p:grpSpPr>
        <p:sp>
          <p:nvSpPr>
            <p:cNvPr id="9" name="文本框 8"/>
            <p:cNvSpPr txBox="1"/>
            <p:nvPr/>
          </p:nvSpPr>
          <p:spPr>
            <a:xfrm>
              <a:off x="872" y="5028"/>
              <a:ext cx="5301" cy="2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搭错线</a:t>
              </a:r>
              <a:endPara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endPara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70000"/>
                </a:lnSpc>
              </a:pP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上台嘉宾需要戴上隔音耳机，并各自于“问题板”及“答案版”中随意挑选问题和答案，若能对上正确问答则得分，最终得分多的获胜。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816" y="5028"/>
              <a:ext cx="5634" cy="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站还是坐</a:t>
              </a:r>
              <a:endPara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30000"/>
                </a:lnSpc>
              </a:pPr>
              <a:endPara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主持人宣读一段关于站和坐的绕口令，当读到“站”的时候，嘉宾都要坐下，当读到“坐”的时候，嘉宾都要站起来，错两次者就要被淘汰，在游戏完后接受惩罚。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16" y="1215"/>
              <a:ext cx="4785" cy="3181"/>
            </a:xfrm>
            <a:prstGeom prst="roundRect">
              <a:avLst/>
            </a:prstGeom>
          </p:spPr>
        </p:pic>
        <p:pic>
          <p:nvPicPr>
            <p:cNvPr id="14" name="图片 13" descr="微信图片_201811291918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71" y="3139"/>
              <a:ext cx="3400" cy="1790"/>
            </a:xfrm>
            <a:prstGeom prst="rect">
              <a:avLst/>
            </a:prstGeom>
          </p:spPr>
        </p:pic>
        <p:pic>
          <p:nvPicPr>
            <p:cNvPr id="15" name="图片 14" descr="微信图片_201811291921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0" y="1083"/>
              <a:ext cx="4945" cy="3446"/>
            </a:xfrm>
            <a:prstGeom prst="round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94435" y="1181100"/>
            <a:ext cx="9803765" cy="5146675"/>
          </a:xfrm>
          <a:prstGeom prst="roundRect">
            <a:avLst>
              <a:gd name="adj" fmla="val 9130"/>
            </a:avLst>
          </a:prstGeom>
          <a:solidFill>
            <a:srgbClr val="4EC193">
              <a:alpha val="40000"/>
            </a:srgbClr>
          </a:solidFill>
          <a:ln>
            <a:gradFill>
              <a:gsLst>
                <a:gs pos="0">
                  <a:srgbClr val="FBAB1F"/>
                </a:gs>
                <a:gs pos="67000">
                  <a:schemeClr val="bg1"/>
                </a:gs>
                <a:gs pos="96000">
                  <a:srgbClr val="B7E2F3"/>
                </a:gs>
                <a:gs pos="18000">
                  <a:schemeClr val="bg1"/>
                </a:gs>
                <a:gs pos="43000">
                  <a:srgbClr val="75BF6C"/>
                </a:gs>
                <a:gs pos="85000">
                  <a:srgbClr val="FC0007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cs typeface="字魂105号-简雅黑" panose="00000500000000000000" charset="-122"/>
              </a:rPr>
              <a:t> </a:t>
            </a:r>
          </a:p>
        </p:txBody>
      </p:sp>
      <p:pic>
        <p:nvPicPr>
          <p:cNvPr id="13" name="图片 12" descr="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1265" y="4784090"/>
            <a:ext cx="2070735" cy="2073910"/>
          </a:xfrm>
          <a:prstGeom prst="rect">
            <a:avLst/>
          </a:prstGeom>
        </p:spPr>
      </p:pic>
      <p:pic>
        <p:nvPicPr>
          <p:cNvPr id="24" name="图片 23" descr="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67840" y="3741420"/>
            <a:ext cx="3201670" cy="3116580"/>
          </a:xfrm>
          <a:prstGeom prst="rect">
            <a:avLst/>
          </a:prstGeom>
        </p:spPr>
      </p:pic>
      <p:pic>
        <p:nvPicPr>
          <p:cNvPr id="25" name="图片 24" descr="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49865" y="394335"/>
            <a:ext cx="1547495" cy="1550670"/>
          </a:xfrm>
          <a:prstGeom prst="rect">
            <a:avLst/>
          </a:prstGeom>
        </p:spPr>
      </p:pic>
      <p:pic>
        <p:nvPicPr>
          <p:cNvPr id="27" name="图片 26" descr="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29750" y="567055"/>
            <a:ext cx="2143125" cy="202311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3984625"/>
            <a:ext cx="2781935" cy="28733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007360" y="2334260"/>
            <a:ext cx="6178550" cy="2221865"/>
            <a:chOff x="4736" y="3676"/>
            <a:chExt cx="9730" cy="3499"/>
          </a:xfrm>
        </p:grpSpPr>
        <p:sp>
          <p:nvSpPr>
            <p:cNvPr id="18" name="圆角矩形 17"/>
            <p:cNvSpPr/>
            <p:nvPr/>
          </p:nvSpPr>
          <p:spPr>
            <a:xfrm>
              <a:off x="7993" y="3676"/>
              <a:ext cx="3214" cy="8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85000">
                  <a:srgbClr val="FC0007"/>
                </a:gs>
                <a:gs pos="10000">
                  <a:srgbClr val="FBAB1F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rgbClr val="FEF2E2"/>
                  </a:solidFill>
                  <a:cs typeface="字魂105号-简雅黑" panose="00000500000000000000" charset="-122"/>
                </a:rPr>
                <a:t>Part 4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36" y="4765"/>
              <a:ext cx="9730" cy="2410"/>
              <a:chOff x="4736" y="4060"/>
              <a:chExt cx="9730" cy="241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736" y="4060"/>
                <a:ext cx="9730" cy="1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600">
                    <a:solidFill>
                      <a:schemeClr val="bg1"/>
                    </a:solidFill>
                    <a:effectLst>
                      <a:outerShdw blurRad="1270000" dist="38100" dir="2700000" algn="tl" rotWithShape="0">
                        <a:srgbClr val="FBAB1F">
                          <a:alpha val="100000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现 场 布 置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352" y="5803"/>
                <a:ext cx="6721" cy="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>
                    <a:solidFill>
                      <a:schemeClr val="bg1"/>
                    </a:solidFill>
                    <a:effectLst>
                      <a:outerShdw blurRad="1270000" dist="38100" dir="5400000" algn="t" rotWithShape="0">
                        <a:srgbClr val="FBAB1F">
                          <a:alpha val="100000"/>
                        </a:srgbClr>
                      </a:outerShdw>
                    </a:effectLst>
                    <a:cs typeface="字魂105号-简雅黑" panose="00000500000000000000" charset="-122"/>
                  </a:rPr>
                  <a:t>development planning</a:t>
                </a: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21640" y="259715"/>
            <a:ext cx="2834005" cy="587375"/>
            <a:chOff x="3166" y="2828"/>
            <a:chExt cx="12866" cy="2666"/>
          </a:xfrm>
        </p:grpSpPr>
        <p:pic>
          <p:nvPicPr>
            <p:cNvPr id="11" name="图片 10" descr="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2" y="2828"/>
              <a:ext cx="2155" cy="2666"/>
            </a:xfrm>
            <a:prstGeom prst="rect">
              <a:avLst/>
            </a:prstGeom>
          </p:spPr>
        </p:pic>
        <p:pic>
          <p:nvPicPr>
            <p:cNvPr id="36" name="图片 35" descr="61dfdd3406c8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66" y="3530"/>
              <a:ext cx="12866" cy="16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7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2994660" cy="628015"/>
            <a:chOff x="774" y="595"/>
            <a:chExt cx="4716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347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现场平面图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1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165" y="1172845"/>
            <a:ext cx="7773035" cy="5222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3022600" cy="628015"/>
            <a:chOff x="774" y="595"/>
            <a:chExt cx="4760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351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舞台平面图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2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020" y="1005840"/>
            <a:ext cx="7963535" cy="5452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3470275" cy="628015"/>
            <a:chOff x="774" y="595"/>
            <a:chExt cx="5465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422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主画面设计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3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45" y="1650365"/>
            <a:ext cx="11040110" cy="4088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2680335" cy="628015"/>
            <a:chOff x="774" y="595"/>
            <a:chExt cx="4221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297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舞台设计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4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05" y="1005840"/>
            <a:ext cx="9953625" cy="5187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3155950" cy="628015"/>
            <a:chOff x="774" y="595"/>
            <a:chExt cx="4970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372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签到区设计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5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430" y="1407795"/>
            <a:ext cx="7402195" cy="47783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936990" y="2153285"/>
            <a:ext cx="2462138" cy="3118760"/>
            <a:chOff x="11089" y="1861"/>
            <a:chExt cx="2803" cy="3550"/>
          </a:xfrm>
        </p:grpSpPr>
        <p:pic>
          <p:nvPicPr>
            <p:cNvPr id="5" name="图片 4" descr="8584566893890294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1089" y="1861"/>
              <a:ext cx="2803" cy="2101"/>
            </a:xfrm>
            <a:prstGeom prst="round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1225" y="4353"/>
              <a:ext cx="2531" cy="1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</a:rPr>
                <a:t>此次签到采用</a:t>
              </a:r>
              <a:r>
                <a:rPr lang="en-US" altLang="zh-CN" sz="1400">
                  <a:latin typeface="微软雅黑" panose="020B0503020204020204" charset="-122"/>
                  <a:ea typeface="微软雅黑" panose="020B0503020204020204" charset="-122"/>
                </a:rPr>
                <a:t>LED</a:t>
              </a: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</a:rPr>
                <a:t>触摸小夜灯的方式，将灯点亮汇聚成XXXX</a:t>
              </a:r>
              <a:r>
                <a:rPr lang="en-US" altLang="zh-CN" sz="1400">
                  <a:latin typeface="微软雅黑" panose="020B0503020204020204" charset="-122"/>
                  <a:ea typeface="微软雅黑" panose="020B0503020204020204" charset="-122"/>
                </a:rPr>
                <a:t>LOGO</a:t>
              </a:r>
              <a:r>
                <a:rPr lang="zh-CN" altLang="en-US" sz="1400"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1490" y="377825"/>
            <a:ext cx="3155950" cy="628015"/>
            <a:chOff x="774" y="595"/>
            <a:chExt cx="4970" cy="989"/>
          </a:xfrm>
        </p:grpSpPr>
        <p:sp>
          <p:nvSpPr>
            <p:cNvPr id="6" name="文本框 5"/>
            <p:cNvSpPr txBox="1"/>
            <p:nvPr/>
          </p:nvSpPr>
          <p:spPr>
            <a:xfrm>
              <a:off x="2018" y="679"/>
              <a:ext cx="372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buClrTx/>
                <a:buSzTx/>
                <a:buFontTx/>
              </a:pPr>
              <a:r>
                <a:rPr lang="zh-CN" altLang="en-US" sz="2800">
                  <a:solidFill>
                    <a:schemeClr val="bg2">
                      <a:lumMod val="10000"/>
                    </a:schemeClr>
                  </a:solidFill>
                  <a:effectLst>
                    <a:outerShdw blurRad="1270000" dist="38100" dir="2700000" algn="tl" rotWithShape="0">
                      <a:srgbClr val="FBAB1F">
                        <a:alpha val="100000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留影区设计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774" y="595"/>
              <a:ext cx="989" cy="989"/>
            </a:xfrm>
            <a:prstGeom prst="ellipse">
              <a:avLst/>
            </a:prstGeom>
            <a:gradFill rotWithShape="1">
              <a:gsLst>
                <a:gs pos="82000">
                  <a:srgbClr val="FC0007"/>
                </a:gs>
                <a:gs pos="10000">
                  <a:srgbClr val="FBAB1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cs typeface="字魂105号-简雅黑" panose="00000500000000000000" charset="-122"/>
                </a:rPr>
                <a:t>6</a:t>
              </a: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1189355"/>
            <a:ext cx="10659110" cy="5006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/>
          <p:cNvSpPr txBox="1"/>
          <p:nvPr/>
        </p:nvSpPr>
        <p:spPr>
          <a:xfrm>
            <a:off x="2426335" y="2423795"/>
            <a:ext cx="733933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>
                <a:solidFill>
                  <a:srgbClr val="00092F"/>
                </a:solidFill>
                <a:latin typeface="zihun143-zhengkuchaojihei" panose="00000500000000000000" charset="-122"/>
                <a:ea typeface="zihun143-zhengkuchaojihei" panose="00000500000000000000" charset="-122"/>
                <a:cs typeface="+mn-lt"/>
              </a:rPr>
              <a:t>THANK YOU</a:t>
            </a:r>
            <a:r>
              <a:rPr lang="zh-CN" altLang="en-US" sz="8000">
                <a:solidFill>
                  <a:srgbClr val="00092F"/>
                </a:solidFill>
                <a:latin typeface="zihun143-zhengkuchaojihei" panose="00000500000000000000" charset="-122"/>
                <a:ea typeface="zihun143-zhengkuchaojihei" panose="00000500000000000000" charset="-122"/>
                <a:cs typeface="+mn-lt"/>
              </a:rPr>
              <a:t>！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ZkYmE4MmFiZGJhNmNjNjEyMTJmMTQyZGVmYmYyYjIifQ=="/>
  <p:tag name="KSO_WPP_MARK_KEY" val="4de5ab29-7470-4de6-9561-90ee2b0c22f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c5d73f7-d1f3-4ef8-a5dd-77b2fc12c770}"/>
  <p:tag name="TABLE_ENDDRAG_ORIGIN_RECT" val="867*426"/>
  <p:tag name="TABLE_ENDDRAG_RECT" val="34*77*867*4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更多方案请添加社长微信：fanganshe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1336</Words>
  <Application>Microsoft Office PowerPoint</Application>
  <PresentationFormat>宽屏</PresentationFormat>
  <Paragraphs>298</Paragraphs>
  <Slides>43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0" baseType="lpstr">
      <vt:lpstr>Arial</vt:lpstr>
      <vt:lpstr>zihun143-zhengkuchaojihei</vt:lpstr>
      <vt:lpstr>字魂105号-简雅黑</vt:lpstr>
      <vt:lpstr>Calibri</vt:lpstr>
      <vt:lpstr>微软雅黑</vt:lpstr>
      <vt:lpstr>Wingdings</vt:lpstr>
      <vt:lpstr>更多方案请添加社长微信：fanganshe18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bawei</dc:creator>
  <cp:lastModifiedBy>灯 灯</cp:lastModifiedBy>
  <cp:revision>76</cp:revision>
  <dcterms:created xsi:type="dcterms:W3CDTF">2022-02-07T18:13:00Z</dcterms:created>
  <dcterms:modified xsi:type="dcterms:W3CDTF">2022-12-30T02:27:06Z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6C9982F88EA8463E90F8C2B22EBC7E92</vt:lpwstr>
  </property>
  <property fmtid="{D5CDD505-2E9C-101B-9397-08002B2CF9AE}" pid="3" name="KSOProductBuildVer">
    <vt:lpwstr>2052-11.1.0.12763</vt:lpwstr>
  </property>
  <property fmtid="{D5CDD505-2E9C-101B-9397-08002B2CF9AE}" pid="4" name="NXPowerLiteLastOptimized">
    <vt:lpwstr>10787931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