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9"/>
  </p:notesMasterIdLst>
  <p:sldIdLst>
    <p:sldId id="7638" r:id="rId2"/>
    <p:sldId id="7624" r:id="rId3"/>
    <p:sldId id="7625" r:id="rId4"/>
    <p:sldId id="318" r:id="rId5"/>
    <p:sldId id="7634" r:id="rId6"/>
    <p:sldId id="7627" r:id="rId7"/>
    <p:sldId id="342" r:id="rId8"/>
    <p:sldId id="376" r:id="rId9"/>
    <p:sldId id="361" r:id="rId10"/>
    <p:sldId id="7628" r:id="rId11"/>
    <p:sldId id="7635" r:id="rId12"/>
    <p:sldId id="425" r:id="rId13"/>
    <p:sldId id="365" r:id="rId14"/>
    <p:sldId id="366" r:id="rId15"/>
    <p:sldId id="367" r:id="rId16"/>
    <p:sldId id="368" r:id="rId17"/>
    <p:sldId id="369" r:id="rId18"/>
    <p:sldId id="370" r:id="rId19"/>
    <p:sldId id="371" r:id="rId20"/>
    <p:sldId id="377" r:id="rId21"/>
    <p:sldId id="378" r:id="rId22"/>
    <p:sldId id="373" r:id="rId23"/>
    <p:sldId id="381" r:id="rId24"/>
    <p:sldId id="7637" r:id="rId25"/>
    <p:sldId id="7629" r:id="rId26"/>
    <p:sldId id="7632" r:id="rId27"/>
    <p:sldId id="353"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92D050"/>
    <a:srgbClr val="FF0000"/>
    <a:srgbClr val="FFFFFF"/>
    <a:srgbClr val="112BED"/>
    <a:srgbClr val="7F7F7F"/>
    <a:srgbClr val="FF4B21"/>
    <a:srgbClr val="8E6B93"/>
    <a:srgbClr val="C7454B"/>
    <a:srgbClr val="1D1D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929F9F4-4A8F-4326-A1B4-22849713DDAB}" styleName="深色样式 1 - 强调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7" autoAdjust="0"/>
    <p:restoredTop sz="95853" autoAdjust="0"/>
  </p:normalViewPr>
  <p:slideViewPr>
    <p:cSldViewPr snapToGrid="0">
      <p:cViewPr varScale="1">
        <p:scale>
          <a:sx n="107" d="100"/>
          <a:sy n="107" d="100"/>
        </p:scale>
        <p:origin x="540" y="96"/>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Users\mac\Library\Containers\com.tencent.xinWeChat\Data\Library\Application%20Support\com.tencent.xinWeChat\2.0b4.0.9\c534d3ff04f3d768114b9cb5eb2da79e\Message\MessageTemp\a5ece01822a98a5f13fed72d527ba26f\File\&#39033;&#30446;&#25968;&#25454;&#25910;&#38598;&#27719;&#24635;(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mac\Library\Containers\com.tencent.xinWeChat\Data\Library\Application%20Support\com.tencent.xinWeChat\2.0b4.0.9\c534d3ff04f3d768114b9cb5eb2da79e\Message\MessageTemp\a5ece01822a98a5f13fed72d527ba26f\File\&#39033;&#30446;&#25968;&#25454;&#25910;&#38598;&#27719;&#24635;(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50484993723611"/>
          <c:y val="0.1819047619047619"/>
          <c:w val="0.86630674426566245"/>
          <c:h val="0.53871391076115482"/>
        </c:manualLayout>
      </c:layout>
      <c:barChart>
        <c:barDir val="col"/>
        <c:grouping val="clustered"/>
        <c:varyColors val="0"/>
        <c:ser>
          <c:idx val="0"/>
          <c:order val="0"/>
          <c:tx>
            <c:strRef>
              <c:f>项目件量预测!$E$1</c:f>
              <c:strCache>
                <c:ptCount val="1"/>
                <c:pt idx="0">
                  <c:v>预测收件</c:v>
                </c:pt>
              </c:strCache>
            </c:strRef>
          </c:tx>
          <c:spPr>
            <a:gradFill flip="none" rotWithShape="1">
              <a:gsLst>
                <a:gs pos="0">
                  <a:schemeClr val="accent6"/>
                </a:gs>
                <a:gs pos="75000">
                  <a:schemeClr val="accent6">
                    <a:lumMod val="60000"/>
                    <a:lumOff val="40000"/>
                  </a:schemeClr>
                </a:gs>
                <a:gs pos="51000">
                  <a:schemeClr val="accent6">
                    <a:alpha val="75000"/>
                  </a:schemeClr>
                </a:gs>
                <a:gs pos="100000">
                  <a:schemeClr val="accent6">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项目件量预测!$A$2:$A$13</c:f>
              <c:strCache>
                <c:ptCount val="12"/>
                <c:pt idx="0">
                  <c:v>中秋项目</c:v>
                </c:pt>
                <c:pt idx="1">
                  <c:v>闸蟹项目</c:v>
                </c:pt>
                <c:pt idx="2">
                  <c:v>海鲜水产项目</c:v>
                </c:pt>
                <c:pt idx="3">
                  <c:v>猕猴桃项目</c:v>
                </c:pt>
                <c:pt idx="4">
                  <c:v>花卉苗木项目</c:v>
                </c:pt>
                <c:pt idx="5">
                  <c:v>枣项目</c:v>
                </c:pt>
                <c:pt idx="6">
                  <c:v>茶叶项目</c:v>
                </c:pt>
                <c:pt idx="7">
                  <c:v>牛羊肉项目</c:v>
                </c:pt>
                <c:pt idx="8">
                  <c:v>苹果项目</c:v>
                </c:pt>
                <c:pt idx="9">
                  <c:v>桃项目</c:v>
                </c:pt>
                <c:pt idx="10">
                  <c:v>参茸项目</c:v>
                </c:pt>
                <c:pt idx="11">
                  <c:v>龙眼项目</c:v>
                </c:pt>
              </c:strCache>
            </c:strRef>
          </c:cat>
          <c:val>
            <c:numRef>
              <c:f>项目件量预测!$E$2:$E$13</c:f>
              <c:numCache>
                <c:formatCode>0_);[Red]\(0\)</c:formatCode>
                <c:ptCount val="12"/>
                <c:pt idx="0">
                  <c:v>1765.8251027812501</c:v>
                </c:pt>
                <c:pt idx="1">
                  <c:v>911.68094150514798</c:v>
                </c:pt>
                <c:pt idx="2">
                  <c:v>536.91275167785204</c:v>
                </c:pt>
                <c:pt idx="3">
                  <c:v>381.91437468944298</c:v>
                </c:pt>
                <c:pt idx="4">
                  <c:v>363.36857667626703</c:v>
                </c:pt>
                <c:pt idx="5">
                  <c:v>293.856416426007</c:v>
                </c:pt>
                <c:pt idx="6">
                  <c:v>280.52895387801101</c:v>
                </c:pt>
                <c:pt idx="7">
                  <c:v>258.25937499999998</c:v>
                </c:pt>
                <c:pt idx="8">
                  <c:v>248.069653101494</c:v>
                </c:pt>
                <c:pt idx="9">
                  <c:v>177.70905204919401</c:v>
                </c:pt>
                <c:pt idx="10">
                  <c:v>75.214285714285694</c:v>
                </c:pt>
                <c:pt idx="11">
                  <c:v>10</c:v>
                </c:pt>
              </c:numCache>
            </c:numRef>
          </c:val>
          <c:extLst>
            <c:ext xmlns:c16="http://schemas.microsoft.com/office/drawing/2014/chart" uri="{C3380CC4-5D6E-409C-BE32-E72D297353CC}">
              <c16:uniqueId val="{00000000-D1D5-D642-BAFC-721A55398A80}"/>
            </c:ext>
          </c:extLst>
        </c:ser>
        <c:dLbls>
          <c:showLegendKey val="0"/>
          <c:showVal val="0"/>
          <c:showCatName val="0"/>
          <c:showSerName val="0"/>
          <c:showPercent val="0"/>
          <c:showBubbleSize val="0"/>
        </c:dLbls>
        <c:gapWidth val="355"/>
        <c:overlap val="-70"/>
        <c:axId val="537606664"/>
        <c:axId val="537609288"/>
      </c:barChart>
      <c:catAx>
        <c:axId val="53760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37609288"/>
        <c:crosses val="autoZero"/>
        <c:auto val="1"/>
        <c:lblAlgn val="ctr"/>
        <c:lblOffset val="100"/>
        <c:noMultiLvlLbl val="0"/>
      </c:catAx>
      <c:valAx>
        <c:axId val="537609288"/>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37606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发件量预测!$A$2</c:f>
              <c:strCache>
                <c:ptCount val="1"/>
                <c:pt idx="0">
                  <c:v>牛羊肉</c:v>
                </c:pt>
              </c:strCache>
            </c:strRef>
          </c:tx>
          <c:spPr>
            <a:ln w="31750" cap="rnd">
              <a:solidFill>
                <a:schemeClr val="accent1"/>
              </a:solidFill>
              <a:round/>
            </a:ln>
            <a:effectLst>
              <a:outerShdw blurRad="40000" dist="23000" dir="5400000" rotWithShape="0">
                <a:srgbClr val="000000">
                  <a:alpha val="35000"/>
                </a:srgbClr>
              </a:outerShdw>
            </a:effectLst>
          </c:spPr>
          <c:marker>
            <c:symbol val="none"/>
          </c:marker>
          <c:cat>
            <c:numRef>
              <c:f>发件量预测!$B$1:$AF$1</c:f>
              <c:numCache>
                <c:formatCode>m/d;@</c:formatCode>
                <c:ptCount val="31"/>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pt idx="30">
                  <c:v>44105</c:v>
                </c:pt>
              </c:numCache>
            </c:numRef>
          </c:cat>
          <c:val>
            <c:numRef>
              <c:f>发件量预测!$B$2:$AF$2</c:f>
              <c:numCache>
                <c:formatCode>0.00</c:formatCode>
                <c:ptCount val="31"/>
                <c:pt idx="0">
                  <c:v>7.5447899999999999</c:v>
                </c:pt>
                <c:pt idx="1">
                  <c:v>8.0793900000000001</c:v>
                </c:pt>
                <c:pt idx="2">
                  <c:v>7.639664999999999</c:v>
                </c:pt>
                <c:pt idx="3">
                  <c:v>8.3704499999999999</c:v>
                </c:pt>
                <c:pt idx="4">
                  <c:v>8.7025950000000005</c:v>
                </c:pt>
                <c:pt idx="5">
                  <c:v>9.0685649999999995</c:v>
                </c:pt>
                <c:pt idx="6">
                  <c:v>7.7767799999999987</c:v>
                </c:pt>
                <c:pt idx="7">
                  <c:v>7.4773049999999994</c:v>
                </c:pt>
                <c:pt idx="8">
                  <c:v>13.88772</c:v>
                </c:pt>
                <c:pt idx="9">
                  <c:v>13.176734999999999</c:v>
                </c:pt>
                <c:pt idx="10">
                  <c:v>11.751135</c:v>
                </c:pt>
                <c:pt idx="11">
                  <c:v>9.9158399999999993</c:v>
                </c:pt>
                <c:pt idx="12">
                  <c:v>5.8441349999999996</c:v>
                </c:pt>
                <c:pt idx="13">
                  <c:v>5.5736999999999997</c:v>
                </c:pt>
                <c:pt idx="14">
                  <c:v>6.8219249999999994</c:v>
                </c:pt>
                <c:pt idx="15">
                  <c:v>8.8258499999999991</c:v>
                </c:pt>
                <c:pt idx="16">
                  <c:v>12.209999999999999</c:v>
                </c:pt>
                <c:pt idx="17">
                  <c:v>10.52469</c:v>
                </c:pt>
                <c:pt idx="18">
                  <c:v>8.2643550000000001</c:v>
                </c:pt>
                <c:pt idx="19">
                  <c:v>10.468754999999998</c:v>
                </c:pt>
                <c:pt idx="20">
                  <c:v>7.9091100000000001</c:v>
                </c:pt>
                <c:pt idx="21">
                  <c:v>7.8350249999999999</c:v>
                </c:pt>
                <c:pt idx="22">
                  <c:v>9.0424949999999988</c:v>
                </c:pt>
                <c:pt idx="23">
                  <c:v>9.0926549999999988</c:v>
                </c:pt>
                <c:pt idx="24">
                  <c:v>8.4526199999999996</c:v>
                </c:pt>
                <c:pt idx="25">
                  <c:v>8.8786500000000004</c:v>
                </c:pt>
                <c:pt idx="26">
                  <c:v>7.8993749999999991</c:v>
                </c:pt>
                <c:pt idx="27">
                  <c:v>7.68405</c:v>
                </c:pt>
                <c:pt idx="28">
                  <c:v>8.2170000000000005</c:v>
                </c:pt>
                <c:pt idx="29">
                  <c:v>7.7203499999999998</c:v>
                </c:pt>
                <c:pt idx="30">
                  <c:v>7.8350249999999999</c:v>
                </c:pt>
              </c:numCache>
            </c:numRef>
          </c:val>
          <c:smooth val="0"/>
          <c:extLst>
            <c:ext xmlns:c16="http://schemas.microsoft.com/office/drawing/2014/chart" uri="{C3380CC4-5D6E-409C-BE32-E72D297353CC}">
              <c16:uniqueId val="{00000000-78AC-644B-BEED-474EAF8569AA}"/>
            </c:ext>
          </c:extLst>
        </c:ser>
        <c:ser>
          <c:idx val="1"/>
          <c:order val="1"/>
          <c:tx>
            <c:strRef>
              <c:f>发件量预测!$A$3</c:f>
              <c:strCache>
                <c:ptCount val="1"/>
                <c:pt idx="0">
                  <c:v>中秋</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cat>
            <c:numRef>
              <c:f>发件量预测!$B$1:$AF$1</c:f>
              <c:numCache>
                <c:formatCode>m/d;@</c:formatCode>
                <c:ptCount val="31"/>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pt idx="30">
                  <c:v>44105</c:v>
                </c:pt>
              </c:numCache>
            </c:numRef>
          </c:cat>
          <c:val>
            <c:numRef>
              <c:f>发件量预测!$B$3:$AF$3</c:f>
              <c:numCache>
                <c:formatCode>0.00</c:formatCode>
                <c:ptCount val="31"/>
                <c:pt idx="0">
                  <c:v>22.617346039903701</c:v>
                </c:pt>
                <c:pt idx="1">
                  <c:v>30.091268086699746</c:v>
                </c:pt>
                <c:pt idx="2">
                  <c:v>33.546059990509953</c:v>
                </c:pt>
                <c:pt idx="3">
                  <c:v>31.816519925221787</c:v>
                </c:pt>
                <c:pt idx="4">
                  <c:v>38.054210450581543</c:v>
                </c:pt>
                <c:pt idx="5">
                  <c:v>45.407576210753085</c:v>
                </c:pt>
                <c:pt idx="6">
                  <c:v>44.869242728557232</c:v>
                </c:pt>
                <c:pt idx="7">
                  <c:v>51.430417363344297</c:v>
                </c:pt>
                <c:pt idx="8">
                  <c:v>58.243284933202233</c:v>
                </c:pt>
                <c:pt idx="9">
                  <c:v>59.5135380885771</c:v>
                </c:pt>
                <c:pt idx="10">
                  <c:v>54.05578376564155</c:v>
                </c:pt>
                <c:pt idx="11">
                  <c:v>60.334100733716113</c:v>
                </c:pt>
                <c:pt idx="12">
                  <c:v>46.673381929895108</c:v>
                </c:pt>
                <c:pt idx="13">
                  <c:v>62.923594237949899</c:v>
                </c:pt>
                <c:pt idx="14">
                  <c:v>64.418867096429807</c:v>
                </c:pt>
                <c:pt idx="15">
                  <c:v>65.851442809102977</c:v>
                </c:pt>
                <c:pt idx="16">
                  <c:v>74.543408811213993</c:v>
                </c:pt>
                <c:pt idx="17">
                  <c:v>79.845563894816195</c:v>
                </c:pt>
                <c:pt idx="18">
                  <c:v>86.549852750657848</c:v>
                </c:pt>
                <c:pt idx="19">
                  <c:v>100.52050166918673</c:v>
                </c:pt>
                <c:pt idx="20">
                  <c:v>107.89688584270125</c:v>
                </c:pt>
                <c:pt idx="21">
                  <c:v>107.29351581467488</c:v>
                </c:pt>
                <c:pt idx="22">
                  <c:v>104.50795584935513</c:v>
                </c:pt>
                <c:pt idx="23">
                  <c:v>116.14992736089697</c:v>
                </c:pt>
                <c:pt idx="24">
                  <c:v>96.372122615561764</c:v>
                </c:pt>
                <c:pt idx="25">
                  <c:v>106.94407183069522</c:v>
                </c:pt>
                <c:pt idx="26">
                  <c:v>116.23316786078817</c:v>
                </c:pt>
                <c:pt idx="27">
                  <c:v>114.65366247502075</c:v>
                </c:pt>
              </c:numCache>
            </c:numRef>
          </c:val>
          <c:smooth val="0"/>
          <c:extLst>
            <c:ext xmlns:c16="http://schemas.microsoft.com/office/drawing/2014/chart" uri="{C3380CC4-5D6E-409C-BE32-E72D297353CC}">
              <c16:uniqueId val="{00000001-78AC-644B-BEED-474EAF8569AA}"/>
            </c:ext>
          </c:extLst>
        </c:ser>
        <c:ser>
          <c:idx val="2"/>
          <c:order val="2"/>
          <c:tx>
            <c:strRef>
              <c:f>发件量预测!$A$4</c:f>
              <c:strCache>
                <c:ptCount val="1"/>
                <c:pt idx="0">
                  <c:v>闸蟹</c:v>
                </c:pt>
              </c:strCache>
            </c:strRef>
          </c:tx>
          <c:spPr>
            <a:ln w="31750" cap="rnd">
              <a:solidFill>
                <a:schemeClr val="accent3"/>
              </a:solidFill>
              <a:round/>
            </a:ln>
            <a:effectLst>
              <a:outerShdw blurRad="40000" dist="23000" dir="5400000" rotWithShape="0">
                <a:srgbClr val="000000">
                  <a:alpha val="35000"/>
                </a:srgbClr>
              </a:outerShdw>
            </a:effectLst>
          </c:spPr>
          <c:marker>
            <c:symbol val="none"/>
          </c:marker>
          <c:cat>
            <c:numRef>
              <c:f>发件量预测!$B$1:$AF$1</c:f>
              <c:numCache>
                <c:formatCode>m/d;@</c:formatCode>
                <c:ptCount val="31"/>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pt idx="30">
                  <c:v>44105</c:v>
                </c:pt>
              </c:numCache>
            </c:numRef>
          </c:cat>
          <c:val>
            <c:numRef>
              <c:f>发件量预测!$B$4:$AF$4</c:f>
              <c:numCache>
                <c:formatCode>0.00_ </c:formatCode>
                <c:ptCount val="31"/>
                <c:pt idx="0">
                  <c:v>1.9887638035505371</c:v>
                </c:pt>
                <c:pt idx="1">
                  <c:v>1.9301723782468638</c:v>
                </c:pt>
                <c:pt idx="2">
                  <c:v>2.510401674568453</c:v>
                </c:pt>
                <c:pt idx="3">
                  <c:v>3.3943073050759618</c:v>
                </c:pt>
                <c:pt idx="4">
                  <c:v>4.1604716865896965</c:v>
                </c:pt>
                <c:pt idx="5">
                  <c:v>4.3680163005909876</c:v>
                </c:pt>
                <c:pt idx="6">
                  <c:v>4.6807956909203101</c:v>
                </c:pt>
                <c:pt idx="7">
                  <c:v>4.558902946216068</c:v>
                </c:pt>
                <c:pt idx="8">
                  <c:v>4.1842719996553406</c:v>
                </c:pt>
                <c:pt idx="9">
                  <c:v>5.4971406493460053</c:v>
                </c:pt>
                <c:pt idx="10">
                  <c:v>5.4524754506950215</c:v>
                </c:pt>
                <c:pt idx="11">
                  <c:v>6.0501881186277915</c:v>
                </c:pt>
                <c:pt idx="12">
                  <c:v>7.0958709663799544</c:v>
                </c:pt>
                <c:pt idx="13">
                  <c:v>8.9081978160644848</c:v>
                </c:pt>
                <c:pt idx="14">
                  <c:v>8.9009362033096302</c:v>
                </c:pt>
                <c:pt idx="15">
                  <c:v>9.4927662806551147</c:v>
                </c:pt>
                <c:pt idx="16">
                  <c:v>11.688058018814296</c:v>
                </c:pt>
                <c:pt idx="17">
                  <c:v>11.775871844603492</c:v>
                </c:pt>
                <c:pt idx="18">
                  <c:v>12.77156131026271</c:v>
                </c:pt>
                <c:pt idx="19">
                  <c:v>17.360018548703973</c:v>
                </c:pt>
                <c:pt idx="20">
                  <c:v>22.749880757014811</c:v>
                </c:pt>
                <c:pt idx="21">
                  <c:v>27.190763608376873</c:v>
                </c:pt>
                <c:pt idx="22">
                  <c:v>31.298616168958461</c:v>
                </c:pt>
                <c:pt idx="23">
                  <c:v>35.944583032752362</c:v>
                </c:pt>
                <c:pt idx="24">
                  <c:v>42.906339582318495</c:v>
                </c:pt>
                <c:pt idx="25">
                  <c:v>53.281916447301917</c:v>
                </c:pt>
                <c:pt idx="26">
                  <c:v>64.763785640525626</c:v>
                </c:pt>
                <c:pt idx="27">
                  <c:v>76.854372320370814</c:v>
                </c:pt>
                <c:pt idx="28">
                  <c:v>71.246761105555322</c:v>
                </c:pt>
                <c:pt idx="29">
                  <c:v>52.625184655121934</c:v>
                </c:pt>
                <c:pt idx="30">
                  <c:v>23.833423514017738</c:v>
                </c:pt>
              </c:numCache>
            </c:numRef>
          </c:val>
          <c:smooth val="0"/>
          <c:extLst>
            <c:ext xmlns:c16="http://schemas.microsoft.com/office/drawing/2014/chart" uri="{C3380CC4-5D6E-409C-BE32-E72D297353CC}">
              <c16:uniqueId val="{00000002-78AC-644B-BEED-474EAF8569AA}"/>
            </c:ext>
          </c:extLst>
        </c:ser>
        <c:ser>
          <c:idx val="3"/>
          <c:order val="3"/>
          <c:tx>
            <c:strRef>
              <c:f>发件量预测!$A$5</c:f>
              <c:strCache>
                <c:ptCount val="1"/>
                <c:pt idx="0">
                  <c:v>海鲜水产</c:v>
                </c:pt>
              </c:strCache>
            </c:strRef>
          </c:tx>
          <c:spPr>
            <a:ln w="31750" cap="rnd">
              <a:solidFill>
                <a:schemeClr val="accent4"/>
              </a:solidFill>
              <a:round/>
            </a:ln>
            <a:effectLst>
              <a:outerShdw blurRad="40000" dist="23000" dir="5400000" rotWithShape="0">
                <a:srgbClr val="000000">
                  <a:alpha val="35000"/>
                </a:srgbClr>
              </a:outerShdw>
            </a:effectLst>
          </c:spPr>
          <c:marker>
            <c:symbol val="none"/>
          </c:marker>
          <c:cat>
            <c:numRef>
              <c:f>发件量预测!$B$1:$AF$1</c:f>
              <c:numCache>
                <c:formatCode>m/d;@</c:formatCode>
                <c:ptCount val="31"/>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pt idx="30">
                  <c:v>44105</c:v>
                </c:pt>
              </c:numCache>
            </c:numRef>
          </c:cat>
          <c:val>
            <c:numRef>
              <c:f>发件量预测!$B$5:$AF$5</c:f>
              <c:numCache>
                <c:formatCode>0.00_ </c:formatCode>
                <c:ptCount val="31"/>
                <c:pt idx="0">
                  <c:v>32.977258529692804</c:v>
                </c:pt>
                <c:pt idx="1">
                  <c:v>32.862721811185622</c:v>
                </c:pt>
                <c:pt idx="2">
                  <c:v>33.851448353005047</c:v>
                </c:pt>
                <c:pt idx="3">
                  <c:v>39.744760030192744</c:v>
                </c:pt>
                <c:pt idx="4">
                  <c:v>30.895680908596457</c:v>
                </c:pt>
                <c:pt idx="5">
                  <c:v>33.357540161842678</c:v>
                </c:pt>
                <c:pt idx="6">
                  <c:v>33.242015296250102</c:v>
                </c:pt>
                <c:pt idx="7">
                  <c:v>35.218688819469371</c:v>
                </c:pt>
                <c:pt idx="8">
                  <c:v>39.195350043155166</c:v>
                </c:pt>
                <c:pt idx="9">
                  <c:v>55.778895533865366</c:v>
                </c:pt>
                <c:pt idx="10">
                  <c:v>54.171298250683179</c:v>
                </c:pt>
                <c:pt idx="11">
                  <c:v>45.411471952437161</c:v>
                </c:pt>
                <c:pt idx="12">
                  <c:v>42.929650660285077</c:v>
                </c:pt>
                <c:pt idx="13">
                  <c:v>41.356786941358727</c:v>
                </c:pt>
                <c:pt idx="14">
                  <c:v>42.69318620931719</c:v>
                </c:pt>
                <c:pt idx="15">
                  <c:v>44.912511445113303</c:v>
                </c:pt>
                <c:pt idx="16">
                  <c:v>44.084273702255565</c:v>
                </c:pt>
                <c:pt idx="17">
                  <c:v>43.234524569897296</c:v>
                </c:pt>
                <c:pt idx="18">
                  <c:v>32.9761540783431</c:v>
                </c:pt>
                <c:pt idx="19">
                  <c:v>47.209271045909595</c:v>
                </c:pt>
                <c:pt idx="20">
                  <c:v>38.809088208357771</c:v>
                </c:pt>
                <c:pt idx="21">
                  <c:v>44.708483327039069</c:v>
                </c:pt>
                <c:pt idx="22">
                  <c:v>48.548449803653227</c:v>
                </c:pt>
                <c:pt idx="23">
                  <c:v>53.034931064591262</c:v>
                </c:pt>
                <c:pt idx="24">
                  <c:v>56.48297539927453</c:v>
                </c:pt>
                <c:pt idx="25">
                  <c:v>43.303153328048772</c:v>
                </c:pt>
                <c:pt idx="26">
                  <c:v>67.186099517874425</c:v>
                </c:pt>
                <c:pt idx="27">
                  <c:v>57.970543038000493</c:v>
                </c:pt>
                <c:pt idx="28">
                  <c:v>54.881927924179713</c:v>
                </c:pt>
                <c:pt idx="29">
                  <c:v>38.316901499928569</c:v>
                </c:pt>
                <c:pt idx="30">
                  <c:v>22.648304135097113</c:v>
                </c:pt>
              </c:numCache>
            </c:numRef>
          </c:val>
          <c:smooth val="0"/>
          <c:extLst>
            <c:ext xmlns:c16="http://schemas.microsoft.com/office/drawing/2014/chart" uri="{C3380CC4-5D6E-409C-BE32-E72D297353CC}">
              <c16:uniqueId val="{00000003-78AC-644B-BEED-474EAF8569AA}"/>
            </c:ext>
          </c:extLst>
        </c:ser>
        <c:ser>
          <c:idx val="4"/>
          <c:order val="4"/>
          <c:tx>
            <c:strRef>
              <c:f>发件量预测!$A$6</c:f>
              <c:strCache>
                <c:ptCount val="1"/>
                <c:pt idx="0">
                  <c:v>猕猴桃</c:v>
                </c:pt>
              </c:strCache>
            </c:strRef>
          </c:tx>
          <c:spPr>
            <a:ln w="31750" cap="rnd">
              <a:solidFill>
                <a:schemeClr val="accent5"/>
              </a:solidFill>
              <a:round/>
            </a:ln>
            <a:effectLst>
              <a:outerShdw blurRad="40000" dist="23000" dir="5400000" rotWithShape="0">
                <a:srgbClr val="000000">
                  <a:alpha val="35000"/>
                </a:srgbClr>
              </a:outerShdw>
            </a:effectLst>
          </c:spPr>
          <c:marker>
            <c:symbol val="none"/>
          </c:marker>
          <c:cat>
            <c:numRef>
              <c:f>发件量预测!$B$1:$AF$1</c:f>
              <c:numCache>
                <c:formatCode>m/d;@</c:formatCode>
                <c:ptCount val="31"/>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pt idx="30">
                  <c:v>44105</c:v>
                </c:pt>
              </c:numCache>
            </c:numRef>
          </c:cat>
          <c:val>
            <c:numRef>
              <c:f>发件量预测!$B$6:$AF$6</c:f>
              <c:numCache>
                <c:formatCode>0.00</c:formatCode>
                <c:ptCount val="31"/>
                <c:pt idx="0">
                  <c:v>7.3344699999999996</c:v>
                </c:pt>
                <c:pt idx="1">
                  <c:v>10.91948</c:v>
                </c:pt>
                <c:pt idx="2">
                  <c:v>12.746370000000001</c:v>
                </c:pt>
                <c:pt idx="3">
                  <c:v>13.42315</c:v>
                </c:pt>
                <c:pt idx="4">
                  <c:v>16.486599999999999</c:v>
                </c:pt>
                <c:pt idx="5">
                  <c:v>17.491499999999998</c:v>
                </c:pt>
                <c:pt idx="6">
                  <c:v>17.648669999999999</c:v>
                </c:pt>
                <c:pt idx="7">
                  <c:v>18.06129</c:v>
                </c:pt>
                <c:pt idx="8">
                  <c:v>13.92937</c:v>
                </c:pt>
                <c:pt idx="9">
                  <c:v>12.386010000000001</c:v>
                </c:pt>
                <c:pt idx="10">
                  <c:v>10.15794</c:v>
                </c:pt>
                <c:pt idx="11">
                  <c:v>9.0102999999999902</c:v>
                </c:pt>
                <c:pt idx="12">
                  <c:v>8.4615959999999806</c:v>
                </c:pt>
                <c:pt idx="13">
                  <c:v>6.32151</c:v>
                </c:pt>
                <c:pt idx="14">
                  <c:v>6.5791700000000004</c:v>
                </c:pt>
                <c:pt idx="15">
                  <c:v>10.54677</c:v>
                </c:pt>
                <c:pt idx="16">
                  <c:v>6.8307199999999897</c:v>
                </c:pt>
                <c:pt idx="17">
                  <c:v>9.6595199999999899</c:v>
                </c:pt>
                <c:pt idx="18">
                  <c:v>6.19397999999999</c:v>
                </c:pt>
                <c:pt idx="19">
                  <c:v>11.523070000000001</c:v>
                </c:pt>
                <c:pt idx="20">
                  <c:v>9.2209000000000199</c:v>
                </c:pt>
                <c:pt idx="21">
                  <c:v>7.4497799999999899</c:v>
                </c:pt>
                <c:pt idx="22">
                  <c:v>9.2263599999999997</c:v>
                </c:pt>
                <c:pt idx="23">
                  <c:v>9.5365400000000005</c:v>
                </c:pt>
                <c:pt idx="24">
                  <c:v>10.282870000000001</c:v>
                </c:pt>
                <c:pt idx="25">
                  <c:v>13.14118</c:v>
                </c:pt>
                <c:pt idx="26">
                  <c:v>14.948309999999999</c:v>
                </c:pt>
                <c:pt idx="27">
                  <c:v>11.64917</c:v>
                </c:pt>
                <c:pt idx="28">
                  <c:v>11.11773</c:v>
                </c:pt>
                <c:pt idx="29">
                  <c:v>9.73907999999998</c:v>
                </c:pt>
                <c:pt idx="30">
                  <c:v>5.3171300000000103</c:v>
                </c:pt>
              </c:numCache>
            </c:numRef>
          </c:val>
          <c:smooth val="0"/>
          <c:extLst>
            <c:ext xmlns:c16="http://schemas.microsoft.com/office/drawing/2014/chart" uri="{C3380CC4-5D6E-409C-BE32-E72D297353CC}">
              <c16:uniqueId val="{00000004-78AC-644B-BEED-474EAF8569AA}"/>
            </c:ext>
          </c:extLst>
        </c:ser>
        <c:dLbls>
          <c:showLegendKey val="0"/>
          <c:showVal val="0"/>
          <c:showCatName val="0"/>
          <c:showSerName val="0"/>
          <c:showPercent val="0"/>
          <c:showBubbleSize val="0"/>
        </c:dLbls>
        <c:smooth val="0"/>
        <c:axId val="763150904"/>
        <c:axId val="763148608"/>
      </c:lineChart>
      <c:dateAx>
        <c:axId val="763150904"/>
        <c:scaling>
          <c:orientation val="minMax"/>
        </c:scaling>
        <c:delete val="0"/>
        <c:axPos val="b"/>
        <c:numFmt formatCode="m/d;@"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zh-CN"/>
          </a:p>
        </c:txPr>
        <c:crossAx val="763148608"/>
        <c:crosses val="autoZero"/>
        <c:auto val="1"/>
        <c:lblOffset val="100"/>
        <c:baseTimeUnit val="days"/>
      </c:dateAx>
      <c:valAx>
        <c:axId val="763148608"/>
        <c:scaling>
          <c:orientation val="minMax"/>
        </c:scaling>
        <c:delete val="0"/>
        <c:axPos val="l"/>
        <c:majorGridlines>
          <c:spPr>
            <a:ln w="9525" cap="flat" cmpd="sng" algn="ctr">
              <a:solidFill>
                <a:schemeClr val="tx2">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zh-CN"/>
          </a:p>
        </c:txPr>
        <c:crossAx val="76315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761737-5228-E04E-85BF-5E790E8A9766}" type="doc">
      <dgm:prSet loTypeId="urn:microsoft.com/office/officeart/2005/8/layout/hList1" loCatId="" qsTypeId="urn:microsoft.com/office/officeart/2005/8/quickstyle/simple1" qsCatId="simple" csTypeId="urn:microsoft.com/office/officeart/2005/8/colors/accent1_2" csCatId="accent1" phldr="1"/>
      <dgm:spPr/>
      <dgm:t>
        <a:bodyPr/>
        <a:lstStyle/>
        <a:p>
          <a:endParaRPr lang="zh-CN" altLang="en-US"/>
        </a:p>
      </dgm:t>
    </dgm:pt>
    <dgm:pt modelId="{16BA8792-F2C3-F949-9DBC-0746E283C224}">
      <dgm:prSet phldrT="[文本]" custT="1"/>
      <dgm:spPr>
        <a:solidFill>
          <a:srgbClr val="0070C0"/>
        </a:solidFill>
      </dgm:spPr>
      <dgm:t>
        <a:bodyPr/>
        <a:lstStyle/>
        <a:p>
          <a:pPr>
            <a:buClrTx/>
            <a:buSzTx/>
            <a:buFontTx/>
            <a:buNone/>
          </a:pPr>
          <a:r>
            <a:rPr lang="zh-CN" altLang="en-US" sz="2400" b="1" dirty="0">
              <a:solidFill>
                <a:schemeClr val="bg1"/>
              </a:solidFill>
              <a:latin typeface="微软雅黑" panose="020B0503020204020204" pitchFamily="34" charset="-122"/>
              <a:ea typeface="微软雅黑" panose="020B0503020204020204" pitchFamily="34" charset="-122"/>
            </a:rPr>
            <a:t>双节将至带来业务高峰</a:t>
          </a:r>
          <a:endParaRPr lang="zh-CN" altLang="en-US" sz="2400" dirty="0"/>
        </a:p>
      </dgm:t>
    </dgm:pt>
    <dgm:pt modelId="{ABFE7D5F-4354-F847-AB16-2023642D5E2B}" type="parTrans" cxnId="{19DDF4C2-BBFF-E346-84E0-3AFDE048A5E3}">
      <dgm:prSet/>
      <dgm:spPr/>
      <dgm:t>
        <a:bodyPr/>
        <a:lstStyle/>
        <a:p>
          <a:endParaRPr lang="zh-CN" altLang="en-US"/>
        </a:p>
      </dgm:t>
    </dgm:pt>
    <dgm:pt modelId="{16958589-9654-D542-99DC-6180D7F79B54}" type="sibTrans" cxnId="{19DDF4C2-BBFF-E346-84E0-3AFDE048A5E3}">
      <dgm:prSet/>
      <dgm:spPr/>
      <dgm:t>
        <a:bodyPr/>
        <a:lstStyle/>
        <a:p>
          <a:endParaRPr lang="zh-CN" altLang="en-US"/>
        </a:p>
      </dgm:t>
    </dgm:pt>
    <dgm:pt modelId="{3CB0D220-992B-C742-A277-C791D31F4CCA}">
      <dgm:prSet phldrT="[文本]" custT="1"/>
      <dgm:spPr/>
      <dgm:t>
        <a:bodyPr/>
        <a:lstStyle/>
        <a:p>
          <a:r>
            <a:rPr kumimoji="1" lang="zh-CN" altLang="en-US" sz="1800" b="1" dirty="0">
              <a:latin typeface="Microsoft YaHei" panose="020B0503020204020204" pitchFamily="34" charset="-122"/>
              <a:ea typeface="Microsoft YaHei" panose="020B0503020204020204" pitchFamily="34" charset="-122"/>
            </a:rPr>
            <a:t>大闸蟹、冬枣、月饼，海鲜水产</a:t>
          </a:r>
          <a:r>
            <a:rPr kumimoji="1" lang="zh-CN" altLang="en-US" sz="1800" dirty="0">
              <a:latin typeface="Microsoft YaHei" panose="020B0503020204020204" pitchFamily="34" charset="-122"/>
              <a:ea typeface="Microsoft YaHei" panose="020B0503020204020204" pitchFamily="34" charset="-122"/>
            </a:rPr>
            <a:t>，橙橘，苹果，猕猴桃，梨，茶叶，牛羊肉项目进入揽收高峰</a:t>
          </a:r>
          <a:endParaRPr lang="zh-CN" altLang="en-US" sz="1800" dirty="0"/>
        </a:p>
      </dgm:t>
    </dgm:pt>
    <dgm:pt modelId="{27FEF8EA-0814-0A46-BFEC-CBE21EAAE072}" type="parTrans" cxnId="{9494C8B5-EED4-FF4C-A42A-5585E65D8284}">
      <dgm:prSet/>
      <dgm:spPr/>
      <dgm:t>
        <a:bodyPr/>
        <a:lstStyle/>
        <a:p>
          <a:endParaRPr lang="zh-CN" altLang="en-US"/>
        </a:p>
      </dgm:t>
    </dgm:pt>
    <dgm:pt modelId="{1D7455DC-B80A-CD4C-8958-31F52CCA5902}" type="sibTrans" cxnId="{9494C8B5-EED4-FF4C-A42A-5585E65D8284}">
      <dgm:prSet/>
      <dgm:spPr/>
      <dgm:t>
        <a:bodyPr/>
        <a:lstStyle/>
        <a:p>
          <a:endParaRPr lang="zh-CN" altLang="en-US"/>
        </a:p>
      </dgm:t>
    </dgm:pt>
    <dgm:pt modelId="{3EC37476-C30D-DE4A-A42E-C1CDE7128369}">
      <dgm:prSet phldrT="[文本]" custT="1"/>
      <dgm:spPr>
        <a:solidFill>
          <a:srgbClr val="0070C0"/>
        </a:solidFill>
      </dgm:spPr>
      <dgm:t>
        <a:bodyPr/>
        <a:lstStyle/>
        <a:p>
          <a:pPr>
            <a:buClrTx/>
            <a:buSzTx/>
            <a:buFontTx/>
            <a:buNone/>
          </a:pPr>
          <a:r>
            <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运力资源紧张</a:t>
          </a:r>
          <a:endParaRPr lang="zh-CN" altLang="en-US" sz="2400" dirty="0"/>
        </a:p>
      </dgm:t>
    </dgm:pt>
    <dgm:pt modelId="{DD4A4A38-BF9C-9844-A02B-06FB67A435A1}" type="parTrans" cxnId="{1DAE9300-C607-FE47-8D19-F9FEAEF2F4C2}">
      <dgm:prSet/>
      <dgm:spPr/>
      <dgm:t>
        <a:bodyPr/>
        <a:lstStyle/>
        <a:p>
          <a:endParaRPr lang="zh-CN" altLang="en-US"/>
        </a:p>
      </dgm:t>
    </dgm:pt>
    <dgm:pt modelId="{BF915FE0-2A3C-994C-B96B-4258D38489CA}" type="sibTrans" cxnId="{1DAE9300-C607-FE47-8D19-F9FEAEF2F4C2}">
      <dgm:prSet/>
      <dgm:spPr/>
      <dgm:t>
        <a:bodyPr/>
        <a:lstStyle/>
        <a:p>
          <a:endParaRPr lang="zh-CN" altLang="en-US"/>
        </a:p>
      </dgm:t>
    </dgm:pt>
    <dgm:pt modelId="{7A97A59E-965E-B046-8FFC-8B1192497EDF}">
      <dgm:prSet phldrT="[文本]" custT="1"/>
      <dgm:spPr/>
      <dgm:t>
        <a:bodyPr/>
        <a:lstStyle/>
        <a:p>
          <a:r>
            <a:rPr kumimoji="1" lang="zh-CN" altLang="en-US" sz="1800" dirty="0">
              <a:latin typeface="Microsoft YaHei" panose="020B0503020204020204" pitchFamily="34" charset="-122"/>
              <a:ea typeface="Microsoft YaHei" panose="020B0503020204020204" pitchFamily="34" charset="-122"/>
            </a:rPr>
            <a:t>后疫情期运力资源短缺</a:t>
          </a:r>
          <a:endParaRPr lang="zh-CN" altLang="en-US" sz="1800" dirty="0"/>
        </a:p>
      </dgm:t>
    </dgm:pt>
    <dgm:pt modelId="{D6E78311-5C87-FE49-BBCF-97717F905156}" type="parTrans" cxnId="{59CFD516-1860-DD45-B312-BE1B01E73659}">
      <dgm:prSet/>
      <dgm:spPr/>
      <dgm:t>
        <a:bodyPr/>
        <a:lstStyle/>
        <a:p>
          <a:endParaRPr lang="zh-CN" altLang="en-US"/>
        </a:p>
      </dgm:t>
    </dgm:pt>
    <dgm:pt modelId="{F06DC862-D048-AB4E-A43A-879ADD330E74}" type="sibTrans" cxnId="{59CFD516-1860-DD45-B312-BE1B01E73659}">
      <dgm:prSet/>
      <dgm:spPr/>
      <dgm:t>
        <a:bodyPr/>
        <a:lstStyle/>
        <a:p>
          <a:endParaRPr lang="zh-CN" altLang="en-US"/>
        </a:p>
      </dgm:t>
    </dgm:pt>
    <dgm:pt modelId="{EB6D872F-2BC2-704E-8B35-EE299CC3C34E}">
      <dgm:prSet phldrT="[文本]" custT="1"/>
      <dgm:spPr>
        <a:solidFill>
          <a:srgbClr val="0070C0"/>
        </a:solidFill>
      </dgm:spPr>
      <dgm:t>
        <a:bodyPr/>
        <a:lstStyle/>
        <a:p>
          <a:pPr>
            <a:buClrTx/>
            <a:buSzTx/>
            <a:buFontTx/>
            <a:buNone/>
          </a:pPr>
          <a:r>
            <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时效加时</a:t>
          </a:r>
          <a:endParaRPr lang="zh-CN" altLang="en-US" sz="2400" dirty="0"/>
        </a:p>
      </dgm:t>
    </dgm:pt>
    <dgm:pt modelId="{C2FA85EF-8F9C-774F-951D-C18F30657AC1}" type="parTrans" cxnId="{CD240D5E-4149-9C40-B981-46FE0E4EFB4A}">
      <dgm:prSet/>
      <dgm:spPr/>
      <dgm:t>
        <a:bodyPr/>
        <a:lstStyle/>
        <a:p>
          <a:endParaRPr lang="zh-CN" altLang="en-US"/>
        </a:p>
      </dgm:t>
    </dgm:pt>
    <dgm:pt modelId="{1CAC4388-D35B-5643-AB28-F58204C1E188}" type="sibTrans" cxnId="{CD240D5E-4149-9C40-B981-46FE0E4EFB4A}">
      <dgm:prSet/>
      <dgm:spPr/>
      <dgm:t>
        <a:bodyPr/>
        <a:lstStyle/>
        <a:p>
          <a:endParaRPr lang="zh-CN" altLang="en-US"/>
        </a:p>
      </dgm:t>
    </dgm:pt>
    <dgm:pt modelId="{F918977A-9166-B94C-8344-F5205A0B1622}">
      <dgm:prSet phldrT="[文本]" custT="1"/>
      <dgm:spPr/>
      <dgm:t>
        <a:bodyPr/>
        <a:lstStyle/>
        <a:p>
          <a:r>
            <a:rPr kumimoji="1" lang="zh-CN" altLang="en-US" sz="1800" dirty="0">
              <a:latin typeface="Microsoft YaHei" panose="020B0503020204020204" pitchFamily="34" charset="-122"/>
              <a:ea typeface="Microsoft YaHei" panose="020B0503020204020204" pitchFamily="34" charset="-122"/>
            </a:rPr>
            <a:t>生鲜品类对时效依赖较高（易损易腐）</a:t>
          </a:r>
          <a:endParaRPr lang="zh-CN" altLang="en-US" sz="1800" dirty="0"/>
        </a:p>
      </dgm:t>
    </dgm:pt>
    <dgm:pt modelId="{CA66EC55-61EA-D545-92B7-7A204567831C}" type="parTrans" cxnId="{F3B47C7D-91FA-3A4A-AD57-38144F04A749}">
      <dgm:prSet/>
      <dgm:spPr/>
      <dgm:t>
        <a:bodyPr/>
        <a:lstStyle/>
        <a:p>
          <a:endParaRPr lang="zh-CN" altLang="en-US"/>
        </a:p>
      </dgm:t>
    </dgm:pt>
    <dgm:pt modelId="{CA130EC7-F0D4-194B-97F9-27C7BE8E7139}" type="sibTrans" cxnId="{F3B47C7D-91FA-3A4A-AD57-38144F04A749}">
      <dgm:prSet/>
      <dgm:spPr/>
      <dgm:t>
        <a:bodyPr/>
        <a:lstStyle/>
        <a:p>
          <a:endParaRPr lang="zh-CN" altLang="en-US"/>
        </a:p>
      </dgm:t>
    </dgm:pt>
    <dgm:pt modelId="{69C3EE0B-883E-224A-BB11-7C2E5136E1FE}">
      <dgm:prSet custT="1"/>
      <dgm:spPr/>
      <dgm:t>
        <a:bodyPr/>
        <a:lstStyle/>
        <a:p>
          <a:r>
            <a:rPr kumimoji="1" lang="zh-CN" altLang="en-US" sz="1800" dirty="0">
              <a:latin typeface="Microsoft YaHei" panose="020B0503020204020204" pitchFamily="34" charset="-122"/>
              <a:ea typeface="Microsoft YaHei" panose="020B0503020204020204" pitchFamily="34" charset="-122"/>
            </a:rPr>
            <a:t>中秋节</a:t>
          </a:r>
          <a:r>
            <a:rPr kumimoji="1" lang="zh-CN" altLang="zh-CN" sz="1800" dirty="0">
              <a:latin typeface="Microsoft YaHei" panose="020B0503020204020204" pitchFamily="34" charset="-122"/>
              <a:ea typeface="Microsoft YaHei" panose="020B0503020204020204" pitchFamily="34" charset="-122"/>
            </a:rPr>
            <a:t>和</a:t>
          </a:r>
          <a:r>
            <a:rPr kumimoji="1" lang="zh-CN" altLang="en-US" sz="1800" dirty="0">
              <a:latin typeface="Microsoft YaHei" panose="020B0503020204020204" pitchFamily="34" charset="-122"/>
              <a:ea typeface="Microsoft YaHei" panose="020B0503020204020204" pitchFamily="34" charset="-122"/>
            </a:rPr>
            <a:t>国庆</a:t>
          </a:r>
          <a:r>
            <a:rPr kumimoji="1" lang="zh-CN" altLang="zh-CN" sz="1800" dirty="0">
              <a:latin typeface="Microsoft YaHei" panose="020B0503020204020204" pitchFamily="34" charset="-122"/>
              <a:ea typeface="Microsoft YaHei" panose="020B0503020204020204" pitchFamily="34" charset="-122"/>
            </a:rPr>
            <a:t>发运高峰重叠</a:t>
          </a:r>
          <a:endParaRPr kumimoji="1" lang="en-US" altLang="zh-CN" sz="1800" dirty="0">
            <a:latin typeface="Microsoft YaHei" panose="020B0503020204020204" pitchFamily="34" charset="-122"/>
            <a:ea typeface="Microsoft YaHei" panose="020B0503020204020204" pitchFamily="34" charset="-122"/>
          </a:endParaRPr>
        </a:p>
      </dgm:t>
    </dgm:pt>
    <dgm:pt modelId="{AB0D0D2C-ACC5-7749-B9C3-C7B3A2BD725E}" type="parTrans" cxnId="{8E7E5A54-9A74-E946-8069-855909969356}">
      <dgm:prSet/>
      <dgm:spPr/>
      <dgm:t>
        <a:bodyPr/>
        <a:lstStyle/>
        <a:p>
          <a:endParaRPr lang="zh-CN" altLang="en-US"/>
        </a:p>
      </dgm:t>
    </dgm:pt>
    <dgm:pt modelId="{BF6F3443-3D79-B645-AF6B-E9EE0356C895}" type="sibTrans" cxnId="{8E7E5A54-9A74-E946-8069-855909969356}">
      <dgm:prSet/>
      <dgm:spPr/>
      <dgm:t>
        <a:bodyPr/>
        <a:lstStyle/>
        <a:p>
          <a:endParaRPr lang="zh-CN" altLang="en-US"/>
        </a:p>
      </dgm:t>
    </dgm:pt>
    <dgm:pt modelId="{B52681F9-C272-9846-ACEE-6D9EC2980729}">
      <dgm:prSet custT="1"/>
      <dgm:spPr/>
      <dgm:t>
        <a:bodyPr/>
        <a:lstStyle/>
        <a:p>
          <a:r>
            <a:rPr kumimoji="1" lang="zh-CN" altLang="en-US" sz="1800" dirty="0">
              <a:latin typeface="Microsoft YaHei" panose="020B0503020204020204" pitchFamily="34" charset="-122"/>
              <a:ea typeface="Microsoft YaHei" panose="020B0503020204020204" pitchFamily="34" charset="-122"/>
            </a:rPr>
            <a:t>中秋礼赠对时效的高要求</a:t>
          </a:r>
          <a:endParaRPr kumimoji="1" lang="en-US" altLang="zh-CN" sz="1800" dirty="0">
            <a:latin typeface="Microsoft YaHei" panose="020B0503020204020204" pitchFamily="34" charset="-122"/>
            <a:ea typeface="Microsoft YaHei" panose="020B0503020204020204" pitchFamily="34" charset="-122"/>
          </a:endParaRPr>
        </a:p>
      </dgm:t>
    </dgm:pt>
    <dgm:pt modelId="{FD82BB5E-6F4C-4D4E-8F41-188F5AEBB8AB}" type="parTrans" cxnId="{FD19A832-5C95-5B4A-93ED-3A1847714751}">
      <dgm:prSet/>
      <dgm:spPr/>
      <dgm:t>
        <a:bodyPr/>
        <a:lstStyle/>
        <a:p>
          <a:endParaRPr lang="zh-CN" altLang="en-US"/>
        </a:p>
      </dgm:t>
    </dgm:pt>
    <dgm:pt modelId="{999F4DD1-C4A7-C44F-8D77-0F8C331439E4}" type="sibTrans" cxnId="{FD19A832-5C95-5B4A-93ED-3A1847714751}">
      <dgm:prSet/>
      <dgm:spPr/>
      <dgm:t>
        <a:bodyPr/>
        <a:lstStyle/>
        <a:p>
          <a:endParaRPr lang="zh-CN" altLang="en-US"/>
        </a:p>
      </dgm:t>
    </dgm:pt>
    <dgm:pt modelId="{7F9BDE7C-1906-C742-AA83-4856047E9EC5}" type="pres">
      <dgm:prSet presAssocID="{F7761737-5228-E04E-85BF-5E790E8A9766}" presName="Name0" presStyleCnt="0">
        <dgm:presLayoutVars>
          <dgm:dir/>
          <dgm:animLvl val="lvl"/>
          <dgm:resizeHandles val="exact"/>
        </dgm:presLayoutVars>
      </dgm:prSet>
      <dgm:spPr/>
    </dgm:pt>
    <dgm:pt modelId="{F08C2DD0-3B1A-044A-B2D4-F1D04962FB50}" type="pres">
      <dgm:prSet presAssocID="{16BA8792-F2C3-F949-9DBC-0746E283C224}" presName="composite" presStyleCnt="0"/>
      <dgm:spPr/>
    </dgm:pt>
    <dgm:pt modelId="{60170299-0028-F14B-91B9-3827F5293F3F}" type="pres">
      <dgm:prSet presAssocID="{16BA8792-F2C3-F949-9DBC-0746E283C224}" presName="parTx" presStyleLbl="alignNode1" presStyleIdx="0" presStyleCnt="3">
        <dgm:presLayoutVars>
          <dgm:chMax val="0"/>
          <dgm:chPref val="0"/>
          <dgm:bulletEnabled val="1"/>
        </dgm:presLayoutVars>
      </dgm:prSet>
      <dgm:spPr/>
    </dgm:pt>
    <dgm:pt modelId="{856B26AB-3A5F-EB4B-9890-E29C18139AE3}" type="pres">
      <dgm:prSet presAssocID="{16BA8792-F2C3-F949-9DBC-0746E283C224}" presName="desTx" presStyleLbl="alignAccFollowNode1" presStyleIdx="0" presStyleCnt="3">
        <dgm:presLayoutVars>
          <dgm:bulletEnabled val="1"/>
        </dgm:presLayoutVars>
      </dgm:prSet>
      <dgm:spPr/>
    </dgm:pt>
    <dgm:pt modelId="{7D4B2FA7-97E7-3F41-8B49-2E2014F47A5B}" type="pres">
      <dgm:prSet presAssocID="{16958589-9654-D542-99DC-6180D7F79B54}" presName="space" presStyleCnt="0"/>
      <dgm:spPr/>
    </dgm:pt>
    <dgm:pt modelId="{05C105BA-0474-C34A-8DE1-9E5D342D9C3F}" type="pres">
      <dgm:prSet presAssocID="{3EC37476-C30D-DE4A-A42E-C1CDE7128369}" presName="composite" presStyleCnt="0"/>
      <dgm:spPr/>
    </dgm:pt>
    <dgm:pt modelId="{BBE7A576-2324-C443-9519-02F2AA64C715}" type="pres">
      <dgm:prSet presAssocID="{3EC37476-C30D-DE4A-A42E-C1CDE7128369}" presName="parTx" presStyleLbl="alignNode1" presStyleIdx="1" presStyleCnt="3">
        <dgm:presLayoutVars>
          <dgm:chMax val="0"/>
          <dgm:chPref val="0"/>
          <dgm:bulletEnabled val="1"/>
        </dgm:presLayoutVars>
      </dgm:prSet>
      <dgm:spPr/>
    </dgm:pt>
    <dgm:pt modelId="{FC317977-7B36-864D-8F72-02B162F21B85}" type="pres">
      <dgm:prSet presAssocID="{3EC37476-C30D-DE4A-A42E-C1CDE7128369}" presName="desTx" presStyleLbl="alignAccFollowNode1" presStyleIdx="1" presStyleCnt="3" custScaleY="100000">
        <dgm:presLayoutVars>
          <dgm:bulletEnabled val="1"/>
        </dgm:presLayoutVars>
      </dgm:prSet>
      <dgm:spPr/>
    </dgm:pt>
    <dgm:pt modelId="{279D367E-6896-5B42-BDD7-D4062DE40076}" type="pres">
      <dgm:prSet presAssocID="{BF915FE0-2A3C-994C-B96B-4258D38489CA}" presName="space" presStyleCnt="0"/>
      <dgm:spPr/>
    </dgm:pt>
    <dgm:pt modelId="{32ABBEC5-9690-A34C-9ED7-9E8A7FCBFEF4}" type="pres">
      <dgm:prSet presAssocID="{EB6D872F-2BC2-704E-8B35-EE299CC3C34E}" presName="composite" presStyleCnt="0"/>
      <dgm:spPr/>
    </dgm:pt>
    <dgm:pt modelId="{E5FF50A7-CE2C-3846-A906-9962D2219C46}" type="pres">
      <dgm:prSet presAssocID="{EB6D872F-2BC2-704E-8B35-EE299CC3C34E}" presName="parTx" presStyleLbl="alignNode1" presStyleIdx="2" presStyleCnt="3">
        <dgm:presLayoutVars>
          <dgm:chMax val="0"/>
          <dgm:chPref val="0"/>
          <dgm:bulletEnabled val="1"/>
        </dgm:presLayoutVars>
      </dgm:prSet>
      <dgm:spPr/>
    </dgm:pt>
    <dgm:pt modelId="{2A2CE5DB-F77A-AB46-97CD-F955A6A74B3A}" type="pres">
      <dgm:prSet presAssocID="{EB6D872F-2BC2-704E-8B35-EE299CC3C34E}" presName="desTx" presStyleLbl="alignAccFollowNode1" presStyleIdx="2" presStyleCnt="3">
        <dgm:presLayoutVars>
          <dgm:bulletEnabled val="1"/>
        </dgm:presLayoutVars>
      </dgm:prSet>
      <dgm:spPr/>
    </dgm:pt>
  </dgm:ptLst>
  <dgm:cxnLst>
    <dgm:cxn modelId="{1DAE9300-C607-FE47-8D19-F9FEAEF2F4C2}" srcId="{F7761737-5228-E04E-85BF-5E790E8A9766}" destId="{3EC37476-C30D-DE4A-A42E-C1CDE7128369}" srcOrd="1" destOrd="0" parTransId="{DD4A4A38-BF9C-9844-A02B-06FB67A435A1}" sibTransId="{BF915FE0-2A3C-994C-B96B-4258D38489CA}"/>
    <dgm:cxn modelId="{B80AA90A-2544-C74A-AB4B-A01AA8AEC0DD}" type="presOf" srcId="{B52681F9-C272-9846-ACEE-6D9EC2980729}" destId="{2A2CE5DB-F77A-AB46-97CD-F955A6A74B3A}" srcOrd="0" destOrd="1" presId="urn:microsoft.com/office/officeart/2005/8/layout/hList1"/>
    <dgm:cxn modelId="{59CFD516-1860-DD45-B312-BE1B01E73659}" srcId="{3EC37476-C30D-DE4A-A42E-C1CDE7128369}" destId="{7A97A59E-965E-B046-8FFC-8B1192497EDF}" srcOrd="0" destOrd="0" parTransId="{D6E78311-5C87-FE49-BBCF-97717F905156}" sibTransId="{F06DC862-D048-AB4E-A43A-879ADD330E74}"/>
    <dgm:cxn modelId="{D379331B-98DF-D043-8E6D-7050A7157160}" type="presOf" srcId="{69C3EE0B-883E-224A-BB11-7C2E5136E1FE}" destId="{FC317977-7B36-864D-8F72-02B162F21B85}" srcOrd="0" destOrd="1" presId="urn:microsoft.com/office/officeart/2005/8/layout/hList1"/>
    <dgm:cxn modelId="{B6EAF925-DF9B-CB40-9B5E-7DDEF7D2A111}" type="presOf" srcId="{16BA8792-F2C3-F949-9DBC-0746E283C224}" destId="{60170299-0028-F14B-91B9-3827F5293F3F}" srcOrd="0" destOrd="0" presId="urn:microsoft.com/office/officeart/2005/8/layout/hList1"/>
    <dgm:cxn modelId="{FD19A832-5C95-5B4A-93ED-3A1847714751}" srcId="{EB6D872F-2BC2-704E-8B35-EE299CC3C34E}" destId="{B52681F9-C272-9846-ACEE-6D9EC2980729}" srcOrd="1" destOrd="0" parTransId="{FD82BB5E-6F4C-4D4E-8F41-188F5AEBB8AB}" sibTransId="{999F4DD1-C4A7-C44F-8D77-0F8C331439E4}"/>
    <dgm:cxn modelId="{CD240D5E-4149-9C40-B981-46FE0E4EFB4A}" srcId="{F7761737-5228-E04E-85BF-5E790E8A9766}" destId="{EB6D872F-2BC2-704E-8B35-EE299CC3C34E}" srcOrd="2" destOrd="0" parTransId="{C2FA85EF-8F9C-774F-951D-C18F30657AC1}" sibTransId="{1CAC4388-D35B-5643-AB28-F58204C1E188}"/>
    <dgm:cxn modelId="{06977E42-B715-FB42-A444-C161F6291E9E}" type="presOf" srcId="{7A97A59E-965E-B046-8FFC-8B1192497EDF}" destId="{FC317977-7B36-864D-8F72-02B162F21B85}" srcOrd="0" destOrd="0" presId="urn:microsoft.com/office/officeart/2005/8/layout/hList1"/>
    <dgm:cxn modelId="{ED051A6A-0091-E34D-87D5-78984288F442}" type="presOf" srcId="{EB6D872F-2BC2-704E-8B35-EE299CC3C34E}" destId="{E5FF50A7-CE2C-3846-A906-9962D2219C46}" srcOrd="0" destOrd="0" presId="urn:microsoft.com/office/officeart/2005/8/layout/hList1"/>
    <dgm:cxn modelId="{8E7E5A54-9A74-E946-8069-855909969356}" srcId="{3EC37476-C30D-DE4A-A42E-C1CDE7128369}" destId="{69C3EE0B-883E-224A-BB11-7C2E5136E1FE}" srcOrd="1" destOrd="0" parTransId="{AB0D0D2C-ACC5-7749-B9C3-C7B3A2BD725E}" sibTransId="{BF6F3443-3D79-B645-AF6B-E9EE0356C895}"/>
    <dgm:cxn modelId="{F3B47C7D-91FA-3A4A-AD57-38144F04A749}" srcId="{EB6D872F-2BC2-704E-8B35-EE299CC3C34E}" destId="{F918977A-9166-B94C-8344-F5205A0B1622}" srcOrd="0" destOrd="0" parTransId="{CA66EC55-61EA-D545-92B7-7A204567831C}" sibTransId="{CA130EC7-F0D4-194B-97F9-27C7BE8E7139}"/>
    <dgm:cxn modelId="{26D4C79D-CCC7-7F4A-865C-91A1A8CD0FE0}" type="presOf" srcId="{3EC37476-C30D-DE4A-A42E-C1CDE7128369}" destId="{BBE7A576-2324-C443-9519-02F2AA64C715}" srcOrd="0" destOrd="0" presId="urn:microsoft.com/office/officeart/2005/8/layout/hList1"/>
    <dgm:cxn modelId="{790849A1-B6D3-2648-9777-EA6751387158}" type="presOf" srcId="{F918977A-9166-B94C-8344-F5205A0B1622}" destId="{2A2CE5DB-F77A-AB46-97CD-F955A6A74B3A}" srcOrd="0" destOrd="0" presId="urn:microsoft.com/office/officeart/2005/8/layout/hList1"/>
    <dgm:cxn modelId="{9494C8B5-EED4-FF4C-A42A-5585E65D8284}" srcId="{16BA8792-F2C3-F949-9DBC-0746E283C224}" destId="{3CB0D220-992B-C742-A277-C791D31F4CCA}" srcOrd="0" destOrd="0" parTransId="{27FEF8EA-0814-0A46-BFEC-CBE21EAAE072}" sibTransId="{1D7455DC-B80A-CD4C-8958-31F52CCA5902}"/>
    <dgm:cxn modelId="{19DDF4C2-BBFF-E346-84E0-3AFDE048A5E3}" srcId="{F7761737-5228-E04E-85BF-5E790E8A9766}" destId="{16BA8792-F2C3-F949-9DBC-0746E283C224}" srcOrd="0" destOrd="0" parTransId="{ABFE7D5F-4354-F847-AB16-2023642D5E2B}" sibTransId="{16958589-9654-D542-99DC-6180D7F79B54}"/>
    <dgm:cxn modelId="{626173EA-63B5-8641-98DD-4835CB192AB6}" type="presOf" srcId="{F7761737-5228-E04E-85BF-5E790E8A9766}" destId="{7F9BDE7C-1906-C742-AA83-4856047E9EC5}" srcOrd="0" destOrd="0" presId="urn:microsoft.com/office/officeart/2005/8/layout/hList1"/>
    <dgm:cxn modelId="{2DEA51F0-F43C-4441-9BAF-9249970C0462}" type="presOf" srcId="{3CB0D220-992B-C742-A277-C791D31F4CCA}" destId="{856B26AB-3A5F-EB4B-9890-E29C18139AE3}" srcOrd="0" destOrd="0" presId="urn:microsoft.com/office/officeart/2005/8/layout/hList1"/>
    <dgm:cxn modelId="{6DCDCE7B-D0B7-6E4E-B8B0-E545B158703D}" type="presParOf" srcId="{7F9BDE7C-1906-C742-AA83-4856047E9EC5}" destId="{F08C2DD0-3B1A-044A-B2D4-F1D04962FB50}" srcOrd="0" destOrd="0" presId="urn:microsoft.com/office/officeart/2005/8/layout/hList1"/>
    <dgm:cxn modelId="{B6930EC2-7F5A-E649-BD84-14AF42EB16CD}" type="presParOf" srcId="{F08C2DD0-3B1A-044A-B2D4-F1D04962FB50}" destId="{60170299-0028-F14B-91B9-3827F5293F3F}" srcOrd="0" destOrd="0" presId="urn:microsoft.com/office/officeart/2005/8/layout/hList1"/>
    <dgm:cxn modelId="{1DF32A36-B171-2144-A597-97D7A76BBEAB}" type="presParOf" srcId="{F08C2DD0-3B1A-044A-B2D4-F1D04962FB50}" destId="{856B26AB-3A5F-EB4B-9890-E29C18139AE3}" srcOrd="1" destOrd="0" presId="urn:microsoft.com/office/officeart/2005/8/layout/hList1"/>
    <dgm:cxn modelId="{8F3DE464-509C-7343-8E80-8EBDBEA9E8ED}" type="presParOf" srcId="{7F9BDE7C-1906-C742-AA83-4856047E9EC5}" destId="{7D4B2FA7-97E7-3F41-8B49-2E2014F47A5B}" srcOrd="1" destOrd="0" presId="urn:microsoft.com/office/officeart/2005/8/layout/hList1"/>
    <dgm:cxn modelId="{EAD24485-BFC0-AF4E-9644-BF3687812B25}" type="presParOf" srcId="{7F9BDE7C-1906-C742-AA83-4856047E9EC5}" destId="{05C105BA-0474-C34A-8DE1-9E5D342D9C3F}" srcOrd="2" destOrd="0" presId="urn:microsoft.com/office/officeart/2005/8/layout/hList1"/>
    <dgm:cxn modelId="{8BCFB8A2-0C2A-384A-9589-E5C3F3191EB9}" type="presParOf" srcId="{05C105BA-0474-C34A-8DE1-9E5D342D9C3F}" destId="{BBE7A576-2324-C443-9519-02F2AA64C715}" srcOrd="0" destOrd="0" presId="urn:microsoft.com/office/officeart/2005/8/layout/hList1"/>
    <dgm:cxn modelId="{572E3381-4C90-E742-97DE-AE0DE642729B}" type="presParOf" srcId="{05C105BA-0474-C34A-8DE1-9E5D342D9C3F}" destId="{FC317977-7B36-864D-8F72-02B162F21B85}" srcOrd="1" destOrd="0" presId="urn:microsoft.com/office/officeart/2005/8/layout/hList1"/>
    <dgm:cxn modelId="{B4C1C18B-2E7A-5740-A844-AA47792DB100}" type="presParOf" srcId="{7F9BDE7C-1906-C742-AA83-4856047E9EC5}" destId="{279D367E-6896-5B42-BDD7-D4062DE40076}" srcOrd="3" destOrd="0" presId="urn:microsoft.com/office/officeart/2005/8/layout/hList1"/>
    <dgm:cxn modelId="{8D049158-B539-5148-8692-BEDCE39016A9}" type="presParOf" srcId="{7F9BDE7C-1906-C742-AA83-4856047E9EC5}" destId="{32ABBEC5-9690-A34C-9ED7-9E8A7FCBFEF4}" srcOrd="4" destOrd="0" presId="urn:microsoft.com/office/officeart/2005/8/layout/hList1"/>
    <dgm:cxn modelId="{85C02A8E-D48E-D544-ADF2-FAFA6F2B34DB}" type="presParOf" srcId="{32ABBEC5-9690-A34C-9ED7-9E8A7FCBFEF4}" destId="{E5FF50A7-CE2C-3846-A906-9962D2219C46}" srcOrd="0" destOrd="0" presId="urn:microsoft.com/office/officeart/2005/8/layout/hList1"/>
    <dgm:cxn modelId="{B3E37C12-B227-1A41-A956-487F005FC9A0}" type="presParOf" srcId="{32ABBEC5-9690-A34C-9ED7-9E8A7FCBFEF4}" destId="{2A2CE5DB-F77A-AB46-97CD-F955A6A74B3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70299-0028-F14B-91B9-3827F5293F3F}">
      <dsp:nvSpPr>
        <dsp:cNvPr id="0" name=""/>
        <dsp:cNvSpPr/>
      </dsp:nvSpPr>
      <dsp:spPr>
        <a:xfrm>
          <a:off x="3698" y="12946"/>
          <a:ext cx="3606468" cy="950400"/>
        </a:xfrm>
        <a:prstGeom prst="rect">
          <a:avLst/>
        </a:prstGeom>
        <a:solidFill>
          <a:srgbClr val="0070C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ClrTx/>
            <a:buSzTx/>
            <a:buFontTx/>
            <a:buNone/>
          </a:pPr>
          <a:r>
            <a:rPr lang="zh-CN" altLang="en-US" sz="2400" b="1" kern="1200" dirty="0">
              <a:solidFill>
                <a:schemeClr val="bg1"/>
              </a:solidFill>
              <a:latin typeface="微软雅黑" panose="020B0503020204020204" pitchFamily="34" charset="-122"/>
              <a:ea typeface="微软雅黑" panose="020B0503020204020204" pitchFamily="34" charset="-122"/>
            </a:rPr>
            <a:t>双节将至带来业务高峰</a:t>
          </a:r>
          <a:endParaRPr lang="zh-CN" altLang="en-US" sz="2400" kern="1200" dirty="0"/>
        </a:p>
      </dsp:txBody>
      <dsp:txXfrm>
        <a:off x="3698" y="12946"/>
        <a:ext cx="3606468" cy="950400"/>
      </dsp:txXfrm>
    </dsp:sp>
    <dsp:sp modelId="{856B26AB-3A5F-EB4B-9890-E29C18139AE3}">
      <dsp:nvSpPr>
        <dsp:cNvPr id="0" name=""/>
        <dsp:cNvSpPr/>
      </dsp:nvSpPr>
      <dsp:spPr>
        <a:xfrm>
          <a:off x="3698" y="963347"/>
          <a:ext cx="3606468" cy="14493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kumimoji="1" lang="zh-CN" altLang="en-US" sz="1800" b="1" kern="1200" dirty="0">
              <a:latin typeface="Microsoft YaHei" panose="020B0503020204020204" pitchFamily="34" charset="-122"/>
              <a:ea typeface="Microsoft YaHei" panose="020B0503020204020204" pitchFamily="34" charset="-122"/>
            </a:rPr>
            <a:t>大闸蟹、冬枣、月饼，海鲜水产</a:t>
          </a:r>
          <a:r>
            <a:rPr kumimoji="1" lang="zh-CN" altLang="en-US" sz="1800" kern="1200" dirty="0">
              <a:latin typeface="Microsoft YaHei" panose="020B0503020204020204" pitchFamily="34" charset="-122"/>
              <a:ea typeface="Microsoft YaHei" panose="020B0503020204020204" pitchFamily="34" charset="-122"/>
            </a:rPr>
            <a:t>，橙橘，苹果，猕猴桃，梨，茶叶，牛羊肉项目进入揽收高峰</a:t>
          </a:r>
          <a:endParaRPr lang="zh-CN" altLang="en-US" sz="1800" kern="1200" dirty="0"/>
        </a:p>
      </dsp:txBody>
      <dsp:txXfrm>
        <a:off x="3698" y="963347"/>
        <a:ext cx="3606468" cy="1449360"/>
      </dsp:txXfrm>
    </dsp:sp>
    <dsp:sp modelId="{BBE7A576-2324-C443-9519-02F2AA64C715}">
      <dsp:nvSpPr>
        <dsp:cNvPr id="0" name=""/>
        <dsp:cNvSpPr/>
      </dsp:nvSpPr>
      <dsp:spPr>
        <a:xfrm>
          <a:off x="4115072" y="12946"/>
          <a:ext cx="3606468" cy="950400"/>
        </a:xfrm>
        <a:prstGeom prst="rect">
          <a:avLst/>
        </a:prstGeom>
        <a:solidFill>
          <a:srgbClr val="0070C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ClrTx/>
            <a:buSzTx/>
            <a:buFontTx/>
            <a:buNone/>
          </a:pPr>
          <a:r>
            <a:rPr kumimoji="0" lang="zh-CN" altLang="en-US" sz="2400" b="1" i="0" u="none" strike="noStrike" kern="1200" cap="none" normalizeH="0" baseline="0" dirty="0">
              <a:ln>
                <a:noFill/>
              </a:ln>
              <a:solidFill>
                <a:schemeClr val="bg1"/>
              </a:solidFill>
              <a:effectLst/>
              <a:latin typeface="微软雅黑" panose="020B0503020204020204" pitchFamily="34" charset="-122"/>
              <a:ea typeface="微软雅黑" panose="020B0503020204020204" pitchFamily="34" charset="-122"/>
            </a:rPr>
            <a:t>运力资源紧张</a:t>
          </a:r>
          <a:endParaRPr lang="zh-CN" altLang="en-US" sz="2400" kern="1200" dirty="0"/>
        </a:p>
      </dsp:txBody>
      <dsp:txXfrm>
        <a:off x="4115072" y="12946"/>
        <a:ext cx="3606468" cy="950400"/>
      </dsp:txXfrm>
    </dsp:sp>
    <dsp:sp modelId="{FC317977-7B36-864D-8F72-02B162F21B85}">
      <dsp:nvSpPr>
        <dsp:cNvPr id="0" name=""/>
        <dsp:cNvSpPr/>
      </dsp:nvSpPr>
      <dsp:spPr>
        <a:xfrm>
          <a:off x="4115072" y="963347"/>
          <a:ext cx="3606468" cy="14493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kumimoji="1" lang="zh-CN" altLang="en-US" sz="1800" kern="1200" dirty="0">
              <a:latin typeface="Microsoft YaHei" panose="020B0503020204020204" pitchFamily="34" charset="-122"/>
              <a:ea typeface="Microsoft YaHei" panose="020B0503020204020204" pitchFamily="34" charset="-122"/>
            </a:rPr>
            <a:t>后疫情期运力资源短缺</a:t>
          </a:r>
          <a:endParaRPr lang="zh-CN" altLang="en-US" sz="1800" kern="1200" dirty="0"/>
        </a:p>
        <a:p>
          <a:pPr marL="171450" lvl="1" indent="-171450" algn="l" defTabSz="800100">
            <a:lnSpc>
              <a:spcPct val="90000"/>
            </a:lnSpc>
            <a:spcBef>
              <a:spcPct val="0"/>
            </a:spcBef>
            <a:spcAft>
              <a:spcPct val="15000"/>
            </a:spcAft>
            <a:buChar char="•"/>
          </a:pPr>
          <a:r>
            <a:rPr kumimoji="1" lang="zh-CN" altLang="en-US" sz="1800" kern="1200" dirty="0">
              <a:latin typeface="Microsoft YaHei" panose="020B0503020204020204" pitchFamily="34" charset="-122"/>
              <a:ea typeface="Microsoft YaHei" panose="020B0503020204020204" pitchFamily="34" charset="-122"/>
            </a:rPr>
            <a:t>中秋节</a:t>
          </a:r>
          <a:r>
            <a:rPr kumimoji="1" lang="zh-CN" altLang="zh-CN" sz="1800" kern="1200" dirty="0">
              <a:latin typeface="Microsoft YaHei" panose="020B0503020204020204" pitchFamily="34" charset="-122"/>
              <a:ea typeface="Microsoft YaHei" panose="020B0503020204020204" pitchFamily="34" charset="-122"/>
            </a:rPr>
            <a:t>和</a:t>
          </a:r>
          <a:r>
            <a:rPr kumimoji="1" lang="zh-CN" altLang="en-US" sz="1800" kern="1200" dirty="0">
              <a:latin typeface="Microsoft YaHei" panose="020B0503020204020204" pitchFamily="34" charset="-122"/>
              <a:ea typeface="Microsoft YaHei" panose="020B0503020204020204" pitchFamily="34" charset="-122"/>
            </a:rPr>
            <a:t>国庆</a:t>
          </a:r>
          <a:r>
            <a:rPr kumimoji="1" lang="zh-CN" altLang="zh-CN" sz="1800" kern="1200" dirty="0">
              <a:latin typeface="Microsoft YaHei" panose="020B0503020204020204" pitchFamily="34" charset="-122"/>
              <a:ea typeface="Microsoft YaHei" panose="020B0503020204020204" pitchFamily="34" charset="-122"/>
            </a:rPr>
            <a:t>发运高峰重叠</a:t>
          </a:r>
          <a:endParaRPr kumimoji="1" lang="en-US" altLang="zh-CN" sz="1800" kern="1200" dirty="0">
            <a:latin typeface="Microsoft YaHei" panose="020B0503020204020204" pitchFamily="34" charset="-122"/>
            <a:ea typeface="Microsoft YaHei" panose="020B0503020204020204" pitchFamily="34" charset="-122"/>
          </a:endParaRPr>
        </a:p>
      </dsp:txBody>
      <dsp:txXfrm>
        <a:off x="4115072" y="963347"/>
        <a:ext cx="3606468" cy="1449360"/>
      </dsp:txXfrm>
    </dsp:sp>
    <dsp:sp modelId="{E5FF50A7-CE2C-3846-A906-9962D2219C46}">
      <dsp:nvSpPr>
        <dsp:cNvPr id="0" name=""/>
        <dsp:cNvSpPr/>
      </dsp:nvSpPr>
      <dsp:spPr>
        <a:xfrm>
          <a:off x="8226446" y="12946"/>
          <a:ext cx="3606468" cy="950400"/>
        </a:xfrm>
        <a:prstGeom prst="rect">
          <a:avLst/>
        </a:prstGeom>
        <a:solidFill>
          <a:srgbClr val="0070C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ClrTx/>
            <a:buSzTx/>
            <a:buFontTx/>
            <a:buNone/>
          </a:pPr>
          <a:r>
            <a:rPr kumimoji="0" lang="zh-CN" altLang="en-US" sz="2400" b="1" i="0" u="none" strike="noStrike" kern="1200" cap="none" normalizeH="0" baseline="0" dirty="0">
              <a:ln>
                <a:noFill/>
              </a:ln>
              <a:solidFill>
                <a:schemeClr val="bg1"/>
              </a:solidFill>
              <a:effectLst/>
              <a:latin typeface="微软雅黑" panose="020B0503020204020204" pitchFamily="34" charset="-122"/>
              <a:ea typeface="微软雅黑" panose="020B0503020204020204" pitchFamily="34" charset="-122"/>
            </a:rPr>
            <a:t>时效加时</a:t>
          </a:r>
          <a:endParaRPr lang="zh-CN" altLang="en-US" sz="2400" kern="1200" dirty="0"/>
        </a:p>
      </dsp:txBody>
      <dsp:txXfrm>
        <a:off x="8226446" y="12946"/>
        <a:ext cx="3606468" cy="950400"/>
      </dsp:txXfrm>
    </dsp:sp>
    <dsp:sp modelId="{2A2CE5DB-F77A-AB46-97CD-F955A6A74B3A}">
      <dsp:nvSpPr>
        <dsp:cNvPr id="0" name=""/>
        <dsp:cNvSpPr/>
      </dsp:nvSpPr>
      <dsp:spPr>
        <a:xfrm>
          <a:off x="8226446" y="963347"/>
          <a:ext cx="3606468" cy="14493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kumimoji="1" lang="zh-CN" altLang="en-US" sz="1800" kern="1200" dirty="0">
              <a:latin typeface="Microsoft YaHei" panose="020B0503020204020204" pitchFamily="34" charset="-122"/>
              <a:ea typeface="Microsoft YaHei" panose="020B0503020204020204" pitchFamily="34" charset="-122"/>
            </a:rPr>
            <a:t>生鲜品类对时效依赖较高（易损易腐）</a:t>
          </a:r>
          <a:endParaRPr lang="zh-CN" altLang="en-US" sz="1800" kern="1200" dirty="0"/>
        </a:p>
        <a:p>
          <a:pPr marL="171450" lvl="1" indent="-171450" algn="l" defTabSz="800100">
            <a:lnSpc>
              <a:spcPct val="90000"/>
            </a:lnSpc>
            <a:spcBef>
              <a:spcPct val="0"/>
            </a:spcBef>
            <a:spcAft>
              <a:spcPct val="15000"/>
            </a:spcAft>
            <a:buChar char="•"/>
          </a:pPr>
          <a:r>
            <a:rPr kumimoji="1" lang="zh-CN" altLang="en-US" sz="1800" kern="1200" dirty="0">
              <a:latin typeface="Microsoft YaHei" panose="020B0503020204020204" pitchFamily="34" charset="-122"/>
              <a:ea typeface="Microsoft YaHei" panose="020B0503020204020204" pitchFamily="34" charset="-122"/>
            </a:rPr>
            <a:t>中秋礼赠对时效的高要求</a:t>
          </a:r>
          <a:endParaRPr kumimoji="1" lang="en-US" altLang="zh-CN" sz="1800" kern="1200" dirty="0">
            <a:latin typeface="Microsoft YaHei" panose="020B0503020204020204" pitchFamily="34" charset="-122"/>
            <a:ea typeface="Microsoft YaHei" panose="020B0503020204020204" pitchFamily="34" charset="-122"/>
          </a:endParaRPr>
        </a:p>
      </dsp:txBody>
      <dsp:txXfrm>
        <a:off x="8226446" y="963347"/>
        <a:ext cx="3606468" cy="144936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61121A-869D-4866-BA1F-9B83DA10E9AF}" type="datetimeFigureOut">
              <a:rPr lang="zh-CN" altLang="en-US" smtClean="0"/>
              <a:t>2024/9/10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1206D1-12F0-42A7-B970-05290736C43D}" type="slidenum">
              <a:rPr lang="zh-CN" altLang="en-US" smtClean="0"/>
              <a:t>‹#›</a:t>
            </a:fld>
            <a:endParaRPr lang="zh-CN" altLang="en-US"/>
          </a:p>
        </p:txBody>
      </p:sp>
    </p:spTree>
    <p:extLst>
      <p:ext uri="{BB962C8B-B14F-4D97-AF65-F5344CB8AC3E}">
        <p14:creationId xmlns:p14="http://schemas.microsoft.com/office/powerpoint/2010/main" val="4195864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D1206D1-12F0-42A7-B970-05290736C43D}" type="slidenum">
              <a:rPr lang="zh-CN" altLang="en-US" smtClean="0"/>
              <a:t>2</a:t>
            </a:fld>
            <a:endParaRPr lang="zh-CN" altLang="en-US"/>
          </a:p>
        </p:txBody>
      </p:sp>
    </p:spTree>
    <p:extLst>
      <p:ext uri="{BB962C8B-B14F-4D97-AF65-F5344CB8AC3E}">
        <p14:creationId xmlns:p14="http://schemas.microsoft.com/office/powerpoint/2010/main" val="53109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3</a:t>
            </a:fld>
            <a:endParaRPr lang="zh-CN" altLang="en-US"/>
          </a:p>
        </p:txBody>
      </p:sp>
    </p:spTree>
    <p:extLst>
      <p:ext uri="{BB962C8B-B14F-4D97-AF65-F5344CB8AC3E}">
        <p14:creationId xmlns:p14="http://schemas.microsoft.com/office/powerpoint/2010/main" val="2051779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D1206D1-12F0-42A7-B970-05290736C43D}" type="slidenum">
              <a:rPr lang="zh-CN" altLang="en-US" smtClean="0"/>
              <a:t>4</a:t>
            </a:fld>
            <a:endParaRPr lang="zh-CN" altLang="en-US"/>
          </a:p>
        </p:txBody>
      </p:sp>
    </p:spTree>
    <p:extLst>
      <p:ext uri="{BB962C8B-B14F-4D97-AF65-F5344CB8AC3E}">
        <p14:creationId xmlns:p14="http://schemas.microsoft.com/office/powerpoint/2010/main" val="641155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3D1206D1-12F0-42A7-B970-05290736C43D}" type="slidenum">
              <a:rPr lang="zh-CN" altLang="en-US" smtClean="0"/>
              <a:t>5</a:t>
            </a:fld>
            <a:endParaRPr lang="zh-CN" altLang="en-US"/>
          </a:p>
        </p:txBody>
      </p:sp>
    </p:spTree>
    <p:extLst>
      <p:ext uri="{BB962C8B-B14F-4D97-AF65-F5344CB8AC3E}">
        <p14:creationId xmlns:p14="http://schemas.microsoft.com/office/powerpoint/2010/main" val="4114838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6</a:t>
            </a:fld>
            <a:endParaRPr lang="zh-CN" altLang="en-US"/>
          </a:p>
        </p:txBody>
      </p:sp>
    </p:spTree>
    <p:extLst>
      <p:ext uri="{BB962C8B-B14F-4D97-AF65-F5344CB8AC3E}">
        <p14:creationId xmlns:p14="http://schemas.microsoft.com/office/powerpoint/2010/main" val="1613437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3D1206D1-12F0-42A7-B970-05290736C43D}" type="slidenum">
              <a:rPr lang="zh-CN" altLang="en-US" smtClean="0"/>
              <a:t>7</a:t>
            </a:fld>
            <a:endParaRPr lang="zh-CN" altLang="en-US"/>
          </a:p>
        </p:txBody>
      </p:sp>
    </p:spTree>
    <p:extLst>
      <p:ext uri="{BB962C8B-B14F-4D97-AF65-F5344CB8AC3E}">
        <p14:creationId xmlns:p14="http://schemas.microsoft.com/office/powerpoint/2010/main" val="1316787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8</a:t>
            </a:fld>
            <a:endParaRPr lang="zh-CN" altLang="en-US"/>
          </a:p>
        </p:txBody>
      </p:sp>
    </p:spTree>
    <p:extLst>
      <p:ext uri="{BB962C8B-B14F-4D97-AF65-F5344CB8AC3E}">
        <p14:creationId xmlns:p14="http://schemas.microsoft.com/office/powerpoint/2010/main" val="3795220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9</a:t>
            </a:fld>
            <a:endParaRPr lang="zh-CN" altLang="en-US"/>
          </a:p>
        </p:txBody>
      </p:sp>
    </p:spTree>
    <p:extLst>
      <p:ext uri="{BB962C8B-B14F-4D97-AF65-F5344CB8AC3E}">
        <p14:creationId xmlns:p14="http://schemas.microsoft.com/office/powerpoint/2010/main" val="1011829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D1206D1-12F0-42A7-B970-05290736C43D}" type="slidenum">
              <a:rPr lang="zh-CN" altLang="en-US" smtClean="0"/>
              <a:t>11</a:t>
            </a:fld>
            <a:endParaRPr lang="zh-CN" altLang="en-US"/>
          </a:p>
        </p:txBody>
      </p:sp>
    </p:spTree>
    <p:extLst>
      <p:ext uri="{BB962C8B-B14F-4D97-AF65-F5344CB8AC3E}">
        <p14:creationId xmlns:p14="http://schemas.microsoft.com/office/powerpoint/2010/main" val="834372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13</a:t>
            </a:fld>
            <a:endParaRPr lang="zh-CN" altLang="en-US"/>
          </a:p>
        </p:txBody>
      </p:sp>
    </p:spTree>
    <p:extLst>
      <p:ext uri="{BB962C8B-B14F-4D97-AF65-F5344CB8AC3E}">
        <p14:creationId xmlns:p14="http://schemas.microsoft.com/office/powerpoint/2010/main" val="1021145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14</a:t>
            </a:fld>
            <a:endParaRPr lang="zh-CN" altLang="en-US"/>
          </a:p>
        </p:txBody>
      </p:sp>
    </p:spTree>
    <p:extLst>
      <p:ext uri="{BB962C8B-B14F-4D97-AF65-F5344CB8AC3E}">
        <p14:creationId xmlns:p14="http://schemas.microsoft.com/office/powerpoint/2010/main" val="1578858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15</a:t>
            </a:fld>
            <a:endParaRPr lang="zh-CN" altLang="en-US"/>
          </a:p>
        </p:txBody>
      </p:sp>
    </p:spTree>
    <p:extLst>
      <p:ext uri="{BB962C8B-B14F-4D97-AF65-F5344CB8AC3E}">
        <p14:creationId xmlns:p14="http://schemas.microsoft.com/office/powerpoint/2010/main" val="1540255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16</a:t>
            </a:fld>
            <a:endParaRPr lang="zh-CN" altLang="en-US"/>
          </a:p>
        </p:txBody>
      </p:sp>
    </p:spTree>
    <p:extLst>
      <p:ext uri="{BB962C8B-B14F-4D97-AF65-F5344CB8AC3E}">
        <p14:creationId xmlns:p14="http://schemas.microsoft.com/office/powerpoint/2010/main" val="1776979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70DC733-A919-4834-AB27-E483B03A5EE4}" type="slidenum">
              <a:rPr lang="zh-CN" altLang="en-US" smtClean="0"/>
              <a:t>17</a:t>
            </a:fld>
            <a:endParaRPr lang="zh-CN" altLang="en-US"/>
          </a:p>
        </p:txBody>
      </p:sp>
    </p:spTree>
    <p:extLst>
      <p:ext uri="{BB962C8B-B14F-4D97-AF65-F5344CB8AC3E}">
        <p14:creationId xmlns:p14="http://schemas.microsoft.com/office/powerpoint/2010/main" val="473023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70DC733-A919-4834-AB27-E483B03A5EE4}" type="slidenum">
              <a:rPr lang="zh-CN" altLang="en-US" smtClean="0"/>
              <a:t>18</a:t>
            </a:fld>
            <a:endParaRPr lang="zh-CN" altLang="en-US"/>
          </a:p>
        </p:txBody>
      </p:sp>
    </p:spTree>
    <p:extLst>
      <p:ext uri="{BB962C8B-B14F-4D97-AF65-F5344CB8AC3E}">
        <p14:creationId xmlns:p14="http://schemas.microsoft.com/office/powerpoint/2010/main" val="2572018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70DC733-A919-4834-AB27-E483B03A5EE4}" type="slidenum">
              <a:rPr lang="zh-CN" altLang="en-US" smtClean="0"/>
              <a:t>19</a:t>
            </a:fld>
            <a:endParaRPr lang="zh-CN" altLang="en-US"/>
          </a:p>
        </p:txBody>
      </p:sp>
    </p:spTree>
    <p:extLst>
      <p:ext uri="{BB962C8B-B14F-4D97-AF65-F5344CB8AC3E}">
        <p14:creationId xmlns:p14="http://schemas.microsoft.com/office/powerpoint/2010/main" val="3434617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20</a:t>
            </a:fld>
            <a:endParaRPr lang="zh-CN" altLang="en-US"/>
          </a:p>
        </p:txBody>
      </p:sp>
    </p:spTree>
    <p:extLst>
      <p:ext uri="{BB962C8B-B14F-4D97-AF65-F5344CB8AC3E}">
        <p14:creationId xmlns:p14="http://schemas.microsoft.com/office/powerpoint/2010/main" val="3367308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21</a:t>
            </a:fld>
            <a:endParaRPr lang="zh-CN" altLang="en-US"/>
          </a:p>
        </p:txBody>
      </p:sp>
    </p:spTree>
    <p:extLst>
      <p:ext uri="{BB962C8B-B14F-4D97-AF65-F5344CB8AC3E}">
        <p14:creationId xmlns:p14="http://schemas.microsoft.com/office/powerpoint/2010/main" val="3108936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22</a:t>
            </a:fld>
            <a:endParaRPr lang="zh-CN" altLang="en-US"/>
          </a:p>
        </p:txBody>
      </p:sp>
    </p:spTree>
    <p:extLst>
      <p:ext uri="{BB962C8B-B14F-4D97-AF65-F5344CB8AC3E}">
        <p14:creationId xmlns:p14="http://schemas.microsoft.com/office/powerpoint/2010/main" val="622570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23</a:t>
            </a:fld>
            <a:endParaRPr lang="zh-CN" altLang="en-US"/>
          </a:p>
        </p:txBody>
      </p:sp>
    </p:spTree>
    <p:extLst>
      <p:ext uri="{BB962C8B-B14F-4D97-AF65-F5344CB8AC3E}">
        <p14:creationId xmlns:p14="http://schemas.microsoft.com/office/powerpoint/2010/main" val="208167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D1206D1-12F0-42A7-B970-05290736C43D}" type="slidenum">
              <a:rPr lang="zh-CN" altLang="en-US" smtClean="0"/>
              <a:t>24</a:t>
            </a:fld>
            <a:endParaRPr lang="zh-CN" altLang="en-US"/>
          </a:p>
        </p:txBody>
      </p:sp>
    </p:spTree>
    <p:extLst>
      <p:ext uri="{BB962C8B-B14F-4D97-AF65-F5344CB8AC3E}">
        <p14:creationId xmlns:p14="http://schemas.microsoft.com/office/powerpoint/2010/main" val="2972268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26</a:t>
            </a:fld>
            <a:endParaRPr lang="zh-CN" altLang="en-US"/>
          </a:p>
        </p:txBody>
      </p:sp>
    </p:spTree>
    <p:extLst>
      <p:ext uri="{BB962C8B-B14F-4D97-AF65-F5344CB8AC3E}">
        <p14:creationId xmlns:p14="http://schemas.microsoft.com/office/powerpoint/2010/main" val="3586998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1206D1-12F0-42A7-B970-05290736C43D}" type="slidenum">
              <a:rPr lang="zh-CN" altLang="en-US" smtClean="0"/>
              <a:t>27</a:t>
            </a:fld>
            <a:endParaRPr lang="zh-CN" altLang="en-US"/>
          </a:p>
        </p:txBody>
      </p:sp>
    </p:spTree>
    <p:extLst>
      <p:ext uri="{BB962C8B-B14F-4D97-AF65-F5344CB8AC3E}">
        <p14:creationId xmlns:p14="http://schemas.microsoft.com/office/powerpoint/2010/main" val="3286501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639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6910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548511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内容页">
    <p:spTree>
      <p:nvGrpSpPr>
        <p:cNvPr id="1" name=""/>
        <p:cNvGrpSpPr/>
        <p:nvPr/>
      </p:nvGrpSpPr>
      <p:grpSpPr>
        <a:xfrm>
          <a:off x="0" y="0"/>
          <a:ext cx="0" cy="0"/>
          <a:chOff x="0" y="0"/>
          <a:chExt cx="0" cy="0"/>
        </a:xfrm>
      </p:grpSpPr>
      <p:sp>
        <p:nvSpPr>
          <p:cNvPr id="31" name="郑少PPT" hidden="1">
            <a:extLst>
              <a:ext uri="{FF2B5EF4-FFF2-40B4-BE49-F238E27FC236}">
                <a16:creationId xmlns:a16="http://schemas.microsoft.com/office/drawing/2014/main" id="{752417E2-C8EC-4315-8CAD-DAF6ECC3B0AC}"/>
              </a:ext>
            </a:extLst>
          </p:cNvPr>
          <p:cNvSpPr txBox="1"/>
          <p:nvPr userDrawn="1"/>
        </p:nvSpPr>
        <p:spPr>
          <a:xfrm>
            <a:off x="5586085" y="3244334"/>
            <a:ext cx="1019831" cy="369332"/>
          </a:xfrm>
          <a:prstGeom prst="rect">
            <a:avLst/>
          </a:prstGeom>
          <a:noFill/>
        </p:spPr>
        <p:txBody>
          <a:bodyPr wrap="none" rtlCol="0">
            <a:spAutoFit/>
          </a:bodyPr>
          <a:lstStyle/>
          <a:p>
            <a:pPr algn="ctr"/>
            <a:r>
              <a:rPr lang="zh-CN" altLang="en-US" sz="1800" dirty="0">
                <a:solidFill>
                  <a:srgbClr val="FFFFFF"/>
                </a:solidFill>
              </a:rPr>
              <a:t>郑少</a:t>
            </a:r>
            <a:r>
              <a:rPr lang="en-US" altLang="zh-CN" sz="1800" dirty="0">
                <a:solidFill>
                  <a:srgbClr val="FFFFFF"/>
                </a:solidFill>
              </a:rPr>
              <a:t>PPT</a:t>
            </a:r>
            <a:endParaRPr lang="en-US" sz="1800" dirty="0">
              <a:solidFill>
                <a:srgbClr val="FFFFFF"/>
              </a:solidFill>
            </a:endParaRPr>
          </a:p>
        </p:txBody>
      </p:sp>
    </p:spTree>
    <p:extLst>
      <p:ext uri="{BB962C8B-B14F-4D97-AF65-F5344CB8AC3E}">
        <p14:creationId xmlns:p14="http://schemas.microsoft.com/office/powerpoint/2010/main" val="1038264349"/>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内容页">
    <p:spTree>
      <p:nvGrpSpPr>
        <p:cNvPr id="1" name=""/>
        <p:cNvGrpSpPr/>
        <p:nvPr/>
      </p:nvGrpSpPr>
      <p:grpSpPr>
        <a:xfrm>
          <a:off x="0" y="0"/>
          <a:ext cx="0" cy="0"/>
          <a:chOff x="0" y="0"/>
          <a:chExt cx="0" cy="0"/>
        </a:xfrm>
      </p:grpSpPr>
      <p:sp>
        <p:nvSpPr>
          <p:cNvPr id="31" name="郑少PPT" hidden="1">
            <a:extLst>
              <a:ext uri="{FF2B5EF4-FFF2-40B4-BE49-F238E27FC236}">
                <a16:creationId xmlns:a16="http://schemas.microsoft.com/office/drawing/2014/main" id="{752417E2-C8EC-4315-8CAD-DAF6ECC3B0AC}"/>
              </a:ext>
            </a:extLst>
          </p:cNvPr>
          <p:cNvSpPr txBox="1"/>
          <p:nvPr userDrawn="1"/>
        </p:nvSpPr>
        <p:spPr>
          <a:xfrm>
            <a:off x="5586085" y="3244334"/>
            <a:ext cx="1019831" cy="369332"/>
          </a:xfrm>
          <a:prstGeom prst="rect">
            <a:avLst/>
          </a:prstGeom>
          <a:noFill/>
        </p:spPr>
        <p:txBody>
          <a:bodyPr wrap="none" rtlCol="0">
            <a:spAutoFit/>
          </a:bodyPr>
          <a:lstStyle/>
          <a:p>
            <a:pPr algn="ctr"/>
            <a:r>
              <a:rPr lang="zh-CN" altLang="en-US" sz="1800" dirty="0">
                <a:solidFill>
                  <a:srgbClr val="FFFFFF"/>
                </a:solidFill>
              </a:rPr>
              <a:t>郑少</a:t>
            </a:r>
            <a:r>
              <a:rPr lang="en-US" altLang="zh-CN" sz="1800" dirty="0">
                <a:solidFill>
                  <a:srgbClr val="FFFFFF"/>
                </a:solidFill>
              </a:rPr>
              <a:t>PPT</a:t>
            </a:r>
            <a:endParaRPr lang="en-US" sz="1800" dirty="0">
              <a:solidFill>
                <a:srgbClr val="FFFFFF"/>
              </a:solidFill>
            </a:endParaRPr>
          </a:p>
        </p:txBody>
      </p:sp>
    </p:spTree>
    <p:extLst>
      <p:ext uri="{BB962C8B-B14F-4D97-AF65-F5344CB8AC3E}">
        <p14:creationId xmlns:p14="http://schemas.microsoft.com/office/powerpoint/2010/main" val="4054419963"/>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056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56725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15C9E24-3424-FEAE-10E3-9BDDD89CA377}"/>
              </a:ext>
            </a:extLst>
          </p:cNvPr>
          <p:cNvSpPr txBox="1"/>
          <p:nvPr userDrawn="1"/>
        </p:nvSpPr>
        <p:spPr>
          <a:xfrm>
            <a:off x="9452008" y="202812"/>
            <a:ext cx="1963554" cy="276999"/>
          </a:xfrm>
          <a:prstGeom prst="rect">
            <a:avLst/>
          </a:prstGeom>
          <a:noFill/>
        </p:spPr>
        <p:txBody>
          <a:bodyPr wrap="square" rtlCol="0">
            <a:spAutoFit/>
          </a:bodyPr>
          <a:lstStyle/>
          <a:p>
            <a:r>
              <a:rPr lang="zh-CN" altLang="en-US" sz="1200" dirty="0">
                <a:latin typeface="Abadi" panose="020B0604020104020204" pitchFamily="34" charset="0"/>
                <a:ea typeface="微软雅黑" panose="020B0503020204020204" pitchFamily="34" charset="-122"/>
              </a:rPr>
              <a:t>营销规划手册  </a:t>
            </a:r>
            <a:r>
              <a:rPr lang="en-US" altLang="zh-CN" sz="1200" dirty="0">
                <a:solidFill>
                  <a:srgbClr val="B49132"/>
                </a:solidFill>
                <a:latin typeface="Abadi" panose="020B0604020104020204" pitchFamily="34" charset="0"/>
                <a:ea typeface="微软雅黑" panose="020B0503020204020204" pitchFamily="34" charset="-122"/>
              </a:rPr>
              <a:t>PPT</a:t>
            </a:r>
            <a:r>
              <a:rPr lang="zh-CN" altLang="en-US" sz="1200" dirty="0">
                <a:solidFill>
                  <a:srgbClr val="B49132"/>
                </a:solidFill>
                <a:latin typeface="Abadi" panose="020B0604020104020204" pitchFamily="34" charset="0"/>
                <a:ea typeface="微软雅黑" panose="020B0503020204020204" pitchFamily="34" charset="-122"/>
              </a:rPr>
              <a:t>模版</a:t>
            </a:r>
          </a:p>
        </p:txBody>
      </p:sp>
      <p:sp>
        <p:nvSpPr>
          <p:cNvPr id="5" name="灯片编号占位符 4">
            <a:extLst>
              <a:ext uri="{FF2B5EF4-FFF2-40B4-BE49-F238E27FC236}">
                <a16:creationId xmlns:a16="http://schemas.microsoft.com/office/drawing/2014/main" id="{C95A1630-0FD9-EC44-00F6-EBE8EC1243D7}"/>
              </a:ext>
            </a:extLst>
          </p:cNvPr>
          <p:cNvSpPr txBox="1">
            <a:spLocks/>
          </p:cNvSpPr>
          <p:nvPr userDrawn="1"/>
        </p:nvSpPr>
        <p:spPr>
          <a:xfrm>
            <a:off x="9162143" y="1587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050" b="0" kern="1200">
                <a:solidFill>
                  <a:srgbClr val="002E1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161F78-D6A4-4A79-93D8-644D6A83810E}" type="slidenum">
              <a:rPr lang="zh-CN" altLang="en-US" smtClean="0">
                <a:latin typeface="Abadi" panose="020B0604020104020204" pitchFamily="34" charset="0"/>
                <a:ea typeface="微软雅黑" panose="020B0503020204020204" pitchFamily="34" charset="-122"/>
              </a:rPr>
              <a:pPr/>
              <a:t>‹#›</a:t>
            </a:fld>
            <a:endParaRPr lang="zh-CN" altLang="en-US" dirty="0">
              <a:latin typeface="Abadi" panose="020B0604020104020204" pitchFamily="34" charset="0"/>
              <a:ea typeface="微软雅黑" panose="020B0503020204020204" pitchFamily="34" charset="-122"/>
            </a:endParaRPr>
          </a:p>
        </p:txBody>
      </p:sp>
    </p:spTree>
    <p:extLst>
      <p:ext uri="{BB962C8B-B14F-4D97-AF65-F5344CB8AC3E}">
        <p14:creationId xmlns:p14="http://schemas.microsoft.com/office/powerpoint/2010/main" val="1442657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869950" y="1625600"/>
            <a:ext cx="10390188"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a:t>First Level</a:t>
            </a:r>
          </a:p>
          <a:p>
            <a:pPr lvl="1"/>
            <a:r>
              <a:rPr lang="en-US" altLang="zh-CN"/>
              <a:t>Second level</a:t>
            </a:r>
          </a:p>
          <a:p>
            <a:pPr lvl="2"/>
            <a:r>
              <a:rPr lang="en-US" altLang="zh-CN"/>
              <a:t>Third level</a:t>
            </a:r>
          </a:p>
          <a:p>
            <a:pPr lvl="3"/>
            <a:r>
              <a:rPr lang="en-US" altLang="zh-CN"/>
              <a:t>Fourth level</a:t>
            </a:r>
          </a:p>
          <a:p>
            <a:pPr lvl="4"/>
            <a:r>
              <a:rPr lang="en-US" altLang="zh-CN"/>
              <a:t>Fifth level </a:t>
            </a:r>
          </a:p>
        </p:txBody>
      </p:sp>
      <p:cxnSp>
        <p:nvCxnSpPr>
          <p:cNvPr id="11" name="直接连接符 10"/>
          <p:cNvCxnSpPr/>
          <p:nvPr userDrawn="1"/>
        </p:nvCxnSpPr>
        <p:spPr>
          <a:xfrm>
            <a:off x="251520" y="576760"/>
            <a:ext cx="8640960" cy="0"/>
          </a:xfrm>
          <a:prstGeom prst="line">
            <a:avLst/>
          </a:prstGeom>
          <a:ln w="28575">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grpSp>
        <p:nvGrpSpPr>
          <p:cNvPr id="13" name="组合 12"/>
          <p:cNvGrpSpPr/>
          <p:nvPr userDrawn="1"/>
        </p:nvGrpSpPr>
        <p:grpSpPr>
          <a:xfrm>
            <a:off x="251521" y="209639"/>
            <a:ext cx="1152128" cy="345889"/>
            <a:chOff x="251520" y="209637"/>
            <a:chExt cx="1152128" cy="345889"/>
          </a:xfrm>
        </p:grpSpPr>
        <p:sp>
          <p:nvSpPr>
            <p:cNvPr id="14" name="矩形 13"/>
            <p:cNvSpPr/>
            <p:nvPr userDrawn="1"/>
          </p:nvSpPr>
          <p:spPr>
            <a:xfrm>
              <a:off x="251520" y="209637"/>
              <a:ext cx="720080" cy="3458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473" tIns="34236" rIns="68473" bIns="34236" rtlCol="0" anchor="ctr"/>
            <a:lstStyle/>
            <a:p>
              <a:pPr algn="ctr" defTabSz="684530">
                <a:defRPr/>
              </a:pPr>
              <a:endParaRPr lang="zh-CN" altLang="en-US" sz="1300" kern="0">
                <a:solidFill>
                  <a:sysClr val="windowText" lastClr="000000"/>
                </a:solidFill>
                <a:latin typeface="微软雅黑" panose="020B0503020204020204" pitchFamily="34" charset="-122"/>
                <a:sym typeface="微软雅黑" panose="020B0503020204020204" pitchFamily="34" charset="-122"/>
              </a:endParaRPr>
            </a:p>
          </p:txBody>
        </p:sp>
        <p:sp>
          <p:nvSpPr>
            <p:cNvPr id="16" name="矩形 15"/>
            <p:cNvSpPr/>
            <p:nvPr userDrawn="1"/>
          </p:nvSpPr>
          <p:spPr>
            <a:xfrm>
              <a:off x="1043608" y="217462"/>
              <a:ext cx="216024" cy="33806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73" tIns="34236" rIns="68473" bIns="34236" rtlCol="0" anchor="ctr"/>
            <a:lstStyle/>
            <a:p>
              <a:pPr algn="ctr" defTabSz="684530">
                <a:defRPr/>
              </a:pPr>
              <a:endParaRPr lang="zh-CN" altLang="en-US" sz="1300" kern="0">
                <a:solidFill>
                  <a:sysClr val="windowText" lastClr="000000"/>
                </a:solidFill>
                <a:latin typeface="微软雅黑" panose="020B0503020204020204" pitchFamily="34" charset="-122"/>
                <a:sym typeface="微软雅黑" panose="020B0503020204020204" pitchFamily="34" charset="-122"/>
              </a:endParaRPr>
            </a:p>
          </p:txBody>
        </p:sp>
        <p:sp>
          <p:nvSpPr>
            <p:cNvPr id="17" name="矩形 16"/>
            <p:cNvSpPr/>
            <p:nvPr userDrawn="1"/>
          </p:nvSpPr>
          <p:spPr>
            <a:xfrm>
              <a:off x="1331640" y="217462"/>
              <a:ext cx="72008" cy="3380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73" tIns="34236" rIns="68473" bIns="34236" rtlCol="0" anchor="ctr"/>
            <a:lstStyle/>
            <a:p>
              <a:pPr algn="ctr" defTabSz="684530">
                <a:defRPr/>
              </a:pPr>
              <a:endParaRPr lang="zh-CN" altLang="en-US" sz="1300" kern="0">
                <a:solidFill>
                  <a:sysClr val="windowText" lastClr="000000"/>
                </a:solidFill>
                <a:latin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2602613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7" r:id="rId6"/>
    <p:sldLayoutId id="2147483658" r:id="rId7"/>
    <p:sldLayoutId id="2147483659" r:id="rId8"/>
  </p:sldLayoutIdLst>
  <p:hf sldNum="0" hdr="0"/>
  <p:txStyles>
    <p:titleStyle>
      <a:lvl1pPr algn="l" rtl="0" eaLnBrk="0" fontAlgn="base" hangingPunct="0">
        <a:spcBef>
          <a:spcPct val="0"/>
        </a:spcBef>
        <a:spcAft>
          <a:spcPct val="0"/>
        </a:spcAft>
        <a:defRPr sz="2100">
          <a:solidFill>
            <a:srgbClr val="FF0000"/>
          </a:solidFill>
          <a:latin typeface="+mj-lt"/>
          <a:ea typeface="MS PGothic" panose="020B0600070205080204" pitchFamily="34" charset="-128"/>
          <a:cs typeface="MS PGothic" panose="020B0600070205080204" pitchFamily="34" charset="-128"/>
        </a:defRPr>
      </a:lvl1pPr>
      <a:lvl2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5pPr>
      <a:lvl6pPr marL="342900" algn="l" rtl="0" fontAlgn="base">
        <a:spcBef>
          <a:spcPct val="0"/>
        </a:spcBef>
        <a:spcAft>
          <a:spcPct val="0"/>
        </a:spcAft>
        <a:defRPr sz="2100">
          <a:solidFill>
            <a:srgbClr val="660099"/>
          </a:solidFill>
          <a:latin typeface="Arial" panose="020B0604020202020204" pitchFamily="34" charset="0"/>
        </a:defRPr>
      </a:lvl6pPr>
      <a:lvl7pPr marL="685800" algn="l" rtl="0" fontAlgn="base">
        <a:spcBef>
          <a:spcPct val="0"/>
        </a:spcBef>
        <a:spcAft>
          <a:spcPct val="0"/>
        </a:spcAft>
        <a:defRPr sz="2100">
          <a:solidFill>
            <a:srgbClr val="660099"/>
          </a:solidFill>
          <a:latin typeface="Arial" panose="020B0604020202020204" pitchFamily="34" charset="0"/>
        </a:defRPr>
      </a:lvl7pPr>
      <a:lvl8pPr marL="1028700" algn="l" rtl="0" fontAlgn="base">
        <a:spcBef>
          <a:spcPct val="0"/>
        </a:spcBef>
        <a:spcAft>
          <a:spcPct val="0"/>
        </a:spcAft>
        <a:defRPr sz="2100">
          <a:solidFill>
            <a:srgbClr val="660099"/>
          </a:solidFill>
          <a:latin typeface="Arial" panose="020B0604020202020204" pitchFamily="34" charset="0"/>
        </a:defRPr>
      </a:lvl8pPr>
      <a:lvl9pPr marL="1371600" algn="l" rtl="0" fontAlgn="base">
        <a:spcBef>
          <a:spcPct val="0"/>
        </a:spcBef>
        <a:spcAft>
          <a:spcPct val="0"/>
        </a:spcAft>
        <a:defRPr sz="2100">
          <a:solidFill>
            <a:srgbClr val="660099"/>
          </a:solidFill>
          <a:latin typeface="Arial" panose="020B0604020202020204" pitchFamily="34" charset="0"/>
        </a:defRPr>
      </a:lvl9pPr>
    </p:titleStyle>
    <p:bodyStyle>
      <a:lvl1pPr marL="133350" indent="-133350" algn="l" rtl="0" eaLnBrk="0" fontAlgn="base" hangingPunct="0">
        <a:spcBef>
          <a:spcPct val="20000"/>
        </a:spcBef>
        <a:spcAft>
          <a:spcPct val="0"/>
        </a:spcAft>
        <a:buClr>
          <a:srgbClr val="FF0000"/>
        </a:buClr>
        <a:buFont typeface="Wingdings" panose="05000000000000000000" pitchFamily="2" charset="2"/>
        <a:buChar char="§"/>
        <a:tabLst>
          <a:tab pos="125095" algn="l"/>
        </a:tabLst>
        <a:defRPr b="1">
          <a:solidFill>
            <a:schemeClr val="tx1"/>
          </a:solidFill>
          <a:latin typeface="+mn-lt"/>
          <a:ea typeface="MS PGothic" panose="020B0600070205080204" pitchFamily="34" charset="-128"/>
          <a:cs typeface="MS PGothic" panose="020B0600070205080204" pitchFamily="34" charset="-128"/>
        </a:defRPr>
      </a:lvl1pPr>
      <a:lvl2pPr marL="347980" indent="-128905" algn="l" rtl="0" eaLnBrk="0" fontAlgn="base" hangingPunct="0">
        <a:spcBef>
          <a:spcPct val="20000"/>
        </a:spcBef>
        <a:spcAft>
          <a:spcPct val="0"/>
        </a:spcAft>
        <a:buClr>
          <a:schemeClr val="tx1"/>
        </a:buClr>
        <a:buFont typeface="Times" panose="02020603050405020304" pitchFamily="18" charset="0"/>
        <a:buChar char="–"/>
        <a:tabLst>
          <a:tab pos="125095" algn="l"/>
        </a:tabLst>
        <a:defRPr sz="1200">
          <a:solidFill>
            <a:schemeClr val="tx1"/>
          </a:solidFill>
          <a:latin typeface="+mn-lt"/>
          <a:ea typeface="MS PGothic" panose="020B0600070205080204" pitchFamily="34" charset="-128"/>
        </a:defRPr>
      </a:lvl2pPr>
      <a:lvl3pPr marL="558800" indent="-125730" algn="l" rtl="0" eaLnBrk="0" fontAlgn="base" hangingPunct="0">
        <a:spcBef>
          <a:spcPct val="20000"/>
        </a:spcBef>
        <a:spcAft>
          <a:spcPct val="0"/>
        </a:spcAft>
        <a:buClr>
          <a:schemeClr val="tx1"/>
        </a:buClr>
        <a:buFont typeface="Wingdings" panose="05000000000000000000" pitchFamily="2" charset="2"/>
        <a:buChar char="§"/>
        <a:tabLst>
          <a:tab pos="125095" algn="l"/>
        </a:tabLst>
        <a:defRPr sz="1000">
          <a:solidFill>
            <a:schemeClr val="tx1"/>
          </a:solidFill>
          <a:latin typeface="+mn-lt"/>
          <a:ea typeface="MS PGothic" panose="020B0600070205080204" pitchFamily="34" charset="-128"/>
        </a:defRPr>
      </a:lvl3pPr>
      <a:lvl4pPr marL="819150" indent="-133350" algn="l" rtl="0" eaLnBrk="0" fontAlgn="base" hangingPunct="0">
        <a:spcBef>
          <a:spcPct val="20000"/>
        </a:spcBef>
        <a:spcAft>
          <a:spcPct val="0"/>
        </a:spcAft>
        <a:buClr>
          <a:schemeClr val="tx1"/>
        </a:buClr>
        <a:buFont typeface="Times" panose="02020603050405020304" pitchFamily="18" charset="0"/>
        <a:buChar char="–"/>
        <a:tabLst>
          <a:tab pos="125095" algn="l"/>
        </a:tabLst>
        <a:defRPr sz="900">
          <a:solidFill>
            <a:schemeClr val="tx1"/>
          </a:solidFill>
          <a:latin typeface="+mn-lt"/>
          <a:ea typeface="MS PGothic" panose="020B0600070205080204" pitchFamily="34" charset="-128"/>
        </a:defRPr>
      </a:lvl4pPr>
      <a:lvl5pPr marL="1033780" indent="-90805" algn="l" rtl="0" eaLnBrk="0" fontAlgn="base" hangingPunct="0">
        <a:spcBef>
          <a:spcPct val="20000"/>
        </a:spcBef>
        <a:spcAft>
          <a:spcPct val="0"/>
        </a:spcAft>
        <a:buClr>
          <a:schemeClr val="tx1"/>
        </a:buClr>
        <a:buFont typeface="Wingdings" panose="05000000000000000000" pitchFamily="2" charset="2"/>
        <a:buChar char="§"/>
        <a:tabLst>
          <a:tab pos="125095" algn="l"/>
        </a:tabLst>
        <a:defRPr sz="900">
          <a:solidFill>
            <a:schemeClr val="tx1"/>
          </a:solidFill>
          <a:latin typeface="+mn-lt"/>
          <a:ea typeface="MS PGothic" panose="020B0600070205080204" pitchFamily="34" charset="-128"/>
        </a:defRPr>
      </a:lvl5pPr>
      <a:lvl6pPr marL="1376680" indent="-90805" algn="l" rtl="0" fontAlgn="base">
        <a:spcBef>
          <a:spcPct val="20000"/>
        </a:spcBef>
        <a:spcAft>
          <a:spcPct val="0"/>
        </a:spcAft>
        <a:buClr>
          <a:schemeClr val="tx1"/>
        </a:buClr>
        <a:buFont typeface="Wingdings" panose="05000000000000000000" pitchFamily="2" charset="2"/>
        <a:buChar char="§"/>
        <a:tabLst>
          <a:tab pos="125730" algn="l"/>
        </a:tabLst>
        <a:defRPr sz="900">
          <a:solidFill>
            <a:schemeClr val="tx1"/>
          </a:solidFill>
          <a:latin typeface="+mn-lt"/>
          <a:ea typeface="MS PGothic" panose="020B0600070205080204" pitchFamily="34" charset="-128"/>
        </a:defRPr>
      </a:lvl6pPr>
      <a:lvl7pPr marL="1719580" indent="-90805" algn="l" rtl="0" fontAlgn="base">
        <a:spcBef>
          <a:spcPct val="20000"/>
        </a:spcBef>
        <a:spcAft>
          <a:spcPct val="0"/>
        </a:spcAft>
        <a:buClr>
          <a:schemeClr val="tx1"/>
        </a:buClr>
        <a:buFont typeface="Wingdings" panose="05000000000000000000" pitchFamily="2" charset="2"/>
        <a:buChar char="§"/>
        <a:tabLst>
          <a:tab pos="125730" algn="l"/>
        </a:tabLst>
        <a:defRPr sz="900">
          <a:solidFill>
            <a:schemeClr val="tx1"/>
          </a:solidFill>
          <a:latin typeface="+mn-lt"/>
          <a:ea typeface="MS PGothic" panose="020B0600070205080204" pitchFamily="34" charset="-128"/>
        </a:defRPr>
      </a:lvl7pPr>
      <a:lvl8pPr marL="2062480" indent="-90805" algn="l" rtl="0" fontAlgn="base">
        <a:spcBef>
          <a:spcPct val="20000"/>
        </a:spcBef>
        <a:spcAft>
          <a:spcPct val="0"/>
        </a:spcAft>
        <a:buClr>
          <a:schemeClr val="tx1"/>
        </a:buClr>
        <a:buFont typeface="Wingdings" panose="05000000000000000000" pitchFamily="2" charset="2"/>
        <a:buChar char="§"/>
        <a:tabLst>
          <a:tab pos="125730" algn="l"/>
        </a:tabLst>
        <a:defRPr sz="900">
          <a:solidFill>
            <a:schemeClr val="tx1"/>
          </a:solidFill>
          <a:latin typeface="+mn-lt"/>
          <a:ea typeface="MS PGothic" panose="020B0600070205080204" pitchFamily="34" charset="-128"/>
        </a:defRPr>
      </a:lvl8pPr>
      <a:lvl9pPr marL="2405380" indent="-90805" algn="l" rtl="0" fontAlgn="base">
        <a:spcBef>
          <a:spcPct val="20000"/>
        </a:spcBef>
        <a:spcAft>
          <a:spcPct val="0"/>
        </a:spcAft>
        <a:buClr>
          <a:schemeClr val="tx1"/>
        </a:buClr>
        <a:buFont typeface="Wingdings" panose="05000000000000000000" pitchFamily="2" charset="2"/>
        <a:buChar char="§"/>
        <a:tabLst>
          <a:tab pos="125730" algn="l"/>
        </a:tabLst>
        <a:defRPr sz="900">
          <a:solidFill>
            <a:schemeClr val="tx1"/>
          </a:solidFill>
          <a:latin typeface="+mn-lt"/>
          <a:ea typeface="MS PGothic" panose="020B0600070205080204" pitchFamily="34" charset="-128"/>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fecp.sf-express.com/ecp/ecp/inf/office/showNew.ht?action=fs&amp;readOnly=false&amp;fstype=0&amp;fileId=1460000004821832&amp;title=%E9%A1%BA%E4%B8%B0%E9%9B%86%E5%9B%A2%E6%96%B0%E9%97%BB%E9%87%87%E8%AE%BF%E7%AE%A1%E7%90%86%E8%A7%84%E5%AE%9A%E7%AE%A1%E7%90%86%E8%A7%84%E5%AE%9AV4.0&amp;wfId=1460000004823814&amp;id=1460000004823814&amp;define=2"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B03CCF7-091E-4A7B-8338-551C69B48F5E}"/>
              </a:ext>
            </a:extLst>
          </p:cNvPr>
          <p:cNvSpPr/>
          <p:nvPr/>
        </p:nvSpPr>
        <p:spPr>
          <a:xfrm>
            <a:off x="0" y="0"/>
            <a:ext cx="12192000" cy="6858000"/>
          </a:xfrm>
          <a:prstGeom prst="rect">
            <a:avLst/>
          </a:prstGeom>
          <a:solidFill>
            <a:srgbClr val="0F41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badi" panose="020B0604020104020204" pitchFamily="34" charset="0"/>
              <a:ea typeface="微软雅黑" panose="020B0503020204020204" pitchFamily="34" charset="-122"/>
              <a:cs typeface="+mn-cs"/>
            </a:endParaRPr>
          </a:p>
        </p:txBody>
      </p:sp>
      <p:pic>
        <p:nvPicPr>
          <p:cNvPr id="9" name="图片 8">
            <a:extLst>
              <a:ext uri="{FF2B5EF4-FFF2-40B4-BE49-F238E27FC236}">
                <a16:creationId xmlns:a16="http://schemas.microsoft.com/office/drawing/2014/main" id="{07EFEB6A-26F0-5982-C25C-60C798CF70B0}"/>
              </a:ext>
            </a:extLst>
          </p:cNvPr>
          <p:cNvPicPr>
            <a:picLocks noChangeAspect="1"/>
          </p:cNvPicPr>
          <p:nvPr/>
        </p:nvPicPr>
        <p:blipFill>
          <a:blip r:embed="rId2">
            <a:biLevel thresh="25000"/>
            <a:alphaModFix amt="35000"/>
            <a:extLst>
              <a:ext uri="{28A0092B-C50C-407E-A947-70E740481C1C}">
                <a14:useLocalDpi xmlns:a14="http://schemas.microsoft.com/office/drawing/2010/main" val="0"/>
              </a:ext>
            </a:extLst>
          </a:blip>
          <a:stretch>
            <a:fillRect/>
          </a:stretch>
        </p:blipFill>
        <p:spPr>
          <a:xfrm>
            <a:off x="-6565" y="0"/>
            <a:ext cx="12192000" cy="6858000"/>
          </a:xfrm>
          <a:prstGeom prst="rect">
            <a:avLst/>
          </a:prstGeom>
          <a:solidFill>
            <a:schemeClr val="tx1">
              <a:lumMod val="95000"/>
              <a:lumOff val="5000"/>
            </a:schemeClr>
          </a:solidFill>
        </p:spPr>
      </p:pic>
      <p:sp>
        <p:nvSpPr>
          <p:cNvPr id="11" name="TextBox 10">
            <a:extLst>
              <a:ext uri="{FF2B5EF4-FFF2-40B4-BE49-F238E27FC236}">
                <a16:creationId xmlns:a16="http://schemas.microsoft.com/office/drawing/2014/main" id="{B4A1D3D6-63BE-4039-97BC-B7EB20D4B915}"/>
              </a:ext>
            </a:extLst>
          </p:cNvPr>
          <p:cNvSpPr txBox="1"/>
          <p:nvPr/>
        </p:nvSpPr>
        <p:spPr>
          <a:xfrm>
            <a:off x="-467054" y="1499598"/>
            <a:ext cx="8317754" cy="374461"/>
          </a:xfrm>
          <a:prstGeom prst="rect">
            <a:avLst/>
          </a:prstGeom>
          <a:noFill/>
        </p:spPr>
        <p:txBody>
          <a:bodyPr wrap="square" rtlCol="0">
            <a:spAutoFit/>
          </a:bodyPr>
          <a:lstStyle/>
          <a:p>
            <a:pPr marL="0" marR="0" lvl="0" indent="0" algn="ctr" defTabSz="914400" rtl="0" eaLnBrk="1" fontAlgn="auto" latinLnBrk="0" hangingPunct="1">
              <a:lnSpc>
                <a:spcPts val="2200"/>
              </a:lnSpc>
              <a:spcBef>
                <a:spcPts val="0"/>
              </a:spcBef>
              <a:spcAft>
                <a:spcPts val="0"/>
              </a:spcAft>
              <a:buClrTx/>
              <a:buSzTx/>
              <a:buFontTx/>
              <a:buNone/>
              <a:tabLst/>
              <a:defRPr/>
            </a:pPr>
            <a:r>
              <a:rPr kumimoji="0" lang="en-US" altLang="zh-CN" sz="4000" b="0" i="0" u="none" strike="noStrike" kern="1200" cap="none" spc="100" normalizeH="0" baseline="0" noProof="0" dirty="0">
                <a:ln>
                  <a:noFill/>
                </a:ln>
                <a:solidFill>
                  <a:prstClr val="white"/>
                </a:solidFill>
                <a:effectLst/>
                <a:uLnTx/>
                <a:uFillTx/>
                <a:latin typeface="方正粗宋简体" panose="03000509000000000000" pitchFamily="65" charset="-122"/>
                <a:ea typeface="方正粗宋简体" panose="03000509000000000000" pitchFamily="65" charset="-122"/>
                <a:cs typeface="Open Sans" panose="020B0606030504020204" pitchFamily="34" charset="0"/>
              </a:rPr>
              <a:t>2024</a:t>
            </a:r>
            <a:r>
              <a:rPr kumimoji="0" lang="zh-CN" altLang="en-US" sz="4000" b="0" i="0" u="none" strike="noStrike" kern="1200" cap="none" spc="100" normalizeH="0" baseline="0" noProof="0" dirty="0">
                <a:ln>
                  <a:noFill/>
                </a:ln>
                <a:solidFill>
                  <a:prstClr val="white"/>
                </a:solidFill>
                <a:effectLst/>
                <a:uLnTx/>
                <a:uFillTx/>
                <a:latin typeface="方正粗宋简体" panose="03000509000000000000" pitchFamily="65" charset="-122"/>
                <a:ea typeface="方正粗宋简体" panose="03000509000000000000" pitchFamily="65" charset="-122"/>
                <a:cs typeface="Open Sans" panose="020B0606030504020204" pitchFamily="34" charset="0"/>
              </a:rPr>
              <a:t>年（非模板</a:t>
            </a:r>
            <a:r>
              <a:rPr kumimoji="0" lang="en-US" altLang="zh-CN" sz="4000" b="0" i="0" u="none" strike="noStrike" kern="1200" cap="none" spc="100" normalizeH="0" baseline="0" noProof="0" dirty="0">
                <a:ln>
                  <a:noFill/>
                </a:ln>
                <a:solidFill>
                  <a:prstClr val="white"/>
                </a:solidFill>
                <a:effectLst/>
                <a:uLnTx/>
                <a:uFillTx/>
                <a:latin typeface="方正粗宋简体" panose="03000509000000000000" pitchFamily="65" charset="-122"/>
                <a:ea typeface="方正粗宋简体" panose="03000509000000000000" pitchFamily="65" charset="-122"/>
                <a:cs typeface="Open Sans" panose="020B0606030504020204" pitchFamily="34" charset="0"/>
              </a:rPr>
              <a:t>/</a:t>
            </a:r>
            <a:r>
              <a:rPr kumimoji="0" lang="zh-CN" altLang="en-US" sz="4000" b="0" i="0" u="none" strike="noStrike" kern="1200" cap="none" spc="100" normalizeH="0" baseline="0" noProof="0" dirty="0">
                <a:ln>
                  <a:noFill/>
                </a:ln>
                <a:solidFill>
                  <a:prstClr val="white"/>
                </a:solidFill>
                <a:effectLst/>
                <a:uLnTx/>
                <a:uFillTx/>
                <a:latin typeface="方正粗宋简体" panose="03000509000000000000" pitchFamily="65" charset="-122"/>
                <a:ea typeface="方正粗宋简体" panose="03000509000000000000" pitchFamily="65" charset="-122"/>
                <a:cs typeface="Open Sans" panose="020B0606030504020204" pitchFamily="34" charset="0"/>
              </a:rPr>
              <a:t>有文案</a:t>
            </a:r>
            <a:r>
              <a:rPr lang="zh-CN" altLang="en-US" sz="4000" spc="100" dirty="0">
                <a:solidFill>
                  <a:prstClr val="white"/>
                </a:solidFill>
                <a:latin typeface="方正粗宋简体" panose="03000509000000000000" pitchFamily="65" charset="-122"/>
                <a:ea typeface="方正粗宋简体" panose="03000509000000000000" pitchFamily="65" charset="-122"/>
                <a:cs typeface="Open Sans" panose="020B0606030504020204" pitchFamily="34" charset="0"/>
              </a:rPr>
              <a:t>）</a:t>
            </a:r>
            <a:endParaRPr kumimoji="0" lang="en-US" sz="4000" b="0" i="0" u="none" strike="noStrike" kern="1200" cap="none" spc="100" normalizeH="0" baseline="0" noProof="0" dirty="0">
              <a:ln>
                <a:noFill/>
              </a:ln>
              <a:solidFill>
                <a:prstClr val="white"/>
              </a:solidFill>
              <a:effectLst/>
              <a:uLnTx/>
              <a:uFillTx/>
              <a:latin typeface="方正粗宋简体" panose="03000509000000000000" pitchFamily="65" charset="-122"/>
              <a:ea typeface="方正粗宋简体" panose="03000509000000000000" pitchFamily="65" charset="-122"/>
              <a:cs typeface="Open Sans" panose="020B0606030504020204" pitchFamily="34" charset="0"/>
            </a:endParaRPr>
          </a:p>
        </p:txBody>
      </p:sp>
      <p:sp>
        <p:nvSpPr>
          <p:cNvPr id="13" name="TextBox 12">
            <a:extLst>
              <a:ext uri="{FF2B5EF4-FFF2-40B4-BE49-F238E27FC236}">
                <a16:creationId xmlns:a16="http://schemas.microsoft.com/office/drawing/2014/main" id="{3D526D43-16AB-4F28-B40D-522C99AF0FDE}"/>
              </a:ext>
            </a:extLst>
          </p:cNvPr>
          <p:cNvSpPr txBox="1"/>
          <p:nvPr/>
        </p:nvSpPr>
        <p:spPr>
          <a:xfrm>
            <a:off x="114755" y="1874059"/>
            <a:ext cx="1209185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9600" b="1" spc="300" dirty="0">
                <a:solidFill>
                  <a:prstClr val="white"/>
                </a:solidFill>
                <a:latin typeface="方正粗宋简体" panose="03000509000000000000" pitchFamily="65" charset="-122"/>
                <a:ea typeface="方正粗宋简体" panose="03000509000000000000" pitchFamily="65" charset="-122"/>
              </a:rPr>
              <a:t>公关部舆情工作手册</a:t>
            </a:r>
            <a:endParaRPr kumimoji="0" lang="id-ID" altLang="zh-CN" sz="9600" b="1" i="0" u="none" strike="noStrike" kern="1200" cap="none" spc="300" normalizeH="0" baseline="0" noProof="0" dirty="0">
              <a:ln>
                <a:noFill/>
              </a:ln>
              <a:solidFill>
                <a:prstClr val="white"/>
              </a:solidFill>
              <a:effectLst/>
              <a:uLnTx/>
              <a:uFillTx/>
              <a:latin typeface="微软雅黑"/>
              <a:ea typeface="微软雅黑"/>
            </a:endParaRPr>
          </a:p>
        </p:txBody>
      </p:sp>
      <p:sp>
        <p:nvSpPr>
          <p:cNvPr id="4" name="TextBox 63">
            <a:extLst>
              <a:ext uri="{FF2B5EF4-FFF2-40B4-BE49-F238E27FC236}">
                <a16:creationId xmlns:a16="http://schemas.microsoft.com/office/drawing/2014/main" id="{2A005FFA-46A7-A773-67BD-90FA5B66A7B2}"/>
              </a:ext>
            </a:extLst>
          </p:cNvPr>
          <p:cNvSpPr txBox="1"/>
          <p:nvPr/>
        </p:nvSpPr>
        <p:spPr>
          <a:xfrm>
            <a:off x="626727" y="3410026"/>
            <a:ext cx="5051383" cy="400110"/>
          </a:xfrm>
          <a:prstGeom prst="rect">
            <a:avLst/>
          </a:prstGeom>
          <a:noFill/>
        </p:spPr>
        <p:txBody>
          <a:bodyPr wrap="none" rtlCol="0">
            <a:spAutoFit/>
          </a:bodyPr>
          <a:lstStyle/>
          <a:p>
            <a:pPr lvl="0">
              <a:defRPr/>
            </a:pPr>
            <a:r>
              <a:rPr lang="zh-CN" altLang="en-US" sz="2000" spc="300" dirty="0">
                <a:solidFill>
                  <a:srgbClr val="FFFFFF"/>
                </a:solidFill>
                <a:latin typeface="微软雅黑" panose="020B0503020204020204" pitchFamily="34" charset="-122"/>
                <a:ea typeface="微软雅黑" panose="020B0503020204020204" pitchFamily="34" charset="-122"/>
              </a:rPr>
              <a:t>中秋国庆期间舆情布控策略</a:t>
            </a:r>
            <a:r>
              <a:rPr lang="en-US" altLang="zh-CN" sz="2000" spc="300" dirty="0">
                <a:solidFill>
                  <a:srgbClr val="FFFFFF"/>
                </a:solidFill>
                <a:latin typeface="微软雅黑" panose="020B0503020204020204" pitchFamily="34" charset="-122"/>
                <a:ea typeface="微软雅黑" panose="020B0503020204020204" pitchFamily="34" charset="-122"/>
              </a:rPr>
              <a:t>/</a:t>
            </a:r>
            <a:r>
              <a:rPr lang="zh-CN" altLang="en-US" sz="2000" spc="300" dirty="0">
                <a:solidFill>
                  <a:srgbClr val="FFFFFF"/>
                </a:solidFill>
                <a:latin typeface="微软雅黑" panose="020B0503020204020204" pitchFamily="34" charset="-122"/>
                <a:ea typeface="微软雅黑" panose="020B0503020204020204" pitchFamily="34" charset="-122"/>
              </a:rPr>
              <a:t>落地执行</a:t>
            </a:r>
            <a:endParaRPr kumimoji="0" sz="2000" b="1" i="0" u="none" strike="noStrike" kern="1200" cap="none" spc="0" normalizeH="0" baseline="0" noProof="0" dirty="0">
              <a:ln>
                <a:noFill/>
              </a:ln>
              <a:solidFill>
                <a:prstClr val="white"/>
              </a:solidFill>
              <a:effectLst/>
              <a:uLnTx/>
              <a:uFillTx/>
              <a:latin typeface="Abadi" panose="020B0604020104020204" pitchFamily="34" charset="0"/>
              <a:ea typeface="微软雅黑" panose="020B0503020204020204" pitchFamily="34" charset="-122"/>
            </a:endParaRPr>
          </a:p>
        </p:txBody>
      </p:sp>
      <p:sp>
        <p:nvSpPr>
          <p:cNvPr id="12" name="任意多边形: 形状 11">
            <a:extLst>
              <a:ext uri="{FF2B5EF4-FFF2-40B4-BE49-F238E27FC236}">
                <a16:creationId xmlns:a16="http://schemas.microsoft.com/office/drawing/2014/main" id="{82AF12AF-380C-4D7E-DB0A-4A45261465F3}"/>
              </a:ext>
            </a:extLst>
          </p:cNvPr>
          <p:cNvSpPr/>
          <p:nvPr/>
        </p:nvSpPr>
        <p:spPr>
          <a:xfrm flipH="1">
            <a:off x="-6565" y="0"/>
            <a:ext cx="1754785" cy="2190306"/>
          </a:xfrm>
          <a:custGeom>
            <a:avLst/>
            <a:gdLst>
              <a:gd name="connsiteX0" fmla="*/ 951607 w 1754785"/>
              <a:gd name="connsiteY0" fmla="*/ 0 h 2190306"/>
              <a:gd name="connsiteX1" fmla="*/ 100652 w 1754785"/>
              <a:gd name="connsiteY1" fmla="*/ 0 h 2190306"/>
              <a:gd name="connsiteX2" fmla="*/ 73313 w 1754785"/>
              <a:gd name="connsiteY2" fmla="*/ 74697 h 2190306"/>
              <a:gd name="connsiteX3" fmla="*/ 0 w 1754785"/>
              <a:gd name="connsiteY3" fmla="*/ 559615 h 2190306"/>
              <a:gd name="connsiteX4" fmla="*/ 1630692 w 1754785"/>
              <a:gd name="connsiteY4" fmla="*/ 2190306 h 2190306"/>
              <a:gd name="connsiteX5" fmla="*/ 1754785 w 1754785"/>
              <a:gd name="connsiteY5" fmla="*/ 2185603 h 2190306"/>
              <a:gd name="connsiteX6" fmla="*/ 1754785 w 1754785"/>
              <a:gd name="connsiteY6" fmla="*/ 1434218 h 2190306"/>
              <a:gd name="connsiteX7" fmla="*/ 1630693 w 1754785"/>
              <a:gd name="connsiteY7" fmla="*/ 1443607 h 2190306"/>
              <a:gd name="connsiteX8" fmla="*/ 746702 w 1754785"/>
              <a:gd name="connsiteY8" fmla="*/ 559616 h 2190306"/>
              <a:gd name="connsiteX9" fmla="*/ 897674 w 1754785"/>
              <a:gd name="connsiteY9" fmla="*/ 65368 h 219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4785" h="2190306">
                <a:moveTo>
                  <a:pt x="951607" y="0"/>
                </a:moveTo>
                <a:lnTo>
                  <a:pt x="100652" y="0"/>
                </a:lnTo>
                <a:lnTo>
                  <a:pt x="73313" y="74697"/>
                </a:lnTo>
                <a:cubicBezTo>
                  <a:pt x="25667" y="227882"/>
                  <a:pt x="0" y="390751"/>
                  <a:pt x="0" y="559615"/>
                </a:cubicBezTo>
                <a:cubicBezTo>
                  <a:pt x="0" y="1460221"/>
                  <a:pt x="730086" y="2190306"/>
                  <a:pt x="1630692" y="2190306"/>
                </a:cubicBezTo>
                <a:lnTo>
                  <a:pt x="1754785" y="2185603"/>
                </a:lnTo>
                <a:lnTo>
                  <a:pt x="1754785" y="1434218"/>
                </a:lnTo>
                <a:lnTo>
                  <a:pt x="1630693" y="1443607"/>
                </a:lnTo>
                <a:cubicBezTo>
                  <a:pt x="1142478" y="1443607"/>
                  <a:pt x="746702" y="1047831"/>
                  <a:pt x="746702" y="559616"/>
                </a:cubicBezTo>
                <a:cubicBezTo>
                  <a:pt x="746702" y="376535"/>
                  <a:pt x="802358" y="206454"/>
                  <a:pt x="897674" y="65368"/>
                </a:cubicBezTo>
                <a:close/>
              </a:path>
            </a:pathLst>
          </a:cu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badi" panose="020B0604020104020204" pitchFamily="34" charset="0"/>
              <a:ea typeface="微软雅黑" panose="020B0503020204020204" pitchFamily="34" charset="-122"/>
              <a:cs typeface="+mn-cs"/>
            </a:endParaRPr>
          </a:p>
        </p:txBody>
      </p:sp>
      <p:sp>
        <p:nvSpPr>
          <p:cNvPr id="18" name="文本框 17"/>
          <p:cNvSpPr txBox="1"/>
          <p:nvPr/>
        </p:nvSpPr>
        <p:spPr>
          <a:xfrm flipH="1">
            <a:off x="707993" y="287546"/>
            <a:ext cx="2452165" cy="23852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550" b="0" i="0" u="none" strike="noStrike" kern="1200" cap="none" spc="0" normalizeH="0" baseline="0" noProof="0" dirty="0">
                <a:ln>
                  <a:noFill/>
                </a:ln>
                <a:solidFill>
                  <a:srgbClr val="FFFFFF"/>
                </a:solidFill>
                <a:effectLst/>
                <a:uLnTx/>
                <a:uFillTx/>
                <a:latin typeface="OPPOSans M" pitchFamily="18" charset="-122"/>
                <a:ea typeface="OPPOSans M" pitchFamily="18" charset="-122"/>
                <a:cs typeface="OPPOSans M" pitchFamily="18" charset="-122"/>
              </a:rPr>
              <a:t>部门工作</a:t>
            </a:r>
            <a:r>
              <a:rPr kumimoji="0" lang="en-US" altLang="en-US" sz="1550" b="0" i="0" u="none" strike="noStrike" kern="1200" cap="none" spc="0" normalizeH="0" baseline="0" noProof="0" dirty="0" err="1">
                <a:ln>
                  <a:noFill/>
                </a:ln>
                <a:solidFill>
                  <a:srgbClr val="FFFFFF"/>
                </a:solidFill>
                <a:effectLst/>
                <a:uLnTx/>
                <a:uFillTx/>
                <a:latin typeface="OPPOSans M" pitchFamily="18" charset="-122"/>
                <a:ea typeface="OPPOSans M" pitchFamily="18" charset="-122"/>
                <a:cs typeface="OPPOSans M" pitchFamily="18" charset="-122"/>
              </a:rPr>
              <a:t>手册</a:t>
            </a:r>
            <a:endParaRPr kumimoji="0" lang="zh-CN" altLang="en-US" sz="1550" b="0" i="0" u="none" strike="noStrike" kern="1200" cap="none" spc="0" normalizeH="0" baseline="0" noProof="0" dirty="0">
              <a:ln>
                <a:noFill/>
              </a:ln>
              <a:solidFill>
                <a:srgbClr val="FFFFFF"/>
              </a:solidFill>
              <a:effectLst/>
              <a:uLnTx/>
              <a:uFillTx/>
              <a:latin typeface="OPPOSans M" pitchFamily="18" charset="-122"/>
              <a:ea typeface="OPPOSans M" pitchFamily="18" charset="-122"/>
              <a:cs typeface="OPPOSans M" pitchFamily="18" charset="-122"/>
            </a:endParaRPr>
          </a:p>
        </p:txBody>
      </p:sp>
    </p:spTree>
    <p:extLst>
      <p:ext uri="{BB962C8B-B14F-4D97-AF65-F5344CB8AC3E}">
        <p14:creationId xmlns:p14="http://schemas.microsoft.com/office/powerpoint/2010/main" val="1065441498"/>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22" presetClass="entr" presetSubtype="4" fill="hold" grpId="0"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118233" y="0"/>
            <a:ext cx="2837789" cy="6858000"/>
          </a:xfrm>
          <a:custGeom>
            <a:avLst/>
            <a:gdLst>
              <a:gd name="connsiteX0" fmla="*/ 0 w 2837789"/>
              <a:gd name="connsiteY0" fmla="*/ 0 h 6858000"/>
              <a:gd name="connsiteX1" fmla="*/ 537934 w 2837789"/>
              <a:gd name="connsiteY1" fmla="*/ 0 h 6858000"/>
              <a:gd name="connsiteX2" fmla="*/ 704850 w 2837789"/>
              <a:gd name="connsiteY2" fmla="*/ 0 h 6858000"/>
              <a:gd name="connsiteX3" fmla="*/ 2837789 w 2837789"/>
              <a:gd name="connsiteY3" fmla="*/ 0 h 6858000"/>
              <a:gd name="connsiteX4" fmla="*/ 2837789 w 2837789"/>
              <a:gd name="connsiteY4" fmla="*/ 395378 h 6858000"/>
              <a:gd name="connsiteX5" fmla="*/ 2618085 w 2837789"/>
              <a:gd name="connsiteY5" fmla="*/ 417526 h 6858000"/>
              <a:gd name="connsiteX6" fmla="*/ 1747634 w 2837789"/>
              <a:gd name="connsiteY6" fmla="*/ 1485534 h 6858000"/>
              <a:gd name="connsiteX7" fmla="*/ 2618085 w 2837789"/>
              <a:gd name="connsiteY7" fmla="*/ 2553542 h 6858000"/>
              <a:gd name="connsiteX8" fmla="*/ 2837789 w 2837789"/>
              <a:gd name="connsiteY8" fmla="*/ 2575690 h 6858000"/>
              <a:gd name="connsiteX9" fmla="*/ 2837789 w 2837789"/>
              <a:gd name="connsiteY9" fmla="*/ 6858000 h 6858000"/>
              <a:gd name="connsiteX10" fmla="*/ 704850 w 2837789"/>
              <a:gd name="connsiteY10" fmla="*/ 6858000 h 6858000"/>
              <a:gd name="connsiteX11" fmla="*/ 537934 w 2837789"/>
              <a:gd name="connsiteY11" fmla="*/ 6858000 h 6858000"/>
              <a:gd name="connsiteX12" fmla="*/ 0 w 2837789"/>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7789" h="6858000">
                <a:moveTo>
                  <a:pt x="0" y="0"/>
                </a:moveTo>
                <a:lnTo>
                  <a:pt x="537934" y="0"/>
                </a:lnTo>
                <a:lnTo>
                  <a:pt x="704850" y="0"/>
                </a:lnTo>
                <a:lnTo>
                  <a:pt x="2837789" y="0"/>
                </a:lnTo>
                <a:lnTo>
                  <a:pt x="2837789" y="395378"/>
                </a:lnTo>
                <a:lnTo>
                  <a:pt x="2618085" y="417526"/>
                </a:lnTo>
                <a:cubicBezTo>
                  <a:pt x="2121320" y="519179"/>
                  <a:pt x="1747634" y="958717"/>
                  <a:pt x="1747634" y="1485534"/>
                </a:cubicBezTo>
                <a:cubicBezTo>
                  <a:pt x="1747634" y="2012352"/>
                  <a:pt x="2121320" y="2451889"/>
                  <a:pt x="2618085" y="2553542"/>
                </a:cubicBezTo>
                <a:lnTo>
                  <a:pt x="2837789" y="2575690"/>
                </a:lnTo>
                <a:lnTo>
                  <a:pt x="2837789" y="6858000"/>
                </a:lnTo>
                <a:lnTo>
                  <a:pt x="704850" y="6858000"/>
                </a:lnTo>
                <a:lnTo>
                  <a:pt x="537934" y="6858000"/>
                </a:lnTo>
                <a:lnTo>
                  <a:pt x="0" y="685800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rgbClr val="0070C0"/>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5" name="文本框 14"/>
          <p:cNvSpPr txBox="1"/>
          <p:nvPr/>
        </p:nvSpPr>
        <p:spPr>
          <a:xfrm>
            <a:off x="3770700" y="1203313"/>
            <a:ext cx="4239532" cy="701040"/>
          </a:xfrm>
          <a:prstGeom prst="rect">
            <a:avLst/>
          </a:prstGeom>
          <a:noFill/>
        </p:spPr>
        <p:txBody>
          <a:bodyPr wrap="square" lIns="91440" tIns="45720" rIns="91440" bIns="45720" rtlCol="0">
            <a:spAutoFit/>
          </a:bodyPr>
          <a:lstStyle/>
          <a:p>
            <a:r>
              <a:rPr lang="en-US" altLang="zh-CN" sz="4000" dirty="0">
                <a:solidFill>
                  <a:schemeClr val="tx1">
                    <a:lumMod val="65000"/>
                    <a:lumOff val="35000"/>
                  </a:schemeClr>
                </a:solidFill>
                <a:latin typeface="微软雅黑" panose="020B0503020204020204" pitchFamily="34" charset="-122"/>
                <a:ea typeface="微软雅黑" panose="020B0503020204020204" pitchFamily="34" charset="-122"/>
                <a:sym typeface="微软雅黑 Light" panose="020B0502040204020203" pitchFamily="34" charset="-122"/>
              </a:rPr>
              <a:t>CONTENTS </a:t>
            </a:r>
            <a:endParaRPr lang="zh-CN" altLang="en-US" sz="4000" dirty="0">
              <a:solidFill>
                <a:schemeClr val="tx1">
                  <a:lumMod val="65000"/>
                  <a:lumOff val="35000"/>
                </a:schemeClr>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41" name="圆角矩形 40"/>
          <p:cNvSpPr/>
          <p:nvPr/>
        </p:nvSpPr>
        <p:spPr>
          <a:xfrm>
            <a:off x="3609969" y="2375764"/>
            <a:ext cx="4856297" cy="60959"/>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24" name="TextBox 6"/>
          <p:cNvSpPr txBox="1"/>
          <p:nvPr/>
        </p:nvSpPr>
        <p:spPr bwMode="auto">
          <a:xfrm>
            <a:off x="5053026" y="2819458"/>
            <a:ext cx="2208509" cy="523220"/>
          </a:xfrm>
          <a:prstGeom prst="rect">
            <a:avLst/>
          </a:prstGeom>
          <a:noFill/>
        </p:spPr>
        <p:txBody>
          <a:bodyPr wrap="square">
            <a:spAutoFit/>
          </a:bodyPr>
          <a:lstStyle/>
          <a:p>
            <a:pPr algn="just">
              <a:defRPr/>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Light" panose="020B0502040204020203" pitchFamily="34" charset="-122"/>
              </a:rPr>
              <a:t>背景及目的</a:t>
            </a:r>
          </a:p>
        </p:txBody>
      </p:sp>
      <p:sp>
        <p:nvSpPr>
          <p:cNvPr id="43" name="TextBox 17"/>
          <p:cNvSpPr txBox="1"/>
          <p:nvPr/>
        </p:nvSpPr>
        <p:spPr bwMode="auto">
          <a:xfrm>
            <a:off x="5053026" y="3891419"/>
            <a:ext cx="2208509" cy="523220"/>
          </a:xfrm>
          <a:prstGeom prst="rect">
            <a:avLst/>
          </a:prstGeom>
          <a:noFill/>
        </p:spPr>
        <p:txBody>
          <a:bodyPr wrap="square">
            <a:spAutoFit/>
          </a:bodyPr>
          <a:lstStyle/>
          <a:p>
            <a:pPr algn="just">
              <a:defRPr/>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布控策略</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47" name="TextBox 21"/>
          <p:cNvSpPr txBox="1"/>
          <p:nvPr/>
        </p:nvSpPr>
        <p:spPr bwMode="auto">
          <a:xfrm>
            <a:off x="5053026" y="5058853"/>
            <a:ext cx="2208509" cy="523220"/>
          </a:xfrm>
          <a:prstGeom prst="rect">
            <a:avLst/>
          </a:prstGeom>
          <a:noFill/>
        </p:spPr>
        <p:txBody>
          <a:bodyPr wrap="square">
            <a:spAutoFit/>
          </a:bodyPr>
          <a:lstStyle/>
          <a:p>
            <a:pPr algn="just">
              <a:defRPr/>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落地执行</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51" name="TextBox 25"/>
          <p:cNvSpPr txBox="1"/>
          <p:nvPr/>
        </p:nvSpPr>
        <p:spPr bwMode="auto">
          <a:xfrm>
            <a:off x="8459417" y="2831338"/>
            <a:ext cx="2954161" cy="523220"/>
          </a:xfrm>
          <a:prstGeom prst="rect">
            <a:avLst/>
          </a:prstGeom>
          <a:noFill/>
        </p:spPr>
        <p:txBody>
          <a:bodyPr wrap="square">
            <a:spAutoFit/>
          </a:bodyPr>
          <a:lstStyle/>
          <a:p>
            <a:pPr algn="just">
              <a:defRPr/>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特色经济八不准</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25" name="圆角矩形​​ 10"/>
          <p:cNvSpPr>
            <a:spLocks noChangeArrowheads="1"/>
          </p:cNvSpPr>
          <p:nvPr/>
        </p:nvSpPr>
        <p:spPr bwMode="auto">
          <a:xfrm>
            <a:off x="4072130" y="2756946"/>
            <a:ext cx="796620" cy="668445"/>
          </a:xfrm>
          <a:prstGeom prst="roundRect">
            <a:avLst>
              <a:gd name="adj" fmla="val 16667"/>
            </a:avLst>
          </a:prstGeom>
          <a:solidFill>
            <a:srgbClr val="C00000"/>
          </a:solidFill>
          <a:ln w="25400" algn="ctr">
            <a:solidFill>
              <a:srgbClr val="BFBFBF"/>
            </a:solidFill>
            <a:round/>
          </a:ln>
        </p:spPr>
        <p:txBody>
          <a:bodyPr anchor="ctr"/>
          <a:lstStyle/>
          <a:p>
            <a:pPr algn="ctr" defTabSz="913765" fontAlgn="base">
              <a:spcBef>
                <a:spcPct val="0"/>
              </a:spcBef>
              <a:spcAft>
                <a:spcPct val="0"/>
              </a:spcAft>
            </a:pPr>
            <a:r>
              <a:rPr lang="en-US" altLang="zh-CN" sz="4265"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1</a:t>
            </a:r>
            <a:endParaRPr lang="zh-CN" altLang="en-US" sz="4265"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endParaRPr>
          </a:p>
        </p:txBody>
      </p:sp>
      <p:sp>
        <p:nvSpPr>
          <p:cNvPr id="44" name="圆角矩形​​ 18"/>
          <p:cNvSpPr>
            <a:spLocks noChangeArrowheads="1"/>
          </p:cNvSpPr>
          <p:nvPr/>
        </p:nvSpPr>
        <p:spPr bwMode="auto">
          <a:xfrm>
            <a:off x="4066687" y="3853662"/>
            <a:ext cx="796620" cy="668445"/>
          </a:xfrm>
          <a:prstGeom prst="roundRect">
            <a:avLst>
              <a:gd name="adj" fmla="val 16667"/>
            </a:avLst>
          </a:prstGeom>
          <a:solidFill>
            <a:srgbClr val="C00000"/>
          </a:solidFill>
          <a:ln w="25400" algn="ctr">
            <a:solidFill>
              <a:srgbClr val="BFBFBF"/>
            </a:solidFill>
            <a:round/>
          </a:ln>
        </p:spPr>
        <p:txBody>
          <a:bodyPr anchor="ctr"/>
          <a:lstStyle/>
          <a:p>
            <a:pPr algn="ctr" defTabSz="913765" fontAlgn="base">
              <a:spcBef>
                <a:spcPct val="0"/>
              </a:spcBef>
              <a:spcAft>
                <a:spcPct val="0"/>
              </a:spcAft>
            </a:pPr>
            <a:r>
              <a:rPr lang="en-US" altLang="zh-CN" sz="4265">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2</a:t>
            </a:r>
            <a:endParaRPr lang="zh-CN" altLang="en-US" sz="4265">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endParaRPr>
          </a:p>
        </p:txBody>
      </p:sp>
      <p:sp>
        <p:nvSpPr>
          <p:cNvPr id="48" name="圆角矩形​​ 22"/>
          <p:cNvSpPr>
            <a:spLocks noChangeArrowheads="1"/>
          </p:cNvSpPr>
          <p:nvPr/>
        </p:nvSpPr>
        <p:spPr bwMode="auto">
          <a:xfrm>
            <a:off x="4072130" y="4986242"/>
            <a:ext cx="796620" cy="668445"/>
          </a:xfrm>
          <a:prstGeom prst="roundRect">
            <a:avLst>
              <a:gd name="adj" fmla="val 16667"/>
            </a:avLst>
          </a:prstGeom>
          <a:solidFill>
            <a:srgbClr val="C00000"/>
          </a:solidFill>
          <a:ln w="25400" algn="ctr">
            <a:solidFill>
              <a:srgbClr val="BFBFBF"/>
            </a:solidFill>
            <a:round/>
          </a:ln>
        </p:spPr>
        <p:txBody>
          <a:bodyPr anchor="ctr"/>
          <a:lstStyle/>
          <a:p>
            <a:pPr algn="ctr" defTabSz="913765" fontAlgn="base">
              <a:spcBef>
                <a:spcPct val="0"/>
              </a:spcBef>
              <a:spcAft>
                <a:spcPct val="0"/>
              </a:spcAft>
            </a:pPr>
            <a:r>
              <a:rPr lang="en-US" altLang="zh-CN" sz="4265">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3</a:t>
            </a:r>
            <a:endParaRPr lang="zh-CN" altLang="en-US" sz="4265">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endParaRPr>
          </a:p>
        </p:txBody>
      </p:sp>
      <p:sp>
        <p:nvSpPr>
          <p:cNvPr id="52" name="圆角矩形​​ 26"/>
          <p:cNvSpPr>
            <a:spLocks noChangeArrowheads="1"/>
          </p:cNvSpPr>
          <p:nvPr/>
        </p:nvSpPr>
        <p:spPr bwMode="auto">
          <a:xfrm>
            <a:off x="7462166" y="2758839"/>
            <a:ext cx="796620" cy="668219"/>
          </a:xfrm>
          <a:prstGeom prst="roundRect">
            <a:avLst>
              <a:gd name="adj" fmla="val 16667"/>
            </a:avLst>
          </a:prstGeom>
          <a:solidFill>
            <a:srgbClr val="C00000"/>
          </a:solidFill>
          <a:ln w="25400" algn="ctr">
            <a:solidFill>
              <a:srgbClr val="BFBFBF"/>
            </a:solidFill>
            <a:round/>
          </a:ln>
        </p:spPr>
        <p:txBody>
          <a:bodyPr anchor="ctr"/>
          <a:lstStyle/>
          <a:p>
            <a:pPr algn="ctr" defTabSz="913765" fontAlgn="base">
              <a:spcBef>
                <a:spcPct val="0"/>
              </a:spcBef>
              <a:spcAft>
                <a:spcPct val="0"/>
              </a:spcAft>
            </a:pPr>
            <a:r>
              <a:rPr lang="en-US" altLang="zh-CN" sz="4265"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4</a:t>
            </a:r>
            <a:endParaRPr lang="zh-CN" altLang="en-US" sz="4265"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endParaRPr>
          </a:p>
        </p:txBody>
      </p:sp>
      <p:sp>
        <p:nvSpPr>
          <p:cNvPr id="29" name="圆角矩形​​ 26">
            <a:extLst>
              <a:ext uri="{FF2B5EF4-FFF2-40B4-BE49-F238E27FC236}">
                <a16:creationId xmlns:a16="http://schemas.microsoft.com/office/drawing/2014/main" id="{54D95B08-010A-41B4-A2DA-0E6BD024306B}"/>
              </a:ext>
            </a:extLst>
          </p:cNvPr>
          <p:cNvSpPr>
            <a:spLocks noChangeArrowheads="1"/>
          </p:cNvSpPr>
          <p:nvPr/>
        </p:nvSpPr>
        <p:spPr bwMode="auto">
          <a:xfrm>
            <a:off x="7473078" y="3853662"/>
            <a:ext cx="796620" cy="668219"/>
          </a:xfrm>
          <a:prstGeom prst="roundRect">
            <a:avLst>
              <a:gd name="adj" fmla="val 16667"/>
            </a:avLst>
          </a:prstGeom>
          <a:solidFill>
            <a:srgbClr val="C00000"/>
          </a:solidFill>
          <a:ln w="25400" algn="ctr">
            <a:solidFill>
              <a:srgbClr val="BFBFBF"/>
            </a:solidFill>
            <a:round/>
          </a:ln>
        </p:spPr>
        <p:txBody>
          <a:bodyPr anchor="ctr"/>
          <a:lstStyle/>
          <a:p>
            <a:pPr algn="ctr" defTabSz="913765" fontAlgn="base">
              <a:spcBef>
                <a:spcPct val="0"/>
              </a:spcBef>
              <a:spcAft>
                <a:spcPct val="0"/>
              </a:spcAft>
            </a:pPr>
            <a:r>
              <a:rPr lang="en-US" altLang="zh-CN" sz="4265"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5</a:t>
            </a:r>
            <a:endParaRPr lang="zh-CN" altLang="en-US" sz="4265"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endParaRPr>
          </a:p>
        </p:txBody>
      </p:sp>
      <p:sp>
        <p:nvSpPr>
          <p:cNvPr id="30" name="TextBox 25">
            <a:extLst>
              <a:ext uri="{FF2B5EF4-FFF2-40B4-BE49-F238E27FC236}">
                <a16:creationId xmlns:a16="http://schemas.microsoft.com/office/drawing/2014/main" id="{76B6D1DC-3BEB-46DB-BA25-957EFF191558}"/>
              </a:ext>
            </a:extLst>
          </p:cNvPr>
          <p:cNvSpPr txBox="1"/>
          <p:nvPr/>
        </p:nvSpPr>
        <p:spPr bwMode="auto">
          <a:xfrm>
            <a:off x="8459417" y="3926274"/>
            <a:ext cx="2954161" cy="523220"/>
          </a:xfrm>
          <a:prstGeom prst="rect">
            <a:avLst/>
          </a:prstGeom>
          <a:noFill/>
        </p:spPr>
        <p:txBody>
          <a:bodyPr wrap="square">
            <a:spAutoFit/>
          </a:bodyPr>
          <a:lstStyle/>
          <a:p>
            <a:pPr algn="just">
              <a:defRPr/>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Light" panose="020B0502040204020203" pitchFamily="34" charset="-122"/>
              </a:rPr>
              <a:t>接口人信息</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nvGrpSpPr>
          <p:cNvPr id="4" name="组合 3"/>
          <p:cNvGrpSpPr/>
          <p:nvPr/>
        </p:nvGrpSpPr>
        <p:grpSpPr>
          <a:xfrm>
            <a:off x="1527270" y="293248"/>
            <a:ext cx="2384573" cy="2384573"/>
            <a:chOff x="4240335" y="3008435"/>
            <a:chExt cx="3711332" cy="3711332"/>
          </a:xfrm>
        </p:grpSpPr>
        <p:sp>
          <p:nvSpPr>
            <p:cNvPr id="5" name="椭圆 4"/>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nvGrpSpPr>
            <p:cNvPr id="6"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8" name="椭圆 7"/>
              <p:cNvSpPr/>
              <p:nvPr/>
            </p:nvSpPr>
            <p:spPr>
              <a:xfrm>
                <a:off x="2345502" y="2051726"/>
                <a:ext cx="2116756" cy="2116756"/>
              </a:xfrm>
              <a:prstGeom prst="ellipse">
                <a:avLst/>
              </a:prstGeom>
              <a:solidFill>
                <a:schemeClr val="bg1">
                  <a:lumMod val="95000"/>
                </a:schemeClr>
              </a:solidFill>
              <a:ln w="50800">
                <a:noFill/>
              </a:ln>
              <a:effectLst>
                <a:outerShdw blurRad="152400" dist="762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dirty="0">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grpSp>
      <p:sp>
        <p:nvSpPr>
          <p:cNvPr id="27" name="文本框 14"/>
          <p:cNvSpPr txBox="1"/>
          <p:nvPr/>
        </p:nvSpPr>
        <p:spPr>
          <a:xfrm>
            <a:off x="1824612" y="1107597"/>
            <a:ext cx="1692445" cy="707886"/>
          </a:xfrm>
          <a:prstGeom prst="rect">
            <a:avLst/>
          </a:prstGeom>
          <a:noFill/>
        </p:spPr>
        <p:txBody>
          <a:bodyPr wrap="square" lIns="91440" tIns="45720" rIns="91440" bIns="45720" rtlCol="0">
            <a:spAutoFit/>
          </a:bodyPr>
          <a:lstStyle/>
          <a:p>
            <a:pPr algn="ctr"/>
            <a:r>
              <a:rPr lang="zh-CN" altLang="en-US" sz="4000" dirty="0">
                <a:solidFill>
                  <a:schemeClr val="tx1">
                    <a:lumMod val="65000"/>
                    <a:lumOff val="35000"/>
                  </a:schemeClr>
                </a:solidFill>
                <a:latin typeface="微软雅黑" panose="020B0503020204020204" pitchFamily="34" charset="-122"/>
                <a:ea typeface="微软雅黑" panose="020B0503020204020204" pitchFamily="34" charset="-122"/>
                <a:sym typeface="微软雅黑 Light" panose="020B0502040204020203" pitchFamily="34" charset="-122"/>
              </a:rPr>
              <a:t>目录</a:t>
            </a:r>
          </a:p>
        </p:txBody>
      </p:sp>
    </p:spTree>
    <p:extLst>
      <p:ext uri="{BB962C8B-B14F-4D97-AF65-F5344CB8AC3E}">
        <p14:creationId xmlns:p14="http://schemas.microsoft.com/office/powerpoint/2010/main" val="1988719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7270" y="1666124"/>
            <a:ext cx="2384573" cy="2384573"/>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grpSp>
      <p:sp>
        <p:nvSpPr>
          <p:cNvPr id="24" name="任意多边形 23"/>
          <p:cNvSpPr/>
          <p:nvPr/>
        </p:nvSpPr>
        <p:spPr>
          <a:xfrm>
            <a:off x="600" y="-348344"/>
            <a:ext cx="2718956" cy="7417183"/>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4" name="圆角矩形 13"/>
          <p:cNvSpPr/>
          <p:nvPr/>
        </p:nvSpPr>
        <p:spPr>
          <a:xfrm>
            <a:off x="4002060" y="4379076"/>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6" name="文本框 15"/>
          <p:cNvSpPr txBox="1"/>
          <p:nvPr/>
        </p:nvSpPr>
        <p:spPr>
          <a:xfrm>
            <a:off x="2101328" y="2258245"/>
            <a:ext cx="1582026" cy="1200329"/>
          </a:xfrm>
          <a:prstGeom prst="rect">
            <a:avLst/>
          </a:prstGeom>
          <a:noFill/>
        </p:spPr>
        <p:txBody>
          <a:bodyPr wrap="square" lIns="91440" tIns="45720" rIns="91440" bIns="45720" rtlCol="0">
            <a:spAutoFit/>
          </a:bodyPr>
          <a:lstStyle/>
          <a:p>
            <a:r>
              <a:rPr lang="en-US" altLang="zh-CN" sz="7200"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rPr>
              <a:t>01</a:t>
            </a:r>
          </a:p>
        </p:txBody>
      </p:sp>
      <p:sp>
        <p:nvSpPr>
          <p:cNvPr id="15" name="文本框 14">
            <a:extLst>
              <a:ext uri="{FF2B5EF4-FFF2-40B4-BE49-F238E27FC236}">
                <a16:creationId xmlns:a16="http://schemas.microsoft.com/office/drawing/2014/main" id="{219DD943-80CB-4E54-93D7-60ABF036BA7F}"/>
              </a:ext>
            </a:extLst>
          </p:cNvPr>
          <p:cNvSpPr txBox="1"/>
          <p:nvPr/>
        </p:nvSpPr>
        <p:spPr>
          <a:xfrm>
            <a:off x="4251280" y="2858409"/>
            <a:ext cx="6594065" cy="923330"/>
          </a:xfrm>
          <a:prstGeom prst="rect">
            <a:avLst/>
          </a:prstGeom>
          <a:noFill/>
        </p:spPr>
        <p:txBody>
          <a:bodyPr wrap="square" lIns="91440" tIns="45720" rIns="91440" bIns="45720" rtlCol="0">
            <a:spAutoFit/>
          </a:bodyPr>
          <a:lstStyle/>
          <a:p>
            <a:r>
              <a:rPr lang="zh-CN" altLang="en-US" sz="5400" b="1"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rPr>
              <a:t>背景及目的</a:t>
            </a:r>
            <a:endParaRPr lang="en-US" altLang="zh-CN" sz="5400" b="1"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Tree>
    <p:extLst>
      <p:ext uri="{BB962C8B-B14F-4D97-AF65-F5344CB8AC3E}">
        <p14:creationId xmlns:p14="http://schemas.microsoft.com/office/powerpoint/2010/main" val="1442716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箭头连接符 4"/>
          <p:cNvCxnSpPr/>
          <p:nvPr/>
        </p:nvCxnSpPr>
        <p:spPr bwMode="auto">
          <a:xfrm>
            <a:off x="11310730" y="-69574"/>
            <a:ext cx="1858618" cy="798697"/>
          </a:xfrm>
          <a:prstGeom prst="straightConnector1">
            <a:avLst/>
          </a:prstGeom>
          <a:noFill/>
          <a:ln w="9525" cap="flat" cmpd="sng" algn="ctr">
            <a:noFill/>
            <a:prstDash val="solid"/>
            <a:round/>
            <a:headEnd type="none" w="med" len="med"/>
            <a:tailEnd type="triangle"/>
          </a:ln>
        </p:spPr>
      </p:cxnSp>
      <p:sp>
        <p:nvSpPr>
          <p:cNvPr id="29" name="矩形 28">
            <a:extLst>
              <a:ext uri="{FF2B5EF4-FFF2-40B4-BE49-F238E27FC236}">
                <a16:creationId xmlns:a16="http://schemas.microsoft.com/office/drawing/2014/main" id="{67EBDA86-3161-E04C-8D49-D0C8A87F290C}"/>
              </a:ext>
            </a:extLst>
          </p:cNvPr>
          <p:cNvSpPr/>
          <p:nvPr/>
        </p:nvSpPr>
        <p:spPr bwMode="auto">
          <a:xfrm>
            <a:off x="1170482" y="1084365"/>
            <a:ext cx="10359598" cy="1842769"/>
          </a:xfrm>
          <a:prstGeom prst="rect">
            <a:avLst/>
          </a:prstGeom>
          <a:noFill/>
          <a:ln w="76200" cap="flat" cmpd="sng" algn="ctr">
            <a:noFill/>
            <a:prstDash val="solid"/>
            <a:round/>
            <a:headEnd type="none" w="med" len="med"/>
            <a:tailEnd type="none" w="med" len="med"/>
          </a:ln>
        </p:spPr>
        <p:txBody>
          <a:bodyPr vert="horz" wrap="square" lIns="91440" tIns="45720" rIns="91440" bIns="45720" numCol="1" rtlCol="0" anchor="t" anchorCtr="0" compatLnSpc="1"/>
          <a:lstStyle/>
          <a:p>
            <a:pPr marL="285750" indent="-285750">
              <a:lnSpc>
                <a:spcPct val="150000"/>
              </a:lnSpc>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随着双节的到来</a:t>
            </a:r>
            <a:r>
              <a:rPr lang="zh-CN" altLang="en-US" dirty="0">
                <a:latin typeface="微软雅黑" panose="020B0503020204020204" pitchFamily="34" charset="-122"/>
                <a:ea typeface="微软雅黑" panose="020B0503020204020204" pitchFamily="34" charset="-122"/>
              </a:rPr>
              <a:t>，</a:t>
            </a:r>
            <a:r>
              <a:rPr lang="en-US" altLang="zh-CN" sz="2000" b="1" dirty="0">
                <a:solidFill>
                  <a:srgbClr val="C00000"/>
                </a:solidFill>
                <a:latin typeface="微软雅黑" panose="020B0503020204020204" pitchFamily="34" charset="-122"/>
                <a:ea typeface="微软雅黑" panose="020B0503020204020204" pitchFamily="34" charset="-122"/>
              </a:rPr>
              <a:t>9</a:t>
            </a:r>
            <a:r>
              <a:rPr lang="zh-CN" altLang="en-US" sz="2000" b="1" dirty="0">
                <a:solidFill>
                  <a:srgbClr val="C00000"/>
                </a:solidFill>
                <a:latin typeface="微软雅黑" panose="020B0503020204020204" pitchFamily="34" charset="-122"/>
                <a:ea typeface="微软雅黑" panose="020B0503020204020204" pitchFamily="34" charset="-122"/>
              </a:rPr>
              <a:t>月</a:t>
            </a:r>
            <a:r>
              <a:rPr lang="en-US" altLang="zh-CN" sz="2000" b="1" dirty="0">
                <a:solidFill>
                  <a:srgbClr val="C00000"/>
                </a:solidFill>
                <a:latin typeface="微软雅黑" panose="020B0503020204020204" pitchFamily="34" charset="-122"/>
                <a:ea typeface="微软雅黑" panose="020B0503020204020204" pitchFamily="34" charset="-122"/>
              </a:rPr>
              <a:t>20-10</a:t>
            </a:r>
            <a:r>
              <a:rPr lang="zh-CN" altLang="en-US" sz="2000" b="1" dirty="0">
                <a:solidFill>
                  <a:srgbClr val="C00000"/>
                </a:solidFill>
                <a:latin typeface="微软雅黑" panose="020B0503020204020204" pitchFamily="34" charset="-122"/>
                <a:ea typeface="微软雅黑" panose="020B0503020204020204" pitchFamily="34" charset="-122"/>
              </a:rPr>
              <a:t>月</a:t>
            </a:r>
            <a:r>
              <a:rPr lang="en-US" altLang="zh-CN" sz="2000" b="1" dirty="0">
                <a:solidFill>
                  <a:srgbClr val="C00000"/>
                </a:solidFill>
                <a:latin typeface="微软雅黑" panose="020B0503020204020204" pitchFamily="34" charset="-122"/>
                <a:ea typeface="微软雅黑" panose="020B0503020204020204" pitchFamily="34" charset="-122"/>
              </a:rPr>
              <a:t>08</a:t>
            </a:r>
            <a:r>
              <a:rPr lang="zh-CN" altLang="en-US" sz="2000" b="1" dirty="0">
                <a:solidFill>
                  <a:srgbClr val="C00000"/>
                </a:solidFill>
                <a:latin typeface="微软雅黑" panose="020B0503020204020204" pitchFamily="34" charset="-122"/>
                <a:ea typeface="微软雅黑" panose="020B0503020204020204" pitchFamily="34" charset="-122"/>
              </a:rPr>
              <a:t>日</a:t>
            </a:r>
            <a:r>
              <a:rPr lang="zh-CN" altLang="en-US" dirty="0">
                <a:latin typeface="微软雅黑" panose="020B0503020204020204" pitchFamily="34" charset="-122"/>
                <a:ea typeface="微软雅黑" panose="020B0503020204020204" pitchFamily="34" charset="-122"/>
              </a:rPr>
              <a:t>出现业务高峰</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风险聚焦</a:t>
            </a:r>
            <a:r>
              <a:rPr lang="zh-CN" altLang="en-US" sz="2000" b="1" dirty="0">
                <a:solidFill>
                  <a:srgbClr val="C00000"/>
                </a:solidFill>
                <a:latin typeface="微软雅黑" panose="020B0503020204020204" pitchFamily="34" charset="-122"/>
                <a:ea typeface="微软雅黑" panose="020B0503020204020204" pitchFamily="34" charset="-122"/>
              </a:rPr>
              <a:t>中秋、大闸蟹、海鲜水产、猕猴桃</a:t>
            </a:r>
            <a:r>
              <a:rPr lang="zh-CN" altLang="en-US" dirty="0">
                <a:latin typeface="微软雅黑" panose="020B0503020204020204" pitchFamily="34" charset="-122"/>
                <a:ea typeface="微软雅黑" panose="020B0503020204020204" pitchFamily="34" charset="-122"/>
              </a:rPr>
              <a:t>项目</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收件端压力大，</a:t>
            </a:r>
            <a:r>
              <a:rPr lang="zh-CN" altLang="en-US" b="1" dirty="0">
                <a:solidFill>
                  <a:srgbClr val="C00000"/>
                </a:solidFill>
                <a:latin typeface="微软雅黑" panose="020B0503020204020204" pitchFamily="34" charset="-122"/>
                <a:ea typeface="微软雅黑" panose="020B0503020204020204" pitchFamily="34" charset="-122"/>
              </a:rPr>
              <a:t>北上广深杭</a:t>
            </a:r>
            <a:r>
              <a:rPr lang="zh-CN" altLang="en-US" dirty="0">
                <a:latin typeface="微软雅黑" panose="020B0503020204020204" pitchFamily="34" charset="-122"/>
                <a:ea typeface="微软雅黑" panose="020B0503020204020204" pitchFamily="34" charset="-122"/>
              </a:rPr>
              <a:t>派件端压力大</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揽收</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中转压力：</a:t>
            </a:r>
            <a:r>
              <a:rPr lang="zh-CN" altLang="en-US" sz="2000" b="1" dirty="0">
                <a:solidFill>
                  <a:srgbClr val="C00000"/>
                </a:solidFill>
                <a:latin typeface="微软雅黑" panose="020B0503020204020204" pitchFamily="34" charset="-122"/>
                <a:ea typeface="微软雅黑" panose="020B0503020204020204" pitchFamily="34" charset="-122"/>
              </a:rPr>
              <a:t>江苏</a:t>
            </a:r>
            <a:r>
              <a:rPr lang="zh-CN" altLang="en-US" dirty="0">
                <a:latin typeface="微软雅黑" panose="020B0503020204020204" pitchFamily="34" charset="-122"/>
                <a:ea typeface="微软雅黑" panose="020B0503020204020204" pitchFamily="34" charset="-122"/>
              </a:rPr>
              <a:t>（闸蟹）、</a:t>
            </a:r>
            <a:r>
              <a:rPr lang="zh-CN" altLang="en-US" sz="2000" b="1" dirty="0">
                <a:solidFill>
                  <a:srgbClr val="C00000"/>
                </a:solidFill>
                <a:latin typeface="微软雅黑" panose="020B0503020204020204" pitchFamily="34" charset="-122"/>
                <a:ea typeface="微软雅黑" panose="020B0503020204020204" pitchFamily="34" charset="-122"/>
              </a:rPr>
              <a:t>山东</a:t>
            </a:r>
            <a:r>
              <a:rPr lang="zh-CN" altLang="en-US" dirty="0">
                <a:latin typeface="微软雅黑" panose="020B0503020204020204" pitchFamily="34" charset="-122"/>
                <a:ea typeface="微软雅黑" panose="020B0503020204020204" pitchFamily="34" charset="-122"/>
              </a:rPr>
              <a:t>（海鲜）</a:t>
            </a:r>
            <a:r>
              <a:rPr lang="zh-CN" altLang="en-US" b="1" dirty="0">
                <a:latin typeface="微软雅黑" panose="020B0503020204020204" pitchFamily="34" charset="-122"/>
                <a:ea typeface="微软雅黑" panose="020B0503020204020204" pitchFamily="34" charset="-122"/>
              </a:rPr>
              <a:t>、</a:t>
            </a:r>
            <a:r>
              <a:rPr lang="zh-CN" altLang="en-US" sz="2000" b="1" dirty="0">
                <a:solidFill>
                  <a:srgbClr val="C00000"/>
                </a:solidFill>
                <a:latin typeface="微软雅黑" panose="020B0503020204020204" pitchFamily="34" charset="-122"/>
                <a:ea typeface="微软雅黑" panose="020B0503020204020204" pitchFamily="34" charset="-122"/>
              </a:rPr>
              <a:t>广东</a:t>
            </a:r>
            <a:r>
              <a:rPr lang="zh-CN" altLang="en-US" sz="2000" dirty="0">
                <a:latin typeface="微软雅黑" panose="020B0503020204020204" pitchFamily="34" charset="-122"/>
                <a:ea typeface="微软雅黑" panose="020B0503020204020204" pitchFamily="34" charset="-122"/>
              </a:rPr>
              <a:t>（中秋）</a:t>
            </a:r>
            <a:r>
              <a:rPr lang="zh-CN" altLang="en-US" b="1" dirty="0">
                <a:latin typeface="微软雅黑" panose="020B0503020204020204" pitchFamily="34" charset="-122"/>
                <a:ea typeface="微软雅黑" panose="020B0503020204020204" pitchFamily="34" charset="-122"/>
              </a:rPr>
              <a:t>、</a:t>
            </a:r>
            <a:r>
              <a:rPr lang="zh-CN" altLang="en-US" sz="2000" b="1" dirty="0">
                <a:solidFill>
                  <a:srgbClr val="C00000"/>
                </a:solidFill>
                <a:latin typeface="微软雅黑" panose="020B0503020204020204" pitchFamily="34" charset="-122"/>
                <a:ea typeface="微软雅黑" panose="020B0503020204020204" pitchFamily="34" charset="-122"/>
              </a:rPr>
              <a:t>陕西</a:t>
            </a:r>
            <a:r>
              <a:rPr lang="zh-CN" altLang="en-US" dirty="0">
                <a:latin typeface="微软雅黑" panose="020B0503020204020204" pitchFamily="34" charset="-122"/>
                <a:ea typeface="微软雅黑" panose="020B0503020204020204" pitchFamily="34" charset="-122"/>
              </a:rPr>
              <a:t>（猕猴桃）</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endParaRPr lang="en-US" altLang="zh-CN" b="1" dirty="0">
              <a:solidFill>
                <a:srgbClr val="C00000"/>
              </a:solidFill>
              <a:highlight>
                <a:srgbClr val="FFFF00"/>
              </a:highlight>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1E6EC540-4E13-4B53-80B7-19E5E9C17F56}"/>
              </a:ext>
            </a:extLst>
          </p:cNvPr>
          <p:cNvSpPr txBox="1"/>
          <p:nvPr/>
        </p:nvSpPr>
        <p:spPr>
          <a:xfrm>
            <a:off x="3116331" y="103045"/>
            <a:ext cx="6579045" cy="453394"/>
          </a:xfrm>
          <a:prstGeom prst="rect">
            <a:avLst/>
          </a:prstGeom>
          <a:noFill/>
        </p:spPr>
        <p:txBody>
          <a:bodyPr wrap="none" rtlCol="0">
            <a:spAutoFit/>
          </a:bodyPr>
          <a:lstStyle/>
          <a:p>
            <a:pPr algn="ctr">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面临中秋及国庆业务高峰极大挑战，舆情布控势在必行</a:t>
            </a:r>
          </a:p>
        </p:txBody>
      </p:sp>
      <p:sp>
        <p:nvSpPr>
          <p:cNvPr id="15" name="矩形 14"/>
          <p:cNvSpPr/>
          <p:nvPr/>
        </p:nvSpPr>
        <p:spPr>
          <a:xfrm>
            <a:off x="10026165" y="6478251"/>
            <a:ext cx="1959191" cy="246221"/>
          </a:xfrm>
          <a:prstGeom prst="rect">
            <a:avLst/>
          </a:prstGeom>
        </p:spPr>
        <p:txBody>
          <a:bodyPr wrap="none">
            <a:spAutoFit/>
          </a:bodyPr>
          <a:lstStyle/>
          <a:p>
            <a:pPr algn="r">
              <a:defRPr sz="1600" b="1" i="0" u="none" strike="noStrike" kern="1200" baseline="0">
                <a:solidFill>
                  <a:srgbClr val="000000">
                    <a:lumMod val="65000"/>
                    <a:lumOff val="35000"/>
                  </a:srgbClr>
                </a:solidFill>
                <a:latin typeface="+mn-lt"/>
                <a:ea typeface="+mn-ea"/>
                <a:cs typeface="+mn-cs"/>
              </a:defRPr>
            </a:pPr>
            <a:r>
              <a:rPr lang="zh-CN" altLang="en-US" sz="1000" dirty="0">
                <a:latin typeface="微软雅黑" panose="020B0503020204020204" pitchFamily="34" charset="-122"/>
                <a:ea typeface="微软雅黑" panose="020B0503020204020204" pitchFamily="34" charset="-122"/>
              </a:rPr>
              <a:t>大数据预测数据：</a:t>
            </a:r>
            <a:r>
              <a:rPr lang="en-US" altLang="zh-CN" sz="1000" dirty="0">
                <a:latin typeface="微软雅黑" panose="020B0503020204020204" pitchFamily="34" charset="-122"/>
                <a:ea typeface="微软雅黑" panose="020B0503020204020204" pitchFamily="34" charset="-122"/>
              </a:rPr>
              <a:t>8</a:t>
            </a:r>
            <a:r>
              <a:rPr lang="zh-CN" altLang="en-US" sz="1000" dirty="0">
                <a:latin typeface="微软雅黑" panose="020B0503020204020204" pitchFamily="34" charset="-122"/>
                <a:ea typeface="微软雅黑" panose="020B0503020204020204" pitchFamily="34" charset="-122"/>
              </a:rPr>
              <a:t>月</a:t>
            </a:r>
            <a:r>
              <a:rPr lang="en-US" altLang="zh-CN" sz="1000" dirty="0">
                <a:latin typeface="微软雅黑" panose="020B0503020204020204" pitchFamily="34" charset="-122"/>
                <a:ea typeface="微软雅黑" panose="020B0503020204020204" pitchFamily="34" charset="-122"/>
              </a:rPr>
              <a:t>31</a:t>
            </a:r>
            <a:r>
              <a:rPr lang="zh-CN" altLang="en-US" sz="1000" dirty="0">
                <a:latin typeface="微软雅黑" panose="020B0503020204020204" pitchFamily="34" charset="-122"/>
                <a:ea typeface="微软雅黑" panose="020B0503020204020204" pitchFamily="34" charset="-122"/>
              </a:rPr>
              <a:t>日版本</a:t>
            </a:r>
            <a:endParaRPr lang="en-US" altLang="zh-CN" sz="1000" dirty="0">
              <a:latin typeface="微软雅黑" panose="020B0503020204020204" pitchFamily="34" charset="-122"/>
              <a:ea typeface="微软雅黑" panose="020B0503020204020204" pitchFamily="34" charset="-122"/>
            </a:endParaRPr>
          </a:p>
        </p:txBody>
      </p:sp>
      <p:sp>
        <p:nvSpPr>
          <p:cNvPr id="17" name="矩形">
            <a:extLst>
              <a:ext uri="{FF2B5EF4-FFF2-40B4-BE49-F238E27FC236}">
                <a16:creationId xmlns:a16="http://schemas.microsoft.com/office/drawing/2014/main" id="{78231C9E-C07E-E546-B5D0-328C0A408ADB}"/>
              </a:ext>
            </a:extLst>
          </p:cNvPr>
          <p:cNvSpPr/>
          <p:nvPr/>
        </p:nvSpPr>
        <p:spPr>
          <a:xfrm>
            <a:off x="661920" y="1037070"/>
            <a:ext cx="10868160" cy="2025686"/>
          </a:xfrm>
          <a:prstGeom prst="rect">
            <a:avLst/>
          </a:prstGeom>
          <a:noFill/>
          <a:ln w="12700">
            <a:solidFill>
              <a:schemeClr val="tx1"/>
            </a:solidFill>
            <a:miter lim="400000"/>
          </a:ln>
        </p:spPr>
        <p:txBody>
          <a:bodyPr lIns="71437" tIns="71437" rIns="71437" bIns="71437" anchor="ctr"/>
          <a:lstStyle/>
          <a:p>
            <a:pPr defTabSz="914400">
              <a:defRPr sz="3000" b="0">
                <a:solidFill>
                  <a:srgbClr val="FFFFFF"/>
                </a:solidFill>
                <a:latin typeface="+mn-lt"/>
                <a:ea typeface="+mn-ea"/>
                <a:cs typeface="+mn-cs"/>
                <a:sym typeface="Helvetica Neue Medium"/>
              </a:defRPr>
            </a:pPr>
            <a:endParaRPr sz="1050">
              <a:solidFill>
                <a:srgbClr val="FFFFFF"/>
              </a:solidFill>
              <a:latin typeface="微软雅黑" panose="020B0503020204020204" pitchFamily="34" charset="-122"/>
              <a:sym typeface="Helvetica Neue Medium"/>
            </a:endParaRPr>
          </a:p>
        </p:txBody>
      </p:sp>
      <p:sp>
        <p:nvSpPr>
          <p:cNvPr id="14" name="矩形 13">
            <a:extLst>
              <a:ext uri="{FF2B5EF4-FFF2-40B4-BE49-F238E27FC236}">
                <a16:creationId xmlns:a16="http://schemas.microsoft.com/office/drawing/2014/main" id="{5594C577-2A4E-7B48-9146-9CF0C14C63F9}"/>
              </a:ext>
            </a:extLst>
          </p:cNvPr>
          <p:cNvSpPr/>
          <p:nvPr/>
        </p:nvSpPr>
        <p:spPr>
          <a:xfrm>
            <a:off x="333087" y="-12729"/>
            <a:ext cx="3958868"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背景分析</a:t>
            </a:r>
          </a:p>
        </p:txBody>
      </p:sp>
      <p:graphicFrame>
        <p:nvGraphicFramePr>
          <p:cNvPr id="26" name="图表 25">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489177660"/>
              </p:ext>
            </p:extLst>
          </p:nvPr>
        </p:nvGraphicFramePr>
        <p:xfrm>
          <a:off x="8334066" y="3822642"/>
          <a:ext cx="3599726" cy="25199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图表 31">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377440270"/>
              </p:ext>
            </p:extLst>
          </p:nvPr>
        </p:nvGraphicFramePr>
        <p:xfrm>
          <a:off x="204950" y="3822641"/>
          <a:ext cx="3815254" cy="2500313"/>
        </p:xfrm>
        <a:graphic>
          <a:graphicData uri="http://schemas.openxmlformats.org/drawingml/2006/chart">
            <c:chart xmlns:c="http://schemas.openxmlformats.org/drawingml/2006/chart" xmlns:r="http://schemas.openxmlformats.org/officeDocument/2006/relationships" r:id="rId4"/>
          </a:graphicData>
        </a:graphic>
      </p:graphicFrame>
      <p:sp>
        <p:nvSpPr>
          <p:cNvPr id="8" name="矩形 7">
            <a:extLst>
              <a:ext uri="{FF2B5EF4-FFF2-40B4-BE49-F238E27FC236}">
                <a16:creationId xmlns:a16="http://schemas.microsoft.com/office/drawing/2014/main" id="{9AD1901F-EFFE-4F4F-A1AB-308757E7EBFA}"/>
              </a:ext>
            </a:extLst>
          </p:cNvPr>
          <p:cNvSpPr/>
          <p:nvPr/>
        </p:nvSpPr>
        <p:spPr bwMode="auto">
          <a:xfrm>
            <a:off x="2706426" y="3866858"/>
            <a:ext cx="1292771" cy="1906777"/>
          </a:xfrm>
          <a:prstGeom prst="rect">
            <a:avLst/>
          </a:prstGeom>
          <a:noFill/>
          <a:ln w="9525" cap="flat" cmpd="sng" algn="ctr">
            <a:solidFill>
              <a:srgbClr val="C00000"/>
            </a:solidFill>
            <a:prstDash val="dash"/>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id="{EE3243FB-66FC-814C-AB9E-CE8E0AC41215}"/>
              </a:ext>
            </a:extLst>
          </p:cNvPr>
          <p:cNvSpPr/>
          <p:nvPr/>
        </p:nvSpPr>
        <p:spPr bwMode="auto">
          <a:xfrm>
            <a:off x="8402605" y="3904673"/>
            <a:ext cx="1292771" cy="2271275"/>
          </a:xfrm>
          <a:prstGeom prst="rect">
            <a:avLst/>
          </a:prstGeom>
          <a:noFill/>
          <a:ln w="9525" cap="flat" cmpd="sng" algn="ctr">
            <a:solidFill>
              <a:srgbClr val="C00000"/>
            </a:solidFill>
            <a:prstDash val="dash"/>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id="{5A99D0C4-7204-4B4A-991C-F41D80C2CD4C}"/>
              </a:ext>
            </a:extLst>
          </p:cNvPr>
          <p:cNvSpPr/>
          <p:nvPr/>
        </p:nvSpPr>
        <p:spPr>
          <a:xfrm>
            <a:off x="1170482" y="3304405"/>
            <a:ext cx="2039341" cy="369332"/>
          </a:xfrm>
          <a:prstGeom prst="rect">
            <a:avLst/>
          </a:prstGeom>
        </p:spPr>
        <p:txBody>
          <a:bodyPr wrap="none">
            <a:spAutoFit/>
          </a:bodyPr>
          <a:lstStyle/>
          <a:p>
            <a:r>
              <a:rPr lang="zh-CN" altLang="en-US" b="1" dirty="0">
                <a:solidFill>
                  <a:srgbClr val="C00000"/>
                </a:solidFill>
                <a:latin typeface="微软雅黑" panose="020B0503020204020204" pitchFamily="34" charset="-122"/>
                <a:ea typeface="微软雅黑" panose="020B0503020204020204" pitchFamily="34" charset="-122"/>
              </a:rPr>
              <a:t>中秋寄递发件预测</a:t>
            </a:r>
            <a:endParaRPr lang="zh-CN" altLang="en-US" dirty="0"/>
          </a:p>
        </p:txBody>
      </p:sp>
      <p:sp>
        <p:nvSpPr>
          <p:cNvPr id="35" name="矩形 34">
            <a:extLst>
              <a:ext uri="{FF2B5EF4-FFF2-40B4-BE49-F238E27FC236}">
                <a16:creationId xmlns:a16="http://schemas.microsoft.com/office/drawing/2014/main" id="{A16EF293-47DA-5945-A7B9-563EE275EE62}"/>
              </a:ext>
            </a:extLst>
          </p:cNvPr>
          <p:cNvSpPr/>
          <p:nvPr/>
        </p:nvSpPr>
        <p:spPr>
          <a:xfrm>
            <a:off x="5334618" y="3329968"/>
            <a:ext cx="2031325" cy="369332"/>
          </a:xfrm>
          <a:prstGeom prst="rect">
            <a:avLst/>
          </a:prstGeom>
        </p:spPr>
        <p:txBody>
          <a:bodyPr wrap="none">
            <a:spAutoFit/>
          </a:bodyPr>
          <a:lstStyle/>
          <a:p>
            <a:r>
              <a:rPr lang="zh-CN" altLang="en-US" b="1" dirty="0">
                <a:solidFill>
                  <a:srgbClr val="C00000"/>
                </a:solidFill>
                <a:latin typeface="微软雅黑" panose="020B0503020204020204" pitchFamily="34" charset="-122"/>
                <a:ea typeface="微软雅黑" panose="020B0503020204020204" pitchFamily="34" charset="-122"/>
              </a:rPr>
              <a:t>中秋寄递收件预测</a:t>
            </a:r>
            <a:endParaRPr lang="zh-CN" altLang="en-US" dirty="0"/>
          </a:p>
        </p:txBody>
      </p:sp>
      <p:sp>
        <p:nvSpPr>
          <p:cNvPr id="36" name="矩形 35">
            <a:extLst>
              <a:ext uri="{FF2B5EF4-FFF2-40B4-BE49-F238E27FC236}">
                <a16:creationId xmlns:a16="http://schemas.microsoft.com/office/drawing/2014/main" id="{39C11CF3-6EF8-4A49-9B08-7177BF576384}"/>
              </a:ext>
            </a:extLst>
          </p:cNvPr>
          <p:cNvSpPr/>
          <p:nvPr/>
        </p:nvSpPr>
        <p:spPr>
          <a:xfrm>
            <a:off x="9279405" y="3304405"/>
            <a:ext cx="1943161" cy="369332"/>
          </a:xfrm>
          <a:prstGeom prst="rect">
            <a:avLst/>
          </a:prstGeom>
        </p:spPr>
        <p:txBody>
          <a:bodyPr wrap="none">
            <a:spAutoFit/>
          </a:bodyPr>
          <a:lstStyle/>
          <a:p>
            <a:r>
              <a:rPr lang="en-US" altLang="zh-CN" b="1" dirty="0">
                <a:solidFill>
                  <a:srgbClr val="C00000"/>
                </a:solidFill>
                <a:latin typeface="微软雅黑" panose="020B0503020204020204" pitchFamily="34" charset="-122"/>
                <a:ea typeface="微软雅黑" panose="020B0503020204020204" pitchFamily="34" charset="-122"/>
              </a:rPr>
              <a:t>9</a:t>
            </a:r>
            <a:r>
              <a:rPr lang="zh-CN" altLang="en-US" b="1" dirty="0">
                <a:solidFill>
                  <a:srgbClr val="C00000"/>
                </a:solidFill>
                <a:latin typeface="微软雅黑" panose="020B0503020204020204" pitchFamily="34" charset="-122"/>
                <a:ea typeface="微软雅黑" panose="020B0503020204020204" pitchFamily="34" charset="-122"/>
              </a:rPr>
              <a:t>月项目收件预测</a:t>
            </a:r>
            <a:endParaRPr lang="zh-CN" altLang="en-US" dirty="0"/>
          </a:p>
        </p:txBody>
      </p:sp>
      <p:cxnSp>
        <p:nvCxnSpPr>
          <p:cNvPr id="44" name="直接连接符 2">
            <a:extLst>
              <a:ext uri="{FF2B5EF4-FFF2-40B4-BE49-F238E27FC236}">
                <a16:creationId xmlns:a16="http://schemas.microsoft.com/office/drawing/2014/main" id="{8C4423D3-67FC-834E-9055-7DA293DB42F4}"/>
              </a:ext>
            </a:extLst>
          </p:cNvPr>
          <p:cNvCxnSpPr/>
          <p:nvPr/>
        </p:nvCxnSpPr>
        <p:spPr bwMode="auto">
          <a:xfrm>
            <a:off x="4727476" y="3866858"/>
            <a:ext cx="0" cy="2242185"/>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45" name="直接连接符 25">
            <a:extLst>
              <a:ext uri="{FF2B5EF4-FFF2-40B4-BE49-F238E27FC236}">
                <a16:creationId xmlns:a16="http://schemas.microsoft.com/office/drawing/2014/main" id="{A606173C-2D59-B74D-8B58-4B865004B7BF}"/>
              </a:ext>
            </a:extLst>
          </p:cNvPr>
          <p:cNvCxnSpPr>
            <a:cxnSpLocks/>
          </p:cNvCxnSpPr>
          <p:nvPr/>
        </p:nvCxnSpPr>
        <p:spPr bwMode="auto">
          <a:xfrm flipH="1">
            <a:off x="4271851" y="6014303"/>
            <a:ext cx="3510376" cy="0"/>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47" name="文本框 46">
            <a:extLst>
              <a:ext uri="{FF2B5EF4-FFF2-40B4-BE49-F238E27FC236}">
                <a16:creationId xmlns:a16="http://schemas.microsoft.com/office/drawing/2014/main" id="{E911DD22-369B-E742-9F92-6AC066312795}"/>
              </a:ext>
            </a:extLst>
          </p:cNvPr>
          <p:cNvSpPr txBox="1"/>
          <p:nvPr/>
        </p:nvSpPr>
        <p:spPr>
          <a:xfrm>
            <a:off x="4992193" y="6081019"/>
            <a:ext cx="648335" cy="261610"/>
          </a:xfrm>
          <a:prstGeom prst="rect">
            <a:avLst/>
          </a:prstGeom>
          <a:noFill/>
        </p:spPr>
        <p:txBody>
          <a:bodyPr wrap="square" rtlCol="0">
            <a:spAutoFit/>
          </a:bodyPr>
          <a:lstStyle/>
          <a:p>
            <a:r>
              <a:rPr lang="zh-CN" altLang="en-US" sz="1050" b="1" dirty="0">
                <a:latin typeface="微软雅黑" panose="020B0503020204020204" pitchFamily="34" charset="-122"/>
                <a:ea typeface="微软雅黑" panose="020B0503020204020204" pitchFamily="34" charset="-122"/>
              </a:rPr>
              <a:t>中秋</a:t>
            </a:r>
          </a:p>
        </p:txBody>
      </p:sp>
      <p:sp>
        <p:nvSpPr>
          <p:cNvPr id="48" name="文本框 47">
            <a:extLst>
              <a:ext uri="{FF2B5EF4-FFF2-40B4-BE49-F238E27FC236}">
                <a16:creationId xmlns:a16="http://schemas.microsoft.com/office/drawing/2014/main" id="{5A6E7701-BA42-6C4A-BB42-17935F7A2798}"/>
              </a:ext>
            </a:extLst>
          </p:cNvPr>
          <p:cNvSpPr txBox="1"/>
          <p:nvPr/>
        </p:nvSpPr>
        <p:spPr>
          <a:xfrm>
            <a:off x="4031123" y="4265106"/>
            <a:ext cx="924560" cy="261610"/>
          </a:xfrm>
          <a:prstGeom prst="rect">
            <a:avLst/>
          </a:prstGeom>
          <a:noFill/>
        </p:spPr>
        <p:txBody>
          <a:bodyPr wrap="square" rtlCol="0">
            <a:spAutoFit/>
          </a:bodyPr>
          <a:lstStyle/>
          <a:p>
            <a:pPr algn="ctr"/>
            <a:r>
              <a:rPr lang="zh-CN" altLang="en-US" sz="1050" b="1" dirty="0">
                <a:latin typeface="微软雅黑" panose="020B0503020204020204" pitchFamily="34" charset="-122"/>
                <a:ea typeface="微软雅黑" panose="020B0503020204020204" pitchFamily="34" charset="-122"/>
              </a:rPr>
              <a:t>广东</a:t>
            </a:r>
          </a:p>
        </p:txBody>
      </p:sp>
      <p:sp>
        <p:nvSpPr>
          <p:cNvPr id="49" name="文本框 48">
            <a:extLst>
              <a:ext uri="{FF2B5EF4-FFF2-40B4-BE49-F238E27FC236}">
                <a16:creationId xmlns:a16="http://schemas.microsoft.com/office/drawing/2014/main" id="{59D46611-D5C9-2C47-8EFF-9D371CD474E5}"/>
              </a:ext>
            </a:extLst>
          </p:cNvPr>
          <p:cNvSpPr txBox="1"/>
          <p:nvPr/>
        </p:nvSpPr>
        <p:spPr>
          <a:xfrm>
            <a:off x="4036072" y="5024602"/>
            <a:ext cx="924560" cy="261610"/>
          </a:xfrm>
          <a:prstGeom prst="rect">
            <a:avLst/>
          </a:prstGeom>
          <a:noFill/>
        </p:spPr>
        <p:txBody>
          <a:bodyPr wrap="square" rtlCol="0">
            <a:spAutoFit/>
          </a:bodyPr>
          <a:lstStyle/>
          <a:p>
            <a:pPr algn="ctr"/>
            <a:r>
              <a:rPr lang="zh-CN" altLang="en-US" sz="1050" b="1" dirty="0">
                <a:latin typeface="微软雅黑" panose="020B0503020204020204" pitchFamily="34" charset="-122"/>
                <a:ea typeface="微软雅黑" panose="020B0503020204020204" pitchFamily="34" charset="-122"/>
              </a:rPr>
              <a:t>山东</a:t>
            </a:r>
          </a:p>
        </p:txBody>
      </p:sp>
      <p:sp>
        <p:nvSpPr>
          <p:cNvPr id="50" name="文本框 49">
            <a:extLst>
              <a:ext uri="{FF2B5EF4-FFF2-40B4-BE49-F238E27FC236}">
                <a16:creationId xmlns:a16="http://schemas.microsoft.com/office/drawing/2014/main" id="{321173C7-2A64-B948-8B9F-C74795BC3771}"/>
              </a:ext>
            </a:extLst>
          </p:cNvPr>
          <p:cNvSpPr txBox="1"/>
          <p:nvPr/>
        </p:nvSpPr>
        <p:spPr>
          <a:xfrm>
            <a:off x="4142998" y="5550248"/>
            <a:ext cx="761533" cy="257566"/>
          </a:xfrm>
          <a:prstGeom prst="rect">
            <a:avLst/>
          </a:prstGeom>
          <a:noFill/>
        </p:spPr>
        <p:txBody>
          <a:bodyPr wrap="square" rtlCol="0">
            <a:spAutoFit/>
          </a:bodyPr>
          <a:lstStyle/>
          <a:p>
            <a:pPr algn="ctr"/>
            <a:r>
              <a:rPr lang="zh-CN" altLang="en-US" sz="1050" b="1" dirty="0">
                <a:latin typeface="微软雅黑" panose="020B0503020204020204" pitchFamily="34" charset="-122"/>
                <a:ea typeface="微软雅黑" panose="020B0503020204020204" pitchFamily="34" charset="-122"/>
              </a:rPr>
              <a:t>江苏</a:t>
            </a:r>
          </a:p>
        </p:txBody>
      </p:sp>
      <p:sp>
        <p:nvSpPr>
          <p:cNvPr id="52" name="文本框 51">
            <a:extLst>
              <a:ext uri="{FF2B5EF4-FFF2-40B4-BE49-F238E27FC236}">
                <a16:creationId xmlns:a16="http://schemas.microsoft.com/office/drawing/2014/main" id="{082EBD9A-83E3-CB4E-9C03-0683AEBE8B13}"/>
              </a:ext>
            </a:extLst>
          </p:cNvPr>
          <p:cNvSpPr txBox="1"/>
          <p:nvPr/>
        </p:nvSpPr>
        <p:spPr>
          <a:xfrm>
            <a:off x="5786978" y="6103766"/>
            <a:ext cx="648335" cy="261610"/>
          </a:xfrm>
          <a:prstGeom prst="rect">
            <a:avLst/>
          </a:prstGeom>
          <a:noFill/>
        </p:spPr>
        <p:txBody>
          <a:bodyPr wrap="square" rtlCol="0">
            <a:spAutoFit/>
          </a:bodyPr>
          <a:lstStyle/>
          <a:p>
            <a:r>
              <a:rPr lang="zh-CN" altLang="en-US" sz="1050" b="1" dirty="0">
                <a:latin typeface="微软雅黑" panose="020B0503020204020204" pitchFamily="34" charset="-122"/>
                <a:ea typeface="微软雅黑" panose="020B0503020204020204" pitchFamily="34" charset="-122"/>
              </a:rPr>
              <a:t>闸蟹</a:t>
            </a:r>
          </a:p>
        </p:txBody>
      </p:sp>
      <p:sp>
        <p:nvSpPr>
          <p:cNvPr id="53" name="文本框 52">
            <a:extLst>
              <a:ext uri="{FF2B5EF4-FFF2-40B4-BE49-F238E27FC236}">
                <a16:creationId xmlns:a16="http://schemas.microsoft.com/office/drawing/2014/main" id="{A5BFBC7A-F0EC-424E-9C1B-0677E3CB473A}"/>
              </a:ext>
            </a:extLst>
          </p:cNvPr>
          <p:cNvSpPr txBox="1"/>
          <p:nvPr/>
        </p:nvSpPr>
        <p:spPr>
          <a:xfrm>
            <a:off x="4814070" y="4252491"/>
            <a:ext cx="777185" cy="577081"/>
          </a:xfrm>
          <a:prstGeom prst="rect">
            <a:avLst/>
          </a:prstGeom>
          <a:solidFill>
            <a:srgbClr val="0070C0"/>
          </a:solidFill>
        </p:spPr>
        <p:txBody>
          <a:bodyPr wrap="square" rtlCol="0">
            <a:spAutoFit/>
          </a:bodyPr>
          <a:lstStyle/>
          <a:p>
            <a:pPr algn="ctr"/>
            <a:r>
              <a:rPr lang="zh-CN" altLang="en-US" sz="1050" b="1" dirty="0">
                <a:solidFill>
                  <a:schemeClr val="bg1"/>
                </a:solidFill>
                <a:latin typeface="微软雅黑" panose="020B0503020204020204" pitchFamily="34" charset="-122"/>
                <a:ea typeface="微软雅黑" panose="020B0503020204020204" pitchFamily="34" charset="-122"/>
              </a:rPr>
              <a:t>东莞、广州、深圳、粤西</a:t>
            </a:r>
          </a:p>
        </p:txBody>
      </p:sp>
      <p:sp>
        <p:nvSpPr>
          <p:cNvPr id="54" name="文本框 53">
            <a:extLst>
              <a:ext uri="{FF2B5EF4-FFF2-40B4-BE49-F238E27FC236}">
                <a16:creationId xmlns:a16="http://schemas.microsoft.com/office/drawing/2014/main" id="{9B84EF9F-AC21-CE41-96B4-9CBA3F906A53}"/>
              </a:ext>
            </a:extLst>
          </p:cNvPr>
          <p:cNvSpPr txBox="1"/>
          <p:nvPr/>
        </p:nvSpPr>
        <p:spPr>
          <a:xfrm>
            <a:off x="6553414" y="4709131"/>
            <a:ext cx="878089" cy="577081"/>
          </a:xfrm>
          <a:prstGeom prst="rect">
            <a:avLst/>
          </a:prstGeom>
          <a:solidFill>
            <a:srgbClr val="00B0F0"/>
          </a:solidFill>
        </p:spPr>
        <p:txBody>
          <a:bodyPr wrap="square" rtlCol="0">
            <a:spAutoFit/>
          </a:bodyPr>
          <a:lstStyle/>
          <a:p>
            <a:pPr algn="ctr"/>
            <a:r>
              <a:rPr lang="zh-CN" altLang="en-US" sz="1050" b="1" dirty="0">
                <a:solidFill>
                  <a:schemeClr val="bg1"/>
                </a:solidFill>
                <a:latin typeface="微软雅黑" panose="020B0503020204020204" pitchFamily="34" charset="-122"/>
                <a:ea typeface="微软雅黑" panose="020B0503020204020204" pitchFamily="34" charset="-122"/>
              </a:rPr>
              <a:t>青岛、威海、烟台、日照、连云港</a:t>
            </a:r>
          </a:p>
        </p:txBody>
      </p:sp>
      <p:sp>
        <p:nvSpPr>
          <p:cNvPr id="55" name="文本框 54">
            <a:extLst>
              <a:ext uri="{FF2B5EF4-FFF2-40B4-BE49-F238E27FC236}">
                <a16:creationId xmlns:a16="http://schemas.microsoft.com/office/drawing/2014/main" id="{2213602B-DFA7-B94E-AECA-A38709218D06}"/>
              </a:ext>
            </a:extLst>
          </p:cNvPr>
          <p:cNvSpPr txBox="1"/>
          <p:nvPr/>
        </p:nvSpPr>
        <p:spPr>
          <a:xfrm>
            <a:off x="6615356" y="6104827"/>
            <a:ext cx="862366" cy="261610"/>
          </a:xfrm>
          <a:prstGeom prst="rect">
            <a:avLst/>
          </a:prstGeom>
          <a:noFill/>
        </p:spPr>
        <p:txBody>
          <a:bodyPr wrap="square" rtlCol="0">
            <a:spAutoFit/>
          </a:bodyPr>
          <a:lstStyle/>
          <a:p>
            <a:r>
              <a:rPr lang="zh-CN" altLang="en-US" sz="1050" b="1" dirty="0">
                <a:latin typeface="微软雅黑" panose="020B0503020204020204" pitchFamily="34" charset="-122"/>
                <a:ea typeface="微软雅黑" panose="020B0503020204020204" pitchFamily="34" charset="-122"/>
              </a:rPr>
              <a:t>海鲜水产</a:t>
            </a:r>
          </a:p>
        </p:txBody>
      </p:sp>
      <p:sp>
        <p:nvSpPr>
          <p:cNvPr id="56" name="文本框 55">
            <a:extLst>
              <a:ext uri="{FF2B5EF4-FFF2-40B4-BE49-F238E27FC236}">
                <a16:creationId xmlns:a16="http://schemas.microsoft.com/office/drawing/2014/main" id="{E00A8E4A-827D-BB4E-B3BA-654E4B56563D}"/>
              </a:ext>
            </a:extLst>
          </p:cNvPr>
          <p:cNvSpPr txBox="1"/>
          <p:nvPr/>
        </p:nvSpPr>
        <p:spPr>
          <a:xfrm>
            <a:off x="7418450" y="6148830"/>
            <a:ext cx="804545" cy="261610"/>
          </a:xfrm>
          <a:prstGeom prst="rect">
            <a:avLst/>
          </a:prstGeom>
          <a:noFill/>
        </p:spPr>
        <p:txBody>
          <a:bodyPr wrap="square" rtlCol="0">
            <a:spAutoFit/>
          </a:bodyPr>
          <a:lstStyle/>
          <a:p>
            <a:r>
              <a:rPr lang="zh-CN" altLang="en-US" sz="1050" b="1" dirty="0">
                <a:latin typeface="微软雅黑" panose="020B0503020204020204" pitchFamily="34" charset="-122"/>
                <a:ea typeface="微软雅黑" panose="020B0503020204020204" pitchFamily="34" charset="-122"/>
              </a:rPr>
              <a:t>猕猴桃</a:t>
            </a:r>
          </a:p>
        </p:txBody>
      </p:sp>
      <p:sp>
        <p:nvSpPr>
          <p:cNvPr id="62" name="文本框 61">
            <a:extLst>
              <a:ext uri="{FF2B5EF4-FFF2-40B4-BE49-F238E27FC236}">
                <a16:creationId xmlns:a16="http://schemas.microsoft.com/office/drawing/2014/main" id="{7C90F578-08E8-BE40-8DB8-3021C521C61A}"/>
              </a:ext>
            </a:extLst>
          </p:cNvPr>
          <p:cNvSpPr txBox="1"/>
          <p:nvPr/>
        </p:nvSpPr>
        <p:spPr>
          <a:xfrm>
            <a:off x="4069307" y="3699300"/>
            <a:ext cx="924560" cy="261610"/>
          </a:xfrm>
          <a:prstGeom prst="rect">
            <a:avLst/>
          </a:prstGeom>
          <a:noFill/>
        </p:spPr>
        <p:txBody>
          <a:bodyPr wrap="square" rtlCol="0">
            <a:spAutoFit/>
          </a:bodyPr>
          <a:lstStyle/>
          <a:p>
            <a:pPr algn="ctr"/>
            <a:r>
              <a:rPr lang="zh-CN" altLang="en-US" sz="1050" b="1" dirty="0">
                <a:latin typeface="微软雅黑" panose="020B0503020204020204" pitchFamily="34" charset="-122"/>
                <a:ea typeface="微软雅黑" panose="020B0503020204020204" pitchFamily="34" charset="-122"/>
              </a:rPr>
              <a:t>其他</a:t>
            </a:r>
          </a:p>
        </p:txBody>
      </p:sp>
      <p:sp>
        <p:nvSpPr>
          <p:cNvPr id="63" name="文本框 62">
            <a:extLst>
              <a:ext uri="{FF2B5EF4-FFF2-40B4-BE49-F238E27FC236}">
                <a16:creationId xmlns:a16="http://schemas.microsoft.com/office/drawing/2014/main" id="{48C44CFB-0EC1-CD47-A433-DBEB45DD5319}"/>
              </a:ext>
            </a:extLst>
          </p:cNvPr>
          <p:cNvSpPr txBox="1"/>
          <p:nvPr/>
        </p:nvSpPr>
        <p:spPr>
          <a:xfrm>
            <a:off x="4937543" y="3762164"/>
            <a:ext cx="530240" cy="253916"/>
          </a:xfrm>
          <a:prstGeom prst="rect">
            <a:avLst/>
          </a:prstGeom>
          <a:solidFill>
            <a:srgbClr val="00B050"/>
          </a:solidFill>
        </p:spPr>
        <p:txBody>
          <a:bodyPr wrap="square" rtlCol="0">
            <a:spAutoFit/>
          </a:bodyPr>
          <a:lstStyle/>
          <a:p>
            <a:pPr algn="ctr"/>
            <a:r>
              <a:rPr lang="zh-CN" altLang="en-US" sz="1050" b="1" dirty="0">
                <a:solidFill>
                  <a:schemeClr val="bg1"/>
                </a:solidFill>
                <a:latin typeface="微软雅黑" panose="020B0503020204020204" pitchFamily="34" charset="-122"/>
                <a:ea typeface="微软雅黑" panose="020B0503020204020204" pitchFamily="34" charset="-122"/>
              </a:rPr>
              <a:t>河南</a:t>
            </a:r>
          </a:p>
        </p:txBody>
      </p:sp>
      <p:sp>
        <p:nvSpPr>
          <p:cNvPr id="66" name="文本框 65">
            <a:extLst>
              <a:ext uri="{FF2B5EF4-FFF2-40B4-BE49-F238E27FC236}">
                <a16:creationId xmlns:a16="http://schemas.microsoft.com/office/drawing/2014/main" id="{B0CE2347-EF22-C642-B641-A4F0BC470EB5}"/>
              </a:ext>
            </a:extLst>
          </p:cNvPr>
          <p:cNvSpPr txBox="1"/>
          <p:nvPr/>
        </p:nvSpPr>
        <p:spPr>
          <a:xfrm>
            <a:off x="5562700" y="5310621"/>
            <a:ext cx="891905" cy="577081"/>
          </a:xfrm>
          <a:prstGeom prst="rect">
            <a:avLst/>
          </a:prstGeom>
          <a:solidFill>
            <a:srgbClr val="FFC000"/>
          </a:solidFill>
        </p:spPr>
        <p:txBody>
          <a:bodyPr wrap="square" rtlCol="0">
            <a:spAutoFit/>
          </a:bodyPr>
          <a:lstStyle/>
          <a:p>
            <a:pPr algn="ctr"/>
            <a:r>
              <a:rPr lang="zh-CN" altLang="en-US" sz="1050" b="1" dirty="0">
                <a:solidFill>
                  <a:schemeClr val="bg1"/>
                </a:solidFill>
                <a:latin typeface="微软雅黑" panose="020B0503020204020204" pitchFamily="34" charset="-122"/>
                <a:ea typeface="微软雅黑" panose="020B0503020204020204" pitchFamily="34" charset="-122"/>
              </a:rPr>
              <a:t>南京、盐城、无锡、泰州</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r>
              <a:rPr lang="zh-CN" altLang="en-US" sz="1050" b="1" dirty="0">
                <a:solidFill>
                  <a:schemeClr val="bg1"/>
                </a:solidFill>
                <a:latin typeface="微软雅黑" panose="020B0503020204020204" pitchFamily="34" charset="-122"/>
                <a:ea typeface="微软雅黑" panose="020B0503020204020204" pitchFamily="34" charset="-122"/>
              </a:rPr>
              <a:t>苏州</a:t>
            </a:r>
          </a:p>
        </p:txBody>
      </p:sp>
      <p:sp>
        <p:nvSpPr>
          <p:cNvPr id="69" name="文本框 68">
            <a:extLst>
              <a:ext uri="{FF2B5EF4-FFF2-40B4-BE49-F238E27FC236}">
                <a16:creationId xmlns:a16="http://schemas.microsoft.com/office/drawing/2014/main" id="{79F3862E-1ECA-0A44-9C5A-62A7DB87311A}"/>
              </a:ext>
            </a:extLst>
          </p:cNvPr>
          <p:cNvSpPr txBox="1"/>
          <p:nvPr/>
        </p:nvSpPr>
        <p:spPr>
          <a:xfrm>
            <a:off x="7145996" y="3743303"/>
            <a:ext cx="895527" cy="415498"/>
          </a:xfrm>
          <a:prstGeom prst="rect">
            <a:avLst/>
          </a:prstGeom>
          <a:solidFill>
            <a:srgbClr val="92D050"/>
          </a:solidFill>
        </p:spPr>
        <p:txBody>
          <a:bodyPr wrap="square" rtlCol="0">
            <a:spAutoFit/>
          </a:bodyPr>
          <a:lstStyle/>
          <a:p>
            <a:pPr algn="ctr"/>
            <a:r>
              <a:rPr lang="zh-CN" altLang="en-US" sz="1050" b="1" dirty="0">
                <a:solidFill>
                  <a:schemeClr val="bg1"/>
                </a:solidFill>
                <a:latin typeface="微软雅黑" panose="020B0503020204020204" pitchFamily="34" charset="-122"/>
                <a:ea typeface="微软雅黑" panose="020B0503020204020204" pitchFamily="34" charset="-122"/>
              </a:rPr>
              <a:t>西安</a:t>
            </a:r>
            <a:r>
              <a:rPr lang="en-US" altLang="zh-CN" sz="1050" b="1" dirty="0">
                <a:solidFill>
                  <a:schemeClr val="bg1"/>
                </a:solidFill>
                <a:latin typeface="微软雅黑" panose="020B0503020204020204" pitchFamily="34" charset="-122"/>
                <a:ea typeface="微软雅黑" panose="020B0503020204020204" pitchFamily="34" charset="-122"/>
              </a:rPr>
              <a:t>/</a:t>
            </a:r>
            <a:r>
              <a:rPr lang="zh-CN" altLang="en-US" sz="1050" b="1" dirty="0">
                <a:solidFill>
                  <a:schemeClr val="bg1"/>
                </a:solidFill>
                <a:latin typeface="微软雅黑" panose="020B0503020204020204" pitchFamily="34" charset="-122"/>
                <a:ea typeface="微软雅黑" panose="020B0503020204020204" pitchFamily="34" charset="-122"/>
              </a:rPr>
              <a:t>咸阳、宝鸡、渭南</a:t>
            </a:r>
          </a:p>
        </p:txBody>
      </p:sp>
    </p:spTree>
    <p:extLst>
      <p:ext uri="{BB962C8B-B14F-4D97-AF65-F5344CB8AC3E}">
        <p14:creationId xmlns:p14="http://schemas.microsoft.com/office/powerpoint/2010/main" val="4001826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89115" y="169526"/>
            <a:ext cx="7440410" cy="400110"/>
          </a:xfrm>
          <a:prstGeom prst="rect">
            <a:avLst/>
          </a:prstGeom>
          <a:noFill/>
        </p:spPr>
        <p:txBody>
          <a:bodyPr wrap="square" rtlCol="0">
            <a:spAutoFit/>
          </a:bodyPr>
          <a:lstStyle/>
          <a:p>
            <a:r>
              <a:rPr lang="zh-CN" altLang="en-US" sz="2000" b="1" dirty="0">
                <a:latin typeface="微软雅黑" pitchFamily="34" charset="-122"/>
                <a:ea typeface="微软雅黑" pitchFamily="34" charset="-122"/>
              </a:rPr>
              <a:t>内容攻守兼备，以保障为主，总部拉通地区专项防控</a:t>
            </a:r>
          </a:p>
        </p:txBody>
      </p:sp>
      <p:sp>
        <p:nvSpPr>
          <p:cNvPr id="25" name="文本框 24">
            <a:extLst>
              <a:ext uri="{FF2B5EF4-FFF2-40B4-BE49-F238E27FC236}">
                <a16:creationId xmlns:a16="http://schemas.microsoft.com/office/drawing/2014/main" id="{FF3A73AF-5FB8-F147-A652-AE83EFFFCBB9}"/>
              </a:ext>
            </a:extLst>
          </p:cNvPr>
          <p:cNvSpPr txBox="1"/>
          <p:nvPr/>
        </p:nvSpPr>
        <p:spPr>
          <a:xfrm>
            <a:off x="1388110" y="81465"/>
            <a:ext cx="5302885" cy="52322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舆情布控策略</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
        <p:nvSpPr>
          <p:cNvPr id="55" name="矩形 54">
            <a:extLst>
              <a:ext uri="{FF2B5EF4-FFF2-40B4-BE49-F238E27FC236}">
                <a16:creationId xmlns:a16="http://schemas.microsoft.com/office/drawing/2014/main" id="{6F5C23D9-9F43-4240-8ED5-BC8739B86692}"/>
              </a:ext>
            </a:extLst>
          </p:cNvPr>
          <p:cNvSpPr/>
          <p:nvPr/>
        </p:nvSpPr>
        <p:spPr>
          <a:xfrm>
            <a:off x="411177" y="1311086"/>
            <a:ext cx="11369646" cy="1401153"/>
          </a:xfrm>
          <a:prstGeom prst="rect">
            <a:avLst/>
          </a:prstGeom>
          <a:ln w="76200">
            <a:noFill/>
            <a:prstDash val="lgDash"/>
          </a:ln>
        </p:spPr>
        <p:txBody>
          <a:bodyPr wrap="square">
            <a:spAutoFit/>
          </a:bodyPr>
          <a:lstStyle/>
          <a:p>
            <a:pPr algn="ctr">
              <a:lnSpc>
                <a:spcPct val="150000"/>
              </a:lnSpc>
            </a:pPr>
            <a:r>
              <a:rPr lang="zh-CN" altLang="en-US" sz="3200" b="1" dirty="0">
                <a:latin typeface="微软雅黑" panose="020B0503020204020204" pitchFamily="34" charset="-122"/>
                <a:ea typeface="微软雅黑" panose="020B0503020204020204" pitchFamily="34" charset="-122"/>
              </a:rPr>
              <a:t>中秋国庆双节寄递高峰期，</a:t>
            </a:r>
            <a:r>
              <a:rPr lang="zh-CN" altLang="zh-CN" sz="3200" b="1" dirty="0">
                <a:latin typeface="微软雅黑" panose="020B0503020204020204" pitchFamily="34" charset="-122"/>
                <a:ea typeface="微软雅黑" panose="020B0503020204020204" pitchFamily="34" charset="-122"/>
              </a:rPr>
              <a:t>确保高峰期舆情有效监控</a:t>
            </a:r>
            <a:endParaRPr lang="en-US" altLang="zh-CN" sz="3200" b="1" dirty="0">
              <a:latin typeface="微软雅黑" panose="020B0503020204020204" pitchFamily="34" charset="-122"/>
              <a:ea typeface="微软雅黑" panose="020B0503020204020204" pitchFamily="34" charset="-122"/>
            </a:endParaRPr>
          </a:p>
          <a:p>
            <a:pPr algn="ctr">
              <a:lnSpc>
                <a:spcPct val="150000"/>
              </a:lnSpc>
            </a:pPr>
            <a:r>
              <a:rPr lang="zh-CN" altLang="zh-CN" sz="2800" b="1" dirty="0">
                <a:latin typeface="微软雅黑" panose="020B0503020204020204" pitchFamily="34" charset="-122"/>
                <a:ea typeface="微软雅黑" panose="020B0503020204020204" pitchFamily="34" charset="-122"/>
              </a:rPr>
              <a:t>危机公关及时响应</a:t>
            </a:r>
            <a:r>
              <a:rPr lang="en-US" altLang="zh-CN" sz="2800" b="1" dirty="0">
                <a:latin typeface="微软雅黑" panose="020B0503020204020204" pitchFamily="34" charset="-122"/>
                <a:ea typeface="微软雅黑" panose="020B0503020204020204" pitchFamily="34" charset="-122"/>
              </a:rPr>
              <a:t>/</a:t>
            </a:r>
            <a:r>
              <a:rPr lang="zh-CN" altLang="zh-CN" sz="2800" b="1" dirty="0">
                <a:latin typeface="微软雅黑" panose="020B0503020204020204" pitchFamily="34" charset="-122"/>
                <a:ea typeface="微软雅黑" panose="020B0503020204020204" pitchFamily="34" charset="-122"/>
              </a:rPr>
              <a:t>精准应对，客户感知合理管控，保障业务平稳过度</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3" name="图示 2">
            <a:extLst>
              <a:ext uri="{FF2B5EF4-FFF2-40B4-BE49-F238E27FC236}">
                <a16:creationId xmlns:a16="http://schemas.microsoft.com/office/drawing/2014/main" id="{69AEC415-9FA1-4248-B801-61DE9FBB866B}"/>
              </a:ext>
            </a:extLst>
          </p:cNvPr>
          <p:cNvGraphicFramePr/>
          <p:nvPr>
            <p:extLst>
              <p:ext uri="{D42A27DB-BD31-4B8C-83A1-F6EECF244321}">
                <p14:modId xmlns:p14="http://schemas.microsoft.com/office/powerpoint/2010/main" val="3046671771"/>
              </p:ext>
            </p:extLst>
          </p:nvPr>
        </p:nvGraphicFramePr>
        <p:xfrm>
          <a:off x="177693" y="3795030"/>
          <a:ext cx="11836614" cy="24256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0580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7270" y="1666124"/>
            <a:ext cx="2384573" cy="2384573"/>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grpSp>
      <p:sp>
        <p:nvSpPr>
          <p:cNvPr id="24" name="任意多边形 23"/>
          <p:cNvSpPr/>
          <p:nvPr/>
        </p:nvSpPr>
        <p:spPr>
          <a:xfrm>
            <a:off x="600" y="-348344"/>
            <a:ext cx="2718956" cy="7417183"/>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4" name="圆角矩形 13"/>
          <p:cNvSpPr/>
          <p:nvPr/>
        </p:nvSpPr>
        <p:spPr>
          <a:xfrm>
            <a:off x="4002060" y="4379076"/>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6" name="文本框 15"/>
          <p:cNvSpPr txBox="1"/>
          <p:nvPr/>
        </p:nvSpPr>
        <p:spPr>
          <a:xfrm>
            <a:off x="2101328" y="2258245"/>
            <a:ext cx="1582026" cy="1200329"/>
          </a:xfrm>
          <a:prstGeom prst="rect">
            <a:avLst/>
          </a:prstGeom>
          <a:noFill/>
        </p:spPr>
        <p:txBody>
          <a:bodyPr wrap="square" lIns="91440" tIns="45720" rIns="91440" bIns="45720" rtlCol="0">
            <a:spAutoFit/>
          </a:bodyPr>
          <a:lstStyle/>
          <a:p>
            <a:r>
              <a:rPr lang="en-US" altLang="zh-CN" sz="7200"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rPr>
              <a:t>02</a:t>
            </a:r>
          </a:p>
        </p:txBody>
      </p:sp>
      <p:sp>
        <p:nvSpPr>
          <p:cNvPr id="15" name="文本框 14">
            <a:extLst>
              <a:ext uri="{FF2B5EF4-FFF2-40B4-BE49-F238E27FC236}">
                <a16:creationId xmlns:a16="http://schemas.microsoft.com/office/drawing/2014/main" id="{219DD943-80CB-4E54-93D7-60ABF036BA7F}"/>
              </a:ext>
            </a:extLst>
          </p:cNvPr>
          <p:cNvSpPr txBox="1"/>
          <p:nvPr/>
        </p:nvSpPr>
        <p:spPr>
          <a:xfrm>
            <a:off x="4251280" y="2858409"/>
            <a:ext cx="6594065" cy="923330"/>
          </a:xfrm>
          <a:prstGeom prst="rect">
            <a:avLst/>
          </a:prstGeom>
          <a:noFill/>
        </p:spPr>
        <p:txBody>
          <a:bodyPr wrap="square" lIns="91440" tIns="45720" rIns="91440" bIns="45720" rtlCol="0">
            <a:spAutoFit/>
          </a:bodyPr>
          <a:lstStyle/>
          <a:p>
            <a:r>
              <a:rPr lang="zh-CN" altLang="en-US" sz="5400" b="1"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rPr>
              <a:t>布控策略</a:t>
            </a:r>
            <a:endParaRPr lang="en-US" altLang="zh-CN" sz="5400" b="1"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Tree>
    <p:extLst>
      <p:ext uri="{BB962C8B-B14F-4D97-AF65-F5344CB8AC3E}">
        <p14:creationId xmlns:p14="http://schemas.microsoft.com/office/powerpoint/2010/main" val="3842503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2">
            <a:extLst>
              <a:ext uri="{FF2B5EF4-FFF2-40B4-BE49-F238E27FC236}">
                <a16:creationId xmlns:a16="http://schemas.microsoft.com/office/drawing/2014/main" id="{0F875BF0-A3EC-FE43-9294-73783204AF38}"/>
              </a:ext>
            </a:extLst>
          </p:cNvPr>
          <p:cNvSpPr txBox="1">
            <a:spLocks/>
          </p:cNvSpPr>
          <p:nvPr/>
        </p:nvSpPr>
        <p:spPr>
          <a:xfrm>
            <a:off x="1036437" y="944161"/>
            <a:ext cx="10119125" cy="1054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0" indent="0">
              <a:spcBef>
                <a:spcPct val="20000"/>
              </a:spcBef>
              <a:buClr>
                <a:srgbClr val="FF0000"/>
              </a:buClr>
              <a:buFont typeface="Wingdings" panose="05000000000000000000" pitchFamily="2" charset="2"/>
              <a:buNone/>
              <a:tabLst>
                <a:tab pos="125413" algn="l"/>
              </a:tabLst>
              <a:defRPr sz="4800" b="1">
                <a:solidFill>
                  <a:srgbClr val="C00000"/>
                </a:solidFill>
                <a:latin typeface="微软雅黑" panose="020B0503020204020204" pitchFamily="34" charset="-122"/>
                <a:ea typeface="微软雅黑" panose="020B0503020204020204" pitchFamily="34" charset="-122"/>
                <a:cs typeface="ＭＳ Ｐゴシック" charset="-128"/>
              </a:defRPr>
            </a:lvl1pPr>
            <a:lvl2pPr marL="342900" indent="0">
              <a:spcBef>
                <a:spcPct val="20000"/>
              </a:spcBef>
              <a:buClr>
                <a:schemeClr val="tx1"/>
              </a:buClr>
              <a:buFont typeface="Times" panose="02020603050405020304" pitchFamily="18" charset="0"/>
              <a:buNone/>
              <a:tabLst>
                <a:tab pos="125413" algn="l"/>
              </a:tabLst>
              <a:defRPr sz="1350">
                <a:solidFill>
                  <a:schemeClr val="tx1">
                    <a:lumMod val="50000"/>
                    <a:lumOff val="50000"/>
                  </a:schemeClr>
                </a:solidFill>
                <a:latin typeface="+mn-lt"/>
                <a:ea typeface="ＭＳ Ｐゴシック" charset="-128"/>
              </a:defRPr>
            </a:lvl2pPr>
            <a:lvl3pPr marL="685800" indent="0">
              <a:spcBef>
                <a:spcPct val="20000"/>
              </a:spcBef>
              <a:buClr>
                <a:schemeClr val="tx1"/>
              </a:buClr>
              <a:buFont typeface="Wingdings" panose="05000000000000000000" pitchFamily="2" charset="2"/>
              <a:buNone/>
              <a:tabLst>
                <a:tab pos="125413" algn="l"/>
              </a:tabLst>
              <a:defRPr sz="1200">
                <a:solidFill>
                  <a:schemeClr val="tx1">
                    <a:lumMod val="50000"/>
                    <a:lumOff val="50000"/>
                  </a:schemeClr>
                </a:solidFill>
                <a:latin typeface="+mn-lt"/>
                <a:ea typeface="ＭＳ Ｐゴシック" charset="-128"/>
              </a:defRPr>
            </a:lvl3pPr>
            <a:lvl4pPr marL="1028700" indent="0">
              <a:spcBef>
                <a:spcPct val="20000"/>
              </a:spcBef>
              <a:buClr>
                <a:schemeClr val="tx1"/>
              </a:buClr>
              <a:buFont typeface="Times" panose="02020603050405020304" pitchFamily="18" charset="0"/>
              <a:buNone/>
              <a:tabLst>
                <a:tab pos="125413" algn="l"/>
              </a:tabLst>
              <a:defRPr sz="1050">
                <a:solidFill>
                  <a:schemeClr val="tx1">
                    <a:lumMod val="50000"/>
                    <a:lumOff val="50000"/>
                  </a:schemeClr>
                </a:solidFill>
                <a:latin typeface="+mn-lt"/>
                <a:ea typeface="ＭＳ Ｐゴシック" charset="-128"/>
              </a:defRPr>
            </a:lvl4pPr>
            <a:lvl5pPr marL="1371600" indent="0">
              <a:spcBef>
                <a:spcPct val="20000"/>
              </a:spcBef>
              <a:buClr>
                <a:schemeClr val="tx1"/>
              </a:buClr>
              <a:buFont typeface="Wingdings" panose="05000000000000000000" pitchFamily="2" charset="2"/>
              <a:buNone/>
              <a:tabLst>
                <a:tab pos="125413" algn="l"/>
              </a:tabLst>
              <a:defRPr sz="1050">
                <a:solidFill>
                  <a:schemeClr val="tx1">
                    <a:lumMod val="50000"/>
                    <a:lumOff val="50000"/>
                  </a:schemeClr>
                </a:solidFill>
                <a:latin typeface="+mn-lt"/>
                <a:ea typeface="ＭＳ Ｐゴシック" charset="-128"/>
              </a:defRPr>
            </a:lvl5pPr>
            <a:lvl6pPr marL="1714500" indent="0" fontAlgn="base">
              <a:spcBef>
                <a:spcPct val="20000"/>
              </a:spcBef>
              <a:spcAft>
                <a:spcPct val="0"/>
              </a:spcAft>
              <a:buClr>
                <a:schemeClr val="tx1"/>
              </a:buClr>
              <a:buFont typeface="Wingdings" charset="2"/>
              <a:buNone/>
              <a:tabLst>
                <a:tab pos="126206" algn="l"/>
              </a:tabLst>
              <a:defRPr sz="1050">
                <a:solidFill>
                  <a:schemeClr val="tx1"/>
                </a:solidFill>
                <a:latin typeface="+mn-lt"/>
                <a:ea typeface="ＭＳ Ｐゴシック" charset="-128"/>
              </a:defRPr>
            </a:lvl6pPr>
            <a:lvl7pPr marL="2057400" indent="0" fontAlgn="base">
              <a:spcBef>
                <a:spcPct val="20000"/>
              </a:spcBef>
              <a:spcAft>
                <a:spcPct val="0"/>
              </a:spcAft>
              <a:buClr>
                <a:schemeClr val="tx1"/>
              </a:buClr>
              <a:buFont typeface="Wingdings" charset="2"/>
              <a:buNone/>
              <a:tabLst>
                <a:tab pos="126206" algn="l"/>
              </a:tabLst>
              <a:defRPr sz="1050">
                <a:solidFill>
                  <a:schemeClr val="tx1"/>
                </a:solidFill>
                <a:latin typeface="+mn-lt"/>
                <a:ea typeface="ＭＳ Ｐゴシック" charset="-128"/>
              </a:defRPr>
            </a:lvl7pPr>
            <a:lvl8pPr marL="2400300" indent="0" fontAlgn="base">
              <a:spcBef>
                <a:spcPct val="20000"/>
              </a:spcBef>
              <a:spcAft>
                <a:spcPct val="0"/>
              </a:spcAft>
              <a:buClr>
                <a:schemeClr val="tx1"/>
              </a:buClr>
              <a:buFont typeface="Wingdings" charset="2"/>
              <a:buNone/>
              <a:tabLst>
                <a:tab pos="126206" algn="l"/>
              </a:tabLst>
              <a:defRPr sz="1050">
                <a:solidFill>
                  <a:schemeClr val="tx1"/>
                </a:solidFill>
                <a:latin typeface="+mn-lt"/>
                <a:ea typeface="ＭＳ Ｐゴシック" charset="-128"/>
              </a:defRPr>
            </a:lvl8pPr>
            <a:lvl9pPr marL="2743200" indent="0" fontAlgn="base">
              <a:spcBef>
                <a:spcPct val="20000"/>
              </a:spcBef>
              <a:spcAft>
                <a:spcPct val="0"/>
              </a:spcAft>
              <a:buClr>
                <a:schemeClr val="tx1"/>
              </a:buClr>
              <a:buFont typeface="Wingdings" charset="2"/>
              <a:buNone/>
              <a:tabLst>
                <a:tab pos="126206" algn="l"/>
              </a:tabLst>
              <a:defRPr sz="1050">
                <a:solidFill>
                  <a:schemeClr val="tx1"/>
                </a:solidFill>
                <a:latin typeface="+mn-lt"/>
                <a:ea typeface="ＭＳ Ｐゴシック" charset="-128"/>
              </a:defRPr>
            </a:lvl9pPr>
          </a:lstStyle>
          <a:p>
            <a:pPr algn="ctr"/>
            <a:r>
              <a:rPr lang="zh-CN" altLang="en-US" sz="5400" spc="300" dirty="0">
                <a:solidFill>
                  <a:schemeClr val="tx1"/>
                </a:solidFill>
              </a:rPr>
              <a:t>攻守兼备，稳健发声</a:t>
            </a:r>
            <a:endParaRPr lang="en-US" altLang="zh-CN" sz="5400" spc="300" dirty="0">
              <a:solidFill>
                <a:schemeClr val="tx1"/>
              </a:solidFill>
            </a:endParaRPr>
          </a:p>
        </p:txBody>
      </p:sp>
      <p:sp>
        <p:nvSpPr>
          <p:cNvPr id="14" name="矩形">
            <a:extLst>
              <a:ext uri="{FF2B5EF4-FFF2-40B4-BE49-F238E27FC236}">
                <a16:creationId xmlns:a16="http://schemas.microsoft.com/office/drawing/2014/main" id="{6F341AFA-CB55-8147-91DC-9C658213AF88}"/>
              </a:ext>
            </a:extLst>
          </p:cNvPr>
          <p:cNvSpPr/>
          <p:nvPr/>
        </p:nvSpPr>
        <p:spPr>
          <a:xfrm>
            <a:off x="1120965" y="2226434"/>
            <a:ext cx="4770937" cy="1209980"/>
          </a:xfrm>
          <a:prstGeom prst="rect">
            <a:avLst/>
          </a:prstGeom>
          <a:solidFill>
            <a:srgbClr val="FFFFFF"/>
          </a:solidFill>
          <a:ln w="12700">
            <a:solidFill>
              <a:srgbClr val="0070C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sz="105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23" name="矩形">
            <a:extLst>
              <a:ext uri="{FF2B5EF4-FFF2-40B4-BE49-F238E27FC236}">
                <a16:creationId xmlns:a16="http://schemas.microsoft.com/office/drawing/2014/main" id="{1ECB46E6-9742-624E-A298-4404C6A299BF}"/>
              </a:ext>
            </a:extLst>
          </p:cNvPr>
          <p:cNvSpPr/>
          <p:nvPr/>
        </p:nvSpPr>
        <p:spPr>
          <a:xfrm>
            <a:off x="6256744" y="2226434"/>
            <a:ext cx="4814291" cy="1202566"/>
          </a:xfrm>
          <a:prstGeom prst="rect">
            <a:avLst/>
          </a:prstGeom>
          <a:solidFill>
            <a:srgbClr val="FFFFFF"/>
          </a:solidFill>
          <a:ln w="12700">
            <a:solidFill>
              <a:srgbClr val="0070C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sz="105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5" name="TextBox 4"/>
          <p:cNvSpPr txBox="1"/>
          <p:nvPr/>
        </p:nvSpPr>
        <p:spPr>
          <a:xfrm>
            <a:off x="3283935" y="173267"/>
            <a:ext cx="7575344" cy="400110"/>
          </a:xfrm>
          <a:prstGeom prst="rect">
            <a:avLst/>
          </a:prstGeom>
          <a:noFill/>
        </p:spPr>
        <p:txBody>
          <a:bodyPr wrap="square" rtlCol="0">
            <a:spAutoFit/>
          </a:bodyPr>
          <a:lstStyle/>
          <a:p>
            <a:r>
              <a:rPr lang="zh-CN" altLang="en-US" sz="2000" b="1" dirty="0">
                <a:latin typeface="微软雅黑" pitchFamily="34" charset="-122"/>
                <a:ea typeface="微软雅黑" pitchFamily="34" charset="-122"/>
              </a:rPr>
              <a:t>攻守兼备，稳健发声，点面结合，重点防控</a:t>
            </a:r>
          </a:p>
        </p:txBody>
      </p:sp>
      <p:sp>
        <p:nvSpPr>
          <p:cNvPr id="32" name="TextBox 2">
            <a:extLst>
              <a:ext uri="{FF2B5EF4-FFF2-40B4-BE49-F238E27FC236}">
                <a16:creationId xmlns:a16="http://schemas.microsoft.com/office/drawing/2014/main" id="{724D293C-068A-AC4E-B0C6-3E2C7A5D5732}"/>
              </a:ext>
            </a:extLst>
          </p:cNvPr>
          <p:cNvSpPr txBox="1"/>
          <p:nvPr/>
        </p:nvSpPr>
        <p:spPr>
          <a:xfrm>
            <a:off x="1491990" y="2242597"/>
            <a:ext cx="4362028" cy="1202958"/>
          </a:xfrm>
          <a:prstGeom prst="rect">
            <a:avLst/>
          </a:prstGeom>
          <a:noFill/>
        </p:spPr>
        <p:txBody>
          <a:bodyPr wrap="square" rtlCol="0">
            <a:spAutoFit/>
          </a:bodyPr>
          <a:lstStyle/>
          <a:p>
            <a:pPr algn="just">
              <a:lnSpc>
                <a:spcPct val="150000"/>
              </a:lnSpc>
            </a:pPr>
            <a:r>
              <a:rPr kumimoji="1" lang="zh-CN" altLang="en-US" dirty="0">
                <a:solidFill>
                  <a:srgbClr val="C00000"/>
                </a:solidFill>
                <a:latin typeface="微软雅黑" pitchFamily="34" charset="-122"/>
                <a:ea typeface="微软雅黑" pitchFamily="34" charset="-122"/>
              </a:rPr>
              <a:t>遵循规则全面监控，</a:t>
            </a:r>
            <a:r>
              <a:rPr kumimoji="1" lang="zh-CN" altLang="en-US" sz="1600" dirty="0">
                <a:latin typeface="微软雅黑" pitchFamily="34" charset="-122"/>
                <a:ea typeface="微软雅黑" pitchFamily="34" charset="-122"/>
              </a:rPr>
              <a:t>顺势而为，控制声量释放，紧盯风险布控</a:t>
            </a:r>
            <a:r>
              <a:rPr lang="zh-CN" altLang="en-US" sz="1600" dirty="0">
                <a:latin typeface="微软雅黑" pitchFamily="34" charset="-122"/>
                <a:ea typeface="微软雅黑" pitchFamily="34" charset="-122"/>
              </a:rPr>
              <a:t>做好区域内防控措施下谨慎有序的展开线上线下传播活动</a:t>
            </a:r>
            <a:endParaRPr kumimoji="1" lang="en-US" altLang="zh-CN" sz="1600" dirty="0">
              <a:latin typeface="微软雅黑" pitchFamily="34" charset="-122"/>
              <a:ea typeface="微软雅黑" pitchFamily="34" charset="-122"/>
            </a:endParaRPr>
          </a:p>
        </p:txBody>
      </p:sp>
      <p:sp>
        <p:nvSpPr>
          <p:cNvPr id="30" name="圆角矩形 4">
            <a:extLst>
              <a:ext uri="{FF2B5EF4-FFF2-40B4-BE49-F238E27FC236}">
                <a16:creationId xmlns:a16="http://schemas.microsoft.com/office/drawing/2014/main" id="{ECF57366-9008-4DD1-B020-C1CD788E771D}"/>
              </a:ext>
            </a:extLst>
          </p:cNvPr>
          <p:cNvSpPr>
            <a:spLocks noChangeArrowheads="1"/>
          </p:cNvSpPr>
          <p:nvPr/>
        </p:nvSpPr>
        <p:spPr bwMode="auto">
          <a:xfrm>
            <a:off x="2929605" y="4665368"/>
            <a:ext cx="6139963" cy="1609665"/>
          </a:xfrm>
          <a:prstGeom prst="roundRect">
            <a:avLst>
              <a:gd name="adj" fmla="val 16667"/>
            </a:avLst>
          </a:prstGeom>
          <a:solidFill>
            <a:srgbClr val="0070C0"/>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600" dirty="0">
              <a:solidFill>
                <a:srgbClr val="FFFFFF"/>
              </a:solidFill>
            </a:endParaRPr>
          </a:p>
        </p:txBody>
      </p:sp>
      <p:sp>
        <p:nvSpPr>
          <p:cNvPr id="31" name="文本框 6">
            <a:extLst>
              <a:ext uri="{FF2B5EF4-FFF2-40B4-BE49-F238E27FC236}">
                <a16:creationId xmlns:a16="http://schemas.microsoft.com/office/drawing/2014/main" id="{1A68DA21-DFEE-4488-80D6-F624A1B860DD}"/>
              </a:ext>
            </a:extLst>
          </p:cNvPr>
          <p:cNvSpPr txBox="1">
            <a:spLocks noChangeArrowheads="1"/>
          </p:cNvSpPr>
          <p:nvPr/>
        </p:nvSpPr>
        <p:spPr bwMode="auto">
          <a:xfrm>
            <a:off x="3096738" y="4725629"/>
            <a:ext cx="125197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600" b="1" dirty="0">
                <a:solidFill>
                  <a:schemeClr val="bg1"/>
                </a:solidFill>
                <a:latin typeface="微软雅黑" panose="020B0503020204020204" pitchFamily="34" charset="-122"/>
                <a:ea typeface="微软雅黑" panose="020B0503020204020204" pitchFamily="34" charset="-122"/>
              </a:rPr>
              <a:t>生鲜</a:t>
            </a:r>
            <a:endParaRPr lang="en-US" altLang="zh-CN" sz="3600" b="1" dirty="0">
              <a:solidFill>
                <a:schemeClr val="bg1"/>
              </a:solidFill>
              <a:latin typeface="微软雅黑" panose="020B0503020204020204" pitchFamily="34" charset="-122"/>
              <a:ea typeface="微软雅黑" panose="020B0503020204020204" pitchFamily="34" charset="-122"/>
            </a:endParaRPr>
          </a:p>
          <a:p>
            <a:pPr eaLnBrk="1" hangingPunct="1"/>
            <a:r>
              <a:rPr lang="zh-CN" altLang="en-US" sz="3600" b="1" dirty="0">
                <a:solidFill>
                  <a:schemeClr val="bg1"/>
                </a:solidFill>
                <a:latin typeface="微软雅黑" panose="020B0503020204020204" pitchFamily="34" charset="-122"/>
                <a:ea typeface="微软雅黑" panose="020B0503020204020204" pitchFamily="34" charset="-122"/>
              </a:rPr>
              <a:t>项目</a:t>
            </a:r>
          </a:p>
        </p:txBody>
      </p:sp>
      <p:sp>
        <p:nvSpPr>
          <p:cNvPr id="33" name="文本框 7">
            <a:extLst>
              <a:ext uri="{FF2B5EF4-FFF2-40B4-BE49-F238E27FC236}">
                <a16:creationId xmlns:a16="http://schemas.microsoft.com/office/drawing/2014/main" id="{C96FBE5E-F1D8-4C12-A37F-BEC2881E4467}"/>
              </a:ext>
            </a:extLst>
          </p:cNvPr>
          <p:cNvSpPr txBox="1">
            <a:spLocks noChangeArrowheads="1"/>
          </p:cNvSpPr>
          <p:nvPr/>
        </p:nvSpPr>
        <p:spPr bwMode="auto">
          <a:xfrm>
            <a:off x="4411281" y="4922582"/>
            <a:ext cx="1562210" cy="7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b="1" dirty="0">
                <a:solidFill>
                  <a:srgbClr val="FFFFFF"/>
                </a:solidFill>
                <a:latin typeface="微软雅黑" panose="020B0503020204020204" pitchFamily="34" charset="-122"/>
                <a:ea typeface="微软雅黑" panose="020B0503020204020204" pitchFamily="34" charset="-122"/>
              </a:rPr>
              <a:t>大闸蟹、</a:t>
            </a:r>
            <a:endParaRPr lang="en-US" altLang="zh-CN" sz="1600" b="1" dirty="0">
              <a:solidFill>
                <a:srgbClr val="FFFFFF"/>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rPr>
              <a:t>海鲜水产</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cxnSp>
        <p:nvCxnSpPr>
          <p:cNvPr id="34" name="直线连接符 24">
            <a:extLst>
              <a:ext uri="{FF2B5EF4-FFF2-40B4-BE49-F238E27FC236}">
                <a16:creationId xmlns:a16="http://schemas.microsoft.com/office/drawing/2014/main" id="{0F9ED939-DA66-4AE0-BE3A-47DA8922474B}"/>
              </a:ext>
            </a:extLst>
          </p:cNvPr>
          <p:cNvCxnSpPr>
            <a:cxnSpLocks/>
          </p:cNvCxnSpPr>
          <p:nvPr/>
        </p:nvCxnSpPr>
        <p:spPr bwMode="auto">
          <a:xfrm>
            <a:off x="6104517" y="4461653"/>
            <a:ext cx="0" cy="1955022"/>
          </a:xfrm>
          <a:prstGeom prst="line">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35" name="文本框 7">
            <a:extLst>
              <a:ext uri="{FF2B5EF4-FFF2-40B4-BE49-F238E27FC236}">
                <a16:creationId xmlns:a16="http://schemas.microsoft.com/office/drawing/2014/main" id="{33B2F1D1-AF48-45DD-B2BF-D6C12268EE78}"/>
              </a:ext>
            </a:extLst>
          </p:cNvPr>
          <p:cNvSpPr txBox="1">
            <a:spLocks noChangeArrowheads="1"/>
          </p:cNvSpPr>
          <p:nvPr/>
        </p:nvSpPr>
        <p:spPr bwMode="auto">
          <a:xfrm>
            <a:off x="3096737" y="5967255"/>
            <a:ext cx="34756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bg1"/>
                </a:solidFill>
                <a:latin typeface="Microsoft YaHei" panose="020B0503020204020204" pitchFamily="34" charset="-122"/>
                <a:ea typeface="Microsoft YaHei" panose="020B0503020204020204" pitchFamily="34" charset="-122"/>
              </a:rPr>
              <a:t>牛羊肉</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文本框 6">
            <a:extLst>
              <a:ext uri="{FF2B5EF4-FFF2-40B4-BE49-F238E27FC236}">
                <a16:creationId xmlns:a16="http://schemas.microsoft.com/office/drawing/2014/main" id="{7C66D1C2-6AF1-4799-B51B-581F9AEFF56B}"/>
              </a:ext>
            </a:extLst>
          </p:cNvPr>
          <p:cNvSpPr txBox="1">
            <a:spLocks noChangeArrowheads="1"/>
          </p:cNvSpPr>
          <p:nvPr/>
        </p:nvSpPr>
        <p:spPr bwMode="auto">
          <a:xfrm>
            <a:off x="6328717" y="4717137"/>
            <a:ext cx="12097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600" b="1" dirty="0">
                <a:solidFill>
                  <a:schemeClr val="bg1"/>
                </a:solidFill>
                <a:latin typeface="微软雅黑" panose="020B0503020204020204" pitchFamily="34" charset="-122"/>
                <a:ea typeface="微软雅黑" panose="020B0503020204020204" pitchFamily="34" charset="-122"/>
              </a:rPr>
              <a:t>常温</a:t>
            </a:r>
            <a:endParaRPr lang="en-US" altLang="zh-CN" sz="3600" b="1" dirty="0">
              <a:solidFill>
                <a:schemeClr val="bg1"/>
              </a:solidFill>
              <a:latin typeface="微软雅黑" panose="020B0503020204020204" pitchFamily="34" charset="-122"/>
              <a:ea typeface="微软雅黑" panose="020B0503020204020204" pitchFamily="34" charset="-122"/>
            </a:endParaRPr>
          </a:p>
          <a:p>
            <a:pPr eaLnBrk="1" hangingPunct="1"/>
            <a:r>
              <a:rPr lang="zh-CN" altLang="en-US" sz="3600" b="1" dirty="0">
                <a:solidFill>
                  <a:schemeClr val="bg1"/>
                </a:solidFill>
                <a:latin typeface="微软雅黑" panose="020B0503020204020204" pitchFamily="34" charset="-122"/>
                <a:ea typeface="微软雅黑" panose="020B0503020204020204" pitchFamily="34" charset="-122"/>
              </a:rPr>
              <a:t>项目</a:t>
            </a:r>
          </a:p>
        </p:txBody>
      </p:sp>
      <p:sp>
        <p:nvSpPr>
          <p:cNvPr id="37" name="文本框 7">
            <a:extLst>
              <a:ext uri="{FF2B5EF4-FFF2-40B4-BE49-F238E27FC236}">
                <a16:creationId xmlns:a16="http://schemas.microsoft.com/office/drawing/2014/main" id="{317B7D8D-B820-4303-826C-9C83B7D40694}"/>
              </a:ext>
            </a:extLst>
          </p:cNvPr>
          <p:cNvSpPr txBox="1">
            <a:spLocks noChangeArrowheads="1"/>
          </p:cNvSpPr>
          <p:nvPr/>
        </p:nvSpPr>
        <p:spPr bwMode="auto">
          <a:xfrm>
            <a:off x="7838330" y="5141022"/>
            <a:ext cx="9470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dirty="0">
                <a:solidFill>
                  <a:srgbClr val="FFFFFF"/>
                </a:solidFill>
                <a:latin typeface="微软雅黑" panose="020B0503020204020204" pitchFamily="34" charset="-122"/>
                <a:ea typeface="微软雅黑" panose="020B0503020204020204" pitchFamily="34" charset="-122"/>
              </a:rPr>
              <a:t>月饼</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a:extLst>
              <a:ext uri="{FF2B5EF4-FFF2-40B4-BE49-F238E27FC236}">
                <a16:creationId xmlns:a16="http://schemas.microsoft.com/office/drawing/2014/main" id="{A5069B3E-B1B0-42AE-98BC-9E3187E58A35}"/>
              </a:ext>
            </a:extLst>
          </p:cNvPr>
          <p:cNvSpPr/>
          <p:nvPr/>
        </p:nvSpPr>
        <p:spPr>
          <a:xfrm>
            <a:off x="6328716" y="5967256"/>
            <a:ext cx="2159566" cy="307777"/>
          </a:xfrm>
          <a:prstGeom prst="rect">
            <a:avLst/>
          </a:prstGeom>
        </p:spPr>
        <p:txBody>
          <a:bodyPr wrap="none">
            <a:spAutoFit/>
          </a:bodyPr>
          <a:lstStyle/>
          <a:p>
            <a:r>
              <a:rPr lang="zh-CN" altLang="en-US" sz="1400" dirty="0">
                <a:solidFill>
                  <a:schemeClr val="bg1"/>
                </a:solidFill>
                <a:latin typeface="Microsoft YaHei" panose="020B0503020204020204" pitchFamily="34" charset="-122"/>
                <a:ea typeface="Microsoft YaHei" panose="020B0503020204020204" pitchFamily="34" charset="-122"/>
              </a:rPr>
              <a:t>冬枣、猕猴桃、梨、茶叶</a:t>
            </a:r>
          </a:p>
        </p:txBody>
      </p:sp>
      <p:sp>
        <p:nvSpPr>
          <p:cNvPr id="39" name="矩形">
            <a:extLst>
              <a:ext uri="{FF2B5EF4-FFF2-40B4-BE49-F238E27FC236}">
                <a16:creationId xmlns:a16="http://schemas.microsoft.com/office/drawing/2014/main" id="{E04E6880-EA54-4229-A5A1-C1B9E0DF3785}"/>
              </a:ext>
            </a:extLst>
          </p:cNvPr>
          <p:cNvSpPr/>
          <p:nvPr/>
        </p:nvSpPr>
        <p:spPr>
          <a:xfrm>
            <a:off x="4306598" y="4810402"/>
            <a:ext cx="1420352" cy="1103437"/>
          </a:xfrm>
          <a:prstGeom prst="rect">
            <a:avLst/>
          </a:prstGeom>
          <a:noFill/>
          <a:ln w="19050">
            <a:solidFill>
              <a:schemeClr val="bg1"/>
            </a:solidFill>
            <a:prstDash val="dash"/>
            <a:miter lim="400000"/>
          </a:ln>
        </p:spPr>
        <p:txBody>
          <a:bodyPr lIns="71437" tIns="71437" rIns="71437" bIns="71437" anchor="ctr"/>
          <a:lstStyle/>
          <a:p>
            <a:pPr defTabSz="914400">
              <a:defRPr sz="3000" b="0">
                <a:solidFill>
                  <a:srgbClr val="FFFFFF"/>
                </a:solidFill>
                <a:latin typeface="+mn-lt"/>
                <a:ea typeface="+mn-ea"/>
                <a:cs typeface="+mn-cs"/>
                <a:sym typeface="Helvetica Neue Medium"/>
              </a:defRPr>
            </a:pPr>
            <a:endParaRPr sz="700">
              <a:solidFill>
                <a:srgbClr val="FFFFFF"/>
              </a:solidFill>
              <a:latin typeface="微软雅黑" panose="020B0503020204020204" pitchFamily="34" charset="-122"/>
              <a:sym typeface="Helvetica Neue Medium"/>
            </a:endParaRPr>
          </a:p>
        </p:txBody>
      </p:sp>
      <p:sp>
        <p:nvSpPr>
          <p:cNvPr id="40" name="矩形">
            <a:extLst>
              <a:ext uri="{FF2B5EF4-FFF2-40B4-BE49-F238E27FC236}">
                <a16:creationId xmlns:a16="http://schemas.microsoft.com/office/drawing/2014/main" id="{2389F781-A395-4629-8A97-61831B1FAD77}"/>
              </a:ext>
            </a:extLst>
          </p:cNvPr>
          <p:cNvSpPr/>
          <p:nvPr/>
        </p:nvSpPr>
        <p:spPr>
          <a:xfrm>
            <a:off x="7506603" y="4823640"/>
            <a:ext cx="1332032" cy="1090199"/>
          </a:xfrm>
          <a:prstGeom prst="rect">
            <a:avLst/>
          </a:prstGeom>
          <a:noFill/>
          <a:ln w="19050">
            <a:solidFill>
              <a:schemeClr val="bg1"/>
            </a:solidFill>
            <a:prstDash val="dash"/>
            <a:miter lim="400000"/>
          </a:ln>
        </p:spPr>
        <p:txBody>
          <a:bodyPr lIns="71437" tIns="71437" rIns="71437" bIns="71437" anchor="ctr"/>
          <a:lstStyle/>
          <a:p>
            <a:pPr defTabSz="914400">
              <a:defRPr sz="3000" b="0">
                <a:solidFill>
                  <a:srgbClr val="FFFFFF"/>
                </a:solidFill>
                <a:latin typeface="+mn-lt"/>
                <a:ea typeface="+mn-ea"/>
                <a:cs typeface="+mn-cs"/>
                <a:sym typeface="Helvetica Neue Medium"/>
              </a:defRPr>
            </a:pPr>
            <a:endParaRPr sz="700">
              <a:solidFill>
                <a:srgbClr val="FFFFFF"/>
              </a:solidFill>
              <a:latin typeface="微软雅黑" panose="020B0503020204020204" pitchFamily="34" charset="-122"/>
              <a:sym typeface="Helvetica Neue Medium"/>
            </a:endParaRPr>
          </a:p>
        </p:txBody>
      </p:sp>
      <p:sp>
        <p:nvSpPr>
          <p:cNvPr id="41" name="三角形 33">
            <a:extLst>
              <a:ext uri="{FF2B5EF4-FFF2-40B4-BE49-F238E27FC236}">
                <a16:creationId xmlns:a16="http://schemas.microsoft.com/office/drawing/2014/main" id="{1468F6A5-9E35-48E0-B6EC-792B930CFD0B}"/>
              </a:ext>
            </a:extLst>
          </p:cNvPr>
          <p:cNvSpPr/>
          <p:nvPr/>
        </p:nvSpPr>
        <p:spPr bwMode="auto">
          <a:xfrm rot="10800000">
            <a:off x="1120964" y="3762912"/>
            <a:ext cx="10034597" cy="670122"/>
          </a:xfrm>
          <a:prstGeom prst="triangle">
            <a:avLst>
              <a:gd name="adj" fmla="val 50157"/>
            </a:avLst>
          </a:prstGeom>
          <a:solidFill>
            <a:schemeClr val="tx1">
              <a:lumMod val="50000"/>
              <a:lumOff val="50000"/>
            </a:schemeClr>
          </a:solidFill>
          <a:ln w="12700"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BD51F1E3-BCDF-4A98-BE59-960F7FC3BA04}"/>
              </a:ext>
            </a:extLst>
          </p:cNvPr>
          <p:cNvSpPr/>
          <p:nvPr/>
        </p:nvSpPr>
        <p:spPr>
          <a:xfrm>
            <a:off x="5367776" y="3823172"/>
            <a:ext cx="1620957" cy="523220"/>
          </a:xfrm>
          <a:prstGeom prst="rect">
            <a:avLst/>
          </a:prstGeom>
        </p:spPr>
        <p:txBody>
          <a:bodyPr wrap="non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重点布控</a:t>
            </a:r>
            <a:endParaRPr lang="zh-CN" altLang="en-US" sz="2800" dirty="0">
              <a:solidFill>
                <a:schemeClr val="bg1"/>
              </a:solidFill>
            </a:endParaRPr>
          </a:p>
        </p:txBody>
      </p:sp>
      <p:sp>
        <p:nvSpPr>
          <p:cNvPr id="43" name="矩形 42">
            <a:extLst>
              <a:ext uri="{FF2B5EF4-FFF2-40B4-BE49-F238E27FC236}">
                <a16:creationId xmlns:a16="http://schemas.microsoft.com/office/drawing/2014/main" id="{04450117-A569-4969-A0D0-54C986E04EA6}"/>
              </a:ext>
            </a:extLst>
          </p:cNvPr>
          <p:cNvSpPr/>
          <p:nvPr/>
        </p:nvSpPr>
        <p:spPr>
          <a:xfrm>
            <a:off x="333087" y="-12729"/>
            <a:ext cx="3958868"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布控策略</a:t>
            </a:r>
          </a:p>
        </p:txBody>
      </p:sp>
      <p:sp>
        <p:nvSpPr>
          <p:cNvPr id="42" name="椭圆 41">
            <a:extLst>
              <a:ext uri="{FF2B5EF4-FFF2-40B4-BE49-F238E27FC236}">
                <a16:creationId xmlns:a16="http://schemas.microsoft.com/office/drawing/2014/main" id="{5AB239F2-7E47-4874-B64B-200BDC7F1DC7}"/>
              </a:ext>
            </a:extLst>
          </p:cNvPr>
          <p:cNvSpPr/>
          <p:nvPr/>
        </p:nvSpPr>
        <p:spPr>
          <a:xfrm>
            <a:off x="638161" y="1994100"/>
            <a:ext cx="815946" cy="849977"/>
          </a:xfrm>
          <a:prstGeom prst="ellipse">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守</a:t>
            </a:r>
          </a:p>
        </p:txBody>
      </p:sp>
      <p:sp>
        <p:nvSpPr>
          <p:cNvPr id="45" name="椭圆 44">
            <a:extLst>
              <a:ext uri="{FF2B5EF4-FFF2-40B4-BE49-F238E27FC236}">
                <a16:creationId xmlns:a16="http://schemas.microsoft.com/office/drawing/2014/main" id="{3C806B5C-8E81-4495-8036-7DFDBB072DC1}"/>
              </a:ext>
            </a:extLst>
          </p:cNvPr>
          <p:cNvSpPr/>
          <p:nvPr/>
        </p:nvSpPr>
        <p:spPr>
          <a:xfrm>
            <a:off x="10737892" y="1994099"/>
            <a:ext cx="815946" cy="849977"/>
          </a:xfrm>
          <a:prstGeom prst="ellipse">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攻</a:t>
            </a:r>
          </a:p>
        </p:txBody>
      </p:sp>
      <p:sp>
        <p:nvSpPr>
          <p:cNvPr id="20" name="TextBox 2">
            <a:extLst>
              <a:ext uri="{FF2B5EF4-FFF2-40B4-BE49-F238E27FC236}">
                <a16:creationId xmlns:a16="http://schemas.microsoft.com/office/drawing/2014/main" id="{724D293C-068A-AC4E-B0C6-3E2C7A5D5732}"/>
              </a:ext>
            </a:extLst>
          </p:cNvPr>
          <p:cNvSpPr txBox="1"/>
          <p:nvPr/>
        </p:nvSpPr>
        <p:spPr>
          <a:xfrm>
            <a:off x="6344014" y="2262235"/>
            <a:ext cx="4467139" cy="1156792"/>
          </a:xfrm>
          <a:prstGeom prst="rect">
            <a:avLst/>
          </a:prstGeom>
          <a:noFill/>
        </p:spPr>
        <p:txBody>
          <a:bodyPr wrap="square" rtlCol="0">
            <a:spAutoFit/>
          </a:bodyPr>
          <a:lstStyle/>
          <a:p>
            <a:pPr algn="just">
              <a:lnSpc>
                <a:spcPct val="150000"/>
              </a:lnSpc>
            </a:pPr>
            <a:r>
              <a:rPr lang="zh-CN" altLang="en-US" sz="1600" dirty="0">
                <a:solidFill>
                  <a:srgbClr val="C00000"/>
                </a:solidFill>
                <a:latin typeface="微软雅黑" pitchFamily="34" charset="-122"/>
                <a:ea typeface="微软雅黑" pitchFamily="34" charset="-122"/>
              </a:rPr>
              <a:t>在高峰端收紧传播</a:t>
            </a:r>
            <a:r>
              <a:rPr lang="zh-CN" altLang="en-US" sz="1600" dirty="0">
                <a:latin typeface="微软雅黑" pitchFamily="34" charset="-122"/>
                <a:ea typeface="微软雅黑" pitchFamily="34" charset="-122"/>
              </a:rPr>
              <a:t>，</a:t>
            </a:r>
            <a:r>
              <a:rPr kumimoji="1" lang="zh-CN" altLang="en-US" sz="1600" dirty="0">
                <a:latin typeface="微软雅黑" pitchFamily="34" charset="-122"/>
                <a:ea typeface="微软雅黑" pitchFamily="34" charset="-122"/>
              </a:rPr>
              <a:t>基于业务策略保持正常推广节奏，</a:t>
            </a:r>
            <a:r>
              <a:rPr lang="zh-CN" altLang="en-US" sz="1600" dirty="0">
                <a:latin typeface="微软雅黑" pitchFamily="34" charset="-122"/>
                <a:ea typeface="微软雅黑" pitchFamily="34" charset="-122"/>
              </a:rPr>
              <a:t>打造差异阶段控制发声规模，传播避开</a:t>
            </a:r>
            <a:r>
              <a:rPr lang="en-US" altLang="zh-CN" sz="1600" dirty="0">
                <a:latin typeface="微软雅黑" pitchFamily="34" charset="-122"/>
                <a:ea typeface="微软雅黑" pitchFamily="34" charset="-122"/>
              </a:rPr>
              <a:t>920-1003</a:t>
            </a:r>
            <a:r>
              <a:rPr lang="zh-CN" altLang="en-US" sz="1600" dirty="0">
                <a:latin typeface="微软雅黑" pitchFamily="34" charset="-122"/>
                <a:ea typeface="微软雅黑" pitchFamily="34" charset="-122"/>
              </a:rPr>
              <a:t>高峰</a:t>
            </a:r>
            <a:endParaRPr kumimoji="1" lang="en-US" altLang="zh-CN" sz="1600" dirty="0">
              <a:latin typeface="微软雅黑" pitchFamily="34" charset="-122"/>
              <a:ea typeface="微软雅黑" pitchFamily="34" charset="-122"/>
            </a:endParaRPr>
          </a:p>
        </p:txBody>
      </p:sp>
    </p:spTree>
    <p:extLst>
      <p:ext uri="{BB962C8B-B14F-4D97-AF65-F5344CB8AC3E}">
        <p14:creationId xmlns:p14="http://schemas.microsoft.com/office/powerpoint/2010/main" val="114424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p:cNvSpPr/>
          <p:nvPr/>
        </p:nvSpPr>
        <p:spPr>
          <a:xfrm>
            <a:off x="3300447" y="1682173"/>
            <a:ext cx="6710797" cy="1423996"/>
          </a:xfrm>
          <a:prstGeom prst="rect">
            <a:avLst/>
          </a:prstGeom>
          <a:solidFill>
            <a:srgbClr val="FFFFFF"/>
          </a:solidFill>
          <a:ln w="19050">
            <a:solidFill>
              <a:srgbClr val="7F7F7F"/>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sz="1050" dirty="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69" name="椭圆 68">
            <a:extLst>
              <a:ext uri="{FF2B5EF4-FFF2-40B4-BE49-F238E27FC236}">
                <a16:creationId xmlns:a16="http://schemas.microsoft.com/office/drawing/2014/main" id="{D78A4EB8-68EF-7249-A94B-17A790E49834}"/>
              </a:ext>
            </a:extLst>
          </p:cNvPr>
          <p:cNvSpPr/>
          <p:nvPr/>
        </p:nvSpPr>
        <p:spPr>
          <a:xfrm>
            <a:off x="2116958" y="842921"/>
            <a:ext cx="2273300" cy="2273300"/>
          </a:xfrm>
          <a:prstGeom prst="ellipse">
            <a:avLst/>
          </a:prstGeom>
          <a:solidFill>
            <a:schemeClr val="tx1">
              <a:lumMod val="50000"/>
              <a:lumOff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8800" b="1" dirty="0">
                <a:solidFill>
                  <a:schemeClr val="bg1"/>
                </a:solidFill>
                <a:latin typeface="微软雅黑" panose="020B0503020204020204" pitchFamily="34" charset="-122"/>
                <a:ea typeface="微软雅黑" panose="020B0503020204020204" pitchFamily="34" charset="-122"/>
              </a:rPr>
              <a:t>守</a:t>
            </a:r>
          </a:p>
        </p:txBody>
      </p:sp>
      <p:sp>
        <p:nvSpPr>
          <p:cNvPr id="54" name="矩形 53"/>
          <p:cNvSpPr/>
          <p:nvPr/>
        </p:nvSpPr>
        <p:spPr>
          <a:xfrm>
            <a:off x="4386356" y="1770630"/>
            <a:ext cx="5599926" cy="1135054"/>
          </a:xfrm>
          <a:prstGeom prst="rect">
            <a:avLst/>
          </a:prstGeom>
          <a:ln w="12700">
            <a:noFill/>
          </a:ln>
        </p:spPr>
        <p:txBody>
          <a:bodyPr wrap="square">
            <a:spAutoFit/>
          </a:bodyPr>
          <a:lstStyle/>
          <a:p>
            <a:pPr algn="ctr">
              <a:lnSpc>
                <a:spcPct val="150000"/>
              </a:lnSpc>
            </a:pPr>
            <a:r>
              <a:rPr kumimoji="1" lang="zh-CN" altLang="en-US" sz="2400" b="1" dirty="0">
                <a:latin typeface="Microsoft YaHei" panose="020B0503020204020204" pitchFamily="34" charset="-122"/>
                <a:ea typeface="Microsoft YaHei" panose="020B0503020204020204" pitchFamily="34" charset="-122"/>
              </a:rPr>
              <a:t>猕猴桃、冬枣、橙橘、月饼，海鲜水产，苹果，梨，大闸蟹，茶叶，牛羊肉</a:t>
            </a:r>
            <a:endParaRPr kumimoji="1" lang="en-US" altLang="zh-CN" sz="2400" b="1" dirty="0">
              <a:latin typeface="Microsoft YaHei" panose="020B0503020204020204" pitchFamily="34" charset="-122"/>
              <a:ea typeface="Microsoft YaHei" panose="020B0503020204020204" pitchFamily="34" charset="-122"/>
            </a:endParaRPr>
          </a:p>
        </p:txBody>
      </p:sp>
      <p:sp>
        <p:nvSpPr>
          <p:cNvPr id="70" name="矩形 69">
            <a:extLst>
              <a:ext uri="{FF2B5EF4-FFF2-40B4-BE49-F238E27FC236}">
                <a16:creationId xmlns:a16="http://schemas.microsoft.com/office/drawing/2014/main" id="{F60AE442-9789-F542-8E71-1434EB2EF5A1}"/>
              </a:ext>
            </a:extLst>
          </p:cNvPr>
          <p:cNvSpPr/>
          <p:nvPr/>
        </p:nvSpPr>
        <p:spPr>
          <a:xfrm>
            <a:off x="3554818" y="174256"/>
            <a:ext cx="7241519" cy="369332"/>
          </a:xfrm>
          <a:prstGeom prst="rect">
            <a:avLst/>
          </a:prstGeom>
        </p:spPr>
        <p:txBody>
          <a:bodyPr wrap="square">
            <a:spAutoFit/>
          </a:bodyPr>
          <a:lstStyle/>
          <a:p>
            <a:pPr>
              <a:lnSpc>
                <a:spcPct val="90000"/>
              </a:lnSpc>
              <a:spcBef>
                <a:spcPct val="0"/>
              </a:spcBef>
              <a:spcAft>
                <a:spcPts val="600"/>
              </a:spcAft>
            </a:pPr>
            <a:r>
              <a:rPr lang="zh-CN" altLang="en-US" sz="2000" b="1" dirty="0">
                <a:latin typeface="微软雅黑" panose="020B0503020204020204" pitchFamily="34" charset="-122"/>
                <a:ea typeface="微软雅黑" panose="020B0503020204020204" pitchFamily="34" charset="-122"/>
              </a:rPr>
              <a:t>以小组为核心，</a:t>
            </a:r>
            <a:r>
              <a:rPr lang="en-US" altLang="zh-CN" sz="2000" b="1" dirty="0">
                <a:latin typeface="微软雅黑" panose="020B0503020204020204" pitchFamily="34" charset="-122"/>
                <a:ea typeface="微软雅黑" panose="020B0503020204020204" pitchFamily="34" charset="-122"/>
              </a:rPr>
              <a:t>5</a:t>
            </a:r>
            <a:r>
              <a:rPr lang="zh-CN" altLang="en-US" sz="2000" b="1" dirty="0">
                <a:latin typeface="微软雅黑" panose="020B0503020204020204" pitchFamily="34" charset="-122"/>
                <a:ea typeface="微软雅黑" panose="020B0503020204020204" pitchFamily="34" charset="-122"/>
              </a:rPr>
              <a:t>大举措，更有效的管控高峰期间舆情。</a:t>
            </a:r>
            <a:endParaRPr lang="en-US" altLang="zh-CN" sz="2000" b="1" dirty="0">
              <a:latin typeface="微软雅黑" panose="020B0503020204020204" pitchFamily="34" charset="-122"/>
              <a:ea typeface="微软雅黑" panose="020B0503020204020204" pitchFamily="34" charset="-122"/>
            </a:endParaRPr>
          </a:p>
        </p:txBody>
      </p:sp>
      <p:sp>
        <p:nvSpPr>
          <p:cNvPr id="18" name="圆角矩形 17"/>
          <p:cNvSpPr/>
          <p:nvPr/>
        </p:nvSpPr>
        <p:spPr>
          <a:xfrm>
            <a:off x="57817" y="3667733"/>
            <a:ext cx="1773165" cy="1148311"/>
          </a:xfrm>
          <a:prstGeom prst="roundRect">
            <a:avLst/>
          </a:prstGeom>
          <a:noFill/>
          <a:ln w="19050">
            <a:solidFill>
              <a:srgbClr val="0070C0"/>
            </a:solidFill>
            <a:miter lim="400000"/>
          </a:ln>
        </p:spPr>
        <p:txBody>
          <a:bodyPr lIns="71437" tIns="71437" rIns="71437" bIns="71437" anchor="ctr"/>
          <a:lstStyle/>
          <a:p>
            <a:pPr algn="ctr"/>
            <a:r>
              <a:rPr lang="zh-CN" altLang="en-US" b="1" spc="600" dirty="0">
                <a:latin typeface="Microsoft YaHei" panose="020B0503020204020204" pitchFamily="34" charset="-122"/>
                <a:ea typeface="Microsoft YaHei" panose="020B0503020204020204" pitchFamily="34" charset="-122"/>
              </a:rPr>
              <a:t>组建核心专项应对小组</a:t>
            </a:r>
            <a:endParaRPr lang="zh-CN" altLang="zh-CN" b="1" spc="600" dirty="0">
              <a:latin typeface="Microsoft YaHei" panose="020B0503020204020204" pitchFamily="34" charset="-122"/>
              <a:ea typeface="Microsoft YaHei" panose="020B0503020204020204" pitchFamily="34" charset="-122"/>
            </a:endParaRPr>
          </a:p>
        </p:txBody>
      </p:sp>
      <p:sp>
        <p:nvSpPr>
          <p:cNvPr id="23" name="圆角矩形 22"/>
          <p:cNvSpPr/>
          <p:nvPr/>
        </p:nvSpPr>
        <p:spPr>
          <a:xfrm>
            <a:off x="2116958" y="3667733"/>
            <a:ext cx="1773165" cy="1148311"/>
          </a:xfrm>
          <a:prstGeom prst="roundRect">
            <a:avLst/>
          </a:prstGeom>
          <a:noFill/>
          <a:ln w="19050">
            <a:solidFill>
              <a:srgbClr val="0070C0"/>
            </a:solidFill>
            <a:miter lim="400000"/>
          </a:ln>
        </p:spPr>
        <p:txBody>
          <a:bodyPr lIns="71437" tIns="71437" rIns="71437" bIns="71437" anchor="ctr"/>
          <a:lstStyle/>
          <a:p>
            <a:pPr algn="ctr"/>
            <a:r>
              <a:rPr lang="zh-CN" altLang="en-US" b="1" spc="600" dirty="0">
                <a:latin typeface="Microsoft YaHei" panose="020B0503020204020204" pitchFamily="34" charset="-122"/>
                <a:ea typeface="Microsoft YaHei" panose="020B0503020204020204" pitchFamily="34" charset="-122"/>
              </a:rPr>
              <a:t>举措一：组织对外</a:t>
            </a:r>
            <a:r>
              <a:rPr lang="en-US" altLang="zh-CN" b="1" spc="600" dirty="0">
                <a:latin typeface="Microsoft YaHei" panose="020B0503020204020204" pitchFamily="34" charset="-122"/>
                <a:ea typeface="Microsoft YaHei" panose="020B0503020204020204" pitchFamily="34" charset="-122"/>
              </a:rPr>
              <a:t>FAQ</a:t>
            </a:r>
            <a:endParaRPr lang="zh-CN" altLang="zh-CN" b="1" spc="600" dirty="0">
              <a:latin typeface="Microsoft YaHei" panose="020B0503020204020204" pitchFamily="34" charset="-122"/>
              <a:ea typeface="Microsoft YaHei" panose="020B0503020204020204" pitchFamily="34" charset="-122"/>
            </a:endParaRPr>
          </a:p>
        </p:txBody>
      </p:sp>
      <p:sp>
        <p:nvSpPr>
          <p:cNvPr id="24" name="圆角矩形 23"/>
          <p:cNvSpPr/>
          <p:nvPr/>
        </p:nvSpPr>
        <p:spPr>
          <a:xfrm>
            <a:off x="4176099" y="3667733"/>
            <a:ext cx="1773165" cy="1148311"/>
          </a:xfrm>
          <a:prstGeom prst="roundRect">
            <a:avLst/>
          </a:prstGeom>
          <a:noFill/>
          <a:ln w="19050">
            <a:solidFill>
              <a:srgbClr val="0070C0"/>
            </a:solidFill>
            <a:miter lim="400000"/>
          </a:ln>
        </p:spPr>
        <p:txBody>
          <a:bodyPr lIns="71437" tIns="71437" rIns="71437" bIns="71437" anchor="ctr"/>
          <a:lstStyle/>
          <a:p>
            <a:pPr algn="ctr"/>
            <a:r>
              <a:rPr lang="zh-CN" altLang="en-US" b="1" spc="600" dirty="0">
                <a:latin typeface="Microsoft YaHei" panose="020B0503020204020204" pitchFamily="34" charset="-122"/>
                <a:ea typeface="Microsoft YaHei" panose="020B0503020204020204" pitchFamily="34" charset="-122"/>
              </a:rPr>
              <a:t>举措二：安排专项培训</a:t>
            </a:r>
            <a:endParaRPr lang="zh-CN" altLang="zh-CN" b="1" spc="600" dirty="0">
              <a:latin typeface="Microsoft YaHei" panose="020B0503020204020204" pitchFamily="34" charset="-122"/>
              <a:ea typeface="Microsoft YaHei" panose="020B0503020204020204" pitchFamily="34" charset="-122"/>
            </a:endParaRPr>
          </a:p>
        </p:txBody>
      </p:sp>
      <p:sp>
        <p:nvSpPr>
          <p:cNvPr id="25" name="圆角矩形 24"/>
          <p:cNvSpPr/>
          <p:nvPr/>
        </p:nvSpPr>
        <p:spPr>
          <a:xfrm>
            <a:off x="6235240" y="3667733"/>
            <a:ext cx="1773165" cy="1148311"/>
          </a:xfrm>
          <a:prstGeom prst="roundRect">
            <a:avLst/>
          </a:prstGeom>
          <a:noFill/>
          <a:ln w="19050">
            <a:solidFill>
              <a:srgbClr val="0070C0"/>
            </a:solidFill>
            <a:miter lim="400000"/>
          </a:ln>
        </p:spPr>
        <p:txBody>
          <a:bodyPr lIns="71437" tIns="71437" rIns="71437" bIns="71437" anchor="ctr"/>
          <a:lstStyle/>
          <a:p>
            <a:pPr algn="ctr"/>
            <a:r>
              <a:rPr lang="zh-CN" altLang="en-US" b="1" spc="600" dirty="0">
                <a:latin typeface="Microsoft YaHei" panose="020B0503020204020204" pitchFamily="34" charset="-122"/>
                <a:ea typeface="Microsoft YaHei" panose="020B0503020204020204" pitchFamily="34" charset="-122"/>
              </a:rPr>
              <a:t>举措三：规划协作机制</a:t>
            </a:r>
            <a:endParaRPr lang="zh-CN" altLang="zh-CN" b="1" spc="600" dirty="0">
              <a:latin typeface="Microsoft YaHei" panose="020B0503020204020204" pitchFamily="34" charset="-122"/>
              <a:ea typeface="Microsoft YaHei" panose="020B0503020204020204" pitchFamily="34" charset="-122"/>
            </a:endParaRPr>
          </a:p>
        </p:txBody>
      </p:sp>
      <p:sp>
        <p:nvSpPr>
          <p:cNvPr id="27" name="圆角矩形 26"/>
          <p:cNvSpPr/>
          <p:nvPr/>
        </p:nvSpPr>
        <p:spPr>
          <a:xfrm>
            <a:off x="8294381" y="3667732"/>
            <a:ext cx="1773165" cy="1148311"/>
          </a:xfrm>
          <a:prstGeom prst="roundRect">
            <a:avLst/>
          </a:prstGeom>
          <a:noFill/>
          <a:ln w="19050">
            <a:solidFill>
              <a:srgbClr val="0070C0"/>
            </a:solidFill>
            <a:miter lim="400000"/>
          </a:ln>
        </p:spPr>
        <p:txBody>
          <a:bodyPr lIns="71437" tIns="71437" rIns="71437" bIns="71437" anchor="ctr"/>
          <a:lstStyle/>
          <a:p>
            <a:pPr algn="ctr"/>
            <a:r>
              <a:rPr lang="zh-CN" altLang="en-US" b="1" spc="600" dirty="0">
                <a:latin typeface="Microsoft YaHei" panose="020B0503020204020204" pitchFamily="34" charset="-122"/>
                <a:ea typeface="Microsoft YaHei" panose="020B0503020204020204" pitchFamily="34" charset="-122"/>
              </a:rPr>
              <a:t>举措四：</a:t>
            </a:r>
            <a:r>
              <a:rPr lang="zh-CN" altLang="zh-CN" b="1" spc="600" dirty="0">
                <a:latin typeface="Microsoft YaHei" panose="020B0503020204020204" pitchFamily="34" charset="-122"/>
                <a:ea typeface="Microsoft YaHei" panose="020B0503020204020204" pitchFamily="34" charset="-122"/>
              </a:rPr>
              <a:t>拜访</a:t>
            </a:r>
            <a:r>
              <a:rPr lang="zh-CN" altLang="en-US" b="1" spc="600" dirty="0">
                <a:latin typeface="Microsoft YaHei" panose="020B0503020204020204" pitchFamily="34" charset="-122"/>
                <a:ea typeface="Microsoft YaHei" panose="020B0503020204020204" pitchFamily="34" charset="-122"/>
              </a:rPr>
              <a:t>关键</a:t>
            </a:r>
            <a:r>
              <a:rPr lang="zh-CN" altLang="zh-CN" b="1" spc="600" dirty="0">
                <a:latin typeface="Microsoft YaHei" panose="020B0503020204020204" pitchFamily="34" charset="-122"/>
                <a:ea typeface="Microsoft YaHei" panose="020B0503020204020204" pitchFamily="34" charset="-122"/>
              </a:rPr>
              <a:t>媒体</a:t>
            </a:r>
          </a:p>
        </p:txBody>
      </p:sp>
      <p:sp>
        <p:nvSpPr>
          <p:cNvPr id="28" name="圆角矩形 27"/>
          <p:cNvSpPr/>
          <p:nvPr/>
        </p:nvSpPr>
        <p:spPr>
          <a:xfrm>
            <a:off x="10353520" y="3667732"/>
            <a:ext cx="1773165" cy="1148311"/>
          </a:xfrm>
          <a:prstGeom prst="roundRect">
            <a:avLst/>
          </a:prstGeom>
          <a:noFill/>
          <a:ln w="19050">
            <a:solidFill>
              <a:srgbClr val="0070C0"/>
            </a:solidFill>
            <a:miter lim="400000"/>
          </a:ln>
        </p:spPr>
        <p:txBody>
          <a:bodyPr lIns="71437" tIns="71437" rIns="71437" bIns="71437" anchor="ctr"/>
          <a:lstStyle/>
          <a:p>
            <a:pPr algn="ctr"/>
            <a:r>
              <a:rPr lang="zh-CN" altLang="en-US" b="1" spc="600" dirty="0">
                <a:latin typeface="Microsoft YaHei" panose="020B0503020204020204" pitchFamily="34" charset="-122"/>
                <a:ea typeface="Microsoft YaHei" panose="020B0503020204020204" pitchFamily="34" charset="-122"/>
              </a:rPr>
              <a:t>举措五：预演</a:t>
            </a:r>
            <a:endParaRPr lang="en-US" altLang="zh-CN" b="1" spc="600" dirty="0">
              <a:latin typeface="Microsoft YaHei" panose="020B0503020204020204" pitchFamily="34" charset="-122"/>
              <a:ea typeface="Microsoft YaHei" panose="020B0503020204020204" pitchFamily="34" charset="-122"/>
            </a:endParaRPr>
          </a:p>
          <a:p>
            <a:pPr algn="ctr"/>
            <a:r>
              <a:rPr lang="zh-CN" altLang="en-US" b="1" spc="600" dirty="0">
                <a:latin typeface="Microsoft YaHei" panose="020B0503020204020204" pitchFamily="34" charset="-122"/>
                <a:ea typeface="Microsoft YaHei" panose="020B0503020204020204" pitchFamily="34" charset="-122"/>
              </a:rPr>
              <a:t>黑媒体防御举措</a:t>
            </a:r>
            <a:endParaRPr lang="zh-CN" altLang="zh-CN" b="1" spc="600" dirty="0">
              <a:latin typeface="Microsoft YaHei" panose="020B0503020204020204" pitchFamily="34" charset="-122"/>
              <a:ea typeface="Microsoft YaHei" panose="020B0503020204020204" pitchFamily="34" charset="-122"/>
            </a:endParaRPr>
          </a:p>
        </p:txBody>
      </p:sp>
      <p:sp>
        <p:nvSpPr>
          <p:cNvPr id="30" name="TextBox 4"/>
          <p:cNvSpPr txBox="1"/>
          <p:nvPr/>
        </p:nvSpPr>
        <p:spPr>
          <a:xfrm>
            <a:off x="1149415" y="5393592"/>
            <a:ext cx="1363134" cy="931409"/>
          </a:xfrm>
          <a:prstGeom prst="rect">
            <a:avLst/>
          </a:prstGeom>
          <a:noFill/>
        </p:spPr>
        <p:txBody>
          <a:bodyPr wrap="square" rtlCol="0" anchor="ctr">
            <a:spAutoFit/>
          </a:bodyPr>
          <a:lstStyle/>
          <a:p>
            <a:pPr algn="ctr">
              <a:lnSpc>
                <a:spcPct val="150000"/>
              </a:lnSpc>
            </a:pPr>
            <a:r>
              <a:rPr lang="zh-CN" altLang="en-US" sz="2400" b="1" dirty="0">
                <a:latin typeface="微软雅黑" pitchFamily="34" charset="-122"/>
                <a:ea typeface="微软雅黑" pitchFamily="34" charset="-122"/>
              </a:rPr>
              <a:t>筹备期</a:t>
            </a:r>
          </a:p>
          <a:p>
            <a:pPr algn="ctr">
              <a:lnSpc>
                <a:spcPct val="150000"/>
              </a:lnSpc>
            </a:pPr>
            <a:r>
              <a:rPr lang="zh-CN" altLang="en-US" sz="1400" b="1" dirty="0">
                <a:solidFill>
                  <a:srgbClr val="C00000"/>
                </a:solidFill>
                <a:latin typeface="微软雅黑" pitchFamily="34" charset="-122"/>
                <a:ea typeface="微软雅黑" pitchFamily="34" charset="-122"/>
              </a:rPr>
              <a:t>（</a:t>
            </a:r>
            <a:r>
              <a:rPr lang="en-US" altLang="zh-CN" sz="1400" b="1" dirty="0">
                <a:solidFill>
                  <a:srgbClr val="C00000"/>
                </a:solidFill>
                <a:latin typeface="微软雅黑" pitchFamily="34" charset="-122"/>
                <a:ea typeface="微软雅黑" pitchFamily="34" charset="-122"/>
              </a:rPr>
              <a:t>8</a:t>
            </a:r>
            <a:r>
              <a:rPr lang="zh-CN" altLang="en-US" sz="1400" b="1" dirty="0">
                <a:solidFill>
                  <a:srgbClr val="C00000"/>
                </a:solidFill>
                <a:latin typeface="微软雅黑" pitchFamily="34" charset="-122"/>
                <a:ea typeface="微软雅黑" pitchFamily="34" charset="-122"/>
              </a:rPr>
              <a:t>月下旬）</a:t>
            </a:r>
          </a:p>
        </p:txBody>
      </p:sp>
      <p:sp>
        <p:nvSpPr>
          <p:cNvPr id="32" name="TextBox 4"/>
          <p:cNvSpPr txBox="1"/>
          <p:nvPr/>
        </p:nvSpPr>
        <p:spPr>
          <a:xfrm>
            <a:off x="4291955" y="5393592"/>
            <a:ext cx="1647669" cy="931409"/>
          </a:xfrm>
          <a:prstGeom prst="rect">
            <a:avLst/>
          </a:prstGeom>
          <a:noFill/>
        </p:spPr>
        <p:txBody>
          <a:bodyPr wrap="square" rtlCol="0" anchor="ctr">
            <a:spAutoFit/>
          </a:bodyPr>
          <a:lstStyle/>
          <a:p>
            <a:pPr algn="ctr">
              <a:lnSpc>
                <a:spcPct val="150000"/>
              </a:lnSpc>
            </a:pPr>
            <a:r>
              <a:rPr lang="zh-CN" altLang="en-US" sz="2400" b="1" dirty="0">
                <a:latin typeface="微软雅黑" pitchFamily="34" charset="-122"/>
                <a:ea typeface="微软雅黑" pitchFamily="34" charset="-122"/>
              </a:rPr>
              <a:t>赋能期</a:t>
            </a:r>
            <a:endParaRPr lang="en-US" altLang="zh-CN" sz="2400" b="1" dirty="0">
              <a:latin typeface="微软雅黑" pitchFamily="34" charset="-122"/>
              <a:ea typeface="微软雅黑" pitchFamily="34" charset="-122"/>
            </a:endParaRPr>
          </a:p>
          <a:p>
            <a:pPr algn="ctr">
              <a:lnSpc>
                <a:spcPct val="150000"/>
              </a:lnSpc>
            </a:pPr>
            <a:r>
              <a:rPr lang="zh-CN" altLang="en-US" sz="1400" b="1" dirty="0">
                <a:solidFill>
                  <a:srgbClr val="C00000"/>
                </a:solidFill>
                <a:latin typeface="微软雅黑" pitchFamily="34" charset="-122"/>
                <a:ea typeface="微软雅黑" pitchFamily="34" charset="-122"/>
              </a:rPr>
              <a:t>（</a:t>
            </a:r>
            <a:r>
              <a:rPr lang="en-US" altLang="zh-CN" sz="1400" b="1" dirty="0">
                <a:solidFill>
                  <a:srgbClr val="C00000"/>
                </a:solidFill>
                <a:latin typeface="微软雅黑" pitchFamily="34" charset="-122"/>
                <a:ea typeface="微软雅黑" pitchFamily="34" charset="-122"/>
              </a:rPr>
              <a:t>9</a:t>
            </a:r>
            <a:r>
              <a:rPr lang="zh-CN" altLang="en-US" sz="1400" b="1" dirty="0">
                <a:solidFill>
                  <a:srgbClr val="C00000"/>
                </a:solidFill>
                <a:latin typeface="微软雅黑" pitchFamily="34" charset="-122"/>
                <a:ea typeface="微软雅黑" pitchFamily="34" charset="-122"/>
              </a:rPr>
              <a:t>月</a:t>
            </a:r>
            <a:r>
              <a:rPr lang="en-US" altLang="zh-CN" sz="1400" b="1" dirty="0">
                <a:solidFill>
                  <a:srgbClr val="C00000"/>
                </a:solidFill>
                <a:latin typeface="微软雅黑" pitchFamily="34" charset="-122"/>
                <a:ea typeface="微软雅黑" pitchFamily="34" charset="-122"/>
              </a:rPr>
              <a:t>3-5</a:t>
            </a:r>
            <a:r>
              <a:rPr lang="zh-CN" altLang="en-US" sz="1400" b="1" dirty="0">
                <a:solidFill>
                  <a:srgbClr val="C00000"/>
                </a:solidFill>
                <a:latin typeface="微软雅黑" pitchFamily="34" charset="-122"/>
                <a:ea typeface="微软雅黑" pitchFamily="34" charset="-122"/>
              </a:rPr>
              <a:t>日）</a:t>
            </a:r>
            <a:endParaRPr lang="zh-CN" altLang="en-US" sz="2400" b="1" dirty="0">
              <a:solidFill>
                <a:srgbClr val="C00000"/>
              </a:solidFill>
              <a:latin typeface="微软雅黑" pitchFamily="34" charset="-122"/>
              <a:ea typeface="微软雅黑" pitchFamily="34" charset="-122"/>
            </a:endParaRPr>
          </a:p>
        </p:txBody>
      </p:sp>
      <p:sp>
        <p:nvSpPr>
          <p:cNvPr id="34" name="TextBox 4"/>
          <p:cNvSpPr txBox="1"/>
          <p:nvPr/>
        </p:nvSpPr>
        <p:spPr>
          <a:xfrm>
            <a:off x="8381305" y="5413949"/>
            <a:ext cx="1547062" cy="890693"/>
          </a:xfrm>
          <a:prstGeom prst="rect">
            <a:avLst/>
          </a:prstGeom>
          <a:noFill/>
        </p:spPr>
        <p:txBody>
          <a:bodyPr wrap="square" rtlCol="0" anchor="ctr">
            <a:spAutoFit/>
          </a:bodyPr>
          <a:lstStyle/>
          <a:p>
            <a:pPr algn="ctr">
              <a:lnSpc>
                <a:spcPct val="150000"/>
              </a:lnSpc>
            </a:pPr>
            <a:r>
              <a:rPr lang="zh-CN" altLang="en-US" sz="2400" b="1" dirty="0">
                <a:latin typeface="微软雅黑" pitchFamily="34" charset="-122"/>
                <a:ea typeface="微软雅黑" pitchFamily="34" charset="-122"/>
              </a:rPr>
              <a:t>应对期</a:t>
            </a:r>
            <a:endParaRPr lang="en-US" altLang="zh-CN" sz="2400" b="1" dirty="0">
              <a:latin typeface="微软雅黑" pitchFamily="34" charset="-122"/>
              <a:ea typeface="微软雅黑" pitchFamily="34" charset="-122"/>
            </a:endParaRPr>
          </a:p>
          <a:p>
            <a:pPr algn="ctr">
              <a:lnSpc>
                <a:spcPct val="150000"/>
              </a:lnSpc>
            </a:pPr>
            <a:r>
              <a:rPr lang="zh-CN" altLang="en-US" sz="1200" b="1" dirty="0">
                <a:solidFill>
                  <a:srgbClr val="C00000"/>
                </a:solidFill>
                <a:latin typeface="微软雅黑" pitchFamily="34" charset="-122"/>
                <a:ea typeface="微软雅黑" pitchFamily="34" charset="-122"/>
              </a:rPr>
              <a:t>（</a:t>
            </a:r>
            <a:r>
              <a:rPr lang="en-US" altLang="zh-CN" sz="1200" b="1" dirty="0">
                <a:solidFill>
                  <a:srgbClr val="C00000"/>
                </a:solidFill>
                <a:latin typeface="微软雅黑" pitchFamily="34" charset="-122"/>
                <a:ea typeface="微软雅黑" pitchFamily="34" charset="-122"/>
              </a:rPr>
              <a:t>9</a:t>
            </a:r>
            <a:r>
              <a:rPr lang="zh-CN" altLang="en-US" sz="1200" b="1" dirty="0">
                <a:solidFill>
                  <a:srgbClr val="C00000"/>
                </a:solidFill>
                <a:latin typeface="微软雅黑" pitchFamily="34" charset="-122"/>
                <a:ea typeface="微软雅黑" pitchFamily="34" charset="-122"/>
              </a:rPr>
              <a:t>月</a:t>
            </a:r>
            <a:r>
              <a:rPr lang="en-US" altLang="zh-CN" sz="1200" b="1" dirty="0">
                <a:solidFill>
                  <a:srgbClr val="C00000"/>
                </a:solidFill>
                <a:latin typeface="微软雅黑" pitchFamily="34" charset="-122"/>
                <a:ea typeface="微软雅黑" pitchFamily="34" charset="-122"/>
              </a:rPr>
              <a:t>20-10</a:t>
            </a:r>
            <a:r>
              <a:rPr lang="zh-CN" altLang="en-US" sz="1200" b="1" dirty="0">
                <a:solidFill>
                  <a:srgbClr val="C00000"/>
                </a:solidFill>
                <a:latin typeface="微软雅黑" pitchFamily="34" charset="-122"/>
                <a:ea typeface="微软雅黑" pitchFamily="34" charset="-122"/>
              </a:rPr>
              <a:t>月</a:t>
            </a:r>
            <a:r>
              <a:rPr lang="en-US" altLang="zh-CN" sz="1200" b="1" dirty="0">
                <a:solidFill>
                  <a:srgbClr val="C00000"/>
                </a:solidFill>
                <a:latin typeface="微软雅黑" pitchFamily="34" charset="-122"/>
                <a:ea typeface="微软雅黑" pitchFamily="34" charset="-122"/>
              </a:rPr>
              <a:t>3</a:t>
            </a:r>
            <a:r>
              <a:rPr lang="zh-CN" altLang="en-US" sz="1200" b="1" dirty="0">
                <a:solidFill>
                  <a:srgbClr val="C00000"/>
                </a:solidFill>
                <a:latin typeface="微软雅黑" pitchFamily="34" charset="-122"/>
                <a:ea typeface="微软雅黑" pitchFamily="34" charset="-122"/>
              </a:rPr>
              <a:t>日）</a:t>
            </a:r>
            <a:endParaRPr lang="zh-CN" altLang="en-US" sz="2000" b="1" dirty="0">
              <a:solidFill>
                <a:srgbClr val="C00000"/>
              </a:solidFill>
              <a:latin typeface="微软雅黑" pitchFamily="34" charset="-122"/>
              <a:ea typeface="微软雅黑" pitchFamily="34" charset="-122"/>
            </a:endParaRPr>
          </a:p>
        </p:txBody>
      </p:sp>
      <p:sp>
        <p:nvSpPr>
          <p:cNvPr id="4" name="左大括号 3"/>
          <p:cNvSpPr/>
          <p:nvPr/>
        </p:nvSpPr>
        <p:spPr bwMode="auto">
          <a:xfrm>
            <a:off x="2541602" y="5251270"/>
            <a:ext cx="293038" cy="535578"/>
          </a:xfrm>
          <a:prstGeom prst="leftBrace">
            <a:avLst/>
          </a:prstGeom>
          <a:no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000" b="0" i="0" u="none" strike="noStrike" cap="none" normalizeH="0" baseline="0">
              <a:ln>
                <a:noFill/>
              </a:ln>
              <a:solidFill>
                <a:srgbClr val="660099"/>
              </a:solidFill>
              <a:effectLst/>
              <a:latin typeface="Arial" panose="020B0604020202020204" pitchFamily="34" charset="0"/>
            </a:endParaRPr>
          </a:p>
        </p:txBody>
      </p:sp>
      <p:sp>
        <p:nvSpPr>
          <p:cNvPr id="11" name="左大括号 10"/>
          <p:cNvSpPr/>
          <p:nvPr/>
        </p:nvSpPr>
        <p:spPr bwMode="auto">
          <a:xfrm rot="16200000">
            <a:off x="1563194" y="3926118"/>
            <a:ext cx="535579" cy="2447305"/>
          </a:xfrm>
          <a:prstGeom prst="leftBrac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000" b="0" i="0" u="none" strike="noStrike" cap="none" normalizeH="0" baseline="0">
              <a:ln>
                <a:noFill/>
              </a:ln>
              <a:solidFill>
                <a:srgbClr val="660099"/>
              </a:solidFill>
              <a:effectLst/>
              <a:latin typeface="Arial" panose="020B0604020202020204" pitchFamily="34" charset="0"/>
            </a:endParaRPr>
          </a:p>
        </p:txBody>
      </p:sp>
      <p:sp>
        <p:nvSpPr>
          <p:cNvPr id="44" name="左大括号 43"/>
          <p:cNvSpPr/>
          <p:nvPr/>
        </p:nvSpPr>
        <p:spPr bwMode="auto">
          <a:xfrm rot="16200000">
            <a:off x="8887047" y="3249435"/>
            <a:ext cx="535579" cy="3851468"/>
          </a:xfrm>
          <a:prstGeom prst="leftBrac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000" b="0" i="0" u="none" strike="noStrike" cap="none" normalizeH="0" baseline="0">
              <a:ln>
                <a:noFill/>
              </a:ln>
              <a:solidFill>
                <a:srgbClr val="660099"/>
              </a:solidFill>
              <a:effectLst/>
              <a:latin typeface="Arial" panose="020B0604020202020204" pitchFamily="34" charset="0"/>
            </a:endParaRPr>
          </a:p>
        </p:txBody>
      </p:sp>
      <p:sp>
        <p:nvSpPr>
          <p:cNvPr id="45" name="左大括号 44"/>
          <p:cNvSpPr/>
          <p:nvPr/>
        </p:nvSpPr>
        <p:spPr bwMode="auto">
          <a:xfrm rot="16200000">
            <a:off x="4866163" y="4548963"/>
            <a:ext cx="535579" cy="1201613"/>
          </a:xfrm>
          <a:prstGeom prst="leftBrac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000" b="0" i="0" u="none" strike="noStrike" cap="none" normalizeH="0" baseline="0">
              <a:ln>
                <a:noFill/>
              </a:ln>
              <a:solidFill>
                <a:srgbClr val="660099"/>
              </a:solidFill>
              <a:effectLst/>
              <a:latin typeface="Arial" panose="020B0604020202020204" pitchFamily="34" charset="0"/>
            </a:endParaRPr>
          </a:p>
        </p:txBody>
      </p:sp>
      <p:cxnSp>
        <p:nvCxnSpPr>
          <p:cNvPr id="17" name="直接连接符 16"/>
          <p:cNvCxnSpPr/>
          <p:nvPr/>
        </p:nvCxnSpPr>
        <p:spPr bwMode="auto">
          <a:xfrm>
            <a:off x="18628" y="3370219"/>
            <a:ext cx="12134183" cy="13063"/>
          </a:xfrm>
          <a:prstGeom prst="line">
            <a:avLst/>
          </a:prstGeom>
          <a:ln>
            <a:solidFill>
              <a:srgbClr val="0070C0"/>
            </a:solidFill>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6" name="矩形 25">
            <a:extLst>
              <a:ext uri="{FF2B5EF4-FFF2-40B4-BE49-F238E27FC236}">
                <a16:creationId xmlns:a16="http://schemas.microsoft.com/office/drawing/2014/main" id="{359ADDF2-CAFE-437B-B3DD-B0E9C36C28ED}"/>
              </a:ext>
            </a:extLst>
          </p:cNvPr>
          <p:cNvSpPr/>
          <p:nvPr/>
        </p:nvSpPr>
        <p:spPr>
          <a:xfrm>
            <a:off x="333087" y="-12729"/>
            <a:ext cx="3958868"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“守”策略</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5580" y="12793980"/>
            <a:ext cx="2743200" cy="1524000"/>
          </a:xfrm>
          <a:prstGeom prst="rect">
            <a:avLst/>
          </a:prstGeom>
        </p:spPr>
      </p:pic>
    </p:spTree>
    <p:extLst>
      <p:ext uri="{BB962C8B-B14F-4D97-AF65-F5344CB8AC3E}">
        <p14:creationId xmlns:p14="http://schemas.microsoft.com/office/powerpoint/2010/main" val="1585937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3682656" y="166124"/>
            <a:ext cx="5437568" cy="400110"/>
          </a:xfrm>
          <a:prstGeom prst="rect">
            <a:avLst/>
          </a:prstGeom>
          <a:noFill/>
        </p:spPr>
        <p:txBody>
          <a:bodyPr wrap="square" rtlCol="0">
            <a:spAutoFit/>
          </a:bodyPr>
          <a:lstStyle/>
          <a:p>
            <a:r>
              <a:rPr lang="en-US" altLang="zh-CN" sz="2000" b="1" dirty="0">
                <a:latin typeface="微软雅黑" pitchFamily="34" charset="-122"/>
                <a:ea typeface="微软雅黑" pitchFamily="34" charset="-122"/>
              </a:rPr>
              <a:t>1</a:t>
            </a:r>
            <a:r>
              <a:rPr lang="zh-CN" altLang="en-US" sz="2000" b="1" dirty="0">
                <a:latin typeface="微软雅黑" pitchFamily="34" charset="-122"/>
                <a:ea typeface="微软雅黑" pitchFamily="34" charset="-122"/>
              </a:rPr>
              <a:t>个主题</a:t>
            </a:r>
            <a:r>
              <a:rPr lang="en-US" altLang="zh-CN" sz="2000" b="1" dirty="0">
                <a:latin typeface="微软雅黑" pitchFamily="34" charset="-122"/>
                <a:ea typeface="微软雅黑" pitchFamily="34" charset="-122"/>
              </a:rPr>
              <a:t>2</a:t>
            </a:r>
            <a:r>
              <a:rPr lang="zh-CN" altLang="en-US" sz="2000" b="1" dirty="0">
                <a:latin typeface="微软雅黑" pitchFamily="34" charset="-122"/>
                <a:ea typeface="微软雅黑" pitchFamily="34" charset="-122"/>
              </a:rPr>
              <a:t>条线</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顺势而为，占领声量</a:t>
            </a:r>
            <a:endParaRPr lang="zh-CN" altLang="en-US" sz="2000" b="1" spc="300"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 name="组合 4">
            <a:extLst>
              <a:ext uri="{FF2B5EF4-FFF2-40B4-BE49-F238E27FC236}">
                <a16:creationId xmlns:a16="http://schemas.microsoft.com/office/drawing/2014/main" id="{8FBCBCD2-4AFF-4FD4-B7CD-EF700ADFECAC}"/>
              </a:ext>
            </a:extLst>
          </p:cNvPr>
          <p:cNvGrpSpPr/>
          <p:nvPr/>
        </p:nvGrpSpPr>
        <p:grpSpPr>
          <a:xfrm>
            <a:off x="1910224" y="806648"/>
            <a:ext cx="8741734" cy="2273300"/>
            <a:chOff x="973260" y="787455"/>
            <a:chExt cx="8741734" cy="2273300"/>
          </a:xfrm>
        </p:grpSpPr>
        <p:sp>
          <p:nvSpPr>
            <p:cNvPr id="12" name="矩形"/>
            <p:cNvSpPr/>
            <p:nvPr/>
          </p:nvSpPr>
          <p:spPr>
            <a:xfrm>
              <a:off x="2018482" y="1570821"/>
              <a:ext cx="7696511" cy="1463693"/>
            </a:xfrm>
            <a:prstGeom prst="rect">
              <a:avLst/>
            </a:prstGeom>
            <a:solidFill>
              <a:srgbClr val="FFFFFF"/>
            </a:solidFill>
            <a:ln w="19050">
              <a:solidFill>
                <a:srgbClr val="7F7F7F"/>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sz="105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13" name="标题 1">
              <a:extLst>
                <a:ext uri="{FF2B5EF4-FFF2-40B4-BE49-F238E27FC236}">
                  <a16:creationId xmlns:a16="http://schemas.microsoft.com/office/drawing/2014/main" id="{16AE0D85-EAA1-4BCA-B474-1A8AAB1A7E6D}"/>
                </a:ext>
              </a:extLst>
            </p:cNvPr>
            <p:cNvSpPr txBox="1">
              <a:spLocks/>
            </p:cNvSpPr>
            <p:nvPr/>
          </p:nvSpPr>
          <p:spPr>
            <a:xfrm>
              <a:off x="1742295" y="1165423"/>
              <a:ext cx="2365198" cy="1228946"/>
            </a:xfrm>
            <a:prstGeom prst="rect">
              <a:avLst/>
            </a:prstGeom>
          </p:spPr>
          <p:txBody>
            <a:bodyPr anchor="ctr">
              <a:noAutofit/>
            </a:bodyPr>
            <a:lstStyle>
              <a:lvl1pPr algn="l" rtl="0" eaLnBrk="0" fontAlgn="base" hangingPunct="0">
                <a:spcBef>
                  <a:spcPct val="0"/>
                </a:spcBef>
                <a:spcAft>
                  <a:spcPct val="0"/>
                </a:spcAft>
                <a:defRPr sz="2100">
                  <a:solidFill>
                    <a:srgbClr val="FF0000"/>
                  </a:solidFill>
                  <a:latin typeface="+mj-lt"/>
                  <a:ea typeface="MS PGothic" panose="020B0600070205080204" pitchFamily="34" charset="-128"/>
                  <a:cs typeface="MS PGothic" panose="020B0600070205080204" pitchFamily="34" charset="-128"/>
                </a:defRPr>
              </a:lvl1pPr>
              <a:lvl2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5pPr>
              <a:lvl6pPr marL="342900" algn="l" rtl="0" fontAlgn="base">
                <a:spcBef>
                  <a:spcPct val="0"/>
                </a:spcBef>
                <a:spcAft>
                  <a:spcPct val="0"/>
                </a:spcAft>
                <a:defRPr sz="2100">
                  <a:solidFill>
                    <a:srgbClr val="660099"/>
                  </a:solidFill>
                  <a:latin typeface="Arial" panose="020B0604020202020204" pitchFamily="34" charset="0"/>
                </a:defRPr>
              </a:lvl6pPr>
              <a:lvl7pPr marL="685800" algn="l" rtl="0" fontAlgn="base">
                <a:spcBef>
                  <a:spcPct val="0"/>
                </a:spcBef>
                <a:spcAft>
                  <a:spcPct val="0"/>
                </a:spcAft>
                <a:defRPr sz="2100">
                  <a:solidFill>
                    <a:srgbClr val="660099"/>
                  </a:solidFill>
                  <a:latin typeface="Arial" panose="020B0604020202020204" pitchFamily="34" charset="0"/>
                </a:defRPr>
              </a:lvl7pPr>
              <a:lvl8pPr marL="1028700" algn="l" rtl="0" fontAlgn="base">
                <a:spcBef>
                  <a:spcPct val="0"/>
                </a:spcBef>
                <a:spcAft>
                  <a:spcPct val="0"/>
                </a:spcAft>
                <a:defRPr sz="2100">
                  <a:solidFill>
                    <a:srgbClr val="660099"/>
                  </a:solidFill>
                  <a:latin typeface="Arial" panose="020B0604020202020204" pitchFamily="34" charset="0"/>
                </a:defRPr>
              </a:lvl8pPr>
              <a:lvl9pPr marL="1371600" algn="l" rtl="0" fontAlgn="base">
                <a:spcBef>
                  <a:spcPct val="0"/>
                </a:spcBef>
                <a:spcAft>
                  <a:spcPct val="0"/>
                </a:spcAft>
                <a:defRPr sz="2100">
                  <a:solidFill>
                    <a:srgbClr val="660099"/>
                  </a:solidFill>
                  <a:latin typeface="Arial" panose="020B0604020202020204" pitchFamily="34" charset="0"/>
                </a:defRPr>
              </a:lvl9pPr>
            </a:lstStyle>
            <a:p>
              <a:endParaRPr lang="zh-CN" altLang="en-US" sz="4000" b="1" dirty="0">
                <a:latin typeface="微软雅黑" pitchFamily="34" charset="-122"/>
                <a:ea typeface="微软雅黑" pitchFamily="34" charset="-122"/>
              </a:endParaRPr>
            </a:p>
          </p:txBody>
        </p:sp>
        <p:sp>
          <p:nvSpPr>
            <p:cNvPr id="14" name="矩形 13"/>
            <p:cNvSpPr/>
            <p:nvPr/>
          </p:nvSpPr>
          <p:spPr>
            <a:xfrm>
              <a:off x="3351291" y="1570996"/>
              <a:ext cx="6363703" cy="1319720"/>
            </a:xfrm>
            <a:prstGeom prst="rect">
              <a:avLst/>
            </a:prstGeom>
          </p:spPr>
          <p:txBody>
            <a:bodyPr wrap="square">
              <a:spAutoFit/>
            </a:bodyPr>
            <a:lstStyle/>
            <a:p>
              <a:pPr>
                <a:lnSpc>
                  <a:spcPct val="150000"/>
                </a:lnSpc>
              </a:pPr>
              <a:r>
                <a:rPr lang="en-US" altLang="zh-CN" sz="3200" b="1" spc="600" dirty="0">
                  <a:latin typeface="Microsoft YaHei" panose="020B0503020204020204" pitchFamily="34" charset="-122"/>
                  <a:ea typeface="Microsoft YaHei" panose="020B0503020204020204" pitchFamily="34" charset="-122"/>
                </a:rPr>
                <a:t>#</a:t>
              </a:r>
              <a:r>
                <a:rPr lang="zh-CN" altLang="en-US" sz="3200" b="1" spc="600" dirty="0">
                  <a:latin typeface="Microsoft YaHei" panose="020B0503020204020204" pitchFamily="34" charset="-122"/>
                  <a:ea typeface="Microsoft YaHei" panose="020B0503020204020204" pitchFamily="34" charset="-122"/>
                </a:rPr>
                <a:t>顺丰早有准备</a:t>
              </a:r>
              <a:r>
                <a:rPr lang="en-US" altLang="zh-CN" sz="3200" b="1" spc="600" dirty="0">
                  <a:latin typeface="Microsoft YaHei" panose="020B0503020204020204" pitchFamily="34" charset="-122"/>
                  <a:ea typeface="Microsoft YaHei" panose="020B0503020204020204" pitchFamily="34" charset="-122"/>
                </a:rPr>
                <a:t>#</a:t>
              </a:r>
              <a:endParaRPr lang="zh-CN" altLang="zh-CN" sz="3200" b="1" spc="600" dirty="0">
                <a:latin typeface="Microsoft YaHei" panose="020B0503020204020204" pitchFamily="34" charset="-122"/>
                <a:ea typeface="Microsoft YaHei" panose="020B0503020204020204" pitchFamily="34" charset="-122"/>
              </a:endParaRPr>
            </a:p>
            <a:p>
              <a:pPr>
                <a:lnSpc>
                  <a:spcPct val="150000"/>
                </a:lnSpc>
              </a:pPr>
              <a:r>
                <a:rPr lang="zh-CN" altLang="en-US" sz="2400" b="1" dirty="0">
                  <a:latin typeface="微软雅黑" panose="020B0503020204020204" pitchFamily="34" charset="-122"/>
                  <a:ea typeface="微软雅黑" panose="020B0503020204020204" pitchFamily="34" charset="-122"/>
                </a:rPr>
                <a:t>月饼、</a:t>
              </a:r>
              <a:r>
                <a:rPr kumimoji="1" lang="zh-CN" altLang="en-US" sz="2400" b="1" dirty="0">
                  <a:latin typeface="Microsoft YaHei" panose="020B0503020204020204" pitchFamily="34" charset="-122"/>
                  <a:ea typeface="Microsoft YaHei" panose="020B0503020204020204" pitchFamily="34" charset="-122"/>
                </a:rPr>
                <a:t>猕猴桃、冬枣、大闸蟹、茶叶、牛羊肉</a:t>
              </a:r>
              <a:endParaRPr lang="zh-CN" altLang="en-US" sz="2400" b="1" dirty="0">
                <a:latin typeface="微软雅黑" panose="020B0503020204020204" pitchFamily="34" charset="-122"/>
                <a:ea typeface="微软雅黑" panose="020B0503020204020204" pitchFamily="34" charset="-122"/>
              </a:endParaRPr>
            </a:p>
          </p:txBody>
        </p:sp>
        <p:sp>
          <p:nvSpPr>
            <p:cNvPr id="15" name="椭圆 14">
              <a:extLst>
                <a:ext uri="{FF2B5EF4-FFF2-40B4-BE49-F238E27FC236}">
                  <a16:creationId xmlns:a16="http://schemas.microsoft.com/office/drawing/2014/main" id="{D78A4EB8-68EF-7249-A94B-17A790E49834}"/>
                </a:ext>
              </a:extLst>
            </p:cNvPr>
            <p:cNvSpPr/>
            <p:nvPr/>
          </p:nvSpPr>
          <p:spPr>
            <a:xfrm>
              <a:off x="973260" y="787455"/>
              <a:ext cx="2273300" cy="2273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8800" b="1" dirty="0">
                  <a:solidFill>
                    <a:schemeClr val="bg1"/>
                  </a:solidFill>
                  <a:latin typeface="微软雅黑" panose="020B0503020204020204" pitchFamily="34" charset="-122"/>
                  <a:ea typeface="微软雅黑" panose="020B0503020204020204" pitchFamily="34" charset="-122"/>
                </a:rPr>
                <a:t>攻</a:t>
              </a:r>
            </a:p>
          </p:txBody>
        </p:sp>
      </p:grpSp>
      <p:sp>
        <p:nvSpPr>
          <p:cNvPr id="18" name="矩形 17">
            <a:extLst>
              <a:ext uri="{FF2B5EF4-FFF2-40B4-BE49-F238E27FC236}">
                <a16:creationId xmlns:a16="http://schemas.microsoft.com/office/drawing/2014/main" id="{FEE24F3E-42AA-4652-92A0-F8EF669CB5BC}"/>
              </a:ext>
            </a:extLst>
          </p:cNvPr>
          <p:cNvSpPr/>
          <p:nvPr/>
        </p:nvSpPr>
        <p:spPr>
          <a:xfrm>
            <a:off x="333087" y="-12729"/>
            <a:ext cx="3958868"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“攻”策略</a:t>
            </a:r>
          </a:p>
        </p:txBody>
      </p:sp>
      <p:grpSp>
        <p:nvGrpSpPr>
          <p:cNvPr id="2" name="组合 1">
            <a:extLst>
              <a:ext uri="{FF2B5EF4-FFF2-40B4-BE49-F238E27FC236}">
                <a16:creationId xmlns:a16="http://schemas.microsoft.com/office/drawing/2014/main" id="{E2ACCB5B-076F-468F-92B5-1B7675EFF9A6}"/>
              </a:ext>
            </a:extLst>
          </p:cNvPr>
          <p:cNvGrpSpPr/>
          <p:nvPr/>
        </p:nvGrpSpPr>
        <p:grpSpPr>
          <a:xfrm>
            <a:off x="973260" y="3640986"/>
            <a:ext cx="10201901" cy="2787814"/>
            <a:chOff x="963188" y="3710595"/>
            <a:chExt cx="10820321" cy="2787814"/>
          </a:xfrm>
        </p:grpSpPr>
        <p:sp>
          <p:nvSpPr>
            <p:cNvPr id="20" name="矩形">
              <a:extLst>
                <a:ext uri="{FF2B5EF4-FFF2-40B4-BE49-F238E27FC236}">
                  <a16:creationId xmlns:a16="http://schemas.microsoft.com/office/drawing/2014/main" id="{78231C9E-C07E-E546-B5D0-328C0A408ADB}"/>
                </a:ext>
              </a:extLst>
            </p:cNvPr>
            <p:cNvSpPr/>
            <p:nvPr/>
          </p:nvSpPr>
          <p:spPr>
            <a:xfrm>
              <a:off x="973259" y="4100446"/>
              <a:ext cx="5900762" cy="2397963"/>
            </a:xfrm>
            <a:prstGeom prst="rect">
              <a:avLst/>
            </a:prstGeom>
            <a:noFill/>
            <a:ln w="12700">
              <a:solidFill>
                <a:srgbClr val="0070C0"/>
              </a:solidFill>
              <a:miter lim="400000"/>
            </a:ln>
          </p:spPr>
          <p:txBody>
            <a:bodyPr lIns="71437" tIns="71437" rIns="71437" bIns="71437" anchor="ctr"/>
            <a:lstStyle/>
            <a:p>
              <a:pPr defTabSz="914400">
                <a:defRPr sz="3000" b="0">
                  <a:solidFill>
                    <a:srgbClr val="FFFFFF"/>
                  </a:solidFill>
                  <a:latin typeface="+mn-lt"/>
                  <a:ea typeface="+mn-ea"/>
                  <a:cs typeface="+mn-cs"/>
                  <a:sym typeface="Helvetica Neue Medium"/>
                </a:defRPr>
              </a:pPr>
              <a:endParaRPr sz="1050">
                <a:solidFill>
                  <a:srgbClr val="FFFFFF"/>
                </a:solidFill>
                <a:latin typeface="微软雅黑" panose="020B0503020204020204" pitchFamily="34" charset="-122"/>
                <a:sym typeface="Helvetica Neue Medium"/>
              </a:endParaRPr>
            </a:p>
          </p:txBody>
        </p:sp>
        <p:sp>
          <p:nvSpPr>
            <p:cNvPr id="3" name="矩形 2"/>
            <p:cNvSpPr/>
            <p:nvPr/>
          </p:nvSpPr>
          <p:spPr>
            <a:xfrm>
              <a:off x="1028182" y="4078832"/>
              <a:ext cx="5780844" cy="2264787"/>
            </a:xfrm>
            <a:prstGeom prst="rect">
              <a:avLst/>
            </a:prstGeom>
          </p:spPr>
          <p:txBody>
            <a:bodyPr wrap="square">
              <a:spAutoFit/>
            </a:bodyPr>
            <a:lstStyle/>
            <a:p>
              <a:pPr marL="285750" indent="-285750">
                <a:lnSpc>
                  <a:spcPct val="150000"/>
                </a:lnSpc>
                <a:buFont typeface="Wingdings" panose="05000000000000000000" pitchFamily="2" charset="2"/>
                <a:buChar char="n"/>
              </a:pPr>
              <a:r>
                <a:rPr lang="zh-CN" altLang="en-US" sz="1600" b="1" dirty="0">
                  <a:latin typeface="微软雅黑" pitchFamily="34" charset="-122"/>
                  <a:ea typeface="微软雅黑" pitchFamily="34" charset="-122"/>
                </a:rPr>
                <a:t>储备多项内容，以品质服务为核心，控制声量释放，谨慎有序的展开线上传播活动</a:t>
              </a:r>
              <a:endParaRPr lang="en-US" altLang="zh-CN" sz="1600" b="1" dirty="0">
                <a:latin typeface="微软雅黑" pitchFamily="34" charset="-122"/>
                <a:ea typeface="微软雅黑" pitchFamily="34" charset="-122"/>
              </a:endParaRPr>
            </a:p>
            <a:p>
              <a:pPr marL="285750" indent="-285750">
                <a:lnSpc>
                  <a:spcPct val="150000"/>
                </a:lnSpc>
                <a:buFont typeface="Wingdings" panose="05000000000000000000" pitchFamily="2" charset="2"/>
                <a:buChar char="n"/>
              </a:pPr>
              <a:endParaRPr lang="zh-CN" altLang="en-US" sz="1600" b="1" dirty="0">
                <a:latin typeface="微软雅黑" pitchFamily="34" charset="-122"/>
                <a:ea typeface="微软雅黑" pitchFamily="34" charset="-122"/>
              </a:endParaRPr>
            </a:p>
            <a:p>
              <a:pPr>
                <a:lnSpc>
                  <a:spcPct val="150000"/>
                </a:lnSpc>
              </a:pPr>
              <a:r>
                <a:rPr lang="zh-CN" altLang="en-US" sz="1600" b="1" dirty="0">
                  <a:latin typeface="微软雅黑" pitchFamily="34" charset="-122"/>
                  <a:ea typeface="微软雅黑" pitchFamily="34" charset="-122"/>
                </a:rPr>
                <a:t>范围：</a:t>
              </a:r>
              <a:r>
                <a:rPr lang="zh-CN" altLang="en-US" sz="1600" dirty="0">
                  <a:latin typeface="微软雅黑" pitchFamily="34" charset="-122"/>
                  <a:ea typeface="微软雅黑" pitchFamily="34" charset="-122"/>
                </a:rPr>
                <a:t>精准小范围，不做大规模主动传播</a:t>
              </a:r>
              <a:endParaRPr lang="en-US" altLang="zh-CN" sz="1600" dirty="0">
                <a:latin typeface="微软雅黑" pitchFamily="34" charset="-122"/>
                <a:ea typeface="微软雅黑" pitchFamily="34" charset="-122"/>
              </a:endParaRPr>
            </a:p>
            <a:p>
              <a:pPr>
                <a:lnSpc>
                  <a:spcPct val="150000"/>
                </a:lnSpc>
              </a:pPr>
              <a:r>
                <a:rPr lang="zh-CN" altLang="en-US" sz="1600" b="1" dirty="0">
                  <a:latin typeface="微软雅黑" pitchFamily="34" charset="-122"/>
                  <a:ea typeface="微软雅黑" pitchFamily="34" charset="-122"/>
                </a:rPr>
                <a:t>口径：</a:t>
              </a:r>
              <a:r>
                <a:rPr lang="zh-CN" altLang="en-US" sz="1600" dirty="0">
                  <a:latin typeface="微软雅黑" pitchFamily="34" charset="-122"/>
                  <a:ea typeface="微软雅黑" pitchFamily="34" charset="-122"/>
                </a:rPr>
                <a:t>规避时效领先，严禁虚假夸张的时效承诺</a:t>
              </a:r>
              <a:r>
                <a:rPr lang="en-US" altLang="zh-CN" sz="1600" dirty="0">
                  <a:latin typeface="微软雅黑" pitchFamily="34" charset="-122"/>
                  <a:ea typeface="微软雅黑" pitchFamily="34" charset="-122"/>
                </a:rPr>
                <a:t>&amp;</a:t>
              </a:r>
              <a:r>
                <a:rPr lang="zh-CN" altLang="en-US" sz="1600" dirty="0">
                  <a:latin typeface="微软雅黑" pitchFamily="34" charset="-122"/>
                  <a:ea typeface="微软雅黑" pitchFamily="34" charset="-122"/>
                </a:rPr>
                <a:t>寄递范围承诺，陈述实际业务能力即可</a:t>
              </a:r>
              <a:endParaRPr lang="en-US" altLang="zh-CN" sz="1600" dirty="0">
                <a:latin typeface="微软雅黑" pitchFamily="34" charset="-122"/>
                <a:ea typeface="微软雅黑" pitchFamily="34" charset="-122"/>
              </a:endParaRPr>
            </a:p>
          </p:txBody>
        </p:sp>
        <p:sp>
          <p:nvSpPr>
            <p:cNvPr id="22" name="矩形">
              <a:extLst>
                <a:ext uri="{FF2B5EF4-FFF2-40B4-BE49-F238E27FC236}">
                  <a16:creationId xmlns:a16="http://schemas.microsoft.com/office/drawing/2014/main" id="{78231C9E-C07E-E546-B5D0-328C0A408ADB}"/>
                </a:ext>
              </a:extLst>
            </p:cNvPr>
            <p:cNvSpPr/>
            <p:nvPr/>
          </p:nvSpPr>
          <p:spPr>
            <a:xfrm>
              <a:off x="7006912" y="4096817"/>
              <a:ext cx="4776597" cy="2401592"/>
            </a:xfrm>
            <a:prstGeom prst="rect">
              <a:avLst/>
            </a:prstGeom>
            <a:noFill/>
            <a:ln w="12700">
              <a:solidFill>
                <a:srgbClr val="0070C0"/>
              </a:solidFill>
              <a:miter lim="400000"/>
            </a:ln>
          </p:spPr>
          <p:txBody>
            <a:bodyPr lIns="71437" tIns="71437" rIns="71437" bIns="71437" anchor="ctr"/>
            <a:lstStyle/>
            <a:p>
              <a:pPr defTabSz="914400">
                <a:defRPr sz="3000" b="0">
                  <a:solidFill>
                    <a:srgbClr val="FFFFFF"/>
                  </a:solidFill>
                  <a:latin typeface="+mn-lt"/>
                  <a:ea typeface="+mn-ea"/>
                  <a:cs typeface="+mn-cs"/>
                  <a:sym typeface="Helvetica Neue Medium"/>
                </a:defRPr>
              </a:pPr>
              <a:endParaRPr sz="1050">
                <a:solidFill>
                  <a:srgbClr val="FFFFFF"/>
                </a:solidFill>
                <a:latin typeface="微软雅黑" panose="020B0503020204020204" pitchFamily="34" charset="-122"/>
                <a:sym typeface="Helvetica Neue Medium"/>
              </a:endParaRPr>
            </a:p>
          </p:txBody>
        </p:sp>
        <p:sp>
          <p:nvSpPr>
            <p:cNvPr id="23" name="矩形 22"/>
            <p:cNvSpPr/>
            <p:nvPr/>
          </p:nvSpPr>
          <p:spPr>
            <a:xfrm>
              <a:off x="7071906" y="4416825"/>
              <a:ext cx="4711603" cy="1895455"/>
            </a:xfrm>
            <a:prstGeom prst="rect">
              <a:avLst/>
            </a:prstGeom>
          </p:spPr>
          <p:txBody>
            <a:bodyPr wrap="square">
              <a:spAutoFit/>
            </a:bodyPr>
            <a:lstStyle/>
            <a:p>
              <a:pPr marL="342900" indent="-342900">
                <a:lnSpc>
                  <a:spcPct val="150000"/>
                </a:lnSpc>
                <a:buFont typeface="Wingdings" panose="05000000000000000000" pitchFamily="2" charset="2"/>
                <a:buChar char="n"/>
              </a:pPr>
              <a:r>
                <a:rPr kumimoji="1"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平稳开融通政府</a:t>
              </a:r>
              <a:r>
                <a:rPr kumimoji="1"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a:t>
              </a:r>
              <a:r>
                <a:rPr kumimoji="1"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超商线下活动</a:t>
              </a:r>
              <a:r>
                <a:rPr kumimoji="1"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a:t>
              </a:r>
              <a:r>
                <a:rPr kumimoji="1"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头部客户活动，以行业角度为主小规划发声</a:t>
              </a:r>
              <a:endParaRPr kumimoji="1"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n"/>
              </a:pPr>
              <a:endParaRPr lang="en-US" altLang="zh-CN" sz="1600" b="1" dirty="0">
                <a:latin typeface="微软雅黑" pitchFamily="34" charset="-122"/>
                <a:ea typeface="微软雅黑" pitchFamily="34" charset="-122"/>
              </a:endParaRPr>
            </a:p>
            <a:p>
              <a:pPr>
                <a:lnSpc>
                  <a:spcPct val="150000"/>
                </a:lnSpc>
              </a:pPr>
              <a:r>
                <a:rPr lang="zh-CN" altLang="en-US" sz="1600" b="1" dirty="0">
                  <a:latin typeface="微软雅黑" pitchFamily="34" charset="-122"/>
                  <a:ea typeface="微软雅黑" pitchFamily="34" charset="-122"/>
                </a:rPr>
                <a:t>注意事项：</a:t>
              </a:r>
              <a:r>
                <a:rPr kumimoji="1"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严格遵循活动推广规范</a:t>
              </a:r>
              <a:endParaRPr kumimoji="1"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itchFamily="34" charset="-122"/>
                  <a:ea typeface="微软雅黑" pitchFamily="34" charset="-122"/>
                </a:rPr>
                <a:t>时间规避：</a:t>
              </a:r>
              <a:r>
                <a:rPr lang="zh-CN" altLang="en-US" sz="1600" dirty="0">
                  <a:latin typeface="微软雅黑" pitchFamily="34" charset="-122"/>
                  <a:ea typeface="微软雅黑" pitchFamily="34" charset="-122"/>
                </a:rPr>
                <a:t>融通活动错开规避</a:t>
              </a:r>
              <a:r>
                <a:rPr lang="en-US" altLang="zh-CN" sz="1600" dirty="0">
                  <a:latin typeface="微软雅黑" pitchFamily="34" charset="-122"/>
                  <a:ea typeface="微软雅黑" pitchFamily="34" charset="-122"/>
                </a:rPr>
                <a:t>920-1003</a:t>
              </a:r>
              <a:r>
                <a:rPr lang="zh-CN" altLang="en-US" sz="1600" dirty="0">
                  <a:latin typeface="微软雅黑" pitchFamily="34" charset="-122"/>
                  <a:ea typeface="微软雅黑" pitchFamily="34" charset="-122"/>
                </a:rPr>
                <a:t>期间</a:t>
              </a:r>
              <a:endParaRPr lang="en-US" altLang="zh-CN" sz="1600" dirty="0">
                <a:latin typeface="微软雅黑" pitchFamily="34" charset="-122"/>
                <a:ea typeface="微软雅黑" pitchFamily="34" charset="-122"/>
              </a:endParaRPr>
            </a:p>
          </p:txBody>
        </p:sp>
        <p:sp>
          <p:nvSpPr>
            <p:cNvPr id="24" name="矩形 23">
              <a:extLst>
                <a:ext uri="{FF2B5EF4-FFF2-40B4-BE49-F238E27FC236}">
                  <a16:creationId xmlns:a16="http://schemas.microsoft.com/office/drawing/2014/main" id="{50BFF128-049D-4BA5-8DF7-7EE64F89A870}"/>
                </a:ext>
              </a:extLst>
            </p:cNvPr>
            <p:cNvSpPr/>
            <p:nvPr/>
          </p:nvSpPr>
          <p:spPr bwMode="auto">
            <a:xfrm>
              <a:off x="963188" y="3710595"/>
              <a:ext cx="5910832" cy="400110"/>
            </a:xfrm>
            <a:prstGeom prst="rect">
              <a:avLst/>
            </a:prstGeom>
            <a:solidFill>
              <a:srgbClr val="0070C0"/>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r>
                <a:rPr lang="zh-CN" altLang="en-US" sz="2000" b="1" dirty="0">
                  <a:solidFill>
                    <a:schemeClr val="bg1"/>
                  </a:solidFill>
                  <a:latin typeface="微软雅黑" panose="020B0503020204020204" pitchFamily="34" charset="-122"/>
                  <a:ea typeface="微软雅黑" panose="020B0503020204020204" pitchFamily="34" charset="-122"/>
                </a:rPr>
                <a:t>线上</a:t>
              </a:r>
              <a:endPar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a16="http://schemas.microsoft.com/office/drawing/2014/main" id="{C1F96CAA-4A14-4BC9-8385-11D277ABC804}"/>
                </a:ext>
              </a:extLst>
            </p:cNvPr>
            <p:cNvSpPr/>
            <p:nvPr/>
          </p:nvSpPr>
          <p:spPr bwMode="auto">
            <a:xfrm>
              <a:off x="7006912" y="3713877"/>
              <a:ext cx="4776597" cy="400110"/>
            </a:xfrm>
            <a:prstGeom prst="rect">
              <a:avLst/>
            </a:prstGeom>
            <a:solidFill>
              <a:srgbClr val="0070C0"/>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a:r>
                <a:rPr lang="zh-CN" altLang="en-US" sz="2000" b="1" dirty="0">
                  <a:solidFill>
                    <a:schemeClr val="bg1"/>
                  </a:solidFill>
                  <a:latin typeface="微软雅黑" panose="020B0503020204020204" pitchFamily="34" charset="-122"/>
                  <a:ea typeface="微软雅黑" panose="020B0503020204020204" pitchFamily="34" charset="-122"/>
                </a:rPr>
                <a:t>线下</a:t>
              </a:r>
            </a:p>
          </p:txBody>
        </p:sp>
      </p:grpSp>
      <p:cxnSp>
        <p:nvCxnSpPr>
          <p:cNvPr id="26" name="直接连接符 25">
            <a:extLst>
              <a:ext uri="{FF2B5EF4-FFF2-40B4-BE49-F238E27FC236}">
                <a16:creationId xmlns:a16="http://schemas.microsoft.com/office/drawing/2014/main" id="{E9C34A8F-3688-4B98-A335-DD3855F87CD3}"/>
              </a:ext>
            </a:extLst>
          </p:cNvPr>
          <p:cNvCxnSpPr/>
          <p:nvPr/>
        </p:nvCxnSpPr>
        <p:spPr bwMode="auto">
          <a:xfrm>
            <a:off x="18628" y="3370219"/>
            <a:ext cx="12134183" cy="13063"/>
          </a:xfrm>
          <a:prstGeom prst="line">
            <a:avLst/>
          </a:prstGeom>
          <a:ln>
            <a:solidFill>
              <a:srgbClr val="0070C0"/>
            </a:solidFill>
            <a:headEnd type="none" w="med" len="med"/>
            <a:tailEnd type="none" w="med" len="me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24335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7270" y="1666124"/>
            <a:ext cx="2384573" cy="2384573"/>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grpSp>
      <p:sp>
        <p:nvSpPr>
          <p:cNvPr id="24" name="任意多边形 23"/>
          <p:cNvSpPr/>
          <p:nvPr/>
        </p:nvSpPr>
        <p:spPr>
          <a:xfrm>
            <a:off x="600" y="-348344"/>
            <a:ext cx="2718956" cy="7417183"/>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4" name="圆角矩形 13"/>
          <p:cNvSpPr/>
          <p:nvPr/>
        </p:nvSpPr>
        <p:spPr>
          <a:xfrm>
            <a:off x="4002060" y="4379076"/>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6" name="文本框 15"/>
          <p:cNvSpPr txBox="1"/>
          <p:nvPr/>
        </p:nvSpPr>
        <p:spPr>
          <a:xfrm>
            <a:off x="2101328" y="2258245"/>
            <a:ext cx="1582026" cy="1200329"/>
          </a:xfrm>
          <a:prstGeom prst="rect">
            <a:avLst/>
          </a:prstGeom>
          <a:noFill/>
        </p:spPr>
        <p:txBody>
          <a:bodyPr wrap="square" lIns="91440" tIns="45720" rIns="91440" bIns="45720" rtlCol="0">
            <a:spAutoFit/>
          </a:bodyPr>
          <a:lstStyle/>
          <a:p>
            <a:r>
              <a:rPr lang="en-US" altLang="zh-CN" sz="7200"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rPr>
              <a:t>03</a:t>
            </a:r>
          </a:p>
        </p:txBody>
      </p:sp>
      <p:sp>
        <p:nvSpPr>
          <p:cNvPr id="15" name="文本框 14">
            <a:extLst>
              <a:ext uri="{FF2B5EF4-FFF2-40B4-BE49-F238E27FC236}">
                <a16:creationId xmlns:a16="http://schemas.microsoft.com/office/drawing/2014/main" id="{219DD943-80CB-4E54-93D7-60ABF036BA7F}"/>
              </a:ext>
            </a:extLst>
          </p:cNvPr>
          <p:cNvSpPr txBox="1"/>
          <p:nvPr/>
        </p:nvSpPr>
        <p:spPr>
          <a:xfrm>
            <a:off x="4251280" y="2858409"/>
            <a:ext cx="6594065" cy="923330"/>
          </a:xfrm>
          <a:prstGeom prst="rect">
            <a:avLst/>
          </a:prstGeom>
          <a:noFill/>
        </p:spPr>
        <p:txBody>
          <a:bodyPr wrap="square" lIns="91440" tIns="45720" rIns="91440" bIns="45720" rtlCol="0">
            <a:spAutoFit/>
          </a:bodyPr>
          <a:lstStyle/>
          <a:p>
            <a:r>
              <a:rPr lang="zh-CN" altLang="en-US" sz="5400" b="1"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rPr>
              <a:t>落地执行</a:t>
            </a:r>
            <a:endParaRPr lang="en-US" altLang="zh-CN" sz="5400" b="1"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Tree>
    <p:extLst>
      <p:ext uri="{BB962C8B-B14F-4D97-AF65-F5344CB8AC3E}">
        <p14:creationId xmlns:p14="http://schemas.microsoft.com/office/powerpoint/2010/main" val="2053728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a:extLst>
              <a:ext uri="{FF2B5EF4-FFF2-40B4-BE49-F238E27FC236}">
                <a16:creationId xmlns:a16="http://schemas.microsoft.com/office/drawing/2014/main" id="{FA4F493B-0D6C-463D-B9FA-9CF46783A782}"/>
              </a:ext>
            </a:extLst>
          </p:cNvPr>
          <p:cNvSpPr/>
          <p:nvPr/>
        </p:nvSpPr>
        <p:spPr>
          <a:xfrm>
            <a:off x="664357" y="56437"/>
            <a:ext cx="8100624" cy="525657"/>
          </a:xfrm>
          <a:prstGeom prst="rect">
            <a:avLst/>
          </a:prstGeom>
        </p:spPr>
        <p:txBody>
          <a:bodyPr wrap="square">
            <a:spAutoFit/>
          </a:bodyPr>
          <a:lstStyle/>
          <a:p>
            <a:pPr algn="ctr">
              <a:lnSpc>
                <a:spcPct val="130000"/>
              </a:lnSpc>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保障与管控举措：</a:t>
            </a:r>
            <a:r>
              <a:rPr lang="zh-CN" altLang="en-US" b="1" dirty="0">
                <a:latin typeface="微软雅黑" panose="020B0503020204020204" pitchFamily="34" charset="-122"/>
                <a:ea typeface="微软雅黑" panose="020B0503020204020204" pitchFamily="34" charset="-122"/>
              </a:rPr>
              <a:t>系统部署，及时响应</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密切关注平稳推进</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6" name="Group 28">
            <a:extLst>
              <a:ext uri="{FF2B5EF4-FFF2-40B4-BE49-F238E27FC236}">
                <a16:creationId xmlns:a16="http://schemas.microsoft.com/office/drawing/2014/main" id="{AE32F042-44C6-48DB-A3EE-A92299BDCE6B}"/>
              </a:ext>
            </a:extLst>
          </p:cNvPr>
          <p:cNvGrpSpPr/>
          <p:nvPr/>
        </p:nvGrpSpPr>
        <p:grpSpPr>
          <a:xfrm>
            <a:off x="6411827" y="1363678"/>
            <a:ext cx="5141834" cy="1216271"/>
            <a:chOff x="7681213" y="3332970"/>
            <a:chExt cx="2604622" cy="822036"/>
          </a:xfrm>
        </p:grpSpPr>
        <p:sp>
          <p:nvSpPr>
            <p:cNvPr id="67" name="TextBox 29">
              <a:extLst>
                <a:ext uri="{FF2B5EF4-FFF2-40B4-BE49-F238E27FC236}">
                  <a16:creationId xmlns:a16="http://schemas.microsoft.com/office/drawing/2014/main" id="{102CE65A-C656-4B1E-B2D9-D6A1E7061724}"/>
                </a:ext>
              </a:extLst>
            </p:cNvPr>
            <p:cNvSpPr txBox="1">
              <a:spLocks/>
            </p:cNvSpPr>
            <p:nvPr/>
          </p:nvSpPr>
          <p:spPr bwMode="auto">
            <a:xfrm>
              <a:off x="7756940" y="3332970"/>
              <a:ext cx="1301593" cy="309958"/>
            </a:xfrm>
            <a:prstGeom prst="rect">
              <a:avLst/>
            </a:prstGeom>
            <a:noFill/>
          </p:spPr>
          <p:txBody>
            <a:bodyPr wrap="none" lIns="480000" tIns="62400" rIns="120000" bIns="62400">
              <a:noAutofit/>
            </a:bodyPr>
            <a:lstStyle/>
            <a:p>
              <a:pPr algn="l" latinLnBrk="0"/>
              <a:r>
                <a:rPr lang="zh-CN" altLang="en-US" sz="2400" b="1" dirty="0">
                  <a:latin typeface="微软雅黑" panose="020B0503020204020204" pitchFamily="34" charset="-122"/>
                  <a:ea typeface="微软雅黑" panose="020B0503020204020204" pitchFamily="34" charset="-122"/>
                  <a:cs typeface="+mn-ea"/>
                  <a:sym typeface="微软雅黑 Light" panose="020B0502040204020203" pitchFamily="34" charset="-122"/>
                </a:rPr>
                <a:t>客户沟通</a:t>
              </a:r>
            </a:p>
          </p:txBody>
        </p:sp>
        <p:sp>
          <p:nvSpPr>
            <p:cNvPr id="68" name="TextBox 30">
              <a:extLst>
                <a:ext uri="{FF2B5EF4-FFF2-40B4-BE49-F238E27FC236}">
                  <a16:creationId xmlns:a16="http://schemas.microsoft.com/office/drawing/2014/main" id="{2C40A5F4-F58E-4CFC-9508-E9703F279AD2}"/>
                </a:ext>
              </a:extLst>
            </p:cNvPr>
            <p:cNvSpPr txBox="1">
              <a:spLocks/>
            </p:cNvSpPr>
            <p:nvPr/>
          </p:nvSpPr>
          <p:spPr bwMode="auto">
            <a:xfrm>
              <a:off x="7681213" y="3698106"/>
              <a:ext cx="2604622" cy="456900"/>
            </a:xfrm>
            <a:prstGeom prst="rect">
              <a:avLst/>
            </a:prstGeom>
            <a:noFill/>
          </p:spPr>
          <p:txBody>
            <a:bodyPr wrap="square" lIns="480000" tIns="62400" rIns="120000" bIns="62400">
              <a:no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梳理</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B/C</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两端及媒体问题清单，提供媒体及客户</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FAQ</a:t>
              </a:r>
            </a:p>
          </p:txBody>
        </p:sp>
      </p:grpSp>
      <p:grpSp>
        <p:nvGrpSpPr>
          <p:cNvPr id="72" name="Group 34">
            <a:extLst>
              <a:ext uri="{FF2B5EF4-FFF2-40B4-BE49-F238E27FC236}">
                <a16:creationId xmlns:a16="http://schemas.microsoft.com/office/drawing/2014/main" id="{428F5764-365E-4E01-B24B-AB29057AFE92}"/>
              </a:ext>
            </a:extLst>
          </p:cNvPr>
          <p:cNvGrpSpPr/>
          <p:nvPr/>
        </p:nvGrpSpPr>
        <p:grpSpPr>
          <a:xfrm>
            <a:off x="6452801" y="5099706"/>
            <a:ext cx="4990126" cy="1389990"/>
            <a:chOff x="7639496" y="3292695"/>
            <a:chExt cx="2959028" cy="939447"/>
          </a:xfrm>
        </p:grpSpPr>
        <p:sp>
          <p:nvSpPr>
            <p:cNvPr id="73" name="TextBox 35">
              <a:extLst>
                <a:ext uri="{FF2B5EF4-FFF2-40B4-BE49-F238E27FC236}">
                  <a16:creationId xmlns:a16="http://schemas.microsoft.com/office/drawing/2014/main" id="{79C21669-6A83-4339-89F1-17CEA3F4DC42}"/>
                </a:ext>
              </a:extLst>
            </p:cNvPr>
            <p:cNvSpPr txBox="1">
              <a:spLocks/>
            </p:cNvSpPr>
            <p:nvPr/>
          </p:nvSpPr>
          <p:spPr bwMode="auto">
            <a:xfrm>
              <a:off x="7685782" y="3292695"/>
              <a:ext cx="1301593" cy="309958"/>
            </a:xfrm>
            <a:prstGeom prst="rect">
              <a:avLst/>
            </a:prstGeom>
            <a:noFill/>
          </p:spPr>
          <p:txBody>
            <a:bodyPr wrap="none" lIns="480000" tIns="62400" rIns="120000" bIns="62400">
              <a:noAutofit/>
            </a:bodyPr>
            <a:lstStyle/>
            <a:p>
              <a:pPr algn="l" latinLnBrk="0"/>
              <a:r>
                <a:rPr lang="zh-CN" altLang="en-US" sz="2400" b="1" dirty="0">
                  <a:latin typeface="微软雅黑" panose="020B0503020204020204" pitchFamily="34" charset="-122"/>
                  <a:ea typeface="微软雅黑" panose="020B0503020204020204" pitchFamily="34" charset="-122"/>
                  <a:cs typeface="+mn-ea"/>
                  <a:sym typeface="微软雅黑 Light" panose="020B0502040204020203" pitchFamily="34" charset="-122"/>
                </a:rPr>
                <a:t>黑媒体预防</a:t>
              </a:r>
            </a:p>
          </p:txBody>
        </p:sp>
        <p:sp>
          <p:nvSpPr>
            <p:cNvPr id="74" name="TextBox 36">
              <a:extLst>
                <a:ext uri="{FF2B5EF4-FFF2-40B4-BE49-F238E27FC236}">
                  <a16:creationId xmlns:a16="http://schemas.microsoft.com/office/drawing/2014/main" id="{FF37B3BF-8E85-4FDA-A04F-53A264FC3640}"/>
                </a:ext>
              </a:extLst>
            </p:cNvPr>
            <p:cNvSpPr txBox="1">
              <a:spLocks/>
            </p:cNvSpPr>
            <p:nvPr/>
          </p:nvSpPr>
          <p:spPr bwMode="auto">
            <a:xfrm>
              <a:off x="7639496" y="3675963"/>
              <a:ext cx="2959028" cy="556179"/>
            </a:xfrm>
            <a:prstGeom prst="rect">
              <a:avLst/>
            </a:prstGeom>
            <a:noFill/>
          </p:spPr>
          <p:txBody>
            <a:bodyPr wrap="square" lIns="480000" tIns="62400" rIns="120000" bIns="62400">
              <a:noAutofit/>
            </a:bodyPr>
            <a:lstStyle/>
            <a:p>
              <a:pPr>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提前应对做好删稿、撤稿执行策略；布局媒体资源，引导舆论方向</a:t>
              </a:r>
            </a:p>
          </p:txBody>
        </p:sp>
      </p:grpSp>
      <p:grpSp>
        <p:nvGrpSpPr>
          <p:cNvPr id="78" name="Group 52">
            <a:extLst>
              <a:ext uri="{FF2B5EF4-FFF2-40B4-BE49-F238E27FC236}">
                <a16:creationId xmlns:a16="http://schemas.microsoft.com/office/drawing/2014/main" id="{A12799B4-0069-4628-AAE4-9581F366DD17}"/>
              </a:ext>
            </a:extLst>
          </p:cNvPr>
          <p:cNvGrpSpPr/>
          <p:nvPr/>
        </p:nvGrpSpPr>
        <p:grpSpPr>
          <a:xfrm>
            <a:off x="6353725" y="3109101"/>
            <a:ext cx="5011611" cy="1520815"/>
            <a:chOff x="7634418" y="3417629"/>
            <a:chExt cx="2675969" cy="1027867"/>
          </a:xfrm>
        </p:grpSpPr>
        <p:sp>
          <p:nvSpPr>
            <p:cNvPr id="79" name="TextBox 53">
              <a:extLst>
                <a:ext uri="{FF2B5EF4-FFF2-40B4-BE49-F238E27FC236}">
                  <a16:creationId xmlns:a16="http://schemas.microsoft.com/office/drawing/2014/main" id="{9EF43F82-A0BE-4117-9014-58D57C6B2652}"/>
                </a:ext>
              </a:extLst>
            </p:cNvPr>
            <p:cNvSpPr txBox="1">
              <a:spLocks/>
            </p:cNvSpPr>
            <p:nvPr/>
          </p:nvSpPr>
          <p:spPr bwMode="auto">
            <a:xfrm>
              <a:off x="7740417" y="3417629"/>
              <a:ext cx="1301593" cy="309958"/>
            </a:xfrm>
            <a:prstGeom prst="rect">
              <a:avLst/>
            </a:prstGeom>
            <a:noFill/>
          </p:spPr>
          <p:txBody>
            <a:bodyPr wrap="none" lIns="480000" tIns="62400" rIns="120000" bIns="62400">
              <a:noAutofit/>
            </a:bodyPr>
            <a:lstStyle/>
            <a:p>
              <a:pPr algn="l" latinLnBrk="0"/>
              <a:r>
                <a:rPr lang="zh-CN" altLang="en-US" sz="2400" b="1" dirty="0">
                  <a:latin typeface="微软雅黑" panose="020B0503020204020204" pitchFamily="34" charset="-122"/>
                  <a:ea typeface="微软雅黑" panose="020B0503020204020204" pitchFamily="34" charset="-122"/>
                  <a:cs typeface="+mn-ea"/>
                  <a:sym typeface="微软雅黑 Light" panose="020B0502040204020203" pitchFamily="34" charset="-122"/>
                </a:rPr>
                <a:t>协作机制</a:t>
              </a:r>
            </a:p>
          </p:txBody>
        </p:sp>
        <p:sp>
          <p:nvSpPr>
            <p:cNvPr id="80" name="TextBox 54">
              <a:extLst>
                <a:ext uri="{FF2B5EF4-FFF2-40B4-BE49-F238E27FC236}">
                  <a16:creationId xmlns:a16="http://schemas.microsoft.com/office/drawing/2014/main" id="{E671F4BE-8441-4147-BB84-34A5426EF3F2}"/>
                </a:ext>
              </a:extLst>
            </p:cNvPr>
            <p:cNvSpPr txBox="1">
              <a:spLocks/>
            </p:cNvSpPr>
            <p:nvPr/>
          </p:nvSpPr>
          <p:spPr bwMode="auto">
            <a:xfrm>
              <a:off x="7634418" y="3824628"/>
              <a:ext cx="2675969" cy="620868"/>
            </a:xfrm>
            <a:prstGeom prst="rect">
              <a:avLst/>
            </a:prstGeom>
            <a:noFill/>
          </p:spPr>
          <p:txBody>
            <a:bodyPr wrap="square" lIns="480000" tIns="62400" rIns="120000" bIns="62400">
              <a:noAutofit/>
            </a:bodyPr>
            <a:lstStyle/>
            <a:p>
              <a:pPr>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地区主动获取区域内特色经济舆论信息，针对重大风险事件，第一时间向总部特色经济项目组报备；</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a:p>
              <a:pPr>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重大活动（超</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100</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人）必须上报总部，对外宣传尽量规避时效承诺，制作物料及对外信息均需送审总部</a:t>
              </a:r>
            </a:p>
            <a:p>
              <a:pPr>
                <a:lnSpc>
                  <a:spcPct val="120000"/>
                </a:lnSpc>
              </a:pP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grpSp>
      <p:grpSp>
        <p:nvGrpSpPr>
          <p:cNvPr id="6" name="组合 5">
            <a:extLst>
              <a:ext uri="{FF2B5EF4-FFF2-40B4-BE49-F238E27FC236}">
                <a16:creationId xmlns:a16="http://schemas.microsoft.com/office/drawing/2014/main" id="{6A9608BD-5597-044C-8724-ED6C237E92A7}"/>
              </a:ext>
            </a:extLst>
          </p:cNvPr>
          <p:cNvGrpSpPr/>
          <p:nvPr/>
        </p:nvGrpSpPr>
        <p:grpSpPr>
          <a:xfrm>
            <a:off x="200667" y="1334157"/>
            <a:ext cx="4773402" cy="1427879"/>
            <a:chOff x="-185023" y="1339003"/>
            <a:chExt cx="3970684" cy="1427879"/>
          </a:xfrm>
        </p:grpSpPr>
        <p:grpSp>
          <p:nvGrpSpPr>
            <p:cNvPr id="69" name="Group 31">
              <a:extLst>
                <a:ext uri="{FF2B5EF4-FFF2-40B4-BE49-F238E27FC236}">
                  <a16:creationId xmlns:a16="http://schemas.microsoft.com/office/drawing/2014/main" id="{B4C96949-42E0-4AAD-852E-10C31638EAF0}"/>
                </a:ext>
              </a:extLst>
            </p:cNvPr>
            <p:cNvGrpSpPr/>
            <p:nvPr/>
          </p:nvGrpSpPr>
          <p:grpSpPr>
            <a:xfrm>
              <a:off x="-185023" y="1339003"/>
              <a:ext cx="3970684" cy="1427879"/>
              <a:chOff x="1439642" y="4087423"/>
              <a:chExt cx="2770618" cy="965056"/>
            </a:xfrm>
          </p:grpSpPr>
          <p:sp>
            <p:nvSpPr>
              <p:cNvPr id="70" name="TextBox 32">
                <a:extLst>
                  <a:ext uri="{FF2B5EF4-FFF2-40B4-BE49-F238E27FC236}">
                    <a16:creationId xmlns:a16="http://schemas.microsoft.com/office/drawing/2014/main" id="{5187BB59-D17D-40DF-AD16-494AD3F3941A}"/>
                  </a:ext>
                </a:extLst>
              </p:cNvPr>
              <p:cNvSpPr txBox="1">
                <a:spLocks/>
              </p:cNvSpPr>
              <p:nvPr/>
            </p:nvSpPr>
            <p:spPr bwMode="auto">
              <a:xfrm>
                <a:off x="1439642" y="4087423"/>
                <a:ext cx="1531613" cy="309958"/>
              </a:xfrm>
              <a:prstGeom prst="rect">
                <a:avLst/>
              </a:prstGeom>
              <a:noFill/>
            </p:spPr>
            <p:txBody>
              <a:bodyPr wrap="none" lIns="120000" tIns="62400" rIns="480000" bIns="62400">
                <a:noAutofit/>
              </a:bodyPr>
              <a:lstStyle/>
              <a:p>
                <a:pPr algn="r"/>
                <a:r>
                  <a:rPr lang="zh-CN" altLang="en-US" sz="2400" b="1" dirty="0">
                    <a:latin typeface="微软雅黑" panose="020B0503020204020204" pitchFamily="34" charset="-122"/>
                    <a:ea typeface="微软雅黑" panose="020B0503020204020204" pitchFamily="34" charset="-122"/>
                    <a:cs typeface="+mn-ea"/>
                    <a:sym typeface="微软雅黑 Light" panose="020B0502040204020203" pitchFamily="34" charset="-122"/>
                  </a:rPr>
                  <a:t>专项监控</a:t>
                </a:r>
              </a:p>
            </p:txBody>
          </p:sp>
          <p:sp>
            <p:nvSpPr>
              <p:cNvPr id="71" name="TextBox 33">
                <a:extLst>
                  <a:ext uri="{FF2B5EF4-FFF2-40B4-BE49-F238E27FC236}">
                    <a16:creationId xmlns:a16="http://schemas.microsoft.com/office/drawing/2014/main" id="{EEB5F133-3031-456A-AD4B-41B6089097FF}"/>
                  </a:ext>
                </a:extLst>
              </p:cNvPr>
              <p:cNvSpPr txBox="1">
                <a:spLocks/>
              </p:cNvSpPr>
              <p:nvPr/>
            </p:nvSpPr>
            <p:spPr bwMode="auto">
              <a:xfrm>
                <a:off x="1820342" y="4496300"/>
                <a:ext cx="2389918" cy="556179"/>
              </a:xfrm>
              <a:prstGeom prst="rect">
                <a:avLst/>
              </a:prstGeom>
              <a:noFill/>
            </p:spPr>
            <p:txBody>
              <a:bodyPr wrap="square" lIns="120000" tIns="62400" rIns="480000" bIns="62400">
                <a:no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中秋高峰专项舆情监测，搭建专项小组，全面舆情布控</a:t>
                </a:r>
              </a:p>
            </p:txBody>
          </p:sp>
        </p:grpSp>
        <p:sp>
          <p:nvSpPr>
            <p:cNvPr id="2" name="矩形 1">
              <a:extLst>
                <a:ext uri="{FF2B5EF4-FFF2-40B4-BE49-F238E27FC236}">
                  <a16:creationId xmlns:a16="http://schemas.microsoft.com/office/drawing/2014/main" id="{A9ACCFC5-73FB-451D-904A-3BE570CD4773}"/>
                </a:ext>
              </a:extLst>
            </p:cNvPr>
            <p:cNvSpPr/>
            <p:nvPr/>
          </p:nvSpPr>
          <p:spPr bwMode="auto">
            <a:xfrm>
              <a:off x="2347373" y="1513487"/>
              <a:ext cx="579805" cy="323723"/>
            </a:xfrm>
            <a:prstGeom prst="rect">
              <a:avLst/>
            </a:prstGeom>
            <a:solidFill>
              <a:srgbClr val="C0000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总部</a:t>
              </a:r>
            </a:p>
          </p:txBody>
        </p:sp>
        <p:sp>
          <p:nvSpPr>
            <p:cNvPr id="37" name="矩形 36">
              <a:extLst>
                <a:ext uri="{FF2B5EF4-FFF2-40B4-BE49-F238E27FC236}">
                  <a16:creationId xmlns:a16="http://schemas.microsoft.com/office/drawing/2014/main" id="{80799F96-3741-4FC4-8F6F-0B6730F928AF}"/>
                </a:ext>
              </a:extLst>
            </p:cNvPr>
            <p:cNvSpPr/>
            <p:nvPr/>
          </p:nvSpPr>
          <p:spPr bwMode="auto">
            <a:xfrm>
              <a:off x="2927178" y="1504922"/>
              <a:ext cx="579805" cy="323723"/>
            </a:xfrm>
            <a:prstGeom prst="rect">
              <a:avLst/>
            </a:prstGeom>
            <a:solidFill>
              <a:srgbClr val="0070C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地区</a:t>
              </a:r>
            </a:p>
          </p:txBody>
        </p:sp>
      </p:grpSp>
      <p:sp>
        <p:nvSpPr>
          <p:cNvPr id="39" name="矩形 38">
            <a:extLst>
              <a:ext uri="{FF2B5EF4-FFF2-40B4-BE49-F238E27FC236}">
                <a16:creationId xmlns:a16="http://schemas.microsoft.com/office/drawing/2014/main" id="{DCCA9CA4-318D-420D-9934-0E1B3B392162}"/>
              </a:ext>
            </a:extLst>
          </p:cNvPr>
          <p:cNvSpPr/>
          <p:nvPr/>
        </p:nvSpPr>
        <p:spPr bwMode="auto">
          <a:xfrm>
            <a:off x="10068169" y="1555325"/>
            <a:ext cx="579805" cy="323723"/>
          </a:xfrm>
          <a:prstGeom prst="rect">
            <a:avLst/>
          </a:prstGeom>
          <a:solidFill>
            <a:srgbClr val="C0000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总部</a:t>
            </a:r>
          </a:p>
        </p:txBody>
      </p:sp>
      <p:sp>
        <p:nvSpPr>
          <p:cNvPr id="40" name="矩形 39">
            <a:extLst>
              <a:ext uri="{FF2B5EF4-FFF2-40B4-BE49-F238E27FC236}">
                <a16:creationId xmlns:a16="http://schemas.microsoft.com/office/drawing/2014/main" id="{5FFA0AC8-41A8-4081-93A4-E1F8F3E90345}"/>
              </a:ext>
            </a:extLst>
          </p:cNvPr>
          <p:cNvSpPr/>
          <p:nvPr/>
        </p:nvSpPr>
        <p:spPr bwMode="auto">
          <a:xfrm>
            <a:off x="10068592" y="2301995"/>
            <a:ext cx="579805" cy="323723"/>
          </a:xfrm>
          <a:prstGeom prst="rect">
            <a:avLst/>
          </a:prstGeom>
          <a:solidFill>
            <a:srgbClr val="0070C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地区</a:t>
            </a:r>
          </a:p>
        </p:txBody>
      </p:sp>
      <p:sp>
        <p:nvSpPr>
          <p:cNvPr id="4" name="矩形 3">
            <a:extLst>
              <a:ext uri="{FF2B5EF4-FFF2-40B4-BE49-F238E27FC236}">
                <a16:creationId xmlns:a16="http://schemas.microsoft.com/office/drawing/2014/main" id="{77C595D2-6135-44FE-8778-DBFC8EB6CFD9}"/>
              </a:ext>
            </a:extLst>
          </p:cNvPr>
          <p:cNvSpPr/>
          <p:nvPr/>
        </p:nvSpPr>
        <p:spPr>
          <a:xfrm>
            <a:off x="6802356" y="2695543"/>
            <a:ext cx="4218478" cy="328936"/>
          </a:xfrm>
          <a:prstGeom prst="rect">
            <a:avLst/>
          </a:prstGeom>
        </p:spPr>
        <p:txBody>
          <a:bodyPr wrap="square">
            <a:sp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根据总部提供的沟通口径与</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B</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端客户提前做好沟通</a:t>
            </a:r>
          </a:p>
        </p:txBody>
      </p:sp>
      <p:grpSp>
        <p:nvGrpSpPr>
          <p:cNvPr id="8" name="组合 7">
            <a:extLst>
              <a:ext uri="{FF2B5EF4-FFF2-40B4-BE49-F238E27FC236}">
                <a16:creationId xmlns:a16="http://schemas.microsoft.com/office/drawing/2014/main" id="{33C87646-7CCD-DA45-A615-C0C30A801EF4}"/>
              </a:ext>
            </a:extLst>
          </p:cNvPr>
          <p:cNvGrpSpPr/>
          <p:nvPr/>
        </p:nvGrpSpPr>
        <p:grpSpPr>
          <a:xfrm>
            <a:off x="142503" y="2670107"/>
            <a:ext cx="4762438" cy="2122493"/>
            <a:chOff x="101656" y="2943199"/>
            <a:chExt cx="4104198" cy="2122493"/>
          </a:xfrm>
        </p:grpSpPr>
        <p:grpSp>
          <p:nvGrpSpPr>
            <p:cNvPr id="81" name="Group 55">
              <a:extLst>
                <a:ext uri="{FF2B5EF4-FFF2-40B4-BE49-F238E27FC236}">
                  <a16:creationId xmlns:a16="http://schemas.microsoft.com/office/drawing/2014/main" id="{79C2DCCA-BDE1-4DE9-B1FA-1308EA66EA58}"/>
                </a:ext>
              </a:extLst>
            </p:cNvPr>
            <p:cNvGrpSpPr/>
            <p:nvPr/>
          </p:nvGrpSpPr>
          <p:grpSpPr>
            <a:xfrm>
              <a:off x="101656" y="2943199"/>
              <a:ext cx="4104198" cy="1094843"/>
              <a:chOff x="2300840" y="4117797"/>
              <a:chExt cx="2647537" cy="739967"/>
            </a:xfrm>
          </p:grpSpPr>
          <p:sp>
            <p:nvSpPr>
              <p:cNvPr id="82" name="TextBox 56">
                <a:extLst>
                  <a:ext uri="{FF2B5EF4-FFF2-40B4-BE49-F238E27FC236}">
                    <a16:creationId xmlns:a16="http://schemas.microsoft.com/office/drawing/2014/main" id="{6A42CDEB-89CA-4B78-ACD6-02D6EE10CE8D}"/>
                  </a:ext>
                </a:extLst>
              </p:cNvPr>
              <p:cNvSpPr txBox="1">
                <a:spLocks/>
              </p:cNvSpPr>
              <p:nvPr/>
            </p:nvSpPr>
            <p:spPr bwMode="auto">
              <a:xfrm>
                <a:off x="2300840" y="4117797"/>
                <a:ext cx="1531613" cy="309958"/>
              </a:xfrm>
              <a:prstGeom prst="rect">
                <a:avLst/>
              </a:prstGeom>
              <a:noFill/>
            </p:spPr>
            <p:txBody>
              <a:bodyPr wrap="none" lIns="120000" tIns="62400" rIns="480000" bIns="62400">
                <a:noAutofit/>
              </a:bodyPr>
              <a:lstStyle/>
              <a:p>
                <a:pPr algn="r" latinLnBrk="0"/>
                <a:r>
                  <a:rPr lang="zh-CN" altLang="en-US" sz="2400" b="1" dirty="0">
                    <a:latin typeface="微软雅黑" panose="020B0503020204020204" pitchFamily="34" charset="-122"/>
                    <a:ea typeface="微软雅黑" panose="020B0503020204020204" pitchFamily="34" charset="-122"/>
                    <a:cs typeface="+mn-ea"/>
                    <a:sym typeface="微软雅黑 Light" panose="020B0502040204020203" pitchFamily="34" charset="-122"/>
                  </a:rPr>
                  <a:t>专项培训</a:t>
                </a:r>
              </a:p>
            </p:txBody>
          </p:sp>
          <p:sp>
            <p:nvSpPr>
              <p:cNvPr id="83" name="TextBox 57">
                <a:extLst>
                  <a:ext uri="{FF2B5EF4-FFF2-40B4-BE49-F238E27FC236}">
                    <a16:creationId xmlns:a16="http://schemas.microsoft.com/office/drawing/2014/main" id="{71F8BF02-DABD-4C06-859C-9F32485D58D6}"/>
                  </a:ext>
                </a:extLst>
              </p:cNvPr>
              <p:cNvSpPr txBox="1">
                <a:spLocks/>
              </p:cNvSpPr>
              <p:nvPr/>
            </p:nvSpPr>
            <p:spPr bwMode="auto">
              <a:xfrm>
                <a:off x="2690097" y="4451113"/>
                <a:ext cx="2258280" cy="406651"/>
              </a:xfrm>
              <a:prstGeom prst="rect">
                <a:avLst/>
              </a:prstGeom>
              <a:noFill/>
            </p:spPr>
            <p:txBody>
              <a:bodyPr wrap="square" lIns="120000" tIns="62400" rIns="480000" bIns="62400">
                <a:no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梳理常见风险点，拉通集团公共、品牌、客服，给予地区专项培训</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endParaRPr>
              </a:p>
            </p:txBody>
          </p:sp>
        </p:grpSp>
        <p:grpSp>
          <p:nvGrpSpPr>
            <p:cNvPr id="7" name="组合 6">
              <a:extLst>
                <a:ext uri="{FF2B5EF4-FFF2-40B4-BE49-F238E27FC236}">
                  <a16:creationId xmlns:a16="http://schemas.microsoft.com/office/drawing/2014/main" id="{6D6C1979-E284-5840-92D7-ADBF2E09A922}"/>
                </a:ext>
              </a:extLst>
            </p:cNvPr>
            <p:cNvGrpSpPr/>
            <p:nvPr/>
          </p:nvGrpSpPr>
          <p:grpSpPr>
            <a:xfrm>
              <a:off x="707051" y="3069694"/>
              <a:ext cx="3303934" cy="1995998"/>
              <a:chOff x="707051" y="3069694"/>
              <a:chExt cx="3303934" cy="1995998"/>
            </a:xfrm>
          </p:grpSpPr>
          <p:sp>
            <p:nvSpPr>
              <p:cNvPr id="44" name="矩形 43">
                <a:extLst>
                  <a:ext uri="{FF2B5EF4-FFF2-40B4-BE49-F238E27FC236}">
                    <a16:creationId xmlns:a16="http://schemas.microsoft.com/office/drawing/2014/main" id="{92DF800E-F851-4D08-84A6-D44A98F2087B}"/>
                  </a:ext>
                </a:extLst>
              </p:cNvPr>
              <p:cNvSpPr/>
              <p:nvPr/>
            </p:nvSpPr>
            <p:spPr bwMode="auto">
              <a:xfrm>
                <a:off x="3431180" y="3069694"/>
                <a:ext cx="579805" cy="323723"/>
              </a:xfrm>
              <a:prstGeom prst="rect">
                <a:avLst/>
              </a:prstGeom>
              <a:solidFill>
                <a:srgbClr val="C0000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总部</a:t>
                </a:r>
              </a:p>
            </p:txBody>
          </p:sp>
          <p:sp>
            <p:nvSpPr>
              <p:cNvPr id="5" name="矩形 4">
                <a:extLst>
                  <a:ext uri="{FF2B5EF4-FFF2-40B4-BE49-F238E27FC236}">
                    <a16:creationId xmlns:a16="http://schemas.microsoft.com/office/drawing/2014/main" id="{940F6DDC-CB82-48DF-873C-727E241686C5}"/>
                  </a:ext>
                </a:extLst>
              </p:cNvPr>
              <p:cNvSpPr/>
              <p:nvPr/>
            </p:nvSpPr>
            <p:spPr>
              <a:xfrm>
                <a:off x="707051" y="4478223"/>
                <a:ext cx="3165555" cy="587469"/>
              </a:xfrm>
              <a:prstGeom prst="rect">
                <a:avLst/>
              </a:prstGeom>
            </p:spPr>
            <p:txBody>
              <a:bodyPr wrap="square">
                <a:sp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rPr>
                  <a:t>严格遵循</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rPr>
                  <a:t>特色经济对外推广规则及规范</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rPr>
                  <a:t>，并做好本区域内宣导</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sp>
            <p:nvSpPr>
              <p:cNvPr id="49" name="矩形 48">
                <a:extLst>
                  <a:ext uri="{FF2B5EF4-FFF2-40B4-BE49-F238E27FC236}">
                    <a16:creationId xmlns:a16="http://schemas.microsoft.com/office/drawing/2014/main" id="{D757C623-BEB8-432F-AB90-646205419693}"/>
                  </a:ext>
                </a:extLst>
              </p:cNvPr>
              <p:cNvSpPr/>
              <p:nvPr/>
            </p:nvSpPr>
            <p:spPr bwMode="auto">
              <a:xfrm>
                <a:off x="3431179" y="4088250"/>
                <a:ext cx="579805" cy="323723"/>
              </a:xfrm>
              <a:prstGeom prst="rect">
                <a:avLst/>
              </a:prstGeom>
              <a:solidFill>
                <a:srgbClr val="0070C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地区</a:t>
                </a:r>
              </a:p>
            </p:txBody>
          </p:sp>
        </p:grpSp>
      </p:grpSp>
      <p:grpSp>
        <p:nvGrpSpPr>
          <p:cNvPr id="9" name="组合 8">
            <a:extLst>
              <a:ext uri="{FF2B5EF4-FFF2-40B4-BE49-F238E27FC236}">
                <a16:creationId xmlns:a16="http://schemas.microsoft.com/office/drawing/2014/main" id="{083B469A-B7FB-7C46-89E7-5B923E8DE393}"/>
              </a:ext>
            </a:extLst>
          </p:cNvPr>
          <p:cNvGrpSpPr/>
          <p:nvPr/>
        </p:nvGrpSpPr>
        <p:grpSpPr>
          <a:xfrm>
            <a:off x="856561" y="5083665"/>
            <a:ext cx="4407952" cy="1465097"/>
            <a:chOff x="518159" y="4943000"/>
            <a:chExt cx="3811842" cy="1465097"/>
          </a:xfrm>
        </p:grpSpPr>
        <p:sp>
          <p:nvSpPr>
            <p:cNvPr id="76" name="TextBox 38">
              <a:extLst>
                <a:ext uri="{FF2B5EF4-FFF2-40B4-BE49-F238E27FC236}">
                  <a16:creationId xmlns:a16="http://schemas.microsoft.com/office/drawing/2014/main" id="{0CC40A44-BDE1-4B7D-8A02-4C95E3404B9D}"/>
                </a:ext>
              </a:extLst>
            </p:cNvPr>
            <p:cNvSpPr txBox="1">
              <a:spLocks/>
            </p:cNvSpPr>
            <p:nvPr/>
          </p:nvSpPr>
          <p:spPr bwMode="auto">
            <a:xfrm>
              <a:off x="705080" y="4943000"/>
              <a:ext cx="1573223" cy="458608"/>
            </a:xfrm>
            <a:prstGeom prst="rect">
              <a:avLst/>
            </a:prstGeom>
            <a:noFill/>
          </p:spPr>
          <p:txBody>
            <a:bodyPr wrap="none" lIns="120000" tIns="62400" rIns="480000" bIns="62400">
              <a:noAutofit/>
            </a:bodyPr>
            <a:lstStyle/>
            <a:p>
              <a:pPr algn="just"/>
              <a:r>
                <a:rPr lang="zh-CN" altLang="en-US" sz="2400" b="1" dirty="0">
                  <a:latin typeface="微软雅黑" panose="020B0503020204020204" pitchFamily="34" charset="-122"/>
                  <a:ea typeface="微软雅黑" panose="020B0503020204020204" pitchFamily="34" charset="-122"/>
                  <a:cs typeface="+mn-ea"/>
                  <a:sym typeface="微软雅黑 Light" panose="020B0502040204020203" pitchFamily="34" charset="-122"/>
                </a:rPr>
                <a:t>媒体拜访</a:t>
              </a:r>
            </a:p>
          </p:txBody>
        </p:sp>
        <p:sp>
          <p:nvSpPr>
            <p:cNvPr id="77" name="TextBox 51">
              <a:extLst>
                <a:ext uri="{FF2B5EF4-FFF2-40B4-BE49-F238E27FC236}">
                  <a16:creationId xmlns:a16="http://schemas.microsoft.com/office/drawing/2014/main" id="{8A247348-DE7E-4B30-A590-7C2C61AF5CC7}"/>
                </a:ext>
              </a:extLst>
            </p:cNvPr>
            <p:cNvSpPr txBox="1">
              <a:spLocks/>
            </p:cNvSpPr>
            <p:nvPr/>
          </p:nvSpPr>
          <p:spPr bwMode="auto">
            <a:xfrm>
              <a:off x="518159" y="5585184"/>
              <a:ext cx="3811842" cy="822913"/>
            </a:xfrm>
            <a:prstGeom prst="rect">
              <a:avLst/>
            </a:prstGeom>
            <a:noFill/>
          </p:spPr>
          <p:txBody>
            <a:bodyPr wrap="square" lIns="120000" tIns="62400" rIns="480000" bIns="62400">
              <a:no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微软雅黑 Light" panose="020B0502040204020203" pitchFamily="34" charset="-122"/>
                </a:rPr>
                <a:t>拉通集团公共锁定潜在隐患城市，做关键媒体资源梳理及提前拜访，做好预防措施</a:t>
              </a:r>
            </a:p>
          </p:txBody>
        </p:sp>
        <p:sp>
          <p:nvSpPr>
            <p:cNvPr id="52" name="矩形 51">
              <a:extLst>
                <a:ext uri="{FF2B5EF4-FFF2-40B4-BE49-F238E27FC236}">
                  <a16:creationId xmlns:a16="http://schemas.microsoft.com/office/drawing/2014/main" id="{0AEA69B8-24A8-46ED-A678-942E23EFE8D8}"/>
                </a:ext>
              </a:extLst>
            </p:cNvPr>
            <p:cNvSpPr/>
            <p:nvPr/>
          </p:nvSpPr>
          <p:spPr bwMode="auto">
            <a:xfrm>
              <a:off x="3273152" y="5079715"/>
              <a:ext cx="579805" cy="323723"/>
            </a:xfrm>
            <a:prstGeom prst="rect">
              <a:avLst/>
            </a:prstGeom>
            <a:solidFill>
              <a:srgbClr val="C0000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总部</a:t>
              </a:r>
            </a:p>
          </p:txBody>
        </p:sp>
      </p:grpSp>
      <p:sp>
        <p:nvSpPr>
          <p:cNvPr id="53" name="矩形 52">
            <a:extLst>
              <a:ext uri="{FF2B5EF4-FFF2-40B4-BE49-F238E27FC236}">
                <a16:creationId xmlns:a16="http://schemas.microsoft.com/office/drawing/2014/main" id="{83F88DA9-BED3-4052-9CD6-2B15CF8AB7E2}"/>
              </a:ext>
            </a:extLst>
          </p:cNvPr>
          <p:cNvSpPr/>
          <p:nvPr/>
        </p:nvSpPr>
        <p:spPr bwMode="auto">
          <a:xfrm>
            <a:off x="10068170" y="3289820"/>
            <a:ext cx="579805" cy="323723"/>
          </a:xfrm>
          <a:prstGeom prst="rect">
            <a:avLst/>
          </a:prstGeom>
          <a:solidFill>
            <a:srgbClr val="0070C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地区</a:t>
            </a:r>
          </a:p>
        </p:txBody>
      </p:sp>
      <p:sp>
        <p:nvSpPr>
          <p:cNvPr id="59" name="矩形 58">
            <a:extLst>
              <a:ext uri="{FF2B5EF4-FFF2-40B4-BE49-F238E27FC236}">
                <a16:creationId xmlns:a16="http://schemas.microsoft.com/office/drawing/2014/main" id="{84DA3C1D-4084-4C4A-8DD1-1E34EBBFABB3}"/>
              </a:ext>
            </a:extLst>
          </p:cNvPr>
          <p:cNvSpPr/>
          <p:nvPr/>
        </p:nvSpPr>
        <p:spPr bwMode="auto">
          <a:xfrm>
            <a:off x="10068168" y="5323876"/>
            <a:ext cx="579805" cy="323723"/>
          </a:xfrm>
          <a:prstGeom prst="rect">
            <a:avLst/>
          </a:prstGeom>
          <a:solidFill>
            <a:srgbClr val="C00000"/>
          </a:solidFill>
          <a:ln w="9525" cap="flat" cmpd="sng" algn="ctr">
            <a:noFill/>
            <a:prstDash val="solid"/>
            <a:round/>
            <a:headEnd type="none" w="med" len="med"/>
            <a:tailEnd type="none" w="med" len="med"/>
          </a:ln>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总部</a:t>
            </a:r>
          </a:p>
        </p:txBody>
      </p:sp>
      <p:sp>
        <p:nvSpPr>
          <p:cNvPr id="36" name="矩形 35">
            <a:extLst>
              <a:ext uri="{FF2B5EF4-FFF2-40B4-BE49-F238E27FC236}">
                <a16:creationId xmlns:a16="http://schemas.microsoft.com/office/drawing/2014/main" id="{E10687DA-1E4B-D34D-ACBE-1519EAB2045B}"/>
              </a:ext>
            </a:extLst>
          </p:cNvPr>
          <p:cNvSpPr/>
          <p:nvPr/>
        </p:nvSpPr>
        <p:spPr>
          <a:xfrm>
            <a:off x="2436053" y="760311"/>
            <a:ext cx="7765526" cy="369332"/>
          </a:xfrm>
          <a:prstGeom prst="rect">
            <a:avLst/>
          </a:prstGeom>
        </p:spPr>
        <p:txBody>
          <a:bodyPr wrap="square">
            <a:spAutoFit/>
          </a:bodyPr>
          <a:lstStyle/>
          <a:p>
            <a:pPr algn="ctr">
              <a:lnSpc>
                <a:spcPct val="90000"/>
              </a:lnSpc>
              <a:spcBef>
                <a:spcPct val="0"/>
              </a:spcBef>
              <a:spcAft>
                <a:spcPts val="600"/>
              </a:spcAft>
            </a:pPr>
            <a:r>
              <a:rPr lang="zh-CN" altLang="zh-CN" sz="2000" b="1" dirty="0">
                <a:latin typeface="微软雅黑" panose="020B0503020204020204" pitchFamily="34" charset="-122"/>
                <a:ea typeface="微软雅黑" panose="020B0503020204020204" pitchFamily="34" charset="-122"/>
              </a:rPr>
              <a:t>密切关注市场环境</a:t>
            </a:r>
            <a:r>
              <a:rPr lang="en-US" altLang="zh-CN" sz="2000" b="1" dirty="0">
                <a:latin typeface="微软雅黑" panose="020B0503020204020204" pitchFamily="34" charset="-122"/>
                <a:ea typeface="微软雅黑" panose="020B0503020204020204" pitchFamily="34" charset="-122"/>
              </a:rPr>
              <a:t>/</a:t>
            </a:r>
            <a:r>
              <a:rPr lang="zh-CN" altLang="zh-CN" sz="2000" b="1" dirty="0">
                <a:latin typeface="微软雅黑" panose="020B0503020204020204" pitchFamily="34" charset="-122"/>
                <a:ea typeface="微软雅黑" panose="020B0503020204020204" pitchFamily="34" charset="-122"/>
              </a:rPr>
              <a:t>客户需求</a:t>
            </a:r>
            <a:r>
              <a:rPr lang="en-US" altLang="zh-CN" sz="2000" b="1" dirty="0">
                <a:latin typeface="微软雅黑" panose="020B0503020204020204" pitchFamily="34" charset="-122"/>
                <a:ea typeface="微软雅黑" panose="020B0503020204020204" pitchFamily="34" charset="-122"/>
              </a:rPr>
              <a:t>/</a:t>
            </a:r>
            <a:r>
              <a:rPr lang="zh-CN" altLang="zh-CN" sz="2000" b="1" dirty="0">
                <a:latin typeface="微软雅黑" panose="020B0503020204020204" pitchFamily="34" charset="-122"/>
                <a:ea typeface="微软雅黑" panose="020B0503020204020204" pitchFamily="34" charset="-122"/>
              </a:rPr>
              <a:t>竞争对手变化</a:t>
            </a:r>
            <a:r>
              <a:rPr lang="zh-CN" altLang="en-US" sz="2000" b="1" dirty="0">
                <a:latin typeface="微软雅黑" panose="020B0503020204020204" pitchFamily="34" charset="-122"/>
                <a:ea typeface="微软雅黑" panose="020B0503020204020204" pitchFamily="34" charset="-122"/>
              </a:rPr>
              <a:t>防守为主聚焦舆情布控</a:t>
            </a:r>
            <a:endParaRPr lang="en-US" altLang="zh-CN" sz="2000" b="1" dirty="0">
              <a:latin typeface="微软雅黑" pitchFamily="34" charset="-122"/>
              <a:ea typeface="微软雅黑" pitchFamily="34" charset="-122"/>
            </a:endParaRPr>
          </a:p>
        </p:txBody>
      </p:sp>
      <p:cxnSp>
        <p:nvCxnSpPr>
          <p:cNvPr id="10" name="直线连接符 9">
            <a:extLst>
              <a:ext uri="{FF2B5EF4-FFF2-40B4-BE49-F238E27FC236}">
                <a16:creationId xmlns:a16="http://schemas.microsoft.com/office/drawing/2014/main" id="{C252EB26-8DDB-6E4B-AEDB-7C212E5718AA}"/>
              </a:ext>
            </a:extLst>
          </p:cNvPr>
          <p:cNvCxnSpPr/>
          <p:nvPr/>
        </p:nvCxnSpPr>
        <p:spPr bwMode="auto">
          <a:xfrm>
            <a:off x="1067068" y="5558315"/>
            <a:ext cx="364579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直线连接符 37">
            <a:extLst>
              <a:ext uri="{FF2B5EF4-FFF2-40B4-BE49-F238E27FC236}">
                <a16:creationId xmlns:a16="http://schemas.microsoft.com/office/drawing/2014/main" id="{4A2B150F-3C3E-0142-BE98-CF83CC98E5B2}"/>
              </a:ext>
            </a:extLst>
          </p:cNvPr>
          <p:cNvCxnSpPr>
            <a:cxnSpLocks/>
          </p:cNvCxnSpPr>
          <p:nvPr/>
        </p:nvCxnSpPr>
        <p:spPr bwMode="auto">
          <a:xfrm>
            <a:off x="1067068" y="3113068"/>
            <a:ext cx="3611750" cy="1884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直线连接符 41">
            <a:extLst>
              <a:ext uri="{FF2B5EF4-FFF2-40B4-BE49-F238E27FC236}">
                <a16:creationId xmlns:a16="http://schemas.microsoft.com/office/drawing/2014/main" id="{41BACF9B-CAB4-0940-9807-CEDDCD373A45}"/>
              </a:ext>
            </a:extLst>
          </p:cNvPr>
          <p:cNvCxnSpPr>
            <a:cxnSpLocks/>
          </p:cNvCxnSpPr>
          <p:nvPr/>
        </p:nvCxnSpPr>
        <p:spPr bwMode="auto">
          <a:xfrm>
            <a:off x="930658" y="4115757"/>
            <a:ext cx="3611750" cy="1884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直线连接符 42">
            <a:extLst>
              <a:ext uri="{FF2B5EF4-FFF2-40B4-BE49-F238E27FC236}">
                <a16:creationId xmlns:a16="http://schemas.microsoft.com/office/drawing/2014/main" id="{F02D97CF-01A7-C446-B533-C7B3126BEEF7}"/>
              </a:ext>
            </a:extLst>
          </p:cNvPr>
          <p:cNvCxnSpPr>
            <a:cxnSpLocks/>
          </p:cNvCxnSpPr>
          <p:nvPr/>
        </p:nvCxnSpPr>
        <p:spPr bwMode="auto">
          <a:xfrm>
            <a:off x="1037940" y="1822368"/>
            <a:ext cx="3611750" cy="1884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直线连接符 44">
            <a:extLst>
              <a:ext uri="{FF2B5EF4-FFF2-40B4-BE49-F238E27FC236}">
                <a16:creationId xmlns:a16="http://schemas.microsoft.com/office/drawing/2014/main" id="{B13BB923-15A6-6E47-B57D-A9A701986205}"/>
              </a:ext>
            </a:extLst>
          </p:cNvPr>
          <p:cNvCxnSpPr>
            <a:cxnSpLocks/>
          </p:cNvCxnSpPr>
          <p:nvPr/>
        </p:nvCxnSpPr>
        <p:spPr bwMode="auto">
          <a:xfrm>
            <a:off x="7053655" y="1860382"/>
            <a:ext cx="3611750" cy="1884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直线连接符 45">
            <a:extLst>
              <a:ext uri="{FF2B5EF4-FFF2-40B4-BE49-F238E27FC236}">
                <a16:creationId xmlns:a16="http://schemas.microsoft.com/office/drawing/2014/main" id="{75957ABE-4F1A-5947-8959-8B387E4EA464}"/>
              </a:ext>
            </a:extLst>
          </p:cNvPr>
          <p:cNvCxnSpPr>
            <a:cxnSpLocks/>
          </p:cNvCxnSpPr>
          <p:nvPr/>
        </p:nvCxnSpPr>
        <p:spPr bwMode="auto">
          <a:xfrm>
            <a:off x="6975920" y="2608154"/>
            <a:ext cx="3611750" cy="1884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直线连接符 46">
            <a:extLst>
              <a:ext uri="{FF2B5EF4-FFF2-40B4-BE49-F238E27FC236}">
                <a16:creationId xmlns:a16="http://schemas.microsoft.com/office/drawing/2014/main" id="{824D8239-0365-F54D-B1DD-283FB58EC084}"/>
              </a:ext>
            </a:extLst>
          </p:cNvPr>
          <p:cNvCxnSpPr>
            <a:cxnSpLocks/>
          </p:cNvCxnSpPr>
          <p:nvPr/>
        </p:nvCxnSpPr>
        <p:spPr bwMode="auto">
          <a:xfrm>
            <a:off x="6975920" y="3610800"/>
            <a:ext cx="3611750" cy="1884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直线连接符 47">
            <a:extLst>
              <a:ext uri="{FF2B5EF4-FFF2-40B4-BE49-F238E27FC236}">
                <a16:creationId xmlns:a16="http://schemas.microsoft.com/office/drawing/2014/main" id="{48D423E3-A020-8F4E-B17D-FDB6FA8184D6}"/>
              </a:ext>
            </a:extLst>
          </p:cNvPr>
          <p:cNvCxnSpPr>
            <a:cxnSpLocks/>
          </p:cNvCxnSpPr>
          <p:nvPr/>
        </p:nvCxnSpPr>
        <p:spPr bwMode="auto">
          <a:xfrm>
            <a:off x="6975920" y="5625280"/>
            <a:ext cx="3611750" cy="1884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532" y="13395960"/>
            <a:ext cx="2743200" cy="1524000"/>
          </a:xfrm>
          <a:prstGeom prst="rect">
            <a:avLst/>
          </a:prstGeom>
        </p:spPr>
      </p:pic>
    </p:spTree>
    <p:extLst>
      <p:ext uri="{BB962C8B-B14F-4D97-AF65-F5344CB8AC3E}">
        <p14:creationId xmlns:p14="http://schemas.microsoft.com/office/powerpoint/2010/main" val="3834571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bwMode="auto">
          <a:xfrm>
            <a:off x="8151521" y="2310841"/>
            <a:ext cx="3061169" cy="0"/>
          </a:xfrm>
          <a:prstGeom prst="line">
            <a:avLst/>
          </a:prstGeom>
          <a:noFill/>
          <a:ln w="15875" cap="flat" cmpd="sng" algn="ctr">
            <a:solidFill>
              <a:schemeClr val="bg1">
                <a:lumMod val="65000"/>
              </a:schemeClr>
            </a:solidFill>
            <a:prstDash val="solid"/>
            <a:round/>
            <a:headEnd type="none" w="med" len="med"/>
            <a:tailEnd type="none" w="med" len="med"/>
          </a:ln>
          <a:effectLst/>
        </p:spPr>
      </p:cxnSp>
      <p:cxnSp>
        <p:nvCxnSpPr>
          <p:cNvPr id="26" name="直接连接符 25"/>
          <p:cNvCxnSpPr/>
          <p:nvPr/>
        </p:nvCxnSpPr>
        <p:spPr bwMode="auto">
          <a:xfrm>
            <a:off x="8350375" y="5315600"/>
            <a:ext cx="2862315" cy="0"/>
          </a:xfrm>
          <a:prstGeom prst="line">
            <a:avLst/>
          </a:prstGeom>
          <a:noFill/>
          <a:ln w="15875" cap="flat" cmpd="sng" algn="ctr">
            <a:solidFill>
              <a:schemeClr val="bg1">
                <a:lumMod val="65000"/>
              </a:schemeClr>
            </a:solidFill>
            <a:prstDash val="solid"/>
            <a:round/>
            <a:headEnd type="none" w="med" len="med"/>
            <a:tailEnd type="none" w="med" len="med"/>
          </a:ln>
          <a:effectLst/>
        </p:spPr>
      </p:cxnSp>
      <p:cxnSp>
        <p:nvCxnSpPr>
          <p:cNvPr id="22" name="直接连接符 21"/>
          <p:cNvCxnSpPr/>
          <p:nvPr/>
        </p:nvCxnSpPr>
        <p:spPr bwMode="auto">
          <a:xfrm>
            <a:off x="597435" y="5303564"/>
            <a:ext cx="4753686" cy="0"/>
          </a:xfrm>
          <a:prstGeom prst="line">
            <a:avLst/>
          </a:prstGeom>
          <a:noFill/>
          <a:ln w="15875" cap="flat" cmpd="sng" algn="ctr">
            <a:solidFill>
              <a:schemeClr val="bg1">
                <a:lumMod val="65000"/>
              </a:schemeClr>
            </a:solidFill>
            <a:prstDash val="solid"/>
            <a:round/>
            <a:headEnd type="none" w="med" len="med"/>
            <a:tailEnd type="none" w="med" len="med"/>
          </a:ln>
          <a:effectLst/>
        </p:spPr>
      </p:cxnSp>
      <p:cxnSp>
        <p:nvCxnSpPr>
          <p:cNvPr id="23" name="直接连接符 22"/>
          <p:cNvCxnSpPr/>
          <p:nvPr/>
        </p:nvCxnSpPr>
        <p:spPr bwMode="auto">
          <a:xfrm>
            <a:off x="689416" y="2330821"/>
            <a:ext cx="4088668" cy="0"/>
          </a:xfrm>
          <a:prstGeom prst="line">
            <a:avLst/>
          </a:prstGeom>
          <a:noFill/>
          <a:ln w="15875" cap="flat" cmpd="sng" algn="ctr">
            <a:solidFill>
              <a:schemeClr val="bg1">
                <a:lumMod val="65000"/>
              </a:schemeClr>
            </a:solidFill>
            <a:prstDash val="solid"/>
            <a:round/>
            <a:headEnd type="none" w="med" len="med"/>
            <a:tailEnd type="none" w="med" len="med"/>
          </a:ln>
          <a:effectLst/>
        </p:spPr>
      </p:cxnSp>
      <p:grpSp>
        <p:nvGrpSpPr>
          <p:cNvPr id="17" name="Group 3"/>
          <p:cNvGrpSpPr>
            <a:grpSpLocks/>
          </p:cNvGrpSpPr>
          <p:nvPr/>
        </p:nvGrpSpPr>
        <p:grpSpPr bwMode="auto">
          <a:xfrm>
            <a:off x="4778084" y="1896106"/>
            <a:ext cx="3825821" cy="4087499"/>
            <a:chOff x="2376" y="1824"/>
            <a:chExt cx="1743" cy="1948"/>
          </a:xfrm>
        </p:grpSpPr>
        <p:sp>
          <p:nvSpPr>
            <p:cNvPr id="18" name="Freeform 4"/>
            <p:cNvSpPr>
              <a:spLocks/>
            </p:cNvSpPr>
            <p:nvPr/>
          </p:nvSpPr>
          <p:spPr bwMode="blackWhite">
            <a:xfrm>
              <a:off x="3143" y="1961"/>
              <a:ext cx="976" cy="1811"/>
            </a:xfrm>
            <a:custGeom>
              <a:avLst/>
              <a:gdLst>
                <a:gd name="T0" fmla="*/ 338 w 976"/>
                <a:gd name="T1" fmla="*/ 1654 h 1811"/>
                <a:gd name="T2" fmla="*/ 449 w 976"/>
                <a:gd name="T3" fmla="*/ 1612 h 1811"/>
                <a:gd name="T4" fmla="*/ 553 w 976"/>
                <a:gd name="T5" fmla="*/ 1555 h 1811"/>
                <a:gd name="T6" fmla="*/ 651 w 976"/>
                <a:gd name="T7" fmla="*/ 1485 h 1811"/>
                <a:gd name="T8" fmla="*/ 741 w 976"/>
                <a:gd name="T9" fmla="*/ 1405 h 1811"/>
                <a:gd name="T10" fmla="*/ 818 w 976"/>
                <a:gd name="T11" fmla="*/ 1313 h 1811"/>
                <a:gd name="T12" fmla="*/ 882 w 976"/>
                <a:gd name="T13" fmla="*/ 1210 h 1811"/>
                <a:gd name="T14" fmla="*/ 929 w 976"/>
                <a:gd name="T15" fmla="*/ 1100 h 1811"/>
                <a:gd name="T16" fmla="*/ 961 w 976"/>
                <a:gd name="T17" fmla="*/ 984 h 1811"/>
                <a:gd name="T18" fmla="*/ 975 w 976"/>
                <a:gd name="T19" fmla="*/ 865 h 1811"/>
                <a:gd name="T20" fmla="*/ 972 w 976"/>
                <a:gd name="T21" fmla="*/ 744 h 1811"/>
                <a:gd name="T22" fmla="*/ 950 w 976"/>
                <a:gd name="T23" fmla="*/ 625 h 1811"/>
                <a:gd name="T24" fmla="*/ 913 w 976"/>
                <a:gd name="T25" fmla="*/ 511 h 1811"/>
                <a:gd name="T26" fmla="*/ 859 w 976"/>
                <a:gd name="T27" fmla="*/ 403 h 1811"/>
                <a:gd name="T28" fmla="*/ 790 w 976"/>
                <a:gd name="T29" fmla="*/ 304 h 1811"/>
                <a:gd name="T30" fmla="*/ 708 w 976"/>
                <a:gd name="T31" fmla="*/ 216 h 1811"/>
                <a:gd name="T32" fmla="*/ 614 w 976"/>
                <a:gd name="T33" fmla="*/ 142 h 1811"/>
                <a:gd name="T34" fmla="*/ 510 w 976"/>
                <a:gd name="T35" fmla="*/ 81 h 1811"/>
                <a:gd name="T36" fmla="*/ 398 w 976"/>
                <a:gd name="T37" fmla="*/ 36 h 1811"/>
                <a:gd name="T38" fmla="*/ 281 w 976"/>
                <a:gd name="T39" fmla="*/ 8 h 1811"/>
                <a:gd name="T40" fmla="*/ 294 w 976"/>
                <a:gd name="T41" fmla="*/ 112 h 1811"/>
                <a:gd name="T42" fmla="*/ 226 w 976"/>
                <a:gd name="T43" fmla="*/ 434 h 1811"/>
                <a:gd name="T44" fmla="*/ 306 w 976"/>
                <a:gd name="T45" fmla="*/ 463 h 1811"/>
                <a:gd name="T46" fmla="*/ 379 w 976"/>
                <a:gd name="T47" fmla="*/ 508 h 1811"/>
                <a:gd name="T48" fmla="*/ 440 w 976"/>
                <a:gd name="T49" fmla="*/ 567 h 1811"/>
                <a:gd name="T50" fmla="*/ 489 w 976"/>
                <a:gd name="T51" fmla="*/ 637 h 1811"/>
                <a:gd name="T52" fmla="*/ 521 w 976"/>
                <a:gd name="T53" fmla="*/ 716 h 1811"/>
                <a:gd name="T54" fmla="*/ 538 w 976"/>
                <a:gd name="T55" fmla="*/ 801 h 1811"/>
                <a:gd name="T56" fmla="*/ 536 w 976"/>
                <a:gd name="T57" fmla="*/ 886 h 1811"/>
                <a:gd name="T58" fmla="*/ 517 w 976"/>
                <a:gd name="T59" fmla="*/ 969 h 1811"/>
                <a:gd name="T60" fmla="*/ 482 w 976"/>
                <a:gd name="T61" fmla="*/ 1046 h 1811"/>
                <a:gd name="T62" fmla="*/ 431 w 976"/>
                <a:gd name="T63" fmla="*/ 1115 h 1811"/>
                <a:gd name="T64" fmla="*/ 367 w 976"/>
                <a:gd name="T65" fmla="*/ 1172 h 1811"/>
                <a:gd name="T66" fmla="*/ 293 w 976"/>
                <a:gd name="T67" fmla="*/ 1215 h 1811"/>
                <a:gd name="T68" fmla="*/ 253 w 976"/>
                <a:gd name="T69" fmla="*/ 1093 h 1811"/>
                <a:gd name="T70" fmla="*/ 279 w 976"/>
                <a:gd name="T71" fmla="*/ 1810 h 1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6" h="1811">
                  <a:moveTo>
                    <a:pt x="279" y="1669"/>
                  </a:moveTo>
                  <a:lnTo>
                    <a:pt x="338" y="1654"/>
                  </a:lnTo>
                  <a:lnTo>
                    <a:pt x="394" y="1635"/>
                  </a:lnTo>
                  <a:lnTo>
                    <a:pt x="449" y="1612"/>
                  </a:lnTo>
                  <a:lnTo>
                    <a:pt x="502" y="1585"/>
                  </a:lnTo>
                  <a:lnTo>
                    <a:pt x="553" y="1555"/>
                  </a:lnTo>
                  <a:lnTo>
                    <a:pt x="601" y="1520"/>
                  </a:lnTo>
                  <a:lnTo>
                    <a:pt x="651" y="1485"/>
                  </a:lnTo>
                  <a:lnTo>
                    <a:pt x="697" y="1447"/>
                  </a:lnTo>
                  <a:lnTo>
                    <a:pt x="741" y="1405"/>
                  </a:lnTo>
                  <a:lnTo>
                    <a:pt x="782" y="1361"/>
                  </a:lnTo>
                  <a:lnTo>
                    <a:pt x="818" y="1313"/>
                  </a:lnTo>
                  <a:lnTo>
                    <a:pt x="851" y="1263"/>
                  </a:lnTo>
                  <a:lnTo>
                    <a:pt x="882" y="1210"/>
                  </a:lnTo>
                  <a:lnTo>
                    <a:pt x="908" y="1156"/>
                  </a:lnTo>
                  <a:lnTo>
                    <a:pt x="929" y="1100"/>
                  </a:lnTo>
                  <a:lnTo>
                    <a:pt x="947" y="1043"/>
                  </a:lnTo>
                  <a:lnTo>
                    <a:pt x="961" y="984"/>
                  </a:lnTo>
                  <a:lnTo>
                    <a:pt x="970" y="924"/>
                  </a:lnTo>
                  <a:lnTo>
                    <a:pt x="975" y="865"/>
                  </a:lnTo>
                  <a:lnTo>
                    <a:pt x="975" y="804"/>
                  </a:lnTo>
                  <a:lnTo>
                    <a:pt x="972" y="744"/>
                  </a:lnTo>
                  <a:lnTo>
                    <a:pt x="963" y="685"/>
                  </a:lnTo>
                  <a:lnTo>
                    <a:pt x="950" y="625"/>
                  </a:lnTo>
                  <a:lnTo>
                    <a:pt x="935" y="567"/>
                  </a:lnTo>
                  <a:lnTo>
                    <a:pt x="913" y="511"/>
                  </a:lnTo>
                  <a:lnTo>
                    <a:pt x="889" y="456"/>
                  </a:lnTo>
                  <a:lnTo>
                    <a:pt x="859" y="403"/>
                  </a:lnTo>
                  <a:lnTo>
                    <a:pt x="826" y="352"/>
                  </a:lnTo>
                  <a:lnTo>
                    <a:pt x="790" y="304"/>
                  </a:lnTo>
                  <a:lnTo>
                    <a:pt x="751" y="259"/>
                  </a:lnTo>
                  <a:lnTo>
                    <a:pt x="708" y="216"/>
                  </a:lnTo>
                  <a:lnTo>
                    <a:pt x="662" y="178"/>
                  </a:lnTo>
                  <a:lnTo>
                    <a:pt x="614" y="142"/>
                  </a:lnTo>
                  <a:lnTo>
                    <a:pt x="563" y="109"/>
                  </a:lnTo>
                  <a:lnTo>
                    <a:pt x="510" y="81"/>
                  </a:lnTo>
                  <a:lnTo>
                    <a:pt x="455" y="56"/>
                  </a:lnTo>
                  <a:lnTo>
                    <a:pt x="398" y="36"/>
                  </a:lnTo>
                  <a:lnTo>
                    <a:pt x="340" y="20"/>
                  </a:lnTo>
                  <a:lnTo>
                    <a:pt x="281" y="8"/>
                  </a:lnTo>
                  <a:lnTo>
                    <a:pt x="222" y="0"/>
                  </a:lnTo>
                  <a:lnTo>
                    <a:pt x="294" y="112"/>
                  </a:lnTo>
                  <a:lnTo>
                    <a:pt x="369" y="222"/>
                  </a:lnTo>
                  <a:lnTo>
                    <a:pt x="226" y="434"/>
                  </a:lnTo>
                  <a:lnTo>
                    <a:pt x="268" y="446"/>
                  </a:lnTo>
                  <a:lnTo>
                    <a:pt x="306" y="463"/>
                  </a:lnTo>
                  <a:lnTo>
                    <a:pt x="344" y="483"/>
                  </a:lnTo>
                  <a:lnTo>
                    <a:pt x="379" y="508"/>
                  </a:lnTo>
                  <a:lnTo>
                    <a:pt x="411" y="536"/>
                  </a:lnTo>
                  <a:lnTo>
                    <a:pt x="440" y="567"/>
                  </a:lnTo>
                  <a:lnTo>
                    <a:pt x="467" y="601"/>
                  </a:lnTo>
                  <a:lnTo>
                    <a:pt x="489" y="637"/>
                  </a:lnTo>
                  <a:lnTo>
                    <a:pt x="508" y="676"/>
                  </a:lnTo>
                  <a:lnTo>
                    <a:pt x="521" y="716"/>
                  </a:lnTo>
                  <a:lnTo>
                    <a:pt x="531" y="758"/>
                  </a:lnTo>
                  <a:lnTo>
                    <a:pt x="538" y="801"/>
                  </a:lnTo>
                  <a:lnTo>
                    <a:pt x="539" y="843"/>
                  </a:lnTo>
                  <a:lnTo>
                    <a:pt x="536" y="886"/>
                  </a:lnTo>
                  <a:lnTo>
                    <a:pt x="529" y="928"/>
                  </a:lnTo>
                  <a:lnTo>
                    <a:pt x="517" y="969"/>
                  </a:lnTo>
                  <a:lnTo>
                    <a:pt x="501" y="1009"/>
                  </a:lnTo>
                  <a:lnTo>
                    <a:pt x="482" y="1046"/>
                  </a:lnTo>
                  <a:lnTo>
                    <a:pt x="458" y="1082"/>
                  </a:lnTo>
                  <a:lnTo>
                    <a:pt x="431" y="1115"/>
                  </a:lnTo>
                  <a:lnTo>
                    <a:pt x="401" y="1145"/>
                  </a:lnTo>
                  <a:lnTo>
                    <a:pt x="367" y="1172"/>
                  </a:lnTo>
                  <a:lnTo>
                    <a:pt x="331" y="1196"/>
                  </a:lnTo>
                  <a:lnTo>
                    <a:pt x="293" y="1215"/>
                  </a:lnTo>
                  <a:lnTo>
                    <a:pt x="253" y="1230"/>
                  </a:lnTo>
                  <a:lnTo>
                    <a:pt x="253" y="1093"/>
                  </a:lnTo>
                  <a:lnTo>
                    <a:pt x="0" y="1420"/>
                  </a:lnTo>
                  <a:lnTo>
                    <a:pt x="279" y="1810"/>
                  </a:lnTo>
                  <a:lnTo>
                    <a:pt x="279" y="1669"/>
                  </a:lnTo>
                </a:path>
              </a:pathLst>
            </a:custGeom>
            <a:solidFill>
              <a:schemeClr val="bg1">
                <a:lumMod val="50000"/>
              </a:schemeClr>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endParaRPr>
            </a:p>
          </p:txBody>
        </p:sp>
        <p:sp>
          <p:nvSpPr>
            <p:cNvPr id="19" name="Freeform 5"/>
            <p:cNvSpPr>
              <a:spLocks/>
            </p:cNvSpPr>
            <p:nvPr/>
          </p:nvSpPr>
          <p:spPr bwMode="blackWhite">
            <a:xfrm>
              <a:off x="2376" y="1824"/>
              <a:ext cx="1084" cy="1823"/>
            </a:xfrm>
            <a:custGeom>
              <a:avLst/>
              <a:gdLst>
                <a:gd name="T0" fmla="*/ 789 w 1084"/>
                <a:gd name="T1" fmla="*/ 1389 h 1823"/>
                <a:gd name="T2" fmla="*/ 705 w 1084"/>
                <a:gd name="T3" fmla="*/ 1367 h 1823"/>
                <a:gd name="T4" fmla="*/ 628 w 1084"/>
                <a:gd name="T5" fmla="*/ 1327 h 1823"/>
                <a:gd name="T6" fmla="*/ 559 w 1084"/>
                <a:gd name="T7" fmla="*/ 1273 h 1823"/>
                <a:gd name="T8" fmla="*/ 504 w 1084"/>
                <a:gd name="T9" fmla="*/ 1206 h 1823"/>
                <a:gd name="T10" fmla="*/ 464 w 1084"/>
                <a:gd name="T11" fmla="*/ 1129 h 1823"/>
                <a:gd name="T12" fmla="*/ 440 w 1084"/>
                <a:gd name="T13" fmla="*/ 1044 h 1823"/>
                <a:gd name="T14" fmla="*/ 434 w 1084"/>
                <a:gd name="T15" fmla="*/ 958 h 1823"/>
                <a:gd name="T16" fmla="*/ 446 w 1084"/>
                <a:gd name="T17" fmla="*/ 872 h 1823"/>
                <a:gd name="T18" fmla="*/ 475 w 1084"/>
                <a:gd name="T19" fmla="*/ 790 h 1823"/>
                <a:gd name="T20" fmla="*/ 520 w 1084"/>
                <a:gd name="T21" fmla="*/ 716 h 1823"/>
                <a:gd name="T22" fmla="*/ 580 w 1084"/>
                <a:gd name="T23" fmla="*/ 653 h 1823"/>
                <a:gd name="T24" fmla="*/ 651 w 1084"/>
                <a:gd name="T25" fmla="*/ 603 h 1823"/>
                <a:gd name="T26" fmla="*/ 727 w 1084"/>
                <a:gd name="T27" fmla="*/ 569 h 1823"/>
                <a:gd name="T28" fmla="*/ 809 w 1084"/>
                <a:gd name="T29" fmla="*/ 552 h 1823"/>
                <a:gd name="T30" fmla="*/ 851 w 1084"/>
                <a:gd name="T31" fmla="*/ 675 h 1823"/>
                <a:gd name="T32" fmla="*/ 846 w 1084"/>
                <a:gd name="T33" fmla="*/ 0 h 1823"/>
                <a:gd name="T34" fmla="*/ 786 w 1084"/>
                <a:gd name="T35" fmla="*/ 125 h 1823"/>
                <a:gd name="T36" fmla="*/ 668 w 1084"/>
                <a:gd name="T37" fmla="*/ 145 h 1823"/>
                <a:gd name="T38" fmla="*/ 554 w 1084"/>
                <a:gd name="T39" fmla="*/ 181 h 1823"/>
                <a:gd name="T40" fmla="*/ 446 w 1084"/>
                <a:gd name="T41" fmla="*/ 234 h 1823"/>
                <a:gd name="T42" fmla="*/ 344 w 1084"/>
                <a:gd name="T43" fmla="*/ 298 h 1823"/>
                <a:gd name="T44" fmla="*/ 252 w 1084"/>
                <a:gd name="T45" fmla="*/ 376 h 1823"/>
                <a:gd name="T46" fmla="*/ 173 w 1084"/>
                <a:gd name="T47" fmla="*/ 466 h 1823"/>
                <a:gd name="T48" fmla="*/ 107 w 1084"/>
                <a:gd name="T49" fmla="*/ 566 h 1823"/>
                <a:gd name="T50" fmla="*/ 56 w 1084"/>
                <a:gd name="T51" fmla="*/ 675 h 1823"/>
                <a:gd name="T52" fmla="*/ 21 w 1084"/>
                <a:gd name="T53" fmla="*/ 790 h 1823"/>
                <a:gd name="T54" fmla="*/ 3 w 1084"/>
                <a:gd name="T55" fmla="*/ 909 h 1823"/>
                <a:gd name="T56" fmla="*/ 2 w 1084"/>
                <a:gd name="T57" fmla="*/ 1029 h 1823"/>
                <a:gd name="T58" fmla="*/ 18 w 1084"/>
                <a:gd name="T59" fmla="*/ 1148 h 1823"/>
                <a:gd name="T60" fmla="*/ 50 w 1084"/>
                <a:gd name="T61" fmla="*/ 1264 h 1823"/>
                <a:gd name="T62" fmla="*/ 99 w 1084"/>
                <a:gd name="T63" fmla="*/ 1374 h 1823"/>
                <a:gd name="T64" fmla="*/ 163 w 1084"/>
                <a:gd name="T65" fmla="*/ 1476 h 1823"/>
                <a:gd name="T66" fmla="*/ 241 w 1084"/>
                <a:gd name="T67" fmla="*/ 1568 h 1823"/>
                <a:gd name="T68" fmla="*/ 330 w 1084"/>
                <a:gd name="T69" fmla="*/ 1647 h 1823"/>
                <a:gd name="T70" fmla="*/ 431 w 1084"/>
                <a:gd name="T71" fmla="*/ 1713 h 1823"/>
                <a:gd name="T72" fmla="*/ 539 w 1084"/>
                <a:gd name="T73" fmla="*/ 1765 h 1823"/>
                <a:gd name="T74" fmla="*/ 654 w 1084"/>
                <a:gd name="T75" fmla="*/ 1800 h 1823"/>
                <a:gd name="T76" fmla="*/ 772 w 1084"/>
                <a:gd name="T77" fmla="*/ 1819 h 1823"/>
                <a:gd name="T78" fmla="*/ 893 w 1084"/>
                <a:gd name="T79" fmla="*/ 1821 h 1823"/>
                <a:gd name="T80" fmla="*/ 832 w 1084"/>
                <a:gd name="T81" fmla="*/ 1394 h 1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4" h="1823">
                  <a:moveTo>
                    <a:pt x="832" y="1394"/>
                  </a:moveTo>
                  <a:lnTo>
                    <a:pt x="789" y="1389"/>
                  </a:lnTo>
                  <a:lnTo>
                    <a:pt x="746" y="1380"/>
                  </a:lnTo>
                  <a:lnTo>
                    <a:pt x="705" y="1367"/>
                  </a:lnTo>
                  <a:lnTo>
                    <a:pt x="665" y="1349"/>
                  </a:lnTo>
                  <a:lnTo>
                    <a:pt x="628" y="1327"/>
                  </a:lnTo>
                  <a:lnTo>
                    <a:pt x="592" y="1301"/>
                  </a:lnTo>
                  <a:lnTo>
                    <a:pt x="559" y="1273"/>
                  </a:lnTo>
                  <a:lnTo>
                    <a:pt x="530" y="1240"/>
                  </a:lnTo>
                  <a:lnTo>
                    <a:pt x="504" y="1206"/>
                  </a:lnTo>
                  <a:lnTo>
                    <a:pt x="482" y="1168"/>
                  </a:lnTo>
                  <a:lnTo>
                    <a:pt x="464" y="1129"/>
                  </a:lnTo>
                  <a:lnTo>
                    <a:pt x="450" y="1087"/>
                  </a:lnTo>
                  <a:lnTo>
                    <a:pt x="440" y="1044"/>
                  </a:lnTo>
                  <a:lnTo>
                    <a:pt x="434" y="1002"/>
                  </a:lnTo>
                  <a:lnTo>
                    <a:pt x="434" y="958"/>
                  </a:lnTo>
                  <a:lnTo>
                    <a:pt x="438" y="915"/>
                  </a:lnTo>
                  <a:lnTo>
                    <a:pt x="446" y="872"/>
                  </a:lnTo>
                  <a:lnTo>
                    <a:pt x="458" y="831"/>
                  </a:lnTo>
                  <a:lnTo>
                    <a:pt x="475" y="790"/>
                  </a:lnTo>
                  <a:lnTo>
                    <a:pt x="495" y="752"/>
                  </a:lnTo>
                  <a:lnTo>
                    <a:pt x="520" y="716"/>
                  </a:lnTo>
                  <a:lnTo>
                    <a:pt x="548" y="683"/>
                  </a:lnTo>
                  <a:lnTo>
                    <a:pt x="580" y="653"/>
                  </a:lnTo>
                  <a:lnTo>
                    <a:pt x="613" y="626"/>
                  </a:lnTo>
                  <a:lnTo>
                    <a:pt x="651" y="603"/>
                  </a:lnTo>
                  <a:lnTo>
                    <a:pt x="688" y="584"/>
                  </a:lnTo>
                  <a:lnTo>
                    <a:pt x="727" y="569"/>
                  </a:lnTo>
                  <a:lnTo>
                    <a:pt x="768" y="559"/>
                  </a:lnTo>
                  <a:lnTo>
                    <a:pt x="809" y="552"/>
                  </a:lnTo>
                  <a:lnTo>
                    <a:pt x="851" y="549"/>
                  </a:lnTo>
                  <a:lnTo>
                    <a:pt x="851" y="675"/>
                  </a:lnTo>
                  <a:lnTo>
                    <a:pt x="1083" y="353"/>
                  </a:lnTo>
                  <a:lnTo>
                    <a:pt x="846" y="0"/>
                  </a:lnTo>
                  <a:lnTo>
                    <a:pt x="846" y="121"/>
                  </a:lnTo>
                  <a:lnTo>
                    <a:pt x="786" y="125"/>
                  </a:lnTo>
                  <a:lnTo>
                    <a:pt x="726" y="133"/>
                  </a:lnTo>
                  <a:lnTo>
                    <a:pt x="668" y="145"/>
                  </a:lnTo>
                  <a:lnTo>
                    <a:pt x="610" y="161"/>
                  </a:lnTo>
                  <a:lnTo>
                    <a:pt x="554" y="181"/>
                  </a:lnTo>
                  <a:lnTo>
                    <a:pt x="499" y="206"/>
                  </a:lnTo>
                  <a:lnTo>
                    <a:pt x="446" y="234"/>
                  </a:lnTo>
                  <a:lnTo>
                    <a:pt x="394" y="264"/>
                  </a:lnTo>
                  <a:lnTo>
                    <a:pt x="344" y="298"/>
                  </a:lnTo>
                  <a:lnTo>
                    <a:pt x="297" y="335"/>
                  </a:lnTo>
                  <a:lnTo>
                    <a:pt x="252" y="376"/>
                  </a:lnTo>
                  <a:lnTo>
                    <a:pt x="211" y="420"/>
                  </a:lnTo>
                  <a:lnTo>
                    <a:pt x="173" y="466"/>
                  </a:lnTo>
                  <a:lnTo>
                    <a:pt x="138" y="515"/>
                  </a:lnTo>
                  <a:lnTo>
                    <a:pt x="107" y="566"/>
                  </a:lnTo>
                  <a:lnTo>
                    <a:pt x="79" y="620"/>
                  </a:lnTo>
                  <a:lnTo>
                    <a:pt x="56" y="675"/>
                  </a:lnTo>
                  <a:lnTo>
                    <a:pt x="37" y="733"/>
                  </a:lnTo>
                  <a:lnTo>
                    <a:pt x="21" y="790"/>
                  </a:lnTo>
                  <a:lnTo>
                    <a:pt x="10" y="850"/>
                  </a:lnTo>
                  <a:lnTo>
                    <a:pt x="3" y="909"/>
                  </a:lnTo>
                  <a:lnTo>
                    <a:pt x="0" y="969"/>
                  </a:lnTo>
                  <a:lnTo>
                    <a:pt x="2" y="1029"/>
                  </a:lnTo>
                  <a:lnTo>
                    <a:pt x="7" y="1090"/>
                  </a:lnTo>
                  <a:lnTo>
                    <a:pt x="18" y="1148"/>
                  </a:lnTo>
                  <a:lnTo>
                    <a:pt x="31" y="1207"/>
                  </a:lnTo>
                  <a:lnTo>
                    <a:pt x="50" y="1264"/>
                  </a:lnTo>
                  <a:lnTo>
                    <a:pt x="73" y="1320"/>
                  </a:lnTo>
                  <a:lnTo>
                    <a:pt x="99" y="1374"/>
                  </a:lnTo>
                  <a:lnTo>
                    <a:pt x="129" y="1426"/>
                  </a:lnTo>
                  <a:lnTo>
                    <a:pt x="163" y="1476"/>
                  </a:lnTo>
                  <a:lnTo>
                    <a:pt x="200" y="1523"/>
                  </a:lnTo>
                  <a:lnTo>
                    <a:pt x="241" y="1568"/>
                  </a:lnTo>
                  <a:lnTo>
                    <a:pt x="283" y="1609"/>
                  </a:lnTo>
                  <a:lnTo>
                    <a:pt x="330" y="1647"/>
                  </a:lnTo>
                  <a:lnTo>
                    <a:pt x="379" y="1682"/>
                  </a:lnTo>
                  <a:lnTo>
                    <a:pt x="431" y="1713"/>
                  </a:lnTo>
                  <a:lnTo>
                    <a:pt x="484" y="1741"/>
                  </a:lnTo>
                  <a:lnTo>
                    <a:pt x="539" y="1765"/>
                  </a:lnTo>
                  <a:lnTo>
                    <a:pt x="595" y="1784"/>
                  </a:lnTo>
                  <a:lnTo>
                    <a:pt x="654" y="1800"/>
                  </a:lnTo>
                  <a:lnTo>
                    <a:pt x="713" y="1812"/>
                  </a:lnTo>
                  <a:lnTo>
                    <a:pt x="772" y="1819"/>
                  </a:lnTo>
                  <a:lnTo>
                    <a:pt x="833" y="1822"/>
                  </a:lnTo>
                  <a:lnTo>
                    <a:pt x="893" y="1821"/>
                  </a:lnTo>
                  <a:lnTo>
                    <a:pt x="708" y="1557"/>
                  </a:lnTo>
                  <a:lnTo>
                    <a:pt x="832" y="1394"/>
                  </a:lnTo>
                </a:path>
              </a:pathLst>
            </a:custGeom>
            <a:solidFill>
              <a:srgbClr val="000099"/>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endParaRPr>
            </a:p>
          </p:txBody>
        </p:sp>
      </p:grpSp>
      <p:sp>
        <p:nvSpPr>
          <p:cNvPr id="20" name="TextBox 19"/>
          <p:cNvSpPr txBox="1"/>
          <p:nvPr/>
        </p:nvSpPr>
        <p:spPr>
          <a:xfrm>
            <a:off x="4716785" y="3612413"/>
            <a:ext cx="1405031" cy="369332"/>
          </a:xfrm>
          <a:prstGeom prst="rect">
            <a:avLst/>
          </a:prstGeom>
          <a:noFill/>
        </p:spPr>
        <p:txBody>
          <a:bodyPr wrap="square" rtlCol="0">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及时监测</a:t>
            </a:r>
          </a:p>
        </p:txBody>
      </p:sp>
      <p:sp>
        <p:nvSpPr>
          <p:cNvPr id="21" name="TextBox 20"/>
          <p:cNvSpPr txBox="1"/>
          <p:nvPr/>
        </p:nvSpPr>
        <p:spPr>
          <a:xfrm>
            <a:off x="7611979" y="3648844"/>
            <a:ext cx="1405031" cy="369332"/>
          </a:xfrm>
          <a:prstGeom prst="rect">
            <a:avLst/>
          </a:prstGeom>
          <a:noFill/>
        </p:spPr>
        <p:txBody>
          <a:bodyPr wrap="square" rtlCol="0">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快速应对</a:t>
            </a:r>
          </a:p>
        </p:txBody>
      </p:sp>
      <p:sp>
        <p:nvSpPr>
          <p:cNvPr id="2" name="TextBox 1"/>
          <p:cNvSpPr txBox="1"/>
          <p:nvPr/>
        </p:nvSpPr>
        <p:spPr>
          <a:xfrm>
            <a:off x="1575341" y="76847"/>
            <a:ext cx="4746813" cy="523220"/>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危机公关</a:t>
            </a:r>
          </a:p>
        </p:txBody>
      </p:sp>
      <p:sp>
        <p:nvSpPr>
          <p:cNvPr id="24" name="TextBox 23"/>
          <p:cNvSpPr txBox="1"/>
          <p:nvPr/>
        </p:nvSpPr>
        <p:spPr>
          <a:xfrm>
            <a:off x="599695" y="2504352"/>
            <a:ext cx="3454528" cy="2452979"/>
          </a:xfrm>
          <a:prstGeom prst="rect">
            <a:avLst/>
          </a:prstGeom>
          <a:noFill/>
        </p:spPr>
        <p:txBody>
          <a:bodyPr wrap="square" rtlCol="0">
            <a:spAutoFit/>
          </a:bodyPr>
          <a:lstStyle/>
          <a:p>
            <a:pPr>
              <a:lnSpc>
                <a:spcPct val="125000"/>
              </a:lnSpc>
            </a:pPr>
            <a:r>
              <a:rPr lang="zh-CN" altLang="en-US" sz="1400" b="1" dirty="0">
                <a:solidFill>
                  <a:srgbClr val="000099"/>
                </a:solidFill>
                <a:latin typeface="微软雅黑" panose="020B0503020204020204" pitchFamily="34" charset="-122"/>
                <a:ea typeface="微软雅黑" panose="020B0503020204020204" pitchFamily="34" charset="-122"/>
              </a:rPr>
              <a:t>线上舆情监测</a:t>
            </a:r>
            <a:endParaRPr lang="en-US" altLang="zh-CN" sz="1400" b="1" dirty="0">
              <a:solidFill>
                <a:srgbClr val="000099"/>
              </a:solidFill>
              <a:latin typeface="微软雅黑" panose="020B0503020204020204" pitchFamily="34" charset="-122"/>
              <a:ea typeface="微软雅黑" panose="020B0503020204020204" pitchFamily="34" charset="-122"/>
            </a:endParaRPr>
          </a:p>
          <a:p>
            <a:pPr>
              <a:lnSpc>
                <a:spcPct val="125000"/>
              </a:lnSpc>
            </a:pPr>
            <a:r>
              <a:rPr lang="zh-CN" altLang="en-US" sz="1400" dirty="0">
                <a:solidFill>
                  <a:schemeClr val="tx1"/>
                </a:solidFill>
                <a:latin typeface="微软雅黑" panose="020B0503020204020204" pitchFamily="34" charset="-122"/>
                <a:ea typeface="微软雅黑" panose="020B0503020204020204" pitchFamily="34" charset="-122"/>
              </a:rPr>
              <a:t>于</a:t>
            </a:r>
            <a:r>
              <a:rPr lang="zh-CN" altLang="zh-CN" sz="1400" dirty="0">
                <a:solidFill>
                  <a:schemeClr val="tx1"/>
                </a:solidFill>
                <a:latin typeface="微软雅黑" panose="020B0503020204020204" pitchFamily="34" charset="-122"/>
                <a:ea typeface="微软雅黑" panose="020B0503020204020204" pitchFamily="34" charset="-122"/>
              </a:rPr>
              <a:t>业务集中期</a:t>
            </a:r>
            <a:r>
              <a:rPr lang="en-US" altLang="zh-CN" sz="1400" dirty="0">
                <a:solidFill>
                  <a:schemeClr val="tx1"/>
                </a:solidFill>
                <a:latin typeface="微软雅黑" panose="020B0503020204020204" pitchFamily="34" charset="-122"/>
                <a:ea typeface="微软雅黑" panose="020B0503020204020204" pitchFamily="34" charset="-122"/>
              </a:rPr>
              <a:t>9-</a:t>
            </a:r>
            <a:r>
              <a:rPr lang="zh-CN" altLang="en-US" sz="1400" dirty="0">
                <a:solidFill>
                  <a:schemeClr val="tx1"/>
                </a:solidFill>
                <a:latin typeface="微软雅黑" panose="020B0503020204020204" pitchFamily="34" charset="-122"/>
                <a:ea typeface="微软雅黑" panose="020B0503020204020204" pitchFamily="34" charset="-122"/>
              </a:rPr>
              <a:t>次年</a:t>
            </a:r>
            <a:r>
              <a:rPr lang="en-US" altLang="zh-CN" sz="1400" dirty="0">
                <a:solidFill>
                  <a:schemeClr val="tx1"/>
                </a:solidFill>
                <a:latin typeface="微软雅黑" panose="020B0503020204020204" pitchFamily="34" charset="-122"/>
                <a:ea typeface="微软雅黑" panose="020B0503020204020204" pitchFamily="34" charset="-122"/>
              </a:rPr>
              <a:t>1</a:t>
            </a:r>
            <a:r>
              <a:rPr lang="zh-CN" altLang="en-US" sz="1400" dirty="0">
                <a:solidFill>
                  <a:schemeClr val="tx1"/>
                </a:solidFill>
                <a:latin typeface="微软雅黑" panose="020B0503020204020204" pitchFamily="34" charset="-122"/>
                <a:ea typeface="微软雅黑" panose="020B0503020204020204" pitchFamily="34" charset="-122"/>
              </a:rPr>
              <a:t>月</a:t>
            </a:r>
            <a:r>
              <a:rPr lang="zh-CN" altLang="zh-CN" sz="1400" dirty="0">
                <a:solidFill>
                  <a:schemeClr val="tx1"/>
                </a:solidFill>
                <a:latin typeface="微软雅黑" panose="020B0503020204020204" pitchFamily="34" charset="-122"/>
                <a:ea typeface="微软雅黑" panose="020B0503020204020204" pitchFamily="34" charset="-122"/>
              </a:rPr>
              <a:t>按日输出顺丰及竞品</a:t>
            </a:r>
            <a:r>
              <a:rPr lang="zh-CN" altLang="en-US" sz="1400" dirty="0">
                <a:solidFill>
                  <a:schemeClr val="tx1"/>
                </a:solidFill>
                <a:latin typeface="微软雅黑" panose="020B0503020204020204" pitchFamily="34" charset="-122"/>
                <a:ea typeface="微软雅黑" panose="020B0503020204020204" pitchFamily="34" charset="-122"/>
              </a:rPr>
              <a:t>的</a:t>
            </a:r>
            <a:r>
              <a:rPr lang="zh-CN" altLang="zh-CN" sz="1400" dirty="0">
                <a:solidFill>
                  <a:schemeClr val="tx1"/>
                </a:solidFill>
                <a:latin typeface="微软雅黑" panose="020B0503020204020204" pitchFamily="34" charset="-122"/>
                <a:ea typeface="微软雅黑" panose="020B0503020204020204" pitchFamily="34" charset="-122"/>
              </a:rPr>
              <a:t>舆情信息</a:t>
            </a:r>
            <a:endParaRPr lang="en-US" altLang="zh-CN" sz="1400" dirty="0">
              <a:solidFill>
                <a:schemeClr val="tx1"/>
              </a:solidFill>
              <a:latin typeface="微软雅黑" panose="020B0503020204020204" pitchFamily="34" charset="-122"/>
              <a:ea typeface="微软雅黑" panose="020B0503020204020204" pitchFamily="34" charset="-122"/>
            </a:endParaRPr>
          </a:p>
          <a:p>
            <a:pPr>
              <a:lnSpc>
                <a:spcPct val="125000"/>
              </a:lnSpc>
            </a:pPr>
            <a:endParaRPr lang="en-US" altLang="zh-CN" sz="600" dirty="0">
              <a:solidFill>
                <a:schemeClr val="tx1"/>
              </a:solidFill>
              <a:latin typeface="微软雅黑" panose="020B0503020204020204" pitchFamily="34" charset="-122"/>
              <a:ea typeface="微软雅黑" panose="020B0503020204020204" pitchFamily="34" charset="-122"/>
            </a:endParaRPr>
          </a:p>
          <a:p>
            <a:pPr>
              <a:lnSpc>
                <a:spcPct val="125000"/>
              </a:lnSpc>
            </a:pPr>
            <a:r>
              <a:rPr lang="zh-CN" altLang="en-US" sz="1400" dirty="0">
                <a:solidFill>
                  <a:schemeClr val="tx1"/>
                </a:solidFill>
                <a:latin typeface="微软雅黑" panose="020B0503020204020204" pitchFamily="34" charset="-122"/>
                <a:ea typeface="微软雅黑" panose="020B0503020204020204" pitchFamily="34" charset="-122"/>
              </a:rPr>
              <a:t>关键词：</a:t>
            </a:r>
            <a:r>
              <a:rPr lang="zh-CN" altLang="zh-CN" sz="1400" dirty="0">
                <a:solidFill>
                  <a:schemeClr val="tx1"/>
                </a:solidFill>
                <a:latin typeface="微软雅黑" panose="020B0503020204020204" pitchFamily="34" charset="-122"/>
                <a:ea typeface="微软雅黑" panose="020B0503020204020204" pitchFamily="34" charset="-122"/>
              </a:rPr>
              <a:t>顺丰、物流、快递、仓、产地直发、水果、橘、桔、橙、柑、苹果、红富士、梨、枣、猕猴桃、奇异果、柚</a:t>
            </a:r>
            <a:r>
              <a:rPr lang="zh-CN" altLang="en-US" sz="1400" dirty="0">
                <a:solidFill>
                  <a:schemeClr val="tx1"/>
                </a:solidFill>
                <a:latin typeface="微软雅黑" panose="020B0503020204020204" pitchFamily="34" charset="-122"/>
                <a:ea typeface="微软雅黑" panose="020B0503020204020204" pitchFamily="34" charset="-122"/>
              </a:rPr>
              <a:t>、</a:t>
            </a:r>
            <a:r>
              <a:rPr lang="zh-CN" altLang="zh-CN" sz="1400" dirty="0">
                <a:solidFill>
                  <a:schemeClr val="tx1"/>
                </a:solidFill>
                <a:latin typeface="微软雅黑" panose="020B0503020204020204" pitchFamily="34" charset="-122"/>
                <a:ea typeface="微软雅黑" panose="020B0503020204020204" pitchFamily="34" charset="-122"/>
              </a:rPr>
              <a:t>中通、韵达、</a:t>
            </a:r>
            <a:r>
              <a:rPr lang="en-US" altLang="zh-CN" sz="1400" dirty="0">
                <a:solidFill>
                  <a:schemeClr val="tx1"/>
                </a:solidFill>
                <a:latin typeface="微软雅黑" panose="020B0503020204020204" pitchFamily="34" charset="-122"/>
                <a:ea typeface="微软雅黑" panose="020B0503020204020204" pitchFamily="34" charset="-122"/>
              </a:rPr>
              <a:t>EMS</a:t>
            </a:r>
            <a:r>
              <a:rPr lang="zh-CN" altLang="zh-CN" sz="1400" dirty="0">
                <a:solidFill>
                  <a:schemeClr val="tx1"/>
                </a:solidFill>
                <a:latin typeface="微软雅黑" panose="020B0503020204020204" pitchFamily="34" charset="-122"/>
                <a:ea typeface="微软雅黑" panose="020B0503020204020204" pitchFamily="34" charset="-122"/>
              </a:rPr>
              <a:t>、圆通、京东</a:t>
            </a:r>
            <a:endParaRPr lang="en-US" altLang="zh-CN" sz="1400" dirty="0">
              <a:solidFill>
                <a:schemeClr val="tx1"/>
              </a:solidFill>
              <a:latin typeface="微软雅黑" panose="020B0503020204020204" pitchFamily="34" charset="-122"/>
              <a:ea typeface="微软雅黑" panose="020B0503020204020204" pitchFamily="34" charset="-122"/>
            </a:endParaRPr>
          </a:p>
          <a:p>
            <a:pPr>
              <a:lnSpc>
                <a:spcPct val="125000"/>
              </a:lnSpc>
            </a:pPr>
            <a:endParaRPr lang="en-US" altLang="zh-CN" sz="600" dirty="0">
              <a:solidFill>
                <a:schemeClr val="tx1"/>
              </a:solidFill>
              <a:latin typeface="微软雅黑" panose="020B0503020204020204" pitchFamily="34" charset="-122"/>
              <a:ea typeface="微软雅黑" panose="020B0503020204020204" pitchFamily="34" charset="-122"/>
            </a:endParaRPr>
          </a:p>
          <a:p>
            <a:pPr>
              <a:lnSpc>
                <a:spcPct val="125000"/>
              </a:lnSpc>
            </a:pPr>
            <a:r>
              <a:rPr lang="zh-CN" altLang="zh-CN" sz="1400" b="1" dirty="0">
                <a:solidFill>
                  <a:schemeClr val="tx1"/>
                </a:solidFill>
                <a:latin typeface="微软雅黑" panose="020B0503020204020204" pitchFamily="34" charset="-122"/>
                <a:ea typeface="微软雅黑" panose="020B0503020204020204" pitchFamily="34" charset="-122"/>
              </a:rPr>
              <a:t>监测信息类别：</a:t>
            </a:r>
            <a:r>
              <a:rPr lang="zh-CN" altLang="zh-CN" sz="1400" dirty="0">
                <a:solidFill>
                  <a:schemeClr val="tx1"/>
                </a:solidFill>
                <a:latin typeface="微软雅黑" panose="020B0503020204020204" pitchFamily="34" charset="-122"/>
                <a:ea typeface="微软雅黑" panose="020B0503020204020204" pitchFamily="34" charset="-122"/>
              </a:rPr>
              <a:t>客户投诉、新闻</a:t>
            </a:r>
          </a:p>
        </p:txBody>
      </p:sp>
      <p:sp>
        <p:nvSpPr>
          <p:cNvPr id="27" name="TextBox 26"/>
          <p:cNvSpPr txBox="1"/>
          <p:nvPr/>
        </p:nvSpPr>
        <p:spPr>
          <a:xfrm>
            <a:off x="8943710" y="2754420"/>
            <a:ext cx="2450465" cy="1952842"/>
          </a:xfrm>
          <a:prstGeom prst="rect">
            <a:avLst/>
          </a:prstGeom>
          <a:noFill/>
        </p:spPr>
        <p:txBody>
          <a:bodyPr wrap="square" rtlCol="0">
            <a:spAutoFit/>
          </a:bodyPr>
          <a:lstStyle>
            <a:defPPr>
              <a:defRPr lang="en-US"/>
            </a:defPPr>
            <a:lvl1pPr>
              <a:lnSpc>
                <a:spcPct val="125000"/>
              </a:lnSpc>
              <a:defRPr sz="1400" b="1">
                <a:solidFill>
                  <a:srgbClr val="000099"/>
                </a:solidFill>
                <a:latin typeface="微软雅黑" panose="020B0503020204020204" pitchFamily="34" charset="-122"/>
                <a:ea typeface="微软雅黑" panose="020B0503020204020204" pitchFamily="34" charset="-122"/>
              </a:defRPr>
            </a:lvl1pPr>
          </a:lstStyle>
          <a:p>
            <a:r>
              <a:rPr lang="zh-CN" altLang="en-US" dirty="0"/>
              <a:t>正面舆论引导</a:t>
            </a:r>
            <a:endParaRPr lang="en-US" altLang="zh-CN" dirty="0"/>
          </a:p>
          <a:p>
            <a:r>
              <a:rPr lang="zh-CN" altLang="en-US" b="0" dirty="0">
                <a:solidFill>
                  <a:schemeClr val="tx1"/>
                </a:solidFill>
              </a:rPr>
              <a:t>通过</a:t>
            </a:r>
            <a:r>
              <a:rPr lang="en-US" altLang="zh-CN" b="0" dirty="0">
                <a:solidFill>
                  <a:schemeClr val="tx1"/>
                </a:solidFill>
              </a:rPr>
              <a:t>PR</a:t>
            </a:r>
            <a:r>
              <a:rPr lang="zh-CN" altLang="en-US" b="0" dirty="0">
                <a:solidFill>
                  <a:schemeClr val="tx1"/>
                </a:solidFill>
              </a:rPr>
              <a:t>稿</a:t>
            </a:r>
            <a:r>
              <a:rPr lang="zh-CN" altLang="zh-CN" b="0" dirty="0">
                <a:solidFill>
                  <a:schemeClr val="tx1"/>
                </a:solidFill>
              </a:rPr>
              <a:t>对负面评论、不实报导进行正面引导，及时删除不实消息，优化口碑</a:t>
            </a:r>
            <a:endParaRPr lang="en-US" altLang="zh-CN" b="0" dirty="0">
              <a:solidFill>
                <a:schemeClr val="tx1"/>
              </a:solidFill>
            </a:endParaRPr>
          </a:p>
          <a:p>
            <a:endParaRPr lang="en-US" altLang="zh-CN" dirty="0"/>
          </a:p>
          <a:p>
            <a:r>
              <a:rPr lang="zh-CN" altLang="en-US" b="0" dirty="0">
                <a:solidFill>
                  <a:schemeClr val="tx1"/>
                </a:solidFill>
              </a:rPr>
              <a:t>问题点：冻坏、破损、高峰爆仓</a:t>
            </a:r>
            <a:r>
              <a:rPr lang="en-US" altLang="zh-CN" b="0" dirty="0">
                <a:solidFill>
                  <a:schemeClr val="tx1"/>
                </a:solidFill>
              </a:rPr>
              <a:t>…</a:t>
            </a:r>
            <a:endParaRPr lang="zh-CN" altLang="zh-CN" b="0" dirty="0">
              <a:solidFill>
                <a:schemeClr val="tx1"/>
              </a:solidFill>
            </a:endParaRPr>
          </a:p>
        </p:txBody>
      </p:sp>
      <p:sp>
        <p:nvSpPr>
          <p:cNvPr id="30" name="TextBox 4">
            <a:extLst>
              <a:ext uri="{FF2B5EF4-FFF2-40B4-BE49-F238E27FC236}">
                <a16:creationId xmlns:a16="http://schemas.microsoft.com/office/drawing/2014/main" id="{1BE5B209-3BB0-C344-A3EB-CBCDC500809E}"/>
              </a:ext>
            </a:extLst>
          </p:cNvPr>
          <p:cNvSpPr txBox="1"/>
          <p:nvPr/>
        </p:nvSpPr>
        <p:spPr>
          <a:xfrm>
            <a:off x="3298290" y="97038"/>
            <a:ext cx="7440410" cy="400110"/>
          </a:xfrm>
          <a:prstGeom prst="rect">
            <a:avLst/>
          </a:prstGeom>
          <a:noFill/>
        </p:spPr>
        <p:txBody>
          <a:bodyPr wrap="square" rtlCol="0">
            <a:spAutoFit/>
          </a:bodyPr>
          <a:lstStyle/>
          <a:p>
            <a:r>
              <a:rPr lang="zh-CN" altLang="en-US" sz="2000" b="1" dirty="0">
                <a:latin typeface="微软雅黑" pitchFamily="34" charset="-122"/>
                <a:ea typeface="微软雅黑" pitchFamily="34" charset="-122"/>
              </a:rPr>
              <a:t>预防为主，快速响应，相关内容重点关注</a:t>
            </a:r>
          </a:p>
        </p:txBody>
      </p:sp>
    </p:spTree>
    <p:extLst>
      <p:ext uri="{BB962C8B-B14F-4D97-AF65-F5344CB8AC3E}">
        <p14:creationId xmlns:p14="http://schemas.microsoft.com/office/powerpoint/2010/main" val="94891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3606AE88-8AA1-3B44-A412-E9248D2876D9}"/>
              </a:ext>
            </a:extLst>
          </p:cNvPr>
          <p:cNvSpPr/>
          <p:nvPr/>
        </p:nvSpPr>
        <p:spPr>
          <a:xfrm>
            <a:off x="556532" y="643467"/>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endParaRPr lang="en-US" altLang="zh-CN" sz="3200" b="1" kern="1200" dirty="0">
              <a:solidFill>
                <a:schemeClr val="bg1"/>
              </a:solidFill>
              <a:latin typeface="微软雅黑" pitchFamily="34" charset="-122"/>
              <a:ea typeface="微软雅黑" pitchFamily="34" charset="-122"/>
              <a:cs typeface="+mj-cs"/>
            </a:endParaRPr>
          </a:p>
        </p:txBody>
      </p:sp>
      <p:sp>
        <p:nvSpPr>
          <p:cNvPr id="4" name="矩形 3">
            <a:extLst>
              <a:ext uri="{FF2B5EF4-FFF2-40B4-BE49-F238E27FC236}">
                <a16:creationId xmlns:a16="http://schemas.microsoft.com/office/drawing/2014/main" id="{366DE2C6-CA4F-1942-B49E-4721A268A3D0}"/>
              </a:ext>
            </a:extLst>
          </p:cNvPr>
          <p:cNvSpPr/>
          <p:nvPr/>
        </p:nvSpPr>
        <p:spPr>
          <a:xfrm>
            <a:off x="7708761" y="6642530"/>
            <a:ext cx="3852337" cy="261610"/>
          </a:xfrm>
          <a:prstGeom prst="rect">
            <a:avLst/>
          </a:prstGeom>
        </p:spPr>
        <p:txBody>
          <a:bodyPr wrap="none">
            <a:spAutoFit/>
          </a:bodyPr>
          <a:lstStyle/>
          <a:p>
            <a:pPr>
              <a:spcAft>
                <a:spcPts val="600"/>
              </a:spcAft>
            </a:pPr>
            <a:r>
              <a:rPr lang="zh-CN" altLang="en-US" sz="1100" dirty="0">
                <a:solidFill>
                  <a:srgbClr val="000000"/>
                </a:solidFill>
                <a:latin typeface="微软雅黑" panose="020B0503020204020204" pitchFamily="34" charset="-122"/>
                <a:ea typeface="微软雅黑" panose="020B0503020204020204" pitchFamily="34" charset="-122"/>
              </a:rPr>
              <a:t>（注：以下场景及原则均仅限于特色经济业务的内容范围）</a:t>
            </a:r>
            <a:endParaRPr lang="zh-CN" altLang="en-US" sz="1100" dirty="0"/>
          </a:p>
        </p:txBody>
      </p:sp>
      <p:graphicFrame>
        <p:nvGraphicFramePr>
          <p:cNvPr id="7" name="表格 6">
            <a:extLst>
              <a:ext uri="{FF2B5EF4-FFF2-40B4-BE49-F238E27FC236}">
                <a16:creationId xmlns:a16="http://schemas.microsoft.com/office/drawing/2014/main" id="{19EFF8B9-73E6-A243-895D-A88A08A6DDA5}"/>
              </a:ext>
            </a:extLst>
          </p:cNvPr>
          <p:cNvGraphicFramePr>
            <a:graphicFrameLocks noGrp="1"/>
          </p:cNvGraphicFramePr>
          <p:nvPr>
            <p:extLst>
              <p:ext uri="{D42A27DB-BD31-4B8C-83A1-F6EECF244321}">
                <p14:modId xmlns:p14="http://schemas.microsoft.com/office/powerpoint/2010/main" val="445456262"/>
              </p:ext>
            </p:extLst>
          </p:nvPr>
        </p:nvGraphicFramePr>
        <p:xfrm>
          <a:off x="1" y="2340745"/>
          <a:ext cx="12191999" cy="4301785"/>
        </p:xfrm>
        <a:graphic>
          <a:graphicData uri="http://schemas.openxmlformats.org/drawingml/2006/table">
            <a:tbl>
              <a:tblPr firstRow="1" bandRow="1">
                <a:tableStyleId>{ED083AE6-46FA-4A59-8FB0-9F97EB10719F}</a:tableStyleId>
              </a:tblPr>
              <a:tblGrid>
                <a:gridCol w="2624679">
                  <a:extLst>
                    <a:ext uri="{9D8B030D-6E8A-4147-A177-3AD203B41FA5}">
                      <a16:colId xmlns:a16="http://schemas.microsoft.com/office/drawing/2014/main" val="1565571092"/>
                    </a:ext>
                  </a:extLst>
                </a:gridCol>
                <a:gridCol w="5767044">
                  <a:extLst>
                    <a:ext uri="{9D8B030D-6E8A-4147-A177-3AD203B41FA5}">
                      <a16:colId xmlns:a16="http://schemas.microsoft.com/office/drawing/2014/main" val="17114622"/>
                    </a:ext>
                  </a:extLst>
                </a:gridCol>
                <a:gridCol w="1674318">
                  <a:extLst>
                    <a:ext uri="{9D8B030D-6E8A-4147-A177-3AD203B41FA5}">
                      <a16:colId xmlns:a16="http://schemas.microsoft.com/office/drawing/2014/main" val="1413867291"/>
                    </a:ext>
                  </a:extLst>
                </a:gridCol>
                <a:gridCol w="2125958">
                  <a:extLst>
                    <a:ext uri="{9D8B030D-6E8A-4147-A177-3AD203B41FA5}">
                      <a16:colId xmlns:a16="http://schemas.microsoft.com/office/drawing/2014/main" val="221175365"/>
                    </a:ext>
                  </a:extLst>
                </a:gridCol>
              </a:tblGrid>
              <a:tr h="323502">
                <a:tc>
                  <a:txBody>
                    <a:bodyPr/>
                    <a:lstStyle/>
                    <a:p>
                      <a:pPr algn="ctr" rtl="0" fontAlgn="ctr">
                        <a:lnSpc>
                          <a:spcPct val="150000"/>
                        </a:lnSpc>
                      </a:pPr>
                      <a:r>
                        <a:rPr lang="zh-CN" altLang="en-US" sz="1800" u="none" strike="noStrike" dirty="0">
                          <a:solidFill>
                            <a:schemeClr val="bg1"/>
                          </a:solidFill>
                          <a:effectLst/>
                          <a:latin typeface="Microsoft YaHei" panose="020B0503020204020204" pitchFamily="34" charset="-122"/>
                          <a:ea typeface="Microsoft YaHei" panose="020B0503020204020204" pitchFamily="34" charset="-122"/>
                        </a:rPr>
                        <a:t>场景</a:t>
                      </a:r>
                      <a:endParaRPr lang="zh-CN" altLang="en-US" sz="1800" b="0" i="0" u="none" strike="noStrike" dirty="0">
                        <a:solidFill>
                          <a:schemeClr val="bg1"/>
                        </a:solidFill>
                        <a:effectLst/>
                        <a:latin typeface="Microsoft YaHei" panose="020B0503020204020204" pitchFamily="34" charset="-122"/>
                        <a:ea typeface="Microsoft YaHei" panose="020B0503020204020204" pitchFamily="34" charset="-122"/>
                      </a:endParaRPr>
                    </a:p>
                  </a:txBody>
                  <a:tcPr marL="9965" marR="9965" marT="9965" marB="0" anchor="ctr">
                    <a:solidFill>
                      <a:srgbClr val="0070C0"/>
                    </a:solidFill>
                  </a:tcPr>
                </a:tc>
                <a:tc>
                  <a:txBody>
                    <a:bodyPr/>
                    <a:lstStyle/>
                    <a:p>
                      <a:pPr algn="ctr" rtl="0" fontAlgn="ctr">
                        <a:lnSpc>
                          <a:spcPct val="150000"/>
                        </a:lnSpc>
                      </a:pPr>
                      <a:r>
                        <a:rPr lang="zh-CN" altLang="en-US" sz="1800" u="none" strike="noStrike" dirty="0">
                          <a:solidFill>
                            <a:schemeClr val="bg1"/>
                          </a:solidFill>
                          <a:effectLst/>
                          <a:latin typeface="Microsoft YaHei" panose="020B0503020204020204" pitchFamily="34" charset="-122"/>
                          <a:ea typeface="Microsoft YaHei" panose="020B0503020204020204" pitchFamily="34" charset="-122"/>
                        </a:rPr>
                        <a:t>地区处理原则</a:t>
                      </a:r>
                      <a:endParaRPr lang="zh-CN" altLang="en-US" sz="1800" b="0" i="0" u="none" strike="noStrike" dirty="0">
                        <a:solidFill>
                          <a:schemeClr val="bg1"/>
                        </a:solidFill>
                        <a:effectLst/>
                        <a:latin typeface="Microsoft YaHei" panose="020B0503020204020204" pitchFamily="34" charset="-122"/>
                        <a:ea typeface="Microsoft YaHei" panose="020B0503020204020204" pitchFamily="34" charset="-122"/>
                      </a:endParaRPr>
                    </a:p>
                  </a:txBody>
                  <a:tcPr marL="9965" marR="9965" marT="9965" marB="0" anchor="ctr">
                    <a:solidFill>
                      <a:srgbClr val="0070C0"/>
                    </a:solidFill>
                  </a:tcPr>
                </a:tc>
                <a:tc>
                  <a:txBody>
                    <a:bodyPr/>
                    <a:lstStyle/>
                    <a:p>
                      <a:pPr algn="ctr" rtl="0" fontAlgn="ctr">
                        <a:lnSpc>
                          <a:spcPct val="150000"/>
                        </a:lnSpc>
                      </a:pPr>
                      <a:r>
                        <a:rPr lang="zh-CN" altLang="en-US" sz="1800" u="none" strike="noStrike" dirty="0">
                          <a:solidFill>
                            <a:schemeClr val="bg1"/>
                          </a:solidFill>
                          <a:effectLst/>
                          <a:latin typeface="Microsoft YaHei" panose="020B0503020204020204" pitchFamily="34" charset="-122"/>
                          <a:ea typeface="Microsoft YaHei" panose="020B0503020204020204" pitchFamily="34" charset="-122"/>
                        </a:rPr>
                        <a:t>地区接口人</a:t>
                      </a:r>
                      <a:endParaRPr lang="zh-CN" altLang="en-US" sz="1800" b="0" i="0" u="none" strike="noStrike" dirty="0">
                        <a:solidFill>
                          <a:schemeClr val="bg1"/>
                        </a:solidFill>
                        <a:effectLst/>
                        <a:latin typeface="Microsoft YaHei" panose="020B0503020204020204" pitchFamily="34" charset="-122"/>
                        <a:ea typeface="Microsoft YaHei" panose="020B0503020204020204" pitchFamily="34" charset="-122"/>
                      </a:endParaRPr>
                    </a:p>
                  </a:txBody>
                  <a:tcPr marL="9965" marR="9965" marT="9965" marB="0" anchor="ctr">
                    <a:solidFill>
                      <a:srgbClr val="0070C0"/>
                    </a:solidFill>
                  </a:tcPr>
                </a:tc>
                <a:tc>
                  <a:txBody>
                    <a:bodyPr/>
                    <a:lstStyle/>
                    <a:p>
                      <a:pPr algn="ctr" rtl="0" fontAlgn="ctr">
                        <a:lnSpc>
                          <a:spcPct val="150000"/>
                        </a:lnSpc>
                      </a:pPr>
                      <a:r>
                        <a:rPr lang="zh-CN" altLang="en-US" sz="1800" u="none" strike="noStrike" dirty="0">
                          <a:solidFill>
                            <a:schemeClr val="bg1"/>
                          </a:solidFill>
                          <a:effectLst/>
                          <a:latin typeface="Microsoft YaHei" panose="020B0503020204020204" pitchFamily="34" charset="-122"/>
                          <a:ea typeface="Microsoft YaHei" panose="020B0503020204020204" pitchFamily="34" charset="-122"/>
                        </a:rPr>
                        <a:t>总部接口人</a:t>
                      </a:r>
                      <a:endParaRPr lang="zh-CN" altLang="en-US" sz="1800" b="0" i="0" u="none" strike="noStrike" dirty="0">
                        <a:solidFill>
                          <a:schemeClr val="bg1"/>
                        </a:solidFill>
                        <a:effectLst/>
                        <a:latin typeface="Microsoft YaHei" panose="020B0503020204020204" pitchFamily="34" charset="-122"/>
                        <a:ea typeface="Microsoft YaHei" panose="020B0503020204020204" pitchFamily="34" charset="-122"/>
                      </a:endParaRPr>
                    </a:p>
                  </a:txBody>
                  <a:tcPr marL="9965" marR="9965" marT="9965" marB="0" anchor="ctr">
                    <a:solidFill>
                      <a:srgbClr val="0070C0"/>
                    </a:solidFill>
                  </a:tcPr>
                </a:tc>
                <a:extLst>
                  <a:ext uri="{0D108BD9-81ED-4DB2-BD59-A6C34878D82A}">
                    <a16:rowId xmlns:a16="http://schemas.microsoft.com/office/drawing/2014/main" val="4235641877"/>
                  </a:ext>
                </a:extLst>
              </a:tr>
              <a:tr h="1054610">
                <a:tc>
                  <a:txBody>
                    <a:bodyPr/>
                    <a:lstStyle/>
                    <a:p>
                      <a:pPr algn="ctr" rtl="0" fontAlgn="ctr">
                        <a:lnSpc>
                          <a:spcPct val="150000"/>
                        </a:lnSpc>
                      </a:pPr>
                      <a:r>
                        <a:rPr lang="zh-CN" altLang="en-US" sz="1400" b="1" u="none" strike="noStrike" dirty="0">
                          <a:effectLst/>
                          <a:latin typeface="Microsoft YaHei" panose="020B0503020204020204" pitchFamily="34" charset="-122"/>
                          <a:ea typeface="Microsoft YaHei" panose="020B0503020204020204" pitchFamily="34" charset="-122"/>
                        </a:rPr>
                        <a:t>重大负面舆情或危机风险的事件应对</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noFill/>
                  </a:tcPr>
                </a:tc>
                <a:tc>
                  <a:txBody>
                    <a:bodyPr/>
                    <a:lstStyle/>
                    <a:p>
                      <a:pPr algn="l"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a:t>
                      </a:r>
                      <a:r>
                        <a:rPr lang="en-US" altLang="zh-CN" sz="1200" u="none" strike="noStrike" dirty="0">
                          <a:effectLst/>
                          <a:latin typeface="Microsoft YaHei" panose="020B0503020204020204" pitchFamily="34" charset="-122"/>
                          <a:ea typeface="Microsoft YaHei" panose="020B0503020204020204" pitchFamily="34" charset="-122"/>
                        </a:rPr>
                        <a:t>1</a:t>
                      </a:r>
                      <a:r>
                        <a:rPr lang="zh-CN" altLang="en-US" sz="1200" u="none" strike="noStrike" dirty="0">
                          <a:effectLst/>
                          <a:latin typeface="Microsoft YaHei" panose="020B0503020204020204" pitchFamily="34" charset="-122"/>
                          <a:ea typeface="Microsoft YaHei" panose="020B0503020204020204" pitchFamily="34" charset="-122"/>
                        </a:rPr>
                        <a:t>）中秋</a:t>
                      </a:r>
                      <a:r>
                        <a:rPr lang="en-US" altLang="zh-CN" sz="1200" u="none" strike="noStrike" dirty="0">
                          <a:effectLst/>
                          <a:latin typeface="Microsoft YaHei" panose="020B0503020204020204" pitchFamily="34" charset="-122"/>
                          <a:ea typeface="Microsoft YaHei" panose="020B0503020204020204" pitchFamily="34" charset="-122"/>
                        </a:rPr>
                        <a:t> &amp; </a:t>
                      </a:r>
                      <a:r>
                        <a:rPr lang="zh-CN" altLang="en-US" sz="1200" u="none" strike="noStrike" dirty="0">
                          <a:effectLst/>
                          <a:latin typeface="Microsoft YaHei" panose="020B0503020204020204" pitchFamily="34" charset="-122"/>
                          <a:ea typeface="Microsoft YaHei" panose="020B0503020204020204" pitchFamily="34" charset="-122"/>
                        </a:rPr>
                        <a:t>国庆高峰期间，地区应主动获取区域内的媒体信息、政府意见、客户声音及竞品舆情，如发现有重大负面舆情，需第一时间向总部接口人报备</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a:t>
                      </a:r>
                      <a:r>
                        <a:rPr lang="en-US" altLang="zh-CN" sz="1200" u="none" strike="noStrike" dirty="0">
                          <a:effectLst/>
                          <a:latin typeface="Microsoft YaHei" panose="020B0503020204020204" pitchFamily="34" charset="-122"/>
                          <a:ea typeface="Microsoft YaHei" panose="020B0503020204020204" pitchFamily="34" charset="-122"/>
                        </a:rPr>
                        <a:t>2</a:t>
                      </a:r>
                      <a:r>
                        <a:rPr lang="zh-CN" altLang="en-US" sz="1200" u="none" strike="noStrike" dirty="0">
                          <a:effectLst/>
                          <a:latin typeface="Microsoft YaHei" panose="020B0503020204020204" pitchFamily="34" charset="-122"/>
                          <a:ea typeface="Microsoft YaHei" panose="020B0503020204020204" pitchFamily="34" charset="-122"/>
                        </a:rPr>
                        <a:t>）针对已发生的重大风险舆情或危机事件，地区须依据</a:t>
                      </a:r>
                      <a:r>
                        <a:rPr lang="en-US" altLang="zh-CN" sz="1200" u="none" strike="noStrike" dirty="0">
                          <a:effectLst/>
                          <a:latin typeface="Microsoft YaHei" panose="020B0503020204020204" pitchFamily="34" charset="-122"/>
                          <a:ea typeface="Microsoft YaHei" panose="020B0503020204020204" pitchFamily="34" charset="-122"/>
                        </a:rPr>
                        <a:t>《</a:t>
                      </a:r>
                      <a:r>
                        <a:rPr lang="zh-CN" altLang="en-US" sz="1200" u="none" strike="noStrike" dirty="0">
                          <a:effectLst/>
                          <a:latin typeface="Microsoft YaHei" panose="020B0503020204020204" pitchFamily="34" charset="-122"/>
                          <a:ea typeface="Microsoft YaHei" panose="020B0503020204020204" pitchFamily="34" charset="-122"/>
                        </a:rPr>
                        <a:t>顺丰集团危机事件管理制度</a:t>
                      </a:r>
                      <a:r>
                        <a:rPr lang="en-US" altLang="zh-CN" sz="1200" u="none" strike="noStrike" dirty="0">
                          <a:effectLst/>
                          <a:latin typeface="Microsoft YaHei" panose="020B0503020204020204" pitchFamily="34" charset="-122"/>
                          <a:ea typeface="Microsoft YaHei" panose="020B0503020204020204" pitchFamily="34" charset="-122"/>
                        </a:rPr>
                        <a:t>》</a:t>
                      </a:r>
                      <a:r>
                        <a:rPr lang="zh-CN" altLang="en-US" sz="1200" u="none" strike="noStrike" dirty="0">
                          <a:effectLst/>
                          <a:latin typeface="Microsoft YaHei" panose="020B0503020204020204" pitchFamily="34" charset="-122"/>
                          <a:ea typeface="Microsoft YaHei" panose="020B0503020204020204" pitchFamily="34" charset="-122"/>
                        </a:rPr>
                        <a:t>的流程进行申报，同时须第一时间向总部特色经济接口人报备</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noFill/>
                  </a:tcPr>
                </a:tc>
                <a:tc>
                  <a:txBody>
                    <a:bodyPr/>
                    <a:lstStyle/>
                    <a:p>
                      <a:pPr algn="ctr"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地区公共事务负责人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地区销售部负责人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地区特色经济负责人</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noFill/>
                  </a:tcPr>
                </a:tc>
                <a:tc>
                  <a:txBody>
                    <a:bodyPr/>
                    <a:lstStyle/>
                    <a:p>
                      <a:pPr algn="ctr"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总部公共事务部接口人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总部特色经济项目组接口人</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noFill/>
                  </a:tcPr>
                </a:tc>
                <a:extLst>
                  <a:ext uri="{0D108BD9-81ED-4DB2-BD59-A6C34878D82A}">
                    <a16:rowId xmlns:a16="http://schemas.microsoft.com/office/drawing/2014/main" val="1392238465"/>
                  </a:ext>
                </a:extLst>
              </a:tr>
              <a:tr h="639354">
                <a:tc>
                  <a:txBody>
                    <a:bodyPr/>
                    <a:lstStyle/>
                    <a:p>
                      <a:pPr algn="ctr" rtl="0" fontAlgn="ctr">
                        <a:lnSpc>
                          <a:spcPct val="150000"/>
                        </a:lnSpc>
                      </a:pPr>
                      <a:r>
                        <a:rPr lang="zh-CN" altLang="en-US" sz="1400" b="1" u="none" strike="noStrike" dirty="0">
                          <a:effectLst/>
                          <a:latin typeface="Microsoft YaHei" panose="020B0503020204020204" pitchFamily="34" charset="-122"/>
                          <a:ea typeface="Microsoft YaHei" panose="020B0503020204020204" pitchFamily="34" charset="-122"/>
                        </a:rPr>
                        <a:t>重大风险客户客诉应对</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tc>
                <a:tc>
                  <a:txBody>
                    <a:bodyPr/>
                    <a:lstStyle/>
                    <a:p>
                      <a:pPr algn="l"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须第一时间以邮件形式将信息反馈至总部特色经济接口人进行报备</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tc>
                <a:tc>
                  <a:txBody>
                    <a:bodyPr/>
                    <a:lstStyle/>
                    <a:p>
                      <a:pPr algn="ctr"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地区客服务负责人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地区销售部负责人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地区特色经济负责人</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tc>
                <a:tc>
                  <a:txBody>
                    <a:bodyPr/>
                    <a:lstStyle/>
                    <a:p>
                      <a:pPr algn="ctr" rtl="0" fontAlgn="ctr">
                        <a:lnSpc>
                          <a:spcPct val="150000"/>
                        </a:lnSpc>
                      </a:pPr>
                      <a:r>
                        <a:rPr lang="zh-CN" altLang="en-US" sz="1200" u="none" strike="noStrike">
                          <a:effectLst/>
                          <a:latin typeface="Microsoft YaHei" panose="020B0503020204020204" pitchFamily="34" charset="-122"/>
                          <a:ea typeface="Microsoft YaHei" panose="020B0503020204020204" pitchFamily="34" charset="-122"/>
                        </a:rPr>
                        <a:t>总部客服处接口人</a:t>
                      </a:r>
                      <a:br>
                        <a:rPr lang="zh-CN" altLang="en-US" sz="1200" u="none" strike="noStrike">
                          <a:effectLst/>
                          <a:latin typeface="Microsoft YaHei" panose="020B0503020204020204" pitchFamily="34" charset="-122"/>
                          <a:ea typeface="Microsoft YaHei" panose="020B0503020204020204" pitchFamily="34" charset="-122"/>
                        </a:rPr>
                      </a:br>
                      <a:r>
                        <a:rPr lang="zh-CN" altLang="en-US" sz="1200" u="none" strike="noStrike">
                          <a:effectLst/>
                          <a:latin typeface="Microsoft YaHei" panose="020B0503020204020204" pitchFamily="34" charset="-122"/>
                          <a:ea typeface="Microsoft YaHei" panose="020B0503020204020204" pitchFamily="34" charset="-122"/>
                        </a:rPr>
                        <a:t>总部特色经济项目组接口人</a:t>
                      </a:r>
                      <a:endParaRPr lang="zh-CN" altLang="en-US" sz="1200" b="0" i="0" u="none" strike="noStrike">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tc>
                <a:extLst>
                  <a:ext uri="{0D108BD9-81ED-4DB2-BD59-A6C34878D82A}">
                    <a16:rowId xmlns:a16="http://schemas.microsoft.com/office/drawing/2014/main" val="267456929"/>
                  </a:ext>
                </a:extLst>
              </a:tr>
              <a:tr h="639354">
                <a:tc>
                  <a:txBody>
                    <a:bodyPr/>
                    <a:lstStyle/>
                    <a:p>
                      <a:pPr algn="ctr" rtl="0" fontAlgn="ctr">
                        <a:lnSpc>
                          <a:spcPct val="150000"/>
                        </a:lnSpc>
                      </a:pPr>
                      <a:r>
                        <a:rPr lang="zh-CN" altLang="en-US" sz="1400" b="1" u="none" strike="noStrike" dirty="0">
                          <a:effectLst/>
                          <a:latin typeface="Microsoft YaHei" panose="020B0503020204020204" pitchFamily="34" charset="-122"/>
                          <a:ea typeface="Microsoft YaHei" panose="020B0503020204020204" pitchFamily="34" charset="-122"/>
                        </a:rPr>
                        <a:t>重大营运风险事件报备</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noFill/>
                  </a:tcPr>
                </a:tc>
                <a:tc>
                  <a:txBody>
                    <a:bodyPr/>
                    <a:lstStyle/>
                    <a:p>
                      <a:pPr algn="l"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中秋</a:t>
                      </a:r>
                      <a:r>
                        <a:rPr lang="en-US" altLang="zh-CN" sz="1200" u="none" strike="noStrike" dirty="0">
                          <a:effectLst/>
                          <a:latin typeface="Microsoft YaHei" panose="020B0503020204020204" pitchFamily="34" charset="-122"/>
                          <a:ea typeface="Microsoft YaHei" panose="020B0503020204020204" pitchFamily="34" charset="-122"/>
                        </a:rPr>
                        <a:t> &amp; </a:t>
                      </a:r>
                      <a:r>
                        <a:rPr lang="zh-CN" altLang="en-US" sz="1200" u="none" strike="noStrike" dirty="0">
                          <a:effectLst/>
                          <a:latin typeface="Microsoft YaHei" panose="020B0503020204020204" pitchFamily="34" charset="-122"/>
                          <a:ea typeface="Microsoft YaHei" panose="020B0503020204020204" pitchFamily="34" charset="-122"/>
                        </a:rPr>
                        <a:t>国庆高峰期间如发生封路、整车事故、中转场严重落货等重大营运事件，须第一时间以邮件形式将信息反馈至总部接口人</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noFill/>
                  </a:tcPr>
                </a:tc>
                <a:tc>
                  <a:txBody>
                    <a:bodyPr/>
                    <a:lstStyle/>
                    <a:p>
                      <a:pPr algn="ctr"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地区营运负责人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地区销售部负责人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地区特色经济负责人</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noFill/>
                  </a:tcPr>
                </a:tc>
                <a:tc>
                  <a:txBody>
                    <a:bodyPr/>
                    <a:lstStyle/>
                    <a:p>
                      <a:pPr algn="ctr"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总部特色经济项目组接口人</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noFill/>
                  </a:tcPr>
                </a:tc>
                <a:extLst>
                  <a:ext uri="{0D108BD9-81ED-4DB2-BD59-A6C34878D82A}">
                    <a16:rowId xmlns:a16="http://schemas.microsoft.com/office/drawing/2014/main" val="1419017094"/>
                  </a:ext>
                </a:extLst>
              </a:tr>
              <a:tr h="849922">
                <a:tc>
                  <a:txBody>
                    <a:bodyPr/>
                    <a:lstStyle/>
                    <a:p>
                      <a:pPr algn="ctr" rtl="0" fontAlgn="ctr">
                        <a:lnSpc>
                          <a:spcPct val="150000"/>
                        </a:lnSpc>
                      </a:pPr>
                      <a:r>
                        <a:rPr lang="zh-CN" altLang="en-US" sz="1400" b="1" u="none" strike="noStrike" dirty="0">
                          <a:effectLst/>
                          <a:latin typeface="Microsoft YaHei" panose="020B0503020204020204" pitchFamily="34" charset="-122"/>
                          <a:ea typeface="Microsoft YaHei" panose="020B0503020204020204" pitchFamily="34" charset="-122"/>
                        </a:rPr>
                        <a:t>竞对</a:t>
                      </a:r>
                      <a:r>
                        <a:rPr lang="en-US" altLang="zh-CN" sz="1400" b="1" u="none" strike="noStrike" dirty="0">
                          <a:effectLst/>
                          <a:latin typeface="Microsoft YaHei" panose="020B0503020204020204" pitchFamily="34" charset="-122"/>
                          <a:ea typeface="Microsoft YaHei" panose="020B0503020204020204" pitchFamily="34" charset="-122"/>
                        </a:rPr>
                        <a:t>/</a:t>
                      </a:r>
                      <a:r>
                        <a:rPr lang="zh-CN" altLang="en-US" sz="1400" b="1" u="none" strike="noStrike" dirty="0">
                          <a:effectLst/>
                          <a:latin typeface="Microsoft YaHei" panose="020B0503020204020204" pitchFamily="34" charset="-122"/>
                          <a:ea typeface="Microsoft YaHei" panose="020B0503020204020204" pitchFamily="34" charset="-122"/>
                        </a:rPr>
                        <a:t>媒体暗访防备</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tc>
                <a:tc>
                  <a:txBody>
                    <a:bodyPr/>
                    <a:lstStyle/>
                    <a:p>
                      <a:pPr algn="l"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中秋</a:t>
                      </a:r>
                      <a:r>
                        <a:rPr lang="en-US" altLang="zh-CN" sz="1200" u="none" strike="noStrike" dirty="0">
                          <a:effectLst/>
                          <a:latin typeface="Microsoft YaHei" panose="020B0503020204020204" pitchFamily="34" charset="-122"/>
                          <a:ea typeface="Microsoft YaHei" panose="020B0503020204020204" pitchFamily="34" charset="-122"/>
                        </a:rPr>
                        <a:t> &amp; </a:t>
                      </a:r>
                      <a:r>
                        <a:rPr lang="zh-CN" altLang="en-US" sz="1200" u="none" strike="noStrike" dirty="0">
                          <a:effectLst/>
                          <a:latin typeface="Microsoft YaHei" panose="020B0503020204020204" pitchFamily="34" charset="-122"/>
                          <a:ea typeface="Microsoft YaHei" panose="020B0503020204020204" pitchFamily="34" charset="-122"/>
                        </a:rPr>
                        <a:t>国庆高峰期间易发生竞对或媒体暗自至中转场或网点进行偷拍暗访，地区须提前下达通知提醒中转场或网点需提高警惕，如发现有暗拍现象，应及时制止并向总部报备</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tc>
                <a:tc>
                  <a:txBody>
                    <a:bodyPr/>
                    <a:lstStyle/>
                    <a:p>
                      <a:pPr algn="ctr"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地区营运负责人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地区公共事务负责人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地区销售部负责人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地区特色经济负责人</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tc>
                <a:tc>
                  <a:txBody>
                    <a:bodyPr/>
                    <a:lstStyle/>
                    <a:p>
                      <a:pPr algn="ctr" rtl="0" fontAlgn="ctr">
                        <a:lnSpc>
                          <a:spcPct val="150000"/>
                        </a:lnSpc>
                      </a:pPr>
                      <a:r>
                        <a:rPr lang="zh-CN" altLang="en-US" sz="1200" u="none" strike="noStrike" dirty="0">
                          <a:effectLst/>
                          <a:latin typeface="Microsoft YaHei" panose="020B0503020204020204" pitchFamily="34" charset="-122"/>
                          <a:ea typeface="Microsoft YaHei" panose="020B0503020204020204" pitchFamily="34" charset="-122"/>
                        </a:rPr>
                        <a:t>总部公共事务部接口人</a:t>
                      </a:r>
                      <a:br>
                        <a:rPr lang="zh-CN" altLang="en-US" sz="1200" u="none" strike="noStrike" dirty="0">
                          <a:effectLst/>
                          <a:latin typeface="Microsoft YaHei" panose="020B0503020204020204" pitchFamily="34" charset="-122"/>
                          <a:ea typeface="Microsoft YaHei" panose="020B0503020204020204" pitchFamily="34" charset="-122"/>
                        </a:rPr>
                      </a:br>
                      <a:r>
                        <a:rPr lang="zh-CN" altLang="en-US" sz="1200" u="none" strike="noStrike" dirty="0">
                          <a:effectLst/>
                          <a:latin typeface="Microsoft YaHei" panose="020B0503020204020204" pitchFamily="34" charset="-122"/>
                          <a:ea typeface="Microsoft YaHei" panose="020B0503020204020204" pitchFamily="34" charset="-122"/>
                        </a:rPr>
                        <a:t>总部特色经济项目组接口人</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9965" marR="9965" marT="9965" marB="0" anchor="ctr"/>
                </a:tc>
                <a:extLst>
                  <a:ext uri="{0D108BD9-81ED-4DB2-BD59-A6C34878D82A}">
                    <a16:rowId xmlns:a16="http://schemas.microsoft.com/office/drawing/2014/main" val="3403055950"/>
                  </a:ext>
                </a:extLst>
              </a:tr>
            </a:tbl>
          </a:graphicData>
        </a:graphic>
      </p:graphicFrame>
      <p:sp>
        <p:nvSpPr>
          <p:cNvPr id="2" name="矩形 1"/>
          <p:cNvSpPr/>
          <p:nvPr/>
        </p:nvSpPr>
        <p:spPr>
          <a:xfrm>
            <a:off x="4261459" y="176824"/>
            <a:ext cx="4503368" cy="369332"/>
          </a:xfrm>
          <a:prstGeom prst="rect">
            <a:avLst/>
          </a:prstGeom>
        </p:spPr>
        <p:txBody>
          <a:bodyPr wrap="square">
            <a:spAutoFit/>
          </a:bodyPr>
          <a:lstStyle/>
          <a:p>
            <a:pPr>
              <a:lnSpc>
                <a:spcPct val="90000"/>
              </a:lnSpc>
              <a:spcBef>
                <a:spcPct val="0"/>
              </a:spcBef>
              <a:spcAft>
                <a:spcPts val="600"/>
              </a:spcAft>
            </a:pPr>
            <a:r>
              <a:rPr lang="zh-CN" altLang="en-US" sz="2000" b="1" dirty="0">
                <a:latin typeface="微软雅黑" pitchFamily="34" charset="-122"/>
                <a:ea typeface="微软雅黑" pitchFamily="34" charset="-122"/>
              </a:rPr>
              <a:t>地区舆情风险报备及处理机制</a:t>
            </a:r>
            <a:endParaRPr lang="en-US" altLang="zh-CN" sz="2000" b="1" dirty="0">
              <a:latin typeface="微软雅黑" pitchFamily="34" charset="-122"/>
              <a:ea typeface="微软雅黑" pitchFamily="34" charset="-122"/>
            </a:endParaRPr>
          </a:p>
        </p:txBody>
      </p:sp>
      <p:sp>
        <p:nvSpPr>
          <p:cNvPr id="8" name="矩形">
            <a:extLst>
              <a:ext uri="{FF2B5EF4-FFF2-40B4-BE49-F238E27FC236}">
                <a16:creationId xmlns:a16="http://schemas.microsoft.com/office/drawing/2014/main" id="{488855F8-EC83-3B45-80A1-C23F2258FB1F}"/>
              </a:ext>
            </a:extLst>
          </p:cNvPr>
          <p:cNvSpPr/>
          <p:nvPr/>
        </p:nvSpPr>
        <p:spPr>
          <a:xfrm>
            <a:off x="212270" y="670439"/>
            <a:ext cx="11767457" cy="1604646"/>
          </a:xfrm>
          <a:prstGeom prst="rect">
            <a:avLst/>
          </a:prstGeom>
          <a:noFill/>
          <a:ln w="12700">
            <a:solidFill>
              <a:srgbClr val="FFFFFF"/>
            </a:solidFill>
            <a:miter lim="400000"/>
          </a:ln>
        </p:spPr>
        <p:txBody>
          <a:bodyPr lIns="71437" tIns="71437" rIns="71437" bIns="71437" anchor="ctr"/>
          <a:lstStyle/>
          <a:p>
            <a:pPr marL="457200" indent="-457200" algn="just">
              <a:lnSpc>
                <a:spcPct val="150000"/>
              </a:lnSpc>
              <a:spcBef>
                <a:spcPct val="0"/>
              </a:spcBef>
              <a:spcAft>
                <a:spcPts val="600"/>
              </a:spcAft>
              <a:buFont typeface="Wingdings" panose="05000000000000000000" pitchFamily="2" charset="2"/>
              <a:buChar char="ü"/>
            </a:pPr>
            <a:r>
              <a:rPr lang="zh-CN" altLang="en-US" sz="1400" dirty="0">
                <a:latin typeface="微软雅黑" panose="020B0503020204020204" pitchFamily="34" charset="-122"/>
                <a:ea typeface="微软雅黑" panose="020B0503020204020204" pitchFamily="34" charset="-122"/>
              </a:rPr>
              <a:t>所有地区均需</a:t>
            </a:r>
            <a:r>
              <a:rPr lang="zh-CN" altLang="en-US" sz="1600" b="1" dirty="0">
                <a:solidFill>
                  <a:srgbClr val="C00000"/>
                </a:solidFill>
                <a:latin typeface="微软雅黑" panose="020B0503020204020204" pitchFamily="34" charset="-122"/>
                <a:ea typeface="微软雅黑" panose="020B0503020204020204" pitchFamily="34" charset="-122"/>
              </a:rPr>
              <a:t>形成专项应对小组</a:t>
            </a:r>
            <a:r>
              <a:rPr lang="zh-CN" altLang="en-US" sz="1400" dirty="0">
                <a:latin typeface="微软雅黑" panose="020B0503020204020204" pitchFamily="34" charset="-122"/>
                <a:ea typeface="微软雅黑" panose="020B0503020204020204" pitchFamily="34" charset="-122"/>
              </a:rPr>
              <a:t>，人员结构包括地区营运负责人、地区公共事务负责人、地区销售部负责人、地区特色经济负责人（相关人员信息，需在</a:t>
            </a:r>
            <a:r>
              <a:rPr lang="en-US" altLang="zh-CN" sz="1400" dirty="0">
                <a:latin typeface="微软雅黑" panose="020B0503020204020204" pitchFamily="34" charset="-122"/>
                <a:ea typeface="微软雅黑" panose="020B0503020204020204" pitchFamily="34" charset="-122"/>
              </a:rPr>
              <a:t>9</a:t>
            </a:r>
            <a:r>
              <a:rPr lang="zh-CN" altLang="en-US" sz="1400" dirty="0">
                <a:latin typeface="微软雅黑" panose="020B0503020204020204" pitchFamily="34" charset="-122"/>
                <a:ea typeface="微软雅黑" panose="020B0503020204020204" pitchFamily="34" charset="-122"/>
              </a:rPr>
              <a:t>月</a:t>
            </a:r>
            <a:r>
              <a:rPr lang="en-US" altLang="zh-CN" sz="1400" dirty="0">
                <a:latin typeface="微软雅黑" panose="020B0503020204020204" pitchFamily="34" charset="-122"/>
                <a:ea typeface="微软雅黑" panose="020B0503020204020204" pitchFamily="34" charset="-122"/>
              </a:rPr>
              <a:t>10</a:t>
            </a:r>
            <a:r>
              <a:rPr lang="zh-CN" altLang="en-US" sz="1400" dirty="0">
                <a:latin typeface="微软雅黑" panose="020B0503020204020204" pitchFamily="34" charset="-122"/>
                <a:ea typeface="微软雅黑" panose="020B0503020204020204" pitchFamily="34" charset="-122"/>
              </a:rPr>
              <a:t>日之前反馈给总部接口人：胡丽霞）</a:t>
            </a:r>
            <a:endParaRPr lang="en-US" altLang="zh-CN" sz="1400" dirty="0">
              <a:latin typeface="微软雅黑" panose="020B0503020204020204" pitchFamily="34" charset="-122"/>
              <a:ea typeface="微软雅黑" panose="020B0503020204020204" pitchFamily="34" charset="-122"/>
            </a:endParaRPr>
          </a:p>
          <a:p>
            <a:pPr marL="457200" indent="-457200" algn="just">
              <a:lnSpc>
                <a:spcPct val="150000"/>
              </a:lnSpc>
              <a:spcBef>
                <a:spcPct val="0"/>
              </a:spcBef>
              <a:spcAft>
                <a:spcPts val="600"/>
              </a:spcAft>
              <a:buFont typeface="Wingdings" panose="05000000000000000000" pitchFamily="2" charset="2"/>
              <a:buChar char="ü"/>
            </a:pPr>
            <a:r>
              <a:rPr lang="zh-CN" altLang="en-US" sz="1400" dirty="0">
                <a:latin typeface="微软雅黑" panose="020B0503020204020204" pitchFamily="34" charset="-122"/>
                <a:ea typeface="微软雅黑" panose="020B0503020204020204" pitchFamily="34" charset="-122"/>
              </a:rPr>
              <a:t>对所管辖区域</a:t>
            </a:r>
            <a:r>
              <a:rPr lang="zh-CN" altLang="en-US" sz="1600" b="1" dirty="0">
                <a:solidFill>
                  <a:srgbClr val="C00000"/>
                </a:solidFill>
                <a:latin typeface="微软雅黑" panose="020B0503020204020204" pitchFamily="34" charset="-122"/>
                <a:ea typeface="微软雅黑" panose="020B0503020204020204" pitchFamily="34" charset="-122"/>
              </a:rPr>
              <a:t>重大负面舆情或危机风险的事件</a:t>
            </a:r>
            <a:r>
              <a:rPr lang="zh-CN" altLang="en-US" sz="1400" b="1" dirty="0">
                <a:latin typeface="微软雅黑" panose="020B0503020204020204" pitchFamily="34" charset="-122"/>
                <a:ea typeface="微软雅黑" panose="020B0503020204020204" pitchFamily="34" charset="-122"/>
              </a:rPr>
              <a:t>，</a:t>
            </a:r>
            <a:r>
              <a:rPr lang="zh-CN" altLang="en-US" sz="1600" b="1" dirty="0">
                <a:solidFill>
                  <a:srgbClr val="C00000"/>
                </a:solidFill>
                <a:latin typeface="微软雅黑" panose="020B0503020204020204" pitchFamily="34" charset="-122"/>
                <a:ea typeface="微软雅黑" panose="020B0503020204020204" pitchFamily="34" charset="-122"/>
              </a:rPr>
              <a:t>重大风险客户客诉</a:t>
            </a:r>
            <a:r>
              <a:rPr lang="zh-CN" altLang="en-US" sz="1400" b="1" dirty="0">
                <a:latin typeface="微软雅黑" panose="020B0503020204020204" pitchFamily="34" charset="-122"/>
                <a:ea typeface="微软雅黑" panose="020B0503020204020204" pitchFamily="34" charset="-122"/>
              </a:rPr>
              <a:t>、</a:t>
            </a:r>
            <a:r>
              <a:rPr lang="zh-CN" altLang="en-US" sz="1600" b="1" dirty="0">
                <a:solidFill>
                  <a:srgbClr val="C00000"/>
                </a:solidFill>
                <a:latin typeface="微软雅黑" panose="020B0503020204020204" pitchFamily="34" charset="-122"/>
                <a:ea typeface="微软雅黑" panose="020B0503020204020204" pitchFamily="34" charset="-122"/>
              </a:rPr>
              <a:t>重大营运风险事件</a:t>
            </a:r>
            <a:r>
              <a:rPr lang="zh-CN" altLang="en-US" sz="1400" dirty="0">
                <a:latin typeface="微软雅黑" panose="020B0503020204020204" pitchFamily="34" charset="-122"/>
                <a:ea typeface="微软雅黑" panose="020B0503020204020204" pitchFamily="34" charset="-122"/>
              </a:rPr>
              <a:t>类需第一时间报备总部接口人</a:t>
            </a:r>
            <a:endParaRPr lang="en-US" altLang="zh-CN" sz="1400" dirty="0">
              <a:latin typeface="微软雅黑" panose="020B0503020204020204" pitchFamily="34" charset="-122"/>
              <a:ea typeface="微软雅黑" panose="020B0503020204020204" pitchFamily="34" charset="-122"/>
            </a:endParaRPr>
          </a:p>
          <a:p>
            <a:pPr marL="457200" indent="-457200" algn="just">
              <a:lnSpc>
                <a:spcPct val="150000"/>
              </a:lnSpc>
              <a:spcBef>
                <a:spcPct val="0"/>
              </a:spcBef>
              <a:spcAft>
                <a:spcPts val="600"/>
              </a:spcAft>
              <a:buFont typeface="Wingdings" panose="05000000000000000000" pitchFamily="2" charset="2"/>
              <a:buChar char="ü"/>
            </a:pPr>
            <a:r>
              <a:rPr lang="zh-CN" altLang="en-US" sz="1400" dirty="0">
                <a:latin typeface="微软雅黑" panose="020B0503020204020204" pitchFamily="34" charset="-122"/>
                <a:ea typeface="微软雅黑" panose="020B0503020204020204" pitchFamily="34" charset="-122"/>
              </a:rPr>
              <a:t>媒体</a:t>
            </a:r>
            <a:r>
              <a:rPr lang="zh-CN" altLang="en-US" sz="1600" b="1" dirty="0">
                <a:solidFill>
                  <a:srgbClr val="C00000"/>
                </a:solidFill>
                <a:latin typeface="微软雅黑" panose="020B0503020204020204" pitchFamily="34" charset="-122"/>
                <a:ea typeface="微软雅黑" panose="020B0503020204020204" pitchFamily="34" charset="-122"/>
              </a:rPr>
              <a:t>偷拍暗访需提高警惕</a:t>
            </a:r>
            <a:r>
              <a:rPr lang="zh-CN" altLang="en-US" sz="1400" dirty="0">
                <a:latin typeface="微软雅黑" panose="020B0503020204020204" pitchFamily="34" charset="-122"/>
                <a:ea typeface="微软雅黑" panose="020B0503020204020204" pitchFamily="34" charset="-122"/>
              </a:rPr>
              <a:t>，及时礼貌制止，并及时报备地区公共及总部特色经济项目接口人</a:t>
            </a:r>
          </a:p>
        </p:txBody>
      </p:sp>
      <p:sp>
        <p:nvSpPr>
          <p:cNvPr id="9" name="矩形 8">
            <a:extLst>
              <a:ext uri="{FF2B5EF4-FFF2-40B4-BE49-F238E27FC236}">
                <a16:creationId xmlns:a16="http://schemas.microsoft.com/office/drawing/2014/main" id="{EE4053DD-6D83-425A-8D96-28BD444DE96C}"/>
              </a:ext>
            </a:extLst>
          </p:cNvPr>
          <p:cNvSpPr/>
          <p:nvPr/>
        </p:nvSpPr>
        <p:spPr>
          <a:xfrm>
            <a:off x="1339701" y="-12729"/>
            <a:ext cx="2952253"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监管机制及流程</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99" y="12938760"/>
            <a:ext cx="2743200" cy="1524000"/>
          </a:xfrm>
          <a:prstGeom prst="rect">
            <a:avLst/>
          </a:prstGeom>
        </p:spPr>
      </p:pic>
    </p:spTree>
    <p:extLst>
      <p:ext uri="{BB962C8B-B14F-4D97-AF65-F5344CB8AC3E}">
        <p14:creationId xmlns:p14="http://schemas.microsoft.com/office/powerpoint/2010/main" val="173133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2AD4ABCD-723B-DC43-A56D-8426BF4941C5}"/>
              </a:ext>
            </a:extLst>
          </p:cNvPr>
          <p:cNvSpPr/>
          <p:nvPr/>
        </p:nvSpPr>
        <p:spPr>
          <a:xfrm>
            <a:off x="556532" y="643467"/>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endParaRPr lang="en-US" altLang="zh-CN" sz="3200" b="1" kern="1200" dirty="0">
              <a:solidFill>
                <a:schemeClr val="bg1"/>
              </a:solidFill>
              <a:latin typeface="微软雅黑" pitchFamily="34" charset="-122"/>
              <a:ea typeface="微软雅黑" pitchFamily="34" charset="-122"/>
              <a:cs typeface="+mj-cs"/>
            </a:endParaRPr>
          </a:p>
        </p:txBody>
      </p:sp>
      <p:graphicFrame>
        <p:nvGraphicFramePr>
          <p:cNvPr id="3" name="表格 2">
            <a:extLst>
              <a:ext uri="{FF2B5EF4-FFF2-40B4-BE49-F238E27FC236}">
                <a16:creationId xmlns:a16="http://schemas.microsoft.com/office/drawing/2014/main" id="{D5D43FE2-48DD-B64C-899C-C4DDD5938791}"/>
              </a:ext>
            </a:extLst>
          </p:cNvPr>
          <p:cNvGraphicFramePr>
            <a:graphicFrameLocks noGrp="1"/>
          </p:cNvGraphicFramePr>
          <p:nvPr>
            <p:extLst>
              <p:ext uri="{D42A27DB-BD31-4B8C-83A1-F6EECF244321}">
                <p14:modId xmlns:p14="http://schemas.microsoft.com/office/powerpoint/2010/main" val="4078905471"/>
              </p:ext>
            </p:extLst>
          </p:nvPr>
        </p:nvGraphicFramePr>
        <p:xfrm>
          <a:off x="714702" y="2210875"/>
          <a:ext cx="10757826" cy="4146213"/>
        </p:xfrm>
        <a:graphic>
          <a:graphicData uri="http://schemas.openxmlformats.org/drawingml/2006/table">
            <a:tbl>
              <a:tblPr firstRow="1" bandRow="1">
                <a:tableStyleId>{616DA210-FB5B-4158-B5E0-FEB733F419BA}</a:tableStyleId>
              </a:tblPr>
              <a:tblGrid>
                <a:gridCol w="1842643">
                  <a:extLst>
                    <a:ext uri="{9D8B030D-6E8A-4147-A177-3AD203B41FA5}">
                      <a16:colId xmlns:a16="http://schemas.microsoft.com/office/drawing/2014/main" val="211931749"/>
                    </a:ext>
                  </a:extLst>
                </a:gridCol>
                <a:gridCol w="5512139">
                  <a:extLst>
                    <a:ext uri="{9D8B030D-6E8A-4147-A177-3AD203B41FA5}">
                      <a16:colId xmlns:a16="http://schemas.microsoft.com/office/drawing/2014/main" val="2626872"/>
                    </a:ext>
                  </a:extLst>
                </a:gridCol>
                <a:gridCol w="3403044">
                  <a:extLst>
                    <a:ext uri="{9D8B030D-6E8A-4147-A177-3AD203B41FA5}">
                      <a16:colId xmlns:a16="http://schemas.microsoft.com/office/drawing/2014/main" val="1233602706"/>
                    </a:ext>
                  </a:extLst>
                </a:gridCol>
              </a:tblGrid>
              <a:tr h="398620">
                <a:tc>
                  <a:txBody>
                    <a:bodyPr/>
                    <a:lstStyle/>
                    <a:p>
                      <a:pPr algn="ctr" rtl="0" fontAlgn="ctr">
                        <a:lnSpc>
                          <a:spcPct val="150000"/>
                        </a:lnSpc>
                      </a:pPr>
                      <a:r>
                        <a:rPr lang="zh-CN" altLang="en-US" sz="1900" u="none" strike="noStrike" dirty="0">
                          <a:solidFill>
                            <a:schemeClr val="bg1"/>
                          </a:solidFill>
                          <a:effectLst/>
                          <a:latin typeface="Microsoft YaHei" panose="020B0503020204020204" pitchFamily="34" charset="-122"/>
                          <a:ea typeface="Microsoft YaHei" panose="020B0503020204020204" pitchFamily="34" charset="-122"/>
                        </a:rPr>
                        <a:t>事项</a:t>
                      </a:r>
                      <a:endParaRPr lang="zh-CN" altLang="en-US" sz="1900" b="1" i="0" u="none" strike="noStrike" dirty="0">
                        <a:solidFill>
                          <a:schemeClr val="bg1"/>
                        </a:solidFill>
                        <a:effectLst/>
                        <a:latin typeface="Microsoft YaHei" panose="020B0503020204020204" pitchFamily="34" charset="-122"/>
                        <a:ea typeface="Microsoft YaHei" panose="020B0503020204020204" pitchFamily="34" charset="-122"/>
                      </a:endParaRPr>
                    </a:p>
                  </a:txBody>
                  <a:tcPr marL="12626" marR="12626" marT="12626" marB="0">
                    <a:solidFill>
                      <a:srgbClr val="0070C0"/>
                    </a:solidFill>
                  </a:tcPr>
                </a:tc>
                <a:tc>
                  <a:txBody>
                    <a:bodyPr/>
                    <a:lstStyle/>
                    <a:p>
                      <a:pPr algn="ctr" rtl="0" fontAlgn="ctr">
                        <a:lnSpc>
                          <a:spcPct val="150000"/>
                        </a:lnSpc>
                      </a:pPr>
                      <a:r>
                        <a:rPr lang="zh-CN" altLang="en-US" sz="1900" u="none" strike="noStrike" dirty="0">
                          <a:solidFill>
                            <a:schemeClr val="bg1"/>
                          </a:solidFill>
                          <a:effectLst/>
                          <a:latin typeface="Microsoft YaHei" panose="020B0503020204020204" pitchFamily="34" charset="-122"/>
                          <a:ea typeface="Microsoft YaHei" panose="020B0503020204020204" pitchFamily="34" charset="-122"/>
                        </a:rPr>
                        <a:t>总部负责事项</a:t>
                      </a:r>
                      <a:endParaRPr lang="zh-CN" altLang="en-US" sz="1900" b="1" i="0" u="none" strike="noStrike" dirty="0">
                        <a:solidFill>
                          <a:schemeClr val="bg1"/>
                        </a:solidFill>
                        <a:effectLst/>
                        <a:latin typeface="Microsoft YaHei" panose="020B0503020204020204" pitchFamily="34" charset="-122"/>
                        <a:ea typeface="Microsoft YaHei" panose="020B0503020204020204" pitchFamily="34" charset="-122"/>
                      </a:endParaRPr>
                    </a:p>
                  </a:txBody>
                  <a:tcPr marL="12626" marR="12626" marT="12626" marB="0">
                    <a:solidFill>
                      <a:srgbClr val="0070C0"/>
                    </a:solidFill>
                  </a:tcPr>
                </a:tc>
                <a:tc>
                  <a:txBody>
                    <a:bodyPr/>
                    <a:lstStyle/>
                    <a:p>
                      <a:pPr algn="ctr" rtl="0" fontAlgn="ctr">
                        <a:lnSpc>
                          <a:spcPct val="150000"/>
                        </a:lnSpc>
                      </a:pPr>
                      <a:r>
                        <a:rPr lang="zh-CN" altLang="en-US" sz="1900" u="none" strike="noStrike" dirty="0">
                          <a:solidFill>
                            <a:schemeClr val="bg1"/>
                          </a:solidFill>
                          <a:effectLst/>
                          <a:latin typeface="Microsoft YaHei" panose="020B0503020204020204" pitchFamily="34" charset="-122"/>
                          <a:ea typeface="Microsoft YaHei" panose="020B0503020204020204" pitchFamily="34" charset="-122"/>
                        </a:rPr>
                        <a:t>地区负责事项</a:t>
                      </a:r>
                      <a:endParaRPr lang="zh-CN" altLang="en-US" sz="1900" b="1" i="0" u="none" strike="noStrike" dirty="0">
                        <a:solidFill>
                          <a:schemeClr val="bg1"/>
                        </a:solidFill>
                        <a:effectLst/>
                        <a:latin typeface="Microsoft YaHei" panose="020B0503020204020204" pitchFamily="34" charset="-122"/>
                        <a:ea typeface="Microsoft YaHei" panose="020B0503020204020204" pitchFamily="34" charset="-122"/>
                      </a:endParaRPr>
                    </a:p>
                  </a:txBody>
                  <a:tcPr marL="12626" marR="12626" marT="12626" marB="0">
                    <a:solidFill>
                      <a:srgbClr val="0070C0"/>
                    </a:solidFill>
                  </a:tcPr>
                </a:tc>
                <a:extLst>
                  <a:ext uri="{0D108BD9-81ED-4DB2-BD59-A6C34878D82A}">
                    <a16:rowId xmlns:a16="http://schemas.microsoft.com/office/drawing/2014/main" val="3104095593"/>
                  </a:ext>
                </a:extLst>
              </a:tr>
              <a:tr h="1169602">
                <a:tc rowSpan="2">
                  <a:txBody>
                    <a:bodyPr/>
                    <a:lstStyle/>
                    <a:p>
                      <a:pPr algn="ctr" rtl="0" fontAlgn="ctr">
                        <a:lnSpc>
                          <a:spcPct val="150000"/>
                        </a:lnSpc>
                      </a:pPr>
                      <a:r>
                        <a:rPr lang="zh-CN" altLang="en-US" sz="1600" b="1" u="none" strike="noStrike" dirty="0">
                          <a:effectLst/>
                          <a:latin typeface="Microsoft YaHei" panose="020B0503020204020204" pitchFamily="34" charset="-122"/>
                          <a:ea typeface="Microsoft YaHei" panose="020B0503020204020204" pitchFamily="34" charset="-122"/>
                        </a:rPr>
                        <a:t>舆情监控</a:t>
                      </a:r>
                      <a:endParaRPr lang="zh-CN" altLang="en-US" sz="16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12626" marR="12626" marT="12626" marB="0" anchor="ctr">
                    <a:solidFill>
                      <a:schemeClr val="bg1"/>
                    </a:solidFill>
                  </a:tcPr>
                </a:tc>
                <a:tc>
                  <a:txBody>
                    <a:bodyPr/>
                    <a:lstStyle/>
                    <a:p>
                      <a:pPr algn="l" rtl="0" fontAlgn="ctr">
                        <a:lnSpc>
                          <a:spcPct val="150000"/>
                        </a:lnSpc>
                      </a:pPr>
                      <a:r>
                        <a:rPr lang="zh-CN" altLang="en-US" sz="1400" b="1" u="none" strike="noStrike" dirty="0">
                          <a:effectLst/>
                          <a:latin typeface="Microsoft YaHei" panose="020B0503020204020204" pitchFamily="34" charset="-122"/>
                          <a:ea typeface="Microsoft YaHei" panose="020B0503020204020204" pitchFamily="34" charset="-122"/>
                        </a:rPr>
                        <a:t>针对外部渠道舆论：</a:t>
                      </a:r>
                      <a:r>
                        <a:rPr lang="zh-CN" altLang="en-US" sz="1400" u="none" strike="noStrike" dirty="0">
                          <a:effectLst/>
                          <a:latin typeface="Microsoft YaHei" panose="020B0503020204020204" pitchFamily="34" charset="-122"/>
                          <a:ea typeface="Microsoft YaHei" panose="020B0503020204020204" pitchFamily="34" charset="-122"/>
                        </a:rPr>
                        <a:t>总部特色经济项目组将联动公共事务处、客服处搭建中秋</a:t>
                      </a:r>
                      <a:r>
                        <a:rPr lang="en-US" altLang="zh-CN" sz="1400" u="none" strike="noStrike" dirty="0">
                          <a:effectLst/>
                          <a:latin typeface="Microsoft YaHei" panose="020B0503020204020204" pitchFamily="34" charset="-122"/>
                          <a:ea typeface="Microsoft YaHei" panose="020B0503020204020204" pitchFamily="34" charset="-122"/>
                        </a:rPr>
                        <a:t> &amp; </a:t>
                      </a:r>
                      <a:r>
                        <a:rPr lang="zh-CN" altLang="en-US" sz="1400" u="none" strike="noStrike" dirty="0">
                          <a:effectLst/>
                          <a:latin typeface="Microsoft YaHei" panose="020B0503020204020204" pitchFamily="34" charset="-122"/>
                          <a:ea typeface="Microsoft YaHei" panose="020B0503020204020204" pitchFamily="34" charset="-122"/>
                        </a:rPr>
                        <a:t>国庆高峰期特色经济重点关注项目</a:t>
                      </a:r>
                      <a:r>
                        <a:rPr lang="en-US" altLang="zh-CN" sz="1400" u="none" strike="noStrike" dirty="0">
                          <a:effectLst/>
                          <a:latin typeface="Microsoft YaHei" panose="020B0503020204020204" pitchFamily="34" charset="-122"/>
                          <a:ea typeface="Microsoft YaHei" panose="020B0503020204020204" pitchFamily="34" charset="-122"/>
                        </a:rPr>
                        <a:t>《</a:t>
                      </a:r>
                      <a:r>
                        <a:rPr lang="zh-CN" altLang="en-US" sz="1400" u="none" strike="noStrike" dirty="0">
                          <a:effectLst/>
                          <a:latin typeface="Microsoft YaHei" panose="020B0503020204020204" pitchFamily="34" charset="-122"/>
                          <a:ea typeface="Microsoft YaHei" panose="020B0503020204020204" pitchFamily="34" charset="-122"/>
                        </a:rPr>
                        <a:t>外部舆情专项监测日报</a:t>
                      </a:r>
                      <a:r>
                        <a:rPr lang="en-US" altLang="zh-CN" sz="1400" u="none" strike="noStrike" dirty="0">
                          <a:effectLst/>
                          <a:latin typeface="Microsoft YaHei" panose="020B0503020204020204" pitchFamily="34" charset="-122"/>
                          <a:ea typeface="Microsoft YaHei" panose="020B0503020204020204" pitchFamily="34" charset="-122"/>
                        </a:rPr>
                        <a:t>》</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12626" marR="12626" marT="12626" marB="0" anchor="ctr">
                    <a:solidFill>
                      <a:schemeClr val="bg1"/>
                    </a:solidFill>
                  </a:tcPr>
                </a:tc>
                <a:tc rowSpan="2">
                  <a:txBody>
                    <a:bodyPr/>
                    <a:lstStyle/>
                    <a:p>
                      <a:pPr algn="ctr" rtl="0" fontAlgn="ctr">
                        <a:lnSpc>
                          <a:spcPct val="150000"/>
                        </a:lnSpc>
                      </a:pPr>
                      <a:r>
                        <a:rPr lang="zh-CN" altLang="en-US" sz="1400" u="none" strike="noStrike" dirty="0">
                          <a:effectLst/>
                          <a:latin typeface="Microsoft YaHei" panose="020B0503020204020204" pitchFamily="34" charset="-122"/>
                          <a:ea typeface="Microsoft YaHei" panose="020B0503020204020204" pitchFamily="34" charset="-122"/>
                        </a:rPr>
                        <a:t>涉及需地区协同处理的舆情或危机风险事件信息，总部将同步至关联地区特色经济负责人知悉</a:t>
                      </a:r>
                      <a:endParaRPr lang="zh-CN" alt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12626" marR="12626" marT="12626" marB="0" anchor="ctr">
                    <a:solidFill>
                      <a:schemeClr val="bg1"/>
                    </a:solidFill>
                  </a:tcPr>
                </a:tc>
                <a:extLst>
                  <a:ext uri="{0D108BD9-81ED-4DB2-BD59-A6C34878D82A}">
                    <a16:rowId xmlns:a16="http://schemas.microsoft.com/office/drawing/2014/main" val="1876416945"/>
                  </a:ext>
                </a:extLst>
              </a:tr>
              <a:tr h="1200053">
                <a:tc vMerge="1">
                  <a:txBody>
                    <a:bodyPr/>
                    <a:lstStyle/>
                    <a:p>
                      <a:endParaRPr lang="zh-CN" altLang="en-US"/>
                    </a:p>
                  </a:txBody>
                  <a:tcPr/>
                </a:tc>
                <a:tc>
                  <a:txBody>
                    <a:bodyPr/>
                    <a:lstStyle/>
                    <a:p>
                      <a:pPr algn="l" rtl="0" fontAlgn="ctr">
                        <a:lnSpc>
                          <a:spcPct val="150000"/>
                        </a:lnSpc>
                      </a:pPr>
                      <a:r>
                        <a:rPr lang="zh-CN" altLang="en-US" sz="1400" b="1" u="none" strike="noStrike" dirty="0">
                          <a:effectLst/>
                          <a:latin typeface="Microsoft YaHei" panose="020B0503020204020204" pitchFamily="34" charset="-122"/>
                          <a:ea typeface="Microsoft YaHei" panose="020B0503020204020204" pitchFamily="34" charset="-122"/>
                        </a:rPr>
                        <a:t>针对内部客诉：</a:t>
                      </a:r>
                      <a:r>
                        <a:rPr lang="zh-CN" altLang="en-US" sz="1400" u="none" strike="noStrike" dirty="0">
                          <a:effectLst/>
                          <a:latin typeface="Microsoft YaHei" panose="020B0503020204020204" pitchFamily="34" charset="-122"/>
                          <a:ea typeface="Microsoft YaHei" panose="020B0503020204020204" pitchFamily="34" charset="-122"/>
                        </a:rPr>
                        <a:t>总部特色经济项目组将联动客服搭建中秋国庆高峰期特色经济重点关注项目</a:t>
                      </a:r>
                      <a:r>
                        <a:rPr lang="en-US" altLang="zh-CN" sz="1400" u="none" strike="noStrike" dirty="0">
                          <a:effectLst/>
                          <a:latin typeface="Microsoft YaHei" panose="020B0503020204020204" pitchFamily="34" charset="-122"/>
                          <a:ea typeface="Microsoft YaHei" panose="020B0503020204020204" pitchFamily="34" charset="-122"/>
                        </a:rPr>
                        <a:t>《</a:t>
                      </a:r>
                      <a:r>
                        <a:rPr lang="zh-CN" altLang="en-US" sz="1400" u="none" strike="noStrike" dirty="0">
                          <a:effectLst/>
                          <a:latin typeface="Microsoft YaHei" panose="020B0503020204020204" pitchFamily="34" charset="-122"/>
                          <a:ea typeface="Microsoft YaHei" panose="020B0503020204020204" pitchFamily="34" charset="-122"/>
                        </a:rPr>
                        <a:t>理赔监控报告</a:t>
                      </a:r>
                      <a:r>
                        <a:rPr lang="en-US" altLang="zh-CN" sz="1400" u="none" strike="noStrike" dirty="0">
                          <a:effectLst/>
                          <a:latin typeface="Microsoft YaHei" panose="020B0503020204020204" pitchFamily="34" charset="-122"/>
                          <a:ea typeface="Microsoft YaHei" panose="020B0503020204020204" pitchFamily="34" charset="-122"/>
                        </a:rPr>
                        <a:t>》</a:t>
                      </a:r>
                      <a:r>
                        <a:rPr lang="zh-CN" altLang="en-US" sz="1400" u="none" strike="noStrike" dirty="0">
                          <a:effectLst/>
                          <a:latin typeface="Microsoft YaHei" panose="020B0503020204020204" pitchFamily="34" charset="-122"/>
                          <a:ea typeface="Microsoft YaHei" panose="020B0503020204020204" pitchFamily="34" charset="-122"/>
                        </a:rPr>
                        <a:t>、</a:t>
                      </a:r>
                      <a:r>
                        <a:rPr lang="en-US" altLang="zh-CN" sz="1400" u="none" strike="noStrike" dirty="0">
                          <a:effectLst/>
                          <a:latin typeface="Microsoft YaHei" panose="020B0503020204020204" pitchFamily="34" charset="-122"/>
                          <a:ea typeface="Microsoft YaHei" panose="020B0503020204020204" pitchFamily="34" charset="-122"/>
                        </a:rPr>
                        <a:t>《</a:t>
                      </a:r>
                      <a:r>
                        <a:rPr lang="zh-CN" altLang="en-US" sz="1400" u="none" strike="noStrike" dirty="0">
                          <a:effectLst/>
                          <a:latin typeface="Microsoft YaHei" panose="020B0503020204020204" pitchFamily="34" charset="-122"/>
                          <a:ea typeface="Microsoft YaHei" panose="020B0503020204020204" pitchFamily="34" charset="-122"/>
                        </a:rPr>
                        <a:t>客诉数据报告</a:t>
                      </a:r>
                      <a:r>
                        <a:rPr lang="en-US" altLang="zh-CN" sz="1400" u="none" strike="noStrike" dirty="0">
                          <a:effectLst/>
                          <a:latin typeface="Microsoft YaHei" panose="020B0503020204020204" pitchFamily="34" charset="-122"/>
                          <a:ea typeface="Microsoft YaHei" panose="020B0503020204020204" pitchFamily="34" charset="-122"/>
                        </a:rPr>
                        <a:t>》</a:t>
                      </a:r>
                      <a:r>
                        <a:rPr lang="zh-CN" altLang="en-US" sz="1400" u="none" strike="noStrike" dirty="0">
                          <a:effectLst/>
                          <a:latin typeface="Microsoft YaHei" panose="020B0503020204020204" pitchFamily="34" charset="-122"/>
                          <a:ea typeface="Microsoft YaHei" panose="020B0503020204020204" pitchFamily="34" charset="-122"/>
                        </a:rPr>
                        <a:t>（视具体项目情况而定）</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12626" marR="12626" marT="12626" marB="0" anchor="ctr">
                    <a:solidFill>
                      <a:schemeClr val="bg1"/>
                    </a:solidFill>
                  </a:tcPr>
                </a:tc>
                <a:tc vMerge="1">
                  <a:txBody>
                    <a:bodyPr/>
                    <a:lstStyle/>
                    <a:p>
                      <a:endParaRPr lang="zh-CN" altLang="en-US"/>
                    </a:p>
                  </a:txBody>
                  <a:tcPr/>
                </a:tc>
                <a:extLst>
                  <a:ext uri="{0D108BD9-81ED-4DB2-BD59-A6C34878D82A}">
                    <a16:rowId xmlns:a16="http://schemas.microsoft.com/office/drawing/2014/main" val="391356878"/>
                  </a:ext>
                </a:extLst>
              </a:tr>
              <a:tr h="1329592">
                <a:tc>
                  <a:txBody>
                    <a:bodyPr/>
                    <a:lstStyle/>
                    <a:p>
                      <a:pPr algn="ctr" rtl="0" fontAlgn="ctr">
                        <a:lnSpc>
                          <a:spcPct val="150000"/>
                        </a:lnSpc>
                      </a:pPr>
                      <a:r>
                        <a:rPr lang="zh-CN" altLang="en-US" sz="1600" b="1" u="none" strike="noStrike" dirty="0">
                          <a:effectLst/>
                          <a:latin typeface="Microsoft YaHei" panose="020B0503020204020204" pitchFamily="34" charset="-122"/>
                          <a:ea typeface="Microsoft YaHei" panose="020B0503020204020204" pitchFamily="34" charset="-122"/>
                        </a:rPr>
                        <a:t>重大舆情或危机事件处理</a:t>
                      </a:r>
                      <a:endParaRPr lang="zh-CN" altLang="en-US" sz="16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12626" marR="12626" marT="12626" marB="0" anchor="ctr">
                    <a:solidFill>
                      <a:schemeClr val="bg1"/>
                    </a:solidFill>
                  </a:tcPr>
                </a:tc>
                <a:tc>
                  <a:txBody>
                    <a:bodyPr/>
                    <a:lstStyle/>
                    <a:p>
                      <a:pPr algn="l" rtl="0" fontAlgn="ctr">
                        <a:lnSpc>
                          <a:spcPct val="150000"/>
                        </a:lnSpc>
                      </a:pPr>
                      <a:r>
                        <a:rPr lang="zh-CN" altLang="en-US" sz="1400" u="none" strike="noStrike" dirty="0">
                          <a:effectLst/>
                          <a:latin typeface="Microsoft YaHei" panose="020B0503020204020204" pitchFamily="34" charset="-122"/>
                          <a:ea typeface="Microsoft YaHei" panose="020B0503020204020204" pitchFamily="34" charset="-122"/>
                        </a:rPr>
                        <a:t>由总部特色经济项目组联动各集团部门成立中秋</a:t>
                      </a:r>
                      <a:r>
                        <a:rPr lang="en-US" altLang="zh-CN" sz="1400" u="none" strike="noStrike" dirty="0">
                          <a:effectLst/>
                          <a:latin typeface="Microsoft YaHei" panose="020B0503020204020204" pitchFamily="34" charset="-122"/>
                          <a:ea typeface="Microsoft YaHei" panose="020B0503020204020204" pitchFamily="34" charset="-122"/>
                        </a:rPr>
                        <a:t> &amp; </a:t>
                      </a:r>
                      <a:r>
                        <a:rPr lang="zh-CN" altLang="en-US" sz="1400" u="none" strike="noStrike" dirty="0">
                          <a:effectLst/>
                          <a:latin typeface="Microsoft YaHei" panose="020B0503020204020204" pitchFamily="34" charset="-122"/>
                          <a:ea typeface="Microsoft YaHei" panose="020B0503020204020204" pitchFamily="34" charset="-122"/>
                        </a:rPr>
                        <a:t>国庆高峰舆情风险专项管控小组，针对重大舆情或危机事件进行专项监控及处理指导</a:t>
                      </a:r>
                      <a:endParaRPr lang="zh-CN" alt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12626" marR="12626" marT="12626" marB="0" anchor="ctr">
                    <a:solidFill>
                      <a:schemeClr val="bg1"/>
                    </a:solidFill>
                  </a:tcPr>
                </a:tc>
                <a:tc>
                  <a:txBody>
                    <a:bodyPr/>
                    <a:lstStyle/>
                    <a:p>
                      <a:pPr algn="ctr" rtl="0" fontAlgn="ctr">
                        <a:lnSpc>
                          <a:spcPct val="150000"/>
                        </a:lnSpc>
                      </a:pPr>
                      <a:r>
                        <a:rPr lang="zh-CN" altLang="en-US" sz="1400" u="none" strike="noStrike" dirty="0">
                          <a:effectLst/>
                          <a:latin typeface="Microsoft YaHei" panose="020B0503020204020204" pitchFamily="34" charset="-122"/>
                          <a:ea typeface="Microsoft YaHei" panose="020B0503020204020204" pitchFamily="34" charset="-122"/>
                        </a:rPr>
                        <a:t>配合总部进行事件调查及信息收集，依照总部给予的指导方案协同处理</a:t>
                      </a:r>
                      <a:endParaRPr lang="zh-CN" altLang="en-US" sz="14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12626" marR="12626" marT="12626" marB="0" anchor="ctr">
                    <a:solidFill>
                      <a:schemeClr val="bg1"/>
                    </a:solidFill>
                  </a:tcPr>
                </a:tc>
                <a:extLst>
                  <a:ext uri="{0D108BD9-81ED-4DB2-BD59-A6C34878D82A}">
                    <a16:rowId xmlns:a16="http://schemas.microsoft.com/office/drawing/2014/main" val="1248159669"/>
                  </a:ext>
                </a:extLst>
              </a:tr>
            </a:tbl>
          </a:graphicData>
        </a:graphic>
      </p:graphicFrame>
      <p:sp>
        <p:nvSpPr>
          <p:cNvPr id="2" name="矩形 1"/>
          <p:cNvSpPr/>
          <p:nvPr/>
        </p:nvSpPr>
        <p:spPr>
          <a:xfrm>
            <a:off x="4291954" y="213641"/>
            <a:ext cx="4131592" cy="369332"/>
          </a:xfrm>
          <a:prstGeom prst="rect">
            <a:avLst/>
          </a:prstGeom>
        </p:spPr>
        <p:txBody>
          <a:bodyPr wrap="square">
            <a:spAutoFit/>
          </a:bodyPr>
          <a:lstStyle/>
          <a:p>
            <a:pPr>
              <a:lnSpc>
                <a:spcPct val="90000"/>
              </a:lnSpc>
              <a:spcBef>
                <a:spcPct val="0"/>
              </a:spcBef>
              <a:spcAft>
                <a:spcPts val="600"/>
              </a:spcAft>
            </a:pPr>
            <a:r>
              <a:rPr lang="zh-CN" altLang="en-US" sz="2000" b="1" dirty="0">
                <a:solidFill>
                  <a:srgbClr val="000000"/>
                </a:solidFill>
                <a:latin typeface="微软雅黑" panose="020B0503020204020204" pitchFamily="34" charset="-122"/>
                <a:ea typeface="微软雅黑" panose="020B0503020204020204" pitchFamily="34" charset="-122"/>
              </a:rPr>
              <a:t>总部跨组织融通协作机制</a:t>
            </a:r>
            <a:endParaRPr lang="en-US" altLang="zh-CN" sz="2000" b="1" dirty="0">
              <a:latin typeface="微软雅黑" pitchFamily="34" charset="-122"/>
              <a:ea typeface="微软雅黑" pitchFamily="34" charset="-122"/>
            </a:endParaRPr>
          </a:p>
        </p:txBody>
      </p:sp>
      <p:sp>
        <p:nvSpPr>
          <p:cNvPr id="5" name="矩形">
            <a:extLst>
              <a:ext uri="{FF2B5EF4-FFF2-40B4-BE49-F238E27FC236}">
                <a16:creationId xmlns:a16="http://schemas.microsoft.com/office/drawing/2014/main" id="{488855F8-EC83-3B45-80A1-C23F2258FB1F}"/>
              </a:ext>
            </a:extLst>
          </p:cNvPr>
          <p:cNvSpPr/>
          <p:nvPr/>
        </p:nvSpPr>
        <p:spPr>
          <a:xfrm>
            <a:off x="714703" y="809343"/>
            <a:ext cx="10757825" cy="1371715"/>
          </a:xfrm>
          <a:prstGeom prst="rect">
            <a:avLst/>
          </a:prstGeom>
          <a:noFill/>
          <a:ln w="76200">
            <a:noFill/>
            <a:miter lim="400000"/>
          </a:ln>
        </p:spPr>
        <p:txBody>
          <a:bodyPr lIns="71437" tIns="71437" rIns="71437" bIns="71437" anchor="ctr"/>
          <a:lstStyle/>
          <a:p>
            <a:pPr marL="342900" indent="-34290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总部聚焦</a:t>
            </a:r>
            <a:r>
              <a:rPr lang="zh-CN" altLang="en-US" sz="2000" b="1" dirty="0">
                <a:solidFill>
                  <a:srgbClr val="C00000"/>
                </a:solidFill>
                <a:latin typeface="微软雅黑" panose="020B0503020204020204" pitchFamily="34" charset="-122"/>
                <a:ea typeface="微软雅黑" panose="020B0503020204020204" pitchFamily="34" charset="-122"/>
              </a:rPr>
              <a:t>线上的舆情管控及重大舆情危机</a:t>
            </a:r>
            <a:r>
              <a:rPr lang="zh-CN" altLang="en-US" dirty="0">
                <a:latin typeface="微软雅黑" panose="020B0503020204020204" pitchFamily="34" charset="-122"/>
                <a:ea typeface="微软雅黑" panose="020B0503020204020204" pitchFamily="34" charset="-122"/>
              </a:rPr>
              <a:t>处理指导</a:t>
            </a:r>
            <a:endParaRPr lang="en-US" altLang="zh-CN"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地区</a:t>
            </a:r>
            <a:r>
              <a:rPr lang="zh-CN" altLang="en-US" sz="2000" b="1" dirty="0">
                <a:solidFill>
                  <a:srgbClr val="C00000"/>
                </a:solidFill>
                <a:latin typeface="微软雅黑" panose="020B0503020204020204" pitchFamily="34" charset="-122"/>
                <a:ea typeface="微软雅黑" panose="020B0503020204020204" pitchFamily="34" charset="-122"/>
              </a:rPr>
              <a:t>配合总部进行信息核查</a:t>
            </a:r>
            <a:r>
              <a:rPr lang="zh-CN" altLang="en-US" dirty="0">
                <a:latin typeface="微软雅黑" panose="020B0503020204020204" pitchFamily="34" charset="-122"/>
                <a:ea typeface="微软雅黑" panose="020B0503020204020204" pitchFamily="34" charset="-122"/>
              </a:rPr>
              <a:t>，并就相关指导方案落地和及时有效的协同处理</a:t>
            </a:r>
            <a:endParaRPr lang="en-US" altLang="zh-CN"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119CE506-D038-4203-ADD6-CE8D05C3552A}"/>
              </a:ext>
            </a:extLst>
          </p:cNvPr>
          <p:cNvSpPr/>
          <p:nvPr/>
        </p:nvSpPr>
        <p:spPr>
          <a:xfrm>
            <a:off x="1339701" y="-12729"/>
            <a:ext cx="2952253"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监管机制及流程</a:t>
            </a:r>
          </a:p>
        </p:txBody>
      </p:sp>
    </p:spTree>
    <p:extLst>
      <p:ext uri="{BB962C8B-B14F-4D97-AF65-F5344CB8AC3E}">
        <p14:creationId xmlns:p14="http://schemas.microsoft.com/office/powerpoint/2010/main" val="2238299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9387F47D-5497-481D-BAE3-E431DC28728B}"/>
              </a:ext>
            </a:extLst>
          </p:cNvPr>
          <p:cNvSpPr/>
          <p:nvPr/>
        </p:nvSpPr>
        <p:spPr>
          <a:xfrm>
            <a:off x="792478" y="1374756"/>
            <a:ext cx="10647681" cy="1494961"/>
          </a:xfrm>
          <a:prstGeom prst="rect">
            <a:avLst/>
          </a:prstGeom>
        </p:spPr>
        <p:txBody>
          <a:bodyPr wrap="square">
            <a:spAutoFit/>
          </a:bodyPr>
          <a:lstStyle/>
          <a:p>
            <a:pPr marL="285750" lvl="0" indent="-285750" algn="just" eaLnBrk="0" fontAlgn="base" hangingPunct="0">
              <a:lnSpc>
                <a:spcPct val="200000"/>
              </a:lnSpc>
              <a:spcBef>
                <a:spcPct val="0"/>
              </a:spcBef>
              <a:spcAft>
                <a:spcPct val="0"/>
              </a:spcAft>
              <a:buFont typeface="Wingdings" panose="05000000000000000000" pitchFamily="2" charset="2"/>
              <a:buChar char="Ø"/>
            </a:pPr>
            <a:r>
              <a:rPr lang="zh-CN" altLang="en-US" sz="1600" b="1" dirty="0">
                <a:latin typeface="微软雅黑" panose="020B0503020204020204" pitchFamily="34" charset="-122"/>
                <a:ea typeface="微软雅黑" panose="020B0503020204020204" pitchFamily="34" charset="-122"/>
              </a:rPr>
              <a:t>审核范围：</a:t>
            </a:r>
            <a:r>
              <a:rPr lang="zh-CN" altLang="en-US" sz="1600" dirty="0">
                <a:latin typeface="微软雅黑" panose="020B0503020204020204" pitchFamily="34" charset="-122"/>
                <a:ea typeface="微软雅黑" panose="020B0503020204020204" pitchFamily="34" charset="-122"/>
              </a:rPr>
              <a:t>所有涉及外部发布的业务宣传、品牌宣传、活动宣传信息，均需要进行审核；</a:t>
            </a:r>
            <a:endParaRPr lang="en-US" altLang="zh-CN" sz="1600" dirty="0">
              <a:latin typeface="微软雅黑" panose="020B0503020204020204" pitchFamily="34" charset="-122"/>
              <a:ea typeface="微软雅黑" panose="020B0503020204020204" pitchFamily="34" charset="-122"/>
            </a:endParaRPr>
          </a:p>
          <a:p>
            <a:pPr marL="285750" lvl="0" indent="-285750" algn="just" eaLnBrk="0" fontAlgn="base" hangingPunct="0">
              <a:lnSpc>
                <a:spcPct val="200000"/>
              </a:lnSpc>
              <a:spcBef>
                <a:spcPct val="0"/>
              </a:spcBef>
              <a:spcAft>
                <a:spcPct val="0"/>
              </a:spcAft>
              <a:buFont typeface="Wingdings" panose="05000000000000000000" pitchFamily="2" charset="2"/>
              <a:buChar char="Ø"/>
            </a:pPr>
            <a:r>
              <a:rPr lang="zh-CN" altLang="en-US" sz="1600" b="1" dirty="0">
                <a:latin typeface="微软雅黑" panose="020B0503020204020204" pitchFamily="34" charset="-122"/>
                <a:ea typeface="微软雅黑" panose="020B0503020204020204" pitchFamily="34" charset="-122"/>
              </a:rPr>
              <a:t>审核流程：</a:t>
            </a:r>
            <a:r>
              <a:rPr lang="zh-CN" altLang="en-US" sz="1600" dirty="0">
                <a:latin typeface="微软雅黑" panose="020B0503020204020204" pitchFamily="34" charset="-122"/>
                <a:ea typeface="微软雅黑" panose="020B0503020204020204" pitchFamily="34" charset="-122"/>
              </a:rPr>
              <a:t>所有涉及特色经济对外发布的内容，地区需提报给总部特色经济项目组审核把关，涉及品牌层面的评估，提交至地区公共事务部报备审核</a:t>
            </a:r>
            <a:endParaRPr lang="zh-CN" altLang="en-US" sz="1600" dirty="0"/>
          </a:p>
        </p:txBody>
      </p:sp>
      <p:grpSp>
        <p:nvGrpSpPr>
          <p:cNvPr id="12" name="组合 11">
            <a:extLst>
              <a:ext uri="{FF2B5EF4-FFF2-40B4-BE49-F238E27FC236}">
                <a16:creationId xmlns:a16="http://schemas.microsoft.com/office/drawing/2014/main" id="{FD35E60E-CDAF-44A4-9061-425FB9D76814}"/>
              </a:ext>
            </a:extLst>
          </p:cNvPr>
          <p:cNvGrpSpPr/>
          <p:nvPr/>
        </p:nvGrpSpPr>
        <p:grpSpPr>
          <a:xfrm>
            <a:off x="792480" y="3205162"/>
            <a:ext cx="5097139" cy="2860579"/>
            <a:chOff x="2437162" y="584739"/>
            <a:chExt cx="4639913" cy="2925252"/>
          </a:xfrm>
        </p:grpSpPr>
        <p:pic>
          <p:nvPicPr>
            <p:cNvPr id="13" name="Picture 3" descr="d:\user\740191\桌面\新建文件夹 (4)\名片反.jpg">
              <a:extLst>
                <a:ext uri="{FF2B5EF4-FFF2-40B4-BE49-F238E27FC236}">
                  <a16:creationId xmlns:a16="http://schemas.microsoft.com/office/drawing/2014/main" id="{30731A5F-BD59-4044-87F0-CF2167A7AD8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7162" y="584739"/>
              <a:ext cx="4639913" cy="2925252"/>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a:extLst>
                <a:ext uri="{FF2B5EF4-FFF2-40B4-BE49-F238E27FC236}">
                  <a16:creationId xmlns:a16="http://schemas.microsoft.com/office/drawing/2014/main" id="{265D9888-924D-4404-8645-E2CCD1A93D90}"/>
                </a:ext>
              </a:extLst>
            </p:cNvPr>
            <p:cNvSpPr/>
            <p:nvPr/>
          </p:nvSpPr>
          <p:spPr bwMode="auto">
            <a:xfrm>
              <a:off x="5600700" y="2836448"/>
              <a:ext cx="1400175" cy="533400"/>
            </a:xfrm>
            <a:prstGeom prst="rect">
              <a:avLst/>
            </a:prstGeom>
            <a:noFill/>
            <a:ln w="2857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000" b="0" i="0" u="none" strike="noStrike" cap="none" normalizeH="0" baseline="0">
                <a:ln>
                  <a:noFill/>
                </a:ln>
                <a:solidFill>
                  <a:srgbClr val="660099"/>
                </a:solidFill>
                <a:effectLst/>
                <a:latin typeface="Arial" charset="0"/>
              </a:endParaRPr>
            </a:p>
          </p:txBody>
        </p:sp>
        <p:sp>
          <p:nvSpPr>
            <p:cNvPr id="16" name="矩形 15">
              <a:extLst>
                <a:ext uri="{FF2B5EF4-FFF2-40B4-BE49-F238E27FC236}">
                  <a16:creationId xmlns:a16="http://schemas.microsoft.com/office/drawing/2014/main" id="{13EEB70E-8034-4A41-AAF8-7F88E2DE30F7}"/>
                </a:ext>
              </a:extLst>
            </p:cNvPr>
            <p:cNvSpPr/>
            <p:nvPr/>
          </p:nvSpPr>
          <p:spPr bwMode="auto">
            <a:xfrm>
              <a:off x="2667001" y="3055523"/>
              <a:ext cx="1314450" cy="32385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000" b="0" i="0" u="none" strike="noStrike" cap="none" normalizeH="0" baseline="0">
                <a:ln>
                  <a:noFill/>
                </a:ln>
                <a:solidFill>
                  <a:srgbClr val="660099"/>
                </a:solidFill>
                <a:effectLst/>
                <a:latin typeface="Arial" charset="0"/>
              </a:endParaRPr>
            </a:p>
          </p:txBody>
        </p:sp>
      </p:grpSp>
      <p:grpSp>
        <p:nvGrpSpPr>
          <p:cNvPr id="17" name="组合 16">
            <a:extLst>
              <a:ext uri="{FF2B5EF4-FFF2-40B4-BE49-F238E27FC236}">
                <a16:creationId xmlns:a16="http://schemas.microsoft.com/office/drawing/2014/main" id="{D564E142-4D08-444C-A830-BC19FF3AD994}"/>
              </a:ext>
            </a:extLst>
          </p:cNvPr>
          <p:cNvGrpSpPr/>
          <p:nvPr/>
        </p:nvGrpSpPr>
        <p:grpSpPr>
          <a:xfrm>
            <a:off x="6302383" y="3205162"/>
            <a:ext cx="5137776" cy="2860579"/>
            <a:chOff x="703329" y="130020"/>
            <a:chExt cx="1765208" cy="1060447"/>
          </a:xfrm>
        </p:grpSpPr>
        <p:grpSp>
          <p:nvGrpSpPr>
            <p:cNvPr id="18" name="组合 17">
              <a:extLst>
                <a:ext uri="{FF2B5EF4-FFF2-40B4-BE49-F238E27FC236}">
                  <a16:creationId xmlns:a16="http://schemas.microsoft.com/office/drawing/2014/main" id="{40FE5F7B-E375-4986-BC8E-13FEBDDE28A3}"/>
                </a:ext>
              </a:extLst>
            </p:cNvPr>
            <p:cNvGrpSpPr/>
            <p:nvPr/>
          </p:nvGrpSpPr>
          <p:grpSpPr>
            <a:xfrm>
              <a:off x="703329" y="130020"/>
              <a:ext cx="1765208" cy="1060447"/>
              <a:chOff x="703329" y="130020"/>
              <a:chExt cx="1765208" cy="1060447"/>
            </a:xfrm>
          </p:grpSpPr>
          <p:pic>
            <p:nvPicPr>
              <p:cNvPr id="21" name="Picture 2">
                <a:extLst>
                  <a:ext uri="{FF2B5EF4-FFF2-40B4-BE49-F238E27FC236}">
                    <a16:creationId xmlns:a16="http://schemas.microsoft.com/office/drawing/2014/main" id="{50281524-36F0-4084-9EF9-C5DC36CE9F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3329" y="130020"/>
                <a:ext cx="1765208" cy="1060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矩形 21">
                <a:extLst>
                  <a:ext uri="{FF2B5EF4-FFF2-40B4-BE49-F238E27FC236}">
                    <a16:creationId xmlns:a16="http://schemas.microsoft.com/office/drawing/2014/main" id="{1F5A5354-D86A-47B5-893C-D3957C9F5C75}"/>
                  </a:ext>
                </a:extLst>
              </p:cNvPr>
              <p:cNvSpPr/>
              <p:nvPr/>
            </p:nvSpPr>
            <p:spPr bwMode="auto">
              <a:xfrm>
                <a:off x="768097" y="149556"/>
                <a:ext cx="817836" cy="194258"/>
              </a:xfrm>
              <a:prstGeom prst="rect">
                <a:avLst/>
              </a:prstGeom>
              <a:no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000" b="0" i="0" u="none" strike="noStrike" cap="none" normalizeH="0" baseline="0">
                  <a:ln>
                    <a:noFill/>
                  </a:ln>
                  <a:solidFill>
                    <a:srgbClr val="660099"/>
                  </a:solidFill>
                  <a:effectLst/>
                  <a:latin typeface="Arial" charset="0"/>
                </a:endParaRPr>
              </a:p>
            </p:txBody>
          </p:sp>
        </p:grpSp>
        <p:sp>
          <p:nvSpPr>
            <p:cNvPr id="19" name="矩形 18">
              <a:extLst>
                <a:ext uri="{FF2B5EF4-FFF2-40B4-BE49-F238E27FC236}">
                  <a16:creationId xmlns:a16="http://schemas.microsoft.com/office/drawing/2014/main" id="{96331087-F8BF-41D2-A3E4-833647A6DFC6}"/>
                </a:ext>
              </a:extLst>
            </p:cNvPr>
            <p:cNvSpPr/>
            <p:nvPr/>
          </p:nvSpPr>
          <p:spPr bwMode="auto">
            <a:xfrm>
              <a:off x="1210133" y="405181"/>
              <a:ext cx="955166" cy="465328"/>
            </a:xfrm>
            <a:prstGeom prst="rect">
              <a:avLst/>
            </a:prstGeom>
            <a:no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000" b="0" i="0" u="none" strike="noStrike" cap="none" normalizeH="0" baseline="0">
                <a:ln>
                  <a:noFill/>
                </a:ln>
                <a:solidFill>
                  <a:srgbClr val="660099"/>
                </a:solidFill>
                <a:effectLst/>
                <a:latin typeface="Arial" charset="0"/>
              </a:endParaRPr>
            </a:p>
          </p:txBody>
        </p:sp>
        <p:sp>
          <p:nvSpPr>
            <p:cNvPr id="20" name="矩形 19">
              <a:extLst>
                <a:ext uri="{FF2B5EF4-FFF2-40B4-BE49-F238E27FC236}">
                  <a16:creationId xmlns:a16="http://schemas.microsoft.com/office/drawing/2014/main" id="{B95765D2-A3A1-42C8-857F-FE8107E0A1A7}"/>
                </a:ext>
              </a:extLst>
            </p:cNvPr>
            <p:cNvSpPr/>
            <p:nvPr/>
          </p:nvSpPr>
          <p:spPr bwMode="auto">
            <a:xfrm>
              <a:off x="892264" y="988673"/>
              <a:ext cx="1390077" cy="159813"/>
            </a:xfrm>
            <a:prstGeom prst="rect">
              <a:avLst/>
            </a:prstGeom>
            <a:no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000" b="0" i="0" u="none" strike="noStrike" cap="none" normalizeH="0" baseline="0">
                <a:ln>
                  <a:noFill/>
                </a:ln>
                <a:solidFill>
                  <a:srgbClr val="660099"/>
                </a:solidFill>
                <a:effectLst/>
                <a:latin typeface="Arial" charset="0"/>
              </a:endParaRPr>
            </a:p>
          </p:txBody>
        </p:sp>
      </p:grpSp>
      <p:sp>
        <p:nvSpPr>
          <p:cNvPr id="23" name="文本框 22">
            <a:extLst>
              <a:ext uri="{FF2B5EF4-FFF2-40B4-BE49-F238E27FC236}">
                <a16:creationId xmlns:a16="http://schemas.microsoft.com/office/drawing/2014/main" id="{16F3C412-8541-4BE4-BC06-A1894DE3567E}"/>
              </a:ext>
            </a:extLst>
          </p:cNvPr>
          <p:cNvSpPr txBox="1"/>
          <p:nvPr/>
        </p:nvSpPr>
        <p:spPr>
          <a:xfrm>
            <a:off x="4036376" y="104552"/>
            <a:ext cx="4532013" cy="453457"/>
          </a:xfrm>
          <a:prstGeom prst="rect">
            <a:avLst/>
          </a:prstGeom>
          <a:noFill/>
        </p:spPr>
        <p:txBody>
          <a:bodyPr wrap="square" rtlCol="0">
            <a:spAutoFit/>
          </a:bodyPr>
          <a:lstStyle/>
          <a:p>
            <a:pPr algn="just">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业务对外推广传播需提报审核</a:t>
            </a:r>
            <a:endParaRPr lang="zh-CN" altLang="en-US" sz="2800" b="1" dirty="0">
              <a:solidFill>
                <a:srgbClr val="000000"/>
              </a:solidFill>
              <a:latin typeface="微软雅黑" panose="020B0503020204020204" pitchFamily="34" charset="-122"/>
              <a:ea typeface="微软雅黑" panose="020B0503020204020204" pitchFamily="34" charset="-122"/>
            </a:endParaRPr>
          </a:p>
        </p:txBody>
      </p:sp>
      <p:cxnSp>
        <p:nvCxnSpPr>
          <p:cNvPr id="25" name="直接连接符 49"/>
          <p:cNvCxnSpPr>
            <a:cxnSpLocks noChangeShapeType="1"/>
          </p:cNvCxnSpPr>
          <p:nvPr/>
        </p:nvCxnSpPr>
        <p:spPr bwMode="auto">
          <a:xfrm>
            <a:off x="192970" y="1451874"/>
            <a:ext cx="11739645" cy="0"/>
          </a:xfrm>
          <a:prstGeom prst="line">
            <a:avLst/>
          </a:prstGeom>
          <a:noFill/>
          <a:ln w="6350">
            <a:solidFill>
              <a:srgbClr val="BFBFBF"/>
            </a:solidFill>
            <a:prstDash val="dash"/>
            <a:round/>
            <a:headEnd type="oval" w="med" len="med"/>
            <a:tailEnd type="oval" w="med" len="med"/>
          </a:ln>
          <a:extLst>
            <a:ext uri="{909E8E84-426E-40DD-AFC4-6F175D3DCCD1}">
              <a14:hiddenFill xmlns:a14="http://schemas.microsoft.com/office/drawing/2010/main">
                <a:noFill/>
              </a14:hiddenFill>
            </a:ext>
          </a:extLst>
        </p:spPr>
      </p:cxnSp>
      <p:sp>
        <p:nvSpPr>
          <p:cNvPr id="26" name="TextBox 29">
            <a:extLst>
              <a:ext uri="{FF2B5EF4-FFF2-40B4-BE49-F238E27FC236}">
                <a16:creationId xmlns:a16="http://schemas.microsoft.com/office/drawing/2014/main" id="{25BA955F-312E-B540-8722-B3633EC477EA}"/>
              </a:ext>
            </a:extLst>
          </p:cNvPr>
          <p:cNvSpPr txBox="1"/>
          <p:nvPr/>
        </p:nvSpPr>
        <p:spPr>
          <a:xfrm>
            <a:off x="792478" y="805136"/>
            <a:ext cx="9147155" cy="56962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indent="266700" algn="just" eaLnBrk="0" fontAlgn="base" hangingPunct="0">
              <a:lnSpc>
                <a:spcPct val="150000"/>
              </a:lnSpc>
              <a:spcBef>
                <a:spcPct val="0"/>
              </a:spcBef>
              <a:spcAft>
                <a:spcPct val="0"/>
              </a:spcAft>
            </a:pPr>
            <a:r>
              <a:rPr lang="zh-CN" altLang="zh-CN" sz="2000" b="1" dirty="0">
                <a:solidFill>
                  <a:schemeClr val="tx1"/>
                </a:solidFill>
                <a:latin typeface="微软雅黑" panose="020B0503020204020204" pitchFamily="34" charset="-122"/>
                <a:ea typeface="微软雅黑" panose="020B0503020204020204" pitchFamily="34" charset="-122"/>
              </a:rPr>
              <a:t>业务推广需要使用外部媒体及媒体属性的渠道时，需进行相关内容审核</a:t>
            </a:r>
            <a:endParaRPr lang="zh-CN" altLang="zh-CN" sz="1400" b="1" dirty="0">
              <a:solidFill>
                <a:schemeClr val="tx1"/>
              </a:solidFill>
              <a:latin typeface="微软雅黑" panose="020B0503020204020204" pitchFamily="34" charset="-122"/>
              <a:ea typeface="微软雅黑" panose="020B0503020204020204" pitchFamily="34" charset="-122"/>
            </a:endParaRPr>
          </a:p>
        </p:txBody>
      </p:sp>
      <p:sp>
        <p:nvSpPr>
          <p:cNvPr id="2" name="矩形 1"/>
          <p:cNvSpPr/>
          <p:nvPr/>
        </p:nvSpPr>
        <p:spPr>
          <a:xfrm>
            <a:off x="2394667" y="2888529"/>
            <a:ext cx="1107996" cy="369332"/>
          </a:xfrm>
          <a:prstGeom prst="rect">
            <a:avLst/>
          </a:prstGeom>
        </p:spPr>
        <p:txBody>
          <a:bodyPr wrap="none">
            <a:spAutoFit/>
          </a:bodyPr>
          <a:lstStyle/>
          <a:p>
            <a:r>
              <a:rPr lang="zh-CN" altLang="en-US" dirty="0"/>
              <a:t>反面教材</a:t>
            </a:r>
            <a:endParaRPr lang="en-US" altLang="zh-CN" dirty="0"/>
          </a:p>
        </p:txBody>
      </p:sp>
      <p:sp>
        <p:nvSpPr>
          <p:cNvPr id="24" name="矩形 23"/>
          <p:cNvSpPr/>
          <p:nvPr/>
        </p:nvSpPr>
        <p:spPr>
          <a:xfrm>
            <a:off x="8201857" y="2888529"/>
            <a:ext cx="1107996" cy="369332"/>
          </a:xfrm>
          <a:prstGeom prst="rect">
            <a:avLst/>
          </a:prstGeom>
        </p:spPr>
        <p:txBody>
          <a:bodyPr wrap="none">
            <a:spAutoFit/>
          </a:bodyPr>
          <a:lstStyle/>
          <a:p>
            <a:r>
              <a:rPr lang="zh-CN" altLang="en-US" dirty="0"/>
              <a:t>反面教材</a:t>
            </a:r>
            <a:endParaRPr lang="en-US" altLang="zh-CN" dirty="0"/>
          </a:p>
        </p:txBody>
      </p:sp>
      <p:sp>
        <p:nvSpPr>
          <p:cNvPr id="27" name="矩形 26">
            <a:extLst>
              <a:ext uri="{FF2B5EF4-FFF2-40B4-BE49-F238E27FC236}">
                <a16:creationId xmlns:a16="http://schemas.microsoft.com/office/drawing/2014/main" id="{A995A869-A5AF-48A9-AD66-80E51E4F4315}"/>
              </a:ext>
            </a:extLst>
          </p:cNvPr>
          <p:cNvSpPr/>
          <p:nvPr/>
        </p:nvSpPr>
        <p:spPr>
          <a:xfrm>
            <a:off x="1180212" y="-28816"/>
            <a:ext cx="2952253"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标准规范重申</a:t>
            </a:r>
          </a:p>
        </p:txBody>
      </p:sp>
    </p:spTree>
    <p:extLst>
      <p:ext uri="{BB962C8B-B14F-4D97-AF65-F5344CB8AC3E}">
        <p14:creationId xmlns:p14="http://schemas.microsoft.com/office/powerpoint/2010/main" val="1884453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íslíḓe">
            <a:extLst>
              <a:ext uri="{FF2B5EF4-FFF2-40B4-BE49-F238E27FC236}">
                <a16:creationId xmlns:a16="http://schemas.microsoft.com/office/drawing/2014/main" id="{44F2D524-9F33-C84E-BCA5-178D59D3CD33}"/>
              </a:ext>
            </a:extLst>
          </p:cNvPr>
          <p:cNvSpPr/>
          <p:nvPr/>
        </p:nvSpPr>
        <p:spPr bwMode="auto">
          <a:xfrm>
            <a:off x="5481098" y="2265496"/>
            <a:ext cx="6629400" cy="3106072"/>
          </a:xfrm>
          <a:custGeom>
            <a:avLst/>
            <a:gdLst>
              <a:gd name="T0" fmla="*/ 4916 w 4917"/>
              <a:gd name="T1" fmla="*/ 838 h 839"/>
              <a:gd name="T2" fmla="*/ 447 w 4917"/>
              <a:gd name="T3" fmla="*/ 838 h 839"/>
              <a:gd name="T4" fmla="*/ 0 w 4917"/>
              <a:gd name="T5" fmla="*/ 422 h 839"/>
              <a:gd name="T6" fmla="*/ 447 w 4917"/>
              <a:gd name="T7" fmla="*/ 0 h 839"/>
              <a:gd name="T8" fmla="*/ 4452 w 4917"/>
              <a:gd name="T9" fmla="*/ 0 h 839"/>
              <a:gd name="T10" fmla="*/ 4916 w 4917"/>
              <a:gd name="T11" fmla="*/ 838 h 839"/>
            </a:gdLst>
            <a:ahLst/>
            <a:cxnLst>
              <a:cxn ang="0">
                <a:pos x="T0" y="T1"/>
              </a:cxn>
              <a:cxn ang="0">
                <a:pos x="T2" y="T3"/>
              </a:cxn>
              <a:cxn ang="0">
                <a:pos x="T4" y="T5"/>
              </a:cxn>
              <a:cxn ang="0">
                <a:pos x="T6" y="T7"/>
              </a:cxn>
              <a:cxn ang="0">
                <a:pos x="T8" y="T9"/>
              </a:cxn>
              <a:cxn ang="0">
                <a:pos x="T10" y="T11"/>
              </a:cxn>
            </a:cxnLst>
            <a:rect l="0" t="0" r="r" b="b"/>
            <a:pathLst>
              <a:path w="4917" h="839">
                <a:moveTo>
                  <a:pt x="4916" y="838"/>
                </a:moveTo>
                <a:lnTo>
                  <a:pt x="447" y="838"/>
                </a:lnTo>
                <a:lnTo>
                  <a:pt x="0" y="422"/>
                </a:lnTo>
                <a:lnTo>
                  <a:pt x="447" y="0"/>
                </a:lnTo>
                <a:lnTo>
                  <a:pt x="4452" y="0"/>
                </a:lnTo>
                <a:lnTo>
                  <a:pt x="4916" y="838"/>
                </a:lnTo>
              </a:path>
            </a:pathLst>
          </a:custGeom>
          <a:solidFill>
            <a:schemeClr val="tx1">
              <a:lumMod val="75000"/>
              <a:lumOff val="25000"/>
            </a:schemeClr>
          </a:solidFill>
          <a:ln>
            <a:noFill/>
          </a:ln>
          <a:effectLst/>
        </p:spPr>
        <p:txBody>
          <a:bodyPr wrap="square" lIns="91440" tIns="45720" rIns="91440" bIns="45720" anchor="ctr">
            <a:no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lang="en-US" sz="2000" b="1" dirty="0">
              <a:latin typeface="+mn-ea"/>
            </a:endParaRPr>
          </a:p>
        </p:txBody>
      </p:sp>
      <p:sp>
        <p:nvSpPr>
          <p:cNvPr id="9" name="文本框 8">
            <a:extLst>
              <a:ext uri="{FF2B5EF4-FFF2-40B4-BE49-F238E27FC236}">
                <a16:creationId xmlns:a16="http://schemas.microsoft.com/office/drawing/2014/main" id="{E9FD3982-5FE5-446C-8117-7E1AAEC70295}"/>
              </a:ext>
            </a:extLst>
          </p:cNvPr>
          <p:cNvSpPr txBox="1"/>
          <p:nvPr/>
        </p:nvSpPr>
        <p:spPr>
          <a:xfrm>
            <a:off x="4132465" y="98507"/>
            <a:ext cx="6042615" cy="453457"/>
          </a:xfrm>
          <a:prstGeom prst="rect">
            <a:avLst/>
          </a:prstGeom>
          <a:noFill/>
        </p:spPr>
        <p:txBody>
          <a:bodyPr wrap="square" rtlCol="0">
            <a:spAutoFit/>
          </a:bodyPr>
          <a:lstStyle/>
          <a:p>
            <a:pPr algn="just">
              <a:lnSpc>
                <a:spcPct val="130000"/>
              </a:lnSpc>
            </a:pPr>
            <a:r>
              <a:rPr lang="en-US" altLang="zh-CN" sz="2000" b="1" dirty="0">
                <a:solidFill>
                  <a:srgbClr val="000000"/>
                </a:solidFill>
                <a:latin typeface="微软雅黑" panose="020B0503020204020204" pitchFamily="34" charset="-122"/>
                <a:ea typeface="微软雅黑" panose="020B0503020204020204" pitchFamily="34" charset="-122"/>
              </a:rPr>
              <a:t>LOGO</a:t>
            </a:r>
            <a:r>
              <a:rPr lang="zh-CN" altLang="en-US" sz="2000" b="1" dirty="0">
                <a:solidFill>
                  <a:srgbClr val="000000"/>
                </a:solidFill>
                <a:latin typeface="微软雅黑" panose="020B0503020204020204" pitchFamily="34" charset="-122"/>
                <a:ea typeface="微软雅黑" panose="020B0503020204020204" pitchFamily="34" charset="-122"/>
              </a:rPr>
              <a:t>应严格遵守使用规范，不可随意改变</a:t>
            </a:r>
            <a:endParaRPr lang="zh-CN" altLang="en-US" sz="2800" b="1" dirty="0">
              <a:solidFill>
                <a:srgbClr val="000000"/>
              </a:solidFill>
              <a:latin typeface="微软雅黑" panose="020B0503020204020204" pitchFamily="34" charset="-122"/>
              <a:ea typeface="微软雅黑" panose="020B0503020204020204" pitchFamily="34" charset="-122"/>
            </a:endParaRPr>
          </a:p>
        </p:txBody>
      </p:sp>
      <p:pic>
        <p:nvPicPr>
          <p:cNvPr id="7" name="Picture 2">
            <a:extLst>
              <a:ext uri="{FF2B5EF4-FFF2-40B4-BE49-F238E27FC236}">
                <a16:creationId xmlns:a16="http://schemas.microsoft.com/office/drawing/2014/main" id="{481D76E9-217A-438E-BD67-0D98EB7732A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07564" y="2717277"/>
            <a:ext cx="5045403" cy="1766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矩形 11">
            <a:extLst>
              <a:ext uri="{FF2B5EF4-FFF2-40B4-BE49-F238E27FC236}">
                <a16:creationId xmlns:a16="http://schemas.microsoft.com/office/drawing/2014/main" id="{56358E41-E11F-4B25-A184-4F3DC5558911}"/>
              </a:ext>
            </a:extLst>
          </p:cNvPr>
          <p:cNvSpPr/>
          <p:nvPr/>
        </p:nvSpPr>
        <p:spPr>
          <a:xfrm>
            <a:off x="5864417" y="2820147"/>
            <a:ext cx="5862763" cy="2062103"/>
          </a:xfrm>
          <a:prstGeom prst="rect">
            <a:avLst/>
          </a:prstGeom>
        </p:spPr>
        <p:txBody>
          <a:bodyPr wrap="square">
            <a:spAutoFit/>
          </a:bodyPr>
          <a:lstStyle/>
          <a:p>
            <a:pPr marL="285750" indent="-285750" algn="just">
              <a:lnSpc>
                <a:spcPct val="200000"/>
              </a:lnSpc>
              <a:buFont typeface="Wingdings" panose="05000000000000000000" pitchFamily="2" charset="2"/>
              <a:buChar char="ü"/>
            </a:pPr>
            <a:r>
              <a:rPr lang="zh-CN" altLang="en-US" sz="1600" b="1" dirty="0">
                <a:solidFill>
                  <a:schemeClr val="bg1"/>
                </a:solidFill>
                <a:latin typeface="微软雅黑" panose="020B0503020204020204" pitchFamily="34" charset="-122"/>
                <a:ea typeface="微软雅黑" panose="020B0503020204020204" pitchFamily="34" charset="-122"/>
              </a:rPr>
              <a:t>不可随意改变</a:t>
            </a:r>
            <a:r>
              <a:rPr lang="en-US" altLang="zh-CN" sz="1600" b="1" dirty="0">
                <a:solidFill>
                  <a:schemeClr val="bg1"/>
                </a:solidFill>
                <a:latin typeface="微软雅黑" panose="020B0503020204020204" pitchFamily="34" charset="-122"/>
                <a:ea typeface="微软雅黑" panose="020B0503020204020204" pitchFamily="34" charset="-122"/>
              </a:rPr>
              <a:t>LOGO</a:t>
            </a:r>
            <a:r>
              <a:rPr lang="zh-CN" altLang="en-US" sz="1600" b="1" dirty="0">
                <a:solidFill>
                  <a:schemeClr val="bg1"/>
                </a:solidFill>
                <a:latin typeface="微软雅黑" panose="020B0503020204020204" pitchFamily="34" charset="-122"/>
                <a:ea typeface="微软雅黑" panose="020B0503020204020204" pitchFamily="34" charset="-122"/>
              </a:rPr>
              <a:t>的颜色、比例、字体、不得变形或拉伸</a:t>
            </a:r>
            <a:endParaRPr lang="en-US" altLang="zh-CN" sz="1600" b="1" dirty="0">
              <a:solidFill>
                <a:schemeClr val="bg1"/>
              </a:solidFill>
              <a:latin typeface="微软雅黑" panose="020B0503020204020204" pitchFamily="34" charset="-122"/>
              <a:ea typeface="微软雅黑" panose="020B0503020204020204" pitchFamily="34" charset="-122"/>
            </a:endParaRPr>
          </a:p>
          <a:p>
            <a:pPr marL="285750" indent="-285750" algn="just">
              <a:lnSpc>
                <a:spcPct val="200000"/>
              </a:lnSpc>
              <a:buFont typeface="Wingdings" panose="05000000000000000000" pitchFamily="2" charset="2"/>
              <a:buChar char="ü"/>
            </a:pPr>
            <a:r>
              <a:rPr lang="zh-CN" altLang="en-US" sz="1600" b="1" dirty="0">
                <a:solidFill>
                  <a:schemeClr val="bg1"/>
                </a:solidFill>
                <a:latin typeface="微软雅黑" panose="020B0503020204020204" pitchFamily="34" charset="-122"/>
                <a:ea typeface="微软雅黑" panose="020B0503020204020204" pitchFamily="34" charset="-122"/>
              </a:rPr>
              <a:t>不可在</a:t>
            </a:r>
            <a:r>
              <a:rPr lang="en-US" altLang="zh-CN" sz="1600" b="1" dirty="0">
                <a:solidFill>
                  <a:schemeClr val="bg1"/>
                </a:solidFill>
                <a:latin typeface="微软雅黑" panose="020B0503020204020204" pitchFamily="34" charset="-122"/>
                <a:ea typeface="微软雅黑" panose="020B0503020204020204" pitchFamily="34" charset="-122"/>
              </a:rPr>
              <a:t>LOGO</a:t>
            </a:r>
            <a:r>
              <a:rPr lang="zh-CN" altLang="en-US" sz="1600" b="1" dirty="0">
                <a:solidFill>
                  <a:schemeClr val="bg1"/>
                </a:solidFill>
                <a:latin typeface="微软雅黑" panose="020B0503020204020204" pitchFamily="34" charset="-122"/>
                <a:ea typeface="微软雅黑" panose="020B0503020204020204" pitchFamily="34" charset="-122"/>
              </a:rPr>
              <a:t>的外层进行勾边处理</a:t>
            </a:r>
            <a:endParaRPr lang="en-US" altLang="zh-CN" sz="1600" b="1" dirty="0">
              <a:solidFill>
                <a:schemeClr val="bg1"/>
              </a:solidFill>
              <a:latin typeface="微软雅黑" panose="020B0503020204020204" pitchFamily="34" charset="-122"/>
              <a:ea typeface="微软雅黑" panose="020B0503020204020204" pitchFamily="34" charset="-122"/>
            </a:endParaRPr>
          </a:p>
          <a:p>
            <a:pPr marL="285750" indent="-285750" algn="just">
              <a:lnSpc>
                <a:spcPct val="200000"/>
              </a:lnSpc>
              <a:buFont typeface="Wingdings" panose="05000000000000000000" pitchFamily="2" charset="2"/>
              <a:buChar char="ü"/>
            </a:pPr>
            <a:r>
              <a:rPr lang="zh-CN" altLang="en-US" sz="1600" b="1" dirty="0">
                <a:solidFill>
                  <a:schemeClr val="bg1"/>
                </a:solidFill>
                <a:latin typeface="微软雅黑" panose="020B0503020204020204" pitchFamily="34" charset="-122"/>
                <a:ea typeface="微软雅黑" panose="020B0503020204020204" pitchFamily="34" charset="-122"/>
              </a:rPr>
              <a:t>不可将</a:t>
            </a:r>
            <a:r>
              <a:rPr lang="en-US" altLang="zh-CN" sz="1600" b="1" dirty="0">
                <a:solidFill>
                  <a:schemeClr val="bg1"/>
                </a:solidFill>
                <a:latin typeface="微软雅黑" panose="020B0503020204020204" pitchFamily="34" charset="-122"/>
                <a:ea typeface="微软雅黑" panose="020B0503020204020204" pitchFamily="34" charset="-122"/>
              </a:rPr>
              <a:t>LOGO</a:t>
            </a:r>
            <a:r>
              <a:rPr lang="zh-CN" altLang="en-US" sz="1600" b="1" dirty="0">
                <a:solidFill>
                  <a:schemeClr val="bg1"/>
                </a:solidFill>
                <a:latin typeface="微软雅黑" panose="020B0503020204020204" pitchFamily="34" charset="-122"/>
                <a:ea typeface="微软雅黑" panose="020B0503020204020204" pitchFamily="34" charset="-122"/>
              </a:rPr>
              <a:t>中的局部元素例如“</a:t>
            </a:r>
            <a:r>
              <a:rPr lang="en-US" altLang="zh-CN" sz="1600" b="1" dirty="0">
                <a:solidFill>
                  <a:schemeClr val="bg1"/>
                </a:solidFill>
                <a:latin typeface="微软雅黑" panose="020B0503020204020204" pitchFamily="34" charset="-122"/>
                <a:ea typeface="微软雅黑" panose="020B0503020204020204" pitchFamily="34" charset="-122"/>
              </a:rPr>
              <a:t>SF” </a:t>
            </a:r>
            <a:r>
              <a:rPr lang="zh-CN" altLang="en-US" sz="1600" b="1" dirty="0">
                <a:solidFill>
                  <a:schemeClr val="bg1"/>
                </a:solidFill>
                <a:latin typeface="微软雅黑" panose="020B0503020204020204" pitchFamily="34" charset="-122"/>
                <a:ea typeface="微软雅黑" panose="020B0503020204020204" pitchFamily="34" charset="-122"/>
              </a:rPr>
              <a:t>拆分出来单独使用</a:t>
            </a:r>
            <a:endParaRPr lang="en-US" altLang="zh-CN" sz="1600" b="1" dirty="0">
              <a:solidFill>
                <a:schemeClr val="bg1"/>
              </a:solidFill>
              <a:latin typeface="微软雅黑" panose="020B0503020204020204" pitchFamily="34" charset="-122"/>
              <a:ea typeface="微软雅黑" panose="020B0503020204020204" pitchFamily="34" charset="-122"/>
            </a:endParaRPr>
          </a:p>
          <a:p>
            <a:pPr marL="285750" indent="-285750" algn="just">
              <a:lnSpc>
                <a:spcPct val="200000"/>
              </a:lnSpc>
              <a:buFont typeface="Wingdings" panose="05000000000000000000" pitchFamily="2" charset="2"/>
              <a:buChar char="ü"/>
            </a:pPr>
            <a:r>
              <a:rPr lang="zh-CN" altLang="en-US" sz="1600" b="1" dirty="0">
                <a:solidFill>
                  <a:schemeClr val="bg1"/>
                </a:solidFill>
                <a:latin typeface="微软雅黑" panose="020B0503020204020204" pitchFamily="34" charset="-122"/>
                <a:ea typeface="微软雅黑" panose="020B0503020204020204" pitchFamily="34" charset="-122"/>
              </a:rPr>
              <a:t>不可将</a:t>
            </a:r>
            <a:r>
              <a:rPr lang="en-US" altLang="zh-CN" sz="1600" b="1" dirty="0">
                <a:solidFill>
                  <a:schemeClr val="bg1"/>
                </a:solidFill>
                <a:latin typeface="微软雅黑" panose="020B0503020204020204" pitchFamily="34" charset="-122"/>
                <a:ea typeface="微软雅黑" panose="020B0503020204020204" pitchFamily="34" charset="-122"/>
              </a:rPr>
              <a:t>LOGO</a:t>
            </a:r>
            <a:r>
              <a:rPr lang="zh-CN" altLang="en-US" sz="1600" b="1" dirty="0">
                <a:solidFill>
                  <a:schemeClr val="bg1"/>
                </a:solidFill>
                <a:latin typeface="微软雅黑" panose="020B0503020204020204" pitchFamily="34" charset="-122"/>
                <a:ea typeface="微软雅黑" panose="020B0503020204020204" pitchFamily="34" charset="-122"/>
              </a:rPr>
              <a:t>进行重新组合成为其他形式，例如竖版排列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id="{4277BFFA-D67F-4D24-9AF2-34B0B38DD441}"/>
              </a:ext>
            </a:extLst>
          </p:cNvPr>
          <p:cNvSpPr/>
          <p:nvPr/>
        </p:nvSpPr>
        <p:spPr>
          <a:xfrm>
            <a:off x="307564" y="922991"/>
            <a:ext cx="11630436" cy="874407"/>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品牌</a:t>
            </a:r>
            <a:r>
              <a:rPr lang="en-US" altLang="zh-CN" dirty="0">
                <a:latin typeface="微软雅黑" panose="020B0503020204020204" pitchFamily="34" charset="-122"/>
                <a:ea typeface="微软雅黑" panose="020B0503020204020204" pitchFamily="34" charset="-122"/>
              </a:rPr>
              <a:t>LOGO</a:t>
            </a:r>
            <a:r>
              <a:rPr lang="zh-CN" altLang="en-US" dirty="0">
                <a:latin typeface="微软雅黑" panose="020B0503020204020204" pitchFamily="34" charset="-122"/>
                <a:ea typeface="微软雅黑" panose="020B0503020204020204" pitchFamily="34" charset="-122"/>
              </a:rPr>
              <a:t>是企业核心精神的体现，更是企业的核心品牌资产。不正确及混乱的标识使用，均属于严重损害品牌形象及损耗品牌资产的行为</a:t>
            </a:r>
          </a:p>
        </p:txBody>
      </p:sp>
      <p:sp>
        <p:nvSpPr>
          <p:cNvPr id="2" name="矩形 1">
            <a:extLst>
              <a:ext uri="{FF2B5EF4-FFF2-40B4-BE49-F238E27FC236}">
                <a16:creationId xmlns:a16="http://schemas.microsoft.com/office/drawing/2014/main" id="{E77C7873-DBF7-4D2E-B3FE-418FDCEEA7E6}"/>
              </a:ext>
            </a:extLst>
          </p:cNvPr>
          <p:cNvSpPr/>
          <p:nvPr/>
        </p:nvSpPr>
        <p:spPr>
          <a:xfrm>
            <a:off x="6146421" y="5718056"/>
            <a:ext cx="6045579" cy="584775"/>
          </a:xfrm>
          <a:prstGeom prst="rect">
            <a:avLst/>
          </a:prstGeom>
        </p:spPr>
        <p:txBody>
          <a:bodyPr wrap="square">
            <a:spAutoFit/>
          </a:bodyPr>
          <a:lstStyle/>
          <a:p>
            <a:r>
              <a:rPr lang="zh-CN" altLang="en-US" sz="1600" dirty="0">
                <a:solidFill>
                  <a:srgbClr val="C00000"/>
                </a:solidFill>
                <a:latin typeface="微软雅黑" panose="020B0503020204020204" pitchFamily="34" charset="-122"/>
                <a:ea typeface="微软雅黑" panose="020B0503020204020204" pitchFamily="34" charset="-122"/>
              </a:rPr>
              <a:t>*完整具体规范内容详见销售处公邮：客户与经营管理中心销售处邮字</a:t>
            </a:r>
            <a:r>
              <a:rPr lang="en-US" altLang="zh-CN" sz="1600" dirty="0">
                <a:solidFill>
                  <a:srgbClr val="C00000"/>
                </a:solidFill>
                <a:latin typeface="微软雅黑" panose="020B0503020204020204" pitchFamily="34" charset="-122"/>
                <a:ea typeface="微软雅黑" panose="020B0503020204020204" pitchFamily="34" charset="-122"/>
              </a:rPr>
              <a:t>【2020-493】AB4</a:t>
            </a:r>
            <a:r>
              <a:rPr lang="zh-CN" altLang="en-US" sz="1600" dirty="0">
                <a:solidFill>
                  <a:srgbClr val="C00000"/>
                </a:solidFill>
                <a:latin typeface="微软雅黑" panose="020B0503020204020204" pitchFamily="34" charset="-122"/>
                <a:ea typeface="微软雅黑" panose="020B0503020204020204" pitchFamily="34" charset="-122"/>
              </a:rPr>
              <a:t>：关于特色经济对外推广规则及规范重申</a:t>
            </a:r>
          </a:p>
        </p:txBody>
      </p:sp>
      <p:cxnSp>
        <p:nvCxnSpPr>
          <p:cNvPr id="8" name="直接连接符 49"/>
          <p:cNvCxnSpPr>
            <a:cxnSpLocks noChangeShapeType="1"/>
          </p:cNvCxnSpPr>
          <p:nvPr/>
        </p:nvCxnSpPr>
        <p:spPr bwMode="auto">
          <a:xfrm>
            <a:off x="192970" y="1919007"/>
            <a:ext cx="11739645" cy="0"/>
          </a:xfrm>
          <a:prstGeom prst="line">
            <a:avLst/>
          </a:prstGeom>
          <a:noFill/>
          <a:ln w="6350">
            <a:solidFill>
              <a:srgbClr val="BFBFBF"/>
            </a:solidFill>
            <a:prstDash val="dash"/>
            <a:round/>
            <a:headEnd type="oval" w="med" len="med"/>
            <a:tailEnd type="oval" w="med" len="med"/>
          </a:ln>
          <a:extLst>
            <a:ext uri="{909E8E84-426E-40DD-AFC4-6F175D3DCCD1}">
              <a14:hiddenFill xmlns:a14="http://schemas.microsoft.com/office/drawing/2010/main">
                <a:noFill/>
              </a14:hiddenFill>
            </a:ext>
          </a:extLst>
        </p:spPr>
      </p:cxnSp>
      <p:sp>
        <p:nvSpPr>
          <p:cNvPr id="11" name="矩形 10">
            <a:extLst>
              <a:ext uri="{FF2B5EF4-FFF2-40B4-BE49-F238E27FC236}">
                <a16:creationId xmlns:a16="http://schemas.microsoft.com/office/drawing/2014/main" id="{E9C819F8-E164-4BE0-A5FA-A09734CBB144}"/>
              </a:ext>
            </a:extLst>
          </p:cNvPr>
          <p:cNvSpPr/>
          <p:nvPr/>
        </p:nvSpPr>
        <p:spPr>
          <a:xfrm>
            <a:off x="1180212" y="-28816"/>
            <a:ext cx="2952253"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标准规范重申</a:t>
            </a:r>
          </a:p>
        </p:txBody>
      </p:sp>
    </p:spTree>
    <p:extLst>
      <p:ext uri="{BB962C8B-B14F-4D97-AF65-F5344CB8AC3E}">
        <p14:creationId xmlns:p14="http://schemas.microsoft.com/office/powerpoint/2010/main" val="4055664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5">
            <a:extLst>
              <a:ext uri="{FF2B5EF4-FFF2-40B4-BE49-F238E27FC236}">
                <a16:creationId xmlns:a16="http://schemas.microsoft.com/office/drawing/2014/main" id="{7C315708-E0D5-4B80-85A2-DC62890A7372}"/>
              </a:ext>
            </a:extLst>
          </p:cNvPr>
          <p:cNvSpPr txBox="1"/>
          <p:nvPr/>
        </p:nvSpPr>
        <p:spPr>
          <a:xfrm flipH="1">
            <a:off x="3687695" y="5977279"/>
            <a:ext cx="3084132" cy="285078"/>
          </a:xfrm>
          <a:prstGeom prst="rect">
            <a:avLst/>
          </a:prstGeom>
          <a:noFill/>
        </p:spPr>
        <p:txBody>
          <a:bodyPr wrap="square" lIns="0" tIns="0" rIns="0" bIns="0" rtlCol="0">
            <a:spAutoFit/>
          </a:bodyPr>
          <a:lstStyle/>
          <a:p>
            <a:pPr algn="just">
              <a:lnSpc>
                <a:spcPct val="150000"/>
              </a:lnSpc>
            </a:pP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文本框 16">
            <a:extLst>
              <a:ext uri="{FF2B5EF4-FFF2-40B4-BE49-F238E27FC236}">
                <a16:creationId xmlns:a16="http://schemas.microsoft.com/office/drawing/2014/main" id="{851EA34A-4318-4FAE-AB23-24A61DE081F7}"/>
              </a:ext>
            </a:extLst>
          </p:cNvPr>
          <p:cNvSpPr txBox="1"/>
          <p:nvPr/>
        </p:nvSpPr>
        <p:spPr>
          <a:xfrm>
            <a:off x="4132465" y="115648"/>
            <a:ext cx="4201663" cy="453457"/>
          </a:xfrm>
          <a:prstGeom prst="rect">
            <a:avLst/>
          </a:prstGeom>
          <a:noFill/>
        </p:spPr>
        <p:txBody>
          <a:bodyPr wrap="square" rtlCol="0">
            <a:spAutoFit/>
          </a:bodyPr>
          <a:lstStyle/>
          <a:p>
            <a:pPr algn="just">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临时揽收点及营运车辆</a:t>
            </a:r>
            <a:r>
              <a:rPr lang="en-US" altLang="zh-CN" sz="2000" b="1" dirty="0">
                <a:solidFill>
                  <a:srgbClr val="000000"/>
                </a:solidFill>
                <a:latin typeface="微软雅黑" panose="020B0503020204020204" pitchFamily="34" charset="-122"/>
                <a:ea typeface="微软雅黑" panose="020B0503020204020204" pitchFamily="34" charset="-122"/>
              </a:rPr>
              <a:t>VI</a:t>
            </a:r>
            <a:r>
              <a:rPr lang="zh-CN" altLang="en-US" sz="2000" b="1" dirty="0">
                <a:solidFill>
                  <a:srgbClr val="000000"/>
                </a:solidFill>
                <a:latin typeface="微软雅黑" panose="020B0503020204020204" pitchFamily="34" charset="-122"/>
                <a:ea typeface="微软雅黑" panose="020B0503020204020204" pitchFamily="34" charset="-122"/>
              </a:rPr>
              <a:t>规范指引</a:t>
            </a:r>
            <a:endParaRPr lang="zh-CN" altLang="en-US" sz="2800" b="1" dirty="0">
              <a:solidFill>
                <a:srgbClr val="000000"/>
              </a:solidFill>
              <a:latin typeface="微软雅黑" panose="020B0503020204020204" pitchFamily="34" charset="-122"/>
              <a:ea typeface="微软雅黑" panose="020B0503020204020204" pitchFamily="34" charset="-122"/>
            </a:endParaRPr>
          </a:p>
        </p:txBody>
      </p:sp>
      <p:sp>
        <p:nvSpPr>
          <p:cNvPr id="42" name="矩形 41">
            <a:extLst>
              <a:ext uri="{FF2B5EF4-FFF2-40B4-BE49-F238E27FC236}">
                <a16:creationId xmlns:a16="http://schemas.microsoft.com/office/drawing/2014/main" id="{EF0B43A4-B659-46CC-832A-CC9392FCDB30}"/>
              </a:ext>
            </a:extLst>
          </p:cNvPr>
          <p:cNvSpPr/>
          <p:nvPr/>
        </p:nvSpPr>
        <p:spPr>
          <a:xfrm>
            <a:off x="259385" y="6480589"/>
            <a:ext cx="6096000" cy="377411"/>
          </a:xfrm>
          <a:prstGeom prst="rect">
            <a:avLst/>
          </a:prstGeom>
        </p:spPr>
        <p:txBody>
          <a:bodyPr>
            <a:spAutoFit/>
          </a:bodyPr>
          <a:lstStyle/>
          <a:p>
            <a:pPr>
              <a:lnSpc>
                <a:spcPct val="150000"/>
              </a:lnSpc>
            </a:pPr>
            <a:r>
              <a:rPr lang="zh-CN" altLang="en-US" sz="1400" dirty="0">
                <a:solidFill>
                  <a:srgbClr val="C00000"/>
                </a:solidFill>
                <a:latin typeface="微软雅黑" panose="020B0503020204020204" pitchFamily="34" charset="-122"/>
                <a:ea typeface="微软雅黑" panose="020B0503020204020204" pitchFamily="34" charset="-122"/>
              </a:rPr>
              <a:t>*完整具体规范内容详见</a:t>
            </a:r>
            <a:r>
              <a:rPr lang="en-US" altLang="zh-CN" sz="1400" dirty="0">
                <a:solidFill>
                  <a:srgbClr val="C00000"/>
                </a:solidFill>
                <a:latin typeface="微软雅黑" panose="020B0503020204020204" pitchFamily="34" charset="-122"/>
                <a:ea typeface="微软雅黑" panose="020B0503020204020204" pitchFamily="34" charset="-122"/>
              </a:rPr>
              <a:t>ECP</a:t>
            </a:r>
            <a:r>
              <a:rPr lang="zh-CN" altLang="en-US" sz="1400" dirty="0">
                <a:solidFill>
                  <a:srgbClr val="C00000"/>
                </a:solidFill>
                <a:latin typeface="微软雅黑" panose="020B0503020204020204" pitchFamily="34" charset="-122"/>
                <a:ea typeface="微软雅黑" panose="020B0503020204020204" pitchFamily="34" charset="-122"/>
              </a:rPr>
              <a:t>发布公文：</a:t>
            </a:r>
            <a:r>
              <a:rPr lang="en-US" altLang="zh-CN" sz="1400" dirty="0">
                <a:solidFill>
                  <a:srgbClr val="C00000"/>
                </a:solidFill>
                <a:latin typeface="微软雅黑" panose="020B0503020204020204" pitchFamily="34" charset="-122"/>
                <a:ea typeface="微软雅黑" panose="020B0503020204020204" pitchFamily="34" charset="-122"/>
              </a:rPr>
              <a:t>《</a:t>
            </a:r>
            <a:r>
              <a:rPr lang="zh-CN" altLang="en-US" sz="1400" dirty="0">
                <a:solidFill>
                  <a:srgbClr val="C00000"/>
                </a:solidFill>
                <a:latin typeface="微软雅黑" panose="020B0503020204020204" pitchFamily="34" charset="-122"/>
                <a:ea typeface="微软雅黑" panose="020B0503020204020204" pitchFamily="34" charset="-122"/>
              </a:rPr>
              <a:t>顺丰网点品牌形象管理规范</a:t>
            </a:r>
            <a:r>
              <a:rPr lang="en-US" altLang="zh-CN" sz="1400" dirty="0">
                <a:solidFill>
                  <a:srgbClr val="C00000"/>
                </a:solidFill>
                <a:latin typeface="微软雅黑" panose="020B0503020204020204" pitchFamily="34" charset="-122"/>
                <a:ea typeface="微软雅黑" panose="020B0503020204020204" pitchFamily="34" charset="-122"/>
              </a:rPr>
              <a:t>V1.0》</a:t>
            </a:r>
          </a:p>
        </p:txBody>
      </p:sp>
      <p:sp>
        <p:nvSpPr>
          <p:cNvPr id="44" name="矩形">
            <a:extLst>
              <a:ext uri="{FF2B5EF4-FFF2-40B4-BE49-F238E27FC236}">
                <a16:creationId xmlns:a16="http://schemas.microsoft.com/office/drawing/2014/main" id="{488855F8-EC83-3B45-80A1-C23F2258FB1F}"/>
              </a:ext>
            </a:extLst>
          </p:cNvPr>
          <p:cNvSpPr/>
          <p:nvPr/>
        </p:nvSpPr>
        <p:spPr>
          <a:xfrm>
            <a:off x="328542" y="736280"/>
            <a:ext cx="11809508" cy="1260210"/>
          </a:xfrm>
          <a:prstGeom prst="rect">
            <a:avLst/>
          </a:prstGeom>
          <a:noFill/>
          <a:ln w="76200">
            <a:noFill/>
            <a:miter lim="400000"/>
          </a:ln>
        </p:spPr>
        <p:txBody>
          <a:bodyPr lIns="71437" tIns="71437" rIns="71437" bIns="71437" anchor="ctr"/>
          <a:lstStyle/>
          <a:p>
            <a:pPr marL="285750" indent="-28575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所有临时揽收点（门楣、形象墙等）导入，需</a:t>
            </a:r>
            <a:r>
              <a:rPr lang="zh-CN" altLang="en-US" sz="2000" b="1" dirty="0">
                <a:solidFill>
                  <a:srgbClr val="C00000"/>
                </a:solidFill>
                <a:latin typeface="微软雅黑" panose="020B0503020204020204" pitchFamily="34" charset="-122"/>
                <a:ea typeface="微软雅黑" panose="020B0503020204020204" pitchFamily="34" charset="-122"/>
              </a:rPr>
              <a:t>统一按照品牌</a:t>
            </a:r>
            <a:r>
              <a:rPr lang="en-US" altLang="zh-CN" sz="2000" b="1" dirty="0">
                <a:solidFill>
                  <a:srgbClr val="C00000"/>
                </a:solidFill>
                <a:latin typeface="微软雅黑" panose="020B0503020204020204" pitchFamily="34" charset="-122"/>
                <a:ea typeface="微软雅黑" panose="020B0503020204020204" pitchFamily="34" charset="-122"/>
              </a:rPr>
              <a:t>VI</a:t>
            </a:r>
            <a:r>
              <a:rPr lang="zh-CN" altLang="en-US" sz="2000" b="1" dirty="0">
                <a:solidFill>
                  <a:srgbClr val="C00000"/>
                </a:solidFill>
                <a:latin typeface="微软雅黑" panose="020B0503020204020204" pitchFamily="34" charset="-122"/>
                <a:ea typeface="微软雅黑" panose="020B0503020204020204" pitchFamily="34" charset="-122"/>
              </a:rPr>
              <a:t>手册的标准和规范进行设计</a:t>
            </a:r>
            <a:r>
              <a:rPr lang="zh-CN" altLang="en-US" dirty="0">
                <a:latin typeface="微软雅黑" panose="020B0503020204020204" pitchFamily="34" charset="-122"/>
                <a:ea typeface="微软雅黑" panose="020B0503020204020204" pitchFamily="34" charset="-122"/>
              </a:rPr>
              <a:t>，相关设计制作文件交由总部创意设计组及品牌管理组审核无误后执行</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营运车辆均</a:t>
            </a:r>
            <a:r>
              <a:rPr lang="zh-CN" altLang="en-US" sz="2000" b="1" dirty="0">
                <a:solidFill>
                  <a:srgbClr val="C00000"/>
                </a:solidFill>
                <a:latin typeface="微软雅黑" panose="020B0503020204020204" pitchFamily="34" charset="-122"/>
                <a:ea typeface="微软雅黑" panose="020B0503020204020204" pitchFamily="34" charset="-122"/>
              </a:rPr>
              <a:t>不可进行任何形式的营销宣传类广告贴纸</a:t>
            </a:r>
            <a:r>
              <a:rPr lang="zh-CN" altLang="en-US" dirty="0">
                <a:latin typeface="微软雅黑" panose="020B0503020204020204" pitchFamily="34" charset="-122"/>
                <a:ea typeface="微软雅黑" panose="020B0503020204020204" pitchFamily="34" charset="-122"/>
              </a:rPr>
              <a:t>的张贴</a:t>
            </a:r>
            <a:endParaRPr lang="en-US" altLang="zh-CN" dirty="0">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id="{0ABC19BD-B9A2-334E-949B-AC7056030987}"/>
              </a:ext>
            </a:extLst>
          </p:cNvPr>
          <p:cNvGrpSpPr/>
          <p:nvPr/>
        </p:nvGrpSpPr>
        <p:grpSpPr>
          <a:xfrm>
            <a:off x="317148" y="2329587"/>
            <a:ext cx="3272619" cy="1260210"/>
            <a:chOff x="355873" y="2215846"/>
            <a:chExt cx="3272619" cy="1345001"/>
          </a:xfrm>
        </p:grpSpPr>
        <p:sp>
          <p:nvSpPr>
            <p:cNvPr id="45" name="矩形 44">
              <a:extLst>
                <a:ext uri="{FF2B5EF4-FFF2-40B4-BE49-F238E27FC236}">
                  <a16:creationId xmlns:a16="http://schemas.microsoft.com/office/drawing/2014/main" id="{7977158E-F8C4-3E4F-8D01-AAA4EBD45A00}"/>
                </a:ext>
              </a:extLst>
            </p:cNvPr>
            <p:cNvSpPr/>
            <p:nvPr/>
          </p:nvSpPr>
          <p:spPr>
            <a:xfrm>
              <a:off x="355873" y="2215846"/>
              <a:ext cx="3272619" cy="1345001"/>
            </a:xfrm>
            <a:prstGeom prst="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5BC8C246-2561-1C4D-99E4-543D1FDCAD88}"/>
                </a:ext>
              </a:extLst>
            </p:cNvPr>
            <p:cNvSpPr/>
            <p:nvPr/>
          </p:nvSpPr>
          <p:spPr>
            <a:xfrm>
              <a:off x="444139" y="2278245"/>
              <a:ext cx="3061635" cy="1023742"/>
            </a:xfrm>
            <a:prstGeom prst="rect">
              <a:avLst/>
            </a:prstGeom>
            <a:ln w="19050">
              <a:noFill/>
            </a:ln>
          </p:spPr>
          <p:txBody>
            <a:bodyPr wrap="square">
              <a:spAutoFit/>
            </a:bodyPr>
            <a:lstStyle/>
            <a:p>
              <a:pPr marL="285750" indent="-285750" algn="just">
                <a:lnSpc>
                  <a:spcPct val="150000"/>
                </a:lnSpc>
                <a:buFont typeface="Wingdings" pitchFamily="2" charset="2"/>
                <a:buChar char="p"/>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所有网点内的营运类车辆，均不可进行任何形式的营销宣传类广告贴纸的张贴</a:t>
              </a:r>
            </a:p>
          </p:txBody>
        </p:sp>
      </p:grpSp>
      <p:grpSp>
        <p:nvGrpSpPr>
          <p:cNvPr id="47" name="组合 46">
            <a:extLst>
              <a:ext uri="{FF2B5EF4-FFF2-40B4-BE49-F238E27FC236}">
                <a16:creationId xmlns:a16="http://schemas.microsoft.com/office/drawing/2014/main" id="{CA117766-8438-254E-BDC6-CB1649B448BF}"/>
              </a:ext>
            </a:extLst>
          </p:cNvPr>
          <p:cNvGrpSpPr/>
          <p:nvPr/>
        </p:nvGrpSpPr>
        <p:grpSpPr>
          <a:xfrm>
            <a:off x="317148" y="3660018"/>
            <a:ext cx="3272619" cy="1393186"/>
            <a:chOff x="355873" y="2201393"/>
            <a:chExt cx="3272619" cy="1359454"/>
          </a:xfrm>
        </p:grpSpPr>
        <p:sp>
          <p:nvSpPr>
            <p:cNvPr id="48" name="矩形 47">
              <a:extLst>
                <a:ext uri="{FF2B5EF4-FFF2-40B4-BE49-F238E27FC236}">
                  <a16:creationId xmlns:a16="http://schemas.microsoft.com/office/drawing/2014/main" id="{A2F051A2-C113-6B42-8FD7-2302C7D3549C}"/>
                </a:ext>
              </a:extLst>
            </p:cNvPr>
            <p:cNvSpPr/>
            <p:nvPr/>
          </p:nvSpPr>
          <p:spPr>
            <a:xfrm>
              <a:off x="355873" y="2215846"/>
              <a:ext cx="3272619" cy="1345001"/>
            </a:xfrm>
            <a:prstGeom prst="rect">
              <a:avLst/>
            </a:prstGeom>
            <a:no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a16="http://schemas.microsoft.com/office/drawing/2014/main" id="{A8A0B1BE-B017-8343-B7BC-C059D2772F65}"/>
                </a:ext>
              </a:extLst>
            </p:cNvPr>
            <p:cNvSpPr/>
            <p:nvPr/>
          </p:nvSpPr>
          <p:spPr>
            <a:xfrm>
              <a:off x="433757" y="2201393"/>
              <a:ext cx="3061635" cy="1346907"/>
            </a:xfrm>
            <a:prstGeom prst="rect">
              <a:avLst/>
            </a:prstGeom>
            <a:ln w="19050">
              <a:noFill/>
            </a:ln>
          </p:spPr>
          <p:txBody>
            <a:bodyPr wrap="square">
              <a:spAutoFit/>
            </a:bodyPr>
            <a:lstStyle/>
            <a:p>
              <a:pPr marL="285750" indent="-285750" algn="just">
                <a:lnSpc>
                  <a:spcPct val="150000"/>
                </a:lnSpc>
                <a:buFont typeface="Wingdings" pitchFamily="2" charset="2"/>
                <a:buChar char="p"/>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新产品或业务的宣传资料，仅可在网点自寄自取服务区接待台进行少量摆放，供自寄自取用户自主取阅</a:t>
              </a:r>
            </a:p>
          </p:txBody>
        </p:sp>
      </p:grpSp>
      <p:sp>
        <p:nvSpPr>
          <p:cNvPr id="51" name="矩形 50">
            <a:extLst>
              <a:ext uri="{FF2B5EF4-FFF2-40B4-BE49-F238E27FC236}">
                <a16:creationId xmlns:a16="http://schemas.microsoft.com/office/drawing/2014/main" id="{AB6B217A-6CEB-274D-AA14-2DC8D9251E18}"/>
              </a:ext>
            </a:extLst>
          </p:cNvPr>
          <p:cNvSpPr/>
          <p:nvPr/>
        </p:nvSpPr>
        <p:spPr>
          <a:xfrm>
            <a:off x="299921" y="5138267"/>
            <a:ext cx="3272619" cy="1260210"/>
          </a:xfrm>
          <a:prstGeom prst="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a:extLst>
              <a:ext uri="{FF2B5EF4-FFF2-40B4-BE49-F238E27FC236}">
                <a16:creationId xmlns:a16="http://schemas.microsoft.com/office/drawing/2014/main" id="{A0815705-5672-654A-964F-8A0A3BA9A537}"/>
              </a:ext>
            </a:extLst>
          </p:cNvPr>
          <p:cNvSpPr/>
          <p:nvPr/>
        </p:nvSpPr>
        <p:spPr>
          <a:xfrm>
            <a:off x="446198" y="5138267"/>
            <a:ext cx="3061635" cy="1023742"/>
          </a:xfrm>
          <a:prstGeom prst="rect">
            <a:avLst/>
          </a:prstGeom>
        </p:spPr>
        <p:txBody>
          <a:bodyPr wrap="square">
            <a:spAutoFit/>
          </a:bodyPr>
          <a:lstStyle/>
          <a:p>
            <a:pPr marL="285750" indent="-285750" algn="just">
              <a:lnSpc>
                <a:spcPct val="150000"/>
              </a:lnSpc>
              <a:buFont typeface="Wingdings" pitchFamily="2" charset="2"/>
              <a:buChar char="p"/>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营销宣传类海报仅可在有独立自寄自取服务区且该区域内有专用海报框时方可使用</a:t>
            </a:r>
          </a:p>
        </p:txBody>
      </p:sp>
      <p:sp>
        <p:nvSpPr>
          <p:cNvPr id="18" name="矩形 17">
            <a:extLst>
              <a:ext uri="{FF2B5EF4-FFF2-40B4-BE49-F238E27FC236}">
                <a16:creationId xmlns:a16="http://schemas.microsoft.com/office/drawing/2014/main" id="{7545879C-A26F-4C83-8600-5539E3C43AC8}"/>
              </a:ext>
            </a:extLst>
          </p:cNvPr>
          <p:cNvSpPr/>
          <p:nvPr/>
        </p:nvSpPr>
        <p:spPr>
          <a:xfrm>
            <a:off x="1180212" y="-28816"/>
            <a:ext cx="2952253"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标准规范重申</a:t>
            </a:r>
          </a:p>
        </p:txBody>
      </p:sp>
      <p:pic>
        <p:nvPicPr>
          <p:cNvPr id="7" name="图片 6">
            <a:extLst>
              <a:ext uri="{FF2B5EF4-FFF2-40B4-BE49-F238E27FC236}">
                <a16:creationId xmlns:a16="http://schemas.microsoft.com/office/drawing/2014/main" id="{2D627BAD-585F-4765-A5BC-DF6C39770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6642" y="3032403"/>
            <a:ext cx="3632433" cy="2278884"/>
          </a:xfrm>
          <a:prstGeom prst="rect">
            <a:avLst/>
          </a:prstGeom>
        </p:spPr>
      </p:pic>
      <p:pic>
        <p:nvPicPr>
          <p:cNvPr id="6" name="图片 5">
            <a:extLst>
              <a:ext uri="{FF2B5EF4-FFF2-40B4-BE49-F238E27FC236}">
                <a16:creationId xmlns:a16="http://schemas.microsoft.com/office/drawing/2014/main" id="{C44728B3-E308-43BC-A74A-A43F09179B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2465" y="3032403"/>
            <a:ext cx="3904867" cy="2278884"/>
          </a:xfrm>
          <a:prstGeom prst="rect">
            <a:avLst/>
          </a:prstGeom>
        </p:spPr>
      </p:pic>
    </p:spTree>
    <p:extLst>
      <p:ext uri="{BB962C8B-B14F-4D97-AF65-F5344CB8AC3E}">
        <p14:creationId xmlns:p14="http://schemas.microsoft.com/office/powerpoint/2010/main" val="2442984202"/>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a:extLst>
              <a:ext uri="{FF2B5EF4-FFF2-40B4-BE49-F238E27FC236}">
                <a16:creationId xmlns:a16="http://schemas.microsoft.com/office/drawing/2014/main" id="{9198B400-1E31-45DA-A18A-C81DAB2C37B5}"/>
              </a:ext>
            </a:extLst>
          </p:cNvPr>
          <p:cNvCxnSpPr/>
          <p:nvPr/>
        </p:nvCxnSpPr>
        <p:spPr>
          <a:xfrm>
            <a:off x="811237" y="5567385"/>
            <a:ext cx="46134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Rectangle 6">
            <a:extLst>
              <a:ext uri="{FF2B5EF4-FFF2-40B4-BE49-F238E27FC236}">
                <a16:creationId xmlns:a16="http://schemas.microsoft.com/office/drawing/2014/main" id="{ADBE130B-7BE5-40D7-AF46-B2B669B18A80}"/>
              </a:ext>
            </a:extLst>
          </p:cNvPr>
          <p:cNvSpPr>
            <a:spLocks noChangeArrowheads="1"/>
          </p:cNvSpPr>
          <p:nvPr/>
        </p:nvSpPr>
        <p:spPr bwMode="auto">
          <a:xfrm>
            <a:off x="637864" y="2416243"/>
            <a:ext cx="4714320" cy="787523"/>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algn="just">
              <a:lnSpc>
                <a:spcPct val="150000"/>
              </a:lnSpc>
              <a:buFont typeface="Wingdings" panose="05000000000000000000" pitchFamily="2" charset="2"/>
              <a:buChar char="Ø"/>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特色经济纸箱除尺寸及监制信息的调整外，不能有任何其他修改，需严格按照标注规范执行</a:t>
            </a:r>
          </a:p>
        </p:txBody>
      </p:sp>
      <p:sp>
        <p:nvSpPr>
          <p:cNvPr id="24" name="Rectangle 7">
            <a:extLst>
              <a:ext uri="{FF2B5EF4-FFF2-40B4-BE49-F238E27FC236}">
                <a16:creationId xmlns:a16="http://schemas.microsoft.com/office/drawing/2014/main" id="{DE63C78E-8E65-4F9A-A5B6-1B0581792F83}"/>
              </a:ext>
            </a:extLst>
          </p:cNvPr>
          <p:cNvSpPr>
            <a:spLocks noChangeArrowheads="1"/>
          </p:cNvSpPr>
          <p:nvPr/>
        </p:nvSpPr>
        <p:spPr bwMode="auto">
          <a:xfrm>
            <a:off x="628786" y="3482171"/>
            <a:ext cx="4795906" cy="1938992"/>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algn="just">
              <a:lnSpc>
                <a:spcPct val="150000"/>
              </a:lnSpc>
              <a:buFont typeface="Wingdings" panose="05000000000000000000" pitchFamily="2" charset="2"/>
              <a:buChar char="Ø"/>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顺丰个性化定制包材的申请需符合相关规定，</a:t>
            </a:r>
            <a:r>
              <a:rPr lang="zh-CN" altLang="en-US" sz="1600" b="1" dirty="0">
                <a:solidFill>
                  <a:srgbClr val="C00000"/>
                </a:solidFill>
                <a:latin typeface="微软雅黑" panose="020B0503020204020204" pitchFamily="34" charset="-122"/>
                <a:ea typeface="微软雅黑" panose="020B0503020204020204" pitchFamily="34" charset="-122"/>
              </a:rPr>
              <a:t>不作为广告渠道，不适用于进行外部资源交换，也不可出现第三方商业品牌标识及信息</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285750" indent="-285750" algn="just">
              <a:lnSpc>
                <a:spcPct val="15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顺丰包材（纸箱</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文件封</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胶袋）上严禁张贴任何形式的宣传营销类贴纸；</a:t>
            </a:r>
          </a:p>
        </p:txBody>
      </p:sp>
      <p:cxnSp>
        <p:nvCxnSpPr>
          <p:cNvPr id="25" name="直接连接符 24">
            <a:extLst>
              <a:ext uri="{FF2B5EF4-FFF2-40B4-BE49-F238E27FC236}">
                <a16:creationId xmlns:a16="http://schemas.microsoft.com/office/drawing/2014/main" id="{0CE52C2E-3629-4DCD-92F9-776E1DF337EF}"/>
              </a:ext>
            </a:extLst>
          </p:cNvPr>
          <p:cNvCxnSpPr/>
          <p:nvPr/>
        </p:nvCxnSpPr>
        <p:spPr>
          <a:xfrm>
            <a:off x="811237" y="3341082"/>
            <a:ext cx="46152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8" name="组合 37">
            <a:extLst>
              <a:ext uri="{FF2B5EF4-FFF2-40B4-BE49-F238E27FC236}">
                <a16:creationId xmlns:a16="http://schemas.microsoft.com/office/drawing/2014/main" id="{AFFBB2FF-9DD6-47BC-9E76-7CF01BE594BA}"/>
              </a:ext>
            </a:extLst>
          </p:cNvPr>
          <p:cNvGrpSpPr/>
          <p:nvPr/>
        </p:nvGrpSpPr>
        <p:grpSpPr>
          <a:xfrm>
            <a:off x="5838780" y="2367559"/>
            <a:ext cx="5525843" cy="493160"/>
            <a:chOff x="6652071" y="2539610"/>
            <a:chExt cx="4787757" cy="493160"/>
          </a:xfrm>
          <a:solidFill>
            <a:srgbClr val="0070C0"/>
          </a:solidFill>
        </p:grpSpPr>
        <p:sp>
          <p:nvSpPr>
            <p:cNvPr id="39" name="矩形 38">
              <a:extLst>
                <a:ext uri="{FF2B5EF4-FFF2-40B4-BE49-F238E27FC236}">
                  <a16:creationId xmlns:a16="http://schemas.microsoft.com/office/drawing/2014/main" id="{8D800F61-C4B0-476C-9215-7F79617C9A06}"/>
                </a:ext>
              </a:extLst>
            </p:cNvPr>
            <p:cNvSpPr/>
            <p:nvPr/>
          </p:nvSpPr>
          <p:spPr>
            <a:xfrm>
              <a:off x="6652071" y="2539610"/>
              <a:ext cx="4787757" cy="4931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a:extLst>
                <a:ext uri="{FF2B5EF4-FFF2-40B4-BE49-F238E27FC236}">
                  <a16:creationId xmlns:a16="http://schemas.microsoft.com/office/drawing/2014/main" id="{9E898980-EF86-4E7E-931B-4D6498844B9B}"/>
                </a:ext>
              </a:extLst>
            </p:cNvPr>
            <p:cNvSpPr/>
            <p:nvPr/>
          </p:nvSpPr>
          <p:spPr>
            <a:xfrm>
              <a:off x="7495275" y="2650489"/>
              <a:ext cx="3155341"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buClr>
                  <a:srgbClr val="29A279"/>
                </a:buClr>
              </a:pPr>
              <a:r>
                <a:rPr lang="zh-CN" altLang="en-US" b="1" spc="300" dirty="0">
                  <a:solidFill>
                    <a:schemeClr val="bg1"/>
                  </a:solidFill>
                  <a:latin typeface="微软雅黑" panose="020B0503020204020204" pitchFamily="34" charset="-122"/>
                  <a:ea typeface="微软雅黑" panose="020B0503020204020204" pitchFamily="34" charset="-122"/>
                  <a:sym typeface="+mn-lt"/>
                </a:rPr>
                <a:t>特色经济项目纸箱</a:t>
              </a:r>
              <a:endParaRPr lang="zh-CN" altLang="en-US" spc="300" dirty="0">
                <a:solidFill>
                  <a:schemeClr val="bg1"/>
                </a:solidFill>
                <a:latin typeface="微软雅黑" panose="020B0503020204020204" pitchFamily="34" charset="-122"/>
                <a:ea typeface="微软雅黑" panose="020B0503020204020204" pitchFamily="34" charset="-122"/>
                <a:sym typeface="+mn-lt"/>
              </a:endParaRPr>
            </a:p>
          </p:txBody>
        </p:sp>
      </p:grpSp>
      <p:pic>
        <p:nvPicPr>
          <p:cNvPr id="43" name="图片 42" descr="屏幕剪辑">
            <a:extLst>
              <a:ext uri="{FF2B5EF4-FFF2-40B4-BE49-F238E27FC236}">
                <a16:creationId xmlns:a16="http://schemas.microsoft.com/office/drawing/2014/main" id="{BF3905C1-CF6D-4ADB-9BAD-A70FB9E554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1551" y="3043335"/>
            <a:ext cx="2538530" cy="1547957"/>
          </a:xfrm>
          <a:prstGeom prst="rect">
            <a:avLst/>
          </a:prstGeom>
        </p:spPr>
      </p:pic>
      <p:cxnSp>
        <p:nvCxnSpPr>
          <p:cNvPr id="45" name="直接连接符 44">
            <a:extLst>
              <a:ext uri="{FF2B5EF4-FFF2-40B4-BE49-F238E27FC236}">
                <a16:creationId xmlns:a16="http://schemas.microsoft.com/office/drawing/2014/main" id="{2328DD08-A657-47D1-ADD6-0D1C5EFC94DC}"/>
              </a:ext>
            </a:extLst>
          </p:cNvPr>
          <p:cNvCxnSpPr>
            <a:cxnSpLocks/>
          </p:cNvCxnSpPr>
          <p:nvPr/>
        </p:nvCxnSpPr>
        <p:spPr>
          <a:xfrm>
            <a:off x="5707911" y="2367559"/>
            <a:ext cx="0" cy="345437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文本框 16">
            <a:extLst>
              <a:ext uri="{FF2B5EF4-FFF2-40B4-BE49-F238E27FC236}">
                <a16:creationId xmlns:a16="http://schemas.microsoft.com/office/drawing/2014/main" id="{851EA34A-4318-4FAE-AB23-24A61DE081F7}"/>
              </a:ext>
            </a:extLst>
          </p:cNvPr>
          <p:cNvSpPr txBox="1"/>
          <p:nvPr/>
        </p:nvSpPr>
        <p:spPr>
          <a:xfrm>
            <a:off x="4047887" y="104298"/>
            <a:ext cx="6405858" cy="453457"/>
          </a:xfrm>
          <a:prstGeom prst="rect">
            <a:avLst/>
          </a:prstGeom>
          <a:noFill/>
        </p:spPr>
        <p:txBody>
          <a:bodyPr wrap="square" rtlCol="0">
            <a:spAutoFit/>
          </a:bodyPr>
          <a:lstStyle/>
          <a:p>
            <a:pPr algn="just">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特色经济纸箱不得随意修改，不得粘贴营销类广告贴纸</a:t>
            </a:r>
          </a:p>
        </p:txBody>
      </p:sp>
      <p:sp>
        <p:nvSpPr>
          <p:cNvPr id="48" name="矩形 47">
            <a:extLst>
              <a:ext uri="{FF2B5EF4-FFF2-40B4-BE49-F238E27FC236}">
                <a16:creationId xmlns:a16="http://schemas.microsoft.com/office/drawing/2014/main" id="{EF0B43A4-B659-46CC-832A-CC9392FCDB30}"/>
              </a:ext>
            </a:extLst>
          </p:cNvPr>
          <p:cNvSpPr/>
          <p:nvPr/>
        </p:nvSpPr>
        <p:spPr>
          <a:xfrm>
            <a:off x="710372" y="5709061"/>
            <a:ext cx="6675031" cy="787523"/>
          </a:xfrm>
          <a:prstGeom prst="rect">
            <a:avLst/>
          </a:prstGeom>
        </p:spPr>
        <p:txBody>
          <a:bodyPr wrap="square">
            <a:spAutoFit/>
          </a:bodyPr>
          <a:lstStyle/>
          <a:p>
            <a:pPr>
              <a:lnSpc>
                <a:spcPct val="150000"/>
              </a:lnSpc>
            </a:pPr>
            <a:r>
              <a:rPr lang="zh-CN" altLang="en-US" sz="1600" dirty="0">
                <a:solidFill>
                  <a:srgbClr val="C00000"/>
                </a:solidFill>
                <a:latin typeface="微软雅黑" panose="020B0503020204020204" pitchFamily="34" charset="-122"/>
                <a:ea typeface="微软雅黑" panose="020B0503020204020204" pitchFamily="34" charset="-122"/>
              </a:rPr>
              <a:t>*完整具体规范内容详见</a:t>
            </a:r>
            <a:r>
              <a:rPr lang="en-US" altLang="zh-CN" sz="1600" dirty="0">
                <a:solidFill>
                  <a:srgbClr val="C00000"/>
                </a:solidFill>
                <a:latin typeface="微软雅黑" panose="020B0503020204020204" pitchFamily="34" charset="-122"/>
                <a:ea typeface="微软雅黑" panose="020B0503020204020204" pitchFamily="34" charset="-122"/>
              </a:rPr>
              <a:t>ECP</a:t>
            </a:r>
            <a:r>
              <a:rPr lang="zh-CN" altLang="en-US" sz="1600" dirty="0">
                <a:solidFill>
                  <a:srgbClr val="C00000"/>
                </a:solidFill>
                <a:latin typeface="微软雅黑" panose="020B0503020204020204" pitchFamily="34" charset="-122"/>
                <a:ea typeface="微软雅黑" panose="020B0503020204020204" pitchFamily="34" charset="-122"/>
              </a:rPr>
              <a:t>发布公文：</a:t>
            </a:r>
            <a:endParaRPr lang="en-US" altLang="zh-CN" sz="16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en-US" altLang="zh-CN" sz="1600" dirty="0">
                <a:solidFill>
                  <a:srgbClr val="C00000"/>
                </a:solidFill>
                <a:latin typeface="微软雅黑" panose="020B0503020204020204" pitchFamily="34" charset="-122"/>
                <a:ea typeface="微软雅黑" panose="020B0503020204020204" pitchFamily="34" charset="-122"/>
              </a:rPr>
              <a:t>《</a:t>
            </a:r>
            <a:r>
              <a:rPr lang="zh-CN" altLang="en-US" sz="1600" dirty="0">
                <a:solidFill>
                  <a:srgbClr val="C00000"/>
                </a:solidFill>
                <a:latin typeface="微软雅黑" panose="020B0503020204020204" pitchFamily="34" charset="-122"/>
                <a:ea typeface="微软雅黑" panose="020B0503020204020204" pitchFamily="34" charset="-122"/>
              </a:rPr>
              <a:t>顺丰包材品牌形象及广告管理规定</a:t>
            </a:r>
            <a:r>
              <a:rPr lang="en-US" altLang="zh-CN" sz="1600" dirty="0">
                <a:solidFill>
                  <a:srgbClr val="C00000"/>
                </a:solidFill>
                <a:latin typeface="微软雅黑" panose="020B0503020204020204" pitchFamily="34" charset="-122"/>
                <a:ea typeface="微软雅黑" panose="020B0503020204020204" pitchFamily="34" charset="-122"/>
              </a:rPr>
              <a:t>V1.0》</a:t>
            </a:r>
          </a:p>
        </p:txBody>
      </p:sp>
      <p:cxnSp>
        <p:nvCxnSpPr>
          <p:cNvPr id="19" name="直接连接符 49"/>
          <p:cNvCxnSpPr>
            <a:cxnSpLocks noChangeShapeType="1"/>
          </p:cNvCxnSpPr>
          <p:nvPr/>
        </p:nvCxnSpPr>
        <p:spPr bwMode="auto">
          <a:xfrm>
            <a:off x="226177" y="2228506"/>
            <a:ext cx="11739645" cy="0"/>
          </a:xfrm>
          <a:prstGeom prst="line">
            <a:avLst/>
          </a:prstGeom>
          <a:noFill/>
          <a:ln w="6350">
            <a:solidFill>
              <a:srgbClr val="BFBFBF"/>
            </a:solidFill>
            <a:prstDash val="dash"/>
            <a:round/>
            <a:headEnd type="oval" w="med" len="med"/>
            <a:tailEnd type="oval" w="med" len="med"/>
          </a:ln>
          <a:extLst>
            <a:ext uri="{909E8E84-426E-40DD-AFC4-6F175D3DCCD1}">
              <a14:hiddenFill xmlns:a14="http://schemas.microsoft.com/office/drawing/2010/main">
                <a:noFill/>
              </a14:hiddenFill>
            </a:ext>
          </a:extLst>
        </p:spPr>
      </p:cxnSp>
      <p:sp>
        <p:nvSpPr>
          <p:cNvPr id="18" name="矩形">
            <a:extLst>
              <a:ext uri="{FF2B5EF4-FFF2-40B4-BE49-F238E27FC236}">
                <a16:creationId xmlns:a16="http://schemas.microsoft.com/office/drawing/2014/main" id="{DE21BEC8-5476-5F4C-8534-FF076EA1632C}"/>
              </a:ext>
            </a:extLst>
          </p:cNvPr>
          <p:cNvSpPr/>
          <p:nvPr/>
        </p:nvSpPr>
        <p:spPr>
          <a:xfrm>
            <a:off x="941958" y="893957"/>
            <a:ext cx="10308084" cy="1085760"/>
          </a:xfrm>
          <a:prstGeom prst="rect">
            <a:avLst/>
          </a:prstGeom>
          <a:noFill/>
          <a:ln w="76200">
            <a:noFill/>
            <a:miter lim="400000"/>
          </a:ln>
        </p:spPr>
        <p:txBody>
          <a:bodyPr lIns="71437" tIns="71437" rIns="71437" bIns="71437" anchor="ctr"/>
          <a:lstStyle/>
          <a:p>
            <a:pPr algn="just">
              <a:lnSpc>
                <a:spcPct val="150000"/>
              </a:lnSpc>
            </a:pPr>
            <a:r>
              <a:rPr lang="zh-CN" altLang="en-US" b="1" dirty="0">
                <a:latin typeface="微软雅黑" panose="020B0503020204020204" pitchFamily="34" charset="-122"/>
                <a:ea typeface="微软雅黑" panose="020B0503020204020204" pitchFamily="34" charset="-122"/>
              </a:rPr>
              <a:t>各地区特色经济项目需使用新款特色经济通用纸箱；总部特色经济项目组提供项目专用纸箱的视觉设计供地区使用；各业务区单个规格纸箱包装的当季需求不得低于</a:t>
            </a:r>
            <a:r>
              <a:rPr lang="en-US" altLang="zh-CN" b="1" dirty="0">
                <a:latin typeface="微软雅黑" panose="020B0503020204020204" pitchFamily="34" charset="-122"/>
                <a:ea typeface="微软雅黑" panose="020B0503020204020204" pitchFamily="34" charset="-122"/>
              </a:rPr>
              <a:t>5000</a:t>
            </a:r>
            <a:r>
              <a:rPr lang="zh-CN" altLang="en-US" b="1" dirty="0">
                <a:latin typeface="微软雅黑" panose="020B0503020204020204" pitchFamily="34" charset="-122"/>
                <a:ea typeface="微软雅黑" panose="020B0503020204020204" pitchFamily="34" charset="-122"/>
              </a:rPr>
              <a:t>个且单次需求不得低于</a:t>
            </a:r>
            <a:r>
              <a:rPr lang="en-US" altLang="zh-CN" b="1" dirty="0">
                <a:latin typeface="微软雅黑" panose="020B0503020204020204" pitchFamily="34" charset="-122"/>
                <a:ea typeface="微软雅黑" panose="020B0503020204020204" pitchFamily="34" charset="-122"/>
              </a:rPr>
              <a:t>2000</a:t>
            </a:r>
            <a:r>
              <a:rPr lang="zh-CN" altLang="en-US" b="1" dirty="0">
                <a:latin typeface="微软雅黑" panose="020B0503020204020204" pitchFamily="34" charset="-122"/>
                <a:ea typeface="微软雅黑" panose="020B0503020204020204" pitchFamily="34" charset="-122"/>
              </a:rPr>
              <a:t>个</a:t>
            </a:r>
            <a:endParaRPr lang="en-US" altLang="zh-CN" b="1" dirty="0">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81D8D564-ADEF-4BA8-83D2-3575665AE866}"/>
              </a:ext>
            </a:extLst>
          </p:cNvPr>
          <p:cNvSpPr/>
          <p:nvPr/>
        </p:nvSpPr>
        <p:spPr>
          <a:xfrm>
            <a:off x="1180212" y="-28816"/>
            <a:ext cx="2952253"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标准规范重申</a:t>
            </a:r>
          </a:p>
        </p:txBody>
      </p:sp>
      <p:pic>
        <p:nvPicPr>
          <p:cNvPr id="3" name="图片 2">
            <a:extLst>
              <a:ext uri="{FF2B5EF4-FFF2-40B4-BE49-F238E27FC236}">
                <a16:creationId xmlns:a16="http://schemas.microsoft.com/office/drawing/2014/main" id="{D7ED9908-6372-47C5-9491-ACCC3E857C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0081" y="3048711"/>
            <a:ext cx="2533650" cy="1552575"/>
          </a:xfrm>
          <a:prstGeom prst="rect">
            <a:avLst/>
          </a:prstGeom>
        </p:spPr>
      </p:pic>
      <p:pic>
        <p:nvPicPr>
          <p:cNvPr id="5" name="图片 4">
            <a:extLst>
              <a:ext uri="{FF2B5EF4-FFF2-40B4-BE49-F238E27FC236}">
                <a16:creationId xmlns:a16="http://schemas.microsoft.com/office/drawing/2014/main" id="{8AD8F6DD-CB87-41FD-8646-C7A5134D9D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0081" y="4544015"/>
            <a:ext cx="2533650" cy="1552575"/>
          </a:xfrm>
          <a:prstGeom prst="rect">
            <a:avLst/>
          </a:prstGeom>
        </p:spPr>
      </p:pic>
      <p:pic>
        <p:nvPicPr>
          <p:cNvPr id="7" name="图片 6">
            <a:extLst>
              <a:ext uri="{FF2B5EF4-FFF2-40B4-BE49-F238E27FC236}">
                <a16:creationId xmlns:a16="http://schemas.microsoft.com/office/drawing/2014/main" id="{5C880019-F884-49AA-9309-EB2B5A41E9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386" y="4557745"/>
            <a:ext cx="2533650" cy="1552575"/>
          </a:xfrm>
          <a:prstGeom prst="rect">
            <a:avLst/>
          </a:prstGeom>
        </p:spPr>
      </p:pic>
    </p:spTree>
    <p:extLst>
      <p:ext uri="{BB962C8B-B14F-4D97-AF65-F5344CB8AC3E}">
        <p14:creationId xmlns:p14="http://schemas.microsoft.com/office/powerpoint/2010/main" val="904015441"/>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extLst>
              <a:ext uri="{FF2B5EF4-FFF2-40B4-BE49-F238E27FC236}">
                <a16:creationId xmlns:a16="http://schemas.microsoft.com/office/drawing/2014/main" id="{07B5358C-B1DD-1146-80CC-B947F916ECFE}"/>
              </a:ext>
            </a:extLst>
          </p:cNvPr>
          <p:cNvSpPr/>
          <p:nvPr/>
        </p:nvSpPr>
        <p:spPr>
          <a:xfrm>
            <a:off x="618945" y="3234128"/>
            <a:ext cx="3409122" cy="2754449"/>
          </a:xfrm>
          <a:prstGeom prst="roundRect">
            <a:avLst/>
          </a:prstGeom>
          <a:solidFill>
            <a:srgbClr val="0070C0"/>
          </a:solidFill>
          <a:ln w="12700">
            <a:noFill/>
            <a:miter lim="400000"/>
          </a:ln>
        </p:spPr>
        <p:txBody>
          <a:bodyPr lIns="71437" tIns="71437" rIns="71437" bIns="71437" anchor="ctr"/>
          <a:lstStyle/>
          <a:p>
            <a:pPr algn="ctr"/>
            <a:endParaRPr lang="zh-CN" altLang="en-US" sz="2400" b="1" spc="600" dirty="0">
              <a:ln w="19050">
                <a:solidFill>
                  <a:schemeClr val="tx1"/>
                </a:solidFill>
              </a:ln>
              <a:solidFill>
                <a:srgbClr val="FFFFFF"/>
              </a:solidFill>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82056EEB-B57E-410A-911F-181DE72D39BB}"/>
              </a:ext>
            </a:extLst>
          </p:cNvPr>
          <p:cNvSpPr txBox="1"/>
          <p:nvPr/>
        </p:nvSpPr>
        <p:spPr>
          <a:xfrm>
            <a:off x="762497" y="3403254"/>
            <a:ext cx="3201402" cy="2585323"/>
          </a:xfrm>
          <a:prstGeom prst="rect">
            <a:avLst/>
          </a:prstGeom>
          <a:noFill/>
        </p:spPr>
        <p:txBody>
          <a:bodyPr wrap="square" rtlCol="0">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允许收派员以自愿“分享经济的模式”进行商品推广。例：收派员在平台上认为不错的商品，以自愿转发的方式进行分享，商品销售成功后，即时获得相应奖励</a:t>
            </a:r>
          </a:p>
        </p:txBody>
      </p:sp>
      <p:sp>
        <p:nvSpPr>
          <p:cNvPr id="22" name="矩形 21">
            <a:extLst>
              <a:ext uri="{FF2B5EF4-FFF2-40B4-BE49-F238E27FC236}">
                <a16:creationId xmlns:a16="http://schemas.microsoft.com/office/drawing/2014/main" id="{BBB0BF20-EEC4-401A-A4D9-4F4BBEA71F2D}"/>
              </a:ext>
            </a:extLst>
          </p:cNvPr>
          <p:cNvSpPr/>
          <p:nvPr/>
        </p:nvSpPr>
        <p:spPr>
          <a:xfrm>
            <a:off x="749291" y="1239543"/>
            <a:ext cx="10547697" cy="1754326"/>
          </a:xfrm>
          <a:prstGeom prst="rect">
            <a:avLst/>
          </a:prstGeom>
          <a:ln>
            <a:solidFill>
              <a:srgbClr val="7F7F7F"/>
            </a:solidFill>
          </a:ln>
        </p:spPr>
        <p:txBody>
          <a:bodyPr wrap="square">
            <a:spAutoFit/>
          </a:bodyPr>
          <a:lstStyle/>
          <a:p>
            <a:pPr marL="742950" lvl="1" indent="-285750" algn="just">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严格执行</a:t>
            </a:r>
            <a:r>
              <a:rPr lang="en-US" altLang="zh-CN" dirty="0">
                <a:latin typeface="微软雅黑" panose="020B0503020204020204" pitchFamily="34" charset="-122"/>
                <a:ea typeface="微软雅黑" panose="020B0503020204020204" pitchFamily="34" charset="-122"/>
              </a:rPr>
              <a:t>2016</a:t>
            </a:r>
            <a:r>
              <a:rPr lang="zh-CN" altLang="en-US" dirty="0">
                <a:latin typeface="微软雅黑" panose="020B0503020204020204" pitchFamily="34" charset="-122"/>
                <a:ea typeface="微软雅黑" panose="020B0503020204020204" pitchFamily="34" charset="-122"/>
              </a:rPr>
              <a:t>年明确的收派员岗位职责，不允许强派商品销售指标，变相或逼迫收派员销售商品或自购；</a:t>
            </a:r>
            <a:endParaRPr lang="en-US" altLang="zh-CN" dirty="0">
              <a:latin typeface="微软雅黑" panose="020B0503020204020204" pitchFamily="34" charset="-122"/>
              <a:ea typeface="微软雅黑" panose="020B0503020204020204" pitchFamily="34" charset="-122"/>
            </a:endParaRPr>
          </a:p>
          <a:p>
            <a:pPr marL="742950" lvl="1" indent="-285750" algn="just">
              <a:lnSpc>
                <a:spcPct val="150000"/>
              </a:lnSpc>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rPr>
              <a:t>收派员在完成本职工作之外，可按照个人精力和意愿情况，自行选择是否参与公司提供的其它商业性活动，以增加个人收入。</a:t>
            </a:r>
          </a:p>
        </p:txBody>
      </p:sp>
      <p:grpSp>
        <p:nvGrpSpPr>
          <p:cNvPr id="23" name="组合 22">
            <a:extLst>
              <a:ext uri="{FF2B5EF4-FFF2-40B4-BE49-F238E27FC236}">
                <a16:creationId xmlns:a16="http://schemas.microsoft.com/office/drawing/2014/main" id="{5CF667F0-A419-4CB6-947D-7CCE08E5E9DC}"/>
              </a:ext>
            </a:extLst>
          </p:cNvPr>
          <p:cNvGrpSpPr/>
          <p:nvPr/>
        </p:nvGrpSpPr>
        <p:grpSpPr>
          <a:xfrm>
            <a:off x="73513" y="896826"/>
            <a:ext cx="1019143" cy="1021740"/>
            <a:chOff x="9579389" y="637953"/>
            <a:chExt cx="1750739" cy="1818168"/>
          </a:xfrm>
        </p:grpSpPr>
        <p:sp>
          <p:nvSpPr>
            <p:cNvPr id="24" name="椭圆 23">
              <a:extLst>
                <a:ext uri="{FF2B5EF4-FFF2-40B4-BE49-F238E27FC236}">
                  <a16:creationId xmlns:a16="http://schemas.microsoft.com/office/drawing/2014/main" id="{6BAF2EE5-8F86-42FA-981B-F377A21C7D4B}"/>
                </a:ext>
              </a:extLst>
            </p:cNvPr>
            <p:cNvSpPr/>
            <p:nvPr/>
          </p:nvSpPr>
          <p:spPr bwMode="auto">
            <a:xfrm>
              <a:off x="9579389" y="637953"/>
              <a:ext cx="1750739" cy="1818168"/>
            </a:xfrm>
            <a:prstGeom prst="ellipse">
              <a:avLst/>
            </a:prstGeom>
            <a:solidFill>
              <a:srgbClr val="ED1C28"/>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id="{5B8F4128-3274-4D7E-ACFC-117E5A81D87B}"/>
                </a:ext>
              </a:extLst>
            </p:cNvPr>
            <p:cNvSpPr/>
            <p:nvPr/>
          </p:nvSpPr>
          <p:spPr bwMode="auto">
            <a:xfrm>
              <a:off x="9824733" y="864365"/>
              <a:ext cx="1281351" cy="1386624"/>
            </a:xfrm>
            <a:prstGeom prst="ellipse">
              <a:avLst/>
            </a:prstGeom>
            <a:solidFill>
              <a:schemeClr val="bg1"/>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26" name="矩形 25">
              <a:extLst>
                <a:ext uri="{FF2B5EF4-FFF2-40B4-BE49-F238E27FC236}">
                  <a16:creationId xmlns:a16="http://schemas.microsoft.com/office/drawing/2014/main" id="{1B39CCAE-5843-4A47-8141-691D4415FF21}"/>
                </a:ext>
              </a:extLst>
            </p:cNvPr>
            <p:cNvSpPr/>
            <p:nvPr/>
          </p:nvSpPr>
          <p:spPr bwMode="auto">
            <a:xfrm rot="2897405">
              <a:off x="9658939" y="1427438"/>
              <a:ext cx="1587595" cy="236724"/>
            </a:xfrm>
            <a:prstGeom prst="rect">
              <a:avLst/>
            </a:prstGeom>
            <a:solidFill>
              <a:srgbClr val="ED1C28"/>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grpSp>
      <p:sp>
        <p:nvSpPr>
          <p:cNvPr id="27" name="文本框 16">
            <a:extLst>
              <a:ext uri="{FF2B5EF4-FFF2-40B4-BE49-F238E27FC236}">
                <a16:creationId xmlns:a16="http://schemas.microsoft.com/office/drawing/2014/main" id="{851EA34A-4318-4FAE-AB23-24A61DE081F7}"/>
              </a:ext>
            </a:extLst>
          </p:cNvPr>
          <p:cNvSpPr txBox="1"/>
          <p:nvPr/>
        </p:nvSpPr>
        <p:spPr>
          <a:xfrm>
            <a:off x="4199384" y="107171"/>
            <a:ext cx="5799222" cy="453457"/>
          </a:xfrm>
          <a:prstGeom prst="rect">
            <a:avLst/>
          </a:prstGeom>
          <a:noFill/>
        </p:spPr>
        <p:txBody>
          <a:bodyPr wrap="square" rtlCol="0">
            <a:spAutoFit/>
          </a:bodyPr>
          <a:lstStyle/>
          <a:p>
            <a:pPr algn="just">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禁止向收派员强压特色经济商品销售指标</a:t>
            </a:r>
          </a:p>
        </p:txBody>
      </p:sp>
      <p:sp>
        <p:nvSpPr>
          <p:cNvPr id="28" name="圆角矩形 27">
            <a:extLst>
              <a:ext uri="{FF2B5EF4-FFF2-40B4-BE49-F238E27FC236}">
                <a16:creationId xmlns:a16="http://schemas.microsoft.com/office/drawing/2014/main" id="{C07CFDC7-1106-E845-A3D7-499077ED8AF6}"/>
              </a:ext>
            </a:extLst>
          </p:cNvPr>
          <p:cNvSpPr/>
          <p:nvPr/>
        </p:nvSpPr>
        <p:spPr>
          <a:xfrm>
            <a:off x="4235788" y="3219896"/>
            <a:ext cx="3409122" cy="2768682"/>
          </a:xfrm>
          <a:prstGeom prst="roundRect">
            <a:avLst/>
          </a:prstGeom>
          <a:solidFill>
            <a:srgbClr val="C00000"/>
          </a:solidFill>
          <a:ln w="76200">
            <a:noFill/>
            <a:miter lim="400000"/>
          </a:ln>
        </p:spPr>
        <p:txBody>
          <a:bodyPr lIns="71437" tIns="71437" rIns="71437" bIns="71437" anchor="ctr"/>
          <a:lstStyle/>
          <a:p>
            <a:pPr algn="ctr"/>
            <a:endParaRPr lang="zh-CN" altLang="en-US" sz="2400" b="1" spc="600" dirty="0">
              <a:solidFill>
                <a:srgbClr val="FFFFFF"/>
              </a:solidFill>
              <a:latin typeface="Microsoft YaHei" panose="020B0503020204020204" pitchFamily="34" charset="-122"/>
              <a:ea typeface="Microsoft YaHei" panose="020B0503020204020204" pitchFamily="34" charset="-122"/>
            </a:endParaRPr>
          </a:p>
        </p:txBody>
      </p:sp>
      <p:cxnSp>
        <p:nvCxnSpPr>
          <p:cNvPr id="29" name="直接连接符 6">
            <a:extLst>
              <a:ext uri="{FF2B5EF4-FFF2-40B4-BE49-F238E27FC236}">
                <a16:creationId xmlns:a16="http://schemas.microsoft.com/office/drawing/2014/main" id="{A405CE56-AF9E-A141-B2BC-AAB814F6A3EA}"/>
              </a:ext>
            </a:extLst>
          </p:cNvPr>
          <p:cNvCxnSpPr/>
          <p:nvPr/>
        </p:nvCxnSpPr>
        <p:spPr>
          <a:xfrm>
            <a:off x="10765451" y="4502468"/>
            <a:ext cx="0" cy="138543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56DCB705-C2D3-094B-93CB-F64189B66C54}"/>
              </a:ext>
            </a:extLst>
          </p:cNvPr>
          <p:cNvSpPr txBox="1"/>
          <p:nvPr/>
        </p:nvSpPr>
        <p:spPr>
          <a:xfrm>
            <a:off x="4235788" y="3348231"/>
            <a:ext cx="3409122" cy="2536400"/>
          </a:xfrm>
          <a:prstGeom prst="rect">
            <a:avLst/>
          </a:prstGeom>
          <a:noFill/>
        </p:spPr>
        <p:txBody>
          <a:bodyPr wrap="square" rtlCol="0">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各地区特色经济负责人需正向引导分点部经理</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主管，通过讲解小当家</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地区馆的一键分享便捷方式、产品卖点，利用奖励机制树立分部标杆，调动员工销售积极性</a:t>
            </a:r>
          </a:p>
        </p:txBody>
      </p:sp>
      <p:sp>
        <p:nvSpPr>
          <p:cNvPr id="33" name="圆角矩形 32">
            <a:extLst>
              <a:ext uri="{FF2B5EF4-FFF2-40B4-BE49-F238E27FC236}">
                <a16:creationId xmlns:a16="http://schemas.microsoft.com/office/drawing/2014/main" id="{552B3ED0-D87D-1044-AAC6-9D3B1929F8B1}"/>
              </a:ext>
            </a:extLst>
          </p:cNvPr>
          <p:cNvSpPr/>
          <p:nvPr/>
        </p:nvSpPr>
        <p:spPr>
          <a:xfrm>
            <a:off x="7887866" y="3240836"/>
            <a:ext cx="3409122" cy="2747742"/>
          </a:xfrm>
          <a:prstGeom prst="roundRect">
            <a:avLst/>
          </a:prstGeom>
          <a:solidFill>
            <a:srgbClr val="0070C0"/>
          </a:solidFill>
          <a:ln w="76200">
            <a:noFill/>
            <a:miter lim="400000"/>
          </a:ln>
        </p:spPr>
        <p:txBody>
          <a:bodyPr lIns="71437" tIns="71437" rIns="71437" bIns="71437" anchor="ctr"/>
          <a:lstStyle/>
          <a:p>
            <a:pPr algn="ctr"/>
            <a:endParaRPr lang="zh-CN" altLang="en-US" sz="2400" b="1" spc="600" dirty="0">
              <a:solidFill>
                <a:srgbClr val="FFFFFF"/>
              </a:solidFill>
              <a:latin typeface="Microsoft YaHei" panose="020B0503020204020204" pitchFamily="34" charset="-122"/>
              <a:ea typeface="Microsoft YaHei" panose="020B0503020204020204" pitchFamily="34" charset="-122"/>
            </a:endParaRPr>
          </a:p>
        </p:txBody>
      </p:sp>
      <p:sp>
        <p:nvSpPr>
          <p:cNvPr id="34" name="文本框 33">
            <a:extLst>
              <a:ext uri="{FF2B5EF4-FFF2-40B4-BE49-F238E27FC236}">
                <a16:creationId xmlns:a16="http://schemas.microsoft.com/office/drawing/2014/main" id="{195ACDB7-F485-4845-8F8F-D5E8474CFFC1}"/>
              </a:ext>
            </a:extLst>
          </p:cNvPr>
          <p:cNvSpPr txBox="1"/>
          <p:nvPr/>
        </p:nvSpPr>
        <p:spPr>
          <a:xfrm>
            <a:off x="8135332" y="3316168"/>
            <a:ext cx="2909740" cy="2536400"/>
          </a:xfrm>
          <a:prstGeom prst="rect">
            <a:avLst/>
          </a:prstGeom>
          <a:noFill/>
        </p:spPr>
        <p:txBody>
          <a:bodyPr wrap="square" rtlCol="0">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建议各地区联合地区工会、人资等相关部门给到此类问题的员工内部投诉渠道，避免员工向相关政府部门投诉及外部媒体曝光的风险</a:t>
            </a:r>
          </a:p>
        </p:txBody>
      </p:sp>
      <p:sp>
        <p:nvSpPr>
          <p:cNvPr id="20" name="矩形 19">
            <a:extLst>
              <a:ext uri="{FF2B5EF4-FFF2-40B4-BE49-F238E27FC236}">
                <a16:creationId xmlns:a16="http://schemas.microsoft.com/office/drawing/2014/main" id="{E77C7873-DBF7-4D2E-B3FE-418FDCEEA7E6}"/>
              </a:ext>
            </a:extLst>
          </p:cNvPr>
          <p:cNvSpPr/>
          <p:nvPr/>
        </p:nvSpPr>
        <p:spPr>
          <a:xfrm>
            <a:off x="4152039" y="6193015"/>
            <a:ext cx="7523747" cy="584775"/>
          </a:xfrm>
          <a:prstGeom prst="rect">
            <a:avLst/>
          </a:prstGeom>
        </p:spPr>
        <p:txBody>
          <a:bodyPr wrap="square">
            <a:spAutoFit/>
          </a:bodyPr>
          <a:lstStyle/>
          <a:p>
            <a:r>
              <a:rPr lang="zh-CN" altLang="en-US" sz="1600" dirty="0">
                <a:solidFill>
                  <a:srgbClr val="C00000"/>
                </a:solidFill>
                <a:latin typeface="微软雅黑" panose="020B0503020204020204" pitchFamily="34" charset="-122"/>
                <a:ea typeface="微软雅黑" panose="020B0503020204020204" pitchFamily="34" charset="-122"/>
              </a:rPr>
              <a:t>*完整具体规范内容详见销售处公邮：客户与经营管理中心销售处邮字</a:t>
            </a:r>
            <a:r>
              <a:rPr lang="en-US" altLang="zh-CN" sz="1600" dirty="0">
                <a:solidFill>
                  <a:srgbClr val="C00000"/>
                </a:solidFill>
                <a:latin typeface="微软雅黑" panose="020B0503020204020204" pitchFamily="34" charset="-122"/>
                <a:ea typeface="微软雅黑" panose="020B0503020204020204" pitchFamily="34" charset="-122"/>
              </a:rPr>
              <a:t>【2020-493】AB4</a:t>
            </a:r>
            <a:r>
              <a:rPr lang="zh-CN" altLang="en-US" sz="1600" dirty="0">
                <a:solidFill>
                  <a:srgbClr val="C00000"/>
                </a:solidFill>
                <a:latin typeface="微软雅黑" panose="020B0503020204020204" pitchFamily="34" charset="-122"/>
                <a:ea typeface="微软雅黑" panose="020B0503020204020204" pitchFamily="34" charset="-122"/>
              </a:rPr>
              <a:t>：关于特色经济对外推广规则及规范重申</a:t>
            </a:r>
          </a:p>
        </p:txBody>
      </p:sp>
      <p:sp>
        <p:nvSpPr>
          <p:cNvPr id="35" name="矩形 34">
            <a:extLst>
              <a:ext uri="{FF2B5EF4-FFF2-40B4-BE49-F238E27FC236}">
                <a16:creationId xmlns:a16="http://schemas.microsoft.com/office/drawing/2014/main" id="{1AC30E36-86AA-4BD3-85BD-6A8FB67C530C}"/>
              </a:ext>
            </a:extLst>
          </p:cNvPr>
          <p:cNvSpPr/>
          <p:nvPr/>
        </p:nvSpPr>
        <p:spPr>
          <a:xfrm>
            <a:off x="1180212" y="-28816"/>
            <a:ext cx="2952253"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标准规范重申</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5720" y="12131040"/>
            <a:ext cx="2743200" cy="1524000"/>
          </a:xfrm>
          <a:prstGeom prst="rect">
            <a:avLst/>
          </a:prstGeom>
        </p:spPr>
      </p:pic>
    </p:spTree>
    <p:extLst>
      <p:ext uri="{BB962C8B-B14F-4D97-AF65-F5344CB8AC3E}">
        <p14:creationId xmlns:p14="http://schemas.microsoft.com/office/powerpoint/2010/main" val="3903692325"/>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p:cNvSpPr/>
          <p:nvPr/>
        </p:nvSpPr>
        <p:spPr>
          <a:xfrm>
            <a:off x="897460" y="1437474"/>
            <a:ext cx="10363199" cy="3808294"/>
          </a:xfrm>
          <a:prstGeom prst="rect">
            <a:avLst/>
          </a:prstGeom>
          <a:noFill/>
          <a:ln w="38100">
            <a:solidFill>
              <a:srgbClr val="7F7F7F"/>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sz="105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9" name="矩形"/>
          <p:cNvSpPr/>
          <p:nvPr/>
        </p:nvSpPr>
        <p:spPr>
          <a:xfrm>
            <a:off x="786063" y="1332544"/>
            <a:ext cx="10363199" cy="3808294"/>
          </a:xfrm>
          <a:prstGeom prst="rect">
            <a:avLst/>
          </a:prstGeom>
          <a:noFill/>
          <a:ln w="38100">
            <a:solidFill>
              <a:srgbClr val="7F7F7F"/>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sz="105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10" name="标题 1">
            <a:extLst>
              <a:ext uri="{FF2B5EF4-FFF2-40B4-BE49-F238E27FC236}">
                <a16:creationId xmlns:a16="http://schemas.microsoft.com/office/drawing/2014/main" id="{16AE0D85-EAA1-4BCA-B474-1A8AAB1A7E6D}"/>
              </a:ext>
            </a:extLst>
          </p:cNvPr>
          <p:cNvSpPr txBox="1">
            <a:spLocks/>
          </p:cNvSpPr>
          <p:nvPr/>
        </p:nvSpPr>
        <p:spPr>
          <a:xfrm>
            <a:off x="898305" y="1071702"/>
            <a:ext cx="10067478" cy="4462859"/>
          </a:xfrm>
          <a:prstGeom prst="rect">
            <a:avLst/>
          </a:prstGeom>
        </p:spPr>
        <p:txBody>
          <a:bodyPr anchor="ctr">
            <a:noAutofit/>
          </a:bodyPr>
          <a:lstStyle>
            <a:lvl1pPr algn="l" rtl="0" eaLnBrk="0" fontAlgn="base" hangingPunct="0">
              <a:spcBef>
                <a:spcPct val="0"/>
              </a:spcBef>
              <a:spcAft>
                <a:spcPct val="0"/>
              </a:spcAft>
              <a:defRPr sz="2100">
                <a:solidFill>
                  <a:srgbClr val="FF0000"/>
                </a:solidFill>
                <a:latin typeface="+mj-lt"/>
                <a:ea typeface="MS PGothic" panose="020B0600070205080204" pitchFamily="34" charset="-128"/>
                <a:cs typeface="MS PGothic" panose="020B0600070205080204" pitchFamily="34" charset="-128"/>
              </a:defRPr>
            </a:lvl1pPr>
            <a:lvl2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5pPr>
            <a:lvl6pPr marL="342900" algn="l" rtl="0" fontAlgn="base">
              <a:spcBef>
                <a:spcPct val="0"/>
              </a:spcBef>
              <a:spcAft>
                <a:spcPct val="0"/>
              </a:spcAft>
              <a:defRPr sz="2100">
                <a:solidFill>
                  <a:srgbClr val="660099"/>
                </a:solidFill>
                <a:latin typeface="Arial" panose="020B0604020202020204" pitchFamily="34" charset="0"/>
              </a:defRPr>
            </a:lvl6pPr>
            <a:lvl7pPr marL="685800" algn="l" rtl="0" fontAlgn="base">
              <a:spcBef>
                <a:spcPct val="0"/>
              </a:spcBef>
              <a:spcAft>
                <a:spcPct val="0"/>
              </a:spcAft>
              <a:defRPr sz="2100">
                <a:solidFill>
                  <a:srgbClr val="660099"/>
                </a:solidFill>
                <a:latin typeface="Arial" panose="020B0604020202020204" pitchFamily="34" charset="0"/>
              </a:defRPr>
            </a:lvl7pPr>
            <a:lvl8pPr marL="1028700" algn="l" rtl="0" fontAlgn="base">
              <a:spcBef>
                <a:spcPct val="0"/>
              </a:spcBef>
              <a:spcAft>
                <a:spcPct val="0"/>
              </a:spcAft>
              <a:defRPr sz="2100">
                <a:solidFill>
                  <a:srgbClr val="660099"/>
                </a:solidFill>
                <a:latin typeface="Arial" panose="020B0604020202020204" pitchFamily="34" charset="0"/>
              </a:defRPr>
            </a:lvl8pPr>
            <a:lvl9pPr marL="1371600" algn="l" rtl="0" fontAlgn="base">
              <a:spcBef>
                <a:spcPct val="0"/>
              </a:spcBef>
              <a:spcAft>
                <a:spcPct val="0"/>
              </a:spcAft>
              <a:defRPr sz="2100">
                <a:solidFill>
                  <a:srgbClr val="660099"/>
                </a:solidFill>
                <a:latin typeface="Arial" panose="020B0604020202020204" pitchFamily="34" charset="0"/>
              </a:defRPr>
            </a:lvl9pPr>
          </a:lstStyle>
          <a:p>
            <a:pPr marL="457200" indent="-457200">
              <a:lnSpc>
                <a:spcPct val="150000"/>
              </a:lnSpc>
              <a:buFont typeface="Wingdings" panose="05000000000000000000" pitchFamily="2" charset="2"/>
              <a:buChar char="n"/>
            </a:pPr>
            <a:r>
              <a:rPr lang="zh-CN" altLang="en-US" sz="1800" dirty="0">
                <a:solidFill>
                  <a:schemeClr val="tx1"/>
                </a:solidFill>
                <a:latin typeface="微软雅黑" panose="020B0503020204020204" pitchFamily="34" charset="-122"/>
                <a:ea typeface="微软雅黑" panose="020B0503020204020204" pitchFamily="34" charset="-122"/>
              </a:rPr>
              <a:t>特色经济相关的媒体采访需遵守</a:t>
            </a:r>
            <a:r>
              <a:rPr lang="en-US" altLang="zh-CN" sz="1800" dirty="0">
                <a:solidFill>
                  <a:schemeClr val="tx1"/>
                </a:solidFill>
                <a:latin typeface="微软雅黑" panose="020B0503020204020204" pitchFamily="34" charset="-122"/>
                <a:ea typeface="微软雅黑" panose="020B0503020204020204" pitchFamily="34" charset="-122"/>
              </a:rPr>
              <a:t>《</a:t>
            </a:r>
            <a:r>
              <a:rPr lang="zh-CN" altLang="en-US" sz="1800" dirty="0">
                <a:solidFill>
                  <a:schemeClr val="tx1"/>
                </a:solidFill>
                <a:latin typeface="微软雅黑" panose="020B0503020204020204" pitchFamily="34" charset="-122"/>
                <a:ea typeface="微软雅黑" panose="020B0503020204020204" pitchFamily="34" charset="-122"/>
              </a:rPr>
              <a:t>顺丰集团新闻采访管理规定管理规定</a:t>
            </a:r>
            <a:r>
              <a:rPr lang="en-US" altLang="zh-CN" sz="1800" dirty="0">
                <a:solidFill>
                  <a:schemeClr val="tx1"/>
                </a:solidFill>
                <a:latin typeface="微软雅黑" panose="020B0503020204020204" pitchFamily="34" charset="-122"/>
                <a:ea typeface="微软雅黑" panose="020B0503020204020204" pitchFamily="34" charset="-122"/>
              </a:rPr>
              <a:t>V4.0》</a:t>
            </a:r>
            <a:r>
              <a:rPr lang="zh-CN" altLang="en-US" sz="1800" dirty="0">
                <a:solidFill>
                  <a:schemeClr val="tx1"/>
                </a:solidFill>
                <a:latin typeface="微软雅黑" panose="020B0503020204020204" pitchFamily="34" charset="-122"/>
                <a:ea typeface="微软雅黑" panose="020B0503020204020204" pitchFamily="34" charset="-122"/>
              </a:rPr>
              <a:t>执行</a:t>
            </a:r>
            <a:endParaRPr lang="en-US" altLang="zh-CN" sz="1800" dirty="0">
              <a:solidFill>
                <a:schemeClr val="tx1"/>
              </a:solidFill>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n"/>
            </a:pPr>
            <a:r>
              <a:rPr lang="zh-CN" altLang="en-US" sz="1800" dirty="0">
                <a:solidFill>
                  <a:schemeClr val="tx1"/>
                </a:solidFill>
                <a:latin typeface="微软雅黑" panose="020B0503020204020204" pitchFamily="34" charset="-122"/>
                <a:ea typeface="微软雅黑" panose="020B0503020204020204" pitchFamily="34" charset="-122"/>
              </a:rPr>
              <a:t>有关特色经济业务的媒体采访，各地区业务须拉通地区公共事务部同事进行对接，</a:t>
            </a:r>
            <a:r>
              <a:rPr lang="zh-CN" altLang="zh-CN" sz="1800" dirty="0">
                <a:solidFill>
                  <a:schemeClr val="tx1"/>
                </a:solidFill>
                <a:latin typeface="微软雅黑" panose="020B0503020204020204" pitchFamily="34" charset="-122"/>
                <a:ea typeface="微软雅黑" panose="020B0503020204020204" pitchFamily="34" charset="-122"/>
              </a:rPr>
              <a:t>除公司指定的或由责任人层级授权的新闻发言人、受采访人外、任何员工未经授权，不得以岗位身份接受媒体采访及对话，具体细则见《顺丰新闻发言人制度》</a:t>
            </a:r>
            <a:endParaRPr lang="en-US" altLang="zh-CN" sz="1800" dirty="0">
              <a:solidFill>
                <a:schemeClr val="tx1"/>
              </a:solidFill>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n"/>
            </a:pPr>
            <a:r>
              <a:rPr lang="zh-CN" altLang="en-US" sz="1800" dirty="0">
                <a:solidFill>
                  <a:schemeClr val="tx1"/>
                </a:solidFill>
                <a:latin typeface="微软雅黑" panose="020B0503020204020204" pitchFamily="34" charset="-122"/>
                <a:ea typeface="微软雅黑" panose="020B0503020204020204" pitchFamily="34" charset="-122"/>
              </a:rPr>
              <a:t>出现客户或媒体恶意投诉等情况，需第一时间重点关注并拉通地区公关事务，同时报备给总部相应接口人</a:t>
            </a:r>
            <a:endParaRPr lang="en-US" altLang="zh-CN" sz="1800" dirty="0">
              <a:solidFill>
                <a:schemeClr val="tx1"/>
              </a:solidFill>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n"/>
            </a:pPr>
            <a:r>
              <a:rPr lang="zh-CN" altLang="en-US" sz="1800" dirty="0">
                <a:solidFill>
                  <a:schemeClr val="tx1"/>
                </a:solidFill>
                <a:latin typeface="微软雅黑" panose="020B0503020204020204" pitchFamily="34" charset="-122"/>
                <a:ea typeface="微软雅黑" panose="020B0503020204020204" pitchFamily="34" charset="-122"/>
              </a:rPr>
              <a:t>特色经济业务的对外推广宣传素材及口径需进行总部审核</a:t>
            </a:r>
            <a:endParaRPr lang="en-US" altLang="zh-CN" sz="1800" dirty="0">
              <a:solidFill>
                <a:schemeClr val="tx1"/>
              </a:solidFill>
              <a:latin typeface="微软雅黑" panose="020B0503020204020204" pitchFamily="34" charset="-122"/>
              <a:ea typeface="微软雅黑" panose="020B0503020204020204" pitchFamily="34" charset="-122"/>
            </a:endParaRPr>
          </a:p>
        </p:txBody>
      </p:sp>
      <p:sp>
        <p:nvSpPr>
          <p:cNvPr id="14" name="矩形 13">
            <a:hlinkClick r:id="rId3"/>
          </p:cNvPr>
          <p:cNvSpPr/>
          <p:nvPr/>
        </p:nvSpPr>
        <p:spPr>
          <a:xfrm>
            <a:off x="2747235" y="5700169"/>
            <a:ext cx="7590539" cy="507831"/>
          </a:xfrm>
          <a:prstGeom prst="rect">
            <a:avLst/>
          </a:prstGeom>
        </p:spPr>
        <p:txBody>
          <a:bodyPr wrap="none">
            <a:spAutoFit/>
          </a:bodyPr>
          <a:lstStyle/>
          <a:p>
            <a:pPr>
              <a:lnSpc>
                <a:spcPct val="150000"/>
              </a:lnSpc>
            </a:pP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顺丰集团新闻采访管理规定管理规定</a:t>
            </a:r>
            <a:r>
              <a:rPr lang="en-US" altLang="zh-CN" dirty="0">
                <a:latin typeface="微软雅黑" panose="020B0503020204020204" pitchFamily="34" charset="-122"/>
                <a:ea typeface="微软雅黑" panose="020B0503020204020204" pitchFamily="34" charset="-122"/>
              </a:rPr>
              <a:t>V4.0】</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顺丰新闻发言人制度</a:t>
            </a:r>
            <a:r>
              <a:rPr lang="en-US" altLang="zh-CN" dirty="0">
                <a:latin typeface="微软雅黑" panose="020B0503020204020204" pitchFamily="34" charset="-122"/>
                <a:ea typeface="微软雅黑" panose="020B0503020204020204" pitchFamily="34" charset="-122"/>
              </a:rPr>
              <a:t>】</a:t>
            </a:r>
          </a:p>
        </p:txBody>
      </p:sp>
      <p:sp>
        <p:nvSpPr>
          <p:cNvPr id="15" name="矩形 14"/>
          <p:cNvSpPr/>
          <p:nvPr/>
        </p:nvSpPr>
        <p:spPr>
          <a:xfrm>
            <a:off x="962472" y="5697558"/>
            <a:ext cx="1672468" cy="492443"/>
          </a:xfrm>
          <a:prstGeom prst="rect">
            <a:avLst/>
          </a:prstGeom>
          <a:solidFill>
            <a:srgbClr val="0070C0"/>
          </a:solidFill>
        </p:spPr>
        <p:txBody>
          <a:bodyPr wrap="square">
            <a:spAutoFit/>
          </a:bodyPr>
          <a:lstStyle/>
          <a:p>
            <a:pPr algn="ctr">
              <a:lnSpc>
                <a:spcPct val="130000"/>
              </a:lnSpc>
            </a:pPr>
            <a:r>
              <a:rPr lang="zh-CN" altLang="en-US" sz="2000" b="1" dirty="0">
                <a:solidFill>
                  <a:schemeClr val="bg1"/>
                </a:solidFill>
                <a:latin typeface="微软雅黑" panose="020B0503020204020204" pitchFamily="34" charset="-122"/>
                <a:ea typeface="微软雅黑" panose="020B0503020204020204" pitchFamily="34" charset="-122"/>
              </a:rPr>
              <a:t>参考制度</a:t>
            </a:r>
          </a:p>
        </p:txBody>
      </p:sp>
      <p:sp>
        <p:nvSpPr>
          <p:cNvPr id="11" name="矩形 10">
            <a:extLst>
              <a:ext uri="{FF2B5EF4-FFF2-40B4-BE49-F238E27FC236}">
                <a16:creationId xmlns:a16="http://schemas.microsoft.com/office/drawing/2014/main" id="{019EF76D-3E1C-47EC-97F6-84AF6CDD5BEB}"/>
              </a:ext>
            </a:extLst>
          </p:cNvPr>
          <p:cNvSpPr/>
          <p:nvPr/>
        </p:nvSpPr>
        <p:spPr>
          <a:xfrm>
            <a:off x="1180212" y="-28816"/>
            <a:ext cx="3742662"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媒体采访注意事项</a:t>
            </a:r>
          </a:p>
        </p:txBody>
      </p:sp>
    </p:spTree>
    <p:extLst>
      <p:ext uri="{BB962C8B-B14F-4D97-AF65-F5344CB8AC3E}">
        <p14:creationId xmlns:p14="http://schemas.microsoft.com/office/powerpoint/2010/main" val="221376002"/>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C8E2952B-80C7-DF42-AE26-C83BD373C898}"/>
              </a:ext>
            </a:extLst>
          </p:cNvPr>
          <p:cNvSpPr txBox="1"/>
          <p:nvPr/>
        </p:nvSpPr>
        <p:spPr>
          <a:xfrm>
            <a:off x="1525444" y="-34756"/>
            <a:ext cx="2806844" cy="597921"/>
          </a:xfrm>
          <a:prstGeom prst="rect">
            <a:avLst/>
          </a:prstGeom>
          <a:noFill/>
        </p:spPr>
        <p:txBody>
          <a:bodyPr wrap="square" rtlCol="0">
            <a:spAutoFit/>
          </a:bodyPr>
          <a:lstStyle/>
          <a:p>
            <a:pPr algn="just">
              <a:lnSpc>
                <a:spcPct val="130000"/>
              </a:lnSpc>
            </a:pPr>
            <a:r>
              <a:rPr lang="zh-CN" altLang="en-US" sz="2800" b="1" dirty="0">
                <a:solidFill>
                  <a:srgbClr val="000000"/>
                </a:solidFill>
                <a:latin typeface="微软雅黑" panose="020B0503020204020204" pitchFamily="34" charset="-122"/>
                <a:ea typeface="微软雅黑" panose="020B0503020204020204" pitchFamily="34" charset="-122"/>
              </a:rPr>
              <a:t>高危风险提醒</a:t>
            </a:r>
            <a:endParaRPr lang="zh-CN" altLang="en-US" sz="2000" b="1" dirty="0">
              <a:solidFill>
                <a:srgbClr val="000000"/>
              </a:solidFill>
              <a:latin typeface="微软雅黑" panose="020B0503020204020204" pitchFamily="34" charset="-122"/>
              <a:ea typeface="微软雅黑" panose="020B0503020204020204" pitchFamily="34" charset="-122"/>
            </a:endParaRPr>
          </a:p>
        </p:txBody>
      </p:sp>
      <p:sp>
        <p:nvSpPr>
          <p:cNvPr id="7" name="矩形"/>
          <p:cNvSpPr/>
          <p:nvPr/>
        </p:nvSpPr>
        <p:spPr>
          <a:xfrm>
            <a:off x="781817" y="1084550"/>
            <a:ext cx="10510927" cy="5420969"/>
          </a:xfrm>
          <a:prstGeom prst="rect">
            <a:avLst/>
          </a:prstGeom>
          <a:noFill/>
          <a:ln w="38100">
            <a:solidFill>
              <a:srgbClr val="C00000"/>
            </a:solidFill>
            <a:miter lim="400000"/>
          </a:ln>
        </p:spPr>
        <p:txBody>
          <a:bodyPr lIns="71437" tIns="71437" rIns="71437" bIns="71437" anchor="ctr"/>
          <a:lstStyle/>
          <a:p>
            <a:endParaRPr sz="105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8" name="矩形"/>
          <p:cNvSpPr/>
          <p:nvPr/>
        </p:nvSpPr>
        <p:spPr>
          <a:xfrm>
            <a:off x="670420" y="979620"/>
            <a:ext cx="10510927" cy="5420969"/>
          </a:xfrm>
          <a:prstGeom prst="rect">
            <a:avLst/>
          </a:prstGeom>
          <a:noFill/>
          <a:ln w="38100">
            <a:solidFill>
              <a:srgbClr val="0070C0"/>
            </a:solidFill>
            <a:miter lim="400000"/>
          </a:ln>
        </p:spPr>
        <p:txBody>
          <a:bodyPr lIns="71437" tIns="71437" rIns="71437" bIns="71437" anchor="ctr"/>
          <a:lstStyle/>
          <a:p>
            <a:endParaRPr sz="105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9" name="标题 1">
            <a:extLst>
              <a:ext uri="{FF2B5EF4-FFF2-40B4-BE49-F238E27FC236}">
                <a16:creationId xmlns:a16="http://schemas.microsoft.com/office/drawing/2014/main" id="{16AE0D85-EAA1-4BCA-B474-1A8AAB1A7E6D}"/>
              </a:ext>
            </a:extLst>
          </p:cNvPr>
          <p:cNvSpPr txBox="1">
            <a:spLocks/>
          </p:cNvSpPr>
          <p:nvPr/>
        </p:nvSpPr>
        <p:spPr>
          <a:xfrm>
            <a:off x="772316" y="1213530"/>
            <a:ext cx="10264499" cy="3188332"/>
          </a:xfrm>
          <a:prstGeom prst="rect">
            <a:avLst/>
          </a:prstGeom>
        </p:spPr>
        <p:txBody>
          <a:bodyPr anchor="ctr">
            <a:noAutofit/>
          </a:bodyPr>
          <a:lstStyle>
            <a:lvl1pPr algn="l" rtl="0" eaLnBrk="0" fontAlgn="base" hangingPunct="0">
              <a:spcBef>
                <a:spcPct val="0"/>
              </a:spcBef>
              <a:spcAft>
                <a:spcPct val="0"/>
              </a:spcAft>
              <a:defRPr sz="2100">
                <a:solidFill>
                  <a:srgbClr val="FF0000"/>
                </a:solidFill>
                <a:latin typeface="+mj-lt"/>
                <a:ea typeface="MS PGothic" panose="020B0600070205080204" pitchFamily="34" charset="-128"/>
                <a:cs typeface="MS PGothic" panose="020B0600070205080204" pitchFamily="34" charset="-128"/>
              </a:defRPr>
            </a:lvl1pPr>
            <a:lvl2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100">
                <a:solidFill>
                  <a:srgbClr val="FF0000"/>
                </a:solidFill>
                <a:latin typeface="Arial" panose="020B0604020202020204" pitchFamily="34" charset="0"/>
                <a:ea typeface="MS PGothic" panose="020B0600070205080204" pitchFamily="34" charset="-128"/>
                <a:cs typeface="MS PGothic" panose="020B0600070205080204" pitchFamily="34" charset="-128"/>
              </a:defRPr>
            </a:lvl5pPr>
            <a:lvl6pPr marL="342900" algn="l" rtl="0" fontAlgn="base">
              <a:spcBef>
                <a:spcPct val="0"/>
              </a:spcBef>
              <a:spcAft>
                <a:spcPct val="0"/>
              </a:spcAft>
              <a:defRPr sz="2100">
                <a:solidFill>
                  <a:srgbClr val="660099"/>
                </a:solidFill>
                <a:latin typeface="Arial" panose="020B0604020202020204" pitchFamily="34" charset="0"/>
              </a:defRPr>
            </a:lvl6pPr>
            <a:lvl7pPr marL="685800" algn="l" rtl="0" fontAlgn="base">
              <a:spcBef>
                <a:spcPct val="0"/>
              </a:spcBef>
              <a:spcAft>
                <a:spcPct val="0"/>
              </a:spcAft>
              <a:defRPr sz="2100">
                <a:solidFill>
                  <a:srgbClr val="660099"/>
                </a:solidFill>
                <a:latin typeface="Arial" panose="020B0604020202020204" pitchFamily="34" charset="0"/>
              </a:defRPr>
            </a:lvl7pPr>
            <a:lvl8pPr marL="1028700" algn="l" rtl="0" fontAlgn="base">
              <a:spcBef>
                <a:spcPct val="0"/>
              </a:spcBef>
              <a:spcAft>
                <a:spcPct val="0"/>
              </a:spcAft>
              <a:defRPr sz="2100">
                <a:solidFill>
                  <a:srgbClr val="660099"/>
                </a:solidFill>
                <a:latin typeface="Arial" panose="020B0604020202020204" pitchFamily="34" charset="0"/>
              </a:defRPr>
            </a:lvl8pPr>
            <a:lvl9pPr marL="1371600" algn="l" rtl="0" fontAlgn="base">
              <a:spcBef>
                <a:spcPct val="0"/>
              </a:spcBef>
              <a:spcAft>
                <a:spcPct val="0"/>
              </a:spcAft>
              <a:defRPr sz="2100">
                <a:solidFill>
                  <a:srgbClr val="660099"/>
                </a:solidFill>
                <a:latin typeface="Arial" panose="020B0604020202020204" pitchFamily="34" charset="0"/>
              </a:defRPr>
            </a:lvl9pPr>
          </a:lstStyle>
          <a:p>
            <a:pPr marL="514350" indent="-514350">
              <a:lnSpc>
                <a:spcPct val="150000"/>
              </a:lnSpc>
              <a:buFont typeface="Wingdings" panose="05000000000000000000" pitchFamily="2" charset="2"/>
              <a:buChar char="n"/>
            </a:pPr>
            <a:r>
              <a:rPr lang="zh-CN" altLang="en-US" sz="2000" dirty="0">
                <a:solidFill>
                  <a:schemeClr val="tx1"/>
                </a:solidFill>
                <a:latin typeface="微软雅黑" panose="020B0503020204020204" pitchFamily="34" charset="-122"/>
                <a:ea typeface="微软雅黑" panose="020B0503020204020204" pitchFamily="34" charset="-122"/>
              </a:rPr>
              <a:t>结合历史偷录、偷拍等事件，请各地区特别是特色经济产区务必严管营业点门外、街道等户外场地规范操作，提醒人员注意监控、拍摄等视频曝光风险</a:t>
            </a:r>
            <a:endParaRPr lang="en-US" altLang="zh-CN" sz="2000" dirty="0">
              <a:solidFill>
                <a:schemeClr val="tx1"/>
              </a:solidFill>
              <a:latin typeface="微软雅黑" panose="020B0503020204020204" pitchFamily="34" charset="-122"/>
              <a:ea typeface="微软雅黑" panose="020B0503020204020204" pitchFamily="34" charset="-122"/>
            </a:endParaRPr>
          </a:p>
          <a:p>
            <a:pPr marL="514350" indent="-514350">
              <a:lnSpc>
                <a:spcPct val="150000"/>
              </a:lnSpc>
              <a:buFont typeface="Wingdings" panose="05000000000000000000" pitchFamily="2" charset="2"/>
              <a:buChar char="n"/>
            </a:pPr>
            <a:endParaRPr lang="en-US" altLang="zh-CN" sz="2000" dirty="0">
              <a:solidFill>
                <a:schemeClr val="tx1"/>
              </a:solidFill>
              <a:latin typeface="微软雅黑" panose="020B0503020204020204" pitchFamily="34" charset="-122"/>
              <a:ea typeface="微软雅黑" panose="020B0503020204020204" pitchFamily="34" charset="-122"/>
            </a:endParaRPr>
          </a:p>
          <a:p>
            <a:pPr marL="514350" indent="-514350">
              <a:lnSpc>
                <a:spcPct val="150000"/>
              </a:lnSpc>
              <a:buFont typeface="Wingdings" panose="05000000000000000000" pitchFamily="2" charset="2"/>
              <a:buChar char="n"/>
            </a:pPr>
            <a:r>
              <a:rPr lang="zh-CN" altLang="en-US" sz="2000" dirty="0">
                <a:solidFill>
                  <a:schemeClr val="tx1"/>
                </a:solidFill>
                <a:latin typeface="微软雅黑" panose="020B0503020204020204" pitchFamily="34" charset="-122"/>
                <a:ea typeface="微软雅黑" panose="020B0503020204020204" pitchFamily="34" charset="-122"/>
              </a:rPr>
              <a:t>同时，注意客户散单寄件包装要求、包材使用、寄递时效等方面应做到提前告知</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862" y="4191856"/>
            <a:ext cx="2626565" cy="1749192"/>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4469" y="4188859"/>
            <a:ext cx="2406238" cy="1736147"/>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0758" y="4172817"/>
            <a:ext cx="2509640" cy="1771244"/>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87355" y="4172817"/>
            <a:ext cx="1807392" cy="1771244"/>
          </a:xfrm>
          <a:prstGeom prst="rect">
            <a:avLst/>
          </a:prstGeom>
        </p:spPr>
      </p:pic>
      <p:grpSp>
        <p:nvGrpSpPr>
          <p:cNvPr id="13" name="组合 12">
            <a:extLst>
              <a:ext uri="{FF2B5EF4-FFF2-40B4-BE49-F238E27FC236}">
                <a16:creationId xmlns:a16="http://schemas.microsoft.com/office/drawing/2014/main" id="{5CF667F0-A419-4CB6-947D-7CCE08E5E9DC}"/>
              </a:ext>
            </a:extLst>
          </p:cNvPr>
          <p:cNvGrpSpPr/>
          <p:nvPr/>
        </p:nvGrpSpPr>
        <p:grpSpPr>
          <a:xfrm>
            <a:off x="262744" y="652648"/>
            <a:ext cx="1262700" cy="1265918"/>
            <a:chOff x="9579389" y="637953"/>
            <a:chExt cx="1750739" cy="1818168"/>
          </a:xfrm>
        </p:grpSpPr>
        <p:sp>
          <p:nvSpPr>
            <p:cNvPr id="14" name="椭圆 13">
              <a:extLst>
                <a:ext uri="{FF2B5EF4-FFF2-40B4-BE49-F238E27FC236}">
                  <a16:creationId xmlns:a16="http://schemas.microsoft.com/office/drawing/2014/main" id="{6BAF2EE5-8F86-42FA-981B-F377A21C7D4B}"/>
                </a:ext>
              </a:extLst>
            </p:cNvPr>
            <p:cNvSpPr/>
            <p:nvPr/>
          </p:nvSpPr>
          <p:spPr bwMode="auto">
            <a:xfrm>
              <a:off x="9579389" y="637953"/>
              <a:ext cx="1750739" cy="1818168"/>
            </a:xfrm>
            <a:prstGeom prst="ellipse">
              <a:avLst/>
            </a:prstGeom>
            <a:solidFill>
              <a:srgbClr val="ED1C28"/>
            </a:solidFill>
            <a:ln w="9525" cap="flat" cmpd="sng" algn="ctr">
              <a:solidFill>
                <a:srgbClr val="C00000"/>
              </a:solid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15" name="椭圆 14">
              <a:extLst>
                <a:ext uri="{FF2B5EF4-FFF2-40B4-BE49-F238E27FC236}">
                  <a16:creationId xmlns:a16="http://schemas.microsoft.com/office/drawing/2014/main" id="{5B8F4128-3274-4D7E-ACFC-117E5A81D87B}"/>
                </a:ext>
              </a:extLst>
            </p:cNvPr>
            <p:cNvSpPr/>
            <p:nvPr/>
          </p:nvSpPr>
          <p:spPr bwMode="auto">
            <a:xfrm>
              <a:off x="9824733" y="864365"/>
              <a:ext cx="1281351" cy="1386624"/>
            </a:xfrm>
            <a:prstGeom prst="ellipse">
              <a:avLst/>
            </a:prstGeom>
            <a:solidFill>
              <a:schemeClr val="bg1"/>
            </a:solidFill>
            <a:ln w="9525" cap="flat" cmpd="sng" algn="ctr">
              <a:solidFill>
                <a:srgbClr val="FF4B21"/>
              </a:solid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grpSp>
      <p:sp>
        <p:nvSpPr>
          <p:cNvPr id="10" name="TextBox 9"/>
          <p:cNvSpPr txBox="1"/>
          <p:nvPr/>
        </p:nvSpPr>
        <p:spPr>
          <a:xfrm>
            <a:off x="542084" y="692850"/>
            <a:ext cx="1376442" cy="1200329"/>
          </a:xfrm>
          <a:prstGeom prst="rect">
            <a:avLst/>
          </a:prstGeom>
          <a:noFill/>
        </p:spPr>
        <p:txBody>
          <a:bodyPr wrap="square" rtlCol="0">
            <a:spAutoFit/>
          </a:bodyPr>
          <a:lstStyle/>
          <a:p>
            <a:r>
              <a:rPr lang="zh-CN" altLang="en-US" sz="7200" b="1" dirty="0">
                <a:solidFill>
                  <a:srgbClr val="EE1616"/>
                </a:solidFill>
                <a:latin typeface="华文琥珀" panose="02010800040101010101" pitchFamily="2" charset="-122"/>
                <a:ea typeface="华文琥珀" panose="02010800040101010101" pitchFamily="2" charset="-122"/>
              </a:rPr>
              <a:t>！</a:t>
            </a:r>
          </a:p>
        </p:txBody>
      </p:sp>
    </p:spTree>
    <p:extLst>
      <p:ext uri="{BB962C8B-B14F-4D97-AF65-F5344CB8AC3E}">
        <p14:creationId xmlns:p14="http://schemas.microsoft.com/office/powerpoint/2010/main" val="2380019510"/>
      </p:ext>
    </p:extLst>
  </p:cSld>
  <p:clrMapOvr>
    <a:masterClrMapping/>
  </p:clrMapOvr>
  <mc:AlternateContent xmlns:mc="http://schemas.openxmlformats.org/markup-compatibility/2006" xmlns:p14="http://schemas.microsoft.com/office/powerpoint/2010/main">
    <mc:Choice Requires="p14">
      <p:transition p14:dur="0" advClick="0" advTm="2000"/>
    </mc:Choice>
    <mc:Fallback xmlns="">
      <p:transition advClick="0" advTm="2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id="{70BA6556-380B-F443-BD47-9EC3404F3F0E}"/>
              </a:ext>
            </a:extLst>
          </p:cNvPr>
          <p:cNvGrpSpPr/>
          <p:nvPr/>
        </p:nvGrpSpPr>
        <p:grpSpPr>
          <a:xfrm>
            <a:off x="375284" y="2471829"/>
            <a:ext cx="2275740" cy="2190513"/>
            <a:chOff x="6556158" y="1824136"/>
            <a:chExt cx="1979612" cy="1981200"/>
          </a:xfrm>
          <a:solidFill>
            <a:srgbClr val="D84744"/>
          </a:solidFill>
          <a:effectLst/>
        </p:grpSpPr>
        <p:sp>
          <p:nvSpPr>
            <p:cNvPr id="20" name="Oval 2">
              <a:extLst>
                <a:ext uri="{FF2B5EF4-FFF2-40B4-BE49-F238E27FC236}">
                  <a16:creationId xmlns:a16="http://schemas.microsoft.com/office/drawing/2014/main" id="{A42BF115-594A-6447-82A1-41EC23368920}"/>
                </a:ext>
              </a:extLst>
            </p:cNvPr>
            <p:cNvSpPr>
              <a:spLocks noChangeAspect="1" noChangeArrowheads="1"/>
            </p:cNvSpPr>
            <p:nvPr/>
          </p:nvSpPr>
          <p:spPr bwMode="auto">
            <a:xfrm>
              <a:off x="6556158" y="1824136"/>
              <a:ext cx="1979612" cy="1981200"/>
            </a:xfrm>
            <a:prstGeom prst="ellipse">
              <a:avLst/>
            </a:prstGeom>
            <a:solidFill>
              <a:srgbClr val="C00000"/>
            </a:solidFill>
            <a:ln w="12700" cmpd="sng">
              <a:solidFill>
                <a:srgbClr val="D84744"/>
              </a:solidFill>
              <a:miter lim="800000"/>
            </a:ln>
          </p:spPr>
          <p:txBody>
            <a:bodyPr anchor="ctr"/>
            <a:lstStyle/>
            <a:p>
              <a:pPr algn="ctr"/>
              <a:endParaRPr lang="fr-FR"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 Box 29">
              <a:extLst>
                <a:ext uri="{FF2B5EF4-FFF2-40B4-BE49-F238E27FC236}">
                  <a16:creationId xmlns:a16="http://schemas.microsoft.com/office/drawing/2014/main" id="{147C82FE-9B50-7D49-98FB-A6935B231BC5}"/>
                </a:ext>
              </a:extLst>
            </p:cNvPr>
            <p:cNvSpPr txBox="1">
              <a:spLocks noChangeArrowheads="1"/>
            </p:cNvSpPr>
            <p:nvPr/>
          </p:nvSpPr>
          <p:spPr bwMode="gray">
            <a:xfrm>
              <a:off x="6780134" y="2199727"/>
              <a:ext cx="1531793" cy="859651"/>
            </a:xfrm>
            <a:prstGeom prst="rect">
              <a:avLst/>
            </a:prstGeom>
            <a:noFill/>
            <a:ln w="12700" cmpd="sng">
              <a:noFill/>
              <a:miter lim="800000"/>
            </a:ln>
          </p:spPr>
          <p:txBody>
            <a:bodyPr anchor="ctr"/>
            <a:lstStyle>
              <a:defPPr>
                <a:defRPr lang="zh-CN"/>
              </a:defPPr>
              <a:lvl1pPr algn="ctr">
                <a:defRPr sz="1400">
                  <a:solidFill>
                    <a:schemeClr val="tx1">
                      <a:lumMod val="85000"/>
                      <a:lumOff val="15000"/>
                    </a:schemeClr>
                  </a:solidFill>
                  <a:latin typeface="+mn-ea"/>
                </a:defRPr>
              </a:lvl1pPr>
            </a:lstStyle>
            <a:p>
              <a:r>
                <a:rPr lang="zh-CN" altLang="en-US" sz="8800" b="1" dirty="0">
                  <a:solidFill>
                    <a:schemeClr val="bg1"/>
                  </a:solidFill>
                  <a:latin typeface="微软雅黑" panose="020B0503020204020204" pitchFamily="34" charset="-122"/>
                  <a:ea typeface="微软雅黑" panose="020B0503020204020204" pitchFamily="34" charset="-122"/>
                </a:rPr>
                <a:t>攻</a:t>
              </a:r>
            </a:p>
          </p:txBody>
        </p:sp>
      </p:grpSp>
      <p:sp>
        <p:nvSpPr>
          <p:cNvPr id="24" name="文本框 23">
            <a:extLst>
              <a:ext uri="{FF2B5EF4-FFF2-40B4-BE49-F238E27FC236}">
                <a16:creationId xmlns:a16="http://schemas.microsoft.com/office/drawing/2014/main" id="{1C93EE5F-6A24-244C-B5D5-BA0FA4006A80}"/>
              </a:ext>
            </a:extLst>
          </p:cNvPr>
          <p:cNvSpPr txBox="1"/>
          <p:nvPr/>
        </p:nvSpPr>
        <p:spPr>
          <a:xfrm>
            <a:off x="3111338" y="1479057"/>
            <a:ext cx="8106680" cy="2536400"/>
          </a:xfrm>
          <a:prstGeom prst="rect">
            <a:avLst/>
          </a:prstGeom>
          <a:noFill/>
        </p:spPr>
        <p:txBody>
          <a:bodyPr wrap="square" rtlCol="0">
            <a:spAutoFit/>
          </a:bodyPr>
          <a:lstStyle/>
          <a:p>
            <a:pPr marL="342900" indent="-342900">
              <a:lnSpc>
                <a:spcPct val="150000"/>
              </a:lnSpc>
              <a:buFont typeface="Wingdings" panose="05000000000000000000" pitchFamily="2" charset="2"/>
              <a:buChar char="l"/>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以“顺丰早有准备”为传播核心主题，</a:t>
            </a:r>
            <a:r>
              <a:rPr kumimoji="1" lang="zh-CN" altLang="en-US" dirty="0">
                <a:solidFill>
                  <a:schemeClr val="tx1">
                    <a:lumMod val="85000"/>
                    <a:lumOff val="15000"/>
                  </a:schemeClr>
                </a:solidFill>
                <a:latin typeface="Microsoft YaHei" panose="020B0503020204020204" pitchFamily="34" charset="-122"/>
                <a:ea typeface="Microsoft YaHei" panose="020B0503020204020204" pitchFamily="34" charset="-122"/>
              </a:rPr>
              <a:t>持续对外沟通</a:t>
            </a:r>
            <a:endParaRPr kumimoji="1" lang="en-US" altLang="zh-CN" dirty="0">
              <a:solidFill>
                <a:schemeClr val="tx1">
                  <a:lumMod val="85000"/>
                  <a:lumOff val="15000"/>
                </a:schemeClr>
              </a:solidFill>
              <a:latin typeface="Microsoft YaHei" panose="020B0503020204020204" pitchFamily="34" charset="-122"/>
              <a:ea typeface="Microsoft YaHei" panose="020B0503020204020204" pitchFamily="34" charset="-122"/>
            </a:endParaRPr>
          </a:p>
          <a:p>
            <a:pPr marL="342900" indent="-342900">
              <a:lnSpc>
                <a:spcPct val="150000"/>
              </a:lnSpc>
              <a:buFont typeface="Wingdings" panose="05000000000000000000" pitchFamily="2" charset="2"/>
              <a:buChar char="l"/>
            </a:pPr>
            <a:r>
              <a:rPr kumimoji="1" lang="zh-CN" altLang="en-US" b="1" dirty="0">
                <a:solidFill>
                  <a:schemeClr val="tx1">
                    <a:lumMod val="85000"/>
                    <a:lumOff val="15000"/>
                  </a:schemeClr>
                </a:solidFill>
                <a:latin typeface="Microsoft YaHei" panose="020B0503020204020204" pitchFamily="34" charset="-122"/>
                <a:ea typeface="Microsoft YaHei" panose="020B0503020204020204" pitchFamily="34" charset="-122"/>
              </a:rPr>
              <a:t>生鲜项目对外输出“顺丰承运优质标签”</a:t>
            </a:r>
            <a:r>
              <a:rPr kumimoji="1" lang="zh-CN" altLang="en-US" dirty="0">
                <a:solidFill>
                  <a:schemeClr val="tx1">
                    <a:lumMod val="85000"/>
                    <a:lumOff val="15000"/>
                  </a:schemeClr>
                </a:solidFill>
                <a:latin typeface="Microsoft YaHei" panose="020B0503020204020204" pitchFamily="34" charset="-122"/>
                <a:ea typeface="Microsoft YaHei" panose="020B0503020204020204" pitchFamily="34" charset="-122"/>
              </a:rPr>
              <a:t>运力</a:t>
            </a:r>
            <a:r>
              <a:rPr kumimoji="1" lang="en-US" altLang="zh-CN" dirty="0">
                <a:solidFill>
                  <a:schemeClr val="tx1">
                    <a:lumMod val="85000"/>
                    <a:lumOff val="15000"/>
                  </a:schemeClr>
                </a:solidFill>
                <a:latin typeface="Microsoft YaHei" panose="020B0503020204020204" pitchFamily="34" charset="-122"/>
                <a:ea typeface="Microsoft YaHei" panose="020B0503020204020204" pitchFamily="34" charset="-122"/>
              </a:rPr>
              <a:t>+</a:t>
            </a:r>
            <a:r>
              <a:rPr kumimoji="1" lang="zh-CN" altLang="en-US" dirty="0">
                <a:solidFill>
                  <a:schemeClr val="tx1">
                    <a:lumMod val="85000"/>
                    <a:lumOff val="15000"/>
                  </a:schemeClr>
                </a:solidFill>
                <a:latin typeface="Microsoft YaHei" panose="020B0503020204020204" pitchFamily="34" charset="-122"/>
                <a:ea typeface="Microsoft YaHei" panose="020B0503020204020204" pitchFamily="34" charset="-122"/>
              </a:rPr>
              <a:t>人力</a:t>
            </a:r>
            <a:r>
              <a:rPr kumimoji="1" lang="en-US" altLang="zh-CN" dirty="0">
                <a:solidFill>
                  <a:schemeClr val="tx1">
                    <a:lumMod val="85000"/>
                    <a:lumOff val="15000"/>
                  </a:schemeClr>
                </a:solidFill>
                <a:latin typeface="Microsoft YaHei" panose="020B0503020204020204" pitchFamily="34" charset="-122"/>
                <a:ea typeface="Microsoft YaHei" panose="020B0503020204020204" pitchFamily="34" charset="-122"/>
              </a:rPr>
              <a:t>+</a:t>
            </a:r>
            <a:r>
              <a:rPr kumimoji="1" lang="zh-CN" altLang="en-US" dirty="0">
                <a:solidFill>
                  <a:schemeClr val="tx1">
                    <a:lumMod val="85000"/>
                    <a:lumOff val="15000"/>
                  </a:schemeClr>
                </a:solidFill>
                <a:latin typeface="Microsoft YaHei" panose="020B0503020204020204" pitchFamily="34" charset="-122"/>
                <a:ea typeface="Microsoft YaHei" panose="020B0503020204020204" pitchFamily="34" charset="-122"/>
              </a:rPr>
              <a:t>服务，优质服务应对鲜果上市，展示顺丰在寄递行业中的高性价比形象</a:t>
            </a:r>
            <a:endParaRPr kumimoji="1" lang="en-US" altLang="zh-CN" dirty="0">
              <a:solidFill>
                <a:schemeClr val="tx1">
                  <a:lumMod val="85000"/>
                  <a:lumOff val="15000"/>
                </a:schemeClr>
              </a:solidFill>
              <a:latin typeface="Microsoft YaHei" panose="020B0503020204020204" pitchFamily="34" charset="-122"/>
              <a:ea typeface="Microsoft YaHei" panose="020B0503020204020204" pitchFamily="34" charset="-122"/>
            </a:endParaRPr>
          </a:p>
          <a:p>
            <a:pPr marL="342900" indent="-342900">
              <a:lnSpc>
                <a:spcPct val="150000"/>
              </a:lnSpc>
              <a:buFont typeface="Wingdings" panose="05000000000000000000" pitchFamily="2" charset="2"/>
              <a:buChar char="l"/>
            </a:pPr>
            <a:r>
              <a:rPr kumimoji="1" lang="zh-CN" altLang="en-US" b="1" dirty="0">
                <a:solidFill>
                  <a:schemeClr val="tx1">
                    <a:lumMod val="85000"/>
                    <a:lumOff val="15000"/>
                  </a:schemeClr>
                </a:solidFill>
                <a:latin typeface="Microsoft YaHei" panose="020B0503020204020204" pitchFamily="34" charset="-122"/>
                <a:ea typeface="Microsoft YaHei" panose="020B0503020204020204" pitchFamily="34" charset="-122"/>
              </a:rPr>
              <a:t>常温项目对外输出“</a:t>
            </a:r>
            <a:r>
              <a:rPr lang="zh-CN" altLang="en-US" b="1" dirty="0">
                <a:solidFill>
                  <a:prstClr val="black"/>
                </a:solidFill>
                <a:latin typeface="微软雅黑" panose="020B0503020204020204" pitchFamily="34" charset="-122"/>
                <a:ea typeface="微软雅黑" panose="020B0503020204020204" pitchFamily="34" charset="-122"/>
                <a:sym typeface="Helvetica Neue Medium"/>
              </a:rPr>
              <a:t>卡位主产地</a:t>
            </a:r>
            <a:r>
              <a:rPr lang="en-US" altLang="zh-CN" b="1" dirty="0">
                <a:solidFill>
                  <a:prstClr val="black"/>
                </a:solidFill>
                <a:latin typeface="微软雅黑" panose="020B0503020204020204" pitchFamily="34" charset="-122"/>
                <a:ea typeface="微软雅黑" panose="020B0503020204020204" pitchFamily="34" charset="-122"/>
                <a:sym typeface="Helvetica Neue Medium"/>
              </a:rPr>
              <a:t>/</a:t>
            </a:r>
            <a:r>
              <a:rPr lang="zh-CN" altLang="en-US" b="1" dirty="0">
                <a:solidFill>
                  <a:prstClr val="black"/>
                </a:solidFill>
                <a:latin typeface="微软雅黑" panose="020B0503020204020204" pitchFamily="34" charset="-122"/>
                <a:ea typeface="微软雅黑" panose="020B0503020204020204" pitchFamily="34" charset="-122"/>
                <a:sym typeface="Helvetica Neue Medium"/>
              </a:rPr>
              <a:t>主销地</a:t>
            </a:r>
            <a:r>
              <a:rPr kumimoji="1" lang="zh-CN" altLang="en-US" b="1" dirty="0">
                <a:solidFill>
                  <a:schemeClr val="tx1">
                    <a:lumMod val="85000"/>
                    <a:lumOff val="15000"/>
                  </a:schemeClr>
                </a:solidFill>
                <a:latin typeface="Microsoft YaHei" panose="020B0503020204020204" pitchFamily="34" charset="-122"/>
                <a:ea typeface="Microsoft YaHei" panose="020B0503020204020204" pitchFamily="34" charset="-122"/>
              </a:rPr>
              <a:t>”</a:t>
            </a:r>
            <a:r>
              <a:rPr kumimoji="1" lang="zh-CN" altLang="en-US" dirty="0">
                <a:solidFill>
                  <a:schemeClr val="tx1">
                    <a:lumMod val="85000"/>
                    <a:lumOff val="15000"/>
                  </a:schemeClr>
                </a:solidFill>
                <a:latin typeface="Microsoft YaHei" panose="020B0503020204020204" pitchFamily="34" charset="-122"/>
                <a:ea typeface="Microsoft YaHei" panose="020B0503020204020204" pitchFamily="34" charset="-122"/>
              </a:rPr>
              <a:t> </a:t>
            </a:r>
            <a:r>
              <a:rPr lang="zh-CN" altLang="en-US" dirty="0">
                <a:solidFill>
                  <a:prstClr val="black"/>
                </a:solidFill>
                <a:latin typeface="微软雅黑" panose="020B0503020204020204" pitchFamily="34" charset="-122"/>
                <a:ea typeface="微软雅黑" panose="020B0503020204020204" pitchFamily="34" charset="-122"/>
                <a:sym typeface="Helvetica Neue Medium"/>
              </a:rPr>
              <a:t>以有吸引力的话题提升关注度，打造鲜果出道的话题讨论进一步强化高品质的物流运输行业形象</a:t>
            </a:r>
          </a:p>
          <a:p>
            <a:pPr>
              <a:lnSpc>
                <a:spcPct val="150000"/>
              </a:lnSpc>
            </a:pPr>
            <a:endParaRPr kumimoji="1" lang="zh-CN" altLang="en-US"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25" name="矩形 24">
            <a:extLst>
              <a:ext uri="{FF2B5EF4-FFF2-40B4-BE49-F238E27FC236}">
                <a16:creationId xmlns:a16="http://schemas.microsoft.com/office/drawing/2014/main" id="{31B31906-E950-4743-BD21-82893D4C50A1}"/>
              </a:ext>
            </a:extLst>
          </p:cNvPr>
          <p:cNvSpPr/>
          <p:nvPr/>
        </p:nvSpPr>
        <p:spPr>
          <a:xfrm>
            <a:off x="3111338" y="4662343"/>
            <a:ext cx="7528338" cy="874407"/>
          </a:xfrm>
          <a:prstGeom prst="rect">
            <a:avLst/>
          </a:prstGeom>
        </p:spPr>
        <p:txBody>
          <a:bodyPr wrap="square">
            <a:spAutoFit/>
          </a:bodyPr>
          <a:lstStyle/>
          <a:p>
            <a:pPr marL="342900" indent="-342900">
              <a:lnSpc>
                <a:spcPct val="150000"/>
              </a:lnSpc>
              <a:buFont typeface="Wingdings" panose="05000000000000000000" pitchFamily="2" charset="2"/>
              <a:buChar char="n"/>
            </a:pPr>
            <a:r>
              <a:rPr kumimoji="1" lang="zh-CN" altLang="en-US" b="1" dirty="0">
                <a:solidFill>
                  <a:schemeClr val="tx1">
                    <a:lumMod val="85000"/>
                    <a:lumOff val="15000"/>
                  </a:schemeClr>
                </a:solidFill>
                <a:latin typeface="Microsoft YaHei" panose="020B0503020204020204" pitchFamily="34" charset="-122"/>
                <a:ea typeface="Microsoft YaHei" panose="020B0503020204020204" pitchFamily="34" charset="-122"/>
              </a:rPr>
              <a:t>提升主产区声量：</a:t>
            </a:r>
            <a:r>
              <a:rPr kumimoji="1" lang="zh-CN" altLang="en-US" dirty="0">
                <a:solidFill>
                  <a:schemeClr val="tx1">
                    <a:lumMod val="85000"/>
                    <a:lumOff val="15000"/>
                  </a:schemeClr>
                </a:solidFill>
                <a:latin typeface="Microsoft YaHei" panose="020B0503020204020204" pitchFamily="34" charset="-122"/>
                <a:ea typeface="Microsoft YaHei" panose="020B0503020204020204" pitchFamily="34" charset="-122"/>
              </a:rPr>
              <a:t>在严格遵循推广规则，做好本区域防控措施的情况下地区有序展开融通政府</a:t>
            </a:r>
            <a:r>
              <a:rPr kumimoji="1" lang="en-US" altLang="zh-CN" dirty="0">
                <a:solidFill>
                  <a:schemeClr val="tx1">
                    <a:lumMod val="85000"/>
                    <a:lumOff val="15000"/>
                  </a:schemeClr>
                </a:solidFill>
                <a:latin typeface="Microsoft YaHei" panose="020B0503020204020204" pitchFamily="34" charset="-122"/>
                <a:ea typeface="Microsoft YaHei" panose="020B0503020204020204" pitchFamily="34" charset="-122"/>
              </a:rPr>
              <a:t>/</a:t>
            </a:r>
            <a:r>
              <a:rPr kumimoji="1" lang="zh-CN" altLang="en-US" dirty="0">
                <a:solidFill>
                  <a:schemeClr val="tx1">
                    <a:lumMod val="85000"/>
                    <a:lumOff val="15000"/>
                  </a:schemeClr>
                </a:solidFill>
                <a:latin typeface="Microsoft YaHei" panose="020B0503020204020204" pitchFamily="34" charset="-122"/>
                <a:ea typeface="Microsoft YaHei" panose="020B0503020204020204" pitchFamily="34" charset="-122"/>
              </a:rPr>
              <a:t>头部客户线下活动</a:t>
            </a:r>
          </a:p>
        </p:txBody>
      </p:sp>
      <p:sp>
        <p:nvSpPr>
          <p:cNvPr id="15" name="矩形 14">
            <a:extLst>
              <a:ext uri="{FF2B5EF4-FFF2-40B4-BE49-F238E27FC236}">
                <a16:creationId xmlns:a16="http://schemas.microsoft.com/office/drawing/2014/main" id="{176C53CA-B8B6-2546-9C3D-239EA273640B}"/>
              </a:ext>
            </a:extLst>
          </p:cNvPr>
          <p:cNvSpPr/>
          <p:nvPr/>
        </p:nvSpPr>
        <p:spPr>
          <a:xfrm>
            <a:off x="4291955" y="174364"/>
            <a:ext cx="6595785" cy="40011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遵循规则全面监控，顺势而为，控制声量释放</a:t>
            </a:r>
            <a:endParaRPr lang="zh-CN" altLang="en-US" sz="2000" b="1" spc="300" dirty="0">
              <a:solidFill>
                <a:schemeClr val="tx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矩形">
            <a:extLst>
              <a:ext uri="{FF2B5EF4-FFF2-40B4-BE49-F238E27FC236}">
                <a16:creationId xmlns:a16="http://schemas.microsoft.com/office/drawing/2014/main" id="{B1B8CBA7-820A-9641-BA34-EC8F5D375B39}"/>
              </a:ext>
            </a:extLst>
          </p:cNvPr>
          <p:cNvSpPr/>
          <p:nvPr/>
        </p:nvSpPr>
        <p:spPr>
          <a:xfrm>
            <a:off x="2994457" y="1308893"/>
            <a:ext cx="8395438" cy="2510154"/>
          </a:xfrm>
          <a:prstGeom prst="rect">
            <a:avLst/>
          </a:prstGeom>
          <a:noFill/>
          <a:ln w="19050">
            <a:solidFill>
              <a:srgbClr val="0070C0"/>
            </a:solidFill>
            <a:miter lim="400000"/>
          </a:ln>
        </p:spPr>
        <p:txBody>
          <a:bodyPr lIns="71437" tIns="71437" rIns="71437" bIns="71437" anchor="ctr"/>
          <a:lstStyle/>
          <a:p>
            <a:pPr defTabSz="914400">
              <a:defRPr sz="3000" b="0">
                <a:solidFill>
                  <a:srgbClr val="FFFFFF"/>
                </a:solidFill>
                <a:latin typeface="+mn-lt"/>
                <a:ea typeface="+mn-ea"/>
                <a:cs typeface="+mn-cs"/>
                <a:sym typeface="Helvetica Neue Medium"/>
              </a:defRPr>
            </a:pPr>
            <a:endParaRPr sz="1050">
              <a:solidFill>
                <a:srgbClr val="FFFFFF"/>
              </a:solidFill>
              <a:latin typeface="微软雅黑" panose="020B0503020204020204" pitchFamily="34" charset="-122"/>
              <a:sym typeface="Helvetica Neue Medium"/>
            </a:endParaRPr>
          </a:p>
        </p:txBody>
      </p:sp>
      <p:sp>
        <p:nvSpPr>
          <p:cNvPr id="31" name="矩形">
            <a:extLst>
              <a:ext uri="{FF2B5EF4-FFF2-40B4-BE49-F238E27FC236}">
                <a16:creationId xmlns:a16="http://schemas.microsoft.com/office/drawing/2014/main" id="{2DA2029F-9967-184E-977E-735EF504157A}"/>
              </a:ext>
            </a:extLst>
          </p:cNvPr>
          <p:cNvSpPr/>
          <p:nvPr/>
        </p:nvSpPr>
        <p:spPr>
          <a:xfrm>
            <a:off x="2994457" y="4090712"/>
            <a:ext cx="8395438" cy="2076535"/>
          </a:xfrm>
          <a:prstGeom prst="rect">
            <a:avLst/>
          </a:prstGeom>
          <a:noFill/>
          <a:ln w="19050">
            <a:solidFill>
              <a:srgbClr val="C00000"/>
            </a:solidFill>
            <a:miter lim="400000"/>
          </a:ln>
        </p:spPr>
        <p:txBody>
          <a:bodyPr lIns="71437" tIns="71437" rIns="71437" bIns="71437" anchor="ctr"/>
          <a:lstStyle/>
          <a:p>
            <a:endParaRPr sz="1050">
              <a:solidFill>
                <a:srgbClr val="FFFFFF"/>
              </a:solidFill>
              <a:latin typeface="微软雅黑" panose="020B0503020204020204" pitchFamily="34" charset="-122"/>
              <a:sym typeface="Helvetica Neue Medium"/>
            </a:endParaRPr>
          </a:p>
        </p:txBody>
      </p:sp>
      <p:sp>
        <p:nvSpPr>
          <p:cNvPr id="5" name="矩形 4">
            <a:extLst>
              <a:ext uri="{FF2B5EF4-FFF2-40B4-BE49-F238E27FC236}">
                <a16:creationId xmlns:a16="http://schemas.microsoft.com/office/drawing/2014/main" id="{948E9161-DA75-C94A-A887-89CAEE97E273}"/>
              </a:ext>
            </a:extLst>
          </p:cNvPr>
          <p:cNvSpPr/>
          <p:nvPr/>
        </p:nvSpPr>
        <p:spPr bwMode="auto">
          <a:xfrm>
            <a:off x="2994457" y="4061954"/>
            <a:ext cx="1835264" cy="391076"/>
          </a:xfrm>
          <a:prstGeom prst="rect">
            <a:avLst/>
          </a:prstGeom>
          <a:solidFill>
            <a:srgbClr val="C00000"/>
          </a:solidFill>
          <a:ln>
            <a:noFill/>
          </a:ln>
          <a:scene3d>
            <a:camera prst="orthographicFront">
              <a:rot lat="0" lon="0" rev="0"/>
            </a:camera>
            <a:lightRig rig="balanced" dir="t">
              <a:rot lat="0" lon="0" rev="8700000"/>
            </a:lightRig>
          </a:scene3d>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defRPr/>
            </a:pPr>
            <a:r>
              <a:rPr lang="zh-CN" altLang="en-US" sz="1700" b="1" dirty="0">
                <a:solidFill>
                  <a:schemeClr val="bg1"/>
                </a:solidFill>
                <a:latin typeface="微软雅黑" panose="020B0503020204020204" pitchFamily="34" charset="-122"/>
                <a:ea typeface="微软雅黑" panose="020B0503020204020204" pitchFamily="34" charset="-122"/>
              </a:rPr>
              <a:t>线下 </a:t>
            </a:r>
          </a:p>
        </p:txBody>
      </p:sp>
      <p:sp>
        <p:nvSpPr>
          <p:cNvPr id="26" name="矩形 25">
            <a:extLst>
              <a:ext uri="{FF2B5EF4-FFF2-40B4-BE49-F238E27FC236}">
                <a16:creationId xmlns:a16="http://schemas.microsoft.com/office/drawing/2014/main" id="{948E9161-DA75-C94A-A887-89CAEE97E273}"/>
              </a:ext>
            </a:extLst>
          </p:cNvPr>
          <p:cNvSpPr/>
          <p:nvPr/>
        </p:nvSpPr>
        <p:spPr bwMode="auto">
          <a:xfrm>
            <a:off x="2978414" y="1091164"/>
            <a:ext cx="1835264" cy="391076"/>
          </a:xfrm>
          <a:prstGeom prst="rect">
            <a:avLst/>
          </a:prstGeom>
          <a:solidFill>
            <a:srgbClr val="0070C0"/>
          </a:solidFill>
          <a:ln>
            <a:noFill/>
          </a:ln>
          <a:scene3d>
            <a:camera prst="orthographicFront">
              <a:rot lat="0" lon="0" rev="0"/>
            </a:camera>
            <a:lightRig rig="balanced" dir="t">
              <a:rot lat="0" lon="0" rev="8700000"/>
            </a:lightRig>
          </a:scene3d>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defRPr/>
            </a:pPr>
            <a:r>
              <a:rPr lang="zh-CN" altLang="en-US" sz="1700" b="1" dirty="0">
                <a:solidFill>
                  <a:schemeClr val="bg1"/>
                </a:solidFill>
                <a:latin typeface="微软雅黑" panose="020B0503020204020204" pitchFamily="34" charset="-122"/>
                <a:ea typeface="微软雅黑" panose="020B0503020204020204" pitchFamily="34" charset="-122"/>
              </a:rPr>
              <a:t>线上</a:t>
            </a:r>
          </a:p>
        </p:txBody>
      </p:sp>
      <p:sp>
        <p:nvSpPr>
          <p:cNvPr id="22" name="矩形 21">
            <a:extLst>
              <a:ext uri="{FF2B5EF4-FFF2-40B4-BE49-F238E27FC236}">
                <a16:creationId xmlns:a16="http://schemas.microsoft.com/office/drawing/2014/main" id="{569F4C1A-9989-489E-84AB-4704BE8A32D9}"/>
              </a:ext>
            </a:extLst>
          </p:cNvPr>
          <p:cNvSpPr/>
          <p:nvPr/>
        </p:nvSpPr>
        <p:spPr>
          <a:xfrm>
            <a:off x="1010093" y="-12729"/>
            <a:ext cx="3281862"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“攻”行动步骤</a:t>
            </a:r>
          </a:p>
        </p:txBody>
      </p:sp>
      <p:sp>
        <p:nvSpPr>
          <p:cNvPr id="3" name="TextBox 2"/>
          <p:cNvSpPr txBox="1"/>
          <p:nvPr/>
        </p:nvSpPr>
        <p:spPr>
          <a:xfrm>
            <a:off x="772884" y="4090712"/>
            <a:ext cx="1508518"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9</a:t>
            </a:r>
            <a:r>
              <a:rPr lang="zh-CN" altLang="en-US" dirty="0">
                <a:solidFill>
                  <a:schemeClr val="bg1"/>
                </a:solidFill>
                <a:latin typeface="微软雅黑" panose="020B0503020204020204" pitchFamily="34" charset="-122"/>
                <a:ea typeface="微软雅黑" panose="020B0503020204020204" pitchFamily="34" charset="-122"/>
              </a:rPr>
              <a:t>月</a:t>
            </a:r>
            <a:r>
              <a:rPr lang="en-US" altLang="zh-CN" dirty="0">
                <a:solidFill>
                  <a:schemeClr val="bg1"/>
                </a:solidFill>
                <a:latin typeface="微软雅黑" panose="020B0503020204020204" pitchFamily="34" charset="-122"/>
                <a:ea typeface="微软雅黑" panose="020B0503020204020204" pitchFamily="34" charset="-122"/>
              </a:rPr>
              <a:t>-10</a:t>
            </a:r>
            <a:r>
              <a:rPr lang="zh-CN" altLang="en-US" dirty="0">
                <a:solidFill>
                  <a:schemeClr val="bg1"/>
                </a:solidFill>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1189086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19440" y="1019694"/>
            <a:ext cx="10593378" cy="5350790"/>
            <a:chOff x="519440" y="1019694"/>
            <a:chExt cx="10593378" cy="5350790"/>
          </a:xfrm>
        </p:grpSpPr>
        <p:sp>
          <p:nvSpPr>
            <p:cNvPr id="2" name="矩形"/>
            <p:cNvSpPr/>
            <p:nvPr/>
          </p:nvSpPr>
          <p:spPr>
            <a:xfrm>
              <a:off x="519443" y="1028216"/>
              <a:ext cx="1114964" cy="887145"/>
            </a:xfrm>
            <a:prstGeom prst="rect">
              <a:avLst/>
            </a:prstGeom>
            <a:solidFill>
              <a:srgbClr val="99CCFF"/>
            </a:solidFill>
            <a:ln w="12700">
              <a:miter lim="400000"/>
            </a:ln>
          </p:spPr>
          <p:txBody>
            <a:bodyPr lIns="71437" tIns="71437" rIns="71437" bIns="71437" anchor="ctr"/>
            <a:lstStyle/>
            <a:p>
              <a:pPr algn="ctr" eaLnBrk="0" fontAlgn="base" hangingPunct="0">
                <a:spcBef>
                  <a:spcPct val="0"/>
                </a:spcBef>
                <a:spcAft>
                  <a:spcPct val="0"/>
                </a:spcAft>
                <a:defRPr sz="3000" b="0">
                  <a:solidFill>
                    <a:srgbClr val="FFFFFF"/>
                  </a:solidFill>
                  <a:latin typeface="+mn-lt"/>
                  <a:ea typeface="+mn-ea"/>
                  <a:cs typeface="+mn-cs"/>
                  <a:sym typeface="Helvetica Neue Medium"/>
                </a:defRPr>
              </a:pP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传播阶段</a:t>
              </a:r>
              <a:endParaRPr sz="1400" b="1" dirty="0">
                <a:solidFill>
                  <a:srgbClr val="FFFFFF"/>
                </a:solidFill>
                <a:latin typeface="微软雅黑" panose="020B0503020204020204" pitchFamily="34" charset="-122"/>
                <a:ea typeface="微软雅黑" panose="020B0503020204020204" pitchFamily="34" charset="-122"/>
                <a:sym typeface="Helvetica Neue Medium"/>
              </a:endParaRPr>
            </a:p>
          </p:txBody>
        </p:sp>
        <p:sp>
          <p:nvSpPr>
            <p:cNvPr id="3" name="矩形 2">
              <a:extLst>
                <a:ext uri="{FF2B5EF4-FFF2-40B4-BE49-F238E27FC236}">
                  <a16:creationId xmlns:a16="http://schemas.microsoft.com/office/drawing/2014/main" id="{07E98523-FF5B-D04A-A171-0E02017B5A22}"/>
                </a:ext>
              </a:extLst>
            </p:cNvPr>
            <p:cNvSpPr/>
            <p:nvPr/>
          </p:nvSpPr>
          <p:spPr>
            <a:xfrm>
              <a:off x="519443" y="1985580"/>
              <a:ext cx="1114964" cy="359713"/>
            </a:xfrm>
            <a:prstGeom prst="rect">
              <a:avLst/>
            </a:prstGeom>
            <a:solidFill>
              <a:srgbClr val="CCCCFF"/>
            </a:solidFill>
            <a:ln w="12700" cap="flat">
              <a:noFill/>
              <a:miter lim="400000"/>
            </a:ln>
            <a:effectLst/>
            <a:sp3d/>
          </p:spPr>
          <p:txBody>
            <a:bodyPr rot="0" spcFirstLastPara="1" vertOverflow="overflow" horzOverflow="overflow" vert="horz" wrap="square" lIns="71437" tIns="71437" rIns="71437" bIns="71437" numCol="1" spcCol="38100" rtlCol="0" anchor="ctr">
              <a:spAutoFit/>
            </a:bodyPr>
            <a:lstStyle/>
            <a:p>
              <a:pPr marL="0" marR="0" lvl="0" indent="0" algn="ctr" defTabSz="821531" eaLnBrk="0" fontAlgn="auto" latinLnBrk="0" hangingPunct="0">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Helvetica Neue Medium"/>
                </a:rPr>
                <a:t>传播目标</a:t>
              </a:r>
            </a:p>
          </p:txBody>
        </p:sp>
        <p:sp>
          <p:nvSpPr>
            <p:cNvPr id="4" name="矩形"/>
            <p:cNvSpPr/>
            <p:nvPr/>
          </p:nvSpPr>
          <p:spPr>
            <a:xfrm>
              <a:off x="519441" y="2724904"/>
              <a:ext cx="587170" cy="3046142"/>
            </a:xfrm>
            <a:prstGeom prst="rect">
              <a:avLst/>
            </a:prstGeom>
            <a:solidFill>
              <a:srgbClr val="0070C0"/>
            </a:solidFill>
            <a:ln w="12700">
              <a:miter lim="400000"/>
            </a:ln>
          </p:spPr>
          <p:txBody>
            <a:bodyPr lIns="71437" tIns="71437" rIns="71437" bIns="71437" anchor="ctr"/>
            <a:lstStyle/>
            <a:p>
              <a:pPr algn="ctr" eaLnBrk="0" fontAlgn="base" hangingPunct="0">
                <a:spcBef>
                  <a:spcPct val="0"/>
                </a:spcBef>
                <a:spcAft>
                  <a:spcPct val="0"/>
                </a:spcAft>
                <a:defRPr sz="3000" b="0">
                  <a:solidFill>
                    <a:srgbClr val="FFFFFF"/>
                  </a:solidFill>
                  <a:latin typeface="+mn-lt"/>
                  <a:ea typeface="+mn-ea"/>
                  <a:cs typeface="+mn-cs"/>
                  <a:sym typeface="Helvetica Neue Medium"/>
                </a:defRPr>
              </a:pP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线上</a:t>
              </a:r>
              <a:endParaRPr lang="en-US" altLang="zh-CN" sz="1400" b="1" dirty="0">
                <a:solidFill>
                  <a:srgbClr val="FFFFFF"/>
                </a:solidFill>
                <a:latin typeface="微软雅黑" panose="020B0503020204020204" pitchFamily="34" charset="-122"/>
                <a:ea typeface="微软雅黑" panose="020B0503020204020204" pitchFamily="34" charset="-122"/>
                <a:sym typeface="Helvetica Neue Medium"/>
              </a:endParaRPr>
            </a:p>
            <a:p>
              <a:pPr algn="ctr" eaLnBrk="0" fontAlgn="base" hangingPunct="0">
                <a:spcBef>
                  <a:spcPct val="0"/>
                </a:spcBef>
                <a:spcAft>
                  <a:spcPct val="0"/>
                </a:spcAft>
                <a:defRPr sz="3000" b="0">
                  <a:solidFill>
                    <a:srgbClr val="FFFFFF"/>
                  </a:solidFill>
                  <a:latin typeface="+mn-lt"/>
                  <a:ea typeface="+mn-ea"/>
                  <a:cs typeface="+mn-cs"/>
                  <a:sym typeface="Helvetica Neue Medium"/>
                </a:defRPr>
              </a:pP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（社媒</a:t>
              </a:r>
              <a:endParaRPr lang="en-US" altLang="zh-CN" sz="1400" b="1" dirty="0">
                <a:solidFill>
                  <a:srgbClr val="FFFFFF"/>
                </a:solidFill>
                <a:latin typeface="微软雅黑" panose="020B0503020204020204" pitchFamily="34" charset="-122"/>
                <a:ea typeface="微软雅黑" panose="020B0503020204020204" pitchFamily="34" charset="-122"/>
                <a:sym typeface="Helvetica Neue Medium"/>
              </a:endParaRPr>
            </a:p>
            <a:p>
              <a:pPr algn="ctr" eaLnBrk="0" fontAlgn="base" hangingPunct="0">
                <a:spcBef>
                  <a:spcPct val="0"/>
                </a:spcBef>
                <a:spcAft>
                  <a:spcPct val="0"/>
                </a:spcAft>
                <a:defRPr sz="3000" b="0">
                  <a:solidFill>
                    <a:srgbClr val="FFFFFF"/>
                  </a:solidFill>
                  <a:latin typeface="+mn-lt"/>
                  <a:ea typeface="+mn-ea"/>
                  <a:cs typeface="+mn-cs"/>
                  <a:sym typeface="Helvetica Neue Medium"/>
                </a:defRPr>
              </a:pPr>
              <a:r>
                <a:rPr lang="en-US" altLang="zh-CN" sz="1400" b="1" dirty="0">
                  <a:solidFill>
                    <a:srgbClr val="FFFFFF"/>
                  </a:solidFill>
                  <a:latin typeface="微软雅黑" panose="020B0503020204020204" pitchFamily="34" charset="-122"/>
                  <a:ea typeface="微软雅黑" panose="020B0503020204020204" pitchFamily="34" charset="-122"/>
                  <a:sym typeface="Helvetica Neue Medium"/>
                </a:rPr>
                <a:t>+</a:t>
              </a: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公关</a:t>
              </a:r>
              <a:r>
                <a:rPr lang="en-US" altLang="zh-CN" sz="1400" b="1" dirty="0">
                  <a:solidFill>
                    <a:srgbClr val="FFFFFF"/>
                  </a:solidFill>
                  <a:latin typeface="微软雅黑" panose="020B0503020204020204" pitchFamily="34" charset="-122"/>
                  <a:ea typeface="微软雅黑" panose="020B0503020204020204" pitchFamily="34" charset="-122"/>
                  <a:sym typeface="Helvetica Neue Medium"/>
                </a:rPr>
                <a:t>PR</a:t>
              </a: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a:t>
              </a:r>
              <a:endParaRPr lang="en-US" altLang="zh-CN" sz="1400" b="1" dirty="0">
                <a:solidFill>
                  <a:srgbClr val="FFFFFF"/>
                </a:solidFill>
                <a:latin typeface="微软雅黑" panose="020B0503020204020204" pitchFamily="34" charset="-122"/>
                <a:ea typeface="微软雅黑" panose="020B0503020204020204" pitchFamily="34" charset="-122"/>
                <a:sym typeface="Helvetica Neue Medium"/>
              </a:endParaRPr>
            </a:p>
          </p:txBody>
        </p:sp>
        <p:sp>
          <p:nvSpPr>
            <p:cNvPr id="6" name="矩形"/>
            <p:cNvSpPr/>
            <p:nvPr/>
          </p:nvSpPr>
          <p:spPr>
            <a:xfrm>
              <a:off x="1788644" y="1513182"/>
              <a:ext cx="3944650" cy="324579"/>
            </a:xfrm>
            <a:prstGeom prst="rect">
              <a:avLst/>
            </a:prstGeom>
            <a:solidFill>
              <a:srgbClr val="0070C0"/>
            </a:solidFill>
            <a:ln w="12700">
              <a:miter lim="400000"/>
            </a:ln>
          </p:spPr>
          <p:txBody>
            <a:bodyPr lIns="71437" tIns="71437" rIns="71437" bIns="71437" anchor="ctr"/>
            <a:lstStyle/>
            <a:p>
              <a:pPr algn="ctr">
                <a:lnSpc>
                  <a:spcPct val="150000"/>
                </a:lnSpc>
              </a:pPr>
              <a:r>
                <a:rPr lang="zh-CN" altLang="zh-CN" sz="1400" b="1" dirty="0">
                  <a:solidFill>
                    <a:schemeClr val="bg1"/>
                  </a:solidFill>
                  <a:latin typeface="微软雅黑" pitchFamily="34" charset="-122"/>
                  <a:ea typeface="微软雅黑" pitchFamily="34" charset="-122"/>
                </a:rPr>
                <a:t>基于业务策略保持正常推广节奏</a:t>
              </a:r>
              <a:r>
                <a:rPr lang="zh-CN" altLang="en-US" sz="1400" b="1" dirty="0">
                  <a:solidFill>
                    <a:schemeClr val="bg1"/>
                  </a:solidFill>
                  <a:latin typeface="微软雅黑" pitchFamily="34" charset="-122"/>
                  <a:ea typeface="微软雅黑" pitchFamily="34" charset="-122"/>
                </a:rPr>
                <a:t>顺势而为</a:t>
              </a:r>
              <a:endParaRPr lang="en-US" altLang="zh-CN" sz="1400" b="1" dirty="0">
                <a:solidFill>
                  <a:schemeClr val="bg1"/>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07E98523-FF5B-D04A-A171-0E02017B5A22}"/>
                </a:ext>
              </a:extLst>
            </p:cNvPr>
            <p:cNvSpPr/>
            <p:nvPr/>
          </p:nvSpPr>
          <p:spPr>
            <a:xfrm>
              <a:off x="1753552" y="1969049"/>
              <a:ext cx="3985170" cy="359713"/>
            </a:xfrm>
            <a:prstGeom prst="rect">
              <a:avLst/>
            </a:prstGeom>
            <a:solidFill>
              <a:srgbClr val="CCCCFF"/>
            </a:solidFill>
            <a:ln w="12700" cap="flat">
              <a:noFill/>
              <a:miter lim="400000"/>
            </a:ln>
            <a:effectLst/>
            <a:sp3d/>
          </p:spPr>
          <p:txBody>
            <a:bodyPr rot="0" spcFirstLastPara="1" vertOverflow="overflow" horzOverflow="overflow" vert="horz" wrap="square" lIns="71437" tIns="71437" rIns="71437" bIns="71437" numCol="1" spcCol="38100" rtlCol="0" anchor="ctr">
              <a:spAutoFit/>
            </a:bodyPr>
            <a:lstStyle/>
            <a:p>
              <a:pPr algn="ctr" defTabSz="821531" eaLnBrk="0" hangingPunct="0">
                <a:defRPr/>
              </a:pPr>
              <a:r>
                <a:rPr kumimoji="0" lang="zh-CN" altLang="en-US" sz="14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Helvetica Neue Medium"/>
                </a:rPr>
                <a:t>输出</a:t>
              </a:r>
              <a:r>
                <a:rPr lang="zh-CN" altLang="en-US" sz="1400" kern="0" noProof="0" dirty="0">
                  <a:latin typeface="微软雅黑" panose="020B0503020204020204" pitchFamily="34" charset="-122"/>
                  <a:ea typeface="微软雅黑" panose="020B0503020204020204" pitchFamily="34" charset="-122"/>
                  <a:sym typeface="Helvetica Neue Medium"/>
                </a:rPr>
                <a:t>“</a:t>
              </a:r>
              <a:r>
                <a:rPr kumimoji="1"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sym typeface="Helvetica Neue Medium"/>
                </a:rPr>
                <a:t>顺丰早有准备</a:t>
              </a:r>
              <a:r>
                <a:rPr lang="zh-CN" altLang="en-US" sz="1400" kern="0" noProof="0" dirty="0">
                  <a:latin typeface="微软雅黑" panose="020B0503020204020204" pitchFamily="34" charset="-122"/>
                  <a:ea typeface="微软雅黑" panose="020B0503020204020204" pitchFamily="34" charset="-122"/>
                  <a:sym typeface="Helvetica Neue Medium"/>
                </a:rPr>
                <a:t>”</a:t>
              </a:r>
              <a:r>
                <a:rPr kumimoji="1"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 顺丰的好品质服务</a:t>
              </a:r>
              <a:endParaRPr kumimoji="0" lang="zh-CN" altLang="en-US" sz="14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Helvetica Neue Medium"/>
              </a:endParaRPr>
            </a:p>
          </p:txBody>
        </p:sp>
        <p:sp>
          <p:nvSpPr>
            <p:cNvPr id="10" name="矩形 9">
              <a:extLst>
                <a:ext uri="{FF2B5EF4-FFF2-40B4-BE49-F238E27FC236}">
                  <a16:creationId xmlns:a16="http://schemas.microsoft.com/office/drawing/2014/main" id="{07E98523-FF5B-D04A-A171-0E02017B5A22}"/>
                </a:ext>
              </a:extLst>
            </p:cNvPr>
            <p:cNvSpPr/>
            <p:nvPr/>
          </p:nvSpPr>
          <p:spPr>
            <a:xfrm>
              <a:off x="519443" y="2355770"/>
              <a:ext cx="1114964" cy="359713"/>
            </a:xfrm>
            <a:prstGeom prst="rect">
              <a:avLst/>
            </a:prstGeom>
            <a:solidFill>
              <a:srgbClr val="CCCCFF"/>
            </a:solidFill>
            <a:ln w="12700" cap="flat">
              <a:noFill/>
              <a:miter lim="400000"/>
            </a:ln>
            <a:effectLst/>
            <a:sp3d/>
          </p:spPr>
          <p:txBody>
            <a:bodyPr rot="0" spcFirstLastPara="1" vertOverflow="overflow" horzOverflow="overflow" vert="horz" wrap="square" lIns="71437" tIns="71437" rIns="71437" bIns="71437" numCol="1" spcCol="38100" rtlCol="0" anchor="ctr">
              <a:spAutoFit/>
            </a:bodyPr>
            <a:lstStyle/>
            <a:p>
              <a:pPr marL="0" marR="0" lvl="0" indent="0" algn="ctr" defTabSz="821531" eaLnBrk="0" fontAlgn="auto" latinLnBrk="0" hangingPunct="0">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Helvetica Neue Medium"/>
                </a:rPr>
                <a:t>主推品类</a:t>
              </a:r>
            </a:p>
          </p:txBody>
        </p:sp>
        <p:sp>
          <p:nvSpPr>
            <p:cNvPr id="11" name="矩形 10">
              <a:extLst>
                <a:ext uri="{FF2B5EF4-FFF2-40B4-BE49-F238E27FC236}">
                  <a16:creationId xmlns:a16="http://schemas.microsoft.com/office/drawing/2014/main" id="{07E98523-FF5B-D04A-A171-0E02017B5A22}"/>
                </a:ext>
              </a:extLst>
            </p:cNvPr>
            <p:cNvSpPr/>
            <p:nvPr/>
          </p:nvSpPr>
          <p:spPr>
            <a:xfrm>
              <a:off x="1753552" y="2375210"/>
              <a:ext cx="3985170" cy="359713"/>
            </a:xfrm>
            <a:prstGeom prst="rect">
              <a:avLst/>
            </a:prstGeom>
            <a:solidFill>
              <a:srgbClr val="CCCCFF"/>
            </a:solidFill>
            <a:ln w="12700" cap="flat">
              <a:noFill/>
              <a:miter lim="400000"/>
            </a:ln>
            <a:effectLst/>
            <a:sp3d/>
          </p:spPr>
          <p:txBody>
            <a:bodyPr rot="0" spcFirstLastPara="1" vertOverflow="overflow" horzOverflow="overflow" vert="horz" wrap="square" lIns="71437" tIns="71437" rIns="71437" bIns="71437" numCol="1" spcCol="38100" rtlCol="0" anchor="ctr">
              <a:spAutoFit/>
            </a:bodyPr>
            <a:lstStyle/>
            <a:p>
              <a:pPr marL="0" marR="0" lvl="0" indent="0" algn="ctr" defTabSz="821531" eaLnBrk="0" fontAlgn="auto" latinLnBrk="0" hangingPunct="0">
                <a:lnSpc>
                  <a:spcPct val="100000"/>
                </a:lnSpc>
                <a:spcBef>
                  <a:spcPts val="0"/>
                </a:spcBef>
                <a:spcAft>
                  <a:spcPts val="0"/>
                </a:spcAft>
                <a:buClrTx/>
                <a:buSzTx/>
                <a:buFontTx/>
                <a:buNone/>
                <a:tabLst/>
                <a:defRPr/>
              </a:pPr>
              <a:r>
                <a:rPr lang="zh-CN" altLang="en-US" sz="1400" kern="0" dirty="0">
                  <a:solidFill>
                    <a:prstClr val="black"/>
                  </a:solidFill>
                  <a:latin typeface="微软雅黑" panose="020B0503020204020204" pitchFamily="34" charset="-122"/>
                  <a:ea typeface="微软雅黑" panose="020B0503020204020204" pitchFamily="34" charset="-122"/>
                  <a:sym typeface="Helvetica Neue Medium"/>
                </a:rPr>
                <a:t>猕猴桃</a:t>
              </a: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Helvetica Neue Medium"/>
                </a:rPr>
                <a:t>，苹果，冬枣，梨，橘橙，</a:t>
              </a:r>
              <a:r>
                <a:rPr lang="zh-CN" altLang="en-US" sz="1400" kern="0" dirty="0">
                  <a:solidFill>
                    <a:prstClr val="black"/>
                  </a:solidFill>
                  <a:latin typeface="微软雅黑" panose="020B0503020204020204" pitchFamily="34" charset="-122"/>
                  <a:ea typeface="微软雅黑" panose="020B0503020204020204" pitchFamily="34" charset="-122"/>
                  <a:sym typeface="Helvetica Neue Medium"/>
                </a:rPr>
                <a:t>月饼</a:t>
              </a:r>
              <a:endPar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Helvetica Neue Medium"/>
              </a:endParaRPr>
            </a:p>
          </p:txBody>
        </p:sp>
        <p:sp>
          <p:nvSpPr>
            <p:cNvPr id="12" name="矩形 11"/>
            <p:cNvSpPr/>
            <p:nvPr/>
          </p:nvSpPr>
          <p:spPr>
            <a:xfrm>
              <a:off x="5891881" y="1019694"/>
              <a:ext cx="760837" cy="5350790"/>
            </a:xfrm>
            <a:prstGeom prst="rect">
              <a:avLst/>
            </a:prstGeom>
            <a:solidFill>
              <a:schemeClr val="tx2">
                <a:lumMod val="60000"/>
                <a:lumOff val="40000"/>
              </a:schemeClr>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id="{07E98523-FF5B-D04A-A171-0E02017B5A22}"/>
                </a:ext>
              </a:extLst>
            </p:cNvPr>
            <p:cNvSpPr/>
            <p:nvPr/>
          </p:nvSpPr>
          <p:spPr>
            <a:xfrm>
              <a:off x="5975960" y="2068359"/>
              <a:ext cx="676758" cy="3529811"/>
            </a:xfrm>
            <a:prstGeom prst="rect">
              <a:avLst/>
            </a:prstGeom>
            <a:noFill/>
            <a:ln w="12700" cap="flat">
              <a:noFill/>
              <a:miter lim="400000"/>
            </a:ln>
            <a:effectLst/>
            <a:sp3d/>
          </p:spPr>
          <p:txBody>
            <a:bodyPr rot="0" spcFirstLastPara="1" vertOverflow="overflow" horzOverflow="overflow" vert="horz" wrap="square" lIns="71437" tIns="71437" rIns="71437" bIns="71437" numCol="1" spcCol="38100" rtlCol="0" anchor="ctr">
              <a:spAutoFit/>
            </a:bodyPr>
            <a:lstStyle/>
            <a:p>
              <a:pPr marL="0" marR="0" lvl="0" indent="0" algn="ctr" defTabSz="821531" eaLnBrk="0" fontAlgn="auto" latinLnBrk="0" hangingPunct="0">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Helvetica Neue Medium"/>
                </a:rPr>
                <a:t>中秋国庆期间高峰保障</a:t>
              </a:r>
              <a:endParaRPr kumimoji="0" lang="en-US" altLang="zh-CN"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Helvetica Neue Medium"/>
              </a:endParaRPr>
            </a:p>
            <a:p>
              <a:pPr marL="0" marR="0" lvl="0" indent="0" algn="ctr" defTabSz="821531" eaLnBrk="0" fontAlgn="auto" latinLnBrk="0" hangingPunct="0">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Helvetica Neue Medium"/>
                </a:rPr>
                <a:t>,</a:t>
              </a:r>
            </a:p>
            <a:p>
              <a:pPr marL="0" marR="0" lvl="0" indent="0" algn="ctr" defTabSz="821531" eaLnBrk="0" fontAlgn="auto" latinLnBrk="0" hangingPunct="0">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Helvetica Neue Medium"/>
                </a:rPr>
                <a:t>届时灵活调整传播节奏</a:t>
              </a:r>
            </a:p>
          </p:txBody>
        </p:sp>
        <p:sp>
          <p:nvSpPr>
            <p:cNvPr id="14" name="矩形"/>
            <p:cNvSpPr/>
            <p:nvPr/>
          </p:nvSpPr>
          <p:spPr>
            <a:xfrm>
              <a:off x="1146182" y="2736483"/>
              <a:ext cx="473234" cy="3034563"/>
            </a:xfrm>
            <a:prstGeom prst="rect">
              <a:avLst/>
            </a:prstGeom>
            <a:solidFill>
              <a:srgbClr val="99CCFF"/>
            </a:solidFill>
            <a:ln w="12700">
              <a:miter lim="400000"/>
            </a:ln>
          </p:spPr>
          <p:txBody>
            <a:bodyPr lIns="71437" tIns="71437" rIns="71437" bIns="71437" anchor="ctr"/>
            <a:lstStyle/>
            <a:p>
              <a:pPr marL="0" marR="0" lvl="0" indent="0" algn="ctr" defTabSz="914400" eaLnBrk="0" fontAlgn="base" latinLnBrk="0" hangingPunct="0">
                <a:lnSpc>
                  <a:spcPct val="100000"/>
                </a:lnSpc>
                <a:spcBef>
                  <a:spcPct val="0"/>
                </a:spcBef>
                <a:spcAft>
                  <a:spcPct val="0"/>
                </a:spcAft>
                <a:buClrTx/>
                <a:buSzTx/>
                <a:buFontTx/>
                <a:buNone/>
                <a:tabLst/>
                <a:defRPr sz="3000" b="0">
                  <a:solidFill>
                    <a:srgbClr val="FFFFFF"/>
                  </a:solidFill>
                  <a:latin typeface="+mn-lt"/>
                  <a:ea typeface="+mn-ea"/>
                  <a:cs typeface="+mn-cs"/>
                  <a:sym typeface="Helvetica Neue Medium"/>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Helvetica Neue Medium"/>
                </a:rPr>
                <a:t>传播内容</a:t>
              </a:r>
              <a:endParaRPr kumimoji="0"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Helvetica Neue Medium"/>
              </a:endParaRPr>
            </a:p>
          </p:txBody>
        </p:sp>
        <p:sp>
          <p:nvSpPr>
            <p:cNvPr id="15" name="矩形"/>
            <p:cNvSpPr/>
            <p:nvPr/>
          </p:nvSpPr>
          <p:spPr>
            <a:xfrm>
              <a:off x="519440" y="5875571"/>
              <a:ext cx="1095507" cy="494913"/>
            </a:xfrm>
            <a:prstGeom prst="rect">
              <a:avLst/>
            </a:prstGeom>
            <a:solidFill>
              <a:srgbClr val="99CCFF"/>
            </a:solidFill>
            <a:ln w="12700">
              <a:miter lim="400000"/>
            </a:ln>
          </p:spPr>
          <p:txBody>
            <a:bodyPr lIns="71437" tIns="71437" rIns="71437" bIns="71437" anchor="ctr"/>
            <a:lstStyle/>
            <a:p>
              <a:pPr marL="0" marR="0" lvl="0" indent="0" algn="ctr" defTabSz="914400" eaLnBrk="0" fontAlgn="base" latinLnBrk="0" hangingPunct="0">
                <a:lnSpc>
                  <a:spcPct val="100000"/>
                </a:lnSpc>
                <a:spcBef>
                  <a:spcPct val="0"/>
                </a:spcBef>
                <a:spcAft>
                  <a:spcPct val="0"/>
                </a:spcAft>
                <a:buClrTx/>
                <a:buSzTx/>
                <a:buFontTx/>
                <a:buNone/>
                <a:tabLst/>
                <a:defRPr sz="3000" b="0">
                  <a:solidFill>
                    <a:srgbClr val="FFFFFF"/>
                  </a:solidFill>
                  <a:latin typeface="+mn-lt"/>
                  <a:ea typeface="+mn-ea"/>
                  <a:cs typeface="+mn-cs"/>
                  <a:sym typeface="Helvetica Neue Medium"/>
                </a:defRPr>
              </a:pPr>
              <a:r>
                <a:rPr kumimoji="0" lang="zh-CN" altLang="en-US" sz="13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Helvetica Neue Medium"/>
                </a:rPr>
                <a:t>渠道</a:t>
              </a:r>
              <a:endParaRPr kumimoji="0" sz="13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Helvetica Neue Medium"/>
              </a:endParaRPr>
            </a:p>
          </p:txBody>
        </p:sp>
        <p:sp>
          <p:nvSpPr>
            <p:cNvPr id="23" name="矩形 22">
              <a:extLst>
                <a:ext uri="{FF2B5EF4-FFF2-40B4-BE49-F238E27FC236}">
                  <a16:creationId xmlns:a16="http://schemas.microsoft.com/office/drawing/2014/main" id="{CEB7C50A-7BBD-4C15-9505-35BB2B8D14F2}"/>
                </a:ext>
              </a:extLst>
            </p:cNvPr>
            <p:cNvSpPr/>
            <p:nvPr/>
          </p:nvSpPr>
          <p:spPr>
            <a:xfrm>
              <a:off x="1788645" y="2902932"/>
              <a:ext cx="3985172" cy="16563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430">
                <a:defRPr/>
              </a:pPr>
              <a:r>
                <a:rPr lang="zh-CN" altLang="en-US" sz="1400" b="1" dirty="0">
                  <a:solidFill>
                    <a:schemeClr val="bg1"/>
                  </a:solidFill>
                  <a:latin typeface="微软雅黑" panose="020B0503020204020204" pitchFamily="34" charset="-122"/>
                  <a:ea typeface="微软雅黑" panose="020B0503020204020204" pitchFamily="34" charset="-122"/>
                  <a:sym typeface="Helvetica Neue Medium"/>
                </a:rPr>
                <a:t>服务升级、优势教育</a:t>
              </a:r>
              <a:endParaRPr lang="en-US" altLang="zh-CN" sz="1400" b="1" dirty="0">
                <a:solidFill>
                  <a:schemeClr val="bg1"/>
                </a:solidFill>
                <a:latin typeface="微软雅黑" panose="020B0503020204020204" pitchFamily="34" charset="-122"/>
                <a:ea typeface="微软雅黑" panose="020B0503020204020204" pitchFamily="34" charset="-122"/>
                <a:sym typeface="Helvetica Neue Medium"/>
              </a:endParaRPr>
            </a:p>
            <a:p>
              <a:pPr algn="ctr" defTabSz="913430">
                <a:defRPr/>
              </a:pP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乘“丰”破浪，鲜果出道</a:t>
              </a: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 </a:t>
              </a:r>
            </a:p>
            <a:p>
              <a:pPr lvl="0" algn="ctr" defTabSz="913430">
                <a:defRPr/>
              </a:pP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物流也要定制的</a:t>
              </a: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t>
              </a:r>
            </a:p>
            <a:p>
              <a:pPr algn="ctr" defTabSz="913430">
                <a:defRPr/>
              </a:pP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品质寄递节，超值享低价</a:t>
              </a: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t>
              </a:r>
            </a:p>
            <a:p>
              <a:pPr algn="ctr" defTabSz="913430">
                <a:defRPr/>
              </a:pP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心选好果，一路顺丰</a:t>
              </a:r>
              <a:r>
                <a:rPr lang="en-US" altLang="zh-CN" sz="1400" dirty="0">
                  <a:solidFill>
                    <a:schemeClr val="bg1"/>
                  </a:solidFill>
                  <a:latin typeface="微软雅黑" panose="020B0503020204020204" pitchFamily="34" charset="-122"/>
                  <a:ea typeface="微软雅黑" panose="020B0503020204020204" pitchFamily="34" charset="-122"/>
                </a:rPr>
                <a:t>#</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8" name="矩形 27">
              <a:extLst>
                <a:ext uri="{FF2B5EF4-FFF2-40B4-BE49-F238E27FC236}">
                  <a16:creationId xmlns:a16="http://schemas.microsoft.com/office/drawing/2014/main" id="{0934CE01-6479-477D-814A-0F6786458840}"/>
                </a:ext>
              </a:extLst>
            </p:cNvPr>
            <p:cNvSpPr/>
            <p:nvPr/>
          </p:nvSpPr>
          <p:spPr>
            <a:xfrm>
              <a:off x="1783696" y="4790481"/>
              <a:ext cx="3944649" cy="79234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430">
                <a:defRPr/>
              </a:pP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中秋主题：因为在意</a:t>
              </a: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更要用心寄</a:t>
              </a:r>
              <a:endParaRPr lang="en-US" altLang="zh-CN" sz="1400" b="1" dirty="0">
                <a:solidFill>
                  <a:schemeClr val="bg1"/>
                </a:solidFill>
                <a:latin typeface="微软雅黑" panose="020B0503020204020204" pitchFamily="34" charset="-122"/>
                <a:ea typeface="微软雅黑" panose="020B0503020204020204" pitchFamily="34" charset="-122"/>
                <a:cs typeface="+mn-ea"/>
                <a:sym typeface="+mn-lt"/>
              </a:endParaRPr>
            </a:p>
            <a:p>
              <a:pPr algn="ctr" defTabSz="913430">
                <a:defRPr/>
              </a:pP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快递盒里的中秋情</a:t>
              </a:r>
              <a:r>
                <a:rPr lang="en-US" altLang="zh-CN" sz="1400" dirty="0">
                  <a:solidFill>
                    <a:schemeClr val="bg1"/>
                  </a:solidFill>
                  <a:latin typeface="微软雅黑" panose="020B0503020204020204" pitchFamily="34" charset="-122"/>
                  <a:ea typeface="微软雅黑" panose="020B0503020204020204" pitchFamily="34" charset="-122"/>
                </a:rPr>
                <a:t>#H5</a:t>
              </a:r>
            </a:p>
            <a:p>
              <a:pPr algn="ctr" defTabSz="913430">
                <a:defRPr/>
              </a:pP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因为在意，所以用心</a:t>
              </a: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p:cNvSpPr/>
            <p:nvPr/>
          </p:nvSpPr>
          <p:spPr>
            <a:xfrm>
              <a:off x="6810431" y="1508463"/>
              <a:ext cx="4284000" cy="385968"/>
            </a:xfrm>
            <a:prstGeom prst="rect">
              <a:avLst/>
            </a:prstGeom>
            <a:solidFill>
              <a:srgbClr val="0070C0"/>
            </a:solidFill>
            <a:ln w="12700">
              <a:miter lim="400000"/>
            </a:ln>
          </p:spPr>
          <p:txBody>
            <a:bodyPr lIns="71437" tIns="71437" rIns="71437" bIns="71437" anchor="ctr"/>
            <a:lstStyle/>
            <a:p>
              <a:pPr algn="ctr">
                <a:lnSpc>
                  <a:spcPct val="150000"/>
                </a:lnSpc>
              </a:pPr>
              <a:r>
                <a:rPr lang="zh-CN" altLang="en-US" sz="1400" b="1" dirty="0">
                  <a:solidFill>
                    <a:schemeClr val="bg1"/>
                  </a:solidFill>
                  <a:latin typeface="微软雅黑" pitchFamily="34" charset="-122"/>
                  <a:ea typeface="微软雅黑" pitchFamily="34" charset="-122"/>
                </a:rPr>
                <a:t> 储备推广内容，根据市场变化灵活调整</a:t>
              </a:r>
              <a:endParaRPr lang="en-US" altLang="zh-CN" sz="1400" b="1" dirty="0">
                <a:solidFill>
                  <a:schemeClr val="bg1"/>
                </a:solidFill>
                <a:latin typeface="微软雅黑" pitchFamily="34" charset="-122"/>
                <a:ea typeface="微软雅黑" pitchFamily="34" charset="-122"/>
              </a:endParaRPr>
            </a:p>
          </p:txBody>
        </p:sp>
        <p:sp>
          <p:nvSpPr>
            <p:cNvPr id="31" name="矩形"/>
            <p:cNvSpPr/>
            <p:nvPr/>
          </p:nvSpPr>
          <p:spPr>
            <a:xfrm>
              <a:off x="6847100" y="5908685"/>
              <a:ext cx="4251740" cy="419726"/>
            </a:xfrm>
            <a:prstGeom prst="rect">
              <a:avLst/>
            </a:prstGeom>
            <a:solidFill>
              <a:srgbClr val="99CCFF"/>
            </a:solidFill>
            <a:ln w="12700">
              <a:miter lim="400000"/>
            </a:ln>
          </p:spPr>
          <p:txBody>
            <a:bodyPr lIns="71437" tIns="71437" rIns="71437" bIns="71437" anchor="ctr"/>
            <a:lstStyle/>
            <a:p>
              <a:pPr algn="ctr" defTabSz="256895"/>
              <a:r>
                <a:rPr lang="zh-CN" altLang="en-US" sz="1400" dirty="0">
                  <a:solidFill>
                    <a:schemeClr val="bg1"/>
                  </a:solidFill>
                  <a:latin typeface="微软雅黑" panose="020B0503020204020204" pitchFamily="34" charset="-122"/>
                  <a:ea typeface="微软雅黑" panose="020B0503020204020204" pitchFamily="34" charset="-122"/>
                  <a:cs typeface="+mn-ea"/>
                </a:rPr>
                <a:t>精准小范围，不做大规模主动传播</a:t>
              </a:r>
              <a:endParaRPr lang="en-US" altLang="zh-CN" sz="1400" dirty="0">
                <a:solidFill>
                  <a:schemeClr val="bg1"/>
                </a:solidFill>
                <a:latin typeface="微软雅黑" panose="020B0503020204020204" pitchFamily="34" charset="-122"/>
                <a:ea typeface="微软雅黑" panose="020B0503020204020204" pitchFamily="34" charset="-122"/>
                <a:cs typeface="+mn-ea"/>
              </a:endParaRPr>
            </a:p>
          </p:txBody>
        </p:sp>
        <p:sp>
          <p:nvSpPr>
            <p:cNvPr id="32" name="矩形 31">
              <a:extLst>
                <a:ext uri="{FF2B5EF4-FFF2-40B4-BE49-F238E27FC236}">
                  <a16:creationId xmlns:a16="http://schemas.microsoft.com/office/drawing/2014/main" id="{3B5972FD-B01E-4114-B5B9-79E1591883C7}"/>
                </a:ext>
              </a:extLst>
            </p:cNvPr>
            <p:cNvSpPr/>
            <p:nvPr/>
          </p:nvSpPr>
          <p:spPr>
            <a:xfrm>
              <a:off x="6913629" y="3499200"/>
              <a:ext cx="4176000" cy="46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3430">
                <a:defRPr/>
              </a:pPr>
              <a:r>
                <a:rPr lang="zh-CN" altLang="en-US" sz="1400" b="1" dirty="0">
                  <a:solidFill>
                    <a:schemeClr val="tx1"/>
                  </a:solidFill>
                  <a:latin typeface="微软雅黑" panose="020B0503020204020204" pitchFamily="34" charset="-122"/>
                  <a:ea typeface="微软雅黑" panose="020B0503020204020204" pitchFamily="34" charset="-122"/>
                </a:rPr>
                <a:t>主产地开园节果农采访活动</a:t>
              </a:r>
              <a:endParaRPr lang="en-US" altLang="zh-CN" sz="1400" b="1" dirty="0">
                <a:solidFill>
                  <a:schemeClr val="tx1"/>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a16="http://schemas.microsoft.com/office/drawing/2014/main" id="{CEB7C50A-7BBD-4C15-9505-35BB2B8D14F2}"/>
                </a:ext>
              </a:extLst>
            </p:cNvPr>
            <p:cNvSpPr/>
            <p:nvPr/>
          </p:nvSpPr>
          <p:spPr>
            <a:xfrm>
              <a:off x="6912583" y="4041814"/>
              <a:ext cx="4176000" cy="46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430">
                <a:defRPr/>
              </a:pPr>
              <a:r>
                <a:rPr lang="en-US" altLang="zh-CN" sz="1400" b="1" dirty="0">
                  <a:solidFill>
                    <a:schemeClr val="tx1"/>
                  </a:solidFill>
                  <a:latin typeface="微软雅黑" panose="020B0503020204020204" pitchFamily="34" charset="-122"/>
                  <a:ea typeface="微软雅黑" panose="020B0503020204020204" pitchFamily="34" charset="-122"/>
                </a:rPr>
                <a:t>#</a:t>
              </a:r>
              <a:r>
                <a:rPr lang="zh-CN" altLang="en-US" sz="1400" b="1" dirty="0">
                  <a:solidFill>
                    <a:schemeClr val="tx1"/>
                  </a:solidFill>
                  <a:latin typeface="微软雅黑" panose="020B0503020204020204" pitchFamily="34" charset="-122"/>
                  <a:ea typeface="微软雅黑" panose="020B0503020204020204" pitchFamily="34" charset="-122"/>
                </a:rPr>
                <a:t>中秋心意</a:t>
              </a:r>
              <a:r>
                <a:rPr lang="en-US" altLang="zh-CN" sz="1400" b="1" dirty="0">
                  <a:solidFill>
                    <a:schemeClr val="tx1"/>
                  </a:solidFill>
                  <a:latin typeface="微软雅黑" panose="020B0503020204020204" pitchFamily="34" charset="-122"/>
                  <a:ea typeface="微软雅黑" panose="020B0503020204020204" pitchFamily="34" charset="-122"/>
                </a:rPr>
                <a:t>, </a:t>
              </a:r>
              <a:r>
                <a:rPr lang="zh-CN" altLang="en-US" sz="1400" b="1" dirty="0">
                  <a:solidFill>
                    <a:schemeClr val="tx1"/>
                  </a:solidFill>
                  <a:latin typeface="微软雅黑" panose="020B0503020204020204" pitchFamily="34" charset="-122"/>
                  <a:ea typeface="微软雅黑" panose="020B0503020204020204" pitchFamily="34" charset="-122"/>
                </a:rPr>
                <a:t>顺丰来寄</a:t>
              </a:r>
              <a:r>
                <a:rPr lang="en-US" altLang="zh-CN" sz="1400" b="1" dirty="0">
                  <a:solidFill>
                    <a:schemeClr val="tx1"/>
                  </a:solidFill>
                  <a:latin typeface="微软雅黑" panose="020B0503020204020204" pitchFamily="34" charset="-122"/>
                  <a:ea typeface="微软雅黑" panose="020B0503020204020204" pitchFamily="34" charset="-122"/>
                </a:rPr>
                <a:t># </a:t>
              </a:r>
              <a:r>
                <a:rPr lang="zh-CN" altLang="en-US" sz="1400" b="1" dirty="0">
                  <a:solidFill>
                    <a:schemeClr val="tx1"/>
                  </a:solidFill>
                  <a:latin typeface="微软雅黑" panose="020B0503020204020204" pitchFamily="34" charset="-122"/>
                  <a:ea typeface="微软雅黑" panose="020B0503020204020204" pitchFamily="34" charset="-122"/>
                </a:rPr>
                <a:t>线下商超揽收活动</a:t>
              </a:r>
            </a:p>
          </p:txBody>
        </p:sp>
        <p:sp>
          <p:nvSpPr>
            <p:cNvPr id="36" name="矩形 35">
              <a:extLst>
                <a:ext uri="{FF2B5EF4-FFF2-40B4-BE49-F238E27FC236}">
                  <a16:creationId xmlns:a16="http://schemas.microsoft.com/office/drawing/2014/main" id="{A7515DAF-F466-4106-8429-D6150C9B63F4}"/>
                </a:ext>
              </a:extLst>
            </p:cNvPr>
            <p:cNvSpPr/>
            <p:nvPr/>
          </p:nvSpPr>
          <p:spPr>
            <a:xfrm>
              <a:off x="6913629" y="2899171"/>
              <a:ext cx="4176000" cy="46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430">
                <a:defRPr/>
              </a:pPr>
              <a:r>
                <a:rPr lang="zh-CN" altLang="en-US" sz="1400" b="1" dirty="0">
                  <a:solidFill>
                    <a:schemeClr val="tx1"/>
                  </a:solidFill>
                  <a:latin typeface="微软雅黑" panose="020B0503020204020204" pitchFamily="34" charset="-122"/>
                  <a:ea typeface="微软雅黑" panose="020B0503020204020204" pitchFamily="34" charset="-122"/>
                </a:rPr>
                <a:t>双节期间顺丰服务保障</a:t>
              </a:r>
              <a:endParaRPr lang="en-US" altLang="zh-CN" sz="1400" b="1" dirty="0">
                <a:solidFill>
                  <a:schemeClr val="tx1"/>
                </a:solidFill>
                <a:latin typeface="微软雅黑" panose="020B0503020204020204" pitchFamily="34" charset="-122"/>
                <a:ea typeface="微软雅黑" panose="020B0503020204020204" pitchFamily="34" charset="-122"/>
              </a:endParaRPr>
            </a:p>
          </p:txBody>
        </p:sp>
        <p:sp>
          <p:nvSpPr>
            <p:cNvPr id="37" name="矩形 36">
              <a:extLst>
                <a:ext uri="{FF2B5EF4-FFF2-40B4-BE49-F238E27FC236}">
                  <a16:creationId xmlns:a16="http://schemas.microsoft.com/office/drawing/2014/main" id="{E22FC6F1-F374-4F28-8FAE-75CD7D81D91E}"/>
                </a:ext>
              </a:extLst>
            </p:cNvPr>
            <p:cNvSpPr/>
            <p:nvPr/>
          </p:nvSpPr>
          <p:spPr>
            <a:xfrm>
              <a:off x="6900333" y="5130170"/>
              <a:ext cx="4212485" cy="46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430" eaLnBrk="1" fontAlgn="auto" hangingPunct="1">
                <a:spcBef>
                  <a:spcPts val="0"/>
                </a:spcBef>
                <a:spcAft>
                  <a:spcPts val="0"/>
                </a:spcAft>
                <a:defRPr/>
              </a:pPr>
              <a:r>
                <a:rPr lang="zh-CN" altLang="en-US" sz="1400" b="1" dirty="0">
                  <a:solidFill>
                    <a:schemeClr val="tx1"/>
                  </a:solidFill>
                  <a:latin typeface="微软雅黑" panose="020B0503020204020204" pitchFamily="34" charset="-122"/>
                  <a:ea typeface="微软雅黑" panose="020B0503020204020204" pitchFamily="34" charset="-122"/>
                  <a:cs typeface="+mn-ea"/>
                  <a:sym typeface="+mn-lt"/>
                </a:rPr>
                <a:t>政府融通活动传播</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38" name="矩形 37">
              <a:extLst>
                <a:ext uri="{FF2B5EF4-FFF2-40B4-BE49-F238E27FC236}">
                  <a16:creationId xmlns:a16="http://schemas.microsoft.com/office/drawing/2014/main" id="{B401F179-4CBF-47DD-8904-C653FE4DDA82}"/>
                </a:ext>
              </a:extLst>
            </p:cNvPr>
            <p:cNvSpPr/>
            <p:nvPr/>
          </p:nvSpPr>
          <p:spPr>
            <a:xfrm>
              <a:off x="6929671" y="4559304"/>
              <a:ext cx="4176000" cy="46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43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扶农助农案例</a:t>
              </a:r>
              <a:r>
                <a:rPr lang="zh-CN" altLang="en-US" sz="1400" b="1" dirty="0">
                  <a:solidFill>
                    <a:schemeClr val="tx1"/>
                  </a:solidFill>
                  <a:latin typeface="微软雅黑" panose="020B0503020204020204" pitchFamily="34" charset="-122"/>
                  <a:ea typeface="微软雅黑" panose="020B0503020204020204" pitchFamily="34" charset="-122"/>
                  <a:cs typeface="+mn-ea"/>
                  <a:sym typeface="+mn-lt"/>
                </a:rPr>
                <a:t>收集</a:t>
              </a:r>
              <a:endParaRPr kumimoji="0" lang="en-US" altLang="zh-CN" sz="1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9" name="矩形 38">
              <a:extLst>
                <a:ext uri="{FF2B5EF4-FFF2-40B4-BE49-F238E27FC236}">
                  <a16:creationId xmlns:a16="http://schemas.microsoft.com/office/drawing/2014/main" id="{07E98523-FF5B-D04A-A171-0E02017B5A22}"/>
                </a:ext>
              </a:extLst>
            </p:cNvPr>
            <p:cNvSpPr/>
            <p:nvPr/>
          </p:nvSpPr>
          <p:spPr>
            <a:xfrm>
              <a:off x="6833122" y="1939063"/>
              <a:ext cx="4248000" cy="359713"/>
            </a:xfrm>
            <a:prstGeom prst="rect">
              <a:avLst/>
            </a:prstGeom>
            <a:solidFill>
              <a:srgbClr val="CCCCFF"/>
            </a:solidFill>
            <a:ln w="12700" cap="flat">
              <a:noFill/>
              <a:miter lim="400000"/>
            </a:ln>
            <a:effectLst/>
            <a:sp3d/>
          </p:spPr>
          <p:txBody>
            <a:bodyPr rot="0" spcFirstLastPara="1" vertOverflow="overflow" horzOverflow="overflow" vert="horz" wrap="square" lIns="71437" tIns="71437" rIns="71437" bIns="71437" numCol="1" spcCol="38100" rtlCol="0" anchor="ctr">
              <a:spAutoFit/>
            </a:bodyPr>
            <a:lstStyle/>
            <a:p>
              <a:pPr algn="ctr" defTabSz="821531" eaLnBrk="0" hangingPunct="0"/>
              <a:r>
                <a:rPr lang="zh-CN" altLang="en-US" sz="1400" kern="0" dirty="0">
                  <a:latin typeface="微软雅黑" panose="020B0503020204020204" pitchFamily="34" charset="-122"/>
                  <a:ea typeface="微软雅黑" panose="020B0503020204020204" pitchFamily="34" charset="-122"/>
                  <a:sym typeface="Helvetica Neue Medium"/>
                </a:rPr>
                <a:t>输出</a:t>
              </a:r>
              <a:r>
                <a:rPr lang="en-US" altLang="zh-CN" sz="1400" kern="0" dirty="0">
                  <a:latin typeface="微软雅黑" panose="020B0503020204020204" pitchFamily="34" charset="-122"/>
                  <a:ea typeface="微软雅黑" panose="020B0503020204020204" pitchFamily="34" charset="-122"/>
                  <a:sym typeface="Helvetica Neue Medium"/>
                </a:rPr>
                <a:t>”</a:t>
              </a:r>
              <a:r>
                <a:rPr lang="zh-CN" altLang="en-US" sz="1400" kern="0" dirty="0">
                  <a:latin typeface="微软雅黑" panose="020B0503020204020204" pitchFamily="34" charset="-122"/>
                  <a:ea typeface="微软雅黑" panose="020B0503020204020204" pitchFamily="34" charset="-122"/>
                </a:rPr>
                <a:t>顺丰承运优质标签</a:t>
              </a:r>
              <a:r>
                <a:rPr lang="en-US" altLang="zh-CN" sz="1400" kern="0" dirty="0">
                  <a:latin typeface="微软雅黑" panose="020B0503020204020204" pitchFamily="34" charset="-122"/>
                  <a:ea typeface="微软雅黑" panose="020B0503020204020204" pitchFamily="34" charset="-122"/>
                </a:rPr>
                <a:t>”</a:t>
              </a:r>
              <a:r>
                <a:rPr lang="zh-CN" altLang="en-US" sz="1400" kern="0" dirty="0">
                  <a:latin typeface="微软雅黑" panose="020B0503020204020204" pitchFamily="34" charset="-122"/>
                  <a:ea typeface="微软雅黑" panose="020B0503020204020204" pitchFamily="34" charset="-122"/>
                </a:rPr>
                <a:t>顺丰的好品质服务</a:t>
              </a:r>
              <a:endParaRPr lang="zh-CN" altLang="en-US" sz="1400" kern="0" dirty="0">
                <a:latin typeface="微软雅黑" panose="020B0503020204020204" pitchFamily="34" charset="-122"/>
                <a:ea typeface="微软雅黑" panose="020B0503020204020204" pitchFamily="34" charset="-122"/>
                <a:sym typeface="Helvetica Neue Medium"/>
              </a:endParaRPr>
            </a:p>
          </p:txBody>
        </p:sp>
        <p:sp>
          <p:nvSpPr>
            <p:cNvPr id="40" name="矩形 39">
              <a:extLst>
                <a:ext uri="{FF2B5EF4-FFF2-40B4-BE49-F238E27FC236}">
                  <a16:creationId xmlns:a16="http://schemas.microsoft.com/office/drawing/2014/main" id="{07E98523-FF5B-D04A-A171-0E02017B5A22}"/>
                </a:ext>
              </a:extLst>
            </p:cNvPr>
            <p:cNvSpPr/>
            <p:nvPr/>
          </p:nvSpPr>
          <p:spPr>
            <a:xfrm>
              <a:off x="6833122" y="2352513"/>
              <a:ext cx="4248000" cy="359713"/>
            </a:xfrm>
            <a:prstGeom prst="rect">
              <a:avLst/>
            </a:prstGeom>
            <a:solidFill>
              <a:srgbClr val="CCCCFF"/>
            </a:solidFill>
            <a:ln w="12700" cap="flat">
              <a:noFill/>
              <a:miter lim="400000"/>
            </a:ln>
            <a:effectLst/>
            <a:sp3d/>
          </p:spPr>
          <p:txBody>
            <a:bodyPr rot="0" spcFirstLastPara="1" vertOverflow="overflow" horzOverflow="overflow" vert="horz" wrap="square" lIns="71437" tIns="71437" rIns="71437" bIns="71437" numCol="1" spcCol="38100" rtlCol="0" anchor="ctr">
              <a:spAutoFit/>
            </a:bodyPr>
            <a:lstStyle/>
            <a:p>
              <a:pPr algn="ctr" defTabSz="821531" eaLnBrk="0" hangingPunct="0"/>
              <a:r>
                <a:rPr lang="zh-CN" altLang="en-US" sz="1400" kern="0" dirty="0">
                  <a:latin typeface="微软雅黑" panose="020B0503020204020204" pitchFamily="34" charset="-122"/>
                  <a:ea typeface="微软雅黑" panose="020B0503020204020204" pitchFamily="34" charset="-122"/>
                  <a:sym typeface="Helvetica Neue Medium"/>
                </a:rPr>
                <a:t>鲜果全品类</a:t>
              </a:r>
            </a:p>
          </p:txBody>
        </p:sp>
        <p:sp>
          <p:nvSpPr>
            <p:cNvPr id="41" name="矩形"/>
            <p:cNvSpPr/>
            <p:nvPr/>
          </p:nvSpPr>
          <p:spPr>
            <a:xfrm>
              <a:off x="1824776" y="5868254"/>
              <a:ext cx="3861204" cy="470145"/>
            </a:xfrm>
            <a:prstGeom prst="rect">
              <a:avLst/>
            </a:prstGeom>
            <a:solidFill>
              <a:srgbClr val="99CCFF"/>
            </a:solidFill>
            <a:ln w="12700">
              <a:miter lim="400000"/>
            </a:ln>
          </p:spPr>
          <p:txBody>
            <a:bodyPr lIns="71437" tIns="71437" rIns="71437" bIns="71437" anchor="ctr"/>
            <a:lstStyle/>
            <a:p>
              <a:pPr lvl="0" algn="ctr" defTabSz="256895">
                <a:defRPr/>
              </a:pP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网媒、新闻客户端、高量级媒体专题报道、自媒体、顺丰员工朋友圈，顺丰集团号</a:t>
              </a:r>
            </a:p>
          </p:txBody>
        </p:sp>
        <p:sp>
          <p:nvSpPr>
            <p:cNvPr id="43" name="矩形"/>
            <p:cNvSpPr/>
            <p:nvPr/>
          </p:nvSpPr>
          <p:spPr>
            <a:xfrm>
              <a:off x="6810431" y="1019694"/>
              <a:ext cx="4292708" cy="400220"/>
            </a:xfrm>
            <a:prstGeom prst="rect">
              <a:avLst/>
            </a:prstGeom>
            <a:solidFill>
              <a:srgbClr val="0070C0"/>
            </a:solidFill>
            <a:ln w="12700">
              <a:miter lim="400000"/>
            </a:ln>
          </p:spPr>
          <p:txBody>
            <a:bodyPr lIns="71437" tIns="71437" rIns="71437" bIns="71437" anchor="ctr"/>
            <a:lstStyle/>
            <a:p>
              <a:pPr algn="ctr" eaLnBrk="0" fontAlgn="base" hangingPunct="0">
                <a:spcBef>
                  <a:spcPct val="0"/>
                </a:spcBef>
                <a:spcAft>
                  <a:spcPct val="0"/>
                </a:spcAft>
                <a:defRPr sz="3000" b="0">
                  <a:solidFill>
                    <a:srgbClr val="FFFFFF"/>
                  </a:solidFill>
                  <a:latin typeface="+mn-lt"/>
                  <a:ea typeface="+mn-ea"/>
                  <a:cs typeface="+mn-cs"/>
                  <a:sym typeface="Helvetica Neue Medium"/>
                </a:defRPr>
              </a:pPr>
              <a:r>
                <a:rPr lang="en-US" altLang="zh-CN" sz="1400" b="1" dirty="0">
                  <a:solidFill>
                    <a:srgbClr val="FFFFFF"/>
                  </a:solidFill>
                  <a:latin typeface="微软雅黑" panose="020B0503020204020204" pitchFamily="34" charset="-122"/>
                  <a:ea typeface="微软雅黑" panose="020B0503020204020204" pitchFamily="34" charset="-122"/>
                  <a:sym typeface="Helvetica Neue Medium"/>
                </a:rPr>
                <a:t>9</a:t>
              </a: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月</a:t>
              </a:r>
              <a:r>
                <a:rPr lang="en-US" altLang="zh-CN" sz="1400" b="1" dirty="0">
                  <a:solidFill>
                    <a:srgbClr val="FFFFFF"/>
                  </a:solidFill>
                  <a:latin typeface="微软雅黑" panose="020B0503020204020204" pitchFamily="34" charset="-122"/>
                  <a:ea typeface="微软雅黑" panose="020B0503020204020204" pitchFamily="34" charset="-122"/>
                  <a:sym typeface="Helvetica Neue Medium"/>
                </a:rPr>
                <a:t>10</a:t>
              </a: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日</a:t>
              </a:r>
              <a:r>
                <a:rPr lang="en-US" altLang="zh-CN" sz="1400" b="1" dirty="0">
                  <a:solidFill>
                    <a:srgbClr val="FFFFFF"/>
                  </a:solidFill>
                  <a:latin typeface="微软雅黑" panose="020B0503020204020204" pitchFamily="34" charset="-122"/>
                  <a:ea typeface="微软雅黑" panose="020B0503020204020204" pitchFamily="34" charset="-122"/>
                  <a:sym typeface="Helvetica Neue Medium"/>
                </a:rPr>
                <a:t>-10</a:t>
              </a: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月</a:t>
              </a:r>
              <a:r>
                <a:rPr lang="en-US" altLang="zh-CN" sz="1400" b="1" dirty="0">
                  <a:solidFill>
                    <a:srgbClr val="FFFFFF"/>
                  </a:solidFill>
                  <a:latin typeface="微软雅黑" panose="020B0503020204020204" pitchFamily="34" charset="-122"/>
                  <a:ea typeface="微软雅黑" panose="020B0503020204020204" pitchFamily="34" charset="-122"/>
                  <a:sym typeface="Helvetica Neue Medium"/>
                </a:rPr>
                <a:t>8</a:t>
              </a:r>
              <a:r>
                <a:rPr lang="zh-CN" altLang="en-US" sz="1400" b="1" dirty="0">
                  <a:solidFill>
                    <a:srgbClr val="FFFFFF"/>
                  </a:solidFill>
                  <a:latin typeface="微软雅黑" panose="020B0503020204020204" pitchFamily="34" charset="-122"/>
                  <a:ea typeface="微软雅黑" panose="020B0503020204020204" pitchFamily="34" charset="-122"/>
                  <a:sym typeface="Helvetica Neue Medium"/>
                </a:rPr>
                <a:t>日</a:t>
              </a:r>
              <a:endParaRPr kumimoji="1" lang="zh-CN" altLang="en-US" sz="1400" b="1" dirty="0">
                <a:solidFill>
                  <a:prstClr val="white"/>
                </a:solidFill>
                <a:latin typeface="微软雅黑" panose="020B0503020204020204" pitchFamily="34" charset="-122"/>
                <a:ea typeface="微软雅黑" panose="020B0503020204020204" pitchFamily="34" charset="-122"/>
                <a:cs typeface="Microsoft YaHei" charset="-122"/>
              </a:endParaRPr>
            </a:p>
          </p:txBody>
        </p:sp>
        <p:sp>
          <p:nvSpPr>
            <p:cNvPr id="45" name="矩形"/>
            <p:cNvSpPr/>
            <p:nvPr/>
          </p:nvSpPr>
          <p:spPr>
            <a:xfrm>
              <a:off x="1765150" y="1031331"/>
              <a:ext cx="3944367" cy="388583"/>
            </a:xfrm>
            <a:prstGeom prst="rect">
              <a:avLst/>
            </a:prstGeom>
            <a:solidFill>
              <a:srgbClr val="0070C0"/>
            </a:solidFill>
            <a:ln w="12700">
              <a:miter lim="400000"/>
            </a:ln>
          </p:spPr>
          <p:txBody>
            <a:bodyPr lIns="71437" tIns="71437" rIns="71437" bIns="71437" anchor="ctr"/>
            <a:lstStyle/>
            <a:p>
              <a:pPr algn="ctr" eaLnBrk="0" fontAlgn="base" hangingPunct="0">
                <a:spcBef>
                  <a:spcPct val="0"/>
                </a:spcBef>
                <a:spcAft>
                  <a:spcPct val="0"/>
                </a:spcAft>
                <a:defRPr sz="3000" b="0">
                  <a:solidFill>
                    <a:srgbClr val="FFFFFF"/>
                  </a:solidFill>
                  <a:latin typeface="+mn-lt"/>
                  <a:ea typeface="+mn-ea"/>
                  <a:cs typeface="+mn-cs"/>
                  <a:sym typeface="Helvetica Neue Medium"/>
                </a:defRPr>
              </a:pPr>
              <a:r>
                <a:rPr kumimoji="1" lang="en-US" altLang="zh-CN" sz="1400" b="1" dirty="0">
                  <a:solidFill>
                    <a:prstClr val="white"/>
                  </a:solidFill>
                  <a:latin typeface="微软雅黑" panose="020B0503020204020204" pitchFamily="34" charset="-122"/>
                  <a:ea typeface="微软雅黑" panose="020B0503020204020204" pitchFamily="34" charset="-122"/>
                  <a:cs typeface="Microsoft YaHei" charset="-122"/>
                </a:rPr>
                <a:t>9</a:t>
              </a:r>
              <a:r>
                <a:rPr kumimoji="1" lang="zh-CN" altLang="en-US" sz="1400" b="1" dirty="0">
                  <a:solidFill>
                    <a:prstClr val="white"/>
                  </a:solidFill>
                  <a:latin typeface="微软雅黑" panose="020B0503020204020204" pitchFamily="34" charset="-122"/>
                  <a:ea typeface="微软雅黑" panose="020B0503020204020204" pitchFamily="34" charset="-122"/>
                  <a:cs typeface="Microsoft YaHei" charset="-122"/>
                </a:rPr>
                <a:t>月</a:t>
              </a:r>
              <a:r>
                <a:rPr kumimoji="1" lang="en-US" altLang="zh-CN" sz="1400" b="1" dirty="0">
                  <a:solidFill>
                    <a:prstClr val="white"/>
                  </a:solidFill>
                  <a:latin typeface="微软雅黑" panose="020B0503020204020204" pitchFamily="34" charset="-122"/>
                  <a:ea typeface="微软雅黑" panose="020B0503020204020204" pitchFamily="34" charset="-122"/>
                  <a:cs typeface="Microsoft YaHei" charset="-122"/>
                </a:rPr>
                <a:t>1</a:t>
              </a:r>
              <a:r>
                <a:rPr kumimoji="1" lang="zh-CN" altLang="en-US" sz="1400" b="1" dirty="0">
                  <a:solidFill>
                    <a:prstClr val="white"/>
                  </a:solidFill>
                  <a:latin typeface="微软雅黑" panose="020B0503020204020204" pitchFamily="34" charset="-122"/>
                  <a:ea typeface="微软雅黑" panose="020B0503020204020204" pitchFamily="34" charset="-122"/>
                  <a:cs typeface="Microsoft YaHei" charset="-122"/>
                </a:rPr>
                <a:t>日</a:t>
              </a:r>
              <a:r>
                <a:rPr kumimoji="1" lang="en-US" altLang="zh-CN" sz="1400" b="1" dirty="0">
                  <a:solidFill>
                    <a:prstClr val="white"/>
                  </a:solidFill>
                  <a:latin typeface="微软雅黑" panose="020B0503020204020204" pitchFamily="34" charset="-122"/>
                  <a:ea typeface="微软雅黑" panose="020B0503020204020204" pitchFamily="34" charset="-122"/>
                  <a:cs typeface="Microsoft YaHei" charset="-122"/>
                </a:rPr>
                <a:t>-9</a:t>
              </a:r>
              <a:r>
                <a:rPr kumimoji="1" lang="zh-CN" altLang="en-US" sz="1400" b="1" dirty="0">
                  <a:solidFill>
                    <a:prstClr val="white"/>
                  </a:solidFill>
                  <a:latin typeface="微软雅黑" panose="020B0503020204020204" pitchFamily="34" charset="-122"/>
                  <a:ea typeface="微软雅黑" panose="020B0503020204020204" pitchFamily="34" charset="-122"/>
                  <a:cs typeface="Microsoft YaHei" charset="-122"/>
                </a:rPr>
                <a:t>月</a:t>
              </a:r>
              <a:r>
                <a:rPr kumimoji="1" lang="en-US" altLang="zh-CN" sz="1400" b="1" dirty="0">
                  <a:solidFill>
                    <a:prstClr val="white"/>
                  </a:solidFill>
                  <a:latin typeface="微软雅黑" panose="020B0503020204020204" pitchFamily="34" charset="-122"/>
                  <a:ea typeface="微软雅黑" panose="020B0503020204020204" pitchFamily="34" charset="-122"/>
                  <a:cs typeface="Microsoft YaHei" charset="-122"/>
                </a:rPr>
                <a:t>10</a:t>
              </a:r>
              <a:r>
                <a:rPr kumimoji="1" lang="zh-CN" altLang="en-US" sz="1400" b="1" dirty="0">
                  <a:solidFill>
                    <a:prstClr val="white"/>
                  </a:solidFill>
                  <a:latin typeface="微软雅黑" panose="020B0503020204020204" pitchFamily="34" charset="-122"/>
                  <a:ea typeface="微软雅黑" panose="020B0503020204020204" pitchFamily="34" charset="-122"/>
                  <a:cs typeface="Microsoft YaHei" charset="-122"/>
                </a:rPr>
                <a:t>日</a:t>
              </a:r>
            </a:p>
          </p:txBody>
        </p:sp>
      </p:grpSp>
      <p:cxnSp>
        <p:nvCxnSpPr>
          <p:cNvPr id="8" name="直接箭头连接符 7"/>
          <p:cNvCxnSpPr/>
          <p:nvPr/>
        </p:nvCxnSpPr>
        <p:spPr bwMode="auto">
          <a:xfrm>
            <a:off x="9657073" y="2926365"/>
            <a:ext cx="4176000" cy="468000"/>
          </a:xfrm>
          <a:prstGeom prst="straightConnector1">
            <a:avLst/>
          </a:prstGeom>
          <a:noFill/>
          <a:ln w="9525" cap="flat" cmpd="sng" algn="ctr">
            <a:noFill/>
            <a:prstDash val="solid"/>
            <a:round/>
            <a:headEnd type="none" w="med" len="med"/>
            <a:tailEnd type="triangle"/>
          </a:ln>
        </p:spPr>
      </p:cxnSp>
      <p:sp>
        <p:nvSpPr>
          <p:cNvPr id="16" name="矩形 15"/>
          <p:cNvSpPr/>
          <p:nvPr/>
        </p:nvSpPr>
        <p:spPr>
          <a:xfrm>
            <a:off x="4143845" y="165275"/>
            <a:ext cx="7498806" cy="400110"/>
          </a:xfrm>
          <a:prstGeom prst="rect">
            <a:avLst/>
          </a:prstGeom>
        </p:spPr>
        <p:txBody>
          <a:bodyPr wrap="square">
            <a:spAutoFit/>
          </a:bodyPr>
          <a:lstStyle/>
          <a:p>
            <a:r>
              <a:rPr lang="zh-CN" altLang="en-US" sz="2000" b="1" dirty="0">
                <a:latin typeface="微软雅黑" panose="020B0503020204020204" pitchFamily="34" charset="-122"/>
                <a:ea typeface="微软雅黑" panose="020B0503020204020204" pitchFamily="34" charset="-122"/>
              </a:rPr>
              <a:t>基于业务策略保持正常推广节奏顺势而为，储备内容，灵活调整</a:t>
            </a:r>
          </a:p>
        </p:txBody>
      </p:sp>
      <p:sp>
        <p:nvSpPr>
          <p:cNvPr id="35" name="矩形 34">
            <a:extLst>
              <a:ext uri="{FF2B5EF4-FFF2-40B4-BE49-F238E27FC236}">
                <a16:creationId xmlns:a16="http://schemas.microsoft.com/office/drawing/2014/main" id="{B986CE64-C84C-4A10-A597-212983C73774}"/>
              </a:ext>
            </a:extLst>
          </p:cNvPr>
          <p:cNvSpPr/>
          <p:nvPr/>
        </p:nvSpPr>
        <p:spPr>
          <a:xfrm>
            <a:off x="1010093" y="-12729"/>
            <a:ext cx="3281862"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“攻”行动步骤</a:t>
            </a:r>
          </a:p>
        </p:txBody>
      </p:sp>
    </p:spTree>
    <p:extLst>
      <p:ext uri="{BB962C8B-B14F-4D97-AF65-F5344CB8AC3E}">
        <p14:creationId xmlns:p14="http://schemas.microsoft.com/office/powerpoint/2010/main" val="3491891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049881" y="2792236"/>
            <a:ext cx="4214154" cy="3311291"/>
          </a:xfrm>
          <a:prstGeom prst="rect">
            <a:avLst/>
          </a:prstGeom>
        </p:spPr>
        <p:txBody>
          <a:bodyPr wrap="square">
            <a:spAutoFit/>
          </a:bodyPr>
          <a:lstStyle/>
          <a:p>
            <a:pPr marL="285750" lvl="0" indent="-285750">
              <a:lnSpc>
                <a:spcPct val="150000"/>
              </a:lnSpc>
              <a:spcBef>
                <a:spcPct val="0"/>
              </a:spcBef>
              <a:spcAft>
                <a:spcPts val="600"/>
              </a:spcAft>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重大活动（超</a:t>
            </a:r>
            <a:r>
              <a:rPr lang="en-US" altLang="zh-CN" sz="1600" dirty="0">
                <a:latin typeface="微软雅黑" panose="020B0503020204020204" pitchFamily="34" charset="-122"/>
                <a:ea typeface="微软雅黑" panose="020B0503020204020204" pitchFamily="34" charset="-122"/>
              </a:rPr>
              <a:t>100</a:t>
            </a:r>
            <a:r>
              <a:rPr lang="zh-CN" altLang="en-US" sz="1600" dirty="0">
                <a:latin typeface="微软雅黑" panose="020B0503020204020204" pitchFamily="34" charset="-122"/>
                <a:ea typeface="微软雅黑" panose="020B0503020204020204" pitchFamily="34" charset="-122"/>
              </a:rPr>
              <a:t>人）必须上报总部</a:t>
            </a:r>
            <a:endParaRPr lang="en-US" altLang="zh-CN" sz="1600" dirty="0">
              <a:latin typeface="微软雅黑" panose="020B0503020204020204" pitchFamily="34" charset="-122"/>
              <a:ea typeface="微软雅黑" panose="020B0503020204020204" pitchFamily="34" charset="-122"/>
            </a:endParaRPr>
          </a:p>
          <a:p>
            <a:pPr marL="285750" lvl="0" indent="-285750">
              <a:lnSpc>
                <a:spcPct val="150000"/>
              </a:lnSpc>
              <a:spcBef>
                <a:spcPct val="0"/>
              </a:spcBef>
              <a:spcAft>
                <a:spcPts val="600"/>
              </a:spcAft>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在此期间对外宣传尽量规避时效承诺</a:t>
            </a:r>
            <a:endParaRPr lang="en-US" altLang="zh-CN" sz="1600" dirty="0">
              <a:latin typeface="微软雅黑" panose="020B0503020204020204" pitchFamily="34" charset="-122"/>
              <a:ea typeface="微软雅黑" panose="020B0503020204020204" pitchFamily="34" charset="-122"/>
            </a:endParaRPr>
          </a:p>
          <a:p>
            <a:pPr marL="285750" lvl="0" indent="-285750">
              <a:lnSpc>
                <a:spcPct val="150000"/>
              </a:lnSpc>
              <a:spcBef>
                <a:spcPct val="0"/>
              </a:spcBef>
              <a:spcAft>
                <a:spcPts val="600"/>
              </a:spcAft>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制作物料及对外信息均需送审总部</a:t>
            </a:r>
            <a:endParaRPr lang="en-US" altLang="zh-CN" sz="1600" dirty="0">
              <a:latin typeface="微软雅黑" panose="020B0503020204020204" pitchFamily="34" charset="-122"/>
              <a:ea typeface="微软雅黑" panose="020B0503020204020204" pitchFamily="34" charset="-122"/>
            </a:endParaRPr>
          </a:p>
          <a:p>
            <a:pPr lvl="0">
              <a:lnSpc>
                <a:spcPct val="150000"/>
              </a:lnSpc>
              <a:spcBef>
                <a:spcPct val="0"/>
              </a:spcBef>
              <a:spcAft>
                <a:spcPts val="600"/>
              </a:spcAft>
              <a:defRPr/>
            </a:pPr>
            <a:r>
              <a:rPr lang="zh-CN" altLang="en-US" sz="1600" dirty="0">
                <a:latin typeface="微软雅黑" panose="020B0503020204020204" pitchFamily="34" charset="-122"/>
                <a:ea typeface="微软雅黑" panose="020B0503020204020204" pitchFamily="34" charset="-122"/>
              </a:rPr>
              <a:t>（包括但不限于朋友圈海报、文案、稿件、视频等）</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严格遵守公司现有对外宣传、品牌使用、媒体沟通等相关规则</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错开</a:t>
            </a:r>
            <a:r>
              <a:rPr lang="en-US" altLang="zh-CN" sz="1600" dirty="0">
                <a:latin typeface="微软雅黑" panose="020B0503020204020204" pitchFamily="34" charset="-122"/>
                <a:ea typeface="微软雅黑" panose="020B0503020204020204" pitchFamily="34" charset="-122"/>
              </a:rPr>
              <a:t>9</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30</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日时间段</a:t>
            </a:r>
            <a:endParaRPr lang="en-US" altLang="zh-CN" sz="16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4325471" y="131735"/>
            <a:ext cx="8697288" cy="453457"/>
          </a:xfrm>
          <a:prstGeom prst="rect">
            <a:avLst/>
          </a:prstGeom>
          <a:noFill/>
        </p:spPr>
        <p:txBody>
          <a:bodyPr wrap="square" rtlCol="0">
            <a:spAutoFit/>
          </a:bodyPr>
          <a:lstStyle/>
          <a:p>
            <a:pPr algn="just">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产区融通活动，活动信息上报总部，规避时效承诺</a:t>
            </a:r>
          </a:p>
        </p:txBody>
      </p:sp>
      <p:cxnSp>
        <p:nvCxnSpPr>
          <p:cNvPr id="12" name="直接连接符 11"/>
          <p:cNvCxnSpPr/>
          <p:nvPr/>
        </p:nvCxnSpPr>
        <p:spPr>
          <a:xfrm>
            <a:off x="251520" y="576760"/>
            <a:ext cx="8640960" cy="0"/>
          </a:xfrm>
          <a:prstGeom prst="line">
            <a:avLst/>
          </a:prstGeom>
          <a:ln w="28575">
            <a:solidFill>
              <a:schemeClr val="bg1">
                <a:lumMod val="75000"/>
              </a:schemeClr>
            </a:solidFill>
          </a:ln>
        </p:spPr>
        <p:style>
          <a:lnRef idx="1">
            <a:schemeClr val="accent6"/>
          </a:lnRef>
          <a:fillRef idx="0">
            <a:schemeClr val="accent6"/>
          </a:fillRef>
          <a:effectRef idx="0">
            <a:schemeClr val="accent6"/>
          </a:effectRef>
          <a:fontRef idx="minor">
            <a:schemeClr val="tx1"/>
          </a:fontRef>
        </p:style>
      </p:cxnSp>
      <p:grpSp>
        <p:nvGrpSpPr>
          <p:cNvPr id="13" name="组合 12"/>
          <p:cNvGrpSpPr/>
          <p:nvPr/>
        </p:nvGrpSpPr>
        <p:grpSpPr>
          <a:xfrm>
            <a:off x="251521" y="209639"/>
            <a:ext cx="1152128" cy="345889"/>
            <a:chOff x="251520" y="209637"/>
            <a:chExt cx="1152128" cy="345889"/>
          </a:xfrm>
        </p:grpSpPr>
        <p:sp>
          <p:nvSpPr>
            <p:cNvPr id="19" name="矩形 18"/>
            <p:cNvSpPr/>
            <p:nvPr userDrawn="1"/>
          </p:nvSpPr>
          <p:spPr>
            <a:xfrm>
              <a:off x="251520" y="209637"/>
              <a:ext cx="720080" cy="3458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473" tIns="34236" rIns="68473" bIns="34236" rtlCol="0" anchor="ctr"/>
            <a:lstStyle/>
            <a:p>
              <a:pPr algn="ctr" defTabSz="684530">
                <a:defRPr/>
              </a:pPr>
              <a:endParaRPr lang="zh-CN" altLang="en-US" sz="1300" kern="0">
                <a:solidFill>
                  <a:sysClr val="windowText" lastClr="000000"/>
                </a:solidFill>
                <a:latin typeface="微软雅黑" panose="020B0503020204020204" pitchFamily="34" charset="-122"/>
                <a:sym typeface="微软雅黑" panose="020B0503020204020204" pitchFamily="34" charset="-122"/>
              </a:endParaRPr>
            </a:p>
          </p:txBody>
        </p:sp>
        <p:sp>
          <p:nvSpPr>
            <p:cNvPr id="23" name="矩形 22"/>
            <p:cNvSpPr/>
            <p:nvPr userDrawn="1"/>
          </p:nvSpPr>
          <p:spPr>
            <a:xfrm>
              <a:off x="1043608" y="217462"/>
              <a:ext cx="216024" cy="33806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73" tIns="34236" rIns="68473" bIns="34236" rtlCol="0" anchor="ctr"/>
            <a:lstStyle/>
            <a:p>
              <a:pPr algn="ctr" defTabSz="684530">
                <a:defRPr/>
              </a:pPr>
              <a:endParaRPr lang="zh-CN" altLang="en-US" sz="1300" kern="0">
                <a:solidFill>
                  <a:sysClr val="windowText" lastClr="000000"/>
                </a:solidFill>
                <a:latin typeface="微软雅黑" panose="020B0503020204020204" pitchFamily="34" charset="-122"/>
                <a:sym typeface="微软雅黑" panose="020B0503020204020204" pitchFamily="34" charset="-122"/>
              </a:endParaRPr>
            </a:p>
          </p:txBody>
        </p:sp>
        <p:sp>
          <p:nvSpPr>
            <p:cNvPr id="24" name="矩形 23"/>
            <p:cNvSpPr/>
            <p:nvPr userDrawn="1"/>
          </p:nvSpPr>
          <p:spPr>
            <a:xfrm>
              <a:off x="1331640" y="217462"/>
              <a:ext cx="72008" cy="33806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73" tIns="34236" rIns="68473" bIns="34236" rtlCol="0" anchor="ctr"/>
            <a:lstStyle/>
            <a:p>
              <a:pPr algn="ctr" defTabSz="684530">
                <a:defRPr/>
              </a:pPr>
              <a:endParaRPr lang="zh-CN" altLang="en-US" sz="1300" kern="0">
                <a:solidFill>
                  <a:sysClr val="windowText" lastClr="000000"/>
                </a:solidFill>
                <a:latin typeface="微软雅黑" panose="020B0503020204020204" pitchFamily="34" charset="-122"/>
                <a:sym typeface="微软雅黑" panose="020B0503020204020204" pitchFamily="34" charset="-122"/>
              </a:endParaRPr>
            </a:p>
          </p:txBody>
        </p:sp>
      </p:grpSp>
      <p:sp>
        <p:nvSpPr>
          <p:cNvPr id="25" name="圆角矩形 24"/>
          <p:cNvSpPr/>
          <p:nvPr/>
        </p:nvSpPr>
        <p:spPr>
          <a:xfrm>
            <a:off x="5934075" y="2046605"/>
            <a:ext cx="5480050" cy="1732915"/>
          </a:xfrm>
          <a:prstGeom prst="roundRect">
            <a:avLst/>
          </a:prstGeom>
          <a:noFill/>
          <a:ln w="12700">
            <a:solidFill>
              <a:srgbClr val="C00000"/>
            </a:solidFill>
            <a:prstDash val="dash"/>
            <a:miter lim="400000"/>
          </a:ln>
        </p:spPr>
        <p:txBody>
          <a:bodyPr lIns="71437" tIns="71437" rIns="71437" bIns="71437" anchor="ctr"/>
          <a:lstStyle/>
          <a:p>
            <a:pPr marL="342900" lvl="0" indent="-342900" defTabSz="913130">
              <a:lnSpc>
                <a:spcPct val="150000"/>
              </a:lnSpc>
              <a:buFont typeface="Wingdings" panose="05000000000000000000" pitchFamily="2" charset="2"/>
              <a:buChar char="n"/>
              <a:defRPr/>
            </a:pPr>
            <a:r>
              <a:rPr lang="zh-CN" altLang="en-US" sz="1400" dirty="0">
                <a:latin typeface="微软雅黑" panose="020B0503020204020204" pitchFamily="34" charset="-122"/>
                <a:ea typeface="微软雅黑" panose="020B0503020204020204" pitchFamily="34" charset="-122"/>
                <a:sym typeface="+mn-lt"/>
              </a:rPr>
              <a:t>（超</a:t>
            </a:r>
            <a:r>
              <a:rPr lang="en-US" altLang="zh-CN" sz="1400" dirty="0">
                <a:latin typeface="微软雅黑" panose="020B0503020204020204" pitchFamily="34" charset="-122"/>
                <a:ea typeface="微软雅黑" panose="020B0503020204020204" pitchFamily="34" charset="-122"/>
                <a:sym typeface="+mn-lt"/>
              </a:rPr>
              <a:t>100</a:t>
            </a:r>
            <a:r>
              <a:rPr lang="zh-CN" altLang="en-US" sz="1400" dirty="0">
                <a:latin typeface="微软雅黑" panose="020B0503020204020204" pitchFamily="34" charset="-122"/>
                <a:ea typeface="微软雅黑" panose="020B0503020204020204" pitchFamily="34" charset="-122"/>
                <a:sym typeface="+mn-lt"/>
              </a:rPr>
              <a:t>人）融通活动共计</a:t>
            </a:r>
            <a:r>
              <a:rPr lang="en-US" altLang="zh-CN" sz="1400" dirty="0">
                <a:latin typeface="微软雅黑" panose="020B0503020204020204" pitchFamily="34" charset="-122"/>
                <a:ea typeface="微软雅黑" panose="020B0503020204020204" pitchFamily="34" charset="-122"/>
                <a:sym typeface="+mn-lt"/>
              </a:rPr>
              <a:t>10</a:t>
            </a:r>
            <a:r>
              <a:rPr lang="zh-CN" altLang="en-US" sz="1400" dirty="0">
                <a:latin typeface="微软雅黑" panose="020B0503020204020204" pitchFamily="34" charset="-122"/>
                <a:ea typeface="微软雅黑" panose="020B0503020204020204" pitchFamily="34" charset="-122"/>
                <a:sym typeface="+mn-lt"/>
              </a:rPr>
              <a:t>场，涉及</a:t>
            </a:r>
            <a:r>
              <a:rPr lang="en-US" altLang="zh-CN" sz="1400" dirty="0">
                <a:latin typeface="微软雅黑" panose="020B0503020204020204" pitchFamily="34" charset="-122"/>
                <a:ea typeface="微软雅黑" panose="020B0503020204020204" pitchFamily="34" charset="-122"/>
                <a:sym typeface="+mn-lt"/>
              </a:rPr>
              <a:t>8</a:t>
            </a:r>
            <a:r>
              <a:rPr lang="zh-CN" altLang="en-US" sz="1400" dirty="0">
                <a:latin typeface="微软雅黑" panose="020B0503020204020204" pitchFamily="34" charset="-122"/>
                <a:ea typeface="微软雅黑" panose="020B0503020204020204" pitchFamily="34" charset="-122"/>
                <a:sym typeface="+mn-lt"/>
              </a:rPr>
              <a:t>个产区</a:t>
            </a:r>
            <a:endParaRPr lang="en-US" altLang="zh-CN" sz="1400" dirty="0">
              <a:latin typeface="微软雅黑" panose="020B0503020204020204" pitchFamily="34" charset="-122"/>
              <a:ea typeface="微软雅黑" panose="020B0503020204020204" pitchFamily="34" charset="-122"/>
              <a:sym typeface="+mn-lt"/>
            </a:endParaRPr>
          </a:p>
          <a:p>
            <a:pPr marL="342900" lvl="0" indent="-342900" defTabSz="913130">
              <a:lnSpc>
                <a:spcPct val="150000"/>
              </a:lnSpc>
              <a:buFont typeface="Wingdings" panose="05000000000000000000" pitchFamily="2" charset="2"/>
              <a:buChar char="n"/>
              <a:defRPr/>
            </a:pPr>
            <a:r>
              <a:rPr lang="zh-CN" altLang="en-US" sz="1400" dirty="0">
                <a:latin typeface="微软雅黑" panose="020B0503020204020204" pitchFamily="34" charset="-122"/>
                <a:ea typeface="微软雅黑" panose="020B0503020204020204" pitchFamily="34" charset="-122"/>
                <a:sym typeface="+mn-lt"/>
              </a:rPr>
              <a:t>项目分部：黄桃、冬枣、海鲜水产、牛羊肉、河蟹、闸蟹</a:t>
            </a:r>
          </a:p>
          <a:p>
            <a:pPr marL="342900" lvl="0" indent="-342900" defTabSz="913130">
              <a:lnSpc>
                <a:spcPct val="150000"/>
              </a:lnSpc>
              <a:buFont typeface="Wingdings" panose="05000000000000000000" pitchFamily="2" charset="2"/>
              <a:buChar char="n"/>
              <a:defRPr/>
            </a:pPr>
            <a:r>
              <a:rPr lang="zh-CN" altLang="en-US" sz="1400" dirty="0">
                <a:latin typeface="微软雅黑" panose="020B0503020204020204" pitchFamily="34" charset="-122"/>
                <a:ea typeface="微软雅黑" panose="020B0503020204020204" pitchFamily="34" charset="-122"/>
                <a:sym typeface="+mn-lt"/>
              </a:rPr>
              <a:t>主要分部在</a:t>
            </a:r>
            <a:r>
              <a:rPr lang="en-US" altLang="zh-CN" sz="1400" dirty="0">
                <a:latin typeface="微软雅黑" panose="020B0503020204020204" pitchFamily="34" charset="-122"/>
                <a:ea typeface="微软雅黑" panose="020B0503020204020204" pitchFamily="34" charset="-122"/>
                <a:sym typeface="+mn-lt"/>
              </a:rPr>
              <a:t>8</a:t>
            </a:r>
            <a:r>
              <a:rPr lang="zh-CN" altLang="en-US" sz="1400" dirty="0">
                <a:latin typeface="微软雅黑" panose="020B0503020204020204" pitchFamily="34" charset="-122"/>
                <a:ea typeface="微软雅黑" panose="020B0503020204020204" pitchFamily="34" charset="-122"/>
                <a:sym typeface="+mn-lt"/>
              </a:rPr>
              <a:t>月与</a:t>
            </a:r>
            <a:r>
              <a:rPr lang="en-US" altLang="zh-CN" sz="1400" dirty="0">
                <a:latin typeface="微软雅黑" panose="020B0503020204020204" pitchFamily="34" charset="-122"/>
                <a:ea typeface="微软雅黑" panose="020B0503020204020204" pitchFamily="34" charset="-122"/>
                <a:sym typeface="+mn-lt"/>
              </a:rPr>
              <a:t>9</a:t>
            </a:r>
            <a:r>
              <a:rPr lang="zh-CN" altLang="en-US" sz="1400" dirty="0">
                <a:latin typeface="微软雅黑" panose="020B0503020204020204" pitchFamily="34" charset="-122"/>
                <a:ea typeface="微软雅黑" panose="020B0503020204020204" pitchFamily="34" charset="-122"/>
                <a:sym typeface="+mn-lt"/>
              </a:rPr>
              <a:t>月</a:t>
            </a:r>
            <a:endParaRPr lang="en-US" altLang="zh-CN" sz="1400" dirty="0">
              <a:latin typeface="微软雅黑" panose="020B0503020204020204" pitchFamily="34" charset="-122"/>
              <a:ea typeface="微软雅黑" panose="020B0503020204020204" pitchFamily="34" charset="-122"/>
              <a:sym typeface="+mn-lt"/>
            </a:endParaRPr>
          </a:p>
          <a:p>
            <a:pPr marL="342900" lvl="0" indent="-342900" defTabSz="913130">
              <a:lnSpc>
                <a:spcPct val="150000"/>
              </a:lnSpc>
              <a:buFont typeface="Wingdings" panose="05000000000000000000" pitchFamily="2" charset="2"/>
              <a:buChar char="n"/>
              <a:defRPr/>
            </a:pPr>
            <a:r>
              <a:rPr lang="zh-CN" altLang="en-US" sz="1400" dirty="0">
                <a:latin typeface="微软雅黑" panose="020B0503020204020204" pitchFamily="34" charset="-122"/>
                <a:ea typeface="微软雅黑" panose="020B0503020204020204" pitchFamily="34" charset="-122"/>
                <a:sym typeface="+mn-lt"/>
              </a:rPr>
              <a:t>海鲜水产项目的有三场为</a:t>
            </a:r>
            <a:r>
              <a:rPr lang="en-US" altLang="zh-CN" sz="1400" dirty="0">
                <a:latin typeface="微软雅黑" panose="020B0503020204020204" pitchFamily="34" charset="-122"/>
                <a:ea typeface="微软雅黑" panose="020B0503020204020204" pitchFamily="34" charset="-122"/>
                <a:sym typeface="+mn-lt"/>
              </a:rPr>
              <a:t>9</a:t>
            </a:r>
            <a:r>
              <a:rPr lang="zh-CN" altLang="en-US" sz="1400" dirty="0">
                <a:latin typeface="微软雅黑" panose="020B0503020204020204" pitchFamily="34" charset="-122"/>
                <a:ea typeface="微软雅黑" panose="020B0503020204020204" pitchFamily="34" charset="-122"/>
                <a:sym typeface="+mn-lt"/>
              </a:rPr>
              <a:t>月</a:t>
            </a:r>
            <a:r>
              <a:rPr lang="en-US" altLang="zh-CN" sz="1400" dirty="0">
                <a:latin typeface="微软雅黑" panose="020B0503020204020204" pitchFamily="34" charset="-122"/>
                <a:ea typeface="微软雅黑" panose="020B0503020204020204" pitchFamily="34" charset="-122"/>
                <a:sym typeface="+mn-lt"/>
              </a:rPr>
              <a:t>1</a:t>
            </a:r>
            <a:r>
              <a:rPr lang="zh-CN" altLang="en-US" sz="1400" dirty="0">
                <a:latin typeface="微软雅黑" panose="020B0503020204020204" pitchFamily="34" charset="-122"/>
                <a:ea typeface="微软雅黑" panose="020B0503020204020204" pitchFamily="34" charset="-122"/>
                <a:sym typeface="+mn-lt"/>
              </a:rPr>
              <a:t>日</a:t>
            </a:r>
            <a:endParaRPr lang="en-US" altLang="zh-CN" sz="1400" dirty="0">
              <a:latin typeface="微软雅黑" panose="020B0503020204020204" pitchFamily="34" charset="-122"/>
              <a:ea typeface="微软雅黑" panose="020B0503020204020204" pitchFamily="34" charset="-122"/>
              <a:sym typeface="+mn-lt"/>
            </a:endParaRPr>
          </a:p>
        </p:txBody>
      </p:sp>
      <p:sp>
        <p:nvSpPr>
          <p:cNvPr id="17" name="矩形 16"/>
          <p:cNvSpPr/>
          <p:nvPr/>
        </p:nvSpPr>
        <p:spPr>
          <a:xfrm>
            <a:off x="1010093" y="-12729"/>
            <a:ext cx="3281862" cy="597921"/>
          </a:xfrm>
          <a:prstGeom prst="rect">
            <a:avLst/>
          </a:prstGeom>
        </p:spPr>
        <p:txBody>
          <a:bodyPr wrap="square">
            <a:spAutoFit/>
          </a:bodyPr>
          <a:lstStyle/>
          <a:p>
            <a:pPr algn="ctr">
              <a:lnSpc>
                <a:spcPct val="13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“攻”行动步骤</a:t>
            </a:r>
          </a:p>
        </p:txBody>
      </p:sp>
      <p:sp>
        <p:nvSpPr>
          <p:cNvPr id="18" name="矩形"/>
          <p:cNvSpPr/>
          <p:nvPr/>
        </p:nvSpPr>
        <p:spPr>
          <a:xfrm>
            <a:off x="1010093" y="658529"/>
            <a:ext cx="10171814" cy="1260210"/>
          </a:xfrm>
          <a:prstGeom prst="rect">
            <a:avLst/>
          </a:prstGeom>
          <a:noFill/>
          <a:ln w="76200">
            <a:noFill/>
            <a:miter lim="400000"/>
          </a:ln>
        </p:spPr>
        <p:txBody>
          <a:bodyPr lIns="71437" tIns="71437" rIns="71437" bIns="71437" anchor="ctr"/>
          <a:lstStyle/>
          <a:p>
            <a:pPr>
              <a:lnSpc>
                <a:spcPct val="150000"/>
              </a:lnSpc>
            </a:pPr>
            <a:r>
              <a:rPr lang="zh-CN" altLang="en-US" dirty="0">
                <a:latin typeface="微软雅黑" panose="020B0503020204020204" pitchFamily="34" charset="-122"/>
                <a:ea typeface="微软雅黑" panose="020B0503020204020204" pitchFamily="34" charset="-122"/>
              </a:rPr>
              <a:t>大规模的线下活动易引起媒体关注并形成风险，为保证合规有效的防范区域性风险，</a:t>
            </a:r>
            <a:r>
              <a:rPr lang="zh-CN" altLang="en-US" sz="2000" b="1" dirty="0">
                <a:solidFill>
                  <a:srgbClr val="C00000"/>
                </a:solidFill>
                <a:latin typeface="微软雅黑" panose="020B0503020204020204" pitchFamily="34" charset="-122"/>
                <a:ea typeface="微软雅黑" panose="020B0503020204020204" pitchFamily="34" charset="-122"/>
              </a:rPr>
              <a:t>总部收集产区融通活动信息并做统一管控</a:t>
            </a:r>
            <a:r>
              <a:rPr lang="zh-CN" altLang="en-US" dirty="0">
                <a:latin typeface="微软雅黑" panose="020B0503020204020204" pitchFamily="34" charset="-122"/>
                <a:ea typeface="微软雅黑" panose="020B0503020204020204" pitchFamily="34" charset="-122"/>
              </a:rPr>
              <a:t>；未上报的地区应主动上报信息</a:t>
            </a:r>
          </a:p>
        </p:txBody>
      </p:sp>
      <p:grpSp>
        <p:nvGrpSpPr>
          <p:cNvPr id="49" name="组合 48"/>
          <p:cNvGrpSpPr/>
          <p:nvPr/>
        </p:nvGrpSpPr>
        <p:grpSpPr>
          <a:xfrm>
            <a:off x="971601" y="2258776"/>
            <a:ext cx="4370715" cy="3940005"/>
            <a:chOff x="971601" y="2875737"/>
            <a:chExt cx="4370715" cy="3323044"/>
          </a:xfrm>
        </p:grpSpPr>
        <p:sp>
          <p:nvSpPr>
            <p:cNvPr id="20" name="矩形 19"/>
            <p:cNvSpPr/>
            <p:nvPr/>
          </p:nvSpPr>
          <p:spPr bwMode="auto">
            <a:xfrm>
              <a:off x="971602" y="2875737"/>
              <a:ext cx="4370714" cy="369588"/>
            </a:xfrm>
            <a:prstGeom prst="rect">
              <a:avLst/>
            </a:prstGeom>
            <a:solidFill>
              <a:srgbClr val="0070C0"/>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fontAlgn="base">
                <a:spcBef>
                  <a:spcPct val="0"/>
                </a:spcBef>
                <a:spcAft>
                  <a:spcPct val="0"/>
                </a:spcAft>
              </a:pPr>
              <a:r>
                <a:rPr lang="zh-CN" altLang="en-US" sz="2000" b="1" dirty="0">
                  <a:solidFill>
                    <a:schemeClr val="bg1"/>
                  </a:solidFill>
                  <a:latin typeface="微软雅黑" panose="020B0503020204020204" pitchFamily="34" charset="-122"/>
                  <a:ea typeface="微软雅黑" panose="020B0503020204020204" pitchFamily="34" charset="-122"/>
                </a:rPr>
                <a:t>产区融通活动注意事项</a:t>
              </a:r>
              <a:endPar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22" name="矩形 21"/>
            <p:cNvSpPr/>
            <p:nvPr/>
          </p:nvSpPr>
          <p:spPr bwMode="auto">
            <a:xfrm>
              <a:off x="971601" y="3245325"/>
              <a:ext cx="4370715" cy="2953456"/>
            </a:xfrm>
            <a:prstGeom prst="rect">
              <a:avLst/>
            </a:prstGeom>
            <a:noFill/>
            <a:ln w="12700" cap="flat" cmpd="sng" algn="ctr">
              <a:solidFill>
                <a:srgbClr val="0070C0"/>
              </a:solid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8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9944100" y="4878070"/>
            <a:ext cx="601980" cy="337185"/>
          </a:xfrm>
          <a:prstGeom prst="rect">
            <a:avLst/>
          </a:prstGeom>
          <a:solidFill>
            <a:schemeClr val="tx2"/>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鲁东</a:t>
            </a:r>
          </a:p>
        </p:txBody>
      </p:sp>
      <p:cxnSp>
        <p:nvCxnSpPr>
          <p:cNvPr id="3" name="直接连接符 2"/>
          <p:cNvCxnSpPr/>
          <p:nvPr/>
        </p:nvCxnSpPr>
        <p:spPr bwMode="auto">
          <a:xfrm>
            <a:off x="6539230" y="3997325"/>
            <a:ext cx="0" cy="2242185"/>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6" name="直接连接符 25"/>
          <p:cNvCxnSpPr/>
          <p:nvPr/>
        </p:nvCxnSpPr>
        <p:spPr bwMode="auto">
          <a:xfrm flipH="1">
            <a:off x="6223635" y="6146165"/>
            <a:ext cx="4958080" cy="0"/>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31" name="文本框 30"/>
          <p:cNvSpPr txBox="1"/>
          <p:nvPr/>
        </p:nvSpPr>
        <p:spPr>
          <a:xfrm>
            <a:off x="6722110" y="6169025"/>
            <a:ext cx="648335" cy="33718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冬枣</a:t>
            </a:r>
          </a:p>
        </p:txBody>
      </p:sp>
      <p:sp>
        <p:nvSpPr>
          <p:cNvPr id="32" name="文本框 31"/>
          <p:cNvSpPr txBox="1"/>
          <p:nvPr/>
        </p:nvSpPr>
        <p:spPr>
          <a:xfrm>
            <a:off x="7489190" y="6193790"/>
            <a:ext cx="648335" cy="33718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河蟹</a:t>
            </a:r>
          </a:p>
        </p:txBody>
      </p:sp>
      <p:sp>
        <p:nvSpPr>
          <p:cNvPr id="33" name="文本框 32"/>
          <p:cNvSpPr txBox="1"/>
          <p:nvPr/>
        </p:nvSpPr>
        <p:spPr>
          <a:xfrm>
            <a:off x="5614670" y="3997325"/>
            <a:ext cx="924560" cy="337185"/>
          </a:xfrm>
          <a:prstGeom prst="rect">
            <a:avLst/>
          </a:prstGeom>
          <a:noFill/>
        </p:spPr>
        <p:txBody>
          <a:bodyPr wrap="square" rtlCol="0">
            <a:spAutoFit/>
          </a:bodyPr>
          <a:lstStyle/>
          <a:p>
            <a:pPr algn="ctr"/>
            <a:r>
              <a:rPr lang="en-US" altLang="zh-CN" sz="1600" b="1" dirty="0">
                <a:latin typeface="微软雅黑" panose="020B0503020204020204" pitchFamily="34" charset="-122"/>
                <a:ea typeface="微软雅黑" panose="020B0503020204020204" pitchFamily="34" charset="-122"/>
              </a:rPr>
              <a:t>8</a:t>
            </a:r>
            <a:r>
              <a:rPr lang="zh-CN" altLang="en-US" sz="1600" b="1" dirty="0">
                <a:latin typeface="微软雅黑" panose="020B0503020204020204" pitchFamily="34" charset="-122"/>
                <a:ea typeface="微软雅黑" panose="020B0503020204020204" pitchFamily="34" charset="-122"/>
              </a:rPr>
              <a:t>月</a:t>
            </a:r>
          </a:p>
        </p:txBody>
      </p:sp>
      <p:sp>
        <p:nvSpPr>
          <p:cNvPr id="34" name="文本框 33"/>
          <p:cNvSpPr txBox="1"/>
          <p:nvPr/>
        </p:nvSpPr>
        <p:spPr>
          <a:xfrm>
            <a:off x="5633720" y="4878070"/>
            <a:ext cx="924560" cy="337185"/>
          </a:xfrm>
          <a:prstGeom prst="rect">
            <a:avLst/>
          </a:prstGeom>
          <a:noFill/>
        </p:spPr>
        <p:txBody>
          <a:bodyPr wrap="square" rtlCol="0">
            <a:spAutoFit/>
          </a:bodyPr>
          <a:lstStyle/>
          <a:p>
            <a:pPr algn="ctr"/>
            <a:r>
              <a:rPr lang="en-US" sz="1600" b="1" dirty="0">
                <a:latin typeface="微软雅黑" panose="020B0503020204020204" pitchFamily="34" charset="-122"/>
                <a:ea typeface="微软雅黑" panose="020B0503020204020204" pitchFamily="34" charset="-122"/>
              </a:rPr>
              <a:t>9</a:t>
            </a:r>
            <a:r>
              <a:rPr lang="zh-CN" altLang="en-US" sz="1600" b="1" dirty="0">
                <a:latin typeface="微软雅黑" panose="020B0503020204020204" pitchFamily="34" charset="-122"/>
                <a:ea typeface="微软雅黑" panose="020B0503020204020204" pitchFamily="34" charset="-122"/>
              </a:rPr>
              <a:t>月</a:t>
            </a:r>
          </a:p>
        </p:txBody>
      </p:sp>
      <p:sp>
        <p:nvSpPr>
          <p:cNvPr id="35" name="文本框 34"/>
          <p:cNvSpPr txBox="1"/>
          <p:nvPr/>
        </p:nvSpPr>
        <p:spPr>
          <a:xfrm>
            <a:off x="5614670" y="5680710"/>
            <a:ext cx="924560" cy="337185"/>
          </a:xfrm>
          <a:prstGeom prst="rect">
            <a:avLst/>
          </a:prstGeom>
          <a:noFill/>
        </p:spPr>
        <p:txBody>
          <a:bodyPr wrap="square" rtlCol="0">
            <a:spAutoFit/>
          </a:bodyPr>
          <a:lstStyle/>
          <a:p>
            <a:pPr algn="ctr"/>
            <a:r>
              <a:rPr lang="en-US" sz="1600" b="1" dirty="0">
                <a:latin typeface="微软雅黑" panose="020B0503020204020204" pitchFamily="34" charset="-122"/>
                <a:ea typeface="微软雅黑" panose="020B0503020204020204" pitchFamily="34" charset="-122"/>
              </a:rPr>
              <a:t>12</a:t>
            </a:r>
            <a:r>
              <a:rPr lang="zh-CN" altLang="en-US" sz="1600" b="1" dirty="0">
                <a:latin typeface="微软雅黑" panose="020B0503020204020204" pitchFamily="34" charset="-122"/>
                <a:ea typeface="微软雅黑" panose="020B0503020204020204" pitchFamily="34" charset="-122"/>
              </a:rPr>
              <a:t>月</a:t>
            </a:r>
          </a:p>
        </p:txBody>
      </p:sp>
      <p:sp>
        <p:nvSpPr>
          <p:cNvPr id="44" name="文本框 43"/>
          <p:cNvSpPr txBox="1"/>
          <p:nvPr/>
        </p:nvSpPr>
        <p:spPr>
          <a:xfrm>
            <a:off x="9090025" y="4027170"/>
            <a:ext cx="631190" cy="337185"/>
          </a:xfrm>
          <a:prstGeom prst="rect">
            <a:avLst/>
          </a:prstGeom>
          <a:solidFill>
            <a:srgbClr val="92D050"/>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湖南</a:t>
            </a:r>
          </a:p>
        </p:txBody>
      </p:sp>
      <p:sp>
        <p:nvSpPr>
          <p:cNvPr id="45" name="文本框 44"/>
          <p:cNvSpPr txBox="1"/>
          <p:nvPr/>
        </p:nvSpPr>
        <p:spPr>
          <a:xfrm>
            <a:off x="8291195" y="6209030"/>
            <a:ext cx="648335" cy="33718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闸蟹</a:t>
            </a:r>
          </a:p>
        </p:txBody>
      </p:sp>
      <p:sp>
        <p:nvSpPr>
          <p:cNvPr id="46" name="文本框 45"/>
          <p:cNvSpPr txBox="1"/>
          <p:nvPr/>
        </p:nvSpPr>
        <p:spPr>
          <a:xfrm>
            <a:off x="9962515" y="4027170"/>
            <a:ext cx="607695" cy="337185"/>
          </a:xfrm>
          <a:prstGeom prst="rect">
            <a:avLst/>
          </a:prstGeom>
          <a:solidFill>
            <a:srgbClr val="0070C0"/>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宁波</a:t>
            </a:r>
          </a:p>
        </p:txBody>
      </p:sp>
      <p:sp>
        <p:nvSpPr>
          <p:cNvPr id="47" name="文本框 46"/>
          <p:cNvSpPr txBox="1"/>
          <p:nvPr/>
        </p:nvSpPr>
        <p:spPr>
          <a:xfrm>
            <a:off x="6722110" y="4923790"/>
            <a:ext cx="614045" cy="337185"/>
          </a:xfrm>
          <a:prstGeom prst="rect">
            <a:avLst/>
          </a:prstGeom>
          <a:solidFill>
            <a:srgbClr val="00B0F0"/>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鲁中</a:t>
            </a:r>
          </a:p>
        </p:txBody>
      </p:sp>
      <p:sp>
        <p:nvSpPr>
          <p:cNvPr id="2" name="文本框 1"/>
          <p:cNvSpPr txBox="1"/>
          <p:nvPr/>
        </p:nvSpPr>
        <p:spPr>
          <a:xfrm>
            <a:off x="9089978" y="6223948"/>
            <a:ext cx="648586" cy="33718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黄桃</a:t>
            </a:r>
          </a:p>
        </p:txBody>
      </p:sp>
      <p:sp>
        <p:nvSpPr>
          <p:cNvPr id="4" name="文本框 3"/>
          <p:cNvSpPr txBox="1"/>
          <p:nvPr/>
        </p:nvSpPr>
        <p:spPr>
          <a:xfrm>
            <a:off x="9920558" y="6223948"/>
            <a:ext cx="648586" cy="58356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海鲜水产</a:t>
            </a:r>
          </a:p>
        </p:txBody>
      </p:sp>
      <p:sp>
        <p:nvSpPr>
          <p:cNvPr id="5" name="文本框 4"/>
          <p:cNvSpPr txBox="1"/>
          <p:nvPr/>
        </p:nvSpPr>
        <p:spPr>
          <a:xfrm>
            <a:off x="10735945" y="6214110"/>
            <a:ext cx="804545" cy="33718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牛羊肉</a:t>
            </a:r>
          </a:p>
        </p:txBody>
      </p:sp>
      <p:sp>
        <p:nvSpPr>
          <p:cNvPr id="6" name="文本框 5"/>
          <p:cNvSpPr txBox="1"/>
          <p:nvPr/>
        </p:nvSpPr>
        <p:spPr>
          <a:xfrm>
            <a:off x="9945422" y="5184071"/>
            <a:ext cx="607695" cy="337185"/>
          </a:xfrm>
          <a:prstGeom prst="rect">
            <a:avLst/>
          </a:prstGeom>
          <a:solidFill>
            <a:srgbClr val="0070C0"/>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宁波</a:t>
            </a:r>
          </a:p>
        </p:txBody>
      </p:sp>
      <p:sp>
        <p:nvSpPr>
          <p:cNvPr id="8" name="文本框 7"/>
          <p:cNvSpPr txBox="1"/>
          <p:nvPr/>
        </p:nvSpPr>
        <p:spPr>
          <a:xfrm>
            <a:off x="9934575" y="4616450"/>
            <a:ext cx="611505" cy="337185"/>
          </a:xfrm>
          <a:prstGeom prst="rect">
            <a:avLst/>
          </a:prstGeom>
          <a:solidFill>
            <a:srgbClr val="FFC000"/>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粤西</a:t>
            </a:r>
          </a:p>
        </p:txBody>
      </p:sp>
      <p:sp>
        <p:nvSpPr>
          <p:cNvPr id="11" name="文本框 10"/>
          <p:cNvSpPr txBox="1"/>
          <p:nvPr/>
        </p:nvSpPr>
        <p:spPr>
          <a:xfrm>
            <a:off x="10793730" y="5710555"/>
            <a:ext cx="841375" cy="337185"/>
          </a:xfrm>
          <a:prstGeom prst="rect">
            <a:avLst/>
          </a:prstGeom>
          <a:solidFill>
            <a:schemeClr val="tx2"/>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黑龙江</a:t>
            </a:r>
          </a:p>
        </p:txBody>
      </p:sp>
      <p:sp>
        <p:nvSpPr>
          <p:cNvPr id="15" name="文本框 14"/>
          <p:cNvSpPr txBox="1"/>
          <p:nvPr/>
        </p:nvSpPr>
        <p:spPr>
          <a:xfrm>
            <a:off x="7529882" y="4027101"/>
            <a:ext cx="607695" cy="337185"/>
          </a:xfrm>
          <a:prstGeom prst="rect">
            <a:avLst/>
          </a:prstGeom>
          <a:solidFill>
            <a:srgbClr val="0070C0"/>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沈阳</a:t>
            </a:r>
          </a:p>
        </p:txBody>
      </p:sp>
      <p:sp>
        <p:nvSpPr>
          <p:cNvPr id="16" name="文本框 15"/>
          <p:cNvSpPr txBox="1"/>
          <p:nvPr/>
        </p:nvSpPr>
        <p:spPr>
          <a:xfrm>
            <a:off x="8291247" y="4979601"/>
            <a:ext cx="607695" cy="337185"/>
          </a:xfrm>
          <a:prstGeom prst="rect">
            <a:avLst/>
          </a:prstGeom>
          <a:solidFill>
            <a:srgbClr val="C00000"/>
          </a:solidFill>
        </p:spPr>
        <p:txBody>
          <a:bodyPr wrap="square"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苏州</a:t>
            </a:r>
          </a:p>
        </p:txBody>
      </p:sp>
    </p:spTree>
    <p:extLst>
      <p:ext uri="{BB962C8B-B14F-4D97-AF65-F5344CB8AC3E}">
        <p14:creationId xmlns:p14="http://schemas.microsoft.com/office/powerpoint/2010/main" val="396406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7270" y="1666124"/>
            <a:ext cx="2384573" cy="2384573"/>
            <a:chOff x="4240335" y="3008435"/>
            <a:chExt cx="3711332" cy="3711332"/>
          </a:xfrm>
        </p:grpSpPr>
        <p:sp>
          <p:nvSpPr>
            <p:cNvPr id="3" name="椭圆 2"/>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nvGrpSpPr>
            <p:cNvPr id="4" name="组合 3"/>
            <p:cNvGrpSpPr/>
            <p:nvPr/>
          </p:nvGrpSpPr>
          <p:grpSpPr>
            <a:xfrm>
              <a:off x="4710169" y="3478269"/>
              <a:ext cx="2771663" cy="2771663"/>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52400" dist="63500" dir="2700000" algn="tl" rotWithShape="0">
                  <a:schemeClr val="accent3">
                    <a:lumMod val="50000"/>
                    <a:alpha val="64000"/>
                  </a:schemeClr>
                </a:outerShdw>
              </a:effectLst>
              <a:scene3d>
                <a:camera prst="orthographicFront"/>
                <a:lightRig rig="threePt" dir="t"/>
              </a:scene3d>
              <a:sp3d prstMaterial="softEdge">
                <a:bevelT w="82550" h="254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grpSp>
      </p:grpSp>
      <p:sp>
        <p:nvSpPr>
          <p:cNvPr id="24" name="任意多边形 23"/>
          <p:cNvSpPr/>
          <p:nvPr/>
        </p:nvSpPr>
        <p:spPr>
          <a:xfrm>
            <a:off x="600" y="-348344"/>
            <a:ext cx="2718956" cy="7417183"/>
          </a:xfrm>
          <a:custGeom>
            <a:avLst/>
            <a:gdLst>
              <a:gd name="connsiteX0" fmla="*/ 0 w 2837789"/>
              <a:gd name="connsiteY0" fmla="*/ 0 h 8001905"/>
              <a:gd name="connsiteX1" fmla="*/ 2837788 w 2837789"/>
              <a:gd name="connsiteY1" fmla="*/ 0 h 8001905"/>
              <a:gd name="connsiteX2" fmla="*/ 2837788 w 2837789"/>
              <a:gd name="connsiteY2" fmla="*/ 1968500 h 8001905"/>
              <a:gd name="connsiteX3" fmla="*/ 2837789 w 2837789"/>
              <a:gd name="connsiteY3" fmla="*/ 1968500 h 8001905"/>
              <a:gd name="connsiteX4" fmla="*/ 2837789 w 2837789"/>
              <a:gd name="connsiteY4" fmla="*/ 2363879 h 8001905"/>
              <a:gd name="connsiteX5" fmla="*/ 2618085 w 2837789"/>
              <a:gd name="connsiteY5" fmla="*/ 2386026 h 8001905"/>
              <a:gd name="connsiteX6" fmla="*/ 1747634 w 2837789"/>
              <a:gd name="connsiteY6" fmla="*/ 3454034 h 8001905"/>
              <a:gd name="connsiteX7" fmla="*/ 2618085 w 2837789"/>
              <a:gd name="connsiteY7" fmla="*/ 4522042 h 8001905"/>
              <a:gd name="connsiteX8" fmla="*/ 2837789 w 2837789"/>
              <a:gd name="connsiteY8" fmla="*/ 4544190 h 8001905"/>
              <a:gd name="connsiteX9" fmla="*/ 2837789 w 2837789"/>
              <a:gd name="connsiteY9" fmla="*/ 6858000 h 8001905"/>
              <a:gd name="connsiteX10" fmla="*/ 2837788 w 2837789"/>
              <a:gd name="connsiteY10" fmla="*/ 6858000 h 8001905"/>
              <a:gd name="connsiteX11" fmla="*/ 2837788 w 2837789"/>
              <a:gd name="connsiteY11" fmla="*/ 8001905 h 8001905"/>
              <a:gd name="connsiteX12" fmla="*/ 0 w 2837789"/>
              <a:gd name="connsiteY12" fmla="*/ 8001905 h 8001905"/>
              <a:gd name="connsiteX13" fmla="*/ 0 w 2837789"/>
              <a:gd name="connsiteY13" fmla="*/ 6858000 h 8001905"/>
              <a:gd name="connsiteX14" fmla="*/ 0 w 2837789"/>
              <a:gd name="connsiteY14" fmla="*/ 6376305 h 8001905"/>
              <a:gd name="connsiteX15" fmla="*/ 0 w 2837789"/>
              <a:gd name="connsiteY15" fmla="*/ 2133600 h 8001905"/>
              <a:gd name="connsiteX16" fmla="*/ 0 w 2837789"/>
              <a:gd name="connsiteY16" fmla="*/ 1968500 h 800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7789" h="8001905">
                <a:moveTo>
                  <a:pt x="0" y="0"/>
                </a:moveTo>
                <a:lnTo>
                  <a:pt x="2837788" y="0"/>
                </a:lnTo>
                <a:lnTo>
                  <a:pt x="2837788" y="1968500"/>
                </a:lnTo>
                <a:lnTo>
                  <a:pt x="2837789" y="1968500"/>
                </a:lnTo>
                <a:lnTo>
                  <a:pt x="2837789" y="2363879"/>
                </a:lnTo>
                <a:lnTo>
                  <a:pt x="2618085" y="2386026"/>
                </a:lnTo>
                <a:cubicBezTo>
                  <a:pt x="2121320" y="2487680"/>
                  <a:pt x="1747634" y="2927218"/>
                  <a:pt x="1747634" y="3454034"/>
                </a:cubicBezTo>
                <a:cubicBezTo>
                  <a:pt x="1747634" y="3980852"/>
                  <a:pt x="2121320" y="4420389"/>
                  <a:pt x="2618085" y="4522042"/>
                </a:cubicBezTo>
                <a:lnTo>
                  <a:pt x="2837789" y="4544190"/>
                </a:lnTo>
                <a:lnTo>
                  <a:pt x="2837789" y="6858000"/>
                </a:lnTo>
                <a:lnTo>
                  <a:pt x="2837788" y="6858000"/>
                </a:lnTo>
                <a:lnTo>
                  <a:pt x="2837788" y="8001905"/>
                </a:lnTo>
                <a:lnTo>
                  <a:pt x="0" y="8001905"/>
                </a:lnTo>
                <a:lnTo>
                  <a:pt x="0" y="6858000"/>
                </a:lnTo>
                <a:lnTo>
                  <a:pt x="0" y="6376305"/>
                </a:lnTo>
                <a:lnTo>
                  <a:pt x="0" y="2133600"/>
                </a:lnTo>
                <a:lnTo>
                  <a:pt x="0" y="1968500"/>
                </a:lnTo>
                <a:close/>
              </a:path>
            </a:pathLst>
          </a:custGeom>
          <a:solidFill>
            <a:srgbClr val="7F7F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4" name="圆角矩形 13"/>
          <p:cNvSpPr/>
          <p:nvPr/>
        </p:nvSpPr>
        <p:spPr>
          <a:xfrm>
            <a:off x="4002060" y="4379076"/>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1865">
              <a:solidFill>
                <a:srgbClr val="FFFFFF"/>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
        <p:nvSpPr>
          <p:cNvPr id="16" name="文本框 15"/>
          <p:cNvSpPr txBox="1"/>
          <p:nvPr/>
        </p:nvSpPr>
        <p:spPr>
          <a:xfrm>
            <a:off x="2101328" y="2258245"/>
            <a:ext cx="1582026" cy="1200329"/>
          </a:xfrm>
          <a:prstGeom prst="rect">
            <a:avLst/>
          </a:prstGeom>
          <a:noFill/>
        </p:spPr>
        <p:txBody>
          <a:bodyPr wrap="square" lIns="91440" tIns="45720" rIns="91440" bIns="45720" rtlCol="0">
            <a:spAutoFit/>
          </a:bodyPr>
          <a:lstStyle/>
          <a:p>
            <a:r>
              <a:rPr lang="en-US" altLang="zh-CN" sz="7200"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rPr>
              <a:t>04</a:t>
            </a:r>
          </a:p>
        </p:txBody>
      </p:sp>
      <p:sp>
        <p:nvSpPr>
          <p:cNvPr id="15" name="文本框 14">
            <a:extLst>
              <a:ext uri="{FF2B5EF4-FFF2-40B4-BE49-F238E27FC236}">
                <a16:creationId xmlns:a16="http://schemas.microsoft.com/office/drawing/2014/main" id="{219DD943-80CB-4E54-93D7-60ABF036BA7F}"/>
              </a:ext>
            </a:extLst>
          </p:cNvPr>
          <p:cNvSpPr txBox="1"/>
          <p:nvPr/>
        </p:nvSpPr>
        <p:spPr>
          <a:xfrm>
            <a:off x="4251280" y="2858409"/>
            <a:ext cx="6594065" cy="923330"/>
          </a:xfrm>
          <a:prstGeom prst="rect">
            <a:avLst/>
          </a:prstGeom>
          <a:noFill/>
        </p:spPr>
        <p:txBody>
          <a:bodyPr wrap="square" lIns="91440" tIns="45720" rIns="91440" bIns="45720" rtlCol="0">
            <a:spAutoFit/>
          </a:bodyPr>
          <a:lstStyle/>
          <a:p>
            <a:r>
              <a:rPr lang="zh-CN" altLang="en-US" sz="5400" b="1"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rPr>
              <a:t>特色经济“八不准”</a:t>
            </a:r>
            <a:endParaRPr lang="en-US" altLang="zh-CN" sz="5400" b="1" dirty="0">
              <a:solidFill>
                <a:schemeClr val="accent4"/>
              </a:solidFill>
              <a:latin typeface="微软雅黑" panose="020B0503020204020204" pitchFamily="34" charset="-122"/>
              <a:ea typeface="微软雅黑" panose="020B0503020204020204" pitchFamily="34" charset="-122"/>
              <a:sym typeface="微软雅黑 Light" panose="020B0502040204020203" pitchFamily="34" charset="-122"/>
            </a:endParaRPr>
          </a:p>
        </p:txBody>
      </p:sp>
    </p:spTree>
    <p:extLst>
      <p:ext uri="{BB962C8B-B14F-4D97-AF65-F5344CB8AC3E}">
        <p14:creationId xmlns:p14="http://schemas.microsoft.com/office/powerpoint/2010/main" val="3904150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bwMode="auto">
          <a:xfrm>
            <a:off x="5972333" y="4953138"/>
            <a:ext cx="5802166" cy="1476000"/>
          </a:xfrm>
          <a:prstGeom prst="rect">
            <a:avLst/>
          </a:prstGeom>
          <a:solidFill>
            <a:schemeClr val="bg1">
              <a:lumMod val="85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just" fontAlgn="base">
              <a:spcBef>
                <a:spcPct val="0"/>
              </a:spcBef>
              <a:spcAft>
                <a:spcPct val="0"/>
              </a:spcAft>
            </a:pP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bwMode="auto">
          <a:xfrm>
            <a:off x="406905" y="4969180"/>
            <a:ext cx="5441002" cy="1476000"/>
          </a:xfrm>
          <a:prstGeom prst="rect">
            <a:avLst/>
          </a:prstGeom>
          <a:solidFill>
            <a:schemeClr val="bg1">
              <a:lumMod val="85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just" fontAlgn="base">
              <a:spcBef>
                <a:spcPct val="0"/>
              </a:spcBef>
              <a:spcAft>
                <a:spcPct val="0"/>
              </a:spcAft>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bwMode="auto">
          <a:xfrm>
            <a:off x="7955141" y="3265351"/>
            <a:ext cx="3819358" cy="1476000"/>
          </a:xfrm>
          <a:prstGeom prst="rect">
            <a:avLst/>
          </a:prstGeom>
          <a:solidFill>
            <a:schemeClr val="bg1">
              <a:lumMod val="85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just" fontAlgn="base">
              <a:spcBef>
                <a:spcPct val="0"/>
              </a:spcBef>
              <a:spcAft>
                <a:spcPct val="0"/>
              </a:spcAft>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bwMode="auto">
          <a:xfrm>
            <a:off x="4355219" y="3265351"/>
            <a:ext cx="3501576" cy="1476000"/>
          </a:xfrm>
          <a:prstGeom prst="rect">
            <a:avLst/>
          </a:prstGeom>
          <a:solidFill>
            <a:schemeClr val="bg1">
              <a:lumMod val="85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just" fontAlgn="base">
              <a:spcBef>
                <a:spcPct val="0"/>
              </a:spcBef>
              <a:spcAft>
                <a:spcPct val="0"/>
              </a:spcAft>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bwMode="auto">
          <a:xfrm>
            <a:off x="406905" y="3271754"/>
            <a:ext cx="3813789" cy="1476000"/>
          </a:xfrm>
          <a:prstGeom prst="rect">
            <a:avLst/>
          </a:prstGeom>
          <a:solidFill>
            <a:schemeClr val="bg1">
              <a:lumMod val="85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just" fontAlgn="base">
              <a:spcBef>
                <a:spcPct val="0"/>
              </a:spcBef>
              <a:spcAft>
                <a:spcPct val="0"/>
              </a:spcAft>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bwMode="auto">
          <a:xfrm>
            <a:off x="7058526" y="1936915"/>
            <a:ext cx="4693949" cy="1114338"/>
          </a:xfrm>
          <a:prstGeom prst="rect">
            <a:avLst/>
          </a:prstGeom>
          <a:solidFill>
            <a:schemeClr val="bg1">
              <a:lumMod val="85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just" fontAlgn="base">
              <a:spcBef>
                <a:spcPct val="0"/>
              </a:spcBef>
              <a:spcAft>
                <a:spcPct val="0"/>
              </a:spcAft>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3428613" y="1935064"/>
            <a:ext cx="3501576" cy="1114338"/>
          </a:xfrm>
          <a:prstGeom prst="rect">
            <a:avLst/>
          </a:prstGeom>
          <a:solidFill>
            <a:schemeClr val="bg1">
              <a:lumMod val="85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just" fontAlgn="base">
              <a:spcBef>
                <a:spcPct val="0"/>
              </a:spcBef>
              <a:spcAft>
                <a:spcPct val="0"/>
              </a:spcAft>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bwMode="auto">
          <a:xfrm>
            <a:off x="439525" y="1936915"/>
            <a:ext cx="2834709" cy="1116000"/>
          </a:xfrm>
          <a:prstGeom prst="rect">
            <a:avLst/>
          </a:prstGeom>
          <a:solidFill>
            <a:schemeClr val="bg1">
              <a:lumMod val="85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just" fontAlgn="base">
              <a:spcBef>
                <a:spcPct val="0"/>
              </a:spcBef>
              <a:spcAft>
                <a:spcPct val="0"/>
              </a:spcAft>
            </a:pP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176C53CA-B8B6-2546-9C3D-239EA273640B}"/>
              </a:ext>
            </a:extLst>
          </p:cNvPr>
          <p:cNvSpPr/>
          <p:nvPr/>
        </p:nvSpPr>
        <p:spPr>
          <a:xfrm>
            <a:off x="1566074" y="85061"/>
            <a:ext cx="3416320" cy="52322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特色经济推广八不准</a:t>
            </a:r>
            <a:endParaRPr lang="zh-CN" altLang="en-US" sz="2800" b="1" spc="300" dirty="0">
              <a:solidFill>
                <a:schemeClr val="tx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 name="矩形 3">
            <a:extLst>
              <a:ext uri="{FF2B5EF4-FFF2-40B4-BE49-F238E27FC236}">
                <a16:creationId xmlns:a16="http://schemas.microsoft.com/office/drawing/2014/main" id="{176C53CA-B8B6-2546-9C3D-239EA273640B}"/>
              </a:ext>
            </a:extLst>
          </p:cNvPr>
          <p:cNvSpPr/>
          <p:nvPr/>
        </p:nvSpPr>
        <p:spPr>
          <a:xfrm>
            <a:off x="483212" y="5150164"/>
            <a:ext cx="5237104" cy="10129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just">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不准</a:t>
            </a:r>
            <a:r>
              <a:rPr lang="zh-CN" altLang="en-US" b="1" dirty="0">
                <a:solidFill>
                  <a:schemeClr val="tx1"/>
                </a:solidFill>
                <a:latin typeface="微软雅黑" panose="020B0503020204020204" pitchFamily="34" charset="-122"/>
                <a:ea typeface="微软雅黑" panose="020B0503020204020204" pitchFamily="34" charset="-122"/>
              </a:rPr>
              <a:t>各业务部门通过任务形式要求网点安排收派员派发各类营销类</a:t>
            </a:r>
            <a:r>
              <a:rPr lang="en-US" altLang="zh-CN" b="1" dirty="0">
                <a:solidFill>
                  <a:schemeClr val="tx1"/>
                </a:solidFill>
                <a:latin typeface="微软雅黑" panose="020B0503020204020204" pitchFamily="34" charset="-122"/>
                <a:ea typeface="微软雅黑" panose="020B0503020204020204" pitchFamily="34" charset="-122"/>
              </a:rPr>
              <a:t>DM</a:t>
            </a:r>
            <a:r>
              <a:rPr lang="zh-CN" altLang="en-US" b="1" dirty="0">
                <a:solidFill>
                  <a:schemeClr val="tx1"/>
                </a:solidFill>
                <a:latin typeface="微软雅黑" panose="020B0503020204020204" pitchFamily="34" charset="-122"/>
                <a:ea typeface="微软雅黑" panose="020B0503020204020204" pitchFamily="34" charset="-122"/>
              </a:rPr>
              <a:t>单张或折页等宣传物料</a:t>
            </a:r>
          </a:p>
        </p:txBody>
      </p:sp>
      <p:grpSp>
        <p:nvGrpSpPr>
          <p:cNvPr id="5" name="组合 4">
            <a:extLst>
              <a:ext uri="{FF2B5EF4-FFF2-40B4-BE49-F238E27FC236}">
                <a16:creationId xmlns:a16="http://schemas.microsoft.com/office/drawing/2014/main" id="{5CF667F0-A419-4CB6-947D-7CCE08E5E9DC}"/>
              </a:ext>
            </a:extLst>
          </p:cNvPr>
          <p:cNvGrpSpPr/>
          <p:nvPr/>
        </p:nvGrpSpPr>
        <p:grpSpPr>
          <a:xfrm>
            <a:off x="10020533" y="275430"/>
            <a:ext cx="1214923" cy="1182739"/>
            <a:chOff x="9579389" y="637953"/>
            <a:chExt cx="1750739" cy="1818168"/>
          </a:xfrm>
        </p:grpSpPr>
        <p:sp>
          <p:nvSpPr>
            <p:cNvPr id="6" name="椭圆 5">
              <a:extLst>
                <a:ext uri="{FF2B5EF4-FFF2-40B4-BE49-F238E27FC236}">
                  <a16:creationId xmlns:a16="http://schemas.microsoft.com/office/drawing/2014/main" id="{6BAF2EE5-8F86-42FA-981B-F377A21C7D4B}"/>
                </a:ext>
              </a:extLst>
            </p:cNvPr>
            <p:cNvSpPr/>
            <p:nvPr/>
          </p:nvSpPr>
          <p:spPr bwMode="auto">
            <a:xfrm>
              <a:off x="9579389" y="637953"/>
              <a:ext cx="1750739" cy="1818168"/>
            </a:xfrm>
            <a:prstGeom prst="ellipse">
              <a:avLst/>
            </a:prstGeom>
            <a:solidFill>
              <a:srgbClr val="ED1C28"/>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7" name="椭圆 6">
              <a:extLst>
                <a:ext uri="{FF2B5EF4-FFF2-40B4-BE49-F238E27FC236}">
                  <a16:creationId xmlns:a16="http://schemas.microsoft.com/office/drawing/2014/main" id="{5B8F4128-3274-4D7E-ACFC-117E5A81D87B}"/>
                </a:ext>
              </a:extLst>
            </p:cNvPr>
            <p:cNvSpPr/>
            <p:nvPr/>
          </p:nvSpPr>
          <p:spPr bwMode="auto">
            <a:xfrm>
              <a:off x="9714503" y="807272"/>
              <a:ext cx="1480510" cy="1479530"/>
            </a:xfrm>
            <a:prstGeom prst="ellipse">
              <a:avLst/>
            </a:prstGeom>
            <a:solidFill>
              <a:schemeClr val="bg1"/>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id="{1B39CCAE-5843-4A47-8141-691D4415FF21}"/>
                </a:ext>
              </a:extLst>
            </p:cNvPr>
            <p:cNvSpPr/>
            <p:nvPr/>
          </p:nvSpPr>
          <p:spPr bwMode="auto">
            <a:xfrm rot="2897405">
              <a:off x="9660961" y="1468297"/>
              <a:ext cx="1587595" cy="157481"/>
            </a:xfrm>
            <a:prstGeom prst="rect">
              <a:avLst/>
            </a:prstGeom>
            <a:solidFill>
              <a:srgbClr val="ED1C28"/>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grpSp>
      <p:sp>
        <p:nvSpPr>
          <p:cNvPr id="2" name="矩形 1"/>
          <p:cNvSpPr/>
          <p:nvPr/>
        </p:nvSpPr>
        <p:spPr>
          <a:xfrm>
            <a:off x="577519" y="1943814"/>
            <a:ext cx="2375228" cy="1012906"/>
          </a:xfrm>
          <a:prstGeom prst="rect">
            <a:avLst/>
          </a:prstGeom>
          <a:noFill/>
        </p:spPr>
        <p:txBody>
          <a:bodyPr wrap="square">
            <a:spAutoFit/>
          </a:bodyPr>
          <a:lstStyle/>
          <a:p>
            <a:pPr algn="just">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不准</a:t>
            </a:r>
            <a:r>
              <a:rPr lang="zh-CN" altLang="en-US" b="1" dirty="0">
                <a:latin typeface="微软雅黑" panose="020B0503020204020204" pitchFamily="34" charset="-122"/>
                <a:ea typeface="微软雅黑" panose="020B0503020204020204" pitchFamily="34" charset="-122"/>
              </a:rPr>
              <a:t>随意更换推广主题</a:t>
            </a:r>
          </a:p>
        </p:txBody>
      </p:sp>
      <p:sp>
        <p:nvSpPr>
          <p:cNvPr id="9" name="矩形 8"/>
          <p:cNvSpPr/>
          <p:nvPr/>
        </p:nvSpPr>
        <p:spPr>
          <a:xfrm>
            <a:off x="3524865" y="1931814"/>
            <a:ext cx="3405324" cy="1012906"/>
          </a:xfrm>
          <a:prstGeom prst="rect">
            <a:avLst/>
          </a:prstGeom>
          <a:noFill/>
        </p:spPr>
        <p:txBody>
          <a:bodyPr wrap="square">
            <a:spAutoFit/>
          </a:bodyPr>
          <a:lstStyle/>
          <a:p>
            <a:pPr algn="just">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不准</a:t>
            </a:r>
            <a:r>
              <a:rPr lang="zh-CN" altLang="en-US" b="1" dirty="0">
                <a:latin typeface="微软雅黑" panose="020B0503020204020204" pitchFamily="34" charset="-122"/>
                <a:ea typeface="微软雅黑" panose="020B0503020204020204" pitchFamily="34" charset="-122"/>
              </a:rPr>
              <a:t>向收派员强压特色经济商品销售指标</a:t>
            </a:r>
          </a:p>
        </p:txBody>
      </p:sp>
      <p:sp>
        <p:nvSpPr>
          <p:cNvPr id="10" name="矩形 9"/>
          <p:cNvSpPr/>
          <p:nvPr/>
        </p:nvSpPr>
        <p:spPr>
          <a:xfrm>
            <a:off x="6113604" y="5106362"/>
            <a:ext cx="5595184" cy="10129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just">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不准</a:t>
            </a:r>
            <a:r>
              <a:rPr lang="zh-CN" altLang="en-US" b="1" dirty="0">
                <a:solidFill>
                  <a:schemeClr val="tx1"/>
                </a:solidFill>
                <a:latin typeface="微软雅黑" panose="020B0503020204020204" pitchFamily="34" charset="-122"/>
                <a:ea typeface="微软雅黑" panose="020B0503020204020204" pitchFamily="34" charset="-122"/>
              </a:rPr>
              <a:t>在营运类车辆（含电动二三轮车、新能源车、营运货车等）张贴任何形式的营销宣传类广告贴纸</a:t>
            </a:r>
          </a:p>
        </p:txBody>
      </p:sp>
      <p:sp>
        <p:nvSpPr>
          <p:cNvPr id="11" name="矩形 10"/>
          <p:cNvSpPr/>
          <p:nvPr/>
        </p:nvSpPr>
        <p:spPr>
          <a:xfrm>
            <a:off x="498374" y="3254962"/>
            <a:ext cx="3731934" cy="1428404"/>
          </a:xfrm>
          <a:prstGeom prst="rect">
            <a:avLst/>
          </a:prstGeom>
          <a:noFill/>
        </p:spPr>
        <p:txBody>
          <a:bodyPr wrap="square">
            <a:spAutoFit/>
          </a:bodyPr>
          <a:lstStyle/>
          <a:p>
            <a:pPr algn="just">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不准</a:t>
            </a:r>
            <a:r>
              <a:rPr lang="zh-CN" altLang="en-US" b="1" dirty="0">
                <a:latin typeface="微软雅黑" panose="020B0503020204020204" pitchFamily="34" charset="-122"/>
                <a:ea typeface="微软雅黑" panose="020B0503020204020204" pitchFamily="34" charset="-122"/>
              </a:rPr>
              <a:t>以（纸箱</a:t>
            </a:r>
            <a:r>
              <a:rPr lang="en-US" altLang="zh-CN" b="1" dirty="0">
                <a:latin typeface="微软雅黑" panose="020B0503020204020204" pitchFamily="34" charset="-122"/>
                <a:ea typeface="微软雅黑" panose="020B0503020204020204" pitchFamily="34" charset="-122"/>
              </a:rPr>
              <a:t>&amp;</a:t>
            </a:r>
            <a:r>
              <a:rPr lang="zh-CN" altLang="en-US" b="1" dirty="0">
                <a:latin typeface="微软雅黑" panose="020B0503020204020204" pitchFamily="34" charset="-122"/>
                <a:ea typeface="微软雅黑" panose="020B0503020204020204" pitchFamily="34" charset="-122"/>
              </a:rPr>
              <a:t>文件封）进行外部广告资源交换，也不可出现第三方商业品牌标识及信息</a:t>
            </a:r>
          </a:p>
        </p:txBody>
      </p:sp>
      <p:sp>
        <p:nvSpPr>
          <p:cNvPr id="12" name="矩形 11"/>
          <p:cNvSpPr/>
          <p:nvPr/>
        </p:nvSpPr>
        <p:spPr>
          <a:xfrm>
            <a:off x="4371384" y="3236860"/>
            <a:ext cx="3449232" cy="1428404"/>
          </a:xfrm>
          <a:prstGeom prst="rect">
            <a:avLst/>
          </a:prstGeom>
          <a:noFill/>
        </p:spPr>
        <p:txBody>
          <a:bodyPr wrap="square">
            <a:spAutoFit/>
          </a:bodyPr>
          <a:lstStyle/>
          <a:p>
            <a:pPr algn="just">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不准</a:t>
            </a:r>
            <a:r>
              <a:rPr lang="zh-CN" altLang="en-US" b="1" dirty="0">
                <a:latin typeface="微软雅黑" panose="020B0503020204020204" pitchFamily="34" charset="-122"/>
                <a:ea typeface="微软雅黑" panose="020B0503020204020204" pitchFamily="34" charset="-122"/>
              </a:rPr>
              <a:t>在顺丰包材（纸箱、文件封）上张贴任何形式的宣传营销类贴纸</a:t>
            </a:r>
          </a:p>
        </p:txBody>
      </p:sp>
      <p:sp>
        <p:nvSpPr>
          <p:cNvPr id="13" name="矩形 12"/>
          <p:cNvSpPr/>
          <p:nvPr/>
        </p:nvSpPr>
        <p:spPr>
          <a:xfrm>
            <a:off x="7242769" y="1923321"/>
            <a:ext cx="4392846" cy="1012906"/>
          </a:xfrm>
          <a:prstGeom prst="rect">
            <a:avLst/>
          </a:prstGeom>
          <a:noFill/>
        </p:spPr>
        <p:txBody>
          <a:bodyPr wrap="square">
            <a:spAutoFit/>
          </a:bodyPr>
          <a:lstStyle/>
          <a:p>
            <a:pPr algn="just">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不准</a:t>
            </a:r>
            <a:r>
              <a:rPr lang="zh-CN" altLang="en-US" b="1" dirty="0">
                <a:latin typeface="微软雅黑" panose="020B0503020204020204" pitchFamily="34" charset="-122"/>
                <a:ea typeface="微软雅黑" panose="020B0503020204020204" pitchFamily="34" charset="-122"/>
              </a:rPr>
              <a:t>在特色经济纸箱上印刷任何产地直发和区域品牌的信息</a:t>
            </a:r>
          </a:p>
        </p:txBody>
      </p:sp>
      <p:sp>
        <p:nvSpPr>
          <p:cNvPr id="14" name="矩形 13"/>
          <p:cNvSpPr/>
          <p:nvPr/>
        </p:nvSpPr>
        <p:spPr>
          <a:xfrm>
            <a:off x="7997871" y="3204477"/>
            <a:ext cx="3637744" cy="1428404"/>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just">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不准</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地区自行设计的物料（图文、视频）不提报审核发布（朋友圈、内外部媒体等）</a:t>
            </a:r>
          </a:p>
        </p:txBody>
      </p:sp>
      <p:sp>
        <p:nvSpPr>
          <p:cNvPr id="24" name="矩形 23">
            <a:extLst>
              <a:ext uri="{FF2B5EF4-FFF2-40B4-BE49-F238E27FC236}">
                <a16:creationId xmlns:a16="http://schemas.microsoft.com/office/drawing/2014/main" id="{AE2BA275-E260-41B0-9DFD-0AF66F088AD2}"/>
              </a:ext>
            </a:extLst>
          </p:cNvPr>
          <p:cNvSpPr/>
          <p:nvPr/>
        </p:nvSpPr>
        <p:spPr>
          <a:xfrm>
            <a:off x="1648991" y="1068432"/>
            <a:ext cx="5686647" cy="581057"/>
          </a:xfrm>
          <a:prstGeom prst="rect">
            <a:avLst/>
          </a:prstGeom>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严格贯彻并落实“特色经济推广八不准”</a:t>
            </a:r>
          </a:p>
        </p:txBody>
      </p:sp>
    </p:spTree>
    <p:extLst>
      <p:ext uri="{BB962C8B-B14F-4D97-AF65-F5344CB8AC3E}">
        <p14:creationId xmlns:p14="http://schemas.microsoft.com/office/powerpoint/2010/main" val="1055435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0"/>
            <a:ext cx="12192000" cy="6858000"/>
          </a:xfrm>
          <a:prstGeom prst="rect">
            <a:avLst/>
          </a:prstGeom>
          <a:solidFill>
            <a:schemeClr val="tx1">
              <a:lumMod val="50000"/>
              <a:lumOff val="50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4" name="成组"/>
          <p:cNvSpPr/>
          <p:nvPr/>
        </p:nvSpPr>
        <p:spPr>
          <a:xfrm>
            <a:off x="2511849" y="1669863"/>
            <a:ext cx="7168302" cy="3518273"/>
          </a:xfrm>
          <a:prstGeom prst="rect">
            <a:avLst/>
          </a:prstGeom>
          <a:solidFill>
            <a:srgbClr val="FFFFFF"/>
          </a:solidFill>
          <a:ln w="762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sz="1400" dirty="0">
              <a:solidFill>
                <a:srgbClr val="FFFFFF"/>
              </a:solidFill>
              <a:latin typeface="Microsoft YaHei" panose="020B0503020204020204" pitchFamily="34" charset="-122"/>
              <a:ea typeface="Microsoft YaHei" panose="020B0503020204020204" pitchFamily="34" charset="-122"/>
              <a:sym typeface="Helvetica Neue Medium"/>
            </a:endParaRPr>
          </a:p>
        </p:txBody>
      </p:sp>
      <p:sp>
        <p:nvSpPr>
          <p:cNvPr id="7" name="矩形 6"/>
          <p:cNvSpPr/>
          <p:nvPr/>
        </p:nvSpPr>
        <p:spPr>
          <a:xfrm>
            <a:off x="4711579" y="3006575"/>
            <a:ext cx="2773516" cy="1015663"/>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none">
            <a:spAutoFit/>
          </a:bodyPr>
          <a:lstStyle/>
          <a:p>
            <a:r>
              <a:rPr lang="en-US" altLang="zh-CN" sz="6000" dirty="0">
                <a:solidFill>
                  <a:schemeClr val="tx1"/>
                </a:solidFill>
                <a:latin typeface="微软雅黑" panose="020B0503020204020204" pitchFamily="34" charset="-122"/>
                <a:ea typeface="微软雅黑" panose="020B0503020204020204" pitchFamily="34" charset="-122"/>
              </a:rPr>
              <a:t>Thanks</a:t>
            </a:r>
            <a:endParaRPr lang="zh-CN" altLang="en-US" sz="6000" b="1" spc="300" dirty="0">
              <a:solidFill>
                <a:schemeClr val="tx1"/>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14187250"/>
      </p:ext>
    </p:extLst>
  </p:cSld>
  <p:clrMapOvr>
    <a:masterClrMapping/>
  </p:clrMapOvr>
</p:sld>
</file>

<file path=ppt/theme/theme1.xml><?xml version="1.0" encoding="utf-8"?>
<a:theme xmlns:a="http://schemas.openxmlformats.org/drawingml/2006/main" name="Default Design">
  <a:themeElements>
    <a:clrScheme name="SF Express">
      <a:dk1>
        <a:srgbClr val="000000"/>
      </a:dk1>
      <a:lt1>
        <a:srgbClr val="FFFFFF"/>
      </a:lt1>
      <a:dk2>
        <a:srgbClr val="FF0000"/>
      </a:dk2>
      <a:lt2>
        <a:srgbClr val="999999"/>
      </a:lt2>
      <a:accent1>
        <a:srgbClr val="CCCCCC"/>
      </a:accent1>
      <a:accent2>
        <a:srgbClr val="FF716B"/>
      </a:accent2>
      <a:accent3>
        <a:srgbClr val="FFFFFF"/>
      </a:accent3>
      <a:accent4>
        <a:srgbClr val="000000"/>
      </a:accent4>
      <a:accent5>
        <a:srgbClr val="E2E2E2"/>
      </a:accent5>
      <a:accent6>
        <a:srgbClr val="FF0300"/>
      </a:accent6>
      <a:hlink>
        <a:srgbClr val="FFA800"/>
      </a:hlink>
      <a:folHlink>
        <a:srgbClr val="4F4F4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C00000"/>
        </a:solidFill>
        <a:ln w="9525" cap="flat" cmpd="sng" algn="ctr">
          <a:noFill/>
          <a:prstDash val="solid"/>
          <a:round/>
          <a:headEnd type="none" w="med" len="med"/>
          <a:tailEnd type="none" w="med" len="med"/>
        </a:ln>
      </a:spPr>
      <a:bodyPr vert="horz" wrap="square" lIns="91440" tIns="45720" rIns="91440" bIns="45720" numCol="1" rtlCol="0"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sz="24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000" b="0" i="0" u="none" strike="noStrike" cap="none" normalizeH="0" baseline="0">
            <a:ln>
              <a:noFill/>
            </a:ln>
            <a:solidFill>
              <a:srgbClr val="660099"/>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660099"/>
        </a:dk2>
        <a:lt2>
          <a:srgbClr val="999999"/>
        </a:lt2>
        <a:accent1>
          <a:srgbClr val="CCCCCC"/>
        </a:accent1>
        <a:accent2>
          <a:srgbClr val="FF6600"/>
        </a:accent2>
        <a:accent3>
          <a:srgbClr val="FFFFFF"/>
        </a:accent3>
        <a:accent4>
          <a:srgbClr val="000000"/>
        </a:accent4>
        <a:accent5>
          <a:srgbClr val="E2E2E2"/>
        </a:accent5>
        <a:accent6>
          <a:srgbClr val="E75C00"/>
        </a:accent6>
        <a:hlink>
          <a:srgbClr val="00CC00"/>
        </a:hlink>
        <a:folHlink>
          <a:srgbClr val="0099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3549</Words>
  <Application>Microsoft Office PowerPoint</Application>
  <PresentationFormat>宽屏</PresentationFormat>
  <Paragraphs>353</Paragraphs>
  <Slides>27</Slides>
  <Notes>23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OPPOSans M</vt:lpstr>
      <vt:lpstr>等线</vt:lpstr>
      <vt:lpstr>方正粗宋简体</vt:lpstr>
      <vt:lpstr>华文琥珀</vt:lpstr>
      <vt:lpstr>微软雅黑</vt:lpstr>
      <vt:lpstr>微软雅黑</vt:lpstr>
      <vt:lpstr>Abadi</vt:lpstr>
      <vt:lpstr>Arial</vt:lpstr>
      <vt:lpstr>Times</vt:lpstr>
      <vt:lpstr>Wingdings</vt:lpstr>
      <vt:lpstr>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2024-09-10T05:18:37Z</dcterms:created>
  <dcterms:modified xsi:type="dcterms:W3CDTF">2024-09-10T05:18:40Z</dcterms:modified>
</cp:coreProperties>
</file>