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11.xml" ContentType="application/vnd.openxmlformats-officedocument.presentationml.notesSlide+xml"/>
  <Override PartName="/ppt/tags/tag78.xml" ContentType="application/vnd.openxmlformats-officedocument.presentationml.tags+xml"/>
  <Override PartName="/ppt/notesSlides/notesSlide12.xml" ContentType="application/vnd.openxmlformats-officedocument.presentationml.notesSlide+xml"/>
  <Override PartName="/ppt/tags/tag79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409" r:id="rId2"/>
    <p:sldId id="560" r:id="rId3"/>
    <p:sldId id="558" r:id="rId4"/>
    <p:sldId id="418" r:id="rId5"/>
    <p:sldId id="419" r:id="rId6"/>
    <p:sldId id="425" r:id="rId7"/>
    <p:sldId id="421" r:id="rId8"/>
    <p:sldId id="561" r:id="rId9"/>
    <p:sldId id="564" r:id="rId10"/>
    <p:sldId id="565" r:id="rId11"/>
    <p:sldId id="566" r:id="rId12"/>
    <p:sldId id="567" r:id="rId13"/>
    <p:sldId id="568" r:id="rId14"/>
    <p:sldId id="569" r:id="rId15"/>
    <p:sldId id="570" r:id="rId16"/>
    <p:sldId id="586" r:id="rId17"/>
    <p:sldId id="606" r:id="rId18"/>
    <p:sldId id="607" r:id="rId19"/>
    <p:sldId id="571" r:id="rId20"/>
    <p:sldId id="431" r:id="rId21"/>
    <p:sldId id="433" r:id="rId22"/>
    <p:sldId id="572" r:id="rId23"/>
    <p:sldId id="574" r:id="rId24"/>
    <p:sldId id="575" r:id="rId25"/>
    <p:sldId id="577" r:id="rId26"/>
    <p:sldId id="578" r:id="rId27"/>
    <p:sldId id="579" r:id="rId28"/>
    <p:sldId id="581" r:id="rId29"/>
    <p:sldId id="554" r:id="rId30"/>
    <p:sldId id="582" r:id="rId31"/>
    <p:sldId id="588" r:id="rId32"/>
    <p:sldId id="608" r:id="rId33"/>
    <p:sldId id="609" r:id="rId34"/>
    <p:sldId id="584" r:id="rId35"/>
    <p:sldId id="624" r:id="rId36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6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邹庆" initials="邹庆" lastIdx="7" clrIdx="0"/>
  <p:cmAuthor id="1" name="z" initials="z" lastIdx="1" clrIdx="0"/>
  <p:cmAuthor id="2" name="朱虹" initials="朱虹" lastIdx="2" clrIdx="2"/>
  <p:cmAuthor id="3" name="李丞" initials="李丞" lastIdx="1" clrIdx="3"/>
  <p:cmAuthor id="32" name="盛纵运营小组" initials="Office [32]" lastIdx="1" clrIdx="0"/>
  <p:cmAuthor id="4" name="李 炜霆" initials="李" lastIdx="1" clrIdx="3"/>
  <p:cmAuthor id="5" name="bjwangxiaodong" initials="b" lastIdx="9" clrIdx="1"/>
  <p:cmAuthor id="6" name="ACE" initials="A" lastIdx="2" clrIdx="5"/>
  <p:cmAuthor id="7" name="LI MU" initials="LM" lastIdx="1" clrIdx="3"/>
  <p:cmAuthor id="8" name=" " initials="" lastIdx="1" clrIdx="4"/>
  <p:cmAuthor id="10" name="zhouhui" initials="z" lastIdx="1" clrIdx="9"/>
  <p:cmAuthor id="13" name="HP" initials="H" lastIdx="1" clrIdx="12"/>
  <p:cmAuthor id="75" name="作者" initials="A" lastIdx="0" clrIdx="2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41" y="54"/>
      </p:cViewPr>
      <p:guideLst>
        <p:guide orient="horz" pos="2366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更多方案关注公众号：方案研习社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2022/8/3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6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2022/8/3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6.xml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7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7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微信图片_20210823161840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5400000">
            <a:off x="2790825" y="-2534920"/>
            <a:ext cx="6494780" cy="120764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555625" y="1544320"/>
            <a:ext cx="13300710" cy="376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tabLst>
                <a:tab pos="3491865" algn="l"/>
              </a:tabLst>
            </a:pPr>
            <a:r>
              <a:rPr lang="zh-CN" altLang="zh-CN" sz="23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公园壹号</a:t>
            </a:r>
          </a:p>
        </p:txBody>
      </p:sp>
      <p:sp useBgFill="1">
        <p:nvSpPr>
          <p:cNvPr id="5" name="文本框 4"/>
          <p:cNvSpPr txBox="1"/>
          <p:nvPr/>
        </p:nvSpPr>
        <p:spPr>
          <a:xfrm>
            <a:off x="535940" y="3002280"/>
            <a:ext cx="11236960" cy="5219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公园壹号高定生活体验暨卡地亚珍宝艺术展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4"/>
          <a:stretch>
            <a:fillRect/>
          </a:stretch>
        </p:blipFill>
        <p:spPr>
          <a:xfrm>
            <a:off x="218290" y="184"/>
            <a:ext cx="11755998" cy="685781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67905" y="3330845"/>
            <a:ext cx="5345412" cy="1548934"/>
            <a:chOff x="541980" y="3333513"/>
            <a:chExt cx="9821220" cy="2845884"/>
          </a:xfrm>
        </p:grpSpPr>
        <p:grpSp>
          <p:nvGrpSpPr>
            <p:cNvPr id="12" name="组合 11"/>
            <p:cNvGrpSpPr/>
            <p:nvPr/>
          </p:nvGrpSpPr>
          <p:grpSpPr>
            <a:xfrm>
              <a:off x="541980" y="3470602"/>
              <a:ext cx="4726289" cy="1496872"/>
              <a:chOff x="1799280" y="6556611"/>
              <a:chExt cx="4726289" cy="1496872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799280" y="6556611"/>
                <a:ext cx="4726289" cy="14968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3920" b="0" i="0" u="none" strike="noStrike" kern="1200" cap="all" spc="10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AD8F67"/>
                        </a:gs>
                        <a:gs pos="100000">
                          <a:srgbClr val="FFFAE5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Chapter 1</a:t>
                </a:r>
                <a:endParaRPr kumimoji="1" lang="zh-CN" altLang="en-US" sz="3920" b="0" i="0" u="none" strike="noStrike" kern="1200" cap="all" spc="100" normalizeH="0" baseline="0" noProof="0" dirty="0">
                  <a:ln>
                    <a:noFill/>
                  </a:ln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2002424" y="6745072"/>
                <a:ext cx="4320000" cy="36000"/>
              </a:xfrm>
              <a:prstGeom prst="rect">
                <a:avLst/>
              </a:prstGeom>
              <a:gradFill>
                <a:gsLst>
                  <a:gs pos="0">
                    <a:srgbClr val="B0946C"/>
                  </a:gs>
                  <a:gs pos="100000">
                    <a:srgbClr val="FFFAE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8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002424" y="7772582"/>
                <a:ext cx="4320000" cy="36000"/>
              </a:xfrm>
              <a:prstGeom prst="rect">
                <a:avLst/>
              </a:prstGeom>
              <a:gradFill>
                <a:gsLst>
                  <a:gs pos="0">
                    <a:srgbClr val="B0946C"/>
                  </a:gs>
                  <a:gs pos="100000">
                    <a:srgbClr val="FFFAE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8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5351591" y="3333513"/>
              <a:ext cx="4900127" cy="17920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4790" b="0" i="0" u="none" strike="noStrike" kern="1200" cap="all" spc="100" normalizeH="0" baseline="0" noProof="0" dirty="0">
                  <a:ln>
                    <a:noFill/>
                  </a:ln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活动概述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644729" y="4682525"/>
              <a:ext cx="9718471" cy="1496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kumimoji="1" lang="en-US" altLang="zh-CN" sz="3920" cap="all" spc="100" dirty="0"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event content</a:t>
              </a:r>
              <a:endParaRPr kumimoji="1" lang="zh-CN" altLang="en-US" sz="3920" b="0" i="0" u="none" strike="noStrike" kern="1200" cap="all" spc="100" normalizeH="0" baseline="0" noProof="0" dirty="0">
                <a:ln>
                  <a:noFill/>
                </a:ln>
                <a:gradFill>
                  <a:gsLst>
                    <a:gs pos="0">
                      <a:srgbClr val="AD8F67"/>
                    </a:gs>
                    <a:gs pos="100000">
                      <a:srgbClr val="FFFAE5"/>
                    </a:gs>
                  </a:gsLst>
                  <a:lin ang="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" b="3371"/>
          <a:stretch>
            <a:fillRect/>
          </a:stretch>
        </p:blipFill>
        <p:spPr>
          <a:xfrm>
            <a:off x="-74291" y="10338"/>
            <a:ext cx="12292960" cy="685764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916202" y="1794603"/>
            <a:ext cx="6360160" cy="3309419"/>
            <a:chOff x="4956944" y="4352896"/>
            <a:chExt cx="11685637" cy="6080455"/>
          </a:xfrm>
        </p:grpSpPr>
        <p:sp>
          <p:nvSpPr>
            <p:cNvPr id="5" name="矩形 4"/>
            <p:cNvSpPr/>
            <p:nvPr/>
          </p:nvSpPr>
          <p:spPr>
            <a:xfrm>
              <a:off x="6375648" y="4352896"/>
              <a:ext cx="8848230" cy="11643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2940" cap="all" spc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作为高端精品生活的倡导者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5238119" y="5580462"/>
              <a:ext cx="11123288" cy="11643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en-US" altLang="zh-CN" sz="2940" cap="all" spc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kumimoji="1" lang="zh-CN" altLang="en-US" sz="2940" cap="all" spc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始终以高端精品打动高净值人群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6730324" y="6808028"/>
              <a:ext cx="8138878" cy="11643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2940" cap="all" spc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从高端生活价值体系出发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7085000" y="8041420"/>
              <a:ext cx="7429526" cy="11643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2940" cap="all" spc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探寻让生活更舒适的点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4956944" y="9268987"/>
              <a:ext cx="11685637" cy="11643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2940" cap="all" spc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让每一位业主感受项目巅峰圈层生活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11872" b="3264"/>
          <a:stretch>
            <a:fillRect/>
          </a:stretch>
        </p:blipFill>
        <p:spPr>
          <a:xfrm>
            <a:off x="0" y="0"/>
            <a:ext cx="12188825" cy="688784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22275" y="1350010"/>
            <a:ext cx="3449955" cy="1028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1" lang="zh-CN" altLang="en-US" sz="6600" cap="all" spc="100" dirty="0">
                <a:gradFill>
                  <a:gsLst>
                    <a:gs pos="0">
                      <a:srgbClr val="AD8F67"/>
                    </a:gs>
                    <a:gs pos="100000">
                      <a:srgbClr val="FFFAE5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匠心打磨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2275" y="2378075"/>
            <a:ext cx="7664450" cy="1447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kumimoji="1" lang="zh-CN" altLang="en-US" sz="2940" cap="all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当双匠遇见融城精英——公园壹号</a:t>
            </a:r>
          </a:p>
          <a:p>
            <a:pPr fontAlgn="auto">
              <a:lnSpc>
                <a:spcPct val="150000"/>
              </a:lnSpc>
            </a:pPr>
            <a:r>
              <a:rPr kumimoji="1" lang="zh-CN" altLang="en-US" sz="2940" cap="all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当高奢遇见4C标准——卡地亚珍品艺术展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活动图片素材\VCG41499975092.jpgVCG41499975092"/>
          <p:cNvPicPr>
            <a:picLocks noChangeAspect="1"/>
          </p:cNvPicPr>
          <p:nvPr/>
        </p:nvPicPr>
        <p:blipFill>
          <a:blip r:embed="rId3"/>
          <a:srcRect b="7002"/>
          <a:stretch>
            <a:fillRect/>
          </a:stretch>
        </p:blipFill>
        <p:spPr>
          <a:xfrm>
            <a:off x="0" y="-14605"/>
            <a:ext cx="12125960" cy="700024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22275" y="1350010"/>
            <a:ext cx="3449955" cy="1028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1" lang="zh-CN" altLang="en-US" sz="6600" cap="all" spc="100" dirty="0">
                <a:gradFill>
                  <a:gsLst>
                    <a:gs pos="0">
                      <a:srgbClr val="AD8F67"/>
                    </a:gs>
                    <a:gs pos="100000">
                      <a:srgbClr val="FFFAE5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高定生活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2275" y="2421890"/>
            <a:ext cx="8490585" cy="2126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kumimoji="1" lang="zh-CN" altLang="en-US" sz="2940" cap="all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高定适配、享品质人居</a:t>
            </a:r>
          </a:p>
          <a:p>
            <a:pPr fontAlgn="auto">
              <a:lnSpc>
                <a:spcPct val="150000"/>
              </a:lnSpc>
            </a:pPr>
            <a:r>
              <a:rPr kumimoji="1" lang="zh-CN" altLang="en-US" sz="2940" cap="all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人文、历史、地理</a:t>
            </a:r>
          </a:p>
          <a:p>
            <a:pPr fontAlgn="auto">
              <a:lnSpc>
                <a:spcPct val="150000"/>
              </a:lnSpc>
            </a:pPr>
            <a:r>
              <a:rPr kumimoji="1" lang="zh-CN" altLang="en-US" sz="2940" cap="all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礼献给融城一个理想的生活世界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020" y="-19050"/>
            <a:ext cx="12223750" cy="687641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22275" y="964565"/>
            <a:ext cx="3449955" cy="1028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1" lang="zh-CN" altLang="en-US" sz="6600" cap="all" spc="100" dirty="0">
                <a:gradFill>
                  <a:gsLst>
                    <a:gs pos="0">
                      <a:srgbClr val="AD8F67"/>
                    </a:gs>
                    <a:gs pos="100000">
                      <a:srgbClr val="FFFAE5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奢华梦想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CG211126692277"/>
          <p:cNvPicPr>
            <a:picLocks noChangeAspect="1"/>
          </p:cNvPicPr>
          <p:nvPr/>
        </p:nvPicPr>
        <p:blipFill>
          <a:blip r:embed="rId3"/>
          <a:srcRect t="27676" b="17176"/>
          <a:stretch>
            <a:fillRect/>
          </a:stretch>
        </p:blipFill>
        <p:spPr>
          <a:xfrm>
            <a:off x="0" y="0"/>
            <a:ext cx="12192635" cy="693420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0"/>
            <a:ext cx="11466195" cy="6934200"/>
          </a:xfrm>
          <a:prstGeom prst="rect">
            <a:avLst/>
          </a:prstGeom>
          <a:gradFill flip="none" rotWithShape="1">
            <a:gsLst>
              <a:gs pos="1000">
                <a:srgbClr val="000000">
                  <a:alpha val="77000"/>
                </a:srgbClr>
              </a:gs>
              <a:gs pos="100000">
                <a:schemeClr val="tx1">
                  <a:alpha val="0"/>
                </a:schemeClr>
              </a:gs>
              <a:gs pos="54000">
                <a:schemeClr val="tx1">
                  <a:alpha val="1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object 9"/>
          <p:cNvSpPr txBox="1"/>
          <p:nvPr/>
        </p:nvSpPr>
        <p:spPr>
          <a:xfrm>
            <a:off x="336550" y="1350010"/>
            <a:ext cx="5400675" cy="1028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1" lang="zh-CN" altLang="en-US" sz="6600" cap="all" spc="100" dirty="0">
                <a:gradFill>
                  <a:gsLst>
                    <a:gs pos="0">
                      <a:srgbClr val="AD8F67"/>
                    </a:gs>
                    <a:gs pos="100000">
                      <a:srgbClr val="FFFAE5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家私黑松露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36550" y="2286000"/>
            <a:ext cx="8490585" cy="76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kumimoji="1" lang="zh-CN" altLang="en-US" sz="2940" cap="all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美食界的高贵黑钻石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36550" y="2960370"/>
            <a:ext cx="39471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kumimoji="1" lang="zh-CN" altLang="en-US" sz="1200" cap="all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黑松露与鱼子酱、鹅肝酱并称“世界三大美食”，人们迷醉于黑松露自然散发的奇特香气，加上它的踪迹难寻极其珍贵，精通美食的法国人将其比喻为餐桌上的钻石。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4"/>
          <a:stretch>
            <a:fillRect/>
          </a:stretch>
        </p:blipFill>
        <p:spPr>
          <a:xfrm>
            <a:off x="15874" y="179"/>
            <a:ext cx="12192635" cy="6857643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43776" y="3330845"/>
            <a:ext cx="7144081" cy="1548727"/>
            <a:chOff x="497646" y="3333513"/>
            <a:chExt cx="13125947" cy="2845503"/>
          </a:xfrm>
        </p:grpSpPr>
        <p:grpSp>
          <p:nvGrpSpPr>
            <p:cNvPr id="12" name="组合 11"/>
            <p:cNvGrpSpPr/>
            <p:nvPr/>
          </p:nvGrpSpPr>
          <p:grpSpPr>
            <a:xfrm>
              <a:off x="497646" y="3470602"/>
              <a:ext cx="4814958" cy="1496872"/>
              <a:chOff x="1754946" y="6556611"/>
              <a:chExt cx="4814958" cy="1496872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754946" y="6556611"/>
                <a:ext cx="4814958" cy="14968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3920" b="0" i="0" u="none" strike="noStrike" kern="1200" cap="all" spc="10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AD8F67"/>
                        </a:gs>
                        <a:gs pos="100000">
                          <a:srgbClr val="FFFAE5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Chapter 2</a:t>
                </a:r>
                <a:endParaRPr kumimoji="1" lang="zh-CN" altLang="en-US" sz="3920" b="0" i="0" u="none" strike="noStrike" kern="1200" cap="all" spc="100" normalizeH="0" baseline="0" noProof="0" dirty="0">
                  <a:ln>
                    <a:noFill/>
                  </a:ln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2002424" y="6745072"/>
                <a:ext cx="4320000" cy="36000"/>
              </a:xfrm>
              <a:prstGeom prst="rect">
                <a:avLst/>
              </a:prstGeom>
              <a:gradFill>
                <a:gsLst>
                  <a:gs pos="0">
                    <a:srgbClr val="B0946C"/>
                  </a:gs>
                  <a:gs pos="100000">
                    <a:srgbClr val="FFFAE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8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002424" y="7772582"/>
                <a:ext cx="4320000" cy="36000"/>
              </a:xfrm>
              <a:prstGeom prst="rect">
                <a:avLst/>
              </a:prstGeom>
              <a:gradFill>
                <a:gsLst>
                  <a:gs pos="0">
                    <a:srgbClr val="B0946C"/>
                  </a:gs>
                  <a:gs pos="100000">
                    <a:srgbClr val="FFFAE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8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5351590" y="3333513"/>
              <a:ext cx="4900126" cy="17920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4790" b="0" i="0" u="none" strike="noStrike" kern="1200" cap="all" spc="100" normalizeH="0" baseline="0" noProof="0" dirty="0">
                  <a:ln>
                    <a:noFill/>
                  </a:ln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活动布置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644767" y="4682144"/>
              <a:ext cx="12978826" cy="1496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kumimoji="1" lang="en-US" altLang="zh-CN" sz="3920" cap="all" spc="100" dirty="0"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atmosphere arrangement</a:t>
              </a:r>
              <a:endParaRPr kumimoji="1" lang="zh-CN" altLang="en-US" sz="3920" b="0" i="0" u="none" strike="noStrike" kern="1200" cap="all" spc="100" normalizeH="0" baseline="0" noProof="0" dirty="0">
                <a:ln>
                  <a:noFill/>
                </a:ln>
                <a:gradFill>
                  <a:gsLst>
                    <a:gs pos="0">
                      <a:srgbClr val="AD8F67"/>
                    </a:gs>
                    <a:gs pos="100000">
                      <a:srgbClr val="FFFAE5"/>
                    </a:gs>
                  </a:gsLst>
                  <a:lin ang="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8580" y="2012315"/>
            <a:ext cx="12053570" cy="4036695"/>
            <a:chOff x="1030" y="3126"/>
            <a:chExt cx="17846" cy="597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0" y="3127"/>
              <a:ext cx="8833" cy="5968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78" y="3126"/>
              <a:ext cx="8998" cy="5977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235566" y="689126"/>
            <a:ext cx="191008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「邀请函」</a:t>
            </a:r>
          </a:p>
        </p:txBody>
      </p:sp>
      <p:sp>
        <p:nvSpPr>
          <p:cNvPr id="12" name="矩形 11"/>
          <p:cNvSpPr/>
          <p:nvPr/>
        </p:nvSpPr>
        <p:spPr>
          <a:xfrm>
            <a:off x="401927" y="1308210"/>
            <a:ext cx="11282680" cy="423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独特的凹凸质感，是传承千年的凸版印刷工艺，加厚邀请函内页，细节处见真章。复古腊封，尽显奢华。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微信图片_20211130194034"/>
          <p:cNvPicPr>
            <a:picLocks noChangeAspect="1"/>
          </p:cNvPicPr>
          <p:nvPr/>
        </p:nvPicPr>
        <p:blipFill>
          <a:blip r:embed="rId3"/>
          <a:srcRect t="10590"/>
          <a:stretch>
            <a:fillRect/>
          </a:stretch>
        </p:blipFill>
        <p:spPr>
          <a:xfrm>
            <a:off x="4995545" y="1924685"/>
            <a:ext cx="7653020" cy="4562475"/>
          </a:xfrm>
          <a:prstGeom prst="rect">
            <a:avLst/>
          </a:prstGeom>
        </p:spPr>
      </p:pic>
      <p:pic>
        <p:nvPicPr>
          <p:cNvPr id="5" name="图片 4" descr="微信图片_20211130193839"/>
          <p:cNvPicPr>
            <a:picLocks noChangeAspect="1"/>
          </p:cNvPicPr>
          <p:nvPr/>
        </p:nvPicPr>
        <p:blipFill>
          <a:blip r:embed="rId4"/>
          <a:srcRect l="50097" r="4203"/>
          <a:stretch>
            <a:fillRect/>
          </a:stretch>
        </p:blipFill>
        <p:spPr>
          <a:xfrm>
            <a:off x="-1905" y="1925320"/>
            <a:ext cx="6254115" cy="456184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35566" y="689126"/>
            <a:ext cx="191008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「签到处」</a:t>
            </a:r>
          </a:p>
        </p:txBody>
      </p:sp>
      <p:sp>
        <p:nvSpPr>
          <p:cNvPr id="12" name="矩形 11"/>
          <p:cNvSpPr/>
          <p:nvPr/>
        </p:nvSpPr>
        <p:spPr>
          <a:xfrm>
            <a:off x="401927" y="1308210"/>
            <a:ext cx="7421880" cy="423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lnSpc>
                <a:spcPct val="120000"/>
              </a:lnSpc>
            </a:pP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来宾入场出示邀请函，持漆笔在</a:t>
            </a: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金色镜上签到，彰显项目奢华实力。</a:t>
            </a:r>
            <a:endParaRPr kumimoji="1" lang="zh-CN" altLang="en-US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" y="2078990"/>
            <a:ext cx="6637020" cy="443674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35566" y="689126"/>
            <a:ext cx="329184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「签到处（备选）」</a:t>
            </a:r>
          </a:p>
        </p:txBody>
      </p:sp>
      <p:sp>
        <p:nvSpPr>
          <p:cNvPr id="12" name="矩形 11"/>
          <p:cNvSpPr/>
          <p:nvPr/>
        </p:nvSpPr>
        <p:spPr>
          <a:xfrm>
            <a:off x="422882" y="1216135"/>
            <a:ext cx="11026140" cy="755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lnSpc>
                <a:spcPct val="120000"/>
              </a:lnSpc>
            </a:pP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签到处采用背板</a:t>
            </a:r>
            <a:r>
              <a:rPr kumimoji="1" lang="en-US" altLang="zh-CN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高脚桌</a:t>
            </a:r>
            <a:r>
              <a:rPr kumimoji="1" lang="en-US" altLang="zh-CN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花艺进行搭配。来宾入场出示邀请函，礼仪小姐核验后为来宾送上一支鲜花，</a:t>
            </a:r>
            <a:endParaRPr kumimoji="1" lang="zh-CN" altLang="en-US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l">
              <a:lnSpc>
                <a:spcPct val="120000"/>
              </a:lnSpc>
            </a:pP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递上金漆笔，来宾可在主题背板上签名，合影留念。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7840" y="2065655"/>
            <a:ext cx="2696210" cy="25253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700" y="2080895"/>
            <a:ext cx="2604135" cy="25038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1480" y="4661535"/>
            <a:ext cx="1731645" cy="18592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9160" y="4660265"/>
            <a:ext cx="1739265" cy="18821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92080" y="4657090"/>
            <a:ext cx="1777365" cy="19069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微信图片_202111302002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2840" y="1869440"/>
            <a:ext cx="3439160" cy="4586605"/>
          </a:xfrm>
          <a:prstGeom prst="rect">
            <a:avLst/>
          </a:prstGeom>
        </p:spPr>
      </p:pic>
      <p:pic>
        <p:nvPicPr>
          <p:cNvPr id="14" name="图片 13" descr="微信图片_202111302001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69440"/>
            <a:ext cx="3441065" cy="4586605"/>
          </a:xfrm>
          <a:prstGeom prst="rect">
            <a:avLst/>
          </a:prstGeom>
        </p:spPr>
      </p:pic>
      <p:pic>
        <p:nvPicPr>
          <p:cNvPr id="15" name="图片 14" descr="微信图片_2021113020020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5390" y="1850390"/>
            <a:ext cx="6695440" cy="458660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35566" y="689126"/>
            <a:ext cx="225552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「卡地亚展」</a:t>
            </a:r>
          </a:p>
        </p:txBody>
      </p:sp>
      <p:sp>
        <p:nvSpPr>
          <p:cNvPr id="12" name="矩形 11"/>
          <p:cNvSpPr/>
          <p:nvPr/>
        </p:nvSpPr>
        <p:spPr>
          <a:xfrm>
            <a:off x="422910" y="1263650"/>
            <a:ext cx="11427460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20000"/>
              </a:lnSpc>
            </a:pP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卡地亚展：红金色展台搭配世界名胜古迹造型装饰，尽显福清侨乡风范。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35566" y="689126"/>
            <a:ext cx="225552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「展品推荐」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2160" cy="686435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35566" y="689126"/>
            <a:ext cx="225552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「展品推荐」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7710" cy="683895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35566" y="689126"/>
            <a:ext cx="225552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「展品推荐」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微信图片_202112011057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825" y="1798955"/>
            <a:ext cx="6990715" cy="4661535"/>
          </a:xfrm>
          <a:prstGeom prst="rect">
            <a:avLst/>
          </a:prstGeom>
        </p:spPr>
      </p:pic>
      <p:pic>
        <p:nvPicPr>
          <p:cNvPr id="2" name="图片 1" descr="微信图片_20211201105450"/>
          <p:cNvPicPr>
            <a:picLocks noChangeAspect="1"/>
          </p:cNvPicPr>
          <p:nvPr/>
        </p:nvPicPr>
        <p:blipFill>
          <a:blip r:embed="rId4"/>
          <a:srcRect l="19670" t="6361" b="148"/>
          <a:stretch>
            <a:fillRect/>
          </a:stretch>
        </p:blipFill>
        <p:spPr>
          <a:xfrm>
            <a:off x="0" y="1798955"/>
            <a:ext cx="6005830" cy="466026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35566" y="689126"/>
            <a:ext cx="260096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「洽谈桌布置」</a:t>
            </a:r>
          </a:p>
        </p:txBody>
      </p:sp>
      <p:sp>
        <p:nvSpPr>
          <p:cNvPr id="12" name="矩形 11"/>
          <p:cNvSpPr/>
          <p:nvPr/>
        </p:nvSpPr>
        <p:spPr>
          <a:xfrm>
            <a:off x="422910" y="1263650"/>
            <a:ext cx="11427460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20000"/>
              </a:lnSpc>
            </a:pP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布置内容：洽谈桌桌面搭配花艺、金属摆件进行氛围布置，现场餐盘选用奢华款式，营造整体氛围感。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1270" y="1692910"/>
            <a:ext cx="12192635" cy="5165090"/>
            <a:chOff x="0" y="3029"/>
            <a:chExt cx="16812" cy="7122"/>
          </a:xfrm>
        </p:grpSpPr>
        <p:pic>
          <p:nvPicPr>
            <p:cNvPr id="2" name="图片 1" descr="微信图片_202112011111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073"/>
              <a:ext cx="11676" cy="7036"/>
            </a:xfrm>
            <a:prstGeom prst="rect">
              <a:avLst/>
            </a:prstGeom>
          </p:spPr>
        </p:pic>
        <p:pic>
          <p:nvPicPr>
            <p:cNvPr id="3" name="图片 2" descr="微信图片_20211201111111"/>
            <p:cNvPicPr>
              <a:picLocks noChangeAspect="1"/>
            </p:cNvPicPr>
            <p:nvPr/>
          </p:nvPicPr>
          <p:blipFill>
            <a:blip r:embed="rId4"/>
            <a:srcRect r="4238" b="9823"/>
            <a:stretch>
              <a:fillRect/>
            </a:stretch>
          </p:blipFill>
          <p:spPr>
            <a:xfrm>
              <a:off x="11774" y="3029"/>
              <a:ext cx="5039" cy="7123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235566" y="557046"/>
            <a:ext cx="329184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「样板房通道布置」</a:t>
            </a:r>
          </a:p>
        </p:txBody>
      </p:sp>
      <p:sp>
        <p:nvSpPr>
          <p:cNvPr id="12" name="矩形 11"/>
          <p:cNvSpPr/>
          <p:nvPr/>
        </p:nvSpPr>
        <p:spPr>
          <a:xfrm>
            <a:off x="422910" y="1131570"/>
            <a:ext cx="11427460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20000"/>
              </a:lnSpc>
            </a:pP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样板房通道：设置金属展示架展示别墅区特色，顶部搭配灯光，进行氛围营造。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像" descr="F:\微信图片_20211201125025.png微信图片_20211201125025"/>
          <p:cNvPicPr>
            <a:picLocks noChangeAspect="1"/>
          </p:cNvPicPr>
          <p:nvPr/>
        </p:nvPicPr>
        <p:blipFill>
          <a:blip r:embed="rId3"/>
          <a:srcRect b="3852"/>
          <a:stretch>
            <a:fillRect/>
          </a:stretch>
        </p:blipFill>
        <p:spPr>
          <a:xfrm>
            <a:off x="3419475" y="1809115"/>
            <a:ext cx="8740140" cy="49911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" name="图片 1" descr="微信图片_202112011116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" y="1809115"/>
            <a:ext cx="3314700" cy="497268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35566" y="689126"/>
            <a:ext cx="329184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「样板房庭院布置」</a:t>
            </a:r>
          </a:p>
        </p:txBody>
      </p:sp>
      <p:sp>
        <p:nvSpPr>
          <p:cNvPr id="12" name="矩形 11"/>
          <p:cNvSpPr/>
          <p:nvPr/>
        </p:nvSpPr>
        <p:spPr>
          <a:xfrm>
            <a:off x="422910" y="1263650"/>
            <a:ext cx="11427460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20000"/>
              </a:lnSpc>
            </a:pP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样板房庭院：庭院内树木悬挂花艺瓶进行装饰，草坪增加</a:t>
            </a:r>
            <a:r>
              <a:rPr kumimoji="1" lang="en-US" altLang="zh-CN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cartier</a:t>
            </a:r>
            <a:r>
              <a:rPr kumimoji="1" lang="zh-CN" altLang="en-US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风格美陈布置。归家之旅，由此启幕。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4"/>
          <a:stretch>
            <a:fillRect/>
          </a:stretch>
        </p:blipFill>
        <p:spPr>
          <a:xfrm>
            <a:off x="218290" y="184"/>
            <a:ext cx="11755998" cy="685781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546633" y="3330845"/>
            <a:ext cx="7073533" cy="1548934"/>
            <a:chOff x="502897" y="3333513"/>
            <a:chExt cx="12996329" cy="2845884"/>
          </a:xfrm>
        </p:grpSpPr>
        <p:grpSp>
          <p:nvGrpSpPr>
            <p:cNvPr id="7" name="组合 6"/>
            <p:cNvGrpSpPr/>
            <p:nvPr/>
          </p:nvGrpSpPr>
          <p:grpSpPr>
            <a:xfrm>
              <a:off x="502897" y="3470602"/>
              <a:ext cx="4804458" cy="1496872"/>
              <a:chOff x="1760197" y="6556611"/>
              <a:chExt cx="4804458" cy="1496872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760197" y="6556611"/>
                <a:ext cx="4804458" cy="14968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3920" b="0" i="0" u="none" strike="noStrike" kern="1200" cap="all" spc="10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AD8F67"/>
                        </a:gs>
                        <a:gs pos="100000">
                          <a:srgbClr val="FFFAE5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Chapter 3</a:t>
                </a:r>
                <a:endParaRPr kumimoji="1" lang="zh-CN" altLang="en-US" sz="3920" b="0" i="0" u="none" strike="noStrike" kern="1200" cap="all" spc="100" normalizeH="0" baseline="0" noProof="0" dirty="0">
                  <a:ln>
                    <a:noFill/>
                  </a:ln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002424" y="6745072"/>
                <a:ext cx="4320000" cy="36000"/>
              </a:xfrm>
              <a:prstGeom prst="rect">
                <a:avLst/>
              </a:prstGeom>
              <a:gradFill>
                <a:gsLst>
                  <a:gs pos="0">
                    <a:srgbClr val="B0946C"/>
                  </a:gs>
                  <a:gs pos="100000">
                    <a:srgbClr val="FFFAE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8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2002424" y="7772582"/>
                <a:ext cx="4320000" cy="36000"/>
              </a:xfrm>
              <a:prstGeom prst="rect">
                <a:avLst/>
              </a:prstGeom>
              <a:gradFill>
                <a:gsLst>
                  <a:gs pos="0">
                    <a:srgbClr val="B0946C"/>
                  </a:gs>
                  <a:gs pos="100000">
                    <a:srgbClr val="FFFAE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8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5351590" y="3333513"/>
              <a:ext cx="4900127" cy="17920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4790" b="0" i="0" u="none" strike="noStrike" kern="1200" cap="all" spc="100" normalizeH="0" baseline="0" noProof="0" dirty="0">
                  <a:ln>
                    <a:noFill/>
                  </a:ln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活动流程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644729" y="4682525"/>
              <a:ext cx="12854497" cy="1496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kumimoji="1" lang="en-US" altLang="zh-CN" sz="3920" cap="all" spc="100" dirty="0"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private Active process</a:t>
              </a:r>
              <a:endParaRPr kumimoji="1" lang="zh-CN" altLang="en-US" sz="3920" b="0" i="0" u="none" strike="noStrike" kern="1200" cap="all" spc="100" normalizeH="0" baseline="0" noProof="0" dirty="0">
                <a:ln>
                  <a:noFill/>
                </a:ln>
                <a:gradFill>
                  <a:gsLst>
                    <a:gs pos="0">
                      <a:srgbClr val="AD8F67"/>
                    </a:gs>
                    <a:gs pos="100000">
                      <a:srgbClr val="FFFAE5"/>
                    </a:gs>
                  </a:gsLst>
                  <a:lin ang="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7797" b="16660"/>
          <a:stretch>
            <a:fillRect/>
          </a:stretch>
        </p:blipFill>
        <p:spPr>
          <a:xfrm>
            <a:off x="-696595" y="0"/>
            <a:ext cx="13526770" cy="68446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486265" y="429895"/>
            <a:ext cx="2140585" cy="467995"/>
          </a:xfrm>
          <a:prstGeom prst="rect">
            <a:avLst/>
          </a:prstGeom>
          <a:noFill/>
          <a:ln w="19050">
            <a:solidFill>
              <a:srgbClr val="1D1D1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模特迎宾签到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t="7792" b="15902"/>
          <a:stretch>
            <a:fillRect/>
          </a:stretch>
        </p:blipFill>
        <p:spPr>
          <a:xfrm>
            <a:off x="0" y="0"/>
            <a:ext cx="13747750" cy="69907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555480" y="415925"/>
            <a:ext cx="2140585" cy="46799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卡地亚展参观</a:t>
            </a:r>
          </a:p>
        </p:txBody>
      </p:sp>
      <p:pic>
        <p:nvPicPr>
          <p:cNvPr id="3" name="图片 2" descr="标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alphaModFix amt="10000"/>
          </a:blip>
          <a:stretch>
            <a:fillRect/>
          </a:stretch>
        </p:blipFill>
        <p:spPr>
          <a:xfrm>
            <a:off x="11599545" y="4456430"/>
            <a:ext cx="1931670" cy="19316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微信图片_20211130204432.jpg微信图片_20211130204432"/>
          <p:cNvPicPr>
            <a:picLocks noChangeAspect="1"/>
          </p:cNvPicPr>
          <p:nvPr/>
        </p:nvPicPr>
        <p:blipFill>
          <a:blip r:embed="rId3">
            <a:alphaModFix amt="90000"/>
          </a:blip>
          <a:srcRect t="12827"/>
          <a:stretch>
            <a:fillRect/>
          </a:stretch>
        </p:blipFill>
        <p:spPr>
          <a:xfrm>
            <a:off x="0" y="-161290"/>
            <a:ext cx="12191365" cy="70853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793480" y="415925"/>
            <a:ext cx="2902585" cy="46799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黑松露钻石餐品鉴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微信图片_20211130205348"/>
          <p:cNvPicPr>
            <a:picLocks noChangeAspect="1"/>
          </p:cNvPicPr>
          <p:nvPr/>
        </p:nvPicPr>
        <p:blipFill>
          <a:blip r:embed="rId3"/>
          <a:srcRect t="8823" b="6852"/>
          <a:stretch>
            <a:fillRect/>
          </a:stretch>
        </p:blipFill>
        <p:spPr>
          <a:xfrm>
            <a:off x="0" y="-38100"/>
            <a:ext cx="12283440" cy="69043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793480" y="415925"/>
            <a:ext cx="2902585" cy="46799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自助美食品尝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微信图片_20210822230937.png微信图片_2021082223093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8780" y="0"/>
            <a:ext cx="11445875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444355" y="415925"/>
            <a:ext cx="2251710" cy="46799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调酒师表演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306705" y="0"/>
            <a:ext cx="13009245" cy="6858000"/>
            <a:chOff x="-483" y="0"/>
            <a:chExt cx="20487" cy="10800"/>
          </a:xfrm>
        </p:grpSpPr>
        <p:pic>
          <p:nvPicPr>
            <p:cNvPr id="2" name="图片 1" descr="微信图片_2021113021120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83" y="0"/>
              <a:ext cx="7203" cy="10800"/>
            </a:xfrm>
            <a:prstGeom prst="rect">
              <a:avLst/>
            </a:prstGeom>
          </p:spPr>
        </p:pic>
        <p:pic>
          <p:nvPicPr>
            <p:cNvPr id="3" name="图片 2" descr="微信图片_2021113021120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4" y="0"/>
              <a:ext cx="7200" cy="10800"/>
            </a:xfrm>
            <a:prstGeom prst="rect">
              <a:avLst/>
            </a:prstGeom>
          </p:spPr>
        </p:pic>
        <p:pic>
          <p:nvPicPr>
            <p:cNvPr id="7" name="图片 6" descr="微信图片_2021113021120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34" y="0"/>
              <a:ext cx="7206" cy="10800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9444355" y="415925"/>
            <a:ext cx="2251710" cy="46799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雪茄品鉴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156335"/>
            <a:ext cx="12237085" cy="4897755"/>
            <a:chOff x="0" y="1821"/>
            <a:chExt cx="20224" cy="8094"/>
          </a:xfrm>
        </p:grpSpPr>
        <p:pic>
          <p:nvPicPr>
            <p:cNvPr id="406" name="图像" descr="图像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821"/>
              <a:ext cx="12130" cy="809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4" name="图片 3" descr="微信图片_202111302136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30" y="1821"/>
              <a:ext cx="8095" cy="8095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9444355" y="415925"/>
            <a:ext cx="2251710" cy="46799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整点抽奖</a:t>
            </a:r>
          </a:p>
        </p:txBody>
      </p:sp>
      <p:sp>
        <p:nvSpPr>
          <p:cNvPr id="417" name="腔调便携咖啡机…"/>
          <p:cNvSpPr txBox="1"/>
          <p:nvPr/>
        </p:nvSpPr>
        <p:spPr>
          <a:xfrm>
            <a:off x="7553325" y="5225415"/>
            <a:ext cx="4347845" cy="828675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algn="r" defTabSz="457200">
              <a:lnSpc>
                <a:spcPct val="120000"/>
              </a:lnSpc>
              <a:defRPr sz="2000">
                <a:solidFill>
                  <a:srgbClr val="FFFFFF"/>
                </a:solidFill>
                <a:latin typeface="FZSongKeBenXiuKaiS-R-GB"/>
                <a:ea typeface="FZSongKeBenXiuKaiS-R-GB"/>
                <a:cs typeface="FZSongKeBenXiuKaiS-R-GB"/>
                <a:sym typeface="FZSongKeBenXiuKaiS-R-GB"/>
              </a:defRPr>
            </a:pPr>
            <a:r>
              <a:rPr 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卡地亚猎豹女士淡香水</a:t>
            </a:r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457200">
              <a:lnSpc>
                <a:spcPct val="120000"/>
              </a:lnSpc>
              <a:defRPr sz="2000">
                <a:solidFill>
                  <a:srgbClr val="FFFFFF"/>
                </a:solidFill>
                <a:latin typeface="FZSongKeBenXiuKaiS-R-GB"/>
                <a:ea typeface="FZSongKeBenXiuKaiS-R-GB"/>
                <a:cs typeface="FZSongKeBenXiuKaiS-R-GB"/>
                <a:sym typeface="FZSongKeBenXiuKaiS-R-GB"/>
              </a:defRPr>
            </a:pPr>
            <a:r>
              <a: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微信图片_20210819115542"/>
          <p:cNvPicPr>
            <a:picLocks noChangeAspect="1"/>
          </p:cNvPicPr>
          <p:nvPr/>
        </p:nvPicPr>
        <p:blipFill>
          <a:blip r:embed="rId4"/>
          <a:srcRect t="5361"/>
          <a:stretch>
            <a:fillRect/>
          </a:stretch>
        </p:blipFill>
        <p:spPr>
          <a:xfrm>
            <a:off x="-12065" y="0"/>
            <a:ext cx="12216130" cy="724281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444355" y="415925"/>
            <a:ext cx="2251710" cy="46799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外籍乐队表演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10701100553"/>
          <p:cNvPicPr>
            <a:picLocks noChangeAspect="1"/>
          </p:cNvPicPr>
          <p:nvPr/>
        </p:nvPicPr>
        <p:blipFill>
          <a:blip r:embed="rId4"/>
          <a:srcRect t="7998" b="10923"/>
          <a:stretch>
            <a:fillRect/>
          </a:stretch>
        </p:blipFill>
        <p:spPr>
          <a:xfrm>
            <a:off x="-6350" y="-40005"/>
            <a:ext cx="12200255" cy="689419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444355" y="415925"/>
            <a:ext cx="2251710" cy="46799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参观样板房</a:t>
            </a: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695960" y="1043940"/>
          <a:ext cx="10880090" cy="523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1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6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13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环节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内容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00">
                <a:tc rowSpan="9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spc="-5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方正黑体简体" panose="02010601030101010101" charset="-122"/>
                          <a:sym typeface="+mn-ea"/>
                        </a:rPr>
                        <a:t>14:30-18:00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客户陆续到访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来宾签到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客户出示邀请函，礼仪引导客户签到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3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品牌宣传片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循环播放（使用案场电视）</a:t>
                      </a:r>
                      <a:endParaRPr lang="en-US" altLang="zh-CN" sz="16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7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暖场节目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spc="-5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方正黑体简体" panose="02010601030101010101" charset="-122"/>
                          <a:sym typeface="+mn-ea"/>
                        </a:rPr>
                        <a:t>外籍乐队歌曲演唱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3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卡地亚展参观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来宾参观卡地亚展合影留念，进行二次宣传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9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黑松露钻石餐品鉴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厨师现场制作私享黑松露钻石餐供来宾享用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7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自助餐享用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案场设置自助餐供来宾享用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13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调酒表演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调酒师进行调酒表演，邀请来宾品酒，提供雪茄给来宾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07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zh-CN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整点抽奖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16:00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进行整点抽奖，抽取好礼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13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样板房参观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置业顾问带领客户参观别墅区样板房</a:t>
                      </a:r>
                    </a:p>
                  </a:txBody>
                  <a:tcPr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899795" y="443230"/>
            <a:ext cx="10392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活动流程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4"/>
          <a:stretch>
            <a:fillRect/>
          </a:stretch>
        </p:blipFill>
        <p:spPr>
          <a:xfrm>
            <a:off x="218290" y="184"/>
            <a:ext cx="11755998" cy="685781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547585" y="3330845"/>
            <a:ext cx="8022701" cy="1548934"/>
            <a:chOff x="504647" y="3333513"/>
            <a:chExt cx="14740253" cy="2845884"/>
          </a:xfrm>
        </p:grpSpPr>
        <p:grpSp>
          <p:nvGrpSpPr>
            <p:cNvPr id="7" name="组合 6"/>
            <p:cNvGrpSpPr/>
            <p:nvPr/>
          </p:nvGrpSpPr>
          <p:grpSpPr>
            <a:xfrm>
              <a:off x="504647" y="3470602"/>
              <a:ext cx="4800958" cy="1496872"/>
              <a:chOff x="1761947" y="6556611"/>
              <a:chExt cx="4800958" cy="1496872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761947" y="6556611"/>
                <a:ext cx="4800958" cy="14968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3920" b="0" i="0" u="none" strike="noStrike" kern="1200" cap="all" spc="10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AD8F67"/>
                        </a:gs>
                        <a:gs pos="100000">
                          <a:srgbClr val="FFFAE5"/>
                        </a:gs>
                      </a:gsLst>
                      <a:lin ang="0" scaled="0"/>
                    </a:gra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Chapter 4</a:t>
                </a:r>
                <a:endParaRPr kumimoji="1" lang="zh-CN" altLang="en-US" sz="3920" b="0" i="0" u="none" strike="noStrike" kern="1200" cap="all" spc="100" normalizeH="0" baseline="0" noProof="0" dirty="0">
                  <a:ln>
                    <a:noFill/>
                  </a:ln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002424" y="6745072"/>
                <a:ext cx="4320000" cy="36000"/>
              </a:xfrm>
              <a:prstGeom prst="rect">
                <a:avLst/>
              </a:prstGeom>
              <a:gradFill>
                <a:gsLst>
                  <a:gs pos="0">
                    <a:srgbClr val="B0946C"/>
                  </a:gs>
                  <a:gs pos="100000">
                    <a:srgbClr val="FFFAE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8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2002424" y="7772582"/>
                <a:ext cx="4320000" cy="36000"/>
              </a:xfrm>
              <a:prstGeom prst="rect">
                <a:avLst/>
              </a:prstGeom>
              <a:gradFill>
                <a:gsLst>
                  <a:gs pos="0">
                    <a:srgbClr val="B0946C"/>
                  </a:gs>
                  <a:gs pos="100000">
                    <a:srgbClr val="FFFAE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8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5351589" y="3333513"/>
              <a:ext cx="4900127" cy="17920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4790" cap="all" spc="100" dirty="0"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配套服务</a:t>
              </a:r>
              <a:endParaRPr kumimoji="1" lang="zh-CN" altLang="en-US" sz="4790" b="0" i="0" u="none" strike="noStrike" kern="1200" cap="all" spc="100" normalizeH="0" baseline="0" noProof="0" dirty="0">
                <a:ln>
                  <a:noFill/>
                </a:ln>
                <a:gradFill>
                  <a:gsLst>
                    <a:gs pos="0">
                      <a:srgbClr val="AD8F67"/>
                    </a:gs>
                    <a:gs pos="100000">
                      <a:srgbClr val="FFFAE5"/>
                    </a:gs>
                  </a:gsLst>
                  <a:lin ang="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44729" y="4682525"/>
              <a:ext cx="14600171" cy="14968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kumimoji="1" lang="en-US" altLang="zh-CN" sz="3920" cap="all" spc="100" dirty="0">
                  <a:gradFill>
                    <a:gsLst>
                      <a:gs pos="0">
                        <a:srgbClr val="AD8F67"/>
                      </a:gs>
                      <a:gs pos="100000">
                        <a:srgbClr val="FFFAE5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Activities supporting services</a:t>
              </a:r>
              <a:endParaRPr kumimoji="1" lang="zh-CN" altLang="en-US" sz="3920" b="0" i="0" u="none" strike="noStrike" kern="1200" cap="all" spc="100" normalizeH="0" baseline="0" noProof="0" dirty="0">
                <a:ln>
                  <a:noFill/>
                </a:ln>
                <a:gradFill>
                  <a:gsLst>
                    <a:gs pos="0">
                      <a:srgbClr val="AD8F67"/>
                    </a:gs>
                    <a:gs pos="100000">
                      <a:srgbClr val="FFFAE5"/>
                    </a:gs>
                  </a:gsLst>
                  <a:lin ang="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90" y="0"/>
            <a:ext cx="12150725" cy="683958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933167" y="366539"/>
            <a:ext cx="294640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lnSpc>
                <a:spcPct val="120000"/>
              </a:lnSpc>
              <a:defRPr/>
            </a:pPr>
            <a:r>
              <a:rPr kumimoji="1" lang="zh-CN" altLang="en-US" sz="2615" spc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「模特礼服推荐</a:t>
            </a:r>
            <a:r>
              <a:rPr kumimoji="1" lang="zh-CN" altLang="en-US" sz="2615" b="0" i="0" u="none" strike="noStrike" kern="1200" cap="none" spc="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」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3055"/>
            <a:ext cx="12192000" cy="71710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933167" y="366539"/>
            <a:ext cx="294640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lnSpc>
                <a:spcPct val="120000"/>
              </a:lnSpc>
              <a:defRPr/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「模特礼服推荐</a:t>
            </a:r>
            <a:r>
              <a:rPr kumimoji="1" lang="zh-CN" altLang="en-US" sz="2615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」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 descr="微信图片_2021120111351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47140" y="0"/>
            <a:ext cx="13439140" cy="688022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933167" y="366539"/>
            <a:ext cx="294640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lnSpc>
                <a:spcPct val="120000"/>
              </a:lnSpc>
              <a:defRPr/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「模特礼服推荐</a:t>
            </a:r>
            <a:r>
              <a:rPr kumimoji="1" lang="zh-CN" altLang="en-US" sz="2615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」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033" y="2025740"/>
            <a:ext cx="6303317" cy="405045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3" y="2025740"/>
            <a:ext cx="5870269" cy="39533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40652" y="852949"/>
            <a:ext cx="2255520" cy="574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lnSpc>
                <a:spcPct val="120000"/>
              </a:lnSpc>
              <a:defRPr/>
            </a:pPr>
            <a:r>
              <a:rPr kumimoji="1" lang="zh-CN" altLang="en-US" sz="2615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「摄影摄像</a:t>
            </a:r>
            <a:r>
              <a:rPr kumimoji="1" lang="zh-CN" altLang="en-US" sz="2615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」</a:t>
            </a:r>
          </a:p>
        </p:txBody>
      </p:sp>
      <p:sp>
        <p:nvSpPr>
          <p:cNvPr id="6" name="矩形 5"/>
          <p:cNvSpPr/>
          <p:nvPr/>
        </p:nvSpPr>
        <p:spPr>
          <a:xfrm>
            <a:off x="499719" y="1412990"/>
            <a:ext cx="11143035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kumimoji="1" lang="zh-CN" altLang="en-US" cap="all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现场配备摄影、摄像对此次活动进行记录。活动结束后出精修照片、</a:t>
            </a:r>
            <a:r>
              <a:rPr kumimoji="1" lang="en-US" altLang="zh-CN" cap="all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</a:t>
            </a:r>
            <a:r>
              <a:rPr kumimoji="1" lang="zh-CN" altLang="en-US" cap="all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秒视频。</a:t>
            </a:r>
            <a:endParaRPr kumimoji="1" lang="zh-CN" altLang="en-US" b="0" i="0" u="none" strike="noStrike" kern="1200" cap="all" spc="100" normalizeH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微信图片_20210823161840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5400000">
            <a:off x="2790825" y="-2534920"/>
            <a:ext cx="6494780" cy="120764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555625" y="1544320"/>
            <a:ext cx="13300710" cy="376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tabLst>
                <a:tab pos="3491865" algn="l"/>
              </a:tabLst>
            </a:pPr>
            <a:r>
              <a:rPr lang="zh-CN" altLang="zh-CN" sz="23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公园壹号</a:t>
            </a:r>
          </a:p>
        </p:txBody>
      </p:sp>
      <p:sp useBgFill="1">
        <p:nvSpPr>
          <p:cNvPr id="5" name="文本框 4"/>
          <p:cNvSpPr txBox="1"/>
          <p:nvPr/>
        </p:nvSpPr>
        <p:spPr>
          <a:xfrm>
            <a:off x="535940" y="3002280"/>
            <a:ext cx="11236960" cy="5219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公园壹号高定生活体验暨卡地亚珍宝艺术展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g0NWVkZTNhYjBjMTY1YmMyNzc2NGI0OWZiMWQyMT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723,&quot;width&quot;:2723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1e0c513-5159-44e6-9db3-b3787b9ddced}"/>
  <p:tag name="TABLE_ENDDRAG_ORIGIN_RECT" val="856*412"/>
  <p:tag name="TABLE_ENDDRAG_RECT" val="54*82*856*41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更多方案关注公众号：方案研习社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659</Words>
  <Application>Microsoft Office PowerPoint</Application>
  <PresentationFormat>宽屏</PresentationFormat>
  <Paragraphs>91</Paragraphs>
  <Slides>35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0" baseType="lpstr">
      <vt:lpstr>微软雅黑</vt:lpstr>
      <vt:lpstr>Arial</vt:lpstr>
      <vt:lpstr>Calibri</vt:lpstr>
      <vt:lpstr>Wingdings</vt:lpstr>
      <vt:lpstr>更多方案关注公众号：方案研习社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灯 灯</cp:lastModifiedBy>
  <cp:revision>198</cp:revision>
  <dcterms:created xsi:type="dcterms:W3CDTF">2019-06-19T02:08:00Z</dcterms:created>
  <dcterms:modified xsi:type="dcterms:W3CDTF">2022-08-03T01:59:03Z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907EB695C1BF4F778B55DE015121BF4B</vt:lpwstr>
  </property>
  <property fmtid="{D5CDD505-2E9C-101B-9397-08002B2CF9AE}" pid="3" name="KSOProductBuildVer">
    <vt:lpwstr>2052-11.1.0.11753</vt:lpwstr>
  </property>
  <property fmtid="{D5CDD505-2E9C-101B-9397-08002B2CF9AE}" pid="4" name="KSOSaveFontToCloudKey">
    <vt:lpwstr>213637743_cloud</vt:lpwstr>
  </property>
  <property fmtid="{D5CDD505-2E9C-101B-9397-08002B2CF9AE}" pid="5" name="NXPowerLiteLastOptimized">
    <vt:lpwstr>3105715</vt:lpwstr>
  </property>
  <property fmtid="{D5CDD505-2E9C-101B-9397-08002B2CF9AE}" pid="6" name="NXPowerLiteSettings">
    <vt:lpwstr>C700052003A000</vt:lpwstr>
  </property>
  <property fmtid="{D5CDD505-2E9C-101B-9397-08002B2CF9AE}" pid="7" name="NXPowerLiteVersion">
    <vt:lpwstr>D8.0.2</vt:lpwstr>
  </property>
</Properties>
</file>