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sldIdLst>
    <p:sldId id="256" r:id="rId3"/>
    <p:sldId id="257" r:id="rId5"/>
    <p:sldId id="258" r:id="rId6"/>
    <p:sldId id="264" r:id="rId7"/>
    <p:sldId id="265" r:id="rId8"/>
    <p:sldId id="266" r:id="rId9"/>
    <p:sldId id="267" r:id="rId10"/>
    <p:sldId id="259" r:id="rId11"/>
    <p:sldId id="268" r:id="rId12"/>
    <p:sldId id="269" r:id="rId13"/>
    <p:sldId id="270" r:id="rId14"/>
    <p:sldId id="260" r:id="rId15"/>
    <p:sldId id="273" r:id="rId16"/>
    <p:sldId id="274" r:id="rId17"/>
    <p:sldId id="275" r:id="rId18"/>
    <p:sldId id="261" r:id="rId19"/>
    <p:sldId id="277" r:id="rId20"/>
    <p:sldId id="278" r:id="rId21"/>
    <p:sldId id="279" r:id="rId22"/>
    <p:sldId id="262" r:id="rId23"/>
    <p:sldId id="281" r:id="rId24"/>
    <p:sldId id="282" r:id="rId25"/>
    <p:sldId id="283" r:id="rId26"/>
    <p:sldId id="276" r:id="rId27"/>
    <p:sldId id="263" r:id="rId28"/>
    <p:sldId id="286" r:id="rId29"/>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B60"/>
    <a:srgbClr val="00185C"/>
    <a:srgbClr val="000C3F"/>
    <a:srgbClr val="00032B"/>
    <a:srgbClr val="0000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100" d="100"/>
          <a:sy n="100" d="100"/>
        </p:scale>
        <p:origin x="912"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3" Type="http://schemas.openxmlformats.org/officeDocument/2006/relationships/tags" Target="tags/tag28.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2" Type="http://schemas.openxmlformats.org/officeDocument/2006/relationships/themeOverride" Target="../theme/themeOverrid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2" Type="http://schemas.openxmlformats.org/officeDocument/2006/relationships/themeOverride" Target="../theme/themeOverride2.xml"/><Relationship Id="rId1" Type="http://schemas.openxmlformats.org/officeDocument/2006/relationships/package" Target="../embeddings/Workbook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799112097669256"/>
          <c:y val="0.238839285714286"/>
          <c:w val="0.90788013318535"/>
          <c:h val="0.602678571428571"/>
        </c:manualLayout>
      </c:layout>
      <c:barChart>
        <c:barDir val="col"/>
        <c:grouping val="clustered"/>
        <c:varyColors val="0"/>
        <c:ser>
          <c:idx val="0"/>
          <c:order val="0"/>
          <c:spPr>
            <a:solidFill>
              <a:schemeClr val="accent2"/>
            </a:solidFill>
            <a:ln w="9520">
              <a:noFill/>
            </a:ln>
            <a:effectLst/>
          </c:spPr>
          <c:invertIfNegative val="0"/>
          <c:dPt>
            <c:idx val="0"/>
            <c:invertIfNegative val="0"/>
            <c:bubble3D val="0"/>
            <c:spPr>
              <a:solidFill>
                <a:srgbClr val="FFFFFF"/>
              </a:solidFill>
              <a:ln w="9520">
                <a:noFill/>
              </a:ln>
              <a:effectLst/>
            </c:spPr>
          </c:dPt>
          <c:dPt>
            <c:idx val="1"/>
            <c:invertIfNegative val="0"/>
            <c:bubble3D val="0"/>
            <c:spPr>
              <a:solidFill>
                <a:srgbClr val="FFFFFF"/>
              </a:solidFill>
              <a:ln w="9520">
                <a:noFill/>
              </a:ln>
              <a:effectLst/>
            </c:spPr>
          </c:dPt>
          <c:dPt>
            <c:idx val="2"/>
            <c:invertIfNegative val="0"/>
            <c:bubble3D val="0"/>
            <c:spPr>
              <a:solidFill>
                <a:srgbClr val="FFFFFF"/>
              </a:solidFill>
              <a:ln w="9520">
                <a:noFill/>
              </a:ln>
              <a:effectLst/>
            </c:spPr>
          </c:dPt>
          <c:dPt>
            <c:idx val="3"/>
            <c:invertIfNegative val="0"/>
            <c:bubble3D val="0"/>
            <c:spPr>
              <a:solidFill>
                <a:srgbClr val="FFFFFF"/>
              </a:solidFill>
              <a:ln w="9520">
                <a:noFill/>
              </a:ln>
              <a:effectLst/>
            </c:spPr>
          </c:dPt>
          <c:dLbls>
            <c:delete val="1"/>
          </c:dLbls>
          <c:val>
            <c:numRef>
              <c:f>Sheet1!$B$2:$E$2</c:f>
              <c:numCache>
                <c:formatCode>General</c:formatCode>
                <c:ptCount val="4"/>
                <c:pt idx="0">
                  <c:v>17</c:v>
                </c:pt>
                <c:pt idx="1">
                  <c:v>26</c:v>
                </c:pt>
                <c:pt idx="2">
                  <c:v>53</c:v>
                </c:pt>
                <c:pt idx="3">
                  <c:v>96</c:v>
                </c:pt>
              </c:numCache>
            </c:numRef>
          </c:val>
          <c:extLst>
            <c:ext xmlns:c15="http://schemas.microsoft.com/office/drawing/2012/chart" uri="{02D57815-91ED-43cb-92C2-25804820EDAC}">
              <c15:filteredSeriesTitle>
                <c15:tx>
                  <c:strRef>
                    <c:extLst>
                      <c:ext uri="{02D57815-91ED-43cb-92C2-25804820EDAC}">
                        <c15:formulaRef>
                          <c15:sqref>Sheet1!$A$2</c15:sqref>
                        </c15:formulaRef>
                      </c:ext>
                    </c:extLst>
                    <c:strCache>
                      <c:ptCount val="1"/>
                      <c:pt idx="0">
                        <c:v>标题 01</c:v>
                      </c:pt>
                    </c:strCache>
                  </c:strRef>
                </c15:tx>
              </c15:filteredSeriesTitle>
            </c:ext>
            <c:ext xmlns:c15="http://schemas.microsoft.com/office/drawing/2012/chart" uri="{02D57815-91ED-43cb-92C2-25804820EDAC}">
              <c15:filteredCategoryTitle>
                <c15:cat>
                  <c:numRef>
                    <c:extLst>
                      <c:ext uri="{02D57815-91ED-43cb-92C2-25804820EDAC}">
                        <c15:formulaRef>
                          <c15:sqref>Sheet1!$B$1:$E$1</c15:sqref>
                        </c15:formulaRef>
                      </c:ext>
                    </c:extLst>
                    <c:numCache>
                      <c:formatCode>General</c:formatCode>
                      <c:ptCount val="4"/>
                      <c:pt idx="0">
                        <c:v>2011</c:v>
                      </c:pt>
                      <c:pt idx="1">
                        <c:v>2013</c:v>
                      </c:pt>
                      <c:pt idx="2">
                        <c:v>2015</c:v>
                      </c:pt>
                      <c:pt idx="3">
                        <c:v>2017</c:v>
                      </c:pt>
                    </c:numCache>
                  </c:numRef>
                </c15:cat>
              </c15:filteredCategoryTitle>
            </c:ext>
          </c:extLst>
        </c:ser>
        <c:ser>
          <c:idx val="1"/>
          <c:order val="1"/>
          <c:spPr>
            <a:solidFill>
              <a:srgbClr val="000000"/>
            </a:solidFill>
            <a:ln w="9520">
              <a:noFill/>
            </a:ln>
            <a:effectLst/>
          </c:spPr>
          <c:invertIfNegative val="0"/>
          <c:dLbls>
            <c:delete val="1"/>
          </c:dLbls>
          <c:val>
            <c:numRef>
              <c:f>Sheet1!$B$3:$E$3</c:f>
              <c:numCache>
                <c:formatCode>General</c:formatCode>
                <c:ptCount val="4"/>
                <c:pt idx="0">
                  <c:v>55</c:v>
                </c:pt>
                <c:pt idx="1">
                  <c:v>43</c:v>
                </c:pt>
                <c:pt idx="2">
                  <c:v>70</c:v>
                </c:pt>
                <c:pt idx="3">
                  <c:v>58</c:v>
                </c:pt>
              </c:numCache>
            </c:numRef>
          </c:val>
          <c:extLst>
            <c:ext xmlns:c15="http://schemas.microsoft.com/office/drawing/2012/chart" uri="{02D57815-91ED-43cb-92C2-25804820EDAC}">
              <c15:filteredSeriesTitle>
                <c15:tx>
                  <c:strRef>
                    <c:extLst>
                      <c:ext uri="{02D57815-91ED-43cb-92C2-25804820EDAC}">
                        <c15:formulaRef>
                          <c15:sqref>Sheet1!$A$3</c15:sqref>
                        </c15:formulaRef>
                      </c:ext>
                    </c:extLst>
                    <c:strCache>
                      <c:ptCount val="1"/>
                      <c:pt idx="0">
                        <c:v>标题 02</c:v>
                      </c:pt>
                    </c:strCache>
                  </c:strRef>
                </c15:tx>
              </c15:filteredSeriesTitle>
            </c:ext>
            <c:ext xmlns:c15="http://schemas.microsoft.com/office/drawing/2012/chart" uri="{02D57815-91ED-43cb-92C2-25804820EDAC}">
              <c15:filteredCategoryTitle>
                <c15:cat>
                  <c:numRef>
                    <c:extLst>
                      <c:ext uri="{02D57815-91ED-43cb-92C2-25804820EDAC}">
                        <c15:formulaRef>
                          <c15:sqref>Sheet1!$B$1:$E$1</c15:sqref>
                        </c15:formulaRef>
                      </c:ext>
                    </c:extLst>
                    <c:numCache>
                      <c:formatCode>General</c:formatCode>
                      <c:ptCount val="4"/>
                      <c:pt idx="0">
                        <c:v>2011</c:v>
                      </c:pt>
                      <c:pt idx="1">
                        <c:v>2013</c:v>
                      </c:pt>
                      <c:pt idx="2">
                        <c:v>2015</c:v>
                      </c:pt>
                      <c:pt idx="3">
                        <c:v>2017</c:v>
                      </c:pt>
                    </c:numCache>
                  </c:numRef>
                </c15:cat>
              </c15:filteredCategoryTitle>
            </c:ext>
          </c:extLst>
        </c:ser>
        <c:dLbls>
          <c:showLegendKey val="0"/>
          <c:showVal val="0"/>
          <c:showCatName val="0"/>
          <c:showSerName val="0"/>
          <c:showPercent val="0"/>
          <c:showBubbleSize val="0"/>
        </c:dLbls>
        <c:gapWidth val="110"/>
        <c:axId val="231422432"/>
        <c:axId val="231422992"/>
      </c:barChart>
      <c:catAx>
        <c:axId val="231422432"/>
        <c:scaling>
          <c:orientation val="minMax"/>
        </c:scaling>
        <c:delete val="0"/>
        <c:axPos val="b"/>
        <c:numFmt formatCode="General" sourceLinked="1"/>
        <c:majorTickMark val="none"/>
        <c:minorTickMark val="none"/>
        <c:tickLblPos val="low"/>
        <c:spPr>
          <a:ln w="4760" cap="flat" cmpd="sng" algn="ctr">
            <a:solidFill>
              <a:srgbClr val="000000"/>
            </a:solidFill>
            <a:prstDash val="solid"/>
            <a:round/>
          </a:ln>
        </c:spPr>
        <c:txPr>
          <a:bodyPr rot="0" spcFirstLastPara="0" vertOverflow="ellipsis" vert="horz" wrap="square" anchor="ctr" anchorCtr="1"/>
          <a:lstStyle/>
          <a:p>
            <a:pPr>
              <a:defRPr lang="zh-CN" sz="800" b="0" i="0" u="none" strike="noStrike" kern="1200" baseline="0">
                <a:solidFill>
                  <a:schemeClr val="bg1"/>
                </a:solidFill>
                <a:latin typeface="+mn-ea"/>
                <a:ea typeface="+mn-ea"/>
                <a:cs typeface="Gill Sans"/>
              </a:defRPr>
            </a:pPr>
          </a:p>
        </c:txPr>
        <c:crossAx val="231422992"/>
        <c:crosses val="autoZero"/>
        <c:auto val="1"/>
        <c:lblAlgn val="ctr"/>
        <c:lblOffset val="100"/>
        <c:tickLblSkip val="1"/>
        <c:noMultiLvlLbl val="0"/>
      </c:catAx>
      <c:valAx>
        <c:axId val="231422992"/>
        <c:scaling>
          <c:orientation val="minMax"/>
          <c:max val="100"/>
        </c:scaling>
        <c:delete val="0"/>
        <c:axPos val="l"/>
        <c:majorGridlines>
          <c:spPr>
            <a:ln w="4760" cap="flat" cmpd="sng" algn="ctr">
              <a:solidFill>
                <a:srgbClr val="CDCDCD"/>
              </a:solidFill>
              <a:prstDash val="solid"/>
              <a:round/>
            </a:ln>
          </c:spPr>
        </c:majorGridlines>
        <c:numFmt formatCode="General" sourceLinked="1"/>
        <c:majorTickMark val="none"/>
        <c:minorTickMark val="none"/>
        <c:tickLblPos val="nextTo"/>
        <c:spPr>
          <a:ln w="3570" cap="flat" cmpd="sng" algn="ctr">
            <a:noFill/>
            <a:prstDash val="solid"/>
            <a:round/>
          </a:ln>
        </c:spPr>
        <c:txPr>
          <a:bodyPr rot="0" spcFirstLastPara="0" vertOverflow="ellipsis" vert="horz" wrap="square" anchor="ctr" anchorCtr="1"/>
          <a:lstStyle/>
          <a:p>
            <a:pPr>
              <a:defRPr lang="zh-CN" sz="800" b="0" i="0" u="none" strike="noStrike" kern="1200" baseline="0">
                <a:solidFill>
                  <a:schemeClr val="bg1"/>
                </a:solidFill>
                <a:latin typeface="+mn-ea"/>
                <a:ea typeface="+mn-ea"/>
                <a:cs typeface="Gill Sans"/>
              </a:defRPr>
            </a:pPr>
          </a:p>
        </c:txPr>
        <c:crossAx val="231422432"/>
        <c:crosses val="autoZero"/>
        <c:crossBetween val="between"/>
      </c:valAx>
      <c:spPr>
        <a:noFill/>
        <a:ln w="9520">
          <a:noFill/>
        </a:ln>
      </c:spPr>
    </c:plotArea>
    <c:plotVisOnly val="1"/>
    <c:dispBlanksAs val="gap"/>
    <c:showDLblsOverMax val="0"/>
  </c:chart>
  <c:spPr>
    <a:noFill/>
    <a:ln>
      <a:noFill/>
    </a:ln>
  </c:spPr>
  <c:txPr>
    <a:bodyPr anchor="t"/>
    <a:lstStyle/>
    <a:p>
      <a:pPr>
        <a:defRPr lang="zh-CN" sz="800" b="0" i="0" u="none" strike="noStrike" baseline="0">
          <a:solidFill>
            <a:srgbClr val="000000"/>
          </a:solidFill>
          <a:latin typeface="+mn-ea"/>
          <a:ea typeface="+mn-ea"/>
          <a:cs typeface="Gill Sans"/>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solidFill>
              <a:schemeClr val="bg1"/>
            </a:solidFill>
          </c:spPr>
          <c:explosion val="0"/>
          <c:dPt>
            <c:idx val="0"/>
            <c:bubble3D val="0"/>
            <c:spPr>
              <a:solidFill>
                <a:schemeClr val="tx1"/>
              </a:solidFill>
              <a:ln w="19050">
                <a:solidFill>
                  <a:schemeClr val="bg1"/>
                </a:solidFill>
              </a:ln>
              <a:effectLst/>
            </c:spPr>
          </c:dPt>
          <c:dPt>
            <c:idx val="1"/>
            <c:bubble3D val="0"/>
            <c:spPr>
              <a:solidFill>
                <a:schemeClr val="bg1"/>
              </a:solidFill>
              <a:ln w="19050">
                <a:solidFill>
                  <a:schemeClr val="lt1"/>
                </a:solidFill>
              </a:ln>
              <a:effectLst/>
            </c:spPr>
          </c:dPt>
          <c:dLbls>
            <c:delete val="1"/>
          </c:dLbls>
          <c:val>
            <c:numRef>
              <c:f>Sheet1!$B$2:$B$3</c:f>
              <c:numCache>
                <c:formatCode>General</c:formatCode>
                <c:ptCount val="2"/>
                <c:pt idx="0">
                  <c:v>50</c:v>
                </c:pt>
                <c:pt idx="1">
                  <c:v>50</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列2</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A</c:v>
                      </c:pt>
                      <c:pt idx="1">
                        <c:v>B</c:v>
                      </c:pt>
                    </c:strCache>
                  </c:strRef>
                </c15:cat>
              </c15:filteredCategoryTitle>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solidFill>
              <a:schemeClr val="bg1"/>
            </a:solidFill>
          </c:spPr>
          <c:explosion val="0"/>
          <c:dPt>
            <c:idx val="0"/>
            <c:bubble3D val="0"/>
            <c:spPr>
              <a:solidFill>
                <a:schemeClr val="tx1"/>
              </a:solidFill>
              <a:ln w="19050">
                <a:solidFill>
                  <a:schemeClr val="bg1"/>
                </a:solidFill>
              </a:ln>
              <a:effectLst/>
            </c:spPr>
          </c:dPt>
          <c:dPt>
            <c:idx val="1"/>
            <c:bubble3D val="0"/>
            <c:spPr>
              <a:solidFill>
                <a:schemeClr val="bg1"/>
              </a:solidFill>
              <a:ln w="19050">
                <a:solidFill>
                  <a:schemeClr val="lt1"/>
                </a:solidFill>
              </a:ln>
              <a:effectLst/>
            </c:spPr>
          </c:dPt>
          <c:dLbls>
            <c:delete val="1"/>
          </c:dLbls>
          <c:val>
            <c:numRef>
              <c:f>Sheet1!$B$2:$B$3</c:f>
              <c:numCache>
                <c:formatCode>General</c:formatCode>
                <c:ptCount val="2"/>
                <c:pt idx="0">
                  <c:v>25</c:v>
                </c:pt>
                <c:pt idx="1">
                  <c:v>75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列2</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A</c:v>
                      </c:pt>
                      <c:pt idx="1">
                        <c:v>第二季度</c:v>
                      </c:pt>
                    </c:strCache>
                  </c:strRef>
                </c15:cat>
              </c15:filteredCategoryTitle>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ysClr val="window" lastClr="FFFFFF"/>
            </a:solidFill>
            <a:ln>
              <a:noFill/>
            </a:ln>
            <a:effectLst/>
          </c:spPr>
          <c:invertIfNegative val="0"/>
          <c:dPt>
            <c:idx val="0"/>
            <c:invertIfNegative val="0"/>
            <c:bubble3D val="0"/>
            <c:spPr>
              <a:solidFill>
                <a:sysClr val="window" lastClr="FFFFFF"/>
              </a:solidFill>
              <a:ln>
                <a:solidFill>
                  <a:srgbClr val="252525"/>
                </a:solidFill>
              </a:ln>
              <a:effectLst/>
            </c:spPr>
          </c:dPt>
          <c:dPt>
            <c:idx val="1"/>
            <c:invertIfNegative val="0"/>
            <c:bubble3D val="0"/>
            <c:spPr>
              <a:solidFill>
                <a:sysClr val="window" lastClr="FFFFFF"/>
              </a:solidFill>
              <a:ln>
                <a:solidFill>
                  <a:srgbClr val="252525"/>
                </a:solidFill>
              </a:ln>
              <a:effectLst/>
            </c:spPr>
          </c:dPt>
          <c:dPt>
            <c:idx val="2"/>
            <c:invertIfNegative val="0"/>
            <c:bubble3D val="0"/>
            <c:spPr>
              <a:solidFill>
                <a:sysClr val="window" lastClr="FFFFFF"/>
              </a:solidFill>
              <a:ln>
                <a:solidFill>
                  <a:srgbClr val="252525"/>
                </a:solidFill>
              </a:ln>
              <a:effectLst/>
            </c:spPr>
          </c:dPt>
          <c:dPt>
            <c:idx val="3"/>
            <c:invertIfNegative val="0"/>
            <c:bubble3D val="0"/>
          </c:dPt>
          <c:dLbls>
            <c:spPr>
              <a:noFill/>
              <a:ln>
                <a:noFill/>
              </a:ln>
              <a:effectLst/>
            </c:spPr>
            <c:txPr>
              <a:bodyPr rot="0" spcFirstLastPara="1" vertOverflow="ellipsis" vert="horz" wrap="square" lIns="38100" tIns="19050" rIns="38100" bIns="19050" anchor="ctr" anchorCtr="1">
                <a:spAutoFit/>
              </a:bodyPr>
              <a:lstStyle/>
              <a:p>
                <a:pPr>
                  <a:defRPr lang="zh-CN" sz="2400" b="1" i="0" u="none" strike="noStrike" kern="1200" baseline="0">
                    <a:solidFill>
                      <a:schemeClr val="bg1"/>
                    </a:solidFill>
                    <a:latin typeface="Aharoni" panose="02010803020104030203" pitchFamily="2" charset="-79"/>
                    <a:ea typeface="+mn-ea"/>
                    <a:cs typeface="Aharoni" panose="02010803020104030203" pitchFamily="2" charset="-79"/>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val>
            <c:numRef>
              <c:f>Sheet1!$B$2:$B$5</c:f>
              <c:numCache>
                <c:formatCode>General</c:formatCode>
                <c:ptCount val="4"/>
                <c:pt idx="0">
                  <c:v>4.3</c:v>
                </c:pt>
                <c:pt idx="1">
                  <c:v>2.5</c:v>
                </c:pt>
                <c:pt idx="2">
                  <c:v>3.5</c:v>
                </c:pt>
                <c:pt idx="3">
                  <c:v>4.5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系列 1</c:v>
                      </c:pt>
                    </c:strCache>
                  </c:strRef>
                </c15:tx>
              </c15:filteredSeriesTitle>
            </c:ext>
            <c:ext xmlns:c15="http://schemas.microsoft.com/office/drawing/2012/chart" uri="{02D57815-91ED-43cb-92C2-25804820EDAC}">
              <c15:filteredCategoryTitle>
                <c15:cat>
                  <c:numRef>
                    <c:extLst>
                      <c:ext uri="{02D57815-91ED-43cb-92C2-25804820EDAC}">
                        <c15:formulaRef>
                          <c15:sqref>Sheet1!$A$2:$A$5</c15:sqref>
                        </c15:formulaRef>
                      </c:ext>
                    </c:extLst>
                    <c:numCache>
                      <c:formatCode>General</c:formatCode>
                      <c:ptCount val="4"/>
                      <c:pt idx="0">
                        <c:v>2014</c:v>
                      </c:pt>
                      <c:pt idx="1">
                        <c:v>2015</c:v>
                      </c:pt>
                      <c:pt idx="2">
                        <c:v>2016</c:v>
                      </c:pt>
                      <c:pt idx="3">
                        <c:v>2017</c:v>
                      </c:pt>
                    </c:numCache>
                  </c:numRef>
                </c15:cat>
              </c15:filteredCategoryTitle>
            </c:ext>
          </c:extLst>
        </c:ser>
        <c:dLbls>
          <c:showLegendKey val="0"/>
          <c:showVal val="0"/>
          <c:showCatName val="0"/>
          <c:showSerName val="0"/>
          <c:showPercent val="0"/>
          <c:showBubbleSize val="0"/>
        </c:dLbls>
        <c:gapWidth val="182"/>
        <c:axId val="265147136"/>
        <c:axId val="265148672"/>
      </c:barChart>
      <c:catAx>
        <c:axId val="2651471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zh-CN" sz="1800" b="0" i="0" u="none" strike="noStrike" kern="1200" baseline="0">
                <a:solidFill>
                  <a:schemeClr val="bg1"/>
                </a:solidFill>
                <a:latin typeface="Aharoni" panose="02010803020104030203" pitchFamily="2" charset="-79"/>
                <a:ea typeface="+mn-ea"/>
                <a:cs typeface="Aharoni" panose="02010803020104030203" pitchFamily="2" charset="-79"/>
              </a:defRPr>
            </a:pPr>
          </a:p>
        </c:txPr>
        <c:crossAx val="265148672"/>
        <c:crosses val="autoZero"/>
        <c:auto val="1"/>
        <c:lblAlgn val="ctr"/>
        <c:lblOffset val="100"/>
        <c:noMultiLvlLbl val="0"/>
      </c:catAx>
      <c:valAx>
        <c:axId val="265148672"/>
        <c:scaling>
          <c:orientation val="minMax"/>
        </c:scaling>
        <c:delete val="1"/>
        <c:axPos val="b"/>
        <c:numFmt formatCode="General" sourceLinked="1"/>
        <c:majorTickMark val="none"/>
        <c:minorTickMark val="none"/>
        <c:tickLblPos val="none"/>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265147136"/>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0B5C86-F5C9-494E-8F19-EC7F459ACF5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CFB85E-3ECA-4749-8B45-070A33EB475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CFB85E-3ECA-4749-8B45-070A33EB475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D9D05346-708E-42F0-8392-C612C63A590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CEE3E1C-C565-4FF2-AE95-47F3EE3B96C7}"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17"/>
            </a:gs>
            <a:gs pos="34000">
              <a:srgbClr val="00032B"/>
            </a:gs>
            <a:gs pos="53000">
              <a:srgbClr val="000C3F"/>
            </a:gs>
            <a:gs pos="96330">
              <a:srgbClr val="001B60"/>
            </a:gs>
            <a:gs pos="73000">
              <a:srgbClr val="00185C"/>
            </a:gs>
          </a:gsLst>
          <a:lin ang="5400000" scaled="1"/>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D05346-708E-42F0-8392-C612C63A5903}"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EE3E1C-C565-4FF2-AE95-47F3EE3B96C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2.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chart" Target="../charts/chart3.xml"/><Relationship Id="rId1" Type="http://schemas.openxmlformats.org/officeDocument/2006/relationships/chart" Target="../charts/char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4" Type="http://schemas.openxmlformats.org/officeDocument/2006/relationships/notesSlide" Target="../notesSlides/notesSlide2.xml"/><Relationship Id="rId13" Type="http://schemas.openxmlformats.org/officeDocument/2006/relationships/slideLayout" Target="../slideLayouts/slideLayout2.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chart" Target="../charts/chart4.xml"/></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119" y="0"/>
            <a:ext cx="12196119" cy="6858000"/>
          </a:xfrm>
          <a:prstGeom prst="rect">
            <a:avLst/>
          </a:prstGeom>
        </p:spPr>
      </p:pic>
      <p:grpSp>
        <p:nvGrpSpPr>
          <p:cNvPr id="2" name="组合 1"/>
          <p:cNvGrpSpPr/>
          <p:nvPr/>
        </p:nvGrpSpPr>
        <p:grpSpPr>
          <a:xfrm>
            <a:off x="3334981" y="1836505"/>
            <a:ext cx="8341178" cy="2267392"/>
            <a:chOff x="3334981" y="1836505"/>
            <a:chExt cx="8341178" cy="2267392"/>
          </a:xfrm>
        </p:grpSpPr>
        <p:sp>
          <p:nvSpPr>
            <p:cNvPr id="7" name="矩形 259"/>
            <p:cNvSpPr>
              <a:spLocks noChangeArrowheads="1"/>
            </p:cNvSpPr>
            <p:nvPr/>
          </p:nvSpPr>
          <p:spPr bwMode="auto">
            <a:xfrm>
              <a:off x="3334981" y="1836505"/>
              <a:ext cx="7106309" cy="430887"/>
            </a:xfrm>
            <a:prstGeom prst="rect">
              <a:avLst/>
            </a:prstGeom>
            <a:noFill/>
            <a:ln>
              <a:noFill/>
            </a:ln>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zh-CN" sz="2800" dirty="0">
                  <a:solidFill>
                    <a:schemeClr val="bg1"/>
                  </a:solidFill>
                  <a:latin typeface="Arial" panose="020B0604020202020204" pitchFamily="34" charset="0"/>
                  <a:cs typeface="Arial" panose="020B0604020202020204" pitchFamily="34" charset="0"/>
                </a:rPr>
                <a:t> TECHNOLOGY PROJECT PLAN PPT</a:t>
              </a:r>
              <a:endParaRPr lang="zh-CN" altLang="en-US" sz="2800" dirty="0">
                <a:solidFill>
                  <a:schemeClr val="bg1"/>
                </a:solidFill>
                <a:latin typeface="Arial" panose="020B0604020202020204" pitchFamily="34" charset="0"/>
                <a:cs typeface="Arial" panose="020B0604020202020204" pitchFamily="34" charset="0"/>
              </a:endParaRPr>
            </a:p>
          </p:txBody>
        </p:sp>
        <p:sp>
          <p:nvSpPr>
            <p:cNvPr id="8" name="矩形 259"/>
            <p:cNvSpPr>
              <a:spLocks noChangeArrowheads="1"/>
            </p:cNvSpPr>
            <p:nvPr/>
          </p:nvSpPr>
          <p:spPr bwMode="auto">
            <a:xfrm>
              <a:off x="3362178" y="2276965"/>
              <a:ext cx="8313981" cy="1107996"/>
            </a:xfrm>
            <a:prstGeom prst="rect">
              <a:avLst/>
            </a:prstGeom>
            <a:noFill/>
            <a:ln>
              <a:noFill/>
            </a:ln>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zh-CN" altLang="en-US" sz="7200" b="1" dirty="0">
                  <a:solidFill>
                    <a:schemeClr val="bg1"/>
                  </a:solidFill>
                  <a:cs typeface="Arial" panose="020B0604020202020204" pitchFamily="34" charset="0"/>
                </a:rPr>
                <a:t>创新科技项目计划书</a:t>
              </a:r>
              <a:endParaRPr lang="zh-CN" altLang="en-US" sz="7200" b="1" dirty="0">
                <a:solidFill>
                  <a:schemeClr val="bg1"/>
                </a:solidFill>
                <a:cs typeface="Arial" panose="020B0604020202020204" pitchFamily="34" charset="0"/>
              </a:endParaRPr>
            </a:p>
          </p:txBody>
        </p:sp>
        <p:cxnSp>
          <p:nvCxnSpPr>
            <p:cNvPr id="14" name="直接连接符 13"/>
            <p:cNvCxnSpPr/>
            <p:nvPr/>
          </p:nvCxnSpPr>
          <p:spPr>
            <a:xfrm>
              <a:off x="3418450" y="3516923"/>
              <a:ext cx="430471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3334981" y="3642232"/>
              <a:ext cx="7342397" cy="461665"/>
            </a:xfrm>
            <a:prstGeom prst="rect">
              <a:avLst/>
            </a:prstGeom>
          </p:spPr>
          <p:txBody>
            <a:bodyPr wrap="square">
              <a:spAutoFit/>
            </a:bodyPr>
            <a:lstStyle/>
            <a:p>
              <a:r>
                <a:rPr lang="en-US" altLang="zh-CN" sz="1200" noProof="1">
                  <a:solidFill>
                    <a:schemeClr val="bg1"/>
                  </a:solidFill>
                </a:rPr>
                <a:t>Lorem ipsum dolor sit er elit lamet, consectetaur cillium adipisicing pecu, sed do eiusmod tempor incididunt ut labore et dolore</a:t>
              </a:r>
              <a:endParaRPr lang="zh-CN" altLang="en-US" sz="1200" dirty="0">
                <a:solidFill>
                  <a:schemeClr val="bg1"/>
                </a:solidFill>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5251966" y="1952186"/>
            <a:ext cx="1674056" cy="1617784"/>
          </a:xfrm>
          <a:custGeom>
            <a:avLst/>
            <a:gdLst>
              <a:gd name="connsiteX0" fmla="*/ 837028 w 1674056"/>
              <a:gd name="connsiteY0" fmla="*/ 0 h 1617784"/>
              <a:gd name="connsiteX1" fmla="*/ 1674056 w 1674056"/>
              <a:gd name="connsiteY1" fmla="*/ 808892 h 1617784"/>
              <a:gd name="connsiteX2" fmla="*/ 837028 w 1674056"/>
              <a:gd name="connsiteY2" fmla="*/ 1617784 h 1617784"/>
              <a:gd name="connsiteX3" fmla="*/ 0 w 1674056"/>
              <a:gd name="connsiteY3" fmla="*/ 808892 h 1617784"/>
              <a:gd name="connsiteX4" fmla="*/ 837028 w 1674056"/>
              <a:gd name="connsiteY4" fmla="*/ 0 h 1617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4056" h="1617784">
                <a:moveTo>
                  <a:pt x="837028" y="0"/>
                </a:moveTo>
                <a:cubicBezTo>
                  <a:pt x="1299306" y="0"/>
                  <a:pt x="1674056" y="362153"/>
                  <a:pt x="1674056" y="808892"/>
                </a:cubicBezTo>
                <a:cubicBezTo>
                  <a:pt x="1674056" y="1255631"/>
                  <a:pt x="1299306" y="1617784"/>
                  <a:pt x="837028" y="1617784"/>
                </a:cubicBezTo>
                <a:cubicBezTo>
                  <a:pt x="374750" y="1617784"/>
                  <a:pt x="0" y="1255631"/>
                  <a:pt x="0" y="808892"/>
                </a:cubicBezTo>
                <a:cubicBezTo>
                  <a:pt x="0" y="362153"/>
                  <a:pt x="374750" y="0"/>
                  <a:pt x="837028" y="0"/>
                </a:cubicBezTo>
                <a:close/>
              </a:path>
            </a:pathLst>
          </a:custGeom>
        </p:spPr>
      </p:pic>
      <p:pic>
        <p:nvPicPr>
          <p:cNvPr id="26" name="图片 2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8379801" y="1952186"/>
            <a:ext cx="1674056" cy="1617784"/>
          </a:xfrm>
          <a:custGeom>
            <a:avLst/>
            <a:gdLst>
              <a:gd name="connsiteX0" fmla="*/ 837028 w 1674056"/>
              <a:gd name="connsiteY0" fmla="*/ 0 h 1617784"/>
              <a:gd name="connsiteX1" fmla="*/ 1674056 w 1674056"/>
              <a:gd name="connsiteY1" fmla="*/ 808892 h 1617784"/>
              <a:gd name="connsiteX2" fmla="*/ 837028 w 1674056"/>
              <a:gd name="connsiteY2" fmla="*/ 1617784 h 1617784"/>
              <a:gd name="connsiteX3" fmla="*/ 0 w 1674056"/>
              <a:gd name="connsiteY3" fmla="*/ 808892 h 1617784"/>
              <a:gd name="connsiteX4" fmla="*/ 837028 w 1674056"/>
              <a:gd name="connsiteY4" fmla="*/ 0 h 1617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4056" h="1617784">
                <a:moveTo>
                  <a:pt x="837028" y="0"/>
                </a:moveTo>
                <a:cubicBezTo>
                  <a:pt x="1299306" y="0"/>
                  <a:pt x="1674056" y="362153"/>
                  <a:pt x="1674056" y="808892"/>
                </a:cubicBezTo>
                <a:cubicBezTo>
                  <a:pt x="1674056" y="1255631"/>
                  <a:pt x="1299306" y="1617784"/>
                  <a:pt x="837028" y="1617784"/>
                </a:cubicBezTo>
                <a:cubicBezTo>
                  <a:pt x="374750" y="1617784"/>
                  <a:pt x="0" y="1255631"/>
                  <a:pt x="0" y="808892"/>
                </a:cubicBezTo>
                <a:cubicBezTo>
                  <a:pt x="0" y="362153"/>
                  <a:pt x="374750" y="0"/>
                  <a:pt x="837028" y="0"/>
                </a:cubicBezTo>
                <a:close/>
              </a:path>
            </a:pathLst>
          </a:custGeom>
        </p:spPr>
      </p:pic>
      <p:pic>
        <p:nvPicPr>
          <p:cNvPr id="24" name="图片 2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2138140" y="1999903"/>
            <a:ext cx="1674056" cy="1617784"/>
          </a:xfrm>
          <a:custGeom>
            <a:avLst/>
            <a:gdLst>
              <a:gd name="connsiteX0" fmla="*/ 837028 w 1674056"/>
              <a:gd name="connsiteY0" fmla="*/ 0 h 1617784"/>
              <a:gd name="connsiteX1" fmla="*/ 1674056 w 1674056"/>
              <a:gd name="connsiteY1" fmla="*/ 808892 h 1617784"/>
              <a:gd name="connsiteX2" fmla="*/ 837028 w 1674056"/>
              <a:gd name="connsiteY2" fmla="*/ 1617784 h 1617784"/>
              <a:gd name="connsiteX3" fmla="*/ 0 w 1674056"/>
              <a:gd name="connsiteY3" fmla="*/ 808892 h 1617784"/>
              <a:gd name="connsiteX4" fmla="*/ 837028 w 1674056"/>
              <a:gd name="connsiteY4" fmla="*/ 0 h 1617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4056" h="1617784">
                <a:moveTo>
                  <a:pt x="837028" y="0"/>
                </a:moveTo>
                <a:cubicBezTo>
                  <a:pt x="1299306" y="0"/>
                  <a:pt x="1674056" y="362153"/>
                  <a:pt x="1674056" y="808892"/>
                </a:cubicBezTo>
                <a:cubicBezTo>
                  <a:pt x="1674056" y="1255631"/>
                  <a:pt x="1299306" y="1617784"/>
                  <a:pt x="837028" y="1617784"/>
                </a:cubicBezTo>
                <a:cubicBezTo>
                  <a:pt x="374750" y="1617784"/>
                  <a:pt x="0" y="1255631"/>
                  <a:pt x="0" y="808892"/>
                </a:cubicBezTo>
                <a:cubicBezTo>
                  <a:pt x="0" y="362153"/>
                  <a:pt x="374750" y="0"/>
                  <a:pt x="837028" y="0"/>
                </a:cubicBezTo>
                <a:close/>
              </a:path>
            </a:pathLst>
          </a:custGeom>
        </p:spPr>
      </p:pic>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2.2 </a:t>
            </a:r>
            <a:r>
              <a:rPr lang="zh-CN" altLang="en-US" sz="3200" b="1" dirty="0">
                <a:solidFill>
                  <a:schemeClr val="bg1"/>
                </a:solidFill>
                <a:latin typeface="+mn-ea"/>
                <a:cs typeface="+mn-ea"/>
                <a:sym typeface="Arial" panose="020B0604020202020204" pitchFamily="34" charset="0"/>
              </a:rPr>
              <a:t>目标市场</a:t>
            </a:r>
            <a:endParaRPr lang="zh-CN" altLang="en-US" sz="3200" b="1" dirty="0">
              <a:solidFill>
                <a:schemeClr val="bg1"/>
              </a:solidFill>
              <a:latin typeface="+mn-ea"/>
              <a:cs typeface="+mn-ea"/>
              <a:sym typeface="Arial" panose="020B0604020202020204" pitchFamily="34" charset="0"/>
            </a:endParaRPr>
          </a:p>
        </p:txBody>
      </p:sp>
      <p:grpSp>
        <p:nvGrpSpPr>
          <p:cNvPr id="19" name="组合 18"/>
          <p:cNvGrpSpPr/>
          <p:nvPr/>
        </p:nvGrpSpPr>
        <p:grpSpPr>
          <a:xfrm>
            <a:off x="1641371" y="4038691"/>
            <a:ext cx="8909258" cy="2078887"/>
            <a:chOff x="693416" y="3669223"/>
            <a:chExt cx="10822184" cy="2525249"/>
          </a:xfrm>
        </p:grpSpPr>
        <p:sp>
          <p:nvSpPr>
            <p:cNvPr id="7" name="矩形 6"/>
            <p:cNvSpPr/>
            <p:nvPr/>
          </p:nvSpPr>
          <p:spPr>
            <a:xfrm>
              <a:off x="1178472" y="4399944"/>
              <a:ext cx="2270248" cy="1794528"/>
            </a:xfrm>
            <a:prstGeom prst="rect">
              <a:avLst/>
            </a:prstGeom>
          </p:spPr>
          <p:txBody>
            <a:bodyPr wrap="square">
              <a:spAutoFit/>
            </a:bodyPr>
            <a:lstStyle/>
            <a:p>
              <a:pPr algn="ctr">
                <a:lnSpc>
                  <a:spcPct val="150000"/>
                </a:lnSpc>
              </a:pPr>
              <a:r>
                <a:rPr lang="en-US" altLang="zh-CN" sz="1200" dirty="0">
                  <a:solidFill>
                    <a:schemeClr val="bg1"/>
                  </a:solidFill>
                  <a:latin typeface="+mn-ea"/>
                  <a:cs typeface="Browallia New" panose="020B0604020202020204" pitchFamily="34" charset="-34"/>
                </a:rPr>
                <a:t>You knew that was not the impossible matter you to believe eventually I was very disappointed to you</a:t>
              </a:r>
              <a:endParaRPr lang="zh-CN" altLang="en-US" sz="1200" dirty="0">
                <a:solidFill>
                  <a:schemeClr val="bg1"/>
                </a:solidFill>
                <a:latin typeface="+mn-ea"/>
                <a:cs typeface="Browallia New" panose="020B0604020202020204" pitchFamily="34" charset="-34"/>
              </a:endParaRPr>
            </a:p>
          </p:txBody>
        </p:sp>
        <p:sp>
          <p:nvSpPr>
            <p:cNvPr id="8" name="矩形 7"/>
            <p:cNvSpPr/>
            <p:nvPr/>
          </p:nvSpPr>
          <p:spPr>
            <a:xfrm>
              <a:off x="1130194" y="3669223"/>
              <a:ext cx="2366803" cy="448632"/>
            </a:xfrm>
            <a:prstGeom prst="rect">
              <a:avLst/>
            </a:prstGeom>
          </p:spPr>
          <p:txBody>
            <a:bodyPr wrap="square">
              <a:spAutoFit/>
            </a:bodyPr>
            <a:lstStyle/>
            <a:p>
              <a:pPr algn="ctr"/>
              <a:r>
                <a:rPr lang="zh-CN" altLang="en-US" dirty="0">
                  <a:solidFill>
                    <a:schemeClr val="bg1"/>
                  </a:solidFill>
                  <a:latin typeface="+mn-ea"/>
                </a:rPr>
                <a:t>横城职教基地</a:t>
              </a:r>
              <a:endParaRPr lang="zh-CN" altLang="en-US" dirty="0">
                <a:solidFill>
                  <a:schemeClr val="bg1"/>
                </a:solidFill>
                <a:latin typeface="+mn-ea"/>
              </a:endParaRPr>
            </a:p>
          </p:txBody>
        </p:sp>
        <p:cxnSp>
          <p:nvCxnSpPr>
            <p:cNvPr id="9" name="直接连接符 8"/>
            <p:cNvCxnSpPr/>
            <p:nvPr/>
          </p:nvCxnSpPr>
          <p:spPr>
            <a:xfrm>
              <a:off x="693416" y="4285176"/>
              <a:ext cx="324036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4960876" y="4399944"/>
              <a:ext cx="2270248" cy="1794528"/>
            </a:xfrm>
            <a:prstGeom prst="rect">
              <a:avLst/>
            </a:prstGeom>
          </p:spPr>
          <p:txBody>
            <a:bodyPr wrap="square">
              <a:spAutoFit/>
            </a:bodyPr>
            <a:lstStyle/>
            <a:p>
              <a:pPr algn="ctr">
                <a:lnSpc>
                  <a:spcPct val="150000"/>
                </a:lnSpc>
              </a:pPr>
              <a:r>
                <a:rPr lang="en-US" altLang="zh-CN" sz="1200" dirty="0">
                  <a:solidFill>
                    <a:schemeClr val="bg1"/>
                  </a:solidFill>
                  <a:latin typeface="+mn-ea"/>
                  <a:cs typeface="Browallia New" panose="020B0604020202020204" pitchFamily="34" charset="-34"/>
                </a:rPr>
                <a:t>You knew that was not the impossible matter you to believe eventually I was very disappointed to you</a:t>
              </a:r>
              <a:endParaRPr lang="zh-CN" altLang="en-US" sz="1200" dirty="0">
                <a:solidFill>
                  <a:schemeClr val="bg1"/>
                </a:solidFill>
                <a:latin typeface="+mn-ea"/>
                <a:cs typeface="Browallia New" panose="020B0604020202020204" pitchFamily="34" charset="-34"/>
              </a:endParaRPr>
            </a:p>
          </p:txBody>
        </p:sp>
        <p:sp>
          <p:nvSpPr>
            <p:cNvPr id="11" name="矩形 10"/>
            <p:cNvSpPr/>
            <p:nvPr/>
          </p:nvSpPr>
          <p:spPr>
            <a:xfrm>
              <a:off x="5419655" y="3669223"/>
              <a:ext cx="1352689" cy="448632"/>
            </a:xfrm>
            <a:prstGeom prst="rect">
              <a:avLst/>
            </a:prstGeom>
          </p:spPr>
          <p:txBody>
            <a:bodyPr wrap="square">
              <a:spAutoFit/>
            </a:bodyPr>
            <a:lstStyle/>
            <a:p>
              <a:pPr algn="ctr"/>
              <a:r>
                <a:rPr lang="zh-CN" altLang="en-US" dirty="0">
                  <a:solidFill>
                    <a:schemeClr val="bg1"/>
                  </a:solidFill>
                  <a:latin typeface="+mn-ea"/>
                </a:rPr>
                <a:t>大学城区</a:t>
              </a:r>
              <a:endParaRPr lang="zh-CN" altLang="en-US" dirty="0">
                <a:solidFill>
                  <a:schemeClr val="bg1"/>
                </a:solidFill>
                <a:latin typeface="+mn-ea"/>
              </a:endParaRPr>
            </a:p>
          </p:txBody>
        </p:sp>
        <p:cxnSp>
          <p:nvCxnSpPr>
            <p:cNvPr id="12" name="直接连接符 11"/>
            <p:cNvCxnSpPr/>
            <p:nvPr/>
          </p:nvCxnSpPr>
          <p:spPr>
            <a:xfrm>
              <a:off x="4475820" y="4285176"/>
              <a:ext cx="324036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8760296" y="4399944"/>
              <a:ext cx="2270248" cy="1794528"/>
            </a:xfrm>
            <a:prstGeom prst="rect">
              <a:avLst/>
            </a:prstGeom>
          </p:spPr>
          <p:txBody>
            <a:bodyPr wrap="square">
              <a:spAutoFit/>
            </a:bodyPr>
            <a:lstStyle/>
            <a:p>
              <a:pPr algn="ctr">
                <a:lnSpc>
                  <a:spcPct val="150000"/>
                </a:lnSpc>
              </a:pPr>
              <a:r>
                <a:rPr lang="en-US" altLang="zh-CN" sz="1200" dirty="0">
                  <a:solidFill>
                    <a:schemeClr val="bg1"/>
                  </a:solidFill>
                  <a:latin typeface="+mn-ea"/>
                  <a:cs typeface="Browallia New" panose="020B0604020202020204" pitchFamily="34" charset="-34"/>
                </a:rPr>
                <a:t>You knew that was not the impossible matter you to believe eventually I was very disappointed to you</a:t>
              </a:r>
              <a:endParaRPr lang="zh-CN" altLang="en-US" sz="1200" dirty="0">
                <a:solidFill>
                  <a:schemeClr val="bg1"/>
                </a:solidFill>
                <a:latin typeface="+mn-ea"/>
                <a:cs typeface="Browallia New" panose="020B0604020202020204" pitchFamily="34" charset="-34"/>
              </a:endParaRPr>
            </a:p>
          </p:txBody>
        </p:sp>
        <p:sp>
          <p:nvSpPr>
            <p:cNvPr id="14" name="矩形 13"/>
            <p:cNvSpPr/>
            <p:nvPr/>
          </p:nvSpPr>
          <p:spPr>
            <a:xfrm>
              <a:off x="8643787" y="3669223"/>
              <a:ext cx="2503263" cy="448632"/>
            </a:xfrm>
            <a:prstGeom prst="rect">
              <a:avLst/>
            </a:prstGeom>
          </p:spPr>
          <p:txBody>
            <a:bodyPr wrap="square">
              <a:spAutoFit/>
            </a:bodyPr>
            <a:lstStyle/>
            <a:p>
              <a:pPr algn="ctr"/>
              <a:r>
                <a:rPr lang="zh-CN" altLang="en-US" dirty="0">
                  <a:solidFill>
                    <a:schemeClr val="bg1"/>
                  </a:solidFill>
                  <a:latin typeface="+mn-ea"/>
                </a:rPr>
                <a:t>淮河路步行街附近</a:t>
              </a:r>
              <a:endParaRPr lang="zh-CN" altLang="en-US" dirty="0">
                <a:solidFill>
                  <a:schemeClr val="bg1"/>
                </a:solidFill>
                <a:latin typeface="+mn-ea"/>
              </a:endParaRPr>
            </a:p>
          </p:txBody>
        </p:sp>
        <p:cxnSp>
          <p:nvCxnSpPr>
            <p:cNvPr id="15" name="直接连接符 14"/>
            <p:cNvCxnSpPr/>
            <p:nvPr/>
          </p:nvCxnSpPr>
          <p:spPr>
            <a:xfrm>
              <a:off x="8275240" y="4285176"/>
              <a:ext cx="324036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a:off x="6041994" y="4232623"/>
              <a:ext cx="108012" cy="105107"/>
            </a:xfrm>
            <a:prstGeom prst="ellipse">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7" name="椭圆 16"/>
            <p:cNvSpPr/>
            <p:nvPr/>
          </p:nvSpPr>
          <p:spPr>
            <a:xfrm>
              <a:off x="9841414" y="4232623"/>
              <a:ext cx="108012" cy="105107"/>
            </a:xfrm>
            <a:prstGeom prst="ellipse">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8" name="椭圆 17"/>
            <p:cNvSpPr/>
            <p:nvPr/>
          </p:nvSpPr>
          <p:spPr>
            <a:xfrm>
              <a:off x="2259590" y="4232623"/>
              <a:ext cx="108012" cy="105107"/>
            </a:xfrm>
            <a:prstGeom prst="ellipse">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2.3 </a:t>
            </a:r>
            <a:r>
              <a:rPr lang="zh-CN" altLang="en-US" sz="3200" b="1" dirty="0">
                <a:solidFill>
                  <a:schemeClr val="bg1"/>
                </a:solidFill>
                <a:latin typeface="+mn-ea"/>
                <a:cs typeface="+mn-ea"/>
                <a:sym typeface="Arial" panose="020B0604020202020204" pitchFamily="34" charset="0"/>
              </a:rPr>
              <a:t>竞争分析</a:t>
            </a:r>
            <a:endParaRPr lang="zh-CN" altLang="en-US" sz="3200" b="1" dirty="0">
              <a:solidFill>
                <a:schemeClr val="bg1"/>
              </a:solidFill>
              <a:latin typeface="+mn-ea"/>
              <a:cs typeface="+mn-ea"/>
              <a:sym typeface="Arial" panose="020B0604020202020204" pitchFamily="34" charset="0"/>
            </a:endParaRPr>
          </a:p>
        </p:txBody>
      </p:sp>
      <p:grpSp>
        <p:nvGrpSpPr>
          <p:cNvPr id="33" name="组合 32"/>
          <p:cNvGrpSpPr/>
          <p:nvPr/>
        </p:nvGrpSpPr>
        <p:grpSpPr>
          <a:xfrm>
            <a:off x="453805" y="2734064"/>
            <a:ext cx="11284391" cy="2433451"/>
            <a:chOff x="406033" y="2424006"/>
            <a:chExt cx="8324429" cy="1795143"/>
          </a:xfrm>
        </p:grpSpPr>
        <p:grpSp>
          <p:nvGrpSpPr>
            <p:cNvPr id="4" name="组合 3"/>
            <p:cNvGrpSpPr/>
            <p:nvPr/>
          </p:nvGrpSpPr>
          <p:grpSpPr>
            <a:xfrm flipH="1">
              <a:off x="406033" y="2424006"/>
              <a:ext cx="3204356" cy="438150"/>
              <a:chOff x="564749" y="3154843"/>
              <a:chExt cx="3204356" cy="438150"/>
            </a:xfrm>
          </p:grpSpPr>
          <p:sp>
            <p:nvSpPr>
              <p:cNvPr id="5" name="矩形 4"/>
              <p:cNvSpPr/>
              <p:nvPr/>
            </p:nvSpPr>
            <p:spPr>
              <a:xfrm>
                <a:off x="564749" y="3369590"/>
                <a:ext cx="3204356" cy="223403"/>
              </a:xfrm>
              <a:prstGeom prst="rect">
                <a:avLst/>
              </a:prstGeom>
            </p:spPr>
            <p:txBody>
              <a:bodyPr wrap="square">
                <a:spAutoFit/>
              </a:bodyPr>
              <a:lstStyle/>
              <a:p>
                <a:pPr algn="r">
                  <a:lnSpc>
                    <a:spcPct val="114000"/>
                  </a:lnSpc>
                </a:pPr>
                <a:r>
                  <a:rPr lang="en-US" altLang="zh-CN" sz="1200" dirty="0">
                    <a:solidFill>
                      <a:schemeClr val="bg1"/>
                    </a:solidFill>
                    <a:latin typeface="+mn-ea"/>
                    <a:cs typeface="Arial" panose="020B0604020202020204" pitchFamily="34" charset="0"/>
                  </a:rPr>
                  <a:t>The concepts national income and national product have  </a:t>
                </a:r>
                <a:endParaRPr lang="en-US" altLang="zh-CN" sz="1200" dirty="0">
                  <a:solidFill>
                    <a:schemeClr val="bg1"/>
                  </a:solidFill>
                  <a:latin typeface="+mn-ea"/>
                  <a:cs typeface="Arial" panose="020B0604020202020204" pitchFamily="34" charset="0"/>
                </a:endParaRPr>
              </a:p>
            </p:txBody>
          </p:sp>
          <p:sp>
            <p:nvSpPr>
              <p:cNvPr id="6" name="矩形 5"/>
              <p:cNvSpPr/>
              <p:nvPr/>
            </p:nvSpPr>
            <p:spPr>
              <a:xfrm>
                <a:off x="564749" y="3154843"/>
                <a:ext cx="1157929" cy="272454"/>
              </a:xfrm>
              <a:prstGeom prst="rect">
                <a:avLst/>
              </a:prstGeom>
            </p:spPr>
            <p:txBody>
              <a:bodyPr wrap="none">
                <a:spAutoFit/>
              </a:bodyPr>
              <a:lstStyle/>
              <a:p>
                <a:r>
                  <a:rPr lang="zh-CN" altLang="en-US" dirty="0">
                    <a:solidFill>
                      <a:schemeClr val="bg1"/>
                    </a:solidFill>
                  </a:rPr>
                  <a:t>竞争对手情况</a:t>
                </a:r>
                <a:endParaRPr lang="zh-CN" altLang="en-US" dirty="0">
                  <a:solidFill>
                    <a:schemeClr val="bg1"/>
                  </a:solidFill>
                </a:endParaRPr>
              </a:p>
            </p:txBody>
          </p:sp>
        </p:grpSp>
        <p:grpSp>
          <p:nvGrpSpPr>
            <p:cNvPr id="7" name="组合 6"/>
            <p:cNvGrpSpPr/>
            <p:nvPr/>
          </p:nvGrpSpPr>
          <p:grpSpPr>
            <a:xfrm>
              <a:off x="863588" y="2938716"/>
              <a:ext cx="2736304" cy="1280433"/>
              <a:chOff x="863588" y="2504167"/>
              <a:chExt cx="2736304" cy="1280433"/>
            </a:xfrm>
          </p:grpSpPr>
          <p:sp>
            <p:nvSpPr>
              <p:cNvPr id="8" name="矩形 7"/>
              <p:cNvSpPr/>
              <p:nvPr/>
            </p:nvSpPr>
            <p:spPr>
              <a:xfrm>
                <a:off x="863588" y="2506278"/>
                <a:ext cx="2736304"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9" name="矩形 8"/>
              <p:cNvSpPr/>
              <p:nvPr/>
            </p:nvSpPr>
            <p:spPr>
              <a:xfrm>
                <a:off x="1783424" y="2854317"/>
                <a:ext cx="1816467"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 name="矩形 9"/>
              <p:cNvSpPr/>
              <p:nvPr/>
            </p:nvSpPr>
            <p:spPr>
              <a:xfrm>
                <a:off x="1043608" y="3202356"/>
                <a:ext cx="2556284"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1" name="矩形 10"/>
              <p:cNvSpPr/>
              <p:nvPr/>
            </p:nvSpPr>
            <p:spPr>
              <a:xfrm>
                <a:off x="2575125" y="3550394"/>
                <a:ext cx="1024766"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矩形 11"/>
              <p:cNvSpPr/>
              <p:nvPr/>
            </p:nvSpPr>
            <p:spPr>
              <a:xfrm>
                <a:off x="863588" y="2504167"/>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83,456</a:t>
                </a:r>
                <a:endParaRPr lang="en-US" altLang="zh-CN" sz="1000" dirty="0">
                  <a:latin typeface="Century Gothic" panose="020B0502020202020204" pitchFamily="34" charset="0"/>
                  <a:cs typeface="Arial" panose="020B0604020202020204" pitchFamily="34" charset="0"/>
                </a:endParaRPr>
              </a:p>
            </p:txBody>
          </p:sp>
          <p:sp>
            <p:nvSpPr>
              <p:cNvPr id="13" name="矩形 12"/>
              <p:cNvSpPr/>
              <p:nvPr/>
            </p:nvSpPr>
            <p:spPr>
              <a:xfrm>
                <a:off x="1783425" y="2849229"/>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54,258</a:t>
                </a:r>
                <a:endParaRPr lang="en-US" altLang="zh-CN" sz="1000" dirty="0">
                  <a:latin typeface="Century Gothic" panose="020B0502020202020204" pitchFamily="34" charset="0"/>
                  <a:cs typeface="Arial" panose="020B0604020202020204" pitchFamily="34" charset="0"/>
                </a:endParaRPr>
              </a:p>
            </p:txBody>
          </p:sp>
          <p:sp>
            <p:nvSpPr>
              <p:cNvPr id="14" name="矩形 13"/>
              <p:cNvSpPr/>
              <p:nvPr/>
            </p:nvSpPr>
            <p:spPr>
              <a:xfrm>
                <a:off x="1043608" y="3190622"/>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79,458</a:t>
                </a:r>
                <a:endParaRPr lang="en-US" altLang="zh-CN" sz="1000" dirty="0">
                  <a:latin typeface="Century Gothic" panose="020B0502020202020204" pitchFamily="34" charset="0"/>
                  <a:cs typeface="Arial" panose="020B0604020202020204" pitchFamily="34" charset="0"/>
                </a:endParaRPr>
              </a:p>
            </p:txBody>
          </p:sp>
          <p:sp>
            <p:nvSpPr>
              <p:cNvPr id="15" name="矩形 14"/>
              <p:cNvSpPr/>
              <p:nvPr/>
            </p:nvSpPr>
            <p:spPr>
              <a:xfrm>
                <a:off x="2609422" y="3545305"/>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23,879</a:t>
                </a:r>
                <a:endParaRPr lang="en-US" altLang="zh-CN" sz="1000" dirty="0">
                  <a:latin typeface="Century Gothic" panose="020B0502020202020204" pitchFamily="34" charset="0"/>
                  <a:cs typeface="Arial" panose="020B0604020202020204" pitchFamily="34" charset="0"/>
                </a:endParaRPr>
              </a:p>
            </p:txBody>
          </p:sp>
        </p:grpSp>
        <p:grpSp>
          <p:nvGrpSpPr>
            <p:cNvPr id="16" name="组合 15"/>
            <p:cNvGrpSpPr/>
            <p:nvPr/>
          </p:nvGrpSpPr>
          <p:grpSpPr>
            <a:xfrm>
              <a:off x="5526106" y="2428597"/>
              <a:ext cx="3204356" cy="421513"/>
              <a:chOff x="610140" y="3159434"/>
              <a:chExt cx="3204356" cy="421513"/>
            </a:xfrm>
          </p:grpSpPr>
          <p:sp>
            <p:nvSpPr>
              <p:cNvPr id="17" name="矩形 16"/>
              <p:cNvSpPr/>
              <p:nvPr/>
            </p:nvSpPr>
            <p:spPr>
              <a:xfrm>
                <a:off x="610140" y="3357544"/>
                <a:ext cx="3204356" cy="223403"/>
              </a:xfrm>
              <a:prstGeom prst="rect">
                <a:avLst/>
              </a:prstGeom>
            </p:spPr>
            <p:txBody>
              <a:bodyPr wrap="square">
                <a:spAutoFit/>
              </a:bodyPr>
              <a:lstStyle/>
              <a:p>
                <a:pPr>
                  <a:lnSpc>
                    <a:spcPct val="114000"/>
                  </a:lnSpc>
                </a:pPr>
                <a:r>
                  <a:rPr lang="en-US" altLang="zh-CN" sz="1200" dirty="0">
                    <a:solidFill>
                      <a:schemeClr val="bg1"/>
                    </a:solidFill>
                    <a:latin typeface="+mn-ea"/>
                    <a:cs typeface="Arial" panose="020B0604020202020204" pitchFamily="34" charset="0"/>
                  </a:rPr>
                  <a:t>The concepts national income and national product have</a:t>
                </a:r>
                <a:endParaRPr lang="en-US" altLang="zh-CN" sz="1200" dirty="0">
                  <a:solidFill>
                    <a:schemeClr val="bg1"/>
                  </a:solidFill>
                  <a:latin typeface="+mn-ea"/>
                  <a:cs typeface="Arial" panose="020B0604020202020204" pitchFamily="34" charset="0"/>
                </a:endParaRPr>
              </a:p>
            </p:txBody>
          </p:sp>
          <p:sp>
            <p:nvSpPr>
              <p:cNvPr id="18" name="矩形 17"/>
              <p:cNvSpPr/>
              <p:nvPr/>
            </p:nvSpPr>
            <p:spPr>
              <a:xfrm>
                <a:off x="610140" y="3159434"/>
                <a:ext cx="1328213" cy="272454"/>
              </a:xfrm>
              <a:prstGeom prst="rect">
                <a:avLst/>
              </a:prstGeom>
            </p:spPr>
            <p:txBody>
              <a:bodyPr wrap="none">
                <a:spAutoFit/>
              </a:bodyPr>
              <a:lstStyle/>
              <a:p>
                <a:r>
                  <a:rPr lang="zh-CN" altLang="en-US" dirty="0">
                    <a:solidFill>
                      <a:schemeClr val="bg1"/>
                    </a:solidFill>
                  </a:rPr>
                  <a:t>我们的竞争策略</a:t>
                </a:r>
                <a:endParaRPr lang="zh-CN" altLang="en-US" dirty="0">
                  <a:solidFill>
                    <a:schemeClr val="bg1"/>
                  </a:solidFill>
                </a:endParaRPr>
              </a:p>
            </p:txBody>
          </p:sp>
        </p:grpSp>
        <p:grpSp>
          <p:nvGrpSpPr>
            <p:cNvPr id="19" name="组合 18"/>
            <p:cNvGrpSpPr/>
            <p:nvPr/>
          </p:nvGrpSpPr>
          <p:grpSpPr>
            <a:xfrm flipH="1">
              <a:off x="5526106" y="2938716"/>
              <a:ext cx="2736304" cy="1280433"/>
              <a:chOff x="863588" y="2504167"/>
              <a:chExt cx="2736304" cy="1280433"/>
            </a:xfrm>
          </p:grpSpPr>
          <p:sp>
            <p:nvSpPr>
              <p:cNvPr id="20" name="矩形 19"/>
              <p:cNvSpPr/>
              <p:nvPr/>
            </p:nvSpPr>
            <p:spPr>
              <a:xfrm>
                <a:off x="863588" y="2506278"/>
                <a:ext cx="2736304"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1" name="矩形 20"/>
              <p:cNvSpPr/>
              <p:nvPr/>
            </p:nvSpPr>
            <p:spPr>
              <a:xfrm>
                <a:off x="1783424" y="2854317"/>
                <a:ext cx="1816467"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2" name="矩形 21"/>
              <p:cNvSpPr/>
              <p:nvPr/>
            </p:nvSpPr>
            <p:spPr>
              <a:xfrm>
                <a:off x="1043608" y="3202356"/>
                <a:ext cx="2556284"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3" name="矩形 22"/>
              <p:cNvSpPr/>
              <p:nvPr/>
            </p:nvSpPr>
            <p:spPr>
              <a:xfrm>
                <a:off x="2575125" y="3550394"/>
                <a:ext cx="1024766" cy="234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4" name="矩形 23"/>
              <p:cNvSpPr/>
              <p:nvPr/>
            </p:nvSpPr>
            <p:spPr>
              <a:xfrm>
                <a:off x="1013783" y="2504167"/>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83,456</a:t>
                </a:r>
                <a:endParaRPr lang="en-US" altLang="zh-CN" sz="1000" dirty="0">
                  <a:latin typeface="Century Gothic" panose="020B0502020202020204" pitchFamily="34" charset="0"/>
                  <a:cs typeface="Arial" panose="020B0604020202020204" pitchFamily="34" charset="0"/>
                </a:endParaRPr>
              </a:p>
            </p:txBody>
          </p:sp>
          <p:sp>
            <p:nvSpPr>
              <p:cNvPr id="25" name="矩形 24"/>
              <p:cNvSpPr/>
              <p:nvPr/>
            </p:nvSpPr>
            <p:spPr>
              <a:xfrm>
                <a:off x="1933619" y="2849229"/>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54,258</a:t>
                </a:r>
                <a:endParaRPr lang="en-US" altLang="zh-CN" sz="1000" dirty="0">
                  <a:latin typeface="Century Gothic" panose="020B0502020202020204" pitchFamily="34" charset="0"/>
                  <a:cs typeface="Arial" panose="020B0604020202020204" pitchFamily="34" charset="0"/>
                </a:endParaRPr>
              </a:p>
            </p:txBody>
          </p:sp>
          <p:sp>
            <p:nvSpPr>
              <p:cNvPr id="26" name="矩形 25"/>
              <p:cNvSpPr/>
              <p:nvPr/>
            </p:nvSpPr>
            <p:spPr>
              <a:xfrm>
                <a:off x="1193803" y="3190622"/>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79,458</a:t>
                </a:r>
                <a:endParaRPr lang="en-US" altLang="zh-CN" sz="1000" dirty="0">
                  <a:latin typeface="Century Gothic" panose="020B0502020202020204" pitchFamily="34" charset="0"/>
                  <a:cs typeface="Arial" panose="020B0604020202020204" pitchFamily="34" charset="0"/>
                </a:endParaRPr>
              </a:p>
            </p:txBody>
          </p:sp>
          <p:sp>
            <p:nvSpPr>
              <p:cNvPr id="27" name="矩形 26"/>
              <p:cNvSpPr/>
              <p:nvPr/>
            </p:nvSpPr>
            <p:spPr>
              <a:xfrm>
                <a:off x="2759616" y="3545305"/>
                <a:ext cx="422399" cy="181636"/>
              </a:xfrm>
              <a:prstGeom prst="rect">
                <a:avLst/>
              </a:prstGeom>
            </p:spPr>
            <p:txBody>
              <a:bodyPr wrap="none">
                <a:spAutoFit/>
              </a:bodyPr>
              <a:lstStyle/>
              <a:p>
                <a:r>
                  <a:rPr lang="en-US" altLang="zh-CN" sz="1000" dirty="0">
                    <a:latin typeface="Century Gothic" panose="020B0502020202020204" pitchFamily="34" charset="0"/>
                    <a:cs typeface="Arial" panose="020B0604020202020204" pitchFamily="34" charset="0"/>
                  </a:rPr>
                  <a:t>23,879</a:t>
                </a:r>
                <a:endParaRPr lang="en-US" altLang="zh-CN" sz="1000" dirty="0">
                  <a:latin typeface="Century Gothic" panose="020B0502020202020204" pitchFamily="34" charset="0"/>
                  <a:cs typeface="Arial" panose="020B0604020202020204" pitchFamily="34" charset="0"/>
                </a:endParaRPr>
              </a:p>
            </p:txBody>
          </p:sp>
        </p:grpSp>
        <p:grpSp>
          <p:nvGrpSpPr>
            <p:cNvPr id="28" name="组合 27"/>
            <p:cNvGrpSpPr/>
            <p:nvPr/>
          </p:nvGrpSpPr>
          <p:grpSpPr>
            <a:xfrm>
              <a:off x="4351826" y="2954806"/>
              <a:ext cx="422346" cy="422346"/>
              <a:chOff x="4216811" y="2525400"/>
              <a:chExt cx="422346" cy="422346"/>
            </a:xfrm>
          </p:grpSpPr>
          <p:sp>
            <p:nvSpPr>
              <p:cNvPr id="31" name="椭圆 30"/>
              <p:cNvSpPr/>
              <p:nvPr/>
            </p:nvSpPr>
            <p:spPr>
              <a:xfrm>
                <a:off x="4216811" y="2525400"/>
                <a:ext cx="422346" cy="4223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0" name="TextBox 7"/>
              <p:cNvSpPr txBox="1"/>
              <p:nvPr/>
            </p:nvSpPr>
            <p:spPr>
              <a:xfrm>
                <a:off x="4280050" y="2620138"/>
                <a:ext cx="295868" cy="227045"/>
              </a:xfrm>
              <a:prstGeom prst="rect">
                <a:avLst/>
              </a:prstGeom>
              <a:noFill/>
            </p:spPr>
            <p:txBody>
              <a:bodyPr wrap="none" rtlCol="0">
                <a:spAutoFit/>
              </a:bodyPr>
              <a:lstStyle/>
              <a:p>
                <a:r>
                  <a:rPr lang="en-US" altLang="zh-CN" sz="1400" dirty="0">
                    <a:latin typeface="Century Gothic" panose="020B0502020202020204" pitchFamily="34" charset="0"/>
                  </a:rPr>
                  <a:t>VS</a:t>
                </a:r>
                <a:endParaRPr lang="zh-CN" altLang="en-US" sz="1400" dirty="0">
                  <a:latin typeface="Century Gothic" panose="020B0502020202020204" pitchFamily="34" charset="0"/>
                </a:endParaRPr>
              </a:p>
            </p:txBody>
          </p:sp>
        </p:gr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barn(inVertical)">
                                      <p:cBhvr>
                                        <p:cTn id="1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37462" y="1423110"/>
            <a:ext cx="9925162" cy="4281309"/>
            <a:chOff x="1237462" y="1423110"/>
            <a:chExt cx="9925162" cy="4281309"/>
          </a:xfrm>
        </p:grpSpPr>
        <p:cxnSp>
          <p:nvCxnSpPr>
            <p:cNvPr id="7" name="直接连接符 6"/>
            <p:cNvCxnSpPr/>
            <p:nvPr>
              <p:custDataLst>
                <p:tags r:id="rId1"/>
              </p:custDataLst>
            </p:nvPr>
          </p:nvCxnSpPr>
          <p:spPr>
            <a:xfrm>
              <a:off x="6205337" y="3616325"/>
              <a:ext cx="4143101" cy="0"/>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237462" y="1423110"/>
              <a:ext cx="4153688" cy="4281309"/>
              <a:chOff x="1237462" y="1423110"/>
              <a:chExt cx="4937180" cy="5088873"/>
            </a:xfrm>
          </p:grpSpPr>
          <p:sp>
            <p:nvSpPr>
              <p:cNvPr id="4" name="Freeform 6"/>
              <p:cNvSpPr/>
              <p:nvPr/>
            </p:nvSpPr>
            <p:spPr bwMode="auto">
              <a:xfrm>
                <a:off x="1237462" y="2162555"/>
                <a:ext cx="4937180" cy="4349428"/>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solidFill>
                <a:schemeClr val="bg1">
                  <a:alpha val="20000"/>
                </a:schemeClr>
              </a:solidFill>
              <a:ln w="0">
                <a:noFill/>
                <a:prstDash val="solid"/>
                <a:round/>
              </a:ln>
            </p:spPr>
            <p:txBody>
              <a:bodyPr vert="horz" wrap="square" lIns="128580" tIns="64290" rIns="128580" bIns="64290" numCol="1" anchor="t" anchorCtr="0" compatLnSpc="1"/>
              <a:lstStyle/>
              <a:p>
                <a:endParaRPr lang="zh-CN" altLang="en-US" sz="1600"/>
              </a:p>
            </p:txBody>
          </p:sp>
          <p:sp>
            <p:nvSpPr>
              <p:cNvPr id="5" name="Freeform 11"/>
              <p:cNvSpPr/>
              <p:nvPr/>
            </p:nvSpPr>
            <p:spPr bwMode="auto">
              <a:xfrm>
                <a:off x="1648542" y="1423110"/>
                <a:ext cx="4115020" cy="3581420"/>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noFill/>
              <a:ln w="19050">
                <a:solidFill>
                  <a:schemeClr val="bg1">
                    <a:alpha val="20000"/>
                  </a:schemeClr>
                </a:solidFill>
                <a:prstDash val="solid"/>
                <a:round/>
              </a:ln>
            </p:spPr>
            <p:txBody>
              <a:bodyPr vert="horz" wrap="square" lIns="128580" tIns="64290" rIns="128580" bIns="64290" numCol="1" anchor="t" anchorCtr="0" compatLnSpc="1"/>
              <a:lstStyle/>
              <a:p>
                <a:endParaRPr lang="zh-CN" altLang="en-US" sz="1600" dirty="0"/>
              </a:p>
            </p:txBody>
          </p:sp>
          <p:sp>
            <p:nvSpPr>
              <p:cNvPr id="6" name="文本框 2"/>
              <p:cNvSpPr txBox="1">
                <a:spLocks noChangeArrowheads="1"/>
              </p:cNvSpPr>
              <p:nvPr>
                <p:custDataLst>
                  <p:tags r:id="rId2"/>
                </p:custDataLst>
              </p:nvPr>
            </p:nvSpPr>
            <p:spPr bwMode="auto">
              <a:xfrm>
                <a:off x="2952413" y="2449016"/>
                <a:ext cx="1695986" cy="175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03</a:t>
                </a:r>
                <a:endParaRPr lang="zh-CN" altLang="en-US"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8" name="文本框 11"/>
              <p:cNvSpPr txBox="1">
                <a:spLocks noChangeArrowheads="1"/>
              </p:cNvSpPr>
              <p:nvPr>
                <p:custDataLst>
                  <p:tags r:id="rId3"/>
                </p:custDataLst>
              </p:nvPr>
            </p:nvSpPr>
            <p:spPr bwMode="auto">
              <a:xfrm>
                <a:off x="2067237" y="3868624"/>
                <a:ext cx="3466334" cy="438997"/>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章节 </a:t>
                </a:r>
                <a:r>
                  <a:rPr lang="en-US" altLang="zh-CN"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PART</a:t>
                </a:r>
                <a:endPar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grpSp>
        <p:sp>
          <p:nvSpPr>
            <p:cNvPr id="9" name="矩形 8"/>
            <p:cNvSpPr/>
            <p:nvPr/>
          </p:nvSpPr>
          <p:spPr>
            <a:xfrm>
              <a:off x="6205339" y="2748641"/>
              <a:ext cx="4957285" cy="830997"/>
            </a:xfrm>
            <a:prstGeom prst="rect">
              <a:avLst/>
            </a:prstGeom>
          </p:spPr>
          <p:txBody>
            <a:bodyPr wrap="square" lIns="0" tIns="0" rIns="0" bIns="0">
              <a:spAutoFit/>
            </a:bodyPr>
            <a:lstStyle/>
            <a:p>
              <a:pPr lvl="0"/>
              <a:r>
                <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rPr>
                <a:t>风险分析及对策</a:t>
              </a:r>
              <a:endPar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11"/>
            <p:cNvSpPr txBox="1"/>
            <p:nvPr/>
          </p:nvSpPr>
          <p:spPr>
            <a:xfrm>
              <a:off x="6205342" y="3696133"/>
              <a:ext cx="2137124"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3.1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市场风险及对策</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TextBox 11"/>
            <p:cNvSpPr txBox="1"/>
            <p:nvPr/>
          </p:nvSpPr>
          <p:spPr>
            <a:xfrm>
              <a:off x="8349395" y="3696133"/>
              <a:ext cx="2079415"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3.2</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财务风险及对策</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TextBox 11"/>
            <p:cNvSpPr txBox="1"/>
            <p:nvPr/>
          </p:nvSpPr>
          <p:spPr>
            <a:xfrm>
              <a:off x="6205342" y="4070502"/>
              <a:ext cx="2137124"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3.3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管理风险及对策</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84570" y="432117"/>
            <a:ext cx="3724096"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3.1 </a:t>
            </a:r>
            <a:r>
              <a:rPr lang="zh-CN" altLang="en-US" sz="3200" b="1" dirty="0">
                <a:solidFill>
                  <a:schemeClr val="bg1"/>
                </a:solidFill>
                <a:latin typeface="+mn-ea"/>
                <a:cs typeface="+mn-ea"/>
                <a:sym typeface="Arial" panose="020B0604020202020204" pitchFamily="34" charset="0"/>
              </a:rPr>
              <a:t>市场风险及对策</a:t>
            </a:r>
            <a:endParaRPr lang="zh-CN" altLang="en-US" sz="3200" b="1" dirty="0">
              <a:solidFill>
                <a:schemeClr val="bg1"/>
              </a:solidFill>
              <a:latin typeface="+mn-ea"/>
              <a:cs typeface="+mn-ea"/>
              <a:sym typeface="Arial" panose="020B0604020202020204" pitchFamily="34" charset="0"/>
            </a:endParaRPr>
          </a:p>
        </p:txBody>
      </p:sp>
      <p:grpSp>
        <p:nvGrpSpPr>
          <p:cNvPr id="47" name="组合 46"/>
          <p:cNvGrpSpPr/>
          <p:nvPr/>
        </p:nvGrpSpPr>
        <p:grpSpPr>
          <a:xfrm>
            <a:off x="1100866" y="2091557"/>
            <a:ext cx="9990268" cy="3674610"/>
            <a:chOff x="1100866" y="2091557"/>
            <a:chExt cx="9990268" cy="3674610"/>
          </a:xfrm>
        </p:grpSpPr>
        <p:cxnSp>
          <p:nvCxnSpPr>
            <p:cNvPr id="5" name="Straight Connector 32"/>
            <p:cNvCxnSpPr/>
            <p:nvPr/>
          </p:nvCxnSpPr>
          <p:spPr>
            <a:xfrm>
              <a:off x="2141951" y="3299481"/>
              <a:ext cx="7914489"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0" name="Oval 20"/>
            <p:cNvSpPr/>
            <p:nvPr/>
          </p:nvSpPr>
          <p:spPr>
            <a:xfrm>
              <a:off x="4888075" y="2091557"/>
              <a:ext cx="2415852" cy="2415850"/>
            </a:xfrm>
            <a:prstGeom prst="ellips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23" name="Oval 23"/>
            <p:cNvSpPr/>
            <p:nvPr/>
          </p:nvSpPr>
          <p:spPr>
            <a:xfrm>
              <a:off x="1100866" y="2696626"/>
              <a:ext cx="1205710" cy="12057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sz="2000">
                <a:solidFill>
                  <a:schemeClr val="bg1"/>
                </a:solidFill>
                <a:latin typeface="Calibri" panose="020F0502020204030204" pitchFamily="34" charset="0"/>
              </a:endParaRPr>
            </a:p>
          </p:txBody>
        </p:sp>
        <p:grpSp>
          <p:nvGrpSpPr>
            <p:cNvPr id="24" name="Group 24"/>
            <p:cNvGrpSpPr/>
            <p:nvPr/>
          </p:nvGrpSpPr>
          <p:grpSpPr>
            <a:xfrm>
              <a:off x="1378487" y="2975673"/>
              <a:ext cx="650470" cy="647616"/>
              <a:chOff x="2840038" y="4406900"/>
              <a:chExt cx="723900" cy="720725"/>
            </a:xfrm>
            <a:solidFill>
              <a:schemeClr val="tx1"/>
            </a:solidFill>
          </p:grpSpPr>
          <p:sp>
            <p:nvSpPr>
              <p:cNvPr id="25" name="Freeform 25"/>
              <p:cNvSpPr>
                <a:spLocks noEditPoints="1"/>
              </p:cNvSpPr>
              <p:nvPr/>
            </p:nvSpPr>
            <p:spPr bwMode="auto">
              <a:xfrm>
                <a:off x="2840038" y="4406900"/>
                <a:ext cx="723900" cy="720725"/>
              </a:xfrm>
              <a:custGeom>
                <a:avLst/>
                <a:gdLst>
                  <a:gd name="T0" fmla="*/ 440 w 456"/>
                  <a:gd name="T1" fmla="*/ 141 h 454"/>
                  <a:gd name="T2" fmla="*/ 404 w 456"/>
                  <a:gd name="T3" fmla="*/ 82 h 454"/>
                  <a:gd name="T4" fmla="*/ 287 w 456"/>
                  <a:gd name="T5" fmla="*/ 7 h 454"/>
                  <a:gd name="T6" fmla="*/ 192 w 456"/>
                  <a:gd name="T7" fmla="*/ 2 h 454"/>
                  <a:gd name="T8" fmla="*/ 146 w 456"/>
                  <a:gd name="T9" fmla="*/ 15 h 454"/>
                  <a:gd name="T10" fmla="*/ 63 w 456"/>
                  <a:gd name="T11" fmla="*/ 70 h 454"/>
                  <a:gd name="T12" fmla="*/ 8 w 456"/>
                  <a:gd name="T13" fmla="*/ 168 h 454"/>
                  <a:gd name="T14" fmla="*/ 0 w 456"/>
                  <a:gd name="T15" fmla="*/ 227 h 454"/>
                  <a:gd name="T16" fmla="*/ 1 w 456"/>
                  <a:gd name="T17" fmla="*/ 246 h 454"/>
                  <a:gd name="T18" fmla="*/ 2 w 456"/>
                  <a:gd name="T19" fmla="*/ 256 h 454"/>
                  <a:gd name="T20" fmla="*/ 20 w 456"/>
                  <a:gd name="T21" fmla="*/ 319 h 454"/>
                  <a:gd name="T22" fmla="*/ 45 w 456"/>
                  <a:gd name="T23" fmla="*/ 364 h 454"/>
                  <a:gd name="T24" fmla="*/ 122 w 456"/>
                  <a:gd name="T25" fmla="*/ 428 h 454"/>
                  <a:gd name="T26" fmla="*/ 204 w 456"/>
                  <a:gd name="T27" fmla="*/ 453 h 454"/>
                  <a:gd name="T28" fmla="*/ 218 w 456"/>
                  <a:gd name="T29" fmla="*/ 454 h 454"/>
                  <a:gd name="T30" fmla="*/ 264 w 456"/>
                  <a:gd name="T31" fmla="*/ 452 h 454"/>
                  <a:gd name="T32" fmla="*/ 362 w 456"/>
                  <a:gd name="T33" fmla="*/ 411 h 454"/>
                  <a:gd name="T34" fmla="*/ 418 w 456"/>
                  <a:gd name="T35" fmla="*/ 354 h 454"/>
                  <a:gd name="T36" fmla="*/ 455 w 456"/>
                  <a:gd name="T37" fmla="*/ 249 h 454"/>
                  <a:gd name="T38" fmla="*/ 313 w 456"/>
                  <a:gd name="T39" fmla="*/ 344 h 454"/>
                  <a:gd name="T40" fmla="*/ 240 w 456"/>
                  <a:gd name="T41" fmla="*/ 372 h 454"/>
                  <a:gd name="T42" fmla="*/ 159 w 456"/>
                  <a:gd name="T43" fmla="*/ 355 h 454"/>
                  <a:gd name="T44" fmla="*/ 94 w 456"/>
                  <a:gd name="T45" fmla="*/ 284 h 454"/>
                  <a:gd name="T46" fmla="*/ 84 w 456"/>
                  <a:gd name="T47" fmla="*/ 204 h 454"/>
                  <a:gd name="T48" fmla="*/ 118 w 456"/>
                  <a:gd name="T49" fmla="*/ 132 h 454"/>
                  <a:gd name="T50" fmla="*/ 184 w 456"/>
                  <a:gd name="T51" fmla="*/ 88 h 454"/>
                  <a:gd name="T52" fmla="*/ 228 w 456"/>
                  <a:gd name="T53" fmla="*/ 82 h 454"/>
                  <a:gd name="T54" fmla="*/ 323 w 456"/>
                  <a:gd name="T55" fmla="*/ 116 h 454"/>
                  <a:gd name="T56" fmla="*/ 363 w 456"/>
                  <a:gd name="T57" fmla="*/ 171 h 454"/>
                  <a:gd name="T58" fmla="*/ 374 w 456"/>
                  <a:gd name="T59" fmla="*/ 227 h 454"/>
                  <a:gd name="T60" fmla="*/ 339 w 456"/>
                  <a:gd name="T61" fmla="*/ 321 h 454"/>
                  <a:gd name="T62" fmla="*/ 387 w 456"/>
                  <a:gd name="T63" fmla="*/ 209 h 454"/>
                  <a:gd name="T64" fmla="*/ 362 w 456"/>
                  <a:gd name="T65" fmla="*/ 139 h 454"/>
                  <a:gd name="T66" fmla="*/ 435 w 456"/>
                  <a:gd name="T67" fmla="*/ 176 h 454"/>
                  <a:gd name="T68" fmla="*/ 240 w 456"/>
                  <a:gd name="T69" fmla="*/ 14 h 454"/>
                  <a:gd name="T70" fmla="*/ 362 w 456"/>
                  <a:gd name="T71" fmla="*/ 59 h 454"/>
                  <a:gd name="T72" fmla="*/ 341 w 456"/>
                  <a:gd name="T73" fmla="*/ 114 h 454"/>
                  <a:gd name="T74" fmla="*/ 228 w 456"/>
                  <a:gd name="T75" fmla="*/ 68 h 454"/>
                  <a:gd name="T76" fmla="*/ 169 w 456"/>
                  <a:gd name="T77" fmla="*/ 22 h 454"/>
                  <a:gd name="T78" fmla="*/ 228 w 456"/>
                  <a:gd name="T79" fmla="*/ 440 h 454"/>
                  <a:gd name="T80" fmla="*/ 215 w 456"/>
                  <a:gd name="T81" fmla="*/ 440 h 454"/>
                  <a:gd name="T82" fmla="*/ 165 w 456"/>
                  <a:gd name="T83" fmla="*/ 432 h 454"/>
                  <a:gd name="T84" fmla="*/ 84 w 456"/>
                  <a:gd name="T85" fmla="*/ 384 h 454"/>
                  <a:gd name="T86" fmla="*/ 36 w 456"/>
                  <a:gd name="T87" fmla="*/ 319 h 454"/>
                  <a:gd name="T88" fmla="*/ 17 w 456"/>
                  <a:gd name="T89" fmla="*/ 262 h 454"/>
                  <a:gd name="T90" fmla="*/ 16 w 456"/>
                  <a:gd name="T91" fmla="*/ 250 h 454"/>
                  <a:gd name="T92" fmla="*/ 15 w 456"/>
                  <a:gd name="T93" fmla="*/ 227 h 454"/>
                  <a:gd name="T94" fmla="*/ 18 w 456"/>
                  <a:gd name="T95" fmla="*/ 186 h 454"/>
                  <a:gd name="T96" fmla="*/ 63 w 456"/>
                  <a:gd name="T97" fmla="*/ 90 h 454"/>
                  <a:gd name="T98" fmla="*/ 150 w 456"/>
                  <a:gd name="T99" fmla="*/ 28 h 454"/>
                  <a:gd name="T100" fmla="*/ 150 w 456"/>
                  <a:gd name="T101" fmla="*/ 88 h 454"/>
                  <a:gd name="T102" fmla="*/ 91 w 456"/>
                  <a:gd name="T103" fmla="*/ 145 h 454"/>
                  <a:gd name="T104" fmla="*/ 68 w 456"/>
                  <a:gd name="T105" fmla="*/ 227 h 454"/>
                  <a:gd name="T106" fmla="*/ 96 w 456"/>
                  <a:gd name="T107" fmla="*/ 316 h 454"/>
                  <a:gd name="T108" fmla="*/ 180 w 456"/>
                  <a:gd name="T109" fmla="*/ 380 h 454"/>
                  <a:gd name="T110" fmla="*/ 264 w 456"/>
                  <a:gd name="T111" fmla="*/ 383 h 454"/>
                  <a:gd name="T112" fmla="*/ 348 w 456"/>
                  <a:gd name="T113" fmla="*/ 404 h 454"/>
                  <a:gd name="T114" fmla="*/ 244 w 456"/>
                  <a:gd name="T115" fmla="*/ 440 h 454"/>
                  <a:gd name="T116" fmla="*/ 441 w 456"/>
                  <a:gd name="T117" fmla="*/ 249 h 454"/>
                  <a:gd name="T118" fmla="*/ 379 w 456"/>
                  <a:gd name="T119" fmla="*/ 378 h 454"/>
                  <a:gd name="T120" fmla="*/ 340 w 456"/>
                  <a:gd name="T121" fmla="*/ 341 h 454"/>
                  <a:gd name="T122" fmla="*/ 388 w 456"/>
                  <a:gd name="T123"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56" h="454">
                    <a:moveTo>
                      <a:pt x="456" y="226"/>
                    </a:moveTo>
                    <a:lnTo>
                      <a:pt x="456" y="226"/>
                    </a:lnTo>
                    <a:lnTo>
                      <a:pt x="456" y="209"/>
                    </a:lnTo>
                    <a:lnTo>
                      <a:pt x="454" y="192"/>
                    </a:lnTo>
                    <a:lnTo>
                      <a:pt x="450" y="175"/>
                    </a:lnTo>
                    <a:lnTo>
                      <a:pt x="445" y="157"/>
                    </a:lnTo>
                    <a:lnTo>
                      <a:pt x="440" y="141"/>
                    </a:lnTo>
                    <a:lnTo>
                      <a:pt x="432" y="126"/>
                    </a:lnTo>
                    <a:lnTo>
                      <a:pt x="423" y="110"/>
                    </a:lnTo>
                    <a:lnTo>
                      <a:pt x="414" y="96"/>
                    </a:lnTo>
                    <a:lnTo>
                      <a:pt x="414" y="96"/>
                    </a:lnTo>
                    <a:lnTo>
                      <a:pt x="410" y="90"/>
                    </a:lnTo>
                    <a:lnTo>
                      <a:pt x="410" y="90"/>
                    </a:lnTo>
                    <a:lnTo>
                      <a:pt x="404" y="82"/>
                    </a:lnTo>
                    <a:lnTo>
                      <a:pt x="404" y="82"/>
                    </a:lnTo>
                    <a:lnTo>
                      <a:pt x="388" y="64"/>
                    </a:lnTo>
                    <a:lnTo>
                      <a:pt x="371" y="48"/>
                    </a:lnTo>
                    <a:lnTo>
                      <a:pt x="351" y="34"/>
                    </a:lnTo>
                    <a:lnTo>
                      <a:pt x="332" y="23"/>
                    </a:lnTo>
                    <a:lnTo>
                      <a:pt x="310" y="14"/>
                    </a:lnTo>
                    <a:lnTo>
                      <a:pt x="287" y="7"/>
                    </a:lnTo>
                    <a:lnTo>
                      <a:pt x="265" y="2"/>
                    </a:lnTo>
                    <a:lnTo>
                      <a:pt x="241" y="0"/>
                    </a:lnTo>
                    <a:lnTo>
                      <a:pt x="241" y="0"/>
                    </a:lnTo>
                    <a:lnTo>
                      <a:pt x="228" y="0"/>
                    </a:lnTo>
                    <a:lnTo>
                      <a:pt x="228" y="0"/>
                    </a:lnTo>
                    <a:lnTo>
                      <a:pt x="210" y="0"/>
                    </a:lnTo>
                    <a:lnTo>
                      <a:pt x="192" y="2"/>
                    </a:lnTo>
                    <a:lnTo>
                      <a:pt x="175" y="5"/>
                    </a:lnTo>
                    <a:lnTo>
                      <a:pt x="158" y="10"/>
                    </a:lnTo>
                    <a:lnTo>
                      <a:pt x="157" y="10"/>
                    </a:lnTo>
                    <a:lnTo>
                      <a:pt x="156" y="11"/>
                    </a:lnTo>
                    <a:lnTo>
                      <a:pt x="156" y="11"/>
                    </a:lnTo>
                    <a:lnTo>
                      <a:pt x="148" y="14"/>
                    </a:lnTo>
                    <a:lnTo>
                      <a:pt x="146" y="15"/>
                    </a:lnTo>
                    <a:lnTo>
                      <a:pt x="146" y="15"/>
                    </a:lnTo>
                    <a:lnTo>
                      <a:pt x="130" y="21"/>
                    </a:lnTo>
                    <a:lnTo>
                      <a:pt x="115" y="30"/>
                    </a:lnTo>
                    <a:lnTo>
                      <a:pt x="101" y="38"/>
                    </a:lnTo>
                    <a:lnTo>
                      <a:pt x="88" y="47"/>
                    </a:lnTo>
                    <a:lnTo>
                      <a:pt x="75" y="58"/>
                    </a:lnTo>
                    <a:lnTo>
                      <a:pt x="63" y="70"/>
                    </a:lnTo>
                    <a:lnTo>
                      <a:pt x="52" y="82"/>
                    </a:lnTo>
                    <a:lnTo>
                      <a:pt x="42" y="95"/>
                    </a:lnTo>
                    <a:lnTo>
                      <a:pt x="34" y="108"/>
                    </a:lnTo>
                    <a:lnTo>
                      <a:pt x="25" y="122"/>
                    </a:lnTo>
                    <a:lnTo>
                      <a:pt x="18" y="137"/>
                    </a:lnTo>
                    <a:lnTo>
                      <a:pt x="13" y="152"/>
                    </a:lnTo>
                    <a:lnTo>
                      <a:pt x="8" y="168"/>
                    </a:lnTo>
                    <a:lnTo>
                      <a:pt x="4" y="184"/>
                    </a:lnTo>
                    <a:lnTo>
                      <a:pt x="2" y="200"/>
                    </a:lnTo>
                    <a:lnTo>
                      <a:pt x="1" y="218"/>
                    </a:lnTo>
                    <a:lnTo>
                      <a:pt x="1" y="218"/>
                    </a:lnTo>
                    <a:lnTo>
                      <a:pt x="0" y="223"/>
                    </a:lnTo>
                    <a:lnTo>
                      <a:pt x="0" y="227"/>
                    </a:lnTo>
                    <a:lnTo>
                      <a:pt x="0" y="227"/>
                    </a:lnTo>
                    <a:lnTo>
                      <a:pt x="0" y="227"/>
                    </a:lnTo>
                    <a:lnTo>
                      <a:pt x="1" y="236"/>
                    </a:lnTo>
                    <a:lnTo>
                      <a:pt x="1" y="237"/>
                    </a:lnTo>
                    <a:lnTo>
                      <a:pt x="1" y="237"/>
                    </a:lnTo>
                    <a:lnTo>
                      <a:pt x="1" y="239"/>
                    </a:lnTo>
                    <a:lnTo>
                      <a:pt x="1" y="239"/>
                    </a:lnTo>
                    <a:lnTo>
                      <a:pt x="1" y="246"/>
                    </a:lnTo>
                    <a:lnTo>
                      <a:pt x="1" y="248"/>
                    </a:lnTo>
                    <a:lnTo>
                      <a:pt x="1" y="248"/>
                    </a:lnTo>
                    <a:lnTo>
                      <a:pt x="2" y="251"/>
                    </a:lnTo>
                    <a:lnTo>
                      <a:pt x="2" y="251"/>
                    </a:lnTo>
                    <a:lnTo>
                      <a:pt x="2" y="254"/>
                    </a:lnTo>
                    <a:lnTo>
                      <a:pt x="2" y="256"/>
                    </a:lnTo>
                    <a:lnTo>
                      <a:pt x="2" y="256"/>
                    </a:lnTo>
                    <a:lnTo>
                      <a:pt x="3" y="263"/>
                    </a:lnTo>
                    <a:lnTo>
                      <a:pt x="3" y="264"/>
                    </a:lnTo>
                    <a:lnTo>
                      <a:pt x="3" y="264"/>
                    </a:lnTo>
                    <a:lnTo>
                      <a:pt x="7" y="278"/>
                    </a:lnTo>
                    <a:lnTo>
                      <a:pt x="10" y="292"/>
                    </a:lnTo>
                    <a:lnTo>
                      <a:pt x="14" y="305"/>
                    </a:lnTo>
                    <a:lnTo>
                      <a:pt x="20" y="319"/>
                    </a:lnTo>
                    <a:lnTo>
                      <a:pt x="21" y="320"/>
                    </a:lnTo>
                    <a:lnTo>
                      <a:pt x="21" y="320"/>
                    </a:lnTo>
                    <a:lnTo>
                      <a:pt x="23" y="326"/>
                    </a:lnTo>
                    <a:lnTo>
                      <a:pt x="23" y="326"/>
                    </a:lnTo>
                    <a:lnTo>
                      <a:pt x="30" y="339"/>
                    </a:lnTo>
                    <a:lnTo>
                      <a:pt x="38" y="352"/>
                    </a:lnTo>
                    <a:lnTo>
                      <a:pt x="45" y="364"/>
                    </a:lnTo>
                    <a:lnTo>
                      <a:pt x="55" y="374"/>
                    </a:lnTo>
                    <a:lnTo>
                      <a:pt x="65" y="385"/>
                    </a:lnTo>
                    <a:lnTo>
                      <a:pt x="75" y="395"/>
                    </a:lnTo>
                    <a:lnTo>
                      <a:pt x="85" y="405"/>
                    </a:lnTo>
                    <a:lnTo>
                      <a:pt x="97" y="413"/>
                    </a:lnTo>
                    <a:lnTo>
                      <a:pt x="109" y="421"/>
                    </a:lnTo>
                    <a:lnTo>
                      <a:pt x="122" y="428"/>
                    </a:lnTo>
                    <a:lnTo>
                      <a:pt x="135" y="435"/>
                    </a:lnTo>
                    <a:lnTo>
                      <a:pt x="148" y="440"/>
                    </a:lnTo>
                    <a:lnTo>
                      <a:pt x="162" y="445"/>
                    </a:lnTo>
                    <a:lnTo>
                      <a:pt x="176" y="449"/>
                    </a:lnTo>
                    <a:lnTo>
                      <a:pt x="190" y="451"/>
                    </a:lnTo>
                    <a:lnTo>
                      <a:pt x="204" y="453"/>
                    </a:lnTo>
                    <a:lnTo>
                      <a:pt x="204" y="453"/>
                    </a:lnTo>
                    <a:lnTo>
                      <a:pt x="205" y="453"/>
                    </a:lnTo>
                    <a:lnTo>
                      <a:pt x="205" y="453"/>
                    </a:lnTo>
                    <a:lnTo>
                      <a:pt x="214" y="454"/>
                    </a:lnTo>
                    <a:lnTo>
                      <a:pt x="215" y="454"/>
                    </a:lnTo>
                    <a:lnTo>
                      <a:pt x="215" y="454"/>
                    </a:lnTo>
                    <a:lnTo>
                      <a:pt x="218" y="454"/>
                    </a:lnTo>
                    <a:lnTo>
                      <a:pt x="218" y="454"/>
                    </a:lnTo>
                    <a:lnTo>
                      <a:pt x="223" y="454"/>
                    </a:lnTo>
                    <a:lnTo>
                      <a:pt x="226" y="454"/>
                    </a:lnTo>
                    <a:lnTo>
                      <a:pt x="226" y="454"/>
                    </a:lnTo>
                    <a:lnTo>
                      <a:pt x="228" y="454"/>
                    </a:lnTo>
                    <a:lnTo>
                      <a:pt x="228" y="454"/>
                    </a:lnTo>
                    <a:lnTo>
                      <a:pt x="246" y="454"/>
                    </a:lnTo>
                    <a:lnTo>
                      <a:pt x="264" y="452"/>
                    </a:lnTo>
                    <a:lnTo>
                      <a:pt x="282" y="449"/>
                    </a:lnTo>
                    <a:lnTo>
                      <a:pt x="298" y="443"/>
                    </a:lnTo>
                    <a:lnTo>
                      <a:pt x="315" y="437"/>
                    </a:lnTo>
                    <a:lnTo>
                      <a:pt x="332" y="429"/>
                    </a:lnTo>
                    <a:lnTo>
                      <a:pt x="347" y="421"/>
                    </a:lnTo>
                    <a:lnTo>
                      <a:pt x="362" y="411"/>
                    </a:lnTo>
                    <a:lnTo>
                      <a:pt x="362" y="411"/>
                    </a:lnTo>
                    <a:lnTo>
                      <a:pt x="362" y="411"/>
                    </a:lnTo>
                    <a:lnTo>
                      <a:pt x="362" y="411"/>
                    </a:lnTo>
                    <a:lnTo>
                      <a:pt x="373" y="404"/>
                    </a:lnTo>
                    <a:lnTo>
                      <a:pt x="373" y="404"/>
                    </a:lnTo>
                    <a:lnTo>
                      <a:pt x="390" y="388"/>
                    </a:lnTo>
                    <a:lnTo>
                      <a:pt x="405" y="371"/>
                    </a:lnTo>
                    <a:lnTo>
                      <a:pt x="418" y="354"/>
                    </a:lnTo>
                    <a:lnTo>
                      <a:pt x="430" y="335"/>
                    </a:lnTo>
                    <a:lnTo>
                      <a:pt x="439" y="315"/>
                    </a:lnTo>
                    <a:lnTo>
                      <a:pt x="446" y="294"/>
                    </a:lnTo>
                    <a:lnTo>
                      <a:pt x="452" y="273"/>
                    </a:lnTo>
                    <a:lnTo>
                      <a:pt x="455" y="250"/>
                    </a:lnTo>
                    <a:lnTo>
                      <a:pt x="455" y="249"/>
                    </a:lnTo>
                    <a:lnTo>
                      <a:pt x="455" y="249"/>
                    </a:lnTo>
                    <a:lnTo>
                      <a:pt x="456" y="239"/>
                    </a:lnTo>
                    <a:lnTo>
                      <a:pt x="456" y="239"/>
                    </a:lnTo>
                    <a:lnTo>
                      <a:pt x="456" y="239"/>
                    </a:lnTo>
                    <a:lnTo>
                      <a:pt x="456" y="226"/>
                    </a:lnTo>
                    <a:lnTo>
                      <a:pt x="456" y="226"/>
                    </a:lnTo>
                    <a:close/>
                    <a:moveTo>
                      <a:pt x="313" y="344"/>
                    </a:moveTo>
                    <a:lnTo>
                      <a:pt x="313" y="344"/>
                    </a:lnTo>
                    <a:lnTo>
                      <a:pt x="305" y="351"/>
                    </a:lnTo>
                    <a:lnTo>
                      <a:pt x="294" y="357"/>
                    </a:lnTo>
                    <a:lnTo>
                      <a:pt x="284" y="361"/>
                    </a:lnTo>
                    <a:lnTo>
                      <a:pt x="273" y="366"/>
                    </a:lnTo>
                    <a:lnTo>
                      <a:pt x="263" y="369"/>
                    </a:lnTo>
                    <a:lnTo>
                      <a:pt x="251" y="371"/>
                    </a:lnTo>
                    <a:lnTo>
                      <a:pt x="240" y="372"/>
                    </a:lnTo>
                    <a:lnTo>
                      <a:pt x="228" y="372"/>
                    </a:lnTo>
                    <a:lnTo>
                      <a:pt x="228" y="372"/>
                    </a:lnTo>
                    <a:lnTo>
                      <a:pt x="214" y="372"/>
                    </a:lnTo>
                    <a:lnTo>
                      <a:pt x="199" y="369"/>
                    </a:lnTo>
                    <a:lnTo>
                      <a:pt x="185" y="366"/>
                    </a:lnTo>
                    <a:lnTo>
                      <a:pt x="172" y="361"/>
                    </a:lnTo>
                    <a:lnTo>
                      <a:pt x="159" y="355"/>
                    </a:lnTo>
                    <a:lnTo>
                      <a:pt x="147" y="347"/>
                    </a:lnTo>
                    <a:lnTo>
                      <a:pt x="136" y="339"/>
                    </a:lnTo>
                    <a:lnTo>
                      <a:pt x="125" y="330"/>
                    </a:lnTo>
                    <a:lnTo>
                      <a:pt x="116" y="319"/>
                    </a:lnTo>
                    <a:lnTo>
                      <a:pt x="108" y="308"/>
                    </a:lnTo>
                    <a:lnTo>
                      <a:pt x="101" y="297"/>
                    </a:lnTo>
                    <a:lnTo>
                      <a:pt x="94" y="284"/>
                    </a:lnTo>
                    <a:lnTo>
                      <a:pt x="90" y="271"/>
                    </a:lnTo>
                    <a:lnTo>
                      <a:pt x="85" y="257"/>
                    </a:lnTo>
                    <a:lnTo>
                      <a:pt x="83" y="242"/>
                    </a:lnTo>
                    <a:lnTo>
                      <a:pt x="83" y="227"/>
                    </a:lnTo>
                    <a:lnTo>
                      <a:pt x="83" y="227"/>
                    </a:lnTo>
                    <a:lnTo>
                      <a:pt x="83" y="216"/>
                    </a:lnTo>
                    <a:lnTo>
                      <a:pt x="84" y="204"/>
                    </a:lnTo>
                    <a:lnTo>
                      <a:pt x="86" y="192"/>
                    </a:lnTo>
                    <a:lnTo>
                      <a:pt x="90" y="181"/>
                    </a:lnTo>
                    <a:lnTo>
                      <a:pt x="94" y="170"/>
                    </a:lnTo>
                    <a:lnTo>
                      <a:pt x="98" y="161"/>
                    </a:lnTo>
                    <a:lnTo>
                      <a:pt x="104" y="151"/>
                    </a:lnTo>
                    <a:lnTo>
                      <a:pt x="110" y="141"/>
                    </a:lnTo>
                    <a:lnTo>
                      <a:pt x="118" y="132"/>
                    </a:lnTo>
                    <a:lnTo>
                      <a:pt x="125" y="124"/>
                    </a:lnTo>
                    <a:lnTo>
                      <a:pt x="133" y="116"/>
                    </a:lnTo>
                    <a:lnTo>
                      <a:pt x="143" y="110"/>
                    </a:lnTo>
                    <a:lnTo>
                      <a:pt x="151" y="103"/>
                    </a:lnTo>
                    <a:lnTo>
                      <a:pt x="162" y="98"/>
                    </a:lnTo>
                    <a:lnTo>
                      <a:pt x="172" y="92"/>
                    </a:lnTo>
                    <a:lnTo>
                      <a:pt x="184" y="88"/>
                    </a:lnTo>
                    <a:lnTo>
                      <a:pt x="184" y="88"/>
                    </a:lnTo>
                    <a:lnTo>
                      <a:pt x="184" y="88"/>
                    </a:lnTo>
                    <a:lnTo>
                      <a:pt x="184" y="88"/>
                    </a:lnTo>
                    <a:lnTo>
                      <a:pt x="194" y="85"/>
                    </a:lnTo>
                    <a:lnTo>
                      <a:pt x="205" y="83"/>
                    </a:lnTo>
                    <a:lnTo>
                      <a:pt x="217" y="82"/>
                    </a:lnTo>
                    <a:lnTo>
                      <a:pt x="228" y="82"/>
                    </a:lnTo>
                    <a:lnTo>
                      <a:pt x="228" y="82"/>
                    </a:lnTo>
                    <a:lnTo>
                      <a:pt x="245" y="83"/>
                    </a:lnTo>
                    <a:lnTo>
                      <a:pt x="263" y="86"/>
                    </a:lnTo>
                    <a:lnTo>
                      <a:pt x="279" y="90"/>
                    </a:lnTo>
                    <a:lnTo>
                      <a:pt x="294" y="98"/>
                    </a:lnTo>
                    <a:lnTo>
                      <a:pt x="309" y="105"/>
                    </a:lnTo>
                    <a:lnTo>
                      <a:pt x="323" y="116"/>
                    </a:lnTo>
                    <a:lnTo>
                      <a:pt x="335" y="128"/>
                    </a:lnTo>
                    <a:lnTo>
                      <a:pt x="346" y="141"/>
                    </a:lnTo>
                    <a:lnTo>
                      <a:pt x="346" y="141"/>
                    </a:lnTo>
                    <a:lnTo>
                      <a:pt x="346" y="141"/>
                    </a:lnTo>
                    <a:lnTo>
                      <a:pt x="352" y="151"/>
                    </a:lnTo>
                    <a:lnTo>
                      <a:pt x="358" y="161"/>
                    </a:lnTo>
                    <a:lnTo>
                      <a:pt x="363" y="171"/>
                    </a:lnTo>
                    <a:lnTo>
                      <a:pt x="366" y="182"/>
                    </a:lnTo>
                    <a:lnTo>
                      <a:pt x="369" y="193"/>
                    </a:lnTo>
                    <a:lnTo>
                      <a:pt x="372" y="204"/>
                    </a:lnTo>
                    <a:lnTo>
                      <a:pt x="374" y="216"/>
                    </a:lnTo>
                    <a:lnTo>
                      <a:pt x="374" y="226"/>
                    </a:lnTo>
                    <a:lnTo>
                      <a:pt x="374" y="227"/>
                    </a:lnTo>
                    <a:lnTo>
                      <a:pt x="374" y="227"/>
                    </a:lnTo>
                    <a:lnTo>
                      <a:pt x="374" y="227"/>
                    </a:lnTo>
                    <a:lnTo>
                      <a:pt x="373" y="244"/>
                    </a:lnTo>
                    <a:lnTo>
                      <a:pt x="369" y="261"/>
                    </a:lnTo>
                    <a:lnTo>
                      <a:pt x="365" y="277"/>
                    </a:lnTo>
                    <a:lnTo>
                      <a:pt x="358" y="293"/>
                    </a:lnTo>
                    <a:lnTo>
                      <a:pt x="349" y="307"/>
                    </a:lnTo>
                    <a:lnTo>
                      <a:pt x="339" y="321"/>
                    </a:lnTo>
                    <a:lnTo>
                      <a:pt x="327" y="333"/>
                    </a:lnTo>
                    <a:lnTo>
                      <a:pt x="313" y="344"/>
                    </a:lnTo>
                    <a:lnTo>
                      <a:pt x="313" y="344"/>
                    </a:lnTo>
                    <a:close/>
                    <a:moveTo>
                      <a:pt x="442" y="220"/>
                    </a:moveTo>
                    <a:lnTo>
                      <a:pt x="388" y="220"/>
                    </a:lnTo>
                    <a:lnTo>
                      <a:pt x="388" y="220"/>
                    </a:lnTo>
                    <a:lnTo>
                      <a:pt x="387" y="209"/>
                    </a:lnTo>
                    <a:lnTo>
                      <a:pt x="386" y="198"/>
                    </a:lnTo>
                    <a:lnTo>
                      <a:pt x="383" y="188"/>
                    </a:lnTo>
                    <a:lnTo>
                      <a:pt x="380" y="178"/>
                    </a:lnTo>
                    <a:lnTo>
                      <a:pt x="377" y="167"/>
                    </a:lnTo>
                    <a:lnTo>
                      <a:pt x="373" y="157"/>
                    </a:lnTo>
                    <a:lnTo>
                      <a:pt x="367" y="149"/>
                    </a:lnTo>
                    <a:lnTo>
                      <a:pt x="362" y="139"/>
                    </a:lnTo>
                    <a:lnTo>
                      <a:pt x="405" y="108"/>
                    </a:lnTo>
                    <a:lnTo>
                      <a:pt x="405" y="108"/>
                    </a:lnTo>
                    <a:lnTo>
                      <a:pt x="413" y="119"/>
                    </a:lnTo>
                    <a:lnTo>
                      <a:pt x="420" y="134"/>
                    </a:lnTo>
                    <a:lnTo>
                      <a:pt x="427" y="146"/>
                    </a:lnTo>
                    <a:lnTo>
                      <a:pt x="431" y="161"/>
                    </a:lnTo>
                    <a:lnTo>
                      <a:pt x="435" y="176"/>
                    </a:lnTo>
                    <a:lnTo>
                      <a:pt x="439" y="190"/>
                    </a:lnTo>
                    <a:lnTo>
                      <a:pt x="441" y="205"/>
                    </a:lnTo>
                    <a:lnTo>
                      <a:pt x="442" y="220"/>
                    </a:lnTo>
                    <a:lnTo>
                      <a:pt x="442" y="220"/>
                    </a:lnTo>
                    <a:close/>
                    <a:moveTo>
                      <a:pt x="228" y="14"/>
                    </a:moveTo>
                    <a:lnTo>
                      <a:pt x="228" y="14"/>
                    </a:lnTo>
                    <a:lnTo>
                      <a:pt x="240" y="14"/>
                    </a:lnTo>
                    <a:lnTo>
                      <a:pt x="240" y="14"/>
                    </a:lnTo>
                    <a:lnTo>
                      <a:pt x="263" y="16"/>
                    </a:lnTo>
                    <a:lnTo>
                      <a:pt x="284" y="20"/>
                    </a:lnTo>
                    <a:lnTo>
                      <a:pt x="305" y="27"/>
                    </a:lnTo>
                    <a:lnTo>
                      <a:pt x="325" y="35"/>
                    </a:lnTo>
                    <a:lnTo>
                      <a:pt x="344" y="46"/>
                    </a:lnTo>
                    <a:lnTo>
                      <a:pt x="362" y="59"/>
                    </a:lnTo>
                    <a:lnTo>
                      <a:pt x="378" y="74"/>
                    </a:lnTo>
                    <a:lnTo>
                      <a:pt x="393" y="91"/>
                    </a:lnTo>
                    <a:lnTo>
                      <a:pt x="393" y="91"/>
                    </a:lnTo>
                    <a:lnTo>
                      <a:pt x="396" y="96"/>
                    </a:lnTo>
                    <a:lnTo>
                      <a:pt x="353" y="127"/>
                    </a:lnTo>
                    <a:lnTo>
                      <a:pt x="353" y="127"/>
                    </a:lnTo>
                    <a:lnTo>
                      <a:pt x="341" y="114"/>
                    </a:lnTo>
                    <a:lnTo>
                      <a:pt x="327" y="102"/>
                    </a:lnTo>
                    <a:lnTo>
                      <a:pt x="313" y="91"/>
                    </a:lnTo>
                    <a:lnTo>
                      <a:pt x="297" y="83"/>
                    </a:lnTo>
                    <a:lnTo>
                      <a:pt x="281" y="76"/>
                    </a:lnTo>
                    <a:lnTo>
                      <a:pt x="264" y="71"/>
                    </a:lnTo>
                    <a:lnTo>
                      <a:pt x="246" y="69"/>
                    </a:lnTo>
                    <a:lnTo>
                      <a:pt x="228" y="68"/>
                    </a:lnTo>
                    <a:lnTo>
                      <a:pt x="228" y="68"/>
                    </a:lnTo>
                    <a:lnTo>
                      <a:pt x="217" y="68"/>
                    </a:lnTo>
                    <a:lnTo>
                      <a:pt x="206" y="69"/>
                    </a:lnTo>
                    <a:lnTo>
                      <a:pt x="197" y="71"/>
                    </a:lnTo>
                    <a:lnTo>
                      <a:pt x="186" y="73"/>
                    </a:lnTo>
                    <a:lnTo>
                      <a:pt x="169" y="22"/>
                    </a:lnTo>
                    <a:lnTo>
                      <a:pt x="169" y="22"/>
                    </a:lnTo>
                    <a:lnTo>
                      <a:pt x="184" y="18"/>
                    </a:lnTo>
                    <a:lnTo>
                      <a:pt x="198" y="16"/>
                    </a:lnTo>
                    <a:lnTo>
                      <a:pt x="213" y="14"/>
                    </a:lnTo>
                    <a:lnTo>
                      <a:pt x="228" y="14"/>
                    </a:lnTo>
                    <a:lnTo>
                      <a:pt x="228" y="14"/>
                    </a:lnTo>
                    <a:close/>
                    <a:moveTo>
                      <a:pt x="228" y="440"/>
                    </a:moveTo>
                    <a:lnTo>
                      <a:pt x="228" y="440"/>
                    </a:lnTo>
                    <a:lnTo>
                      <a:pt x="226" y="440"/>
                    </a:lnTo>
                    <a:lnTo>
                      <a:pt x="223" y="440"/>
                    </a:lnTo>
                    <a:lnTo>
                      <a:pt x="223" y="440"/>
                    </a:lnTo>
                    <a:lnTo>
                      <a:pt x="218" y="440"/>
                    </a:lnTo>
                    <a:lnTo>
                      <a:pt x="218" y="440"/>
                    </a:lnTo>
                    <a:lnTo>
                      <a:pt x="216" y="440"/>
                    </a:lnTo>
                    <a:lnTo>
                      <a:pt x="215" y="440"/>
                    </a:lnTo>
                    <a:lnTo>
                      <a:pt x="215" y="440"/>
                    </a:lnTo>
                    <a:lnTo>
                      <a:pt x="207" y="439"/>
                    </a:lnTo>
                    <a:lnTo>
                      <a:pt x="206" y="439"/>
                    </a:lnTo>
                    <a:lnTo>
                      <a:pt x="206" y="439"/>
                    </a:lnTo>
                    <a:lnTo>
                      <a:pt x="192" y="437"/>
                    </a:lnTo>
                    <a:lnTo>
                      <a:pt x="179" y="435"/>
                    </a:lnTo>
                    <a:lnTo>
                      <a:pt x="165" y="432"/>
                    </a:lnTo>
                    <a:lnTo>
                      <a:pt x="153" y="427"/>
                    </a:lnTo>
                    <a:lnTo>
                      <a:pt x="140" y="422"/>
                    </a:lnTo>
                    <a:lnTo>
                      <a:pt x="129" y="415"/>
                    </a:lnTo>
                    <a:lnTo>
                      <a:pt x="117" y="409"/>
                    </a:lnTo>
                    <a:lnTo>
                      <a:pt x="106" y="401"/>
                    </a:lnTo>
                    <a:lnTo>
                      <a:pt x="95" y="394"/>
                    </a:lnTo>
                    <a:lnTo>
                      <a:pt x="84" y="384"/>
                    </a:lnTo>
                    <a:lnTo>
                      <a:pt x="75" y="375"/>
                    </a:lnTo>
                    <a:lnTo>
                      <a:pt x="66" y="365"/>
                    </a:lnTo>
                    <a:lnTo>
                      <a:pt x="57" y="355"/>
                    </a:lnTo>
                    <a:lnTo>
                      <a:pt x="50" y="343"/>
                    </a:lnTo>
                    <a:lnTo>
                      <a:pt x="42" y="331"/>
                    </a:lnTo>
                    <a:lnTo>
                      <a:pt x="36" y="319"/>
                    </a:lnTo>
                    <a:lnTo>
                      <a:pt x="36" y="319"/>
                    </a:lnTo>
                    <a:lnTo>
                      <a:pt x="34" y="315"/>
                    </a:lnTo>
                    <a:lnTo>
                      <a:pt x="32" y="314"/>
                    </a:lnTo>
                    <a:lnTo>
                      <a:pt x="32" y="314"/>
                    </a:lnTo>
                    <a:lnTo>
                      <a:pt x="28" y="301"/>
                    </a:lnTo>
                    <a:lnTo>
                      <a:pt x="24" y="288"/>
                    </a:lnTo>
                    <a:lnTo>
                      <a:pt x="21" y="275"/>
                    </a:lnTo>
                    <a:lnTo>
                      <a:pt x="17" y="262"/>
                    </a:lnTo>
                    <a:lnTo>
                      <a:pt x="17" y="261"/>
                    </a:lnTo>
                    <a:lnTo>
                      <a:pt x="17" y="261"/>
                    </a:lnTo>
                    <a:lnTo>
                      <a:pt x="16" y="253"/>
                    </a:lnTo>
                    <a:lnTo>
                      <a:pt x="16" y="252"/>
                    </a:lnTo>
                    <a:lnTo>
                      <a:pt x="16" y="252"/>
                    </a:lnTo>
                    <a:lnTo>
                      <a:pt x="16" y="250"/>
                    </a:lnTo>
                    <a:lnTo>
                      <a:pt x="16" y="250"/>
                    </a:lnTo>
                    <a:lnTo>
                      <a:pt x="15" y="247"/>
                    </a:lnTo>
                    <a:lnTo>
                      <a:pt x="15" y="244"/>
                    </a:lnTo>
                    <a:lnTo>
                      <a:pt x="15" y="244"/>
                    </a:lnTo>
                    <a:lnTo>
                      <a:pt x="15" y="238"/>
                    </a:lnTo>
                    <a:lnTo>
                      <a:pt x="15" y="236"/>
                    </a:lnTo>
                    <a:lnTo>
                      <a:pt x="15" y="236"/>
                    </a:lnTo>
                    <a:lnTo>
                      <a:pt x="15" y="227"/>
                    </a:lnTo>
                    <a:lnTo>
                      <a:pt x="15" y="227"/>
                    </a:lnTo>
                    <a:lnTo>
                      <a:pt x="15" y="223"/>
                    </a:lnTo>
                    <a:lnTo>
                      <a:pt x="15" y="223"/>
                    </a:lnTo>
                    <a:lnTo>
                      <a:pt x="15" y="218"/>
                    </a:lnTo>
                    <a:lnTo>
                      <a:pt x="15" y="218"/>
                    </a:lnTo>
                    <a:lnTo>
                      <a:pt x="16" y="203"/>
                    </a:lnTo>
                    <a:lnTo>
                      <a:pt x="18" y="186"/>
                    </a:lnTo>
                    <a:lnTo>
                      <a:pt x="22" y="171"/>
                    </a:lnTo>
                    <a:lnTo>
                      <a:pt x="26" y="156"/>
                    </a:lnTo>
                    <a:lnTo>
                      <a:pt x="31" y="142"/>
                    </a:lnTo>
                    <a:lnTo>
                      <a:pt x="38" y="128"/>
                    </a:lnTo>
                    <a:lnTo>
                      <a:pt x="45" y="115"/>
                    </a:lnTo>
                    <a:lnTo>
                      <a:pt x="54" y="102"/>
                    </a:lnTo>
                    <a:lnTo>
                      <a:pt x="63" y="90"/>
                    </a:lnTo>
                    <a:lnTo>
                      <a:pt x="74" y="80"/>
                    </a:lnTo>
                    <a:lnTo>
                      <a:pt x="84" y="69"/>
                    </a:lnTo>
                    <a:lnTo>
                      <a:pt x="96" y="59"/>
                    </a:lnTo>
                    <a:lnTo>
                      <a:pt x="108" y="49"/>
                    </a:lnTo>
                    <a:lnTo>
                      <a:pt x="122" y="42"/>
                    </a:lnTo>
                    <a:lnTo>
                      <a:pt x="136" y="34"/>
                    </a:lnTo>
                    <a:lnTo>
                      <a:pt x="150" y="28"/>
                    </a:lnTo>
                    <a:lnTo>
                      <a:pt x="152" y="28"/>
                    </a:lnTo>
                    <a:lnTo>
                      <a:pt x="152" y="28"/>
                    </a:lnTo>
                    <a:lnTo>
                      <a:pt x="156" y="27"/>
                    </a:lnTo>
                    <a:lnTo>
                      <a:pt x="172" y="77"/>
                    </a:lnTo>
                    <a:lnTo>
                      <a:pt x="172" y="77"/>
                    </a:lnTo>
                    <a:lnTo>
                      <a:pt x="161" y="82"/>
                    </a:lnTo>
                    <a:lnTo>
                      <a:pt x="150" y="88"/>
                    </a:lnTo>
                    <a:lnTo>
                      <a:pt x="139" y="95"/>
                    </a:lnTo>
                    <a:lnTo>
                      <a:pt x="130" y="101"/>
                    </a:lnTo>
                    <a:lnTo>
                      <a:pt x="121" y="109"/>
                    </a:lnTo>
                    <a:lnTo>
                      <a:pt x="112" y="117"/>
                    </a:lnTo>
                    <a:lnTo>
                      <a:pt x="104" y="126"/>
                    </a:lnTo>
                    <a:lnTo>
                      <a:pt x="97" y="136"/>
                    </a:lnTo>
                    <a:lnTo>
                      <a:pt x="91" y="145"/>
                    </a:lnTo>
                    <a:lnTo>
                      <a:pt x="85" y="156"/>
                    </a:lnTo>
                    <a:lnTo>
                      <a:pt x="80" y="167"/>
                    </a:lnTo>
                    <a:lnTo>
                      <a:pt x="76" y="179"/>
                    </a:lnTo>
                    <a:lnTo>
                      <a:pt x="72" y="191"/>
                    </a:lnTo>
                    <a:lnTo>
                      <a:pt x="70" y="203"/>
                    </a:lnTo>
                    <a:lnTo>
                      <a:pt x="69" y="215"/>
                    </a:lnTo>
                    <a:lnTo>
                      <a:pt x="68" y="227"/>
                    </a:lnTo>
                    <a:lnTo>
                      <a:pt x="68" y="227"/>
                    </a:lnTo>
                    <a:lnTo>
                      <a:pt x="69" y="244"/>
                    </a:lnTo>
                    <a:lnTo>
                      <a:pt x="71" y="259"/>
                    </a:lnTo>
                    <a:lnTo>
                      <a:pt x="76" y="274"/>
                    </a:lnTo>
                    <a:lnTo>
                      <a:pt x="81" y="289"/>
                    </a:lnTo>
                    <a:lnTo>
                      <a:pt x="88" y="303"/>
                    </a:lnTo>
                    <a:lnTo>
                      <a:pt x="96" y="316"/>
                    </a:lnTo>
                    <a:lnTo>
                      <a:pt x="105" y="328"/>
                    </a:lnTo>
                    <a:lnTo>
                      <a:pt x="116" y="340"/>
                    </a:lnTo>
                    <a:lnTo>
                      <a:pt x="126" y="351"/>
                    </a:lnTo>
                    <a:lnTo>
                      <a:pt x="139" y="359"/>
                    </a:lnTo>
                    <a:lnTo>
                      <a:pt x="152" y="367"/>
                    </a:lnTo>
                    <a:lnTo>
                      <a:pt x="166" y="374"/>
                    </a:lnTo>
                    <a:lnTo>
                      <a:pt x="180" y="380"/>
                    </a:lnTo>
                    <a:lnTo>
                      <a:pt x="197" y="383"/>
                    </a:lnTo>
                    <a:lnTo>
                      <a:pt x="212" y="386"/>
                    </a:lnTo>
                    <a:lnTo>
                      <a:pt x="228" y="386"/>
                    </a:lnTo>
                    <a:lnTo>
                      <a:pt x="228" y="386"/>
                    </a:lnTo>
                    <a:lnTo>
                      <a:pt x="240" y="386"/>
                    </a:lnTo>
                    <a:lnTo>
                      <a:pt x="252" y="385"/>
                    </a:lnTo>
                    <a:lnTo>
                      <a:pt x="264" y="383"/>
                    </a:lnTo>
                    <a:lnTo>
                      <a:pt x="274" y="380"/>
                    </a:lnTo>
                    <a:lnTo>
                      <a:pt x="285" y="377"/>
                    </a:lnTo>
                    <a:lnTo>
                      <a:pt x="296" y="371"/>
                    </a:lnTo>
                    <a:lnTo>
                      <a:pt x="307" y="367"/>
                    </a:lnTo>
                    <a:lnTo>
                      <a:pt x="317" y="360"/>
                    </a:lnTo>
                    <a:lnTo>
                      <a:pt x="348" y="404"/>
                    </a:lnTo>
                    <a:lnTo>
                      <a:pt x="348" y="404"/>
                    </a:lnTo>
                    <a:lnTo>
                      <a:pt x="335" y="412"/>
                    </a:lnTo>
                    <a:lnTo>
                      <a:pt x="321" y="420"/>
                    </a:lnTo>
                    <a:lnTo>
                      <a:pt x="306" y="426"/>
                    </a:lnTo>
                    <a:lnTo>
                      <a:pt x="291" y="432"/>
                    </a:lnTo>
                    <a:lnTo>
                      <a:pt x="275" y="435"/>
                    </a:lnTo>
                    <a:lnTo>
                      <a:pt x="260" y="438"/>
                    </a:lnTo>
                    <a:lnTo>
                      <a:pt x="244" y="440"/>
                    </a:lnTo>
                    <a:lnTo>
                      <a:pt x="228" y="440"/>
                    </a:lnTo>
                    <a:lnTo>
                      <a:pt x="228" y="440"/>
                    </a:lnTo>
                    <a:close/>
                    <a:moveTo>
                      <a:pt x="442" y="239"/>
                    </a:moveTo>
                    <a:lnTo>
                      <a:pt x="442" y="239"/>
                    </a:lnTo>
                    <a:lnTo>
                      <a:pt x="441" y="248"/>
                    </a:lnTo>
                    <a:lnTo>
                      <a:pt x="441" y="249"/>
                    </a:lnTo>
                    <a:lnTo>
                      <a:pt x="441" y="249"/>
                    </a:lnTo>
                    <a:lnTo>
                      <a:pt x="437" y="270"/>
                    </a:lnTo>
                    <a:lnTo>
                      <a:pt x="433" y="290"/>
                    </a:lnTo>
                    <a:lnTo>
                      <a:pt x="426" y="310"/>
                    </a:lnTo>
                    <a:lnTo>
                      <a:pt x="417" y="328"/>
                    </a:lnTo>
                    <a:lnTo>
                      <a:pt x="406" y="346"/>
                    </a:lnTo>
                    <a:lnTo>
                      <a:pt x="394" y="362"/>
                    </a:lnTo>
                    <a:lnTo>
                      <a:pt x="379" y="378"/>
                    </a:lnTo>
                    <a:lnTo>
                      <a:pt x="364" y="392"/>
                    </a:lnTo>
                    <a:lnTo>
                      <a:pt x="364" y="392"/>
                    </a:lnTo>
                    <a:lnTo>
                      <a:pt x="360" y="396"/>
                    </a:lnTo>
                    <a:lnTo>
                      <a:pt x="354" y="388"/>
                    </a:lnTo>
                    <a:lnTo>
                      <a:pt x="327" y="352"/>
                    </a:lnTo>
                    <a:lnTo>
                      <a:pt x="327" y="352"/>
                    </a:lnTo>
                    <a:lnTo>
                      <a:pt x="340" y="341"/>
                    </a:lnTo>
                    <a:lnTo>
                      <a:pt x="352" y="328"/>
                    </a:lnTo>
                    <a:lnTo>
                      <a:pt x="362" y="314"/>
                    </a:lnTo>
                    <a:lnTo>
                      <a:pt x="371" y="300"/>
                    </a:lnTo>
                    <a:lnTo>
                      <a:pt x="377" y="284"/>
                    </a:lnTo>
                    <a:lnTo>
                      <a:pt x="382" y="267"/>
                    </a:lnTo>
                    <a:lnTo>
                      <a:pt x="386" y="251"/>
                    </a:lnTo>
                    <a:lnTo>
                      <a:pt x="388" y="234"/>
                    </a:lnTo>
                    <a:lnTo>
                      <a:pt x="442" y="234"/>
                    </a:lnTo>
                    <a:lnTo>
                      <a:pt x="442" y="234"/>
                    </a:lnTo>
                    <a:lnTo>
                      <a:pt x="442" y="238"/>
                    </a:lnTo>
                    <a:lnTo>
                      <a:pt x="442" y="239"/>
                    </a:lnTo>
                    <a:lnTo>
                      <a:pt x="442" y="239"/>
                    </a:lnTo>
                    <a:lnTo>
                      <a:pt x="442" y="2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none" lIns="91440" tIns="45720" rIns="91440" bIns="45720" numCol="1" anchor="t" anchorCtr="0" compatLnSpc="1"/>
              <a:lstStyle/>
              <a:p>
                <a:endParaRPr lang="ko-KR" altLang="en-US" sz="2000">
                  <a:latin typeface="Calibri" panose="020F0502020204030204" pitchFamily="34" charset="0"/>
                </a:endParaRPr>
              </a:p>
            </p:txBody>
          </p:sp>
          <p:sp>
            <p:nvSpPr>
              <p:cNvPr id="26" name="Freeform 26"/>
              <p:cNvSpPr>
                <a:spLocks noEditPoints="1"/>
              </p:cNvSpPr>
              <p:nvPr/>
            </p:nvSpPr>
            <p:spPr bwMode="auto">
              <a:xfrm>
                <a:off x="3022600" y="4586288"/>
                <a:ext cx="360363" cy="361950"/>
              </a:xfrm>
              <a:custGeom>
                <a:avLst/>
                <a:gdLst>
                  <a:gd name="T0" fmla="*/ 101 w 227"/>
                  <a:gd name="T1" fmla="*/ 0 h 228"/>
                  <a:gd name="T2" fmla="*/ 69 w 227"/>
                  <a:gd name="T3" fmla="*/ 9 h 228"/>
                  <a:gd name="T4" fmla="*/ 41 w 227"/>
                  <a:gd name="T5" fmla="*/ 26 h 228"/>
                  <a:gd name="T6" fmla="*/ 19 w 227"/>
                  <a:gd name="T7" fmla="*/ 51 h 228"/>
                  <a:gd name="T8" fmla="*/ 4 w 227"/>
                  <a:gd name="T9" fmla="*/ 80 h 228"/>
                  <a:gd name="T10" fmla="*/ 0 w 227"/>
                  <a:gd name="T11" fmla="*/ 113 h 228"/>
                  <a:gd name="T12" fmla="*/ 2 w 227"/>
                  <a:gd name="T13" fmla="*/ 137 h 228"/>
                  <a:gd name="T14" fmla="*/ 13 w 227"/>
                  <a:gd name="T15" fmla="*/ 168 h 228"/>
                  <a:gd name="T16" fmla="*/ 33 w 227"/>
                  <a:gd name="T17" fmla="*/ 194 h 228"/>
                  <a:gd name="T18" fmla="*/ 59 w 227"/>
                  <a:gd name="T19" fmla="*/ 214 h 228"/>
                  <a:gd name="T20" fmla="*/ 90 w 227"/>
                  <a:gd name="T21" fmla="*/ 226 h 228"/>
                  <a:gd name="T22" fmla="*/ 113 w 227"/>
                  <a:gd name="T23" fmla="*/ 228 h 228"/>
                  <a:gd name="T24" fmla="*/ 148 w 227"/>
                  <a:gd name="T25" fmla="*/ 222 h 228"/>
                  <a:gd name="T26" fmla="*/ 177 w 227"/>
                  <a:gd name="T27" fmla="*/ 208 h 228"/>
                  <a:gd name="T28" fmla="*/ 202 w 227"/>
                  <a:gd name="T29" fmla="*/ 187 h 228"/>
                  <a:gd name="T30" fmla="*/ 219 w 227"/>
                  <a:gd name="T31" fmla="*/ 159 h 228"/>
                  <a:gd name="T32" fmla="*/ 226 w 227"/>
                  <a:gd name="T33" fmla="*/ 125 h 228"/>
                  <a:gd name="T34" fmla="*/ 226 w 227"/>
                  <a:gd name="T35" fmla="*/ 103 h 228"/>
                  <a:gd name="T36" fmla="*/ 219 w 227"/>
                  <a:gd name="T37" fmla="*/ 69 h 228"/>
                  <a:gd name="T38" fmla="*/ 202 w 227"/>
                  <a:gd name="T39" fmla="*/ 41 h 228"/>
                  <a:gd name="T40" fmla="*/ 177 w 227"/>
                  <a:gd name="T41" fmla="*/ 19 h 228"/>
                  <a:gd name="T42" fmla="*/ 148 w 227"/>
                  <a:gd name="T43" fmla="*/ 5 h 228"/>
                  <a:gd name="T44" fmla="*/ 113 w 227"/>
                  <a:gd name="T45" fmla="*/ 0 h 228"/>
                  <a:gd name="T46" fmla="*/ 113 w 227"/>
                  <a:gd name="T47" fmla="*/ 214 h 228"/>
                  <a:gd name="T48" fmla="*/ 84 w 227"/>
                  <a:gd name="T49" fmla="*/ 210 h 228"/>
                  <a:gd name="T50" fmla="*/ 58 w 227"/>
                  <a:gd name="T51" fmla="*/ 197 h 228"/>
                  <a:gd name="T52" fmla="*/ 36 w 227"/>
                  <a:gd name="T53" fmla="*/ 177 h 228"/>
                  <a:gd name="T54" fmla="*/ 21 w 227"/>
                  <a:gd name="T55" fmla="*/ 152 h 228"/>
                  <a:gd name="T56" fmla="*/ 14 w 227"/>
                  <a:gd name="T57" fmla="*/ 124 h 228"/>
                  <a:gd name="T58" fmla="*/ 14 w 227"/>
                  <a:gd name="T59" fmla="*/ 104 h 228"/>
                  <a:gd name="T60" fmla="*/ 21 w 227"/>
                  <a:gd name="T61" fmla="*/ 76 h 228"/>
                  <a:gd name="T62" fmla="*/ 36 w 227"/>
                  <a:gd name="T63" fmla="*/ 51 h 228"/>
                  <a:gd name="T64" fmla="*/ 58 w 227"/>
                  <a:gd name="T65" fmla="*/ 31 h 228"/>
                  <a:gd name="T66" fmla="*/ 84 w 227"/>
                  <a:gd name="T67" fmla="*/ 18 h 228"/>
                  <a:gd name="T68" fmla="*/ 113 w 227"/>
                  <a:gd name="T69" fmla="*/ 14 h 228"/>
                  <a:gd name="T70" fmla="*/ 133 w 227"/>
                  <a:gd name="T71" fmla="*/ 16 h 228"/>
                  <a:gd name="T72" fmla="*/ 160 w 227"/>
                  <a:gd name="T73" fmla="*/ 26 h 228"/>
                  <a:gd name="T74" fmla="*/ 184 w 227"/>
                  <a:gd name="T75" fmla="*/ 43 h 228"/>
                  <a:gd name="T76" fmla="*/ 202 w 227"/>
                  <a:gd name="T77" fmla="*/ 66 h 228"/>
                  <a:gd name="T78" fmla="*/ 211 w 227"/>
                  <a:gd name="T79" fmla="*/ 94 h 228"/>
                  <a:gd name="T80" fmla="*/ 213 w 227"/>
                  <a:gd name="T81" fmla="*/ 113 h 228"/>
                  <a:gd name="T82" fmla="*/ 209 w 227"/>
                  <a:gd name="T83" fmla="*/ 144 h 228"/>
                  <a:gd name="T84" fmla="*/ 196 w 227"/>
                  <a:gd name="T85" fmla="*/ 170 h 228"/>
                  <a:gd name="T86" fmla="*/ 177 w 227"/>
                  <a:gd name="T87" fmla="*/ 191 h 228"/>
                  <a:gd name="T88" fmla="*/ 152 w 227"/>
                  <a:gd name="T89" fmla="*/ 206 h 228"/>
                  <a:gd name="T90" fmla="*/ 124 w 227"/>
                  <a:gd name="T91" fmla="*/ 21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7" h="228">
                    <a:moveTo>
                      <a:pt x="113" y="0"/>
                    </a:moveTo>
                    <a:lnTo>
                      <a:pt x="113" y="0"/>
                    </a:lnTo>
                    <a:lnTo>
                      <a:pt x="101" y="0"/>
                    </a:lnTo>
                    <a:lnTo>
                      <a:pt x="90" y="2"/>
                    </a:lnTo>
                    <a:lnTo>
                      <a:pt x="79" y="5"/>
                    </a:lnTo>
                    <a:lnTo>
                      <a:pt x="69" y="9"/>
                    </a:lnTo>
                    <a:lnTo>
                      <a:pt x="59" y="14"/>
                    </a:lnTo>
                    <a:lnTo>
                      <a:pt x="49" y="19"/>
                    </a:lnTo>
                    <a:lnTo>
                      <a:pt x="41" y="26"/>
                    </a:lnTo>
                    <a:lnTo>
                      <a:pt x="33" y="33"/>
                    </a:lnTo>
                    <a:lnTo>
                      <a:pt x="25" y="41"/>
                    </a:lnTo>
                    <a:lnTo>
                      <a:pt x="19" y="51"/>
                    </a:lnTo>
                    <a:lnTo>
                      <a:pt x="13" y="59"/>
                    </a:lnTo>
                    <a:lnTo>
                      <a:pt x="8" y="69"/>
                    </a:lnTo>
                    <a:lnTo>
                      <a:pt x="4" y="80"/>
                    </a:lnTo>
                    <a:lnTo>
                      <a:pt x="2" y="91"/>
                    </a:lnTo>
                    <a:lnTo>
                      <a:pt x="0" y="103"/>
                    </a:lnTo>
                    <a:lnTo>
                      <a:pt x="0" y="113"/>
                    </a:lnTo>
                    <a:lnTo>
                      <a:pt x="0" y="113"/>
                    </a:lnTo>
                    <a:lnTo>
                      <a:pt x="0" y="125"/>
                    </a:lnTo>
                    <a:lnTo>
                      <a:pt x="2" y="137"/>
                    </a:lnTo>
                    <a:lnTo>
                      <a:pt x="4" y="148"/>
                    </a:lnTo>
                    <a:lnTo>
                      <a:pt x="8" y="159"/>
                    </a:lnTo>
                    <a:lnTo>
                      <a:pt x="13" y="168"/>
                    </a:lnTo>
                    <a:lnTo>
                      <a:pt x="19" y="177"/>
                    </a:lnTo>
                    <a:lnTo>
                      <a:pt x="25" y="187"/>
                    </a:lnTo>
                    <a:lnTo>
                      <a:pt x="33" y="194"/>
                    </a:lnTo>
                    <a:lnTo>
                      <a:pt x="41" y="202"/>
                    </a:lnTo>
                    <a:lnTo>
                      <a:pt x="49" y="208"/>
                    </a:lnTo>
                    <a:lnTo>
                      <a:pt x="59" y="214"/>
                    </a:lnTo>
                    <a:lnTo>
                      <a:pt x="69" y="219"/>
                    </a:lnTo>
                    <a:lnTo>
                      <a:pt x="79" y="222"/>
                    </a:lnTo>
                    <a:lnTo>
                      <a:pt x="90" y="226"/>
                    </a:lnTo>
                    <a:lnTo>
                      <a:pt x="101" y="228"/>
                    </a:lnTo>
                    <a:lnTo>
                      <a:pt x="113" y="228"/>
                    </a:lnTo>
                    <a:lnTo>
                      <a:pt x="113" y="228"/>
                    </a:lnTo>
                    <a:lnTo>
                      <a:pt x="125" y="228"/>
                    </a:lnTo>
                    <a:lnTo>
                      <a:pt x="137" y="226"/>
                    </a:lnTo>
                    <a:lnTo>
                      <a:pt x="148" y="222"/>
                    </a:lnTo>
                    <a:lnTo>
                      <a:pt x="157" y="219"/>
                    </a:lnTo>
                    <a:lnTo>
                      <a:pt x="168" y="214"/>
                    </a:lnTo>
                    <a:lnTo>
                      <a:pt x="177" y="208"/>
                    </a:lnTo>
                    <a:lnTo>
                      <a:pt x="185" y="202"/>
                    </a:lnTo>
                    <a:lnTo>
                      <a:pt x="194" y="194"/>
                    </a:lnTo>
                    <a:lnTo>
                      <a:pt x="202" y="187"/>
                    </a:lnTo>
                    <a:lnTo>
                      <a:pt x="208" y="177"/>
                    </a:lnTo>
                    <a:lnTo>
                      <a:pt x="213" y="168"/>
                    </a:lnTo>
                    <a:lnTo>
                      <a:pt x="219" y="159"/>
                    </a:lnTo>
                    <a:lnTo>
                      <a:pt x="222" y="148"/>
                    </a:lnTo>
                    <a:lnTo>
                      <a:pt x="225" y="137"/>
                    </a:lnTo>
                    <a:lnTo>
                      <a:pt x="226" y="125"/>
                    </a:lnTo>
                    <a:lnTo>
                      <a:pt x="227" y="113"/>
                    </a:lnTo>
                    <a:lnTo>
                      <a:pt x="227" y="113"/>
                    </a:lnTo>
                    <a:lnTo>
                      <a:pt x="226" y="103"/>
                    </a:lnTo>
                    <a:lnTo>
                      <a:pt x="225" y="91"/>
                    </a:lnTo>
                    <a:lnTo>
                      <a:pt x="222" y="80"/>
                    </a:lnTo>
                    <a:lnTo>
                      <a:pt x="219" y="69"/>
                    </a:lnTo>
                    <a:lnTo>
                      <a:pt x="213" y="59"/>
                    </a:lnTo>
                    <a:lnTo>
                      <a:pt x="208" y="51"/>
                    </a:lnTo>
                    <a:lnTo>
                      <a:pt x="202" y="41"/>
                    </a:lnTo>
                    <a:lnTo>
                      <a:pt x="194" y="33"/>
                    </a:lnTo>
                    <a:lnTo>
                      <a:pt x="185" y="26"/>
                    </a:lnTo>
                    <a:lnTo>
                      <a:pt x="177" y="19"/>
                    </a:lnTo>
                    <a:lnTo>
                      <a:pt x="168" y="14"/>
                    </a:lnTo>
                    <a:lnTo>
                      <a:pt x="157" y="9"/>
                    </a:lnTo>
                    <a:lnTo>
                      <a:pt x="148" y="5"/>
                    </a:lnTo>
                    <a:lnTo>
                      <a:pt x="137" y="2"/>
                    </a:lnTo>
                    <a:lnTo>
                      <a:pt x="125" y="0"/>
                    </a:lnTo>
                    <a:lnTo>
                      <a:pt x="113" y="0"/>
                    </a:lnTo>
                    <a:lnTo>
                      <a:pt x="113" y="0"/>
                    </a:lnTo>
                    <a:close/>
                    <a:moveTo>
                      <a:pt x="113" y="214"/>
                    </a:moveTo>
                    <a:lnTo>
                      <a:pt x="113" y="214"/>
                    </a:lnTo>
                    <a:lnTo>
                      <a:pt x="103" y="213"/>
                    </a:lnTo>
                    <a:lnTo>
                      <a:pt x="94" y="212"/>
                    </a:lnTo>
                    <a:lnTo>
                      <a:pt x="84" y="210"/>
                    </a:lnTo>
                    <a:lnTo>
                      <a:pt x="74" y="206"/>
                    </a:lnTo>
                    <a:lnTo>
                      <a:pt x="65" y="202"/>
                    </a:lnTo>
                    <a:lnTo>
                      <a:pt x="58" y="197"/>
                    </a:lnTo>
                    <a:lnTo>
                      <a:pt x="49" y="191"/>
                    </a:lnTo>
                    <a:lnTo>
                      <a:pt x="43" y="185"/>
                    </a:lnTo>
                    <a:lnTo>
                      <a:pt x="36" y="177"/>
                    </a:lnTo>
                    <a:lnTo>
                      <a:pt x="31" y="170"/>
                    </a:lnTo>
                    <a:lnTo>
                      <a:pt x="25" y="162"/>
                    </a:lnTo>
                    <a:lnTo>
                      <a:pt x="21" y="152"/>
                    </a:lnTo>
                    <a:lnTo>
                      <a:pt x="18" y="144"/>
                    </a:lnTo>
                    <a:lnTo>
                      <a:pt x="16" y="134"/>
                    </a:lnTo>
                    <a:lnTo>
                      <a:pt x="14" y="124"/>
                    </a:lnTo>
                    <a:lnTo>
                      <a:pt x="14" y="113"/>
                    </a:lnTo>
                    <a:lnTo>
                      <a:pt x="14" y="113"/>
                    </a:lnTo>
                    <a:lnTo>
                      <a:pt x="14" y="104"/>
                    </a:lnTo>
                    <a:lnTo>
                      <a:pt x="16" y="94"/>
                    </a:lnTo>
                    <a:lnTo>
                      <a:pt x="18" y="84"/>
                    </a:lnTo>
                    <a:lnTo>
                      <a:pt x="21" y="76"/>
                    </a:lnTo>
                    <a:lnTo>
                      <a:pt x="25" y="66"/>
                    </a:lnTo>
                    <a:lnTo>
                      <a:pt x="31" y="58"/>
                    </a:lnTo>
                    <a:lnTo>
                      <a:pt x="36" y="51"/>
                    </a:lnTo>
                    <a:lnTo>
                      <a:pt x="43" y="43"/>
                    </a:lnTo>
                    <a:lnTo>
                      <a:pt x="49" y="37"/>
                    </a:lnTo>
                    <a:lnTo>
                      <a:pt x="58" y="31"/>
                    </a:lnTo>
                    <a:lnTo>
                      <a:pt x="65" y="26"/>
                    </a:lnTo>
                    <a:lnTo>
                      <a:pt x="74" y="22"/>
                    </a:lnTo>
                    <a:lnTo>
                      <a:pt x="84" y="18"/>
                    </a:lnTo>
                    <a:lnTo>
                      <a:pt x="94" y="16"/>
                    </a:lnTo>
                    <a:lnTo>
                      <a:pt x="103" y="15"/>
                    </a:lnTo>
                    <a:lnTo>
                      <a:pt x="113" y="14"/>
                    </a:lnTo>
                    <a:lnTo>
                      <a:pt x="113" y="14"/>
                    </a:lnTo>
                    <a:lnTo>
                      <a:pt x="124" y="15"/>
                    </a:lnTo>
                    <a:lnTo>
                      <a:pt x="133" y="16"/>
                    </a:lnTo>
                    <a:lnTo>
                      <a:pt x="143" y="18"/>
                    </a:lnTo>
                    <a:lnTo>
                      <a:pt x="152" y="22"/>
                    </a:lnTo>
                    <a:lnTo>
                      <a:pt x="160" y="26"/>
                    </a:lnTo>
                    <a:lnTo>
                      <a:pt x="169" y="31"/>
                    </a:lnTo>
                    <a:lnTo>
                      <a:pt x="177" y="37"/>
                    </a:lnTo>
                    <a:lnTo>
                      <a:pt x="184" y="43"/>
                    </a:lnTo>
                    <a:lnTo>
                      <a:pt x="191" y="51"/>
                    </a:lnTo>
                    <a:lnTo>
                      <a:pt x="196" y="58"/>
                    </a:lnTo>
                    <a:lnTo>
                      <a:pt x="202" y="66"/>
                    </a:lnTo>
                    <a:lnTo>
                      <a:pt x="205" y="76"/>
                    </a:lnTo>
                    <a:lnTo>
                      <a:pt x="209" y="84"/>
                    </a:lnTo>
                    <a:lnTo>
                      <a:pt x="211" y="94"/>
                    </a:lnTo>
                    <a:lnTo>
                      <a:pt x="212" y="104"/>
                    </a:lnTo>
                    <a:lnTo>
                      <a:pt x="213" y="113"/>
                    </a:lnTo>
                    <a:lnTo>
                      <a:pt x="213" y="113"/>
                    </a:lnTo>
                    <a:lnTo>
                      <a:pt x="212" y="124"/>
                    </a:lnTo>
                    <a:lnTo>
                      <a:pt x="211" y="134"/>
                    </a:lnTo>
                    <a:lnTo>
                      <a:pt x="209" y="144"/>
                    </a:lnTo>
                    <a:lnTo>
                      <a:pt x="205" y="152"/>
                    </a:lnTo>
                    <a:lnTo>
                      <a:pt x="202" y="162"/>
                    </a:lnTo>
                    <a:lnTo>
                      <a:pt x="196" y="170"/>
                    </a:lnTo>
                    <a:lnTo>
                      <a:pt x="191" y="177"/>
                    </a:lnTo>
                    <a:lnTo>
                      <a:pt x="184" y="185"/>
                    </a:lnTo>
                    <a:lnTo>
                      <a:pt x="177" y="191"/>
                    </a:lnTo>
                    <a:lnTo>
                      <a:pt x="169" y="197"/>
                    </a:lnTo>
                    <a:lnTo>
                      <a:pt x="160" y="202"/>
                    </a:lnTo>
                    <a:lnTo>
                      <a:pt x="152" y="206"/>
                    </a:lnTo>
                    <a:lnTo>
                      <a:pt x="143" y="210"/>
                    </a:lnTo>
                    <a:lnTo>
                      <a:pt x="133" y="212"/>
                    </a:lnTo>
                    <a:lnTo>
                      <a:pt x="124" y="213"/>
                    </a:lnTo>
                    <a:lnTo>
                      <a:pt x="113" y="214"/>
                    </a:lnTo>
                    <a:lnTo>
                      <a:pt x="113" y="2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none" lIns="91440" tIns="45720" rIns="91440" bIns="45720" numCol="1" anchor="t" anchorCtr="0" compatLnSpc="1"/>
              <a:lstStyle/>
              <a:p>
                <a:endParaRPr lang="ko-KR" altLang="en-US" sz="2000">
                  <a:latin typeface="Calibri" panose="020F0502020204030204" pitchFamily="34" charset="0"/>
                </a:endParaRPr>
              </a:p>
            </p:txBody>
          </p:sp>
          <p:sp>
            <p:nvSpPr>
              <p:cNvPr id="27" name="Freeform 27"/>
              <p:cNvSpPr>
                <a:spLocks noEditPoints="1"/>
              </p:cNvSpPr>
              <p:nvPr/>
            </p:nvSpPr>
            <p:spPr bwMode="auto">
              <a:xfrm>
                <a:off x="3060700" y="4625975"/>
                <a:ext cx="282575" cy="282575"/>
              </a:xfrm>
              <a:custGeom>
                <a:avLst/>
                <a:gdLst>
                  <a:gd name="T0" fmla="*/ 80 w 178"/>
                  <a:gd name="T1" fmla="*/ 1 h 178"/>
                  <a:gd name="T2" fmla="*/ 54 w 178"/>
                  <a:gd name="T3" fmla="*/ 7 h 178"/>
                  <a:gd name="T4" fmla="*/ 33 w 178"/>
                  <a:gd name="T5" fmla="*/ 20 h 178"/>
                  <a:gd name="T6" fmla="*/ 16 w 178"/>
                  <a:gd name="T7" fmla="*/ 40 h 178"/>
                  <a:gd name="T8" fmla="*/ 5 w 178"/>
                  <a:gd name="T9" fmla="*/ 62 h 178"/>
                  <a:gd name="T10" fmla="*/ 0 w 178"/>
                  <a:gd name="T11" fmla="*/ 88 h 178"/>
                  <a:gd name="T12" fmla="*/ 3 w 178"/>
                  <a:gd name="T13" fmla="*/ 107 h 178"/>
                  <a:gd name="T14" fmla="*/ 11 w 178"/>
                  <a:gd name="T15" fmla="*/ 132 h 178"/>
                  <a:gd name="T16" fmla="*/ 26 w 178"/>
                  <a:gd name="T17" fmla="*/ 152 h 178"/>
                  <a:gd name="T18" fmla="*/ 47 w 178"/>
                  <a:gd name="T19" fmla="*/ 167 h 178"/>
                  <a:gd name="T20" fmla="*/ 72 w 178"/>
                  <a:gd name="T21" fmla="*/ 176 h 178"/>
                  <a:gd name="T22" fmla="*/ 89 w 178"/>
                  <a:gd name="T23" fmla="*/ 178 h 178"/>
                  <a:gd name="T24" fmla="*/ 116 w 178"/>
                  <a:gd name="T25" fmla="*/ 174 h 178"/>
                  <a:gd name="T26" fmla="*/ 139 w 178"/>
                  <a:gd name="T27" fmla="*/ 163 h 178"/>
                  <a:gd name="T28" fmla="*/ 158 w 178"/>
                  <a:gd name="T29" fmla="*/ 146 h 178"/>
                  <a:gd name="T30" fmla="*/ 171 w 178"/>
                  <a:gd name="T31" fmla="*/ 123 h 178"/>
                  <a:gd name="T32" fmla="*/ 178 w 178"/>
                  <a:gd name="T33" fmla="*/ 98 h 178"/>
                  <a:gd name="T34" fmla="*/ 178 w 178"/>
                  <a:gd name="T35" fmla="*/ 80 h 178"/>
                  <a:gd name="T36" fmla="*/ 171 w 178"/>
                  <a:gd name="T37" fmla="*/ 55 h 178"/>
                  <a:gd name="T38" fmla="*/ 158 w 178"/>
                  <a:gd name="T39" fmla="*/ 32 h 178"/>
                  <a:gd name="T40" fmla="*/ 139 w 178"/>
                  <a:gd name="T41" fmla="*/ 15 h 178"/>
                  <a:gd name="T42" fmla="*/ 116 w 178"/>
                  <a:gd name="T43" fmla="*/ 4 h 178"/>
                  <a:gd name="T44" fmla="*/ 89 w 178"/>
                  <a:gd name="T45" fmla="*/ 0 h 178"/>
                  <a:gd name="T46" fmla="*/ 89 w 178"/>
                  <a:gd name="T47" fmla="*/ 164 h 178"/>
                  <a:gd name="T48" fmla="*/ 67 w 178"/>
                  <a:gd name="T49" fmla="*/ 160 h 178"/>
                  <a:gd name="T50" fmla="*/ 48 w 178"/>
                  <a:gd name="T51" fmla="*/ 151 h 178"/>
                  <a:gd name="T52" fmla="*/ 32 w 178"/>
                  <a:gd name="T53" fmla="*/ 136 h 178"/>
                  <a:gd name="T54" fmla="*/ 21 w 178"/>
                  <a:gd name="T55" fmla="*/ 118 h 178"/>
                  <a:gd name="T56" fmla="*/ 16 w 178"/>
                  <a:gd name="T57" fmla="*/ 97 h 178"/>
                  <a:gd name="T58" fmla="*/ 16 w 178"/>
                  <a:gd name="T59" fmla="*/ 81 h 178"/>
                  <a:gd name="T60" fmla="*/ 21 w 178"/>
                  <a:gd name="T61" fmla="*/ 60 h 178"/>
                  <a:gd name="T62" fmla="*/ 32 w 178"/>
                  <a:gd name="T63" fmla="*/ 42 h 178"/>
                  <a:gd name="T64" fmla="*/ 48 w 178"/>
                  <a:gd name="T65" fmla="*/ 27 h 178"/>
                  <a:gd name="T66" fmla="*/ 67 w 178"/>
                  <a:gd name="T67" fmla="*/ 18 h 178"/>
                  <a:gd name="T68" fmla="*/ 89 w 178"/>
                  <a:gd name="T69" fmla="*/ 14 h 178"/>
                  <a:gd name="T70" fmla="*/ 104 w 178"/>
                  <a:gd name="T71" fmla="*/ 16 h 178"/>
                  <a:gd name="T72" fmla="*/ 125 w 178"/>
                  <a:gd name="T73" fmla="*/ 24 h 178"/>
                  <a:gd name="T74" fmla="*/ 142 w 178"/>
                  <a:gd name="T75" fmla="*/ 37 h 178"/>
                  <a:gd name="T76" fmla="*/ 155 w 178"/>
                  <a:gd name="T77" fmla="*/ 54 h 178"/>
                  <a:gd name="T78" fmla="*/ 162 w 178"/>
                  <a:gd name="T79" fmla="*/ 74 h 178"/>
                  <a:gd name="T80" fmla="*/ 163 w 178"/>
                  <a:gd name="T81" fmla="*/ 88 h 178"/>
                  <a:gd name="T82" fmla="*/ 160 w 178"/>
                  <a:gd name="T83" fmla="*/ 111 h 178"/>
                  <a:gd name="T84" fmla="*/ 152 w 178"/>
                  <a:gd name="T85" fmla="*/ 131 h 178"/>
                  <a:gd name="T86" fmla="*/ 136 w 178"/>
                  <a:gd name="T87" fmla="*/ 147 h 178"/>
                  <a:gd name="T88" fmla="*/ 118 w 178"/>
                  <a:gd name="T89" fmla="*/ 158 h 178"/>
                  <a:gd name="T90" fmla="*/ 97 w 178"/>
                  <a:gd name="T91" fmla="*/ 1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8" h="178">
                    <a:moveTo>
                      <a:pt x="89" y="0"/>
                    </a:moveTo>
                    <a:lnTo>
                      <a:pt x="89" y="0"/>
                    </a:lnTo>
                    <a:lnTo>
                      <a:pt x="80" y="1"/>
                    </a:lnTo>
                    <a:lnTo>
                      <a:pt x="72" y="2"/>
                    </a:lnTo>
                    <a:lnTo>
                      <a:pt x="63" y="4"/>
                    </a:lnTo>
                    <a:lnTo>
                      <a:pt x="54" y="7"/>
                    </a:lnTo>
                    <a:lnTo>
                      <a:pt x="47" y="11"/>
                    </a:lnTo>
                    <a:lnTo>
                      <a:pt x="39" y="15"/>
                    </a:lnTo>
                    <a:lnTo>
                      <a:pt x="33" y="20"/>
                    </a:lnTo>
                    <a:lnTo>
                      <a:pt x="26" y="26"/>
                    </a:lnTo>
                    <a:lnTo>
                      <a:pt x="21" y="32"/>
                    </a:lnTo>
                    <a:lnTo>
                      <a:pt x="16" y="40"/>
                    </a:lnTo>
                    <a:lnTo>
                      <a:pt x="11" y="46"/>
                    </a:lnTo>
                    <a:lnTo>
                      <a:pt x="8" y="55"/>
                    </a:lnTo>
                    <a:lnTo>
                      <a:pt x="5" y="62"/>
                    </a:lnTo>
                    <a:lnTo>
                      <a:pt x="3" y="71"/>
                    </a:lnTo>
                    <a:lnTo>
                      <a:pt x="1" y="80"/>
                    </a:lnTo>
                    <a:lnTo>
                      <a:pt x="0" y="88"/>
                    </a:lnTo>
                    <a:lnTo>
                      <a:pt x="0" y="88"/>
                    </a:lnTo>
                    <a:lnTo>
                      <a:pt x="1" y="98"/>
                    </a:lnTo>
                    <a:lnTo>
                      <a:pt x="3" y="107"/>
                    </a:lnTo>
                    <a:lnTo>
                      <a:pt x="5" y="115"/>
                    </a:lnTo>
                    <a:lnTo>
                      <a:pt x="8" y="123"/>
                    </a:lnTo>
                    <a:lnTo>
                      <a:pt x="11" y="132"/>
                    </a:lnTo>
                    <a:lnTo>
                      <a:pt x="16" y="138"/>
                    </a:lnTo>
                    <a:lnTo>
                      <a:pt x="21" y="146"/>
                    </a:lnTo>
                    <a:lnTo>
                      <a:pt x="26" y="152"/>
                    </a:lnTo>
                    <a:lnTo>
                      <a:pt x="33" y="158"/>
                    </a:lnTo>
                    <a:lnTo>
                      <a:pt x="39" y="163"/>
                    </a:lnTo>
                    <a:lnTo>
                      <a:pt x="47" y="167"/>
                    </a:lnTo>
                    <a:lnTo>
                      <a:pt x="54" y="170"/>
                    </a:lnTo>
                    <a:lnTo>
                      <a:pt x="63" y="174"/>
                    </a:lnTo>
                    <a:lnTo>
                      <a:pt x="72" y="176"/>
                    </a:lnTo>
                    <a:lnTo>
                      <a:pt x="80" y="177"/>
                    </a:lnTo>
                    <a:lnTo>
                      <a:pt x="89" y="178"/>
                    </a:lnTo>
                    <a:lnTo>
                      <a:pt x="89" y="178"/>
                    </a:lnTo>
                    <a:lnTo>
                      <a:pt x="99" y="177"/>
                    </a:lnTo>
                    <a:lnTo>
                      <a:pt x="107" y="176"/>
                    </a:lnTo>
                    <a:lnTo>
                      <a:pt x="116" y="174"/>
                    </a:lnTo>
                    <a:lnTo>
                      <a:pt x="124" y="170"/>
                    </a:lnTo>
                    <a:lnTo>
                      <a:pt x="131" y="167"/>
                    </a:lnTo>
                    <a:lnTo>
                      <a:pt x="139" y="163"/>
                    </a:lnTo>
                    <a:lnTo>
                      <a:pt x="146" y="158"/>
                    </a:lnTo>
                    <a:lnTo>
                      <a:pt x="152" y="152"/>
                    </a:lnTo>
                    <a:lnTo>
                      <a:pt x="158" y="146"/>
                    </a:lnTo>
                    <a:lnTo>
                      <a:pt x="162" y="138"/>
                    </a:lnTo>
                    <a:lnTo>
                      <a:pt x="168" y="132"/>
                    </a:lnTo>
                    <a:lnTo>
                      <a:pt x="171" y="123"/>
                    </a:lnTo>
                    <a:lnTo>
                      <a:pt x="174" y="115"/>
                    </a:lnTo>
                    <a:lnTo>
                      <a:pt x="176" y="107"/>
                    </a:lnTo>
                    <a:lnTo>
                      <a:pt x="178" y="98"/>
                    </a:lnTo>
                    <a:lnTo>
                      <a:pt x="178" y="88"/>
                    </a:lnTo>
                    <a:lnTo>
                      <a:pt x="178" y="88"/>
                    </a:lnTo>
                    <a:lnTo>
                      <a:pt x="178" y="80"/>
                    </a:lnTo>
                    <a:lnTo>
                      <a:pt x="176" y="71"/>
                    </a:lnTo>
                    <a:lnTo>
                      <a:pt x="174" y="62"/>
                    </a:lnTo>
                    <a:lnTo>
                      <a:pt x="171" y="55"/>
                    </a:lnTo>
                    <a:lnTo>
                      <a:pt x="168" y="46"/>
                    </a:lnTo>
                    <a:lnTo>
                      <a:pt x="162" y="40"/>
                    </a:lnTo>
                    <a:lnTo>
                      <a:pt x="158" y="32"/>
                    </a:lnTo>
                    <a:lnTo>
                      <a:pt x="152" y="26"/>
                    </a:lnTo>
                    <a:lnTo>
                      <a:pt x="146" y="20"/>
                    </a:lnTo>
                    <a:lnTo>
                      <a:pt x="139" y="15"/>
                    </a:lnTo>
                    <a:lnTo>
                      <a:pt x="131" y="11"/>
                    </a:lnTo>
                    <a:lnTo>
                      <a:pt x="124" y="7"/>
                    </a:lnTo>
                    <a:lnTo>
                      <a:pt x="116" y="4"/>
                    </a:lnTo>
                    <a:lnTo>
                      <a:pt x="107" y="2"/>
                    </a:lnTo>
                    <a:lnTo>
                      <a:pt x="99" y="1"/>
                    </a:lnTo>
                    <a:lnTo>
                      <a:pt x="89" y="0"/>
                    </a:lnTo>
                    <a:lnTo>
                      <a:pt x="89" y="0"/>
                    </a:lnTo>
                    <a:close/>
                    <a:moveTo>
                      <a:pt x="89" y="164"/>
                    </a:moveTo>
                    <a:lnTo>
                      <a:pt x="89" y="164"/>
                    </a:lnTo>
                    <a:lnTo>
                      <a:pt x="81" y="163"/>
                    </a:lnTo>
                    <a:lnTo>
                      <a:pt x="74" y="162"/>
                    </a:lnTo>
                    <a:lnTo>
                      <a:pt x="67" y="160"/>
                    </a:lnTo>
                    <a:lnTo>
                      <a:pt x="60" y="158"/>
                    </a:lnTo>
                    <a:lnTo>
                      <a:pt x="53" y="154"/>
                    </a:lnTo>
                    <a:lnTo>
                      <a:pt x="48" y="151"/>
                    </a:lnTo>
                    <a:lnTo>
                      <a:pt x="41" y="147"/>
                    </a:lnTo>
                    <a:lnTo>
                      <a:pt x="36" y="141"/>
                    </a:lnTo>
                    <a:lnTo>
                      <a:pt x="32" y="136"/>
                    </a:lnTo>
                    <a:lnTo>
                      <a:pt x="27" y="131"/>
                    </a:lnTo>
                    <a:lnTo>
                      <a:pt x="24" y="124"/>
                    </a:lnTo>
                    <a:lnTo>
                      <a:pt x="21" y="118"/>
                    </a:lnTo>
                    <a:lnTo>
                      <a:pt x="18" y="111"/>
                    </a:lnTo>
                    <a:lnTo>
                      <a:pt x="17" y="104"/>
                    </a:lnTo>
                    <a:lnTo>
                      <a:pt x="16" y="97"/>
                    </a:lnTo>
                    <a:lnTo>
                      <a:pt x="14" y="88"/>
                    </a:lnTo>
                    <a:lnTo>
                      <a:pt x="14" y="88"/>
                    </a:lnTo>
                    <a:lnTo>
                      <a:pt x="16" y="81"/>
                    </a:lnTo>
                    <a:lnTo>
                      <a:pt x="17" y="74"/>
                    </a:lnTo>
                    <a:lnTo>
                      <a:pt x="18" y="67"/>
                    </a:lnTo>
                    <a:lnTo>
                      <a:pt x="21" y="60"/>
                    </a:lnTo>
                    <a:lnTo>
                      <a:pt x="24" y="54"/>
                    </a:lnTo>
                    <a:lnTo>
                      <a:pt x="27" y="47"/>
                    </a:lnTo>
                    <a:lnTo>
                      <a:pt x="32" y="42"/>
                    </a:lnTo>
                    <a:lnTo>
                      <a:pt x="36" y="37"/>
                    </a:lnTo>
                    <a:lnTo>
                      <a:pt x="41" y="31"/>
                    </a:lnTo>
                    <a:lnTo>
                      <a:pt x="48" y="27"/>
                    </a:lnTo>
                    <a:lnTo>
                      <a:pt x="53" y="24"/>
                    </a:lnTo>
                    <a:lnTo>
                      <a:pt x="60" y="20"/>
                    </a:lnTo>
                    <a:lnTo>
                      <a:pt x="67" y="18"/>
                    </a:lnTo>
                    <a:lnTo>
                      <a:pt x="74" y="16"/>
                    </a:lnTo>
                    <a:lnTo>
                      <a:pt x="81" y="15"/>
                    </a:lnTo>
                    <a:lnTo>
                      <a:pt x="89" y="14"/>
                    </a:lnTo>
                    <a:lnTo>
                      <a:pt x="89" y="14"/>
                    </a:lnTo>
                    <a:lnTo>
                      <a:pt x="97" y="15"/>
                    </a:lnTo>
                    <a:lnTo>
                      <a:pt x="104" y="16"/>
                    </a:lnTo>
                    <a:lnTo>
                      <a:pt x="112" y="18"/>
                    </a:lnTo>
                    <a:lnTo>
                      <a:pt x="118" y="20"/>
                    </a:lnTo>
                    <a:lnTo>
                      <a:pt x="125" y="24"/>
                    </a:lnTo>
                    <a:lnTo>
                      <a:pt x="131" y="27"/>
                    </a:lnTo>
                    <a:lnTo>
                      <a:pt x="136" y="31"/>
                    </a:lnTo>
                    <a:lnTo>
                      <a:pt x="142" y="37"/>
                    </a:lnTo>
                    <a:lnTo>
                      <a:pt x="147" y="42"/>
                    </a:lnTo>
                    <a:lnTo>
                      <a:pt x="152" y="47"/>
                    </a:lnTo>
                    <a:lnTo>
                      <a:pt x="155" y="54"/>
                    </a:lnTo>
                    <a:lnTo>
                      <a:pt x="158" y="60"/>
                    </a:lnTo>
                    <a:lnTo>
                      <a:pt x="160" y="67"/>
                    </a:lnTo>
                    <a:lnTo>
                      <a:pt x="162" y="74"/>
                    </a:lnTo>
                    <a:lnTo>
                      <a:pt x="163" y="81"/>
                    </a:lnTo>
                    <a:lnTo>
                      <a:pt x="163" y="88"/>
                    </a:lnTo>
                    <a:lnTo>
                      <a:pt x="163" y="88"/>
                    </a:lnTo>
                    <a:lnTo>
                      <a:pt x="163" y="97"/>
                    </a:lnTo>
                    <a:lnTo>
                      <a:pt x="162" y="104"/>
                    </a:lnTo>
                    <a:lnTo>
                      <a:pt x="160" y="111"/>
                    </a:lnTo>
                    <a:lnTo>
                      <a:pt x="158" y="118"/>
                    </a:lnTo>
                    <a:lnTo>
                      <a:pt x="155" y="124"/>
                    </a:lnTo>
                    <a:lnTo>
                      <a:pt x="152" y="131"/>
                    </a:lnTo>
                    <a:lnTo>
                      <a:pt x="147" y="136"/>
                    </a:lnTo>
                    <a:lnTo>
                      <a:pt x="142" y="141"/>
                    </a:lnTo>
                    <a:lnTo>
                      <a:pt x="136" y="147"/>
                    </a:lnTo>
                    <a:lnTo>
                      <a:pt x="131" y="151"/>
                    </a:lnTo>
                    <a:lnTo>
                      <a:pt x="125" y="154"/>
                    </a:lnTo>
                    <a:lnTo>
                      <a:pt x="118" y="158"/>
                    </a:lnTo>
                    <a:lnTo>
                      <a:pt x="112" y="160"/>
                    </a:lnTo>
                    <a:lnTo>
                      <a:pt x="104" y="162"/>
                    </a:lnTo>
                    <a:lnTo>
                      <a:pt x="97" y="163"/>
                    </a:lnTo>
                    <a:lnTo>
                      <a:pt x="89" y="164"/>
                    </a:lnTo>
                    <a:lnTo>
                      <a:pt x="89" y="1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none" lIns="91440" tIns="45720" rIns="91440" bIns="45720" numCol="1" anchor="t" anchorCtr="0" compatLnSpc="1"/>
              <a:lstStyle/>
              <a:p>
                <a:endParaRPr lang="ko-KR" altLang="en-US" sz="2000">
                  <a:latin typeface="Calibri" panose="020F0502020204030204" pitchFamily="34" charset="0"/>
                </a:endParaRPr>
              </a:p>
            </p:txBody>
          </p:sp>
          <p:sp>
            <p:nvSpPr>
              <p:cNvPr id="28" name="Freeform 28"/>
              <p:cNvSpPr>
                <a:spLocks noEditPoints="1"/>
              </p:cNvSpPr>
              <p:nvPr/>
            </p:nvSpPr>
            <p:spPr bwMode="auto">
              <a:xfrm>
                <a:off x="3152775" y="4668838"/>
                <a:ext cx="98425" cy="188913"/>
              </a:xfrm>
              <a:custGeom>
                <a:avLst/>
                <a:gdLst>
                  <a:gd name="T0" fmla="*/ 39 w 62"/>
                  <a:gd name="T1" fmla="*/ 0 h 119"/>
                  <a:gd name="T2" fmla="*/ 24 w 62"/>
                  <a:gd name="T3" fmla="*/ 3 h 119"/>
                  <a:gd name="T4" fmla="*/ 23 w 62"/>
                  <a:gd name="T5" fmla="*/ 3 h 119"/>
                  <a:gd name="T6" fmla="*/ 15 w 62"/>
                  <a:gd name="T7" fmla="*/ 5 h 119"/>
                  <a:gd name="T8" fmla="*/ 6 w 62"/>
                  <a:gd name="T9" fmla="*/ 11 h 119"/>
                  <a:gd name="T10" fmla="*/ 1 w 62"/>
                  <a:gd name="T11" fmla="*/ 18 h 119"/>
                  <a:gd name="T12" fmla="*/ 0 w 62"/>
                  <a:gd name="T13" fmla="*/ 28 h 119"/>
                  <a:gd name="T14" fmla="*/ 0 w 62"/>
                  <a:gd name="T15" fmla="*/ 40 h 119"/>
                  <a:gd name="T16" fmla="*/ 3 w 62"/>
                  <a:gd name="T17" fmla="*/ 51 h 119"/>
                  <a:gd name="T18" fmla="*/ 13 w 62"/>
                  <a:gd name="T19" fmla="*/ 59 h 119"/>
                  <a:gd name="T20" fmla="*/ 17 w 62"/>
                  <a:gd name="T21" fmla="*/ 61 h 119"/>
                  <a:gd name="T22" fmla="*/ 24 w 62"/>
                  <a:gd name="T23" fmla="*/ 100 h 119"/>
                  <a:gd name="T24" fmla="*/ 23 w 62"/>
                  <a:gd name="T25" fmla="*/ 100 h 119"/>
                  <a:gd name="T26" fmla="*/ 17 w 62"/>
                  <a:gd name="T27" fmla="*/ 98 h 119"/>
                  <a:gd name="T28" fmla="*/ 14 w 62"/>
                  <a:gd name="T29" fmla="*/ 91 h 119"/>
                  <a:gd name="T30" fmla="*/ 0 w 62"/>
                  <a:gd name="T31" fmla="*/ 85 h 119"/>
                  <a:gd name="T32" fmla="*/ 0 w 62"/>
                  <a:gd name="T33" fmla="*/ 91 h 119"/>
                  <a:gd name="T34" fmla="*/ 1 w 62"/>
                  <a:gd name="T35" fmla="*/ 100 h 119"/>
                  <a:gd name="T36" fmla="*/ 6 w 62"/>
                  <a:gd name="T37" fmla="*/ 108 h 119"/>
                  <a:gd name="T38" fmla="*/ 15 w 62"/>
                  <a:gd name="T39" fmla="*/ 113 h 119"/>
                  <a:gd name="T40" fmla="*/ 23 w 62"/>
                  <a:gd name="T41" fmla="*/ 115 h 119"/>
                  <a:gd name="T42" fmla="*/ 24 w 62"/>
                  <a:gd name="T43" fmla="*/ 119 h 119"/>
                  <a:gd name="T44" fmla="*/ 39 w 62"/>
                  <a:gd name="T45" fmla="*/ 114 h 119"/>
                  <a:gd name="T46" fmla="*/ 44 w 62"/>
                  <a:gd name="T47" fmla="*/ 114 h 119"/>
                  <a:gd name="T48" fmla="*/ 51 w 62"/>
                  <a:gd name="T49" fmla="*/ 110 h 119"/>
                  <a:gd name="T50" fmla="*/ 58 w 62"/>
                  <a:gd name="T51" fmla="*/ 104 h 119"/>
                  <a:gd name="T52" fmla="*/ 62 w 62"/>
                  <a:gd name="T53" fmla="*/ 95 h 119"/>
                  <a:gd name="T54" fmla="*/ 62 w 62"/>
                  <a:gd name="T55" fmla="*/ 79 h 119"/>
                  <a:gd name="T56" fmla="*/ 61 w 62"/>
                  <a:gd name="T57" fmla="*/ 73 h 119"/>
                  <a:gd name="T58" fmla="*/ 55 w 62"/>
                  <a:gd name="T59" fmla="*/ 64 h 119"/>
                  <a:gd name="T60" fmla="*/ 45 w 62"/>
                  <a:gd name="T61" fmla="*/ 57 h 119"/>
                  <a:gd name="T62" fmla="*/ 39 w 62"/>
                  <a:gd name="T63" fmla="*/ 55 h 119"/>
                  <a:gd name="T64" fmla="*/ 39 w 62"/>
                  <a:gd name="T65" fmla="*/ 18 h 119"/>
                  <a:gd name="T66" fmla="*/ 45 w 62"/>
                  <a:gd name="T67" fmla="*/ 21 h 119"/>
                  <a:gd name="T68" fmla="*/ 48 w 62"/>
                  <a:gd name="T69" fmla="*/ 28 h 119"/>
                  <a:gd name="T70" fmla="*/ 62 w 62"/>
                  <a:gd name="T71" fmla="*/ 33 h 119"/>
                  <a:gd name="T72" fmla="*/ 62 w 62"/>
                  <a:gd name="T73" fmla="*/ 28 h 119"/>
                  <a:gd name="T74" fmla="*/ 60 w 62"/>
                  <a:gd name="T75" fmla="*/ 19 h 119"/>
                  <a:gd name="T76" fmla="*/ 56 w 62"/>
                  <a:gd name="T77" fmla="*/ 11 h 119"/>
                  <a:gd name="T78" fmla="*/ 48 w 62"/>
                  <a:gd name="T79" fmla="*/ 6 h 119"/>
                  <a:gd name="T80" fmla="*/ 39 w 62"/>
                  <a:gd name="T81" fmla="*/ 4 h 119"/>
                  <a:gd name="T82" fmla="*/ 48 w 62"/>
                  <a:gd name="T83" fmla="*/ 79 h 119"/>
                  <a:gd name="T84" fmla="*/ 48 w 62"/>
                  <a:gd name="T85" fmla="*/ 91 h 119"/>
                  <a:gd name="T86" fmla="*/ 45 w 62"/>
                  <a:gd name="T87" fmla="*/ 97 h 119"/>
                  <a:gd name="T88" fmla="*/ 39 w 62"/>
                  <a:gd name="T89" fmla="*/ 100 h 119"/>
                  <a:gd name="T90" fmla="*/ 42 w 62"/>
                  <a:gd name="T91" fmla="*/ 71 h 119"/>
                  <a:gd name="T92" fmla="*/ 46 w 62"/>
                  <a:gd name="T93" fmla="*/ 75 h 119"/>
                  <a:gd name="T94" fmla="*/ 48 w 62"/>
                  <a:gd name="T95" fmla="*/ 79 h 119"/>
                  <a:gd name="T96" fmla="*/ 22 w 62"/>
                  <a:gd name="T97" fmla="*/ 48 h 119"/>
                  <a:gd name="T98" fmla="*/ 22 w 62"/>
                  <a:gd name="T99" fmla="*/ 48 h 119"/>
                  <a:gd name="T100" fmla="*/ 19 w 62"/>
                  <a:gd name="T101" fmla="*/ 47 h 119"/>
                  <a:gd name="T102" fmla="*/ 14 w 62"/>
                  <a:gd name="T103" fmla="*/ 42 h 119"/>
                  <a:gd name="T104" fmla="*/ 14 w 62"/>
                  <a:gd name="T105" fmla="*/ 28 h 119"/>
                  <a:gd name="T106" fmla="*/ 15 w 62"/>
                  <a:gd name="T107" fmla="*/ 24 h 119"/>
                  <a:gd name="T108" fmla="*/ 20 w 62"/>
                  <a:gd name="T109" fmla="*/ 18 h 119"/>
                  <a:gd name="T110" fmla="*/ 24 w 62"/>
                  <a:gd name="T111" fmla="*/ 18 h 119"/>
                  <a:gd name="T112" fmla="*/ 22 w 62"/>
                  <a:gd name="T113" fmla="*/ 4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 h="119">
                    <a:moveTo>
                      <a:pt x="39" y="4"/>
                    </a:moveTo>
                    <a:lnTo>
                      <a:pt x="39" y="0"/>
                    </a:lnTo>
                    <a:lnTo>
                      <a:pt x="24" y="0"/>
                    </a:lnTo>
                    <a:lnTo>
                      <a:pt x="24" y="3"/>
                    </a:lnTo>
                    <a:lnTo>
                      <a:pt x="23" y="3"/>
                    </a:lnTo>
                    <a:lnTo>
                      <a:pt x="23" y="3"/>
                    </a:lnTo>
                    <a:lnTo>
                      <a:pt x="19" y="4"/>
                    </a:lnTo>
                    <a:lnTo>
                      <a:pt x="15" y="5"/>
                    </a:lnTo>
                    <a:lnTo>
                      <a:pt x="10" y="7"/>
                    </a:lnTo>
                    <a:lnTo>
                      <a:pt x="6" y="11"/>
                    </a:lnTo>
                    <a:lnTo>
                      <a:pt x="4" y="14"/>
                    </a:lnTo>
                    <a:lnTo>
                      <a:pt x="1" y="18"/>
                    </a:lnTo>
                    <a:lnTo>
                      <a:pt x="0" y="24"/>
                    </a:lnTo>
                    <a:lnTo>
                      <a:pt x="0" y="28"/>
                    </a:lnTo>
                    <a:lnTo>
                      <a:pt x="0" y="40"/>
                    </a:lnTo>
                    <a:lnTo>
                      <a:pt x="0" y="40"/>
                    </a:lnTo>
                    <a:lnTo>
                      <a:pt x="0" y="45"/>
                    </a:lnTo>
                    <a:lnTo>
                      <a:pt x="3" y="51"/>
                    </a:lnTo>
                    <a:lnTo>
                      <a:pt x="7" y="55"/>
                    </a:lnTo>
                    <a:lnTo>
                      <a:pt x="13" y="59"/>
                    </a:lnTo>
                    <a:lnTo>
                      <a:pt x="17" y="61"/>
                    </a:lnTo>
                    <a:lnTo>
                      <a:pt x="17" y="61"/>
                    </a:lnTo>
                    <a:lnTo>
                      <a:pt x="24" y="65"/>
                    </a:lnTo>
                    <a:lnTo>
                      <a:pt x="24" y="100"/>
                    </a:lnTo>
                    <a:lnTo>
                      <a:pt x="23" y="100"/>
                    </a:lnTo>
                    <a:lnTo>
                      <a:pt x="23" y="100"/>
                    </a:lnTo>
                    <a:lnTo>
                      <a:pt x="20" y="100"/>
                    </a:lnTo>
                    <a:lnTo>
                      <a:pt x="17" y="98"/>
                    </a:lnTo>
                    <a:lnTo>
                      <a:pt x="15" y="95"/>
                    </a:lnTo>
                    <a:lnTo>
                      <a:pt x="14" y="91"/>
                    </a:lnTo>
                    <a:lnTo>
                      <a:pt x="14" y="85"/>
                    </a:lnTo>
                    <a:lnTo>
                      <a:pt x="0" y="85"/>
                    </a:lnTo>
                    <a:lnTo>
                      <a:pt x="0" y="91"/>
                    </a:lnTo>
                    <a:lnTo>
                      <a:pt x="0" y="91"/>
                    </a:lnTo>
                    <a:lnTo>
                      <a:pt x="0" y="95"/>
                    </a:lnTo>
                    <a:lnTo>
                      <a:pt x="1" y="100"/>
                    </a:lnTo>
                    <a:lnTo>
                      <a:pt x="4" y="105"/>
                    </a:lnTo>
                    <a:lnTo>
                      <a:pt x="6" y="108"/>
                    </a:lnTo>
                    <a:lnTo>
                      <a:pt x="10" y="111"/>
                    </a:lnTo>
                    <a:lnTo>
                      <a:pt x="15" y="113"/>
                    </a:lnTo>
                    <a:lnTo>
                      <a:pt x="19" y="114"/>
                    </a:lnTo>
                    <a:lnTo>
                      <a:pt x="23" y="115"/>
                    </a:lnTo>
                    <a:lnTo>
                      <a:pt x="24" y="115"/>
                    </a:lnTo>
                    <a:lnTo>
                      <a:pt x="24" y="119"/>
                    </a:lnTo>
                    <a:lnTo>
                      <a:pt x="39" y="119"/>
                    </a:lnTo>
                    <a:lnTo>
                      <a:pt x="39" y="114"/>
                    </a:lnTo>
                    <a:lnTo>
                      <a:pt x="39" y="114"/>
                    </a:lnTo>
                    <a:lnTo>
                      <a:pt x="44" y="114"/>
                    </a:lnTo>
                    <a:lnTo>
                      <a:pt x="48" y="112"/>
                    </a:lnTo>
                    <a:lnTo>
                      <a:pt x="51" y="110"/>
                    </a:lnTo>
                    <a:lnTo>
                      <a:pt x="56" y="107"/>
                    </a:lnTo>
                    <a:lnTo>
                      <a:pt x="58" y="104"/>
                    </a:lnTo>
                    <a:lnTo>
                      <a:pt x="60" y="99"/>
                    </a:lnTo>
                    <a:lnTo>
                      <a:pt x="62" y="95"/>
                    </a:lnTo>
                    <a:lnTo>
                      <a:pt x="62" y="91"/>
                    </a:lnTo>
                    <a:lnTo>
                      <a:pt x="62" y="79"/>
                    </a:lnTo>
                    <a:lnTo>
                      <a:pt x="62" y="79"/>
                    </a:lnTo>
                    <a:lnTo>
                      <a:pt x="61" y="73"/>
                    </a:lnTo>
                    <a:lnTo>
                      <a:pt x="59" y="68"/>
                    </a:lnTo>
                    <a:lnTo>
                      <a:pt x="55" y="64"/>
                    </a:lnTo>
                    <a:lnTo>
                      <a:pt x="49" y="58"/>
                    </a:lnTo>
                    <a:lnTo>
                      <a:pt x="45" y="57"/>
                    </a:lnTo>
                    <a:lnTo>
                      <a:pt x="45" y="57"/>
                    </a:lnTo>
                    <a:lnTo>
                      <a:pt x="39" y="55"/>
                    </a:lnTo>
                    <a:lnTo>
                      <a:pt x="39" y="18"/>
                    </a:lnTo>
                    <a:lnTo>
                      <a:pt x="39" y="18"/>
                    </a:lnTo>
                    <a:lnTo>
                      <a:pt x="43" y="19"/>
                    </a:lnTo>
                    <a:lnTo>
                      <a:pt x="45" y="21"/>
                    </a:lnTo>
                    <a:lnTo>
                      <a:pt x="47" y="25"/>
                    </a:lnTo>
                    <a:lnTo>
                      <a:pt x="48" y="28"/>
                    </a:lnTo>
                    <a:lnTo>
                      <a:pt x="48" y="33"/>
                    </a:lnTo>
                    <a:lnTo>
                      <a:pt x="62" y="33"/>
                    </a:lnTo>
                    <a:lnTo>
                      <a:pt x="62" y="28"/>
                    </a:lnTo>
                    <a:lnTo>
                      <a:pt x="62" y="28"/>
                    </a:lnTo>
                    <a:lnTo>
                      <a:pt x="62" y="24"/>
                    </a:lnTo>
                    <a:lnTo>
                      <a:pt x="60" y="19"/>
                    </a:lnTo>
                    <a:lnTo>
                      <a:pt x="58" y="15"/>
                    </a:lnTo>
                    <a:lnTo>
                      <a:pt x="56" y="11"/>
                    </a:lnTo>
                    <a:lnTo>
                      <a:pt x="51" y="8"/>
                    </a:lnTo>
                    <a:lnTo>
                      <a:pt x="48" y="6"/>
                    </a:lnTo>
                    <a:lnTo>
                      <a:pt x="44" y="4"/>
                    </a:lnTo>
                    <a:lnTo>
                      <a:pt x="39" y="4"/>
                    </a:lnTo>
                    <a:lnTo>
                      <a:pt x="39" y="4"/>
                    </a:lnTo>
                    <a:close/>
                    <a:moveTo>
                      <a:pt x="48" y="79"/>
                    </a:moveTo>
                    <a:lnTo>
                      <a:pt x="48" y="91"/>
                    </a:lnTo>
                    <a:lnTo>
                      <a:pt x="48" y="91"/>
                    </a:lnTo>
                    <a:lnTo>
                      <a:pt x="47" y="94"/>
                    </a:lnTo>
                    <a:lnTo>
                      <a:pt x="45" y="97"/>
                    </a:lnTo>
                    <a:lnTo>
                      <a:pt x="43" y="99"/>
                    </a:lnTo>
                    <a:lnTo>
                      <a:pt x="39" y="100"/>
                    </a:lnTo>
                    <a:lnTo>
                      <a:pt x="39" y="70"/>
                    </a:lnTo>
                    <a:lnTo>
                      <a:pt x="42" y="71"/>
                    </a:lnTo>
                    <a:lnTo>
                      <a:pt x="42" y="71"/>
                    </a:lnTo>
                    <a:lnTo>
                      <a:pt x="46" y="75"/>
                    </a:lnTo>
                    <a:lnTo>
                      <a:pt x="47" y="77"/>
                    </a:lnTo>
                    <a:lnTo>
                      <a:pt x="48" y="79"/>
                    </a:lnTo>
                    <a:lnTo>
                      <a:pt x="48" y="79"/>
                    </a:lnTo>
                    <a:close/>
                    <a:moveTo>
                      <a:pt x="22" y="48"/>
                    </a:moveTo>
                    <a:lnTo>
                      <a:pt x="22" y="48"/>
                    </a:lnTo>
                    <a:lnTo>
                      <a:pt x="22" y="48"/>
                    </a:lnTo>
                    <a:lnTo>
                      <a:pt x="19" y="47"/>
                    </a:lnTo>
                    <a:lnTo>
                      <a:pt x="19" y="47"/>
                    </a:lnTo>
                    <a:lnTo>
                      <a:pt x="16" y="44"/>
                    </a:lnTo>
                    <a:lnTo>
                      <a:pt x="14" y="42"/>
                    </a:lnTo>
                    <a:lnTo>
                      <a:pt x="14" y="40"/>
                    </a:lnTo>
                    <a:lnTo>
                      <a:pt x="14" y="28"/>
                    </a:lnTo>
                    <a:lnTo>
                      <a:pt x="14" y="28"/>
                    </a:lnTo>
                    <a:lnTo>
                      <a:pt x="15" y="24"/>
                    </a:lnTo>
                    <a:lnTo>
                      <a:pt x="17" y="20"/>
                    </a:lnTo>
                    <a:lnTo>
                      <a:pt x="20" y="18"/>
                    </a:lnTo>
                    <a:lnTo>
                      <a:pt x="23" y="18"/>
                    </a:lnTo>
                    <a:lnTo>
                      <a:pt x="24" y="18"/>
                    </a:lnTo>
                    <a:lnTo>
                      <a:pt x="24" y="50"/>
                    </a:lnTo>
                    <a:lnTo>
                      <a:pt x="22" y="4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none" lIns="91440" tIns="45720" rIns="91440" bIns="45720" numCol="1" anchor="t" anchorCtr="0" compatLnSpc="1"/>
              <a:lstStyle/>
              <a:p>
                <a:endParaRPr lang="ko-KR" altLang="en-US" sz="2000">
                  <a:latin typeface="Calibri" panose="020F0502020204030204" pitchFamily="34" charset="0"/>
                </a:endParaRPr>
              </a:p>
            </p:txBody>
          </p:sp>
        </p:grpSp>
        <p:sp>
          <p:nvSpPr>
            <p:cNvPr id="30" name="Oval 30"/>
            <p:cNvSpPr/>
            <p:nvPr/>
          </p:nvSpPr>
          <p:spPr>
            <a:xfrm>
              <a:off x="9885424" y="2696626"/>
              <a:ext cx="1205710" cy="12057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sz="2000">
                <a:solidFill>
                  <a:schemeClr val="bg1"/>
                </a:solidFill>
                <a:latin typeface="Calibri" panose="020F0502020204030204" pitchFamily="34" charset="0"/>
              </a:endParaRPr>
            </a:p>
          </p:txBody>
        </p:sp>
        <p:sp>
          <p:nvSpPr>
            <p:cNvPr id="31" name="Freeform 31"/>
            <p:cNvSpPr>
              <a:spLocks noEditPoints="1"/>
            </p:cNvSpPr>
            <p:nvPr/>
          </p:nvSpPr>
          <p:spPr bwMode="auto">
            <a:xfrm>
              <a:off x="10109551" y="2966401"/>
              <a:ext cx="757455" cy="666161"/>
            </a:xfrm>
            <a:custGeom>
              <a:avLst/>
              <a:gdLst>
                <a:gd name="T0" fmla="*/ 448 w 531"/>
                <a:gd name="T1" fmla="*/ 98 h 467"/>
                <a:gd name="T2" fmla="*/ 461 w 531"/>
                <a:gd name="T3" fmla="*/ 75 h 467"/>
                <a:gd name="T4" fmla="*/ 449 w 531"/>
                <a:gd name="T5" fmla="*/ 72 h 467"/>
                <a:gd name="T6" fmla="*/ 442 w 531"/>
                <a:gd name="T7" fmla="*/ 85 h 467"/>
                <a:gd name="T8" fmla="*/ 430 w 531"/>
                <a:gd name="T9" fmla="*/ 78 h 467"/>
                <a:gd name="T10" fmla="*/ 435 w 531"/>
                <a:gd name="T11" fmla="*/ 67 h 467"/>
                <a:gd name="T12" fmla="*/ 429 w 531"/>
                <a:gd name="T13" fmla="*/ 60 h 467"/>
                <a:gd name="T14" fmla="*/ 286 w 531"/>
                <a:gd name="T15" fmla="*/ 36 h 467"/>
                <a:gd name="T16" fmla="*/ 288 w 531"/>
                <a:gd name="T17" fmla="*/ 15 h 467"/>
                <a:gd name="T18" fmla="*/ 266 w 531"/>
                <a:gd name="T19" fmla="*/ 0 h 467"/>
                <a:gd name="T20" fmla="*/ 247 w 531"/>
                <a:gd name="T21" fmla="*/ 11 h 467"/>
                <a:gd name="T22" fmla="*/ 243 w 531"/>
                <a:gd name="T23" fmla="*/ 31 h 467"/>
                <a:gd name="T24" fmla="*/ 135 w 531"/>
                <a:gd name="T25" fmla="*/ 51 h 467"/>
                <a:gd name="T26" fmla="*/ 97 w 531"/>
                <a:gd name="T27" fmla="*/ 65 h 467"/>
                <a:gd name="T28" fmla="*/ 101 w 531"/>
                <a:gd name="T29" fmla="*/ 78 h 467"/>
                <a:gd name="T30" fmla="*/ 92 w 531"/>
                <a:gd name="T31" fmla="*/ 87 h 467"/>
                <a:gd name="T32" fmla="*/ 84 w 531"/>
                <a:gd name="T33" fmla="*/ 75 h 467"/>
                <a:gd name="T34" fmla="*/ 72 w 531"/>
                <a:gd name="T35" fmla="*/ 72 h 467"/>
                <a:gd name="T36" fmla="*/ 78 w 531"/>
                <a:gd name="T37" fmla="*/ 95 h 467"/>
                <a:gd name="T38" fmla="*/ 0 w 531"/>
                <a:gd name="T39" fmla="*/ 304 h 467"/>
                <a:gd name="T40" fmla="*/ 24 w 531"/>
                <a:gd name="T41" fmla="*/ 328 h 467"/>
                <a:gd name="T42" fmla="*/ 138 w 531"/>
                <a:gd name="T43" fmla="*/ 339 h 467"/>
                <a:gd name="T44" fmla="*/ 173 w 531"/>
                <a:gd name="T45" fmla="*/ 320 h 467"/>
                <a:gd name="T46" fmla="*/ 185 w 531"/>
                <a:gd name="T47" fmla="*/ 300 h 467"/>
                <a:gd name="T48" fmla="*/ 114 w 531"/>
                <a:gd name="T49" fmla="*/ 84 h 467"/>
                <a:gd name="T50" fmla="*/ 178 w 531"/>
                <a:gd name="T51" fmla="*/ 58 h 467"/>
                <a:gd name="T52" fmla="*/ 243 w 531"/>
                <a:gd name="T53" fmla="*/ 233 h 467"/>
                <a:gd name="T54" fmla="*/ 249 w 531"/>
                <a:gd name="T55" fmla="*/ 299 h 467"/>
                <a:gd name="T56" fmla="*/ 248 w 531"/>
                <a:gd name="T57" fmla="*/ 352 h 467"/>
                <a:gd name="T58" fmla="*/ 210 w 531"/>
                <a:gd name="T59" fmla="*/ 385 h 467"/>
                <a:gd name="T60" fmla="*/ 186 w 531"/>
                <a:gd name="T61" fmla="*/ 467 h 467"/>
                <a:gd name="T62" fmla="*/ 327 w 531"/>
                <a:gd name="T63" fmla="*/ 386 h 467"/>
                <a:gd name="T64" fmla="*/ 292 w 531"/>
                <a:gd name="T65" fmla="*/ 371 h 467"/>
                <a:gd name="T66" fmla="*/ 282 w 531"/>
                <a:gd name="T67" fmla="*/ 299 h 467"/>
                <a:gd name="T68" fmla="*/ 289 w 531"/>
                <a:gd name="T69" fmla="*/ 233 h 467"/>
                <a:gd name="T70" fmla="*/ 354 w 531"/>
                <a:gd name="T71" fmla="*/ 58 h 467"/>
                <a:gd name="T72" fmla="*/ 417 w 531"/>
                <a:gd name="T73" fmla="*/ 84 h 467"/>
                <a:gd name="T74" fmla="*/ 346 w 531"/>
                <a:gd name="T75" fmla="*/ 300 h 467"/>
                <a:gd name="T76" fmla="*/ 358 w 531"/>
                <a:gd name="T77" fmla="*/ 320 h 467"/>
                <a:gd name="T78" fmla="*/ 396 w 531"/>
                <a:gd name="T79" fmla="*/ 339 h 467"/>
                <a:gd name="T80" fmla="*/ 507 w 531"/>
                <a:gd name="T81" fmla="*/ 328 h 467"/>
                <a:gd name="T82" fmla="*/ 531 w 531"/>
                <a:gd name="T83" fmla="*/ 303 h 467"/>
                <a:gd name="T84" fmla="*/ 275 w 531"/>
                <a:gd name="T85" fmla="*/ 24 h 467"/>
                <a:gd name="T86" fmla="*/ 266 w 531"/>
                <a:gd name="T87" fmla="*/ 34 h 467"/>
                <a:gd name="T88" fmla="*/ 257 w 531"/>
                <a:gd name="T89" fmla="*/ 21 h 467"/>
                <a:gd name="T90" fmla="*/ 51 w 531"/>
                <a:gd name="T91" fmla="*/ 325 h 467"/>
                <a:gd name="T92" fmla="*/ 166 w 531"/>
                <a:gd name="T93" fmla="*/ 308 h 467"/>
                <a:gd name="T94" fmla="*/ 134 w 531"/>
                <a:gd name="T95" fmla="*/ 325 h 467"/>
                <a:gd name="T96" fmla="*/ 270 w 531"/>
                <a:gd name="T97" fmla="*/ 217 h 467"/>
                <a:gd name="T98" fmla="*/ 275 w 531"/>
                <a:gd name="T99" fmla="*/ 274 h 467"/>
                <a:gd name="T100" fmla="*/ 256 w 531"/>
                <a:gd name="T101" fmla="*/ 274 h 467"/>
                <a:gd name="T102" fmla="*/ 262 w 531"/>
                <a:gd name="T103" fmla="*/ 217 h 467"/>
                <a:gd name="T104" fmla="*/ 331 w 531"/>
                <a:gd name="T105" fmla="*/ 453 h 467"/>
                <a:gd name="T106" fmla="*/ 296 w 531"/>
                <a:gd name="T107" fmla="*/ 391 h 467"/>
                <a:gd name="T108" fmla="*/ 256 w 531"/>
                <a:gd name="T109" fmla="*/ 368 h 467"/>
                <a:gd name="T110" fmla="*/ 268 w 531"/>
                <a:gd name="T111" fmla="*/ 307 h 467"/>
                <a:gd name="T112" fmla="*/ 274 w 531"/>
                <a:gd name="T113" fmla="*/ 368 h 467"/>
                <a:gd name="T114" fmla="*/ 268 w 531"/>
                <a:gd name="T115" fmla="*/ 203 h 467"/>
                <a:gd name="T116" fmla="*/ 268 w 531"/>
                <a:gd name="T117" fmla="*/ 53 h 467"/>
                <a:gd name="T118" fmla="*/ 480 w 531"/>
                <a:gd name="T119" fmla="*/ 325 h 467"/>
                <a:gd name="T120" fmla="*/ 367 w 531"/>
                <a:gd name="T121" fmla="*/ 308 h 467"/>
                <a:gd name="T122" fmla="*/ 480 w 531"/>
                <a:gd name="T123" fmla="*/ 325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31" h="467">
                  <a:moveTo>
                    <a:pt x="531" y="303"/>
                  </a:moveTo>
                  <a:lnTo>
                    <a:pt x="531" y="303"/>
                  </a:lnTo>
                  <a:lnTo>
                    <a:pt x="531" y="300"/>
                  </a:lnTo>
                  <a:lnTo>
                    <a:pt x="530" y="298"/>
                  </a:lnTo>
                  <a:lnTo>
                    <a:pt x="448" y="98"/>
                  </a:lnTo>
                  <a:lnTo>
                    <a:pt x="448" y="98"/>
                  </a:lnTo>
                  <a:lnTo>
                    <a:pt x="453" y="95"/>
                  </a:lnTo>
                  <a:lnTo>
                    <a:pt x="457" y="91"/>
                  </a:lnTo>
                  <a:lnTo>
                    <a:pt x="461" y="84"/>
                  </a:lnTo>
                  <a:lnTo>
                    <a:pt x="462" y="78"/>
                  </a:lnTo>
                  <a:lnTo>
                    <a:pt x="462" y="78"/>
                  </a:lnTo>
                  <a:lnTo>
                    <a:pt x="461" y="75"/>
                  </a:lnTo>
                  <a:lnTo>
                    <a:pt x="459" y="72"/>
                  </a:lnTo>
                  <a:lnTo>
                    <a:pt x="457" y="71"/>
                  </a:lnTo>
                  <a:lnTo>
                    <a:pt x="454" y="70"/>
                  </a:lnTo>
                  <a:lnTo>
                    <a:pt x="454" y="70"/>
                  </a:lnTo>
                  <a:lnTo>
                    <a:pt x="452" y="71"/>
                  </a:lnTo>
                  <a:lnTo>
                    <a:pt x="449" y="72"/>
                  </a:lnTo>
                  <a:lnTo>
                    <a:pt x="448" y="75"/>
                  </a:lnTo>
                  <a:lnTo>
                    <a:pt x="448" y="78"/>
                  </a:lnTo>
                  <a:lnTo>
                    <a:pt x="448" y="78"/>
                  </a:lnTo>
                  <a:lnTo>
                    <a:pt x="446" y="81"/>
                  </a:lnTo>
                  <a:lnTo>
                    <a:pt x="444" y="83"/>
                  </a:lnTo>
                  <a:lnTo>
                    <a:pt x="442" y="85"/>
                  </a:lnTo>
                  <a:lnTo>
                    <a:pt x="439" y="87"/>
                  </a:lnTo>
                  <a:lnTo>
                    <a:pt x="439" y="87"/>
                  </a:lnTo>
                  <a:lnTo>
                    <a:pt x="436" y="85"/>
                  </a:lnTo>
                  <a:lnTo>
                    <a:pt x="434" y="83"/>
                  </a:lnTo>
                  <a:lnTo>
                    <a:pt x="431" y="81"/>
                  </a:lnTo>
                  <a:lnTo>
                    <a:pt x="430" y="78"/>
                  </a:lnTo>
                  <a:lnTo>
                    <a:pt x="430" y="78"/>
                  </a:lnTo>
                  <a:lnTo>
                    <a:pt x="431" y="75"/>
                  </a:lnTo>
                  <a:lnTo>
                    <a:pt x="434" y="72"/>
                  </a:lnTo>
                  <a:lnTo>
                    <a:pt x="434" y="72"/>
                  </a:lnTo>
                  <a:lnTo>
                    <a:pt x="435" y="70"/>
                  </a:lnTo>
                  <a:lnTo>
                    <a:pt x="435" y="67"/>
                  </a:lnTo>
                  <a:lnTo>
                    <a:pt x="435" y="65"/>
                  </a:lnTo>
                  <a:lnTo>
                    <a:pt x="434" y="63"/>
                  </a:lnTo>
                  <a:lnTo>
                    <a:pt x="434" y="63"/>
                  </a:lnTo>
                  <a:lnTo>
                    <a:pt x="431" y="61"/>
                  </a:lnTo>
                  <a:lnTo>
                    <a:pt x="429" y="60"/>
                  </a:lnTo>
                  <a:lnTo>
                    <a:pt x="429" y="60"/>
                  </a:lnTo>
                  <a:lnTo>
                    <a:pt x="396" y="51"/>
                  </a:lnTo>
                  <a:lnTo>
                    <a:pt x="360" y="44"/>
                  </a:lnTo>
                  <a:lnTo>
                    <a:pt x="323" y="41"/>
                  </a:lnTo>
                  <a:lnTo>
                    <a:pt x="283" y="39"/>
                  </a:lnTo>
                  <a:lnTo>
                    <a:pt x="283" y="39"/>
                  </a:lnTo>
                  <a:lnTo>
                    <a:pt x="286" y="36"/>
                  </a:lnTo>
                  <a:lnTo>
                    <a:pt x="288" y="31"/>
                  </a:lnTo>
                  <a:lnTo>
                    <a:pt x="289" y="28"/>
                  </a:lnTo>
                  <a:lnTo>
                    <a:pt x="289" y="24"/>
                  </a:lnTo>
                  <a:lnTo>
                    <a:pt x="289" y="24"/>
                  </a:lnTo>
                  <a:lnTo>
                    <a:pt x="289" y="20"/>
                  </a:lnTo>
                  <a:lnTo>
                    <a:pt x="288" y="15"/>
                  </a:lnTo>
                  <a:lnTo>
                    <a:pt x="286" y="11"/>
                  </a:lnTo>
                  <a:lnTo>
                    <a:pt x="282" y="8"/>
                  </a:lnTo>
                  <a:lnTo>
                    <a:pt x="279" y="4"/>
                  </a:lnTo>
                  <a:lnTo>
                    <a:pt x="275" y="2"/>
                  </a:lnTo>
                  <a:lnTo>
                    <a:pt x="270" y="1"/>
                  </a:lnTo>
                  <a:lnTo>
                    <a:pt x="266" y="0"/>
                  </a:lnTo>
                  <a:lnTo>
                    <a:pt x="266" y="0"/>
                  </a:lnTo>
                  <a:lnTo>
                    <a:pt x="261" y="1"/>
                  </a:lnTo>
                  <a:lnTo>
                    <a:pt x="256" y="2"/>
                  </a:lnTo>
                  <a:lnTo>
                    <a:pt x="253" y="4"/>
                  </a:lnTo>
                  <a:lnTo>
                    <a:pt x="249" y="8"/>
                  </a:lnTo>
                  <a:lnTo>
                    <a:pt x="247" y="11"/>
                  </a:lnTo>
                  <a:lnTo>
                    <a:pt x="245" y="15"/>
                  </a:lnTo>
                  <a:lnTo>
                    <a:pt x="242" y="20"/>
                  </a:lnTo>
                  <a:lnTo>
                    <a:pt x="242" y="24"/>
                  </a:lnTo>
                  <a:lnTo>
                    <a:pt x="242" y="24"/>
                  </a:lnTo>
                  <a:lnTo>
                    <a:pt x="242" y="28"/>
                  </a:lnTo>
                  <a:lnTo>
                    <a:pt x="243" y="31"/>
                  </a:lnTo>
                  <a:lnTo>
                    <a:pt x="246" y="36"/>
                  </a:lnTo>
                  <a:lnTo>
                    <a:pt x="248" y="39"/>
                  </a:lnTo>
                  <a:lnTo>
                    <a:pt x="248" y="39"/>
                  </a:lnTo>
                  <a:lnTo>
                    <a:pt x="209" y="41"/>
                  </a:lnTo>
                  <a:lnTo>
                    <a:pt x="171" y="44"/>
                  </a:lnTo>
                  <a:lnTo>
                    <a:pt x="135" y="51"/>
                  </a:lnTo>
                  <a:lnTo>
                    <a:pt x="102" y="60"/>
                  </a:lnTo>
                  <a:lnTo>
                    <a:pt x="102" y="60"/>
                  </a:lnTo>
                  <a:lnTo>
                    <a:pt x="100" y="61"/>
                  </a:lnTo>
                  <a:lnTo>
                    <a:pt x="98" y="63"/>
                  </a:lnTo>
                  <a:lnTo>
                    <a:pt x="98" y="63"/>
                  </a:lnTo>
                  <a:lnTo>
                    <a:pt x="97" y="65"/>
                  </a:lnTo>
                  <a:lnTo>
                    <a:pt x="97" y="67"/>
                  </a:lnTo>
                  <a:lnTo>
                    <a:pt x="97" y="70"/>
                  </a:lnTo>
                  <a:lnTo>
                    <a:pt x="99" y="72"/>
                  </a:lnTo>
                  <a:lnTo>
                    <a:pt x="99" y="72"/>
                  </a:lnTo>
                  <a:lnTo>
                    <a:pt x="100" y="75"/>
                  </a:lnTo>
                  <a:lnTo>
                    <a:pt x="101" y="78"/>
                  </a:lnTo>
                  <a:lnTo>
                    <a:pt x="101" y="78"/>
                  </a:lnTo>
                  <a:lnTo>
                    <a:pt x="100" y="81"/>
                  </a:lnTo>
                  <a:lnTo>
                    <a:pt x="99" y="83"/>
                  </a:lnTo>
                  <a:lnTo>
                    <a:pt x="95" y="85"/>
                  </a:lnTo>
                  <a:lnTo>
                    <a:pt x="92" y="87"/>
                  </a:lnTo>
                  <a:lnTo>
                    <a:pt x="92" y="87"/>
                  </a:lnTo>
                  <a:lnTo>
                    <a:pt x="89" y="85"/>
                  </a:lnTo>
                  <a:lnTo>
                    <a:pt x="87" y="83"/>
                  </a:lnTo>
                  <a:lnTo>
                    <a:pt x="85" y="81"/>
                  </a:lnTo>
                  <a:lnTo>
                    <a:pt x="85" y="78"/>
                  </a:lnTo>
                  <a:lnTo>
                    <a:pt x="85" y="78"/>
                  </a:lnTo>
                  <a:lnTo>
                    <a:pt x="84" y="75"/>
                  </a:lnTo>
                  <a:lnTo>
                    <a:pt x="83" y="72"/>
                  </a:lnTo>
                  <a:lnTo>
                    <a:pt x="80" y="71"/>
                  </a:lnTo>
                  <a:lnTo>
                    <a:pt x="77" y="70"/>
                  </a:lnTo>
                  <a:lnTo>
                    <a:pt x="77" y="70"/>
                  </a:lnTo>
                  <a:lnTo>
                    <a:pt x="75" y="71"/>
                  </a:lnTo>
                  <a:lnTo>
                    <a:pt x="72" y="72"/>
                  </a:lnTo>
                  <a:lnTo>
                    <a:pt x="71" y="75"/>
                  </a:lnTo>
                  <a:lnTo>
                    <a:pt x="71" y="78"/>
                  </a:lnTo>
                  <a:lnTo>
                    <a:pt x="71" y="78"/>
                  </a:lnTo>
                  <a:lnTo>
                    <a:pt x="71" y="84"/>
                  </a:lnTo>
                  <a:lnTo>
                    <a:pt x="74" y="91"/>
                  </a:lnTo>
                  <a:lnTo>
                    <a:pt x="78" y="95"/>
                  </a:lnTo>
                  <a:lnTo>
                    <a:pt x="84" y="98"/>
                  </a:lnTo>
                  <a:lnTo>
                    <a:pt x="2" y="298"/>
                  </a:lnTo>
                  <a:lnTo>
                    <a:pt x="2" y="298"/>
                  </a:lnTo>
                  <a:lnTo>
                    <a:pt x="2" y="300"/>
                  </a:lnTo>
                  <a:lnTo>
                    <a:pt x="2" y="303"/>
                  </a:lnTo>
                  <a:lnTo>
                    <a:pt x="0" y="304"/>
                  </a:lnTo>
                  <a:lnTo>
                    <a:pt x="0" y="304"/>
                  </a:lnTo>
                  <a:lnTo>
                    <a:pt x="4" y="310"/>
                  </a:lnTo>
                  <a:lnTo>
                    <a:pt x="8" y="314"/>
                  </a:lnTo>
                  <a:lnTo>
                    <a:pt x="12" y="320"/>
                  </a:lnTo>
                  <a:lnTo>
                    <a:pt x="18" y="324"/>
                  </a:lnTo>
                  <a:lnTo>
                    <a:pt x="24" y="328"/>
                  </a:lnTo>
                  <a:lnTo>
                    <a:pt x="32" y="333"/>
                  </a:lnTo>
                  <a:lnTo>
                    <a:pt x="39" y="336"/>
                  </a:lnTo>
                  <a:lnTo>
                    <a:pt x="48" y="339"/>
                  </a:lnTo>
                  <a:lnTo>
                    <a:pt x="50" y="339"/>
                  </a:lnTo>
                  <a:lnTo>
                    <a:pt x="135" y="339"/>
                  </a:lnTo>
                  <a:lnTo>
                    <a:pt x="138" y="339"/>
                  </a:lnTo>
                  <a:lnTo>
                    <a:pt x="138" y="339"/>
                  </a:lnTo>
                  <a:lnTo>
                    <a:pt x="146" y="336"/>
                  </a:lnTo>
                  <a:lnTo>
                    <a:pt x="154" y="333"/>
                  </a:lnTo>
                  <a:lnTo>
                    <a:pt x="161" y="328"/>
                  </a:lnTo>
                  <a:lnTo>
                    <a:pt x="168" y="324"/>
                  </a:lnTo>
                  <a:lnTo>
                    <a:pt x="173" y="320"/>
                  </a:lnTo>
                  <a:lnTo>
                    <a:pt x="179" y="314"/>
                  </a:lnTo>
                  <a:lnTo>
                    <a:pt x="183" y="310"/>
                  </a:lnTo>
                  <a:lnTo>
                    <a:pt x="186" y="304"/>
                  </a:lnTo>
                  <a:lnTo>
                    <a:pt x="185" y="303"/>
                  </a:lnTo>
                  <a:lnTo>
                    <a:pt x="185" y="303"/>
                  </a:lnTo>
                  <a:lnTo>
                    <a:pt x="185" y="300"/>
                  </a:lnTo>
                  <a:lnTo>
                    <a:pt x="184" y="298"/>
                  </a:lnTo>
                  <a:lnTo>
                    <a:pt x="102" y="98"/>
                  </a:lnTo>
                  <a:lnTo>
                    <a:pt x="102" y="98"/>
                  </a:lnTo>
                  <a:lnTo>
                    <a:pt x="107" y="95"/>
                  </a:lnTo>
                  <a:lnTo>
                    <a:pt x="112" y="90"/>
                  </a:lnTo>
                  <a:lnTo>
                    <a:pt x="114" y="84"/>
                  </a:lnTo>
                  <a:lnTo>
                    <a:pt x="115" y="78"/>
                  </a:lnTo>
                  <a:lnTo>
                    <a:pt x="115" y="78"/>
                  </a:lnTo>
                  <a:lnTo>
                    <a:pt x="114" y="70"/>
                  </a:lnTo>
                  <a:lnTo>
                    <a:pt x="114" y="70"/>
                  </a:lnTo>
                  <a:lnTo>
                    <a:pt x="145" y="64"/>
                  </a:lnTo>
                  <a:lnTo>
                    <a:pt x="178" y="58"/>
                  </a:lnTo>
                  <a:lnTo>
                    <a:pt x="212" y="54"/>
                  </a:lnTo>
                  <a:lnTo>
                    <a:pt x="249" y="53"/>
                  </a:lnTo>
                  <a:lnTo>
                    <a:pt x="249" y="211"/>
                  </a:lnTo>
                  <a:lnTo>
                    <a:pt x="249" y="211"/>
                  </a:lnTo>
                  <a:lnTo>
                    <a:pt x="246" y="222"/>
                  </a:lnTo>
                  <a:lnTo>
                    <a:pt x="243" y="233"/>
                  </a:lnTo>
                  <a:lnTo>
                    <a:pt x="241" y="244"/>
                  </a:lnTo>
                  <a:lnTo>
                    <a:pt x="241" y="255"/>
                  </a:lnTo>
                  <a:lnTo>
                    <a:pt x="241" y="267"/>
                  </a:lnTo>
                  <a:lnTo>
                    <a:pt x="243" y="278"/>
                  </a:lnTo>
                  <a:lnTo>
                    <a:pt x="246" y="288"/>
                  </a:lnTo>
                  <a:lnTo>
                    <a:pt x="249" y="299"/>
                  </a:lnTo>
                  <a:lnTo>
                    <a:pt x="249" y="299"/>
                  </a:lnTo>
                  <a:lnTo>
                    <a:pt x="249" y="300"/>
                  </a:lnTo>
                  <a:lnTo>
                    <a:pt x="249" y="341"/>
                  </a:lnTo>
                  <a:lnTo>
                    <a:pt x="249" y="341"/>
                  </a:lnTo>
                  <a:lnTo>
                    <a:pt x="249" y="346"/>
                  </a:lnTo>
                  <a:lnTo>
                    <a:pt x="248" y="352"/>
                  </a:lnTo>
                  <a:lnTo>
                    <a:pt x="246" y="358"/>
                  </a:lnTo>
                  <a:lnTo>
                    <a:pt x="242" y="364"/>
                  </a:lnTo>
                  <a:lnTo>
                    <a:pt x="238" y="371"/>
                  </a:lnTo>
                  <a:lnTo>
                    <a:pt x="230" y="376"/>
                  </a:lnTo>
                  <a:lnTo>
                    <a:pt x="222" y="381"/>
                  </a:lnTo>
                  <a:lnTo>
                    <a:pt x="210" y="385"/>
                  </a:lnTo>
                  <a:lnTo>
                    <a:pt x="206" y="386"/>
                  </a:lnTo>
                  <a:lnTo>
                    <a:pt x="205" y="391"/>
                  </a:lnTo>
                  <a:lnTo>
                    <a:pt x="192" y="391"/>
                  </a:lnTo>
                  <a:lnTo>
                    <a:pt x="192" y="429"/>
                  </a:lnTo>
                  <a:lnTo>
                    <a:pt x="186" y="429"/>
                  </a:lnTo>
                  <a:lnTo>
                    <a:pt x="186" y="467"/>
                  </a:lnTo>
                  <a:lnTo>
                    <a:pt x="345" y="467"/>
                  </a:lnTo>
                  <a:lnTo>
                    <a:pt x="345" y="429"/>
                  </a:lnTo>
                  <a:lnTo>
                    <a:pt x="340" y="429"/>
                  </a:lnTo>
                  <a:lnTo>
                    <a:pt x="340" y="391"/>
                  </a:lnTo>
                  <a:lnTo>
                    <a:pt x="327" y="391"/>
                  </a:lnTo>
                  <a:lnTo>
                    <a:pt x="327" y="386"/>
                  </a:lnTo>
                  <a:lnTo>
                    <a:pt x="321" y="385"/>
                  </a:lnTo>
                  <a:lnTo>
                    <a:pt x="321" y="385"/>
                  </a:lnTo>
                  <a:lnTo>
                    <a:pt x="311" y="382"/>
                  </a:lnTo>
                  <a:lnTo>
                    <a:pt x="304" y="379"/>
                  </a:lnTo>
                  <a:lnTo>
                    <a:pt x="297" y="375"/>
                  </a:lnTo>
                  <a:lnTo>
                    <a:pt x="292" y="371"/>
                  </a:lnTo>
                  <a:lnTo>
                    <a:pt x="288" y="364"/>
                  </a:lnTo>
                  <a:lnTo>
                    <a:pt x="286" y="358"/>
                  </a:lnTo>
                  <a:lnTo>
                    <a:pt x="283" y="350"/>
                  </a:lnTo>
                  <a:lnTo>
                    <a:pt x="282" y="341"/>
                  </a:lnTo>
                  <a:lnTo>
                    <a:pt x="282" y="299"/>
                  </a:lnTo>
                  <a:lnTo>
                    <a:pt x="282" y="299"/>
                  </a:lnTo>
                  <a:lnTo>
                    <a:pt x="286" y="288"/>
                  </a:lnTo>
                  <a:lnTo>
                    <a:pt x="289" y="278"/>
                  </a:lnTo>
                  <a:lnTo>
                    <a:pt x="290" y="266"/>
                  </a:lnTo>
                  <a:lnTo>
                    <a:pt x="290" y="255"/>
                  </a:lnTo>
                  <a:lnTo>
                    <a:pt x="290" y="244"/>
                  </a:lnTo>
                  <a:lnTo>
                    <a:pt x="289" y="233"/>
                  </a:lnTo>
                  <a:lnTo>
                    <a:pt x="286" y="222"/>
                  </a:lnTo>
                  <a:lnTo>
                    <a:pt x="282" y="211"/>
                  </a:lnTo>
                  <a:lnTo>
                    <a:pt x="282" y="53"/>
                  </a:lnTo>
                  <a:lnTo>
                    <a:pt x="282" y="53"/>
                  </a:lnTo>
                  <a:lnTo>
                    <a:pt x="319" y="54"/>
                  </a:lnTo>
                  <a:lnTo>
                    <a:pt x="354" y="58"/>
                  </a:lnTo>
                  <a:lnTo>
                    <a:pt x="387" y="64"/>
                  </a:lnTo>
                  <a:lnTo>
                    <a:pt x="417" y="70"/>
                  </a:lnTo>
                  <a:lnTo>
                    <a:pt x="417" y="70"/>
                  </a:lnTo>
                  <a:lnTo>
                    <a:pt x="416" y="78"/>
                  </a:lnTo>
                  <a:lnTo>
                    <a:pt x="416" y="78"/>
                  </a:lnTo>
                  <a:lnTo>
                    <a:pt x="417" y="84"/>
                  </a:lnTo>
                  <a:lnTo>
                    <a:pt x="421" y="90"/>
                  </a:lnTo>
                  <a:lnTo>
                    <a:pt x="424" y="95"/>
                  </a:lnTo>
                  <a:lnTo>
                    <a:pt x="429" y="98"/>
                  </a:lnTo>
                  <a:lnTo>
                    <a:pt x="347" y="298"/>
                  </a:lnTo>
                  <a:lnTo>
                    <a:pt x="347" y="298"/>
                  </a:lnTo>
                  <a:lnTo>
                    <a:pt x="346" y="300"/>
                  </a:lnTo>
                  <a:lnTo>
                    <a:pt x="347" y="303"/>
                  </a:lnTo>
                  <a:lnTo>
                    <a:pt x="346" y="304"/>
                  </a:lnTo>
                  <a:lnTo>
                    <a:pt x="346" y="304"/>
                  </a:lnTo>
                  <a:lnTo>
                    <a:pt x="349" y="310"/>
                  </a:lnTo>
                  <a:lnTo>
                    <a:pt x="354" y="314"/>
                  </a:lnTo>
                  <a:lnTo>
                    <a:pt x="358" y="320"/>
                  </a:lnTo>
                  <a:lnTo>
                    <a:pt x="363" y="324"/>
                  </a:lnTo>
                  <a:lnTo>
                    <a:pt x="370" y="328"/>
                  </a:lnTo>
                  <a:lnTo>
                    <a:pt x="377" y="333"/>
                  </a:lnTo>
                  <a:lnTo>
                    <a:pt x="385" y="336"/>
                  </a:lnTo>
                  <a:lnTo>
                    <a:pt x="394" y="339"/>
                  </a:lnTo>
                  <a:lnTo>
                    <a:pt x="396" y="339"/>
                  </a:lnTo>
                  <a:lnTo>
                    <a:pt x="481" y="339"/>
                  </a:lnTo>
                  <a:lnTo>
                    <a:pt x="483" y="339"/>
                  </a:lnTo>
                  <a:lnTo>
                    <a:pt x="483" y="339"/>
                  </a:lnTo>
                  <a:lnTo>
                    <a:pt x="492" y="336"/>
                  </a:lnTo>
                  <a:lnTo>
                    <a:pt x="499" y="333"/>
                  </a:lnTo>
                  <a:lnTo>
                    <a:pt x="507" y="328"/>
                  </a:lnTo>
                  <a:lnTo>
                    <a:pt x="513" y="324"/>
                  </a:lnTo>
                  <a:lnTo>
                    <a:pt x="519" y="320"/>
                  </a:lnTo>
                  <a:lnTo>
                    <a:pt x="524" y="314"/>
                  </a:lnTo>
                  <a:lnTo>
                    <a:pt x="527" y="310"/>
                  </a:lnTo>
                  <a:lnTo>
                    <a:pt x="531" y="304"/>
                  </a:lnTo>
                  <a:lnTo>
                    <a:pt x="531" y="303"/>
                  </a:lnTo>
                  <a:close/>
                  <a:moveTo>
                    <a:pt x="266" y="15"/>
                  </a:moveTo>
                  <a:lnTo>
                    <a:pt x="266" y="15"/>
                  </a:lnTo>
                  <a:lnTo>
                    <a:pt x="269" y="15"/>
                  </a:lnTo>
                  <a:lnTo>
                    <a:pt x="273" y="17"/>
                  </a:lnTo>
                  <a:lnTo>
                    <a:pt x="275" y="21"/>
                  </a:lnTo>
                  <a:lnTo>
                    <a:pt x="275" y="24"/>
                  </a:lnTo>
                  <a:lnTo>
                    <a:pt x="275" y="24"/>
                  </a:lnTo>
                  <a:lnTo>
                    <a:pt x="275" y="27"/>
                  </a:lnTo>
                  <a:lnTo>
                    <a:pt x="273" y="30"/>
                  </a:lnTo>
                  <a:lnTo>
                    <a:pt x="269" y="33"/>
                  </a:lnTo>
                  <a:lnTo>
                    <a:pt x="266" y="34"/>
                  </a:lnTo>
                  <a:lnTo>
                    <a:pt x="266" y="34"/>
                  </a:lnTo>
                  <a:lnTo>
                    <a:pt x="262" y="33"/>
                  </a:lnTo>
                  <a:lnTo>
                    <a:pt x="260" y="30"/>
                  </a:lnTo>
                  <a:lnTo>
                    <a:pt x="257" y="27"/>
                  </a:lnTo>
                  <a:lnTo>
                    <a:pt x="256" y="24"/>
                  </a:lnTo>
                  <a:lnTo>
                    <a:pt x="256" y="24"/>
                  </a:lnTo>
                  <a:lnTo>
                    <a:pt x="257" y="21"/>
                  </a:lnTo>
                  <a:lnTo>
                    <a:pt x="260" y="17"/>
                  </a:lnTo>
                  <a:lnTo>
                    <a:pt x="262" y="15"/>
                  </a:lnTo>
                  <a:lnTo>
                    <a:pt x="266" y="15"/>
                  </a:lnTo>
                  <a:lnTo>
                    <a:pt x="266" y="15"/>
                  </a:lnTo>
                  <a:close/>
                  <a:moveTo>
                    <a:pt x="134" y="325"/>
                  </a:moveTo>
                  <a:lnTo>
                    <a:pt x="51" y="325"/>
                  </a:lnTo>
                  <a:lnTo>
                    <a:pt x="51" y="325"/>
                  </a:lnTo>
                  <a:lnTo>
                    <a:pt x="41" y="322"/>
                  </a:lnTo>
                  <a:lnTo>
                    <a:pt x="34" y="318"/>
                  </a:lnTo>
                  <a:lnTo>
                    <a:pt x="26" y="313"/>
                  </a:lnTo>
                  <a:lnTo>
                    <a:pt x="21" y="308"/>
                  </a:lnTo>
                  <a:lnTo>
                    <a:pt x="166" y="308"/>
                  </a:lnTo>
                  <a:lnTo>
                    <a:pt x="166" y="308"/>
                  </a:lnTo>
                  <a:lnTo>
                    <a:pt x="159" y="313"/>
                  </a:lnTo>
                  <a:lnTo>
                    <a:pt x="152" y="318"/>
                  </a:lnTo>
                  <a:lnTo>
                    <a:pt x="144" y="322"/>
                  </a:lnTo>
                  <a:lnTo>
                    <a:pt x="134" y="325"/>
                  </a:lnTo>
                  <a:lnTo>
                    <a:pt x="134" y="325"/>
                  </a:lnTo>
                  <a:close/>
                  <a:moveTo>
                    <a:pt x="19" y="294"/>
                  </a:moveTo>
                  <a:lnTo>
                    <a:pt x="93" y="114"/>
                  </a:lnTo>
                  <a:lnTo>
                    <a:pt x="167" y="294"/>
                  </a:lnTo>
                  <a:lnTo>
                    <a:pt x="19" y="294"/>
                  </a:lnTo>
                  <a:close/>
                  <a:moveTo>
                    <a:pt x="270" y="217"/>
                  </a:moveTo>
                  <a:lnTo>
                    <a:pt x="270" y="217"/>
                  </a:lnTo>
                  <a:lnTo>
                    <a:pt x="273" y="227"/>
                  </a:lnTo>
                  <a:lnTo>
                    <a:pt x="275" y="237"/>
                  </a:lnTo>
                  <a:lnTo>
                    <a:pt x="276" y="245"/>
                  </a:lnTo>
                  <a:lnTo>
                    <a:pt x="276" y="255"/>
                  </a:lnTo>
                  <a:lnTo>
                    <a:pt x="276" y="265"/>
                  </a:lnTo>
                  <a:lnTo>
                    <a:pt x="275" y="274"/>
                  </a:lnTo>
                  <a:lnTo>
                    <a:pt x="273" y="283"/>
                  </a:lnTo>
                  <a:lnTo>
                    <a:pt x="270" y="293"/>
                  </a:lnTo>
                  <a:lnTo>
                    <a:pt x="262" y="293"/>
                  </a:lnTo>
                  <a:lnTo>
                    <a:pt x="262" y="293"/>
                  </a:lnTo>
                  <a:lnTo>
                    <a:pt x="259" y="283"/>
                  </a:lnTo>
                  <a:lnTo>
                    <a:pt x="256" y="274"/>
                  </a:lnTo>
                  <a:lnTo>
                    <a:pt x="255" y="265"/>
                  </a:lnTo>
                  <a:lnTo>
                    <a:pt x="255" y="255"/>
                  </a:lnTo>
                  <a:lnTo>
                    <a:pt x="255" y="245"/>
                  </a:lnTo>
                  <a:lnTo>
                    <a:pt x="256" y="237"/>
                  </a:lnTo>
                  <a:lnTo>
                    <a:pt x="259" y="227"/>
                  </a:lnTo>
                  <a:lnTo>
                    <a:pt x="262" y="217"/>
                  </a:lnTo>
                  <a:lnTo>
                    <a:pt x="270" y="217"/>
                  </a:lnTo>
                  <a:close/>
                  <a:moveTo>
                    <a:pt x="331" y="453"/>
                  </a:moveTo>
                  <a:lnTo>
                    <a:pt x="200" y="453"/>
                  </a:lnTo>
                  <a:lnTo>
                    <a:pt x="200" y="443"/>
                  </a:lnTo>
                  <a:lnTo>
                    <a:pt x="331" y="443"/>
                  </a:lnTo>
                  <a:lnTo>
                    <a:pt x="331" y="453"/>
                  </a:lnTo>
                  <a:close/>
                  <a:moveTo>
                    <a:pt x="207" y="429"/>
                  </a:moveTo>
                  <a:lnTo>
                    <a:pt x="207" y="406"/>
                  </a:lnTo>
                  <a:lnTo>
                    <a:pt x="326" y="406"/>
                  </a:lnTo>
                  <a:lnTo>
                    <a:pt x="326" y="429"/>
                  </a:lnTo>
                  <a:lnTo>
                    <a:pt x="207" y="429"/>
                  </a:lnTo>
                  <a:close/>
                  <a:moveTo>
                    <a:pt x="296" y="391"/>
                  </a:moveTo>
                  <a:lnTo>
                    <a:pt x="235" y="391"/>
                  </a:lnTo>
                  <a:lnTo>
                    <a:pt x="235" y="391"/>
                  </a:lnTo>
                  <a:lnTo>
                    <a:pt x="241" y="386"/>
                  </a:lnTo>
                  <a:lnTo>
                    <a:pt x="248" y="380"/>
                  </a:lnTo>
                  <a:lnTo>
                    <a:pt x="252" y="375"/>
                  </a:lnTo>
                  <a:lnTo>
                    <a:pt x="256" y="368"/>
                  </a:lnTo>
                  <a:lnTo>
                    <a:pt x="260" y="362"/>
                  </a:lnTo>
                  <a:lnTo>
                    <a:pt x="262" y="355"/>
                  </a:lnTo>
                  <a:lnTo>
                    <a:pt x="263" y="348"/>
                  </a:lnTo>
                  <a:lnTo>
                    <a:pt x="263" y="341"/>
                  </a:lnTo>
                  <a:lnTo>
                    <a:pt x="263" y="307"/>
                  </a:lnTo>
                  <a:lnTo>
                    <a:pt x="268" y="307"/>
                  </a:lnTo>
                  <a:lnTo>
                    <a:pt x="268" y="341"/>
                  </a:lnTo>
                  <a:lnTo>
                    <a:pt x="268" y="341"/>
                  </a:lnTo>
                  <a:lnTo>
                    <a:pt x="269" y="348"/>
                  </a:lnTo>
                  <a:lnTo>
                    <a:pt x="269" y="354"/>
                  </a:lnTo>
                  <a:lnTo>
                    <a:pt x="272" y="362"/>
                  </a:lnTo>
                  <a:lnTo>
                    <a:pt x="274" y="368"/>
                  </a:lnTo>
                  <a:lnTo>
                    <a:pt x="278" y="375"/>
                  </a:lnTo>
                  <a:lnTo>
                    <a:pt x="282" y="380"/>
                  </a:lnTo>
                  <a:lnTo>
                    <a:pt x="289" y="386"/>
                  </a:lnTo>
                  <a:lnTo>
                    <a:pt x="296" y="391"/>
                  </a:lnTo>
                  <a:lnTo>
                    <a:pt x="296" y="391"/>
                  </a:lnTo>
                  <a:close/>
                  <a:moveTo>
                    <a:pt x="268" y="203"/>
                  </a:moveTo>
                  <a:lnTo>
                    <a:pt x="263" y="203"/>
                  </a:lnTo>
                  <a:lnTo>
                    <a:pt x="263" y="53"/>
                  </a:lnTo>
                  <a:lnTo>
                    <a:pt x="263" y="53"/>
                  </a:lnTo>
                  <a:lnTo>
                    <a:pt x="266" y="53"/>
                  </a:lnTo>
                  <a:lnTo>
                    <a:pt x="266" y="53"/>
                  </a:lnTo>
                  <a:lnTo>
                    <a:pt x="268" y="53"/>
                  </a:lnTo>
                  <a:lnTo>
                    <a:pt x="268" y="203"/>
                  </a:lnTo>
                  <a:close/>
                  <a:moveTo>
                    <a:pt x="512" y="294"/>
                  </a:moveTo>
                  <a:lnTo>
                    <a:pt x="364" y="294"/>
                  </a:lnTo>
                  <a:lnTo>
                    <a:pt x="439" y="114"/>
                  </a:lnTo>
                  <a:lnTo>
                    <a:pt x="512" y="294"/>
                  </a:lnTo>
                  <a:close/>
                  <a:moveTo>
                    <a:pt x="480" y="325"/>
                  </a:moveTo>
                  <a:lnTo>
                    <a:pt x="397" y="325"/>
                  </a:lnTo>
                  <a:lnTo>
                    <a:pt x="397" y="325"/>
                  </a:lnTo>
                  <a:lnTo>
                    <a:pt x="387" y="322"/>
                  </a:lnTo>
                  <a:lnTo>
                    <a:pt x="380" y="318"/>
                  </a:lnTo>
                  <a:lnTo>
                    <a:pt x="372" y="313"/>
                  </a:lnTo>
                  <a:lnTo>
                    <a:pt x="367" y="308"/>
                  </a:lnTo>
                  <a:lnTo>
                    <a:pt x="511" y="308"/>
                  </a:lnTo>
                  <a:lnTo>
                    <a:pt x="511" y="308"/>
                  </a:lnTo>
                  <a:lnTo>
                    <a:pt x="505" y="313"/>
                  </a:lnTo>
                  <a:lnTo>
                    <a:pt x="497" y="318"/>
                  </a:lnTo>
                  <a:lnTo>
                    <a:pt x="490" y="322"/>
                  </a:lnTo>
                  <a:lnTo>
                    <a:pt x="480" y="325"/>
                  </a:lnTo>
                  <a:lnTo>
                    <a:pt x="480" y="325"/>
                  </a:lnTo>
                  <a:close/>
                </a:path>
              </a:pathLst>
            </a:custGeom>
            <a:solidFill>
              <a:schemeClr val="tx1"/>
            </a:solidFill>
            <a:ln>
              <a:noFill/>
            </a:ln>
          </p:spPr>
          <p:txBody>
            <a:bodyPr vert="horz" wrap="none" lIns="91440" tIns="45720" rIns="91440" bIns="45720" numCol="1" anchor="t" anchorCtr="0" compatLnSpc="1"/>
            <a:lstStyle/>
            <a:p>
              <a:endParaRPr lang="ko-KR" altLang="en-US" sz="2000">
                <a:latin typeface="Calibri" panose="020F0502020204030204" pitchFamily="34" charset="0"/>
              </a:endParaRPr>
            </a:p>
          </p:txBody>
        </p:sp>
        <p:sp>
          <p:nvSpPr>
            <p:cNvPr id="33" name="Rectangle 35"/>
            <p:cNvSpPr/>
            <p:nvPr/>
          </p:nvSpPr>
          <p:spPr>
            <a:xfrm>
              <a:off x="1680862" y="4167767"/>
              <a:ext cx="45719" cy="68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34" name="speed"/>
            <p:cNvSpPr txBox="1">
              <a:spLocks noChangeArrowheads="1"/>
            </p:cNvSpPr>
            <p:nvPr/>
          </p:nvSpPr>
          <p:spPr bwMode="auto">
            <a:xfrm>
              <a:off x="1899723" y="4186602"/>
              <a:ext cx="2960512" cy="553998"/>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pPr latinLnBrk="0">
                <a:buClr>
                  <a:prstClr val="white"/>
                </a:buClr>
                <a:defRPr/>
              </a:pPr>
              <a:r>
                <a:rPr lang="en-US" altLang="ko-KR" sz="1200" dirty="0">
                  <a:solidFill>
                    <a:schemeClr val="bg1"/>
                  </a:solidFill>
                  <a:latin typeface="+mn-lt"/>
                  <a:ea typeface="Tahoma" panose="020B0604030504040204" pitchFamily="34" charset="0"/>
                  <a:cs typeface="Arial" panose="020B0604020202020204" pitchFamily="34" charset="0"/>
                </a:rPr>
                <a:t>We create </a:t>
              </a:r>
              <a:r>
                <a:rPr lang="en-US" altLang="ko-KR" sz="1200" dirty="0" err="1">
                  <a:solidFill>
                    <a:schemeClr val="bg1"/>
                  </a:solidFill>
                  <a:latin typeface="+mn-lt"/>
                  <a:ea typeface="Tahoma" panose="020B0604030504040204" pitchFamily="34" charset="0"/>
                  <a:cs typeface="Arial" panose="020B0604020202020204" pitchFamily="34" charset="0"/>
                </a:rPr>
                <a:t>powerpoint</a:t>
              </a:r>
              <a:r>
                <a:rPr lang="en-US" altLang="ko-KR" sz="1200" dirty="0">
                  <a:solidFill>
                    <a:schemeClr val="bg1"/>
                  </a:solidFill>
                  <a:latin typeface="+mn-lt"/>
                  <a:ea typeface="Tahoma" panose="020B0604030504040204" pitchFamily="34" charset="0"/>
                  <a:cs typeface="Arial" panose="020B0604020202020204" pitchFamily="34" charset="0"/>
                </a:rPr>
                <a:t> Templates based on new visual trend that’s fresh, </a:t>
              </a:r>
              <a:endParaRPr lang="en-US" altLang="ko-KR" sz="1200" dirty="0">
                <a:solidFill>
                  <a:schemeClr val="bg1"/>
                </a:solidFill>
                <a:latin typeface="+mn-lt"/>
                <a:ea typeface="Tahoma" panose="020B0604030504040204" pitchFamily="34" charset="0"/>
                <a:cs typeface="Arial" panose="020B0604020202020204" pitchFamily="34" charset="0"/>
              </a:endParaRPr>
            </a:p>
            <a:p>
              <a:pPr latinLnBrk="0">
                <a:buClr>
                  <a:prstClr val="white"/>
                </a:buClr>
                <a:defRPr/>
              </a:pPr>
              <a:r>
                <a:rPr lang="en-US" altLang="ko-KR" sz="1200" dirty="0">
                  <a:solidFill>
                    <a:schemeClr val="bg1"/>
                  </a:solidFill>
                  <a:latin typeface="+mn-lt"/>
                  <a:ea typeface="Tahoma" panose="020B0604030504040204" pitchFamily="34" charset="0"/>
                  <a:cs typeface="Arial" panose="020B0604020202020204" pitchFamily="34" charset="0"/>
                </a:rPr>
                <a:t>Relevant and always on the cutting edge. </a:t>
              </a:r>
              <a:endParaRPr lang="en-US" altLang="ko-KR" sz="1200" dirty="0">
                <a:solidFill>
                  <a:schemeClr val="bg1"/>
                </a:solidFill>
                <a:latin typeface="+mn-lt"/>
                <a:ea typeface="Tahoma" panose="020B0604030504040204" pitchFamily="34" charset="0"/>
                <a:cs typeface="Arial" panose="020B0604020202020204" pitchFamily="34" charset="0"/>
              </a:endParaRPr>
            </a:p>
          </p:txBody>
        </p:sp>
        <p:sp>
          <p:nvSpPr>
            <p:cNvPr id="36" name="Rectangle 49"/>
            <p:cNvSpPr/>
            <p:nvPr/>
          </p:nvSpPr>
          <p:spPr>
            <a:xfrm>
              <a:off x="1680862" y="5082167"/>
              <a:ext cx="45719" cy="68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37" name="speed"/>
            <p:cNvSpPr txBox="1">
              <a:spLocks noChangeArrowheads="1"/>
            </p:cNvSpPr>
            <p:nvPr/>
          </p:nvSpPr>
          <p:spPr bwMode="auto">
            <a:xfrm>
              <a:off x="1899723" y="5101002"/>
              <a:ext cx="2960512" cy="553998"/>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pPr latinLnBrk="0">
                <a:buClr>
                  <a:prstClr val="white"/>
                </a:buClr>
                <a:defRPr/>
              </a:pPr>
              <a:r>
                <a:rPr lang="en-US" altLang="ko-KR" sz="1200">
                  <a:solidFill>
                    <a:schemeClr val="bg1"/>
                  </a:solidFill>
                  <a:latin typeface="+mn-lt"/>
                  <a:ea typeface="Tahoma" panose="020B0604030504040204" pitchFamily="34" charset="0"/>
                  <a:cs typeface="Arial" panose="020B0604020202020204" pitchFamily="34" charset="0"/>
                </a:rPr>
                <a:t>We create powerpoint Templates based on new visual trend that’s fresh, </a:t>
              </a:r>
              <a:endParaRPr lang="en-US" altLang="ko-KR" sz="1200">
                <a:solidFill>
                  <a:schemeClr val="bg1"/>
                </a:solidFill>
                <a:latin typeface="+mn-lt"/>
                <a:ea typeface="Tahoma" panose="020B0604030504040204" pitchFamily="34" charset="0"/>
                <a:cs typeface="Arial" panose="020B0604020202020204" pitchFamily="34" charset="0"/>
              </a:endParaRPr>
            </a:p>
            <a:p>
              <a:pPr latinLnBrk="0">
                <a:buClr>
                  <a:prstClr val="white"/>
                </a:buClr>
                <a:defRPr/>
              </a:pPr>
              <a:r>
                <a:rPr lang="en-US" altLang="ko-KR" sz="1200">
                  <a:solidFill>
                    <a:schemeClr val="bg1"/>
                  </a:solidFill>
                  <a:latin typeface="+mn-lt"/>
                  <a:ea typeface="Tahoma" panose="020B0604030504040204" pitchFamily="34" charset="0"/>
                  <a:cs typeface="Arial" panose="020B0604020202020204" pitchFamily="34" charset="0"/>
                </a:rPr>
                <a:t>Relevant and always on the cutting edge. </a:t>
              </a:r>
              <a:endParaRPr lang="en-US" altLang="ko-KR" sz="1200">
                <a:solidFill>
                  <a:schemeClr val="bg1"/>
                </a:solidFill>
                <a:latin typeface="+mn-lt"/>
                <a:ea typeface="Tahoma" panose="020B0604030504040204" pitchFamily="34" charset="0"/>
                <a:cs typeface="Arial" panose="020B0604020202020204" pitchFamily="34" charset="0"/>
              </a:endParaRPr>
            </a:p>
          </p:txBody>
        </p:sp>
        <p:sp>
          <p:nvSpPr>
            <p:cNvPr id="38" name="speed"/>
            <p:cNvSpPr txBox="1">
              <a:spLocks noChangeArrowheads="1"/>
            </p:cNvSpPr>
            <p:nvPr/>
          </p:nvSpPr>
          <p:spPr bwMode="auto">
            <a:xfrm>
              <a:off x="2386690" y="2966401"/>
              <a:ext cx="589905" cy="276999"/>
            </a:xfrm>
            <a:prstGeom prst="rect">
              <a:avLst/>
            </a:prstGeom>
            <a:noFill/>
            <a:scene3d>
              <a:camera prst="orthographicFront">
                <a:rot lat="0" lon="0" rev="0"/>
              </a:camera>
              <a:lightRig rig="threePt" dir="t"/>
            </a:scene3d>
            <a:sp3d prstMaterial="matte">
              <a:bevelT w="1270" h="1270"/>
            </a:sp3d>
          </p:spPr>
          <p:txBody>
            <a:bodyPr wrap="non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r>
                <a:rPr lang="zh-CN" altLang="en-US" dirty="0">
                  <a:solidFill>
                    <a:schemeClr val="bg1"/>
                  </a:solidFill>
                  <a:latin typeface="+mn-ea"/>
                  <a:ea typeface="+mn-ea"/>
                </a:rPr>
                <a:t>风  险</a:t>
              </a:r>
              <a:endParaRPr lang="zh-CN" altLang="en-US" dirty="0">
                <a:solidFill>
                  <a:schemeClr val="bg1"/>
                </a:solidFill>
                <a:latin typeface="+mn-ea"/>
                <a:ea typeface="+mn-ea"/>
              </a:endParaRPr>
            </a:p>
          </p:txBody>
        </p:sp>
        <p:sp>
          <p:nvSpPr>
            <p:cNvPr id="40" name="Rectangle 55"/>
            <p:cNvSpPr/>
            <p:nvPr/>
          </p:nvSpPr>
          <p:spPr>
            <a:xfrm flipH="1">
              <a:off x="10489760" y="4167767"/>
              <a:ext cx="45719" cy="68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a:solidFill>
                  <a:schemeClr val="bg1"/>
                </a:solidFill>
              </a:endParaRPr>
            </a:p>
          </p:txBody>
        </p:sp>
        <p:sp>
          <p:nvSpPr>
            <p:cNvPr id="41" name="speed"/>
            <p:cNvSpPr txBox="1">
              <a:spLocks noChangeArrowheads="1"/>
            </p:cNvSpPr>
            <p:nvPr/>
          </p:nvSpPr>
          <p:spPr bwMode="auto">
            <a:xfrm flipH="1">
              <a:off x="7356106" y="4186602"/>
              <a:ext cx="2960512" cy="553998"/>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pPr algn="r" latinLnBrk="0">
                <a:buClr>
                  <a:prstClr val="white"/>
                </a:buClr>
                <a:defRPr/>
              </a:pPr>
              <a:r>
                <a:rPr lang="en-US" altLang="ko-KR" sz="1200">
                  <a:solidFill>
                    <a:schemeClr val="bg1"/>
                  </a:solidFill>
                  <a:latin typeface="+mn-lt"/>
                  <a:ea typeface="Tahoma" panose="020B0604030504040204" pitchFamily="34" charset="0"/>
                  <a:cs typeface="Arial" panose="020B0604020202020204" pitchFamily="34" charset="0"/>
                </a:rPr>
                <a:t>We create powerpoint Templates based on new visual trend that’s fresh, </a:t>
              </a:r>
              <a:endParaRPr lang="en-US" altLang="ko-KR" sz="1200">
                <a:solidFill>
                  <a:schemeClr val="bg1"/>
                </a:solidFill>
                <a:latin typeface="+mn-lt"/>
                <a:ea typeface="Tahoma" panose="020B0604030504040204" pitchFamily="34" charset="0"/>
                <a:cs typeface="Arial" panose="020B0604020202020204" pitchFamily="34" charset="0"/>
              </a:endParaRPr>
            </a:p>
            <a:p>
              <a:pPr algn="r" latinLnBrk="0">
                <a:buClr>
                  <a:prstClr val="white"/>
                </a:buClr>
                <a:defRPr/>
              </a:pPr>
              <a:r>
                <a:rPr lang="en-US" altLang="ko-KR" sz="1200">
                  <a:solidFill>
                    <a:schemeClr val="bg1"/>
                  </a:solidFill>
                  <a:latin typeface="+mn-lt"/>
                  <a:ea typeface="Tahoma" panose="020B0604030504040204" pitchFamily="34" charset="0"/>
                  <a:cs typeface="Arial" panose="020B0604020202020204" pitchFamily="34" charset="0"/>
                </a:rPr>
                <a:t>Relevant and always on the cutting edge. </a:t>
              </a:r>
              <a:endParaRPr lang="en-US" altLang="ko-KR" sz="1200">
                <a:solidFill>
                  <a:schemeClr val="bg1"/>
                </a:solidFill>
                <a:latin typeface="+mn-lt"/>
                <a:ea typeface="Tahoma" panose="020B0604030504040204" pitchFamily="34" charset="0"/>
                <a:cs typeface="Arial" panose="020B0604020202020204" pitchFamily="34" charset="0"/>
              </a:endParaRPr>
            </a:p>
          </p:txBody>
        </p:sp>
        <p:sp>
          <p:nvSpPr>
            <p:cNvPr id="43" name="Rectangle 58"/>
            <p:cNvSpPr/>
            <p:nvPr/>
          </p:nvSpPr>
          <p:spPr>
            <a:xfrm flipH="1">
              <a:off x="10489760" y="5082167"/>
              <a:ext cx="45719" cy="68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a:solidFill>
                  <a:schemeClr val="bg1"/>
                </a:solidFill>
              </a:endParaRPr>
            </a:p>
          </p:txBody>
        </p:sp>
        <p:sp>
          <p:nvSpPr>
            <p:cNvPr id="44" name="speed"/>
            <p:cNvSpPr txBox="1">
              <a:spLocks noChangeArrowheads="1"/>
            </p:cNvSpPr>
            <p:nvPr/>
          </p:nvSpPr>
          <p:spPr bwMode="auto">
            <a:xfrm flipH="1">
              <a:off x="7356106" y="5101002"/>
              <a:ext cx="2960512" cy="553998"/>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pPr algn="r" latinLnBrk="0">
                <a:buClr>
                  <a:prstClr val="white"/>
                </a:buClr>
                <a:defRPr/>
              </a:pPr>
              <a:r>
                <a:rPr lang="en-US" altLang="ko-KR" sz="1200">
                  <a:solidFill>
                    <a:schemeClr val="bg1"/>
                  </a:solidFill>
                  <a:latin typeface="+mn-lt"/>
                  <a:ea typeface="Tahoma" panose="020B0604030504040204" pitchFamily="34" charset="0"/>
                  <a:cs typeface="Arial" panose="020B0604020202020204" pitchFamily="34" charset="0"/>
                </a:rPr>
                <a:t>We create powerpoint Templates based on new visual trend that’s fresh, </a:t>
              </a:r>
              <a:endParaRPr lang="en-US" altLang="ko-KR" sz="1200">
                <a:solidFill>
                  <a:schemeClr val="bg1"/>
                </a:solidFill>
                <a:latin typeface="+mn-lt"/>
                <a:ea typeface="Tahoma" panose="020B0604030504040204" pitchFamily="34" charset="0"/>
                <a:cs typeface="Arial" panose="020B0604020202020204" pitchFamily="34" charset="0"/>
              </a:endParaRPr>
            </a:p>
            <a:p>
              <a:pPr algn="r" latinLnBrk="0">
                <a:buClr>
                  <a:prstClr val="white"/>
                </a:buClr>
                <a:defRPr/>
              </a:pPr>
              <a:r>
                <a:rPr lang="en-US" altLang="ko-KR" sz="1200">
                  <a:solidFill>
                    <a:schemeClr val="bg1"/>
                  </a:solidFill>
                  <a:latin typeface="+mn-lt"/>
                  <a:ea typeface="Tahoma" panose="020B0604030504040204" pitchFamily="34" charset="0"/>
                  <a:cs typeface="Arial" panose="020B0604020202020204" pitchFamily="34" charset="0"/>
                </a:rPr>
                <a:t>Relevant and always on the cutting edge. </a:t>
              </a:r>
              <a:endParaRPr lang="en-US" altLang="ko-KR" sz="1200">
                <a:solidFill>
                  <a:schemeClr val="bg1"/>
                </a:solidFill>
                <a:latin typeface="+mn-lt"/>
                <a:ea typeface="Tahoma" panose="020B0604030504040204" pitchFamily="34" charset="0"/>
                <a:cs typeface="Arial" panose="020B0604020202020204" pitchFamily="34" charset="0"/>
              </a:endParaRPr>
            </a:p>
          </p:txBody>
        </p:sp>
        <p:sp>
          <p:nvSpPr>
            <p:cNvPr id="45" name="speed"/>
            <p:cNvSpPr txBox="1">
              <a:spLocks noChangeArrowheads="1"/>
            </p:cNvSpPr>
            <p:nvPr/>
          </p:nvSpPr>
          <p:spPr bwMode="auto">
            <a:xfrm flipH="1">
              <a:off x="9127625" y="2966401"/>
              <a:ext cx="585097" cy="276999"/>
            </a:xfrm>
            <a:prstGeom prst="rect">
              <a:avLst/>
            </a:prstGeom>
            <a:noFill/>
            <a:scene3d>
              <a:camera prst="orthographicFront">
                <a:rot lat="0" lon="0" rev="0"/>
              </a:camera>
              <a:lightRig rig="threePt" dir="t"/>
            </a:scene3d>
            <a:sp3d prstMaterial="matte">
              <a:bevelT w="1270" h="1270"/>
            </a:sp3d>
          </p:spPr>
          <p:txBody>
            <a:bodyPr wrap="non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r>
                <a:rPr lang="zh-CN" altLang="en-US" b="1" dirty="0">
                  <a:solidFill>
                    <a:schemeClr val="bg1"/>
                  </a:solidFill>
                  <a:latin typeface="+mn-ea"/>
                  <a:ea typeface="+mn-ea"/>
                </a:rPr>
                <a:t>对  策</a:t>
              </a:r>
              <a:endParaRPr lang="zh-CN" altLang="en-US" b="1" dirty="0">
                <a:solidFill>
                  <a:schemeClr val="bg1"/>
                </a:solidFill>
                <a:latin typeface="+mn-ea"/>
                <a:ea typeface="+mn-ea"/>
              </a:endParaRPr>
            </a:p>
          </p:txBody>
        </p:sp>
        <p:sp>
          <p:nvSpPr>
            <p:cNvPr id="46" name="矩形 45"/>
            <p:cNvSpPr/>
            <p:nvPr/>
          </p:nvSpPr>
          <p:spPr>
            <a:xfrm>
              <a:off x="5060777" y="2757306"/>
              <a:ext cx="2070448" cy="1077218"/>
            </a:xfrm>
            <a:prstGeom prst="rect">
              <a:avLst/>
            </a:prstGeom>
          </p:spPr>
          <p:txBody>
            <a:bodyPr wrap="square">
              <a:spAutoFit/>
            </a:bodyPr>
            <a:lstStyle/>
            <a:p>
              <a:pPr algn="ctr"/>
              <a:r>
                <a:rPr lang="zh-CN" altLang="en-US" sz="3200" dirty="0">
                  <a:latin typeface="+mn-ea"/>
                </a:rPr>
                <a:t>市场风险和对策</a:t>
              </a:r>
              <a:endParaRPr lang="zh-CN" altLang="en-US" sz="3200" dirty="0">
                <a:latin typeface="+mn-ea"/>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barn(inVertical)">
                                      <p:cBhvr>
                                        <p:cTn id="1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3724096"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3.2 </a:t>
            </a:r>
            <a:r>
              <a:rPr lang="zh-CN" altLang="en-US" sz="3200" b="1" dirty="0">
                <a:solidFill>
                  <a:schemeClr val="bg1"/>
                </a:solidFill>
                <a:latin typeface="+mn-ea"/>
                <a:cs typeface="+mn-ea"/>
                <a:sym typeface="Arial" panose="020B0604020202020204" pitchFamily="34" charset="0"/>
              </a:rPr>
              <a:t>财务风险及对策</a:t>
            </a:r>
            <a:endParaRPr lang="zh-CN" altLang="en-US" sz="3200" b="1" dirty="0">
              <a:solidFill>
                <a:schemeClr val="bg1"/>
              </a:solidFill>
              <a:latin typeface="+mn-ea"/>
              <a:cs typeface="+mn-ea"/>
              <a:sym typeface="Arial" panose="020B0604020202020204" pitchFamily="34" charset="0"/>
            </a:endParaRPr>
          </a:p>
        </p:txBody>
      </p:sp>
      <p:grpSp>
        <p:nvGrpSpPr>
          <p:cNvPr id="16" name="组合 15"/>
          <p:cNvGrpSpPr/>
          <p:nvPr/>
        </p:nvGrpSpPr>
        <p:grpSpPr>
          <a:xfrm>
            <a:off x="910349" y="1652163"/>
            <a:ext cx="10371302" cy="3955760"/>
            <a:chOff x="910349" y="1652163"/>
            <a:chExt cx="10371302" cy="3955760"/>
          </a:xfrm>
        </p:grpSpPr>
        <p:grpSp>
          <p:nvGrpSpPr>
            <p:cNvPr id="4" name="Group 28"/>
            <p:cNvGrpSpPr/>
            <p:nvPr/>
          </p:nvGrpSpPr>
          <p:grpSpPr bwMode="auto">
            <a:xfrm>
              <a:off x="910349" y="4357240"/>
              <a:ext cx="4554632" cy="1250683"/>
              <a:chOff x="0" y="622"/>
              <a:chExt cx="5438" cy="1512"/>
            </a:xfrm>
          </p:grpSpPr>
          <p:sp>
            <p:nvSpPr>
              <p:cNvPr id="5" name="Rectangle 32"/>
              <p:cNvSpPr/>
              <p:nvPr/>
            </p:nvSpPr>
            <p:spPr bwMode="auto">
              <a:xfrm>
                <a:off x="0" y="1099"/>
                <a:ext cx="5438" cy="1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ctr">
                  <a:buClr>
                    <a:prstClr val="white"/>
                  </a:buClr>
                  <a:defRPr/>
                </a:pPr>
                <a:r>
                  <a:rPr lang="en-US" altLang="ko-KR" sz="1200" dirty="0">
                    <a:solidFill>
                      <a:schemeClr val="bg1"/>
                    </a:solidFill>
                    <a:ea typeface="Tahoma" panose="020B0604030504040204" pitchFamily="34" charset="0"/>
                    <a:cs typeface="Arial" panose="020B0604020202020204" pitchFamily="34" charset="0"/>
                  </a:rPr>
                  <a:t>We create </a:t>
                </a:r>
                <a:r>
                  <a:rPr lang="en-US" altLang="ko-KR" sz="1200" dirty="0" err="1">
                    <a:solidFill>
                      <a:schemeClr val="bg1"/>
                    </a:solidFill>
                    <a:ea typeface="Tahoma" panose="020B0604030504040204" pitchFamily="34" charset="0"/>
                    <a:cs typeface="Arial" panose="020B0604020202020204" pitchFamily="34" charset="0"/>
                  </a:rPr>
                  <a:t>powerpoint</a:t>
                </a:r>
                <a:r>
                  <a:rPr lang="en-US" altLang="ko-KR" sz="1200" dirty="0">
                    <a:solidFill>
                      <a:schemeClr val="bg1"/>
                    </a:solidFill>
                    <a:ea typeface="Tahoma" panose="020B0604030504040204" pitchFamily="34" charset="0"/>
                    <a:cs typeface="Arial" panose="020B0604020202020204" pitchFamily="34" charset="0"/>
                  </a:rPr>
                  <a:t> Templates based on new visual trend that’s fresh, </a:t>
                </a:r>
                <a:endParaRPr lang="en-US" altLang="ko-KR" sz="1200" dirty="0">
                  <a:solidFill>
                    <a:schemeClr val="bg1"/>
                  </a:solidFill>
                  <a:ea typeface="Tahoma" panose="020B0604030504040204" pitchFamily="34" charset="0"/>
                  <a:cs typeface="Arial" panose="020B0604020202020204" pitchFamily="34" charset="0"/>
                </a:endParaRPr>
              </a:p>
              <a:p>
                <a:pPr algn="ctr">
                  <a:buClr>
                    <a:prstClr val="white"/>
                  </a:buClr>
                  <a:defRPr/>
                </a:pPr>
                <a:r>
                  <a:rPr lang="en-US" altLang="ko-KR" sz="1200" dirty="0">
                    <a:solidFill>
                      <a:schemeClr val="bg1"/>
                    </a:solidFill>
                    <a:ea typeface="Tahoma" panose="020B0604030504040204" pitchFamily="34" charset="0"/>
                    <a:cs typeface="Arial" panose="020B0604020202020204" pitchFamily="34" charset="0"/>
                  </a:rPr>
                  <a:t>Relevant and always on the cutting edge. </a:t>
                </a:r>
                <a:endParaRPr lang="en-US" altLang="ko-KR" sz="1200" dirty="0">
                  <a:solidFill>
                    <a:schemeClr val="bg1"/>
                  </a:solidFill>
                  <a:ea typeface="Tahoma" panose="020B0604030504040204" pitchFamily="34" charset="0"/>
                  <a:cs typeface="Arial" panose="020B0604020202020204" pitchFamily="34" charset="0"/>
                </a:endParaRPr>
              </a:p>
            </p:txBody>
          </p:sp>
          <p:sp>
            <p:nvSpPr>
              <p:cNvPr id="6" name="Rectangle 33"/>
              <p:cNvSpPr/>
              <p:nvPr/>
            </p:nvSpPr>
            <p:spPr bwMode="auto">
              <a:xfrm>
                <a:off x="703" y="622"/>
                <a:ext cx="4032"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pPr algn="ctr" fontAlgn="base">
                  <a:lnSpc>
                    <a:spcPct val="90000"/>
                  </a:lnSpc>
                  <a:spcBef>
                    <a:spcPct val="0"/>
                  </a:spcBef>
                  <a:spcAft>
                    <a:spcPct val="0"/>
                  </a:spcAft>
                </a:pPr>
                <a:r>
                  <a:rPr lang="zh-CN" altLang="en-US" dirty="0">
                    <a:solidFill>
                      <a:schemeClr val="bg1"/>
                    </a:solidFill>
                    <a:latin typeface="+mn-ea"/>
                    <a:cs typeface="Bebas Neue" charset="0"/>
                    <a:sym typeface="Bebas Neue" charset="0"/>
                  </a:rPr>
                  <a:t>风险</a:t>
                </a:r>
                <a:endParaRPr lang="en-US" altLang="zh-CN" dirty="0">
                  <a:solidFill>
                    <a:schemeClr val="bg1"/>
                  </a:solidFill>
                  <a:latin typeface="+mn-ea"/>
                  <a:cs typeface="Bebas Neue" charset="0"/>
                  <a:sym typeface="Bebas Neue" charset="0"/>
                </a:endParaRPr>
              </a:p>
            </p:txBody>
          </p:sp>
        </p:grpSp>
        <p:graphicFrame>
          <p:nvGraphicFramePr>
            <p:cNvPr id="7" name="Object 5"/>
            <p:cNvGraphicFramePr/>
            <p:nvPr/>
          </p:nvGraphicFramePr>
          <p:xfrm>
            <a:off x="2387157" y="1652163"/>
            <a:ext cx="7341603" cy="2401278"/>
          </p:xfrm>
          <a:graphic>
            <a:graphicData uri="http://schemas.openxmlformats.org/drawingml/2006/chart">
              <c:chart xmlns:c="http://schemas.openxmlformats.org/drawingml/2006/chart" xmlns:r="http://schemas.openxmlformats.org/officeDocument/2006/relationships" r:id="rId1"/>
            </a:graphicData>
          </a:graphic>
        </p:graphicFrame>
        <p:grpSp>
          <p:nvGrpSpPr>
            <p:cNvPr id="8" name="Group 28"/>
            <p:cNvGrpSpPr/>
            <p:nvPr/>
          </p:nvGrpSpPr>
          <p:grpSpPr bwMode="auto">
            <a:xfrm>
              <a:off x="6727019" y="4381228"/>
              <a:ext cx="4554632" cy="1202706"/>
              <a:chOff x="0" y="651"/>
              <a:chExt cx="5438" cy="1454"/>
            </a:xfrm>
          </p:grpSpPr>
          <p:sp>
            <p:nvSpPr>
              <p:cNvPr id="9" name="Rectangle 32"/>
              <p:cNvSpPr/>
              <p:nvPr/>
            </p:nvSpPr>
            <p:spPr bwMode="auto">
              <a:xfrm>
                <a:off x="0" y="1070"/>
                <a:ext cx="5438" cy="1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ctr">
                  <a:buClr>
                    <a:prstClr val="white"/>
                  </a:buClr>
                  <a:defRPr/>
                </a:pPr>
                <a:r>
                  <a:rPr lang="en-US" altLang="ko-KR" sz="1200" dirty="0">
                    <a:solidFill>
                      <a:schemeClr val="bg1"/>
                    </a:solidFill>
                    <a:ea typeface="Tahoma" panose="020B0604030504040204" pitchFamily="34" charset="0"/>
                    <a:cs typeface="Arial" panose="020B0604020202020204" pitchFamily="34" charset="0"/>
                  </a:rPr>
                  <a:t>We create </a:t>
                </a:r>
                <a:r>
                  <a:rPr lang="en-US" altLang="ko-KR" sz="1200" dirty="0" err="1">
                    <a:solidFill>
                      <a:schemeClr val="bg1"/>
                    </a:solidFill>
                    <a:ea typeface="Tahoma" panose="020B0604030504040204" pitchFamily="34" charset="0"/>
                    <a:cs typeface="Arial" panose="020B0604020202020204" pitchFamily="34" charset="0"/>
                  </a:rPr>
                  <a:t>powerpoint</a:t>
                </a:r>
                <a:r>
                  <a:rPr lang="en-US" altLang="ko-KR" sz="1200" dirty="0">
                    <a:solidFill>
                      <a:schemeClr val="bg1"/>
                    </a:solidFill>
                    <a:ea typeface="Tahoma" panose="020B0604030504040204" pitchFamily="34" charset="0"/>
                    <a:cs typeface="Arial" panose="020B0604020202020204" pitchFamily="34" charset="0"/>
                  </a:rPr>
                  <a:t> Templates based on new visual trend that’s fresh, </a:t>
                </a:r>
                <a:endParaRPr lang="en-US" altLang="ko-KR" sz="1200" dirty="0">
                  <a:solidFill>
                    <a:schemeClr val="bg1"/>
                  </a:solidFill>
                  <a:ea typeface="Tahoma" panose="020B0604030504040204" pitchFamily="34" charset="0"/>
                  <a:cs typeface="Arial" panose="020B0604020202020204" pitchFamily="34" charset="0"/>
                </a:endParaRPr>
              </a:p>
              <a:p>
                <a:pPr algn="ctr">
                  <a:buClr>
                    <a:prstClr val="white"/>
                  </a:buClr>
                  <a:defRPr/>
                </a:pPr>
                <a:r>
                  <a:rPr lang="en-US" altLang="ko-KR" sz="1200" dirty="0">
                    <a:solidFill>
                      <a:schemeClr val="bg1"/>
                    </a:solidFill>
                    <a:ea typeface="Tahoma" panose="020B0604030504040204" pitchFamily="34" charset="0"/>
                    <a:cs typeface="Arial" panose="020B0604020202020204" pitchFamily="34" charset="0"/>
                  </a:rPr>
                  <a:t>Relevant and always on the cutting edge. </a:t>
                </a:r>
                <a:endParaRPr lang="en-US" altLang="ko-KR" sz="1200" dirty="0">
                  <a:solidFill>
                    <a:schemeClr val="bg1"/>
                  </a:solidFill>
                  <a:ea typeface="Tahoma" panose="020B0604030504040204" pitchFamily="34" charset="0"/>
                  <a:cs typeface="Arial" panose="020B0604020202020204" pitchFamily="34" charset="0"/>
                </a:endParaRPr>
              </a:p>
            </p:txBody>
          </p:sp>
          <p:sp>
            <p:nvSpPr>
              <p:cNvPr id="10" name="Rectangle 33"/>
              <p:cNvSpPr/>
              <p:nvPr/>
            </p:nvSpPr>
            <p:spPr bwMode="auto">
              <a:xfrm>
                <a:off x="703" y="651"/>
                <a:ext cx="4032"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pPr algn="ctr" fontAlgn="base">
                  <a:lnSpc>
                    <a:spcPct val="90000"/>
                  </a:lnSpc>
                  <a:spcBef>
                    <a:spcPct val="0"/>
                  </a:spcBef>
                  <a:spcAft>
                    <a:spcPct val="0"/>
                  </a:spcAft>
                </a:pPr>
                <a:r>
                  <a:rPr lang="zh-CN" altLang="en-US" dirty="0">
                    <a:solidFill>
                      <a:schemeClr val="bg1"/>
                    </a:solidFill>
                    <a:latin typeface="+mn-ea"/>
                    <a:cs typeface="Bebas Neue" charset="0"/>
                    <a:sym typeface="Bebas Neue" charset="0"/>
                  </a:rPr>
                  <a:t>对策</a:t>
                </a:r>
                <a:endParaRPr lang="en-US" altLang="zh-CN" dirty="0">
                  <a:solidFill>
                    <a:schemeClr val="bg1"/>
                  </a:solidFill>
                  <a:latin typeface="+mn-ea"/>
                  <a:cs typeface="Bebas Neue" charset="0"/>
                  <a:sym typeface="Bebas Neue" charset="0"/>
                </a:endParaRPr>
              </a:p>
            </p:txBody>
          </p:sp>
        </p:gr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7044055" y="4116817"/>
            <a:ext cx="2772602" cy="1747459"/>
          </a:xfrm>
          <a:custGeom>
            <a:avLst/>
            <a:gdLst>
              <a:gd name="connsiteX0" fmla="*/ 0 w 2732844"/>
              <a:gd name="connsiteY0" fmla="*/ 0 h 1722401"/>
              <a:gd name="connsiteX1" fmla="*/ 2732844 w 2732844"/>
              <a:gd name="connsiteY1" fmla="*/ 0 h 1722401"/>
              <a:gd name="connsiteX2" fmla="*/ 2732844 w 2732844"/>
              <a:gd name="connsiteY2" fmla="*/ 1722401 h 1722401"/>
              <a:gd name="connsiteX3" fmla="*/ 0 w 2732844"/>
              <a:gd name="connsiteY3" fmla="*/ 1722401 h 1722401"/>
            </a:gdLst>
            <a:ahLst/>
            <a:cxnLst>
              <a:cxn ang="0">
                <a:pos x="connsiteX0" y="connsiteY0"/>
              </a:cxn>
              <a:cxn ang="0">
                <a:pos x="connsiteX1" y="connsiteY1"/>
              </a:cxn>
              <a:cxn ang="0">
                <a:pos x="connsiteX2" y="connsiteY2"/>
              </a:cxn>
              <a:cxn ang="0">
                <a:pos x="connsiteX3" y="connsiteY3"/>
              </a:cxn>
            </a:cxnLst>
            <a:rect l="l" t="t" r="r" b="b"/>
            <a:pathLst>
              <a:path w="2732844" h="1722401">
                <a:moveTo>
                  <a:pt x="0" y="0"/>
                </a:moveTo>
                <a:lnTo>
                  <a:pt x="2732844" y="0"/>
                </a:lnTo>
                <a:lnTo>
                  <a:pt x="2732844" y="1722401"/>
                </a:lnTo>
                <a:lnTo>
                  <a:pt x="0" y="1722401"/>
                </a:lnTo>
                <a:close/>
              </a:path>
            </a:pathLst>
          </a:custGeom>
        </p:spPr>
      </p:pic>
      <p:pic>
        <p:nvPicPr>
          <p:cNvPr id="13" name="图片 1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2165623" y="1997612"/>
            <a:ext cx="2732844" cy="1722401"/>
          </a:xfrm>
          <a:custGeom>
            <a:avLst/>
            <a:gdLst>
              <a:gd name="connsiteX0" fmla="*/ 0 w 2732844"/>
              <a:gd name="connsiteY0" fmla="*/ 0 h 1722401"/>
              <a:gd name="connsiteX1" fmla="*/ 2732844 w 2732844"/>
              <a:gd name="connsiteY1" fmla="*/ 0 h 1722401"/>
              <a:gd name="connsiteX2" fmla="*/ 2732844 w 2732844"/>
              <a:gd name="connsiteY2" fmla="*/ 1722401 h 1722401"/>
              <a:gd name="connsiteX3" fmla="*/ 0 w 2732844"/>
              <a:gd name="connsiteY3" fmla="*/ 1722401 h 1722401"/>
            </a:gdLst>
            <a:ahLst/>
            <a:cxnLst>
              <a:cxn ang="0">
                <a:pos x="connsiteX0" y="connsiteY0"/>
              </a:cxn>
              <a:cxn ang="0">
                <a:pos x="connsiteX1" y="connsiteY1"/>
              </a:cxn>
              <a:cxn ang="0">
                <a:pos x="connsiteX2" y="connsiteY2"/>
              </a:cxn>
              <a:cxn ang="0">
                <a:pos x="connsiteX3" y="connsiteY3"/>
              </a:cxn>
            </a:cxnLst>
            <a:rect l="l" t="t" r="r" b="b"/>
            <a:pathLst>
              <a:path w="2732844" h="1722401">
                <a:moveTo>
                  <a:pt x="0" y="0"/>
                </a:moveTo>
                <a:lnTo>
                  <a:pt x="2732844" y="0"/>
                </a:lnTo>
                <a:lnTo>
                  <a:pt x="2732844" y="1722401"/>
                </a:lnTo>
                <a:lnTo>
                  <a:pt x="0" y="1722401"/>
                </a:lnTo>
                <a:close/>
              </a:path>
            </a:pathLst>
          </a:custGeom>
        </p:spPr>
      </p:pic>
      <p:sp>
        <p:nvSpPr>
          <p:cNvPr id="3" name="矩形 2"/>
          <p:cNvSpPr/>
          <p:nvPr/>
        </p:nvSpPr>
        <p:spPr>
          <a:xfrm>
            <a:off x="484570" y="432117"/>
            <a:ext cx="3724096"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3.3 </a:t>
            </a:r>
            <a:r>
              <a:rPr lang="zh-CN" altLang="en-US" sz="3200" b="1" dirty="0">
                <a:solidFill>
                  <a:schemeClr val="bg1"/>
                </a:solidFill>
                <a:latin typeface="+mn-ea"/>
                <a:cs typeface="+mn-ea"/>
                <a:sym typeface="Arial" panose="020B0604020202020204" pitchFamily="34" charset="0"/>
              </a:rPr>
              <a:t>管理风险及对策</a:t>
            </a:r>
            <a:endParaRPr lang="zh-CN" altLang="en-US" sz="3200" b="1" dirty="0">
              <a:solidFill>
                <a:schemeClr val="bg1"/>
              </a:solidFill>
              <a:latin typeface="+mn-ea"/>
              <a:cs typeface="+mn-ea"/>
              <a:sym typeface="Arial" panose="020B0604020202020204" pitchFamily="34" charset="0"/>
            </a:endParaRPr>
          </a:p>
        </p:txBody>
      </p:sp>
      <p:sp>
        <p:nvSpPr>
          <p:cNvPr id="6" name="TextBox 15"/>
          <p:cNvSpPr txBox="1"/>
          <p:nvPr/>
        </p:nvSpPr>
        <p:spPr>
          <a:xfrm>
            <a:off x="5474395" y="2607913"/>
            <a:ext cx="4551983" cy="890693"/>
          </a:xfrm>
          <a:prstGeom prst="rect">
            <a:avLst/>
          </a:prstGeom>
          <a:noFill/>
        </p:spPr>
        <p:txBody>
          <a:bodyPr wrap="square" rtlCol="0">
            <a:spAutoFit/>
          </a:bodyPr>
          <a:lstStyle/>
          <a:p>
            <a:pPr>
              <a:lnSpc>
                <a:spcPct val="150000"/>
              </a:lnSpc>
            </a:pPr>
            <a:r>
              <a:rPr lang="zh-CN" altLang="en-US" sz="1200" dirty="0">
                <a:solidFill>
                  <a:schemeClr val="bg1"/>
                </a:solidFill>
                <a:latin typeface="+mn-ea"/>
                <a:sym typeface="+mn-ea"/>
              </a:rPr>
              <a:t>If you are ever in trouble, don't try to be brave, just run, just run away. If you are ever in trouble, don't try to be brave, just run, just run away. </a:t>
            </a:r>
            <a:endParaRPr lang="zh-CN" altLang="en-US" sz="1200" b="1" dirty="0">
              <a:solidFill>
                <a:schemeClr val="bg1"/>
              </a:solidFill>
              <a:latin typeface="+mn-ea"/>
              <a:sym typeface="+mn-ea"/>
            </a:endParaRPr>
          </a:p>
        </p:txBody>
      </p:sp>
      <p:sp>
        <p:nvSpPr>
          <p:cNvPr id="7" name="TextBox 15"/>
          <p:cNvSpPr txBox="1"/>
          <p:nvPr/>
        </p:nvSpPr>
        <p:spPr>
          <a:xfrm>
            <a:off x="3073500" y="4804610"/>
            <a:ext cx="3386151" cy="613694"/>
          </a:xfrm>
          <a:prstGeom prst="rect">
            <a:avLst/>
          </a:prstGeom>
          <a:noFill/>
        </p:spPr>
        <p:txBody>
          <a:bodyPr wrap="square" rtlCol="0">
            <a:spAutoFit/>
          </a:bodyPr>
          <a:lstStyle/>
          <a:p>
            <a:pPr>
              <a:lnSpc>
                <a:spcPct val="150000"/>
              </a:lnSpc>
            </a:pPr>
            <a:r>
              <a:rPr lang="zh-CN" altLang="en-US" sz="1200" dirty="0">
                <a:solidFill>
                  <a:schemeClr val="bg1"/>
                </a:solidFill>
                <a:latin typeface="+mn-ea"/>
                <a:sym typeface="+mn-ea"/>
              </a:rPr>
              <a:t>If you are ever in trouble, don't try to be brave, just run, just run away. </a:t>
            </a:r>
            <a:endParaRPr lang="zh-CN" altLang="en-US" sz="1200" b="1" dirty="0">
              <a:solidFill>
                <a:schemeClr val="bg1"/>
              </a:solidFill>
              <a:latin typeface="+mn-ea"/>
              <a:sym typeface="+mn-ea"/>
            </a:endParaRPr>
          </a:p>
        </p:txBody>
      </p:sp>
      <p:sp>
        <p:nvSpPr>
          <p:cNvPr id="8" name="矩形 7"/>
          <p:cNvSpPr/>
          <p:nvPr/>
        </p:nvSpPr>
        <p:spPr>
          <a:xfrm>
            <a:off x="5474395" y="2178895"/>
            <a:ext cx="646331" cy="369332"/>
          </a:xfrm>
          <a:prstGeom prst="rect">
            <a:avLst/>
          </a:prstGeom>
          <a:noFill/>
        </p:spPr>
        <p:txBody>
          <a:bodyPr wrap="none">
            <a:spAutoFit/>
          </a:bodyPr>
          <a:lstStyle/>
          <a:p>
            <a:r>
              <a:rPr lang="zh-CN" altLang="en-US" dirty="0">
                <a:solidFill>
                  <a:schemeClr val="bg1"/>
                </a:solidFill>
              </a:rPr>
              <a:t>风险</a:t>
            </a:r>
            <a:endParaRPr lang="zh-CN" altLang="en-US" dirty="0">
              <a:solidFill>
                <a:schemeClr val="bg1"/>
              </a:solidFill>
            </a:endParaRPr>
          </a:p>
        </p:txBody>
      </p:sp>
      <p:sp>
        <p:nvSpPr>
          <p:cNvPr id="9" name="矩形 8"/>
          <p:cNvSpPr/>
          <p:nvPr/>
        </p:nvSpPr>
        <p:spPr>
          <a:xfrm>
            <a:off x="3073500" y="4301428"/>
            <a:ext cx="646331" cy="369332"/>
          </a:xfrm>
          <a:prstGeom prst="rect">
            <a:avLst/>
          </a:prstGeom>
          <a:noFill/>
        </p:spPr>
        <p:txBody>
          <a:bodyPr wrap="none">
            <a:spAutoFit/>
          </a:bodyPr>
          <a:lstStyle/>
          <a:p>
            <a:r>
              <a:rPr lang="zh-CN" altLang="en-US" dirty="0">
                <a:solidFill>
                  <a:schemeClr val="bg1"/>
                </a:solidFill>
              </a:rPr>
              <a:t>对策</a:t>
            </a:r>
            <a:endParaRPr lang="zh-CN" altLang="en-US" dirty="0">
              <a:solidFill>
                <a:schemeClr val="bg1"/>
              </a:solidFill>
            </a:endParaRPr>
          </a:p>
        </p:txBody>
      </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37462" y="1423110"/>
            <a:ext cx="9436010" cy="4281309"/>
            <a:chOff x="1237462" y="1423110"/>
            <a:chExt cx="9436010" cy="4281309"/>
          </a:xfrm>
        </p:grpSpPr>
        <p:cxnSp>
          <p:nvCxnSpPr>
            <p:cNvPr id="7" name="直接连接符 6"/>
            <p:cNvCxnSpPr/>
            <p:nvPr>
              <p:custDataLst>
                <p:tags r:id="rId1"/>
              </p:custDataLst>
            </p:nvPr>
          </p:nvCxnSpPr>
          <p:spPr>
            <a:xfrm>
              <a:off x="6205337" y="3616325"/>
              <a:ext cx="4143101" cy="0"/>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237462" y="1423110"/>
              <a:ext cx="4153688" cy="4281309"/>
              <a:chOff x="1237462" y="1423110"/>
              <a:chExt cx="4937180" cy="5088873"/>
            </a:xfrm>
          </p:grpSpPr>
          <p:sp>
            <p:nvSpPr>
              <p:cNvPr id="4" name="Freeform 6"/>
              <p:cNvSpPr/>
              <p:nvPr/>
            </p:nvSpPr>
            <p:spPr bwMode="auto">
              <a:xfrm>
                <a:off x="1237462" y="2162555"/>
                <a:ext cx="4937180" cy="4349428"/>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solidFill>
                <a:schemeClr val="bg1">
                  <a:alpha val="20000"/>
                </a:schemeClr>
              </a:solidFill>
              <a:ln w="0">
                <a:noFill/>
                <a:prstDash val="solid"/>
                <a:round/>
              </a:ln>
            </p:spPr>
            <p:txBody>
              <a:bodyPr vert="horz" wrap="square" lIns="128580" tIns="64290" rIns="128580" bIns="64290" numCol="1" anchor="t" anchorCtr="0" compatLnSpc="1"/>
              <a:lstStyle/>
              <a:p>
                <a:endParaRPr lang="zh-CN" altLang="en-US" sz="1600"/>
              </a:p>
            </p:txBody>
          </p:sp>
          <p:sp>
            <p:nvSpPr>
              <p:cNvPr id="5" name="Freeform 11"/>
              <p:cNvSpPr/>
              <p:nvPr/>
            </p:nvSpPr>
            <p:spPr bwMode="auto">
              <a:xfrm>
                <a:off x="1648542" y="1423110"/>
                <a:ext cx="4115020" cy="3581420"/>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noFill/>
              <a:ln w="19050">
                <a:solidFill>
                  <a:schemeClr val="bg1">
                    <a:alpha val="20000"/>
                  </a:schemeClr>
                </a:solidFill>
                <a:prstDash val="solid"/>
                <a:round/>
              </a:ln>
            </p:spPr>
            <p:txBody>
              <a:bodyPr vert="horz" wrap="square" lIns="128580" tIns="64290" rIns="128580" bIns="64290" numCol="1" anchor="t" anchorCtr="0" compatLnSpc="1"/>
              <a:lstStyle/>
              <a:p>
                <a:endParaRPr lang="zh-CN" altLang="en-US" sz="1600" dirty="0"/>
              </a:p>
            </p:txBody>
          </p:sp>
          <p:sp>
            <p:nvSpPr>
              <p:cNvPr id="6" name="文本框 2"/>
              <p:cNvSpPr txBox="1">
                <a:spLocks noChangeArrowheads="1"/>
              </p:cNvSpPr>
              <p:nvPr>
                <p:custDataLst>
                  <p:tags r:id="rId2"/>
                </p:custDataLst>
              </p:nvPr>
            </p:nvSpPr>
            <p:spPr bwMode="auto">
              <a:xfrm>
                <a:off x="2952413" y="2449016"/>
                <a:ext cx="1695986" cy="175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04</a:t>
                </a:r>
                <a:endParaRPr lang="zh-CN" altLang="en-US"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8" name="文本框 11"/>
              <p:cNvSpPr txBox="1">
                <a:spLocks noChangeArrowheads="1"/>
              </p:cNvSpPr>
              <p:nvPr>
                <p:custDataLst>
                  <p:tags r:id="rId3"/>
                </p:custDataLst>
              </p:nvPr>
            </p:nvSpPr>
            <p:spPr bwMode="auto">
              <a:xfrm>
                <a:off x="2067237" y="3868624"/>
                <a:ext cx="3466334" cy="438997"/>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章节 </a:t>
                </a:r>
                <a:r>
                  <a:rPr lang="en-US" altLang="zh-CN"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PART</a:t>
                </a:r>
                <a:endPar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grpSp>
        <p:sp>
          <p:nvSpPr>
            <p:cNvPr id="9" name="矩形 8"/>
            <p:cNvSpPr/>
            <p:nvPr/>
          </p:nvSpPr>
          <p:spPr>
            <a:xfrm>
              <a:off x="6205340" y="2748641"/>
              <a:ext cx="4468132" cy="830997"/>
            </a:xfrm>
            <a:prstGeom prst="rect">
              <a:avLst/>
            </a:prstGeom>
          </p:spPr>
          <p:txBody>
            <a:bodyPr wrap="square" lIns="0" tIns="0" rIns="0" bIns="0">
              <a:spAutoFit/>
            </a:bodyPr>
            <a:lstStyle/>
            <a:p>
              <a:pPr lvl="0"/>
              <a:r>
                <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rPr>
                <a:t>市场与销售</a:t>
              </a:r>
              <a:endPar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11"/>
            <p:cNvSpPr txBox="1"/>
            <p:nvPr/>
          </p:nvSpPr>
          <p:spPr>
            <a:xfrm>
              <a:off x="6205342" y="3696133"/>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4.1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市场开拓</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TextBox 11"/>
            <p:cNvSpPr txBox="1"/>
            <p:nvPr/>
          </p:nvSpPr>
          <p:spPr>
            <a:xfrm>
              <a:off x="8349395" y="3696133"/>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4.2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推广策略</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TextBox 11"/>
            <p:cNvSpPr txBox="1"/>
            <p:nvPr/>
          </p:nvSpPr>
          <p:spPr>
            <a:xfrm>
              <a:off x="6205342" y="4070502"/>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4.3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定价策略</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4.1 </a:t>
            </a:r>
            <a:r>
              <a:rPr lang="zh-CN" altLang="en-US" sz="3200" b="1" dirty="0">
                <a:solidFill>
                  <a:schemeClr val="bg1"/>
                </a:solidFill>
                <a:latin typeface="+mn-ea"/>
                <a:cs typeface="+mn-ea"/>
                <a:sym typeface="Arial" panose="020B0604020202020204" pitchFamily="34" charset="0"/>
              </a:rPr>
              <a:t>市场开拓</a:t>
            </a:r>
            <a:endParaRPr lang="zh-CN" altLang="en-US" sz="3200" b="1" dirty="0">
              <a:solidFill>
                <a:schemeClr val="bg1"/>
              </a:solidFill>
              <a:latin typeface="+mn-ea"/>
              <a:cs typeface="+mn-ea"/>
              <a:sym typeface="Arial" panose="020B0604020202020204" pitchFamily="34" charset="0"/>
            </a:endParaRPr>
          </a:p>
        </p:txBody>
      </p:sp>
      <p:grpSp>
        <p:nvGrpSpPr>
          <p:cNvPr id="29" name="组合 28"/>
          <p:cNvGrpSpPr/>
          <p:nvPr/>
        </p:nvGrpSpPr>
        <p:grpSpPr>
          <a:xfrm>
            <a:off x="2410224" y="2194558"/>
            <a:ext cx="7371553" cy="3641105"/>
            <a:chOff x="1887755" y="1965683"/>
            <a:chExt cx="8189108" cy="4044928"/>
          </a:xfrm>
        </p:grpSpPr>
        <p:sp>
          <p:nvSpPr>
            <p:cNvPr id="12" name="文本框 11"/>
            <p:cNvSpPr txBox="1"/>
            <p:nvPr/>
          </p:nvSpPr>
          <p:spPr>
            <a:xfrm>
              <a:off x="1887755" y="4787707"/>
              <a:ext cx="3335896" cy="369332"/>
            </a:xfrm>
            <a:prstGeom prst="rect">
              <a:avLst/>
            </a:prstGeom>
            <a:noFill/>
          </p:spPr>
          <p:txBody>
            <a:bodyPr wrap="square">
              <a:spAutoFit/>
            </a:bodyPr>
            <a:lstStyle>
              <a:defPPr>
                <a:defRPr lang="zh-CN"/>
              </a:defPPr>
              <a:lvl1pPr algn="ctr">
                <a:defRPr sz="2000">
                  <a:solidFill>
                    <a:schemeClr val="tx2"/>
                  </a:solidFill>
                  <a:latin typeface="+mj-ea"/>
                  <a:ea typeface="+mj-ea"/>
                </a:defRPr>
              </a:lvl1pPr>
            </a:lstStyle>
            <a:p>
              <a:r>
                <a:rPr lang="zh-CN" altLang="en-US" sz="1800" dirty="0">
                  <a:solidFill>
                    <a:schemeClr val="bg1"/>
                  </a:solidFill>
                  <a:latin typeface="+mn-ea"/>
                  <a:ea typeface="+mn-ea"/>
                </a:rPr>
                <a:t>国内市场</a:t>
              </a:r>
              <a:endParaRPr lang="zh-CN" altLang="en-US" sz="1800" dirty="0">
                <a:solidFill>
                  <a:schemeClr val="bg1"/>
                </a:solidFill>
                <a:latin typeface="+mn-ea"/>
                <a:ea typeface="+mn-ea"/>
              </a:endParaRPr>
            </a:p>
          </p:txBody>
        </p:sp>
        <p:sp>
          <p:nvSpPr>
            <p:cNvPr id="13" name="文本框 12"/>
            <p:cNvSpPr txBox="1"/>
            <p:nvPr/>
          </p:nvSpPr>
          <p:spPr>
            <a:xfrm>
              <a:off x="6740967" y="4787707"/>
              <a:ext cx="3335896" cy="369332"/>
            </a:xfrm>
            <a:prstGeom prst="rect">
              <a:avLst/>
            </a:prstGeom>
            <a:noFill/>
          </p:spPr>
          <p:txBody>
            <a:bodyPr wrap="square">
              <a:spAutoFit/>
            </a:bodyPr>
            <a:lstStyle>
              <a:defPPr>
                <a:defRPr lang="zh-CN"/>
              </a:defPPr>
              <a:lvl1pPr algn="ctr">
                <a:defRPr sz="2000">
                  <a:solidFill>
                    <a:schemeClr val="tx2"/>
                  </a:solidFill>
                  <a:latin typeface="+mj-ea"/>
                  <a:ea typeface="+mj-ea"/>
                </a:defRPr>
              </a:lvl1pPr>
            </a:lstStyle>
            <a:p>
              <a:r>
                <a:rPr lang="zh-CN" altLang="en-US" sz="1800" dirty="0">
                  <a:solidFill>
                    <a:schemeClr val="bg1"/>
                  </a:solidFill>
                  <a:latin typeface="+mn-ea"/>
                  <a:ea typeface="+mn-ea"/>
                </a:rPr>
                <a:t>国外市场</a:t>
              </a:r>
              <a:endParaRPr lang="zh-CN" altLang="en-US" sz="1800" dirty="0">
                <a:solidFill>
                  <a:schemeClr val="bg1"/>
                </a:solidFill>
                <a:latin typeface="+mn-ea"/>
                <a:ea typeface="+mn-ea"/>
              </a:endParaRPr>
            </a:p>
          </p:txBody>
        </p:sp>
        <p:grpSp>
          <p:nvGrpSpPr>
            <p:cNvPr id="26" name="组合 25"/>
            <p:cNvGrpSpPr/>
            <p:nvPr/>
          </p:nvGrpSpPr>
          <p:grpSpPr>
            <a:xfrm>
              <a:off x="7300001" y="1965683"/>
              <a:ext cx="2217829" cy="2353788"/>
              <a:chOff x="8477285" y="3764741"/>
              <a:chExt cx="1571041" cy="1667350"/>
            </a:xfrm>
          </p:grpSpPr>
          <p:graphicFrame>
            <p:nvGraphicFramePr>
              <p:cNvPr id="20" name="图表 19"/>
              <p:cNvGraphicFramePr/>
              <p:nvPr/>
            </p:nvGraphicFramePr>
            <p:xfrm>
              <a:off x="8477285" y="3764741"/>
              <a:ext cx="1571041" cy="1667350"/>
            </p:xfrm>
            <a:graphic>
              <a:graphicData uri="http://schemas.openxmlformats.org/drawingml/2006/chart">
                <c:chart xmlns:c="http://schemas.openxmlformats.org/drawingml/2006/chart" xmlns:r="http://schemas.openxmlformats.org/officeDocument/2006/relationships" r:id="rId1"/>
              </a:graphicData>
            </a:graphic>
          </p:graphicFrame>
          <p:sp>
            <p:nvSpPr>
              <p:cNvPr id="21" name="TextBox 15"/>
              <p:cNvSpPr txBox="1"/>
              <p:nvPr/>
            </p:nvSpPr>
            <p:spPr>
              <a:xfrm>
                <a:off x="8542571" y="4389246"/>
                <a:ext cx="1440468" cy="418340"/>
              </a:xfrm>
              <a:prstGeom prst="rect">
                <a:avLst/>
              </a:prstGeom>
              <a:noFill/>
            </p:spPr>
            <p:txBody>
              <a:bodyPr wrap="square" rtlCol="0">
                <a:spAutoFit/>
              </a:bodyPr>
              <a:lst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a:lstStyle>
              <a:p>
                <a:pPr algn="ctr"/>
                <a:r>
                  <a:rPr lang="en-US" altLang="zh-CN" sz="2400" dirty="0">
                    <a:solidFill>
                      <a:schemeClr val="bg1"/>
                    </a:solidFill>
                    <a:latin typeface="微软雅黑" panose="020B0503020204020204" pitchFamily="34" charset="-122"/>
                    <a:ea typeface="微软雅黑" panose="020B0503020204020204" pitchFamily="34" charset="-122"/>
                  </a:rPr>
                  <a:t>50</a:t>
                </a:r>
                <a:r>
                  <a:rPr lang="en-US" altLang="zh-CN" sz="1600" dirty="0">
                    <a:solidFill>
                      <a:schemeClr val="bg1"/>
                    </a:solidFill>
                    <a:latin typeface="微软雅黑" panose="020B0503020204020204" pitchFamily="34" charset="-122"/>
                    <a:ea typeface="微软雅黑" panose="020B0503020204020204" pitchFamily="34" charset="-122"/>
                  </a:rPr>
                  <a:t>%</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grpSp>
          <p:nvGrpSpPr>
            <p:cNvPr id="25" name="组合 24"/>
            <p:cNvGrpSpPr/>
            <p:nvPr/>
          </p:nvGrpSpPr>
          <p:grpSpPr>
            <a:xfrm>
              <a:off x="2446789" y="1965683"/>
              <a:ext cx="2217829" cy="2353788"/>
              <a:chOff x="2604870" y="3697437"/>
              <a:chExt cx="1571041" cy="1667350"/>
            </a:xfrm>
          </p:grpSpPr>
          <p:graphicFrame>
            <p:nvGraphicFramePr>
              <p:cNvPr id="19" name="图表 18"/>
              <p:cNvGraphicFramePr/>
              <p:nvPr/>
            </p:nvGraphicFramePr>
            <p:xfrm>
              <a:off x="2604870" y="3697437"/>
              <a:ext cx="1571041" cy="1667350"/>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p:cNvSpPr txBox="1"/>
              <p:nvPr/>
            </p:nvSpPr>
            <p:spPr>
              <a:xfrm>
                <a:off x="2670156" y="4321942"/>
                <a:ext cx="1440468" cy="418340"/>
              </a:xfrm>
              <a:prstGeom prst="rect">
                <a:avLst/>
              </a:prstGeom>
              <a:noFill/>
            </p:spPr>
            <p:txBody>
              <a:bodyPr wrap="square" rtlCol="0">
                <a:spAutoFit/>
              </a:bodyPr>
              <a:lstStyle>
                <a:defPPr>
                  <a:defRPr lang="zh-CN"/>
                </a:defPPr>
                <a:lvl1pPr marL="0" algn="l" defTabSz="914400" rtl="0" eaLnBrk="1" latinLnBrk="0" hangingPunct="1">
                  <a:defRPr sz="1900" kern="1200">
                    <a:solidFill>
                      <a:schemeClr val="tx1"/>
                    </a:solidFill>
                    <a:latin typeface="+mn-lt"/>
                    <a:ea typeface="+mn-ea"/>
                    <a:cs typeface="+mn-cs"/>
                  </a:defRPr>
                </a:lvl1pPr>
                <a:lvl2pPr marL="457200" algn="l" defTabSz="914400" rtl="0" eaLnBrk="1" latinLnBrk="0" hangingPunct="1">
                  <a:defRPr sz="1900" kern="1200">
                    <a:solidFill>
                      <a:schemeClr val="tx1"/>
                    </a:solidFill>
                    <a:latin typeface="+mn-lt"/>
                    <a:ea typeface="+mn-ea"/>
                    <a:cs typeface="+mn-cs"/>
                  </a:defRPr>
                </a:lvl2pPr>
                <a:lvl3pPr marL="914400" algn="l" defTabSz="914400" rtl="0" eaLnBrk="1" latinLnBrk="0" hangingPunct="1">
                  <a:defRPr sz="1900" kern="1200">
                    <a:solidFill>
                      <a:schemeClr val="tx1"/>
                    </a:solidFill>
                    <a:latin typeface="+mn-lt"/>
                    <a:ea typeface="+mn-ea"/>
                    <a:cs typeface="+mn-cs"/>
                  </a:defRPr>
                </a:lvl3pPr>
                <a:lvl4pPr marL="1371600" algn="l" defTabSz="914400" rtl="0" eaLnBrk="1" latinLnBrk="0" hangingPunct="1">
                  <a:defRPr sz="1900" kern="1200">
                    <a:solidFill>
                      <a:schemeClr val="tx1"/>
                    </a:solidFill>
                    <a:latin typeface="+mn-lt"/>
                    <a:ea typeface="+mn-ea"/>
                    <a:cs typeface="+mn-cs"/>
                  </a:defRPr>
                </a:lvl4pPr>
                <a:lvl5pPr marL="1828800" algn="l" defTabSz="914400" rtl="0" eaLnBrk="1" latinLnBrk="0" hangingPunct="1">
                  <a:defRPr sz="1900" kern="1200">
                    <a:solidFill>
                      <a:schemeClr val="tx1"/>
                    </a:solidFill>
                    <a:latin typeface="+mn-lt"/>
                    <a:ea typeface="+mn-ea"/>
                    <a:cs typeface="+mn-cs"/>
                  </a:defRPr>
                </a:lvl5pPr>
                <a:lvl6pPr marL="2286000" algn="l" defTabSz="914400" rtl="0" eaLnBrk="1" latinLnBrk="0" hangingPunct="1">
                  <a:defRPr sz="1900" kern="1200">
                    <a:solidFill>
                      <a:schemeClr val="tx1"/>
                    </a:solidFill>
                    <a:latin typeface="+mn-lt"/>
                    <a:ea typeface="+mn-ea"/>
                    <a:cs typeface="+mn-cs"/>
                  </a:defRPr>
                </a:lvl6pPr>
                <a:lvl7pPr marL="2743200" algn="l" defTabSz="914400" rtl="0" eaLnBrk="1" latinLnBrk="0" hangingPunct="1">
                  <a:defRPr sz="1900" kern="1200">
                    <a:solidFill>
                      <a:schemeClr val="tx1"/>
                    </a:solidFill>
                    <a:latin typeface="+mn-lt"/>
                    <a:ea typeface="+mn-ea"/>
                    <a:cs typeface="+mn-cs"/>
                  </a:defRPr>
                </a:lvl7pPr>
                <a:lvl8pPr marL="3200400" algn="l" defTabSz="914400" rtl="0" eaLnBrk="1" latinLnBrk="0" hangingPunct="1">
                  <a:defRPr sz="1900" kern="1200">
                    <a:solidFill>
                      <a:schemeClr val="tx1"/>
                    </a:solidFill>
                    <a:latin typeface="+mn-lt"/>
                    <a:ea typeface="+mn-ea"/>
                    <a:cs typeface="+mn-cs"/>
                  </a:defRPr>
                </a:lvl8pPr>
                <a:lvl9pPr marL="3657600" algn="l" defTabSz="914400" rtl="0" eaLnBrk="1" latinLnBrk="0" hangingPunct="1">
                  <a:defRPr sz="1900" kern="1200">
                    <a:solidFill>
                      <a:schemeClr val="tx1"/>
                    </a:solidFill>
                    <a:latin typeface="+mn-lt"/>
                    <a:ea typeface="+mn-ea"/>
                    <a:cs typeface="+mn-cs"/>
                  </a:defRPr>
                </a:lvl9pPr>
              </a:lstStyle>
              <a:p>
                <a:pPr algn="ctr"/>
                <a:r>
                  <a:rPr lang="en-US" altLang="zh-CN" sz="2400" dirty="0">
                    <a:solidFill>
                      <a:schemeClr val="bg1"/>
                    </a:solidFill>
                    <a:latin typeface="微软雅黑" panose="020B0503020204020204" pitchFamily="34" charset="-122"/>
                    <a:ea typeface="微软雅黑" panose="020B0503020204020204" pitchFamily="34" charset="-122"/>
                  </a:rPr>
                  <a:t>25</a:t>
                </a:r>
                <a:r>
                  <a:rPr lang="en-US" altLang="zh-CN" sz="1600" dirty="0">
                    <a:solidFill>
                      <a:schemeClr val="bg1"/>
                    </a:solidFill>
                    <a:latin typeface="微软雅黑" panose="020B0503020204020204" pitchFamily="34" charset="-122"/>
                    <a:ea typeface="微软雅黑" panose="020B0503020204020204" pitchFamily="34" charset="-122"/>
                  </a:rPr>
                  <a:t>%</a:t>
                </a:r>
                <a:endParaRPr lang="zh-CN" altLang="en-US" sz="2400" dirty="0">
                  <a:solidFill>
                    <a:schemeClr val="bg1"/>
                  </a:solidFill>
                  <a:latin typeface="微软雅黑" panose="020B0503020204020204" pitchFamily="34" charset="-122"/>
                  <a:ea typeface="微软雅黑" panose="020B0503020204020204" pitchFamily="34" charset="-122"/>
                </a:endParaRPr>
              </a:p>
            </p:txBody>
          </p:sp>
        </p:grpSp>
        <p:sp>
          <p:nvSpPr>
            <p:cNvPr id="27" name="speed"/>
            <p:cNvSpPr txBox="1">
              <a:spLocks noChangeArrowheads="1"/>
            </p:cNvSpPr>
            <p:nvPr/>
          </p:nvSpPr>
          <p:spPr bwMode="auto">
            <a:xfrm>
              <a:off x="2075447" y="5348276"/>
              <a:ext cx="2960512" cy="553998"/>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pPr algn="ctr" latinLnBrk="0">
                <a:buClr>
                  <a:prstClr val="white"/>
                </a:buClr>
                <a:defRPr/>
              </a:pPr>
              <a:r>
                <a:rPr lang="en-US" altLang="ko-KR" sz="1200" dirty="0">
                  <a:solidFill>
                    <a:schemeClr val="bg1"/>
                  </a:solidFill>
                  <a:latin typeface="+mn-lt"/>
                  <a:ea typeface="Tahoma" panose="020B0604030504040204" pitchFamily="34" charset="0"/>
                  <a:cs typeface="Arial" panose="020B0604020202020204" pitchFamily="34" charset="0"/>
                </a:rPr>
                <a:t>We create </a:t>
              </a:r>
              <a:r>
                <a:rPr lang="en-US" altLang="ko-KR" sz="1200" dirty="0" err="1">
                  <a:solidFill>
                    <a:schemeClr val="bg1"/>
                  </a:solidFill>
                  <a:latin typeface="+mn-lt"/>
                  <a:ea typeface="Tahoma" panose="020B0604030504040204" pitchFamily="34" charset="0"/>
                  <a:cs typeface="Arial" panose="020B0604020202020204" pitchFamily="34" charset="0"/>
                </a:rPr>
                <a:t>powerpoint</a:t>
              </a:r>
              <a:r>
                <a:rPr lang="en-US" altLang="ko-KR" sz="1200" dirty="0">
                  <a:solidFill>
                    <a:schemeClr val="bg1"/>
                  </a:solidFill>
                  <a:latin typeface="+mn-lt"/>
                  <a:ea typeface="Tahoma" panose="020B0604030504040204" pitchFamily="34" charset="0"/>
                  <a:cs typeface="Arial" panose="020B0604020202020204" pitchFamily="34" charset="0"/>
                </a:rPr>
                <a:t> Templates based on new visual trend that’s fresh, </a:t>
              </a:r>
              <a:endParaRPr lang="en-US" altLang="ko-KR" sz="1200" dirty="0">
                <a:solidFill>
                  <a:schemeClr val="bg1"/>
                </a:solidFill>
                <a:latin typeface="+mn-lt"/>
                <a:ea typeface="Tahoma" panose="020B0604030504040204" pitchFamily="34" charset="0"/>
                <a:cs typeface="Arial" panose="020B0604020202020204" pitchFamily="34" charset="0"/>
              </a:endParaRPr>
            </a:p>
            <a:p>
              <a:pPr algn="ctr" latinLnBrk="0">
                <a:buClr>
                  <a:prstClr val="white"/>
                </a:buClr>
                <a:defRPr/>
              </a:pPr>
              <a:r>
                <a:rPr lang="en-US" altLang="ko-KR" sz="1200" dirty="0">
                  <a:solidFill>
                    <a:schemeClr val="bg1"/>
                  </a:solidFill>
                  <a:latin typeface="+mn-lt"/>
                  <a:ea typeface="Tahoma" panose="020B0604030504040204" pitchFamily="34" charset="0"/>
                  <a:cs typeface="Arial" panose="020B0604020202020204" pitchFamily="34" charset="0"/>
                </a:rPr>
                <a:t>Relevant and always on the cutting edge. </a:t>
              </a:r>
              <a:endParaRPr lang="en-US" altLang="ko-KR" sz="1200" dirty="0">
                <a:solidFill>
                  <a:schemeClr val="bg1"/>
                </a:solidFill>
                <a:latin typeface="+mn-lt"/>
                <a:ea typeface="Tahoma" panose="020B0604030504040204" pitchFamily="34" charset="0"/>
                <a:cs typeface="Arial" panose="020B0604020202020204" pitchFamily="34" charset="0"/>
              </a:endParaRPr>
            </a:p>
          </p:txBody>
        </p:sp>
        <p:sp>
          <p:nvSpPr>
            <p:cNvPr id="28" name="speed"/>
            <p:cNvSpPr txBox="1">
              <a:spLocks noChangeArrowheads="1"/>
            </p:cNvSpPr>
            <p:nvPr/>
          </p:nvSpPr>
          <p:spPr bwMode="auto">
            <a:xfrm>
              <a:off x="6928659" y="5395171"/>
              <a:ext cx="3148204" cy="615440"/>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1pPr>
              <a:lvl2pPr marL="4572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2pPr>
              <a:lvl3pPr marL="9144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3pPr>
              <a:lvl4pPr marL="13716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4pPr>
              <a:lvl5pPr marL="1828800" algn="l" rtl="0" fontAlgn="base" latinLnBrk="1">
                <a:spcBef>
                  <a:spcPct val="0"/>
                </a:spcBef>
                <a:spcAft>
                  <a:spcPct val="0"/>
                </a:spcAft>
                <a:defRPr kumimoji="1" kern="1200">
                  <a:solidFill>
                    <a:schemeClr val="tx1"/>
                  </a:solidFill>
                  <a:latin typeface="Gulim" panose="020B0600000101010101" pitchFamily="50" charset="-127"/>
                  <a:ea typeface="Gulim" panose="020B0600000101010101" pitchFamily="50" charset="-127"/>
                  <a:cs typeface="+mn-cs"/>
                </a:defRPr>
              </a:lvl5pPr>
              <a:lvl6pPr marL="22860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6pPr>
              <a:lvl7pPr marL="27432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7pPr>
              <a:lvl8pPr marL="32004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8pPr>
              <a:lvl9pPr marL="3657600" algn="l" defTabSz="914400" rtl="0" eaLnBrk="1" latinLnBrk="1" hangingPunct="1">
                <a:defRPr kumimoji="1" kern="1200">
                  <a:solidFill>
                    <a:schemeClr val="tx1"/>
                  </a:solidFill>
                  <a:latin typeface="Gulim" panose="020B0600000101010101" pitchFamily="50" charset="-127"/>
                  <a:ea typeface="Gulim" panose="020B0600000101010101" pitchFamily="50" charset="-127"/>
                  <a:cs typeface="+mn-cs"/>
                </a:defRPr>
              </a:lvl9pPr>
            </a:lstStyle>
            <a:p>
              <a:pPr algn="ctr" latinLnBrk="0">
                <a:buClr>
                  <a:prstClr val="white"/>
                </a:buClr>
                <a:defRPr/>
              </a:pPr>
              <a:r>
                <a:rPr lang="en-US" altLang="ko-KR" sz="1200" dirty="0">
                  <a:solidFill>
                    <a:schemeClr val="bg1"/>
                  </a:solidFill>
                  <a:latin typeface="+mn-lt"/>
                  <a:ea typeface="Tahoma" panose="020B0604030504040204" pitchFamily="34" charset="0"/>
                  <a:cs typeface="Arial" panose="020B0604020202020204" pitchFamily="34" charset="0"/>
                </a:rPr>
                <a:t>We create </a:t>
              </a:r>
              <a:r>
                <a:rPr lang="en-US" altLang="ko-KR" sz="1200" dirty="0" err="1">
                  <a:solidFill>
                    <a:schemeClr val="bg1"/>
                  </a:solidFill>
                  <a:latin typeface="+mn-lt"/>
                  <a:ea typeface="Tahoma" panose="020B0604030504040204" pitchFamily="34" charset="0"/>
                  <a:cs typeface="Arial" panose="020B0604020202020204" pitchFamily="34" charset="0"/>
                </a:rPr>
                <a:t>powerpoint</a:t>
              </a:r>
              <a:r>
                <a:rPr lang="en-US" altLang="ko-KR" sz="1200" dirty="0">
                  <a:solidFill>
                    <a:schemeClr val="bg1"/>
                  </a:solidFill>
                  <a:latin typeface="+mn-lt"/>
                  <a:ea typeface="Tahoma" panose="020B0604030504040204" pitchFamily="34" charset="0"/>
                  <a:cs typeface="Arial" panose="020B0604020202020204" pitchFamily="34" charset="0"/>
                </a:rPr>
                <a:t> Templates based on new visual trend that’s fresh, </a:t>
              </a:r>
              <a:endParaRPr lang="en-US" altLang="ko-KR" sz="1200" dirty="0">
                <a:solidFill>
                  <a:schemeClr val="bg1"/>
                </a:solidFill>
                <a:latin typeface="+mn-lt"/>
                <a:ea typeface="Tahoma" panose="020B0604030504040204" pitchFamily="34" charset="0"/>
                <a:cs typeface="Arial" panose="020B0604020202020204" pitchFamily="34" charset="0"/>
              </a:endParaRPr>
            </a:p>
            <a:p>
              <a:pPr algn="ctr" latinLnBrk="0">
                <a:buClr>
                  <a:prstClr val="white"/>
                </a:buClr>
                <a:defRPr/>
              </a:pPr>
              <a:r>
                <a:rPr lang="en-US" altLang="ko-KR" sz="1200" dirty="0">
                  <a:solidFill>
                    <a:schemeClr val="bg1"/>
                  </a:solidFill>
                  <a:latin typeface="+mn-lt"/>
                  <a:ea typeface="Tahoma" panose="020B0604030504040204" pitchFamily="34" charset="0"/>
                  <a:cs typeface="Arial" panose="020B0604020202020204" pitchFamily="34" charset="0"/>
                </a:rPr>
                <a:t>Relevant and always on the cutting edge. </a:t>
              </a:r>
              <a:endParaRPr lang="en-US" altLang="ko-KR" sz="1200" dirty="0">
                <a:solidFill>
                  <a:schemeClr val="bg1"/>
                </a:solidFill>
                <a:latin typeface="+mn-lt"/>
                <a:ea typeface="Tahoma" panose="020B0604030504040204" pitchFamily="34" charset="0"/>
                <a:cs typeface="Arial" panose="020B0604020202020204"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4.2 </a:t>
            </a:r>
            <a:r>
              <a:rPr lang="zh-CN" altLang="en-US" sz="3200" b="1" dirty="0">
                <a:solidFill>
                  <a:schemeClr val="bg1"/>
                </a:solidFill>
                <a:latin typeface="+mn-ea"/>
                <a:cs typeface="+mn-ea"/>
                <a:sym typeface="Arial" panose="020B0604020202020204" pitchFamily="34" charset="0"/>
              </a:rPr>
              <a:t>推广策略</a:t>
            </a:r>
            <a:endParaRPr lang="zh-CN" altLang="en-US" sz="3200" b="1" dirty="0">
              <a:solidFill>
                <a:schemeClr val="bg1"/>
              </a:solidFill>
              <a:latin typeface="+mn-ea"/>
              <a:cs typeface="+mn-ea"/>
              <a:sym typeface="Arial" panose="020B0604020202020204" pitchFamily="34" charset="0"/>
            </a:endParaRPr>
          </a:p>
        </p:txBody>
      </p:sp>
      <p:grpSp>
        <p:nvGrpSpPr>
          <p:cNvPr id="48" name="组合 47"/>
          <p:cNvGrpSpPr/>
          <p:nvPr/>
        </p:nvGrpSpPr>
        <p:grpSpPr>
          <a:xfrm>
            <a:off x="2955662" y="1575582"/>
            <a:ext cx="6280677" cy="4752193"/>
            <a:chOff x="2955662" y="1575582"/>
            <a:chExt cx="6280677" cy="4752193"/>
          </a:xfrm>
        </p:grpSpPr>
        <p:sp>
          <p:nvSpPr>
            <p:cNvPr id="31" name="泪滴形 3"/>
            <p:cNvSpPr/>
            <p:nvPr/>
          </p:nvSpPr>
          <p:spPr bwMode="auto">
            <a:xfrm rot="2700000">
              <a:off x="2954931" y="1819115"/>
              <a:ext cx="1175981" cy="1174519"/>
            </a:xfrm>
            <a:custGeom>
              <a:avLst/>
              <a:gdLst>
                <a:gd name="T0" fmla="*/ 0 w 1275488"/>
                <a:gd name="T1" fmla="*/ 635934 h 1275488"/>
                <a:gd name="T2" fmla="*/ 639902 w 1275488"/>
                <a:gd name="T3" fmla="*/ 0 h 1275488"/>
                <a:gd name="T4" fmla="*/ 1279804 w 1275488"/>
                <a:gd name="T5" fmla="*/ 0 h 1275488"/>
                <a:gd name="T6" fmla="*/ 1279804 w 1275488"/>
                <a:gd name="T7" fmla="*/ 635934 h 1275488"/>
                <a:gd name="T8" fmla="*/ 639902 w 1275488"/>
                <a:gd name="T9" fmla="*/ 1271867 h 1275488"/>
                <a:gd name="T10" fmla="*/ 0 w 1275488"/>
                <a:gd name="T11" fmla="*/ 635934 h 12754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75488" h="1275488">
                  <a:moveTo>
                    <a:pt x="0" y="637744"/>
                  </a:moveTo>
                  <a:cubicBezTo>
                    <a:pt x="0" y="285528"/>
                    <a:pt x="285528" y="0"/>
                    <a:pt x="637744" y="0"/>
                  </a:cubicBezTo>
                  <a:lnTo>
                    <a:pt x="1275488" y="0"/>
                  </a:lnTo>
                  <a:lnTo>
                    <a:pt x="1275488" y="637744"/>
                  </a:lnTo>
                  <a:cubicBezTo>
                    <a:pt x="1275488" y="989960"/>
                    <a:pt x="989960" y="1275488"/>
                    <a:pt x="637744" y="1275488"/>
                  </a:cubicBezTo>
                  <a:cubicBezTo>
                    <a:pt x="285528" y="1275488"/>
                    <a:pt x="0" y="989960"/>
                    <a:pt x="0" y="637744"/>
                  </a:cubicBezTo>
                  <a:close/>
                </a:path>
              </a:pathLst>
            </a:custGeom>
            <a:solidFill>
              <a:schemeClr val="bg1"/>
            </a:solidFill>
            <a:ln>
              <a:noFill/>
            </a:ln>
          </p:spPr>
          <p:txBody>
            <a:bodyPr anchor="ctr"/>
            <a:lstStyle/>
            <a:p>
              <a:endParaRPr lang="zh-CN" altLang="en-US"/>
            </a:p>
          </p:txBody>
        </p:sp>
        <p:sp>
          <p:nvSpPr>
            <p:cNvPr id="32" name="泪滴形 4"/>
            <p:cNvSpPr/>
            <p:nvPr/>
          </p:nvSpPr>
          <p:spPr bwMode="auto">
            <a:xfrm rot="2700000">
              <a:off x="2955662" y="3364419"/>
              <a:ext cx="1174519" cy="1174519"/>
            </a:xfrm>
            <a:custGeom>
              <a:avLst/>
              <a:gdLst>
                <a:gd name="T0" fmla="*/ 0 w 1275488"/>
                <a:gd name="T1" fmla="*/ 635934 h 1275488"/>
                <a:gd name="T2" fmla="*/ 635934 w 1275488"/>
                <a:gd name="T3" fmla="*/ 0 h 1275488"/>
                <a:gd name="T4" fmla="*/ 1271867 w 1275488"/>
                <a:gd name="T5" fmla="*/ 0 h 1275488"/>
                <a:gd name="T6" fmla="*/ 1271867 w 1275488"/>
                <a:gd name="T7" fmla="*/ 635934 h 1275488"/>
                <a:gd name="T8" fmla="*/ 635934 w 1275488"/>
                <a:gd name="T9" fmla="*/ 1271867 h 1275488"/>
                <a:gd name="T10" fmla="*/ 0 w 1275488"/>
                <a:gd name="T11" fmla="*/ 635934 h 12754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75488" h="1275488">
                  <a:moveTo>
                    <a:pt x="0" y="637744"/>
                  </a:moveTo>
                  <a:cubicBezTo>
                    <a:pt x="0" y="285528"/>
                    <a:pt x="285528" y="0"/>
                    <a:pt x="637744" y="0"/>
                  </a:cubicBezTo>
                  <a:lnTo>
                    <a:pt x="1275488" y="0"/>
                  </a:lnTo>
                  <a:lnTo>
                    <a:pt x="1275488" y="637744"/>
                  </a:lnTo>
                  <a:cubicBezTo>
                    <a:pt x="1275488" y="989960"/>
                    <a:pt x="989960" y="1275488"/>
                    <a:pt x="637744" y="1275488"/>
                  </a:cubicBezTo>
                  <a:cubicBezTo>
                    <a:pt x="285528" y="1275488"/>
                    <a:pt x="0" y="989960"/>
                    <a:pt x="0" y="637744"/>
                  </a:cubicBezTo>
                  <a:close/>
                </a:path>
              </a:pathLst>
            </a:custGeom>
            <a:solidFill>
              <a:schemeClr val="bg1"/>
            </a:solidFill>
            <a:ln>
              <a:noFill/>
            </a:ln>
          </p:spPr>
          <p:txBody>
            <a:bodyPr anchor="ctr"/>
            <a:lstStyle/>
            <a:p>
              <a:endParaRPr lang="zh-CN" altLang="en-US"/>
            </a:p>
          </p:txBody>
        </p:sp>
        <p:sp>
          <p:nvSpPr>
            <p:cNvPr id="33" name="泪滴形 5"/>
            <p:cNvSpPr/>
            <p:nvPr/>
          </p:nvSpPr>
          <p:spPr bwMode="auto">
            <a:xfrm rot="2700000">
              <a:off x="2955662" y="4908991"/>
              <a:ext cx="1174519" cy="1174519"/>
            </a:xfrm>
            <a:custGeom>
              <a:avLst/>
              <a:gdLst>
                <a:gd name="T0" fmla="*/ 0 w 1275488"/>
                <a:gd name="T1" fmla="*/ 635934 h 1275488"/>
                <a:gd name="T2" fmla="*/ 635934 w 1275488"/>
                <a:gd name="T3" fmla="*/ 0 h 1275488"/>
                <a:gd name="T4" fmla="*/ 1271867 w 1275488"/>
                <a:gd name="T5" fmla="*/ 0 h 1275488"/>
                <a:gd name="T6" fmla="*/ 1271867 w 1275488"/>
                <a:gd name="T7" fmla="*/ 635934 h 1275488"/>
                <a:gd name="T8" fmla="*/ 635934 w 1275488"/>
                <a:gd name="T9" fmla="*/ 1271867 h 1275488"/>
                <a:gd name="T10" fmla="*/ 0 w 1275488"/>
                <a:gd name="T11" fmla="*/ 635934 h 12754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75488" h="1275488">
                  <a:moveTo>
                    <a:pt x="0" y="637744"/>
                  </a:moveTo>
                  <a:cubicBezTo>
                    <a:pt x="0" y="285528"/>
                    <a:pt x="285528" y="0"/>
                    <a:pt x="637744" y="0"/>
                  </a:cubicBezTo>
                  <a:lnTo>
                    <a:pt x="1275488" y="0"/>
                  </a:lnTo>
                  <a:lnTo>
                    <a:pt x="1275488" y="637744"/>
                  </a:lnTo>
                  <a:cubicBezTo>
                    <a:pt x="1275488" y="989960"/>
                    <a:pt x="989960" y="1275488"/>
                    <a:pt x="637744" y="1275488"/>
                  </a:cubicBezTo>
                  <a:cubicBezTo>
                    <a:pt x="285528" y="1275488"/>
                    <a:pt x="0" y="989960"/>
                    <a:pt x="0" y="637744"/>
                  </a:cubicBezTo>
                  <a:close/>
                </a:path>
              </a:pathLst>
            </a:custGeom>
            <a:solidFill>
              <a:schemeClr val="bg1"/>
            </a:solidFill>
            <a:ln>
              <a:noFill/>
            </a:ln>
          </p:spPr>
          <p:txBody>
            <a:bodyPr anchor="ctr"/>
            <a:lstStyle/>
            <a:p>
              <a:endParaRPr lang="zh-CN" altLang="en-US"/>
            </a:p>
          </p:txBody>
        </p:sp>
        <p:cxnSp>
          <p:nvCxnSpPr>
            <p:cNvPr id="34" name="直接连接符 6"/>
            <p:cNvCxnSpPr>
              <a:cxnSpLocks noChangeShapeType="1"/>
            </p:cNvCxnSpPr>
            <p:nvPr/>
          </p:nvCxnSpPr>
          <p:spPr bwMode="auto">
            <a:xfrm>
              <a:off x="4563130" y="1575582"/>
              <a:ext cx="0" cy="4752193"/>
            </a:xfrm>
            <a:prstGeom prst="line">
              <a:avLst/>
            </a:prstGeom>
            <a:noFill/>
            <a:ln w="6350">
              <a:solidFill>
                <a:schemeClr val="bg1">
                  <a:alpha val="67058"/>
                </a:schemeClr>
              </a:solidFill>
              <a:round/>
            </a:ln>
            <a:extLst>
              <a:ext uri="{909E8E84-426E-40DD-AFC4-6F175D3DCCD1}">
                <a14:hiddenFill xmlns:a14="http://schemas.microsoft.com/office/drawing/2010/main">
                  <a:noFill/>
                </a14:hiddenFill>
              </a:ext>
            </a:extLst>
          </p:spPr>
        </p:cxnSp>
        <p:sp>
          <p:nvSpPr>
            <p:cNvPr id="35" name="椭圆 7"/>
            <p:cNvSpPr>
              <a:spLocks noChangeArrowheads="1"/>
            </p:cNvSpPr>
            <p:nvPr/>
          </p:nvSpPr>
          <p:spPr bwMode="auto">
            <a:xfrm>
              <a:off x="4501698" y="2346405"/>
              <a:ext cx="118475" cy="119938"/>
            </a:xfrm>
            <a:prstGeom prst="ellipse">
              <a:avLst/>
            </a:prstGeom>
            <a:solidFill>
              <a:schemeClr val="bg1">
                <a:alpha val="36078"/>
              </a:schemeClr>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sz="1400" b="1">
                <a:solidFill>
                  <a:srgbClr val="FFFFFF"/>
                </a:solidFill>
                <a:latin typeface="微软雅黑" panose="020B0503020204020204" pitchFamily="34" charset="-122"/>
                <a:ea typeface="微软雅黑" panose="020B0503020204020204" pitchFamily="34" charset="-122"/>
              </a:endParaRPr>
            </a:p>
          </p:txBody>
        </p:sp>
        <p:sp>
          <p:nvSpPr>
            <p:cNvPr id="36" name="椭圆 8"/>
            <p:cNvSpPr>
              <a:spLocks noChangeArrowheads="1"/>
            </p:cNvSpPr>
            <p:nvPr/>
          </p:nvSpPr>
          <p:spPr bwMode="auto">
            <a:xfrm>
              <a:off x="4501698" y="3892441"/>
              <a:ext cx="118475" cy="118475"/>
            </a:xfrm>
            <a:prstGeom prst="ellipse">
              <a:avLst/>
            </a:prstGeom>
            <a:solidFill>
              <a:schemeClr val="bg1">
                <a:alpha val="36078"/>
              </a:schemeClr>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sz="1400" b="1">
                <a:solidFill>
                  <a:srgbClr val="FFFFFF"/>
                </a:solidFill>
                <a:latin typeface="微软雅黑" panose="020B0503020204020204" pitchFamily="34" charset="-122"/>
                <a:ea typeface="微软雅黑" panose="020B0503020204020204" pitchFamily="34" charset="-122"/>
              </a:endParaRPr>
            </a:p>
          </p:txBody>
        </p:sp>
        <p:sp>
          <p:nvSpPr>
            <p:cNvPr id="37" name="椭圆 9"/>
            <p:cNvSpPr>
              <a:spLocks noChangeArrowheads="1"/>
            </p:cNvSpPr>
            <p:nvPr/>
          </p:nvSpPr>
          <p:spPr bwMode="auto">
            <a:xfrm>
              <a:off x="4501698" y="5437013"/>
              <a:ext cx="118475" cy="118475"/>
            </a:xfrm>
            <a:prstGeom prst="ellipse">
              <a:avLst/>
            </a:prstGeom>
            <a:solidFill>
              <a:schemeClr val="bg1">
                <a:alpha val="36078"/>
              </a:schemeClr>
            </a:solidFill>
            <a:ln>
              <a:noFill/>
            </a:ln>
            <a:extLst>
              <a:ext uri="{91240B29-F687-4F45-9708-019B960494DF}">
                <a14:hiddenLine xmlns:a14="http://schemas.microsoft.com/office/drawing/2010/main" w="9525">
                  <a:solidFill>
                    <a:srgbClr val="000000"/>
                  </a:solidFill>
                  <a:round/>
                </a14:hiddenLine>
              </a:ext>
            </a:ex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sz="1400" b="1">
                <a:solidFill>
                  <a:srgbClr val="FFFFFF"/>
                </a:solidFill>
                <a:latin typeface="微软雅黑" panose="020B0503020204020204" pitchFamily="34" charset="-122"/>
                <a:ea typeface="微软雅黑" panose="020B0503020204020204" pitchFamily="34" charset="-122"/>
              </a:endParaRPr>
            </a:p>
          </p:txBody>
        </p:sp>
        <p:sp>
          <p:nvSpPr>
            <p:cNvPr id="38" name="文本框 10"/>
            <p:cNvSpPr txBox="1">
              <a:spLocks noChangeArrowheads="1"/>
            </p:cNvSpPr>
            <p:nvPr/>
          </p:nvSpPr>
          <p:spPr bwMode="auto">
            <a:xfrm>
              <a:off x="3142884" y="2239961"/>
              <a:ext cx="8073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000" dirty="0">
                  <a:latin typeface="微软雅黑" panose="020B0503020204020204" pitchFamily="34" charset="-122"/>
                  <a:ea typeface="微软雅黑" panose="020B0503020204020204" pitchFamily="34" charset="-122"/>
                </a:rPr>
                <a:t>策略</a:t>
              </a:r>
              <a:endParaRPr lang="zh-CN" altLang="en-US" sz="2000" dirty="0">
                <a:latin typeface="微软雅黑" panose="020B0503020204020204" pitchFamily="34" charset="-122"/>
                <a:ea typeface="微软雅黑" panose="020B0503020204020204" pitchFamily="34" charset="-122"/>
              </a:endParaRPr>
            </a:p>
          </p:txBody>
        </p:sp>
        <p:sp>
          <p:nvSpPr>
            <p:cNvPr id="39" name="文本框 11"/>
            <p:cNvSpPr txBox="1">
              <a:spLocks noChangeArrowheads="1"/>
            </p:cNvSpPr>
            <p:nvPr/>
          </p:nvSpPr>
          <p:spPr bwMode="auto">
            <a:xfrm>
              <a:off x="3142884" y="3766652"/>
              <a:ext cx="8059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000" dirty="0">
                  <a:latin typeface="微软雅黑" panose="020B0503020204020204" pitchFamily="34" charset="-122"/>
                  <a:ea typeface="微软雅黑" panose="020B0503020204020204" pitchFamily="34" charset="-122"/>
                </a:rPr>
                <a:t>策略</a:t>
              </a:r>
              <a:endParaRPr lang="zh-CN" altLang="en-US" sz="2000" dirty="0">
                <a:latin typeface="微软雅黑" panose="020B0503020204020204" pitchFamily="34" charset="-122"/>
                <a:ea typeface="微软雅黑" panose="020B0503020204020204" pitchFamily="34" charset="-122"/>
              </a:endParaRPr>
            </a:p>
          </p:txBody>
        </p:sp>
        <p:sp>
          <p:nvSpPr>
            <p:cNvPr id="40" name="文本框 12"/>
            <p:cNvSpPr txBox="1">
              <a:spLocks noChangeArrowheads="1"/>
            </p:cNvSpPr>
            <p:nvPr/>
          </p:nvSpPr>
          <p:spPr bwMode="auto">
            <a:xfrm>
              <a:off x="3134750" y="5311439"/>
              <a:ext cx="8059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000" dirty="0">
                  <a:latin typeface="微软雅黑" panose="020B0503020204020204" pitchFamily="34" charset="-122"/>
                  <a:ea typeface="微软雅黑" panose="020B0503020204020204" pitchFamily="34" charset="-122"/>
                </a:rPr>
                <a:t>策略</a:t>
              </a:r>
              <a:endParaRPr lang="zh-CN" altLang="en-US" sz="2000" dirty="0">
                <a:latin typeface="微软雅黑" panose="020B0503020204020204" pitchFamily="34" charset="-122"/>
                <a:ea typeface="微软雅黑" panose="020B0503020204020204" pitchFamily="34" charset="-122"/>
              </a:endParaRPr>
            </a:p>
          </p:txBody>
        </p:sp>
        <p:sp>
          <p:nvSpPr>
            <p:cNvPr id="41" name="矩形 13"/>
            <p:cNvSpPr>
              <a:spLocks noChangeArrowheads="1"/>
            </p:cNvSpPr>
            <p:nvPr/>
          </p:nvSpPr>
          <p:spPr bwMode="auto">
            <a:xfrm>
              <a:off x="4920020" y="2021694"/>
              <a:ext cx="2515781" cy="348114"/>
            </a:xfrm>
            <a:prstGeom prst="rect">
              <a:avLst/>
            </a:prstGeom>
            <a:solidFill>
              <a:schemeClr val="bg1"/>
            </a:solid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dirty="0">
                  <a:latin typeface="+mn-ea"/>
                  <a:ea typeface="+mn-ea"/>
                </a:rPr>
                <a:t>网络</a:t>
              </a:r>
              <a:endParaRPr lang="zh-CN" altLang="zh-CN" dirty="0">
                <a:latin typeface="+mn-ea"/>
                <a:ea typeface="+mn-ea"/>
              </a:endParaRPr>
            </a:p>
          </p:txBody>
        </p:sp>
        <p:sp>
          <p:nvSpPr>
            <p:cNvPr id="42" name="TextBox 10"/>
            <p:cNvSpPr txBox="1">
              <a:spLocks noChangeArrowheads="1"/>
            </p:cNvSpPr>
            <p:nvPr/>
          </p:nvSpPr>
          <p:spPr bwMode="auto">
            <a:xfrm>
              <a:off x="4810319" y="2440016"/>
              <a:ext cx="44260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200" dirty="0">
                  <a:solidFill>
                    <a:schemeClr val="bg1"/>
                  </a:solidFill>
                  <a:latin typeface="+mn-ea"/>
                  <a:ea typeface="+mn-ea"/>
                  <a:sym typeface="+mn-ea"/>
                </a:rPr>
                <a:t>If you are ever in trouble, don't try to be brave, just run, just run away. If you are ever in trouble, don't try to be brave, just run, just run away. </a:t>
              </a:r>
              <a:endParaRPr lang="zh-CN" altLang="en-US" sz="1200" b="1" dirty="0">
                <a:solidFill>
                  <a:schemeClr val="bg1"/>
                </a:solidFill>
                <a:latin typeface="+mn-ea"/>
                <a:ea typeface="+mn-ea"/>
                <a:sym typeface="+mn-ea"/>
              </a:endParaRPr>
            </a:p>
          </p:txBody>
        </p:sp>
        <p:sp>
          <p:nvSpPr>
            <p:cNvPr id="43" name="矩形 17"/>
            <p:cNvSpPr>
              <a:spLocks noChangeArrowheads="1"/>
            </p:cNvSpPr>
            <p:nvPr/>
          </p:nvSpPr>
          <p:spPr bwMode="auto">
            <a:xfrm>
              <a:off x="4920020" y="3645250"/>
              <a:ext cx="2515781" cy="346652"/>
            </a:xfrm>
            <a:prstGeom prst="rect">
              <a:avLst/>
            </a:prstGeom>
            <a:solidFill>
              <a:schemeClr val="bg1"/>
            </a:solid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dirty="0">
                  <a:latin typeface="+mn-ea"/>
                  <a:ea typeface="+mn-ea"/>
                </a:rPr>
                <a:t>优惠券</a:t>
              </a:r>
              <a:endParaRPr lang="zh-CN" altLang="zh-CN" dirty="0">
                <a:latin typeface="+mn-ea"/>
                <a:ea typeface="+mn-ea"/>
              </a:endParaRPr>
            </a:p>
          </p:txBody>
        </p:sp>
        <p:sp>
          <p:nvSpPr>
            <p:cNvPr id="44" name="TextBox 10"/>
            <p:cNvSpPr txBox="1">
              <a:spLocks noChangeArrowheads="1"/>
            </p:cNvSpPr>
            <p:nvPr/>
          </p:nvSpPr>
          <p:spPr bwMode="auto">
            <a:xfrm>
              <a:off x="4810319" y="4062110"/>
              <a:ext cx="44260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200" dirty="0">
                  <a:solidFill>
                    <a:schemeClr val="bg1"/>
                  </a:solidFill>
                  <a:latin typeface="+mn-ea"/>
                  <a:ea typeface="+mn-ea"/>
                  <a:sym typeface="+mn-ea"/>
                </a:rPr>
                <a:t>If you are ever in trouble, don't try to be brave, just run, just run away. If you are ever in trouble, don't try to be brave, just run, just run away. </a:t>
              </a:r>
              <a:endParaRPr lang="zh-CN" altLang="en-US" sz="1200" b="1" dirty="0">
                <a:solidFill>
                  <a:schemeClr val="bg1"/>
                </a:solidFill>
                <a:latin typeface="+mn-ea"/>
                <a:ea typeface="+mn-ea"/>
                <a:sym typeface="+mn-ea"/>
              </a:endParaRPr>
            </a:p>
          </p:txBody>
        </p:sp>
        <p:sp>
          <p:nvSpPr>
            <p:cNvPr id="45" name="矩形 19"/>
            <p:cNvSpPr>
              <a:spLocks noChangeArrowheads="1"/>
            </p:cNvSpPr>
            <p:nvPr/>
          </p:nvSpPr>
          <p:spPr bwMode="auto">
            <a:xfrm>
              <a:off x="4920020" y="5138630"/>
              <a:ext cx="2515781" cy="346651"/>
            </a:xfrm>
            <a:prstGeom prst="rect">
              <a:avLst/>
            </a:prstGeom>
            <a:solidFill>
              <a:schemeClr val="bg1"/>
            </a:solid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r>
                <a:rPr lang="zh-CN" altLang="en-US" dirty="0">
                  <a:latin typeface="+mn-ea"/>
                  <a:ea typeface="+mn-ea"/>
                </a:rPr>
                <a:t>户外广告</a:t>
              </a:r>
              <a:endParaRPr lang="zh-CN" altLang="zh-CN" dirty="0">
                <a:latin typeface="+mn-ea"/>
                <a:ea typeface="+mn-ea"/>
              </a:endParaRPr>
            </a:p>
          </p:txBody>
        </p:sp>
        <p:sp>
          <p:nvSpPr>
            <p:cNvPr id="46" name="TextBox 10"/>
            <p:cNvSpPr txBox="1">
              <a:spLocks noChangeArrowheads="1"/>
            </p:cNvSpPr>
            <p:nvPr/>
          </p:nvSpPr>
          <p:spPr bwMode="auto">
            <a:xfrm>
              <a:off x="4810319" y="5555489"/>
              <a:ext cx="44260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200" dirty="0">
                  <a:solidFill>
                    <a:schemeClr val="bg1"/>
                  </a:solidFill>
                  <a:latin typeface="+mn-ea"/>
                  <a:ea typeface="+mn-ea"/>
                  <a:sym typeface="+mn-ea"/>
                </a:rPr>
                <a:t>If you are ever in trouble, don't try to be brave, just run, just run away. If you are ever in trouble, don't try to be brave, just run, just run away. </a:t>
              </a:r>
              <a:endParaRPr lang="zh-CN" altLang="en-US" sz="1200" b="1" dirty="0">
                <a:solidFill>
                  <a:schemeClr val="bg1"/>
                </a:solidFill>
                <a:latin typeface="+mn-ea"/>
                <a:ea typeface="+mn-ea"/>
                <a:sym typeface="+mn-ea"/>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arn(inVertical)">
                                      <p:cBhvr>
                                        <p:cTn id="1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419705" y="1733560"/>
            <a:ext cx="4056995" cy="2749870"/>
          </a:xfrm>
          <a:custGeom>
            <a:avLst/>
            <a:gdLst>
              <a:gd name="connsiteX0" fmla="*/ 0 w 4056995"/>
              <a:gd name="connsiteY0" fmla="*/ 0 h 2749870"/>
              <a:gd name="connsiteX1" fmla="*/ 4056995 w 4056995"/>
              <a:gd name="connsiteY1" fmla="*/ 0 h 2749870"/>
              <a:gd name="connsiteX2" fmla="*/ 4056995 w 4056995"/>
              <a:gd name="connsiteY2" fmla="*/ 2749870 h 2749870"/>
              <a:gd name="connsiteX3" fmla="*/ 0 w 4056995"/>
              <a:gd name="connsiteY3" fmla="*/ 2749870 h 2749870"/>
            </a:gdLst>
            <a:ahLst/>
            <a:cxnLst>
              <a:cxn ang="0">
                <a:pos x="connsiteX0" y="connsiteY0"/>
              </a:cxn>
              <a:cxn ang="0">
                <a:pos x="connsiteX1" y="connsiteY1"/>
              </a:cxn>
              <a:cxn ang="0">
                <a:pos x="connsiteX2" y="connsiteY2"/>
              </a:cxn>
              <a:cxn ang="0">
                <a:pos x="connsiteX3" y="connsiteY3"/>
              </a:cxn>
            </a:cxnLst>
            <a:rect l="l" t="t" r="r" b="b"/>
            <a:pathLst>
              <a:path w="4056995" h="2749870">
                <a:moveTo>
                  <a:pt x="0" y="0"/>
                </a:moveTo>
                <a:lnTo>
                  <a:pt x="4056995" y="0"/>
                </a:lnTo>
                <a:lnTo>
                  <a:pt x="4056995" y="2749870"/>
                </a:lnTo>
                <a:lnTo>
                  <a:pt x="0" y="2749870"/>
                </a:lnTo>
                <a:close/>
              </a:path>
            </a:pathLst>
          </a:custGeom>
        </p:spPr>
      </p:pic>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1715300" y="1733560"/>
            <a:ext cx="4056995" cy="2749870"/>
          </a:xfrm>
          <a:custGeom>
            <a:avLst/>
            <a:gdLst>
              <a:gd name="connsiteX0" fmla="*/ 0 w 4056995"/>
              <a:gd name="connsiteY0" fmla="*/ 0 h 2749870"/>
              <a:gd name="connsiteX1" fmla="*/ 4056995 w 4056995"/>
              <a:gd name="connsiteY1" fmla="*/ 0 h 2749870"/>
              <a:gd name="connsiteX2" fmla="*/ 4056995 w 4056995"/>
              <a:gd name="connsiteY2" fmla="*/ 2749870 h 2749870"/>
              <a:gd name="connsiteX3" fmla="*/ 0 w 4056995"/>
              <a:gd name="connsiteY3" fmla="*/ 2749870 h 2749870"/>
            </a:gdLst>
            <a:ahLst/>
            <a:cxnLst>
              <a:cxn ang="0">
                <a:pos x="connsiteX0" y="connsiteY0"/>
              </a:cxn>
              <a:cxn ang="0">
                <a:pos x="connsiteX1" y="connsiteY1"/>
              </a:cxn>
              <a:cxn ang="0">
                <a:pos x="connsiteX2" y="connsiteY2"/>
              </a:cxn>
              <a:cxn ang="0">
                <a:pos x="connsiteX3" y="connsiteY3"/>
              </a:cxn>
            </a:cxnLst>
            <a:rect l="l" t="t" r="r" b="b"/>
            <a:pathLst>
              <a:path w="4056995" h="2749870">
                <a:moveTo>
                  <a:pt x="0" y="0"/>
                </a:moveTo>
                <a:lnTo>
                  <a:pt x="4056995" y="0"/>
                </a:lnTo>
                <a:lnTo>
                  <a:pt x="4056995" y="2749870"/>
                </a:lnTo>
                <a:lnTo>
                  <a:pt x="0" y="2749870"/>
                </a:lnTo>
                <a:close/>
              </a:path>
            </a:pathLst>
          </a:custGeom>
        </p:spPr>
      </p:pic>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4.3 </a:t>
            </a:r>
            <a:r>
              <a:rPr lang="zh-CN" altLang="en-US" sz="3200" b="1" dirty="0">
                <a:solidFill>
                  <a:schemeClr val="bg1"/>
                </a:solidFill>
                <a:latin typeface="+mn-ea"/>
                <a:cs typeface="+mn-ea"/>
                <a:sym typeface="Arial" panose="020B0604020202020204" pitchFamily="34" charset="0"/>
              </a:rPr>
              <a:t>定价策略</a:t>
            </a:r>
            <a:endParaRPr lang="zh-CN" altLang="en-US" sz="3200" b="1" dirty="0">
              <a:solidFill>
                <a:schemeClr val="bg1"/>
              </a:solidFill>
              <a:latin typeface="+mn-ea"/>
              <a:cs typeface="+mn-ea"/>
              <a:sym typeface="Arial" panose="020B0604020202020204" pitchFamily="34" charset="0"/>
            </a:endParaRPr>
          </a:p>
        </p:txBody>
      </p:sp>
      <p:cxnSp>
        <p:nvCxnSpPr>
          <p:cNvPr id="4" name="Straight Connector 32"/>
          <p:cNvCxnSpPr/>
          <p:nvPr/>
        </p:nvCxnSpPr>
        <p:spPr>
          <a:xfrm flipV="1">
            <a:off x="6099992" y="1811756"/>
            <a:ext cx="0" cy="2673410"/>
          </a:xfrm>
          <a:prstGeom prst="line">
            <a:avLst/>
          </a:prstGeom>
          <a:ln w="19050">
            <a:solidFill>
              <a:schemeClr val="bg1"/>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sp>
        <p:nvSpPr>
          <p:cNvPr id="20" name="TextBox 57"/>
          <p:cNvSpPr txBox="1"/>
          <p:nvPr/>
        </p:nvSpPr>
        <p:spPr>
          <a:xfrm>
            <a:off x="2964092" y="4611552"/>
            <a:ext cx="1559408" cy="276999"/>
          </a:xfrm>
          <a:prstGeom prst="rect">
            <a:avLst/>
          </a:prstGeom>
          <a:noFill/>
        </p:spPr>
        <p:txBody>
          <a:bodyPr wrap="square" lIns="0" tIns="0" rIns="0" bIns="0" rtlCol="0" anchor="ctr">
            <a:spAutoFit/>
          </a:bodyPr>
          <a:lstStyle/>
          <a:p>
            <a:r>
              <a:rPr lang="zh-CN" altLang="en-US" b="1" dirty="0">
                <a:solidFill>
                  <a:schemeClr val="bg1"/>
                </a:solidFill>
                <a:latin typeface="+mn-ea"/>
              </a:rPr>
              <a:t>餐饮和</a:t>
            </a:r>
            <a:r>
              <a:rPr lang="en-US" altLang="zh-CN" b="1" dirty="0">
                <a:solidFill>
                  <a:schemeClr val="bg1"/>
                </a:solidFill>
                <a:latin typeface="+mn-ea"/>
              </a:rPr>
              <a:t>DIY</a:t>
            </a:r>
            <a:r>
              <a:rPr lang="zh-CN" altLang="en-US" b="1" dirty="0">
                <a:solidFill>
                  <a:schemeClr val="bg1"/>
                </a:solidFill>
                <a:latin typeface="+mn-ea"/>
              </a:rPr>
              <a:t>价格</a:t>
            </a:r>
            <a:endParaRPr lang="zh-CN" altLang="en-US" b="1" dirty="0">
              <a:solidFill>
                <a:schemeClr val="bg1"/>
              </a:solidFill>
              <a:latin typeface="+mn-ea"/>
            </a:endParaRPr>
          </a:p>
        </p:txBody>
      </p:sp>
      <p:sp>
        <p:nvSpPr>
          <p:cNvPr id="21" name="TextBox 58"/>
          <p:cNvSpPr txBox="1"/>
          <p:nvPr/>
        </p:nvSpPr>
        <p:spPr>
          <a:xfrm>
            <a:off x="2190094" y="5021036"/>
            <a:ext cx="3107404" cy="969496"/>
          </a:xfrm>
          <a:prstGeom prst="rect">
            <a:avLst/>
          </a:prstGeom>
          <a:noFill/>
        </p:spPr>
        <p:txBody>
          <a:bodyPr wrap="square" lIns="0" tIns="0" rtlCol="0" anchor="t">
            <a:spAutoFit/>
          </a:bodyPr>
          <a:lstStyle/>
          <a:p>
            <a:pPr lvl="0" algn="ctr" defTabSz="914400">
              <a:defRPr/>
            </a:pPr>
            <a:r>
              <a:rPr lang="en-US" sz="1200" b="1" dirty="0">
                <a:solidFill>
                  <a:schemeClr val="bg1"/>
                </a:solidFill>
              </a:rPr>
              <a:t>There are many variations of passages of lorem ipsum available, but the majority have suffered by injected humour, or randomized words which don't look even slightly believable. </a:t>
            </a:r>
            <a:endParaRPr lang="en-US" sz="1200" dirty="0">
              <a:solidFill>
                <a:schemeClr val="bg1"/>
              </a:solidFill>
            </a:endParaRPr>
          </a:p>
        </p:txBody>
      </p:sp>
      <p:sp>
        <p:nvSpPr>
          <p:cNvPr id="24" name="TextBox 61"/>
          <p:cNvSpPr txBox="1"/>
          <p:nvPr/>
        </p:nvSpPr>
        <p:spPr>
          <a:xfrm>
            <a:off x="7823189" y="4612014"/>
            <a:ext cx="1250029" cy="282476"/>
          </a:xfrm>
          <a:prstGeom prst="rect">
            <a:avLst/>
          </a:prstGeom>
          <a:noFill/>
        </p:spPr>
        <p:txBody>
          <a:bodyPr wrap="square" lIns="0" tIns="0" rIns="0" bIns="0" rtlCol="0" anchor="ctr">
            <a:spAutoFit/>
          </a:bodyPr>
          <a:lstStyle/>
          <a:p>
            <a:r>
              <a:rPr lang="zh-CN" altLang="en-US" b="1" dirty="0">
                <a:solidFill>
                  <a:schemeClr val="bg1"/>
                </a:solidFill>
                <a:latin typeface="+mn-ea"/>
              </a:rPr>
              <a:t>夏令营价格</a:t>
            </a:r>
            <a:endParaRPr lang="zh-CN" altLang="en-US" b="1" dirty="0">
              <a:solidFill>
                <a:schemeClr val="bg1"/>
              </a:solidFill>
              <a:latin typeface="+mn-ea"/>
            </a:endParaRPr>
          </a:p>
        </p:txBody>
      </p:sp>
      <p:sp>
        <p:nvSpPr>
          <p:cNvPr id="25" name="TextBox 62"/>
          <p:cNvSpPr txBox="1"/>
          <p:nvPr/>
        </p:nvSpPr>
        <p:spPr>
          <a:xfrm>
            <a:off x="6940389" y="5032878"/>
            <a:ext cx="3015628" cy="969496"/>
          </a:xfrm>
          <a:prstGeom prst="rect">
            <a:avLst/>
          </a:prstGeom>
          <a:noFill/>
        </p:spPr>
        <p:txBody>
          <a:bodyPr wrap="square" lIns="0" tIns="0" rtlCol="0" anchor="t">
            <a:spAutoFit/>
          </a:bodyPr>
          <a:lstStyle/>
          <a:p>
            <a:pPr lvl="0" algn="ctr" defTabSz="914400">
              <a:defRPr/>
            </a:pPr>
            <a:r>
              <a:rPr lang="en-US" sz="1200" b="1" dirty="0">
                <a:solidFill>
                  <a:schemeClr val="bg1"/>
                </a:solidFill>
              </a:rPr>
              <a:t>There are many variations of passages of lorem ipsum available, but the majority have suffered by injected humour, or randomized words which don't look even slightly believable. </a:t>
            </a:r>
            <a:endParaRPr lang="en-US" sz="1200" dirty="0">
              <a:solidFill>
                <a:schemeClr val="bg1"/>
              </a:solidFill>
            </a:endParaRPr>
          </a:p>
        </p:txBody>
      </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561312" y="1162134"/>
            <a:ext cx="9157588" cy="4533733"/>
            <a:chOff x="1561312" y="1162134"/>
            <a:chExt cx="9157588" cy="4533733"/>
          </a:xfrm>
        </p:grpSpPr>
        <p:grpSp>
          <p:nvGrpSpPr>
            <p:cNvPr id="8" name="组合 7"/>
            <p:cNvGrpSpPr/>
            <p:nvPr/>
          </p:nvGrpSpPr>
          <p:grpSpPr>
            <a:xfrm>
              <a:off x="1561312" y="1474728"/>
              <a:ext cx="3792036" cy="3908545"/>
              <a:chOff x="1237462" y="1423110"/>
              <a:chExt cx="4937180" cy="5088873"/>
            </a:xfrm>
          </p:grpSpPr>
          <p:sp>
            <p:nvSpPr>
              <p:cNvPr id="4" name="Freeform 6"/>
              <p:cNvSpPr/>
              <p:nvPr/>
            </p:nvSpPr>
            <p:spPr bwMode="auto">
              <a:xfrm>
                <a:off x="1237462" y="2162555"/>
                <a:ext cx="4937180" cy="4349428"/>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solidFill>
                <a:schemeClr val="bg1">
                  <a:alpha val="20000"/>
                </a:schemeClr>
              </a:solidFill>
              <a:ln w="0">
                <a:noFill/>
                <a:prstDash val="solid"/>
                <a:round/>
              </a:ln>
            </p:spPr>
            <p:txBody>
              <a:bodyPr vert="horz" wrap="square" lIns="128580" tIns="64290" rIns="128580" bIns="64290" numCol="1" anchor="t" anchorCtr="0" compatLnSpc="1"/>
              <a:lstStyle/>
              <a:p>
                <a:endParaRPr lang="zh-CN" altLang="en-US" sz="1400"/>
              </a:p>
            </p:txBody>
          </p:sp>
          <p:sp>
            <p:nvSpPr>
              <p:cNvPr id="5" name="Freeform 11"/>
              <p:cNvSpPr/>
              <p:nvPr/>
            </p:nvSpPr>
            <p:spPr bwMode="auto">
              <a:xfrm>
                <a:off x="1648542" y="1423110"/>
                <a:ext cx="4115020" cy="3581420"/>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noFill/>
              <a:ln w="19050">
                <a:solidFill>
                  <a:schemeClr val="bg1">
                    <a:alpha val="11000"/>
                  </a:schemeClr>
                </a:solidFill>
                <a:prstDash val="solid"/>
                <a:round/>
              </a:ln>
            </p:spPr>
            <p:txBody>
              <a:bodyPr vert="horz" wrap="square" lIns="128580" tIns="64290" rIns="128580" bIns="64290" numCol="1" anchor="t" anchorCtr="0" compatLnSpc="1"/>
              <a:lstStyle/>
              <a:p>
                <a:endParaRPr lang="zh-CN" altLang="en-US" sz="1400" dirty="0"/>
              </a:p>
            </p:txBody>
          </p:sp>
          <p:sp>
            <p:nvSpPr>
              <p:cNvPr id="6" name="MH_Others_1"/>
              <p:cNvSpPr txBox="1"/>
              <p:nvPr>
                <p:custDataLst>
                  <p:tags r:id="rId1"/>
                </p:custDataLst>
              </p:nvPr>
            </p:nvSpPr>
            <p:spPr>
              <a:xfrm>
                <a:off x="2392797" y="2650435"/>
                <a:ext cx="2626511" cy="1202163"/>
              </a:xfrm>
              <a:prstGeom prst="rect">
                <a:avLst/>
              </a:prstGeom>
              <a:noFill/>
            </p:spPr>
            <p:txBody>
              <a:bodyPr vert="horz" wrap="square" lIns="0" tIns="0" rIns="0" bIns="0" rtlCol="0" anchor="ctr" anchorCtr="0">
                <a:spAutoFit/>
              </a:bodyPr>
              <a:lstStyle/>
              <a:p>
                <a:pPr algn="ctr"/>
                <a:r>
                  <a:rPr lang="zh-CN" altLang="en-US" sz="6000" b="1" dirty="0">
                    <a:solidFill>
                      <a:schemeClr val="bg1"/>
                    </a:solidFill>
                    <a:latin typeface="Arial" panose="020B0604020202020204" pitchFamily="34" charset="0"/>
                    <a:ea typeface="微软雅黑" panose="020B0503020204020204" pitchFamily="34" charset="-122"/>
                    <a:sym typeface="Arial" panose="020B0604020202020204" pitchFamily="34" charset="0"/>
                  </a:rPr>
                  <a:t>目 录</a:t>
                </a:r>
                <a:endParaRPr lang="zh-CN" altLang="en-US" sz="60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MH_Others_2"/>
              <p:cNvSpPr txBox="1"/>
              <p:nvPr>
                <p:custDataLst>
                  <p:tags r:id="rId2"/>
                </p:custDataLst>
              </p:nvPr>
            </p:nvSpPr>
            <p:spPr>
              <a:xfrm>
                <a:off x="2541109" y="3875228"/>
                <a:ext cx="2329889" cy="400722"/>
              </a:xfrm>
              <a:prstGeom prst="rect">
                <a:avLst/>
              </a:prstGeom>
              <a:noFill/>
            </p:spPr>
            <p:txBody>
              <a:bodyPr vert="horz" wrap="square" lIns="0" tIns="0" rIns="0" bIns="0">
                <a:spAutoFit/>
              </a:bodyPr>
              <a:lstStyle/>
              <a:p>
                <a:pPr algn="ctr">
                  <a:defRPr/>
                </a:pPr>
                <a:r>
                  <a:rPr lang="en-US" altLang="zh-CN" sz="2000" b="1" dirty="0">
                    <a:solidFill>
                      <a:schemeClr val="bg1"/>
                    </a:solidFill>
                    <a:latin typeface="Arial" panose="020B0604020202020204" pitchFamily="34" charset="0"/>
                    <a:ea typeface="微软雅黑" panose="020B0503020204020204" pitchFamily="34" charset="-122"/>
                    <a:sym typeface="Arial" panose="020B0604020202020204" pitchFamily="34" charset="0"/>
                  </a:rPr>
                  <a:t>CONTENTS</a:t>
                </a:r>
                <a:endParaRPr lang="zh-CN" altLang="en-US" sz="20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1" name="组合 20"/>
            <p:cNvGrpSpPr/>
            <p:nvPr/>
          </p:nvGrpSpPr>
          <p:grpSpPr>
            <a:xfrm>
              <a:off x="7406716" y="1162134"/>
              <a:ext cx="3312184" cy="4533733"/>
              <a:chOff x="7406716" y="1659600"/>
              <a:chExt cx="3312184" cy="4533733"/>
            </a:xfrm>
          </p:grpSpPr>
          <p:sp>
            <p:nvSpPr>
              <p:cNvPr id="9" name="MH_Number_1"/>
              <p:cNvSpPr/>
              <p:nvPr>
                <p:custDataLst>
                  <p:tags r:id="rId3"/>
                </p:custDataLst>
              </p:nvPr>
            </p:nvSpPr>
            <p:spPr>
              <a:xfrm>
                <a:off x="7406716" y="1710031"/>
                <a:ext cx="379646" cy="379646"/>
              </a:xfrm>
              <a:prstGeom prst="ellipse">
                <a:avLst/>
              </a:prstGeom>
              <a:solidFill>
                <a:schemeClr val="bg1">
                  <a:alpha val="39000"/>
                </a:schemeClr>
              </a:solidFill>
              <a:ln w="28575">
                <a:no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1</a:t>
                </a:r>
                <a:endParaRPr lang="zh-CN" altLang="en-US"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0" name="MH_Entry_1"/>
              <p:cNvSpPr/>
              <p:nvPr>
                <p:custDataLst>
                  <p:tags r:id="rId4"/>
                </p:custDataLst>
              </p:nvPr>
            </p:nvSpPr>
            <p:spPr>
              <a:xfrm>
                <a:off x="8024195" y="1659600"/>
                <a:ext cx="2694705" cy="55399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r>
                  <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rPr>
                  <a:t>项目介绍</a:t>
                </a:r>
                <a:endPar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r>
                  <a:rPr lang="en-US" altLang="zh-CN" sz="1100" dirty="0">
                    <a:solidFill>
                      <a:schemeClr val="bg1"/>
                    </a:solidFill>
                    <a:latin typeface="Arial" panose="020B0604020202020204" pitchFamily="34" charset="0"/>
                    <a:ea typeface="微软雅黑" panose="020B0503020204020204" pitchFamily="34" charset="-122"/>
                    <a:sym typeface="Arial" panose="020B0604020202020204" pitchFamily="34" charset="0"/>
                  </a:rPr>
                  <a:t>ANNUAL WORK SUMMARY</a:t>
                </a:r>
                <a:endParaRPr lang="zh-CN" altLang="en-US" sz="11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MH_Number_2"/>
              <p:cNvSpPr/>
              <p:nvPr>
                <p:custDataLst>
                  <p:tags r:id="rId5"/>
                </p:custDataLst>
              </p:nvPr>
            </p:nvSpPr>
            <p:spPr>
              <a:xfrm>
                <a:off x="7406716" y="2704966"/>
                <a:ext cx="379646" cy="379646"/>
              </a:xfrm>
              <a:prstGeom prst="ellipse">
                <a:avLst/>
              </a:prstGeom>
              <a:solidFill>
                <a:schemeClr val="bg1">
                  <a:alpha val="39000"/>
                </a:schemeClr>
              </a:solidFill>
              <a:ln w="28575">
                <a:no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2</a:t>
                </a:r>
                <a:endParaRPr lang="zh-CN" altLang="en-US"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2" name="MH_Entry_2"/>
              <p:cNvSpPr/>
              <p:nvPr>
                <p:custDataLst>
                  <p:tags r:id="rId6"/>
                </p:custDataLst>
              </p:nvPr>
            </p:nvSpPr>
            <p:spPr>
              <a:xfrm>
                <a:off x="8024195" y="2654535"/>
                <a:ext cx="2694705" cy="55399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r>
                  <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rPr>
                  <a:t>市场分析</a:t>
                </a:r>
                <a:endPar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lvl="0"/>
                <a:r>
                  <a:rPr lang="en-US" altLang="zh-CN" sz="1100" dirty="0">
                    <a:solidFill>
                      <a:schemeClr val="bg1"/>
                    </a:solidFill>
                    <a:latin typeface="Arial" panose="020B0604020202020204" pitchFamily="34" charset="0"/>
                    <a:ea typeface="微软雅黑" panose="020B0503020204020204" pitchFamily="34" charset="-122"/>
                    <a:sym typeface="Arial" panose="020B0604020202020204" pitchFamily="34" charset="0"/>
                  </a:rPr>
                  <a:t>COMPLETION OF WORK</a:t>
                </a:r>
                <a:endParaRPr lang="zh-CN" altLang="en-US" sz="11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MH_Number_3"/>
              <p:cNvSpPr/>
              <p:nvPr>
                <p:custDataLst>
                  <p:tags r:id="rId7"/>
                </p:custDataLst>
              </p:nvPr>
            </p:nvSpPr>
            <p:spPr>
              <a:xfrm>
                <a:off x="7406716" y="3699899"/>
                <a:ext cx="379646" cy="379646"/>
              </a:xfrm>
              <a:prstGeom prst="ellipse">
                <a:avLst/>
              </a:prstGeom>
              <a:solidFill>
                <a:schemeClr val="bg1">
                  <a:alpha val="39000"/>
                </a:schemeClr>
              </a:solidFill>
              <a:ln w="28575">
                <a:no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1600" b="1">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3</a:t>
                </a:r>
                <a:endParaRPr lang="zh-CN" altLang="en-US"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4" name="MH_Entry_3"/>
              <p:cNvSpPr/>
              <p:nvPr>
                <p:custDataLst>
                  <p:tags r:id="rId8"/>
                </p:custDataLst>
              </p:nvPr>
            </p:nvSpPr>
            <p:spPr>
              <a:xfrm>
                <a:off x="8024195" y="3649469"/>
                <a:ext cx="2694705" cy="55399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r>
                  <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rPr>
                  <a:t>风险分析及对策</a:t>
                </a:r>
                <a:endPar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lvl="0"/>
                <a:r>
                  <a:rPr lang="en-US" altLang="zh-CN" sz="1100" dirty="0">
                    <a:solidFill>
                      <a:schemeClr val="bg1"/>
                    </a:solidFill>
                    <a:latin typeface="Arial" panose="020B0604020202020204" pitchFamily="34" charset="0"/>
                    <a:ea typeface="微软雅黑" panose="020B0503020204020204" pitchFamily="34" charset="-122"/>
                    <a:sym typeface="Arial" panose="020B0604020202020204" pitchFamily="34" charset="0"/>
                  </a:rPr>
                  <a:t>SUCCESSFUL PROJECT</a:t>
                </a:r>
                <a:endParaRPr lang="zh-CN" altLang="en-US" sz="11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5" name="MH_Number_4"/>
              <p:cNvSpPr/>
              <p:nvPr>
                <p:custDataLst>
                  <p:tags r:id="rId9"/>
                </p:custDataLst>
              </p:nvPr>
            </p:nvSpPr>
            <p:spPr>
              <a:xfrm>
                <a:off x="7406716" y="4694833"/>
                <a:ext cx="379646" cy="379646"/>
              </a:xfrm>
              <a:prstGeom prst="ellipse">
                <a:avLst/>
              </a:prstGeom>
              <a:solidFill>
                <a:schemeClr val="bg1">
                  <a:alpha val="39000"/>
                </a:schemeClr>
              </a:solidFill>
              <a:ln w="28575">
                <a:no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4</a:t>
                </a:r>
                <a:endParaRPr lang="zh-CN" altLang="en-US"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6" name="MH_Entry_4"/>
              <p:cNvSpPr/>
              <p:nvPr>
                <p:custDataLst>
                  <p:tags r:id="rId10"/>
                </p:custDataLst>
              </p:nvPr>
            </p:nvSpPr>
            <p:spPr>
              <a:xfrm>
                <a:off x="8024195" y="4644402"/>
                <a:ext cx="2694705" cy="55399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r>
                  <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rPr>
                  <a:t>市场与销售</a:t>
                </a:r>
                <a:endPar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lvl="0"/>
                <a:r>
                  <a:rPr lang="en-US" altLang="zh-CN" sz="1100" dirty="0">
                    <a:solidFill>
                      <a:schemeClr val="bg1"/>
                    </a:solidFill>
                    <a:latin typeface="Arial" panose="020B0604020202020204" pitchFamily="34" charset="0"/>
                    <a:ea typeface="微软雅黑" panose="020B0503020204020204" pitchFamily="34" charset="-122"/>
                    <a:sym typeface="Arial" panose="020B0604020202020204" pitchFamily="34" charset="0"/>
                  </a:rPr>
                  <a:t>NEXT YEAR WORK PLAN</a:t>
                </a:r>
                <a:endParaRPr lang="zh-CN" altLang="en-US" sz="11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20" name="组合 19"/>
              <p:cNvGrpSpPr/>
              <p:nvPr/>
            </p:nvGrpSpPr>
            <p:grpSpPr>
              <a:xfrm>
                <a:off x="7406716" y="5639335"/>
                <a:ext cx="3312184" cy="553998"/>
                <a:chOff x="7559116" y="4796802"/>
                <a:chExt cx="3312184" cy="553998"/>
              </a:xfrm>
            </p:grpSpPr>
            <p:sp>
              <p:nvSpPr>
                <p:cNvPr id="18" name="MH_Number_4"/>
                <p:cNvSpPr/>
                <p:nvPr>
                  <p:custDataLst>
                    <p:tags r:id="rId11"/>
                  </p:custDataLst>
                </p:nvPr>
              </p:nvSpPr>
              <p:spPr>
                <a:xfrm>
                  <a:off x="7559116" y="4847233"/>
                  <a:ext cx="379646" cy="379646"/>
                </a:xfrm>
                <a:prstGeom prst="ellipse">
                  <a:avLst/>
                </a:prstGeom>
                <a:solidFill>
                  <a:schemeClr val="bg1">
                    <a:alpha val="39000"/>
                  </a:schemeClr>
                </a:solidFill>
                <a:ln w="28575">
                  <a:noFill/>
                </a:ln>
                <a:effectLst>
                  <a:outerShdw blurRad="2032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en-US" altLang="zh-CN"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5</a:t>
                  </a:r>
                  <a:endParaRPr lang="zh-CN" altLang="en-US" sz="1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9" name="MH_Entry_4"/>
                <p:cNvSpPr/>
                <p:nvPr>
                  <p:custDataLst>
                    <p:tags r:id="rId12"/>
                  </p:custDataLst>
                </p:nvPr>
              </p:nvSpPr>
              <p:spPr>
                <a:xfrm>
                  <a:off x="8176595" y="4796802"/>
                  <a:ext cx="2694705" cy="553998"/>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1" fmla="*/ 0 w 2520280"/>
                    <a:gd name="connsiteY0-2" fmla="*/ 1584176 h 1872208"/>
                    <a:gd name="connsiteX1-3" fmla="*/ 2520280 w 2520280"/>
                    <a:gd name="connsiteY1-4" fmla="*/ 1584176 h 1872208"/>
                    <a:gd name="connsiteX2-5" fmla="*/ 2520280 w 2520280"/>
                    <a:gd name="connsiteY2-6" fmla="*/ 1872208 h 1872208"/>
                    <a:gd name="connsiteX3-7" fmla="*/ 0 w 2520280"/>
                    <a:gd name="connsiteY3-8" fmla="*/ 1872208 h 1872208"/>
                    <a:gd name="connsiteX4-9" fmla="*/ 0 w 2520280"/>
                    <a:gd name="connsiteY4-10" fmla="*/ 1584176 h 1872208"/>
                    <a:gd name="connsiteX5-11" fmla="*/ 0 w 2520280"/>
                    <a:gd name="connsiteY5-12" fmla="*/ 0 h 1872208"/>
                    <a:gd name="connsiteX6-13" fmla="*/ 2520280 w 2520280"/>
                    <a:gd name="connsiteY6-14" fmla="*/ 0 h 1872208"/>
                    <a:gd name="connsiteX7-15" fmla="*/ 0 w 2520280"/>
                    <a:gd name="connsiteY7-16" fmla="*/ 0 h 1872208"/>
                    <a:gd name="connsiteX0-17" fmla="*/ 0 w 2520280"/>
                    <a:gd name="connsiteY0-18" fmla="*/ 1872208 h 1872208"/>
                    <a:gd name="connsiteX1-19" fmla="*/ 2520280 w 2520280"/>
                    <a:gd name="connsiteY1-20" fmla="*/ 1584176 h 1872208"/>
                    <a:gd name="connsiteX2-21" fmla="*/ 2520280 w 2520280"/>
                    <a:gd name="connsiteY2-22" fmla="*/ 1872208 h 1872208"/>
                    <a:gd name="connsiteX3-23" fmla="*/ 0 w 2520280"/>
                    <a:gd name="connsiteY3-24" fmla="*/ 1872208 h 1872208"/>
                    <a:gd name="connsiteX4-25" fmla="*/ 0 w 2520280"/>
                    <a:gd name="connsiteY4-26" fmla="*/ 0 h 1872208"/>
                    <a:gd name="connsiteX5-27" fmla="*/ 2520280 w 2520280"/>
                    <a:gd name="connsiteY5-28" fmla="*/ 0 h 1872208"/>
                    <a:gd name="connsiteX6-29" fmla="*/ 0 w 2520280"/>
                    <a:gd name="connsiteY6-30" fmla="*/ 0 h 1872208"/>
                    <a:gd name="connsiteX0-31" fmla="*/ 0 w 2520280"/>
                    <a:gd name="connsiteY0-32" fmla="*/ 1872208 h 1872208"/>
                    <a:gd name="connsiteX1-33" fmla="*/ 2520280 w 2520280"/>
                    <a:gd name="connsiteY1-34" fmla="*/ 1872208 h 1872208"/>
                    <a:gd name="connsiteX2-35" fmla="*/ 0 w 2520280"/>
                    <a:gd name="connsiteY2-36" fmla="*/ 1872208 h 1872208"/>
                    <a:gd name="connsiteX3-37" fmla="*/ 0 w 2520280"/>
                    <a:gd name="connsiteY3-38" fmla="*/ 0 h 1872208"/>
                    <a:gd name="connsiteX4-39" fmla="*/ 2520280 w 2520280"/>
                    <a:gd name="connsiteY4-40" fmla="*/ 0 h 1872208"/>
                    <a:gd name="connsiteX5-41" fmla="*/ 0 w 2520280"/>
                    <a:gd name="connsiteY5-42" fmla="*/ 0 h 1872208"/>
                    <a:gd name="connsiteX0-43" fmla="*/ 0 w 2520280"/>
                    <a:gd name="connsiteY0-44" fmla="*/ 1872208 h 1872208"/>
                    <a:gd name="connsiteX1-45" fmla="*/ 2520280 w 2520280"/>
                    <a:gd name="connsiteY1-46" fmla="*/ 1872208 h 1872208"/>
                    <a:gd name="connsiteX2-47" fmla="*/ 0 w 2520280"/>
                    <a:gd name="connsiteY2-48" fmla="*/ 1872208 h 1872208"/>
                    <a:gd name="connsiteX3-49" fmla="*/ 0 w 2520280"/>
                    <a:gd name="connsiteY3-50" fmla="*/ 0 h 1872208"/>
                    <a:gd name="connsiteX4-51" fmla="*/ 34255 w 2520280"/>
                    <a:gd name="connsiteY4-52" fmla="*/ 0 h 1872208"/>
                    <a:gd name="connsiteX5-53" fmla="*/ 0 w 2520280"/>
                    <a:gd name="connsiteY5-54" fmla="*/ 0 h 1872208"/>
                    <a:gd name="connsiteX0-55" fmla="*/ 0 w 2520280"/>
                    <a:gd name="connsiteY0-56" fmla="*/ 1872208 h 1872208"/>
                    <a:gd name="connsiteX1-57" fmla="*/ 2520280 w 2520280"/>
                    <a:gd name="connsiteY1-58" fmla="*/ 1872208 h 1872208"/>
                    <a:gd name="connsiteX2-59" fmla="*/ 0 w 2520280"/>
                    <a:gd name="connsiteY2-60" fmla="*/ 1872208 h 1872208"/>
                    <a:gd name="connsiteX3-61" fmla="*/ 0 w 2520280"/>
                    <a:gd name="connsiteY3-62" fmla="*/ 0 h 1872208"/>
                    <a:gd name="connsiteX4-63" fmla="*/ 917 w 2520280"/>
                    <a:gd name="connsiteY4-64" fmla="*/ 6036 h 1872208"/>
                    <a:gd name="connsiteX5-65" fmla="*/ 0 w 2520280"/>
                    <a:gd name="connsiteY5-66" fmla="*/ 0 h 1872208"/>
                    <a:gd name="connsiteX0-67" fmla="*/ 0 w 2520280"/>
                    <a:gd name="connsiteY0-68" fmla="*/ 1890314 h 1890314"/>
                    <a:gd name="connsiteX1-69" fmla="*/ 2520280 w 2520280"/>
                    <a:gd name="connsiteY1-70" fmla="*/ 1890314 h 1890314"/>
                    <a:gd name="connsiteX2-71" fmla="*/ 0 w 2520280"/>
                    <a:gd name="connsiteY2-72" fmla="*/ 1890314 h 1890314"/>
                    <a:gd name="connsiteX3-73" fmla="*/ 0 w 2520280"/>
                    <a:gd name="connsiteY3-74" fmla="*/ 18106 h 1890314"/>
                    <a:gd name="connsiteX4-75" fmla="*/ 53304 w 2520280"/>
                    <a:gd name="connsiteY4-76" fmla="*/ 0 h 1890314"/>
                    <a:gd name="connsiteX5-77" fmla="*/ 0 w 2520280"/>
                    <a:gd name="connsiteY5-78" fmla="*/ 18106 h 1890314"/>
                    <a:gd name="connsiteX0-79" fmla="*/ 0 w 2520280"/>
                    <a:gd name="connsiteY0-80" fmla="*/ 1872208 h 1872208"/>
                    <a:gd name="connsiteX1-81" fmla="*/ 2520280 w 2520280"/>
                    <a:gd name="connsiteY1-82" fmla="*/ 1872208 h 1872208"/>
                    <a:gd name="connsiteX2-83" fmla="*/ 0 w 2520280"/>
                    <a:gd name="connsiteY2-84" fmla="*/ 1872208 h 1872208"/>
                    <a:gd name="connsiteX3-85" fmla="*/ 0 w 2520280"/>
                    <a:gd name="connsiteY3-86" fmla="*/ 0 h 1872208"/>
                    <a:gd name="connsiteX4-87" fmla="*/ 916 w 2520280"/>
                    <a:gd name="connsiteY4-88" fmla="*/ 0 h 1872208"/>
                    <a:gd name="connsiteX5-89" fmla="*/ 0 w 2520280"/>
                    <a:gd name="connsiteY5-90" fmla="*/ 0 h 18722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3175" cap="sq">
                  <a:noFill/>
                  <a:beve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spAutoFit/>
                </a:bodyPr>
                <a:lstStyle/>
                <a:p>
                  <a:pPr lvl="0"/>
                  <a:r>
                    <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rPr>
                    <a:t>财务分析</a:t>
                  </a:r>
                  <a:endParaRPr lang="zh-CN" altLang="en-US"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lvl="0"/>
                  <a:r>
                    <a:rPr lang="en-US" altLang="zh-CN" sz="1100" dirty="0">
                      <a:solidFill>
                        <a:schemeClr val="bg1"/>
                      </a:solidFill>
                      <a:latin typeface="Arial" panose="020B0604020202020204" pitchFamily="34" charset="0"/>
                      <a:ea typeface="微软雅黑" panose="020B0503020204020204" pitchFamily="34" charset="-122"/>
                      <a:sym typeface="Arial" panose="020B0604020202020204" pitchFamily="34" charset="0"/>
                    </a:rPr>
                    <a:t>NEXT YEAR WORK PLAN</a:t>
                  </a:r>
                  <a:endParaRPr lang="zh-CN" altLang="en-US" sz="11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37462" y="1423110"/>
            <a:ext cx="9436010" cy="4281309"/>
            <a:chOff x="1237462" y="1423110"/>
            <a:chExt cx="9436010" cy="4281309"/>
          </a:xfrm>
        </p:grpSpPr>
        <p:cxnSp>
          <p:nvCxnSpPr>
            <p:cNvPr id="7" name="直接连接符 6"/>
            <p:cNvCxnSpPr/>
            <p:nvPr>
              <p:custDataLst>
                <p:tags r:id="rId1"/>
              </p:custDataLst>
            </p:nvPr>
          </p:nvCxnSpPr>
          <p:spPr>
            <a:xfrm>
              <a:off x="6205337" y="3616325"/>
              <a:ext cx="4143101" cy="0"/>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237462" y="1423110"/>
              <a:ext cx="4153688" cy="4281309"/>
              <a:chOff x="1237462" y="1423110"/>
              <a:chExt cx="4937180" cy="5088873"/>
            </a:xfrm>
          </p:grpSpPr>
          <p:sp>
            <p:nvSpPr>
              <p:cNvPr id="4" name="Freeform 6"/>
              <p:cNvSpPr/>
              <p:nvPr/>
            </p:nvSpPr>
            <p:spPr bwMode="auto">
              <a:xfrm>
                <a:off x="1237462" y="2162555"/>
                <a:ext cx="4937180" cy="4349428"/>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solidFill>
                <a:schemeClr val="bg1">
                  <a:alpha val="20000"/>
                </a:schemeClr>
              </a:solidFill>
              <a:ln w="0">
                <a:noFill/>
                <a:prstDash val="solid"/>
                <a:round/>
              </a:ln>
            </p:spPr>
            <p:txBody>
              <a:bodyPr vert="horz" wrap="square" lIns="128580" tIns="64290" rIns="128580" bIns="64290" numCol="1" anchor="t" anchorCtr="0" compatLnSpc="1"/>
              <a:lstStyle/>
              <a:p>
                <a:endParaRPr lang="zh-CN" altLang="en-US" sz="1600"/>
              </a:p>
            </p:txBody>
          </p:sp>
          <p:sp>
            <p:nvSpPr>
              <p:cNvPr id="5" name="Freeform 11"/>
              <p:cNvSpPr/>
              <p:nvPr/>
            </p:nvSpPr>
            <p:spPr bwMode="auto">
              <a:xfrm>
                <a:off x="1648542" y="1423110"/>
                <a:ext cx="4115020" cy="3581420"/>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noFill/>
              <a:ln w="19050">
                <a:solidFill>
                  <a:schemeClr val="bg1">
                    <a:alpha val="20000"/>
                  </a:schemeClr>
                </a:solidFill>
                <a:prstDash val="solid"/>
                <a:round/>
              </a:ln>
            </p:spPr>
            <p:txBody>
              <a:bodyPr vert="horz" wrap="square" lIns="128580" tIns="64290" rIns="128580" bIns="64290" numCol="1" anchor="t" anchorCtr="0" compatLnSpc="1"/>
              <a:lstStyle/>
              <a:p>
                <a:endParaRPr lang="zh-CN" altLang="en-US" sz="1600" dirty="0"/>
              </a:p>
            </p:txBody>
          </p:sp>
          <p:sp>
            <p:nvSpPr>
              <p:cNvPr id="6" name="文本框 2"/>
              <p:cNvSpPr txBox="1">
                <a:spLocks noChangeArrowheads="1"/>
              </p:cNvSpPr>
              <p:nvPr>
                <p:custDataLst>
                  <p:tags r:id="rId2"/>
                </p:custDataLst>
              </p:nvPr>
            </p:nvSpPr>
            <p:spPr bwMode="auto">
              <a:xfrm>
                <a:off x="2952413" y="2449016"/>
                <a:ext cx="1695986" cy="175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05</a:t>
                </a:r>
                <a:endParaRPr lang="zh-CN" altLang="en-US"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8" name="文本框 11"/>
              <p:cNvSpPr txBox="1">
                <a:spLocks noChangeArrowheads="1"/>
              </p:cNvSpPr>
              <p:nvPr>
                <p:custDataLst>
                  <p:tags r:id="rId3"/>
                </p:custDataLst>
              </p:nvPr>
            </p:nvSpPr>
            <p:spPr bwMode="auto">
              <a:xfrm>
                <a:off x="2067237" y="3868624"/>
                <a:ext cx="3466334" cy="438997"/>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章节 </a:t>
                </a:r>
                <a:r>
                  <a:rPr lang="en-US" altLang="zh-CN"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PART</a:t>
                </a:r>
                <a:endPar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grpSp>
        <p:sp>
          <p:nvSpPr>
            <p:cNvPr id="9" name="矩形 8"/>
            <p:cNvSpPr/>
            <p:nvPr/>
          </p:nvSpPr>
          <p:spPr>
            <a:xfrm>
              <a:off x="6205340" y="2748641"/>
              <a:ext cx="4468132" cy="830997"/>
            </a:xfrm>
            <a:prstGeom prst="rect">
              <a:avLst/>
            </a:prstGeom>
          </p:spPr>
          <p:txBody>
            <a:bodyPr wrap="square" lIns="0" tIns="0" rIns="0" bIns="0">
              <a:spAutoFit/>
            </a:bodyPr>
            <a:lstStyle/>
            <a:p>
              <a:pPr lvl="0"/>
              <a:r>
                <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rPr>
                <a:t>财务分析</a:t>
              </a:r>
              <a:endPar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11"/>
            <p:cNvSpPr txBox="1"/>
            <p:nvPr/>
          </p:nvSpPr>
          <p:spPr>
            <a:xfrm>
              <a:off x="6205342" y="3696133"/>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5.1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公司战略</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TextBox 11"/>
            <p:cNvSpPr txBox="1"/>
            <p:nvPr/>
          </p:nvSpPr>
          <p:spPr>
            <a:xfrm>
              <a:off x="8349395" y="3696133"/>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5.2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数据分析</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TextBox 11"/>
            <p:cNvSpPr txBox="1"/>
            <p:nvPr/>
          </p:nvSpPr>
          <p:spPr>
            <a:xfrm>
              <a:off x="6205342" y="4070502"/>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5.3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筹资来源</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TextBox 11"/>
            <p:cNvSpPr txBox="1"/>
            <p:nvPr/>
          </p:nvSpPr>
          <p:spPr>
            <a:xfrm>
              <a:off x="8342670" y="4114494"/>
              <a:ext cx="1726755"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5.4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月运营费用</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5.1 </a:t>
            </a:r>
            <a:r>
              <a:rPr lang="zh-CN" altLang="en-US" sz="3200" b="1" dirty="0">
                <a:solidFill>
                  <a:schemeClr val="bg1"/>
                </a:solidFill>
                <a:latin typeface="+mn-ea"/>
                <a:cs typeface="+mn-ea"/>
                <a:sym typeface="Arial" panose="020B0604020202020204" pitchFamily="34" charset="0"/>
              </a:rPr>
              <a:t>公司战略</a:t>
            </a:r>
            <a:endParaRPr lang="zh-CN" altLang="en-US" sz="3200" b="1" dirty="0">
              <a:solidFill>
                <a:schemeClr val="bg1"/>
              </a:solidFill>
              <a:latin typeface="+mn-ea"/>
              <a:cs typeface="+mn-ea"/>
              <a:sym typeface="Arial" panose="020B0604020202020204" pitchFamily="34" charset="0"/>
            </a:endParaRPr>
          </a:p>
        </p:txBody>
      </p:sp>
      <p:grpSp>
        <p:nvGrpSpPr>
          <p:cNvPr id="48" name="组合 47"/>
          <p:cNvGrpSpPr/>
          <p:nvPr/>
        </p:nvGrpSpPr>
        <p:grpSpPr>
          <a:xfrm>
            <a:off x="1001274" y="1876571"/>
            <a:ext cx="9926003" cy="4023927"/>
            <a:chOff x="1001274" y="1876571"/>
            <a:chExt cx="9926003" cy="4023927"/>
          </a:xfrm>
        </p:grpSpPr>
        <p:sp>
          <p:nvSpPr>
            <p:cNvPr id="20" name="Rounded Rectangle 23"/>
            <p:cNvSpPr/>
            <p:nvPr/>
          </p:nvSpPr>
          <p:spPr>
            <a:xfrm>
              <a:off x="1396206" y="2199885"/>
              <a:ext cx="1968523" cy="1902484"/>
            </a:xfrm>
            <a:prstGeom prst="roundRect">
              <a:avLst>
                <a:gd name="adj" fmla="val 744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4"/>
            <p:cNvSpPr/>
            <p:nvPr/>
          </p:nvSpPr>
          <p:spPr>
            <a:xfrm>
              <a:off x="2639629" y="1876571"/>
              <a:ext cx="997013" cy="9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Open Sans" pitchFamily="34" charset="0"/>
                  <a:ea typeface="Open Sans" pitchFamily="34" charset="0"/>
                  <a:cs typeface="Open Sans" pitchFamily="34" charset="0"/>
                </a:rPr>
                <a:t>45%</a:t>
              </a:r>
              <a:endParaRPr lang="en-US" sz="1600">
                <a:solidFill>
                  <a:schemeClr val="tx1"/>
                </a:solidFill>
                <a:latin typeface="Open Sans" pitchFamily="34" charset="0"/>
                <a:ea typeface="Open Sans" pitchFamily="34" charset="0"/>
                <a:cs typeface="Open Sans" pitchFamily="34" charset="0"/>
              </a:endParaRPr>
            </a:p>
          </p:txBody>
        </p:sp>
        <p:sp>
          <p:nvSpPr>
            <p:cNvPr id="22" name="Rectangle 31"/>
            <p:cNvSpPr/>
            <p:nvPr/>
          </p:nvSpPr>
          <p:spPr>
            <a:xfrm>
              <a:off x="1238322" y="4838669"/>
              <a:ext cx="2281281" cy="1061829"/>
            </a:xfrm>
            <a:prstGeom prst="rect">
              <a:avLst/>
            </a:prstGeom>
          </p:spPr>
          <p:txBody>
            <a:bodyPr wrap="square">
              <a:spAutoFit/>
            </a:bodyPr>
            <a:lstStyle/>
            <a:p>
              <a:pPr algn="ctr">
                <a:lnSpc>
                  <a:spcPct val="150000"/>
                </a:lnSpc>
              </a:pPr>
              <a:r>
                <a:rPr lang="en-US" sz="1050" dirty="0" err="1">
                  <a:solidFill>
                    <a:schemeClr val="bg1"/>
                  </a:solidFill>
                  <a:latin typeface="Open Sans" pitchFamily="34" charset="0"/>
                  <a:ea typeface="Open Sans" pitchFamily="34" charset="0"/>
                  <a:cs typeface="Open Sans" pitchFamily="34" charset="0"/>
                </a:rPr>
                <a:t>Vivamus</a:t>
              </a:r>
              <a:r>
                <a:rPr lang="en-US" sz="1050" dirty="0">
                  <a:solidFill>
                    <a:schemeClr val="bg1"/>
                  </a:solidFill>
                  <a:latin typeface="Open Sans" pitchFamily="34" charset="0"/>
                  <a:ea typeface="Open Sans" pitchFamily="34" charset="0"/>
                  <a:cs typeface="Open Sans" pitchFamily="34" charset="0"/>
                </a:rPr>
                <a:t> quam dolor, </a:t>
              </a:r>
              <a:r>
                <a:rPr lang="en-US" sz="1050" dirty="0" err="1">
                  <a:solidFill>
                    <a:schemeClr val="bg1"/>
                  </a:solidFill>
                  <a:latin typeface="Open Sans" pitchFamily="34" charset="0"/>
                  <a:ea typeface="Open Sans" pitchFamily="34" charset="0"/>
                  <a:cs typeface="Open Sans" pitchFamily="34" charset="0"/>
                </a:rPr>
                <a:t>tempor</a:t>
              </a:r>
              <a:r>
                <a:rPr lang="en-US" sz="1050" dirty="0">
                  <a:solidFill>
                    <a:schemeClr val="bg1"/>
                  </a:solidFill>
                  <a:latin typeface="Open Sans" pitchFamily="34" charset="0"/>
                  <a:ea typeface="Open Sans" pitchFamily="34" charset="0"/>
                  <a:cs typeface="Open Sans" pitchFamily="34" charset="0"/>
                </a:rPr>
                <a:t> ac gravida sit </a:t>
              </a:r>
              <a:r>
                <a:rPr lang="en-US" sz="1050" dirty="0" err="1">
                  <a:solidFill>
                    <a:schemeClr val="bg1"/>
                  </a:solidFill>
                  <a:latin typeface="Open Sans" pitchFamily="34" charset="0"/>
                  <a:ea typeface="Open Sans" pitchFamily="34" charset="0"/>
                  <a:cs typeface="Open Sans" pitchFamily="34" charset="0"/>
                </a:rPr>
                <a:t>amet</a:t>
              </a:r>
              <a:r>
                <a:rPr lang="en-US" sz="1050" dirty="0">
                  <a:solidFill>
                    <a:schemeClr val="bg1"/>
                  </a:solidFill>
                  <a:latin typeface="Open Sans" pitchFamily="34" charset="0"/>
                  <a:ea typeface="Open Sans" pitchFamily="34" charset="0"/>
                  <a:cs typeface="Open Sans" pitchFamily="34" charset="0"/>
                </a:rPr>
                <a:t>, porta </a:t>
              </a:r>
              <a:r>
                <a:rPr lang="en-US" sz="1050" dirty="0" err="1">
                  <a:solidFill>
                    <a:schemeClr val="bg1"/>
                  </a:solidFill>
                  <a:latin typeface="Open Sans" pitchFamily="34" charset="0"/>
                  <a:ea typeface="Open Sans" pitchFamily="34" charset="0"/>
                  <a:cs typeface="Open Sans" pitchFamily="34" charset="0"/>
                </a:rPr>
                <a:t>fermentum</a:t>
              </a:r>
              <a:r>
                <a:rPr lang="en-US" sz="1050" dirty="0">
                  <a:solidFill>
                    <a:schemeClr val="bg1"/>
                  </a:solidFill>
                  <a:latin typeface="Open Sans" pitchFamily="34" charset="0"/>
                  <a:ea typeface="Open Sans" pitchFamily="34" charset="0"/>
                  <a:cs typeface="Open Sans" pitchFamily="34" charset="0"/>
                </a:rPr>
                <a:t> magna. </a:t>
              </a:r>
              <a:r>
                <a:rPr lang="en-US" sz="1050" dirty="0" err="1">
                  <a:solidFill>
                    <a:schemeClr val="bg1"/>
                  </a:solidFill>
                  <a:latin typeface="Open Sans" pitchFamily="34" charset="0"/>
                  <a:ea typeface="Open Sans" pitchFamily="34" charset="0"/>
                  <a:cs typeface="Open Sans" pitchFamily="34" charset="0"/>
                </a:rPr>
                <a:t>Aliquam</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euismod</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commodo</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nisl</a:t>
              </a:r>
              <a:r>
                <a:rPr lang="en-US" sz="1050" dirty="0">
                  <a:solidFill>
                    <a:schemeClr val="bg1"/>
                  </a:solidFill>
                  <a:latin typeface="Open Sans" pitchFamily="34" charset="0"/>
                  <a:ea typeface="Open Sans" pitchFamily="34" charset="0"/>
                  <a:cs typeface="Open Sans" pitchFamily="34" charset="0"/>
                </a:rPr>
                <a:t>.</a:t>
              </a:r>
              <a:endParaRPr lang="en-US" sz="1050" dirty="0">
                <a:solidFill>
                  <a:schemeClr val="bg1"/>
                </a:solidFill>
                <a:latin typeface="Open Sans" pitchFamily="34" charset="0"/>
                <a:ea typeface="Open Sans" pitchFamily="34" charset="0"/>
                <a:cs typeface="Open Sans" pitchFamily="34" charset="0"/>
              </a:endParaRPr>
            </a:p>
          </p:txBody>
        </p:sp>
        <p:sp>
          <p:nvSpPr>
            <p:cNvPr id="23" name="Rectangle 32"/>
            <p:cNvSpPr/>
            <p:nvPr/>
          </p:nvSpPr>
          <p:spPr>
            <a:xfrm>
              <a:off x="3671793" y="4838669"/>
              <a:ext cx="2190644" cy="1061829"/>
            </a:xfrm>
            <a:prstGeom prst="rect">
              <a:avLst/>
            </a:prstGeom>
          </p:spPr>
          <p:txBody>
            <a:bodyPr wrap="square">
              <a:spAutoFit/>
            </a:bodyPr>
            <a:lstStyle/>
            <a:p>
              <a:pPr algn="ctr">
                <a:lnSpc>
                  <a:spcPct val="150000"/>
                </a:lnSpc>
              </a:pPr>
              <a:r>
                <a:rPr lang="en-US" sz="1050" dirty="0" err="1">
                  <a:solidFill>
                    <a:schemeClr val="bg1"/>
                  </a:solidFill>
                  <a:latin typeface="Open Sans" pitchFamily="34" charset="0"/>
                  <a:ea typeface="Open Sans" pitchFamily="34" charset="0"/>
                  <a:cs typeface="Open Sans" pitchFamily="34" charset="0"/>
                </a:rPr>
                <a:t>Vivamus</a:t>
              </a:r>
              <a:r>
                <a:rPr lang="en-US" sz="1050" dirty="0">
                  <a:solidFill>
                    <a:schemeClr val="bg1"/>
                  </a:solidFill>
                  <a:latin typeface="Open Sans" pitchFamily="34" charset="0"/>
                  <a:ea typeface="Open Sans" pitchFamily="34" charset="0"/>
                  <a:cs typeface="Open Sans" pitchFamily="34" charset="0"/>
                </a:rPr>
                <a:t> quam dolor, </a:t>
              </a:r>
              <a:r>
                <a:rPr lang="en-US" sz="1050" dirty="0" err="1">
                  <a:solidFill>
                    <a:schemeClr val="bg1"/>
                  </a:solidFill>
                  <a:latin typeface="Open Sans" pitchFamily="34" charset="0"/>
                  <a:ea typeface="Open Sans" pitchFamily="34" charset="0"/>
                  <a:cs typeface="Open Sans" pitchFamily="34" charset="0"/>
                </a:rPr>
                <a:t>tempor</a:t>
              </a:r>
              <a:r>
                <a:rPr lang="en-US" sz="1050" dirty="0">
                  <a:solidFill>
                    <a:schemeClr val="bg1"/>
                  </a:solidFill>
                  <a:latin typeface="Open Sans" pitchFamily="34" charset="0"/>
                  <a:ea typeface="Open Sans" pitchFamily="34" charset="0"/>
                  <a:cs typeface="Open Sans" pitchFamily="34" charset="0"/>
                </a:rPr>
                <a:t> ac gravida sit </a:t>
              </a:r>
              <a:r>
                <a:rPr lang="en-US" sz="1050" dirty="0" err="1">
                  <a:solidFill>
                    <a:schemeClr val="bg1"/>
                  </a:solidFill>
                  <a:latin typeface="Open Sans" pitchFamily="34" charset="0"/>
                  <a:ea typeface="Open Sans" pitchFamily="34" charset="0"/>
                  <a:cs typeface="Open Sans" pitchFamily="34" charset="0"/>
                </a:rPr>
                <a:t>amet</a:t>
              </a:r>
              <a:r>
                <a:rPr lang="en-US" sz="1050" dirty="0">
                  <a:solidFill>
                    <a:schemeClr val="bg1"/>
                  </a:solidFill>
                  <a:latin typeface="Open Sans" pitchFamily="34" charset="0"/>
                  <a:ea typeface="Open Sans" pitchFamily="34" charset="0"/>
                  <a:cs typeface="Open Sans" pitchFamily="34" charset="0"/>
                </a:rPr>
                <a:t>, porta </a:t>
              </a:r>
              <a:r>
                <a:rPr lang="en-US" sz="1050" dirty="0" err="1">
                  <a:solidFill>
                    <a:schemeClr val="bg1"/>
                  </a:solidFill>
                  <a:latin typeface="Open Sans" pitchFamily="34" charset="0"/>
                  <a:ea typeface="Open Sans" pitchFamily="34" charset="0"/>
                  <a:cs typeface="Open Sans" pitchFamily="34" charset="0"/>
                </a:rPr>
                <a:t>fermentum</a:t>
              </a:r>
              <a:r>
                <a:rPr lang="en-US" sz="1050" dirty="0">
                  <a:solidFill>
                    <a:schemeClr val="bg1"/>
                  </a:solidFill>
                  <a:latin typeface="Open Sans" pitchFamily="34" charset="0"/>
                  <a:ea typeface="Open Sans" pitchFamily="34" charset="0"/>
                  <a:cs typeface="Open Sans" pitchFamily="34" charset="0"/>
                </a:rPr>
                <a:t> magna. </a:t>
              </a:r>
              <a:r>
                <a:rPr lang="en-US" sz="1050" dirty="0" err="1">
                  <a:solidFill>
                    <a:schemeClr val="bg1"/>
                  </a:solidFill>
                  <a:latin typeface="Open Sans" pitchFamily="34" charset="0"/>
                  <a:ea typeface="Open Sans" pitchFamily="34" charset="0"/>
                  <a:cs typeface="Open Sans" pitchFamily="34" charset="0"/>
                </a:rPr>
                <a:t>Aliquam</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euismod</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commodo</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nisl</a:t>
              </a:r>
              <a:r>
                <a:rPr lang="en-US" sz="1050" dirty="0">
                  <a:solidFill>
                    <a:schemeClr val="bg1"/>
                  </a:solidFill>
                  <a:latin typeface="Open Sans" pitchFamily="34" charset="0"/>
                  <a:ea typeface="Open Sans" pitchFamily="34" charset="0"/>
                  <a:cs typeface="Open Sans" pitchFamily="34" charset="0"/>
                </a:rPr>
                <a:t>.</a:t>
              </a:r>
              <a:endParaRPr lang="en-US" sz="1050" dirty="0">
                <a:solidFill>
                  <a:schemeClr val="bg1"/>
                </a:solidFill>
                <a:latin typeface="Open Sans" pitchFamily="34" charset="0"/>
                <a:ea typeface="Open Sans" pitchFamily="34" charset="0"/>
                <a:cs typeface="Open Sans" pitchFamily="34" charset="0"/>
              </a:endParaRPr>
            </a:p>
          </p:txBody>
        </p:sp>
        <p:sp>
          <p:nvSpPr>
            <p:cNvPr id="24" name="Rectangle 33"/>
            <p:cNvSpPr/>
            <p:nvPr/>
          </p:nvSpPr>
          <p:spPr>
            <a:xfrm>
              <a:off x="6166817" y="4838669"/>
              <a:ext cx="2190644" cy="1061829"/>
            </a:xfrm>
            <a:prstGeom prst="rect">
              <a:avLst/>
            </a:prstGeom>
          </p:spPr>
          <p:txBody>
            <a:bodyPr wrap="square">
              <a:spAutoFit/>
            </a:bodyPr>
            <a:lstStyle/>
            <a:p>
              <a:pPr algn="ctr">
                <a:lnSpc>
                  <a:spcPct val="150000"/>
                </a:lnSpc>
              </a:pPr>
              <a:r>
                <a:rPr lang="en-US" sz="1050" dirty="0" err="1">
                  <a:solidFill>
                    <a:schemeClr val="bg1"/>
                  </a:solidFill>
                  <a:latin typeface="Open Sans" pitchFamily="34" charset="0"/>
                  <a:ea typeface="Open Sans" pitchFamily="34" charset="0"/>
                  <a:cs typeface="Open Sans" pitchFamily="34" charset="0"/>
                </a:rPr>
                <a:t>Vivamus</a:t>
              </a:r>
              <a:r>
                <a:rPr lang="en-US" sz="1050" dirty="0">
                  <a:solidFill>
                    <a:schemeClr val="bg1"/>
                  </a:solidFill>
                  <a:latin typeface="Open Sans" pitchFamily="34" charset="0"/>
                  <a:ea typeface="Open Sans" pitchFamily="34" charset="0"/>
                  <a:cs typeface="Open Sans" pitchFamily="34" charset="0"/>
                </a:rPr>
                <a:t> quam dolor, </a:t>
              </a:r>
              <a:r>
                <a:rPr lang="en-US" sz="1050" dirty="0" err="1">
                  <a:solidFill>
                    <a:schemeClr val="bg1"/>
                  </a:solidFill>
                  <a:latin typeface="Open Sans" pitchFamily="34" charset="0"/>
                  <a:ea typeface="Open Sans" pitchFamily="34" charset="0"/>
                  <a:cs typeface="Open Sans" pitchFamily="34" charset="0"/>
                </a:rPr>
                <a:t>tempor</a:t>
              </a:r>
              <a:r>
                <a:rPr lang="en-US" sz="1050" dirty="0">
                  <a:solidFill>
                    <a:schemeClr val="bg1"/>
                  </a:solidFill>
                  <a:latin typeface="Open Sans" pitchFamily="34" charset="0"/>
                  <a:ea typeface="Open Sans" pitchFamily="34" charset="0"/>
                  <a:cs typeface="Open Sans" pitchFamily="34" charset="0"/>
                </a:rPr>
                <a:t> ac gravida sit </a:t>
              </a:r>
              <a:r>
                <a:rPr lang="en-US" sz="1050" dirty="0" err="1">
                  <a:solidFill>
                    <a:schemeClr val="bg1"/>
                  </a:solidFill>
                  <a:latin typeface="Open Sans" pitchFamily="34" charset="0"/>
                  <a:ea typeface="Open Sans" pitchFamily="34" charset="0"/>
                  <a:cs typeface="Open Sans" pitchFamily="34" charset="0"/>
                </a:rPr>
                <a:t>amet</a:t>
              </a:r>
              <a:r>
                <a:rPr lang="en-US" sz="1050" dirty="0">
                  <a:solidFill>
                    <a:schemeClr val="bg1"/>
                  </a:solidFill>
                  <a:latin typeface="Open Sans" pitchFamily="34" charset="0"/>
                  <a:ea typeface="Open Sans" pitchFamily="34" charset="0"/>
                  <a:cs typeface="Open Sans" pitchFamily="34" charset="0"/>
                </a:rPr>
                <a:t>, porta </a:t>
              </a:r>
              <a:r>
                <a:rPr lang="en-US" sz="1050" dirty="0" err="1">
                  <a:solidFill>
                    <a:schemeClr val="bg1"/>
                  </a:solidFill>
                  <a:latin typeface="Open Sans" pitchFamily="34" charset="0"/>
                  <a:ea typeface="Open Sans" pitchFamily="34" charset="0"/>
                  <a:cs typeface="Open Sans" pitchFamily="34" charset="0"/>
                </a:rPr>
                <a:t>fermentum</a:t>
              </a:r>
              <a:r>
                <a:rPr lang="en-US" sz="1050" dirty="0">
                  <a:solidFill>
                    <a:schemeClr val="bg1"/>
                  </a:solidFill>
                  <a:latin typeface="Open Sans" pitchFamily="34" charset="0"/>
                  <a:ea typeface="Open Sans" pitchFamily="34" charset="0"/>
                  <a:cs typeface="Open Sans" pitchFamily="34" charset="0"/>
                </a:rPr>
                <a:t> magna. </a:t>
              </a:r>
              <a:r>
                <a:rPr lang="en-US" sz="1050" dirty="0" err="1">
                  <a:solidFill>
                    <a:schemeClr val="bg1"/>
                  </a:solidFill>
                  <a:latin typeface="Open Sans" pitchFamily="34" charset="0"/>
                  <a:ea typeface="Open Sans" pitchFamily="34" charset="0"/>
                  <a:cs typeface="Open Sans" pitchFamily="34" charset="0"/>
                </a:rPr>
                <a:t>Aliquam</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euismod</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commodo</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nisl</a:t>
              </a:r>
              <a:r>
                <a:rPr lang="en-US" sz="1050" dirty="0">
                  <a:solidFill>
                    <a:schemeClr val="bg1"/>
                  </a:solidFill>
                  <a:latin typeface="Open Sans" pitchFamily="34" charset="0"/>
                  <a:ea typeface="Open Sans" pitchFamily="34" charset="0"/>
                  <a:cs typeface="Open Sans" pitchFamily="34" charset="0"/>
                </a:rPr>
                <a:t>.</a:t>
              </a:r>
              <a:endParaRPr lang="en-US" sz="1050" dirty="0">
                <a:solidFill>
                  <a:schemeClr val="bg1"/>
                </a:solidFill>
                <a:latin typeface="Open Sans" pitchFamily="34" charset="0"/>
                <a:ea typeface="Open Sans" pitchFamily="34" charset="0"/>
                <a:cs typeface="Open Sans" pitchFamily="34" charset="0"/>
              </a:endParaRPr>
            </a:p>
          </p:txBody>
        </p:sp>
        <p:sp>
          <p:nvSpPr>
            <p:cNvPr id="25" name="Rectangle 34"/>
            <p:cNvSpPr/>
            <p:nvPr/>
          </p:nvSpPr>
          <p:spPr>
            <a:xfrm>
              <a:off x="8571567" y="4838669"/>
              <a:ext cx="2190644" cy="1061829"/>
            </a:xfrm>
            <a:prstGeom prst="rect">
              <a:avLst/>
            </a:prstGeom>
          </p:spPr>
          <p:txBody>
            <a:bodyPr wrap="square">
              <a:spAutoFit/>
            </a:bodyPr>
            <a:lstStyle/>
            <a:p>
              <a:pPr algn="ctr">
                <a:lnSpc>
                  <a:spcPct val="150000"/>
                </a:lnSpc>
              </a:pPr>
              <a:r>
                <a:rPr lang="en-US" sz="1050" dirty="0" err="1">
                  <a:solidFill>
                    <a:schemeClr val="bg1"/>
                  </a:solidFill>
                  <a:latin typeface="Open Sans" pitchFamily="34" charset="0"/>
                  <a:ea typeface="Open Sans" pitchFamily="34" charset="0"/>
                  <a:cs typeface="Open Sans" pitchFamily="34" charset="0"/>
                </a:rPr>
                <a:t>Vivamus</a:t>
              </a:r>
              <a:r>
                <a:rPr lang="en-US" sz="1050" dirty="0">
                  <a:solidFill>
                    <a:schemeClr val="bg1"/>
                  </a:solidFill>
                  <a:latin typeface="Open Sans" pitchFamily="34" charset="0"/>
                  <a:ea typeface="Open Sans" pitchFamily="34" charset="0"/>
                  <a:cs typeface="Open Sans" pitchFamily="34" charset="0"/>
                </a:rPr>
                <a:t> quam dolor, </a:t>
              </a:r>
              <a:r>
                <a:rPr lang="en-US" sz="1050" dirty="0" err="1">
                  <a:solidFill>
                    <a:schemeClr val="bg1"/>
                  </a:solidFill>
                  <a:latin typeface="Open Sans" pitchFamily="34" charset="0"/>
                  <a:ea typeface="Open Sans" pitchFamily="34" charset="0"/>
                  <a:cs typeface="Open Sans" pitchFamily="34" charset="0"/>
                </a:rPr>
                <a:t>tempor</a:t>
              </a:r>
              <a:r>
                <a:rPr lang="en-US" sz="1050" dirty="0">
                  <a:solidFill>
                    <a:schemeClr val="bg1"/>
                  </a:solidFill>
                  <a:latin typeface="Open Sans" pitchFamily="34" charset="0"/>
                  <a:ea typeface="Open Sans" pitchFamily="34" charset="0"/>
                  <a:cs typeface="Open Sans" pitchFamily="34" charset="0"/>
                </a:rPr>
                <a:t> ac gravida sit </a:t>
              </a:r>
              <a:r>
                <a:rPr lang="en-US" sz="1050" dirty="0" err="1">
                  <a:solidFill>
                    <a:schemeClr val="bg1"/>
                  </a:solidFill>
                  <a:latin typeface="Open Sans" pitchFamily="34" charset="0"/>
                  <a:ea typeface="Open Sans" pitchFamily="34" charset="0"/>
                  <a:cs typeface="Open Sans" pitchFamily="34" charset="0"/>
                </a:rPr>
                <a:t>amet</a:t>
              </a:r>
              <a:r>
                <a:rPr lang="en-US" sz="1050" dirty="0">
                  <a:solidFill>
                    <a:schemeClr val="bg1"/>
                  </a:solidFill>
                  <a:latin typeface="Open Sans" pitchFamily="34" charset="0"/>
                  <a:ea typeface="Open Sans" pitchFamily="34" charset="0"/>
                  <a:cs typeface="Open Sans" pitchFamily="34" charset="0"/>
                </a:rPr>
                <a:t>, porta </a:t>
              </a:r>
              <a:r>
                <a:rPr lang="en-US" sz="1050" dirty="0" err="1">
                  <a:solidFill>
                    <a:schemeClr val="bg1"/>
                  </a:solidFill>
                  <a:latin typeface="Open Sans" pitchFamily="34" charset="0"/>
                  <a:ea typeface="Open Sans" pitchFamily="34" charset="0"/>
                  <a:cs typeface="Open Sans" pitchFamily="34" charset="0"/>
                </a:rPr>
                <a:t>fermentum</a:t>
              </a:r>
              <a:r>
                <a:rPr lang="en-US" sz="1050" dirty="0">
                  <a:solidFill>
                    <a:schemeClr val="bg1"/>
                  </a:solidFill>
                  <a:latin typeface="Open Sans" pitchFamily="34" charset="0"/>
                  <a:ea typeface="Open Sans" pitchFamily="34" charset="0"/>
                  <a:cs typeface="Open Sans" pitchFamily="34" charset="0"/>
                </a:rPr>
                <a:t> magna. </a:t>
              </a:r>
              <a:r>
                <a:rPr lang="en-US" sz="1050" dirty="0" err="1">
                  <a:solidFill>
                    <a:schemeClr val="bg1"/>
                  </a:solidFill>
                  <a:latin typeface="Open Sans" pitchFamily="34" charset="0"/>
                  <a:ea typeface="Open Sans" pitchFamily="34" charset="0"/>
                  <a:cs typeface="Open Sans" pitchFamily="34" charset="0"/>
                </a:rPr>
                <a:t>Aliquam</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euismod</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commodo</a:t>
              </a:r>
              <a:r>
                <a:rPr lang="en-US" sz="1050" dirty="0">
                  <a:solidFill>
                    <a:schemeClr val="bg1"/>
                  </a:solidFill>
                  <a:latin typeface="Open Sans" pitchFamily="34" charset="0"/>
                  <a:ea typeface="Open Sans" pitchFamily="34" charset="0"/>
                  <a:cs typeface="Open Sans" pitchFamily="34" charset="0"/>
                </a:rPr>
                <a:t> </a:t>
              </a:r>
              <a:r>
                <a:rPr lang="en-US" sz="1050" dirty="0" err="1">
                  <a:solidFill>
                    <a:schemeClr val="bg1"/>
                  </a:solidFill>
                  <a:latin typeface="Open Sans" pitchFamily="34" charset="0"/>
                  <a:ea typeface="Open Sans" pitchFamily="34" charset="0"/>
                  <a:cs typeface="Open Sans" pitchFamily="34" charset="0"/>
                </a:rPr>
                <a:t>nisl</a:t>
              </a:r>
              <a:r>
                <a:rPr lang="en-US" sz="1050" dirty="0">
                  <a:solidFill>
                    <a:schemeClr val="bg1"/>
                  </a:solidFill>
                  <a:latin typeface="Open Sans" pitchFamily="34" charset="0"/>
                  <a:ea typeface="Open Sans" pitchFamily="34" charset="0"/>
                  <a:cs typeface="Open Sans" pitchFamily="34" charset="0"/>
                </a:rPr>
                <a:t>.</a:t>
              </a:r>
              <a:endParaRPr lang="en-US" sz="1050" dirty="0">
                <a:solidFill>
                  <a:schemeClr val="bg1"/>
                </a:solidFill>
                <a:latin typeface="Open Sans" pitchFamily="34" charset="0"/>
                <a:ea typeface="Open Sans" pitchFamily="34" charset="0"/>
                <a:cs typeface="Open Sans" pitchFamily="34" charset="0"/>
              </a:endParaRPr>
            </a:p>
          </p:txBody>
        </p:sp>
        <p:sp>
          <p:nvSpPr>
            <p:cNvPr id="26" name="Rounded Rectangle 35"/>
            <p:cNvSpPr/>
            <p:nvPr/>
          </p:nvSpPr>
          <p:spPr>
            <a:xfrm>
              <a:off x="3817917" y="2199885"/>
              <a:ext cx="1968523" cy="1902484"/>
            </a:xfrm>
            <a:prstGeom prst="roundRect">
              <a:avLst>
                <a:gd name="adj" fmla="val 744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36"/>
            <p:cNvSpPr/>
            <p:nvPr/>
          </p:nvSpPr>
          <p:spPr>
            <a:xfrm>
              <a:off x="5061340" y="1876571"/>
              <a:ext cx="997013" cy="9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Open Sans" pitchFamily="34" charset="0"/>
                  <a:ea typeface="Open Sans" pitchFamily="34" charset="0"/>
                  <a:cs typeface="Open Sans" pitchFamily="34" charset="0"/>
                </a:rPr>
                <a:t>67%</a:t>
              </a:r>
              <a:endParaRPr lang="en-US" sz="1600">
                <a:solidFill>
                  <a:schemeClr val="tx1"/>
                </a:solidFill>
                <a:latin typeface="Open Sans" pitchFamily="34" charset="0"/>
                <a:ea typeface="Open Sans" pitchFamily="34" charset="0"/>
                <a:cs typeface="Open Sans" pitchFamily="34" charset="0"/>
              </a:endParaRPr>
            </a:p>
          </p:txBody>
        </p:sp>
        <p:sp>
          <p:nvSpPr>
            <p:cNvPr id="28" name="Rounded Rectangle 37"/>
            <p:cNvSpPr/>
            <p:nvPr/>
          </p:nvSpPr>
          <p:spPr>
            <a:xfrm>
              <a:off x="6265130" y="2199885"/>
              <a:ext cx="1968523" cy="1902484"/>
            </a:xfrm>
            <a:prstGeom prst="roundRect">
              <a:avLst>
                <a:gd name="adj" fmla="val 744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38"/>
            <p:cNvSpPr/>
            <p:nvPr/>
          </p:nvSpPr>
          <p:spPr>
            <a:xfrm>
              <a:off x="7508553" y="1876571"/>
              <a:ext cx="997013" cy="9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Open Sans" pitchFamily="34" charset="0"/>
                  <a:ea typeface="Open Sans" pitchFamily="34" charset="0"/>
                  <a:cs typeface="Open Sans" pitchFamily="34" charset="0"/>
                </a:rPr>
                <a:t>90%</a:t>
              </a:r>
              <a:endParaRPr lang="en-US" sz="1600">
                <a:solidFill>
                  <a:schemeClr val="tx1"/>
                </a:solidFill>
                <a:latin typeface="Open Sans" pitchFamily="34" charset="0"/>
                <a:ea typeface="Open Sans" pitchFamily="34" charset="0"/>
                <a:cs typeface="Open Sans" pitchFamily="34" charset="0"/>
              </a:endParaRPr>
            </a:p>
          </p:txBody>
        </p:sp>
        <p:sp>
          <p:nvSpPr>
            <p:cNvPr id="30" name="Rounded Rectangle 39"/>
            <p:cNvSpPr/>
            <p:nvPr/>
          </p:nvSpPr>
          <p:spPr>
            <a:xfrm>
              <a:off x="8686841" y="2199885"/>
              <a:ext cx="1968523" cy="1902484"/>
            </a:xfrm>
            <a:prstGeom prst="roundRect">
              <a:avLst>
                <a:gd name="adj" fmla="val 744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40"/>
            <p:cNvSpPr/>
            <p:nvPr/>
          </p:nvSpPr>
          <p:spPr>
            <a:xfrm>
              <a:off x="9930264" y="1876571"/>
              <a:ext cx="997013" cy="9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Open Sans" pitchFamily="34" charset="0"/>
                  <a:ea typeface="Open Sans" pitchFamily="34" charset="0"/>
                  <a:cs typeface="Open Sans" pitchFamily="34" charset="0"/>
                </a:rPr>
                <a:t>60%</a:t>
              </a:r>
              <a:endParaRPr lang="en-US" sz="1600">
                <a:solidFill>
                  <a:schemeClr val="tx1"/>
                </a:solidFill>
                <a:latin typeface="Open Sans" pitchFamily="34" charset="0"/>
                <a:ea typeface="Open Sans" pitchFamily="34" charset="0"/>
                <a:cs typeface="Open Sans" pitchFamily="34" charset="0"/>
              </a:endParaRPr>
            </a:p>
          </p:txBody>
        </p:sp>
        <p:grpSp>
          <p:nvGrpSpPr>
            <p:cNvPr id="32" name="Group 41"/>
            <p:cNvGrpSpPr/>
            <p:nvPr/>
          </p:nvGrpSpPr>
          <p:grpSpPr>
            <a:xfrm>
              <a:off x="4350072" y="2861010"/>
              <a:ext cx="921126" cy="580235"/>
              <a:chOff x="5348288" y="3646488"/>
              <a:chExt cx="201613" cy="127000"/>
            </a:xfrm>
            <a:solidFill>
              <a:schemeClr val="bg1"/>
            </a:solidFill>
          </p:grpSpPr>
          <p:sp>
            <p:nvSpPr>
              <p:cNvPr id="33" name="Freeform 27"/>
              <p:cNvSpPr>
                <a:spLocks noEditPoints="1"/>
              </p:cNvSpPr>
              <p:nvPr/>
            </p:nvSpPr>
            <p:spPr bwMode="auto">
              <a:xfrm>
                <a:off x="5348288" y="3646488"/>
                <a:ext cx="201613" cy="127000"/>
              </a:xfrm>
              <a:custGeom>
                <a:avLst/>
                <a:gdLst>
                  <a:gd name="T0" fmla="*/ 112 w 124"/>
                  <a:gd name="T1" fmla="*/ 18 h 78"/>
                  <a:gd name="T2" fmla="*/ 112 w 124"/>
                  <a:gd name="T3" fmla="*/ 0 h 78"/>
                  <a:gd name="T4" fmla="*/ 0 w 124"/>
                  <a:gd name="T5" fmla="*/ 0 h 78"/>
                  <a:gd name="T6" fmla="*/ 0 w 124"/>
                  <a:gd name="T7" fmla="*/ 78 h 78"/>
                  <a:gd name="T8" fmla="*/ 112 w 124"/>
                  <a:gd name="T9" fmla="*/ 78 h 78"/>
                  <a:gd name="T10" fmla="*/ 112 w 124"/>
                  <a:gd name="T11" fmla="*/ 60 h 78"/>
                  <a:gd name="T12" fmla="*/ 124 w 124"/>
                  <a:gd name="T13" fmla="*/ 54 h 78"/>
                  <a:gd name="T14" fmla="*/ 124 w 124"/>
                  <a:gd name="T15" fmla="*/ 26 h 78"/>
                  <a:gd name="T16" fmla="*/ 112 w 124"/>
                  <a:gd name="T17" fmla="*/ 18 h 78"/>
                  <a:gd name="T18" fmla="*/ 103 w 124"/>
                  <a:gd name="T19" fmla="*/ 69 h 78"/>
                  <a:gd name="T20" fmla="*/ 9 w 124"/>
                  <a:gd name="T21" fmla="*/ 69 h 78"/>
                  <a:gd name="T22" fmla="*/ 9 w 124"/>
                  <a:gd name="T23" fmla="*/ 10 h 78"/>
                  <a:gd name="T24" fmla="*/ 103 w 124"/>
                  <a:gd name="T25" fmla="*/ 10 h 78"/>
                  <a:gd name="T26" fmla="*/ 103 w 124"/>
                  <a:gd name="T27" fmla="*/ 6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4" h="78">
                    <a:moveTo>
                      <a:pt x="112" y="18"/>
                    </a:moveTo>
                    <a:cubicBezTo>
                      <a:pt x="112" y="0"/>
                      <a:pt x="112" y="0"/>
                      <a:pt x="112" y="0"/>
                    </a:cubicBezTo>
                    <a:cubicBezTo>
                      <a:pt x="0" y="0"/>
                      <a:pt x="0" y="0"/>
                      <a:pt x="0" y="0"/>
                    </a:cubicBezTo>
                    <a:cubicBezTo>
                      <a:pt x="0" y="78"/>
                      <a:pt x="0" y="78"/>
                      <a:pt x="0" y="78"/>
                    </a:cubicBezTo>
                    <a:cubicBezTo>
                      <a:pt x="112" y="78"/>
                      <a:pt x="112" y="78"/>
                      <a:pt x="112" y="78"/>
                    </a:cubicBezTo>
                    <a:cubicBezTo>
                      <a:pt x="112" y="60"/>
                      <a:pt x="112" y="60"/>
                      <a:pt x="112" y="60"/>
                    </a:cubicBezTo>
                    <a:cubicBezTo>
                      <a:pt x="116" y="60"/>
                      <a:pt x="124" y="61"/>
                      <a:pt x="124" y="54"/>
                    </a:cubicBezTo>
                    <a:cubicBezTo>
                      <a:pt x="124" y="26"/>
                      <a:pt x="124" y="26"/>
                      <a:pt x="124" y="26"/>
                    </a:cubicBezTo>
                    <a:cubicBezTo>
                      <a:pt x="124" y="17"/>
                      <a:pt x="115" y="18"/>
                      <a:pt x="112" y="18"/>
                    </a:cubicBezTo>
                    <a:close/>
                    <a:moveTo>
                      <a:pt x="103" y="69"/>
                    </a:moveTo>
                    <a:cubicBezTo>
                      <a:pt x="9" y="69"/>
                      <a:pt x="9" y="69"/>
                      <a:pt x="9" y="69"/>
                    </a:cubicBezTo>
                    <a:cubicBezTo>
                      <a:pt x="9" y="10"/>
                      <a:pt x="9" y="10"/>
                      <a:pt x="9" y="10"/>
                    </a:cubicBezTo>
                    <a:cubicBezTo>
                      <a:pt x="103" y="10"/>
                      <a:pt x="103" y="10"/>
                      <a:pt x="103" y="10"/>
                    </a:cubicBezTo>
                    <a:lnTo>
                      <a:pt x="103" y="6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4" name="Rectangle 28"/>
              <p:cNvSpPr>
                <a:spLocks noChangeArrowheads="1"/>
              </p:cNvSpPr>
              <p:nvPr/>
            </p:nvSpPr>
            <p:spPr bwMode="auto">
              <a:xfrm>
                <a:off x="5376863" y="3676651"/>
                <a:ext cx="36513" cy="69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35" name="Rectangle 29"/>
              <p:cNvSpPr>
                <a:spLocks noChangeArrowheads="1"/>
              </p:cNvSpPr>
              <p:nvPr/>
            </p:nvSpPr>
            <p:spPr bwMode="auto">
              <a:xfrm>
                <a:off x="5419725" y="3676651"/>
                <a:ext cx="39688" cy="698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grpSp>
        <p:grpSp>
          <p:nvGrpSpPr>
            <p:cNvPr id="36" name="Group 45"/>
            <p:cNvGrpSpPr/>
            <p:nvPr/>
          </p:nvGrpSpPr>
          <p:grpSpPr>
            <a:xfrm>
              <a:off x="1860504" y="2795201"/>
              <a:ext cx="1039925" cy="711853"/>
              <a:chOff x="2324100" y="1814513"/>
              <a:chExt cx="266700" cy="182563"/>
            </a:xfrm>
            <a:solidFill>
              <a:schemeClr val="bg1"/>
            </a:solidFill>
          </p:grpSpPr>
          <p:sp>
            <p:nvSpPr>
              <p:cNvPr id="37" name="Freeform 55"/>
              <p:cNvSpPr>
                <a:spLocks noEditPoints="1"/>
              </p:cNvSpPr>
              <p:nvPr/>
            </p:nvSpPr>
            <p:spPr bwMode="auto">
              <a:xfrm>
                <a:off x="2324100" y="1814513"/>
                <a:ext cx="188913" cy="182563"/>
              </a:xfrm>
              <a:custGeom>
                <a:avLst/>
                <a:gdLst>
                  <a:gd name="T0" fmla="*/ 86 w 99"/>
                  <a:gd name="T1" fmla="*/ 60 h 97"/>
                  <a:gd name="T2" fmla="*/ 99 w 99"/>
                  <a:gd name="T3" fmla="*/ 54 h 97"/>
                  <a:gd name="T4" fmla="*/ 99 w 99"/>
                  <a:gd name="T5" fmla="*/ 43 h 97"/>
                  <a:gd name="T6" fmla="*/ 86 w 99"/>
                  <a:gd name="T7" fmla="*/ 37 h 97"/>
                  <a:gd name="T8" fmla="*/ 83 w 99"/>
                  <a:gd name="T9" fmla="*/ 31 h 97"/>
                  <a:gd name="T10" fmla="*/ 88 w 99"/>
                  <a:gd name="T11" fmla="*/ 18 h 97"/>
                  <a:gd name="T12" fmla="*/ 81 w 99"/>
                  <a:gd name="T13" fmla="*/ 10 h 97"/>
                  <a:gd name="T14" fmla="*/ 67 w 99"/>
                  <a:gd name="T15" fmla="*/ 16 h 97"/>
                  <a:gd name="T16" fmla="*/ 61 w 99"/>
                  <a:gd name="T17" fmla="*/ 13 h 97"/>
                  <a:gd name="T18" fmla="*/ 55 w 99"/>
                  <a:gd name="T19" fmla="*/ 0 h 97"/>
                  <a:gd name="T20" fmla="*/ 44 w 99"/>
                  <a:gd name="T21" fmla="*/ 0 h 97"/>
                  <a:gd name="T22" fmla="*/ 38 w 99"/>
                  <a:gd name="T23" fmla="*/ 13 h 97"/>
                  <a:gd name="T24" fmla="*/ 32 w 99"/>
                  <a:gd name="T25" fmla="*/ 16 h 97"/>
                  <a:gd name="T26" fmla="*/ 18 w 99"/>
                  <a:gd name="T27" fmla="*/ 11 h 97"/>
                  <a:gd name="T28" fmla="*/ 11 w 99"/>
                  <a:gd name="T29" fmla="*/ 18 h 97"/>
                  <a:gd name="T30" fmla="*/ 16 w 99"/>
                  <a:gd name="T31" fmla="*/ 32 h 97"/>
                  <a:gd name="T32" fmla="*/ 14 w 99"/>
                  <a:gd name="T33" fmla="*/ 37 h 97"/>
                  <a:gd name="T34" fmla="*/ 0 w 99"/>
                  <a:gd name="T35" fmla="*/ 43 h 97"/>
                  <a:gd name="T36" fmla="*/ 0 w 99"/>
                  <a:gd name="T37" fmla="*/ 54 h 97"/>
                  <a:gd name="T38" fmla="*/ 14 w 99"/>
                  <a:gd name="T39" fmla="*/ 60 h 97"/>
                  <a:gd name="T40" fmla="*/ 16 w 99"/>
                  <a:gd name="T41" fmla="*/ 66 h 97"/>
                  <a:gd name="T42" fmla="*/ 11 w 99"/>
                  <a:gd name="T43" fmla="*/ 79 h 97"/>
                  <a:gd name="T44" fmla="*/ 19 w 99"/>
                  <a:gd name="T45" fmla="*/ 87 h 97"/>
                  <a:gd name="T46" fmla="*/ 32 w 99"/>
                  <a:gd name="T47" fmla="*/ 81 h 97"/>
                  <a:gd name="T48" fmla="*/ 38 w 99"/>
                  <a:gd name="T49" fmla="*/ 84 h 97"/>
                  <a:gd name="T50" fmla="*/ 45 w 99"/>
                  <a:gd name="T51" fmla="*/ 97 h 97"/>
                  <a:gd name="T52" fmla="*/ 55 w 99"/>
                  <a:gd name="T53" fmla="*/ 97 h 97"/>
                  <a:gd name="T54" fmla="*/ 61 w 99"/>
                  <a:gd name="T55" fmla="*/ 84 h 97"/>
                  <a:gd name="T56" fmla="*/ 67 w 99"/>
                  <a:gd name="T57" fmla="*/ 81 h 97"/>
                  <a:gd name="T58" fmla="*/ 81 w 99"/>
                  <a:gd name="T59" fmla="*/ 86 h 97"/>
                  <a:gd name="T60" fmla="*/ 89 w 99"/>
                  <a:gd name="T61" fmla="*/ 79 h 97"/>
                  <a:gd name="T62" fmla="*/ 83 w 99"/>
                  <a:gd name="T63" fmla="*/ 66 h 97"/>
                  <a:gd name="T64" fmla="*/ 86 w 99"/>
                  <a:gd name="T65" fmla="*/ 60 h 97"/>
                  <a:gd name="T66" fmla="*/ 50 w 99"/>
                  <a:gd name="T67" fmla="*/ 64 h 97"/>
                  <a:gd name="T68" fmla="*/ 34 w 99"/>
                  <a:gd name="T69" fmla="*/ 49 h 97"/>
                  <a:gd name="T70" fmla="*/ 50 w 99"/>
                  <a:gd name="T71" fmla="*/ 33 h 97"/>
                  <a:gd name="T72" fmla="*/ 66 w 99"/>
                  <a:gd name="T73" fmla="*/ 49 h 97"/>
                  <a:gd name="T74" fmla="*/ 50 w 99"/>
                  <a:gd name="T75" fmla="*/ 6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9" h="97">
                    <a:moveTo>
                      <a:pt x="86" y="60"/>
                    </a:moveTo>
                    <a:cubicBezTo>
                      <a:pt x="86" y="60"/>
                      <a:pt x="99" y="54"/>
                      <a:pt x="99" y="54"/>
                    </a:cubicBezTo>
                    <a:cubicBezTo>
                      <a:pt x="99" y="43"/>
                      <a:pt x="99" y="43"/>
                      <a:pt x="99" y="43"/>
                    </a:cubicBezTo>
                    <a:cubicBezTo>
                      <a:pt x="99" y="42"/>
                      <a:pt x="86" y="37"/>
                      <a:pt x="86" y="37"/>
                    </a:cubicBezTo>
                    <a:cubicBezTo>
                      <a:pt x="83" y="31"/>
                      <a:pt x="83" y="31"/>
                      <a:pt x="83" y="31"/>
                    </a:cubicBezTo>
                    <a:cubicBezTo>
                      <a:pt x="83" y="31"/>
                      <a:pt x="89" y="18"/>
                      <a:pt x="88" y="18"/>
                    </a:cubicBezTo>
                    <a:cubicBezTo>
                      <a:pt x="81" y="10"/>
                      <a:pt x="81" y="10"/>
                      <a:pt x="81" y="10"/>
                    </a:cubicBezTo>
                    <a:cubicBezTo>
                      <a:pt x="80" y="10"/>
                      <a:pt x="67" y="16"/>
                      <a:pt x="67" y="16"/>
                    </a:cubicBezTo>
                    <a:cubicBezTo>
                      <a:pt x="61" y="13"/>
                      <a:pt x="61" y="13"/>
                      <a:pt x="61" y="13"/>
                    </a:cubicBezTo>
                    <a:cubicBezTo>
                      <a:pt x="61" y="13"/>
                      <a:pt x="56" y="0"/>
                      <a:pt x="55" y="0"/>
                    </a:cubicBezTo>
                    <a:cubicBezTo>
                      <a:pt x="44" y="0"/>
                      <a:pt x="44" y="0"/>
                      <a:pt x="44" y="0"/>
                    </a:cubicBezTo>
                    <a:cubicBezTo>
                      <a:pt x="43" y="0"/>
                      <a:pt x="38" y="13"/>
                      <a:pt x="38" y="13"/>
                    </a:cubicBezTo>
                    <a:cubicBezTo>
                      <a:pt x="32" y="16"/>
                      <a:pt x="32" y="16"/>
                      <a:pt x="32" y="16"/>
                    </a:cubicBezTo>
                    <a:cubicBezTo>
                      <a:pt x="32" y="16"/>
                      <a:pt x="19" y="10"/>
                      <a:pt x="18" y="11"/>
                    </a:cubicBezTo>
                    <a:cubicBezTo>
                      <a:pt x="11" y="18"/>
                      <a:pt x="11" y="18"/>
                      <a:pt x="11" y="18"/>
                    </a:cubicBezTo>
                    <a:cubicBezTo>
                      <a:pt x="10" y="19"/>
                      <a:pt x="16" y="32"/>
                      <a:pt x="16" y="32"/>
                    </a:cubicBezTo>
                    <a:cubicBezTo>
                      <a:pt x="14" y="37"/>
                      <a:pt x="14" y="37"/>
                      <a:pt x="14" y="37"/>
                    </a:cubicBezTo>
                    <a:cubicBezTo>
                      <a:pt x="14" y="37"/>
                      <a:pt x="0" y="43"/>
                      <a:pt x="0" y="43"/>
                    </a:cubicBezTo>
                    <a:cubicBezTo>
                      <a:pt x="0" y="54"/>
                      <a:pt x="0" y="54"/>
                      <a:pt x="0" y="54"/>
                    </a:cubicBezTo>
                    <a:cubicBezTo>
                      <a:pt x="0" y="55"/>
                      <a:pt x="14" y="60"/>
                      <a:pt x="14" y="60"/>
                    </a:cubicBezTo>
                    <a:cubicBezTo>
                      <a:pt x="16" y="66"/>
                      <a:pt x="16" y="66"/>
                      <a:pt x="16" y="66"/>
                    </a:cubicBezTo>
                    <a:cubicBezTo>
                      <a:pt x="16" y="66"/>
                      <a:pt x="10" y="79"/>
                      <a:pt x="11" y="79"/>
                    </a:cubicBezTo>
                    <a:cubicBezTo>
                      <a:pt x="19" y="87"/>
                      <a:pt x="19" y="87"/>
                      <a:pt x="19" y="87"/>
                    </a:cubicBezTo>
                    <a:cubicBezTo>
                      <a:pt x="19" y="87"/>
                      <a:pt x="32" y="81"/>
                      <a:pt x="32" y="81"/>
                    </a:cubicBezTo>
                    <a:cubicBezTo>
                      <a:pt x="38" y="84"/>
                      <a:pt x="38" y="84"/>
                      <a:pt x="38" y="84"/>
                    </a:cubicBezTo>
                    <a:cubicBezTo>
                      <a:pt x="38" y="84"/>
                      <a:pt x="44" y="97"/>
                      <a:pt x="45" y="97"/>
                    </a:cubicBezTo>
                    <a:cubicBezTo>
                      <a:pt x="55" y="97"/>
                      <a:pt x="55" y="97"/>
                      <a:pt x="55" y="97"/>
                    </a:cubicBezTo>
                    <a:cubicBezTo>
                      <a:pt x="56" y="97"/>
                      <a:pt x="61" y="84"/>
                      <a:pt x="61" y="84"/>
                    </a:cubicBezTo>
                    <a:cubicBezTo>
                      <a:pt x="67" y="81"/>
                      <a:pt x="67" y="81"/>
                      <a:pt x="67" y="81"/>
                    </a:cubicBezTo>
                    <a:cubicBezTo>
                      <a:pt x="67" y="81"/>
                      <a:pt x="81" y="87"/>
                      <a:pt x="81" y="86"/>
                    </a:cubicBezTo>
                    <a:cubicBezTo>
                      <a:pt x="89" y="79"/>
                      <a:pt x="89" y="79"/>
                      <a:pt x="89" y="79"/>
                    </a:cubicBezTo>
                    <a:cubicBezTo>
                      <a:pt x="89" y="78"/>
                      <a:pt x="83" y="66"/>
                      <a:pt x="83" y="66"/>
                    </a:cubicBezTo>
                    <a:lnTo>
                      <a:pt x="86" y="60"/>
                    </a:lnTo>
                    <a:close/>
                    <a:moveTo>
                      <a:pt x="50" y="64"/>
                    </a:moveTo>
                    <a:cubicBezTo>
                      <a:pt x="41" y="64"/>
                      <a:pt x="34" y="57"/>
                      <a:pt x="34" y="49"/>
                    </a:cubicBezTo>
                    <a:cubicBezTo>
                      <a:pt x="34" y="40"/>
                      <a:pt x="41" y="33"/>
                      <a:pt x="50" y="33"/>
                    </a:cubicBezTo>
                    <a:cubicBezTo>
                      <a:pt x="58" y="33"/>
                      <a:pt x="66" y="40"/>
                      <a:pt x="66" y="49"/>
                    </a:cubicBezTo>
                    <a:cubicBezTo>
                      <a:pt x="66" y="57"/>
                      <a:pt x="58" y="64"/>
                      <a:pt x="50"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8" name="Freeform 56"/>
              <p:cNvSpPr>
                <a:spLocks noEditPoints="1"/>
              </p:cNvSpPr>
              <p:nvPr/>
            </p:nvSpPr>
            <p:spPr bwMode="auto">
              <a:xfrm>
                <a:off x="2501900" y="1905001"/>
                <a:ext cx="88900" cy="90488"/>
              </a:xfrm>
              <a:custGeom>
                <a:avLst/>
                <a:gdLst>
                  <a:gd name="T0" fmla="*/ 41 w 47"/>
                  <a:gd name="T1" fmla="*/ 23 h 48"/>
                  <a:gd name="T2" fmla="*/ 41 w 47"/>
                  <a:gd name="T3" fmla="*/ 20 h 48"/>
                  <a:gd name="T4" fmla="*/ 45 w 47"/>
                  <a:gd name="T5" fmla="*/ 14 h 48"/>
                  <a:gd name="T6" fmla="*/ 42 w 47"/>
                  <a:gd name="T7" fmla="*/ 9 h 48"/>
                  <a:gd name="T8" fmla="*/ 35 w 47"/>
                  <a:gd name="T9" fmla="*/ 11 h 48"/>
                  <a:gd name="T10" fmla="*/ 33 w 47"/>
                  <a:gd name="T11" fmla="*/ 9 h 48"/>
                  <a:gd name="T12" fmla="*/ 31 w 47"/>
                  <a:gd name="T13" fmla="*/ 2 h 48"/>
                  <a:gd name="T14" fmla="*/ 26 w 47"/>
                  <a:gd name="T15" fmla="*/ 1 h 48"/>
                  <a:gd name="T16" fmla="*/ 22 w 47"/>
                  <a:gd name="T17" fmla="*/ 6 h 48"/>
                  <a:gd name="T18" fmla="*/ 19 w 47"/>
                  <a:gd name="T19" fmla="*/ 7 h 48"/>
                  <a:gd name="T20" fmla="*/ 14 w 47"/>
                  <a:gd name="T21" fmla="*/ 3 h 48"/>
                  <a:gd name="T22" fmla="*/ 9 w 47"/>
                  <a:gd name="T23" fmla="*/ 5 h 48"/>
                  <a:gd name="T24" fmla="*/ 10 w 47"/>
                  <a:gd name="T25" fmla="*/ 12 h 48"/>
                  <a:gd name="T26" fmla="*/ 8 w 47"/>
                  <a:gd name="T27" fmla="*/ 15 h 48"/>
                  <a:gd name="T28" fmla="*/ 1 w 47"/>
                  <a:gd name="T29" fmla="*/ 16 h 48"/>
                  <a:gd name="T30" fmla="*/ 0 w 47"/>
                  <a:gd name="T31" fmla="*/ 21 h 48"/>
                  <a:gd name="T32" fmla="*/ 6 w 47"/>
                  <a:gd name="T33" fmla="*/ 25 h 48"/>
                  <a:gd name="T34" fmla="*/ 6 w 47"/>
                  <a:gd name="T35" fmla="*/ 28 h 48"/>
                  <a:gd name="T36" fmla="*/ 2 w 47"/>
                  <a:gd name="T37" fmla="*/ 34 h 48"/>
                  <a:gd name="T38" fmla="*/ 5 w 47"/>
                  <a:gd name="T39" fmla="*/ 39 h 48"/>
                  <a:gd name="T40" fmla="*/ 12 w 47"/>
                  <a:gd name="T41" fmla="*/ 38 h 48"/>
                  <a:gd name="T42" fmla="*/ 14 w 47"/>
                  <a:gd name="T43" fmla="*/ 39 h 48"/>
                  <a:gd name="T44" fmla="*/ 15 w 47"/>
                  <a:gd name="T45" fmla="*/ 46 h 48"/>
                  <a:gd name="T46" fmla="*/ 20 w 47"/>
                  <a:gd name="T47" fmla="*/ 48 h 48"/>
                  <a:gd name="T48" fmla="*/ 24 w 47"/>
                  <a:gd name="T49" fmla="*/ 42 h 48"/>
                  <a:gd name="T50" fmla="*/ 27 w 47"/>
                  <a:gd name="T51" fmla="*/ 42 h 48"/>
                  <a:gd name="T52" fmla="*/ 33 w 47"/>
                  <a:gd name="T53" fmla="*/ 46 h 48"/>
                  <a:gd name="T54" fmla="*/ 38 w 47"/>
                  <a:gd name="T55" fmla="*/ 43 h 48"/>
                  <a:gd name="T56" fmla="*/ 37 w 47"/>
                  <a:gd name="T57" fmla="*/ 36 h 48"/>
                  <a:gd name="T58" fmla="*/ 38 w 47"/>
                  <a:gd name="T59" fmla="*/ 33 h 48"/>
                  <a:gd name="T60" fmla="*/ 45 w 47"/>
                  <a:gd name="T61" fmla="*/ 32 h 48"/>
                  <a:gd name="T62" fmla="*/ 46 w 47"/>
                  <a:gd name="T63" fmla="*/ 27 h 48"/>
                  <a:gd name="T64" fmla="*/ 41 w 47"/>
                  <a:gd name="T65" fmla="*/ 23 h 48"/>
                  <a:gd name="T66" fmla="*/ 31 w 47"/>
                  <a:gd name="T67" fmla="*/ 26 h 48"/>
                  <a:gd name="T68" fmla="*/ 22 w 47"/>
                  <a:gd name="T69" fmla="*/ 31 h 48"/>
                  <a:gd name="T70" fmla="*/ 16 w 47"/>
                  <a:gd name="T71" fmla="*/ 22 h 48"/>
                  <a:gd name="T72" fmla="*/ 25 w 47"/>
                  <a:gd name="T73" fmla="*/ 17 h 48"/>
                  <a:gd name="T74" fmla="*/ 31 w 47"/>
                  <a:gd name="T75" fmla="*/ 2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 h="48">
                    <a:moveTo>
                      <a:pt x="41" y="23"/>
                    </a:moveTo>
                    <a:cubicBezTo>
                      <a:pt x="41" y="20"/>
                      <a:pt x="41" y="20"/>
                      <a:pt x="41" y="20"/>
                    </a:cubicBezTo>
                    <a:cubicBezTo>
                      <a:pt x="41" y="20"/>
                      <a:pt x="45" y="14"/>
                      <a:pt x="45" y="14"/>
                    </a:cubicBezTo>
                    <a:cubicBezTo>
                      <a:pt x="42" y="9"/>
                      <a:pt x="42" y="9"/>
                      <a:pt x="42" y="9"/>
                    </a:cubicBezTo>
                    <a:cubicBezTo>
                      <a:pt x="42" y="9"/>
                      <a:pt x="35" y="11"/>
                      <a:pt x="35" y="11"/>
                    </a:cubicBezTo>
                    <a:cubicBezTo>
                      <a:pt x="33" y="9"/>
                      <a:pt x="33" y="9"/>
                      <a:pt x="33" y="9"/>
                    </a:cubicBezTo>
                    <a:cubicBezTo>
                      <a:pt x="33" y="9"/>
                      <a:pt x="32" y="2"/>
                      <a:pt x="31" y="2"/>
                    </a:cubicBezTo>
                    <a:cubicBezTo>
                      <a:pt x="26" y="1"/>
                      <a:pt x="26" y="1"/>
                      <a:pt x="26" y="1"/>
                    </a:cubicBezTo>
                    <a:cubicBezTo>
                      <a:pt x="26" y="0"/>
                      <a:pt x="22" y="6"/>
                      <a:pt x="22" y="6"/>
                    </a:cubicBezTo>
                    <a:cubicBezTo>
                      <a:pt x="19" y="7"/>
                      <a:pt x="19" y="7"/>
                      <a:pt x="19" y="7"/>
                    </a:cubicBezTo>
                    <a:cubicBezTo>
                      <a:pt x="19" y="7"/>
                      <a:pt x="14" y="2"/>
                      <a:pt x="14" y="3"/>
                    </a:cubicBezTo>
                    <a:cubicBezTo>
                      <a:pt x="9" y="5"/>
                      <a:pt x="9" y="5"/>
                      <a:pt x="9" y="5"/>
                    </a:cubicBezTo>
                    <a:cubicBezTo>
                      <a:pt x="9" y="6"/>
                      <a:pt x="10" y="12"/>
                      <a:pt x="10" y="12"/>
                    </a:cubicBezTo>
                    <a:cubicBezTo>
                      <a:pt x="8" y="15"/>
                      <a:pt x="8" y="15"/>
                      <a:pt x="8" y="15"/>
                    </a:cubicBezTo>
                    <a:cubicBezTo>
                      <a:pt x="8" y="15"/>
                      <a:pt x="2" y="16"/>
                      <a:pt x="1" y="16"/>
                    </a:cubicBezTo>
                    <a:cubicBezTo>
                      <a:pt x="0" y="21"/>
                      <a:pt x="0" y="21"/>
                      <a:pt x="0" y="21"/>
                    </a:cubicBezTo>
                    <a:cubicBezTo>
                      <a:pt x="0" y="22"/>
                      <a:pt x="6" y="25"/>
                      <a:pt x="6" y="25"/>
                    </a:cubicBezTo>
                    <a:cubicBezTo>
                      <a:pt x="6" y="28"/>
                      <a:pt x="6" y="28"/>
                      <a:pt x="6" y="28"/>
                    </a:cubicBezTo>
                    <a:cubicBezTo>
                      <a:pt x="6" y="28"/>
                      <a:pt x="2" y="34"/>
                      <a:pt x="2" y="34"/>
                    </a:cubicBezTo>
                    <a:cubicBezTo>
                      <a:pt x="5" y="39"/>
                      <a:pt x="5" y="39"/>
                      <a:pt x="5" y="39"/>
                    </a:cubicBezTo>
                    <a:cubicBezTo>
                      <a:pt x="5" y="39"/>
                      <a:pt x="12" y="38"/>
                      <a:pt x="12" y="38"/>
                    </a:cubicBezTo>
                    <a:cubicBezTo>
                      <a:pt x="14" y="39"/>
                      <a:pt x="14" y="39"/>
                      <a:pt x="14" y="39"/>
                    </a:cubicBezTo>
                    <a:cubicBezTo>
                      <a:pt x="14" y="39"/>
                      <a:pt x="15" y="46"/>
                      <a:pt x="15" y="46"/>
                    </a:cubicBezTo>
                    <a:cubicBezTo>
                      <a:pt x="20" y="48"/>
                      <a:pt x="20" y="48"/>
                      <a:pt x="20" y="48"/>
                    </a:cubicBezTo>
                    <a:cubicBezTo>
                      <a:pt x="21" y="48"/>
                      <a:pt x="24" y="42"/>
                      <a:pt x="24" y="42"/>
                    </a:cubicBezTo>
                    <a:cubicBezTo>
                      <a:pt x="27" y="42"/>
                      <a:pt x="27" y="42"/>
                      <a:pt x="27" y="42"/>
                    </a:cubicBezTo>
                    <a:cubicBezTo>
                      <a:pt x="27" y="42"/>
                      <a:pt x="33" y="46"/>
                      <a:pt x="33" y="46"/>
                    </a:cubicBezTo>
                    <a:cubicBezTo>
                      <a:pt x="38" y="43"/>
                      <a:pt x="38" y="43"/>
                      <a:pt x="38" y="43"/>
                    </a:cubicBezTo>
                    <a:cubicBezTo>
                      <a:pt x="38" y="43"/>
                      <a:pt x="37" y="36"/>
                      <a:pt x="37" y="36"/>
                    </a:cubicBezTo>
                    <a:cubicBezTo>
                      <a:pt x="38" y="33"/>
                      <a:pt x="38" y="33"/>
                      <a:pt x="38" y="33"/>
                    </a:cubicBezTo>
                    <a:cubicBezTo>
                      <a:pt x="38" y="33"/>
                      <a:pt x="45" y="32"/>
                      <a:pt x="45" y="32"/>
                    </a:cubicBezTo>
                    <a:cubicBezTo>
                      <a:pt x="46" y="27"/>
                      <a:pt x="46" y="27"/>
                      <a:pt x="46" y="27"/>
                    </a:cubicBezTo>
                    <a:cubicBezTo>
                      <a:pt x="47" y="27"/>
                      <a:pt x="41" y="23"/>
                      <a:pt x="41" y="23"/>
                    </a:cubicBezTo>
                    <a:close/>
                    <a:moveTo>
                      <a:pt x="31" y="26"/>
                    </a:moveTo>
                    <a:cubicBezTo>
                      <a:pt x="30" y="30"/>
                      <a:pt x="26" y="32"/>
                      <a:pt x="22" y="31"/>
                    </a:cubicBezTo>
                    <a:cubicBezTo>
                      <a:pt x="18" y="30"/>
                      <a:pt x="15" y="26"/>
                      <a:pt x="16" y="22"/>
                    </a:cubicBezTo>
                    <a:cubicBezTo>
                      <a:pt x="17" y="18"/>
                      <a:pt x="21" y="16"/>
                      <a:pt x="25" y="17"/>
                    </a:cubicBezTo>
                    <a:cubicBezTo>
                      <a:pt x="29" y="18"/>
                      <a:pt x="32" y="22"/>
                      <a:pt x="31"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39" name="Freeform 54"/>
            <p:cNvSpPr>
              <a:spLocks noEditPoints="1"/>
            </p:cNvSpPr>
            <p:nvPr/>
          </p:nvSpPr>
          <p:spPr bwMode="auto">
            <a:xfrm>
              <a:off x="6813414" y="2701087"/>
              <a:ext cx="871954" cy="900082"/>
            </a:xfrm>
            <a:custGeom>
              <a:avLst/>
              <a:gdLst>
                <a:gd name="T0" fmla="*/ 83 w 130"/>
                <a:gd name="T1" fmla="*/ 92 h 134"/>
                <a:gd name="T2" fmla="*/ 128 w 130"/>
                <a:gd name="T3" fmla="*/ 26 h 134"/>
                <a:gd name="T4" fmla="*/ 128 w 130"/>
                <a:gd name="T5" fmla="*/ 21 h 134"/>
                <a:gd name="T6" fmla="*/ 118 w 130"/>
                <a:gd name="T7" fmla="*/ 10 h 134"/>
                <a:gd name="T8" fmla="*/ 112 w 130"/>
                <a:gd name="T9" fmla="*/ 10 h 134"/>
                <a:gd name="T10" fmla="*/ 107 w 130"/>
                <a:gd name="T11" fmla="*/ 15 h 134"/>
                <a:gd name="T12" fmla="*/ 101 w 130"/>
                <a:gd name="T13" fmla="*/ 16 h 134"/>
                <a:gd name="T14" fmla="*/ 102 w 130"/>
                <a:gd name="T15" fmla="*/ 0 h 134"/>
                <a:gd name="T16" fmla="*/ 28 w 130"/>
                <a:gd name="T17" fmla="*/ 0 h 134"/>
                <a:gd name="T18" fmla="*/ 28 w 130"/>
                <a:gd name="T19" fmla="*/ 16 h 134"/>
                <a:gd name="T20" fmla="*/ 23 w 130"/>
                <a:gd name="T21" fmla="*/ 15 h 134"/>
                <a:gd name="T22" fmla="*/ 18 w 130"/>
                <a:gd name="T23" fmla="*/ 10 h 134"/>
                <a:gd name="T24" fmla="*/ 12 w 130"/>
                <a:gd name="T25" fmla="*/ 10 h 134"/>
                <a:gd name="T26" fmla="*/ 1 w 130"/>
                <a:gd name="T27" fmla="*/ 21 h 134"/>
                <a:gd name="T28" fmla="*/ 1 w 130"/>
                <a:gd name="T29" fmla="*/ 26 h 134"/>
                <a:gd name="T30" fmla="*/ 47 w 130"/>
                <a:gd name="T31" fmla="*/ 92 h 134"/>
                <a:gd name="T32" fmla="*/ 59 w 130"/>
                <a:gd name="T33" fmla="*/ 97 h 134"/>
                <a:gd name="T34" fmla="*/ 59 w 130"/>
                <a:gd name="T35" fmla="*/ 103 h 134"/>
                <a:gd name="T36" fmla="*/ 54 w 130"/>
                <a:gd name="T37" fmla="*/ 105 h 134"/>
                <a:gd name="T38" fmla="*/ 59 w 130"/>
                <a:gd name="T39" fmla="*/ 108 h 134"/>
                <a:gd name="T40" fmla="*/ 59 w 130"/>
                <a:gd name="T41" fmla="*/ 114 h 134"/>
                <a:gd name="T42" fmla="*/ 55 w 130"/>
                <a:gd name="T43" fmla="*/ 119 h 134"/>
                <a:gd name="T44" fmla="*/ 49 w 130"/>
                <a:gd name="T45" fmla="*/ 124 h 134"/>
                <a:gd name="T46" fmla="*/ 44 w 130"/>
                <a:gd name="T47" fmla="*/ 129 h 134"/>
                <a:gd name="T48" fmla="*/ 49 w 130"/>
                <a:gd name="T49" fmla="*/ 134 h 134"/>
                <a:gd name="T50" fmla="*/ 80 w 130"/>
                <a:gd name="T51" fmla="*/ 134 h 134"/>
                <a:gd name="T52" fmla="*/ 86 w 130"/>
                <a:gd name="T53" fmla="*/ 129 h 134"/>
                <a:gd name="T54" fmla="*/ 80 w 130"/>
                <a:gd name="T55" fmla="*/ 124 h 134"/>
                <a:gd name="T56" fmla="*/ 75 w 130"/>
                <a:gd name="T57" fmla="*/ 118 h 134"/>
                <a:gd name="T58" fmla="*/ 70 w 130"/>
                <a:gd name="T59" fmla="*/ 114 h 134"/>
                <a:gd name="T60" fmla="*/ 70 w 130"/>
                <a:gd name="T61" fmla="*/ 108 h 134"/>
                <a:gd name="T62" fmla="*/ 75 w 130"/>
                <a:gd name="T63" fmla="*/ 105 h 134"/>
                <a:gd name="T64" fmla="*/ 70 w 130"/>
                <a:gd name="T65" fmla="*/ 103 h 134"/>
                <a:gd name="T66" fmla="*/ 70 w 130"/>
                <a:gd name="T67" fmla="*/ 97 h 134"/>
                <a:gd name="T68" fmla="*/ 83 w 130"/>
                <a:gd name="T69" fmla="*/ 92 h 134"/>
                <a:gd name="T70" fmla="*/ 102 w 130"/>
                <a:gd name="T71" fmla="*/ 21 h 134"/>
                <a:gd name="T72" fmla="*/ 107 w 130"/>
                <a:gd name="T73" fmla="*/ 21 h 134"/>
                <a:gd name="T74" fmla="*/ 113 w 130"/>
                <a:gd name="T75" fmla="*/ 16 h 134"/>
                <a:gd name="T76" fmla="*/ 118 w 130"/>
                <a:gd name="T77" fmla="*/ 21 h 134"/>
                <a:gd name="T78" fmla="*/ 118 w 130"/>
                <a:gd name="T79" fmla="*/ 26 h 134"/>
                <a:gd name="T80" fmla="*/ 91 w 130"/>
                <a:gd name="T81" fmla="*/ 71 h 134"/>
                <a:gd name="T82" fmla="*/ 102 w 130"/>
                <a:gd name="T83" fmla="*/ 21 h 134"/>
                <a:gd name="T84" fmla="*/ 37 w 130"/>
                <a:gd name="T85" fmla="*/ 72 h 134"/>
                <a:gd name="T86" fmla="*/ 10 w 130"/>
                <a:gd name="T87" fmla="*/ 27 h 134"/>
                <a:gd name="T88" fmla="*/ 10 w 130"/>
                <a:gd name="T89" fmla="*/ 22 h 134"/>
                <a:gd name="T90" fmla="*/ 15 w 130"/>
                <a:gd name="T91" fmla="*/ 16 h 134"/>
                <a:gd name="T92" fmla="*/ 21 w 130"/>
                <a:gd name="T93" fmla="*/ 22 h 134"/>
                <a:gd name="T94" fmla="*/ 26 w 130"/>
                <a:gd name="T95" fmla="*/ 22 h 134"/>
                <a:gd name="T96" fmla="*/ 37 w 130"/>
                <a:gd name="T97" fmla="*/ 7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34">
                  <a:moveTo>
                    <a:pt x="83" y="92"/>
                  </a:moveTo>
                  <a:cubicBezTo>
                    <a:pt x="130" y="63"/>
                    <a:pt x="128" y="26"/>
                    <a:pt x="128" y="26"/>
                  </a:cubicBezTo>
                  <a:cubicBezTo>
                    <a:pt x="128" y="21"/>
                    <a:pt x="128" y="21"/>
                    <a:pt x="128" y="21"/>
                  </a:cubicBezTo>
                  <a:cubicBezTo>
                    <a:pt x="128" y="21"/>
                    <a:pt x="128" y="10"/>
                    <a:pt x="118" y="10"/>
                  </a:cubicBezTo>
                  <a:cubicBezTo>
                    <a:pt x="115" y="10"/>
                    <a:pt x="112" y="10"/>
                    <a:pt x="112" y="10"/>
                  </a:cubicBezTo>
                  <a:cubicBezTo>
                    <a:pt x="107" y="10"/>
                    <a:pt x="107" y="15"/>
                    <a:pt x="107" y="15"/>
                  </a:cubicBezTo>
                  <a:cubicBezTo>
                    <a:pt x="107" y="15"/>
                    <a:pt x="105" y="16"/>
                    <a:pt x="101" y="16"/>
                  </a:cubicBezTo>
                  <a:cubicBezTo>
                    <a:pt x="101" y="12"/>
                    <a:pt x="102" y="0"/>
                    <a:pt x="102" y="0"/>
                  </a:cubicBezTo>
                  <a:cubicBezTo>
                    <a:pt x="56" y="6"/>
                    <a:pt x="28" y="0"/>
                    <a:pt x="28" y="0"/>
                  </a:cubicBezTo>
                  <a:cubicBezTo>
                    <a:pt x="28" y="16"/>
                    <a:pt x="28" y="16"/>
                    <a:pt x="28" y="16"/>
                  </a:cubicBezTo>
                  <a:cubicBezTo>
                    <a:pt x="24" y="16"/>
                    <a:pt x="23" y="15"/>
                    <a:pt x="23" y="15"/>
                  </a:cubicBezTo>
                  <a:cubicBezTo>
                    <a:pt x="23" y="15"/>
                    <a:pt x="22" y="10"/>
                    <a:pt x="18" y="10"/>
                  </a:cubicBezTo>
                  <a:cubicBezTo>
                    <a:pt x="18" y="10"/>
                    <a:pt x="15" y="10"/>
                    <a:pt x="12" y="10"/>
                  </a:cubicBezTo>
                  <a:cubicBezTo>
                    <a:pt x="2" y="10"/>
                    <a:pt x="1" y="21"/>
                    <a:pt x="1" y="21"/>
                  </a:cubicBezTo>
                  <a:cubicBezTo>
                    <a:pt x="1" y="26"/>
                    <a:pt x="1" y="26"/>
                    <a:pt x="1" y="26"/>
                  </a:cubicBezTo>
                  <a:cubicBezTo>
                    <a:pt x="1" y="26"/>
                    <a:pt x="0" y="63"/>
                    <a:pt x="47" y="92"/>
                  </a:cubicBezTo>
                  <a:cubicBezTo>
                    <a:pt x="47" y="92"/>
                    <a:pt x="52" y="97"/>
                    <a:pt x="59" y="97"/>
                  </a:cubicBezTo>
                  <a:cubicBezTo>
                    <a:pt x="59" y="103"/>
                    <a:pt x="59" y="103"/>
                    <a:pt x="59" y="103"/>
                  </a:cubicBezTo>
                  <a:cubicBezTo>
                    <a:pt x="59" y="103"/>
                    <a:pt x="54" y="102"/>
                    <a:pt x="54" y="105"/>
                  </a:cubicBezTo>
                  <a:cubicBezTo>
                    <a:pt x="54" y="109"/>
                    <a:pt x="59" y="108"/>
                    <a:pt x="59" y="108"/>
                  </a:cubicBezTo>
                  <a:cubicBezTo>
                    <a:pt x="59" y="114"/>
                    <a:pt x="59" y="114"/>
                    <a:pt x="59" y="114"/>
                  </a:cubicBezTo>
                  <a:cubicBezTo>
                    <a:pt x="59" y="114"/>
                    <a:pt x="58" y="119"/>
                    <a:pt x="55" y="119"/>
                  </a:cubicBezTo>
                  <a:cubicBezTo>
                    <a:pt x="55" y="124"/>
                    <a:pt x="49" y="124"/>
                    <a:pt x="49" y="124"/>
                  </a:cubicBezTo>
                  <a:cubicBezTo>
                    <a:pt x="49" y="124"/>
                    <a:pt x="44" y="125"/>
                    <a:pt x="44" y="129"/>
                  </a:cubicBezTo>
                  <a:cubicBezTo>
                    <a:pt x="44" y="129"/>
                    <a:pt x="43" y="134"/>
                    <a:pt x="49" y="134"/>
                  </a:cubicBezTo>
                  <a:cubicBezTo>
                    <a:pt x="57" y="134"/>
                    <a:pt x="80" y="134"/>
                    <a:pt x="80" y="134"/>
                  </a:cubicBezTo>
                  <a:cubicBezTo>
                    <a:pt x="85" y="134"/>
                    <a:pt x="86" y="129"/>
                    <a:pt x="86" y="129"/>
                  </a:cubicBezTo>
                  <a:cubicBezTo>
                    <a:pt x="86" y="129"/>
                    <a:pt x="86" y="124"/>
                    <a:pt x="80" y="124"/>
                  </a:cubicBezTo>
                  <a:cubicBezTo>
                    <a:pt x="75" y="124"/>
                    <a:pt x="75" y="118"/>
                    <a:pt x="75" y="118"/>
                  </a:cubicBezTo>
                  <a:cubicBezTo>
                    <a:pt x="75" y="118"/>
                    <a:pt x="70" y="119"/>
                    <a:pt x="70" y="114"/>
                  </a:cubicBezTo>
                  <a:cubicBezTo>
                    <a:pt x="70" y="108"/>
                    <a:pt x="70" y="108"/>
                    <a:pt x="70" y="108"/>
                  </a:cubicBezTo>
                  <a:cubicBezTo>
                    <a:pt x="70" y="108"/>
                    <a:pt x="75" y="109"/>
                    <a:pt x="75" y="105"/>
                  </a:cubicBezTo>
                  <a:cubicBezTo>
                    <a:pt x="75" y="102"/>
                    <a:pt x="70" y="103"/>
                    <a:pt x="70" y="103"/>
                  </a:cubicBezTo>
                  <a:cubicBezTo>
                    <a:pt x="70" y="97"/>
                    <a:pt x="70" y="97"/>
                    <a:pt x="70" y="97"/>
                  </a:cubicBezTo>
                  <a:cubicBezTo>
                    <a:pt x="75" y="97"/>
                    <a:pt x="79" y="95"/>
                    <a:pt x="83" y="92"/>
                  </a:cubicBezTo>
                  <a:close/>
                  <a:moveTo>
                    <a:pt x="102" y="21"/>
                  </a:moveTo>
                  <a:cubicBezTo>
                    <a:pt x="103" y="21"/>
                    <a:pt x="107" y="21"/>
                    <a:pt x="107" y="21"/>
                  </a:cubicBezTo>
                  <a:cubicBezTo>
                    <a:pt x="112" y="21"/>
                    <a:pt x="113" y="16"/>
                    <a:pt x="113" y="16"/>
                  </a:cubicBezTo>
                  <a:cubicBezTo>
                    <a:pt x="118" y="16"/>
                    <a:pt x="118" y="21"/>
                    <a:pt x="118" y="21"/>
                  </a:cubicBezTo>
                  <a:cubicBezTo>
                    <a:pt x="118" y="26"/>
                    <a:pt x="118" y="26"/>
                    <a:pt x="118" y="26"/>
                  </a:cubicBezTo>
                  <a:cubicBezTo>
                    <a:pt x="118" y="26"/>
                    <a:pt x="116" y="47"/>
                    <a:pt x="91" y="71"/>
                  </a:cubicBezTo>
                  <a:cubicBezTo>
                    <a:pt x="97" y="61"/>
                    <a:pt x="102" y="38"/>
                    <a:pt x="102" y="21"/>
                  </a:cubicBezTo>
                  <a:close/>
                  <a:moveTo>
                    <a:pt x="37" y="72"/>
                  </a:moveTo>
                  <a:cubicBezTo>
                    <a:pt x="11" y="48"/>
                    <a:pt x="10" y="27"/>
                    <a:pt x="10" y="27"/>
                  </a:cubicBezTo>
                  <a:cubicBezTo>
                    <a:pt x="10" y="22"/>
                    <a:pt x="10" y="22"/>
                    <a:pt x="10" y="22"/>
                  </a:cubicBezTo>
                  <a:cubicBezTo>
                    <a:pt x="10" y="22"/>
                    <a:pt x="10" y="16"/>
                    <a:pt x="15" y="16"/>
                  </a:cubicBezTo>
                  <a:cubicBezTo>
                    <a:pt x="15" y="16"/>
                    <a:pt x="15" y="22"/>
                    <a:pt x="21" y="22"/>
                  </a:cubicBezTo>
                  <a:cubicBezTo>
                    <a:pt x="21" y="22"/>
                    <a:pt x="25" y="22"/>
                    <a:pt x="26" y="22"/>
                  </a:cubicBezTo>
                  <a:cubicBezTo>
                    <a:pt x="26" y="39"/>
                    <a:pt x="31" y="62"/>
                    <a:pt x="37" y="72"/>
                  </a:cubicBezTo>
                  <a:close/>
                </a:path>
              </a:pathLst>
            </a:custGeom>
            <a:solidFill>
              <a:schemeClr val="bg1"/>
            </a:solidFill>
            <a:ln>
              <a:noFill/>
            </a:ln>
          </p:spPr>
          <p:txBody>
            <a:bodyPr vert="horz" wrap="square" lIns="91440" tIns="45720" rIns="91440" bIns="45720" numCol="1" anchor="t" anchorCtr="0" compatLnSpc="1"/>
            <a:lstStyle/>
            <a:p>
              <a:endParaRPr lang="en-US"/>
            </a:p>
          </p:txBody>
        </p:sp>
        <p:grpSp>
          <p:nvGrpSpPr>
            <p:cNvPr id="40" name="Group 49"/>
            <p:cNvGrpSpPr/>
            <p:nvPr/>
          </p:nvGrpSpPr>
          <p:grpSpPr>
            <a:xfrm>
              <a:off x="9333740" y="2654329"/>
              <a:ext cx="759809" cy="993597"/>
              <a:chOff x="812800" y="2401888"/>
              <a:chExt cx="206375" cy="269875"/>
            </a:xfrm>
            <a:solidFill>
              <a:schemeClr val="bg1"/>
            </a:solidFill>
          </p:grpSpPr>
          <p:sp>
            <p:nvSpPr>
              <p:cNvPr id="41" name="Freeform 47"/>
              <p:cNvSpPr>
                <a:spLocks noEditPoints="1"/>
              </p:cNvSpPr>
              <p:nvPr/>
            </p:nvSpPr>
            <p:spPr bwMode="auto">
              <a:xfrm>
                <a:off x="812800" y="2401888"/>
                <a:ext cx="206375" cy="269875"/>
              </a:xfrm>
              <a:custGeom>
                <a:avLst/>
                <a:gdLst>
                  <a:gd name="T0" fmla="*/ 104 w 109"/>
                  <a:gd name="T1" fmla="*/ 68 h 142"/>
                  <a:gd name="T2" fmla="*/ 96 w 109"/>
                  <a:gd name="T3" fmla="*/ 68 h 142"/>
                  <a:gd name="T4" fmla="*/ 96 w 109"/>
                  <a:gd name="T5" fmla="*/ 44 h 142"/>
                  <a:gd name="T6" fmla="*/ 84 w 109"/>
                  <a:gd name="T7" fmla="*/ 13 h 142"/>
                  <a:gd name="T8" fmla="*/ 55 w 109"/>
                  <a:gd name="T9" fmla="*/ 0 h 142"/>
                  <a:gd name="T10" fmla="*/ 25 w 109"/>
                  <a:gd name="T11" fmla="*/ 13 h 142"/>
                  <a:gd name="T12" fmla="*/ 13 w 109"/>
                  <a:gd name="T13" fmla="*/ 44 h 142"/>
                  <a:gd name="T14" fmla="*/ 13 w 109"/>
                  <a:gd name="T15" fmla="*/ 68 h 142"/>
                  <a:gd name="T16" fmla="*/ 6 w 109"/>
                  <a:gd name="T17" fmla="*/ 68 h 142"/>
                  <a:gd name="T18" fmla="*/ 0 w 109"/>
                  <a:gd name="T19" fmla="*/ 73 h 142"/>
                  <a:gd name="T20" fmla="*/ 0 w 109"/>
                  <a:gd name="T21" fmla="*/ 137 h 142"/>
                  <a:gd name="T22" fmla="*/ 6 w 109"/>
                  <a:gd name="T23" fmla="*/ 142 h 142"/>
                  <a:gd name="T24" fmla="*/ 104 w 109"/>
                  <a:gd name="T25" fmla="*/ 142 h 142"/>
                  <a:gd name="T26" fmla="*/ 109 w 109"/>
                  <a:gd name="T27" fmla="*/ 137 h 142"/>
                  <a:gd name="T28" fmla="*/ 109 w 109"/>
                  <a:gd name="T29" fmla="*/ 73 h 142"/>
                  <a:gd name="T30" fmla="*/ 104 w 109"/>
                  <a:gd name="T31" fmla="*/ 68 h 142"/>
                  <a:gd name="T32" fmla="*/ 66 w 109"/>
                  <a:gd name="T33" fmla="*/ 124 h 142"/>
                  <a:gd name="T34" fmla="*/ 55 w 109"/>
                  <a:gd name="T35" fmla="*/ 136 h 142"/>
                  <a:gd name="T36" fmla="*/ 43 w 109"/>
                  <a:gd name="T37" fmla="*/ 124 h 142"/>
                  <a:gd name="T38" fmla="*/ 43 w 109"/>
                  <a:gd name="T39" fmla="*/ 103 h 142"/>
                  <a:gd name="T40" fmla="*/ 55 w 109"/>
                  <a:gd name="T41" fmla="*/ 91 h 142"/>
                  <a:gd name="T42" fmla="*/ 66 w 109"/>
                  <a:gd name="T43" fmla="*/ 103 h 142"/>
                  <a:gd name="T44" fmla="*/ 66 w 109"/>
                  <a:gd name="T45" fmla="*/ 124 h 142"/>
                  <a:gd name="T46" fmla="*/ 77 w 109"/>
                  <a:gd name="T47" fmla="*/ 68 h 142"/>
                  <a:gd name="T48" fmla="*/ 33 w 109"/>
                  <a:gd name="T49" fmla="*/ 68 h 142"/>
                  <a:gd name="T50" fmla="*/ 33 w 109"/>
                  <a:gd name="T51" fmla="*/ 44 h 142"/>
                  <a:gd name="T52" fmla="*/ 39 w 109"/>
                  <a:gd name="T53" fmla="*/ 27 h 142"/>
                  <a:gd name="T54" fmla="*/ 55 w 109"/>
                  <a:gd name="T55" fmla="*/ 20 h 142"/>
                  <a:gd name="T56" fmla="*/ 70 w 109"/>
                  <a:gd name="T57" fmla="*/ 27 h 142"/>
                  <a:gd name="T58" fmla="*/ 77 w 109"/>
                  <a:gd name="T59" fmla="*/ 44 h 142"/>
                  <a:gd name="T60" fmla="*/ 77 w 109"/>
                  <a:gd name="T61" fmla="*/ 6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142">
                    <a:moveTo>
                      <a:pt x="104" y="68"/>
                    </a:moveTo>
                    <a:cubicBezTo>
                      <a:pt x="96" y="68"/>
                      <a:pt x="96" y="68"/>
                      <a:pt x="96" y="68"/>
                    </a:cubicBezTo>
                    <a:cubicBezTo>
                      <a:pt x="96" y="44"/>
                      <a:pt x="96" y="44"/>
                      <a:pt x="96" y="44"/>
                    </a:cubicBezTo>
                    <a:cubicBezTo>
                      <a:pt x="96" y="32"/>
                      <a:pt x="92" y="21"/>
                      <a:pt x="84" y="13"/>
                    </a:cubicBezTo>
                    <a:cubicBezTo>
                      <a:pt x="77" y="5"/>
                      <a:pt x="66" y="0"/>
                      <a:pt x="55" y="0"/>
                    </a:cubicBezTo>
                    <a:cubicBezTo>
                      <a:pt x="43" y="0"/>
                      <a:pt x="32" y="5"/>
                      <a:pt x="25" y="13"/>
                    </a:cubicBezTo>
                    <a:cubicBezTo>
                      <a:pt x="17" y="21"/>
                      <a:pt x="13" y="32"/>
                      <a:pt x="13" y="44"/>
                    </a:cubicBezTo>
                    <a:cubicBezTo>
                      <a:pt x="13" y="68"/>
                      <a:pt x="13" y="68"/>
                      <a:pt x="13" y="68"/>
                    </a:cubicBezTo>
                    <a:cubicBezTo>
                      <a:pt x="6" y="68"/>
                      <a:pt x="6" y="68"/>
                      <a:pt x="6" y="68"/>
                    </a:cubicBezTo>
                    <a:cubicBezTo>
                      <a:pt x="3" y="68"/>
                      <a:pt x="0" y="71"/>
                      <a:pt x="0" y="73"/>
                    </a:cubicBezTo>
                    <a:cubicBezTo>
                      <a:pt x="0" y="137"/>
                      <a:pt x="0" y="137"/>
                      <a:pt x="0" y="137"/>
                    </a:cubicBezTo>
                    <a:cubicBezTo>
                      <a:pt x="0" y="140"/>
                      <a:pt x="3" y="142"/>
                      <a:pt x="6" y="142"/>
                    </a:cubicBezTo>
                    <a:cubicBezTo>
                      <a:pt x="104" y="142"/>
                      <a:pt x="104" y="142"/>
                      <a:pt x="104" y="142"/>
                    </a:cubicBezTo>
                    <a:cubicBezTo>
                      <a:pt x="107" y="142"/>
                      <a:pt x="109" y="140"/>
                      <a:pt x="109" y="137"/>
                    </a:cubicBezTo>
                    <a:cubicBezTo>
                      <a:pt x="109" y="73"/>
                      <a:pt x="109" y="73"/>
                      <a:pt x="109" y="73"/>
                    </a:cubicBezTo>
                    <a:cubicBezTo>
                      <a:pt x="109" y="71"/>
                      <a:pt x="107" y="68"/>
                      <a:pt x="104" y="68"/>
                    </a:cubicBezTo>
                    <a:close/>
                    <a:moveTo>
                      <a:pt x="66" y="124"/>
                    </a:moveTo>
                    <a:cubicBezTo>
                      <a:pt x="66" y="131"/>
                      <a:pt x="61" y="136"/>
                      <a:pt x="55" y="136"/>
                    </a:cubicBezTo>
                    <a:cubicBezTo>
                      <a:pt x="48" y="136"/>
                      <a:pt x="43" y="131"/>
                      <a:pt x="43" y="124"/>
                    </a:cubicBezTo>
                    <a:cubicBezTo>
                      <a:pt x="43" y="103"/>
                      <a:pt x="43" y="103"/>
                      <a:pt x="43" y="103"/>
                    </a:cubicBezTo>
                    <a:cubicBezTo>
                      <a:pt x="43" y="96"/>
                      <a:pt x="48" y="91"/>
                      <a:pt x="55" y="91"/>
                    </a:cubicBezTo>
                    <a:cubicBezTo>
                      <a:pt x="61" y="91"/>
                      <a:pt x="66" y="96"/>
                      <a:pt x="66" y="103"/>
                    </a:cubicBezTo>
                    <a:lnTo>
                      <a:pt x="66" y="124"/>
                    </a:lnTo>
                    <a:close/>
                    <a:moveTo>
                      <a:pt x="77" y="68"/>
                    </a:moveTo>
                    <a:cubicBezTo>
                      <a:pt x="33" y="68"/>
                      <a:pt x="33" y="68"/>
                      <a:pt x="33" y="68"/>
                    </a:cubicBezTo>
                    <a:cubicBezTo>
                      <a:pt x="33" y="44"/>
                      <a:pt x="33" y="44"/>
                      <a:pt x="33" y="44"/>
                    </a:cubicBezTo>
                    <a:cubicBezTo>
                      <a:pt x="33" y="37"/>
                      <a:pt x="35" y="31"/>
                      <a:pt x="39" y="27"/>
                    </a:cubicBezTo>
                    <a:cubicBezTo>
                      <a:pt x="43" y="23"/>
                      <a:pt x="49" y="20"/>
                      <a:pt x="55" y="20"/>
                    </a:cubicBezTo>
                    <a:cubicBezTo>
                      <a:pt x="60" y="20"/>
                      <a:pt x="66" y="23"/>
                      <a:pt x="70" y="27"/>
                    </a:cubicBezTo>
                    <a:cubicBezTo>
                      <a:pt x="74" y="31"/>
                      <a:pt x="77" y="37"/>
                      <a:pt x="77" y="44"/>
                    </a:cubicBezTo>
                    <a:lnTo>
                      <a:pt x="77" y="6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42" name="Freeform 48"/>
              <p:cNvSpPr/>
              <p:nvPr/>
            </p:nvSpPr>
            <p:spPr bwMode="auto">
              <a:xfrm>
                <a:off x="903288" y="2586038"/>
                <a:ext cx="25400" cy="60325"/>
              </a:xfrm>
              <a:custGeom>
                <a:avLst/>
                <a:gdLst>
                  <a:gd name="T0" fmla="*/ 7 w 13"/>
                  <a:gd name="T1" fmla="*/ 0 h 32"/>
                  <a:gd name="T2" fmla="*/ 0 w 13"/>
                  <a:gd name="T3" fmla="*/ 7 h 32"/>
                  <a:gd name="T4" fmla="*/ 0 w 13"/>
                  <a:gd name="T5" fmla="*/ 25 h 32"/>
                  <a:gd name="T6" fmla="*/ 7 w 13"/>
                  <a:gd name="T7" fmla="*/ 32 h 32"/>
                  <a:gd name="T8" fmla="*/ 13 w 13"/>
                  <a:gd name="T9" fmla="*/ 25 h 32"/>
                  <a:gd name="T10" fmla="*/ 13 w 13"/>
                  <a:gd name="T11" fmla="*/ 7 h 32"/>
                  <a:gd name="T12" fmla="*/ 7 w 13"/>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3" h="32">
                    <a:moveTo>
                      <a:pt x="7" y="0"/>
                    </a:moveTo>
                    <a:cubicBezTo>
                      <a:pt x="3" y="0"/>
                      <a:pt x="0" y="3"/>
                      <a:pt x="0" y="7"/>
                    </a:cubicBezTo>
                    <a:cubicBezTo>
                      <a:pt x="0" y="25"/>
                      <a:pt x="0" y="25"/>
                      <a:pt x="0" y="25"/>
                    </a:cubicBezTo>
                    <a:cubicBezTo>
                      <a:pt x="0" y="29"/>
                      <a:pt x="3" y="32"/>
                      <a:pt x="7" y="32"/>
                    </a:cubicBezTo>
                    <a:cubicBezTo>
                      <a:pt x="10" y="32"/>
                      <a:pt x="13" y="29"/>
                      <a:pt x="13" y="25"/>
                    </a:cubicBezTo>
                    <a:cubicBezTo>
                      <a:pt x="13" y="7"/>
                      <a:pt x="13" y="7"/>
                      <a:pt x="13" y="7"/>
                    </a:cubicBezTo>
                    <a:cubicBezTo>
                      <a:pt x="13" y="3"/>
                      <a:pt x="10" y="0"/>
                      <a:pt x="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44" name="TextBox 76"/>
            <p:cNvSpPr txBox="1"/>
            <p:nvPr/>
          </p:nvSpPr>
          <p:spPr>
            <a:xfrm>
              <a:off x="1001274" y="4425683"/>
              <a:ext cx="2455073" cy="369332"/>
            </a:xfrm>
            <a:prstGeom prst="rect">
              <a:avLst/>
            </a:prstGeom>
            <a:noFill/>
          </p:spPr>
          <p:txBody>
            <a:bodyPr wrap="square" rtlCol="0">
              <a:spAutoFit/>
            </a:bodyPr>
            <a:lstStyle/>
            <a:p>
              <a:pPr algn="r"/>
              <a:r>
                <a:rPr lang="zh-CN" altLang="zh-CN" dirty="0">
                  <a:solidFill>
                    <a:schemeClr val="bg1"/>
                  </a:solidFill>
                  <a:latin typeface="+mn-ea"/>
                </a:rPr>
                <a:t>餐饮健康多样化战略</a:t>
              </a:r>
              <a:endParaRPr lang="zh-CN" altLang="en-US" dirty="0">
                <a:solidFill>
                  <a:schemeClr val="bg1"/>
                </a:solidFill>
                <a:latin typeface="+mn-ea"/>
              </a:endParaRPr>
            </a:p>
          </p:txBody>
        </p:sp>
        <p:sp>
          <p:nvSpPr>
            <p:cNvPr id="45" name="TextBox 76"/>
            <p:cNvSpPr txBox="1"/>
            <p:nvPr/>
          </p:nvSpPr>
          <p:spPr>
            <a:xfrm>
              <a:off x="3932096" y="4469337"/>
              <a:ext cx="1851363" cy="369332"/>
            </a:xfrm>
            <a:prstGeom prst="rect">
              <a:avLst/>
            </a:prstGeom>
            <a:noFill/>
          </p:spPr>
          <p:txBody>
            <a:bodyPr wrap="square" rtlCol="0">
              <a:spAutoFit/>
            </a:bodyPr>
            <a:lstStyle>
              <a:defPPr>
                <a:defRPr lang="zh-CN"/>
              </a:defPPr>
              <a:lvl1pPr>
                <a:defRPr b="1">
                  <a:latin typeface="微软雅黑" panose="020B0503020204020204" pitchFamily="34" charset="-122"/>
                  <a:ea typeface="微软雅黑" panose="020B0503020204020204" pitchFamily="34" charset="-122"/>
                </a:defRPr>
              </a:lvl1pPr>
            </a:lstStyle>
            <a:p>
              <a:r>
                <a:rPr lang="zh-CN" altLang="zh-CN" b="0" dirty="0">
                  <a:solidFill>
                    <a:schemeClr val="bg1"/>
                  </a:solidFill>
                  <a:latin typeface="+mn-ea"/>
                  <a:ea typeface="+mn-ea"/>
                </a:rPr>
                <a:t>服务多样性战略</a:t>
              </a:r>
              <a:endParaRPr lang="zh-CN" altLang="en-US" b="0" dirty="0">
                <a:solidFill>
                  <a:schemeClr val="bg1"/>
                </a:solidFill>
                <a:latin typeface="+mn-ea"/>
                <a:ea typeface="+mn-ea"/>
              </a:endParaRPr>
            </a:p>
          </p:txBody>
        </p:sp>
        <p:sp>
          <p:nvSpPr>
            <p:cNvPr id="46" name="矩形 45"/>
            <p:cNvSpPr/>
            <p:nvPr/>
          </p:nvSpPr>
          <p:spPr>
            <a:xfrm>
              <a:off x="6464561" y="4469337"/>
              <a:ext cx="1569660" cy="369332"/>
            </a:xfrm>
            <a:prstGeom prst="rect">
              <a:avLst/>
            </a:prstGeom>
          </p:spPr>
          <p:txBody>
            <a:bodyPr wrap="none">
              <a:spAutoFit/>
            </a:bodyPr>
            <a:lstStyle/>
            <a:p>
              <a:r>
                <a:rPr lang="zh-CN" altLang="zh-CN" dirty="0">
                  <a:solidFill>
                    <a:schemeClr val="bg1"/>
                  </a:solidFill>
                </a:rPr>
                <a:t>资本运营战略</a:t>
              </a:r>
              <a:endParaRPr lang="zh-CN" altLang="en-US" dirty="0">
                <a:solidFill>
                  <a:schemeClr val="bg1"/>
                </a:solidFill>
              </a:endParaRPr>
            </a:p>
          </p:txBody>
        </p:sp>
        <p:sp>
          <p:nvSpPr>
            <p:cNvPr id="47" name="TextBox 76"/>
            <p:cNvSpPr txBox="1"/>
            <p:nvPr/>
          </p:nvSpPr>
          <p:spPr>
            <a:xfrm>
              <a:off x="8902311" y="4469337"/>
              <a:ext cx="1622666" cy="369332"/>
            </a:xfrm>
            <a:prstGeom prst="rect">
              <a:avLst/>
            </a:prstGeom>
            <a:noFill/>
          </p:spPr>
          <p:txBody>
            <a:bodyPr wrap="square" rtlCol="0">
              <a:spAutoFit/>
            </a:bodyPr>
            <a:lstStyle>
              <a:defPPr>
                <a:defRPr lang="zh-CN"/>
              </a:defPPr>
              <a:lvl1pPr algn="r">
                <a:defRPr b="1">
                  <a:latin typeface="微软雅黑" panose="020B0503020204020204" pitchFamily="34" charset="-122"/>
                  <a:ea typeface="微软雅黑" panose="020B0503020204020204" pitchFamily="34" charset="-122"/>
                </a:defRPr>
              </a:lvl1pPr>
            </a:lstStyle>
            <a:p>
              <a:pPr algn="ctr"/>
              <a:r>
                <a:rPr lang="zh-CN" altLang="zh-CN" b="0" dirty="0">
                  <a:solidFill>
                    <a:schemeClr val="bg1"/>
                  </a:solidFill>
                  <a:latin typeface="+mn-ea"/>
                  <a:ea typeface="+mn-ea"/>
                </a:rPr>
                <a:t>文化普及战略</a:t>
              </a:r>
              <a:endParaRPr lang="zh-CN" altLang="en-US" b="0" dirty="0">
                <a:solidFill>
                  <a:schemeClr val="bg1"/>
                </a:solidFill>
                <a:latin typeface="+mn-ea"/>
                <a:ea typeface="+mn-ea"/>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wipe(up)">
                                      <p:cBhvr>
                                        <p:cTn id="1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5.2 </a:t>
            </a:r>
            <a:r>
              <a:rPr lang="zh-CN" altLang="en-US" sz="3200" b="1" dirty="0">
                <a:solidFill>
                  <a:schemeClr val="bg1"/>
                </a:solidFill>
                <a:latin typeface="+mn-ea"/>
                <a:cs typeface="+mn-ea"/>
                <a:sym typeface="Arial" panose="020B0604020202020204" pitchFamily="34" charset="0"/>
              </a:rPr>
              <a:t>数据分析</a:t>
            </a:r>
            <a:endParaRPr lang="zh-CN" altLang="en-US" sz="3200" b="1" dirty="0">
              <a:solidFill>
                <a:schemeClr val="bg1"/>
              </a:solidFill>
              <a:latin typeface="+mn-ea"/>
              <a:cs typeface="+mn-ea"/>
              <a:sym typeface="Arial" panose="020B0604020202020204" pitchFamily="34" charset="0"/>
            </a:endParaRPr>
          </a:p>
        </p:txBody>
      </p:sp>
      <p:grpSp>
        <p:nvGrpSpPr>
          <p:cNvPr id="7" name="组合 6"/>
          <p:cNvGrpSpPr/>
          <p:nvPr/>
        </p:nvGrpSpPr>
        <p:grpSpPr>
          <a:xfrm>
            <a:off x="385988" y="2486225"/>
            <a:ext cx="11420024" cy="2926617"/>
            <a:chOff x="348027" y="2753511"/>
            <a:chExt cx="11420024" cy="2926617"/>
          </a:xfrm>
        </p:grpSpPr>
        <p:graphicFrame>
          <p:nvGraphicFramePr>
            <p:cNvPr id="4" name="图表 3"/>
            <p:cNvGraphicFramePr/>
            <p:nvPr/>
          </p:nvGraphicFramePr>
          <p:xfrm>
            <a:off x="348027" y="2753511"/>
            <a:ext cx="7429085" cy="2926617"/>
          </p:xfrm>
          <a:graphic>
            <a:graphicData uri="http://schemas.openxmlformats.org/drawingml/2006/chart">
              <c:chart xmlns:c="http://schemas.openxmlformats.org/drawingml/2006/chart" xmlns:r="http://schemas.openxmlformats.org/officeDocument/2006/relationships" r:id="rId1"/>
            </a:graphicData>
          </a:graphic>
        </p:graphicFrame>
        <p:sp>
          <p:nvSpPr>
            <p:cNvPr id="5" name="文本框 4"/>
            <p:cNvSpPr txBox="1"/>
            <p:nvPr/>
          </p:nvSpPr>
          <p:spPr>
            <a:xfrm>
              <a:off x="7851688" y="3566643"/>
              <a:ext cx="3916363" cy="959048"/>
            </a:xfrm>
            <a:prstGeom prst="roundRect">
              <a:avLst>
                <a:gd name="adj" fmla="val 6852"/>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lnSpc>
                  <a:spcPct val="150000"/>
                </a:lnSpc>
              </a:pPr>
              <a:r>
                <a:rPr lang="en-US" altLang="zh-CN" sz="1200" dirty="0">
                  <a:solidFill>
                    <a:schemeClr val="bg1"/>
                  </a:solidFill>
                  <a:latin typeface="+mn-ea"/>
                  <a:ea typeface="+mn-ea"/>
                  <a:cs typeface="Leelawadee UI Semilight"/>
                </a:rPr>
                <a:t>We welcome your play world network of sites put forward their valuable opinions or suggestions work, products and</a:t>
              </a:r>
              <a:endParaRPr lang="zh-CN" altLang="en-US" sz="1200" dirty="0">
                <a:solidFill>
                  <a:schemeClr val="bg1"/>
                </a:solidFill>
                <a:latin typeface="+mn-ea"/>
                <a:ea typeface="+mn-ea"/>
                <a:cs typeface="Leelawadee UI Semilight"/>
              </a:endParaRPr>
            </a:p>
          </p:txBody>
        </p:sp>
        <p:sp>
          <p:nvSpPr>
            <p:cNvPr id="6" name="矩形 5"/>
            <p:cNvSpPr/>
            <p:nvPr/>
          </p:nvSpPr>
          <p:spPr>
            <a:xfrm>
              <a:off x="9255871" y="3197311"/>
              <a:ext cx="1107996" cy="369332"/>
            </a:xfrm>
            <a:prstGeom prst="rect">
              <a:avLst/>
            </a:prstGeom>
          </p:spPr>
          <p:txBody>
            <a:bodyPr wrap="none">
              <a:spAutoFit/>
            </a:bodyPr>
            <a:lstStyle/>
            <a:p>
              <a:pPr marL="0" lvl="1"/>
              <a:r>
                <a:rPr lang="zh-CN" altLang="en-US" b="1" dirty="0">
                  <a:solidFill>
                    <a:schemeClr val="bg1"/>
                  </a:solidFill>
                  <a:latin typeface="+mn-ea"/>
                  <a:cs typeface="+mn-ea"/>
                  <a:sym typeface="Arial" panose="020B0604020202020204" pitchFamily="34" charset="0"/>
                </a:rPr>
                <a:t>数据分析</a:t>
              </a:r>
              <a:endParaRPr lang="zh-CN" altLang="en-US" b="1" dirty="0">
                <a:solidFill>
                  <a:schemeClr val="bg1"/>
                </a:solidFill>
                <a:latin typeface="+mn-ea"/>
                <a:cs typeface="+mn-ea"/>
                <a:sym typeface="Arial" panose="020B0604020202020204"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4216957" y="2422893"/>
            <a:ext cx="3742006" cy="2335236"/>
          </a:xfrm>
          <a:custGeom>
            <a:avLst/>
            <a:gdLst>
              <a:gd name="connsiteX0" fmla="*/ 0 w 3742006"/>
              <a:gd name="connsiteY0" fmla="*/ 0 h 2335236"/>
              <a:gd name="connsiteX1" fmla="*/ 3742006 w 3742006"/>
              <a:gd name="connsiteY1" fmla="*/ 0 h 2335236"/>
              <a:gd name="connsiteX2" fmla="*/ 3742006 w 3742006"/>
              <a:gd name="connsiteY2" fmla="*/ 2335236 h 2335236"/>
              <a:gd name="connsiteX3" fmla="*/ 0 w 3742006"/>
              <a:gd name="connsiteY3" fmla="*/ 2335236 h 2335236"/>
            </a:gdLst>
            <a:ahLst/>
            <a:cxnLst>
              <a:cxn ang="0">
                <a:pos x="connsiteX0" y="connsiteY0"/>
              </a:cxn>
              <a:cxn ang="0">
                <a:pos x="connsiteX1" y="connsiteY1"/>
              </a:cxn>
              <a:cxn ang="0">
                <a:pos x="connsiteX2" y="connsiteY2"/>
              </a:cxn>
              <a:cxn ang="0">
                <a:pos x="connsiteX3" y="connsiteY3"/>
              </a:cxn>
            </a:cxnLst>
            <a:rect l="l" t="t" r="r" b="b"/>
            <a:pathLst>
              <a:path w="3742006" h="2335236">
                <a:moveTo>
                  <a:pt x="0" y="0"/>
                </a:moveTo>
                <a:lnTo>
                  <a:pt x="3742006" y="0"/>
                </a:lnTo>
                <a:lnTo>
                  <a:pt x="3742006" y="2335236"/>
                </a:lnTo>
                <a:lnTo>
                  <a:pt x="0" y="2335236"/>
                </a:lnTo>
                <a:close/>
              </a:path>
            </a:pathLst>
          </a:custGeom>
        </p:spPr>
      </p:pic>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5.3 </a:t>
            </a:r>
            <a:r>
              <a:rPr lang="zh-CN" altLang="en-US" sz="3200" b="1" dirty="0">
                <a:solidFill>
                  <a:schemeClr val="bg1"/>
                </a:solidFill>
                <a:latin typeface="+mn-ea"/>
                <a:cs typeface="+mn-ea"/>
                <a:sym typeface="Arial" panose="020B0604020202020204" pitchFamily="34" charset="0"/>
              </a:rPr>
              <a:t>筹资来源</a:t>
            </a:r>
            <a:endParaRPr lang="zh-CN" altLang="en-US" sz="3200" b="1" dirty="0">
              <a:solidFill>
                <a:schemeClr val="bg1"/>
              </a:solidFill>
              <a:latin typeface="+mn-ea"/>
              <a:cs typeface="+mn-ea"/>
              <a:sym typeface="Arial" panose="020B0604020202020204" pitchFamily="34" charset="0"/>
            </a:endParaRPr>
          </a:p>
        </p:txBody>
      </p:sp>
      <p:grpSp>
        <p:nvGrpSpPr>
          <p:cNvPr id="4" name="组合 11"/>
          <p:cNvGrpSpPr/>
          <p:nvPr/>
        </p:nvGrpSpPr>
        <p:grpSpPr bwMode="auto">
          <a:xfrm>
            <a:off x="1063223" y="3748570"/>
            <a:ext cx="2641355" cy="970496"/>
            <a:chOff x="446220" y="4979265"/>
            <a:chExt cx="3068938" cy="1128868"/>
          </a:xfrm>
        </p:grpSpPr>
        <p:sp>
          <p:nvSpPr>
            <p:cNvPr id="5" name="矩形 12"/>
            <p:cNvSpPr>
              <a:spLocks noChangeArrowheads="1"/>
            </p:cNvSpPr>
            <p:nvPr/>
          </p:nvSpPr>
          <p:spPr bwMode="auto">
            <a:xfrm>
              <a:off x="1105986" y="4979265"/>
              <a:ext cx="1823757" cy="751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r>
                <a:rPr lang="zh-CN" altLang="en-US" dirty="0">
                  <a:solidFill>
                    <a:schemeClr val="bg1"/>
                  </a:solidFill>
                  <a:latin typeface="+mn-ea"/>
                  <a:ea typeface="+mn-ea"/>
                  <a:cs typeface="Segoe UI Semilight" panose="020B0402040204020203" pitchFamily="34" charset="0"/>
                </a:rPr>
                <a:t>风险投资机构</a:t>
              </a:r>
              <a:endParaRPr lang="zh-CN" altLang="en-US" dirty="0">
                <a:solidFill>
                  <a:schemeClr val="bg1"/>
                </a:solidFill>
                <a:latin typeface="+mn-ea"/>
                <a:ea typeface="+mn-ea"/>
                <a:cs typeface="Segoe UI Semilight" panose="020B0402040204020203" pitchFamily="34" charset="0"/>
              </a:endParaRPr>
            </a:p>
            <a:p>
              <a:pPr algn="ctr"/>
              <a:endParaRPr lang="zh-CN" altLang="en-US" dirty="0">
                <a:solidFill>
                  <a:schemeClr val="bg1"/>
                </a:solidFill>
                <a:latin typeface="+mn-ea"/>
                <a:ea typeface="+mn-ea"/>
                <a:cs typeface="Aharoni" panose="02010803020104030203" pitchFamily="2" charset="-79"/>
              </a:endParaRPr>
            </a:p>
          </p:txBody>
        </p:sp>
        <p:sp>
          <p:nvSpPr>
            <p:cNvPr id="6" name="文本框 5"/>
            <p:cNvSpPr txBox="1"/>
            <p:nvPr/>
          </p:nvSpPr>
          <p:spPr>
            <a:xfrm>
              <a:off x="446220" y="5393938"/>
              <a:ext cx="3068938" cy="714195"/>
            </a:xfrm>
            <a:prstGeom prst="roundRect">
              <a:avLst>
                <a:gd name="adj" fmla="val 6852"/>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lnSpc>
                  <a:spcPct val="130000"/>
                </a:lnSpc>
              </a:pPr>
              <a:r>
                <a:rPr lang="en-US" altLang="zh-CN" sz="1200" dirty="0">
                  <a:solidFill>
                    <a:schemeClr val="bg1"/>
                  </a:solidFill>
                  <a:latin typeface="+mn-ea"/>
                  <a:ea typeface="+mn-ea"/>
                  <a:cs typeface="Leelawadee UI Semilight"/>
                </a:rPr>
                <a:t>We welcome your play world network of sites put f</a:t>
              </a:r>
              <a:endParaRPr lang="zh-CN" altLang="en-US" sz="1200" dirty="0">
                <a:solidFill>
                  <a:schemeClr val="bg1"/>
                </a:solidFill>
                <a:latin typeface="+mn-ea"/>
                <a:ea typeface="+mn-ea"/>
                <a:cs typeface="Leelawadee UI Semilight"/>
              </a:endParaRPr>
            </a:p>
          </p:txBody>
        </p:sp>
      </p:grpSp>
      <p:grpSp>
        <p:nvGrpSpPr>
          <p:cNvPr id="7" name="组合 26"/>
          <p:cNvGrpSpPr/>
          <p:nvPr/>
        </p:nvGrpSpPr>
        <p:grpSpPr bwMode="auto">
          <a:xfrm>
            <a:off x="1089149" y="2281793"/>
            <a:ext cx="2641355" cy="951757"/>
            <a:chOff x="476343" y="4918940"/>
            <a:chExt cx="3068938" cy="1107071"/>
          </a:xfrm>
        </p:grpSpPr>
        <p:sp>
          <p:nvSpPr>
            <p:cNvPr id="8" name="矩形 27"/>
            <p:cNvSpPr>
              <a:spLocks noChangeArrowheads="1"/>
            </p:cNvSpPr>
            <p:nvPr/>
          </p:nvSpPr>
          <p:spPr bwMode="auto">
            <a:xfrm>
              <a:off x="964833" y="4918940"/>
              <a:ext cx="2091958" cy="429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latinLnBrk="1"/>
              <a:r>
                <a:rPr lang="zh-CN" altLang="en-US" dirty="0">
                  <a:solidFill>
                    <a:schemeClr val="bg1"/>
                  </a:solidFill>
                  <a:latin typeface="+mn-ea"/>
                  <a:ea typeface="+mn-ea"/>
                  <a:cs typeface="Segoe UI Semilight" panose="020B0402040204020203" pitchFamily="34" charset="0"/>
                </a:rPr>
                <a:t>创始人共同出资</a:t>
              </a:r>
              <a:endParaRPr lang="zh-CN" altLang="en-US" dirty="0">
                <a:solidFill>
                  <a:schemeClr val="bg1"/>
                </a:solidFill>
                <a:latin typeface="+mn-ea"/>
                <a:ea typeface="+mn-ea"/>
                <a:cs typeface="Segoe UI Semilight" panose="020B0402040204020203" pitchFamily="34" charset="0"/>
              </a:endParaRPr>
            </a:p>
          </p:txBody>
        </p:sp>
        <p:sp>
          <p:nvSpPr>
            <p:cNvPr id="9" name="文本框 8"/>
            <p:cNvSpPr txBox="1"/>
            <p:nvPr/>
          </p:nvSpPr>
          <p:spPr>
            <a:xfrm>
              <a:off x="476343" y="5311816"/>
              <a:ext cx="3068938" cy="714195"/>
            </a:xfrm>
            <a:prstGeom prst="roundRect">
              <a:avLst>
                <a:gd name="adj" fmla="val 6852"/>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lnSpc>
                  <a:spcPct val="130000"/>
                </a:lnSpc>
              </a:pPr>
              <a:r>
                <a:rPr lang="en-US" altLang="zh-CN" sz="1200" dirty="0">
                  <a:solidFill>
                    <a:schemeClr val="bg1"/>
                  </a:solidFill>
                  <a:latin typeface="+mn-ea"/>
                  <a:ea typeface="+mn-ea"/>
                  <a:cs typeface="Leelawadee UI Semilight"/>
                </a:rPr>
                <a:t>We welcome your play world network of sites put f</a:t>
              </a:r>
              <a:endParaRPr lang="zh-CN" altLang="en-US" sz="1200" dirty="0">
                <a:solidFill>
                  <a:schemeClr val="bg1"/>
                </a:solidFill>
                <a:latin typeface="+mn-ea"/>
                <a:ea typeface="+mn-ea"/>
                <a:cs typeface="Leelawadee UI Semilight"/>
              </a:endParaRPr>
            </a:p>
          </p:txBody>
        </p:sp>
      </p:grpSp>
      <p:pic>
        <p:nvPicPr>
          <p:cNvPr id="11" name="图片 5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45416" y="2016077"/>
            <a:ext cx="5061458" cy="3261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组合 67"/>
          <p:cNvGrpSpPr/>
          <p:nvPr/>
        </p:nvGrpSpPr>
        <p:grpSpPr bwMode="auto">
          <a:xfrm>
            <a:off x="8488789" y="2281793"/>
            <a:ext cx="2639989" cy="1022357"/>
            <a:chOff x="446220" y="4918941"/>
            <a:chExt cx="3068938" cy="1189192"/>
          </a:xfrm>
        </p:grpSpPr>
        <p:sp>
          <p:nvSpPr>
            <p:cNvPr id="14" name="矩形 68"/>
            <p:cNvSpPr>
              <a:spLocks noChangeArrowheads="1"/>
            </p:cNvSpPr>
            <p:nvPr/>
          </p:nvSpPr>
          <p:spPr bwMode="auto">
            <a:xfrm>
              <a:off x="1336676" y="4918941"/>
              <a:ext cx="1288025" cy="429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latinLnBrk="1"/>
              <a:r>
                <a:rPr lang="zh-CN" altLang="en-US" dirty="0">
                  <a:solidFill>
                    <a:schemeClr val="bg1"/>
                  </a:solidFill>
                  <a:latin typeface="+mn-ea"/>
                  <a:ea typeface="+mn-ea"/>
                  <a:cs typeface="Segoe UI Semilight" panose="020B0402040204020203" pitchFamily="34" charset="0"/>
                </a:rPr>
                <a:t>银行贷款</a:t>
              </a:r>
              <a:endParaRPr lang="zh-CN" altLang="en-US" dirty="0">
                <a:solidFill>
                  <a:schemeClr val="bg1"/>
                </a:solidFill>
                <a:latin typeface="+mn-ea"/>
                <a:ea typeface="+mn-ea"/>
                <a:cs typeface="Segoe UI Semilight" panose="020B0402040204020203" pitchFamily="34" charset="0"/>
              </a:endParaRPr>
            </a:p>
          </p:txBody>
        </p:sp>
        <p:sp>
          <p:nvSpPr>
            <p:cNvPr id="15" name="文本框 14"/>
            <p:cNvSpPr txBox="1"/>
            <p:nvPr/>
          </p:nvSpPr>
          <p:spPr>
            <a:xfrm>
              <a:off x="446220" y="5393938"/>
              <a:ext cx="3068938" cy="714195"/>
            </a:xfrm>
            <a:prstGeom prst="roundRect">
              <a:avLst>
                <a:gd name="adj" fmla="val 6852"/>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lnSpc>
                  <a:spcPct val="130000"/>
                </a:lnSpc>
              </a:pPr>
              <a:r>
                <a:rPr lang="en-US" altLang="zh-CN" sz="1200" dirty="0">
                  <a:solidFill>
                    <a:schemeClr val="bg1"/>
                  </a:solidFill>
                  <a:latin typeface="+mn-ea"/>
                  <a:ea typeface="+mn-ea"/>
                  <a:cs typeface="Leelawadee UI Semilight"/>
                </a:rPr>
                <a:t>We welcome your play world network of sites put f</a:t>
              </a:r>
              <a:endParaRPr lang="zh-CN" altLang="en-US" sz="1200" dirty="0">
                <a:solidFill>
                  <a:schemeClr val="bg1"/>
                </a:solidFill>
                <a:latin typeface="+mn-ea"/>
                <a:ea typeface="+mn-ea"/>
                <a:cs typeface="Leelawadee UI Semilight"/>
              </a:endParaRPr>
            </a:p>
          </p:txBody>
        </p:sp>
      </p:grpSp>
      <p:grpSp>
        <p:nvGrpSpPr>
          <p:cNvPr id="16" name="组合 70"/>
          <p:cNvGrpSpPr/>
          <p:nvPr/>
        </p:nvGrpSpPr>
        <p:grpSpPr bwMode="auto">
          <a:xfrm>
            <a:off x="8488789" y="3718568"/>
            <a:ext cx="2639989" cy="1000495"/>
            <a:chOff x="446220" y="4944370"/>
            <a:chExt cx="3068938" cy="1163763"/>
          </a:xfrm>
        </p:grpSpPr>
        <p:sp>
          <p:nvSpPr>
            <p:cNvPr id="17" name="矩形 71"/>
            <p:cNvSpPr>
              <a:spLocks noChangeArrowheads="1"/>
            </p:cNvSpPr>
            <p:nvPr/>
          </p:nvSpPr>
          <p:spPr bwMode="auto">
            <a:xfrm>
              <a:off x="1336676" y="4944370"/>
              <a:ext cx="1288025" cy="429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latinLnBrk="1"/>
              <a:r>
                <a:rPr lang="zh-CN" altLang="en-US" dirty="0">
                  <a:solidFill>
                    <a:schemeClr val="bg1"/>
                  </a:solidFill>
                  <a:latin typeface="+mn-ea"/>
                  <a:ea typeface="+mn-ea"/>
                  <a:cs typeface="Segoe UI Semilight" panose="020B0402040204020203" pitchFamily="34" charset="0"/>
                </a:rPr>
                <a:t>共同出资</a:t>
              </a:r>
              <a:endParaRPr lang="zh-CN" altLang="en-US" dirty="0">
                <a:solidFill>
                  <a:schemeClr val="bg1"/>
                </a:solidFill>
                <a:latin typeface="+mn-ea"/>
                <a:ea typeface="+mn-ea"/>
                <a:cs typeface="Segoe UI Semilight" panose="020B0402040204020203" pitchFamily="34" charset="0"/>
              </a:endParaRPr>
            </a:p>
          </p:txBody>
        </p:sp>
        <p:sp>
          <p:nvSpPr>
            <p:cNvPr id="18" name="文本框 17"/>
            <p:cNvSpPr txBox="1"/>
            <p:nvPr/>
          </p:nvSpPr>
          <p:spPr>
            <a:xfrm>
              <a:off x="446220" y="5393938"/>
              <a:ext cx="3068938" cy="714195"/>
            </a:xfrm>
            <a:prstGeom prst="roundRect">
              <a:avLst>
                <a:gd name="adj" fmla="val 6852"/>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lnSpc>
                  <a:spcPct val="130000"/>
                </a:lnSpc>
              </a:pPr>
              <a:r>
                <a:rPr lang="en-US" altLang="zh-CN" sz="1200" dirty="0">
                  <a:solidFill>
                    <a:schemeClr val="bg1"/>
                  </a:solidFill>
                  <a:latin typeface="+mn-ea"/>
                  <a:ea typeface="+mn-ea"/>
                  <a:cs typeface="Leelawadee UI Semilight"/>
                </a:rPr>
                <a:t>We welcome your play world network of sites put f</a:t>
              </a:r>
              <a:endParaRPr lang="zh-CN" altLang="en-US" sz="1200" dirty="0">
                <a:solidFill>
                  <a:schemeClr val="bg1"/>
                </a:solidFill>
                <a:latin typeface="+mn-ea"/>
                <a:ea typeface="+mn-ea"/>
                <a:cs typeface="Leelawadee UI Semilight"/>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903359"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5.4 </a:t>
            </a:r>
            <a:r>
              <a:rPr lang="zh-CN" altLang="en-US" sz="3200" b="1" dirty="0">
                <a:solidFill>
                  <a:schemeClr val="bg1"/>
                </a:solidFill>
                <a:latin typeface="+mn-ea"/>
                <a:cs typeface="+mn-ea"/>
                <a:sym typeface="Arial" panose="020B0604020202020204" pitchFamily="34" charset="0"/>
              </a:rPr>
              <a:t>月运营费用</a:t>
            </a:r>
            <a:endParaRPr lang="zh-CN" altLang="en-US" sz="3200" b="1" dirty="0">
              <a:solidFill>
                <a:schemeClr val="bg1"/>
              </a:solidFill>
              <a:latin typeface="+mn-ea"/>
              <a:cs typeface="+mn-ea"/>
              <a:sym typeface="Arial" panose="020B0604020202020204" pitchFamily="34" charset="0"/>
            </a:endParaRPr>
          </a:p>
        </p:txBody>
      </p:sp>
      <p:grpSp>
        <p:nvGrpSpPr>
          <p:cNvPr id="49" name="组合 48"/>
          <p:cNvGrpSpPr/>
          <p:nvPr/>
        </p:nvGrpSpPr>
        <p:grpSpPr>
          <a:xfrm>
            <a:off x="2495231" y="1863029"/>
            <a:ext cx="7201538" cy="4038940"/>
            <a:chOff x="2495231" y="2186589"/>
            <a:chExt cx="7201538" cy="4038940"/>
          </a:xfrm>
        </p:grpSpPr>
        <p:grpSp>
          <p:nvGrpSpPr>
            <p:cNvPr id="47" name="组合 46"/>
            <p:cNvGrpSpPr/>
            <p:nvPr/>
          </p:nvGrpSpPr>
          <p:grpSpPr>
            <a:xfrm>
              <a:off x="2495231" y="2186589"/>
              <a:ext cx="7201538" cy="2535859"/>
              <a:chOff x="2562201" y="2411672"/>
              <a:chExt cx="7201538" cy="2535859"/>
            </a:xfrm>
          </p:grpSpPr>
          <p:grpSp>
            <p:nvGrpSpPr>
              <p:cNvPr id="4" name="组合 3"/>
              <p:cNvGrpSpPr/>
              <p:nvPr/>
            </p:nvGrpSpPr>
            <p:grpSpPr>
              <a:xfrm flipV="1">
                <a:off x="4564506" y="2935548"/>
                <a:ext cx="316565" cy="569912"/>
                <a:chOff x="4350846" y="4856163"/>
                <a:chExt cx="530225" cy="569912"/>
              </a:xfrm>
            </p:grpSpPr>
            <p:sp>
              <p:nvSpPr>
                <p:cNvPr id="5" name="Line 6"/>
                <p:cNvSpPr>
                  <a:spLocks noChangeShapeType="1"/>
                </p:cNvSpPr>
                <p:nvPr/>
              </p:nvSpPr>
              <p:spPr bwMode="auto">
                <a:xfrm flipH="1">
                  <a:off x="4350846" y="5426075"/>
                  <a:ext cx="530225" cy="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sp>
              <p:nvSpPr>
                <p:cNvPr id="6" name="Line 7"/>
                <p:cNvSpPr>
                  <a:spLocks noChangeShapeType="1"/>
                </p:cNvSpPr>
                <p:nvPr/>
              </p:nvSpPr>
              <p:spPr bwMode="auto">
                <a:xfrm>
                  <a:off x="4357196" y="4856163"/>
                  <a:ext cx="0" cy="56515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grpSp>
          <p:grpSp>
            <p:nvGrpSpPr>
              <p:cNvPr id="7" name="组合 6"/>
              <p:cNvGrpSpPr/>
              <p:nvPr/>
            </p:nvGrpSpPr>
            <p:grpSpPr>
              <a:xfrm flipV="1">
                <a:off x="3093578" y="2780505"/>
                <a:ext cx="1784318" cy="724954"/>
                <a:chOff x="2639521" y="4856163"/>
                <a:chExt cx="2238375" cy="935037"/>
              </a:xfrm>
            </p:grpSpPr>
            <p:sp>
              <p:nvSpPr>
                <p:cNvPr id="8" name="Line 8"/>
                <p:cNvSpPr>
                  <a:spLocks noChangeShapeType="1"/>
                </p:cNvSpPr>
                <p:nvPr/>
              </p:nvSpPr>
              <p:spPr bwMode="auto">
                <a:xfrm flipH="1">
                  <a:off x="2639521" y="5791200"/>
                  <a:ext cx="2238375" cy="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sp>
              <p:nvSpPr>
                <p:cNvPr id="9" name="Line 9"/>
                <p:cNvSpPr>
                  <a:spLocks noChangeShapeType="1"/>
                </p:cNvSpPr>
                <p:nvPr/>
              </p:nvSpPr>
              <p:spPr bwMode="auto">
                <a:xfrm>
                  <a:off x="2645871" y="4856163"/>
                  <a:ext cx="0" cy="930275"/>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grpSp>
          <p:grpSp>
            <p:nvGrpSpPr>
              <p:cNvPr id="10" name="组合 9"/>
              <p:cNvGrpSpPr/>
              <p:nvPr/>
            </p:nvGrpSpPr>
            <p:grpSpPr>
              <a:xfrm flipV="1">
                <a:off x="7273433" y="2935548"/>
                <a:ext cx="375585" cy="569912"/>
                <a:chOff x="7273433" y="4856163"/>
                <a:chExt cx="531813" cy="569912"/>
              </a:xfrm>
            </p:grpSpPr>
            <p:sp>
              <p:nvSpPr>
                <p:cNvPr id="11" name="Line 10"/>
                <p:cNvSpPr>
                  <a:spLocks noChangeShapeType="1"/>
                </p:cNvSpPr>
                <p:nvPr/>
              </p:nvSpPr>
              <p:spPr bwMode="auto">
                <a:xfrm>
                  <a:off x="7273433" y="5426075"/>
                  <a:ext cx="531813" cy="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sp>
              <p:nvSpPr>
                <p:cNvPr id="12" name="Line 11"/>
                <p:cNvSpPr>
                  <a:spLocks noChangeShapeType="1"/>
                </p:cNvSpPr>
                <p:nvPr/>
              </p:nvSpPr>
              <p:spPr bwMode="auto">
                <a:xfrm>
                  <a:off x="7800483" y="4856163"/>
                  <a:ext cx="0" cy="56515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grpSp>
          <p:grpSp>
            <p:nvGrpSpPr>
              <p:cNvPr id="13" name="组合 12"/>
              <p:cNvGrpSpPr/>
              <p:nvPr/>
            </p:nvGrpSpPr>
            <p:grpSpPr>
              <a:xfrm flipV="1">
                <a:off x="7270259" y="2781219"/>
                <a:ext cx="1873742" cy="727416"/>
                <a:chOff x="7270258" y="4852988"/>
                <a:chExt cx="2239963" cy="938212"/>
              </a:xfrm>
            </p:grpSpPr>
            <p:sp>
              <p:nvSpPr>
                <p:cNvPr id="14" name="Line 12"/>
                <p:cNvSpPr>
                  <a:spLocks noChangeShapeType="1"/>
                </p:cNvSpPr>
                <p:nvPr/>
              </p:nvSpPr>
              <p:spPr bwMode="auto">
                <a:xfrm>
                  <a:off x="7270258" y="5791200"/>
                  <a:ext cx="2239963" cy="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sp>
              <p:nvSpPr>
                <p:cNvPr id="15" name="Line 13"/>
                <p:cNvSpPr>
                  <a:spLocks noChangeShapeType="1"/>
                </p:cNvSpPr>
                <p:nvPr/>
              </p:nvSpPr>
              <p:spPr bwMode="auto">
                <a:xfrm>
                  <a:off x="9505458" y="4852988"/>
                  <a:ext cx="0" cy="93345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grpSp>
          <p:sp>
            <p:nvSpPr>
              <p:cNvPr id="16" name="Line 14"/>
              <p:cNvSpPr>
                <a:spLocks noChangeShapeType="1"/>
              </p:cNvSpPr>
              <p:nvPr/>
            </p:nvSpPr>
            <p:spPr bwMode="auto">
              <a:xfrm flipV="1">
                <a:off x="6079633" y="3124460"/>
                <a:ext cx="0" cy="381000"/>
              </a:xfrm>
              <a:prstGeom prst="line">
                <a:avLst/>
              </a:prstGeom>
              <a:noFill/>
              <a:ln w="12700"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mn-ea"/>
                </a:endParaRPr>
              </a:p>
            </p:txBody>
          </p:sp>
          <p:sp>
            <p:nvSpPr>
              <p:cNvPr id="23" name="Freeform 5"/>
              <p:cNvSpPr/>
              <p:nvPr/>
            </p:nvSpPr>
            <p:spPr bwMode="auto">
              <a:xfrm flipV="1">
                <a:off x="4885833" y="2411672"/>
                <a:ext cx="2384425" cy="709613"/>
              </a:xfrm>
              <a:custGeom>
                <a:avLst/>
                <a:gdLst>
                  <a:gd name="T0" fmla="*/ 88 w 3771"/>
                  <a:gd name="T1" fmla="*/ 0 h 1116"/>
                  <a:gd name="T2" fmla="*/ 3683 w 3771"/>
                  <a:gd name="T3" fmla="*/ 0 h 1116"/>
                  <a:gd name="T4" fmla="*/ 3771 w 3771"/>
                  <a:gd name="T5" fmla="*/ 88 h 1116"/>
                  <a:gd name="T6" fmla="*/ 3771 w 3771"/>
                  <a:gd name="T7" fmla="*/ 1028 h 1116"/>
                  <a:gd name="T8" fmla="*/ 3683 w 3771"/>
                  <a:gd name="T9" fmla="*/ 1116 h 1116"/>
                  <a:gd name="T10" fmla="*/ 88 w 3771"/>
                  <a:gd name="T11" fmla="*/ 1116 h 1116"/>
                  <a:gd name="T12" fmla="*/ 0 w 3771"/>
                  <a:gd name="T13" fmla="*/ 1028 h 1116"/>
                  <a:gd name="T14" fmla="*/ 0 w 3771"/>
                  <a:gd name="T15" fmla="*/ 88 h 1116"/>
                  <a:gd name="T16" fmla="*/ 88 w 3771"/>
                  <a:gd name="T17" fmla="*/ 0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1" h="1116">
                    <a:moveTo>
                      <a:pt x="88" y="0"/>
                    </a:moveTo>
                    <a:lnTo>
                      <a:pt x="3683" y="0"/>
                    </a:lnTo>
                    <a:cubicBezTo>
                      <a:pt x="3731" y="0"/>
                      <a:pt x="3771" y="39"/>
                      <a:pt x="3771" y="88"/>
                    </a:cubicBezTo>
                    <a:lnTo>
                      <a:pt x="3771" y="1028"/>
                    </a:lnTo>
                    <a:cubicBezTo>
                      <a:pt x="3771" y="1077"/>
                      <a:pt x="3731" y="1116"/>
                      <a:pt x="3683" y="1116"/>
                    </a:cubicBezTo>
                    <a:lnTo>
                      <a:pt x="88" y="1116"/>
                    </a:lnTo>
                    <a:cubicBezTo>
                      <a:pt x="40" y="1116"/>
                      <a:pt x="0" y="1077"/>
                      <a:pt x="0" y="1028"/>
                    </a:cubicBezTo>
                    <a:lnTo>
                      <a:pt x="0" y="88"/>
                    </a:lnTo>
                    <a:cubicBezTo>
                      <a:pt x="0" y="39"/>
                      <a:pt x="40" y="0"/>
                      <a:pt x="88" y="0"/>
                    </a:cubicBezTo>
                    <a:close/>
                  </a:path>
                </a:pathLst>
              </a:custGeom>
              <a:solidFill>
                <a:schemeClr val="bg1"/>
              </a:solidFill>
              <a:ln w="28575">
                <a:solidFill>
                  <a:schemeClr val="bg1"/>
                </a:solidFill>
                <a:round/>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200">
                  <a:latin typeface="+mn-ea"/>
                </a:endParaRPr>
              </a:p>
            </p:txBody>
          </p:sp>
          <p:sp>
            <p:nvSpPr>
              <p:cNvPr id="24" name="矩形 23"/>
              <p:cNvSpPr/>
              <p:nvPr/>
            </p:nvSpPr>
            <p:spPr>
              <a:xfrm>
                <a:off x="5243399" y="2535645"/>
                <a:ext cx="1723549"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zh-CN" altLang="en-US" sz="2000" dirty="0">
                    <a:latin typeface="+mn-ea"/>
                  </a:rPr>
                  <a:t>每月运营成本</a:t>
                </a:r>
                <a:endParaRPr lang="zh-CN" altLang="en-US" sz="2000" dirty="0">
                  <a:latin typeface="+mn-ea"/>
                </a:endParaRPr>
              </a:p>
            </p:txBody>
          </p:sp>
          <p:sp>
            <p:nvSpPr>
              <p:cNvPr id="25" name="Oval 15"/>
              <p:cNvSpPr>
                <a:spLocks noChangeArrowheads="1"/>
              </p:cNvSpPr>
              <p:nvPr/>
            </p:nvSpPr>
            <p:spPr bwMode="auto">
              <a:xfrm flipV="1">
                <a:off x="2639500" y="3478368"/>
                <a:ext cx="907620" cy="911738"/>
              </a:xfrm>
              <a:prstGeom prst="ellipse">
                <a:avLst/>
              </a:prstGeom>
              <a:solidFill>
                <a:schemeClr val="bg1"/>
              </a:solidFill>
              <a:ln w="28575">
                <a:solidFill>
                  <a:schemeClr val="bg1"/>
                </a:solidFill>
                <a:round/>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200">
                  <a:latin typeface="+mn-ea"/>
                </a:endParaRPr>
              </a:p>
            </p:txBody>
          </p:sp>
          <p:sp>
            <p:nvSpPr>
              <p:cNvPr id="26" name="Oval 16"/>
              <p:cNvSpPr>
                <a:spLocks noChangeArrowheads="1"/>
              </p:cNvSpPr>
              <p:nvPr/>
            </p:nvSpPr>
            <p:spPr bwMode="auto">
              <a:xfrm flipV="1">
                <a:off x="4145432" y="3478368"/>
                <a:ext cx="907620" cy="911738"/>
              </a:xfrm>
              <a:prstGeom prst="ellipse">
                <a:avLst/>
              </a:prstGeom>
              <a:solidFill>
                <a:schemeClr val="bg1"/>
              </a:solidFill>
              <a:ln w="28575">
                <a:solidFill>
                  <a:schemeClr val="bg1"/>
                </a:solidFill>
                <a:round/>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200">
                  <a:latin typeface="+mn-ea"/>
                </a:endParaRPr>
              </a:p>
            </p:txBody>
          </p:sp>
          <p:sp>
            <p:nvSpPr>
              <p:cNvPr id="27" name="Oval 17"/>
              <p:cNvSpPr>
                <a:spLocks noChangeArrowheads="1"/>
              </p:cNvSpPr>
              <p:nvPr/>
            </p:nvSpPr>
            <p:spPr bwMode="auto">
              <a:xfrm flipV="1">
                <a:off x="5651364" y="3478368"/>
                <a:ext cx="907620" cy="911738"/>
              </a:xfrm>
              <a:prstGeom prst="ellipse">
                <a:avLst/>
              </a:prstGeom>
              <a:solidFill>
                <a:schemeClr val="bg1"/>
              </a:solidFill>
              <a:ln w="28575">
                <a:solidFill>
                  <a:schemeClr val="bg1"/>
                </a:solidFill>
                <a:round/>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200">
                  <a:latin typeface="+mn-ea"/>
                </a:endParaRPr>
              </a:p>
            </p:txBody>
          </p:sp>
          <p:sp>
            <p:nvSpPr>
              <p:cNvPr id="28" name="Oval 18"/>
              <p:cNvSpPr>
                <a:spLocks noChangeArrowheads="1"/>
              </p:cNvSpPr>
              <p:nvPr/>
            </p:nvSpPr>
            <p:spPr bwMode="auto">
              <a:xfrm flipV="1">
                <a:off x="7157296" y="3478368"/>
                <a:ext cx="907620" cy="911738"/>
              </a:xfrm>
              <a:prstGeom prst="ellipse">
                <a:avLst/>
              </a:prstGeom>
              <a:solidFill>
                <a:schemeClr val="bg1"/>
              </a:solidFill>
              <a:ln w="28575">
                <a:solidFill>
                  <a:schemeClr val="bg1"/>
                </a:solidFill>
                <a:round/>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200">
                  <a:latin typeface="+mn-ea"/>
                </a:endParaRPr>
              </a:p>
            </p:txBody>
          </p:sp>
          <p:sp>
            <p:nvSpPr>
              <p:cNvPr id="29" name="Oval 19"/>
              <p:cNvSpPr>
                <a:spLocks noChangeArrowheads="1"/>
              </p:cNvSpPr>
              <p:nvPr/>
            </p:nvSpPr>
            <p:spPr bwMode="auto">
              <a:xfrm flipV="1">
                <a:off x="8663463" y="3478368"/>
                <a:ext cx="905562" cy="911738"/>
              </a:xfrm>
              <a:prstGeom prst="ellipse">
                <a:avLst/>
              </a:prstGeom>
              <a:solidFill>
                <a:schemeClr val="bg1"/>
              </a:solidFill>
              <a:ln w="28575">
                <a:solidFill>
                  <a:schemeClr val="bg1"/>
                </a:solidFill>
                <a:round/>
              </a:ln>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1200">
                  <a:latin typeface="+mn-ea"/>
                </a:endParaRPr>
              </a:p>
            </p:txBody>
          </p:sp>
          <p:sp>
            <p:nvSpPr>
              <p:cNvPr id="33" name="矩形 32"/>
              <p:cNvSpPr/>
              <p:nvPr/>
            </p:nvSpPr>
            <p:spPr>
              <a:xfrm>
                <a:off x="2774459" y="3657238"/>
                <a:ext cx="681858" cy="5539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1800"/>
                  </a:lnSpc>
                  <a:spcAft>
                    <a:spcPts val="0"/>
                  </a:spcAft>
                </a:pPr>
                <a:r>
                  <a:rPr lang="zh-CN" altLang="zh-CN" kern="100" dirty="0">
                    <a:latin typeface="+mn-ea"/>
                  </a:rPr>
                  <a:t>库存商品</a:t>
                </a:r>
                <a:endParaRPr lang="zh-CN" altLang="zh-CN" kern="100" dirty="0">
                  <a:latin typeface="+mn-ea"/>
                </a:endParaRPr>
              </a:p>
            </p:txBody>
          </p:sp>
          <p:sp>
            <p:nvSpPr>
              <p:cNvPr id="34" name="矩形 33"/>
              <p:cNvSpPr/>
              <p:nvPr/>
            </p:nvSpPr>
            <p:spPr>
              <a:xfrm>
                <a:off x="4230281" y="3657238"/>
                <a:ext cx="681858" cy="5539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1800"/>
                  </a:lnSpc>
                  <a:spcAft>
                    <a:spcPts val="0"/>
                  </a:spcAft>
                </a:pPr>
                <a:r>
                  <a:rPr lang="zh-CN" altLang="zh-CN" kern="100" dirty="0">
                    <a:latin typeface="+mn-ea"/>
                  </a:rPr>
                  <a:t>摊销费用</a:t>
                </a:r>
                <a:endParaRPr lang="zh-CN" altLang="zh-CN" kern="100" dirty="0">
                  <a:latin typeface="+mn-ea"/>
                </a:endParaRPr>
              </a:p>
            </p:txBody>
          </p:sp>
          <p:sp>
            <p:nvSpPr>
              <p:cNvPr id="35" name="矩形 34"/>
              <p:cNvSpPr/>
              <p:nvPr/>
            </p:nvSpPr>
            <p:spPr>
              <a:xfrm>
                <a:off x="5758291" y="3657238"/>
                <a:ext cx="681858" cy="5539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1800"/>
                  </a:lnSpc>
                  <a:spcAft>
                    <a:spcPts val="0"/>
                  </a:spcAft>
                </a:pPr>
                <a:r>
                  <a:rPr lang="zh-CN" altLang="zh-CN" kern="100" dirty="0">
                    <a:latin typeface="+mn-ea"/>
                  </a:rPr>
                  <a:t>水电费</a:t>
                </a:r>
                <a:endParaRPr lang="zh-CN" altLang="zh-CN" kern="100" dirty="0">
                  <a:latin typeface="+mn-ea"/>
                </a:endParaRPr>
              </a:p>
            </p:txBody>
          </p:sp>
          <p:sp>
            <p:nvSpPr>
              <p:cNvPr id="36" name="矩形 35"/>
              <p:cNvSpPr/>
              <p:nvPr/>
            </p:nvSpPr>
            <p:spPr>
              <a:xfrm>
                <a:off x="7286302" y="3657238"/>
                <a:ext cx="681858" cy="5539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1800"/>
                  </a:lnSpc>
                  <a:spcAft>
                    <a:spcPts val="0"/>
                  </a:spcAft>
                </a:pPr>
                <a:r>
                  <a:rPr lang="zh-CN" altLang="zh-CN" kern="100" dirty="0">
                    <a:latin typeface="+mn-ea"/>
                  </a:rPr>
                  <a:t>人员工资</a:t>
                </a:r>
                <a:endParaRPr lang="zh-CN" altLang="zh-CN" kern="100" dirty="0">
                  <a:latin typeface="+mn-ea"/>
                </a:endParaRPr>
              </a:p>
            </p:txBody>
          </p:sp>
          <p:sp>
            <p:nvSpPr>
              <p:cNvPr id="37" name="矩形 36"/>
              <p:cNvSpPr/>
              <p:nvPr/>
            </p:nvSpPr>
            <p:spPr>
              <a:xfrm>
                <a:off x="8814312" y="3657238"/>
                <a:ext cx="681858" cy="55399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ts val="1800"/>
                  </a:lnSpc>
                  <a:spcAft>
                    <a:spcPts val="0"/>
                  </a:spcAft>
                </a:pPr>
                <a:r>
                  <a:rPr lang="zh-CN" altLang="zh-CN" kern="100" dirty="0">
                    <a:latin typeface="+mn-ea"/>
                  </a:rPr>
                  <a:t>房屋租金</a:t>
                </a:r>
                <a:endParaRPr lang="zh-CN" altLang="zh-CN" kern="100" dirty="0">
                  <a:latin typeface="+mn-ea"/>
                </a:endParaRPr>
              </a:p>
            </p:txBody>
          </p:sp>
          <p:sp>
            <p:nvSpPr>
              <p:cNvPr id="40" name="矩形 39"/>
              <p:cNvSpPr/>
              <p:nvPr/>
            </p:nvSpPr>
            <p:spPr>
              <a:xfrm>
                <a:off x="2562201" y="4624366"/>
                <a:ext cx="1130438" cy="323165"/>
              </a:xfrm>
              <a:prstGeom prst="rect">
                <a:avLst/>
              </a:prstGeom>
            </p:spPr>
            <p:txBody>
              <a:bodyPr wrap="none">
                <a:spAutoFit/>
              </a:bodyPr>
              <a:lstStyle/>
              <a:p>
                <a:pPr algn="ctr">
                  <a:lnSpc>
                    <a:spcPts val="1800"/>
                  </a:lnSpc>
                  <a:spcAft>
                    <a:spcPts val="0"/>
                  </a:spcAft>
                </a:pPr>
                <a:r>
                  <a:rPr lang="en-US" altLang="zh-CN" sz="2800" kern="100" dirty="0">
                    <a:solidFill>
                      <a:schemeClr val="bg1"/>
                    </a:solidFill>
                    <a:latin typeface="+mn-ea"/>
                  </a:rPr>
                  <a:t>16500</a:t>
                </a:r>
                <a:endParaRPr lang="zh-CN" altLang="zh-CN" sz="2800" kern="100" dirty="0">
                  <a:solidFill>
                    <a:schemeClr val="bg1"/>
                  </a:solidFill>
                  <a:latin typeface="+mn-ea"/>
                </a:endParaRPr>
              </a:p>
            </p:txBody>
          </p:sp>
          <p:sp>
            <p:nvSpPr>
              <p:cNvPr id="41" name="矩形 40"/>
              <p:cNvSpPr/>
              <p:nvPr/>
            </p:nvSpPr>
            <p:spPr>
              <a:xfrm>
                <a:off x="4172758" y="4624366"/>
                <a:ext cx="941283" cy="323165"/>
              </a:xfrm>
              <a:prstGeom prst="rect">
                <a:avLst/>
              </a:prstGeom>
            </p:spPr>
            <p:txBody>
              <a:bodyPr wrap="none">
                <a:spAutoFit/>
              </a:bodyPr>
              <a:lstStyle/>
              <a:p>
                <a:pPr algn="ctr">
                  <a:lnSpc>
                    <a:spcPts val="1800"/>
                  </a:lnSpc>
                  <a:spcAft>
                    <a:spcPts val="0"/>
                  </a:spcAft>
                </a:pPr>
                <a:r>
                  <a:rPr lang="en-US" altLang="zh-CN" sz="2800" kern="100" dirty="0">
                    <a:solidFill>
                      <a:schemeClr val="bg1"/>
                    </a:solidFill>
                    <a:latin typeface="+mn-ea"/>
                  </a:rPr>
                  <a:t>6833</a:t>
                </a:r>
                <a:endParaRPr lang="zh-CN" altLang="zh-CN" sz="2800" kern="100" dirty="0">
                  <a:solidFill>
                    <a:schemeClr val="bg1"/>
                  </a:solidFill>
                  <a:latin typeface="+mn-ea"/>
                </a:endParaRPr>
              </a:p>
            </p:txBody>
          </p:sp>
          <p:sp>
            <p:nvSpPr>
              <p:cNvPr id="42" name="矩形 41"/>
              <p:cNvSpPr/>
              <p:nvPr/>
            </p:nvSpPr>
            <p:spPr>
              <a:xfrm>
                <a:off x="5688738" y="4624366"/>
                <a:ext cx="941283" cy="323165"/>
              </a:xfrm>
              <a:prstGeom prst="rect">
                <a:avLst/>
              </a:prstGeom>
            </p:spPr>
            <p:txBody>
              <a:bodyPr wrap="none">
                <a:spAutoFit/>
              </a:bodyPr>
              <a:lstStyle/>
              <a:p>
                <a:pPr algn="ctr">
                  <a:lnSpc>
                    <a:spcPts val="1800"/>
                  </a:lnSpc>
                  <a:spcAft>
                    <a:spcPts val="0"/>
                  </a:spcAft>
                </a:pPr>
                <a:r>
                  <a:rPr lang="en-US" altLang="zh-CN" sz="2800" kern="100" dirty="0">
                    <a:solidFill>
                      <a:schemeClr val="bg1"/>
                    </a:solidFill>
                    <a:latin typeface="+mn-ea"/>
                  </a:rPr>
                  <a:t>9000</a:t>
                </a:r>
                <a:endParaRPr lang="zh-CN" altLang="zh-CN" sz="2800" kern="100" dirty="0">
                  <a:solidFill>
                    <a:schemeClr val="bg1"/>
                  </a:solidFill>
                  <a:latin typeface="+mn-ea"/>
                </a:endParaRPr>
              </a:p>
            </p:txBody>
          </p:sp>
          <p:sp>
            <p:nvSpPr>
              <p:cNvPr id="43" name="矩形 42"/>
              <p:cNvSpPr/>
              <p:nvPr/>
            </p:nvSpPr>
            <p:spPr>
              <a:xfrm>
                <a:off x="7098109" y="4624366"/>
                <a:ext cx="1130438" cy="323165"/>
              </a:xfrm>
              <a:prstGeom prst="rect">
                <a:avLst/>
              </a:prstGeom>
            </p:spPr>
            <p:txBody>
              <a:bodyPr wrap="none">
                <a:spAutoFit/>
              </a:bodyPr>
              <a:lstStyle/>
              <a:p>
                <a:pPr algn="ctr">
                  <a:lnSpc>
                    <a:spcPts val="1800"/>
                  </a:lnSpc>
                  <a:spcAft>
                    <a:spcPts val="0"/>
                  </a:spcAft>
                </a:pPr>
                <a:r>
                  <a:rPr lang="en-US" altLang="zh-CN" sz="2800" kern="100" dirty="0">
                    <a:solidFill>
                      <a:schemeClr val="bg1"/>
                    </a:solidFill>
                    <a:latin typeface="+mn-ea"/>
                  </a:rPr>
                  <a:t>79200</a:t>
                </a:r>
                <a:endParaRPr lang="zh-CN" altLang="zh-CN" sz="2800" kern="100" dirty="0">
                  <a:solidFill>
                    <a:schemeClr val="bg1"/>
                  </a:solidFill>
                  <a:latin typeface="+mn-ea"/>
                </a:endParaRPr>
              </a:p>
            </p:txBody>
          </p:sp>
          <p:sp>
            <p:nvSpPr>
              <p:cNvPr id="44" name="矩形 43"/>
              <p:cNvSpPr/>
              <p:nvPr/>
            </p:nvSpPr>
            <p:spPr>
              <a:xfrm>
                <a:off x="8633301" y="4624366"/>
                <a:ext cx="1130438" cy="323165"/>
              </a:xfrm>
              <a:prstGeom prst="rect">
                <a:avLst/>
              </a:prstGeom>
            </p:spPr>
            <p:txBody>
              <a:bodyPr wrap="none">
                <a:spAutoFit/>
              </a:bodyPr>
              <a:lstStyle/>
              <a:p>
                <a:pPr algn="ctr">
                  <a:lnSpc>
                    <a:spcPts val="1800"/>
                  </a:lnSpc>
                  <a:spcAft>
                    <a:spcPts val="0"/>
                  </a:spcAft>
                </a:pPr>
                <a:r>
                  <a:rPr lang="en-US" altLang="zh-CN" sz="2800" kern="100" dirty="0">
                    <a:solidFill>
                      <a:schemeClr val="bg1"/>
                    </a:solidFill>
                    <a:latin typeface="+mn-ea"/>
                  </a:rPr>
                  <a:t>92000</a:t>
                </a:r>
                <a:endParaRPr lang="zh-CN" altLang="zh-CN" sz="2800" kern="100" dirty="0">
                  <a:solidFill>
                    <a:schemeClr val="bg1"/>
                  </a:solidFill>
                  <a:latin typeface="+mn-ea"/>
                </a:endParaRPr>
              </a:p>
            </p:txBody>
          </p:sp>
        </p:grpSp>
        <p:sp>
          <p:nvSpPr>
            <p:cNvPr id="48" name="矩形 47"/>
            <p:cNvSpPr/>
            <p:nvPr/>
          </p:nvSpPr>
          <p:spPr>
            <a:xfrm>
              <a:off x="2963075" y="5025200"/>
              <a:ext cx="6096000" cy="1200329"/>
            </a:xfrm>
            <a:prstGeom prst="rect">
              <a:avLst/>
            </a:prstGeom>
          </p:spPr>
          <p:txBody>
            <a:bodyPr>
              <a:spAutoFit/>
            </a:bodyPr>
            <a:lstStyle/>
            <a:p>
              <a:pPr algn="ctr">
                <a:lnSpc>
                  <a:spcPct val="150000"/>
                </a:lnSpc>
              </a:pPr>
              <a:r>
                <a:rPr lang="en-US" altLang="zh-CN" sz="1200" dirty="0" err="1">
                  <a:solidFill>
                    <a:schemeClr val="bg1"/>
                  </a:solidFill>
                  <a:latin typeface="+mn-ea"/>
                  <a:cs typeface="Open Sans" pitchFamily="34" charset="0"/>
                </a:rPr>
                <a:t>Vivamus</a:t>
              </a:r>
              <a:r>
                <a:rPr lang="en-US" altLang="zh-CN" sz="1200" dirty="0">
                  <a:solidFill>
                    <a:schemeClr val="bg1"/>
                  </a:solidFill>
                  <a:latin typeface="+mn-ea"/>
                  <a:cs typeface="Open Sans" pitchFamily="34" charset="0"/>
                </a:rPr>
                <a:t> quam dolor, </a:t>
              </a:r>
              <a:r>
                <a:rPr lang="en-US" altLang="zh-CN" sz="1200" dirty="0" err="1">
                  <a:solidFill>
                    <a:schemeClr val="bg1"/>
                  </a:solidFill>
                  <a:latin typeface="+mn-ea"/>
                  <a:cs typeface="Open Sans" pitchFamily="34" charset="0"/>
                </a:rPr>
                <a:t>tempor</a:t>
              </a:r>
              <a:r>
                <a:rPr lang="en-US" altLang="zh-CN" sz="1200" dirty="0">
                  <a:solidFill>
                    <a:schemeClr val="bg1"/>
                  </a:solidFill>
                  <a:latin typeface="+mn-ea"/>
                  <a:cs typeface="Open Sans" pitchFamily="34" charset="0"/>
                </a:rPr>
                <a:t> ac gravida sit </a:t>
              </a:r>
              <a:r>
                <a:rPr lang="en-US" altLang="zh-CN" sz="1200" dirty="0" err="1">
                  <a:solidFill>
                    <a:schemeClr val="bg1"/>
                  </a:solidFill>
                  <a:latin typeface="+mn-ea"/>
                  <a:cs typeface="Open Sans" pitchFamily="34" charset="0"/>
                </a:rPr>
                <a:t>amet</a:t>
              </a:r>
              <a:r>
                <a:rPr lang="en-US" altLang="zh-CN" sz="1200" dirty="0">
                  <a:solidFill>
                    <a:schemeClr val="bg1"/>
                  </a:solidFill>
                  <a:latin typeface="+mn-ea"/>
                  <a:cs typeface="Open Sans" pitchFamily="34" charset="0"/>
                </a:rPr>
                <a:t>, porta </a:t>
              </a:r>
              <a:r>
                <a:rPr lang="en-US" altLang="zh-CN" sz="1200" dirty="0" err="1">
                  <a:solidFill>
                    <a:schemeClr val="bg1"/>
                  </a:solidFill>
                  <a:latin typeface="+mn-ea"/>
                  <a:cs typeface="Open Sans" pitchFamily="34" charset="0"/>
                </a:rPr>
                <a:t>fermentum</a:t>
              </a:r>
              <a:r>
                <a:rPr lang="en-US" altLang="zh-CN" sz="1200" dirty="0">
                  <a:solidFill>
                    <a:schemeClr val="bg1"/>
                  </a:solidFill>
                  <a:latin typeface="+mn-ea"/>
                  <a:cs typeface="Open Sans" pitchFamily="34" charset="0"/>
                </a:rPr>
                <a:t> magna. </a:t>
              </a:r>
              <a:r>
                <a:rPr lang="en-US" altLang="zh-CN" sz="1200" dirty="0" err="1">
                  <a:solidFill>
                    <a:schemeClr val="bg1"/>
                  </a:solidFill>
                  <a:latin typeface="+mn-ea"/>
                  <a:cs typeface="Open Sans" pitchFamily="34" charset="0"/>
                </a:rPr>
                <a:t>Aliquam</a:t>
              </a:r>
              <a:r>
                <a:rPr lang="en-US" altLang="zh-CN" sz="1200" dirty="0">
                  <a:solidFill>
                    <a:schemeClr val="bg1"/>
                  </a:solidFill>
                  <a:latin typeface="+mn-ea"/>
                  <a:cs typeface="Open Sans" pitchFamily="34" charset="0"/>
                </a:rPr>
                <a:t>. </a:t>
              </a:r>
              <a:r>
                <a:rPr lang="en-US" altLang="zh-CN" sz="1200" dirty="0" err="1">
                  <a:solidFill>
                    <a:schemeClr val="bg1"/>
                  </a:solidFill>
                  <a:latin typeface="+mn-ea"/>
                  <a:cs typeface="Open Sans" pitchFamily="34" charset="0"/>
                </a:rPr>
                <a:t>Vivamus</a:t>
              </a:r>
              <a:r>
                <a:rPr lang="en-US" altLang="zh-CN" sz="1200" dirty="0">
                  <a:solidFill>
                    <a:schemeClr val="bg1"/>
                  </a:solidFill>
                  <a:latin typeface="+mn-ea"/>
                  <a:cs typeface="Open Sans" pitchFamily="34" charset="0"/>
                </a:rPr>
                <a:t> quam dolor, </a:t>
              </a:r>
              <a:r>
                <a:rPr lang="en-US" altLang="zh-CN" sz="1200" dirty="0" err="1">
                  <a:solidFill>
                    <a:schemeClr val="bg1"/>
                  </a:solidFill>
                  <a:latin typeface="+mn-ea"/>
                  <a:cs typeface="Open Sans" pitchFamily="34" charset="0"/>
                </a:rPr>
                <a:t>tempor</a:t>
              </a:r>
              <a:r>
                <a:rPr lang="en-US" altLang="zh-CN" sz="1200" dirty="0">
                  <a:solidFill>
                    <a:schemeClr val="bg1"/>
                  </a:solidFill>
                  <a:latin typeface="+mn-ea"/>
                  <a:cs typeface="Open Sans" pitchFamily="34" charset="0"/>
                </a:rPr>
                <a:t> ac gravida sit </a:t>
              </a:r>
              <a:r>
                <a:rPr lang="en-US" altLang="zh-CN" sz="1200" dirty="0" err="1">
                  <a:solidFill>
                    <a:schemeClr val="bg1"/>
                  </a:solidFill>
                  <a:latin typeface="+mn-ea"/>
                  <a:cs typeface="Open Sans" pitchFamily="34" charset="0"/>
                </a:rPr>
                <a:t>amet</a:t>
              </a:r>
              <a:r>
                <a:rPr lang="en-US" altLang="zh-CN" sz="1200" dirty="0">
                  <a:solidFill>
                    <a:schemeClr val="bg1"/>
                  </a:solidFill>
                  <a:latin typeface="+mn-ea"/>
                  <a:cs typeface="Open Sans" pitchFamily="34" charset="0"/>
                </a:rPr>
                <a:t>, porta </a:t>
              </a:r>
              <a:r>
                <a:rPr lang="en-US" altLang="zh-CN" sz="1200" dirty="0" err="1">
                  <a:solidFill>
                    <a:schemeClr val="bg1"/>
                  </a:solidFill>
                  <a:latin typeface="+mn-ea"/>
                  <a:cs typeface="Open Sans" pitchFamily="34" charset="0"/>
                </a:rPr>
                <a:t>fermentum</a:t>
              </a:r>
              <a:r>
                <a:rPr lang="en-US" altLang="zh-CN" sz="1200" dirty="0">
                  <a:solidFill>
                    <a:schemeClr val="bg1"/>
                  </a:solidFill>
                  <a:latin typeface="+mn-ea"/>
                  <a:cs typeface="Open Sans" pitchFamily="34" charset="0"/>
                </a:rPr>
                <a:t> magna. </a:t>
              </a:r>
              <a:r>
                <a:rPr lang="en-US" altLang="zh-CN" sz="1200" dirty="0" err="1">
                  <a:solidFill>
                    <a:schemeClr val="bg1"/>
                  </a:solidFill>
                  <a:latin typeface="+mn-ea"/>
                  <a:cs typeface="Open Sans" pitchFamily="34" charset="0"/>
                </a:rPr>
                <a:t>Aliquam</a:t>
              </a:r>
              <a:r>
                <a:rPr lang="en-US" altLang="zh-CN" sz="1200" dirty="0">
                  <a:solidFill>
                    <a:schemeClr val="bg1"/>
                  </a:solidFill>
                  <a:latin typeface="+mn-ea"/>
                  <a:cs typeface="Open Sans" pitchFamily="34" charset="0"/>
                </a:rPr>
                <a:t>.</a:t>
              </a:r>
              <a:endParaRPr lang="en-US" altLang="zh-CN" sz="1200" dirty="0">
                <a:solidFill>
                  <a:schemeClr val="bg1"/>
                </a:solidFill>
                <a:latin typeface="+mn-ea"/>
                <a:cs typeface="Open Sans" pitchFamily="34" charset="0"/>
              </a:endParaRPr>
            </a:p>
            <a:p>
              <a:pPr algn="ctr">
                <a:lnSpc>
                  <a:spcPct val="150000"/>
                </a:lnSpc>
              </a:pPr>
              <a:r>
                <a:rPr lang="en-US" altLang="zh-CN" sz="1200" dirty="0" err="1">
                  <a:solidFill>
                    <a:schemeClr val="bg1"/>
                  </a:solidFill>
                  <a:latin typeface="+mn-ea"/>
                  <a:cs typeface="Open Sans" pitchFamily="34" charset="0"/>
                </a:rPr>
                <a:t>Vivamus</a:t>
              </a:r>
              <a:r>
                <a:rPr lang="en-US" altLang="zh-CN" sz="1200" dirty="0">
                  <a:solidFill>
                    <a:schemeClr val="bg1"/>
                  </a:solidFill>
                  <a:latin typeface="+mn-ea"/>
                  <a:cs typeface="Open Sans" pitchFamily="34" charset="0"/>
                </a:rPr>
                <a:t> quam dolor, </a:t>
              </a:r>
              <a:r>
                <a:rPr lang="en-US" altLang="zh-CN" sz="1200" dirty="0" err="1">
                  <a:solidFill>
                    <a:schemeClr val="bg1"/>
                  </a:solidFill>
                  <a:latin typeface="+mn-ea"/>
                  <a:cs typeface="Open Sans" pitchFamily="34" charset="0"/>
                </a:rPr>
                <a:t>tempor</a:t>
              </a:r>
              <a:r>
                <a:rPr lang="en-US" altLang="zh-CN" sz="1200" dirty="0">
                  <a:solidFill>
                    <a:schemeClr val="bg1"/>
                  </a:solidFill>
                  <a:latin typeface="+mn-ea"/>
                  <a:cs typeface="Open Sans" pitchFamily="34" charset="0"/>
                </a:rPr>
                <a:t> ac gravida sit </a:t>
              </a:r>
              <a:r>
                <a:rPr lang="en-US" altLang="zh-CN" sz="1200" dirty="0" err="1">
                  <a:solidFill>
                    <a:schemeClr val="bg1"/>
                  </a:solidFill>
                  <a:latin typeface="+mn-ea"/>
                  <a:cs typeface="Open Sans" pitchFamily="34" charset="0"/>
                </a:rPr>
                <a:t>amet</a:t>
              </a:r>
              <a:r>
                <a:rPr lang="en-US" altLang="zh-CN" sz="1200" dirty="0">
                  <a:solidFill>
                    <a:schemeClr val="bg1"/>
                  </a:solidFill>
                  <a:latin typeface="+mn-ea"/>
                  <a:cs typeface="Open Sans" pitchFamily="34" charset="0"/>
                </a:rPr>
                <a:t>, porta </a:t>
              </a:r>
              <a:r>
                <a:rPr lang="en-US" altLang="zh-CN" sz="1200" dirty="0" err="1">
                  <a:solidFill>
                    <a:schemeClr val="bg1"/>
                  </a:solidFill>
                  <a:latin typeface="+mn-ea"/>
                  <a:cs typeface="Open Sans" pitchFamily="34" charset="0"/>
                </a:rPr>
                <a:t>fermentum</a:t>
              </a:r>
              <a:r>
                <a:rPr lang="en-US" altLang="zh-CN" sz="1200" dirty="0">
                  <a:solidFill>
                    <a:schemeClr val="bg1"/>
                  </a:solidFill>
                  <a:latin typeface="+mn-ea"/>
                  <a:cs typeface="Open Sans" pitchFamily="34" charset="0"/>
                </a:rPr>
                <a:t> magna. </a:t>
              </a:r>
              <a:r>
                <a:rPr lang="en-US" altLang="zh-CN" sz="1200" dirty="0" err="1">
                  <a:solidFill>
                    <a:schemeClr val="bg1"/>
                  </a:solidFill>
                  <a:latin typeface="+mn-ea"/>
                  <a:cs typeface="Open Sans" pitchFamily="34" charset="0"/>
                </a:rPr>
                <a:t>Aliquam</a:t>
              </a:r>
              <a:r>
                <a:rPr lang="en-US" altLang="zh-CN" sz="1200" dirty="0">
                  <a:solidFill>
                    <a:schemeClr val="bg1"/>
                  </a:solidFill>
                  <a:latin typeface="+mn-ea"/>
                  <a:cs typeface="Open Sans" pitchFamily="34" charset="0"/>
                </a:rPr>
                <a:t>.</a:t>
              </a:r>
              <a:endParaRPr lang="en-US" altLang="zh-CN" sz="1200" dirty="0">
                <a:solidFill>
                  <a:schemeClr val="bg1"/>
                </a:solidFill>
                <a:latin typeface="+mn-ea"/>
                <a:cs typeface="Open Sans" pitchFamily="34" charset="0"/>
              </a:endParaRPr>
            </a:p>
            <a:p>
              <a:pPr algn="ctr">
                <a:lnSpc>
                  <a:spcPct val="150000"/>
                </a:lnSpc>
              </a:pPr>
              <a:endParaRPr lang="en-US" altLang="zh-CN" sz="1200" dirty="0">
                <a:solidFill>
                  <a:schemeClr val="bg1"/>
                </a:solidFill>
                <a:latin typeface="+mn-ea"/>
                <a:cs typeface="Open Sans"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1000"/>
                                        <p:tgtEl>
                                          <p:spTgt spid="49"/>
                                        </p:tgtEl>
                                      </p:cBhvr>
                                    </p:animEffect>
                                    <p:anim calcmode="lin" valueType="num">
                                      <p:cBhvr>
                                        <p:cTn id="13" dur="1000" fill="hold"/>
                                        <p:tgtEl>
                                          <p:spTgt spid="49"/>
                                        </p:tgtEl>
                                        <p:attrNameLst>
                                          <p:attrName>ppt_x</p:attrName>
                                        </p:attrNameLst>
                                      </p:cBhvr>
                                      <p:tavLst>
                                        <p:tav tm="0">
                                          <p:val>
                                            <p:strVal val="#ppt_x"/>
                                          </p:val>
                                        </p:tav>
                                        <p:tav tm="100000">
                                          <p:val>
                                            <p:strVal val="#ppt_x"/>
                                          </p:val>
                                        </p:tav>
                                      </p:tavLst>
                                    </p:anim>
                                    <p:anim calcmode="lin" valueType="num">
                                      <p:cBhvr>
                                        <p:cTn id="14"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119" y="0"/>
            <a:ext cx="12196119" cy="6858000"/>
          </a:xfrm>
          <a:prstGeom prst="rect">
            <a:avLst/>
          </a:prstGeom>
        </p:spPr>
      </p:pic>
      <p:sp>
        <p:nvSpPr>
          <p:cNvPr id="7" name="矩形 259"/>
          <p:cNvSpPr>
            <a:spLocks noChangeArrowheads="1"/>
          </p:cNvSpPr>
          <p:nvPr/>
        </p:nvSpPr>
        <p:spPr bwMode="auto">
          <a:xfrm>
            <a:off x="3334981" y="1836505"/>
            <a:ext cx="7106309" cy="430887"/>
          </a:xfrm>
          <a:prstGeom prst="rect">
            <a:avLst/>
          </a:prstGeom>
          <a:noFill/>
          <a:ln>
            <a:noFill/>
          </a:ln>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zh-CN" sz="2800" dirty="0">
                <a:solidFill>
                  <a:schemeClr val="bg1"/>
                </a:solidFill>
                <a:latin typeface="Arial" panose="020B0604020202020204" pitchFamily="34" charset="0"/>
                <a:cs typeface="Arial" panose="020B0604020202020204" pitchFamily="34" charset="0"/>
              </a:rPr>
              <a:t> TECHNOLOGY PROJECT PLAN PPT</a:t>
            </a:r>
            <a:endParaRPr lang="zh-CN" altLang="en-US" sz="2800" dirty="0">
              <a:solidFill>
                <a:schemeClr val="bg1"/>
              </a:solidFill>
              <a:latin typeface="Arial" panose="020B0604020202020204" pitchFamily="34" charset="0"/>
              <a:cs typeface="Arial" panose="020B0604020202020204" pitchFamily="34" charset="0"/>
            </a:endParaRPr>
          </a:p>
        </p:txBody>
      </p:sp>
      <p:sp>
        <p:nvSpPr>
          <p:cNvPr id="8" name="矩形 259"/>
          <p:cNvSpPr>
            <a:spLocks noChangeArrowheads="1"/>
          </p:cNvSpPr>
          <p:nvPr/>
        </p:nvSpPr>
        <p:spPr bwMode="auto">
          <a:xfrm>
            <a:off x="3362178" y="2276965"/>
            <a:ext cx="8313981" cy="1107996"/>
          </a:xfrm>
          <a:prstGeom prst="rect">
            <a:avLst/>
          </a:prstGeom>
          <a:noFill/>
          <a:ln>
            <a:noFill/>
          </a:ln>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zh-CN" altLang="en-US" sz="7200" b="1" dirty="0">
                <a:solidFill>
                  <a:schemeClr val="bg1"/>
                </a:solidFill>
                <a:cs typeface="Arial" panose="020B0604020202020204" pitchFamily="34" charset="0"/>
              </a:rPr>
              <a:t>感谢您的观看</a:t>
            </a:r>
            <a:endParaRPr lang="zh-CN" altLang="en-US" sz="7200" b="1" dirty="0">
              <a:solidFill>
                <a:schemeClr val="bg1"/>
              </a:solidFill>
              <a:cs typeface="Arial" panose="020B0604020202020204" pitchFamily="34" charset="0"/>
            </a:endParaRPr>
          </a:p>
        </p:txBody>
      </p:sp>
      <p:cxnSp>
        <p:nvCxnSpPr>
          <p:cNvPr id="14" name="直接连接符 13"/>
          <p:cNvCxnSpPr/>
          <p:nvPr/>
        </p:nvCxnSpPr>
        <p:spPr>
          <a:xfrm>
            <a:off x="3418450" y="3516923"/>
            <a:ext cx="430471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3334981" y="3642232"/>
            <a:ext cx="7342397" cy="461665"/>
          </a:xfrm>
          <a:prstGeom prst="rect">
            <a:avLst/>
          </a:prstGeom>
        </p:spPr>
        <p:txBody>
          <a:bodyPr wrap="square">
            <a:spAutoFit/>
          </a:bodyPr>
          <a:lstStyle/>
          <a:p>
            <a:r>
              <a:rPr lang="en-US" altLang="zh-CN" sz="1200" noProof="1">
                <a:solidFill>
                  <a:schemeClr val="bg1"/>
                </a:solidFill>
              </a:rPr>
              <a:t>Lorem ipsum dolor sit er elit lamet, consectetaur cillium adipisicing pecu, sed do eiusmod tempor incididunt ut labore et dolore</a:t>
            </a:r>
            <a:endParaRPr lang="zh-CN" altLang="en-US" sz="1200" dirty="0">
              <a:solidFill>
                <a:schemeClr val="bg1"/>
              </a:solidFill>
            </a:endParaRPr>
          </a:p>
        </p:txBody>
      </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par>
                          <p:cTn id="12" fill="hold">
                            <p:stCondLst>
                              <p:cond delay="18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7"/>
                                        </p:tgtEl>
                                      </p:cBhvr>
                                    </p:animEffect>
                                    <p:animScale>
                                      <p:cBhvr>
                                        <p:cTn id="15" dur="250" autoRev="1" fill="hold"/>
                                        <p:tgtEl>
                                          <p:spTgt spid="7"/>
                                        </p:tgtEl>
                                      </p:cBhvr>
                                      <p:by x="105000" y="105000"/>
                                    </p:animScale>
                                  </p:childTnLst>
                                </p:cTn>
                              </p:par>
                            </p:childTnLst>
                          </p:cTn>
                        </p:par>
                        <p:par>
                          <p:cTn id="16" fill="hold">
                            <p:stCondLst>
                              <p:cond delay="2349"/>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8"/>
                                        </p:tgtEl>
                                        <p:attrNameLst>
                                          <p:attrName>ppt_y</p:attrName>
                                        </p:attrNameLst>
                                      </p:cBhvr>
                                      <p:tavLst>
                                        <p:tav tm="0">
                                          <p:val>
                                            <p:strVal val="#ppt_y"/>
                                          </p:val>
                                        </p:tav>
                                        <p:tav tm="100000">
                                          <p:val>
                                            <p:strVal val="#ppt_y"/>
                                          </p:val>
                                        </p:tav>
                                      </p:tavLst>
                                    </p:anim>
                                    <p:anim calcmode="lin" valueType="num">
                                      <p:cBhvr>
                                        <p:cTn id="21"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8"/>
                                        </p:tgtEl>
                                      </p:cBhvr>
                                    </p:animEffect>
                                  </p:childTnLst>
                                </p:cTn>
                              </p:par>
                            </p:childTnLst>
                          </p:cTn>
                        </p:par>
                        <p:par>
                          <p:cTn id="24" fill="hold">
                            <p:stCondLst>
                              <p:cond delay="3099"/>
                            </p:stCondLst>
                            <p:childTnLst>
                              <p:par>
                                <p:cTn id="25" presetID="26" presetClass="emph" presetSubtype="0" fill="hold" grpId="1" nodeType="afterEffect">
                                  <p:stCondLst>
                                    <p:cond delay="0"/>
                                  </p:stCondLst>
                                  <p:iterate type="lt">
                                    <p:tmPct val="0"/>
                                  </p:iterate>
                                  <p:childTnLst>
                                    <p:animEffect transition="out" filter="fade">
                                      <p:cBhvr>
                                        <p:cTn id="26" dur="500" tmFilter="0, 0; .2, .5; .8, .5; 1, 0"/>
                                        <p:tgtEl>
                                          <p:spTgt spid="8"/>
                                        </p:tgtEl>
                                      </p:cBhvr>
                                    </p:animEffect>
                                    <p:animScale>
                                      <p:cBhvr>
                                        <p:cTn id="27" dur="250" autoRev="1" fill="hold"/>
                                        <p:tgtEl>
                                          <p:spTgt spid="8"/>
                                        </p:tgtEl>
                                      </p:cBhvr>
                                      <p:by x="105000" y="105000"/>
                                    </p:animScale>
                                  </p:childTnLst>
                                </p:cTn>
                              </p:par>
                            </p:childTnLst>
                          </p:cTn>
                        </p:par>
                        <p:par>
                          <p:cTn id="28" fill="hold">
                            <p:stCondLst>
                              <p:cond delay="3599"/>
                            </p:stCondLst>
                            <p:childTnLst>
                              <p:par>
                                <p:cTn id="29" presetID="2" presetClass="entr" presetSubtype="2"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1+#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图片 3" descr="图片1"/>
          <p:cNvPicPr>
            <a:picLocks noChangeAspect="1"/>
          </p:cNvPicPr>
          <p:nvPr/>
        </p:nvPicPr>
        <p:blipFill>
          <a:blip r:embed="rId1"/>
          <a:stretch>
            <a:fillRect/>
          </a:stretch>
        </p:blipFill>
        <p:spPr>
          <a:xfrm>
            <a:off x="63500" y="0"/>
            <a:ext cx="12064365"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237462" y="1423110"/>
            <a:ext cx="9436010" cy="4281309"/>
            <a:chOff x="1237462" y="1423110"/>
            <a:chExt cx="9436010" cy="4281309"/>
          </a:xfrm>
        </p:grpSpPr>
        <p:cxnSp>
          <p:nvCxnSpPr>
            <p:cNvPr id="7" name="直接连接符 6"/>
            <p:cNvCxnSpPr/>
            <p:nvPr>
              <p:custDataLst>
                <p:tags r:id="rId1"/>
              </p:custDataLst>
            </p:nvPr>
          </p:nvCxnSpPr>
          <p:spPr>
            <a:xfrm>
              <a:off x="6205337" y="3616325"/>
              <a:ext cx="4143101" cy="0"/>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237462" y="1423110"/>
              <a:ext cx="4153688" cy="4281309"/>
              <a:chOff x="1237462" y="1423110"/>
              <a:chExt cx="4937180" cy="5088873"/>
            </a:xfrm>
          </p:grpSpPr>
          <p:sp>
            <p:nvSpPr>
              <p:cNvPr id="4" name="Freeform 6"/>
              <p:cNvSpPr/>
              <p:nvPr/>
            </p:nvSpPr>
            <p:spPr bwMode="auto">
              <a:xfrm>
                <a:off x="1237462" y="2162555"/>
                <a:ext cx="4937180" cy="4349428"/>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solidFill>
                <a:schemeClr val="bg1">
                  <a:alpha val="20000"/>
                </a:schemeClr>
              </a:solidFill>
              <a:ln w="0">
                <a:noFill/>
                <a:prstDash val="solid"/>
                <a:round/>
              </a:ln>
            </p:spPr>
            <p:txBody>
              <a:bodyPr vert="horz" wrap="square" lIns="128580" tIns="64290" rIns="128580" bIns="64290" numCol="1" anchor="t" anchorCtr="0" compatLnSpc="1"/>
              <a:lstStyle/>
              <a:p>
                <a:endParaRPr lang="zh-CN" altLang="en-US" sz="1600"/>
              </a:p>
            </p:txBody>
          </p:sp>
          <p:sp>
            <p:nvSpPr>
              <p:cNvPr id="5" name="Freeform 11"/>
              <p:cNvSpPr/>
              <p:nvPr/>
            </p:nvSpPr>
            <p:spPr bwMode="auto">
              <a:xfrm>
                <a:off x="1648542" y="1423110"/>
                <a:ext cx="4115020" cy="3581420"/>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noFill/>
              <a:ln w="19050">
                <a:solidFill>
                  <a:schemeClr val="bg1">
                    <a:alpha val="20000"/>
                  </a:schemeClr>
                </a:solidFill>
                <a:prstDash val="solid"/>
                <a:round/>
              </a:ln>
            </p:spPr>
            <p:txBody>
              <a:bodyPr vert="horz" wrap="square" lIns="128580" tIns="64290" rIns="128580" bIns="64290" numCol="1" anchor="t" anchorCtr="0" compatLnSpc="1"/>
              <a:lstStyle/>
              <a:p>
                <a:endParaRPr lang="zh-CN" altLang="en-US" sz="1600" dirty="0"/>
              </a:p>
            </p:txBody>
          </p:sp>
          <p:sp>
            <p:nvSpPr>
              <p:cNvPr id="6" name="文本框 2"/>
              <p:cNvSpPr txBox="1">
                <a:spLocks noChangeArrowheads="1"/>
              </p:cNvSpPr>
              <p:nvPr>
                <p:custDataLst>
                  <p:tags r:id="rId2"/>
                </p:custDataLst>
              </p:nvPr>
            </p:nvSpPr>
            <p:spPr bwMode="auto">
              <a:xfrm>
                <a:off x="2952413" y="2449016"/>
                <a:ext cx="1695986" cy="175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01</a:t>
                </a:r>
                <a:endParaRPr lang="zh-CN" altLang="en-US"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8" name="文本框 11"/>
              <p:cNvSpPr txBox="1">
                <a:spLocks noChangeArrowheads="1"/>
              </p:cNvSpPr>
              <p:nvPr>
                <p:custDataLst>
                  <p:tags r:id="rId3"/>
                </p:custDataLst>
              </p:nvPr>
            </p:nvSpPr>
            <p:spPr bwMode="auto">
              <a:xfrm>
                <a:off x="2067237" y="3868624"/>
                <a:ext cx="3466334" cy="438997"/>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章节 </a:t>
                </a:r>
                <a:r>
                  <a:rPr lang="en-US" altLang="zh-CN"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PART</a:t>
                </a:r>
                <a:endPar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grpSp>
        <p:sp>
          <p:nvSpPr>
            <p:cNvPr id="9" name="矩形 8"/>
            <p:cNvSpPr/>
            <p:nvPr/>
          </p:nvSpPr>
          <p:spPr>
            <a:xfrm>
              <a:off x="6205340" y="2748641"/>
              <a:ext cx="4468132" cy="830997"/>
            </a:xfrm>
            <a:prstGeom prst="rect">
              <a:avLst/>
            </a:prstGeom>
          </p:spPr>
          <p:txBody>
            <a:bodyPr wrap="square" lIns="0" tIns="0" rIns="0" bIns="0">
              <a:spAutoFit/>
            </a:bodyPr>
            <a:lstStyle/>
            <a:p>
              <a:r>
                <a:rPr lang="zh-CN" altLang="en-US" sz="54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项目介绍</a:t>
              </a:r>
              <a:endParaRPr lang="zh-CN" altLang="en-US" sz="54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TextBox 11"/>
            <p:cNvSpPr txBox="1"/>
            <p:nvPr/>
          </p:nvSpPr>
          <p:spPr>
            <a:xfrm>
              <a:off x="6205342" y="3696133"/>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1.1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项目简介</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TextBox 11"/>
            <p:cNvSpPr txBox="1"/>
            <p:nvPr/>
          </p:nvSpPr>
          <p:spPr>
            <a:xfrm>
              <a:off x="8349395" y="3696133"/>
              <a:ext cx="1669047"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1.2</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选址与场地</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TextBox 11"/>
            <p:cNvSpPr txBox="1"/>
            <p:nvPr/>
          </p:nvSpPr>
          <p:spPr>
            <a:xfrm>
              <a:off x="6205342" y="4070502"/>
              <a:ext cx="1726755"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1.3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产品与服务</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TextBox 11"/>
            <p:cNvSpPr txBox="1"/>
            <p:nvPr/>
          </p:nvSpPr>
          <p:spPr>
            <a:xfrm>
              <a:off x="8349395" y="4070502"/>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1.4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组织构架</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2019507" y="2103595"/>
            <a:ext cx="2532931" cy="1980012"/>
          </a:xfrm>
          <a:custGeom>
            <a:avLst/>
            <a:gdLst>
              <a:gd name="connsiteX0" fmla="*/ 0 w 2532931"/>
              <a:gd name="connsiteY0" fmla="*/ 0 h 1980012"/>
              <a:gd name="connsiteX1" fmla="*/ 2532931 w 2532931"/>
              <a:gd name="connsiteY1" fmla="*/ 0 h 1980012"/>
              <a:gd name="connsiteX2" fmla="*/ 2532931 w 2532931"/>
              <a:gd name="connsiteY2" fmla="*/ 1980012 h 1980012"/>
              <a:gd name="connsiteX3" fmla="*/ 0 w 2532931"/>
              <a:gd name="connsiteY3" fmla="*/ 1980012 h 1980012"/>
            </a:gdLst>
            <a:ahLst/>
            <a:cxnLst>
              <a:cxn ang="0">
                <a:pos x="connsiteX0" y="connsiteY0"/>
              </a:cxn>
              <a:cxn ang="0">
                <a:pos x="connsiteX1" y="connsiteY1"/>
              </a:cxn>
              <a:cxn ang="0">
                <a:pos x="connsiteX2" y="connsiteY2"/>
              </a:cxn>
              <a:cxn ang="0">
                <a:pos x="connsiteX3" y="connsiteY3"/>
              </a:cxn>
            </a:cxnLst>
            <a:rect l="l" t="t" r="r" b="b"/>
            <a:pathLst>
              <a:path w="2532931" h="1980012">
                <a:moveTo>
                  <a:pt x="0" y="0"/>
                </a:moveTo>
                <a:lnTo>
                  <a:pt x="2532931" y="0"/>
                </a:lnTo>
                <a:lnTo>
                  <a:pt x="2532931" y="1980012"/>
                </a:lnTo>
                <a:lnTo>
                  <a:pt x="0" y="1980012"/>
                </a:lnTo>
                <a:close/>
              </a:path>
            </a:pathLst>
          </a:custGeom>
        </p:spPr>
      </p:pic>
      <p:pic>
        <p:nvPicPr>
          <p:cNvPr id="20" name="图片 19"/>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4791779" y="2103595"/>
            <a:ext cx="2532931" cy="1980012"/>
          </a:xfrm>
          <a:custGeom>
            <a:avLst/>
            <a:gdLst>
              <a:gd name="connsiteX0" fmla="*/ 0 w 2532931"/>
              <a:gd name="connsiteY0" fmla="*/ 0 h 1980012"/>
              <a:gd name="connsiteX1" fmla="*/ 2532931 w 2532931"/>
              <a:gd name="connsiteY1" fmla="*/ 0 h 1980012"/>
              <a:gd name="connsiteX2" fmla="*/ 2532931 w 2532931"/>
              <a:gd name="connsiteY2" fmla="*/ 1980012 h 1980012"/>
              <a:gd name="connsiteX3" fmla="*/ 0 w 2532931"/>
              <a:gd name="connsiteY3" fmla="*/ 1980012 h 1980012"/>
            </a:gdLst>
            <a:ahLst/>
            <a:cxnLst>
              <a:cxn ang="0">
                <a:pos x="connsiteX0" y="connsiteY0"/>
              </a:cxn>
              <a:cxn ang="0">
                <a:pos x="connsiteX1" y="connsiteY1"/>
              </a:cxn>
              <a:cxn ang="0">
                <a:pos x="connsiteX2" y="connsiteY2"/>
              </a:cxn>
              <a:cxn ang="0">
                <a:pos x="connsiteX3" y="connsiteY3"/>
              </a:cxn>
            </a:cxnLst>
            <a:rect l="l" t="t" r="r" b="b"/>
            <a:pathLst>
              <a:path w="2532931" h="1980012">
                <a:moveTo>
                  <a:pt x="0" y="0"/>
                </a:moveTo>
                <a:lnTo>
                  <a:pt x="2532931" y="0"/>
                </a:lnTo>
                <a:lnTo>
                  <a:pt x="2532931" y="1980012"/>
                </a:lnTo>
                <a:lnTo>
                  <a:pt x="0" y="1980012"/>
                </a:lnTo>
                <a:close/>
              </a:path>
            </a:pathLst>
          </a:custGeom>
        </p:spPr>
      </p:pic>
      <p:pic>
        <p:nvPicPr>
          <p:cNvPr id="21" name="图片 20"/>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7575571" y="2103595"/>
            <a:ext cx="2532931" cy="1980012"/>
          </a:xfrm>
          <a:custGeom>
            <a:avLst/>
            <a:gdLst>
              <a:gd name="connsiteX0" fmla="*/ 0 w 2532931"/>
              <a:gd name="connsiteY0" fmla="*/ 0 h 1980012"/>
              <a:gd name="connsiteX1" fmla="*/ 2532931 w 2532931"/>
              <a:gd name="connsiteY1" fmla="*/ 0 h 1980012"/>
              <a:gd name="connsiteX2" fmla="*/ 2532931 w 2532931"/>
              <a:gd name="connsiteY2" fmla="*/ 1980012 h 1980012"/>
              <a:gd name="connsiteX3" fmla="*/ 0 w 2532931"/>
              <a:gd name="connsiteY3" fmla="*/ 1980012 h 1980012"/>
            </a:gdLst>
            <a:ahLst/>
            <a:cxnLst>
              <a:cxn ang="0">
                <a:pos x="connsiteX0" y="connsiteY0"/>
              </a:cxn>
              <a:cxn ang="0">
                <a:pos x="connsiteX1" y="connsiteY1"/>
              </a:cxn>
              <a:cxn ang="0">
                <a:pos x="connsiteX2" y="connsiteY2"/>
              </a:cxn>
              <a:cxn ang="0">
                <a:pos x="connsiteX3" y="connsiteY3"/>
              </a:cxn>
            </a:cxnLst>
            <a:rect l="l" t="t" r="r" b="b"/>
            <a:pathLst>
              <a:path w="2532931" h="1980012">
                <a:moveTo>
                  <a:pt x="0" y="0"/>
                </a:moveTo>
                <a:lnTo>
                  <a:pt x="2532931" y="0"/>
                </a:lnTo>
                <a:lnTo>
                  <a:pt x="2532931" y="1980012"/>
                </a:lnTo>
                <a:lnTo>
                  <a:pt x="0" y="1980012"/>
                </a:lnTo>
                <a:close/>
              </a:path>
            </a:pathLst>
          </a:custGeom>
        </p:spPr>
      </p:pic>
      <p:sp>
        <p:nvSpPr>
          <p:cNvPr id="4" name="矩形 3"/>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1.1 </a:t>
            </a:r>
            <a:r>
              <a:rPr lang="zh-CN" altLang="en-US" sz="3200" b="1" dirty="0">
                <a:solidFill>
                  <a:schemeClr val="bg1"/>
                </a:solidFill>
                <a:latin typeface="+mn-ea"/>
                <a:cs typeface="+mn-ea"/>
                <a:sym typeface="Arial" panose="020B0604020202020204" pitchFamily="34" charset="0"/>
              </a:rPr>
              <a:t>项目简介</a:t>
            </a:r>
            <a:endParaRPr lang="zh-CN" altLang="en-US" sz="3200" b="1" dirty="0">
              <a:solidFill>
                <a:schemeClr val="bg1"/>
              </a:solidFill>
              <a:latin typeface="+mn-ea"/>
              <a:cs typeface="+mn-ea"/>
              <a:sym typeface="Arial" panose="020B0604020202020204" pitchFamily="34" charset="0"/>
            </a:endParaRPr>
          </a:p>
        </p:txBody>
      </p:sp>
      <p:sp>
        <p:nvSpPr>
          <p:cNvPr id="9" name="文本框 8"/>
          <p:cNvSpPr txBox="1">
            <a:spLocks noChangeArrowheads="1"/>
          </p:cNvSpPr>
          <p:nvPr/>
        </p:nvSpPr>
        <p:spPr bwMode="auto">
          <a:xfrm>
            <a:off x="1955511" y="4686330"/>
            <a:ext cx="2658361" cy="1200329"/>
          </a:xfrm>
          <a:prstGeom prst="rect">
            <a:avLst/>
          </a:prstGeom>
          <a:noFill/>
          <a:ln w="9525">
            <a:noFill/>
            <a:miter lim="800000"/>
          </a:ln>
        </p:spPr>
        <p:txBody>
          <a:bodyPr>
            <a:spAutoFit/>
          </a:bodyPr>
          <a:lstStyle/>
          <a:p>
            <a:pPr algn="ctr">
              <a:lnSpc>
                <a:spcPct val="150000"/>
              </a:lnSpc>
            </a:pPr>
            <a:r>
              <a:rPr lang="en-US" altLang="zh-CN" sz="1200" dirty="0">
                <a:solidFill>
                  <a:schemeClr val="bg1"/>
                </a:solidFill>
                <a:latin typeface="+mn-ea"/>
                <a:cs typeface="造字工房悦黑体验版细体"/>
              </a:rPr>
              <a:t>Sweetheart</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My thoughts are deep into you </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From the moment that I wake up </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Happy Valentine\'s Day </a:t>
            </a:r>
            <a:endParaRPr lang="en-US" altLang="zh-CN" sz="1200" dirty="0">
              <a:solidFill>
                <a:schemeClr val="bg1"/>
              </a:solidFill>
              <a:latin typeface="+mn-ea"/>
              <a:cs typeface="造字工房悦黑体验版细体"/>
            </a:endParaRPr>
          </a:p>
        </p:txBody>
      </p:sp>
      <p:sp>
        <p:nvSpPr>
          <p:cNvPr id="10" name="文本框 9"/>
          <p:cNvSpPr txBox="1">
            <a:spLocks noChangeArrowheads="1"/>
          </p:cNvSpPr>
          <p:nvPr/>
        </p:nvSpPr>
        <p:spPr bwMode="auto">
          <a:xfrm>
            <a:off x="4764901" y="4686330"/>
            <a:ext cx="2659641" cy="1191079"/>
          </a:xfrm>
          <a:prstGeom prst="rect">
            <a:avLst/>
          </a:prstGeom>
          <a:noFill/>
          <a:ln w="9525">
            <a:noFill/>
            <a:miter lim="800000"/>
          </a:ln>
        </p:spPr>
        <p:txBody>
          <a:bodyPr>
            <a:spAutoFit/>
          </a:bodyPr>
          <a:lstStyle/>
          <a:p>
            <a:pPr algn="ctr">
              <a:lnSpc>
                <a:spcPct val="150000"/>
              </a:lnSpc>
            </a:pPr>
            <a:r>
              <a:rPr lang="en-US" altLang="zh-CN" sz="1200" dirty="0">
                <a:solidFill>
                  <a:schemeClr val="bg1"/>
                </a:solidFill>
                <a:latin typeface="+mn-ea"/>
                <a:cs typeface="造字工房悦黑体验版细体"/>
              </a:rPr>
              <a:t>Sweetheart</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My thoughts are deep into you </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From the moment that I wake up </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Happy Valentine\'s Day </a:t>
            </a:r>
            <a:endParaRPr lang="en-US" altLang="zh-CN" sz="1200" dirty="0">
              <a:solidFill>
                <a:schemeClr val="bg1"/>
              </a:solidFill>
              <a:latin typeface="+mn-ea"/>
              <a:cs typeface="造字工房悦黑体验版细体"/>
            </a:endParaRPr>
          </a:p>
        </p:txBody>
      </p:sp>
      <p:sp>
        <p:nvSpPr>
          <p:cNvPr id="11" name="文本框 10"/>
          <p:cNvSpPr txBox="1">
            <a:spLocks noChangeArrowheads="1"/>
          </p:cNvSpPr>
          <p:nvPr/>
        </p:nvSpPr>
        <p:spPr bwMode="auto">
          <a:xfrm>
            <a:off x="7575571" y="4686330"/>
            <a:ext cx="2659641" cy="1200329"/>
          </a:xfrm>
          <a:prstGeom prst="rect">
            <a:avLst/>
          </a:prstGeom>
          <a:noFill/>
          <a:ln w="9525">
            <a:noFill/>
            <a:miter lim="800000"/>
          </a:ln>
        </p:spPr>
        <p:txBody>
          <a:bodyPr>
            <a:spAutoFit/>
          </a:bodyPr>
          <a:lstStyle/>
          <a:p>
            <a:pPr algn="ctr">
              <a:lnSpc>
                <a:spcPct val="150000"/>
              </a:lnSpc>
            </a:pPr>
            <a:r>
              <a:rPr lang="en-US" altLang="zh-CN" sz="1200" dirty="0">
                <a:solidFill>
                  <a:schemeClr val="bg1"/>
                </a:solidFill>
                <a:latin typeface="+mn-ea"/>
                <a:cs typeface="造字工房悦黑体验版细体"/>
              </a:rPr>
              <a:t>Sweetheart</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My thoughts are deep into you </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From the moment that I wake up </a:t>
            </a:r>
            <a:endParaRPr lang="en-US" altLang="zh-CN" sz="1200" dirty="0">
              <a:solidFill>
                <a:schemeClr val="bg1"/>
              </a:solidFill>
              <a:latin typeface="+mn-ea"/>
              <a:cs typeface="造字工房悦黑体验版细体"/>
            </a:endParaRPr>
          </a:p>
          <a:p>
            <a:pPr algn="ctr">
              <a:lnSpc>
                <a:spcPct val="150000"/>
              </a:lnSpc>
            </a:pPr>
            <a:r>
              <a:rPr lang="en-US" altLang="zh-CN" sz="1200" dirty="0">
                <a:solidFill>
                  <a:schemeClr val="bg1"/>
                </a:solidFill>
                <a:latin typeface="+mn-ea"/>
                <a:cs typeface="造字工房悦黑体验版细体"/>
              </a:rPr>
              <a:t>Happy Valentine\'s Day </a:t>
            </a:r>
            <a:endParaRPr lang="en-US" altLang="zh-CN" sz="1200" dirty="0">
              <a:solidFill>
                <a:schemeClr val="bg1"/>
              </a:solidFill>
              <a:latin typeface="+mn-ea"/>
              <a:cs typeface="造字工房悦黑体验版细体"/>
            </a:endParaRPr>
          </a:p>
        </p:txBody>
      </p:sp>
      <p:sp>
        <p:nvSpPr>
          <p:cNvPr id="12" name="文本框 11"/>
          <p:cNvSpPr txBox="1">
            <a:spLocks noChangeArrowheads="1"/>
          </p:cNvSpPr>
          <p:nvPr/>
        </p:nvSpPr>
        <p:spPr bwMode="auto">
          <a:xfrm>
            <a:off x="2492072" y="4267337"/>
            <a:ext cx="1585237" cy="369332"/>
          </a:xfrm>
          <a:prstGeom prst="rect">
            <a:avLst/>
          </a:prstGeom>
          <a:noFill/>
          <a:ln w="9525">
            <a:noFill/>
            <a:miter lim="800000"/>
          </a:ln>
        </p:spPr>
        <p:txBody>
          <a:bodyPr wrap="square">
            <a:spAutoFit/>
          </a:bodyPr>
          <a:lstStyle/>
          <a:p>
            <a:pPr algn="ctr"/>
            <a:r>
              <a:rPr lang="zh-CN" altLang="en-US" dirty="0">
                <a:solidFill>
                  <a:schemeClr val="bg1"/>
                </a:solidFill>
                <a:latin typeface="+mn-ea"/>
              </a:rPr>
              <a:t>健康时尚食品</a:t>
            </a:r>
            <a:endParaRPr lang="zh-CN" altLang="en-US" dirty="0">
              <a:solidFill>
                <a:schemeClr val="bg1"/>
              </a:solidFill>
              <a:latin typeface="+mn-ea"/>
            </a:endParaRPr>
          </a:p>
        </p:txBody>
      </p:sp>
      <p:sp>
        <p:nvSpPr>
          <p:cNvPr id="13" name="文本框 12"/>
          <p:cNvSpPr txBox="1">
            <a:spLocks noChangeArrowheads="1"/>
          </p:cNvSpPr>
          <p:nvPr/>
        </p:nvSpPr>
        <p:spPr bwMode="auto">
          <a:xfrm>
            <a:off x="5080397" y="4267337"/>
            <a:ext cx="2028648" cy="297770"/>
          </a:xfrm>
          <a:prstGeom prst="rect">
            <a:avLst/>
          </a:prstGeom>
          <a:noFill/>
          <a:ln w="9525">
            <a:noFill/>
            <a:miter lim="800000"/>
          </a:ln>
        </p:spPr>
        <p:txBody>
          <a:bodyPr>
            <a:spAutoFit/>
          </a:bodyPr>
          <a:lstStyle/>
          <a:p>
            <a:pPr algn="ctr"/>
            <a:r>
              <a:rPr lang="zh-CN" altLang="en-US" dirty="0">
                <a:solidFill>
                  <a:schemeClr val="bg1"/>
                </a:solidFill>
                <a:latin typeface="+mj-ea"/>
              </a:rPr>
              <a:t>趣味娱乐减压</a:t>
            </a:r>
            <a:endParaRPr lang="zh-CN" altLang="en-US" dirty="0">
              <a:solidFill>
                <a:schemeClr val="bg1"/>
              </a:solidFill>
              <a:latin typeface="+mj-ea"/>
            </a:endParaRPr>
          </a:p>
        </p:txBody>
      </p:sp>
      <p:sp>
        <p:nvSpPr>
          <p:cNvPr id="14" name="文本框 13"/>
          <p:cNvSpPr txBox="1">
            <a:spLocks noChangeArrowheads="1"/>
          </p:cNvSpPr>
          <p:nvPr/>
        </p:nvSpPr>
        <p:spPr bwMode="auto">
          <a:xfrm>
            <a:off x="8170086" y="4272163"/>
            <a:ext cx="1470610" cy="297770"/>
          </a:xfrm>
          <a:prstGeom prst="rect">
            <a:avLst/>
          </a:prstGeom>
          <a:noFill/>
          <a:ln w="9525">
            <a:noFill/>
            <a:miter lim="800000"/>
          </a:ln>
        </p:spPr>
        <p:txBody>
          <a:bodyPr>
            <a:spAutoFit/>
          </a:bodyPr>
          <a:lstStyle/>
          <a:p>
            <a:pPr algn="ctr"/>
            <a:r>
              <a:rPr lang="zh-CN" altLang="en-US" dirty="0">
                <a:solidFill>
                  <a:schemeClr val="bg1"/>
                </a:solidFill>
                <a:latin typeface="+mj-ea"/>
              </a:rPr>
              <a:t>面对面社交</a:t>
            </a:r>
            <a:endParaRPr lang="zh-CN" altLang="en-US" dirty="0">
              <a:solidFill>
                <a:schemeClr val="bg1"/>
              </a:solidFill>
              <a:latin typeface="+mj-ea"/>
            </a:endParaRPr>
          </a:p>
        </p:txBody>
      </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903359"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1.2 </a:t>
            </a:r>
            <a:r>
              <a:rPr lang="zh-CN" altLang="en-US" sz="3200" b="1" dirty="0">
                <a:solidFill>
                  <a:schemeClr val="bg1"/>
                </a:solidFill>
                <a:latin typeface="+mn-ea"/>
                <a:cs typeface="+mn-ea"/>
                <a:sym typeface="Arial" panose="020B0604020202020204" pitchFamily="34" charset="0"/>
              </a:rPr>
              <a:t>选址与场地</a:t>
            </a:r>
            <a:endParaRPr lang="zh-CN" altLang="en-US" sz="3200" b="1" dirty="0">
              <a:solidFill>
                <a:schemeClr val="bg1"/>
              </a:solidFill>
              <a:latin typeface="+mn-ea"/>
              <a:cs typeface="+mn-ea"/>
              <a:sym typeface="Arial" panose="020B0604020202020204" pitchFamily="34" charset="0"/>
            </a:endParaRPr>
          </a:p>
        </p:txBody>
      </p:sp>
      <p:grpSp>
        <p:nvGrpSpPr>
          <p:cNvPr id="17" name="组合 16"/>
          <p:cNvGrpSpPr/>
          <p:nvPr/>
        </p:nvGrpSpPr>
        <p:grpSpPr>
          <a:xfrm>
            <a:off x="1980278" y="1914272"/>
            <a:ext cx="8231444" cy="3933069"/>
            <a:chOff x="2572544" y="1745456"/>
            <a:chExt cx="7046912" cy="3367087"/>
          </a:xfrm>
        </p:grpSpPr>
        <p:sp>
          <p:nvSpPr>
            <p:cNvPr id="4" name="矩形 3"/>
            <p:cNvSpPr/>
            <p:nvPr/>
          </p:nvSpPr>
          <p:spPr>
            <a:xfrm>
              <a:off x="4515644" y="1905793"/>
              <a:ext cx="5103812" cy="83978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4" tIns="34291" rIns="68584" bIns="34291"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chemeClr val="bg1"/>
                </a:solidFill>
              </a:endParaRPr>
            </a:p>
          </p:txBody>
        </p:sp>
        <p:sp>
          <p:nvSpPr>
            <p:cNvPr id="5" name="矩形 4"/>
            <p:cNvSpPr/>
            <p:nvPr/>
          </p:nvSpPr>
          <p:spPr>
            <a:xfrm>
              <a:off x="5322094" y="1745456"/>
              <a:ext cx="3516312" cy="347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1" rIns="68584" bIns="34291"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zh-CN" altLang="en-US" dirty="0">
                  <a:solidFill>
                    <a:schemeClr val="tx1"/>
                  </a:solidFill>
                  <a:latin typeface="+mj-ea"/>
                </a:rPr>
                <a:t>交通便利</a:t>
              </a:r>
              <a:endParaRPr lang="zh-CN" altLang="en-US" dirty="0">
                <a:solidFill>
                  <a:schemeClr val="tx1"/>
                </a:solidFill>
                <a:latin typeface="+mj-ea"/>
              </a:endParaRPr>
            </a:p>
          </p:txBody>
        </p:sp>
        <p:sp>
          <p:nvSpPr>
            <p:cNvPr id="6" name="六边形 5"/>
            <p:cNvSpPr/>
            <p:nvPr/>
          </p:nvSpPr>
          <p:spPr>
            <a:xfrm>
              <a:off x="2572544" y="2988468"/>
              <a:ext cx="1190625" cy="1025525"/>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1" rIns="68584" bIns="34291"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zh-CN" altLang="en-US" sz="2400" dirty="0">
                  <a:solidFill>
                    <a:schemeClr val="tx1"/>
                  </a:solidFill>
                </a:rPr>
                <a:t>选址</a:t>
              </a:r>
              <a:endParaRPr lang="zh-CN" altLang="en-US" sz="2400" dirty="0">
                <a:solidFill>
                  <a:schemeClr val="tx1"/>
                </a:solidFill>
              </a:endParaRPr>
            </a:p>
          </p:txBody>
        </p:sp>
        <p:cxnSp>
          <p:nvCxnSpPr>
            <p:cNvPr id="7" name="直接箭头连接符 6"/>
            <p:cNvCxnSpPr>
              <a:stCxn id="6" idx="1"/>
              <a:endCxn id="4" idx="1"/>
            </p:cNvCxnSpPr>
            <p:nvPr/>
          </p:nvCxnSpPr>
          <p:spPr>
            <a:xfrm flipV="1">
              <a:off x="3507581" y="2326481"/>
              <a:ext cx="1008063" cy="661987"/>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a:stCxn id="6" idx="2"/>
              <a:endCxn id="11" idx="1"/>
            </p:cNvCxnSpPr>
            <p:nvPr/>
          </p:nvCxnSpPr>
          <p:spPr>
            <a:xfrm flipV="1">
              <a:off x="3763169" y="3499643"/>
              <a:ext cx="752475"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a:stCxn id="6" idx="2"/>
              <a:endCxn id="14" idx="1"/>
            </p:cNvCxnSpPr>
            <p:nvPr/>
          </p:nvCxnSpPr>
          <p:spPr>
            <a:xfrm>
              <a:off x="3507581" y="4013993"/>
              <a:ext cx="1008063" cy="67945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 name="TextBox 40"/>
            <p:cNvSpPr txBox="1"/>
            <p:nvPr/>
          </p:nvSpPr>
          <p:spPr>
            <a:xfrm>
              <a:off x="4810919" y="2178843"/>
              <a:ext cx="4537075" cy="375470"/>
            </a:xfrm>
            <a:prstGeom prst="rect">
              <a:avLst/>
            </a:prstGeom>
            <a:noFill/>
          </p:spPr>
          <p:txBody>
            <a:bodyPr lIns="68584" tIns="34291" rIns="68584" bIns="34291">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r>
                <a:rPr lang="en-US" altLang="zh-CN" sz="1200" dirty="0" err="1">
                  <a:solidFill>
                    <a:schemeClr val="bg1"/>
                  </a:solidFill>
                  <a:latin typeface="+mn-ea"/>
                  <a:ea typeface="+mn-ea"/>
                  <a:cs typeface="Open Sans" pitchFamily="34" charset="0"/>
                </a:rPr>
                <a:t>Vivamus</a:t>
              </a:r>
              <a:r>
                <a:rPr lang="en-US" altLang="zh-CN" sz="1200" dirty="0">
                  <a:solidFill>
                    <a:schemeClr val="bg1"/>
                  </a:solidFill>
                  <a:latin typeface="+mn-ea"/>
                  <a:ea typeface="+mn-ea"/>
                  <a:cs typeface="Open Sans" pitchFamily="34" charset="0"/>
                </a:rPr>
                <a:t> quam dolor, </a:t>
              </a:r>
              <a:r>
                <a:rPr lang="en-US" altLang="zh-CN" sz="1200" dirty="0" err="1">
                  <a:solidFill>
                    <a:schemeClr val="bg1"/>
                  </a:solidFill>
                  <a:latin typeface="+mn-ea"/>
                  <a:ea typeface="+mn-ea"/>
                  <a:cs typeface="Open Sans" pitchFamily="34" charset="0"/>
                </a:rPr>
                <a:t>tempor</a:t>
              </a:r>
              <a:r>
                <a:rPr lang="en-US" altLang="zh-CN" sz="1200" dirty="0">
                  <a:solidFill>
                    <a:schemeClr val="bg1"/>
                  </a:solidFill>
                  <a:latin typeface="+mn-ea"/>
                  <a:ea typeface="+mn-ea"/>
                  <a:cs typeface="Open Sans" pitchFamily="34" charset="0"/>
                </a:rPr>
                <a:t> ac gravida sit </a:t>
              </a:r>
              <a:r>
                <a:rPr lang="en-US" altLang="zh-CN" sz="1200" dirty="0" err="1">
                  <a:solidFill>
                    <a:schemeClr val="bg1"/>
                  </a:solidFill>
                  <a:latin typeface="+mn-ea"/>
                  <a:ea typeface="+mn-ea"/>
                  <a:cs typeface="Open Sans" pitchFamily="34" charset="0"/>
                </a:rPr>
                <a:t>amet</a:t>
              </a:r>
              <a:r>
                <a:rPr lang="en-US" altLang="zh-CN" sz="1200" dirty="0">
                  <a:solidFill>
                    <a:schemeClr val="bg1"/>
                  </a:solidFill>
                  <a:latin typeface="+mn-ea"/>
                  <a:ea typeface="+mn-ea"/>
                  <a:cs typeface="Open Sans" pitchFamily="34" charset="0"/>
                </a:rPr>
                <a:t>, porta </a:t>
              </a:r>
              <a:r>
                <a:rPr lang="en-US" altLang="zh-CN" sz="1200" dirty="0" err="1">
                  <a:solidFill>
                    <a:schemeClr val="bg1"/>
                  </a:solidFill>
                  <a:latin typeface="+mn-ea"/>
                  <a:ea typeface="+mn-ea"/>
                  <a:cs typeface="Open Sans" pitchFamily="34" charset="0"/>
                </a:rPr>
                <a:t>fermentum</a:t>
              </a:r>
              <a:r>
                <a:rPr lang="en-US" altLang="zh-CN" sz="1200" dirty="0">
                  <a:solidFill>
                    <a:schemeClr val="bg1"/>
                  </a:solidFill>
                  <a:latin typeface="+mn-ea"/>
                  <a:ea typeface="+mn-ea"/>
                  <a:cs typeface="Open Sans" pitchFamily="34" charset="0"/>
                </a:rPr>
                <a:t> magna. </a:t>
              </a:r>
              <a:r>
                <a:rPr lang="en-US" altLang="zh-CN" sz="1200" dirty="0" err="1">
                  <a:solidFill>
                    <a:schemeClr val="bg1"/>
                  </a:solidFill>
                  <a:latin typeface="+mn-ea"/>
                  <a:ea typeface="+mn-ea"/>
                  <a:cs typeface="Open Sans" pitchFamily="34" charset="0"/>
                </a:rPr>
                <a:t>Aliquam</a:t>
              </a:r>
              <a:r>
                <a:rPr lang="en-US" altLang="zh-CN" sz="1200" dirty="0">
                  <a:solidFill>
                    <a:schemeClr val="bg1"/>
                  </a:solidFill>
                  <a:latin typeface="+mn-ea"/>
                  <a:ea typeface="+mn-ea"/>
                  <a:cs typeface="Open Sans" pitchFamily="34" charset="0"/>
                </a:rPr>
                <a:t>.</a:t>
              </a:r>
              <a:endParaRPr lang="en-US" altLang="zh-CN" sz="1200" dirty="0">
                <a:solidFill>
                  <a:schemeClr val="bg1"/>
                </a:solidFill>
                <a:latin typeface="+mn-ea"/>
                <a:ea typeface="+mn-ea"/>
                <a:cs typeface="Open Sans" pitchFamily="34" charset="0"/>
              </a:endParaRPr>
            </a:p>
          </p:txBody>
        </p:sp>
        <p:sp>
          <p:nvSpPr>
            <p:cNvPr id="11" name="矩形 10"/>
            <p:cNvSpPr/>
            <p:nvPr/>
          </p:nvSpPr>
          <p:spPr>
            <a:xfrm>
              <a:off x="4515644" y="3080543"/>
              <a:ext cx="5103812" cy="8382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4" tIns="34291" rIns="68584" bIns="34291"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chemeClr val="bg1"/>
                </a:solidFill>
              </a:endParaRPr>
            </a:p>
          </p:txBody>
        </p:sp>
        <p:sp>
          <p:nvSpPr>
            <p:cNvPr id="12" name="矩形 11"/>
            <p:cNvSpPr/>
            <p:nvPr/>
          </p:nvSpPr>
          <p:spPr>
            <a:xfrm>
              <a:off x="5322094" y="2920206"/>
              <a:ext cx="3516312" cy="347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1" rIns="68584" bIns="34291"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zh-CN" altLang="en-US" dirty="0">
                  <a:solidFill>
                    <a:schemeClr val="tx1"/>
                  </a:solidFill>
                  <a:latin typeface="+mj-ea"/>
                </a:rPr>
                <a:t>环境问题</a:t>
              </a:r>
              <a:endParaRPr lang="zh-CN" altLang="en-US" dirty="0">
                <a:solidFill>
                  <a:schemeClr val="tx1"/>
                </a:solidFill>
                <a:latin typeface="+mj-ea"/>
              </a:endParaRPr>
            </a:p>
          </p:txBody>
        </p:sp>
        <p:sp>
          <p:nvSpPr>
            <p:cNvPr id="13" name="TextBox 43"/>
            <p:cNvSpPr txBox="1"/>
            <p:nvPr/>
          </p:nvSpPr>
          <p:spPr>
            <a:xfrm>
              <a:off x="4810919" y="3369468"/>
              <a:ext cx="4537075" cy="375470"/>
            </a:xfrm>
            <a:prstGeom prst="rect">
              <a:avLst/>
            </a:prstGeom>
            <a:noFill/>
          </p:spPr>
          <p:txBody>
            <a:bodyPr lIns="68584" tIns="34291" rIns="68584" bIns="34291">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r>
                <a:rPr lang="en-US" altLang="zh-CN" sz="1200" dirty="0" err="1">
                  <a:solidFill>
                    <a:schemeClr val="bg1"/>
                  </a:solidFill>
                  <a:latin typeface="+mn-ea"/>
                  <a:ea typeface="+mn-ea"/>
                  <a:cs typeface="Open Sans" pitchFamily="34" charset="0"/>
                </a:rPr>
                <a:t>Vivamus</a:t>
              </a:r>
              <a:r>
                <a:rPr lang="en-US" altLang="zh-CN" sz="1200" dirty="0">
                  <a:solidFill>
                    <a:schemeClr val="bg1"/>
                  </a:solidFill>
                  <a:latin typeface="+mn-ea"/>
                  <a:ea typeface="+mn-ea"/>
                  <a:cs typeface="Open Sans" pitchFamily="34" charset="0"/>
                </a:rPr>
                <a:t> quam dolor, </a:t>
              </a:r>
              <a:r>
                <a:rPr lang="en-US" altLang="zh-CN" sz="1200" dirty="0" err="1">
                  <a:solidFill>
                    <a:schemeClr val="bg1"/>
                  </a:solidFill>
                  <a:latin typeface="+mn-ea"/>
                  <a:ea typeface="+mn-ea"/>
                  <a:cs typeface="Open Sans" pitchFamily="34" charset="0"/>
                </a:rPr>
                <a:t>tempor</a:t>
              </a:r>
              <a:r>
                <a:rPr lang="en-US" altLang="zh-CN" sz="1200" dirty="0">
                  <a:solidFill>
                    <a:schemeClr val="bg1"/>
                  </a:solidFill>
                  <a:latin typeface="+mn-ea"/>
                  <a:ea typeface="+mn-ea"/>
                  <a:cs typeface="Open Sans" pitchFamily="34" charset="0"/>
                </a:rPr>
                <a:t> ac gravida sit </a:t>
              </a:r>
              <a:r>
                <a:rPr lang="en-US" altLang="zh-CN" sz="1200" dirty="0" err="1">
                  <a:solidFill>
                    <a:schemeClr val="bg1"/>
                  </a:solidFill>
                  <a:latin typeface="+mn-ea"/>
                  <a:ea typeface="+mn-ea"/>
                  <a:cs typeface="Open Sans" pitchFamily="34" charset="0"/>
                </a:rPr>
                <a:t>amet</a:t>
              </a:r>
              <a:r>
                <a:rPr lang="en-US" altLang="zh-CN" sz="1200" dirty="0">
                  <a:solidFill>
                    <a:schemeClr val="bg1"/>
                  </a:solidFill>
                  <a:latin typeface="+mn-ea"/>
                  <a:ea typeface="+mn-ea"/>
                  <a:cs typeface="Open Sans" pitchFamily="34" charset="0"/>
                </a:rPr>
                <a:t>, porta </a:t>
              </a:r>
              <a:r>
                <a:rPr lang="en-US" altLang="zh-CN" sz="1200" dirty="0" err="1">
                  <a:solidFill>
                    <a:schemeClr val="bg1"/>
                  </a:solidFill>
                  <a:latin typeface="+mn-ea"/>
                  <a:ea typeface="+mn-ea"/>
                  <a:cs typeface="Open Sans" pitchFamily="34" charset="0"/>
                </a:rPr>
                <a:t>fermentum</a:t>
              </a:r>
              <a:r>
                <a:rPr lang="en-US" altLang="zh-CN" sz="1200" dirty="0">
                  <a:solidFill>
                    <a:schemeClr val="bg1"/>
                  </a:solidFill>
                  <a:latin typeface="+mn-ea"/>
                  <a:ea typeface="+mn-ea"/>
                  <a:cs typeface="Open Sans" pitchFamily="34" charset="0"/>
                </a:rPr>
                <a:t> magna. </a:t>
              </a:r>
              <a:r>
                <a:rPr lang="en-US" altLang="zh-CN" sz="1200" dirty="0" err="1">
                  <a:solidFill>
                    <a:schemeClr val="bg1"/>
                  </a:solidFill>
                  <a:latin typeface="+mn-ea"/>
                  <a:ea typeface="+mn-ea"/>
                  <a:cs typeface="Open Sans" pitchFamily="34" charset="0"/>
                </a:rPr>
                <a:t>Aliquam</a:t>
              </a:r>
              <a:r>
                <a:rPr lang="en-US" altLang="zh-CN" sz="1200" dirty="0">
                  <a:solidFill>
                    <a:schemeClr val="bg1"/>
                  </a:solidFill>
                  <a:latin typeface="+mn-ea"/>
                  <a:ea typeface="+mn-ea"/>
                  <a:cs typeface="Open Sans" pitchFamily="34" charset="0"/>
                </a:rPr>
                <a:t>.</a:t>
              </a:r>
              <a:endParaRPr lang="en-US" altLang="zh-CN" sz="1200" dirty="0">
                <a:solidFill>
                  <a:schemeClr val="bg1"/>
                </a:solidFill>
                <a:latin typeface="+mn-ea"/>
                <a:ea typeface="+mn-ea"/>
                <a:cs typeface="Open Sans" pitchFamily="34" charset="0"/>
              </a:endParaRPr>
            </a:p>
          </p:txBody>
        </p:sp>
        <p:sp>
          <p:nvSpPr>
            <p:cNvPr id="14" name="矩形 13"/>
            <p:cNvSpPr/>
            <p:nvPr/>
          </p:nvSpPr>
          <p:spPr>
            <a:xfrm>
              <a:off x="4515644" y="4274343"/>
              <a:ext cx="5103812" cy="8382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4" tIns="34291" rIns="68584" bIns="34291"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chemeClr val="bg1"/>
                </a:solidFill>
              </a:endParaRPr>
            </a:p>
          </p:txBody>
        </p:sp>
        <p:sp>
          <p:nvSpPr>
            <p:cNvPr id="15" name="矩形 14"/>
            <p:cNvSpPr/>
            <p:nvPr/>
          </p:nvSpPr>
          <p:spPr>
            <a:xfrm>
              <a:off x="5322094" y="4114006"/>
              <a:ext cx="3516312" cy="347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1" rIns="68584" bIns="34291"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zh-CN" altLang="en-US" dirty="0">
                  <a:solidFill>
                    <a:schemeClr val="tx1"/>
                  </a:solidFill>
                  <a:latin typeface="+mj-ea"/>
                </a:rPr>
                <a:t>靠近客户</a:t>
              </a:r>
              <a:endParaRPr lang="zh-CN" altLang="en-US" dirty="0">
                <a:solidFill>
                  <a:schemeClr val="tx1"/>
                </a:solidFill>
                <a:latin typeface="+mj-ea"/>
              </a:endParaRPr>
            </a:p>
          </p:txBody>
        </p:sp>
        <p:sp>
          <p:nvSpPr>
            <p:cNvPr id="16" name="TextBox 46"/>
            <p:cNvSpPr txBox="1"/>
            <p:nvPr/>
          </p:nvSpPr>
          <p:spPr>
            <a:xfrm>
              <a:off x="4810919" y="4563268"/>
              <a:ext cx="4537075" cy="375470"/>
            </a:xfrm>
            <a:prstGeom prst="rect">
              <a:avLst/>
            </a:prstGeom>
            <a:noFill/>
          </p:spPr>
          <p:txBody>
            <a:bodyPr lIns="68584" tIns="34291" rIns="68584" bIns="34291">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r>
                <a:rPr lang="en-US" altLang="zh-CN" sz="1200" dirty="0" err="1">
                  <a:solidFill>
                    <a:schemeClr val="bg1"/>
                  </a:solidFill>
                  <a:latin typeface="+mn-ea"/>
                  <a:ea typeface="+mn-ea"/>
                  <a:cs typeface="Open Sans" pitchFamily="34" charset="0"/>
                </a:rPr>
                <a:t>Vivamus</a:t>
              </a:r>
              <a:r>
                <a:rPr lang="en-US" altLang="zh-CN" sz="1200" dirty="0">
                  <a:solidFill>
                    <a:schemeClr val="bg1"/>
                  </a:solidFill>
                  <a:latin typeface="+mn-ea"/>
                  <a:ea typeface="+mn-ea"/>
                  <a:cs typeface="Open Sans" pitchFamily="34" charset="0"/>
                </a:rPr>
                <a:t> quam dolor, </a:t>
              </a:r>
              <a:r>
                <a:rPr lang="en-US" altLang="zh-CN" sz="1200" dirty="0" err="1">
                  <a:solidFill>
                    <a:schemeClr val="bg1"/>
                  </a:solidFill>
                  <a:latin typeface="+mn-ea"/>
                  <a:ea typeface="+mn-ea"/>
                  <a:cs typeface="Open Sans" pitchFamily="34" charset="0"/>
                </a:rPr>
                <a:t>tempor</a:t>
              </a:r>
              <a:r>
                <a:rPr lang="en-US" altLang="zh-CN" sz="1200" dirty="0">
                  <a:solidFill>
                    <a:schemeClr val="bg1"/>
                  </a:solidFill>
                  <a:latin typeface="+mn-ea"/>
                  <a:ea typeface="+mn-ea"/>
                  <a:cs typeface="Open Sans" pitchFamily="34" charset="0"/>
                </a:rPr>
                <a:t> ac gravida sit </a:t>
              </a:r>
              <a:r>
                <a:rPr lang="en-US" altLang="zh-CN" sz="1200" dirty="0" err="1">
                  <a:solidFill>
                    <a:schemeClr val="bg1"/>
                  </a:solidFill>
                  <a:latin typeface="+mn-ea"/>
                  <a:ea typeface="+mn-ea"/>
                  <a:cs typeface="Open Sans" pitchFamily="34" charset="0"/>
                </a:rPr>
                <a:t>amet</a:t>
              </a:r>
              <a:r>
                <a:rPr lang="en-US" altLang="zh-CN" sz="1200" dirty="0">
                  <a:solidFill>
                    <a:schemeClr val="bg1"/>
                  </a:solidFill>
                  <a:latin typeface="+mn-ea"/>
                  <a:ea typeface="+mn-ea"/>
                  <a:cs typeface="Open Sans" pitchFamily="34" charset="0"/>
                </a:rPr>
                <a:t>, porta </a:t>
              </a:r>
              <a:r>
                <a:rPr lang="en-US" altLang="zh-CN" sz="1200" dirty="0" err="1">
                  <a:solidFill>
                    <a:schemeClr val="bg1"/>
                  </a:solidFill>
                  <a:latin typeface="+mn-ea"/>
                  <a:ea typeface="+mn-ea"/>
                  <a:cs typeface="Open Sans" pitchFamily="34" charset="0"/>
                </a:rPr>
                <a:t>fermentum</a:t>
              </a:r>
              <a:r>
                <a:rPr lang="en-US" altLang="zh-CN" sz="1200" dirty="0">
                  <a:solidFill>
                    <a:schemeClr val="bg1"/>
                  </a:solidFill>
                  <a:latin typeface="+mn-ea"/>
                  <a:ea typeface="+mn-ea"/>
                  <a:cs typeface="Open Sans" pitchFamily="34" charset="0"/>
                </a:rPr>
                <a:t> magna. </a:t>
              </a:r>
              <a:r>
                <a:rPr lang="en-US" altLang="zh-CN" sz="1200" dirty="0" err="1">
                  <a:solidFill>
                    <a:schemeClr val="bg1"/>
                  </a:solidFill>
                  <a:latin typeface="+mn-ea"/>
                  <a:ea typeface="+mn-ea"/>
                  <a:cs typeface="Open Sans" pitchFamily="34" charset="0"/>
                </a:rPr>
                <a:t>Aliquam</a:t>
              </a:r>
              <a:r>
                <a:rPr lang="en-US" altLang="zh-CN" sz="1200" dirty="0">
                  <a:solidFill>
                    <a:schemeClr val="bg1"/>
                  </a:solidFill>
                  <a:latin typeface="+mn-ea"/>
                  <a:ea typeface="+mn-ea"/>
                  <a:cs typeface="Open Sans" pitchFamily="34" charset="0"/>
                </a:rPr>
                <a:t>.</a:t>
              </a:r>
              <a:endParaRPr lang="en-US" altLang="zh-CN" sz="1200" dirty="0">
                <a:solidFill>
                  <a:schemeClr val="bg1"/>
                </a:solidFill>
                <a:latin typeface="+mn-ea"/>
                <a:ea typeface="+mn-ea"/>
                <a:cs typeface="Open Sans"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903359"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1.3 </a:t>
            </a:r>
            <a:r>
              <a:rPr lang="zh-CN" altLang="en-US" sz="3200" b="1" dirty="0">
                <a:solidFill>
                  <a:schemeClr val="bg1"/>
                </a:solidFill>
                <a:latin typeface="+mn-ea"/>
                <a:cs typeface="+mn-ea"/>
                <a:sym typeface="Arial" panose="020B0604020202020204" pitchFamily="34" charset="0"/>
              </a:rPr>
              <a:t>产品与服务</a:t>
            </a:r>
            <a:endParaRPr lang="zh-CN" altLang="en-US" sz="3200" b="1" dirty="0">
              <a:solidFill>
                <a:schemeClr val="bg1"/>
              </a:solidFill>
              <a:latin typeface="+mn-ea"/>
              <a:cs typeface="+mn-ea"/>
              <a:sym typeface="Arial" panose="020B0604020202020204" pitchFamily="34" charset="0"/>
            </a:endParaRPr>
          </a:p>
        </p:txBody>
      </p:sp>
      <p:grpSp>
        <p:nvGrpSpPr>
          <p:cNvPr id="17" name="组合 16"/>
          <p:cNvGrpSpPr/>
          <p:nvPr/>
        </p:nvGrpSpPr>
        <p:grpSpPr>
          <a:xfrm>
            <a:off x="2359190" y="1997611"/>
            <a:ext cx="7473620" cy="4137401"/>
            <a:chOff x="2712243" y="1678781"/>
            <a:chExt cx="8049542" cy="4456232"/>
          </a:xfrm>
        </p:grpSpPr>
        <p:sp>
          <p:nvSpPr>
            <p:cNvPr id="4" name="Line 6"/>
            <p:cNvSpPr>
              <a:spLocks noChangeShapeType="1"/>
            </p:cNvSpPr>
            <p:nvPr/>
          </p:nvSpPr>
          <p:spPr bwMode="gray">
            <a:xfrm>
              <a:off x="5132959" y="3606668"/>
              <a:ext cx="0" cy="2528345"/>
            </a:xfrm>
            <a:prstGeom prst="line">
              <a:avLst/>
            </a:prstGeom>
            <a:noFill/>
            <a:ln w="9525">
              <a:solidFill>
                <a:schemeClr val="bg1"/>
              </a:solidFill>
              <a:prstDash val="dash"/>
              <a:round/>
            </a:ln>
          </p:spPr>
          <p:txBody>
            <a:bodyPr wrap="none" anchor="ct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eaLnBrk="1" fontAlgn="auto" hangingPunct="1">
                <a:spcBef>
                  <a:spcPts val="0"/>
                </a:spcBef>
                <a:spcAft>
                  <a:spcPts val="0"/>
                </a:spcAft>
                <a:defRPr/>
              </a:pPr>
              <a:endParaRPr lang="zh-CN" altLang="en-US">
                <a:solidFill>
                  <a:schemeClr val="bg1"/>
                </a:solidFill>
                <a:latin typeface="+mn-ea"/>
                <a:ea typeface="+mn-ea"/>
              </a:endParaRPr>
            </a:p>
          </p:txBody>
        </p:sp>
        <p:sp>
          <p:nvSpPr>
            <p:cNvPr id="5" name="Line 7"/>
            <p:cNvSpPr>
              <a:spLocks noChangeShapeType="1"/>
            </p:cNvSpPr>
            <p:nvPr/>
          </p:nvSpPr>
          <p:spPr bwMode="gray">
            <a:xfrm>
              <a:off x="7591440" y="3499038"/>
              <a:ext cx="0" cy="2635975"/>
            </a:xfrm>
            <a:prstGeom prst="line">
              <a:avLst/>
            </a:prstGeom>
            <a:noFill/>
            <a:ln w="9525">
              <a:solidFill>
                <a:schemeClr val="bg1"/>
              </a:solidFill>
              <a:prstDash val="dash"/>
              <a:round/>
            </a:ln>
          </p:spPr>
          <p:txBody>
            <a:bodyPr wrap="none" anchor="ct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eaLnBrk="1" fontAlgn="auto" hangingPunct="1">
                <a:spcBef>
                  <a:spcPts val="0"/>
                </a:spcBef>
                <a:spcAft>
                  <a:spcPts val="0"/>
                </a:spcAft>
                <a:defRPr/>
              </a:pPr>
              <a:endParaRPr lang="zh-CN" altLang="en-US">
                <a:solidFill>
                  <a:schemeClr val="bg1"/>
                </a:solidFill>
                <a:latin typeface="+mn-ea"/>
                <a:ea typeface="+mn-ea"/>
              </a:endParaRPr>
            </a:p>
          </p:txBody>
        </p:sp>
        <p:sp>
          <p:nvSpPr>
            <p:cNvPr id="6" name="Freeform 9"/>
            <p:cNvSpPr/>
            <p:nvPr/>
          </p:nvSpPr>
          <p:spPr bwMode="gray">
            <a:xfrm>
              <a:off x="2712243" y="1678781"/>
              <a:ext cx="8049542" cy="1931664"/>
            </a:xfrm>
            <a:custGeom>
              <a:avLst/>
              <a:gdLst>
                <a:gd name="T0" fmla="*/ 0 w 4371"/>
                <a:gd name="T1" fmla="*/ 2147483647 h 1066"/>
                <a:gd name="T2" fmla="*/ 2147483647 w 4371"/>
                <a:gd name="T3" fmla="*/ 2147483647 h 1066"/>
                <a:gd name="T4" fmla="*/ 2147483647 w 4371"/>
                <a:gd name="T5" fmla="*/ 2147483647 h 1066"/>
                <a:gd name="T6" fmla="*/ 2147483647 w 4371"/>
                <a:gd name="T7" fmla="*/ 2147483647 h 1066"/>
                <a:gd name="T8" fmla="*/ 2147483647 w 4371"/>
                <a:gd name="T9" fmla="*/ 2147483647 h 1066"/>
                <a:gd name="T10" fmla="*/ 2147483647 w 4371"/>
                <a:gd name="T11" fmla="*/ 2147483647 h 1066"/>
                <a:gd name="T12" fmla="*/ 2147483647 w 4371"/>
                <a:gd name="T13" fmla="*/ 0 h 1066"/>
                <a:gd name="T14" fmla="*/ 2147483647 w 4371"/>
                <a:gd name="T15" fmla="*/ 2147483647 h 1066"/>
                <a:gd name="T16" fmla="*/ 2147483647 w 4371"/>
                <a:gd name="T17" fmla="*/ 2147483647 h 1066"/>
                <a:gd name="T18" fmla="*/ 2147483647 w 4371"/>
                <a:gd name="T19" fmla="*/ 2147483647 h 1066"/>
                <a:gd name="T20" fmla="*/ 2147483647 w 4371"/>
                <a:gd name="T21" fmla="*/ 2147483647 h 1066"/>
                <a:gd name="T22" fmla="*/ 2147483647 w 4371"/>
                <a:gd name="T23" fmla="*/ 2147483647 h 1066"/>
                <a:gd name="T24" fmla="*/ 2147483647 w 4371"/>
                <a:gd name="T25" fmla="*/ 2147483647 h 1066"/>
                <a:gd name="T26" fmla="*/ 2147483647 w 4371"/>
                <a:gd name="T27" fmla="*/ 2147483647 h 1066"/>
                <a:gd name="T28" fmla="*/ 2147483647 w 4371"/>
                <a:gd name="T29" fmla="*/ 2147483647 h 1066"/>
                <a:gd name="T30" fmla="*/ 0 w 4371"/>
                <a:gd name="T31" fmla="*/ 2147483647 h 10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71"/>
                <a:gd name="T49" fmla="*/ 0 h 1066"/>
                <a:gd name="T50" fmla="*/ 4371 w 4371"/>
                <a:gd name="T51" fmla="*/ 1066 h 10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71" h="1066">
                  <a:moveTo>
                    <a:pt x="0" y="845"/>
                  </a:moveTo>
                  <a:lnTo>
                    <a:pt x="1523" y="313"/>
                  </a:lnTo>
                  <a:lnTo>
                    <a:pt x="1610" y="617"/>
                  </a:lnTo>
                  <a:lnTo>
                    <a:pt x="2720" y="243"/>
                  </a:lnTo>
                  <a:lnTo>
                    <a:pt x="2784" y="538"/>
                  </a:lnTo>
                  <a:lnTo>
                    <a:pt x="3882" y="266"/>
                  </a:lnTo>
                  <a:lnTo>
                    <a:pt x="3795" y="0"/>
                  </a:lnTo>
                  <a:lnTo>
                    <a:pt x="4371" y="269"/>
                  </a:lnTo>
                  <a:lnTo>
                    <a:pt x="3961" y="832"/>
                  </a:lnTo>
                  <a:lnTo>
                    <a:pt x="3912" y="542"/>
                  </a:lnTo>
                  <a:lnTo>
                    <a:pt x="2594" y="921"/>
                  </a:lnTo>
                  <a:lnTo>
                    <a:pt x="2509" y="620"/>
                  </a:lnTo>
                  <a:lnTo>
                    <a:pt x="1344" y="968"/>
                  </a:lnTo>
                  <a:lnTo>
                    <a:pt x="1280" y="666"/>
                  </a:lnTo>
                  <a:lnTo>
                    <a:pt x="67" y="1066"/>
                  </a:lnTo>
                  <a:lnTo>
                    <a:pt x="0" y="845"/>
                  </a:lnTo>
                  <a:close/>
                </a:path>
              </a:pathLst>
            </a:custGeom>
            <a:solidFill>
              <a:schemeClr val="bg1"/>
            </a:solidFill>
            <a:ln>
              <a:noFill/>
            </a:ln>
            <a:effectLst/>
          </p:spPr>
          <p:style>
            <a:lnRef idx="3">
              <a:schemeClr val="lt1"/>
            </a:lnRef>
            <a:fillRef idx="1">
              <a:schemeClr val="accent2"/>
            </a:fillRef>
            <a:effectRef idx="1">
              <a:schemeClr val="accent2"/>
            </a:effectRef>
            <a:fontRef idx="minor">
              <a:schemeClr val="lt1"/>
            </a:fontRef>
          </p:style>
          <p:txBody>
            <a:bodyPr wrap="none" anchor="ctr">
              <a:flatTx/>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eaLnBrk="1" fontAlgn="auto" hangingPunct="1">
                <a:spcBef>
                  <a:spcPts val="0"/>
                </a:spcBef>
                <a:spcAft>
                  <a:spcPts val="0"/>
                </a:spcAft>
                <a:defRPr/>
              </a:pPr>
              <a:endParaRPr lang="zh-CN" altLang="en-US">
                <a:solidFill>
                  <a:schemeClr val="bg1"/>
                </a:solidFill>
                <a:latin typeface="+mn-ea"/>
              </a:endParaRPr>
            </a:p>
          </p:txBody>
        </p:sp>
        <p:grpSp>
          <p:nvGrpSpPr>
            <p:cNvPr id="7" name="组合 6"/>
            <p:cNvGrpSpPr/>
            <p:nvPr/>
          </p:nvGrpSpPr>
          <p:grpSpPr bwMode="auto">
            <a:xfrm>
              <a:off x="2833090" y="4127785"/>
              <a:ext cx="2078946" cy="1629663"/>
              <a:chOff x="1403648" y="2469406"/>
              <a:chExt cx="1747173" cy="1370510"/>
            </a:xfrm>
          </p:grpSpPr>
          <p:sp>
            <p:nvSpPr>
              <p:cNvPr id="14" name="Text Box 16"/>
              <p:cNvSpPr txBox="1">
                <a:spLocks noChangeArrowheads="1"/>
              </p:cNvSpPr>
              <p:nvPr/>
            </p:nvSpPr>
            <p:spPr bwMode="auto">
              <a:xfrm>
                <a:off x="1403648" y="2830466"/>
                <a:ext cx="1747173" cy="1009450"/>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algn="ctr"/>
                <a:r>
                  <a:rPr lang="en-US" altLang="zh-CN" sz="1200" dirty="0">
                    <a:solidFill>
                      <a:schemeClr val="bg1"/>
                    </a:solidFill>
                    <a:latin typeface="+mn-ea"/>
                    <a:cs typeface="造字工房悦黑体验版细体"/>
                  </a:rPr>
                  <a:t>Sweetheart</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My thoughts are deep into you </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From the moment that I wake up </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Happy Valentine\'s Day </a:t>
                </a:r>
                <a:endParaRPr lang="en-US" altLang="zh-CN" sz="1200" dirty="0">
                  <a:solidFill>
                    <a:schemeClr val="bg1"/>
                  </a:solidFill>
                  <a:latin typeface="+mn-ea"/>
                  <a:cs typeface="造字工房悦黑体验版细体"/>
                </a:endParaRPr>
              </a:p>
            </p:txBody>
          </p:sp>
          <p:sp>
            <p:nvSpPr>
              <p:cNvPr id="15" name="文本框 76"/>
              <p:cNvSpPr>
                <a:spLocks noChangeArrowheads="1"/>
              </p:cNvSpPr>
              <p:nvPr/>
            </p:nvSpPr>
            <p:spPr bwMode="auto">
              <a:xfrm>
                <a:off x="1635209" y="2469406"/>
                <a:ext cx="1368158" cy="291188"/>
              </a:xfrm>
              <a:prstGeom prst="rect">
                <a:avLst/>
              </a:prstGeom>
              <a:noFill/>
              <a:ln>
                <a:noFill/>
              </a:ln>
            </p:spPr>
            <p:txBody>
              <a:bodyPr wrap="square" lIns="68580" tIns="34290" rIns="68580" bIns="34290">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algn="just"/>
                <a:r>
                  <a:rPr lang="zh-CN" altLang="en-US" b="1" dirty="0">
                    <a:solidFill>
                      <a:schemeClr val="bg1"/>
                    </a:solidFill>
                    <a:latin typeface="+mn-ea"/>
                    <a:ea typeface="+mn-ea"/>
                  </a:rPr>
                  <a:t>多样化的餐饮</a:t>
                </a:r>
                <a:endParaRPr lang="en-US" altLang="zh-CN" b="1" dirty="0">
                  <a:solidFill>
                    <a:schemeClr val="bg1"/>
                  </a:solidFill>
                  <a:latin typeface="+mn-ea"/>
                  <a:ea typeface="+mn-ea"/>
                </a:endParaRPr>
              </a:p>
            </p:txBody>
          </p:sp>
        </p:grpSp>
        <p:grpSp>
          <p:nvGrpSpPr>
            <p:cNvPr id="8" name="组合 7"/>
            <p:cNvGrpSpPr/>
            <p:nvPr/>
          </p:nvGrpSpPr>
          <p:grpSpPr bwMode="auto">
            <a:xfrm>
              <a:off x="5404863" y="4127784"/>
              <a:ext cx="1973205" cy="1607010"/>
              <a:chOff x="3496294" y="2469401"/>
              <a:chExt cx="1723473" cy="1351458"/>
            </a:xfrm>
          </p:grpSpPr>
          <p:sp>
            <p:nvSpPr>
              <p:cNvPr id="12" name="Text Box 16"/>
              <p:cNvSpPr txBox="1">
                <a:spLocks noChangeArrowheads="1"/>
              </p:cNvSpPr>
              <p:nvPr/>
            </p:nvSpPr>
            <p:spPr bwMode="auto">
              <a:xfrm>
                <a:off x="3496294" y="2811411"/>
                <a:ext cx="1723473" cy="1009448"/>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algn="ctr"/>
                <a:r>
                  <a:rPr lang="en-US" altLang="zh-CN" sz="1200" dirty="0">
                    <a:solidFill>
                      <a:schemeClr val="bg1"/>
                    </a:solidFill>
                    <a:latin typeface="+mn-ea"/>
                    <a:cs typeface="造字工房悦黑体验版细体"/>
                  </a:rPr>
                  <a:t>Sweetheart</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My thoughts are deep into you </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From the moment that I wake up </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Happy Valentine\'s Day </a:t>
                </a:r>
                <a:endParaRPr lang="en-US" altLang="zh-CN" sz="1200" dirty="0">
                  <a:solidFill>
                    <a:schemeClr val="bg1"/>
                  </a:solidFill>
                  <a:latin typeface="+mn-ea"/>
                  <a:cs typeface="造字工房悦黑体验版细体"/>
                </a:endParaRPr>
              </a:p>
            </p:txBody>
          </p:sp>
          <p:sp>
            <p:nvSpPr>
              <p:cNvPr id="13" name="文本框 76"/>
              <p:cNvSpPr>
                <a:spLocks noChangeArrowheads="1"/>
              </p:cNvSpPr>
              <p:nvPr/>
            </p:nvSpPr>
            <p:spPr bwMode="auto">
              <a:xfrm>
                <a:off x="3886343" y="2469401"/>
                <a:ext cx="943374" cy="291187"/>
              </a:xfrm>
              <a:prstGeom prst="rect">
                <a:avLst/>
              </a:prstGeom>
              <a:noFill/>
              <a:ln>
                <a:noFill/>
              </a:ln>
            </p:spPr>
            <p:txBody>
              <a:bodyPr lIns="68580" tIns="34290" rIns="68580" bIns="34290">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algn="just"/>
                <a:r>
                  <a:rPr lang="en-US" altLang="zh-CN" b="1" dirty="0">
                    <a:solidFill>
                      <a:schemeClr val="bg1"/>
                    </a:solidFill>
                    <a:latin typeface="+mn-ea"/>
                    <a:ea typeface="+mn-ea"/>
                  </a:rPr>
                  <a:t>DIY</a:t>
                </a:r>
                <a:r>
                  <a:rPr lang="zh-CN" altLang="en-US" b="1" dirty="0">
                    <a:solidFill>
                      <a:schemeClr val="bg1"/>
                    </a:solidFill>
                    <a:latin typeface="+mn-ea"/>
                    <a:ea typeface="+mn-ea"/>
                  </a:rPr>
                  <a:t>服务</a:t>
                </a:r>
                <a:endParaRPr lang="zh-CN" altLang="en-US" b="1" dirty="0">
                  <a:solidFill>
                    <a:schemeClr val="bg1"/>
                  </a:solidFill>
                  <a:latin typeface="+mn-ea"/>
                  <a:ea typeface="+mn-ea"/>
                </a:endParaRPr>
              </a:p>
            </p:txBody>
          </p:sp>
        </p:grpSp>
        <p:grpSp>
          <p:nvGrpSpPr>
            <p:cNvPr id="9" name="组合 8"/>
            <p:cNvGrpSpPr/>
            <p:nvPr/>
          </p:nvGrpSpPr>
          <p:grpSpPr bwMode="auto">
            <a:xfrm>
              <a:off x="7886005" y="4127784"/>
              <a:ext cx="1969429" cy="1546580"/>
              <a:chOff x="5652120" y="2469245"/>
              <a:chExt cx="1655876" cy="1300001"/>
            </a:xfrm>
          </p:grpSpPr>
          <p:sp>
            <p:nvSpPr>
              <p:cNvPr id="10" name="Text Box 16"/>
              <p:cNvSpPr txBox="1">
                <a:spLocks noChangeArrowheads="1"/>
              </p:cNvSpPr>
              <p:nvPr/>
            </p:nvSpPr>
            <p:spPr bwMode="auto">
              <a:xfrm>
                <a:off x="5652120" y="2760291"/>
                <a:ext cx="1655876" cy="1008955"/>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algn="ctr"/>
                <a:r>
                  <a:rPr lang="en-US" altLang="zh-CN" sz="1200" dirty="0">
                    <a:solidFill>
                      <a:schemeClr val="bg1"/>
                    </a:solidFill>
                    <a:latin typeface="+mn-ea"/>
                    <a:cs typeface="造字工房悦黑体验版细体"/>
                  </a:rPr>
                  <a:t>Sweetheart</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My thoughts are deep into you </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From the moment that I wake up </a:t>
                </a:r>
                <a:endParaRPr lang="en-US" altLang="zh-CN" sz="1200" dirty="0">
                  <a:solidFill>
                    <a:schemeClr val="bg1"/>
                  </a:solidFill>
                  <a:latin typeface="+mn-ea"/>
                  <a:cs typeface="造字工房悦黑体验版细体"/>
                </a:endParaRPr>
              </a:p>
              <a:p>
                <a:pPr algn="ctr"/>
                <a:r>
                  <a:rPr lang="en-US" altLang="zh-CN" sz="1200" dirty="0">
                    <a:solidFill>
                      <a:schemeClr val="bg1"/>
                    </a:solidFill>
                    <a:latin typeface="+mn-ea"/>
                    <a:cs typeface="造字工房悦黑体验版细体"/>
                  </a:rPr>
                  <a:t>Happy Valentine\'s Day </a:t>
                </a:r>
                <a:endParaRPr lang="en-US" altLang="zh-CN" sz="1200" dirty="0">
                  <a:solidFill>
                    <a:schemeClr val="bg1"/>
                  </a:solidFill>
                  <a:latin typeface="+mn-ea"/>
                  <a:cs typeface="造字工房悦黑体验版细体"/>
                </a:endParaRPr>
              </a:p>
            </p:txBody>
          </p:sp>
          <p:sp>
            <p:nvSpPr>
              <p:cNvPr id="11" name="文本框 76"/>
              <p:cNvSpPr>
                <a:spLocks noChangeArrowheads="1"/>
              </p:cNvSpPr>
              <p:nvPr/>
            </p:nvSpPr>
            <p:spPr bwMode="auto">
              <a:xfrm>
                <a:off x="6035527" y="2469245"/>
                <a:ext cx="970849" cy="313473"/>
              </a:xfrm>
              <a:prstGeom prst="rect">
                <a:avLst/>
              </a:prstGeom>
              <a:noFill/>
              <a:ln>
                <a:noFill/>
              </a:ln>
            </p:spPr>
            <p:txBody>
              <a:bodyPr wrap="square" lIns="68580" tIns="34290" rIns="68580" bIns="34290">
                <a:spAutoFit/>
              </a:bodyPr>
              <a:lstStyle>
                <a:defPPr>
                  <a:defRPr lang="zh-CN"/>
                </a:defPPr>
                <a:lvl1pPr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6pPr>
                <a:lvl7pPr marL="27432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7pPr>
                <a:lvl8pPr marL="32004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8pPr>
                <a:lvl9pPr marL="3657600" algn="l" defTabSz="914400" rtl="0" eaLnBrk="1" latinLnBrk="0" hangingPunct="1">
                  <a:defRPr kern="1200">
                    <a:solidFill>
                      <a:schemeClr val="tx1"/>
                    </a:solidFill>
                    <a:latin typeface="微软雅黑" panose="020B0503020204020204" pitchFamily="34" charset="-122"/>
                    <a:ea typeface="微软雅黑" panose="020B0503020204020204" pitchFamily="34" charset="-122"/>
                    <a:cs typeface="+mn-cs"/>
                  </a:defRPr>
                </a:lvl9pPr>
              </a:lstStyle>
              <a:p>
                <a:pPr algn="just"/>
                <a:r>
                  <a:rPr lang="zh-CN" altLang="en-US" b="1" dirty="0">
                    <a:solidFill>
                      <a:schemeClr val="bg1"/>
                    </a:solidFill>
                    <a:latin typeface="+mn-ea"/>
                    <a:ea typeface="+mn-ea"/>
                  </a:rPr>
                  <a:t>倾诉服务</a:t>
                </a:r>
                <a:endParaRPr lang="zh-CN" altLang="en-US" b="1" dirty="0">
                  <a:solidFill>
                    <a:schemeClr val="bg1"/>
                  </a:solidFill>
                  <a:latin typeface="+mn-ea"/>
                  <a:ea typeface="+mn-ea"/>
                </a:endParaRPr>
              </a:p>
            </p:txBody>
          </p:sp>
        </p:gr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1.4 </a:t>
            </a:r>
            <a:r>
              <a:rPr lang="zh-CN" altLang="en-US" sz="3200" b="1" dirty="0">
                <a:solidFill>
                  <a:schemeClr val="bg1"/>
                </a:solidFill>
                <a:latin typeface="+mn-ea"/>
                <a:cs typeface="+mn-ea"/>
                <a:sym typeface="Arial" panose="020B0604020202020204" pitchFamily="34" charset="0"/>
              </a:rPr>
              <a:t>组织构架</a:t>
            </a:r>
            <a:endParaRPr lang="zh-CN" altLang="en-US" sz="3200" b="1" dirty="0">
              <a:solidFill>
                <a:schemeClr val="bg1"/>
              </a:solidFill>
              <a:latin typeface="+mn-ea"/>
              <a:cs typeface="+mn-ea"/>
              <a:sym typeface="Arial" panose="020B0604020202020204" pitchFamily="34" charset="0"/>
            </a:endParaRPr>
          </a:p>
        </p:txBody>
      </p:sp>
      <p:grpSp>
        <p:nvGrpSpPr>
          <p:cNvPr id="4" name="组合 3"/>
          <p:cNvGrpSpPr/>
          <p:nvPr/>
        </p:nvGrpSpPr>
        <p:grpSpPr>
          <a:xfrm>
            <a:off x="1073128" y="1985055"/>
            <a:ext cx="10045744" cy="3072383"/>
            <a:chOff x="1073128" y="1985055"/>
            <a:chExt cx="10045744" cy="3072383"/>
          </a:xfrm>
        </p:grpSpPr>
        <p:grpSp>
          <p:nvGrpSpPr>
            <p:cNvPr id="5" name="Group 3"/>
            <p:cNvGrpSpPr/>
            <p:nvPr/>
          </p:nvGrpSpPr>
          <p:grpSpPr>
            <a:xfrm>
              <a:off x="5187929" y="1985055"/>
              <a:ext cx="1816144" cy="510903"/>
              <a:chOff x="3890946" y="1886714"/>
              <a:chExt cx="1362108" cy="383177"/>
            </a:xfrm>
            <a:solidFill>
              <a:schemeClr val="bg1"/>
            </a:solidFill>
          </p:grpSpPr>
          <p:grpSp>
            <p:nvGrpSpPr>
              <p:cNvPr id="48" name="Group 4"/>
              <p:cNvGrpSpPr/>
              <p:nvPr/>
            </p:nvGrpSpPr>
            <p:grpSpPr>
              <a:xfrm>
                <a:off x="3890946" y="1886714"/>
                <a:ext cx="1362108" cy="383177"/>
                <a:chOff x="3890946" y="1886714"/>
                <a:chExt cx="1362108" cy="383177"/>
              </a:xfrm>
              <a:grpFill/>
            </p:grpSpPr>
            <p:sp>
              <p:nvSpPr>
                <p:cNvPr id="50" name="Rounded Rectangle 6"/>
                <p:cNvSpPr/>
                <p:nvPr/>
              </p:nvSpPr>
              <p:spPr>
                <a:xfrm>
                  <a:off x="3890946" y="1918199"/>
                  <a:ext cx="1362108" cy="351692"/>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51" name="Rounded Rectangle 7"/>
                <p:cNvSpPr/>
                <p:nvPr/>
              </p:nvSpPr>
              <p:spPr>
                <a:xfrm>
                  <a:off x="3890946" y="1886714"/>
                  <a:ext cx="1362108" cy="351692"/>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grpSp>
          <p:sp>
            <p:nvSpPr>
              <p:cNvPr id="49" name="TextBox 6"/>
              <p:cNvSpPr txBox="1"/>
              <p:nvPr/>
            </p:nvSpPr>
            <p:spPr>
              <a:xfrm>
                <a:off x="4243072" y="1935785"/>
                <a:ext cx="657872" cy="276999"/>
              </a:xfrm>
              <a:prstGeom prst="rect">
                <a:avLst/>
              </a:prstGeom>
              <a:grpFill/>
            </p:spPr>
            <p:txBody>
              <a:bodyPr wrap="none" rtlCol="0">
                <a:spAutoFit/>
              </a:bodyPr>
              <a:lstStyle/>
              <a:p>
                <a:pPr algn="ctr"/>
                <a:r>
                  <a:rPr lang="zh-CN" altLang="en-US" dirty="0">
                    <a:latin typeface="+mn-ea"/>
                    <a:cs typeface="+mn-ea"/>
                    <a:sym typeface="+mn-lt"/>
                  </a:rPr>
                  <a:t>董事会</a:t>
                </a:r>
                <a:endParaRPr lang="en-ID" dirty="0">
                  <a:latin typeface="+mn-ea"/>
                  <a:cs typeface="+mn-ea"/>
                  <a:sym typeface="+mn-lt"/>
                </a:endParaRPr>
              </a:p>
            </p:txBody>
          </p:sp>
        </p:grpSp>
        <p:grpSp>
          <p:nvGrpSpPr>
            <p:cNvPr id="6" name="Group 8"/>
            <p:cNvGrpSpPr/>
            <p:nvPr/>
          </p:nvGrpSpPr>
          <p:grpSpPr>
            <a:xfrm>
              <a:off x="5187928" y="3087142"/>
              <a:ext cx="1816144" cy="626469"/>
              <a:chOff x="3890946" y="2713279"/>
              <a:chExt cx="1362108" cy="469852"/>
            </a:xfrm>
            <a:solidFill>
              <a:schemeClr val="bg1"/>
            </a:solidFill>
          </p:grpSpPr>
          <p:sp>
            <p:nvSpPr>
              <p:cNvPr id="45" name="Rounded Rectangle 9"/>
              <p:cNvSpPr/>
              <p:nvPr/>
            </p:nvSpPr>
            <p:spPr>
              <a:xfrm>
                <a:off x="3890946" y="2741125"/>
                <a:ext cx="1362108" cy="44200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46" name="Rounded Rectangle 10"/>
              <p:cNvSpPr/>
              <p:nvPr/>
            </p:nvSpPr>
            <p:spPr>
              <a:xfrm>
                <a:off x="3890946" y="2713279"/>
                <a:ext cx="1362108" cy="44200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47" name="TextBox 12"/>
              <p:cNvSpPr txBox="1"/>
              <p:nvPr/>
            </p:nvSpPr>
            <p:spPr>
              <a:xfrm>
                <a:off x="4243079" y="2824801"/>
                <a:ext cx="657873" cy="276999"/>
              </a:xfrm>
              <a:prstGeom prst="rect">
                <a:avLst/>
              </a:prstGeom>
              <a:grpFill/>
            </p:spPr>
            <p:txBody>
              <a:bodyPr wrap="none" rtlCol="0">
                <a:spAutoFit/>
              </a:bodyPr>
              <a:lstStyle/>
              <a:p>
                <a:pPr algn="ctr"/>
                <a:r>
                  <a:rPr lang="zh-CN" altLang="en-US" dirty="0">
                    <a:latin typeface="+mn-ea"/>
                    <a:cs typeface="+mn-ea"/>
                    <a:sym typeface="+mn-lt"/>
                  </a:rPr>
                  <a:t>总经理</a:t>
                </a:r>
                <a:endParaRPr lang="en-ID" dirty="0">
                  <a:latin typeface="+mn-ea"/>
                  <a:cs typeface="+mn-ea"/>
                  <a:sym typeface="+mn-lt"/>
                </a:endParaRPr>
              </a:p>
            </p:txBody>
          </p:sp>
        </p:grpSp>
        <p:grpSp>
          <p:nvGrpSpPr>
            <p:cNvPr id="7" name="Group 12"/>
            <p:cNvGrpSpPr/>
            <p:nvPr/>
          </p:nvGrpSpPr>
          <p:grpSpPr>
            <a:xfrm>
              <a:off x="2444727" y="3087142"/>
              <a:ext cx="1816144" cy="626469"/>
              <a:chOff x="1833546" y="2713279"/>
              <a:chExt cx="1362108" cy="469852"/>
            </a:xfrm>
            <a:solidFill>
              <a:schemeClr val="bg1"/>
            </a:solidFill>
          </p:grpSpPr>
          <p:sp>
            <p:nvSpPr>
              <p:cNvPr id="42" name="Rounded Rectangle 13"/>
              <p:cNvSpPr/>
              <p:nvPr/>
            </p:nvSpPr>
            <p:spPr>
              <a:xfrm>
                <a:off x="1833546" y="2741125"/>
                <a:ext cx="1362108" cy="44200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43" name="Rounded Rectangle 14"/>
              <p:cNvSpPr/>
              <p:nvPr/>
            </p:nvSpPr>
            <p:spPr>
              <a:xfrm>
                <a:off x="1833546" y="2713279"/>
                <a:ext cx="1362108" cy="44200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44" name="TextBox 16"/>
              <p:cNvSpPr txBox="1"/>
              <p:nvPr/>
            </p:nvSpPr>
            <p:spPr>
              <a:xfrm>
                <a:off x="2099108" y="2824801"/>
                <a:ext cx="830998" cy="276999"/>
              </a:xfrm>
              <a:prstGeom prst="rect">
                <a:avLst/>
              </a:prstGeom>
              <a:grpFill/>
            </p:spPr>
            <p:txBody>
              <a:bodyPr wrap="none" rtlCol="0">
                <a:spAutoFit/>
              </a:bodyPr>
              <a:lstStyle/>
              <a:p>
                <a:pPr algn="ctr"/>
                <a:r>
                  <a:rPr lang="zh-CN" altLang="en-US" dirty="0">
                    <a:latin typeface="+mn-ea"/>
                    <a:cs typeface="+mn-ea"/>
                    <a:sym typeface="+mn-lt"/>
                  </a:rPr>
                  <a:t>副总经理</a:t>
                </a:r>
                <a:endParaRPr lang="en-ID" dirty="0">
                  <a:latin typeface="+mn-ea"/>
                  <a:cs typeface="+mn-ea"/>
                  <a:sym typeface="+mn-lt"/>
                </a:endParaRPr>
              </a:p>
            </p:txBody>
          </p:sp>
        </p:grpSp>
        <p:grpSp>
          <p:nvGrpSpPr>
            <p:cNvPr id="8" name="Group 16"/>
            <p:cNvGrpSpPr/>
            <p:nvPr/>
          </p:nvGrpSpPr>
          <p:grpSpPr>
            <a:xfrm>
              <a:off x="7931126" y="3087142"/>
              <a:ext cx="1816144" cy="626469"/>
              <a:chOff x="5948346" y="2713279"/>
              <a:chExt cx="1362108" cy="469852"/>
            </a:xfrm>
            <a:solidFill>
              <a:schemeClr val="bg1"/>
            </a:solidFill>
          </p:grpSpPr>
          <p:sp>
            <p:nvSpPr>
              <p:cNvPr id="39" name="Rounded Rectangle 17"/>
              <p:cNvSpPr/>
              <p:nvPr/>
            </p:nvSpPr>
            <p:spPr>
              <a:xfrm>
                <a:off x="5948346" y="2741125"/>
                <a:ext cx="1362108" cy="44200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40" name="Rounded Rectangle 18"/>
              <p:cNvSpPr/>
              <p:nvPr/>
            </p:nvSpPr>
            <p:spPr>
              <a:xfrm>
                <a:off x="5948346" y="2713279"/>
                <a:ext cx="1362108" cy="44200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41" name="TextBox 20"/>
              <p:cNvSpPr txBox="1"/>
              <p:nvPr/>
            </p:nvSpPr>
            <p:spPr>
              <a:xfrm>
                <a:off x="6213900" y="2824801"/>
                <a:ext cx="830998" cy="276999"/>
              </a:xfrm>
              <a:prstGeom prst="rect">
                <a:avLst/>
              </a:prstGeom>
              <a:grpFill/>
            </p:spPr>
            <p:txBody>
              <a:bodyPr wrap="none" rtlCol="0">
                <a:spAutoFit/>
              </a:bodyPr>
              <a:lstStyle/>
              <a:p>
                <a:pPr algn="ctr"/>
                <a:r>
                  <a:rPr lang="zh-CN" altLang="en-US" dirty="0">
                    <a:latin typeface="+mn-ea"/>
                    <a:cs typeface="+mn-ea"/>
                    <a:sym typeface="+mn-lt"/>
                  </a:rPr>
                  <a:t>副总经理</a:t>
                </a:r>
                <a:endParaRPr lang="en-ID" altLang="zh-CN" dirty="0">
                  <a:latin typeface="+mn-ea"/>
                  <a:cs typeface="+mn-ea"/>
                  <a:sym typeface="+mn-lt"/>
                </a:endParaRPr>
              </a:p>
            </p:txBody>
          </p:sp>
        </p:grpSp>
        <p:grpSp>
          <p:nvGrpSpPr>
            <p:cNvPr id="9" name="Group 20"/>
            <p:cNvGrpSpPr/>
            <p:nvPr/>
          </p:nvGrpSpPr>
          <p:grpSpPr>
            <a:xfrm>
              <a:off x="9302728" y="4391583"/>
              <a:ext cx="1816144" cy="665852"/>
              <a:chOff x="6977046" y="3691610"/>
              <a:chExt cx="1362108" cy="499389"/>
            </a:xfrm>
            <a:solidFill>
              <a:schemeClr val="bg1"/>
            </a:solidFill>
          </p:grpSpPr>
          <p:grpSp>
            <p:nvGrpSpPr>
              <p:cNvPr id="35" name="Group 21"/>
              <p:cNvGrpSpPr/>
              <p:nvPr/>
            </p:nvGrpSpPr>
            <p:grpSpPr>
              <a:xfrm>
                <a:off x="6977046" y="3691610"/>
                <a:ext cx="1362108" cy="499389"/>
                <a:chOff x="6977046" y="3691610"/>
                <a:chExt cx="1362108" cy="499389"/>
              </a:xfrm>
              <a:grpFill/>
            </p:grpSpPr>
            <p:sp>
              <p:nvSpPr>
                <p:cNvPr id="37" name="Rounded Rectangle 23"/>
                <p:cNvSpPr/>
                <p:nvPr/>
              </p:nvSpPr>
              <p:spPr>
                <a:xfrm>
                  <a:off x="6977046" y="3721883"/>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38" name="Rounded Rectangle 24"/>
                <p:cNvSpPr/>
                <p:nvPr/>
              </p:nvSpPr>
              <p:spPr>
                <a:xfrm>
                  <a:off x="6977046" y="3691610"/>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grpSp>
          <p:sp>
            <p:nvSpPr>
              <p:cNvPr id="36" name="TextBox 23"/>
              <p:cNvSpPr txBox="1"/>
              <p:nvPr/>
            </p:nvSpPr>
            <p:spPr>
              <a:xfrm>
                <a:off x="7329170" y="3812393"/>
                <a:ext cx="657873" cy="276999"/>
              </a:xfrm>
              <a:prstGeom prst="rect">
                <a:avLst/>
              </a:prstGeom>
              <a:grpFill/>
            </p:spPr>
            <p:txBody>
              <a:bodyPr wrap="none" rtlCol="0">
                <a:spAutoFit/>
              </a:bodyPr>
              <a:lstStyle/>
              <a:p>
                <a:pPr algn="ctr"/>
                <a:r>
                  <a:rPr lang="zh-CN" altLang="en-US" dirty="0">
                    <a:latin typeface="+mn-ea"/>
                    <a:cs typeface="+mn-ea"/>
                    <a:sym typeface="+mn-lt"/>
                  </a:rPr>
                  <a:t>财务部</a:t>
                </a:r>
                <a:endParaRPr lang="en-ID" dirty="0">
                  <a:latin typeface="+mn-ea"/>
                  <a:cs typeface="+mn-ea"/>
                  <a:sym typeface="+mn-lt"/>
                </a:endParaRPr>
              </a:p>
            </p:txBody>
          </p:sp>
        </p:grpSp>
        <p:grpSp>
          <p:nvGrpSpPr>
            <p:cNvPr id="10" name="Group 25"/>
            <p:cNvGrpSpPr/>
            <p:nvPr/>
          </p:nvGrpSpPr>
          <p:grpSpPr>
            <a:xfrm>
              <a:off x="6559528" y="4391586"/>
              <a:ext cx="1816144" cy="665852"/>
              <a:chOff x="4919646" y="3691610"/>
              <a:chExt cx="1362108" cy="499389"/>
            </a:xfrm>
            <a:solidFill>
              <a:schemeClr val="bg1"/>
            </a:solidFill>
          </p:grpSpPr>
          <p:grpSp>
            <p:nvGrpSpPr>
              <p:cNvPr id="31" name="Group 26"/>
              <p:cNvGrpSpPr/>
              <p:nvPr/>
            </p:nvGrpSpPr>
            <p:grpSpPr>
              <a:xfrm>
                <a:off x="4919646" y="3691610"/>
                <a:ext cx="1362108" cy="499389"/>
                <a:chOff x="4919646" y="3691610"/>
                <a:chExt cx="1362108" cy="499389"/>
              </a:xfrm>
              <a:grpFill/>
            </p:grpSpPr>
            <p:sp>
              <p:nvSpPr>
                <p:cNvPr id="33" name="Rounded Rectangle 28"/>
                <p:cNvSpPr/>
                <p:nvPr/>
              </p:nvSpPr>
              <p:spPr>
                <a:xfrm>
                  <a:off x="4919646" y="3721883"/>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34" name="Rounded Rectangle 29"/>
                <p:cNvSpPr/>
                <p:nvPr/>
              </p:nvSpPr>
              <p:spPr>
                <a:xfrm>
                  <a:off x="4919646" y="3691610"/>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grpSp>
          <p:sp>
            <p:nvSpPr>
              <p:cNvPr id="32" name="TextBox 28"/>
              <p:cNvSpPr txBox="1"/>
              <p:nvPr/>
            </p:nvSpPr>
            <p:spPr>
              <a:xfrm>
                <a:off x="5271766" y="3816897"/>
                <a:ext cx="657873" cy="276999"/>
              </a:xfrm>
              <a:prstGeom prst="rect">
                <a:avLst/>
              </a:prstGeom>
              <a:grpFill/>
            </p:spPr>
            <p:txBody>
              <a:bodyPr wrap="none" rtlCol="0">
                <a:spAutoFit/>
              </a:bodyPr>
              <a:lstStyle/>
              <a:p>
                <a:pPr algn="ctr"/>
                <a:r>
                  <a:rPr lang="zh-CN" altLang="en-US" dirty="0">
                    <a:latin typeface="+mn-ea"/>
                    <a:cs typeface="+mn-ea"/>
                    <a:sym typeface="+mn-lt"/>
                  </a:rPr>
                  <a:t>行政部</a:t>
                </a:r>
                <a:endParaRPr lang="en-ID" dirty="0">
                  <a:latin typeface="+mn-ea"/>
                  <a:cs typeface="+mn-ea"/>
                  <a:sym typeface="+mn-lt"/>
                </a:endParaRPr>
              </a:p>
            </p:txBody>
          </p:sp>
        </p:grpSp>
        <p:grpSp>
          <p:nvGrpSpPr>
            <p:cNvPr id="11" name="Group 30"/>
            <p:cNvGrpSpPr/>
            <p:nvPr/>
          </p:nvGrpSpPr>
          <p:grpSpPr>
            <a:xfrm>
              <a:off x="3816328" y="4391586"/>
              <a:ext cx="1816144" cy="665852"/>
              <a:chOff x="2862246" y="3691610"/>
              <a:chExt cx="1362108" cy="499389"/>
            </a:xfrm>
            <a:solidFill>
              <a:schemeClr val="bg1"/>
            </a:solidFill>
          </p:grpSpPr>
          <p:grpSp>
            <p:nvGrpSpPr>
              <p:cNvPr id="27" name="Group 31"/>
              <p:cNvGrpSpPr/>
              <p:nvPr/>
            </p:nvGrpSpPr>
            <p:grpSpPr>
              <a:xfrm>
                <a:off x="2862246" y="3691610"/>
                <a:ext cx="1362108" cy="499389"/>
                <a:chOff x="2862246" y="3691610"/>
                <a:chExt cx="1362108" cy="499389"/>
              </a:xfrm>
              <a:grpFill/>
            </p:grpSpPr>
            <p:sp>
              <p:nvSpPr>
                <p:cNvPr id="29" name="Rounded Rectangle 33"/>
                <p:cNvSpPr/>
                <p:nvPr/>
              </p:nvSpPr>
              <p:spPr>
                <a:xfrm>
                  <a:off x="2862246" y="3721883"/>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30" name="Rounded Rectangle 34"/>
                <p:cNvSpPr/>
                <p:nvPr/>
              </p:nvSpPr>
              <p:spPr>
                <a:xfrm>
                  <a:off x="2862246" y="3691610"/>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grpSp>
          <p:sp>
            <p:nvSpPr>
              <p:cNvPr id="28" name="TextBox 33"/>
              <p:cNvSpPr txBox="1"/>
              <p:nvPr/>
            </p:nvSpPr>
            <p:spPr>
              <a:xfrm>
                <a:off x="3214372" y="3809753"/>
                <a:ext cx="657873" cy="276999"/>
              </a:xfrm>
              <a:prstGeom prst="rect">
                <a:avLst/>
              </a:prstGeom>
              <a:grpFill/>
            </p:spPr>
            <p:txBody>
              <a:bodyPr wrap="none" rtlCol="0">
                <a:spAutoFit/>
              </a:bodyPr>
              <a:lstStyle/>
              <a:p>
                <a:pPr algn="ctr"/>
                <a:r>
                  <a:rPr lang="zh-CN" altLang="en-US" dirty="0">
                    <a:latin typeface="+mn-ea"/>
                    <a:cs typeface="+mn-ea"/>
                    <a:sym typeface="+mn-lt"/>
                  </a:rPr>
                  <a:t>市场部</a:t>
                </a:r>
                <a:endParaRPr lang="en-ID" dirty="0">
                  <a:latin typeface="+mn-ea"/>
                  <a:cs typeface="+mn-ea"/>
                  <a:sym typeface="+mn-lt"/>
                </a:endParaRPr>
              </a:p>
            </p:txBody>
          </p:sp>
        </p:grpSp>
        <p:grpSp>
          <p:nvGrpSpPr>
            <p:cNvPr id="12" name="Group 35"/>
            <p:cNvGrpSpPr/>
            <p:nvPr/>
          </p:nvGrpSpPr>
          <p:grpSpPr>
            <a:xfrm>
              <a:off x="1073128" y="4391586"/>
              <a:ext cx="1816144" cy="665852"/>
              <a:chOff x="804846" y="3691610"/>
              <a:chExt cx="1362108" cy="499389"/>
            </a:xfrm>
            <a:solidFill>
              <a:schemeClr val="bg1"/>
            </a:solidFill>
          </p:grpSpPr>
          <p:grpSp>
            <p:nvGrpSpPr>
              <p:cNvPr id="23" name="Group 36"/>
              <p:cNvGrpSpPr/>
              <p:nvPr/>
            </p:nvGrpSpPr>
            <p:grpSpPr>
              <a:xfrm>
                <a:off x="804846" y="3691610"/>
                <a:ext cx="1362108" cy="499389"/>
                <a:chOff x="804846" y="3691610"/>
                <a:chExt cx="1362108" cy="499389"/>
              </a:xfrm>
              <a:grpFill/>
            </p:grpSpPr>
            <p:sp>
              <p:nvSpPr>
                <p:cNvPr id="25" name="Rounded Rectangle 38"/>
                <p:cNvSpPr/>
                <p:nvPr/>
              </p:nvSpPr>
              <p:spPr>
                <a:xfrm>
                  <a:off x="804846" y="3721883"/>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sp>
              <p:nvSpPr>
                <p:cNvPr id="26" name="Rounded Rectangle 39"/>
                <p:cNvSpPr/>
                <p:nvPr/>
              </p:nvSpPr>
              <p:spPr>
                <a:xfrm>
                  <a:off x="804846" y="3691610"/>
                  <a:ext cx="1362108" cy="469116"/>
                </a:xfrm>
                <a:prstGeom prst="roundRect">
                  <a:avLst>
                    <a:gd name="adj" fmla="val 39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b="1">
                    <a:solidFill>
                      <a:schemeClr val="tx1"/>
                    </a:solidFill>
                    <a:latin typeface="等线" panose="02010600030101010101" pitchFamily="2" charset="-122"/>
                    <a:ea typeface="等线" panose="02010600030101010101" pitchFamily="2" charset="-122"/>
                    <a:cs typeface="+mn-ea"/>
                    <a:sym typeface="+mn-lt"/>
                  </a:endParaRPr>
                </a:p>
              </p:txBody>
            </p:sp>
          </p:grpSp>
          <p:sp>
            <p:nvSpPr>
              <p:cNvPr id="24" name="TextBox 38"/>
              <p:cNvSpPr txBox="1"/>
              <p:nvPr/>
            </p:nvSpPr>
            <p:spPr>
              <a:xfrm>
                <a:off x="1156975" y="3809754"/>
                <a:ext cx="657873" cy="276999"/>
              </a:xfrm>
              <a:prstGeom prst="rect">
                <a:avLst/>
              </a:prstGeom>
              <a:grpFill/>
            </p:spPr>
            <p:txBody>
              <a:bodyPr wrap="none" rtlCol="0">
                <a:spAutoFit/>
              </a:bodyPr>
              <a:lstStyle/>
              <a:p>
                <a:pPr algn="ctr"/>
                <a:r>
                  <a:rPr lang="zh-CN" altLang="en-US" dirty="0">
                    <a:latin typeface="+mn-ea"/>
                    <a:cs typeface="+mn-ea"/>
                    <a:sym typeface="+mn-lt"/>
                  </a:rPr>
                  <a:t>研发部</a:t>
                </a:r>
                <a:endParaRPr lang="en-ID" dirty="0">
                  <a:latin typeface="+mn-ea"/>
                  <a:cs typeface="+mn-ea"/>
                  <a:sym typeface="+mn-lt"/>
                </a:endParaRPr>
              </a:p>
            </p:txBody>
          </p:sp>
        </p:grpSp>
        <p:cxnSp>
          <p:nvCxnSpPr>
            <p:cNvPr id="13" name="Straight Connector 40"/>
            <p:cNvCxnSpPr>
              <a:stCxn id="50" idx="2"/>
              <a:endCxn id="46" idx="0"/>
            </p:cNvCxnSpPr>
            <p:nvPr/>
          </p:nvCxnSpPr>
          <p:spPr>
            <a:xfrm>
              <a:off x="6096000" y="2495957"/>
              <a:ext cx="0" cy="59118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41"/>
            <p:cNvCxnSpPr/>
            <p:nvPr/>
          </p:nvCxnSpPr>
          <p:spPr>
            <a:xfrm>
              <a:off x="3352799" y="2791549"/>
              <a:ext cx="0" cy="29559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42"/>
            <p:cNvCxnSpPr/>
            <p:nvPr/>
          </p:nvCxnSpPr>
          <p:spPr>
            <a:xfrm>
              <a:off x="8839199" y="2791549"/>
              <a:ext cx="0" cy="29559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43"/>
            <p:cNvCxnSpPr/>
            <p:nvPr/>
          </p:nvCxnSpPr>
          <p:spPr>
            <a:xfrm>
              <a:off x="3352799" y="2791549"/>
              <a:ext cx="5486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44"/>
            <p:cNvCxnSpPr/>
            <p:nvPr/>
          </p:nvCxnSpPr>
          <p:spPr>
            <a:xfrm>
              <a:off x="1981200" y="4095991"/>
              <a:ext cx="0" cy="29559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45"/>
            <p:cNvCxnSpPr/>
            <p:nvPr/>
          </p:nvCxnSpPr>
          <p:spPr>
            <a:xfrm>
              <a:off x="4724399" y="4095991"/>
              <a:ext cx="0" cy="29559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46"/>
            <p:cNvCxnSpPr/>
            <p:nvPr/>
          </p:nvCxnSpPr>
          <p:spPr>
            <a:xfrm>
              <a:off x="7467600" y="4095991"/>
              <a:ext cx="0" cy="29559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47"/>
            <p:cNvCxnSpPr/>
            <p:nvPr/>
          </p:nvCxnSpPr>
          <p:spPr>
            <a:xfrm>
              <a:off x="10199076" y="4095991"/>
              <a:ext cx="0" cy="29559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48"/>
            <p:cNvCxnSpPr/>
            <p:nvPr/>
          </p:nvCxnSpPr>
          <p:spPr>
            <a:xfrm>
              <a:off x="1981201" y="4095991"/>
              <a:ext cx="821787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52"/>
            <p:cNvCxnSpPr/>
            <p:nvPr/>
          </p:nvCxnSpPr>
          <p:spPr>
            <a:xfrm>
              <a:off x="6096000" y="3713611"/>
              <a:ext cx="0" cy="38238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237462" y="1423110"/>
            <a:ext cx="9436010" cy="4281309"/>
            <a:chOff x="1237462" y="1423110"/>
            <a:chExt cx="9436010" cy="4281309"/>
          </a:xfrm>
        </p:grpSpPr>
        <p:cxnSp>
          <p:nvCxnSpPr>
            <p:cNvPr id="7" name="直接连接符 6"/>
            <p:cNvCxnSpPr/>
            <p:nvPr>
              <p:custDataLst>
                <p:tags r:id="rId1"/>
              </p:custDataLst>
            </p:nvPr>
          </p:nvCxnSpPr>
          <p:spPr>
            <a:xfrm>
              <a:off x="6205337" y="3616325"/>
              <a:ext cx="4143101" cy="0"/>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237462" y="1423110"/>
              <a:ext cx="4153688" cy="4281309"/>
              <a:chOff x="1237462" y="1423110"/>
              <a:chExt cx="4937180" cy="5088873"/>
            </a:xfrm>
          </p:grpSpPr>
          <p:sp>
            <p:nvSpPr>
              <p:cNvPr id="4" name="Freeform 6"/>
              <p:cNvSpPr/>
              <p:nvPr/>
            </p:nvSpPr>
            <p:spPr bwMode="auto">
              <a:xfrm>
                <a:off x="1237462" y="2162555"/>
                <a:ext cx="4937180" cy="4349428"/>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solidFill>
                <a:schemeClr val="bg1">
                  <a:alpha val="20000"/>
                </a:schemeClr>
              </a:solidFill>
              <a:ln w="0">
                <a:noFill/>
                <a:prstDash val="solid"/>
                <a:round/>
              </a:ln>
            </p:spPr>
            <p:txBody>
              <a:bodyPr vert="horz" wrap="square" lIns="128580" tIns="64290" rIns="128580" bIns="64290" numCol="1" anchor="t" anchorCtr="0" compatLnSpc="1"/>
              <a:lstStyle/>
              <a:p>
                <a:endParaRPr lang="zh-CN" altLang="en-US" sz="1600"/>
              </a:p>
            </p:txBody>
          </p:sp>
          <p:sp>
            <p:nvSpPr>
              <p:cNvPr id="5" name="Freeform 11"/>
              <p:cNvSpPr/>
              <p:nvPr/>
            </p:nvSpPr>
            <p:spPr bwMode="auto">
              <a:xfrm>
                <a:off x="1648542" y="1423110"/>
                <a:ext cx="4115020" cy="3581420"/>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noFill/>
              <a:ln w="19050">
                <a:solidFill>
                  <a:schemeClr val="bg1">
                    <a:alpha val="20000"/>
                  </a:schemeClr>
                </a:solidFill>
                <a:prstDash val="solid"/>
                <a:round/>
              </a:ln>
            </p:spPr>
            <p:txBody>
              <a:bodyPr vert="horz" wrap="square" lIns="128580" tIns="64290" rIns="128580" bIns="64290" numCol="1" anchor="t" anchorCtr="0" compatLnSpc="1"/>
              <a:lstStyle/>
              <a:p>
                <a:endParaRPr lang="zh-CN" altLang="en-US" sz="1600" dirty="0"/>
              </a:p>
            </p:txBody>
          </p:sp>
          <p:sp>
            <p:nvSpPr>
              <p:cNvPr id="6" name="文本框 2"/>
              <p:cNvSpPr txBox="1">
                <a:spLocks noChangeArrowheads="1"/>
              </p:cNvSpPr>
              <p:nvPr>
                <p:custDataLst>
                  <p:tags r:id="rId2"/>
                </p:custDataLst>
              </p:nvPr>
            </p:nvSpPr>
            <p:spPr bwMode="auto">
              <a:xfrm>
                <a:off x="2952413" y="2449016"/>
                <a:ext cx="1695986" cy="175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02</a:t>
                </a:r>
                <a:endParaRPr lang="zh-CN" altLang="en-US" sz="96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8" name="文本框 11"/>
              <p:cNvSpPr txBox="1">
                <a:spLocks noChangeArrowheads="1"/>
              </p:cNvSpPr>
              <p:nvPr>
                <p:custDataLst>
                  <p:tags r:id="rId3"/>
                </p:custDataLst>
              </p:nvPr>
            </p:nvSpPr>
            <p:spPr bwMode="auto">
              <a:xfrm>
                <a:off x="2067237" y="3868624"/>
                <a:ext cx="3466334" cy="438997"/>
              </a:xfrm>
              <a:prstGeom prst="rect">
                <a:avLst/>
              </a:prstGeom>
              <a:noFill/>
              <a:ln>
                <a:noFill/>
              </a:ln>
            </p:spPr>
            <p:txBody>
              <a:bodyPr wrap="square"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章节 </a:t>
                </a:r>
                <a:r>
                  <a:rPr lang="en-US" altLang="zh-CN"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rPr>
                  <a:t>PART</a:t>
                </a:r>
                <a:endParaRPr lang="zh-CN" altLang="en-US" sz="2400" b="1" dirty="0">
                  <a:solidFill>
                    <a:schemeClr val="bg1"/>
                  </a:solidFill>
                  <a:latin typeface="Arial" panose="020B0604020202020204" pitchFamily="34" charset="0"/>
                  <a:ea typeface="微软雅黑" panose="020B0503020204020204" pitchFamily="34" charset="-122"/>
                  <a:cs typeface="Times New Roman" panose="02020603050405020304" pitchFamily="18" charset="0"/>
                  <a:sym typeface="Arial" panose="020B0604020202020204" pitchFamily="34" charset="0"/>
                </a:endParaRPr>
              </a:p>
            </p:txBody>
          </p:sp>
        </p:grpSp>
        <p:sp>
          <p:nvSpPr>
            <p:cNvPr id="9" name="矩形 8"/>
            <p:cNvSpPr/>
            <p:nvPr/>
          </p:nvSpPr>
          <p:spPr>
            <a:xfrm>
              <a:off x="6205340" y="2748641"/>
              <a:ext cx="4468132" cy="830997"/>
            </a:xfrm>
            <a:prstGeom prst="rect">
              <a:avLst/>
            </a:prstGeom>
          </p:spPr>
          <p:txBody>
            <a:bodyPr wrap="square" lIns="0" tIns="0" rIns="0" bIns="0">
              <a:spAutoFit/>
            </a:bodyPr>
            <a:lstStyle/>
            <a:p>
              <a:pPr lvl="0"/>
              <a:r>
                <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rPr>
                <a:t>市场分析</a:t>
              </a:r>
              <a:endParaRPr lang="zh-CN" altLang="en-US" sz="5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TextBox 11"/>
            <p:cNvSpPr txBox="1"/>
            <p:nvPr/>
          </p:nvSpPr>
          <p:spPr>
            <a:xfrm>
              <a:off x="6205342" y="3696133"/>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2.1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行业背景</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TextBox 11"/>
            <p:cNvSpPr txBox="1"/>
            <p:nvPr/>
          </p:nvSpPr>
          <p:spPr>
            <a:xfrm>
              <a:off x="8349395" y="3696133"/>
              <a:ext cx="1463862"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2.2</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目标市场</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TextBox 11"/>
            <p:cNvSpPr txBox="1"/>
            <p:nvPr/>
          </p:nvSpPr>
          <p:spPr>
            <a:xfrm>
              <a:off x="6205342" y="4070502"/>
              <a:ext cx="1521570" cy="338554"/>
            </a:xfrm>
            <a:prstGeom prst="rect">
              <a:avLst/>
            </a:prstGeom>
            <a:noFill/>
          </p:spPr>
          <p:txBody>
            <a:bodyPr wrap="none" rtlCol="0">
              <a:spAutoFit/>
            </a:bodyPr>
            <a:lstStyle/>
            <a:p>
              <a:pPr marL="171450" lvl="1" indent="-171450">
                <a:buFont typeface="Arial" panose="020B0604020202020204" pitchFamily="34" charset="0"/>
                <a:buChar char="•"/>
              </a:pPr>
              <a:r>
                <a:rPr lang="en-US" altLang="zh-CN"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2.3 </a:t>
              </a:r>
              <a:r>
                <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竞争分析</a:t>
              </a:r>
              <a:endParaRPr lang="zh-CN" altLang="en-US" sz="160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1468173" y="1722192"/>
            <a:ext cx="9242474" cy="1800665"/>
          </a:xfrm>
          <a:custGeom>
            <a:avLst/>
            <a:gdLst>
              <a:gd name="connsiteX0" fmla="*/ 0 w 9242474"/>
              <a:gd name="connsiteY0" fmla="*/ 0 h 1800665"/>
              <a:gd name="connsiteX1" fmla="*/ 9242474 w 9242474"/>
              <a:gd name="connsiteY1" fmla="*/ 0 h 1800665"/>
              <a:gd name="connsiteX2" fmla="*/ 9242474 w 9242474"/>
              <a:gd name="connsiteY2" fmla="*/ 1800665 h 1800665"/>
              <a:gd name="connsiteX3" fmla="*/ 0 w 9242474"/>
              <a:gd name="connsiteY3" fmla="*/ 1800665 h 1800665"/>
            </a:gdLst>
            <a:ahLst/>
            <a:cxnLst>
              <a:cxn ang="0">
                <a:pos x="connsiteX0" y="connsiteY0"/>
              </a:cxn>
              <a:cxn ang="0">
                <a:pos x="connsiteX1" y="connsiteY1"/>
              </a:cxn>
              <a:cxn ang="0">
                <a:pos x="connsiteX2" y="connsiteY2"/>
              </a:cxn>
              <a:cxn ang="0">
                <a:pos x="connsiteX3" y="connsiteY3"/>
              </a:cxn>
            </a:cxnLst>
            <a:rect l="l" t="t" r="r" b="b"/>
            <a:pathLst>
              <a:path w="9242474" h="1800665">
                <a:moveTo>
                  <a:pt x="0" y="0"/>
                </a:moveTo>
                <a:lnTo>
                  <a:pt x="9242474" y="0"/>
                </a:lnTo>
                <a:lnTo>
                  <a:pt x="9242474" y="1800665"/>
                </a:lnTo>
                <a:lnTo>
                  <a:pt x="0" y="1800665"/>
                </a:lnTo>
                <a:close/>
              </a:path>
            </a:pathLst>
          </a:custGeom>
        </p:spPr>
      </p:pic>
      <p:sp>
        <p:nvSpPr>
          <p:cNvPr id="3" name="矩形 2"/>
          <p:cNvSpPr/>
          <p:nvPr/>
        </p:nvSpPr>
        <p:spPr>
          <a:xfrm>
            <a:off x="484570" y="432117"/>
            <a:ext cx="2492990" cy="584775"/>
          </a:xfrm>
          <a:prstGeom prst="rect">
            <a:avLst/>
          </a:prstGeom>
        </p:spPr>
        <p:txBody>
          <a:bodyPr wrap="none">
            <a:spAutoFit/>
          </a:bodyPr>
          <a:lstStyle/>
          <a:p>
            <a:pPr marL="0" lvl="1"/>
            <a:r>
              <a:rPr lang="en-US" altLang="zh-CN" sz="3200" b="1" dirty="0">
                <a:solidFill>
                  <a:schemeClr val="bg1"/>
                </a:solidFill>
                <a:latin typeface="+mn-ea"/>
                <a:cs typeface="+mn-ea"/>
                <a:sym typeface="Arial" panose="020B0604020202020204" pitchFamily="34" charset="0"/>
              </a:rPr>
              <a:t>2.1 </a:t>
            </a:r>
            <a:r>
              <a:rPr lang="zh-CN" altLang="en-US" sz="3200" b="1" dirty="0">
                <a:solidFill>
                  <a:schemeClr val="bg1"/>
                </a:solidFill>
                <a:latin typeface="+mn-ea"/>
                <a:cs typeface="+mn-ea"/>
                <a:sym typeface="Arial" panose="020B0604020202020204" pitchFamily="34" charset="0"/>
              </a:rPr>
              <a:t>行业背景</a:t>
            </a:r>
            <a:endParaRPr lang="zh-CN" altLang="en-US" sz="3200" b="1" dirty="0">
              <a:solidFill>
                <a:schemeClr val="bg1"/>
              </a:solidFill>
              <a:latin typeface="+mn-ea"/>
              <a:cs typeface="+mn-ea"/>
              <a:sym typeface="Arial" panose="020B0604020202020204" pitchFamily="34" charset="0"/>
            </a:endParaRPr>
          </a:p>
        </p:txBody>
      </p:sp>
      <p:grpSp>
        <p:nvGrpSpPr>
          <p:cNvPr id="31" name="组合 30"/>
          <p:cNvGrpSpPr/>
          <p:nvPr/>
        </p:nvGrpSpPr>
        <p:grpSpPr>
          <a:xfrm>
            <a:off x="1405411" y="3791070"/>
            <a:ext cx="9381179" cy="1856649"/>
            <a:chOff x="1008509" y="2117010"/>
            <a:chExt cx="9381179" cy="1856649"/>
          </a:xfrm>
        </p:grpSpPr>
        <p:grpSp>
          <p:nvGrpSpPr>
            <p:cNvPr id="8" name="Group 10"/>
            <p:cNvGrpSpPr/>
            <p:nvPr/>
          </p:nvGrpSpPr>
          <p:grpSpPr bwMode="auto">
            <a:xfrm>
              <a:off x="1774686" y="2726376"/>
              <a:ext cx="2088451" cy="1247283"/>
              <a:chOff x="-24" y="75"/>
              <a:chExt cx="2750" cy="1663"/>
            </a:xfrm>
          </p:grpSpPr>
          <p:sp>
            <p:nvSpPr>
              <p:cNvPr id="9" name="Rectangle 11"/>
              <p:cNvSpPr/>
              <p:nvPr/>
            </p:nvSpPr>
            <p:spPr bwMode="auto">
              <a:xfrm>
                <a:off x="-24" y="75"/>
                <a:ext cx="2440"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r>
                  <a:rPr lang="zh-CN" altLang="en-US" dirty="0">
                    <a:solidFill>
                      <a:schemeClr val="bg1"/>
                    </a:solidFill>
                    <a:latin typeface="+mn-ea"/>
                  </a:rPr>
                  <a:t>消费发展趋势</a:t>
                </a:r>
                <a:endParaRPr lang="zh-CN" altLang="en-US" dirty="0">
                  <a:solidFill>
                    <a:schemeClr val="bg1"/>
                  </a:solidFill>
                  <a:latin typeface="+mn-ea"/>
                </a:endParaRPr>
              </a:p>
            </p:txBody>
          </p:sp>
          <p:sp>
            <p:nvSpPr>
              <p:cNvPr id="10" name="Rectangle 12"/>
              <p:cNvSpPr/>
              <p:nvPr/>
            </p:nvSpPr>
            <p:spPr bwMode="auto">
              <a:xfrm>
                <a:off x="0" y="530"/>
                <a:ext cx="2726"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nSpc>
                    <a:spcPct val="150000"/>
                  </a:lnSpc>
                </a:pPr>
                <a:r>
                  <a:rPr lang="en-US" altLang="zh-CN" sz="1200" dirty="0" err="1">
                    <a:solidFill>
                      <a:schemeClr val="bg1"/>
                    </a:solidFill>
                    <a:latin typeface="+mn-ea"/>
                    <a:cs typeface="Open Sans" pitchFamily="34" charset="0"/>
                  </a:rPr>
                  <a:t>Vivamus</a:t>
                </a:r>
                <a:r>
                  <a:rPr lang="en-US" altLang="zh-CN" sz="1200" dirty="0">
                    <a:solidFill>
                      <a:schemeClr val="bg1"/>
                    </a:solidFill>
                    <a:latin typeface="+mn-ea"/>
                    <a:cs typeface="Open Sans" pitchFamily="34" charset="0"/>
                  </a:rPr>
                  <a:t> quam dolor, </a:t>
                </a:r>
                <a:r>
                  <a:rPr lang="en-US" altLang="zh-CN" sz="1200" dirty="0" err="1">
                    <a:solidFill>
                      <a:schemeClr val="bg1"/>
                    </a:solidFill>
                    <a:latin typeface="+mn-ea"/>
                    <a:cs typeface="Open Sans" pitchFamily="34" charset="0"/>
                  </a:rPr>
                  <a:t>tempor</a:t>
                </a:r>
                <a:r>
                  <a:rPr lang="en-US" altLang="zh-CN" sz="1200" dirty="0">
                    <a:solidFill>
                      <a:schemeClr val="bg1"/>
                    </a:solidFill>
                    <a:latin typeface="+mn-ea"/>
                    <a:cs typeface="Open Sans" pitchFamily="34" charset="0"/>
                  </a:rPr>
                  <a:t> ac gravida sit </a:t>
                </a:r>
                <a:r>
                  <a:rPr lang="en-US" altLang="zh-CN" sz="1200" dirty="0" err="1">
                    <a:solidFill>
                      <a:schemeClr val="bg1"/>
                    </a:solidFill>
                    <a:latin typeface="+mn-ea"/>
                    <a:cs typeface="Open Sans" pitchFamily="34" charset="0"/>
                  </a:rPr>
                  <a:t>amet</a:t>
                </a:r>
                <a:r>
                  <a:rPr lang="en-US" altLang="zh-CN" sz="1200" dirty="0">
                    <a:solidFill>
                      <a:schemeClr val="bg1"/>
                    </a:solidFill>
                    <a:latin typeface="+mn-ea"/>
                    <a:cs typeface="Open Sans" pitchFamily="34" charset="0"/>
                  </a:rPr>
                  <a:t>, porta </a:t>
                </a:r>
                <a:r>
                  <a:rPr lang="en-US" altLang="zh-CN" sz="1200" dirty="0" err="1">
                    <a:solidFill>
                      <a:schemeClr val="bg1"/>
                    </a:solidFill>
                    <a:latin typeface="+mn-ea"/>
                    <a:cs typeface="Open Sans" pitchFamily="34" charset="0"/>
                  </a:rPr>
                  <a:t>fermentum</a:t>
                </a:r>
                <a:r>
                  <a:rPr lang="en-US" altLang="zh-CN" sz="1200" dirty="0">
                    <a:solidFill>
                      <a:schemeClr val="bg1"/>
                    </a:solidFill>
                    <a:latin typeface="+mn-ea"/>
                    <a:cs typeface="Open Sans" pitchFamily="34" charset="0"/>
                  </a:rPr>
                  <a:t> magna. </a:t>
                </a:r>
                <a:r>
                  <a:rPr lang="en-US" altLang="zh-CN" sz="1200" dirty="0" err="1">
                    <a:solidFill>
                      <a:schemeClr val="bg1"/>
                    </a:solidFill>
                    <a:latin typeface="+mn-ea"/>
                    <a:cs typeface="Open Sans" pitchFamily="34" charset="0"/>
                  </a:rPr>
                  <a:t>Aliquam</a:t>
                </a:r>
                <a:r>
                  <a:rPr lang="en-US" altLang="zh-CN" sz="1200" dirty="0">
                    <a:solidFill>
                      <a:schemeClr val="bg1"/>
                    </a:solidFill>
                    <a:latin typeface="+mn-ea"/>
                    <a:cs typeface="Open Sans" pitchFamily="34" charset="0"/>
                  </a:rPr>
                  <a:t>.</a:t>
                </a:r>
                <a:endParaRPr lang="en-US" altLang="zh-CN" sz="1200" dirty="0">
                  <a:solidFill>
                    <a:schemeClr val="bg1"/>
                  </a:solidFill>
                  <a:latin typeface="+mn-ea"/>
                  <a:cs typeface="Open Sans" pitchFamily="34" charset="0"/>
                </a:endParaRPr>
              </a:p>
            </p:txBody>
          </p:sp>
        </p:grpSp>
        <p:grpSp>
          <p:nvGrpSpPr>
            <p:cNvPr id="11" name="Group 13"/>
            <p:cNvGrpSpPr/>
            <p:nvPr/>
          </p:nvGrpSpPr>
          <p:grpSpPr bwMode="auto">
            <a:xfrm>
              <a:off x="1151188" y="2654063"/>
              <a:ext cx="444271" cy="438012"/>
              <a:chOff x="0" y="0"/>
              <a:chExt cx="584" cy="584"/>
            </a:xfrm>
          </p:grpSpPr>
          <p:sp>
            <p:nvSpPr>
              <p:cNvPr id="12" name="Oval 14"/>
              <p:cNvSpPr/>
              <p:nvPr/>
            </p:nvSpPr>
            <p:spPr bwMode="auto">
              <a:xfrm>
                <a:off x="0" y="0"/>
                <a:ext cx="584" cy="584"/>
              </a:xfrm>
              <a:prstGeom prst="ellipse">
                <a:avLst/>
              </a:prstGeom>
              <a:solidFill>
                <a:schemeClr val="bg1"/>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lIns="0" tIns="0" rIns="0" bIns="0"/>
              <a:lstStyle/>
              <a:p>
                <a:pPr algn="ctr" fontAlgn="base">
                  <a:spcBef>
                    <a:spcPct val="0"/>
                  </a:spcBef>
                  <a:spcAft>
                    <a:spcPct val="0"/>
                  </a:spcAft>
                  <a:defRPr/>
                </a:pPr>
                <a:endParaRPr lang="en-US" sz="2800" kern="0">
                  <a:latin typeface="微软雅黑" panose="020B0503020204020204" pitchFamily="34" charset="-122"/>
                  <a:ea typeface="微软雅黑" panose="020B0503020204020204" pitchFamily="34" charset="-122"/>
                  <a:sym typeface="Gill Sans" charset="0"/>
                </a:endParaRPr>
              </a:p>
            </p:txBody>
          </p:sp>
          <p:sp>
            <p:nvSpPr>
              <p:cNvPr id="13" name="Rectangle 15"/>
              <p:cNvSpPr/>
              <p:nvPr/>
            </p:nvSpPr>
            <p:spPr bwMode="auto">
              <a:xfrm>
                <a:off x="0" y="8"/>
                <a:ext cx="584"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pPr algn="ctr" fontAlgn="base">
                  <a:spcBef>
                    <a:spcPct val="0"/>
                  </a:spcBef>
                  <a:spcAft>
                    <a:spcPct val="0"/>
                  </a:spcAft>
                  <a:defRPr/>
                </a:pPr>
                <a:r>
                  <a:rPr lang="en-US" sz="2200" kern="0" dirty="0">
                    <a:latin typeface="微软雅黑" panose="020B0503020204020204" pitchFamily="34" charset="-122"/>
                    <a:ea typeface="微软雅黑" panose="020B0503020204020204" pitchFamily="34" charset="-122"/>
                    <a:cs typeface="Lato Light" charset="0"/>
                    <a:sym typeface="Lato Light" charset="0"/>
                  </a:rPr>
                  <a:t>1</a:t>
                </a:r>
                <a:endParaRPr lang="en-US" sz="2200" kern="0" dirty="0">
                  <a:latin typeface="微软雅黑" panose="020B0503020204020204" pitchFamily="34" charset="-122"/>
                  <a:ea typeface="微软雅黑" panose="020B0503020204020204" pitchFamily="34" charset="-122"/>
                  <a:cs typeface="Lato Light" charset="0"/>
                  <a:sym typeface="Lato Light" charset="0"/>
                </a:endParaRPr>
              </a:p>
            </p:txBody>
          </p:sp>
        </p:grpSp>
        <p:grpSp>
          <p:nvGrpSpPr>
            <p:cNvPr id="14" name="Group 4"/>
            <p:cNvGrpSpPr/>
            <p:nvPr/>
          </p:nvGrpSpPr>
          <p:grpSpPr>
            <a:xfrm>
              <a:off x="1008509" y="2117010"/>
              <a:ext cx="9369740" cy="268840"/>
              <a:chOff x="899592" y="2852807"/>
              <a:chExt cx="7344815" cy="213386"/>
            </a:xfrm>
            <a:solidFill>
              <a:schemeClr val="bg1"/>
            </a:solidFill>
          </p:grpSpPr>
          <p:sp>
            <p:nvSpPr>
              <p:cNvPr id="15" name="Rectangle 61"/>
              <p:cNvSpPr/>
              <p:nvPr/>
            </p:nvSpPr>
            <p:spPr bwMode="auto">
              <a:xfrm>
                <a:off x="899592" y="2852807"/>
                <a:ext cx="7344815" cy="32031"/>
              </a:xfrm>
              <a:prstGeom prst="rect">
                <a:avLst/>
              </a:prstGeom>
              <a:grp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algn="ctr" defTabSz="1236980" fontAlgn="base">
                  <a:spcBef>
                    <a:spcPct val="0"/>
                  </a:spcBef>
                  <a:spcAft>
                    <a:spcPct val="0"/>
                  </a:spcAft>
                  <a:defRPr/>
                </a:pPr>
                <a:endParaRPr lang="en-US" sz="7600" kern="0">
                  <a:solidFill>
                    <a:schemeClr val="bg1"/>
                  </a:solidFill>
                  <a:latin typeface="微软雅黑" panose="020B0503020204020204" pitchFamily="34" charset="-122"/>
                  <a:ea typeface="微软雅黑" panose="020B0503020204020204" pitchFamily="34" charset="-122"/>
                  <a:sym typeface="Gill Sans" charset="0"/>
                </a:endParaRPr>
              </a:p>
            </p:txBody>
          </p:sp>
          <p:sp>
            <p:nvSpPr>
              <p:cNvPr id="16" name="Flowchart: Merge 3"/>
              <p:cNvSpPr/>
              <p:nvPr/>
            </p:nvSpPr>
            <p:spPr bwMode="auto">
              <a:xfrm>
                <a:off x="1099027" y="2874792"/>
                <a:ext cx="210541" cy="191401"/>
              </a:xfrm>
              <a:prstGeom prst="flowChartMerge">
                <a:avLst/>
              </a:prstGeom>
              <a:grp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algn="ctr" defTabSz="1236980" fontAlgn="base">
                  <a:spcBef>
                    <a:spcPct val="0"/>
                  </a:spcBef>
                  <a:spcAft>
                    <a:spcPct val="0"/>
                  </a:spcAft>
                  <a:defRPr/>
                </a:pPr>
                <a:endParaRPr lang="en-US" sz="7600" kern="0">
                  <a:solidFill>
                    <a:schemeClr val="bg1"/>
                  </a:solidFill>
                  <a:latin typeface="微软雅黑" panose="020B0503020204020204" pitchFamily="34" charset="-122"/>
                  <a:ea typeface="微软雅黑" panose="020B0503020204020204" pitchFamily="34" charset="-122"/>
                  <a:sym typeface="Gill Sans" charset="0"/>
                </a:endParaRPr>
              </a:p>
            </p:txBody>
          </p:sp>
          <p:sp>
            <p:nvSpPr>
              <p:cNvPr id="17" name="Flowchart: Merge 64"/>
              <p:cNvSpPr/>
              <p:nvPr/>
            </p:nvSpPr>
            <p:spPr bwMode="auto">
              <a:xfrm>
                <a:off x="3708663" y="2874792"/>
                <a:ext cx="210541" cy="191401"/>
              </a:xfrm>
              <a:prstGeom prst="flowChartMerge">
                <a:avLst/>
              </a:prstGeom>
              <a:grp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algn="ctr" defTabSz="1236980" fontAlgn="base">
                  <a:spcBef>
                    <a:spcPct val="0"/>
                  </a:spcBef>
                  <a:spcAft>
                    <a:spcPct val="0"/>
                  </a:spcAft>
                  <a:defRPr/>
                </a:pPr>
                <a:endParaRPr lang="en-US" sz="7600" kern="0">
                  <a:solidFill>
                    <a:schemeClr val="bg1"/>
                  </a:solidFill>
                  <a:latin typeface="微软雅黑" panose="020B0503020204020204" pitchFamily="34" charset="-122"/>
                  <a:ea typeface="微软雅黑" panose="020B0503020204020204" pitchFamily="34" charset="-122"/>
                  <a:sym typeface="Gill Sans" charset="0"/>
                </a:endParaRPr>
              </a:p>
            </p:txBody>
          </p:sp>
          <p:sp>
            <p:nvSpPr>
              <p:cNvPr id="18" name="Flowchart: Merge 65"/>
              <p:cNvSpPr/>
              <p:nvPr/>
            </p:nvSpPr>
            <p:spPr bwMode="auto">
              <a:xfrm>
                <a:off x="6174461" y="2874792"/>
                <a:ext cx="210541" cy="191401"/>
              </a:xfrm>
              <a:prstGeom prst="flowChartMerge">
                <a:avLst/>
              </a:prstGeom>
              <a:grpFill/>
              <a:ln w="25400"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algn="ctr" defTabSz="1236980" fontAlgn="base">
                  <a:spcBef>
                    <a:spcPct val="0"/>
                  </a:spcBef>
                  <a:spcAft>
                    <a:spcPct val="0"/>
                  </a:spcAft>
                  <a:defRPr/>
                </a:pPr>
                <a:endParaRPr lang="en-US" sz="7600" kern="0">
                  <a:solidFill>
                    <a:schemeClr val="bg1"/>
                  </a:solidFill>
                  <a:latin typeface="微软雅黑" panose="020B0503020204020204" pitchFamily="34" charset="-122"/>
                  <a:ea typeface="微软雅黑" panose="020B0503020204020204" pitchFamily="34" charset="-122"/>
                  <a:sym typeface="Gill Sans" charset="0"/>
                </a:endParaRPr>
              </a:p>
            </p:txBody>
          </p:sp>
        </p:grpSp>
        <p:grpSp>
          <p:nvGrpSpPr>
            <p:cNvPr id="19" name="Group 10"/>
            <p:cNvGrpSpPr/>
            <p:nvPr/>
          </p:nvGrpSpPr>
          <p:grpSpPr bwMode="auto">
            <a:xfrm>
              <a:off x="5145907" y="2717376"/>
              <a:ext cx="2070225" cy="1256283"/>
              <a:chOff x="0" y="63"/>
              <a:chExt cx="2726" cy="1675"/>
            </a:xfrm>
          </p:grpSpPr>
          <p:sp>
            <p:nvSpPr>
              <p:cNvPr id="20" name="Rectangle 11"/>
              <p:cNvSpPr/>
              <p:nvPr/>
            </p:nvSpPr>
            <p:spPr bwMode="auto">
              <a:xfrm>
                <a:off x="0" y="63"/>
                <a:ext cx="2440"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r>
                  <a:rPr lang="zh-CN" altLang="en-US" dirty="0">
                    <a:solidFill>
                      <a:schemeClr val="bg1"/>
                    </a:solidFill>
                    <a:latin typeface="+mn-ea"/>
                  </a:rPr>
                  <a:t>本市发展空间大</a:t>
                </a:r>
                <a:endParaRPr lang="zh-CN" altLang="en-US" dirty="0">
                  <a:solidFill>
                    <a:schemeClr val="bg1"/>
                  </a:solidFill>
                  <a:latin typeface="+mn-ea"/>
                </a:endParaRPr>
              </a:p>
            </p:txBody>
          </p:sp>
          <p:sp>
            <p:nvSpPr>
              <p:cNvPr id="21" name="Rectangle 12"/>
              <p:cNvSpPr/>
              <p:nvPr/>
            </p:nvSpPr>
            <p:spPr bwMode="auto">
              <a:xfrm>
                <a:off x="0" y="530"/>
                <a:ext cx="2726"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nSpc>
                    <a:spcPct val="150000"/>
                  </a:lnSpc>
                </a:pPr>
                <a:r>
                  <a:rPr lang="en-US" altLang="zh-CN" sz="1200" dirty="0" err="1">
                    <a:solidFill>
                      <a:schemeClr val="bg1"/>
                    </a:solidFill>
                    <a:latin typeface="+mn-ea"/>
                    <a:cs typeface="Open Sans" pitchFamily="34" charset="0"/>
                  </a:rPr>
                  <a:t>Vivamus</a:t>
                </a:r>
                <a:r>
                  <a:rPr lang="en-US" altLang="zh-CN" sz="1200" dirty="0">
                    <a:solidFill>
                      <a:schemeClr val="bg1"/>
                    </a:solidFill>
                    <a:latin typeface="+mn-ea"/>
                    <a:cs typeface="Open Sans" pitchFamily="34" charset="0"/>
                  </a:rPr>
                  <a:t> quam dolor, </a:t>
                </a:r>
                <a:r>
                  <a:rPr lang="en-US" altLang="zh-CN" sz="1200" dirty="0" err="1">
                    <a:solidFill>
                      <a:schemeClr val="bg1"/>
                    </a:solidFill>
                    <a:latin typeface="+mn-ea"/>
                    <a:cs typeface="Open Sans" pitchFamily="34" charset="0"/>
                  </a:rPr>
                  <a:t>tempor</a:t>
                </a:r>
                <a:r>
                  <a:rPr lang="en-US" altLang="zh-CN" sz="1200" dirty="0">
                    <a:solidFill>
                      <a:schemeClr val="bg1"/>
                    </a:solidFill>
                    <a:latin typeface="+mn-ea"/>
                    <a:cs typeface="Open Sans" pitchFamily="34" charset="0"/>
                  </a:rPr>
                  <a:t> ac gravida sit </a:t>
                </a:r>
                <a:r>
                  <a:rPr lang="en-US" altLang="zh-CN" sz="1200" dirty="0" err="1">
                    <a:solidFill>
                      <a:schemeClr val="bg1"/>
                    </a:solidFill>
                    <a:latin typeface="+mn-ea"/>
                    <a:cs typeface="Open Sans" pitchFamily="34" charset="0"/>
                  </a:rPr>
                  <a:t>amet</a:t>
                </a:r>
                <a:r>
                  <a:rPr lang="en-US" altLang="zh-CN" sz="1200" dirty="0">
                    <a:solidFill>
                      <a:schemeClr val="bg1"/>
                    </a:solidFill>
                    <a:latin typeface="+mn-ea"/>
                    <a:cs typeface="Open Sans" pitchFamily="34" charset="0"/>
                  </a:rPr>
                  <a:t>, porta </a:t>
                </a:r>
                <a:r>
                  <a:rPr lang="en-US" altLang="zh-CN" sz="1200" dirty="0" err="1">
                    <a:solidFill>
                      <a:schemeClr val="bg1"/>
                    </a:solidFill>
                    <a:latin typeface="+mn-ea"/>
                    <a:cs typeface="Open Sans" pitchFamily="34" charset="0"/>
                  </a:rPr>
                  <a:t>fermentum</a:t>
                </a:r>
                <a:r>
                  <a:rPr lang="en-US" altLang="zh-CN" sz="1200" dirty="0">
                    <a:solidFill>
                      <a:schemeClr val="bg1"/>
                    </a:solidFill>
                    <a:latin typeface="+mn-ea"/>
                    <a:cs typeface="Open Sans" pitchFamily="34" charset="0"/>
                  </a:rPr>
                  <a:t> magna. </a:t>
                </a:r>
                <a:r>
                  <a:rPr lang="en-US" altLang="zh-CN" sz="1200" dirty="0" err="1">
                    <a:solidFill>
                      <a:schemeClr val="bg1"/>
                    </a:solidFill>
                    <a:latin typeface="+mn-ea"/>
                    <a:cs typeface="Open Sans" pitchFamily="34" charset="0"/>
                  </a:rPr>
                  <a:t>Aliquam</a:t>
                </a:r>
                <a:r>
                  <a:rPr lang="en-US" altLang="zh-CN" sz="1200" dirty="0">
                    <a:solidFill>
                      <a:schemeClr val="bg1"/>
                    </a:solidFill>
                    <a:latin typeface="+mn-ea"/>
                    <a:cs typeface="Open Sans" pitchFamily="34" charset="0"/>
                  </a:rPr>
                  <a:t>.</a:t>
                </a:r>
                <a:endParaRPr lang="en-US" altLang="zh-CN" sz="1200" dirty="0">
                  <a:solidFill>
                    <a:schemeClr val="bg1"/>
                  </a:solidFill>
                  <a:latin typeface="+mn-ea"/>
                  <a:cs typeface="Open Sans" pitchFamily="34" charset="0"/>
                </a:endParaRPr>
              </a:p>
            </p:txBody>
          </p:sp>
        </p:grpSp>
        <p:grpSp>
          <p:nvGrpSpPr>
            <p:cNvPr id="22" name="Group 13"/>
            <p:cNvGrpSpPr/>
            <p:nvPr/>
          </p:nvGrpSpPr>
          <p:grpSpPr bwMode="auto">
            <a:xfrm>
              <a:off x="4504183" y="2654063"/>
              <a:ext cx="444271" cy="438012"/>
              <a:chOff x="0" y="0"/>
              <a:chExt cx="584" cy="584"/>
            </a:xfrm>
          </p:grpSpPr>
          <p:sp>
            <p:nvSpPr>
              <p:cNvPr id="23" name="Oval 14"/>
              <p:cNvSpPr/>
              <p:nvPr/>
            </p:nvSpPr>
            <p:spPr bwMode="auto">
              <a:xfrm>
                <a:off x="0" y="0"/>
                <a:ext cx="584" cy="584"/>
              </a:xfrm>
              <a:prstGeom prst="ellipse">
                <a:avLst/>
              </a:prstGeom>
              <a:solidFill>
                <a:schemeClr val="bg1"/>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lIns="0" tIns="0" rIns="0" bIns="0"/>
              <a:lstStyle/>
              <a:p>
                <a:pPr algn="ctr" fontAlgn="base">
                  <a:spcBef>
                    <a:spcPct val="0"/>
                  </a:spcBef>
                  <a:spcAft>
                    <a:spcPct val="0"/>
                  </a:spcAft>
                  <a:defRPr/>
                </a:pPr>
                <a:endParaRPr lang="en-US" sz="2800" kern="0">
                  <a:latin typeface="微软雅黑" panose="020B0503020204020204" pitchFamily="34" charset="-122"/>
                  <a:ea typeface="微软雅黑" panose="020B0503020204020204" pitchFamily="34" charset="-122"/>
                  <a:sym typeface="Gill Sans" charset="0"/>
                </a:endParaRPr>
              </a:p>
            </p:txBody>
          </p:sp>
          <p:sp>
            <p:nvSpPr>
              <p:cNvPr id="24" name="Rectangle 15"/>
              <p:cNvSpPr/>
              <p:nvPr/>
            </p:nvSpPr>
            <p:spPr bwMode="auto">
              <a:xfrm>
                <a:off x="0" y="8"/>
                <a:ext cx="584"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pPr algn="ctr" fontAlgn="base">
                  <a:spcBef>
                    <a:spcPct val="0"/>
                  </a:spcBef>
                  <a:spcAft>
                    <a:spcPct val="0"/>
                  </a:spcAft>
                  <a:defRPr/>
                </a:pPr>
                <a:r>
                  <a:rPr lang="en-US" sz="2200" kern="0" dirty="0">
                    <a:latin typeface="微软雅黑" panose="020B0503020204020204" pitchFamily="34" charset="-122"/>
                    <a:ea typeface="微软雅黑" panose="020B0503020204020204" pitchFamily="34" charset="-122"/>
                    <a:cs typeface="Lato Light" charset="0"/>
                    <a:sym typeface="Lato Light" charset="0"/>
                  </a:rPr>
                  <a:t>2</a:t>
                </a:r>
                <a:endParaRPr lang="en-US" sz="2200" kern="0" dirty="0">
                  <a:latin typeface="微软雅黑" panose="020B0503020204020204" pitchFamily="34" charset="-122"/>
                  <a:ea typeface="微软雅黑" panose="020B0503020204020204" pitchFamily="34" charset="-122"/>
                  <a:cs typeface="Lato Light" charset="0"/>
                  <a:sym typeface="Lato Light" charset="0"/>
                </a:endParaRPr>
              </a:p>
            </p:txBody>
          </p:sp>
        </p:grpSp>
        <p:grpSp>
          <p:nvGrpSpPr>
            <p:cNvPr id="25" name="Group 10"/>
            <p:cNvGrpSpPr/>
            <p:nvPr/>
          </p:nvGrpSpPr>
          <p:grpSpPr bwMode="auto">
            <a:xfrm>
              <a:off x="8319463" y="2726376"/>
              <a:ext cx="2070225" cy="1247283"/>
              <a:chOff x="0" y="75"/>
              <a:chExt cx="2726" cy="1663"/>
            </a:xfrm>
          </p:grpSpPr>
          <p:sp>
            <p:nvSpPr>
              <p:cNvPr id="26" name="Rectangle 11"/>
              <p:cNvSpPr/>
              <p:nvPr/>
            </p:nvSpPr>
            <p:spPr bwMode="auto">
              <a:xfrm>
                <a:off x="0" y="75"/>
                <a:ext cx="2440"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r>
                  <a:rPr lang="zh-CN" altLang="en-US" dirty="0">
                    <a:solidFill>
                      <a:schemeClr val="bg1"/>
                    </a:solidFill>
                    <a:latin typeface="+mn-ea"/>
                  </a:rPr>
                  <a:t>行业</a:t>
                </a:r>
                <a:r>
                  <a:rPr lang="zh-CN" altLang="zh-CN" dirty="0">
                    <a:solidFill>
                      <a:schemeClr val="bg1"/>
                    </a:solidFill>
                    <a:latin typeface="+mn-ea"/>
                  </a:rPr>
                  <a:t>快速发展</a:t>
                </a:r>
                <a:endParaRPr lang="zh-CN" altLang="en-US" dirty="0">
                  <a:solidFill>
                    <a:schemeClr val="bg1"/>
                  </a:solidFill>
                  <a:latin typeface="+mn-ea"/>
                </a:endParaRPr>
              </a:p>
            </p:txBody>
          </p:sp>
          <p:sp>
            <p:nvSpPr>
              <p:cNvPr id="27" name="Rectangle 12"/>
              <p:cNvSpPr/>
              <p:nvPr/>
            </p:nvSpPr>
            <p:spPr bwMode="auto">
              <a:xfrm>
                <a:off x="0" y="530"/>
                <a:ext cx="2726"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nSpc>
                    <a:spcPct val="150000"/>
                  </a:lnSpc>
                </a:pPr>
                <a:r>
                  <a:rPr lang="en-US" altLang="zh-CN" sz="1200" dirty="0" err="1">
                    <a:solidFill>
                      <a:schemeClr val="bg1"/>
                    </a:solidFill>
                    <a:latin typeface="+mn-ea"/>
                    <a:cs typeface="Open Sans" pitchFamily="34" charset="0"/>
                  </a:rPr>
                  <a:t>Vivamus</a:t>
                </a:r>
                <a:r>
                  <a:rPr lang="en-US" altLang="zh-CN" sz="1200" dirty="0">
                    <a:solidFill>
                      <a:schemeClr val="bg1"/>
                    </a:solidFill>
                    <a:latin typeface="+mn-ea"/>
                    <a:cs typeface="Open Sans" pitchFamily="34" charset="0"/>
                  </a:rPr>
                  <a:t> quam dolor, </a:t>
                </a:r>
                <a:r>
                  <a:rPr lang="en-US" altLang="zh-CN" sz="1200" dirty="0" err="1">
                    <a:solidFill>
                      <a:schemeClr val="bg1"/>
                    </a:solidFill>
                    <a:latin typeface="+mn-ea"/>
                    <a:cs typeface="Open Sans" pitchFamily="34" charset="0"/>
                  </a:rPr>
                  <a:t>tempor</a:t>
                </a:r>
                <a:r>
                  <a:rPr lang="en-US" altLang="zh-CN" sz="1200" dirty="0">
                    <a:solidFill>
                      <a:schemeClr val="bg1"/>
                    </a:solidFill>
                    <a:latin typeface="+mn-ea"/>
                    <a:cs typeface="Open Sans" pitchFamily="34" charset="0"/>
                  </a:rPr>
                  <a:t> ac gravida sit </a:t>
                </a:r>
                <a:r>
                  <a:rPr lang="en-US" altLang="zh-CN" sz="1200" dirty="0" err="1">
                    <a:solidFill>
                      <a:schemeClr val="bg1"/>
                    </a:solidFill>
                    <a:latin typeface="+mn-ea"/>
                    <a:cs typeface="Open Sans" pitchFamily="34" charset="0"/>
                  </a:rPr>
                  <a:t>amet</a:t>
                </a:r>
                <a:r>
                  <a:rPr lang="en-US" altLang="zh-CN" sz="1200" dirty="0">
                    <a:solidFill>
                      <a:schemeClr val="bg1"/>
                    </a:solidFill>
                    <a:latin typeface="+mn-ea"/>
                    <a:cs typeface="Open Sans" pitchFamily="34" charset="0"/>
                  </a:rPr>
                  <a:t>, porta </a:t>
                </a:r>
                <a:r>
                  <a:rPr lang="en-US" altLang="zh-CN" sz="1200" dirty="0" err="1">
                    <a:solidFill>
                      <a:schemeClr val="bg1"/>
                    </a:solidFill>
                    <a:latin typeface="+mn-ea"/>
                    <a:cs typeface="Open Sans" pitchFamily="34" charset="0"/>
                  </a:rPr>
                  <a:t>fermentum</a:t>
                </a:r>
                <a:r>
                  <a:rPr lang="en-US" altLang="zh-CN" sz="1200" dirty="0">
                    <a:solidFill>
                      <a:schemeClr val="bg1"/>
                    </a:solidFill>
                    <a:latin typeface="+mn-ea"/>
                    <a:cs typeface="Open Sans" pitchFamily="34" charset="0"/>
                  </a:rPr>
                  <a:t> magna. </a:t>
                </a:r>
                <a:r>
                  <a:rPr lang="en-US" altLang="zh-CN" sz="1200" dirty="0" err="1">
                    <a:solidFill>
                      <a:schemeClr val="bg1"/>
                    </a:solidFill>
                    <a:latin typeface="+mn-ea"/>
                    <a:cs typeface="Open Sans" pitchFamily="34" charset="0"/>
                  </a:rPr>
                  <a:t>Aliquam</a:t>
                </a:r>
                <a:r>
                  <a:rPr lang="en-US" altLang="zh-CN" sz="1200" dirty="0">
                    <a:solidFill>
                      <a:schemeClr val="bg1"/>
                    </a:solidFill>
                    <a:latin typeface="+mn-ea"/>
                    <a:cs typeface="Open Sans" pitchFamily="34" charset="0"/>
                  </a:rPr>
                  <a:t>.</a:t>
                </a:r>
                <a:endParaRPr lang="en-US" altLang="zh-CN" sz="1200" dirty="0">
                  <a:solidFill>
                    <a:schemeClr val="bg1"/>
                  </a:solidFill>
                  <a:latin typeface="+mn-ea"/>
                  <a:cs typeface="Open Sans" pitchFamily="34" charset="0"/>
                </a:endParaRPr>
              </a:p>
            </p:txBody>
          </p:sp>
        </p:grpSp>
        <p:grpSp>
          <p:nvGrpSpPr>
            <p:cNvPr id="28" name="Group 13"/>
            <p:cNvGrpSpPr/>
            <p:nvPr/>
          </p:nvGrpSpPr>
          <p:grpSpPr bwMode="auto">
            <a:xfrm>
              <a:off x="7677739" y="2654063"/>
              <a:ext cx="444271" cy="438012"/>
              <a:chOff x="0" y="0"/>
              <a:chExt cx="584" cy="584"/>
            </a:xfrm>
          </p:grpSpPr>
          <p:sp>
            <p:nvSpPr>
              <p:cNvPr id="29" name="Oval 14"/>
              <p:cNvSpPr/>
              <p:nvPr/>
            </p:nvSpPr>
            <p:spPr bwMode="auto">
              <a:xfrm>
                <a:off x="0" y="0"/>
                <a:ext cx="584" cy="584"/>
              </a:xfrm>
              <a:prstGeom prst="ellipse">
                <a:avLst/>
              </a:prstGeom>
              <a:solidFill>
                <a:schemeClr val="bg1"/>
              </a:solidFill>
              <a:ln>
                <a:noFill/>
              </a:ln>
              <a:extLst>
                <a:ext uri="{91240B29-F687-4F45-9708-019B960494DF}">
                  <a14:hiddenLine xmlns:a14="http://schemas.microsoft.com/office/drawing/2010/main" w="25400">
                    <a:solidFill>
                      <a:schemeClr val="tx1"/>
                    </a:solidFill>
                    <a:miter lim="800000"/>
                    <a:headEnd type="none" w="med" len="med"/>
                    <a:tailEnd type="none" w="med" len="med"/>
                  </a14:hiddenLine>
                </a:ext>
              </a:extLst>
            </p:spPr>
            <p:txBody>
              <a:bodyPr lIns="0" tIns="0" rIns="0" bIns="0"/>
              <a:lstStyle/>
              <a:p>
                <a:pPr algn="ctr" fontAlgn="base">
                  <a:spcBef>
                    <a:spcPct val="0"/>
                  </a:spcBef>
                  <a:spcAft>
                    <a:spcPct val="0"/>
                  </a:spcAft>
                  <a:defRPr/>
                </a:pPr>
                <a:endParaRPr lang="en-US" sz="2800" kern="0">
                  <a:latin typeface="微软雅黑" panose="020B0503020204020204" pitchFamily="34" charset="-122"/>
                  <a:ea typeface="微软雅黑" panose="020B0503020204020204" pitchFamily="34" charset="-122"/>
                  <a:sym typeface="Gill Sans" charset="0"/>
                </a:endParaRPr>
              </a:p>
            </p:txBody>
          </p:sp>
          <p:sp>
            <p:nvSpPr>
              <p:cNvPr id="30" name="Rectangle 15"/>
              <p:cNvSpPr/>
              <p:nvPr/>
            </p:nvSpPr>
            <p:spPr bwMode="auto">
              <a:xfrm>
                <a:off x="0" y="8"/>
                <a:ext cx="584" cy="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pPr algn="ctr" fontAlgn="base">
                  <a:spcBef>
                    <a:spcPct val="0"/>
                  </a:spcBef>
                  <a:spcAft>
                    <a:spcPct val="0"/>
                  </a:spcAft>
                  <a:defRPr/>
                </a:pPr>
                <a:r>
                  <a:rPr lang="en-US" sz="2200" kern="0" dirty="0">
                    <a:latin typeface="微软雅黑" panose="020B0503020204020204" pitchFamily="34" charset="-122"/>
                    <a:ea typeface="微软雅黑" panose="020B0503020204020204" pitchFamily="34" charset="-122"/>
                    <a:cs typeface="Lato Light" charset="0"/>
                    <a:sym typeface="Lato Light" charset="0"/>
                  </a:rPr>
                  <a:t>3</a:t>
                </a:r>
                <a:endParaRPr lang="en-US" sz="2200" kern="0" dirty="0">
                  <a:latin typeface="微软雅黑" panose="020B0503020204020204" pitchFamily="34" charset="-122"/>
                  <a:ea typeface="微软雅黑" panose="020B0503020204020204" pitchFamily="34" charset="-122"/>
                  <a:cs typeface="Lato Light" charset="0"/>
                  <a:sym typeface="Lato Light" charset="0"/>
                </a:endParaRPr>
              </a:p>
            </p:txBody>
          </p:sp>
        </p:grpSp>
      </p:grpSp>
    </p:spTree>
  </p:cSld>
  <p:clrMapOvr>
    <a:masterClrMapping/>
  </p:clrMapOvr>
  <p:transition spd="med" advTm="42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p="http://schemas.openxmlformats.org/presentationml/2006/main">
  <p:tag name="MH" val="20160830110146"/>
  <p:tag name="MH_LIBRARY" val="CONTENTS"/>
  <p:tag name="MH_TYPE" val="OTHERS"/>
  <p:tag name="ID" val="553512"/>
</p:tagLst>
</file>

<file path=ppt/tags/tag10.xml><?xml version="1.0" encoding="utf-8"?>
<p:tagLst xmlns:p="http://schemas.openxmlformats.org/presentationml/2006/main">
  <p:tag name="MH" val="20160830110146"/>
  <p:tag name="MH_LIBRARY" val="CONTENTS"/>
  <p:tag name="MH_TYPE" val="ENTRY"/>
  <p:tag name="ID" val="553512"/>
  <p:tag name="MH_ORDER" val="4"/>
</p:tagLst>
</file>

<file path=ppt/tags/tag11.xml><?xml version="1.0" encoding="utf-8"?>
<p:tagLst xmlns:p="http://schemas.openxmlformats.org/presentationml/2006/main">
  <p:tag name="MH" val="20160830110146"/>
  <p:tag name="MH_LIBRARY" val="CONTENTS"/>
  <p:tag name="MH_TYPE" val="NUMBER"/>
  <p:tag name="ID" val="553512"/>
  <p:tag name="MH_ORDER" val="4"/>
</p:tagLst>
</file>

<file path=ppt/tags/tag12.xml><?xml version="1.0" encoding="utf-8"?>
<p:tagLst xmlns:p="http://schemas.openxmlformats.org/presentationml/2006/main">
  <p:tag name="MH" val="20160830110146"/>
  <p:tag name="MH_LIBRARY" val="CONTENTS"/>
  <p:tag name="MH_TYPE" val="ENTRY"/>
  <p:tag name="ID" val="553512"/>
  <p:tag name="MH_ORDER" val="4"/>
</p:tagLst>
</file>

<file path=ppt/tags/tag13.xml><?xml version="1.0" encoding="utf-8"?>
<p:tagLst xmlns:p="http://schemas.openxmlformats.org/presentationml/2006/main">
  <p:tag name="MH" val="20161022204031"/>
  <p:tag name="MH_LIBRARY" val="GRAPHIC"/>
  <p:tag name="MH_ORDER" val="Straight Connector 6"/>
</p:tagLst>
</file>

<file path=ppt/tags/tag14.xml><?xml version="1.0" encoding="utf-8"?>
<p:tagLst xmlns:p="http://schemas.openxmlformats.org/presentationml/2006/main">
  <p:tag name="MH" val="20161022204031"/>
  <p:tag name="MH_LIBRARY" val="GRAPHIC"/>
  <p:tag name="MH_ORDER" val="文本框 2"/>
</p:tagLst>
</file>

<file path=ppt/tags/tag15.xml><?xml version="1.0" encoding="utf-8"?>
<p:tagLst xmlns:p="http://schemas.openxmlformats.org/presentationml/2006/main">
  <p:tag name="MH" val="20161022204031"/>
  <p:tag name="MH_LIBRARY" val="GRAPHIC"/>
  <p:tag name="MH_ORDER" val="文本框 11"/>
</p:tagLst>
</file>

<file path=ppt/tags/tag16.xml><?xml version="1.0" encoding="utf-8"?>
<p:tagLst xmlns:p="http://schemas.openxmlformats.org/presentationml/2006/main">
  <p:tag name="MH" val="20161022204031"/>
  <p:tag name="MH_LIBRARY" val="GRAPHIC"/>
  <p:tag name="MH_ORDER" val="Straight Connector 6"/>
</p:tagLst>
</file>

<file path=ppt/tags/tag17.xml><?xml version="1.0" encoding="utf-8"?>
<p:tagLst xmlns:p="http://schemas.openxmlformats.org/presentationml/2006/main">
  <p:tag name="MH" val="20161022204031"/>
  <p:tag name="MH_LIBRARY" val="GRAPHIC"/>
  <p:tag name="MH_ORDER" val="文本框 2"/>
</p:tagLst>
</file>

<file path=ppt/tags/tag18.xml><?xml version="1.0" encoding="utf-8"?>
<p:tagLst xmlns:p="http://schemas.openxmlformats.org/presentationml/2006/main">
  <p:tag name="MH" val="20161022204031"/>
  <p:tag name="MH_LIBRARY" val="GRAPHIC"/>
  <p:tag name="MH_ORDER" val="文本框 11"/>
</p:tagLst>
</file>

<file path=ppt/tags/tag19.xml><?xml version="1.0" encoding="utf-8"?>
<p:tagLst xmlns:p="http://schemas.openxmlformats.org/presentationml/2006/main">
  <p:tag name="MH" val="20161022204031"/>
  <p:tag name="MH_LIBRARY" val="GRAPHIC"/>
  <p:tag name="MH_ORDER" val="Straight Connector 6"/>
</p:tagLst>
</file>

<file path=ppt/tags/tag2.xml><?xml version="1.0" encoding="utf-8"?>
<p:tagLst xmlns:p="http://schemas.openxmlformats.org/presentationml/2006/main">
  <p:tag name="MH" val="20160830110146"/>
  <p:tag name="MH_LIBRARY" val="CONTENTS"/>
  <p:tag name="MH_TYPE" val="OTHERS"/>
  <p:tag name="ID" val="553512"/>
</p:tagLst>
</file>

<file path=ppt/tags/tag20.xml><?xml version="1.0" encoding="utf-8"?>
<p:tagLst xmlns:p="http://schemas.openxmlformats.org/presentationml/2006/main">
  <p:tag name="MH" val="20161022204031"/>
  <p:tag name="MH_LIBRARY" val="GRAPHIC"/>
  <p:tag name="MH_ORDER" val="文本框 2"/>
</p:tagLst>
</file>

<file path=ppt/tags/tag21.xml><?xml version="1.0" encoding="utf-8"?>
<p:tagLst xmlns:p="http://schemas.openxmlformats.org/presentationml/2006/main">
  <p:tag name="MH" val="20161022204031"/>
  <p:tag name="MH_LIBRARY" val="GRAPHIC"/>
  <p:tag name="MH_ORDER" val="文本框 11"/>
</p:tagLst>
</file>

<file path=ppt/tags/tag22.xml><?xml version="1.0" encoding="utf-8"?>
<p:tagLst xmlns:p="http://schemas.openxmlformats.org/presentationml/2006/main">
  <p:tag name="MH" val="20161022204031"/>
  <p:tag name="MH_LIBRARY" val="GRAPHIC"/>
  <p:tag name="MH_ORDER" val="Straight Connector 6"/>
</p:tagLst>
</file>

<file path=ppt/tags/tag23.xml><?xml version="1.0" encoding="utf-8"?>
<p:tagLst xmlns:p="http://schemas.openxmlformats.org/presentationml/2006/main">
  <p:tag name="MH" val="20161022204031"/>
  <p:tag name="MH_LIBRARY" val="GRAPHIC"/>
  <p:tag name="MH_ORDER" val="文本框 2"/>
</p:tagLst>
</file>

<file path=ppt/tags/tag24.xml><?xml version="1.0" encoding="utf-8"?>
<p:tagLst xmlns:p="http://schemas.openxmlformats.org/presentationml/2006/main">
  <p:tag name="MH" val="20161022204031"/>
  <p:tag name="MH_LIBRARY" val="GRAPHIC"/>
  <p:tag name="MH_ORDER" val="文本框 11"/>
</p:tagLst>
</file>

<file path=ppt/tags/tag25.xml><?xml version="1.0" encoding="utf-8"?>
<p:tagLst xmlns:p="http://schemas.openxmlformats.org/presentationml/2006/main">
  <p:tag name="MH" val="20161022204031"/>
  <p:tag name="MH_LIBRARY" val="GRAPHIC"/>
  <p:tag name="MH_ORDER" val="Straight Connector 6"/>
</p:tagLst>
</file>

<file path=ppt/tags/tag26.xml><?xml version="1.0" encoding="utf-8"?>
<p:tagLst xmlns:p="http://schemas.openxmlformats.org/presentationml/2006/main">
  <p:tag name="MH" val="20161022204031"/>
  <p:tag name="MH_LIBRARY" val="GRAPHIC"/>
  <p:tag name="MH_ORDER" val="文本框 2"/>
</p:tagLst>
</file>

<file path=ppt/tags/tag27.xml><?xml version="1.0" encoding="utf-8"?>
<p:tagLst xmlns:p="http://schemas.openxmlformats.org/presentationml/2006/main">
  <p:tag name="MH" val="20161022204031"/>
  <p:tag name="MH_LIBRARY" val="GRAPHIC"/>
  <p:tag name="MH_ORDER" val="文本框 11"/>
</p:tagLst>
</file>

<file path=ppt/tags/tag28.xml><?xml version="1.0" encoding="utf-8"?>
<p:tagLst xmlns:p="http://schemas.openxmlformats.org/presentationml/2006/main">
  <p:tag name="ISPRING_PRESENTATION_TITLE" val="091802"/>
  <p:tag name="KSO_WPP_MARK_KEY" val="393f32ca-04a4-44b2-a78a-94b9d71d5932"/>
  <p:tag name="COMMONDATA" val="eyJoZGlkIjoiYzMxM2JjZWFjZTBhMzA0MTI3Y2JmZjI2MDM0MmEzYTUifQ=="/>
</p:tagLst>
</file>

<file path=ppt/tags/tag3.xml><?xml version="1.0" encoding="utf-8"?>
<p:tagLst xmlns:p="http://schemas.openxmlformats.org/presentationml/2006/main">
  <p:tag name="MH" val="20160830110146"/>
  <p:tag name="MH_LIBRARY" val="CONTENTS"/>
  <p:tag name="MH_TYPE" val="NUMBER"/>
  <p:tag name="ID" val="553512"/>
  <p:tag name="MH_ORDER" val="1"/>
</p:tagLst>
</file>

<file path=ppt/tags/tag4.xml><?xml version="1.0" encoding="utf-8"?>
<p:tagLst xmlns:p="http://schemas.openxmlformats.org/presentationml/2006/main">
  <p:tag name="MH" val="20160830110146"/>
  <p:tag name="MH_LIBRARY" val="CONTENTS"/>
  <p:tag name="MH_TYPE" val="ENTRY"/>
  <p:tag name="ID" val="553512"/>
  <p:tag name="MH_ORDER" val="1"/>
</p:tagLst>
</file>

<file path=ppt/tags/tag5.xml><?xml version="1.0" encoding="utf-8"?>
<p:tagLst xmlns:p="http://schemas.openxmlformats.org/presentationml/2006/main">
  <p:tag name="MH" val="20160830110146"/>
  <p:tag name="MH_LIBRARY" val="CONTENTS"/>
  <p:tag name="MH_TYPE" val="NUMBER"/>
  <p:tag name="ID" val="553512"/>
  <p:tag name="MH_ORDER" val="2"/>
</p:tagLst>
</file>

<file path=ppt/tags/tag6.xml><?xml version="1.0" encoding="utf-8"?>
<p:tagLst xmlns:p="http://schemas.openxmlformats.org/presentationml/2006/main">
  <p:tag name="MH" val="20160830110146"/>
  <p:tag name="MH_LIBRARY" val="CONTENTS"/>
  <p:tag name="MH_TYPE" val="ENTRY"/>
  <p:tag name="ID" val="553512"/>
  <p:tag name="MH_ORDER" val="2"/>
</p:tagLst>
</file>

<file path=ppt/tags/tag7.xml><?xml version="1.0" encoding="utf-8"?>
<p:tagLst xmlns:p="http://schemas.openxmlformats.org/presentationml/2006/main">
  <p:tag name="MH" val="20160830110146"/>
  <p:tag name="MH_LIBRARY" val="CONTENTS"/>
  <p:tag name="MH_TYPE" val="NUMBER"/>
  <p:tag name="ID" val="553512"/>
  <p:tag name="MH_ORDER" val="3"/>
</p:tagLst>
</file>

<file path=ppt/tags/tag8.xml><?xml version="1.0" encoding="utf-8"?>
<p:tagLst xmlns:p="http://schemas.openxmlformats.org/presentationml/2006/main">
  <p:tag name="MH" val="20160830110146"/>
  <p:tag name="MH_LIBRARY" val="CONTENTS"/>
  <p:tag name="MH_TYPE" val="ENTRY"/>
  <p:tag name="ID" val="553512"/>
  <p:tag name="MH_ORDER" val="3"/>
</p:tagLst>
</file>

<file path=ppt/tags/tag9.xml><?xml version="1.0" encoding="utf-8"?>
<p:tagLst xmlns:p="http://schemas.openxmlformats.org/presentationml/2006/main">
  <p:tag name="MH" val="20160830110146"/>
  <p:tag name="MH_LIBRARY" val="CONTENTS"/>
  <p:tag name="MH_TYPE" val="NUMBER"/>
  <p:tag name="ID" val="553512"/>
  <p:tag name="MH_ORDER" val="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mbassy Magenta (Light)">
    <a:dk1>
      <a:srgbClr val="000000"/>
    </a:dk1>
    <a:lt1>
      <a:srgbClr val="FFFFFF"/>
    </a:lt1>
    <a:dk2>
      <a:srgbClr val="323232"/>
    </a:dk2>
    <a:lt2>
      <a:srgbClr val="969696"/>
    </a:lt2>
    <a:accent1>
      <a:srgbClr val="C53F3F"/>
    </a:accent1>
    <a:accent2>
      <a:srgbClr val="EA4C4C"/>
    </a:accent2>
    <a:accent3>
      <a:srgbClr val="FF6D6D"/>
    </a:accent3>
    <a:accent4>
      <a:srgbClr val="FF9694"/>
    </a:accent4>
    <a:accent5>
      <a:srgbClr val="4B4B4B"/>
    </a:accent5>
    <a:accent6>
      <a:srgbClr val="7F7F7F"/>
    </a:accent6>
    <a:hlink>
      <a:srgbClr val="B2B2B2"/>
    </a:hlink>
    <a:folHlink>
      <a:srgbClr val="F0F0F0"/>
    </a:folHlink>
  </a:clrScheme>
  <a:fontScheme name="自定义 1">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5506</Words>
  <Application>WPS 演示</Application>
  <PresentationFormat>宽屏</PresentationFormat>
  <Paragraphs>414</Paragraphs>
  <Slides>26</Slides>
  <Notes>25</Notes>
  <HiddenSlides>0</HiddenSlides>
  <MMClips>0</MMClips>
  <ScaleCrop>false</ScaleCrop>
  <HeadingPairs>
    <vt:vector size="6" baseType="variant">
      <vt:variant>
        <vt:lpstr>已用的字体</vt:lpstr>
      </vt:variant>
      <vt:variant>
        <vt:i4>27</vt:i4>
      </vt:variant>
      <vt:variant>
        <vt:lpstr>主题</vt:lpstr>
      </vt:variant>
      <vt:variant>
        <vt:i4>1</vt:i4>
      </vt:variant>
      <vt:variant>
        <vt:lpstr>幻灯片标题</vt:lpstr>
      </vt:variant>
      <vt:variant>
        <vt:i4>26</vt:i4>
      </vt:variant>
    </vt:vector>
  </HeadingPairs>
  <TitlesOfParts>
    <vt:vector size="54" baseType="lpstr">
      <vt:lpstr>Arial</vt:lpstr>
      <vt:lpstr>宋体</vt:lpstr>
      <vt:lpstr>Wingdings</vt:lpstr>
      <vt:lpstr>微软雅黑</vt:lpstr>
      <vt:lpstr>Calibri</vt:lpstr>
      <vt:lpstr>Times New Roman</vt:lpstr>
      <vt:lpstr>造字工房悦黑体验版细体</vt:lpstr>
      <vt:lpstr>黑体</vt:lpstr>
      <vt:lpstr>Open Sans</vt:lpstr>
      <vt:lpstr>Segoe Print</vt:lpstr>
      <vt:lpstr>等线</vt:lpstr>
      <vt:lpstr>Gill Sans</vt:lpstr>
      <vt:lpstr>Lato Light</vt:lpstr>
      <vt:lpstr>Browallia New</vt:lpstr>
      <vt:lpstr>等线 Light</vt:lpstr>
      <vt:lpstr>Arial Unicode MS</vt:lpstr>
      <vt:lpstr>Century Gothic</vt:lpstr>
      <vt:lpstr>Gulim</vt:lpstr>
      <vt:lpstr>Tahoma</vt:lpstr>
      <vt:lpstr>Bebas Neue</vt:lpstr>
      <vt:lpstr>Gill Sans</vt:lpstr>
      <vt:lpstr>Aharoni</vt:lpstr>
      <vt:lpstr>Leelawadee UI Semilight</vt:lpstr>
      <vt:lpstr>Leelawadee</vt:lpstr>
      <vt:lpstr>Segoe UI Semilight</vt:lpstr>
      <vt:lpstr>Segoe UI</vt:lpstr>
      <vt:lpstr>Malgun Gothic</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1</cp:revision>
  <dcterms:created xsi:type="dcterms:W3CDTF">2022-11-15T12:25:42Z</dcterms:created>
  <dcterms:modified xsi:type="dcterms:W3CDTF">2022-11-15T12:25:42Z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76C6EE64147B417E9E3E940371629D61</vt:lpwstr>
  </property>
  <property fmtid="{D5CDD505-2E9C-101B-9397-08002B2CF9AE}" pid="3" name="KSOProductBuildVer">
    <vt:lpwstr>2052-11.1.0.12763</vt:lpwstr>
  </property>
</Properties>
</file>