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66" r:id="rId3"/>
    <p:sldId id="267" r:id="rId4"/>
    <p:sldId id="268" r:id="rId5"/>
    <p:sldId id="269" r:id="rId6"/>
    <p:sldId id="270" r:id="rId7"/>
    <p:sldId id="272" r:id="rId8"/>
    <p:sldId id="311" r:id="rId9"/>
    <p:sldId id="312" r:id="rId10"/>
    <p:sldId id="313" r:id="rId11"/>
    <p:sldId id="314" r:id="rId12"/>
    <p:sldId id="315" r:id="rId13"/>
    <p:sldId id="316" r:id="rId14"/>
    <p:sldId id="318" r:id="rId15"/>
    <p:sldId id="319" r:id="rId16"/>
    <p:sldId id="320" r:id="rId17"/>
    <p:sldId id="321" r:id="rId18"/>
    <p:sldId id="322" r:id="rId19"/>
    <p:sldId id="324" r:id="rId20"/>
    <p:sldId id="326" r:id="rId21"/>
    <p:sldId id="262" r:id="rId22"/>
    <p:sldId id="263" r:id="rId23"/>
    <p:sldId id="264" r:id="rId24"/>
    <p:sldId id="309" r:id="rId25"/>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366" y="5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solidFill>
            <a:srgbClr val="C00000"/>
          </a:solidFill>
        </p:spPr>
        <p:txBody>
          <a:bodyPr wrap="square" lIns="0" tIns="0" rIns="0" bIns="0" rtlCol="0"/>
          <a:lstStyle/>
          <a:p>
            <a:endParaRPr/>
          </a:p>
        </p:txBody>
      </p:sp>
      <p:sp>
        <p:nvSpPr>
          <p:cNvPr id="17" name="bk object 17"/>
          <p:cNvSpPr/>
          <p:nvPr/>
        </p:nvSpPr>
        <p:spPr>
          <a:xfrm>
            <a:off x="6719011" y="3726179"/>
            <a:ext cx="4938395" cy="1614170"/>
          </a:xfrm>
          <a:custGeom>
            <a:avLst/>
            <a:gdLst/>
            <a:ahLst/>
            <a:cxnLst/>
            <a:rect l="l" t="t" r="r" b="b"/>
            <a:pathLst>
              <a:path w="4938395" h="1614170">
                <a:moveTo>
                  <a:pt x="4938242" y="1614170"/>
                </a:moveTo>
                <a:lnTo>
                  <a:pt x="0" y="1614170"/>
                </a:lnTo>
                <a:lnTo>
                  <a:pt x="990904" y="0"/>
                </a:lnTo>
                <a:lnTo>
                  <a:pt x="3947337" y="0"/>
                </a:lnTo>
                <a:lnTo>
                  <a:pt x="3953278" y="9677"/>
                </a:lnTo>
                <a:lnTo>
                  <a:pt x="999870" y="9677"/>
                </a:lnTo>
                <a:lnTo>
                  <a:pt x="994460" y="12700"/>
                </a:lnTo>
                <a:lnTo>
                  <a:pt x="998015" y="12700"/>
                </a:lnTo>
                <a:lnTo>
                  <a:pt x="22704" y="1601470"/>
                </a:lnTo>
                <a:lnTo>
                  <a:pt x="11353" y="1601470"/>
                </a:lnTo>
                <a:lnTo>
                  <a:pt x="16763" y="1611147"/>
                </a:lnTo>
                <a:lnTo>
                  <a:pt x="4936387" y="1611147"/>
                </a:lnTo>
                <a:lnTo>
                  <a:pt x="4938242" y="1614170"/>
                </a:lnTo>
                <a:close/>
              </a:path>
              <a:path w="4938395" h="1614170">
                <a:moveTo>
                  <a:pt x="998015" y="12700"/>
                </a:moveTo>
                <a:lnTo>
                  <a:pt x="994460" y="12700"/>
                </a:lnTo>
                <a:lnTo>
                  <a:pt x="999870" y="9677"/>
                </a:lnTo>
                <a:lnTo>
                  <a:pt x="998015" y="12700"/>
                </a:lnTo>
                <a:close/>
              </a:path>
              <a:path w="4938395" h="1614170">
                <a:moveTo>
                  <a:pt x="3940227" y="12700"/>
                </a:moveTo>
                <a:lnTo>
                  <a:pt x="998015" y="12700"/>
                </a:lnTo>
                <a:lnTo>
                  <a:pt x="999870" y="9677"/>
                </a:lnTo>
                <a:lnTo>
                  <a:pt x="3938371" y="9677"/>
                </a:lnTo>
                <a:lnTo>
                  <a:pt x="3940227" y="12700"/>
                </a:lnTo>
                <a:close/>
              </a:path>
              <a:path w="4938395" h="1614170">
                <a:moveTo>
                  <a:pt x="4921478" y="1611147"/>
                </a:moveTo>
                <a:lnTo>
                  <a:pt x="3938371" y="9677"/>
                </a:lnTo>
                <a:lnTo>
                  <a:pt x="3943781" y="12700"/>
                </a:lnTo>
                <a:lnTo>
                  <a:pt x="3955134" y="12700"/>
                </a:lnTo>
                <a:lnTo>
                  <a:pt x="4930446" y="1601470"/>
                </a:lnTo>
                <a:lnTo>
                  <a:pt x="4926888" y="1601470"/>
                </a:lnTo>
                <a:lnTo>
                  <a:pt x="4921478" y="1611147"/>
                </a:lnTo>
                <a:close/>
              </a:path>
              <a:path w="4938395" h="1614170">
                <a:moveTo>
                  <a:pt x="3955134" y="12700"/>
                </a:moveTo>
                <a:lnTo>
                  <a:pt x="3943781" y="12700"/>
                </a:lnTo>
                <a:lnTo>
                  <a:pt x="3938371" y="9677"/>
                </a:lnTo>
                <a:lnTo>
                  <a:pt x="3953278" y="9677"/>
                </a:lnTo>
                <a:lnTo>
                  <a:pt x="3955134" y="12700"/>
                </a:lnTo>
                <a:close/>
              </a:path>
              <a:path w="4938395" h="1614170">
                <a:moveTo>
                  <a:pt x="16763" y="1611147"/>
                </a:moveTo>
                <a:lnTo>
                  <a:pt x="11353" y="1601470"/>
                </a:lnTo>
                <a:lnTo>
                  <a:pt x="22704" y="1601470"/>
                </a:lnTo>
                <a:lnTo>
                  <a:pt x="16763" y="1611147"/>
                </a:lnTo>
                <a:close/>
              </a:path>
              <a:path w="4938395" h="1614170">
                <a:moveTo>
                  <a:pt x="4921478" y="1611147"/>
                </a:moveTo>
                <a:lnTo>
                  <a:pt x="16763" y="1611147"/>
                </a:lnTo>
                <a:lnTo>
                  <a:pt x="22704" y="1601470"/>
                </a:lnTo>
                <a:lnTo>
                  <a:pt x="4915537" y="1601470"/>
                </a:lnTo>
                <a:lnTo>
                  <a:pt x="4921478" y="1611147"/>
                </a:lnTo>
                <a:close/>
              </a:path>
              <a:path w="4938395" h="1614170">
                <a:moveTo>
                  <a:pt x="4936387" y="1611147"/>
                </a:moveTo>
                <a:lnTo>
                  <a:pt x="4921478" y="1611147"/>
                </a:lnTo>
                <a:lnTo>
                  <a:pt x="4926888" y="1601470"/>
                </a:lnTo>
                <a:lnTo>
                  <a:pt x="4930446" y="1601470"/>
                </a:lnTo>
                <a:lnTo>
                  <a:pt x="4936387" y="1611147"/>
                </a:lnTo>
                <a:close/>
              </a:path>
            </a:pathLst>
          </a:custGeom>
          <a:solidFill>
            <a:srgbClr val="FFFFFF"/>
          </a:solidFill>
        </p:spPr>
        <p:txBody>
          <a:bodyPr wrap="square" lIns="0" tIns="0" rIns="0" bIns="0" rtlCol="0"/>
          <a:lstStyle/>
          <a:p>
            <a:endParaRPr/>
          </a:p>
        </p:txBody>
      </p:sp>
      <p:sp>
        <p:nvSpPr>
          <p:cNvPr id="2" name="Holder 2"/>
          <p:cNvSpPr>
            <a:spLocks noGrp="1"/>
          </p:cNvSpPr>
          <p:nvPr>
            <p:ph type="ctrTitle"/>
          </p:nvPr>
        </p:nvSpPr>
        <p:spPr>
          <a:xfrm>
            <a:off x="943546" y="1299387"/>
            <a:ext cx="10304907" cy="71120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5/8/2024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a:cs typeface="微软雅黑"/>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5/8/2024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tx1"/>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stretch>
            <a:fillRect/>
          </a:stretch>
        </p:blipFill>
        <p:spPr>
          <a:xfrm>
            <a:off x="10820400" y="34290"/>
            <a:ext cx="1164091" cy="55245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32549" y="262750"/>
            <a:ext cx="3048000" cy="514350"/>
          </a:xfrm>
          <a:prstGeom prst="rect">
            <a:avLst/>
          </a:prstGeom>
        </p:spPr>
        <p:txBody>
          <a:bodyPr wrap="square" lIns="0" tIns="0" rIns="0" bIns="0">
            <a:spAutoFit/>
          </a:bodyPr>
          <a:lstStyle>
            <a:lvl1pPr>
              <a:defRPr sz="3200" b="1" i="0">
                <a:solidFill>
                  <a:schemeClr val="tx1"/>
                </a:solidFill>
                <a:latin typeface="微软雅黑"/>
                <a:cs typeface="微软雅黑"/>
              </a:defRPr>
            </a:lvl1pPr>
          </a:lstStyle>
          <a:p>
            <a:endParaRPr/>
          </a:p>
        </p:txBody>
      </p:sp>
      <p:sp>
        <p:nvSpPr>
          <p:cNvPr id="3" name="Holder 3"/>
          <p:cNvSpPr>
            <a:spLocks noGrp="1"/>
          </p:cNvSpPr>
          <p:nvPr>
            <p:ph type="body" idx="1"/>
          </p:nvPr>
        </p:nvSpPr>
        <p:spPr>
          <a:xfrm>
            <a:off x="575309" y="1473200"/>
            <a:ext cx="11041380" cy="445579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5/8/2024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pic>
        <p:nvPicPr>
          <p:cNvPr id="8" name="图片 7"/>
          <p:cNvPicPr>
            <a:picLocks noChangeAspect="1"/>
          </p:cNvPicPr>
          <p:nvPr userDrawn="1"/>
        </p:nvPicPr>
        <p:blipFill>
          <a:blip r:embed="rId7"/>
          <a:stretch>
            <a:fillRect/>
          </a:stretch>
        </p:blipFill>
        <p:spPr>
          <a:xfrm>
            <a:off x="10820400" y="34290"/>
            <a:ext cx="1164091" cy="55245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pn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 Type="http://schemas.openxmlformats.org/officeDocument/2006/relationships/image" Target="../media/image15.png"/><Relationship Id="rId21" Type="http://schemas.openxmlformats.org/officeDocument/2006/relationships/image" Target="../media/image33.png"/><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image" Target="../media/image29.png"/><Relationship Id="rId25" Type="http://schemas.openxmlformats.org/officeDocument/2006/relationships/image" Target="../media/image37.png"/><Relationship Id="rId2" Type="http://schemas.openxmlformats.org/officeDocument/2006/relationships/image" Target="../media/image14.png"/><Relationship Id="rId16" Type="http://schemas.openxmlformats.org/officeDocument/2006/relationships/image" Target="../media/image28.png"/><Relationship Id="rId20" Type="http://schemas.openxmlformats.org/officeDocument/2006/relationships/image" Target="../media/image32.png"/><Relationship Id="rId29"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24" Type="http://schemas.openxmlformats.org/officeDocument/2006/relationships/image" Target="../media/image36.png"/><Relationship Id="rId5" Type="http://schemas.openxmlformats.org/officeDocument/2006/relationships/image" Target="../media/image17.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40.png"/><Relationship Id="rId10" Type="http://schemas.openxmlformats.org/officeDocument/2006/relationships/image" Target="../media/image22.png"/><Relationship Id="rId19" Type="http://schemas.openxmlformats.org/officeDocument/2006/relationships/image" Target="../media/image31.png"/><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3.jpg"/><Relationship Id="rId5" Type="http://schemas.openxmlformats.org/officeDocument/2006/relationships/image" Target="../media/image62.jpg"/><Relationship Id="rId4" Type="http://schemas.openxmlformats.org/officeDocument/2006/relationships/image" Target="../media/image61.png"/></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1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1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image" Target="../media/image77.jpe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png"/><Relationship Id="rId4" Type="http://schemas.openxmlformats.org/officeDocument/2006/relationships/image" Target="../media/image79.jpeg"/></Relationships>
</file>

<file path=ppt/slides/_rels/slide19.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4.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3.jpe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11" Type="http://schemas.openxmlformats.org/officeDocument/2006/relationships/image" Target="../media/image92.jpeg"/><Relationship Id="rId5" Type="http://schemas.openxmlformats.org/officeDocument/2006/relationships/image" Target="../media/image86.png"/><Relationship Id="rId10" Type="http://schemas.openxmlformats.org/officeDocument/2006/relationships/image" Target="../media/image91.jpeg"/><Relationship Id="rId4" Type="http://schemas.openxmlformats.org/officeDocument/2006/relationships/image" Target="../media/image85.png"/><Relationship Id="rId9" Type="http://schemas.openxmlformats.org/officeDocument/2006/relationships/image" Target="../media/image90.jpeg"/><Relationship Id="rId14" Type="http://schemas.openxmlformats.org/officeDocument/2006/relationships/image" Target="../media/image95.png"/></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jpg"/><Relationship Id="rId4" Type="http://schemas.openxmlformats.org/officeDocument/2006/relationships/image" Target="../media/image98.jpg"/></Relationships>
</file>

<file path=ppt/slides/_rels/slide2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image" Target="../media/image100.jpeg"/><Relationship Id="rId1" Type="http://schemas.openxmlformats.org/officeDocument/2006/relationships/slideLayout" Target="../slideLayouts/slideLayout2.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22.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png"/><Relationship Id="rId2" Type="http://schemas.openxmlformats.org/officeDocument/2006/relationships/image" Target="../media/image106.jpeg"/><Relationship Id="rId1" Type="http://schemas.openxmlformats.org/officeDocument/2006/relationships/slideLayout" Target="../slideLayouts/slideLayout2.xml"/><Relationship Id="rId6" Type="http://schemas.openxmlformats.org/officeDocument/2006/relationships/image" Target="../media/image110.jpeg"/><Relationship Id="rId5" Type="http://schemas.openxmlformats.org/officeDocument/2006/relationships/image" Target="../media/image109.jpg"/><Relationship Id="rId10" Type="http://schemas.openxmlformats.org/officeDocument/2006/relationships/image" Target="../media/image1.png"/><Relationship Id="rId4" Type="http://schemas.openxmlformats.org/officeDocument/2006/relationships/image" Target="../media/image108.jpeg"/><Relationship Id="rId9" Type="http://schemas.openxmlformats.org/officeDocument/2006/relationships/image" Target="../media/image113.jpg"/></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115.jpeg"/><Relationship Id="rId7" Type="http://schemas.openxmlformats.org/officeDocument/2006/relationships/image" Target="../media/image119.jpeg"/><Relationship Id="rId2"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2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43546" y="1299387"/>
            <a:ext cx="6311900" cy="711200"/>
          </a:xfrm>
          <a:prstGeom prst="rect">
            <a:avLst/>
          </a:prstGeom>
        </p:spPr>
        <p:txBody>
          <a:bodyPr vert="horz" wrap="square" lIns="0" tIns="12700" rIns="0" bIns="0" rtlCol="0">
            <a:spAutoFit/>
          </a:bodyPr>
          <a:lstStyle/>
          <a:p>
            <a:pPr marL="12700">
              <a:lnSpc>
                <a:spcPct val="100000"/>
              </a:lnSpc>
              <a:spcBef>
                <a:spcPts val="100"/>
              </a:spcBef>
            </a:pPr>
            <a:r>
              <a:rPr lang="en-US" sz="4500" b="1" dirty="0" err="1">
                <a:solidFill>
                  <a:srgbClr val="FFFFFF"/>
                </a:solidFill>
                <a:latin typeface="微软雅黑" panose="020B0503020204020204" pitchFamily="34" charset="-122"/>
                <a:ea typeface="微软雅黑" panose="020B0503020204020204" pitchFamily="34" charset="-122"/>
                <a:cs typeface="微软雅黑"/>
              </a:rPr>
              <a:t>F</a:t>
            </a:r>
            <a:r>
              <a:rPr lang="en-US" altLang="zh-CN" sz="4500" b="1" dirty="0" err="1">
                <a:solidFill>
                  <a:srgbClr val="FFFFFF"/>
                </a:solidFill>
                <a:latin typeface="微软雅黑" panose="020B0503020204020204" pitchFamily="34" charset="-122"/>
                <a:ea typeface="微软雅黑" panose="020B0503020204020204" pitchFamily="34" charset="-122"/>
                <a:cs typeface="微软雅黑"/>
              </a:rPr>
              <a:t>ixXBody</a:t>
            </a:r>
            <a:r>
              <a:rPr lang="zh-CN" altLang="en-US" sz="4500" b="1" dirty="0">
                <a:solidFill>
                  <a:srgbClr val="FFFFFF"/>
                </a:solidFill>
                <a:latin typeface="微软雅黑" panose="020B0503020204020204" pitchFamily="34" charset="-122"/>
                <a:ea typeface="微软雅黑" panose="020B0503020204020204" pitchFamily="34" charset="-122"/>
                <a:cs typeface="微软雅黑"/>
              </a:rPr>
              <a:t>抖音运营策略</a:t>
            </a:r>
            <a:endParaRPr sz="4500" dirty="0">
              <a:latin typeface="微软雅黑" panose="020B0503020204020204" pitchFamily="34" charset="-122"/>
              <a:ea typeface="微软雅黑" panose="020B0503020204020204" pitchFamily="34" charset="-122"/>
              <a:cs typeface="微软雅黑"/>
            </a:endParaRPr>
          </a:p>
        </p:txBody>
      </p:sp>
      <p:sp>
        <p:nvSpPr>
          <p:cNvPr id="3" name="object 3"/>
          <p:cNvSpPr/>
          <p:nvPr/>
        </p:nvSpPr>
        <p:spPr>
          <a:xfrm>
            <a:off x="878776" y="2171941"/>
            <a:ext cx="2329180" cy="0"/>
          </a:xfrm>
          <a:custGeom>
            <a:avLst/>
            <a:gdLst/>
            <a:ahLst/>
            <a:cxnLst/>
            <a:rect l="l" t="t" r="r" b="b"/>
            <a:pathLst>
              <a:path w="2329180">
                <a:moveTo>
                  <a:pt x="0" y="0"/>
                </a:moveTo>
                <a:lnTo>
                  <a:pt x="2328608" y="0"/>
                </a:lnTo>
              </a:path>
            </a:pathLst>
          </a:custGeom>
          <a:ln w="31750">
            <a:solidFill>
              <a:srgbClr val="FFFFFF"/>
            </a:solidFill>
          </a:ln>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2548" y="262750"/>
            <a:ext cx="3606051" cy="444352"/>
          </a:xfrm>
          <a:prstGeom prst="rect">
            <a:avLst/>
          </a:prstGeom>
        </p:spPr>
        <p:txBody>
          <a:bodyPr vert="horz" wrap="square" lIns="0" tIns="13335" rIns="0" bIns="0" rtlCol="0">
            <a:spAutoFit/>
          </a:bodyPr>
          <a:lstStyle/>
          <a:p>
            <a:pPr marL="12700">
              <a:lnSpc>
                <a:spcPct val="100000"/>
              </a:lnSpc>
              <a:spcBef>
                <a:spcPts val="105"/>
              </a:spcBef>
            </a:pPr>
            <a:r>
              <a:rPr sz="2800" dirty="0"/>
              <a:t>帐号前期分析策</a:t>
            </a:r>
            <a:r>
              <a:rPr sz="2800" spc="5" dirty="0"/>
              <a:t>略</a:t>
            </a:r>
          </a:p>
        </p:txBody>
      </p:sp>
      <p:sp>
        <p:nvSpPr>
          <p:cNvPr id="3" name="object 3"/>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4" name="object 4"/>
          <p:cNvSpPr/>
          <p:nvPr/>
        </p:nvSpPr>
        <p:spPr>
          <a:xfrm>
            <a:off x="804672" y="5035296"/>
            <a:ext cx="10560050" cy="676910"/>
          </a:xfrm>
          <a:custGeom>
            <a:avLst/>
            <a:gdLst/>
            <a:ahLst/>
            <a:cxnLst/>
            <a:rect l="l" t="t" r="r" b="b"/>
            <a:pathLst>
              <a:path w="10560050" h="676910">
                <a:moveTo>
                  <a:pt x="5280660" y="676655"/>
                </a:moveTo>
                <a:lnTo>
                  <a:pt x="0" y="0"/>
                </a:lnTo>
                <a:lnTo>
                  <a:pt x="10559796" y="0"/>
                </a:lnTo>
                <a:lnTo>
                  <a:pt x="5280660" y="676655"/>
                </a:lnTo>
                <a:close/>
              </a:path>
            </a:pathLst>
          </a:custGeom>
          <a:solidFill>
            <a:srgbClr val="C00000"/>
          </a:solidFill>
        </p:spPr>
        <p:txBody>
          <a:bodyPr wrap="square" lIns="0" tIns="0" rIns="0" bIns="0" rtlCol="0"/>
          <a:lstStyle/>
          <a:p>
            <a:endParaRPr/>
          </a:p>
        </p:txBody>
      </p:sp>
      <p:sp>
        <p:nvSpPr>
          <p:cNvPr id="5" name="object 5"/>
          <p:cNvSpPr/>
          <p:nvPr/>
        </p:nvSpPr>
        <p:spPr>
          <a:xfrm>
            <a:off x="1421435" y="6035728"/>
            <a:ext cx="9168710" cy="533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385445" y="1346974"/>
            <a:ext cx="2799080" cy="3452495"/>
          </a:xfrm>
          <a:custGeom>
            <a:avLst/>
            <a:gdLst/>
            <a:ahLst/>
            <a:cxnLst/>
            <a:rect l="l" t="t" r="r" b="b"/>
            <a:pathLst>
              <a:path w="2799080" h="3452495">
                <a:moveTo>
                  <a:pt x="2798940" y="3452304"/>
                </a:moveTo>
                <a:lnTo>
                  <a:pt x="0" y="3452304"/>
                </a:lnTo>
                <a:lnTo>
                  <a:pt x="0" y="0"/>
                </a:lnTo>
                <a:lnTo>
                  <a:pt x="2798940" y="0"/>
                </a:lnTo>
                <a:lnTo>
                  <a:pt x="2798940" y="6350"/>
                </a:lnTo>
                <a:lnTo>
                  <a:pt x="12700" y="6350"/>
                </a:lnTo>
                <a:lnTo>
                  <a:pt x="6350" y="12700"/>
                </a:lnTo>
                <a:lnTo>
                  <a:pt x="12700" y="12700"/>
                </a:lnTo>
                <a:lnTo>
                  <a:pt x="12700" y="3439604"/>
                </a:lnTo>
                <a:lnTo>
                  <a:pt x="6350" y="3439604"/>
                </a:lnTo>
                <a:lnTo>
                  <a:pt x="12700" y="3445954"/>
                </a:lnTo>
                <a:lnTo>
                  <a:pt x="2798940" y="3445954"/>
                </a:lnTo>
                <a:lnTo>
                  <a:pt x="2798940" y="3452304"/>
                </a:lnTo>
                <a:close/>
              </a:path>
              <a:path w="2799080" h="3452495">
                <a:moveTo>
                  <a:pt x="12700" y="12700"/>
                </a:moveTo>
                <a:lnTo>
                  <a:pt x="6350" y="12700"/>
                </a:lnTo>
                <a:lnTo>
                  <a:pt x="12700" y="6350"/>
                </a:lnTo>
                <a:lnTo>
                  <a:pt x="12700" y="12700"/>
                </a:lnTo>
                <a:close/>
              </a:path>
              <a:path w="2799080" h="3452495">
                <a:moveTo>
                  <a:pt x="2786240" y="12700"/>
                </a:moveTo>
                <a:lnTo>
                  <a:pt x="12700" y="12700"/>
                </a:lnTo>
                <a:lnTo>
                  <a:pt x="12700" y="6350"/>
                </a:lnTo>
                <a:lnTo>
                  <a:pt x="2786240" y="6350"/>
                </a:lnTo>
                <a:lnTo>
                  <a:pt x="2786240" y="12700"/>
                </a:lnTo>
                <a:close/>
              </a:path>
              <a:path w="2799080" h="3452495">
                <a:moveTo>
                  <a:pt x="2786240" y="3445954"/>
                </a:moveTo>
                <a:lnTo>
                  <a:pt x="2786240" y="6350"/>
                </a:lnTo>
                <a:lnTo>
                  <a:pt x="2792590" y="12700"/>
                </a:lnTo>
                <a:lnTo>
                  <a:pt x="2798940" y="12700"/>
                </a:lnTo>
                <a:lnTo>
                  <a:pt x="2798940" y="3439604"/>
                </a:lnTo>
                <a:lnTo>
                  <a:pt x="2792590" y="3439604"/>
                </a:lnTo>
                <a:lnTo>
                  <a:pt x="2786240" y="3445954"/>
                </a:lnTo>
                <a:close/>
              </a:path>
              <a:path w="2799080" h="3452495">
                <a:moveTo>
                  <a:pt x="2798940" y="12700"/>
                </a:moveTo>
                <a:lnTo>
                  <a:pt x="2792590" y="12700"/>
                </a:lnTo>
                <a:lnTo>
                  <a:pt x="2786240" y="6350"/>
                </a:lnTo>
                <a:lnTo>
                  <a:pt x="2798940" y="6350"/>
                </a:lnTo>
                <a:lnTo>
                  <a:pt x="2798940" y="12700"/>
                </a:lnTo>
                <a:close/>
              </a:path>
              <a:path w="2799080" h="3452495">
                <a:moveTo>
                  <a:pt x="12700" y="3445954"/>
                </a:moveTo>
                <a:lnTo>
                  <a:pt x="6350" y="3439604"/>
                </a:lnTo>
                <a:lnTo>
                  <a:pt x="12700" y="3439604"/>
                </a:lnTo>
                <a:lnTo>
                  <a:pt x="12700" y="3445954"/>
                </a:lnTo>
                <a:close/>
              </a:path>
              <a:path w="2799080" h="3452495">
                <a:moveTo>
                  <a:pt x="2786240" y="3445954"/>
                </a:moveTo>
                <a:lnTo>
                  <a:pt x="12700" y="3445954"/>
                </a:lnTo>
                <a:lnTo>
                  <a:pt x="12700" y="3439604"/>
                </a:lnTo>
                <a:lnTo>
                  <a:pt x="2786240" y="3439604"/>
                </a:lnTo>
                <a:lnTo>
                  <a:pt x="2786240" y="3445954"/>
                </a:lnTo>
                <a:close/>
              </a:path>
              <a:path w="2799080" h="3452495">
                <a:moveTo>
                  <a:pt x="2798940" y="3445954"/>
                </a:moveTo>
                <a:lnTo>
                  <a:pt x="2786240" y="3445954"/>
                </a:lnTo>
                <a:lnTo>
                  <a:pt x="2792590" y="3439604"/>
                </a:lnTo>
                <a:lnTo>
                  <a:pt x="2798940" y="3439604"/>
                </a:lnTo>
                <a:lnTo>
                  <a:pt x="2798940" y="3445954"/>
                </a:lnTo>
                <a:close/>
              </a:path>
            </a:pathLst>
          </a:custGeom>
          <a:solidFill>
            <a:srgbClr val="C00000"/>
          </a:solidFill>
        </p:spPr>
        <p:txBody>
          <a:bodyPr wrap="square" lIns="0" tIns="0" rIns="0" bIns="0" rtlCol="0"/>
          <a:lstStyle/>
          <a:p>
            <a:endParaRPr/>
          </a:p>
        </p:txBody>
      </p:sp>
      <p:sp>
        <p:nvSpPr>
          <p:cNvPr id="7" name="object 7"/>
          <p:cNvSpPr/>
          <p:nvPr/>
        </p:nvSpPr>
        <p:spPr>
          <a:xfrm>
            <a:off x="6158141" y="1346974"/>
            <a:ext cx="2771140" cy="3452495"/>
          </a:xfrm>
          <a:custGeom>
            <a:avLst/>
            <a:gdLst/>
            <a:ahLst/>
            <a:cxnLst/>
            <a:rect l="l" t="t" r="r" b="b"/>
            <a:pathLst>
              <a:path w="2771140" h="3452495">
                <a:moveTo>
                  <a:pt x="2770873" y="3452304"/>
                </a:moveTo>
                <a:lnTo>
                  <a:pt x="0" y="3452304"/>
                </a:lnTo>
                <a:lnTo>
                  <a:pt x="0" y="0"/>
                </a:lnTo>
                <a:lnTo>
                  <a:pt x="2770873" y="0"/>
                </a:lnTo>
                <a:lnTo>
                  <a:pt x="2770873" y="6350"/>
                </a:lnTo>
                <a:lnTo>
                  <a:pt x="12700" y="6350"/>
                </a:lnTo>
                <a:lnTo>
                  <a:pt x="6350" y="12700"/>
                </a:lnTo>
                <a:lnTo>
                  <a:pt x="12700" y="12700"/>
                </a:lnTo>
                <a:lnTo>
                  <a:pt x="12700" y="3439604"/>
                </a:lnTo>
                <a:lnTo>
                  <a:pt x="6350" y="3439604"/>
                </a:lnTo>
                <a:lnTo>
                  <a:pt x="12700" y="3445954"/>
                </a:lnTo>
                <a:lnTo>
                  <a:pt x="2770873" y="3445954"/>
                </a:lnTo>
                <a:lnTo>
                  <a:pt x="2770873" y="3452304"/>
                </a:lnTo>
                <a:close/>
              </a:path>
              <a:path w="2771140" h="3452495">
                <a:moveTo>
                  <a:pt x="12700" y="12700"/>
                </a:moveTo>
                <a:lnTo>
                  <a:pt x="6350" y="12700"/>
                </a:lnTo>
                <a:lnTo>
                  <a:pt x="12700" y="6350"/>
                </a:lnTo>
                <a:lnTo>
                  <a:pt x="12700" y="12700"/>
                </a:lnTo>
                <a:close/>
              </a:path>
              <a:path w="2771140" h="3452495">
                <a:moveTo>
                  <a:pt x="2758173" y="12700"/>
                </a:moveTo>
                <a:lnTo>
                  <a:pt x="12700" y="12700"/>
                </a:lnTo>
                <a:lnTo>
                  <a:pt x="12700" y="6350"/>
                </a:lnTo>
                <a:lnTo>
                  <a:pt x="2758173" y="6350"/>
                </a:lnTo>
                <a:lnTo>
                  <a:pt x="2758173" y="12700"/>
                </a:lnTo>
                <a:close/>
              </a:path>
              <a:path w="2771140" h="3452495">
                <a:moveTo>
                  <a:pt x="2758173" y="3445954"/>
                </a:moveTo>
                <a:lnTo>
                  <a:pt x="2758173" y="6350"/>
                </a:lnTo>
                <a:lnTo>
                  <a:pt x="2764523" y="12700"/>
                </a:lnTo>
                <a:lnTo>
                  <a:pt x="2770873" y="12700"/>
                </a:lnTo>
                <a:lnTo>
                  <a:pt x="2770873" y="3439604"/>
                </a:lnTo>
                <a:lnTo>
                  <a:pt x="2764523" y="3439604"/>
                </a:lnTo>
                <a:lnTo>
                  <a:pt x="2758173" y="3445954"/>
                </a:lnTo>
                <a:close/>
              </a:path>
              <a:path w="2771140" h="3452495">
                <a:moveTo>
                  <a:pt x="2770873" y="12700"/>
                </a:moveTo>
                <a:lnTo>
                  <a:pt x="2764523" y="12700"/>
                </a:lnTo>
                <a:lnTo>
                  <a:pt x="2758173" y="6350"/>
                </a:lnTo>
                <a:lnTo>
                  <a:pt x="2770873" y="6350"/>
                </a:lnTo>
                <a:lnTo>
                  <a:pt x="2770873" y="12700"/>
                </a:lnTo>
                <a:close/>
              </a:path>
              <a:path w="2771140" h="3452495">
                <a:moveTo>
                  <a:pt x="12700" y="3445954"/>
                </a:moveTo>
                <a:lnTo>
                  <a:pt x="6350" y="3439604"/>
                </a:lnTo>
                <a:lnTo>
                  <a:pt x="12700" y="3439604"/>
                </a:lnTo>
                <a:lnTo>
                  <a:pt x="12700" y="3445954"/>
                </a:lnTo>
                <a:close/>
              </a:path>
              <a:path w="2771140" h="3452495">
                <a:moveTo>
                  <a:pt x="2758173" y="3445954"/>
                </a:moveTo>
                <a:lnTo>
                  <a:pt x="12700" y="3445954"/>
                </a:lnTo>
                <a:lnTo>
                  <a:pt x="12700" y="3439604"/>
                </a:lnTo>
                <a:lnTo>
                  <a:pt x="2758173" y="3439604"/>
                </a:lnTo>
                <a:lnTo>
                  <a:pt x="2758173" y="3445954"/>
                </a:lnTo>
                <a:close/>
              </a:path>
              <a:path w="2771140" h="3452495">
                <a:moveTo>
                  <a:pt x="2770873" y="3445954"/>
                </a:moveTo>
                <a:lnTo>
                  <a:pt x="2758173" y="3445954"/>
                </a:lnTo>
                <a:lnTo>
                  <a:pt x="2764523" y="3439604"/>
                </a:lnTo>
                <a:lnTo>
                  <a:pt x="2770873" y="3439604"/>
                </a:lnTo>
                <a:lnTo>
                  <a:pt x="2770873" y="3445954"/>
                </a:lnTo>
                <a:close/>
              </a:path>
            </a:pathLst>
          </a:custGeom>
          <a:solidFill>
            <a:srgbClr val="C00000"/>
          </a:solidFill>
        </p:spPr>
        <p:txBody>
          <a:bodyPr wrap="square" lIns="0" tIns="0" rIns="0" bIns="0" rtlCol="0"/>
          <a:lstStyle/>
          <a:p>
            <a:endParaRPr/>
          </a:p>
        </p:txBody>
      </p:sp>
      <p:sp>
        <p:nvSpPr>
          <p:cNvPr id="8" name="object 8"/>
          <p:cNvSpPr/>
          <p:nvPr/>
        </p:nvSpPr>
        <p:spPr>
          <a:xfrm>
            <a:off x="3315766" y="1353096"/>
            <a:ext cx="2690495" cy="3452495"/>
          </a:xfrm>
          <a:custGeom>
            <a:avLst/>
            <a:gdLst/>
            <a:ahLst/>
            <a:cxnLst/>
            <a:rect l="l" t="t" r="r" b="b"/>
            <a:pathLst>
              <a:path w="2690495" h="3452495">
                <a:moveTo>
                  <a:pt x="2689936" y="3452304"/>
                </a:moveTo>
                <a:lnTo>
                  <a:pt x="0" y="3452304"/>
                </a:lnTo>
                <a:lnTo>
                  <a:pt x="0" y="0"/>
                </a:lnTo>
                <a:lnTo>
                  <a:pt x="2689936" y="0"/>
                </a:lnTo>
                <a:lnTo>
                  <a:pt x="2689936" y="6350"/>
                </a:lnTo>
                <a:lnTo>
                  <a:pt x="12700" y="6350"/>
                </a:lnTo>
                <a:lnTo>
                  <a:pt x="6350" y="12700"/>
                </a:lnTo>
                <a:lnTo>
                  <a:pt x="12700" y="12700"/>
                </a:lnTo>
                <a:lnTo>
                  <a:pt x="12700" y="3439604"/>
                </a:lnTo>
                <a:lnTo>
                  <a:pt x="6350" y="3439604"/>
                </a:lnTo>
                <a:lnTo>
                  <a:pt x="12700" y="3445954"/>
                </a:lnTo>
                <a:lnTo>
                  <a:pt x="2689936" y="3445954"/>
                </a:lnTo>
                <a:lnTo>
                  <a:pt x="2689936" y="3452304"/>
                </a:lnTo>
                <a:close/>
              </a:path>
              <a:path w="2690495" h="3452495">
                <a:moveTo>
                  <a:pt x="12700" y="12700"/>
                </a:moveTo>
                <a:lnTo>
                  <a:pt x="6350" y="12700"/>
                </a:lnTo>
                <a:lnTo>
                  <a:pt x="12700" y="6350"/>
                </a:lnTo>
                <a:lnTo>
                  <a:pt x="12700" y="12700"/>
                </a:lnTo>
                <a:close/>
              </a:path>
              <a:path w="2690495" h="3452495">
                <a:moveTo>
                  <a:pt x="2677236" y="12700"/>
                </a:moveTo>
                <a:lnTo>
                  <a:pt x="12700" y="12700"/>
                </a:lnTo>
                <a:lnTo>
                  <a:pt x="12700" y="6350"/>
                </a:lnTo>
                <a:lnTo>
                  <a:pt x="2677236" y="6350"/>
                </a:lnTo>
                <a:lnTo>
                  <a:pt x="2677236" y="12700"/>
                </a:lnTo>
                <a:close/>
              </a:path>
              <a:path w="2690495" h="3452495">
                <a:moveTo>
                  <a:pt x="2677236" y="3445954"/>
                </a:moveTo>
                <a:lnTo>
                  <a:pt x="2677236" y="6350"/>
                </a:lnTo>
                <a:lnTo>
                  <a:pt x="2683586" y="12700"/>
                </a:lnTo>
                <a:lnTo>
                  <a:pt x="2689936" y="12700"/>
                </a:lnTo>
                <a:lnTo>
                  <a:pt x="2689936" y="3439604"/>
                </a:lnTo>
                <a:lnTo>
                  <a:pt x="2683586" y="3439604"/>
                </a:lnTo>
                <a:lnTo>
                  <a:pt x="2677236" y="3445954"/>
                </a:lnTo>
                <a:close/>
              </a:path>
              <a:path w="2690495" h="3452495">
                <a:moveTo>
                  <a:pt x="2689936" y="12700"/>
                </a:moveTo>
                <a:lnTo>
                  <a:pt x="2683586" y="12700"/>
                </a:lnTo>
                <a:lnTo>
                  <a:pt x="2677236" y="6350"/>
                </a:lnTo>
                <a:lnTo>
                  <a:pt x="2689936" y="6350"/>
                </a:lnTo>
                <a:lnTo>
                  <a:pt x="2689936" y="12700"/>
                </a:lnTo>
                <a:close/>
              </a:path>
              <a:path w="2690495" h="3452495">
                <a:moveTo>
                  <a:pt x="12700" y="3445954"/>
                </a:moveTo>
                <a:lnTo>
                  <a:pt x="6350" y="3439604"/>
                </a:lnTo>
                <a:lnTo>
                  <a:pt x="12700" y="3439604"/>
                </a:lnTo>
                <a:lnTo>
                  <a:pt x="12700" y="3445954"/>
                </a:lnTo>
                <a:close/>
              </a:path>
              <a:path w="2690495" h="3452495">
                <a:moveTo>
                  <a:pt x="2677236" y="3445954"/>
                </a:moveTo>
                <a:lnTo>
                  <a:pt x="12700" y="3445954"/>
                </a:lnTo>
                <a:lnTo>
                  <a:pt x="12700" y="3439604"/>
                </a:lnTo>
                <a:lnTo>
                  <a:pt x="2677236" y="3439604"/>
                </a:lnTo>
                <a:lnTo>
                  <a:pt x="2677236" y="3445954"/>
                </a:lnTo>
                <a:close/>
              </a:path>
              <a:path w="2690495" h="3452495">
                <a:moveTo>
                  <a:pt x="2689936" y="3445954"/>
                </a:moveTo>
                <a:lnTo>
                  <a:pt x="2677236" y="3445954"/>
                </a:lnTo>
                <a:lnTo>
                  <a:pt x="2683586" y="3439604"/>
                </a:lnTo>
                <a:lnTo>
                  <a:pt x="2689936" y="3439604"/>
                </a:lnTo>
                <a:lnTo>
                  <a:pt x="2689936" y="3445954"/>
                </a:lnTo>
                <a:close/>
              </a:path>
            </a:pathLst>
          </a:custGeom>
          <a:solidFill>
            <a:srgbClr val="C00000"/>
          </a:solidFill>
        </p:spPr>
        <p:txBody>
          <a:bodyPr wrap="square" lIns="0" tIns="0" rIns="0" bIns="0" rtlCol="0"/>
          <a:lstStyle/>
          <a:p>
            <a:endParaRPr/>
          </a:p>
        </p:txBody>
      </p:sp>
      <p:sp>
        <p:nvSpPr>
          <p:cNvPr id="9" name="object 9"/>
          <p:cNvSpPr/>
          <p:nvPr/>
        </p:nvSpPr>
        <p:spPr>
          <a:xfrm>
            <a:off x="739140" y="1112519"/>
            <a:ext cx="2085339" cy="398145"/>
          </a:xfrm>
          <a:custGeom>
            <a:avLst/>
            <a:gdLst/>
            <a:ahLst/>
            <a:cxnLst/>
            <a:rect l="l" t="t" r="r" b="b"/>
            <a:pathLst>
              <a:path w="2085339" h="398144">
                <a:moveTo>
                  <a:pt x="0" y="0"/>
                </a:moveTo>
                <a:lnTo>
                  <a:pt x="2084832" y="0"/>
                </a:lnTo>
                <a:lnTo>
                  <a:pt x="2084832" y="397763"/>
                </a:lnTo>
                <a:lnTo>
                  <a:pt x="0" y="397763"/>
                </a:lnTo>
                <a:lnTo>
                  <a:pt x="0" y="0"/>
                </a:lnTo>
                <a:close/>
              </a:path>
            </a:pathLst>
          </a:custGeom>
          <a:solidFill>
            <a:srgbClr val="C00000"/>
          </a:solidFill>
        </p:spPr>
        <p:txBody>
          <a:bodyPr wrap="square" lIns="0" tIns="0" rIns="0" bIns="0" rtlCol="0"/>
          <a:lstStyle/>
          <a:p>
            <a:endParaRPr/>
          </a:p>
        </p:txBody>
      </p:sp>
      <p:sp>
        <p:nvSpPr>
          <p:cNvPr id="10" name="object 10"/>
          <p:cNvSpPr/>
          <p:nvPr/>
        </p:nvSpPr>
        <p:spPr>
          <a:xfrm>
            <a:off x="732447" y="1105496"/>
            <a:ext cx="2098040" cy="412115"/>
          </a:xfrm>
          <a:custGeom>
            <a:avLst/>
            <a:gdLst/>
            <a:ahLst/>
            <a:cxnLst/>
            <a:rect l="l" t="t" r="r" b="b"/>
            <a:pathLst>
              <a:path w="2098040" h="412115">
                <a:moveTo>
                  <a:pt x="2097925" y="411632"/>
                </a:moveTo>
                <a:lnTo>
                  <a:pt x="0" y="411632"/>
                </a:lnTo>
                <a:lnTo>
                  <a:pt x="0" y="0"/>
                </a:lnTo>
                <a:lnTo>
                  <a:pt x="2097925" y="0"/>
                </a:lnTo>
                <a:lnTo>
                  <a:pt x="2097925" y="6349"/>
                </a:lnTo>
                <a:lnTo>
                  <a:pt x="12700" y="6349"/>
                </a:lnTo>
                <a:lnTo>
                  <a:pt x="6350" y="12699"/>
                </a:lnTo>
                <a:lnTo>
                  <a:pt x="12700" y="12699"/>
                </a:lnTo>
                <a:lnTo>
                  <a:pt x="12700" y="398932"/>
                </a:lnTo>
                <a:lnTo>
                  <a:pt x="6350" y="398932"/>
                </a:lnTo>
                <a:lnTo>
                  <a:pt x="12700" y="405282"/>
                </a:lnTo>
                <a:lnTo>
                  <a:pt x="2097925" y="405282"/>
                </a:lnTo>
                <a:lnTo>
                  <a:pt x="2097925" y="411632"/>
                </a:lnTo>
                <a:close/>
              </a:path>
              <a:path w="2098040" h="412115">
                <a:moveTo>
                  <a:pt x="12700" y="12699"/>
                </a:moveTo>
                <a:lnTo>
                  <a:pt x="6350" y="12699"/>
                </a:lnTo>
                <a:lnTo>
                  <a:pt x="12700" y="6349"/>
                </a:lnTo>
                <a:lnTo>
                  <a:pt x="12700" y="12699"/>
                </a:lnTo>
                <a:close/>
              </a:path>
              <a:path w="2098040" h="412115">
                <a:moveTo>
                  <a:pt x="2085225" y="12699"/>
                </a:moveTo>
                <a:lnTo>
                  <a:pt x="12700" y="12699"/>
                </a:lnTo>
                <a:lnTo>
                  <a:pt x="12700" y="6349"/>
                </a:lnTo>
                <a:lnTo>
                  <a:pt x="2085225" y="6349"/>
                </a:lnTo>
                <a:lnTo>
                  <a:pt x="2085225" y="12699"/>
                </a:lnTo>
                <a:close/>
              </a:path>
              <a:path w="2098040" h="412115">
                <a:moveTo>
                  <a:pt x="2085225" y="405282"/>
                </a:moveTo>
                <a:lnTo>
                  <a:pt x="2085225" y="6349"/>
                </a:lnTo>
                <a:lnTo>
                  <a:pt x="2091575" y="12699"/>
                </a:lnTo>
                <a:lnTo>
                  <a:pt x="2097925" y="12699"/>
                </a:lnTo>
                <a:lnTo>
                  <a:pt x="2097925" y="398932"/>
                </a:lnTo>
                <a:lnTo>
                  <a:pt x="2091575" y="398932"/>
                </a:lnTo>
                <a:lnTo>
                  <a:pt x="2085225" y="405282"/>
                </a:lnTo>
                <a:close/>
              </a:path>
              <a:path w="2098040" h="412115">
                <a:moveTo>
                  <a:pt x="2097925" y="12699"/>
                </a:moveTo>
                <a:lnTo>
                  <a:pt x="2091575" y="12699"/>
                </a:lnTo>
                <a:lnTo>
                  <a:pt x="2085225" y="6349"/>
                </a:lnTo>
                <a:lnTo>
                  <a:pt x="2097925" y="6349"/>
                </a:lnTo>
                <a:lnTo>
                  <a:pt x="2097925" y="12699"/>
                </a:lnTo>
                <a:close/>
              </a:path>
              <a:path w="2098040" h="412115">
                <a:moveTo>
                  <a:pt x="12700" y="405282"/>
                </a:moveTo>
                <a:lnTo>
                  <a:pt x="6350" y="398932"/>
                </a:lnTo>
                <a:lnTo>
                  <a:pt x="12700" y="398932"/>
                </a:lnTo>
                <a:lnTo>
                  <a:pt x="12700" y="405282"/>
                </a:lnTo>
                <a:close/>
              </a:path>
              <a:path w="2098040" h="412115">
                <a:moveTo>
                  <a:pt x="2085225" y="405282"/>
                </a:moveTo>
                <a:lnTo>
                  <a:pt x="12700" y="405282"/>
                </a:lnTo>
                <a:lnTo>
                  <a:pt x="12700" y="398932"/>
                </a:lnTo>
                <a:lnTo>
                  <a:pt x="2085225" y="398932"/>
                </a:lnTo>
                <a:lnTo>
                  <a:pt x="2085225" y="405282"/>
                </a:lnTo>
                <a:close/>
              </a:path>
              <a:path w="2098040" h="412115">
                <a:moveTo>
                  <a:pt x="2097925" y="405282"/>
                </a:moveTo>
                <a:lnTo>
                  <a:pt x="2085225" y="405282"/>
                </a:lnTo>
                <a:lnTo>
                  <a:pt x="2091575" y="398932"/>
                </a:lnTo>
                <a:lnTo>
                  <a:pt x="2097925" y="398932"/>
                </a:lnTo>
                <a:lnTo>
                  <a:pt x="2097925" y="405282"/>
                </a:lnTo>
                <a:close/>
              </a:path>
            </a:pathLst>
          </a:custGeom>
          <a:solidFill>
            <a:srgbClr val="C00000"/>
          </a:solidFill>
        </p:spPr>
        <p:txBody>
          <a:bodyPr wrap="square" lIns="0" tIns="0" rIns="0" bIns="0" rtlCol="0"/>
          <a:lstStyle/>
          <a:p>
            <a:endParaRPr/>
          </a:p>
        </p:txBody>
      </p:sp>
      <p:sp>
        <p:nvSpPr>
          <p:cNvPr id="11" name="object 11"/>
          <p:cNvSpPr txBox="1"/>
          <p:nvPr/>
        </p:nvSpPr>
        <p:spPr>
          <a:xfrm>
            <a:off x="739140" y="1146771"/>
            <a:ext cx="2085339" cy="299720"/>
          </a:xfrm>
          <a:prstGeom prst="rect">
            <a:avLst/>
          </a:prstGeom>
        </p:spPr>
        <p:txBody>
          <a:bodyPr vert="horz" wrap="square" lIns="0" tIns="12700" rIns="0" bIns="0" rtlCol="0">
            <a:spAutoFit/>
          </a:bodyPr>
          <a:lstStyle/>
          <a:p>
            <a:pPr marL="584200">
              <a:lnSpc>
                <a:spcPct val="100000"/>
              </a:lnSpc>
              <a:spcBef>
                <a:spcPts val="100"/>
              </a:spcBef>
            </a:pPr>
            <a:r>
              <a:rPr sz="1800" b="1" dirty="0">
                <a:solidFill>
                  <a:srgbClr val="FFFFFF"/>
                </a:solidFill>
                <a:latin typeface="微软雅黑"/>
                <a:cs typeface="微软雅黑"/>
              </a:rPr>
              <a:t>行业维度</a:t>
            </a:r>
            <a:endParaRPr sz="1800">
              <a:latin typeface="微软雅黑"/>
              <a:cs typeface="微软雅黑"/>
            </a:endParaRPr>
          </a:p>
        </p:txBody>
      </p:sp>
      <p:sp>
        <p:nvSpPr>
          <p:cNvPr id="12" name="object 12"/>
          <p:cNvSpPr/>
          <p:nvPr/>
        </p:nvSpPr>
        <p:spPr>
          <a:xfrm>
            <a:off x="3712464" y="1077467"/>
            <a:ext cx="1896110" cy="399415"/>
          </a:xfrm>
          <a:custGeom>
            <a:avLst/>
            <a:gdLst/>
            <a:ahLst/>
            <a:cxnLst/>
            <a:rect l="l" t="t" r="r" b="b"/>
            <a:pathLst>
              <a:path w="1896110" h="399415">
                <a:moveTo>
                  <a:pt x="0" y="0"/>
                </a:moveTo>
                <a:lnTo>
                  <a:pt x="1895856" y="0"/>
                </a:lnTo>
                <a:lnTo>
                  <a:pt x="1895856" y="399287"/>
                </a:lnTo>
                <a:lnTo>
                  <a:pt x="0" y="399287"/>
                </a:lnTo>
                <a:lnTo>
                  <a:pt x="0" y="0"/>
                </a:lnTo>
                <a:close/>
              </a:path>
            </a:pathLst>
          </a:custGeom>
          <a:solidFill>
            <a:srgbClr val="C00000"/>
          </a:solidFill>
        </p:spPr>
        <p:txBody>
          <a:bodyPr wrap="square" lIns="0" tIns="0" rIns="0" bIns="0" rtlCol="0"/>
          <a:lstStyle/>
          <a:p>
            <a:endParaRPr/>
          </a:p>
        </p:txBody>
      </p:sp>
      <p:sp>
        <p:nvSpPr>
          <p:cNvPr id="13" name="object 13"/>
          <p:cNvSpPr/>
          <p:nvPr/>
        </p:nvSpPr>
        <p:spPr>
          <a:xfrm>
            <a:off x="3706482" y="1071549"/>
            <a:ext cx="1908810" cy="412115"/>
          </a:xfrm>
          <a:custGeom>
            <a:avLst/>
            <a:gdLst/>
            <a:ahLst/>
            <a:cxnLst/>
            <a:rect l="l" t="t" r="r" b="b"/>
            <a:pathLst>
              <a:path w="1908810" h="412115">
                <a:moveTo>
                  <a:pt x="1908505" y="411645"/>
                </a:moveTo>
                <a:lnTo>
                  <a:pt x="0" y="411645"/>
                </a:lnTo>
                <a:lnTo>
                  <a:pt x="0" y="0"/>
                </a:lnTo>
                <a:lnTo>
                  <a:pt x="1908505" y="0"/>
                </a:lnTo>
                <a:lnTo>
                  <a:pt x="1908505" y="6349"/>
                </a:lnTo>
                <a:lnTo>
                  <a:pt x="12700" y="6349"/>
                </a:lnTo>
                <a:lnTo>
                  <a:pt x="6350" y="12699"/>
                </a:lnTo>
                <a:lnTo>
                  <a:pt x="12700" y="12699"/>
                </a:lnTo>
                <a:lnTo>
                  <a:pt x="12700" y="398945"/>
                </a:lnTo>
                <a:lnTo>
                  <a:pt x="6350" y="398945"/>
                </a:lnTo>
                <a:lnTo>
                  <a:pt x="12700" y="405295"/>
                </a:lnTo>
                <a:lnTo>
                  <a:pt x="1908505" y="405295"/>
                </a:lnTo>
                <a:lnTo>
                  <a:pt x="1908505" y="411645"/>
                </a:lnTo>
                <a:close/>
              </a:path>
              <a:path w="1908810" h="412115">
                <a:moveTo>
                  <a:pt x="12700" y="12699"/>
                </a:moveTo>
                <a:lnTo>
                  <a:pt x="6350" y="12699"/>
                </a:lnTo>
                <a:lnTo>
                  <a:pt x="12700" y="6349"/>
                </a:lnTo>
                <a:lnTo>
                  <a:pt x="12700" y="12699"/>
                </a:lnTo>
                <a:close/>
              </a:path>
              <a:path w="1908810" h="412115">
                <a:moveTo>
                  <a:pt x="1895805" y="12699"/>
                </a:moveTo>
                <a:lnTo>
                  <a:pt x="12700" y="12699"/>
                </a:lnTo>
                <a:lnTo>
                  <a:pt x="12700" y="6349"/>
                </a:lnTo>
                <a:lnTo>
                  <a:pt x="1895805" y="6349"/>
                </a:lnTo>
                <a:lnTo>
                  <a:pt x="1895805" y="12699"/>
                </a:lnTo>
                <a:close/>
              </a:path>
              <a:path w="1908810" h="412115">
                <a:moveTo>
                  <a:pt x="1895805" y="405295"/>
                </a:moveTo>
                <a:lnTo>
                  <a:pt x="1895805" y="6349"/>
                </a:lnTo>
                <a:lnTo>
                  <a:pt x="1902155" y="12699"/>
                </a:lnTo>
                <a:lnTo>
                  <a:pt x="1908505" y="12699"/>
                </a:lnTo>
                <a:lnTo>
                  <a:pt x="1908505" y="398945"/>
                </a:lnTo>
                <a:lnTo>
                  <a:pt x="1902155" y="398945"/>
                </a:lnTo>
                <a:lnTo>
                  <a:pt x="1895805" y="405295"/>
                </a:lnTo>
                <a:close/>
              </a:path>
              <a:path w="1908810" h="412115">
                <a:moveTo>
                  <a:pt x="1908505" y="12699"/>
                </a:moveTo>
                <a:lnTo>
                  <a:pt x="1902155" y="12699"/>
                </a:lnTo>
                <a:lnTo>
                  <a:pt x="1895805" y="6349"/>
                </a:lnTo>
                <a:lnTo>
                  <a:pt x="1908505" y="6349"/>
                </a:lnTo>
                <a:lnTo>
                  <a:pt x="1908505" y="12699"/>
                </a:lnTo>
                <a:close/>
              </a:path>
              <a:path w="1908810" h="412115">
                <a:moveTo>
                  <a:pt x="12700" y="405295"/>
                </a:moveTo>
                <a:lnTo>
                  <a:pt x="6350" y="398945"/>
                </a:lnTo>
                <a:lnTo>
                  <a:pt x="12700" y="398945"/>
                </a:lnTo>
                <a:lnTo>
                  <a:pt x="12700" y="405295"/>
                </a:lnTo>
                <a:close/>
              </a:path>
              <a:path w="1908810" h="412115">
                <a:moveTo>
                  <a:pt x="1895805" y="405295"/>
                </a:moveTo>
                <a:lnTo>
                  <a:pt x="12700" y="405295"/>
                </a:lnTo>
                <a:lnTo>
                  <a:pt x="12700" y="398945"/>
                </a:lnTo>
                <a:lnTo>
                  <a:pt x="1895805" y="398945"/>
                </a:lnTo>
                <a:lnTo>
                  <a:pt x="1895805" y="405295"/>
                </a:lnTo>
                <a:close/>
              </a:path>
              <a:path w="1908810" h="412115">
                <a:moveTo>
                  <a:pt x="1908505" y="405295"/>
                </a:moveTo>
                <a:lnTo>
                  <a:pt x="1895805" y="405295"/>
                </a:lnTo>
                <a:lnTo>
                  <a:pt x="1902155" y="398945"/>
                </a:lnTo>
                <a:lnTo>
                  <a:pt x="1908505" y="398945"/>
                </a:lnTo>
                <a:lnTo>
                  <a:pt x="1908505" y="405295"/>
                </a:lnTo>
                <a:close/>
              </a:path>
            </a:pathLst>
          </a:custGeom>
          <a:solidFill>
            <a:srgbClr val="C00000"/>
          </a:solidFill>
        </p:spPr>
        <p:txBody>
          <a:bodyPr wrap="square" lIns="0" tIns="0" rIns="0" bIns="0" rtlCol="0"/>
          <a:lstStyle/>
          <a:p>
            <a:endParaRPr/>
          </a:p>
        </p:txBody>
      </p:sp>
      <p:sp>
        <p:nvSpPr>
          <p:cNvPr id="14" name="object 14"/>
          <p:cNvSpPr txBox="1"/>
          <p:nvPr/>
        </p:nvSpPr>
        <p:spPr>
          <a:xfrm>
            <a:off x="3712464" y="1112824"/>
            <a:ext cx="1896110" cy="299720"/>
          </a:xfrm>
          <a:prstGeom prst="rect">
            <a:avLst/>
          </a:prstGeom>
        </p:spPr>
        <p:txBody>
          <a:bodyPr vert="horz" wrap="square" lIns="0" tIns="12700" rIns="0" bIns="0" rtlCol="0">
            <a:spAutoFit/>
          </a:bodyPr>
          <a:lstStyle/>
          <a:p>
            <a:pPr marL="490220">
              <a:lnSpc>
                <a:spcPct val="100000"/>
              </a:lnSpc>
              <a:spcBef>
                <a:spcPts val="100"/>
              </a:spcBef>
            </a:pPr>
            <a:r>
              <a:rPr sz="1800" b="1" dirty="0">
                <a:solidFill>
                  <a:srgbClr val="FFFFFF"/>
                </a:solidFill>
                <a:latin typeface="微软雅黑"/>
                <a:cs typeface="微软雅黑"/>
              </a:rPr>
              <a:t>品牌维度</a:t>
            </a:r>
            <a:endParaRPr sz="1800">
              <a:latin typeface="微软雅黑"/>
              <a:cs typeface="微软雅黑"/>
            </a:endParaRPr>
          </a:p>
        </p:txBody>
      </p:sp>
      <p:sp>
        <p:nvSpPr>
          <p:cNvPr id="15" name="object 15"/>
          <p:cNvSpPr/>
          <p:nvPr/>
        </p:nvSpPr>
        <p:spPr>
          <a:xfrm>
            <a:off x="6597395" y="1112519"/>
            <a:ext cx="1896110" cy="398145"/>
          </a:xfrm>
          <a:custGeom>
            <a:avLst/>
            <a:gdLst/>
            <a:ahLst/>
            <a:cxnLst/>
            <a:rect l="l" t="t" r="r" b="b"/>
            <a:pathLst>
              <a:path w="1896109" h="398144">
                <a:moveTo>
                  <a:pt x="0" y="0"/>
                </a:moveTo>
                <a:lnTo>
                  <a:pt x="1895855" y="0"/>
                </a:lnTo>
                <a:lnTo>
                  <a:pt x="1895855" y="397763"/>
                </a:lnTo>
                <a:lnTo>
                  <a:pt x="0" y="397763"/>
                </a:lnTo>
                <a:lnTo>
                  <a:pt x="0" y="0"/>
                </a:lnTo>
                <a:close/>
              </a:path>
            </a:pathLst>
          </a:custGeom>
          <a:solidFill>
            <a:srgbClr val="C00000"/>
          </a:solidFill>
        </p:spPr>
        <p:txBody>
          <a:bodyPr wrap="square" lIns="0" tIns="0" rIns="0" bIns="0" rtlCol="0"/>
          <a:lstStyle/>
          <a:p>
            <a:endParaRPr/>
          </a:p>
        </p:txBody>
      </p:sp>
      <p:sp>
        <p:nvSpPr>
          <p:cNvPr id="16" name="object 16"/>
          <p:cNvSpPr/>
          <p:nvPr/>
        </p:nvSpPr>
        <p:spPr>
          <a:xfrm>
            <a:off x="6590398" y="1105496"/>
            <a:ext cx="1908810" cy="412115"/>
          </a:xfrm>
          <a:custGeom>
            <a:avLst/>
            <a:gdLst/>
            <a:ahLst/>
            <a:cxnLst/>
            <a:rect l="l" t="t" r="r" b="b"/>
            <a:pathLst>
              <a:path w="1908809" h="412115">
                <a:moveTo>
                  <a:pt x="1908505" y="411632"/>
                </a:moveTo>
                <a:lnTo>
                  <a:pt x="0" y="411632"/>
                </a:lnTo>
                <a:lnTo>
                  <a:pt x="0" y="0"/>
                </a:lnTo>
                <a:lnTo>
                  <a:pt x="1908505" y="0"/>
                </a:lnTo>
                <a:lnTo>
                  <a:pt x="1908505" y="6349"/>
                </a:lnTo>
                <a:lnTo>
                  <a:pt x="12700" y="6349"/>
                </a:lnTo>
                <a:lnTo>
                  <a:pt x="6350" y="12699"/>
                </a:lnTo>
                <a:lnTo>
                  <a:pt x="12700" y="12699"/>
                </a:lnTo>
                <a:lnTo>
                  <a:pt x="12700" y="398932"/>
                </a:lnTo>
                <a:lnTo>
                  <a:pt x="6350" y="398932"/>
                </a:lnTo>
                <a:lnTo>
                  <a:pt x="12700" y="405282"/>
                </a:lnTo>
                <a:lnTo>
                  <a:pt x="1908505" y="405282"/>
                </a:lnTo>
                <a:lnTo>
                  <a:pt x="1908505" y="411632"/>
                </a:lnTo>
                <a:close/>
              </a:path>
              <a:path w="1908809" h="412115">
                <a:moveTo>
                  <a:pt x="12700" y="12699"/>
                </a:moveTo>
                <a:lnTo>
                  <a:pt x="6350" y="12699"/>
                </a:lnTo>
                <a:lnTo>
                  <a:pt x="12700" y="6349"/>
                </a:lnTo>
                <a:lnTo>
                  <a:pt x="12700" y="12699"/>
                </a:lnTo>
                <a:close/>
              </a:path>
              <a:path w="1908809" h="412115">
                <a:moveTo>
                  <a:pt x="1895805" y="12699"/>
                </a:moveTo>
                <a:lnTo>
                  <a:pt x="12700" y="12699"/>
                </a:lnTo>
                <a:lnTo>
                  <a:pt x="12700" y="6349"/>
                </a:lnTo>
                <a:lnTo>
                  <a:pt x="1895805" y="6349"/>
                </a:lnTo>
                <a:lnTo>
                  <a:pt x="1895805" y="12699"/>
                </a:lnTo>
                <a:close/>
              </a:path>
              <a:path w="1908809" h="412115">
                <a:moveTo>
                  <a:pt x="1895805" y="405282"/>
                </a:moveTo>
                <a:lnTo>
                  <a:pt x="1895805" y="6349"/>
                </a:lnTo>
                <a:lnTo>
                  <a:pt x="1902155" y="12699"/>
                </a:lnTo>
                <a:lnTo>
                  <a:pt x="1908505" y="12699"/>
                </a:lnTo>
                <a:lnTo>
                  <a:pt x="1908505" y="398932"/>
                </a:lnTo>
                <a:lnTo>
                  <a:pt x="1902155" y="398932"/>
                </a:lnTo>
                <a:lnTo>
                  <a:pt x="1895805" y="405282"/>
                </a:lnTo>
                <a:close/>
              </a:path>
              <a:path w="1908809" h="412115">
                <a:moveTo>
                  <a:pt x="1908505" y="12699"/>
                </a:moveTo>
                <a:lnTo>
                  <a:pt x="1902155" y="12699"/>
                </a:lnTo>
                <a:lnTo>
                  <a:pt x="1895805" y="6349"/>
                </a:lnTo>
                <a:lnTo>
                  <a:pt x="1908505" y="6349"/>
                </a:lnTo>
                <a:lnTo>
                  <a:pt x="1908505" y="12699"/>
                </a:lnTo>
                <a:close/>
              </a:path>
              <a:path w="1908809" h="412115">
                <a:moveTo>
                  <a:pt x="12700" y="405282"/>
                </a:moveTo>
                <a:lnTo>
                  <a:pt x="6350" y="398932"/>
                </a:lnTo>
                <a:lnTo>
                  <a:pt x="12700" y="398932"/>
                </a:lnTo>
                <a:lnTo>
                  <a:pt x="12700" y="405282"/>
                </a:lnTo>
                <a:close/>
              </a:path>
              <a:path w="1908809" h="412115">
                <a:moveTo>
                  <a:pt x="1895805" y="405282"/>
                </a:moveTo>
                <a:lnTo>
                  <a:pt x="12700" y="405282"/>
                </a:lnTo>
                <a:lnTo>
                  <a:pt x="12700" y="398932"/>
                </a:lnTo>
                <a:lnTo>
                  <a:pt x="1895805" y="398932"/>
                </a:lnTo>
                <a:lnTo>
                  <a:pt x="1895805" y="405282"/>
                </a:lnTo>
                <a:close/>
              </a:path>
              <a:path w="1908809" h="412115">
                <a:moveTo>
                  <a:pt x="1908505" y="405282"/>
                </a:moveTo>
                <a:lnTo>
                  <a:pt x="1895805" y="405282"/>
                </a:lnTo>
                <a:lnTo>
                  <a:pt x="1902155" y="398932"/>
                </a:lnTo>
                <a:lnTo>
                  <a:pt x="1908505" y="398932"/>
                </a:lnTo>
                <a:lnTo>
                  <a:pt x="1908505" y="405282"/>
                </a:lnTo>
                <a:close/>
              </a:path>
            </a:pathLst>
          </a:custGeom>
          <a:solidFill>
            <a:srgbClr val="C00000"/>
          </a:solidFill>
        </p:spPr>
        <p:txBody>
          <a:bodyPr wrap="square" lIns="0" tIns="0" rIns="0" bIns="0" rtlCol="0"/>
          <a:lstStyle/>
          <a:p>
            <a:endParaRPr/>
          </a:p>
        </p:txBody>
      </p:sp>
      <p:sp>
        <p:nvSpPr>
          <p:cNvPr id="17" name="object 17"/>
          <p:cNvSpPr txBox="1"/>
          <p:nvPr/>
        </p:nvSpPr>
        <p:spPr>
          <a:xfrm>
            <a:off x="6597395" y="1146771"/>
            <a:ext cx="1896110" cy="299720"/>
          </a:xfrm>
          <a:prstGeom prst="rect">
            <a:avLst/>
          </a:prstGeom>
        </p:spPr>
        <p:txBody>
          <a:bodyPr vert="horz" wrap="square" lIns="0" tIns="12700" rIns="0" bIns="0" rtlCol="0">
            <a:spAutoFit/>
          </a:bodyPr>
          <a:lstStyle/>
          <a:p>
            <a:pPr marL="488950">
              <a:lnSpc>
                <a:spcPct val="100000"/>
              </a:lnSpc>
              <a:spcBef>
                <a:spcPts val="100"/>
              </a:spcBef>
            </a:pPr>
            <a:r>
              <a:rPr sz="1800" b="1" dirty="0">
                <a:solidFill>
                  <a:srgbClr val="FFFFFF"/>
                </a:solidFill>
                <a:latin typeface="微软雅黑"/>
                <a:cs typeface="微软雅黑"/>
              </a:rPr>
              <a:t>平台维度</a:t>
            </a:r>
            <a:endParaRPr sz="1800">
              <a:latin typeface="微软雅黑"/>
              <a:cs typeface="微软雅黑"/>
            </a:endParaRPr>
          </a:p>
        </p:txBody>
      </p:sp>
      <p:sp>
        <p:nvSpPr>
          <p:cNvPr id="18" name="object 18"/>
          <p:cNvSpPr txBox="1"/>
          <p:nvPr/>
        </p:nvSpPr>
        <p:spPr>
          <a:xfrm>
            <a:off x="616242" y="1849624"/>
            <a:ext cx="2515235" cy="1402080"/>
          </a:xfrm>
          <a:prstGeom prst="rect">
            <a:avLst/>
          </a:prstGeom>
        </p:spPr>
        <p:txBody>
          <a:bodyPr vert="horz" wrap="square" lIns="0" tIns="135890" rIns="0" bIns="0" rtlCol="0">
            <a:spAutoFit/>
          </a:bodyPr>
          <a:lstStyle/>
          <a:p>
            <a:pPr marL="298450" indent="-285750">
              <a:lnSpc>
                <a:spcPct val="100000"/>
              </a:lnSpc>
              <a:spcBef>
                <a:spcPts val="1070"/>
              </a:spcBef>
              <a:buFont typeface="Arial"/>
              <a:buChar char="•"/>
              <a:tabLst>
                <a:tab pos="297815" algn="l"/>
                <a:tab pos="298450" algn="l"/>
              </a:tabLst>
            </a:pPr>
            <a:r>
              <a:rPr sz="1600" dirty="0">
                <a:latin typeface="微软雅黑"/>
                <a:cs typeface="微软雅黑"/>
              </a:rPr>
              <a:t>行业数</a:t>
            </a:r>
            <a:r>
              <a:rPr sz="1600" spc="-5" dirty="0">
                <a:latin typeface="微软雅黑"/>
                <a:cs typeface="微软雅黑"/>
              </a:rPr>
              <a:t>据</a:t>
            </a:r>
            <a:endParaRPr sz="1600">
              <a:latin typeface="微软雅黑"/>
              <a:cs typeface="微软雅黑"/>
            </a:endParaRPr>
          </a:p>
          <a:p>
            <a:pPr marL="12700">
              <a:lnSpc>
                <a:spcPct val="100000"/>
              </a:lnSpc>
              <a:spcBef>
                <a:spcPts val="865"/>
              </a:spcBef>
            </a:pPr>
            <a:r>
              <a:rPr sz="1400" dirty="0">
                <a:latin typeface="微软雅黑"/>
                <a:cs typeface="微软雅黑"/>
              </a:rPr>
              <a:t>（行业占位及传播方式等</a:t>
            </a:r>
            <a:r>
              <a:rPr sz="1400" spc="5" dirty="0">
                <a:latin typeface="微软雅黑"/>
                <a:cs typeface="微软雅黑"/>
              </a:rPr>
              <a:t>）</a:t>
            </a:r>
            <a:endParaRPr sz="1400">
              <a:latin typeface="微软雅黑"/>
              <a:cs typeface="微软雅黑"/>
            </a:endParaRPr>
          </a:p>
          <a:p>
            <a:pPr marL="298450" indent="-285750">
              <a:lnSpc>
                <a:spcPct val="100000"/>
              </a:lnSpc>
              <a:spcBef>
                <a:spcPts val="935"/>
              </a:spcBef>
              <a:buFont typeface="Arial"/>
              <a:buChar char="•"/>
              <a:tabLst>
                <a:tab pos="297815" algn="l"/>
                <a:tab pos="298450" algn="l"/>
              </a:tabLst>
            </a:pPr>
            <a:r>
              <a:rPr sz="1600" dirty="0">
                <a:latin typeface="微软雅黑"/>
                <a:cs typeface="微软雅黑"/>
              </a:rPr>
              <a:t>行业趋</a:t>
            </a:r>
            <a:r>
              <a:rPr sz="1600" spc="-5" dirty="0">
                <a:latin typeface="微软雅黑"/>
                <a:cs typeface="微软雅黑"/>
              </a:rPr>
              <a:t>势</a:t>
            </a:r>
            <a:endParaRPr sz="1600">
              <a:latin typeface="微软雅黑"/>
              <a:cs typeface="微软雅黑"/>
            </a:endParaRPr>
          </a:p>
          <a:p>
            <a:pPr marL="12700">
              <a:lnSpc>
                <a:spcPct val="100000"/>
              </a:lnSpc>
              <a:spcBef>
                <a:spcPts val="865"/>
              </a:spcBef>
            </a:pPr>
            <a:r>
              <a:rPr sz="1400" dirty="0">
                <a:latin typeface="微软雅黑"/>
                <a:cs typeface="微软雅黑"/>
              </a:rPr>
              <a:t>（趋年轻化、娱乐化、视频化</a:t>
            </a:r>
            <a:r>
              <a:rPr sz="1400" spc="5" dirty="0">
                <a:latin typeface="微软雅黑"/>
                <a:cs typeface="微软雅黑"/>
              </a:rPr>
              <a:t>）</a:t>
            </a:r>
            <a:endParaRPr sz="1400">
              <a:latin typeface="微软雅黑"/>
              <a:cs typeface="微软雅黑"/>
            </a:endParaRPr>
          </a:p>
        </p:txBody>
      </p:sp>
      <p:sp>
        <p:nvSpPr>
          <p:cNvPr id="19" name="object 19"/>
          <p:cNvSpPr txBox="1"/>
          <p:nvPr/>
        </p:nvSpPr>
        <p:spPr>
          <a:xfrm>
            <a:off x="3562756" y="1742791"/>
            <a:ext cx="2337435" cy="1764664"/>
          </a:xfrm>
          <a:prstGeom prst="rect">
            <a:avLst/>
          </a:prstGeom>
        </p:spPr>
        <p:txBody>
          <a:bodyPr vert="horz" wrap="square" lIns="0" tIns="135890" rIns="0" bIns="0" rtlCol="0">
            <a:spAutoFit/>
          </a:bodyPr>
          <a:lstStyle/>
          <a:p>
            <a:pPr marL="298450" indent="-285750">
              <a:lnSpc>
                <a:spcPct val="100000"/>
              </a:lnSpc>
              <a:spcBef>
                <a:spcPts val="1070"/>
              </a:spcBef>
              <a:buFont typeface="Arial"/>
              <a:buChar char="•"/>
              <a:tabLst>
                <a:tab pos="297815" algn="l"/>
                <a:tab pos="298450" algn="l"/>
              </a:tabLst>
            </a:pPr>
            <a:r>
              <a:rPr sz="1600" dirty="0">
                <a:latin typeface="微软雅黑"/>
                <a:cs typeface="微软雅黑"/>
              </a:rPr>
              <a:t>品牌调</a:t>
            </a:r>
            <a:r>
              <a:rPr sz="1600" spc="-5" dirty="0">
                <a:latin typeface="微软雅黑"/>
                <a:cs typeface="微软雅黑"/>
              </a:rPr>
              <a:t>性</a:t>
            </a:r>
            <a:endParaRPr sz="1600">
              <a:latin typeface="微软雅黑"/>
              <a:cs typeface="微软雅黑"/>
            </a:endParaRPr>
          </a:p>
          <a:p>
            <a:pPr marL="12700">
              <a:lnSpc>
                <a:spcPct val="100000"/>
              </a:lnSpc>
              <a:spcBef>
                <a:spcPts val="865"/>
              </a:spcBef>
            </a:pPr>
            <a:r>
              <a:rPr sz="1400" dirty="0">
                <a:latin typeface="微软雅黑"/>
                <a:cs typeface="微软雅黑"/>
              </a:rPr>
              <a:t>（视觉、口号、过往视频等</a:t>
            </a:r>
            <a:r>
              <a:rPr sz="1400" spc="5" dirty="0">
                <a:latin typeface="微软雅黑"/>
                <a:cs typeface="微软雅黑"/>
              </a:rPr>
              <a:t>）</a:t>
            </a:r>
            <a:endParaRPr sz="1400">
              <a:latin typeface="微软雅黑"/>
              <a:cs typeface="微软雅黑"/>
            </a:endParaRPr>
          </a:p>
          <a:p>
            <a:pPr marL="298450" indent="-285750">
              <a:lnSpc>
                <a:spcPct val="100000"/>
              </a:lnSpc>
              <a:spcBef>
                <a:spcPts val="935"/>
              </a:spcBef>
              <a:buFont typeface="Arial"/>
              <a:buChar char="•"/>
              <a:tabLst>
                <a:tab pos="297815" algn="l"/>
                <a:tab pos="298450" algn="l"/>
              </a:tabLst>
            </a:pPr>
            <a:r>
              <a:rPr sz="1600" dirty="0">
                <a:latin typeface="微软雅黑"/>
                <a:cs typeface="微软雅黑"/>
              </a:rPr>
              <a:t>用户画</a:t>
            </a:r>
            <a:r>
              <a:rPr sz="1600" spc="-5" dirty="0">
                <a:latin typeface="微软雅黑"/>
                <a:cs typeface="微软雅黑"/>
              </a:rPr>
              <a:t>像</a:t>
            </a:r>
            <a:endParaRPr sz="1600">
              <a:latin typeface="微软雅黑"/>
              <a:cs typeface="微软雅黑"/>
            </a:endParaRPr>
          </a:p>
          <a:p>
            <a:pPr marL="12700">
              <a:lnSpc>
                <a:spcPct val="100000"/>
              </a:lnSpc>
              <a:spcBef>
                <a:spcPts val="865"/>
              </a:spcBef>
            </a:pPr>
            <a:r>
              <a:rPr sz="1400" dirty="0">
                <a:latin typeface="微软雅黑"/>
                <a:cs typeface="微软雅黑"/>
              </a:rPr>
              <a:t>（年龄、职业、消费习惯等</a:t>
            </a:r>
            <a:r>
              <a:rPr sz="1400" spc="5" dirty="0">
                <a:latin typeface="微软雅黑"/>
                <a:cs typeface="微软雅黑"/>
              </a:rPr>
              <a:t>）</a:t>
            </a:r>
            <a:endParaRPr sz="1400">
              <a:latin typeface="微软雅黑"/>
              <a:cs typeface="微软雅黑"/>
            </a:endParaRPr>
          </a:p>
          <a:p>
            <a:pPr marL="298450" indent="-285750">
              <a:lnSpc>
                <a:spcPct val="100000"/>
              </a:lnSpc>
              <a:spcBef>
                <a:spcPts val="935"/>
              </a:spcBef>
              <a:buFont typeface="Arial"/>
              <a:buChar char="•"/>
              <a:tabLst>
                <a:tab pos="297815" algn="l"/>
                <a:tab pos="298450" algn="l"/>
              </a:tabLst>
            </a:pPr>
            <a:r>
              <a:rPr sz="1600" dirty="0">
                <a:latin typeface="微软雅黑"/>
                <a:cs typeface="微软雅黑"/>
              </a:rPr>
              <a:t>主推产品及特</a:t>
            </a:r>
            <a:r>
              <a:rPr sz="1600" spc="-5" dirty="0">
                <a:latin typeface="微软雅黑"/>
                <a:cs typeface="微软雅黑"/>
              </a:rPr>
              <a:t>点</a:t>
            </a:r>
            <a:endParaRPr sz="1600">
              <a:latin typeface="微软雅黑"/>
              <a:cs typeface="微软雅黑"/>
            </a:endParaRPr>
          </a:p>
        </p:txBody>
      </p:sp>
      <p:sp>
        <p:nvSpPr>
          <p:cNvPr id="20" name="object 20"/>
          <p:cNvSpPr txBox="1"/>
          <p:nvPr/>
        </p:nvSpPr>
        <p:spPr>
          <a:xfrm>
            <a:off x="6382994" y="1822915"/>
            <a:ext cx="1936114" cy="1764664"/>
          </a:xfrm>
          <a:prstGeom prst="rect">
            <a:avLst/>
          </a:prstGeom>
        </p:spPr>
        <p:txBody>
          <a:bodyPr vert="horz" wrap="square" lIns="0" tIns="135890" rIns="0" bIns="0" rtlCol="0">
            <a:spAutoFit/>
          </a:bodyPr>
          <a:lstStyle/>
          <a:p>
            <a:pPr marL="298450" indent="-285750">
              <a:lnSpc>
                <a:spcPct val="100000"/>
              </a:lnSpc>
              <a:spcBef>
                <a:spcPts val="1070"/>
              </a:spcBef>
              <a:buFont typeface="Arial"/>
              <a:buChar char="•"/>
              <a:tabLst>
                <a:tab pos="297815" algn="l"/>
                <a:tab pos="298450" algn="l"/>
              </a:tabLst>
            </a:pPr>
            <a:r>
              <a:rPr sz="1600" dirty="0">
                <a:latin typeface="微软雅黑"/>
                <a:cs typeface="微软雅黑"/>
              </a:rPr>
              <a:t>平台大数</a:t>
            </a:r>
            <a:r>
              <a:rPr sz="1600" spc="-5" dirty="0">
                <a:latin typeface="微软雅黑"/>
                <a:cs typeface="微软雅黑"/>
              </a:rPr>
              <a:t>据</a:t>
            </a:r>
            <a:endParaRPr sz="1600">
              <a:latin typeface="微软雅黑"/>
              <a:cs typeface="微软雅黑"/>
            </a:endParaRPr>
          </a:p>
          <a:p>
            <a:pPr marL="12700">
              <a:lnSpc>
                <a:spcPct val="100000"/>
              </a:lnSpc>
              <a:spcBef>
                <a:spcPts val="865"/>
              </a:spcBef>
            </a:pPr>
            <a:r>
              <a:rPr sz="1400" dirty="0">
                <a:latin typeface="微软雅黑"/>
                <a:cs typeface="微软雅黑"/>
              </a:rPr>
              <a:t>（平台机制及属性</a:t>
            </a:r>
            <a:r>
              <a:rPr sz="1400" spc="5" dirty="0">
                <a:latin typeface="微软雅黑"/>
                <a:cs typeface="微软雅黑"/>
              </a:rPr>
              <a:t>）</a:t>
            </a:r>
            <a:endParaRPr sz="1400">
              <a:latin typeface="微软雅黑"/>
              <a:cs typeface="微软雅黑"/>
            </a:endParaRPr>
          </a:p>
          <a:p>
            <a:pPr marL="298450" indent="-285750">
              <a:lnSpc>
                <a:spcPct val="100000"/>
              </a:lnSpc>
              <a:spcBef>
                <a:spcPts val="935"/>
              </a:spcBef>
              <a:buFont typeface="Arial"/>
              <a:buChar char="•"/>
              <a:tabLst>
                <a:tab pos="297815" algn="l"/>
                <a:tab pos="298450" algn="l"/>
              </a:tabLst>
            </a:pPr>
            <a:r>
              <a:rPr sz="1600" dirty="0">
                <a:latin typeface="微软雅黑"/>
                <a:cs typeface="微软雅黑"/>
              </a:rPr>
              <a:t>平台用</a:t>
            </a:r>
            <a:r>
              <a:rPr sz="1600" spc="-5" dirty="0">
                <a:latin typeface="微软雅黑"/>
                <a:cs typeface="微软雅黑"/>
              </a:rPr>
              <a:t>户</a:t>
            </a:r>
            <a:endParaRPr sz="1600">
              <a:latin typeface="微软雅黑"/>
              <a:cs typeface="微软雅黑"/>
            </a:endParaRPr>
          </a:p>
          <a:p>
            <a:pPr marL="12700">
              <a:lnSpc>
                <a:spcPct val="100000"/>
              </a:lnSpc>
              <a:spcBef>
                <a:spcPts val="865"/>
              </a:spcBef>
            </a:pPr>
            <a:r>
              <a:rPr sz="1400" dirty="0">
                <a:latin typeface="微软雅黑"/>
                <a:cs typeface="微软雅黑"/>
              </a:rPr>
              <a:t>（与品牌用户重合度</a:t>
            </a:r>
            <a:r>
              <a:rPr sz="1400" spc="5" dirty="0">
                <a:latin typeface="微软雅黑"/>
                <a:cs typeface="微软雅黑"/>
              </a:rPr>
              <a:t>）</a:t>
            </a:r>
            <a:endParaRPr sz="1400">
              <a:latin typeface="微软雅黑"/>
              <a:cs typeface="微软雅黑"/>
            </a:endParaRPr>
          </a:p>
          <a:p>
            <a:pPr marL="298450" indent="-285750">
              <a:lnSpc>
                <a:spcPct val="100000"/>
              </a:lnSpc>
              <a:spcBef>
                <a:spcPts val="935"/>
              </a:spcBef>
              <a:buFont typeface="Arial"/>
              <a:buChar char="•"/>
              <a:tabLst>
                <a:tab pos="297815" algn="l"/>
                <a:tab pos="298450" algn="l"/>
              </a:tabLst>
            </a:pPr>
            <a:r>
              <a:rPr sz="1600" dirty="0">
                <a:latin typeface="微软雅黑"/>
                <a:cs typeface="微软雅黑"/>
              </a:rPr>
              <a:t>目标用户内容偏</a:t>
            </a:r>
            <a:r>
              <a:rPr sz="1600" spc="-5" dirty="0">
                <a:latin typeface="微软雅黑"/>
                <a:cs typeface="微软雅黑"/>
              </a:rPr>
              <a:t>好</a:t>
            </a:r>
            <a:endParaRPr sz="1600">
              <a:latin typeface="微软雅黑"/>
              <a:cs typeface="微软雅黑"/>
            </a:endParaRPr>
          </a:p>
        </p:txBody>
      </p:sp>
      <p:sp>
        <p:nvSpPr>
          <p:cNvPr id="21" name="object 21"/>
          <p:cNvSpPr/>
          <p:nvPr/>
        </p:nvSpPr>
        <p:spPr>
          <a:xfrm>
            <a:off x="9083611" y="1338072"/>
            <a:ext cx="2690495" cy="3468370"/>
          </a:xfrm>
          <a:custGeom>
            <a:avLst/>
            <a:gdLst/>
            <a:ahLst/>
            <a:cxnLst/>
            <a:rect l="l" t="t" r="r" b="b"/>
            <a:pathLst>
              <a:path w="2690495" h="3468370">
                <a:moveTo>
                  <a:pt x="2689923" y="3467887"/>
                </a:moveTo>
                <a:lnTo>
                  <a:pt x="0" y="3467887"/>
                </a:lnTo>
                <a:lnTo>
                  <a:pt x="0" y="0"/>
                </a:lnTo>
                <a:lnTo>
                  <a:pt x="2689923" y="0"/>
                </a:lnTo>
                <a:lnTo>
                  <a:pt x="2689923" y="6349"/>
                </a:lnTo>
                <a:lnTo>
                  <a:pt x="12700" y="6349"/>
                </a:lnTo>
                <a:lnTo>
                  <a:pt x="6350" y="12699"/>
                </a:lnTo>
                <a:lnTo>
                  <a:pt x="12700" y="12699"/>
                </a:lnTo>
                <a:lnTo>
                  <a:pt x="12700" y="3455187"/>
                </a:lnTo>
                <a:lnTo>
                  <a:pt x="6349" y="3455187"/>
                </a:lnTo>
                <a:lnTo>
                  <a:pt x="12700" y="3461537"/>
                </a:lnTo>
                <a:lnTo>
                  <a:pt x="2689923" y="3461537"/>
                </a:lnTo>
                <a:lnTo>
                  <a:pt x="2689923" y="3467887"/>
                </a:lnTo>
                <a:close/>
              </a:path>
              <a:path w="2690495" h="3468370">
                <a:moveTo>
                  <a:pt x="12700" y="12699"/>
                </a:moveTo>
                <a:lnTo>
                  <a:pt x="6350" y="12699"/>
                </a:lnTo>
                <a:lnTo>
                  <a:pt x="12700" y="6349"/>
                </a:lnTo>
                <a:lnTo>
                  <a:pt x="12700" y="12699"/>
                </a:lnTo>
                <a:close/>
              </a:path>
              <a:path w="2690495" h="3468370">
                <a:moveTo>
                  <a:pt x="2677223" y="12699"/>
                </a:moveTo>
                <a:lnTo>
                  <a:pt x="12700" y="12699"/>
                </a:lnTo>
                <a:lnTo>
                  <a:pt x="12700" y="6349"/>
                </a:lnTo>
                <a:lnTo>
                  <a:pt x="2677223" y="6349"/>
                </a:lnTo>
                <a:lnTo>
                  <a:pt x="2677223" y="12699"/>
                </a:lnTo>
                <a:close/>
              </a:path>
              <a:path w="2690495" h="3468370">
                <a:moveTo>
                  <a:pt x="2677223" y="3461537"/>
                </a:moveTo>
                <a:lnTo>
                  <a:pt x="2677223" y="6349"/>
                </a:lnTo>
                <a:lnTo>
                  <a:pt x="2683573" y="12699"/>
                </a:lnTo>
                <a:lnTo>
                  <a:pt x="2689923" y="12699"/>
                </a:lnTo>
                <a:lnTo>
                  <a:pt x="2689923" y="3455187"/>
                </a:lnTo>
                <a:lnTo>
                  <a:pt x="2683573" y="3455187"/>
                </a:lnTo>
                <a:lnTo>
                  <a:pt x="2677223" y="3461537"/>
                </a:lnTo>
                <a:close/>
              </a:path>
              <a:path w="2690495" h="3468370">
                <a:moveTo>
                  <a:pt x="2689923" y="12699"/>
                </a:moveTo>
                <a:lnTo>
                  <a:pt x="2683573" y="12699"/>
                </a:lnTo>
                <a:lnTo>
                  <a:pt x="2677223" y="6349"/>
                </a:lnTo>
                <a:lnTo>
                  <a:pt x="2689923" y="6349"/>
                </a:lnTo>
                <a:lnTo>
                  <a:pt x="2689923" y="12699"/>
                </a:lnTo>
                <a:close/>
              </a:path>
              <a:path w="2690495" h="3468370">
                <a:moveTo>
                  <a:pt x="12700" y="3461537"/>
                </a:moveTo>
                <a:lnTo>
                  <a:pt x="6349" y="3455187"/>
                </a:lnTo>
                <a:lnTo>
                  <a:pt x="12700" y="3455187"/>
                </a:lnTo>
                <a:lnTo>
                  <a:pt x="12700" y="3461537"/>
                </a:lnTo>
                <a:close/>
              </a:path>
              <a:path w="2690495" h="3468370">
                <a:moveTo>
                  <a:pt x="2677223" y="3461537"/>
                </a:moveTo>
                <a:lnTo>
                  <a:pt x="12700" y="3461537"/>
                </a:lnTo>
                <a:lnTo>
                  <a:pt x="12700" y="3455187"/>
                </a:lnTo>
                <a:lnTo>
                  <a:pt x="2677223" y="3455187"/>
                </a:lnTo>
                <a:lnTo>
                  <a:pt x="2677223" y="3461537"/>
                </a:lnTo>
                <a:close/>
              </a:path>
              <a:path w="2690495" h="3468370">
                <a:moveTo>
                  <a:pt x="2689923" y="3461537"/>
                </a:moveTo>
                <a:lnTo>
                  <a:pt x="2677223" y="3461537"/>
                </a:lnTo>
                <a:lnTo>
                  <a:pt x="2683573" y="3455187"/>
                </a:lnTo>
                <a:lnTo>
                  <a:pt x="2689923" y="3455187"/>
                </a:lnTo>
                <a:lnTo>
                  <a:pt x="2689923" y="3461537"/>
                </a:lnTo>
                <a:close/>
              </a:path>
            </a:pathLst>
          </a:custGeom>
          <a:solidFill>
            <a:srgbClr val="C00000"/>
          </a:solidFill>
        </p:spPr>
        <p:txBody>
          <a:bodyPr wrap="square" lIns="0" tIns="0" rIns="0" bIns="0" rtlCol="0"/>
          <a:lstStyle/>
          <a:p>
            <a:endParaRPr/>
          </a:p>
        </p:txBody>
      </p:sp>
      <p:sp>
        <p:nvSpPr>
          <p:cNvPr id="22" name="object 22"/>
          <p:cNvSpPr/>
          <p:nvPr/>
        </p:nvSpPr>
        <p:spPr>
          <a:xfrm>
            <a:off x="9471659" y="1117091"/>
            <a:ext cx="1896110" cy="399415"/>
          </a:xfrm>
          <a:custGeom>
            <a:avLst/>
            <a:gdLst/>
            <a:ahLst/>
            <a:cxnLst/>
            <a:rect l="l" t="t" r="r" b="b"/>
            <a:pathLst>
              <a:path w="1896109" h="399415">
                <a:moveTo>
                  <a:pt x="0" y="0"/>
                </a:moveTo>
                <a:lnTo>
                  <a:pt x="1895855" y="0"/>
                </a:lnTo>
                <a:lnTo>
                  <a:pt x="1895855" y="399288"/>
                </a:lnTo>
                <a:lnTo>
                  <a:pt x="0" y="399288"/>
                </a:lnTo>
                <a:lnTo>
                  <a:pt x="0" y="0"/>
                </a:lnTo>
                <a:close/>
              </a:path>
            </a:pathLst>
          </a:custGeom>
          <a:solidFill>
            <a:srgbClr val="C00000"/>
          </a:solidFill>
        </p:spPr>
        <p:txBody>
          <a:bodyPr wrap="square" lIns="0" tIns="0" rIns="0" bIns="0" rtlCol="0"/>
          <a:lstStyle/>
          <a:p>
            <a:endParaRPr/>
          </a:p>
        </p:txBody>
      </p:sp>
      <p:sp>
        <p:nvSpPr>
          <p:cNvPr id="23" name="object 23"/>
          <p:cNvSpPr/>
          <p:nvPr/>
        </p:nvSpPr>
        <p:spPr>
          <a:xfrm>
            <a:off x="9465144" y="1111059"/>
            <a:ext cx="1908810" cy="412115"/>
          </a:xfrm>
          <a:custGeom>
            <a:avLst/>
            <a:gdLst/>
            <a:ahLst/>
            <a:cxnLst/>
            <a:rect l="l" t="t" r="r" b="b"/>
            <a:pathLst>
              <a:path w="1908809" h="412115">
                <a:moveTo>
                  <a:pt x="1908505" y="411632"/>
                </a:moveTo>
                <a:lnTo>
                  <a:pt x="0" y="411632"/>
                </a:lnTo>
                <a:lnTo>
                  <a:pt x="0" y="0"/>
                </a:lnTo>
                <a:lnTo>
                  <a:pt x="1908505" y="0"/>
                </a:lnTo>
                <a:lnTo>
                  <a:pt x="1908505" y="6349"/>
                </a:lnTo>
                <a:lnTo>
                  <a:pt x="12700" y="6349"/>
                </a:lnTo>
                <a:lnTo>
                  <a:pt x="6350" y="12699"/>
                </a:lnTo>
                <a:lnTo>
                  <a:pt x="12700" y="12699"/>
                </a:lnTo>
                <a:lnTo>
                  <a:pt x="12700" y="398932"/>
                </a:lnTo>
                <a:lnTo>
                  <a:pt x="6350" y="398932"/>
                </a:lnTo>
                <a:lnTo>
                  <a:pt x="12700" y="405282"/>
                </a:lnTo>
                <a:lnTo>
                  <a:pt x="1908505" y="405282"/>
                </a:lnTo>
                <a:lnTo>
                  <a:pt x="1908505" y="411632"/>
                </a:lnTo>
                <a:close/>
              </a:path>
              <a:path w="1908809" h="412115">
                <a:moveTo>
                  <a:pt x="12700" y="12699"/>
                </a:moveTo>
                <a:lnTo>
                  <a:pt x="6350" y="12699"/>
                </a:lnTo>
                <a:lnTo>
                  <a:pt x="12700" y="6349"/>
                </a:lnTo>
                <a:lnTo>
                  <a:pt x="12700" y="12699"/>
                </a:lnTo>
                <a:close/>
              </a:path>
              <a:path w="1908809" h="412115">
                <a:moveTo>
                  <a:pt x="1895805" y="12699"/>
                </a:moveTo>
                <a:lnTo>
                  <a:pt x="12700" y="12699"/>
                </a:lnTo>
                <a:lnTo>
                  <a:pt x="12700" y="6349"/>
                </a:lnTo>
                <a:lnTo>
                  <a:pt x="1895805" y="6349"/>
                </a:lnTo>
                <a:lnTo>
                  <a:pt x="1895805" y="12699"/>
                </a:lnTo>
                <a:close/>
              </a:path>
              <a:path w="1908809" h="412115">
                <a:moveTo>
                  <a:pt x="1895805" y="405282"/>
                </a:moveTo>
                <a:lnTo>
                  <a:pt x="1895805" y="6349"/>
                </a:lnTo>
                <a:lnTo>
                  <a:pt x="1902155" y="12699"/>
                </a:lnTo>
                <a:lnTo>
                  <a:pt x="1908505" y="12699"/>
                </a:lnTo>
                <a:lnTo>
                  <a:pt x="1908505" y="398932"/>
                </a:lnTo>
                <a:lnTo>
                  <a:pt x="1902155" y="398932"/>
                </a:lnTo>
                <a:lnTo>
                  <a:pt x="1895805" y="405282"/>
                </a:lnTo>
                <a:close/>
              </a:path>
              <a:path w="1908809" h="412115">
                <a:moveTo>
                  <a:pt x="1908505" y="12699"/>
                </a:moveTo>
                <a:lnTo>
                  <a:pt x="1902155" y="12699"/>
                </a:lnTo>
                <a:lnTo>
                  <a:pt x="1895805" y="6349"/>
                </a:lnTo>
                <a:lnTo>
                  <a:pt x="1908505" y="6349"/>
                </a:lnTo>
                <a:lnTo>
                  <a:pt x="1908505" y="12699"/>
                </a:lnTo>
                <a:close/>
              </a:path>
              <a:path w="1908809" h="412115">
                <a:moveTo>
                  <a:pt x="12700" y="405282"/>
                </a:moveTo>
                <a:lnTo>
                  <a:pt x="6350" y="398932"/>
                </a:lnTo>
                <a:lnTo>
                  <a:pt x="12700" y="398932"/>
                </a:lnTo>
                <a:lnTo>
                  <a:pt x="12700" y="405282"/>
                </a:lnTo>
                <a:close/>
              </a:path>
              <a:path w="1908809" h="412115">
                <a:moveTo>
                  <a:pt x="1895805" y="405282"/>
                </a:moveTo>
                <a:lnTo>
                  <a:pt x="12700" y="405282"/>
                </a:lnTo>
                <a:lnTo>
                  <a:pt x="12700" y="398932"/>
                </a:lnTo>
                <a:lnTo>
                  <a:pt x="1895805" y="398932"/>
                </a:lnTo>
                <a:lnTo>
                  <a:pt x="1895805" y="405282"/>
                </a:lnTo>
                <a:close/>
              </a:path>
              <a:path w="1908809" h="412115">
                <a:moveTo>
                  <a:pt x="1908505" y="405282"/>
                </a:moveTo>
                <a:lnTo>
                  <a:pt x="1895805" y="405282"/>
                </a:lnTo>
                <a:lnTo>
                  <a:pt x="1902155" y="398932"/>
                </a:lnTo>
                <a:lnTo>
                  <a:pt x="1908505" y="398932"/>
                </a:lnTo>
                <a:lnTo>
                  <a:pt x="1908505" y="405282"/>
                </a:lnTo>
                <a:close/>
              </a:path>
            </a:pathLst>
          </a:custGeom>
          <a:solidFill>
            <a:srgbClr val="C00000"/>
          </a:solidFill>
        </p:spPr>
        <p:txBody>
          <a:bodyPr wrap="square" lIns="0" tIns="0" rIns="0" bIns="0" rtlCol="0"/>
          <a:lstStyle/>
          <a:p>
            <a:endParaRPr/>
          </a:p>
        </p:txBody>
      </p:sp>
      <p:sp>
        <p:nvSpPr>
          <p:cNvPr id="24" name="object 24"/>
          <p:cNvSpPr txBox="1"/>
          <p:nvPr/>
        </p:nvSpPr>
        <p:spPr>
          <a:xfrm>
            <a:off x="9471659" y="1152334"/>
            <a:ext cx="1896110" cy="299720"/>
          </a:xfrm>
          <a:prstGeom prst="rect">
            <a:avLst/>
          </a:prstGeom>
        </p:spPr>
        <p:txBody>
          <a:bodyPr vert="horz" wrap="square" lIns="0" tIns="12700" rIns="0" bIns="0" rtlCol="0">
            <a:spAutoFit/>
          </a:bodyPr>
          <a:lstStyle/>
          <a:p>
            <a:pPr marL="489584">
              <a:lnSpc>
                <a:spcPct val="100000"/>
              </a:lnSpc>
              <a:spcBef>
                <a:spcPts val="100"/>
              </a:spcBef>
            </a:pPr>
            <a:r>
              <a:rPr sz="1800" b="1" dirty="0">
                <a:solidFill>
                  <a:srgbClr val="FFFFFF"/>
                </a:solidFill>
                <a:latin typeface="微软雅黑"/>
                <a:cs typeface="微软雅黑"/>
              </a:rPr>
              <a:t>竞品维度</a:t>
            </a:r>
            <a:endParaRPr sz="1800">
              <a:latin typeface="微软雅黑"/>
              <a:cs typeface="微软雅黑"/>
            </a:endParaRPr>
          </a:p>
        </p:txBody>
      </p:sp>
      <p:sp>
        <p:nvSpPr>
          <p:cNvPr id="25" name="object 25"/>
          <p:cNvSpPr txBox="1"/>
          <p:nvPr/>
        </p:nvSpPr>
        <p:spPr>
          <a:xfrm>
            <a:off x="9239707" y="1810994"/>
            <a:ext cx="2534399" cy="1505540"/>
          </a:xfrm>
          <a:prstGeom prst="rect">
            <a:avLst/>
          </a:prstGeom>
        </p:spPr>
        <p:txBody>
          <a:bodyPr vert="horz" wrap="square" lIns="0" tIns="134620" rIns="0" bIns="0" rtlCol="0">
            <a:spAutoFit/>
          </a:bodyPr>
          <a:lstStyle/>
          <a:p>
            <a:pPr marL="298450" indent="-285750">
              <a:lnSpc>
                <a:spcPct val="100000"/>
              </a:lnSpc>
              <a:spcBef>
                <a:spcPts val="1060"/>
              </a:spcBef>
              <a:buFont typeface="Arial"/>
              <a:buChar char="•"/>
              <a:tabLst>
                <a:tab pos="297815" algn="l"/>
                <a:tab pos="298450" algn="l"/>
              </a:tabLst>
            </a:pPr>
            <a:r>
              <a:rPr sz="1600" spc="215" dirty="0">
                <a:latin typeface="微软雅黑"/>
                <a:cs typeface="微软雅黑"/>
              </a:rPr>
              <a:t>竞品</a:t>
            </a:r>
            <a:r>
              <a:rPr sz="1600" spc="220" dirty="0">
                <a:latin typeface="微软雅黑"/>
                <a:cs typeface="微软雅黑"/>
              </a:rPr>
              <a:t>新媒体布局情</a:t>
            </a:r>
            <a:r>
              <a:rPr sz="1600" spc="-5" dirty="0">
                <a:latin typeface="微软雅黑"/>
                <a:cs typeface="微软雅黑"/>
              </a:rPr>
              <a:t>况</a:t>
            </a:r>
            <a:endParaRPr sz="1600" dirty="0">
              <a:latin typeface="微软雅黑"/>
              <a:cs typeface="微软雅黑"/>
            </a:endParaRPr>
          </a:p>
          <a:p>
            <a:pPr marL="298450">
              <a:lnSpc>
                <a:spcPct val="100000"/>
              </a:lnSpc>
              <a:spcBef>
                <a:spcPts val="960"/>
              </a:spcBef>
            </a:pPr>
            <a:r>
              <a:rPr sz="1600" dirty="0">
                <a:latin typeface="微软雅黑"/>
                <a:cs typeface="微软雅黑"/>
              </a:rPr>
              <a:t>（单平台、多平台</a:t>
            </a:r>
            <a:r>
              <a:rPr sz="1600" spc="-5" dirty="0">
                <a:latin typeface="微软雅黑"/>
                <a:cs typeface="微软雅黑"/>
              </a:rPr>
              <a:t>）</a:t>
            </a:r>
            <a:endParaRPr sz="1600" dirty="0">
              <a:latin typeface="微软雅黑"/>
              <a:cs typeface="微软雅黑"/>
            </a:endParaRPr>
          </a:p>
          <a:p>
            <a:pPr marL="298450" indent="-285750">
              <a:lnSpc>
                <a:spcPct val="100000"/>
              </a:lnSpc>
              <a:spcBef>
                <a:spcPts val="960"/>
              </a:spcBef>
              <a:buFont typeface="Arial"/>
              <a:buChar char="•"/>
              <a:tabLst>
                <a:tab pos="297815" algn="l"/>
                <a:tab pos="298450" algn="l"/>
              </a:tabLst>
            </a:pPr>
            <a:r>
              <a:rPr sz="1600" dirty="0">
                <a:latin typeface="微软雅黑"/>
                <a:cs typeface="微软雅黑"/>
              </a:rPr>
              <a:t>竞品账号定</a:t>
            </a:r>
            <a:r>
              <a:rPr sz="1600" spc="-5" dirty="0">
                <a:latin typeface="微软雅黑"/>
                <a:cs typeface="微软雅黑"/>
              </a:rPr>
              <a:t>位</a:t>
            </a:r>
            <a:endParaRPr sz="1600" dirty="0">
              <a:latin typeface="微软雅黑"/>
              <a:cs typeface="微软雅黑"/>
            </a:endParaRPr>
          </a:p>
          <a:p>
            <a:pPr marL="298450" indent="-285750">
              <a:lnSpc>
                <a:spcPct val="100000"/>
              </a:lnSpc>
              <a:spcBef>
                <a:spcPts val="960"/>
              </a:spcBef>
              <a:buFont typeface="Arial"/>
              <a:buChar char="•"/>
              <a:tabLst>
                <a:tab pos="297815" algn="l"/>
                <a:tab pos="298450" algn="l"/>
              </a:tabLst>
            </a:pPr>
            <a:r>
              <a:rPr sz="1600" dirty="0">
                <a:latin typeface="微软雅黑"/>
                <a:cs typeface="微软雅黑"/>
              </a:rPr>
              <a:t>竞品内容表达形</a:t>
            </a:r>
            <a:r>
              <a:rPr sz="1600" spc="-5" dirty="0">
                <a:latin typeface="微软雅黑"/>
                <a:cs typeface="微软雅黑"/>
              </a:rPr>
              <a:t>式</a:t>
            </a:r>
            <a:endParaRPr sz="1600" dirty="0">
              <a:latin typeface="微软雅黑"/>
              <a:cs typeface="微软雅黑"/>
            </a:endParaRPr>
          </a:p>
        </p:txBody>
      </p:sp>
      <p:sp>
        <p:nvSpPr>
          <p:cNvPr id="26" name="object 26"/>
          <p:cNvSpPr/>
          <p:nvPr/>
        </p:nvSpPr>
        <p:spPr>
          <a:xfrm>
            <a:off x="382524" y="4137659"/>
            <a:ext cx="2787650" cy="368935"/>
          </a:xfrm>
          <a:custGeom>
            <a:avLst/>
            <a:gdLst/>
            <a:ahLst/>
            <a:cxnLst/>
            <a:rect l="l" t="t" r="r" b="b"/>
            <a:pathLst>
              <a:path w="2787650" h="368935">
                <a:moveTo>
                  <a:pt x="0" y="0"/>
                </a:moveTo>
                <a:lnTo>
                  <a:pt x="2787396" y="0"/>
                </a:lnTo>
                <a:lnTo>
                  <a:pt x="2787396" y="368808"/>
                </a:lnTo>
                <a:lnTo>
                  <a:pt x="0" y="368808"/>
                </a:lnTo>
                <a:lnTo>
                  <a:pt x="0" y="0"/>
                </a:lnTo>
                <a:close/>
              </a:path>
            </a:pathLst>
          </a:custGeom>
          <a:solidFill>
            <a:srgbClr val="C00000"/>
          </a:solidFill>
        </p:spPr>
        <p:txBody>
          <a:bodyPr wrap="square" lIns="0" tIns="0" rIns="0" bIns="0" rtlCol="0"/>
          <a:lstStyle/>
          <a:p>
            <a:endParaRPr/>
          </a:p>
        </p:txBody>
      </p:sp>
      <p:sp>
        <p:nvSpPr>
          <p:cNvPr id="27" name="object 27"/>
          <p:cNvSpPr txBox="1"/>
          <p:nvPr/>
        </p:nvSpPr>
        <p:spPr>
          <a:xfrm>
            <a:off x="461644" y="4165600"/>
            <a:ext cx="25400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a:cs typeface="微软雅黑"/>
              </a:rPr>
              <a:t>短视频平台布局的必要性</a:t>
            </a:r>
            <a:endParaRPr sz="1800">
              <a:latin typeface="微软雅黑"/>
              <a:cs typeface="微软雅黑"/>
            </a:endParaRPr>
          </a:p>
        </p:txBody>
      </p:sp>
      <p:sp>
        <p:nvSpPr>
          <p:cNvPr id="28" name="object 28"/>
          <p:cNvSpPr/>
          <p:nvPr/>
        </p:nvSpPr>
        <p:spPr>
          <a:xfrm>
            <a:off x="1517903" y="3727703"/>
            <a:ext cx="259079" cy="314325"/>
          </a:xfrm>
          <a:custGeom>
            <a:avLst/>
            <a:gdLst/>
            <a:ahLst/>
            <a:cxnLst/>
            <a:rect l="l" t="t" r="r" b="b"/>
            <a:pathLst>
              <a:path w="259080" h="314325">
                <a:moveTo>
                  <a:pt x="195072" y="184404"/>
                </a:moveTo>
                <a:lnTo>
                  <a:pt x="65532" y="184404"/>
                </a:lnTo>
                <a:lnTo>
                  <a:pt x="65532" y="0"/>
                </a:lnTo>
                <a:lnTo>
                  <a:pt x="195072" y="0"/>
                </a:lnTo>
                <a:lnTo>
                  <a:pt x="195072" y="184404"/>
                </a:lnTo>
                <a:close/>
              </a:path>
              <a:path w="259080" h="314325">
                <a:moveTo>
                  <a:pt x="129540" y="313944"/>
                </a:moveTo>
                <a:lnTo>
                  <a:pt x="0" y="184404"/>
                </a:lnTo>
                <a:lnTo>
                  <a:pt x="259079" y="184404"/>
                </a:lnTo>
                <a:lnTo>
                  <a:pt x="129540" y="313944"/>
                </a:lnTo>
                <a:close/>
              </a:path>
            </a:pathLst>
          </a:custGeom>
          <a:solidFill>
            <a:srgbClr val="C00000"/>
          </a:solidFill>
        </p:spPr>
        <p:txBody>
          <a:bodyPr wrap="square" lIns="0" tIns="0" rIns="0" bIns="0" rtlCol="0"/>
          <a:lstStyle/>
          <a:p>
            <a:endParaRPr/>
          </a:p>
        </p:txBody>
      </p:sp>
      <p:sp>
        <p:nvSpPr>
          <p:cNvPr id="29" name="object 29"/>
          <p:cNvSpPr/>
          <p:nvPr/>
        </p:nvSpPr>
        <p:spPr>
          <a:xfrm>
            <a:off x="1502956" y="3721734"/>
            <a:ext cx="290195" cy="328930"/>
          </a:xfrm>
          <a:custGeom>
            <a:avLst/>
            <a:gdLst/>
            <a:ahLst/>
            <a:cxnLst/>
            <a:rect l="l" t="t" r="r" b="b"/>
            <a:pathLst>
              <a:path w="290194" h="328929">
                <a:moveTo>
                  <a:pt x="73748" y="189864"/>
                </a:moveTo>
                <a:lnTo>
                  <a:pt x="73748" y="0"/>
                </a:lnTo>
                <a:lnTo>
                  <a:pt x="215988" y="0"/>
                </a:lnTo>
                <a:lnTo>
                  <a:pt x="215988" y="6350"/>
                </a:lnTo>
                <a:lnTo>
                  <a:pt x="86448" y="6350"/>
                </a:lnTo>
                <a:lnTo>
                  <a:pt x="80098" y="12700"/>
                </a:lnTo>
                <a:lnTo>
                  <a:pt x="86448" y="12700"/>
                </a:lnTo>
                <a:lnTo>
                  <a:pt x="86448" y="183514"/>
                </a:lnTo>
                <a:lnTo>
                  <a:pt x="80098" y="183514"/>
                </a:lnTo>
                <a:lnTo>
                  <a:pt x="73748" y="189864"/>
                </a:lnTo>
                <a:close/>
              </a:path>
              <a:path w="290194" h="328929">
                <a:moveTo>
                  <a:pt x="86448" y="12700"/>
                </a:moveTo>
                <a:lnTo>
                  <a:pt x="80098" y="12700"/>
                </a:lnTo>
                <a:lnTo>
                  <a:pt x="86448" y="6350"/>
                </a:lnTo>
                <a:lnTo>
                  <a:pt x="86448" y="12700"/>
                </a:lnTo>
                <a:close/>
              </a:path>
              <a:path w="290194" h="328929">
                <a:moveTo>
                  <a:pt x="203288" y="12700"/>
                </a:moveTo>
                <a:lnTo>
                  <a:pt x="86448" y="12700"/>
                </a:lnTo>
                <a:lnTo>
                  <a:pt x="86448" y="6350"/>
                </a:lnTo>
                <a:lnTo>
                  <a:pt x="203288" y="6350"/>
                </a:lnTo>
                <a:lnTo>
                  <a:pt x="203288" y="12700"/>
                </a:lnTo>
                <a:close/>
              </a:path>
              <a:path w="290194" h="328929">
                <a:moveTo>
                  <a:pt x="259067" y="196214"/>
                </a:moveTo>
                <a:lnTo>
                  <a:pt x="203288" y="196214"/>
                </a:lnTo>
                <a:lnTo>
                  <a:pt x="203288" y="6350"/>
                </a:lnTo>
                <a:lnTo>
                  <a:pt x="209638" y="12700"/>
                </a:lnTo>
                <a:lnTo>
                  <a:pt x="215988" y="12700"/>
                </a:lnTo>
                <a:lnTo>
                  <a:pt x="215988" y="183514"/>
                </a:lnTo>
                <a:lnTo>
                  <a:pt x="209638" y="183514"/>
                </a:lnTo>
                <a:lnTo>
                  <a:pt x="215988" y="189864"/>
                </a:lnTo>
                <a:lnTo>
                  <a:pt x="265417" y="189864"/>
                </a:lnTo>
                <a:lnTo>
                  <a:pt x="259067" y="196214"/>
                </a:lnTo>
                <a:close/>
              </a:path>
              <a:path w="290194" h="328929">
                <a:moveTo>
                  <a:pt x="215988" y="12700"/>
                </a:moveTo>
                <a:lnTo>
                  <a:pt x="209638" y="12700"/>
                </a:lnTo>
                <a:lnTo>
                  <a:pt x="203288" y="6350"/>
                </a:lnTo>
                <a:lnTo>
                  <a:pt x="215988" y="6350"/>
                </a:lnTo>
                <a:lnTo>
                  <a:pt x="215988" y="12700"/>
                </a:lnTo>
                <a:close/>
              </a:path>
              <a:path w="290194" h="328929">
                <a:moveTo>
                  <a:pt x="144868" y="328383"/>
                </a:moveTo>
                <a:lnTo>
                  <a:pt x="0" y="183514"/>
                </a:lnTo>
                <a:lnTo>
                  <a:pt x="73748" y="183514"/>
                </a:lnTo>
                <a:lnTo>
                  <a:pt x="73748" y="185369"/>
                </a:lnTo>
                <a:lnTo>
                  <a:pt x="19824" y="185369"/>
                </a:lnTo>
                <a:lnTo>
                  <a:pt x="15328" y="196214"/>
                </a:lnTo>
                <a:lnTo>
                  <a:pt x="30670" y="196214"/>
                </a:lnTo>
                <a:lnTo>
                  <a:pt x="144868" y="310413"/>
                </a:lnTo>
                <a:lnTo>
                  <a:pt x="140373" y="314909"/>
                </a:lnTo>
                <a:lnTo>
                  <a:pt x="158343" y="314909"/>
                </a:lnTo>
                <a:lnTo>
                  <a:pt x="144868" y="328383"/>
                </a:lnTo>
                <a:close/>
              </a:path>
              <a:path w="290194" h="328929">
                <a:moveTo>
                  <a:pt x="86448" y="189864"/>
                </a:moveTo>
                <a:lnTo>
                  <a:pt x="73748" y="189864"/>
                </a:lnTo>
                <a:lnTo>
                  <a:pt x="80098" y="183514"/>
                </a:lnTo>
                <a:lnTo>
                  <a:pt x="86448" y="183514"/>
                </a:lnTo>
                <a:lnTo>
                  <a:pt x="86448" y="189864"/>
                </a:lnTo>
                <a:close/>
              </a:path>
              <a:path w="290194" h="328929">
                <a:moveTo>
                  <a:pt x="215988" y="189864"/>
                </a:moveTo>
                <a:lnTo>
                  <a:pt x="209638" y="183514"/>
                </a:lnTo>
                <a:lnTo>
                  <a:pt x="215988" y="183514"/>
                </a:lnTo>
                <a:lnTo>
                  <a:pt x="215988" y="189864"/>
                </a:lnTo>
                <a:close/>
              </a:path>
              <a:path w="290194" h="328929">
                <a:moveTo>
                  <a:pt x="265417" y="189864"/>
                </a:moveTo>
                <a:lnTo>
                  <a:pt x="215988" y="189864"/>
                </a:lnTo>
                <a:lnTo>
                  <a:pt x="215988" y="183514"/>
                </a:lnTo>
                <a:lnTo>
                  <a:pt x="289737" y="183514"/>
                </a:lnTo>
                <a:lnTo>
                  <a:pt x="287883" y="185369"/>
                </a:lnTo>
                <a:lnTo>
                  <a:pt x="269913" y="185369"/>
                </a:lnTo>
                <a:lnTo>
                  <a:pt x="265417" y="189864"/>
                </a:lnTo>
                <a:close/>
              </a:path>
              <a:path w="290194" h="328929">
                <a:moveTo>
                  <a:pt x="30670" y="196214"/>
                </a:moveTo>
                <a:lnTo>
                  <a:pt x="15328" y="196214"/>
                </a:lnTo>
                <a:lnTo>
                  <a:pt x="19824" y="185369"/>
                </a:lnTo>
                <a:lnTo>
                  <a:pt x="30670" y="196214"/>
                </a:lnTo>
                <a:close/>
              </a:path>
              <a:path w="290194" h="328929">
                <a:moveTo>
                  <a:pt x="86448" y="196214"/>
                </a:moveTo>
                <a:lnTo>
                  <a:pt x="30670" y="196214"/>
                </a:lnTo>
                <a:lnTo>
                  <a:pt x="19824" y="185369"/>
                </a:lnTo>
                <a:lnTo>
                  <a:pt x="73748" y="185369"/>
                </a:lnTo>
                <a:lnTo>
                  <a:pt x="73748" y="189864"/>
                </a:lnTo>
                <a:lnTo>
                  <a:pt x="86448" y="189864"/>
                </a:lnTo>
                <a:lnTo>
                  <a:pt x="86448" y="196214"/>
                </a:lnTo>
                <a:close/>
              </a:path>
              <a:path w="290194" h="328929">
                <a:moveTo>
                  <a:pt x="158343" y="314909"/>
                </a:moveTo>
                <a:lnTo>
                  <a:pt x="149364" y="314909"/>
                </a:lnTo>
                <a:lnTo>
                  <a:pt x="144868" y="310413"/>
                </a:lnTo>
                <a:lnTo>
                  <a:pt x="269913" y="185369"/>
                </a:lnTo>
                <a:lnTo>
                  <a:pt x="274408" y="196214"/>
                </a:lnTo>
                <a:lnTo>
                  <a:pt x="277037" y="196214"/>
                </a:lnTo>
                <a:lnTo>
                  <a:pt x="158343" y="314909"/>
                </a:lnTo>
                <a:close/>
              </a:path>
              <a:path w="290194" h="328929">
                <a:moveTo>
                  <a:pt x="277037" y="196214"/>
                </a:moveTo>
                <a:lnTo>
                  <a:pt x="274408" y="196214"/>
                </a:lnTo>
                <a:lnTo>
                  <a:pt x="269913" y="185369"/>
                </a:lnTo>
                <a:lnTo>
                  <a:pt x="287883" y="185369"/>
                </a:lnTo>
                <a:lnTo>
                  <a:pt x="277037" y="196214"/>
                </a:lnTo>
                <a:close/>
              </a:path>
              <a:path w="290194" h="328929">
                <a:moveTo>
                  <a:pt x="149364" y="314909"/>
                </a:moveTo>
                <a:lnTo>
                  <a:pt x="140373" y="314909"/>
                </a:lnTo>
                <a:lnTo>
                  <a:pt x="144868" y="310413"/>
                </a:lnTo>
                <a:lnTo>
                  <a:pt x="149364" y="314909"/>
                </a:lnTo>
                <a:close/>
              </a:path>
            </a:pathLst>
          </a:custGeom>
          <a:solidFill>
            <a:srgbClr val="C00000"/>
          </a:solidFill>
        </p:spPr>
        <p:txBody>
          <a:bodyPr wrap="square" lIns="0" tIns="0" rIns="0" bIns="0" rtlCol="0"/>
          <a:lstStyle/>
          <a:p>
            <a:endParaRPr/>
          </a:p>
        </p:txBody>
      </p:sp>
      <p:sp>
        <p:nvSpPr>
          <p:cNvPr id="30" name="object 30"/>
          <p:cNvSpPr/>
          <p:nvPr/>
        </p:nvSpPr>
        <p:spPr>
          <a:xfrm>
            <a:off x="3320796" y="4137659"/>
            <a:ext cx="2687320" cy="368935"/>
          </a:xfrm>
          <a:custGeom>
            <a:avLst/>
            <a:gdLst/>
            <a:ahLst/>
            <a:cxnLst/>
            <a:rect l="l" t="t" r="r" b="b"/>
            <a:pathLst>
              <a:path w="2687320" h="368935">
                <a:moveTo>
                  <a:pt x="0" y="0"/>
                </a:moveTo>
                <a:lnTo>
                  <a:pt x="2686812" y="0"/>
                </a:lnTo>
                <a:lnTo>
                  <a:pt x="2686812" y="368808"/>
                </a:lnTo>
                <a:lnTo>
                  <a:pt x="0" y="368808"/>
                </a:lnTo>
                <a:lnTo>
                  <a:pt x="0" y="0"/>
                </a:lnTo>
                <a:close/>
              </a:path>
            </a:pathLst>
          </a:custGeom>
          <a:solidFill>
            <a:srgbClr val="C00000"/>
          </a:solidFill>
        </p:spPr>
        <p:txBody>
          <a:bodyPr wrap="square" lIns="0" tIns="0" rIns="0" bIns="0" rtlCol="0"/>
          <a:lstStyle/>
          <a:p>
            <a:endParaRPr/>
          </a:p>
        </p:txBody>
      </p:sp>
      <p:sp>
        <p:nvSpPr>
          <p:cNvPr id="31" name="object 31"/>
          <p:cNvSpPr txBox="1"/>
          <p:nvPr/>
        </p:nvSpPr>
        <p:spPr>
          <a:xfrm>
            <a:off x="3622675" y="4165600"/>
            <a:ext cx="20828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a:cs typeface="微软雅黑"/>
              </a:rPr>
              <a:t>制定账号的主题调性</a:t>
            </a:r>
            <a:endParaRPr sz="1800">
              <a:latin typeface="微软雅黑"/>
              <a:cs typeface="微软雅黑"/>
            </a:endParaRPr>
          </a:p>
        </p:txBody>
      </p:sp>
      <p:sp>
        <p:nvSpPr>
          <p:cNvPr id="32" name="object 32"/>
          <p:cNvSpPr/>
          <p:nvPr/>
        </p:nvSpPr>
        <p:spPr>
          <a:xfrm>
            <a:off x="4530852" y="3727703"/>
            <a:ext cx="259079" cy="314325"/>
          </a:xfrm>
          <a:custGeom>
            <a:avLst/>
            <a:gdLst/>
            <a:ahLst/>
            <a:cxnLst/>
            <a:rect l="l" t="t" r="r" b="b"/>
            <a:pathLst>
              <a:path w="259079" h="314325">
                <a:moveTo>
                  <a:pt x="195072" y="184404"/>
                </a:moveTo>
                <a:lnTo>
                  <a:pt x="65532" y="184404"/>
                </a:lnTo>
                <a:lnTo>
                  <a:pt x="65532" y="0"/>
                </a:lnTo>
                <a:lnTo>
                  <a:pt x="195072" y="0"/>
                </a:lnTo>
                <a:lnTo>
                  <a:pt x="195072" y="184404"/>
                </a:lnTo>
                <a:close/>
              </a:path>
              <a:path w="259079" h="314325">
                <a:moveTo>
                  <a:pt x="129539" y="313944"/>
                </a:moveTo>
                <a:lnTo>
                  <a:pt x="0" y="184404"/>
                </a:lnTo>
                <a:lnTo>
                  <a:pt x="259080" y="184404"/>
                </a:lnTo>
                <a:lnTo>
                  <a:pt x="129539" y="313944"/>
                </a:lnTo>
                <a:close/>
              </a:path>
            </a:pathLst>
          </a:custGeom>
          <a:solidFill>
            <a:srgbClr val="C00000"/>
          </a:solidFill>
        </p:spPr>
        <p:txBody>
          <a:bodyPr wrap="square" lIns="0" tIns="0" rIns="0" bIns="0" rtlCol="0"/>
          <a:lstStyle/>
          <a:p>
            <a:endParaRPr/>
          </a:p>
        </p:txBody>
      </p:sp>
      <p:sp>
        <p:nvSpPr>
          <p:cNvPr id="33" name="object 33"/>
          <p:cNvSpPr/>
          <p:nvPr/>
        </p:nvSpPr>
        <p:spPr>
          <a:xfrm>
            <a:off x="4516030" y="3721734"/>
            <a:ext cx="290195" cy="328930"/>
          </a:xfrm>
          <a:custGeom>
            <a:avLst/>
            <a:gdLst/>
            <a:ahLst/>
            <a:cxnLst/>
            <a:rect l="l" t="t" r="r" b="b"/>
            <a:pathLst>
              <a:path w="290195" h="328929">
                <a:moveTo>
                  <a:pt x="73748" y="189864"/>
                </a:moveTo>
                <a:lnTo>
                  <a:pt x="73748" y="0"/>
                </a:lnTo>
                <a:lnTo>
                  <a:pt x="215988" y="0"/>
                </a:lnTo>
                <a:lnTo>
                  <a:pt x="215988" y="6350"/>
                </a:lnTo>
                <a:lnTo>
                  <a:pt x="86448" y="6350"/>
                </a:lnTo>
                <a:lnTo>
                  <a:pt x="80098" y="12700"/>
                </a:lnTo>
                <a:lnTo>
                  <a:pt x="86448" y="12700"/>
                </a:lnTo>
                <a:lnTo>
                  <a:pt x="86448" y="183514"/>
                </a:lnTo>
                <a:lnTo>
                  <a:pt x="80098" y="183514"/>
                </a:lnTo>
                <a:lnTo>
                  <a:pt x="73748" y="189864"/>
                </a:lnTo>
                <a:close/>
              </a:path>
              <a:path w="290195" h="328929">
                <a:moveTo>
                  <a:pt x="86448" y="12700"/>
                </a:moveTo>
                <a:lnTo>
                  <a:pt x="80098" y="12700"/>
                </a:lnTo>
                <a:lnTo>
                  <a:pt x="86448" y="6350"/>
                </a:lnTo>
                <a:lnTo>
                  <a:pt x="86448" y="12700"/>
                </a:lnTo>
                <a:close/>
              </a:path>
              <a:path w="290195" h="328929">
                <a:moveTo>
                  <a:pt x="203288" y="12700"/>
                </a:moveTo>
                <a:lnTo>
                  <a:pt x="86448" y="12700"/>
                </a:lnTo>
                <a:lnTo>
                  <a:pt x="86448" y="6350"/>
                </a:lnTo>
                <a:lnTo>
                  <a:pt x="203288" y="6350"/>
                </a:lnTo>
                <a:lnTo>
                  <a:pt x="203288" y="12700"/>
                </a:lnTo>
                <a:close/>
              </a:path>
              <a:path w="290195" h="328929">
                <a:moveTo>
                  <a:pt x="259067" y="196214"/>
                </a:moveTo>
                <a:lnTo>
                  <a:pt x="203288" y="196214"/>
                </a:lnTo>
                <a:lnTo>
                  <a:pt x="203288" y="6350"/>
                </a:lnTo>
                <a:lnTo>
                  <a:pt x="209638" y="12700"/>
                </a:lnTo>
                <a:lnTo>
                  <a:pt x="215988" y="12700"/>
                </a:lnTo>
                <a:lnTo>
                  <a:pt x="215988" y="183514"/>
                </a:lnTo>
                <a:lnTo>
                  <a:pt x="209638" y="183514"/>
                </a:lnTo>
                <a:lnTo>
                  <a:pt x="215988" y="189864"/>
                </a:lnTo>
                <a:lnTo>
                  <a:pt x="265417" y="189864"/>
                </a:lnTo>
                <a:lnTo>
                  <a:pt x="259067" y="196214"/>
                </a:lnTo>
                <a:close/>
              </a:path>
              <a:path w="290195" h="328929">
                <a:moveTo>
                  <a:pt x="215988" y="12700"/>
                </a:moveTo>
                <a:lnTo>
                  <a:pt x="209638" y="12700"/>
                </a:lnTo>
                <a:lnTo>
                  <a:pt x="203288" y="6350"/>
                </a:lnTo>
                <a:lnTo>
                  <a:pt x="215988" y="6350"/>
                </a:lnTo>
                <a:lnTo>
                  <a:pt x="215988" y="12700"/>
                </a:lnTo>
                <a:close/>
              </a:path>
              <a:path w="290195" h="328929">
                <a:moveTo>
                  <a:pt x="144868" y="328383"/>
                </a:moveTo>
                <a:lnTo>
                  <a:pt x="0" y="183514"/>
                </a:lnTo>
                <a:lnTo>
                  <a:pt x="73748" y="183514"/>
                </a:lnTo>
                <a:lnTo>
                  <a:pt x="73748" y="185369"/>
                </a:lnTo>
                <a:lnTo>
                  <a:pt x="19824" y="185369"/>
                </a:lnTo>
                <a:lnTo>
                  <a:pt x="15328" y="196214"/>
                </a:lnTo>
                <a:lnTo>
                  <a:pt x="30670" y="196214"/>
                </a:lnTo>
                <a:lnTo>
                  <a:pt x="144868" y="310413"/>
                </a:lnTo>
                <a:lnTo>
                  <a:pt x="140373" y="314909"/>
                </a:lnTo>
                <a:lnTo>
                  <a:pt x="158343" y="314909"/>
                </a:lnTo>
                <a:lnTo>
                  <a:pt x="144868" y="328383"/>
                </a:lnTo>
                <a:close/>
              </a:path>
              <a:path w="290195" h="328929">
                <a:moveTo>
                  <a:pt x="86448" y="189864"/>
                </a:moveTo>
                <a:lnTo>
                  <a:pt x="73748" y="189864"/>
                </a:lnTo>
                <a:lnTo>
                  <a:pt x="80098" y="183514"/>
                </a:lnTo>
                <a:lnTo>
                  <a:pt x="86448" y="183514"/>
                </a:lnTo>
                <a:lnTo>
                  <a:pt x="86448" y="189864"/>
                </a:lnTo>
                <a:close/>
              </a:path>
              <a:path w="290195" h="328929">
                <a:moveTo>
                  <a:pt x="215988" y="189864"/>
                </a:moveTo>
                <a:lnTo>
                  <a:pt x="209638" y="183514"/>
                </a:lnTo>
                <a:lnTo>
                  <a:pt x="215988" y="183514"/>
                </a:lnTo>
                <a:lnTo>
                  <a:pt x="215988" y="189864"/>
                </a:lnTo>
                <a:close/>
              </a:path>
              <a:path w="290195" h="328929">
                <a:moveTo>
                  <a:pt x="265417" y="189864"/>
                </a:moveTo>
                <a:lnTo>
                  <a:pt x="215988" y="189864"/>
                </a:lnTo>
                <a:lnTo>
                  <a:pt x="215988" y="183514"/>
                </a:lnTo>
                <a:lnTo>
                  <a:pt x="289737" y="183514"/>
                </a:lnTo>
                <a:lnTo>
                  <a:pt x="287883" y="185369"/>
                </a:lnTo>
                <a:lnTo>
                  <a:pt x="269913" y="185369"/>
                </a:lnTo>
                <a:lnTo>
                  <a:pt x="265417" y="189864"/>
                </a:lnTo>
                <a:close/>
              </a:path>
              <a:path w="290195" h="328929">
                <a:moveTo>
                  <a:pt x="30670" y="196214"/>
                </a:moveTo>
                <a:lnTo>
                  <a:pt x="15328" y="196214"/>
                </a:lnTo>
                <a:lnTo>
                  <a:pt x="19824" y="185369"/>
                </a:lnTo>
                <a:lnTo>
                  <a:pt x="30670" y="196214"/>
                </a:lnTo>
                <a:close/>
              </a:path>
              <a:path w="290195" h="328929">
                <a:moveTo>
                  <a:pt x="86448" y="196214"/>
                </a:moveTo>
                <a:lnTo>
                  <a:pt x="30670" y="196214"/>
                </a:lnTo>
                <a:lnTo>
                  <a:pt x="19824" y="185369"/>
                </a:lnTo>
                <a:lnTo>
                  <a:pt x="73748" y="185369"/>
                </a:lnTo>
                <a:lnTo>
                  <a:pt x="73748" y="189864"/>
                </a:lnTo>
                <a:lnTo>
                  <a:pt x="86448" y="189864"/>
                </a:lnTo>
                <a:lnTo>
                  <a:pt x="86448" y="196214"/>
                </a:lnTo>
                <a:close/>
              </a:path>
              <a:path w="290195" h="328929">
                <a:moveTo>
                  <a:pt x="158343" y="314909"/>
                </a:moveTo>
                <a:lnTo>
                  <a:pt x="149364" y="314909"/>
                </a:lnTo>
                <a:lnTo>
                  <a:pt x="144868" y="310413"/>
                </a:lnTo>
                <a:lnTo>
                  <a:pt x="269913" y="185369"/>
                </a:lnTo>
                <a:lnTo>
                  <a:pt x="274408" y="196214"/>
                </a:lnTo>
                <a:lnTo>
                  <a:pt x="277037" y="196214"/>
                </a:lnTo>
                <a:lnTo>
                  <a:pt x="158343" y="314909"/>
                </a:lnTo>
                <a:close/>
              </a:path>
              <a:path w="290195" h="328929">
                <a:moveTo>
                  <a:pt x="277037" y="196214"/>
                </a:moveTo>
                <a:lnTo>
                  <a:pt x="274408" y="196214"/>
                </a:lnTo>
                <a:lnTo>
                  <a:pt x="269913" y="185369"/>
                </a:lnTo>
                <a:lnTo>
                  <a:pt x="287883" y="185369"/>
                </a:lnTo>
                <a:lnTo>
                  <a:pt x="277037" y="196214"/>
                </a:lnTo>
                <a:close/>
              </a:path>
              <a:path w="290195" h="328929">
                <a:moveTo>
                  <a:pt x="149364" y="314909"/>
                </a:moveTo>
                <a:lnTo>
                  <a:pt x="140373" y="314909"/>
                </a:lnTo>
                <a:lnTo>
                  <a:pt x="144868" y="310413"/>
                </a:lnTo>
                <a:lnTo>
                  <a:pt x="149364" y="314909"/>
                </a:lnTo>
                <a:close/>
              </a:path>
            </a:pathLst>
          </a:custGeom>
          <a:solidFill>
            <a:srgbClr val="C00000"/>
          </a:solidFill>
        </p:spPr>
        <p:txBody>
          <a:bodyPr wrap="square" lIns="0" tIns="0" rIns="0" bIns="0" rtlCol="0"/>
          <a:lstStyle/>
          <a:p>
            <a:endParaRPr/>
          </a:p>
        </p:txBody>
      </p:sp>
      <p:sp>
        <p:nvSpPr>
          <p:cNvPr id="34" name="object 34"/>
          <p:cNvSpPr/>
          <p:nvPr/>
        </p:nvSpPr>
        <p:spPr>
          <a:xfrm>
            <a:off x="6166103" y="4137659"/>
            <a:ext cx="2766060" cy="368935"/>
          </a:xfrm>
          <a:custGeom>
            <a:avLst/>
            <a:gdLst/>
            <a:ahLst/>
            <a:cxnLst/>
            <a:rect l="l" t="t" r="r" b="b"/>
            <a:pathLst>
              <a:path w="2766059" h="368935">
                <a:moveTo>
                  <a:pt x="0" y="0"/>
                </a:moveTo>
                <a:lnTo>
                  <a:pt x="2766059" y="0"/>
                </a:lnTo>
                <a:lnTo>
                  <a:pt x="2766059" y="368808"/>
                </a:lnTo>
                <a:lnTo>
                  <a:pt x="0" y="368808"/>
                </a:lnTo>
                <a:lnTo>
                  <a:pt x="0" y="0"/>
                </a:lnTo>
                <a:close/>
              </a:path>
            </a:pathLst>
          </a:custGeom>
          <a:solidFill>
            <a:srgbClr val="C00000"/>
          </a:solidFill>
        </p:spPr>
        <p:txBody>
          <a:bodyPr wrap="square" lIns="0" tIns="0" rIns="0" bIns="0" rtlCol="0"/>
          <a:lstStyle/>
          <a:p>
            <a:endParaRPr/>
          </a:p>
        </p:txBody>
      </p:sp>
      <p:sp>
        <p:nvSpPr>
          <p:cNvPr id="35" name="object 35"/>
          <p:cNvSpPr txBox="1"/>
          <p:nvPr/>
        </p:nvSpPr>
        <p:spPr>
          <a:xfrm>
            <a:off x="6507480" y="4165600"/>
            <a:ext cx="20828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a:cs typeface="微软雅黑"/>
              </a:rPr>
              <a:t>选择平台及内容形式</a:t>
            </a:r>
            <a:endParaRPr sz="1800">
              <a:latin typeface="微软雅黑"/>
              <a:cs typeface="微软雅黑"/>
            </a:endParaRPr>
          </a:p>
        </p:txBody>
      </p:sp>
      <p:sp>
        <p:nvSpPr>
          <p:cNvPr id="36" name="object 36"/>
          <p:cNvSpPr/>
          <p:nvPr/>
        </p:nvSpPr>
        <p:spPr>
          <a:xfrm>
            <a:off x="7415783" y="3727703"/>
            <a:ext cx="259079" cy="314325"/>
          </a:xfrm>
          <a:custGeom>
            <a:avLst/>
            <a:gdLst/>
            <a:ahLst/>
            <a:cxnLst/>
            <a:rect l="l" t="t" r="r" b="b"/>
            <a:pathLst>
              <a:path w="259079" h="314325">
                <a:moveTo>
                  <a:pt x="193548" y="184404"/>
                </a:moveTo>
                <a:lnTo>
                  <a:pt x="64008" y="184404"/>
                </a:lnTo>
                <a:lnTo>
                  <a:pt x="64008" y="0"/>
                </a:lnTo>
                <a:lnTo>
                  <a:pt x="193548" y="0"/>
                </a:lnTo>
                <a:lnTo>
                  <a:pt x="193548" y="184404"/>
                </a:lnTo>
                <a:close/>
              </a:path>
              <a:path w="259079" h="314325">
                <a:moveTo>
                  <a:pt x="129540" y="313944"/>
                </a:moveTo>
                <a:lnTo>
                  <a:pt x="0" y="184404"/>
                </a:lnTo>
                <a:lnTo>
                  <a:pt x="259080" y="184404"/>
                </a:lnTo>
                <a:lnTo>
                  <a:pt x="129540" y="313944"/>
                </a:lnTo>
                <a:close/>
              </a:path>
            </a:pathLst>
          </a:custGeom>
          <a:solidFill>
            <a:srgbClr val="C00000"/>
          </a:solidFill>
        </p:spPr>
        <p:txBody>
          <a:bodyPr wrap="square" lIns="0" tIns="0" rIns="0" bIns="0" rtlCol="0"/>
          <a:lstStyle/>
          <a:p>
            <a:endParaRPr/>
          </a:p>
        </p:txBody>
      </p:sp>
      <p:sp>
        <p:nvSpPr>
          <p:cNvPr id="37" name="object 37"/>
          <p:cNvSpPr/>
          <p:nvPr/>
        </p:nvSpPr>
        <p:spPr>
          <a:xfrm>
            <a:off x="7400201" y="3721734"/>
            <a:ext cx="290195" cy="328930"/>
          </a:xfrm>
          <a:custGeom>
            <a:avLst/>
            <a:gdLst/>
            <a:ahLst/>
            <a:cxnLst/>
            <a:rect l="l" t="t" r="r" b="b"/>
            <a:pathLst>
              <a:path w="290195" h="328929">
                <a:moveTo>
                  <a:pt x="73748" y="189864"/>
                </a:moveTo>
                <a:lnTo>
                  <a:pt x="73748" y="0"/>
                </a:lnTo>
                <a:lnTo>
                  <a:pt x="215988" y="0"/>
                </a:lnTo>
                <a:lnTo>
                  <a:pt x="215988" y="6350"/>
                </a:lnTo>
                <a:lnTo>
                  <a:pt x="86448" y="6350"/>
                </a:lnTo>
                <a:lnTo>
                  <a:pt x="80098" y="12700"/>
                </a:lnTo>
                <a:lnTo>
                  <a:pt x="86448" y="12700"/>
                </a:lnTo>
                <a:lnTo>
                  <a:pt x="86448" y="183514"/>
                </a:lnTo>
                <a:lnTo>
                  <a:pt x="80098" y="183514"/>
                </a:lnTo>
                <a:lnTo>
                  <a:pt x="73748" y="189864"/>
                </a:lnTo>
                <a:close/>
              </a:path>
              <a:path w="290195" h="328929">
                <a:moveTo>
                  <a:pt x="86448" y="12700"/>
                </a:moveTo>
                <a:lnTo>
                  <a:pt x="80098" y="12700"/>
                </a:lnTo>
                <a:lnTo>
                  <a:pt x="86448" y="6350"/>
                </a:lnTo>
                <a:lnTo>
                  <a:pt x="86448" y="12700"/>
                </a:lnTo>
                <a:close/>
              </a:path>
              <a:path w="290195" h="328929">
                <a:moveTo>
                  <a:pt x="203288" y="12700"/>
                </a:moveTo>
                <a:lnTo>
                  <a:pt x="86448" y="12700"/>
                </a:lnTo>
                <a:lnTo>
                  <a:pt x="86448" y="6350"/>
                </a:lnTo>
                <a:lnTo>
                  <a:pt x="203288" y="6350"/>
                </a:lnTo>
                <a:lnTo>
                  <a:pt x="203288" y="12700"/>
                </a:lnTo>
                <a:close/>
              </a:path>
              <a:path w="290195" h="328929">
                <a:moveTo>
                  <a:pt x="259067" y="196214"/>
                </a:moveTo>
                <a:lnTo>
                  <a:pt x="203288" y="196214"/>
                </a:lnTo>
                <a:lnTo>
                  <a:pt x="203288" y="6350"/>
                </a:lnTo>
                <a:lnTo>
                  <a:pt x="209638" y="12700"/>
                </a:lnTo>
                <a:lnTo>
                  <a:pt x="215988" y="12700"/>
                </a:lnTo>
                <a:lnTo>
                  <a:pt x="215988" y="183514"/>
                </a:lnTo>
                <a:lnTo>
                  <a:pt x="209638" y="183514"/>
                </a:lnTo>
                <a:lnTo>
                  <a:pt x="215988" y="189864"/>
                </a:lnTo>
                <a:lnTo>
                  <a:pt x="265417" y="189864"/>
                </a:lnTo>
                <a:lnTo>
                  <a:pt x="259067" y="196214"/>
                </a:lnTo>
                <a:close/>
              </a:path>
              <a:path w="290195" h="328929">
                <a:moveTo>
                  <a:pt x="215988" y="12700"/>
                </a:moveTo>
                <a:lnTo>
                  <a:pt x="209638" y="12700"/>
                </a:lnTo>
                <a:lnTo>
                  <a:pt x="203288" y="6350"/>
                </a:lnTo>
                <a:lnTo>
                  <a:pt x="215988" y="6350"/>
                </a:lnTo>
                <a:lnTo>
                  <a:pt x="215988" y="12700"/>
                </a:lnTo>
                <a:close/>
              </a:path>
              <a:path w="290195" h="328929">
                <a:moveTo>
                  <a:pt x="144868" y="328383"/>
                </a:moveTo>
                <a:lnTo>
                  <a:pt x="0" y="183514"/>
                </a:lnTo>
                <a:lnTo>
                  <a:pt x="73748" y="183514"/>
                </a:lnTo>
                <a:lnTo>
                  <a:pt x="73748" y="185369"/>
                </a:lnTo>
                <a:lnTo>
                  <a:pt x="19824" y="185369"/>
                </a:lnTo>
                <a:lnTo>
                  <a:pt x="15328" y="196214"/>
                </a:lnTo>
                <a:lnTo>
                  <a:pt x="30670" y="196214"/>
                </a:lnTo>
                <a:lnTo>
                  <a:pt x="144868" y="310413"/>
                </a:lnTo>
                <a:lnTo>
                  <a:pt x="140373" y="314909"/>
                </a:lnTo>
                <a:lnTo>
                  <a:pt x="158343" y="314909"/>
                </a:lnTo>
                <a:lnTo>
                  <a:pt x="144868" y="328383"/>
                </a:lnTo>
                <a:close/>
              </a:path>
              <a:path w="290195" h="328929">
                <a:moveTo>
                  <a:pt x="86448" y="189864"/>
                </a:moveTo>
                <a:lnTo>
                  <a:pt x="73748" y="189864"/>
                </a:lnTo>
                <a:lnTo>
                  <a:pt x="80098" y="183514"/>
                </a:lnTo>
                <a:lnTo>
                  <a:pt x="86448" y="183514"/>
                </a:lnTo>
                <a:lnTo>
                  <a:pt x="86448" y="189864"/>
                </a:lnTo>
                <a:close/>
              </a:path>
              <a:path w="290195" h="328929">
                <a:moveTo>
                  <a:pt x="215988" y="189864"/>
                </a:moveTo>
                <a:lnTo>
                  <a:pt x="209638" y="183514"/>
                </a:lnTo>
                <a:lnTo>
                  <a:pt x="215988" y="183514"/>
                </a:lnTo>
                <a:lnTo>
                  <a:pt x="215988" y="189864"/>
                </a:lnTo>
                <a:close/>
              </a:path>
              <a:path w="290195" h="328929">
                <a:moveTo>
                  <a:pt x="265417" y="189864"/>
                </a:moveTo>
                <a:lnTo>
                  <a:pt x="215988" y="189864"/>
                </a:lnTo>
                <a:lnTo>
                  <a:pt x="215988" y="183514"/>
                </a:lnTo>
                <a:lnTo>
                  <a:pt x="289737" y="183514"/>
                </a:lnTo>
                <a:lnTo>
                  <a:pt x="287883" y="185369"/>
                </a:lnTo>
                <a:lnTo>
                  <a:pt x="269913" y="185369"/>
                </a:lnTo>
                <a:lnTo>
                  <a:pt x="265417" y="189864"/>
                </a:lnTo>
                <a:close/>
              </a:path>
              <a:path w="290195" h="328929">
                <a:moveTo>
                  <a:pt x="30670" y="196214"/>
                </a:moveTo>
                <a:lnTo>
                  <a:pt x="15328" y="196214"/>
                </a:lnTo>
                <a:lnTo>
                  <a:pt x="19824" y="185369"/>
                </a:lnTo>
                <a:lnTo>
                  <a:pt x="30670" y="196214"/>
                </a:lnTo>
                <a:close/>
              </a:path>
              <a:path w="290195" h="328929">
                <a:moveTo>
                  <a:pt x="86448" y="196214"/>
                </a:moveTo>
                <a:lnTo>
                  <a:pt x="30670" y="196214"/>
                </a:lnTo>
                <a:lnTo>
                  <a:pt x="19824" y="185369"/>
                </a:lnTo>
                <a:lnTo>
                  <a:pt x="73748" y="185369"/>
                </a:lnTo>
                <a:lnTo>
                  <a:pt x="73748" y="189864"/>
                </a:lnTo>
                <a:lnTo>
                  <a:pt x="86448" y="189864"/>
                </a:lnTo>
                <a:lnTo>
                  <a:pt x="86448" y="196214"/>
                </a:lnTo>
                <a:close/>
              </a:path>
              <a:path w="290195" h="328929">
                <a:moveTo>
                  <a:pt x="158343" y="314909"/>
                </a:moveTo>
                <a:lnTo>
                  <a:pt x="149364" y="314909"/>
                </a:lnTo>
                <a:lnTo>
                  <a:pt x="144868" y="310413"/>
                </a:lnTo>
                <a:lnTo>
                  <a:pt x="269913" y="185369"/>
                </a:lnTo>
                <a:lnTo>
                  <a:pt x="274408" y="196214"/>
                </a:lnTo>
                <a:lnTo>
                  <a:pt x="277037" y="196214"/>
                </a:lnTo>
                <a:lnTo>
                  <a:pt x="158343" y="314909"/>
                </a:lnTo>
                <a:close/>
              </a:path>
              <a:path w="290195" h="328929">
                <a:moveTo>
                  <a:pt x="277037" y="196214"/>
                </a:moveTo>
                <a:lnTo>
                  <a:pt x="274408" y="196214"/>
                </a:lnTo>
                <a:lnTo>
                  <a:pt x="269913" y="185369"/>
                </a:lnTo>
                <a:lnTo>
                  <a:pt x="287883" y="185369"/>
                </a:lnTo>
                <a:lnTo>
                  <a:pt x="277037" y="196214"/>
                </a:lnTo>
                <a:close/>
              </a:path>
              <a:path w="290195" h="328929">
                <a:moveTo>
                  <a:pt x="149364" y="314909"/>
                </a:moveTo>
                <a:lnTo>
                  <a:pt x="140373" y="314909"/>
                </a:lnTo>
                <a:lnTo>
                  <a:pt x="144868" y="310413"/>
                </a:lnTo>
                <a:lnTo>
                  <a:pt x="149364" y="314909"/>
                </a:lnTo>
                <a:close/>
              </a:path>
            </a:pathLst>
          </a:custGeom>
          <a:solidFill>
            <a:srgbClr val="C00000"/>
          </a:solidFill>
        </p:spPr>
        <p:txBody>
          <a:bodyPr wrap="square" lIns="0" tIns="0" rIns="0" bIns="0" rtlCol="0"/>
          <a:lstStyle/>
          <a:p>
            <a:endParaRPr/>
          </a:p>
        </p:txBody>
      </p:sp>
      <p:sp>
        <p:nvSpPr>
          <p:cNvPr id="38" name="object 38"/>
          <p:cNvSpPr/>
          <p:nvPr/>
        </p:nvSpPr>
        <p:spPr>
          <a:xfrm>
            <a:off x="9090659" y="4137659"/>
            <a:ext cx="2685415" cy="368935"/>
          </a:xfrm>
          <a:custGeom>
            <a:avLst/>
            <a:gdLst/>
            <a:ahLst/>
            <a:cxnLst/>
            <a:rect l="l" t="t" r="r" b="b"/>
            <a:pathLst>
              <a:path w="2685415" h="368935">
                <a:moveTo>
                  <a:pt x="0" y="0"/>
                </a:moveTo>
                <a:lnTo>
                  <a:pt x="2685288" y="0"/>
                </a:lnTo>
                <a:lnTo>
                  <a:pt x="2685288" y="368808"/>
                </a:lnTo>
                <a:lnTo>
                  <a:pt x="0" y="368808"/>
                </a:lnTo>
                <a:lnTo>
                  <a:pt x="0" y="0"/>
                </a:lnTo>
                <a:close/>
              </a:path>
            </a:pathLst>
          </a:custGeom>
          <a:solidFill>
            <a:srgbClr val="C00000"/>
          </a:solidFill>
        </p:spPr>
        <p:txBody>
          <a:bodyPr wrap="square" lIns="0" tIns="0" rIns="0" bIns="0" rtlCol="0"/>
          <a:lstStyle/>
          <a:p>
            <a:endParaRPr/>
          </a:p>
        </p:txBody>
      </p:sp>
      <p:sp>
        <p:nvSpPr>
          <p:cNvPr id="39" name="object 39"/>
          <p:cNvSpPr txBox="1"/>
          <p:nvPr/>
        </p:nvSpPr>
        <p:spPr>
          <a:xfrm>
            <a:off x="9276715" y="4165600"/>
            <a:ext cx="231140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a:cs typeface="微软雅黑"/>
              </a:rPr>
              <a:t>对标账号的借鉴及规避</a:t>
            </a:r>
            <a:endParaRPr sz="1800">
              <a:latin typeface="微软雅黑"/>
              <a:cs typeface="微软雅黑"/>
            </a:endParaRPr>
          </a:p>
        </p:txBody>
      </p:sp>
      <p:sp>
        <p:nvSpPr>
          <p:cNvPr id="40" name="object 40"/>
          <p:cNvSpPr/>
          <p:nvPr/>
        </p:nvSpPr>
        <p:spPr>
          <a:xfrm>
            <a:off x="10373868" y="3727703"/>
            <a:ext cx="259079" cy="314325"/>
          </a:xfrm>
          <a:custGeom>
            <a:avLst/>
            <a:gdLst/>
            <a:ahLst/>
            <a:cxnLst/>
            <a:rect l="l" t="t" r="r" b="b"/>
            <a:pathLst>
              <a:path w="259079" h="314325">
                <a:moveTo>
                  <a:pt x="193548" y="184404"/>
                </a:moveTo>
                <a:lnTo>
                  <a:pt x="64007" y="184404"/>
                </a:lnTo>
                <a:lnTo>
                  <a:pt x="64007" y="0"/>
                </a:lnTo>
                <a:lnTo>
                  <a:pt x="193548" y="0"/>
                </a:lnTo>
                <a:lnTo>
                  <a:pt x="193548" y="184404"/>
                </a:lnTo>
                <a:close/>
              </a:path>
              <a:path w="259079" h="314325">
                <a:moveTo>
                  <a:pt x="129539" y="313944"/>
                </a:moveTo>
                <a:lnTo>
                  <a:pt x="0" y="184404"/>
                </a:lnTo>
                <a:lnTo>
                  <a:pt x="259079" y="184404"/>
                </a:lnTo>
                <a:lnTo>
                  <a:pt x="129539" y="313944"/>
                </a:lnTo>
                <a:close/>
              </a:path>
            </a:pathLst>
          </a:custGeom>
          <a:solidFill>
            <a:srgbClr val="C00000"/>
          </a:solidFill>
        </p:spPr>
        <p:txBody>
          <a:bodyPr wrap="square" lIns="0" tIns="0" rIns="0" bIns="0" rtlCol="0"/>
          <a:lstStyle/>
          <a:p>
            <a:endParaRPr/>
          </a:p>
        </p:txBody>
      </p:sp>
      <p:sp>
        <p:nvSpPr>
          <p:cNvPr id="41" name="object 41"/>
          <p:cNvSpPr/>
          <p:nvPr/>
        </p:nvSpPr>
        <p:spPr>
          <a:xfrm>
            <a:off x="10358031" y="3721734"/>
            <a:ext cx="290195" cy="328930"/>
          </a:xfrm>
          <a:custGeom>
            <a:avLst/>
            <a:gdLst/>
            <a:ahLst/>
            <a:cxnLst/>
            <a:rect l="l" t="t" r="r" b="b"/>
            <a:pathLst>
              <a:path w="290195" h="328929">
                <a:moveTo>
                  <a:pt x="73748" y="189864"/>
                </a:moveTo>
                <a:lnTo>
                  <a:pt x="73748" y="0"/>
                </a:lnTo>
                <a:lnTo>
                  <a:pt x="215988" y="0"/>
                </a:lnTo>
                <a:lnTo>
                  <a:pt x="215988" y="6350"/>
                </a:lnTo>
                <a:lnTo>
                  <a:pt x="86448" y="6350"/>
                </a:lnTo>
                <a:lnTo>
                  <a:pt x="80098" y="12700"/>
                </a:lnTo>
                <a:lnTo>
                  <a:pt x="86448" y="12700"/>
                </a:lnTo>
                <a:lnTo>
                  <a:pt x="86448" y="183514"/>
                </a:lnTo>
                <a:lnTo>
                  <a:pt x="80098" y="183514"/>
                </a:lnTo>
                <a:lnTo>
                  <a:pt x="73748" y="189864"/>
                </a:lnTo>
                <a:close/>
              </a:path>
              <a:path w="290195" h="328929">
                <a:moveTo>
                  <a:pt x="86448" y="12700"/>
                </a:moveTo>
                <a:lnTo>
                  <a:pt x="80098" y="12700"/>
                </a:lnTo>
                <a:lnTo>
                  <a:pt x="86448" y="6350"/>
                </a:lnTo>
                <a:lnTo>
                  <a:pt x="86448" y="12700"/>
                </a:lnTo>
                <a:close/>
              </a:path>
              <a:path w="290195" h="328929">
                <a:moveTo>
                  <a:pt x="203288" y="12700"/>
                </a:moveTo>
                <a:lnTo>
                  <a:pt x="86448" y="12700"/>
                </a:lnTo>
                <a:lnTo>
                  <a:pt x="86448" y="6350"/>
                </a:lnTo>
                <a:lnTo>
                  <a:pt x="203288" y="6350"/>
                </a:lnTo>
                <a:lnTo>
                  <a:pt x="203288" y="12700"/>
                </a:lnTo>
                <a:close/>
              </a:path>
              <a:path w="290195" h="328929">
                <a:moveTo>
                  <a:pt x="259067" y="196214"/>
                </a:moveTo>
                <a:lnTo>
                  <a:pt x="203288" y="196214"/>
                </a:lnTo>
                <a:lnTo>
                  <a:pt x="203288" y="6350"/>
                </a:lnTo>
                <a:lnTo>
                  <a:pt x="209638" y="12700"/>
                </a:lnTo>
                <a:lnTo>
                  <a:pt x="215988" y="12700"/>
                </a:lnTo>
                <a:lnTo>
                  <a:pt x="215988" y="183514"/>
                </a:lnTo>
                <a:lnTo>
                  <a:pt x="209638" y="183514"/>
                </a:lnTo>
                <a:lnTo>
                  <a:pt x="215988" y="189864"/>
                </a:lnTo>
                <a:lnTo>
                  <a:pt x="265417" y="189864"/>
                </a:lnTo>
                <a:lnTo>
                  <a:pt x="259067" y="196214"/>
                </a:lnTo>
                <a:close/>
              </a:path>
              <a:path w="290195" h="328929">
                <a:moveTo>
                  <a:pt x="215988" y="12700"/>
                </a:moveTo>
                <a:lnTo>
                  <a:pt x="209638" y="12700"/>
                </a:lnTo>
                <a:lnTo>
                  <a:pt x="203288" y="6350"/>
                </a:lnTo>
                <a:lnTo>
                  <a:pt x="215988" y="6350"/>
                </a:lnTo>
                <a:lnTo>
                  <a:pt x="215988" y="12700"/>
                </a:lnTo>
                <a:close/>
              </a:path>
              <a:path w="290195" h="328929">
                <a:moveTo>
                  <a:pt x="144868" y="328383"/>
                </a:moveTo>
                <a:lnTo>
                  <a:pt x="0" y="183514"/>
                </a:lnTo>
                <a:lnTo>
                  <a:pt x="73748" y="183514"/>
                </a:lnTo>
                <a:lnTo>
                  <a:pt x="73748" y="185369"/>
                </a:lnTo>
                <a:lnTo>
                  <a:pt x="19824" y="185369"/>
                </a:lnTo>
                <a:lnTo>
                  <a:pt x="15328" y="196214"/>
                </a:lnTo>
                <a:lnTo>
                  <a:pt x="30670" y="196214"/>
                </a:lnTo>
                <a:lnTo>
                  <a:pt x="144868" y="310413"/>
                </a:lnTo>
                <a:lnTo>
                  <a:pt x="140373" y="314909"/>
                </a:lnTo>
                <a:lnTo>
                  <a:pt x="158343" y="314909"/>
                </a:lnTo>
                <a:lnTo>
                  <a:pt x="144868" y="328383"/>
                </a:lnTo>
                <a:close/>
              </a:path>
              <a:path w="290195" h="328929">
                <a:moveTo>
                  <a:pt x="86448" y="189864"/>
                </a:moveTo>
                <a:lnTo>
                  <a:pt x="73748" y="189864"/>
                </a:lnTo>
                <a:lnTo>
                  <a:pt x="80098" y="183514"/>
                </a:lnTo>
                <a:lnTo>
                  <a:pt x="86448" y="183514"/>
                </a:lnTo>
                <a:lnTo>
                  <a:pt x="86448" y="189864"/>
                </a:lnTo>
                <a:close/>
              </a:path>
              <a:path w="290195" h="328929">
                <a:moveTo>
                  <a:pt x="215988" y="189864"/>
                </a:moveTo>
                <a:lnTo>
                  <a:pt x="209638" y="183514"/>
                </a:lnTo>
                <a:lnTo>
                  <a:pt x="215988" y="183514"/>
                </a:lnTo>
                <a:lnTo>
                  <a:pt x="215988" y="189864"/>
                </a:lnTo>
                <a:close/>
              </a:path>
              <a:path w="290195" h="328929">
                <a:moveTo>
                  <a:pt x="265417" y="189864"/>
                </a:moveTo>
                <a:lnTo>
                  <a:pt x="215988" y="189864"/>
                </a:lnTo>
                <a:lnTo>
                  <a:pt x="215988" y="183514"/>
                </a:lnTo>
                <a:lnTo>
                  <a:pt x="289737" y="183514"/>
                </a:lnTo>
                <a:lnTo>
                  <a:pt x="287883" y="185369"/>
                </a:lnTo>
                <a:lnTo>
                  <a:pt x="269913" y="185369"/>
                </a:lnTo>
                <a:lnTo>
                  <a:pt x="265417" y="189864"/>
                </a:lnTo>
                <a:close/>
              </a:path>
              <a:path w="290195" h="328929">
                <a:moveTo>
                  <a:pt x="30670" y="196214"/>
                </a:moveTo>
                <a:lnTo>
                  <a:pt x="15328" y="196214"/>
                </a:lnTo>
                <a:lnTo>
                  <a:pt x="19824" y="185369"/>
                </a:lnTo>
                <a:lnTo>
                  <a:pt x="30670" y="196214"/>
                </a:lnTo>
                <a:close/>
              </a:path>
              <a:path w="290195" h="328929">
                <a:moveTo>
                  <a:pt x="86448" y="196214"/>
                </a:moveTo>
                <a:lnTo>
                  <a:pt x="30670" y="196214"/>
                </a:lnTo>
                <a:lnTo>
                  <a:pt x="19824" y="185369"/>
                </a:lnTo>
                <a:lnTo>
                  <a:pt x="73748" y="185369"/>
                </a:lnTo>
                <a:lnTo>
                  <a:pt x="73748" y="189864"/>
                </a:lnTo>
                <a:lnTo>
                  <a:pt x="86448" y="189864"/>
                </a:lnTo>
                <a:lnTo>
                  <a:pt x="86448" y="196214"/>
                </a:lnTo>
                <a:close/>
              </a:path>
              <a:path w="290195" h="328929">
                <a:moveTo>
                  <a:pt x="158343" y="314909"/>
                </a:moveTo>
                <a:lnTo>
                  <a:pt x="149364" y="314909"/>
                </a:lnTo>
                <a:lnTo>
                  <a:pt x="144868" y="310413"/>
                </a:lnTo>
                <a:lnTo>
                  <a:pt x="269913" y="185369"/>
                </a:lnTo>
                <a:lnTo>
                  <a:pt x="274408" y="196214"/>
                </a:lnTo>
                <a:lnTo>
                  <a:pt x="277037" y="196214"/>
                </a:lnTo>
                <a:lnTo>
                  <a:pt x="158343" y="314909"/>
                </a:lnTo>
                <a:close/>
              </a:path>
              <a:path w="290195" h="328929">
                <a:moveTo>
                  <a:pt x="277037" y="196214"/>
                </a:moveTo>
                <a:lnTo>
                  <a:pt x="274408" y="196214"/>
                </a:lnTo>
                <a:lnTo>
                  <a:pt x="269913" y="185369"/>
                </a:lnTo>
                <a:lnTo>
                  <a:pt x="287883" y="185369"/>
                </a:lnTo>
                <a:lnTo>
                  <a:pt x="277037" y="196214"/>
                </a:lnTo>
                <a:close/>
              </a:path>
              <a:path w="290195" h="328929">
                <a:moveTo>
                  <a:pt x="149364" y="314909"/>
                </a:moveTo>
                <a:lnTo>
                  <a:pt x="140373" y="314909"/>
                </a:lnTo>
                <a:lnTo>
                  <a:pt x="144868" y="310413"/>
                </a:lnTo>
                <a:lnTo>
                  <a:pt x="149364" y="314909"/>
                </a:lnTo>
                <a:close/>
              </a:path>
            </a:pathLst>
          </a:custGeom>
          <a:solidFill>
            <a:srgbClr val="C00000"/>
          </a:solidFill>
        </p:spPr>
        <p:txBody>
          <a:bodyPr wrap="square" lIns="0" tIns="0" rIns="0" bIns="0" rtlCol="0"/>
          <a:lstStyle/>
          <a:p>
            <a:endParaRPr/>
          </a:p>
        </p:txBody>
      </p:sp>
      <p:pic>
        <p:nvPicPr>
          <p:cNvPr id="42" name="图片 41"/>
          <p:cNvPicPr>
            <a:picLocks noChangeAspect="1"/>
          </p:cNvPicPr>
          <p:nvPr/>
        </p:nvPicPr>
        <p:blipFill>
          <a:blip r:embed="rId3"/>
          <a:stretch>
            <a:fillRect/>
          </a:stretch>
        </p:blipFill>
        <p:spPr>
          <a:xfrm>
            <a:off x="10820400" y="34290"/>
            <a:ext cx="1164091" cy="5524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2548" y="262750"/>
            <a:ext cx="3606051" cy="444352"/>
          </a:xfrm>
          <a:prstGeom prst="rect">
            <a:avLst/>
          </a:prstGeom>
        </p:spPr>
        <p:txBody>
          <a:bodyPr vert="horz" wrap="square" lIns="0" tIns="13335" rIns="0" bIns="0" rtlCol="0">
            <a:spAutoFit/>
          </a:bodyPr>
          <a:lstStyle/>
          <a:p>
            <a:pPr marL="12700">
              <a:lnSpc>
                <a:spcPct val="100000"/>
              </a:lnSpc>
              <a:spcBef>
                <a:spcPts val="105"/>
              </a:spcBef>
            </a:pPr>
            <a:r>
              <a:rPr sz="2800" dirty="0"/>
              <a:t>帐号内容定位策</a:t>
            </a:r>
            <a:r>
              <a:rPr sz="2800" spc="5" dirty="0"/>
              <a:t>略</a:t>
            </a:r>
          </a:p>
        </p:txBody>
      </p:sp>
      <p:sp>
        <p:nvSpPr>
          <p:cNvPr id="3" name="object 3"/>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4" name="object 4"/>
          <p:cNvSpPr txBox="1"/>
          <p:nvPr/>
        </p:nvSpPr>
        <p:spPr>
          <a:xfrm>
            <a:off x="582294" y="1056639"/>
            <a:ext cx="103879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微软雅黑"/>
                <a:cs typeface="微软雅黑"/>
              </a:rPr>
              <a:t>根据品牌推广目的策划账号的内容定位，让用户直观感受到账号想传输的价值观，辅助输出精准且垂直的视频内容</a:t>
            </a:r>
            <a:r>
              <a:rPr sz="1600" spc="-5" dirty="0">
                <a:latin typeface="微软雅黑"/>
                <a:cs typeface="微软雅黑"/>
              </a:rPr>
              <a:t>。</a:t>
            </a:r>
            <a:endParaRPr sz="1600">
              <a:latin typeface="微软雅黑"/>
              <a:cs typeface="微软雅黑"/>
            </a:endParaRPr>
          </a:p>
        </p:txBody>
      </p:sp>
      <p:sp>
        <p:nvSpPr>
          <p:cNvPr id="5" name="object 5"/>
          <p:cNvSpPr/>
          <p:nvPr/>
        </p:nvSpPr>
        <p:spPr>
          <a:xfrm>
            <a:off x="949452" y="1652016"/>
            <a:ext cx="2133600" cy="452323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txBox="1"/>
          <p:nvPr/>
        </p:nvSpPr>
        <p:spPr>
          <a:xfrm>
            <a:off x="1214119" y="6203950"/>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【品牌官方号】</a:t>
            </a:r>
            <a:endParaRPr sz="1800">
              <a:latin typeface="微软雅黑"/>
              <a:cs typeface="微软雅黑"/>
            </a:endParaRPr>
          </a:p>
        </p:txBody>
      </p:sp>
      <p:sp>
        <p:nvSpPr>
          <p:cNvPr id="7" name="object 7"/>
          <p:cNvSpPr/>
          <p:nvPr/>
        </p:nvSpPr>
        <p:spPr>
          <a:xfrm>
            <a:off x="6350508" y="1652016"/>
            <a:ext cx="2145791" cy="452323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p:nvPr/>
        </p:nvSpPr>
        <p:spPr>
          <a:xfrm>
            <a:off x="6609715" y="6202679"/>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【品牌电商号】</a:t>
            </a:r>
            <a:endParaRPr sz="1800">
              <a:latin typeface="微软雅黑"/>
              <a:cs typeface="微软雅黑"/>
            </a:endParaRPr>
          </a:p>
        </p:txBody>
      </p:sp>
      <p:sp>
        <p:nvSpPr>
          <p:cNvPr id="9" name="object 9"/>
          <p:cNvSpPr/>
          <p:nvPr/>
        </p:nvSpPr>
        <p:spPr>
          <a:xfrm>
            <a:off x="3646932" y="1653539"/>
            <a:ext cx="2139695" cy="452323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txBox="1"/>
          <p:nvPr/>
        </p:nvSpPr>
        <p:spPr>
          <a:xfrm>
            <a:off x="3903979" y="6203950"/>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【品牌个人号】</a:t>
            </a:r>
            <a:endParaRPr sz="1800">
              <a:latin typeface="微软雅黑"/>
              <a:cs typeface="微软雅黑"/>
            </a:endParaRPr>
          </a:p>
        </p:txBody>
      </p:sp>
      <p:sp>
        <p:nvSpPr>
          <p:cNvPr id="11" name="object 11"/>
          <p:cNvSpPr txBox="1"/>
          <p:nvPr/>
        </p:nvSpPr>
        <p:spPr>
          <a:xfrm>
            <a:off x="9348469" y="6204584"/>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【品牌直播号】</a:t>
            </a:r>
            <a:endParaRPr sz="1800">
              <a:latin typeface="微软雅黑"/>
              <a:cs typeface="微软雅黑"/>
            </a:endParaRPr>
          </a:p>
        </p:txBody>
      </p:sp>
      <p:sp>
        <p:nvSpPr>
          <p:cNvPr id="12" name="object 12"/>
          <p:cNvSpPr/>
          <p:nvPr/>
        </p:nvSpPr>
        <p:spPr>
          <a:xfrm>
            <a:off x="9058656" y="1653539"/>
            <a:ext cx="2141220" cy="452323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pic>
        <p:nvPicPr>
          <p:cNvPr id="13" name="图片 12"/>
          <p:cNvPicPr>
            <a:picLocks noChangeAspect="1"/>
          </p:cNvPicPr>
          <p:nvPr/>
        </p:nvPicPr>
        <p:blipFill>
          <a:blip r:embed="rId6"/>
          <a:stretch>
            <a:fillRect/>
          </a:stretch>
        </p:blipFill>
        <p:spPr>
          <a:xfrm>
            <a:off x="10820400" y="34290"/>
            <a:ext cx="1164091" cy="5524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3" name="object 3"/>
          <p:cNvSpPr txBox="1">
            <a:spLocks noGrp="1"/>
          </p:cNvSpPr>
          <p:nvPr>
            <p:ph type="title"/>
          </p:nvPr>
        </p:nvSpPr>
        <p:spPr>
          <a:xfrm>
            <a:off x="432548" y="262750"/>
            <a:ext cx="10387852" cy="1370247"/>
          </a:xfrm>
          <a:prstGeom prst="rect">
            <a:avLst/>
          </a:prstGeom>
        </p:spPr>
        <p:txBody>
          <a:bodyPr vert="horz" wrap="square" lIns="0" tIns="13335" rIns="0" bIns="0" rtlCol="0">
            <a:spAutoFit/>
          </a:bodyPr>
          <a:lstStyle/>
          <a:p>
            <a:pPr marL="12700">
              <a:lnSpc>
                <a:spcPct val="100000"/>
              </a:lnSpc>
              <a:spcBef>
                <a:spcPts val="105"/>
              </a:spcBef>
            </a:pPr>
            <a:r>
              <a:rPr sz="2800" dirty="0"/>
              <a:t>帐号内容人设参</a:t>
            </a:r>
            <a:r>
              <a:rPr sz="2800" spc="5" dirty="0"/>
              <a:t>考</a:t>
            </a:r>
          </a:p>
          <a:p>
            <a:pPr marL="64135" marR="5080">
              <a:lnSpc>
                <a:spcPct val="200000"/>
              </a:lnSpc>
              <a:spcBef>
                <a:spcPts val="480"/>
              </a:spcBef>
            </a:pPr>
            <a:r>
              <a:rPr sz="1400" b="0" dirty="0">
                <a:latin typeface="微软雅黑"/>
                <a:cs typeface="微软雅黑"/>
              </a:rPr>
              <a:t>根据视频内容及品牌格调，设定账号相应的人设，包括角色年龄，身材比例，气质，行为举止及工作职业等维度，全方位</a:t>
            </a:r>
            <a:r>
              <a:rPr sz="1400" b="0" spc="-5" dirty="0">
                <a:latin typeface="微软雅黑"/>
                <a:cs typeface="微软雅黑"/>
              </a:rPr>
              <a:t>打 </a:t>
            </a:r>
            <a:r>
              <a:rPr sz="1400" b="0" dirty="0">
                <a:latin typeface="微软雅黑"/>
                <a:cs typeface="微软雅黑"/>
              </a:rPr>
              <a:t>造与内容相对应的角色风格及角色形象</a:t>
            </a:r>
            <a:r>
              <a:rPr sz="1400" b="0" spc="-5" dirty="0">
                <a:latin typeface="微软雅黑"/>
                <a:cs typeface="微软雅黑"/>
              </a:rPr>
              <a:t>。</a:t>
            </a:r>
            <a:endParaRPr sz="1400" dirty="0">
              <a:latin typeface="微软雅黑"/>
              <a:cs typeface="微软雅黑"/>
            </a:endParaRPr>
          </a:p>
        </p:txBody>
      </p:sp>
      <p:sp>
        <p:nvSpPr>
          <p:cNvPr id="4" name="object 4"/>
          <p:cNvSpPr/>
          <p:nvPr/>
        </p:nvSpPr>
        <p:spPr>
          <a:xfrm>
            <a:off x="8473440" y="2084832"/>
            <a:ext cx="1889759" cy="3953255"/>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6185915" y="2084832"/>
            <a:ext cx="1885188" cy="395325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3893820" y="2084832"/>
            <a:ext cx="1882139" cy="3942588"/>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1600200" y="2084832"/>
            <a:ext cx="1882139" cy="394411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p:nvPr/>
        </p:nvSpPr>
        <p:spPr>
          <a:xfrm>
            <a:off x="1956435" y="6066154"/>
            <a:ext cx="11684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【双人设】</a:t>
            </a:r>
            <a:endParaRPr sz="1800">
              <a:latin typeface="微软雅黑"/>
              <a:cs typeface="微软雅黑"/>
            </a:endParaRPr>
          </a:p>
        </p:txBody>
      </p:sp>
      <p:sp>
        <p:nvSpPr>
          <p:cNvPr id="9" name="object 9"/>
          <p:cNvSpPr txBox="1"/>
          <p:nvPr/>
        </p:nvSpPr>
        <p:spPr>
          <a:xfrm>
            <a:off x="6367145" y="6066154"/>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【剧情类人设】</a:t>
            </a:r>
            <a:endParaRPr sz="1800">
              <a:latin typeface="微软雅黑"/>
              <a:cs typeface="微软雅黑"/>
            </a:endParaRPr>
          </a:p>
        </p:txBody>
      </p:sp>
      <p:sp>
        <p:nvSpPr>
          <p:cNvPr id="10" name="object 10"/>
          <p:cNvSpPr txBox="1"/>
          <p:nvPr/>
        </p:nvSpPr>
        <p:spPr>
          <a:xfrm>
            <a:off x="4021454" y="6055995"/>
            <a:ext cx="16256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【干货类人设】</a:t>
            </a:r>
            <a:endParaRPr sz="1800">
              <a:latin typeface="微软雅黑"/>
              <a:cs typeface="微软雅黑"/>
            </a:endParaRPr>
          </a:p>
        </p:txBody>
      </p:sp>
      <p:sp>
        <p:nvSpPr>
          <p:cNvPr id="11" name="object 11"/>
          <p:cNvSpPr txBox="1"/>
          <p:nvPr/>
        </p:nvSpPr>
        <p:spPr>
          <a:xfrm>
            <a:off x="8653780" y="6055995"/>
            <a:ext cx="157289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【品牌</a:t>
            </a:r>
            <a:r>
              <a:rPr sz="1800" dirty="0">
                <a:latin typeface="Calibri"/>
                <a:cs typeface="Calibri"/>
              </a:rPr>
              <a:t>IP</a:t>
            </a:r>
            <a:r>
              <a:rPr sz="1800" dirty="0">
                <a:latin typeface="微软雅黑"/>
                <a:cs typeface="微软雅黑"/>
              </a:rPr>
              <a:t>形象】</a:t>
            </a:r>
            <a:endParaRPr sz="1800">
              <a:latin typeface="微软雅黑"/>
              <a:cs typeface="微软雅黑"/>
            </a:endParaRPr>
          </a:p>
        </p:txBody>
      </p:sp>
      <p:pic>
        <p:nvPicPr>
          <p:cNvPr id="12" name="图片 11"/>
          <p:cNvPicPr>
            <a:picLocks noChangeAspect="1"/>
          </p:cNvPicPr>
          <p:nvPr/>
        </p:nvPicPr>
        <p:blipFill>
          <a:blip r:embed="rId6"/>
          <a:stretch>
            <a:fillRect/>
          </a:stretch>
        </p:blipFill>
        <p:spPr>
          <a:xfrm>
            <a:off x="10820400" y="34290"/>
            <a:ext cx="1164091" cy="5524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3" name="object 3"/>
          <p:cNvSpPr txBox="1">
            <a:spLocks noGrp="1"/>
          </p:cNvSpPr>
          <p:nvPr>
            <p:ph type="title"/>
          </p:nvPr>
        </p:nvSpPr>
        <p:spPr>
          <a:xfrm>
            <a:off x="432548" y="262750"/>
            <a:ext cx="9778252" cy="1370247"/>
          </a:xfrm>
          <a:prstGeom prst="rect">
            <a:avLst/>
          </a:prstGeom>
        </p:spPr>
        <p:txBody>
          <a:bodyPr vert="horz" wrap="square" lIns="0" tIns="13335" rIns="0" bIns="0" rtlCol="0">
            <a:spAutoFit/>
          </a:bodyPr>
          <a:lstStyle/>
          <a:p>
            <a:pPr marL="12700">
              <a:lnSpc>
                <a:spcPct val="100000"/>
              </a:lnSpc>
              <a:spcBef>
                <a:spcPts val="105"/>
              </a:spcBef>
            </a:pPr>
            <a:r>
              <a:rPr sz="2800" dirty="0"/>
              <a:t>帐号内容形式参</a:t>
            </a:r>
            <a:r>
              <a:rPr sz="2800" spc="5" dirty="0"/>
              <a:t>考</a:t>
            </a:r>
          </a:p>
          <a:p>
            <a:pPr marL="64135" marR="5080">
              <a:lnSpc>
                <a:spcPct val="200000"/>
              </a:lnSpc>
              <a:spcBef>
                <a:spcPts val="480"/>
              </a:spcBef>
            </a:pPr>
            <a:r>
              <a:rPr sz="1400" b="0" dirty="0">
                <a:latin typeface="微软雅黑"/>
                <a:cs typeface="微软雅黑"/>
              </a:rPr>
              <a:t>以品牌受众人群的视频喜好制定相应的内容方向，并针对不同品牌的产品特点等维度设置创新性的记忆点及适合的内容形式</a:t>
            </a:r>
            <a:r>
              <a:rPr sz="1400" b="0" spc="-5" dirty="0">
                <a:latin typeface="微软雅黑"/>
                <a:cs typeface="微软雅黑"/>
              </a:rPr>
              <a:t>， </a:t>
            </a:r>
            <a:r>
              <a:rPr sz="1400" b="0" dirty="0">
                <a:latin typeface="微软雅黑"/>
                <a:cs typeface="微软雅黑"/>
              </a:rPr>
              <a:t>如：口播、情景短剧、产品测评、</a:t>
            </a:r>
            <a:r>
              <a:rPr sz="1400" b="0" spc="-5" dirty="0">
                <a:latin typeface="微软雅黑"/>
                <a:cs typeface="微软雅黑"/>
              </a:rPr>
              <a:t>vlog</a:t>
            </a:r>
            <a:r>
              <a:rPr sz="1400" b="0" dirty="0">
                <a:latin typeface="微软雅黑"/>
                <a:cs typeface="微软雅黑"/>
              </a:rPr>
              <a:t>、街拍探店等</a:t>
            </a:r>
            <a:r>
              <a:rPr sz="1400" b="0" spc="-5" dirty="0">
                <a:latin typeface="微软雅黑"/>
                <a:cs typeface="微软雅黑"/>
              </a:rPr>
              <a:t>。</a:t>
            </a:r>
            <a:endParaRPr sz="1400" dirty="0">
              <a:latin typeface="微软雅黑"/>
              <a:cs typeface="微软雅黑"/>
            </a:endParaRPr>
          </a:p>
        </p:txBody>
      </p:sp>
      <p:sp>
        <p:nvSpPr>
          <p:cNvPr id="4" name="object 4"/>
          <p:cNvSpPr/>
          <p:nvPr/>
        </p:nvSpPr>
        <p:spPr>
          <a:xfrm>
            <a:off x="7258812" y="2156460"/>
            <a:ext cx="1872996" cy="391820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2488692" y="2156460"/>
            <a:ext cx="2007108" cy="3916679"/>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953000" y="2156460"/>
            <a:ext cx="1868424" cy="3918204"/>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txBox="1"/>
          <p:nvPr/>
        </p:nvSpPr>
        <p:spPr>
          <a:xfrm>
            <a:off x="2793111" y="6101715"/>
            <a:ext cx="13970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【剧情形式】</a:t>
            </a:r>
            <a:endParaRPr sz="1800">
              <a:latin typeface="微软雅黑"/>
              <a:cs typeface="微软雅黑"/>
            </a:endParaRPr>
          </a:p>
        </p:txBody>
      </p:sp>
      <p:sp>
        <p:nvSpPr>
          <p:cNvPr id="10" name="object 10"/>
          <p:cNvSpPr txBox="1"/>
          <p:nvPr/>
        </p:nvSpPr>
        <p:spPr>
          <a:xfrm>
            <a:off x="5188965" y="6103620"/>
            <a:ext cx="13970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【干货知识】</a:t>
            </a:r>
            <a:endParaRPr sz="1800">
              <a:latin typeface="微软雅黑"/>
              <a:cs typeface="微软雅黑"/>
            </a:endParaRPr>
          </a:p>
        </p:txBody>
      </p:sp>
      <p:sp>
        <p:nvSpPr>
          <p:cNvPr id="11" name="object 11"/>
          <p:cNvSpPr txBox="1"/>
          <p:nvPr/>
        </p:nvSpPr>
        <p:spPr>
          <a:xfrm>
            <a:off x="7497190" y="6103620"/>
            <a:ext cx="139700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微软雅黑"/>
                <a:cs typeface="微软雅黑"/>
              </a:rPr>
              <a:t>【口播形式】</a:t>
            </a:r>
            <a:endParaRPr sz="1800">
              <a:latin typeface="微软雅黑"/>
              <a:cs typeface="微软雅黑"/>
            </a:endParaRPr>
          </a:p>
        </p:txBody>
      </p:sp>
      <p:pic>
        <p:nvPicPr>
          <p:cNvPr id="12" name="图片 11"/>
          <p:cNvPicPr>
            <a:picLocks noChangeAspect="1"/>
          </p:cNvPicPr>
          <p:nvPr/>
        </p:nvPicPr>
        <p:blipFill>
          <a:blip r:embed="rId5"/>
          <a:stretch>
            <a:fillRect/>
          </a:stretch>
        </p:blipFill>
        <p:spPr>
          <a:xfrm>
            <a:off x="10820400" y="34290"/>
            <a:ext cx="1164091" cy="5524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2548" y="262750"/>
            <a:ext cx="3377451" cy="444352"/>
          </a:xfrm>
          <a:prstGeom prst="rect">
            <a:avLst/>
          </a:prstGeom>
        </p:spPr>
        <p:txBody>
          <a:bodyPr vert="horz" wrap="square" lIns="0" tIns="13335" rIns="0" bIns="0" rtlCol="0">
            <a:spAutoFit/>
          </a:bodyPr>
          <a:lstStyle/>
          <a:p>
            <a:pPr marL="12700">
              <a:lnSpc>
                <a:spcPct val="100000"/>
              </a:lnSpc>
              <a:spcBef>
                <a:spcPts val="105"/>
              </a:spcBef>
            </a:pPr>
            <a:r>
              <a:rPr sz="2800" dirty="0"/>
              <a:t>帐号内容规划参</a:t>
            </a:r>
            <a:r>
              <a:rPr sz="2800" spc="5" dirty="0"/>
              <a:t>考</a:t>
            </a:r>
          </a:p>
        </p:txBody>
      </p:sp>
      <p:sp>
        <p:nvSpPr>
          <p:cNvPr id="3" name="object 3"/>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4" name="object 4"/>
          <p:cNvSpPr/>
          <p:nvPr/>
        </p:nvSpPr>
        <p:spPr>
          <a:xfrm>
            <a:off x="291084" y="1350263"/>
            <a:ext cx="11425555" cy="745490"/>
          </a:xfrm>
          <a:custGeom>
            <a:avLst/>
            <a:gdLst/>
            <a:ahLst/>
            <a:cxnLst/>
            <a:rect l="l" t="t" r="r" b="b"/>
            <a:pathLst>
              <a:path w="11425555" h="745489">
                <a:moveTo>
                  <a:pt x="11425428" y="745236"/>
                </a:moveTo>
                <a:lnTo>
                  <a:pt x="0" y="745236"/>
                </a:lnTo>
                <a:lnTo>
                  <a:pt x="5686044" y="0"/>
                </a:lnTo>
                <a:lnTo>
                  <a:pt x="11425428" y="745236"/>
                </a:lnTo>
                <a:close/>
              </a:path>
            </a:pathLst>
          </a:custGeom>
          <a:solidFill>
            <a:srgbClr val="C00000"/>
          </a:solidFill>
        </p:spPr>
        <p:txBody>
          <a:bodyPr wrap="square" lIns="0" tIns="0" rIns="0" bIns="0" rtlCol="0"/>
          <a:lstStyle/>
          <a:p>
            <a:endParaRPr/>
          </a:p>
        </p:txBody>
      </p:sp>
      <p:sp>
        <p:nvSpPr>
          <p:cNvPr id="5" name="object 5"/>
          <p:cNvSpPr txBox="1"/>
          <p:nvPr/>
        </p:nvSpPr>
        <p:spPr>
          <a:xfrm>
            <a:off x="5444490" y="1567815"/>
            <a:ext cx="124460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FFFF"/>
                </a:solidFill>
                <a:latin typeface="微软雅黑"/>
                <a:cs typeface="微软雅黑"/>
              </a:rPr>
              <a:t>账号名称</a:t>
            </a:r>
            <a:endParaRPr sz="2400">
              <a:latin typeface="微软雅黑"/>
              <a:cs typeface="微软雅黑"/>
            </a:endParaRPr>
          </a:p>
        </p:txBody>
      </p:sp>
      <p:sp>
        <p:nvSpPr>
          <p:cNvPr id="6" name="object 6"/>
          <p:cNvSpPr txBox="1"/>
          <p:nvPr/>
        </p:nvSpPr>
        <p:spPr>
          <a:xfrm>
            <a:off x="355091" y="5071871"/>
            <a:ext cx="1979930" cy="498475"/>
          </a:xfrm>
          <a:prstGeom prst="rect">
            <a:avLst/>
          </a:prstGeom>
          <a:solidFill>
            <a:srgbClr val="C00000"/>
          </a:solidFill>
        </p:spPr>
        <p:txBody>
          <a:bodyPr vert="horz" wrap="square" lIns="0" tIns="107314" rIns="0" bIns="0" rtlCol="0">
            <a:spAutoFit/>
          </a:bodyPr>
          <a:lstStyle/>
          <a:p>
            <a:pPr marL="565785">
              <a:lnSpc>
                <a:spcPct val="100000"/>
              </a:lnSpc>
              <a:spcBef>
                <a:spcPts val="844"/>
              </a:spcBef>
            </a:pPr>
            <a:r>
              <a:rPr sz="1650" b="1" i="1" u="sng" spc="-725" dirty="0">
                <a:solidFill>
                  <a:srgbClr val="FFFFFF"/>
                </a:solidFill>
                <a:uFill>
                  <a:solidFill>
                    <a:srgbClr val="FFFFFF"/>
                  </a:solidFill>
                </a:uFill>
                <a:latin typeface="微软雅黑"/>
                <a:cs typeface="微软雅黑"/>
              </a:rPr>
              <a:t>内容方</a:t>
            </a:r>
            <a:r>
              <a:rPr sz="1650" b="1" i="1" u="sng" spc="-55" dirty="0">
                <a:solidFill>
                  <a:srgbClr val="FFFFFF"/>
                </a:solidFill>
                <a:uFill>
                  <a:solidFill>
                    <a:srgbClr val="FFFFFF"/>
                  </a:solidFill>
                </a:uFill>
                <a:latin typeface="微软雅黑"/>
                <a:cs typeface="微软雅黑"/>
              </a:rPr>
              <a:t>向</a:t>
            </a:r>
            <a:endParaRPr sz="1650">
              <a:latin typeface="微软雅黑"/>
              <a:cs typeface="微软雅黑"/>
            </a:endParaRPr>
          </a:p>
        </p:txBody>
      </p:sp>
      <p:sp>
        <p:nvSpPr>
          <p:cNvPr id="7" name="object 7"/>
          <p:cNvSpPr txBox="1"/>
          <p:nvPr/>
        </p:nvSpPr>
        <p:spPr>
          <a:xfrm>
            <a:off x="350520" y="4463796"/>
            <a:ext cx="1988820" cy="520065"/>
          </a:xfrm>
          <a:prstGeom prst="rect">
            <a:avLst/>
          </a:prstGeom>
          <a:solidFill>
            <a:srgbClr val="C00000"/>
          </a:solidFill>
        </p:spPr>
        <p:txBody>
          <a:bodyPr vert="horz" wrap="square" lIns="0" tIns="118110" rIns="0" bIns="0" rtlCol="0">
            <a:spAutoFit/>
          </a:bodyPr>
          <a:lstStyle/>
          <a:p>
            <a:pPr marL="570865">
              <a:lnSpc>
                <a:spcPct val="100000"/>
              </a:lnSpc>
              <a:spcBef>
                <a:spcPts val="930"/>
              </a:spcBef>
            </a:pPr>
            <a:r>
              <a:rPr sz="1650" b="1" i="1" u="sng" spc="-725" dirty="0">
                <a:solidFill>
                  <a:srgbClr val="FFFFFF"/>
                </a:solidFill>
                <a:uFill>
                  <a:solidFill>
                    <a:srgbClr val="FFFFFF"/>
                  </a:solidFill>
                </a:uFill>
                <a:latin typeface="微软雅黑"/>
                <a:cs typeface="微软雅黑"/>
              </a:rPr>
              <a:t>人设定</a:t>
            </a:r>
            <a:r>
              <a:rPr sz="1650" b="1" i="1" u="sng" spc="-55" dirty="0">
                <a:solidFill>
                  <a:srgbClr val="FFFFFF"/>
                </a:solidFill>
                <a:uFill>
                  <a:solidFill>
                    <a:srgbClr val="FFFFFF"/>
                  </a:solidFill>
                </a:uFill>
                <a:latin typeface="微软雅黑"/>
                <a:cs typeface="微软雅黑"/>
              </a:rPr>
              <a:t>位</a:t>
            </a:r>
            <a:endParaRPr sz="1650">
              <a:latin typeface="微软雅黑"/>
              <a:cs typeface="微软雅黑"/>
            </a:endParaRPr>
          </a:p>
        </p:txBody>
      </p:sp>
      <p:sp>
        <p:nvSpPr>
          <p:cNvPr id="8" name="object 8"/>
          <p:cNvSpPr txBox="1"/>
          <p:nvPr/>
        </p:nvSpPr>
        <p:spPr>
          <a:xfrm>
            <a:off x="2420111" y="4465320"/>
            <a:ext cx="9357360" cy="518159"/>
          </a:xfrm>
          <a:prstGeom prst="rect">
            <a:avLst/>
          </a:prstGeom>
          <a:solidFill>
            <a:srgbClr val="C00000"/>
          </a:solidFill>
        </p:spPr>
        <p:txBody>
          <a:bodyPr vert="horz" wrap="square" lIns="0" tIns="123825" rIns="0" bIns="0" rtlCol="0">
            <a:spAutoFit/>
          </a:bodyPr>
          <a:lstStyle/>
          <a:p>
            <a:pPr algn="ctr">
              <a:lnSpc>
                <a:spcPct val="100000"/>
              </a:lnSpc>
              <a:spcBef>
                <a:spcPts val="975"/>
              </a:spcBef>
            </a:pPr>
            <a:r>
              <a:rPr sz="1600" b="1" dirty="0">
                <a:solidFill>
                  <a:srgbClr val="FFFFFF"/>
                </a:solidFill>
                <a:latin typeface="微软雅黑"/>
                <a:cs typeface="微软雅黑"/>
              </a:rPr>
              <a:t>主人设（背景、性格、特长、记忆点等）+辅人</a:t>
            </a:r>
            <a:r>
              <a:rPr sz="1600" b="1" spc="-5" dirty="0">
                <a:solidFill>
                  <a:srgbClr val="FFFFFF"/>
                </a:solidFill>
                <a:latin typeface="微软雅黑"/>
                <a:cs typeface="微软雅黑"/>
              </a:rPr>
              <a:t>设</a:t>
            </a:r>
            <a:endParaRPr sz="1600">
              <a:latin typeface="微软雅黑"/>
              <a:cs typeface="微软雅黑"/>
            </a:endParaRPr>
          </a:p>
        </p:txBody>
      </p:sp>
      <p:sp>
        <p:nvSpPr>
          <p:cNvPr id="9" name="object 9"/>
          <p:cNvSpPr txBox="1"/>
          <p:nvPr/>
        </p:nvSpPr>
        <p:spPr>
          <a:xfrm>
            <a:off x="352043" y="3208020"/>
            <a:ext cx="1979930" cy="548640"/>
          </a:xfrm>
          <a:prstGeom prst="rect">
            <a:avLst/>
          </a:prstGeom>
          <a:solidFill>
            <a:srgbClr val="585858"/>
          </a:solidFill>
        </p:spPr>
        <p:txBody>
          <a:bodyPr vert="horz" wrap="square" lIns="0" tIns="132715" rIns="0" bIns="0" rtlCol="0">
            <a:spAutoFit/>
          </a:bodyPr>
          <a:lstStyle/>
          <a:p>
            <a:pPr marL="565785">
              <a:lnSpc>
                <a:spcPct val="100000"/>
              </a:lnSpc>
              <a:spcBef>
                <a:spcPts val="1045"/>
              </a:spcBef>
            </a:pPr>
            <a:r>
              <a:rPr sz="1650" b="1" i="1" u="sng" spc="-725" dirty="0">
                <a:solidFill>
                  <a:srgbClr val="FFFFFF"/>
                </a:solidFill>
                <a:uFill>
                  <a:solidFill>
                    <a:srgbClr val="FFFFFF"/>
                  </a:solidFill>
                </a:uFill>
                <a:latin typeface="微软雅黑"/>
                <a:cs typeface="微软雅黑"/>
              </a:rPr>
              <a:t>内容运</a:t>
            </a:r>
            <a:r>
              <a:rPr sz="1650" b="1" i="1" u="sng" spc="-55" dirty="0">
                <a:solidFill>
                  <a:srgbClr val="FFFFFF"/>
                </a:solidFill>
                <a:uFill>
                  <a:solidFill>
                    <a:srgbClr val="FFFFFF"/>
                  </a:solidFill>
                </a:uFill>
                <a:latin typeface="微软雅黑"/>
                <a:cs typeface="微软雅黑"/>
              </a:rPr>
              <a:t>营</a:t>
            </a:r>
            <a:endParaRPr sz="1650">
              <a:latin typeface="微软雅黑"/>
              <a:cs typeface="微软雅黑"/>
            </a:endParaRPr>
          </a:p>
        </p:txBody>
      </p:sp>
      <p:sp>
        <p:nvSpPr>
          <p:cNvPr id="10" name="object 10"/>
          <p:cNvSpPr/>
          <p:nvPr/>
        </p:nvSpPr>
        <p:spPr>
          <a:xfrm>
            <a:off x="2407920" y="3195320"/>
            <a:ext cx="2347595" cy="574040"/>
          </a:xfrm>
          <a:custGeom>
            <a:avLst/>
            <a:gdLst/>
            <a:ahLst/>
            <a:cxnLst/>
            <a:rect l="l" t="t" r="r" b="b"/>
            <a:pathLst>
              <a:path w="2347595" h="574039">
                <a:moveTo>
                  <a:pt x="2334895" y="574039"/>
                </a:moveTo>
                <a:lnTo>
                  <a:pt x="12700" y="574039"/>
                </a:lnTo>
                <a:lnTo>
                  <a:pt x="10223" y="573798"/>
                </a:lnTo>
                <a:lnTo>
                  <a:pt x="0" y="561339"/>
                </a:lnTo>
                <a:lnTo>
                  <a:pt x="0" y="12699"/>
                </a:lnTo>
                <a:lnTo>
                  <a:pt x="12700" y="0"/>
                </a:lnTo>
                <a:lnTo>
                  <a:pt x="2334895" y="0"/>
                </a:lnTo>
                <a:lnTo>
                  <a:pt x="2347595" y="12699"/>
                </a:lnTo>
                <a:lnTo>
                  <a:pt x="25400" y="12699"/>
                </a:lnTo>
                <a:lnTo>
                  <a:pt x="12700" y="25399"/>
                </a:lnTo>
                <a:lnTo>
                  <a:pt x="25400" y="25399"/>
                </a:lnTo>
                <a:lnTo>
                  <a:pt x="25400" y="548639"/>
                </a:lnTo>
                <a:lnTo>
                  <a:pt x="12700" y="548639"/>
                </a:lnTo>
                <a:lnTo>
                  <a:pt x="25400" y="561339"/>
                </a:lnTo>
                <a:lnTo>
                  <a:pt x="2347595" y="561339"/>
                </a:lnTo>
                <a:lnTo>
                  <a:pt x="2347353" y="563816"/>
                </a:lnTo>
                <a:lnTo>
                  <a:pt x="2337371" y="573798"/>
                </a:lnTo>
                <a:lnTo>
                  <a:pt x="2334895" y="574039"/>
                </a:lnTo>
                <a:close/>
              </a:path>
              <a:path w="2347595" h="574039">
                <a:moveTo>
                  <a:pt x="25400" y="25399"/>
                </a:moveTo>
                <a:lnTo>
                  <a:pt x="12700" y="25399"/>
                </a:lnTo>
                <a:lnTo>
                  <a:pt x="25400" y="12699"/>
                </a:lnTo>
                <a:lnTo>
                  <a:pt x="25400" y="25399"/>
                </a:lnTo>
                <a:close/>
              </a:path>
              <a:path w="2347595" h="574039">
                <a:moveTo>
                  <a:pt x="2322195" y="25399"/>
                </a:moveTo>
                <a:lnTo>
                  <a:pt x="25400" y="25399"/>
                </a:lnTo>
                <a:lnTo>
                  <a:pt x="25400" y="12699"/>
                </a:lnTo>
                <a:lnTo>
                  <a:pt x="2322195" y="12699"/>
                </a:lnTo>
                <a:lnTo>
                  <a:pt x="2322195" y="25399"/>
                </a:lnTo>
                <a:close/>
              </a:path>
              <a:path w="2347595" h="574039">
                <a:moveTo>
                  <a:pt x="2322195" y="561339"/>
                </a:moveTo>
                <a:lnTo>
                  <a:pt x="2322195" y="12699"/>
                </a:lnTo>
                <a:lnTo>
                  <a:pt x="2334895" y="25399"/>
                </a:lnTo>
                <a:lnTo>
                  <a:pt x="2347595" y="25399"/>
                </a:lnTo>
                <a:lnTo>
                  <a:pt x="2347595" y="548639"/>
                </a:lnTo>
                <a:lnTo>
                  <a:pt x="2334895" y="548639"/>
                </a:lnTo>
                <a:lnTo>
                  <a:pt x="2322195" y="561339"/>
                </a:lnTo>
                <a:close/>
              </a:path>
              <a:path w="2347595" h="574039">
                <a:moveTo>
                  <a:pt x="2347595" y="25399"/>
                </a:moveTo>
                <a:lnTo>
                  <a:pt x="2334895" y="25399"/>
                </a:lnTo>
                <a:lnTo>
                  <a:pt x="2322195" y="12699"/>
                </a:lnTo>
                <a:lnTo>
                  <a:pt x="2347595" y="12699"/>
                </a:lnTo>
                <a:lnTo>
                  <a:pt x="2347595" y="25399"/>
                </a:lnTo>
                <a:close/>
              </a:path>
              <a:path w="2347595" h="574039">
                <a:moveTo>
                  <a:pt x="25400" y="561339"/>
                </a:moveTo>
                <a:lnTo>
                  <a:pt x="12700" y="548639"/>
                </a:lnTo>
                <a:lnTo>
                  <a:pt x="25400" y="548639"/>
                </a:lnTo>
                <a:lnTo>
                  <a:pt x="25400" y="561339"/>
                </a:lnTo>
                <a:close/>
              </a:path>
              <a:path w="2347595" h="574039">
                <a:moveTo>
                  <a:pt x="2322195" y="561339"/>
                </a:moveTo>
                <a:lnTo>
                  <a:pt x="25400" y="561339"/>
                </a:lnTo>
                <a:lnTo>
                  <a:pt x="25400" y="548639"/>
                </a:lnTo>
                <a:lnTo>
                  <a:pt x="2322195" y="548639"/>
                </a:lnTo>
                <a:lnTo>
                  <a:pt x="2322195" y="561339"/>
                </a:lnTo>
                <a:close/>
              </a:path>
              <a:path w="2347595" h="574039">
                <a:moveTo>
                  <a:pt x="2347595" y="561339"/>
                </a:moveTo>
                <a:lnTo>
                  <a:pt x="2322195" y="561339"/>
                </a:lnTo>
                <a:lnTo>
                  <a:pt x="2334895" y="548639"/>
                </a:lnTo>
                <a:lnTo>
                  <a:pt x="2347595" y="548639"/>
                </a:lnTo>
                <a:lnTo>
                  <a:pt x="2347595" y="561339"/>
                </a:lnTo>
                <a:close/>
              </a:path>
            </a:pathLst>
          </a:custGeom>
          <a:solidFill>
            <a:srgbClr val="585858"/>
          </a:solidFill>
        </p:spPr>
        <p:txBody>
          <a:bodyPr wrap="square" lIns="0" tIns="0" rIns="0" bIns="0" rtlCol="0"/>
          <a:lstStyle/>
          <a:p>
            <a:endParaRPr/>
          </a:p>
        </p:txBody>
      </p:sp>
      <p:sp>
        <p:nvSpPr>
          <p:cNvPr id="11" name="object 11"/>
          <p:cNvSpPr txBox="1"/>
          <p:nvPr/>
        </p:nvSpPr>
        <p:spPr>
          <a:xfrm>
            <a:off x="2755900" y="3213735"/>
            <a:ext cx="1650364" cy="512445"/>
          </a:xfrm>
          <a:prstGeom prst="rect">
            <a:avLst/>
          </a:prstGeom>
        </p:spPr>
        <p:txBody>
          <a:bodyPr vert="horz" wrap="square" lIns="0" tIns="12065" rIns="0" bIns="0" rtlCol="0">
            <a:spAutoFit/>
          </a:bodyPr>
          <a:lstStyle/>
          <a:p>
            <a:pPr algn="ctr">
              <a:lnSpc>
                <a:spcPct val="100000"/>
              </a:lnSpc>
              <a:spcBef>
                <a:spcPts val="95"/>
              </a:spcBef>
            </a:pPr>
            <a:r>
              <a:rPr sz="1600" dirty="0">
                <a:solidFill>
                  <a:srgbClr val="404040"/>
                </a:solidFill>
                <a:latin typeface="微软雅黑"/>
                <a:cs typeface="微软雅黑"/>
              </a:rPr>
              <a:t>剧本打</a:t>
            </a:r>
            <a:r>
              <a:rPr sz="1600" spc="-5" dirty="0">
                <a:solidFill>
                  <a:srgbClr val="404040"/>
                </a:solidFill>
                <a:latin typeface="微软雅黑"/>
                <a:cs typeface="微软雅黑"/>
              </a:rPr>
              <a:t>磨</a:t>
            </a:r>
            <a:endParaRPr sz="1600">
              <a:latin typeface="微软雅黑"/>
              <a:cs typeface="微软雅黑"/>
            </a:endParaRPr>
          </a:p>
          <a:p>
            <a:pPr algn="ctr">
              <a:lnSpc>
                <a:spcPct val="100000"/>
              </a:lnSpc>
            </a:pPr>
            <a:r>
              <a:rPr sz="1600" dirty="0">
                <a:solidFill>
                  <a:srgbClr val="404040"/>
                </a:solidFill>
                <a:latin typeface="微软雅黑"/>
                <a:cs typeface="微软雅黑"/>
              </a:rPr>
              <a:t>人设打磨内容试</a:t>
            </a:r>
            <a:r>
              <a:rPr sz="1600" spc="-5" dirty="0">
                <a:solidFill>
                  <a:srgbClr val="404040"/>
                </a:solidFill>
                <a:latin typeface="微软雅黑"/>
                <a:cs typeface="微软雅黑"/>
              </a:rPr>
              <a:t>推</a:t>
            </a:r>
            <a:endParaRPr sz="1600">
              <a:latin typeface="微软雅黑"/>
              <a:cs typeface="微软雅黑"/>
            </a:endParaRPr>
          </a:p>
        </p:txBody>
      </p:sp>
      <p:sp>
        <p:nvSpPr>
          <p:cNvPr id="12" name="object 12"/>
          <p:cNvSpPr/>
          <p:nvPr/>
        </p:nvSpPr>
        <p:spPr>
          <a:xfrm>
            <a:off x="4803140" y="3195320"/>
            <a:ext cx="2371090" cy="574040"/>
          </a:xfrm>
          <a:custGeom>
            <a:avLst/>
            <a:gdLst/>
            <a:ahLst/>
            <a:cxnLst/>
            <a:rect l="l" t="t" r="r" b="b"/>
            <a:pathLst>
              <a:path w="2371090" h="574039">
                <a:moveTo>
                  <a:pt x="2358390" y="574039"/>
                </a:moveTo>
                <a:lnTo>
                  <a:pt x="12700" y="574039"/>
                </a:lnTo>
                <a:lnTo>
                  <a:pt x="10223" y="573798"/>
                </a:lnTo>
                <a:lnTo>
                  <a:pt x="0" y="561339"/>
                </a:lnTo>
                <a:lnTo>
                  <a:pt x="0" y="12699"/>
                </a:lnTo>
                <a:lnTo>
                  <a:pt x="12700" y="0"/>
                </a:lnTo>
                <a:lnTo>
                  <a:pt x="2358390" y="0"/>
                </a:lnTo>
                <a:lnTo>
                  <a:pt x="2371090" y="12699"/>
                </a:lnTo>
                <a:lnTo>
                  <a:pt x="25400" y="12699"/>
                </a:lnTo>
                <a:lnTo>
                  <a:pt x="12700" y="25399"/>
                </a:lnTo>
                <a:lnTo>
                  <a:pt x="25400" y="25399"/>
                </a:lnTo>
                <a:lnTo>
                  <a:pt x="25400" y="548639"/>
                </a:lnTo>
                <a:lnTo>
                  <a:pt x="12700" y="548639"/>
                </a:lnTo>
                <a:lnTo>
                  <a:pt x="25400" y="561339"/>
                </a:lnTo>
                <a:lnTo>
                  <a:pt x="2371090" y="561339"/>
                </a:lnTo>
                <a:lnTo>
                  <a:pt x="2370848" y="563816"/>
                </a:lnTo>
                <a:lnTo>
                  <a:pt x="2360866" y="573798"/>
                </a:lnTo>
                <a:lnTo>
                  <a:pt x="2358390" y="574039"/>
                </a:lnTo>
                <a:close/>
              </a:path>
              <a:path w="2371090" h="574039">
                <a:moveTo>
                  <a:pt x="25400" y="25399"/>
                </a:moveTo>
                <a:lnTo>
                  <a:pt x="12700" y="25399"/>
                </a:lnTo>
                <a:lnTo>
                  <a:pt x="25400" y="12699"/>
                </a:lnTo>
                <a:lnTo>
                  <a:pt x="25400" y="25399"/>
                </a:lnTo>
                <a:close/>
              </a:path>
              <a:path w="2371090" h="574039">
                <a:moveTo>
                  <a:pt x="2345690" y="25399"/>
                </a:moveTo>
                <a:lnTo>
                  <a:pt x="25400" y="25399"/>
                </a:lnTo>
                <a:lnTo>
                  <a:pt x="25400" y="12699"/>
                </a:lnTo>
                <a:lnTo>
                  <a:pt x="2345690" y="12699"/>
                </a:lnTo>
                <a:lnTo>
                  <a:pt x="2345690" y="25399"/>
                </a:lnTo>
                <a:close/>
              </a:path>
              <a:path w="2371090" h="574039">
                <a:moveTo>
                  <a:pt x="2345690" y="561339"/>
                </a:moveTo>
                <a:lnTo>
                  <a:pt x="2345690" y="12699"/>
                </a:lnTo>
                <a:lnTo>
                  <a:pt x="2358390" y="25399"/>
                </a:lnTo>
                <a:lnTo>
                  <a:pt x="2371090" y="25399"/>
                </a:lnTo>
                <a:lnTo>
                  <a:pt x="2371090" y="548639"/>
                </a:lnTo>
                <a:lnTo>
                  <a:pt x="2358390" y="548639"/>
                </a:lnTo>
                <a:lnTo>
                  <a:pt x="2345690" y="561339"/>
                </a:lnTo>
                <a:close/>
              </a:path>
              <a:path w="2371090" h="574039">
                <a:moveTo>
                  <a:pt x="2371090" y="25399"/>
                </a:moveTo>
                <a:lnTo>
                  <a:pt x="2358390" y="25399"/>
                </a:lnTo>
                <a:lnTo>
                  <a:pt x="2345690" y="12699"/>
                </a:lnTo>
                <a:lnTo>
                  <a:pt x="2371090" y="12699"/>
                </a:lnTo>
                <a:lnTo>
                  <a:pt x="2371090" y="25399"/>
                </a:lnTo>
                <a:close/>
              </a:path>
              <a:path w="2371090" h="574039">
                <a:moveTo>
                  <a:pt x="25400" y="561339"/>
                </a:moveTo>
                <a:lnTo>
                  <a:pt x="12700" y="548639"/>
                </a:lnTo>
                <a:lnTo>
                  <a:pt x="25400" y="548639"/>
                </a:lnTo>
                <a:lnTo>
                  <a:pt x="25400" y="561339"/>
                </a:lnTo>
                <a:close/>
              </a:path>
              <a:path w="2371090" h="574039">
                <a:moveTo>
                  <a:pt x="2345690" y="561339"/>
                </a:moveTo>
                <a:lnTo>
                  <a:pt x="25400" y="561339"/>
                </a:lnTo>
                <a:lnTo>
                  <a:pt x="25400" y="548639"/>
                </a:lnTo>
                <a:lnTo>
                  <a:pt x="2345690" y="548639"/>
                </a:lnTo>
                <a:lnTo>
                  <a:pt x="2345690" y="561339"/>
                </a:lnTo>
                <a:close/>
              </a:path>
              <a:path w="2371090" h="574039">
                <a:moveTo>
                  <a:pt x="2371090" y="561339"/>
                </a:moveTo>
                <a:lnTo>
                  <a:pt x="2345690" y="561339"/>
                </a:lnTo>
                <a:lnTo>
                  <a:pt x="2358390" y="548639"/>
                </a:lnTo>
                <a:lnTo>
                  <a:pt x="2371090" y="548639"/>
                </a:lnTo>
                <a:lnTo>
                  <a:pt x="2371090" y="561339"/>
                </a:lnTo>
                <a:close/>
              </a:path>
            </a:pathLst>
          </a:custGeom>
          <a:solidFill>
            <a:srgbClr val="585858"/>
          </a:solidFill>
        </p:spPr>
        <p:txBody>
          <a:bodyPr wrap="square" lIns="0" tIns="0" rIns="0" bIns="0" rtlCol="0"/>
          <a:lstStyle/>
          <a:p>
            <a:endParaRPr/>
          </a:p>
        </p:txBody>
      </p:sp>
      <p:sp>
        <p:nvSpPr>
          <p:cNvPr id="13" name="object 13"/>
          <p:cNvSpPr txBox="1"/>
          <p:nvPr/>
        </p:nvSpPr>
        <p:spPr>
          <a:xfrm>
            <a:off x="5172709" y="3213735"/>
            <a:ext cx="1631950" cy="512445"/>
          </a:xfrm>
          <a:prstGeom prst="rect">
            <a:avLst/>
          </a:prstGeom>
        </p:spPr>
        <p:txBody>
          <a:bodyPr vert="horz" wrap="square" lIns="0" tIns="12065" rIns="0" bIns="0" rtlCol="0">
            <a:spAutoFit/>
          </a:bodyPr>
          <a:lstStyle/>
          <a:p>
            <a:pPr marL="206375" marR="5080" indent="-193675">
              <a:lnSpc>
                <a:spcPct val="100000"/>
              </a:lnSpc>
              <a:spcBef>
                <a:spcPts val="95"/>
              </a:spcBef>
            </a:pPr>
            <a:r>
              <a:rPr sz="1600" dirty="0">
                <a:solidFill>
                  <a:srgbClr val="404040"/>
                </a:solidFill>
                <a:latin typeface="微软雅黑"/>
                <a:cs typeface="微软雅黑"/>
              </a:rPr>
              <a:t>塑造任务或账号</a:t>
            </a:r>
            <a:r>
              <a:rPr sz="1600" spc="-5" dirty="0">
                <a:solidFill>
                  <a:srgbClr val="404040"/>
                </a:solidFill>
                <a:latin typeface="微软雅黑"/>
                <a:cs typeface="微软雅黑"/>
              </a:rPr>
              <a:t>IP </a:t>
            </a:r>
            <a:r>
              <a:rPr sz="1600" dirty="0">
                <a:solidFill>
                  <a:srgbClr val="404040"/>
                </a:solidFill>
                <a:latin typeface="微软雅黑"/>
                <a:cs typeface="微软雅黑"/>
              </a:rPr>
              <a:t>打造爆款内</a:t>
            </a:r>
            <a:r>
              <a:rPr sz="1600" spc="-5" dirty="0">
                <a:solidFill>
                  <a:srgbClr val="404040"/>
                </a:solidFill>
                <a:latin typeface="微软雅黑"/>
                <a:cs typeface="微软雅黑"/>
              </a:rPr>
              <a:t>容</a:t>
            </a:r>
            <a:endParaRPr sz="1600">
              <a:latin typeface="微软雅黑"/>
              <a:cs typeface="微软雅黑"/>
            </a:endParaRPr>
          </a:p>
        </p:txBody>
      </p:sp>
      <p:sp>
        <p:nvSpPr>
          <p:cNvPr id="14" name="object 14"/>
          <p:cNvSpPr/>
          <p:nvPr/>
        </p:nvSpPr>
        <p:spPr>
          <a:xfrm>
            <a:off x="7196455" y="3195320"/>
            <a:ext cx="4560570" cy="574040"/>
          </a:xfrm>
          <a:custGeom>
            <a:avLst/>
            <a:gdLst/>
            <a:ahLst/>
            <a:cxnLst/>
            <a:rect l="l" t="t" r="r" b="b"/>
            <a:pathLst>
              <a:path w="4560570" h="574039">
                <a:moveTo>
                  <a:pt x="4547870" y="574039"/>
                </a:moveTo>
                <a:lnTo>
                  <a:pt x="12700" y="574039"/>
                </a:lnTo>
                <a:lnTo>
                  <a:pt x="10223" y="573798"/>
                </a:lnTo>
                <a:lnTo>
                  <a:pt x="0" y="561339"/>
                </a:lnTo>
                <a:lnTo>
                  <a:pt x="0" y="12699"/>
                </a:lnTo>
                <a:lnTo>
                  <a:pt x="12700" y="0"/>
                </a:lnTo>
                <a:lnTo>
                  <a:pt x="4547870" y="0"/>
                </a:lnTo>
                <a:lnTo>
                  <a:pt x="4560570" y="12699"/>
                </a:lnTo>
                <a:lnTo>
                  <a:pt x="25400" y="12699"/>
                </a:lnTo>
                <a:lnTo>
                  <a:pt x="12700" y="25399"/>
                </a:lnTo>
                <a:lnTo>
                  <a:pt x="25400" y="25399"/>
                </a:lnTo>
                <a:lnTo>
                  <a:pt x="25400" y="548639"/>
                </a:lnTo>
                <a:lnTo>
                  <a:pt x="12700" y="548639"/>
                </a:lnTo>
                <a:lnTo>
                  <a:pt x="25400" y="561339"/>
                </a:lnTo>
                <a:lnTo>
                  <a:pt x="4560570" y="561339"/>
                </a:lnTo>
                <a:lnTo>
                  <a:pt x="4560328" y="563816"/>
                </a:lnTo>
                <a:lnTo>
                  <a:pt x="4550346" y="573798"/>
                </a:lnTo>
                <a:lnTo>
                  <a:pt x="4547870" y="574039"/>
                </a:lnTo>
                <a:close/>
              </a:path>
              <a:path w="4560570" h="574039">
                <a:moveTo>
                  <a:pt x="25400" y="25399"/>
                </a:moveTo>
                <a:lnTo>
                  <a:pt x="12700" y="25399"/>
                </a:lnTo>
                <a:lnTo>
                  <a:pt x="25400" y="12699"/>
                </a:lnTo>
                <a:lnTo>
                  <a:pt x="25400" y="25399"/>
                </a:lnTo>
                <a:close/>
              </a:path>
              <a:path w="4560570" h="574039">
                <a:moveTo>
                  <a:pt x="4535170" y="25399"/>
                </a:moveTo>
                <a:lnTo>
                  <a:pt x="25400" y="25399"/>
                </a:lnTo>
                <a:lnTo>
                  <a:pt x="25400" y="12699"/>
                </a:lnTo>
                <a:lnTo>
                  <a:pt x="4535170" y="12699"/>
                </a:lnTo>
                <a:lnTo>
                  <a:pt x="4535170" y="25399"/>
                </a:lnTo>
                <a:close/>
              </a:path>
              <a:path w="4560570" h="574039">
                <a:moveTo>
                  <a:pt x="4535170" y="561339"/>
                </a:moveTo>
                <a:lnTo>
                  <a:pt x="4535170" y="12699"/>
                </a:lnTo>
                <a:lnTo>
                  <a:pt x="4547870" y="25399"/>
                </a:lnTo>
                <a:lnTo>
                  <a:pt x="4560570" y="25399"/>
                </a:lnTo>
                <a:lnTo>
                  <a:pt x="4560570" y="548639"/>
                </a:lnTo>
                <a:lnTo>
                  <a:pt x="4547870" y="548639"/>
                </a:lnTo>
                <a:lnTo>
                  <a:pt x="4535170" y="561339"/>
                </a:lnTo>
                <a:close/>
              </a:path>
              <a:path w="4560570" h="574039">
                <a:moveTo>
                  <a:pt x="4560570" y="25399"/>
                </a:moveTo>
                <a:lnTo>
                  <a:pt x="4547870" y="25399"/>
                </a:lnTo>
                <a:lnTo>
                  <a:pt x="4535170" y="12699"/>
                </a:lnTo>
                <a:lnTo>
                  <a:pt x="4560570" y="12699"/>
                </a:lnTo>
                <a:lnTo>
                  <a:pt x="4560570" y="25399"/>
                </a:lnTo>
                <a:close/>
              </a:path>
              <a:path w="4560570" h="574039">
                <a:moveTo>
                  <a:pt x="25400" y="561339"/>
                </a:moveTo>
                <a:lnTo>
                  <a:pt x="12700" y="548639"/>
                </a:lnTo>
                <a:lnTo>
                  <a:pt x="25400" y="548639"/>
                </a:lnTo>
                <a:lnTo>
                  <a:pt x="25400" y="561339"/>
                </a:lnTo>
                <a:close/>
              </a:path>
              <a:path w="4560570" h="574039">
                <a:moveTo>
                  <a:pt x="4535170" y="561339"/>
                </a:moveTo>
                <a:lnTo>
                  <a:pt x="25400" y="561339"/>
                </a:lnTo>
                <a:lnTo>
                  <a:pt x="25400" y="548639"/>
                </a:lnTo>
                <a:lnTo>
                  <a:pt x="4535170" y="548639"/>
                </a:lnTo>
                <a:lnTo>
                  <a:pt x="4535170" y="561339"/>
                </a:lnTo>
                <a:close/>
              </a:path>
              <a:path w="4560570" h="574039">
                <a:moveTo>
                  <a:pt x="4560570" y="561339"/>
                </a:moveTo>
                <a:lnTo>
                  <a:pt x="4535170" y="561339"/>
                </a:lnTo>
                <a:lnTo>
                  <a:pt x="4547870" y="548639"/>
                </a:lnTo>
                <a:lnTo>
                  <a:pt x="4560570" y="548639"/>
                </a:lnTo>
                <a:lnTo>
                  <a:pt x="4560570" y="561339"/>
                </a:lnTo>
                <a:close/>
              </a:path>
            </a:pathLst>
          </a:custGeom>
          <a:solidFill>
            <a:srgbClr val="585858"/>
          </a:solidFill>
        </p:spPr>
        <p:txBody>
          <a:bodyPr wrap="square" lIns="0" tIns="0" rIns="0" bIns="0" rtlCol="0"/>
          <a:lstStyle/>
          <a:p>
            <a:endParaRPr/>
          </a:p>
        </p:txBody>
      </p:sp>
      <p:sp>
        <p:nvSpPr>
          <p:cNvPr id="15" name="object 15"/>
          <p:cNvSpPr/>
          <p:nvPr/>
        </p:nvSpPr>
        <p:spPr>
          <a:xfrm>
            <a:off x="358140" y="2200655"/>
            <a:ext cx="11425555" cy="424180"/>
          </a:xfrm>
          <a:custGeom>
            <a:avLst/>
            <a:gdLst/>
            <a:ahLst/>
            <a:cxnLst/>
            <a:rect l="l" t="t" r="r" b="b"/>
            <a:pathLst>
              <a:path w="11425555" h="424180">
                <a:moveTo>
                  <a:pt x="0" y="0"/>
                </a:moveTo>
                <a:lnTo>
                  <a:pt x="11425428" y="0"/>
                </a:lnTo>
                <a:lnTo>
                  <a:pt x="11425428" y="423672"/>
                </a:lnTo>
                <a:lnTo>
                  <a:pt x="0" y="423672"/>
                </a:lnTo>
                <a:lnTo>
                  <a:pt x="0" y="0"/>
                </a:lnTo>
                <a:close/>
              </a:path>
            </a:pathLst>
          </a:custGeom>
          <a:solidFill>
            <a:srgbClr val="404040"/>
          </a:solidFill>
        </p:spPr>
        <p:txBody>
          <a:bodyPr wrap="square" lIns="0" tIns="0" rIns="0" bIns="0" rtlCol="0"/>
          <a:lstStyle/>
          <a:p>
            <a:endParaRPr/>
          </a:p>
        </p:txBody>
      </p:sp>
      <p:sp>
        <p:nvSpPr>
          <p:cNvPr id="16" name="object 16"/>
          <p:cNvSpPr/>
          <p:nvPr/>
        </p:nvSpPr>
        <p:spPr>
          <a:xfrm>
            <a:off x="353377" y="2196147"/>
            <a:ext cx="11434445" cy="432434"/>
          </a:xfrm>
          <a:custGeom>
            <a:avLst/>
            <a:gdLst/>
            <a:ahLst/>
            <a:cxnLst/>
            <a:rect l="l" t="t" r="r" b="b"/>
            <a:pathLst>
              <a:path w="11434445" h="432435">
                <a:moveTo>
                  <a:pt x="11429682" y="432434"/>
                </a:moveTo>
                <a:lnTo>
                  <a:pt x="4762" y="432434"/>
                </a:lnTo>
                <a:lnTo>
                  <a:pt x="3289" y="432206"/>
                </a:lnTo>
                <a:lnTo>
                  <a:pt x="1968" y="431520"/>
                </a:lnTo>
                <a:lnTo>
                  <a:pt x="914" y="430466"/>
                </a:lnTo>
                <a:lnTo>
                  <a:pt x="228" y="429145"/>
                </a:lnTo>
                <a:lnTo>
                  <a:pt x="0" y="427672"/>
                </a:lnTo>
                <a:lnTo>
                  <a:pt x="0" y="4762"/>
                </a:lnTo>
                <a:lnTo>
                  <a:pt x="4762" y="0"/>
                </a:lnTo>
                <a:lnTo>
                  <a:pt x="11429682" y="0"/>
                </a:lnTo>
                <a:lnTo>
                  <a:pt x="11434444" y="4762"/>
                </a:lnTo>
                <a:lnTo>
                  <a:pt x="9525" y="4762"/>
                </a:lnTo>
                <a:lnTo>
                  <a:pt x="4762" y="9525"/>
                </a:lnTo>
                <a:lnTo>
                  <a:pt x="9525" y="9525"/>
                </a:lnTo>
                <a:lnTo>
                  <a:pt x="9525" y="422909"/>
                </a:lnTo>
                <a:lnTo>
                  <a:pt x="4762" y="422909"/>
                </a:lnTo>
                <a:lnTo>
                  <a:pt x="9525" y="427672"/>
                </a:lnTo>
                <a:lnTo>
                  <a:pt x="11434444" y="427672"/>
                </a:lnTo>
                <a:lnTo>
                  <a:pt x="11434216" y="429145"/>
                </a:lnTo>
                <a:lnTo>
                  <a:pt x="11433530" y="430466"/>
                </a:lnTo>
                <a:lnTo>
                  <a:pt x="11432476" y="431520"/>
                </a:lnTo>
                <a:lnTo>
                  <a:pt x="11431155" y="432206"/>
                </a:lnTo>
                <a:lnTo>
                  <a:pt x="11429682" y="432434"/>
                </a:lnTo>
                <a:close/>
              </a:path>
              <a:path w="11434445" h="432435">
                <a:moveTo>
                  <a:pt x="9525" y="9525"/>
                </a:moveTo>
                <a:lnTo>
                  <a:pt x="4762" y="9525"/>
                </a:lnTo>
                <a:lnTo>
                  <a:pt x="9525" y="4762"/>
                </a:lnTo>
                <a:lnTo>
                  <a:pt x="9525" y="9525"/>
                </a:lnTo>
                <a:close/>
              </a:path>
              <a:path w="11434445" h="432435">
                <a:moveTo>
                  <a:pt x="11424919" y="9525"/>
                </a:moveTo>
                <a:lnTo>
                  <a:pt x="9525" y="9525"/>
                </a:lnTo>
                <a:lnTo>
                  <a:pt x="9525" y="4762"/>
                </a:lnTo>
                <a:lnTo>
                  <a:pt x="11424919" y="4762"/>
                </a:lnTo>
                <a:lnTo>
                  <a:pt x="11424919" y="9525"/>
                </a:lnTo>
                <a:close/>
              </a:path>
              <a:path w="11434445" h="432435">
                <a:moveTo>
                  <a:pt x="11424919" y="427672"/>
                </a:moveTo>
                <a:lnTo>
                  <a:pt x="11424919" y="4762"/>
                </a:lnTo>
                <a:lnTo>
                  <a:pt x="11429682" y="9525"/>
                </a:lnTo>
                <a:lnTo>
                  <a:pt x="11434444" y="9525"/>
                </a:lnTo>
                <a:lnTo>
                  <a:pt x="11434444" y="422909"/>
                </a:lnTo>
                <a:lnTo>
                  <a:pt x="11429682" y="422909"/>
                </a:lnTo>
                <a:lnTo>
                  <a:pt x="11424919" y="427672"/>
                </a:lnTo>
                <a:close/>
              </a:path>
              <a:path w="11434445" h="432435">
                <a:moveTo>
                  <a:pt x="11434444" y="9525"/>
                </a:moveTo>
                <a:lnTo>
                  <a:pt x="11429682" y="9525"/>
                </a:lnTo>
                <a:lnTo>
                  <a:pt x="11424919" y="4762"/>
                </a:lnTo>
                <a:lnTo>
                  <a:pt x="11434444" y="4762"/>
                </a:lnTo>
                <a:lnTo>
                  <a:pt x="11434444" y="9525"/>
                </a:lnTo>
                <a:close/>
              </a:path>
              <a:path w="11434445" h="432435">
                <a:moveTo>
                  <a:pt x="9525" y="427672"/>
                </a:moveTo>
                <a:lnTo>
                  <a:pt x="4762" y="422909"/>
                </a:lnTo>
                <a:lnTo>
                  <a:pt x="9525" y="422909"/>
                </a:lnTo>
                <a:lnTo>
                  <a:pt x="9525" y="427672"/>
                </a:lnTo>
                <a:close/>
              </a:path>
              <a:path w="11434445" h="432435">
                <a:moveTo>
                  <a:pt x="11424919" y="427672"/>
                </a:moveTo>
                <a:lnTo>
                  <a:pt x="9525" y="427672"/>
                </a:lnTo>
                <a:lnTo>
                  <a:pt x="9525" y="422909"/>
                </a:lnTo>
                <a:lnTo>
                  <a:pt x="11424919" y="422909"/>
                </a:lnTo>
                <a:lnTo>
                  <a:pt x="11424919" y="427672"/>
                </a:lnTo>
                <a:close/>
              </a:path>
              <a:path w="11434445" h="432435">
                <a:moveTo>
                  <a:pt x="11434444" y="427672"/>
                </a:moveTo>
                <a:lnTo>
                  <a:pt x="11424919" y="427672"/>
                </a:lnTo>
                <a:lnTo>
                  <a:pt x="11429682" y="422909"/>
                </a:lnTo>
                <a:lnTo>
                  <a:pt x="11434444" y="422909"/>
                </a:lnTo>
                <a:lnTo>
                  <a:pt x="11434444" y="427672"/>
                </a:lnTo>
                <a:close/>
              </a:path>
            </a:pathLst>
          </a:custGeom>
          <a:solidFill>
            <a:srgbClr val="7E7E7E"/>
          </a:solidFill>
        </p:spPr>
        <p:txBody>
          <a:bodyPr wrap="square" lIns="0" tIns="0" rIns="0" bIns="0" rtlCol="0"/>
          <a:lstStyle/>
          <a:p>
            <a:endParaRPr/>
          </a:p>
        </p:txBody>
      </p:sp>
      <p:graphicFrame>
        <p:nvGraphicFramePr>
          <p:cNvPr id="17" name="object 17"/>
          <p:cNvGraphicFramePr>
            <a:graphicFrameLocks noGrp="1"/>
          </p:cNvGraphicFramePr>
          <p:nvPr/>
        </p:nvGraphicFramePr>
        <p:xfrm>
          <a:off x="352043" y="2200655"/>
          <a:ext cx="11437619" cy="909828"/>
        </p:xfrm>
        <a:graphic>
          <a:graphicData uri="http://schemas.openxmlformats.org/drawingml/2006/table">
            <a:tbl>
              <a:tblPr firstRow="1" bandRow="1">
                <a:tableStyleId>{2D5ABB26-0587-4C30-8999-92F81FD0307C}</a:tableStyleId>
              </a:tblPr>
              <a:tblGrid>
                <a:gridCol w="1979930">
                  <a:extLst>
                    <a:ext uri="{9D8B030D-6E8A-4147-A177-3AD203B41FA5}">
                      <a16:colId xmlns:a16="http://schemas.microsoft.com/office/drawing/2014/main" val="20000"/>
                    </a:ext>
                  </a:extLst>
                </a:gridCol>
                <a:gridCol w="88900">
                  <a:extLst>
                    <a:ext uri="{9D8B030D-6E8A-4147-A177-3AD203B41FA5}">
                      <a16:colId xmlns:a16="http://schemas.microsoft.com/office/drawing/2014/main" val="20001"/>
                    </a:ext>
                  </a:extLst>
                </a:gridCol>
                <a:gridCol w="2352674">
                  <a:extLst>
                    <a:ext uri="{9D8B030D-6E8A-4147-A177-3AD203B41FA5}">
                      <a16:colId xmlns:a16="http://schemas.microsoft.com/office/drawing/2014/main" val="20002"/>
                    </a:ext>
                  </a:extLst>
                </a:gridCol>
                <a:gridCol w="2414270">
                  <a:extLst>
                    <a:ext uri="{9D8B030D-6E8A-4147-A177-3AD203B41FA5}">
                      <a16:colId xmlns:a16="http://schemas.microsoft.com/office/drawing/2014/main" val="20003"/>
                    </a:ext>
                  </a:extLst>
                </a:gridCol>
                <a:gridCol w="2388870">
                  <a:extLst>
                    <a:ext uri="{9D8B030D-6E8A-4147-A177-3AD203B41FA5}">
                      <a16:colId xmlns:a16="http://schemas.microsoft.com/office/drawing/2014/main" val="20004"/>
                    </a:ext>
                  </a:extLst>
                </a:gridCol>
                <a:gridCol w="2212975">
                  <a:extLst>
                    <a:ext uri="{9D8B030D-6E8A-4147-A177-3AD203B41FA5}">
                      <a16:colId xmlns:a16="http://schemas.microsoft.com/office/drawing/2014/main" val="20005"/>
                    </a:ext>
                  </a:extLst>
                </a:gridCol>
              </a:tblGrid>
              <a:tr h="466344">
                <a:tc gridSpan="6">
                  <a:txBody>
                    <a:bodyPr/>
                    <a:lstStyle/>
                    <a:p>
                      <a:pPr marR="229870" algn="ctr">
                        <a:lnSpc>
                          <a:spcPct val="100000"/>
                        </a:lnSpc>
                        <a:spcBef>
                          <a:spcPts val="535"/>
                        </a:spcBef>
                      </a:pPr>
                      <a:r>
                        <a:rPr sz="1800" b="1" dirty="0">
                          <a:solidFill>
                            <a:srgbClr val="FFFFFF"/>
                          </a:solidFill>
                          <a:latin typeface="微软雅黑"/>
                          <a:cs typeface="微软雅黑"/>
                        </a:rPr>
                        <a:t>品牌主题（传播记忆点）</a:t>
                      </a:r>
                      <a:endParaRPr sz="1800">
                        <a:latin typeface="微软雅黑"/>
                        <a:cs typeface="微软雅黑"/>
                      </a:endParaRPr>
                    </a:p>
                  </a:txBody>
                  <a:tcPr marL="0" marR="0" marT="67945" marB="0">
                    <a:lnB w="85344">
                      <a:solidFill>
                        <a:srgbClr val="FFFFFF"/>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43484">
                <a:tc>
                  <a:txBody>
                    <a:bodyPr/>
                    <a:lstStyle/>
                    <a:p>
                      <a:pPr marL="565785">
                        <a:lnSpc>
                          <a:spcPct val="100000"/>
                        </a:lnSpc>
                        <a:spcBef>
                          <a:spcPts val="795"/>
                        </a:spcBef>
                      </a:pPr>
                      <a:r>
                        <a:rPr sz="1650" b="1" i="1" u="sng" spc="-725" dirty="0">
                          <a:solidFill>
                            <a:srgbClr val="FFFFFF"/>
                          </a:solidFill>
                          <a:uFill>
                            <a:solidFill>
                              <a:srgbClr val="FFFFFF"/>
                            </a:solidFill>
                          </a:uFill>
                          <a:latin typeface="微软雅黑"/>
                          <a:cs typeface="微软雅黑"/>
                        </a:rPr>
                        <a:t>运营节</a:t>
                      </a:r>
                      <a:r>
                        <a:rPr sz="1650" b="1" i="1" u="sng" spc="-55" dirty="0">
                          <a:solidFill>
                            <a:srgbClr val="FFFFFF"/>
                          </a:solidFill>
                          <a:uFill>
                            <a:solidFill>
                              <a:srgbClr val="FFFFFF"/>
                            </a:solidFill>
                          </a:uFill>
                          <a:latin typeface="微软雅黑"/>
                          <a:cs typeface="微软雅黑"/>
                        </a:rPr>
                        <a:t>奏</a:t>
                      </a:r>
                      <a:endParaRPr sz="1650">
                        <a:latin typeface="微软雅黑"/>
                        <a:cs typeface="微软雅黑"/>
                      </a:endParaRPr>
                    </a:p>
                  </a:txBody>
                  <a:tcPr marL="0" marR="0" marT="100965" marB="0">
                    <a:lnT w="85344">
                      <a:solidFill>
                        <a:srgbClr val="FFFFFF"/>
                      </a:solidFill>
                      <a:prstDash val="solid"/>
                    </a:lnT>
                    <a:solidFill>
                      <a:srgbClr val="585858"/>
                    </a:solidFill>
                  </a:tcPr>
                </a:tc>
                <a:tc>
                  <a:txBody>
                    <a:bodyPr/>
                    <a:lstStyle/>
                    <a:p>
                      <a:pPr>
                        <a:lnSpc>
                          <a:spcPct val="100000"/>
                        </a:lnSpc>
                      </a:pPr>
                      <a:endParaRPr sz="1600">
                        <a:latin typeface="Times New Roman"/>
                        <a:cs typeface="Times New Roman"/>
                      </a:endParaRPr>
                    </a:p>
                  </a:txBody>
                  <a:tcPr marL="0" marR="0" marT="0" marB="0">
                    <a:lnT w="85344">
                      <a:solidFill>
                        <a:srgbClr val="FFFFFF"/>
                      </a:solidFill>
                      <a:prstDash val="solid"/>
                    </a:lnT>
                  </a:tcPr>
                </a:tc>
                <a:tc>
                  <a:txBody>
                    <a:bodyPr/>
                    <a:lstStyle/>
                    <a:p>
                      <a:pPr marL="287020">
                        <a:lnSpc>
                          <a:spcPct val="100000"/>
                        </a:lnSpc>
                        <a:spcBef>
                          <a:spcPts val="585"/>
                        </a:spcBef>
                      </a:pPr>
                      <a:r>
                        <a:rPr sz="2000" dirty="0">
                          <a:solidFill>
                            <a:srgbClr val="FFFFFF"/>
                          </a:solidFill>
                          <a:latin typeface="微软雅黑"/>
                          <a:cs typeface="微软雅黑"/>
                        </a:rPr>
                        <a:t>一季度</a:t>
                      </a:r>
                      <a:r>
                        <a:rPr sz="2000" spc="-5" dirty="0">
                          <a:solidFill>
                            <a:srgbClr val="FFFFFF"/>
                          </a:solidFill>
                          <a:latin typeface="微软雅黑"/>
                          <a:cs typeface="微软雅黑"/>
                        </a:rPr>
                        <a:t>-</a:t>
                      </a:r>
                      <a:r>
                        <a:rPr sz="2000" b="1" spc="300" dirty="0">
                          <a:solidFill>
                            <a:srgbClr val="FFFFFF"/>
                          </a:solidFill>
                          <a:latin typeface="微软雅黑"/>
                          <a:cs typeface="微软雅黑"/>
                        </a:rPr>
                        <a:t>培养</a:t>
                      </a:r>
                      <a:r>
                        <a:rPr sz="2000" b="1" spc="5" dirty="0">
                          <a:solidFill>
                            <a:srgbClr val="FFFFFF"/>
                          </a:solidFill>
                          <a:latin typeface="微软雅黑"/>
                          <a:cs typeface="微软雅黑"/>
                        </a:rPr>
                        <a:t>期</a:t>
                      </a:r>
                      <a:endParaRPr sz="2000">
                        <a:latin typeface="微软雅黑"/>
                        <a:cs typeface="微软雅黑"/>
                      </a:endParaRPr>
                    </a:p>
                  </a:txBody>
                  <a:tcPr marL="0" marR="0" marT="74295" marB="0">
                    <a:lnR w="76200">
                      <a:solidFill>
                        <a:srgbClr val="FFFFFF"/>
                      </a:solidFill>
                      <a:prstDash val="solid"/>
                    </a:lnR>
                    <a:lnT w="85344">
                      <a:solidFill>
                        <a:srgbClr val="FFFFFF"/>
                      </a:solidFill>
                      <a:prstDash val="solid"/>
                    </a:lnT>
                    <a:solidFill>
                      <a:srgbClr val="585858"/>
                    </a:solidFill>
                  </a:tcPr>
                </a:tc>
                <a:tc>
                  <a:txBody>
                    <a:bodyPr/>
                    <a:lstStyle/>
                    <a:p>
                      <a:pPr marL="334645">
                        <a:lnSpc>
                          <a:spcPct val="100000"/>
                        </a:lnSpc>
                        <a:spcBef>
                          <a:spcPts val="585"/>
                        </a:spcBef>
                      </a:pPr>
                      <a:r>
                        <a:rPr sz="2000" dirty="0">
                          <a:solidFill>
                            <a:srgbClr val="FFFFFF"/>
                          </a:solidFill>
                          <a:latin typeface="微软雅黑"/>
                          <a:cs typeface="微软雅黑"/>
                        </a:rPr>
                        <a:t>二季度</a:t>
                      </a:r>
                      <a:r>
                        <a:rPr sz="2000" spc="-5" dirty="0">
                          <a:solidFill>
                            <a:srgbClr val="FFFFFF"/>
                          </a:solidFill>
                          <a:latin typeface="微软雅黑"/>
                          <a:cs typeface="微软雅黑"/>
                        </a:rPr>
                        <a:t>-</a:t>
                      </a:r>
                      <a:r>
                        <a:rPr sz="2000" b="1" spc="300" dirty="0">
                          <a:solidFill>
                            <a:srgbClr val="FFFFFF"/>
                          </a:solidFill>
                          <a:latin typeface="微软雅黑"/>
                          <a:cs typeface="微软雅黑"/>
                        </a:rPr>
                        <a:t>测试</a:t>
                      </a:r>
                      <a:r>
                        <a:rPr sz="2000" b="1" spc="5" dirty="0">
                          <a:solidFill>
                            <a:srgbClr val="FFFFFF"/>
                          </a:solidFill>
                          <a:latin typeface="微软雅黑"/>
                          <a:cs typeface="微软雅黑"/>
                        </a:rPr>
                        <a:t>期</a:t>
                      </a:r>
                      <a:endParaRPr sz="2000">
                        <a:latin typeface="微软雅黑"/>
                        <a:cs typeface="微软雅黑"/>
                      </a:endParaRPr>
                    </a:p>
                  </a:txBody>
                  <a:tcPr marL="0" marR="0" marT="74295" marB="0">
                    <a:lnL w="76200">
                      <a:solidFill>
                        <a:srgbClr val="FFFFFF"/>
                      </a:solidFill>
                      <a:prstDash val="solid"/>
                    </a:lnL>
                    <a:lnR w="53975">
                      <a:solidFill>
                        <a:srgbClr val="FFFFFF"/>
                      </a:solidFill>
                      <a:prstDash val="solid"/>
                    </a:lnR>
                    <a:lnT w="85344">
                      <a:solidFill>
                        <a:srgbClr val="FFFFFF"/>
                      </a:solidFill>
                      <a:prstDash val="solid"/>
                    </a:lnT>
                    <a:solidFill>
                      <a:srgbClr val="585858"/>
                    </a:solidFill>
                  </a:tcPr>
                </a:tc>
                <a:tc>
                  <a:txBody>
                    <a:bodyPr/>
                    <a:lstStyle/>
                    <a:p>
                      <a:pPr marL="377190">
                        <a:lnSpc>
                          <a:spcPct val="100000"/>
                        </a:lnSpc>
                        <a:spcBef>
                          <a:spcPts val="585"/>
                        </a:spcBef>
                      </a:pPr>
                      <a:r>
                        <a:rPr sz="2000" dirty="0">
                          <a:solidFill>
                            <a:srgbClr val="FFFFFF"/>
                          </a:solidFill>
                          <a:latin typeface="微软雅黑"/>
                          <a:cs typeface="微软雅黑"/>
                        </a:rPr>
                        <a:t>三季度</a:t>
                      </a:r>
                      <a:r>
                        <a:rPr sz="2000" spc="-5" dirty="0">
                          <a:solidFill>
                            <a:srgbClr val="FFFFFF"/>
                          </a:solidFill>
                          <a:latin typeface="微软雅黑"/>
                          <a:cs typeface="微软雅黑"/>
                        </a:rPr>
                        <a:t>-</a:t>
                      </a:r>
                      <a:r>
                        <a:rPr sz="2000" b="1" dirty="0">
                          <a:solidFill>
                            <a:srgbClr val="FFFFFF"/>
                          </a:solidFill>
                          <a:latin typeface="微软雅黑"/>
                          <a:cs typeface="微软雅黑"/>
                        </a:rPr>
                        <a:t>维稳</a:t>
                      </a:r>
                      <a:r>
                        <a:rPr sz="2000" b="1" spc="5" dirty="0">
                          <a:solidFill>
                            <a:srgbClr val="FFFFFF"/>
                          </a:solidFill>
                          <a:latin typeface="微软雅黑"/>
                          <a:cs typeface="微软雅黑"/>
                        </a:rPr>
                        <a:t>期</a:t>
                      </a:r>
                      <a:endParaRPr sz="2000">
                        <a:latin typeface="微软雅黑"/>
                        <a:cs typeface="微软雅黑"/>
                      </a:endParaRPr>
                    </a:p>
                  </a:txBody>
                  <a:tcPr marL="0" marR="0" marT="74295" marB="0">
                    <a:lnL w="53975">
                      <a:solidFill>
                        <a:srgbClr val="FFFFFF"/>
                      </a:solidFill>
                      <a:prstDash val="solid"/>
                    </a:lnL>
                    <a:lnR w="53975">
                      <a:solidFill>
                        <a:srgbClr val="FFFFFF"/>
                      </a:solidFill>
                      <a:prstDash val="solid"/>
                    </a:lnR>
                    <a:lnT w="85344">
                      <a:solidFill>
                        <a:srgbClr val="FFFFFF"/>
                      </a:solidFill>
                      <a:prstDash val="solid"/>
                    </a:lnT>
                    <a:solidFill>
                      <a:srgbClr val="585858"/>
                    </a:solidFill>
                  </a:tcPr>
                </a:tc>
                <a:tc>
                  <a:txBody>
                    <a:bodyPr/>
                    <a:lstStyle/>
                    <a:p>
                      <a:pPr marL="300990">
                        <a:lnSpc>
                          <a:spcPct val="100000"/>
                        </a:lnSpc>
                        <a:spcBef>
                          <a:spcPts val="625"/>
                        </a:spcBef>
                      </a:pPr>
                      <a:r>
                        <a:rPr sz="2000" dirty="0">
                          <a:solidFill>
                            <a:srgbClr val="FFFFFF"/>
                          </a:solidFill>
                          <a:latin typeface="微软雅黑"/>
                          <a:cs typeface="微软雅黑"/>
                        </a:rPr>
                        <a:t>四季度</a:t>
                      </a:r>
                      <a:r>
                        <a:rPr sz="2000" b="1" spc="-5" dirty="0">
                          <a:solidFill>
                            <a:srgbClr val="FFFFFF"/>
                          </a:solidFill>
                          <a:latin typeface="微软雅黑"/>
                          <a:cs typeface="微软雅黑"/>
                        </a:rPr>
                        <a:t>-</a:t>
                      </a:r>
                      <a:r>
                        <a:rPr sz="2000" b="1" dirty="0">
                          <a:solidFill>
                            <a:srgbClr val="FFFFFF"/>
                          </a:solidFill>
                          <a:latin typeface="微软雅黑"/>
                          <a:cs typeface="微软雅黑"/>
                        </a:rPr>
                        <a:t>增长</a:t>
                      </a:r>
                      <a:r>
                        <a:rPr sz="2000" b="1" spc="5" dirty="0">
                          <a:solidFill>
                            <a:srgbClr val="FFFFFF"/>
                          </a:solidFill>
                          <a:latin typeface="微软雅黑"/>
                          <a:cs typeface="微软雅黑"/>
                        </a:rPr>
                        <a:t>期</a:t>
                      </a:r>
                      <a:endParaRPr sz="2000" dirty="0">
                        <a:latin typeface="微软雅黑"/>
                        <a:cs typeface="微软雅黑"/>
                      </a:endParaRPr>
                    </a:p>
                  </a:txBody>
                  <a:tcPr marL="0" marR="0" marT="79375" marB="0">
                    <a:lnL w="53975">
                      <a:solidFill>
                        <a:srgbClr val="FFFFFF"/>
                      </a:solidFill>
                      <a:prstDash val="solid"/>
                    </a:lnL>
                    <a:lnT w="85344">
                      <a:solidFill>
                        <a:srgbClr val="FFFFFF"/>
                      </a:solidFill>
                      <a:prstDash val="solid"/>
                    </a:lnT>
                    <a:solidFill>
                      <a:srgbClr val="585858"/>
                    </a:solidFill>
                  </a:tcPr>
                </a:tc>
                <a:extLst>
                  <a:ext uri="{0D108BD9-81ED-4DB2-BD59-A6C34878D82A}">
                    <a16:rowId xmlns:a16="http://schemas.microsoft.com/office/drawing/2014/main" val="10001"/>
                  </a:ext>
                </a:extLst>
              </a:tr>
            </a:tbl>
          </a:graphicData>
        </a:graphic>
      </p:graphicFrame>
      <p:sp>
        <p:nvSpPr>
          <p:cNvPr id="18" name="object 18"/>
          <p:cNvSpPr/>
          <p:nvPr/>
        </p:nvSpPr>
        <p:spPr>
          <a:xfrm>
            <a:off x="2422842" y="5677217"/>
            <a:ext cx="9338945" cy="866140"/>
          </a:xfrm>
          <a:custGeom>
            <a:avLst/>
            <a:gdLst/>
            <a:ahLst/>
            <a:cxnLst/>
            <a:rect l="l" t="t" r="r" b="b"/>
            <a:pathLst>
              <a:path w="9338945" h="866140">
                <a:moveTo>
                  <a:pt x="9338945" y="866140"/>
                </a:moveTo>
                <a:lnTo>
                  <a:pt x="0" y="866140"/>
                </a:lnTo>
                <a:lnTo>
                  <a:pt x="0" y="0"/>
                </a:lnTo>
                <a:lnTo>
                  <a:pt x="9338945" y="0"/>
                </a:lnTo>
                <a:lnTo>
                  <a:pt x="9338945" y="14287"/>
                </a:lnTo>
                <a:lnTo>
                  <a:pt x="28575" y="14287"/>
                </a:lnTo>
                <a:lnTo>
                  <a:pt x="14287" y="28575"/>
                </a:lnTo>
                <a:lnTo>
                  <a:pt x="28575" y="28575"/>
                </a:lnTo>
                <a:lnTo>
                  <a:pt x="28575" y="837565"/>
                </a:lnTo>
                <a:lnTo>
                  <a:pt x="14287" y="837565"/>
                </a:lnTo>
                <a:lnTo>
                  <a:pt x="28575" y="851852"/>
                </a:lnTo>
                <a:lnTo>
                  <a:pt x="9338945" y="851852"/>
                </a:lnTo>
                <a:lnTo>
                  <a:pt x="9338945" y="866140"/>
                </a:lnTo>
                <a:close/>
              </a:path>
              <a:path w="9338945" h="866140">
                <a:moveTo>
                  <a:pt x="28575" y="28575"/>
                </a:moveTo>
                <a:lnTo>
                  <a:pt x="14287" y="28575"/>
                </a:lnTo>
                <a:lnTo>
                  <a:pt x="28575" y="14287"/>
                </a:lnTo>
                <a:lnTo>
                  <a:pt x="28575" y="28575"/>
                </a:lnTo>
                <a:close/>
              </a:path>
              <a:path w="9338945" h="866140">
                <a:moveTo>
                  <a:pt x="9310370" y="28575"/>
                </a:moveTo>
                <a:lnTo>
                  <a:pt x="28575" y="28575"/>
                </a:lnTo>
                <a:lnTo>
                  <a:pt x="28575" y="14287"/>
                </a:lnTo>
                <a:lnTo>
                  <a:pt x="9310370" y="14287"/>
                </a:lnTo>
                <a:lnTo>
                  <a:pt x="9310370" y="28575"/>
                </a:lnTo>
                <a:close/>
              </a:path>
              <a:path w="9338945" h="866140">
                <a:moveTo>
                  <a:pt x="9310370" y="851852"/>
                </a:moveTo>
                <a:lnTo>
                  <a:pt x="9310370" y="14287"/>
                </a:lnTo>
                <a:lnTo>
                  <a:pt x="9324657" y="28575"/>
                </a:lnTo>
                <a:lnTo>
                  <a:pt x="9338945" y="28575"/>
                </a:lnTo>
                <a:lnTo>
                  <a:pt x="9338945" y="837565"/>
                </a:lnTo>
                <a:lnTo>
                  <a:pt x="9324657" y="837565"/>
                </a:lnTo>
                <a:lnTo>
                  <a:pt x="9310370" y="851852"/>
                </a:lnTo>
                <a:close/>
              </a:path>
              <a:path w="9338945" h="866140">
                <a:moveTo>
                  <a:pt x="9338945" y="28575"/>
                </a:moveTo>
                <a:lnTo>
                  <a:pt x="9324657" y="28575"/>
                </a:lnTo>
                <a:lnTo>
                  <a:pt x="9310370" y="14287"/>
                </a:lnTo>
                <a:lnTo>
                  <a:pt x="9338945" y="14287"/>
                </a:lnTo>
                <a:lnTo>
                  <a:pt x="9338945" y="28575"/>
                </a:lnTo>
                <a:close/>
              </a:path>
              <a:path w="9338945" h="866140">
                <a:moveTo>
                  <a:pt x="28575" y="851852"/>
                </a:moveTo>
                <a:lnTo>
                  <a:pt x="14287" y="837565"/>
                </a:lnTo>
                <a:lnTo>
                  <a:pt x="28575" y="837565"/>
                </a:lnTo>
                <a:lnTo>
                  <a:pt x="28575" y="851852"/>
                </a:lnTo>
                <a:close/>
              </a:path>
              <a:path w="9338945" h="866140">
                <a:moveTo>
                  <a:pt x="9310370" y="851852"/>
                </a:moveTo>
                <a:lnTo>
                  <a:pt x="28575" y="851852"/>
                </a:lnTo>
                <a:lnTo>
                  <a:pt x="28575" y="837565"/>
                </a:lnTo>
                <a:lnTo>
                  <a:pt x="9310370" y="837565"/>
                </a:lnTo>
                <a:lnTo>
                  <a:pt x="9310370" y="851852"/>
                </a:lnTo>
                <a:close/>
              </a:path>
              <a:path w="9338945" h="866140">
                <a:moveTo>
                  <a:pt x="9338945" y="851852"/>
                </a:moveTo>
                <a:lnTo>
                  <a:pt x="9310370" y="851852"/>
                </a:lnTo>
                <a:lnTo>
                  <a:pt x="9324657" y="837565"/>
                </a:lnTo>
                <a:lnTo>
                  <a:pt x="9338945" y="837565"/>
                </a:lnTo>
                <a:lnTo>
                  <a:pt x="9338945" y="851852"/>
                </a:lnTo>
                <a:close/>
              </a:path>
            </a:pathLst>
          </a:custGeom>
          <a:solidFill>
            <a:srgbClr val="C00000"/>
          </a:solidFill>
        </p:spPr>
        <p:txBody>
          <a:bodyPr wrap="square" lIns="0" tIns="0" rIns="0" bIns="0" rtlCol="0"/>
          <a:lstStyle/>
          <a:p>
            <a:endParaRPr/>
          </a:p>
        </p:txBody>
      </p:sp>
      <p:sp>
        <p:nvSpPr>
          <p:cNvPr id="19" name="object 19"/>
          <p:cNvSpPr txBox="1"/>
          <p:nvPr/>
        </p:nvSpPr>
        <p:spPr>
          <a:xfrm>
            <a:off x="2515870" y="5723254"/>
            <a:ext cx="8152765" cy="725805"/>
          </a:xfrm>
          <a:prstGeom prst="rect">
            <a:avLst/>
          </a:prstGeom>
        </p:spPr>
        <p:txBody>
          <a:bodyPr vert="horz" wrap="square" lIns="0" tIns="32384" rIns="0" bIns="0" rtlCol="0">
            <a:spAutoFit/>
          </a:bodyPr>
          <a:lstStyle/>
          <a:p>
            <a:pPr marL="12700" marR="411480">
              <a:lnSpc>
                <a:spcPts val="1800"/>
              </a:lnSpc>
              <a:spcBef>
                <a:spcPts val="254"/>
              </a:spcBef>
            </a:pPr>
            <a:r>
              <a:rPr sz="1600" b="1" dirty="0">
                <a:solidFill>
                  <a:srgbClr val="404040"/>
                </a:solidFill>
                <a:latin typeface="微软雅黑"/>
                <a:cs typeface="微软雅黑"/>
              </a:rPr>
              <a:t>版块一：</a:t>
            </a:r>
            <a:r>
              <a:rPr sz="1600" dirty="0">
                <a:solidFill>
                  <a:srgbClr val="404040"/>
                </a:solidFill>
                <a:latin typeface="微软雅黑"/>
                <a:cs typeface="微软雅黑"/>
              </a:rPr>
              <a:t>以打造主人设形象为主的内容（根据：场景维度、日常生活维度等展开内容</a:t>
            </a:r>
            <a:r>
              <a:rPr sz="1600" spc="-5" dirty="0">
                <a:solidFill>
                  <a:srgbClr val="404040"/>
                </a:solidFill>
                <a:latin typeface="微软雅黑"/>
                <a:cs typeface="微软雅黑"/>
              </a:rPr>
              <a:t>） </a:t>
            </a:r>
            <a:r>
              <a:rPr sz="1600" b="1" dirty="0">
                <a:solidFill>
                  <a:srgbClr val="404040"/>
                </a:solidFill>
                <a:latin typeface="微软雅黑"/>
                <a:cs typeface="微软雅黑"/>
              </a:rPr>
              <a:t>版块二：</a:t>
            </a:r>
            <a:r>
              <a:rPr sz="1600" dirty="0">
                <a:solidFill>
                  <a:srgbClr val="404040"/>
                </a:solidFill>
                <a:latin typeface="微软雅黑"/>
                <a:cs typeface="微软雅黑"/>
              </a:rPr>
              <a:t>以推广产品为主的内容（如：测评类、干货类、剧情软植入等内容</a:t>
            </a:r>
            <a:r>
              <a:rPr sz="1600" spc="-5" dirty="0">
                <a:solidFill>
                  <a:srgbClr val="404040"/>
                </a:solidFill>
                <a:latin typeface="微软雅黑"/>
                <a:cs typeface="微软雅黑"/>
              </a:rPr>
              <a:t>）</a:t>
            </a:r>
            <a:endParaRPr sz="1600">
              <a:latin typeface="微软雅黑"/>
              <a:cs typeface="微软雅黑"/>
            </a:endParaRPr>
          </a:p>
          <a:p>
            <a:pPr marL="12700">
              <a:lnSpc>
                <a:spcPts val="1760"/>
              </a:lnSpc>
            </a:pPr>
            <a:r>
              <a:rPr sz="1600" b="1" dirty="0">
                <a:solidFill>
                  <a:srgbClr val="404040"/>
                </a:solidFill>
                <a:latin typeface="微软雅黑"/>
                <a:cs typeface="微软雅黑"/>
              </a:rPr>
              <a:t>版块三：</a:t>
            </a:r>
            <a:r>
              <a:rPr sz="1600" dirty="0">
                <a:solidFill>
                  <a:srgbClr val="404040"/>
                </a:solidFill>
                <a:latin typeface="微软雅黑"/>
                <a:cs typeface="微软雅黑"/>
              </a:rPr>
              <a:t>以热点创作为主内容（结合平台热点内容创作场景剧情；参加官方挑战赛，引流</a:t>
            </a:r>
            <a:r>
              <a:rPr sz="1600" spc="-5" dirty="0">
                <a:solidFill>
                  <a:srgbClr val="404040"/>
                </a:solidFill>
                <a:latin typeface="微软雅黑"/>
                <a:cs typeface="微软雅黑"/>
              </a:rPr>
              <a:t>）</a:t>
            </a:r>
            <a:endParaRPr sz="1600">
              <a:latin typeface="微软雅黑"/>
              <a:cs typeface="微软雅黑"/>
            </a:endParaRPr>
          </a:p>
        </p:txBody>
      </p:sp>
      <p:sp>
        <p:nvSpPr>
          <p:cNvPr id="20" name="object 20"/>
          <p:cNvSpPr/>
          <p:nvPr/>
        </p:nvSpPr>
        <p:spPr>
          <a:xfrm>
            <a:off x="2433637" y="5044757"/>
            <a:ext cx="9321800" cy="528955"/>
          </a:xfrm>
          <a:custGeom>
            <a:avLst/>
            <a:gdLst/>
            <a:ahLst/>
            <a:cxnLst/>
            <a:rect l="l" t="t" r="r" b="b"/>
            <a:pathLst>
              <a:path w="9321800" h="528954">
                <a:moveTo>
                  <a:pt x="9321800" y="528954"/>
                </a:moveTo>
                <a:lnTo>
                  <a:pt x="0" y="528954"/>
                </a:lnTo>
                <a:lnTo>
                  <a:pt x="0" y="0"/>
                </a:lnTo>
                <a:lnTo>
                  <a:pt x="9321800" y="0"/>
                </a:lnTo>
                <a:lnTo>
                  <a:pt x="9321800" y="14287"/>
                </a:lnTo>
                <a:lnTo>
                  <a:pt x="28575" y="14287"/>
                </a:lnTo>
                <a:lnTo>
                  <a:pt x="14287" y="28575"/>
                </a:lnTo>
                <a:lnTo>
                  <a:pt x="28575" y="28575"/>
                </a:lnTo>
                <a:lnTo>
                  <a:pt x="28575" y="500379"/>
                </a:lnTo>
                <a:lnTo>
                  <a:pt x="14287" y="500379"/>
                </a:lnTo>
                <a:lnTo>
                  <a:pt x="28575" y="514667"/>
                </a:lnTo>
                <a:lnTo>
                  <a:pt x="9321800" y="514667"/>
                </a:lnTo>
                <a:lnTo>
                  <a:pt x="9321800" y="528954"/>
                </a:lnTo>
                <a:close/>
              </a:path>
              <a:path w="9321800" h="528954">
                <a:moveTo>
                  <a:pt x="28575" y="28575"/>
                </a:moveTo>
                <a:lnTo>
                  <a:pt x="14287" y="28575"/>
                </a:lnTo>
                <a:lnTo>
                  <a:pt x="28575" y="14287"/>
                </a:lnTo>
                <a:lnTo>
                  <a:pt x="28575" y="28575"/>
                </a:lnTo>
                <a:close/>
              </a:path>
              <a:path w="9321800" h="528954">
                <a:moveTo>
                  <a:pt x="9293225" y="28575"/>
                </a:moveTo>
                <a:lnTo>
                  <a:pt x="28575" y="28575"/>
                </a:lnTo>
                <a:lnTo>
                  <a:pt x="28575" y="14287"/>
                </a:lnTo>
                <a:lnTo>
                  <a:pt x="9293225" y="14287"/>
                </a:lnTo>
                <a:lnTo>
                  <a:pt x="9293225" y="28575"/>
                </a:lnTo>
                <a:close/>
              </a:path>
              <a:path w="9321800" h="528954">
                <a:moveTo>
                  <a:pt x="9293225" y="514667"/>
                </a:moveTo>
                <a:lnTo>
                  <a:pt x="9293225" y="14287"/>
                </a:lnTo>
                <a:lnTo>
                  <a:pt x="9307512" y="28575"/>
                </a:lnTo>
                <a:lnTo>
                  <a:pt x="9321800" y="28575"/>
                </a:lnTo>
                <a:lnTo>
                  <a:pt x="9321800" y="500379"/>
                </a:lnTo>
                <a:lnTo>
                  <a:pt x="9307512" y="500379"/>
                </a:lnTo>
                <a:lnTo>
                  <a:pt x="9293225" y="514667"/>
                </a:lnTo>
                <a:close/>
              </a:path>
              <a:path w="9321800" h="528954">
                <a:moveTo>
                  <a:pt x="9321800" y="28575"/>
                </a:moveTo>
                <a:lnTo>
                  <a:pt x="9307512" y="28575"/>
                </a:lnTo>
                <a:lnTo>
                  <a:pt x="9293225" y="14287"/>
                </a:lnTo>
                <a:lnTo>
                  <a:pt x="9321800" y="14287"/>
                </a:lnTo>
                <a:lnTo>
                  <a:pt x="9321800" y="28575"/>
                </a:lnTo>
                <a:close/>
              </a:path>
              <a:path w="9321800" h="528954">
                <a:moveTo>
                  <a:pt x="28575" y="514667"/>
                </a:moveTo>
                <a:lnTo>
                  <a:pt x="14287" y="500379"/>
                </a:lnTo>
                <a:lnTo>
                  <a:pt x="28575" y="500379"/>
                </a:lnTo>
                <a:lnTo>
                  <a:pt x="28575" y="514667"/>
                </a:lnTo>
                <a:close/>
              </a:path>
              <a:path w="9321800" h="528954">
                <a:moveTo>
                  <a:pt x="9293225" y="514667"/>
                </a:moveTo>
                <a:lnTo>
                  <a:pt x="28575" y="514667"/>
                </a:lnTo>
                <a:lnTo>
                  <a:pt x="28575" y="500379"/>
                </a:lnTo>
                <a:lnTo>
                  <a:pt x="9293225" y="500379"/>
                </a:lnTo>
                <a:lnTo>
                  <a:pt x="9293225" y="514667"/>
                </a:lnTo>
                <a:close/>
              </a:path>
              <a:path w="9321800" h="528954">
                <a:moveTo>
                  <a:pt x="9321800" y="514667"/>
                </a:moveTo>
                <a:lnTo>
                  <a:pt x="9293225" y="514667"/>
                </a:lnTo>
                <a:lnTo>
                  <a:pt x="9307512" y="500379"/>
                </a:lnTo>
                <a:lnTo>
                  <a:pt x="9321800" y="500379"/>
                </a:lnTo>
                <a:lnTo>
                  <a:pt x="9321800" y="514667"/>
                </a:lnTo>
                <a:close/>
              </a:path>
            </a:pathLst>
          </a:custGeom>
          <a:solidFill>
            <a:srgbClr val="C00000"/>
          </a:solidFill>
        </p:spPr>
        <p:txBody>
          <a:bodyPr wrap="square" lIns="0" tIns="0" rIns="0" bIns="0" rtlCol="0"/>
          <a:lstStyle/>
          <a:p>
            <a:endParaRPr/>
          </a:p>
        </p:txBody>
      </p:sp>
      <p:sp>
        <p:nvSpPr>
          <p:cNvPr id="21" name="object 21"/>
          <p:cNvSpPr txBox="1"/>
          <p:nvPr/>
        </p:nvSpPr>
        <p:spPr>
          <a:xfrm>
            <a:off x="4275454" y="5169534"/>
            <a:ext cx="5636895" cy="268605"/>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404040"/>
                </a:solidFill>
                <a:latin typeface="微软雅黑"/>
                <a:cs typeface="微软雅黑"/>
              </a:rPr>
              <a:t>剧情内容</a:t>
            </a:r>
            <a:r>
              <a:rPr sz="1600" spc="-5" dirty="0">
                <a:solidFill>
                  <a:srgbClr val="404040"/>
                </a:solidFill>
                <a:latin typeface="微软雅黑"/>
                <a:cs typeface="微软雅黑"/>
              </a:rPr>
              <a:t>/</a:t>
            </a:r>
            <a:r>
              <a:rPr sz="1600" dirty="0">
                <a:solidFill>
                  <a:srgbClr val="404040"/>
                </a:solidFill>
                <a:latin typeface="微软雅黑"/>
                <a:cs typeface="微软雅黑"/>
              </a:rPr>
              <a:t>干货知识内容</a:t>
            </a:r>
            <a:r>
              <a:rPr sz="1600" spc="-5" dirty="0">
                <a:solidFill>
                  <a:srgbClr val="404040"/>
                </a:solidFill>
                <a:latin typeface="微软雅黑"/>
                <a:cs typeface="微软雅黑"/>
              </a:rPr>
              <a:t>/</a:t>
            </a:r>
            <a:r>
              <a:rPr sz="1600" dirty="0">
                <a:solidFill>
                  <a:srgbClr val="404040"/>
                </a:solidFill>
                <a:latin typeface="微软雅黑"/>
                <a:cs typeface="微软雅黑"/>
              </a:rPr>
              <a:t>品牌</a:t>
            </a:r>
            <a:r>
              <a:rPr sz="1600" spc="-5" dirty="0">
                <a:solidFill>
                  <a:srgbClr val="404040"/>
                </a:solidFill>
                <a:latin typeface="微软雅黑"/>
                <a:cs typeface="微软雅黑"/>
              </a:rPr>
              <a:t>IP</a:t>
            </a:r>
            <a:r>
              <a:rPr sz="1600" dirty="0">
                <a:solidFill>
                  <a:srgbClr val="404040"/>
                </a:solidFill>
                <a:latin typeface="微软雅黑"/>
                <a:cs typeface="微软雅黑"/>
              </a:rPr>
              <a:t>内容</a:t>
            </a:r>
            <a:r>
              <a:rPr sz="1600" spc="-5" dirty="0">
                <a:solidFill>
                  <a:srgbClr val="404040"/>
                </a:solidFill>
                <a:latin typeface="微软雅黑"/>
                <a:cs typeface="微软雅黑"/>
              </a:rPr>
              <a:t>/</a:t>
            </a:r>
            <a:r>
              <a:rPr sz="1600" dirty="0">
                <a:solidFill>
                  <a:srgbClr val="404040"/>
                </a:solidFill>
                <a:latin typeface="微软雅黑"/>
                <a:cs typeface="微软雅黑"/>
              </a:rPr>
              <a:t>开箱测评内容</a:t>
            </a:r>
            <a:r>
              <a:rPr sz="1600" spc="-5" dirty="0">
                <a:solidFill>
                  <a:srgbClr val="404040"/>
                </a:solidFill>
                <a:latin typeface="微软雅黑"/>
                <a:cs typeface="微软雅黑"/>
              </a:rPr>
              <a:t>/</a:t>
            </a:r>
            <a:r>
              <a:rPr sz="1600" dirty="0">
                <a:solidFill>
                  <a:srgbClr val="404040"/>
                </a:solidFill>
                <a:latin typeface="微软雅黑"/>
                <a:cs typeface="微软雅黑"/>
              </a:rPr>
              <a:t>探店内容</a:t>
            </a:r>
            <a:r>
              <a:rPr sz="1600" spc="-5" dirty="0">
                <a:solidFill>
                  <a:srgbClr val="404040"/>
                </a:solidFill>
                <a:latin typeface="微软雅黑"/>
                <a:cs typeface="微软雅黑"/>
              </a:rPr>
              <a:t>等</a:t>
            </a:r>
            <a:endParaRPr sz="1600">
              <a:latin typeface="微软雅黑"/>
              <a:cs typeface="微软雅黑"/>
            </a:endParaRPr>
          </a:p>
        </p:txBody>
      </p:sp>
      <p:sp>
        <p:nvSpPr>
          <p:cNvPr id="22" name="object 22"/>
          <p:cNvSpPr txBox="1"/>
          <p:nvPr/>
        </p:nvSpPr>
        <p:spPr>
          <a:xfrm>
            <a:off x="361188" y="3840479"/>
            <a:ext cx="1981200" cy="548640"/>
          </a:xfrm>
          <a:prstGeom prst="rect">
            <a:avLst/>
          </a:prstGeom>
          <a:solidFill>
            <a:srgbClr val="585858"/>
          </a:solidFill>
        </p:spPr>
        <p:txBody>
          <a:bodyPr vert="horz" wrap="square" lIns="0" tIns="133350" rIns="0" bIns="0" rtlCol="0">
            <a:spAutoFit/>
          </a:bodyPr>
          <a:lstStyle/>
          <a:p>
            <a:pPr marL="566420">
              <a:lnSpc>
                <a:spcPct val="100000"/>
              </a:lnSpc>
              <a:spcBef>
                <a:spcPts val="1050"/>
              </a:spcBef>
            </a:pPr>
            <a:r>
              <a:rPr sz="1650" b="1" i="1" u="sng" spc="-725" dirty="0">
                <a:solidFill>
                  <a:srgbClr val="FFFFFF"/>
                </a:solidFill>
                <a:uFill>
                  <a:solidFill>
                    <a:srgbClr val="FFFFFF"/>
                  </a:solidFill>
                </a:uFill>
                <a:latin typeface="微软雅黑"/>
                <a:cs typeface="微软雅黑"/>
              </a:rPr>
              <a:t>传播目</a:t>
            </a:r>
            <a:r>
              <a:rPr sz="1650" b="1" i="1" u="sng" spc="-55" dirty="0">
                <a:solidFill>
                  <a:srgbClr val="FFFFFF"/>
                </a:solidFill>
                <a:uFill>
                  <a:solidFill>
                    <a:srgbClr val="FFFFFF"/>
                  </a:solidFill>
                </a:uFill>
                <a:latin typeface="微软雅黑"/>
                <a:cs typeface="微软雅黑"/>
              </a:rPr>
              <a:t>的</a:t>
            </a:r>
            <a:endParaRPr sz="1650">
              <a:latin typeface="微软雅黑"/>
              <a:cs typeface="微软雅黑"/>
            </a:endParaRPr>
          </a:p>
        </p:txBody>
      </p:sp>
      <p:sp>
        <p:nvSpPr>
          <p:cNvPr id="23" name="object 23"/>
          <p:cNvSpPr/>
          <p:nvPr/>
        </p:nvSpPr>
        <p:spPr>
          <a:xfrm>
            <a:off x="2417445" y="3828415"/>
            <a:ext cx="4739640" cy="574040"/>
          </a:xfrm>
          <a:custGeom>
            <a:avLst/>
            <a:gdLst/>
            <a:ahLst/>
            <a:cxnLst/>
            <a:rect l="l" t="t" r="r" b="b"/>
            <a:pathLst>
              <a:path w="4739640" h="574039">
                <a:moveTo>
                  <a:pt x="4726939" y="574039"/>
                </a:moveTo>
                <a:lnTo>
                  <a:pt x="12700" y="574039"/>
                </a:lnTo>
                <a:lnTo>
                  <a:pt x="10223" y="573798"/>
                </a:lnTo>
                <a:lnTo>
                  <a:pt x="0" y="561339"/>
                </a:lnTo>
                <a:lnTo>
                  <a:pt x="0" y="12700"/>
                </a:lnTo>
                <a:lnTo>
                  <a:pt x="12700" y="0"/>
                </a:lnTo>
                <a:lnTo>
                  <a:pt x="4726939" y="0"/>
                </a:lnTo>
                <a:lnTo>
                  <a:pt x="4739639" y="12700"/>
                </a:lnTo>
                <a:lnTo>
                  <a:pt x="25400" y="12700"/>
                </a:lnTo>
                <a:lnTo>
                  <a:pt x="12700" y="25400"/>
                </a:lnTo>
                <a:lnTo>
                  <a:pt x="25400" y="25400"/>
                </a:lnTo>
                <a:lnTo>
                  <a:pt x="25400" y="548639"/>
                </a:lnTo>
                <a:lnTo>
                  <a:pt x="12700" y="548639"/>
                </a:lnTo>
                <a:lnTo>
                  <a:pt x="25400" y="561339"/>
                </a:lnTo>
                <a:lnTo>
                  <a:pt x="4739639" y="561339"/>
                </a:lnTo>
                <a:lnTo>
                  <a:pt x="4739398" y="563816"/>
                </a:lnTo>
                <a:lnTo>
                  <a:pt x="4729416" y="573798"/>
                </a:lnTo>
                <a:lnTo>
                  <a:pt x="4726939" y="574039"/>
                </a:lnTo>
                <a:close/>
              </a:path>
              <a:path w="4739640" h="574039">
                <a:moveTo>
                  <a:pt x="25400" y="25400"/>
                </a:moveTo>
                <a:lnTo>
                  <a:pt x="12700" y="25400"/>
                </a:lnTo>
                <a:lnTo>
                  <a:pt x="25400" y="12700"/>
                </a:lnTo>
                <a:lnTo>
                  <a:pt x="25400" y="25400"/>
                </a:lnTo>
                <a:close/>
              </a:path>
              <a:path w="4739640" h="574039">
                <a:moveTo>
                  <a:pt x="4714239" y="25400"/>
                </a:moveTo>
                <a:lnTo>
                  <a:pt x="25400" y="25400"/>
                </a:lnTo>
                <a:lnTo>
                  <a:pt x="25400" y="12700"/>
                </a:lnTo>
                <a:lnTo>
                  <a:pt x="4714239" y="12700"/>
                </a:lnTo>
                <a:lnTo>
                  <a:pt x="4714239" y="25400"/>
                </a:lnTo>
                <a:close/>
              </a:path>
              <a:path w="4739640" h="574039">
                <a:moveTo>
                  <a:pt x="4714239" y="561339"/>
                </a:moveTo>
                <a:lnTo>
                  <a:pt x="4714239" y="12700"/>
                </a:lnTo>
                <a:lnTo>
                  <a:pt x="4726939" y="25400"/>
                </a:lnTo>
                <a:lnTo>
                  <a:pt x="4739639" y="25400"/>
                </a:lnTo>
                <a:lnTo>
                  <a:pt x="4739639" y="548639"/>
                </a:lnTo>
                <a:lnTo>
                  <a:pt x="4726939" y="548639"/>
                </a:lnTo>
                <a:lnTo>
                  <a:pt x="4714239" y="561339"/>
                </a:lnTo>
                <a:close/>
              </a:path>
              <a:path w="4739640" h="574039">
                <a:moveTo>
                  <a:pt x="4739639" y="25400"/>
                </a:moveTo>
                <a:lnTo>
                  <a:pt x="4726939" y="25400"/>
                </a:lnTo>
                <a:lnTo>
                  <a:pt x="4714239" y="12700"/>
                </a:lnTo>
                <a:lnTo>
                  <a:pt x="4739639" y="12700"/>
                </a:lnTo>
                <a:lnTo>
                  <a:pt x="4739639" y="25400"/>
                </a:lnTo>
                <a:close/>
              </a:path>
              <a:path w="4739640" h="574039">
                <a:moveTo>
                  <a:pt x="25400" y="561339"/>
                </a:moveTo>
                <a:lnTo>
                  <a:pt x="12700" y="548639"/>
                </a:lnTo>
                <a:lnTo>
                  <a:pt x="25400" y="548639"/>
                </a:lnTo>
                <a:lnTo>
                  <a:pt x="25400" y="561339"/>
                </a:lnTo>
                <a:close/>
              </a:path>
              <a:path w="4739640" h="574039">
                <a:moveTo>
                  <a:pt x="4714239" y="561339"/>
                </a:moveTo>
                <a:lnTo>
                  <a:pt x="25400" y="561339"/>
                </a:lnTo>
                <a:lnTo>
                  <a:pt x="25400" y="548639"/>
                </a:lnTo>
                <a:lnTo>
                  <a:pt x="4714239" y="548639"/>
                </a:lnTo>
                <a:lnTo>
                  <a:pt x="4714239" y="561339"/>
                </a:lnTo>
                <a:close/>
              </a:path>
              <a:path w="4739640" h="574039">
                <a:moveTo>
                  <a:pt x="4739639" y="561339"/>
                </a:moveTo>
                <a:lnTo>
                  <a:pt x="4714239" y="561339"/>
                </a:lnTo>
                <a:lnTo>
                  <a:pt x="4726939" y="548639"/>
                </a:lnTo>
                <a:lnTo>
                  <a:pt x="4739639" y="548639"/>
                </a:lnTo>
                <a:lnTo>
                  <a:pt x="4739639" y="561339"/>
                </a:lnTo>
                <a:close/>
              </a:path>
            </a:pathLst>
          </a:custGeom>
          <a:solidFill>
            <a:srgbClr val="585858"/>
          </a:solidFill>
        </p:spPr>
        <p:txBody>
          <a:bodyPr wrap="square" lIns="0" tIns="0" rIns="0" bIns="0" rtlCol="0"/>
          <a:lstStyle/>
          <a:p>
            <a:endParaRPr/>
          </a:p>
        </p:txBody>
      </p:sp>
      <p:sp>
        <p:nvSpPr>
          <p:cNvPr id="24" name="object 24"/>
          <p:cNvSpPr txBox="1"/>
          <p:nvPr/>
        </p:nvSpPr>
        <p:spPr>
          <a:xfrm>
            <a:off x="3047364" y="3846829"/>
            <a:ext cx="3479165" cy="512445"/>
          </a:xfrm>
          <a:prstGeom prst="rect">
            <a:avLst/>
          </a:prstGeom>
        </p:spPr>
        <p:txBody>
          <a:bodyPr vert="horz" wrap="square" lIns="0" tIns="12065" rIns="0" bIns="0" rtlCol="0">
            <a:spAutoFit/>
          </a:bodyPr>
          <a:lstStyle/>
          <a:p>
            <a:pPr algn="ctr">
              <a:lnSpc>
                <a:spcPct val="100000"/>
              </a:lnSpc>
              <a:spcBef>
                <a:spcPts val="95"/>
              </a:spcBef>
            </a:pPr>
            <a:r>
              <a:rPr sz="1600" dirty="0">
                <a:solidFill>
                  <a:srgbClr val="404040"/>
                </a:solidFill>
                <a:latin typeface="微软雅黑"/>
                <a:cs typeface="微软雅黑"/>
              </a:rPr>
              <a:t>孵化期，不直接带出产</a:t>
            </a:r>
            <a:r>
              <a:rPr sz="1600" spc="-5" dirty="0">
                <a:solidFill>
                  <a:srgbClr val="404040"/>
                </a:solidFill>
                <a:latin typeface="微软雅黑"/>
                <a:cs typeface="微软雅黑"/>
              </a:rPr>
              <a:t>品</a:t>
            </a:r>
            <a:endParaRPr sz="1600">
              <a:latin typeface="微软雅黑"/>
              <a:cs typeface="微软雅黑"/>
            </a:endParaRPr>
          </a:p>
          <a:p>
            <a:pPr algn="ctr">
              <a:lnSpc>
                <a:spcPct val="100000"/>
              </a:lnSpc>
            </a:pPr>
            <a:r>
              <a:rPr sz="1600" dirty="0">
                <a:solidFill>
                  <a:srgbClr val="404040"/>
                </a:solidFill>
                <a:latin typeface="微软雅黑"/>
                <a:cs typeface="微软雅黑"/>
              </a:rPr>
              <a:t>侧面植入产品信息为主，加强用户印</a:t>
            </a:r>
            <a:r>
              <a:rPr sz="1600" spc="-5" dirty="0">
                <a:solidFill>
                  <a:srgbClr val="404040"/>
                </a:solidFill>
                <a:latin typeface="微软雅黑"/>
                <a:cs typeface="微软雅黑"/>
              </a:rPr>
              <a:t>象</a:t>
            </a:r>
            <a:endParaRPr sz="1600">
              <a:latin typeface="微软雅黑"/>
              <a:cs typeface="微软雅黑"/>
            </a:endParaRPr>
          </a:p>
        </p:txBody>
      </p:sp>
      <p:sp>
        <p:nvSpPr>
          <p:cNvPr id="25" name="object 25"/>
          <p:cNvSpPr/>
          <p:nvPr/>
        </p:nvSpPr>
        <p:spPr>
          <a:xfrm>
            <a:off x="7205980" y="3828415"/>
            <a:ext cx="4547870" cy="574040"/>
          </a:xfrm>
          <a:custGeom>
            <a:avLst/>
            <a:gdLst/>
            <a:ahLst/>
            <a:cxnLst/>
            <a:rect l="l" t="t" r="r" b="b"/>
            <a:pathLst>
              <a:path w="4547870" h="574039">
                <a:moveTo>
                  <a:pt x="4535170" y="574039"/>
                </a:moveTo>
                <a:lnTo>
                  <a:pt x="12700" y="574039"/>
                </a:lnTo>
                <a:lnTo>
                  <a:pt x="10223" y="573798"/>
                </a:lnTo>
                <a:lnTo>
                  <a:pt x="0" y="561339"/>
                </a:lnTo>
                <a:lnTo>
                  <a:pt x="0" y="12700"/>
                </a:lnTo>
                <a:lnTo>
                  <a:pt x="12700" y="0"/>
                </a:lnTo>
                <a:lnTo>
                  <a:pt x="4535170" y="0"/>
                </a:lnTo>
                <a:lnTo>
                  <a:pt x="4547870" y="12700"/>
                </a:lnTo>
                <a:lnTo>
                  <a:pt x="25400" y="12700"/>
                </a:lnTo>
                <a:lnTo>
                  <a:pt x="12700" y="25400"/>
                </a:lnTo>
                <a:lnTo>
                  <a:pt x="25400" y="25400"/>
                </a:lnTo>
                <a:lnTo>
                  <a:pt x="25400" y="548639"/>
                </a:lnTo>
                <a:lnTo>
                  <a:pt x="12700" y="548639"/>
                </a:lnTo>
                <a:lnTo>
                  <a:pt x="25400" y="561339"/>
                </a:lnTo>
                <a:lnTo>
                  <a:pt x="4547870" y="561339"/>
                </a:lnTo>
                <a:lnTo>
                  <a:pt x="4547628" y="563816"/>
                </a:lnTo>
                <a:lnTo>
                  <a:pt x="4537646" y="573798"/>
                </a:lnTo>
                <a:lnTo>
                  <a:pt x="4535170" y="574039"/>
                </a:lnTo>
                <a:close/>
              </a:path>
              <a:path w="4547870" h="574039">
                <a:moveTo>
                  <a:pt x="25400" y="25400"/>
                </a:moveTo>
                <a:lnTo>
                  <a:pt x="12700" y="25400"/>
                </a:lnTo>
                <a:lnTo>
                  <a:pt x="25400" y="12700"/>
                </a:lnTo>
                <a:lnTo>
                  <a:pt x="25400" y="25400"/>
                </a:lnTo>
                <a:close/>
              </a:path>
              <a:path w="4547870" h="574039">
                <a:moveTo>
                  <a:pt x="4522470" y="25400"/>
                </a:moveTo>
                <a:lnTo>
                  <a:pt x="25400" y="25400"/>
                </a:lnTo>
                <a:lnTo>
                  <a:pt x="25400" y="12700"/>
                </a:lnTo>
                <a:lnTo>
                  <a:pt x="4522470" y="12700"/>
                </a:lnTo>
                <a:lnTo>
                  <a:pt x="4522470" y="25400"/>
                </a:lnTo>
                <a:close/>
              </a:path>
              <a:path w="4547870" h="574039">
                <a:moveTo>
                  <a:pt x="4522470" y="561339"/>
                </a:moveTo>
                <a:lnTo>
                  <a:pt x="4522470" y="12700"/>
                </a:lnTo>
                <a:lnTo>
                  <a:pt x="4535170" y="25400"/>
                </a:lnTo>
                <a:lnTo>
                  <a:pt x="4547870" y="25400"/>
                </a:lnTo>
                <a:lnTo>
                  <a:pt x="4547870" y="548639"/>
                </a:lnTo>
                <a:lnTo>
                  <a:pt x="4535170" y="548639"/>
                </a:lnTo>
                <a:lnTo>
                  <a:pt x="4522470" y="561339"/>
                </a:lnTo>
                <a:close/>
              </a:path>
              <a:path w="4547870" h="574039">
                <a:moveTo>
                  <a:pt x="4547870" y="25400"/>
                </a:moveTo>
                <a:lnTo>
                  <a:pt x="4535170" y="25400"/>
                </a:lnTo>
                <a:lnTo>
                  <a:pt x="4522470" y="12700"/>
                </a:lnTo>
                <a:lnTo>
                  <a:pt x="4547870" y="12700"/>
                </a:lnTo>
                <a:lnTo>
                  <a:pt x="4547870" y="25400"/>
                </a:lnTo>
                <a:close/>
              </a:path>
              <a:path w="4547870" h="574039">
                <a:moveTo>
                  <a:pt x="25400" y="561339"/>
                </a:moveTo>
                <a:lnTo>
                  <a:pt x="12700" y="548639"/>
                </a:lnTo>
                <a:lnTo>
                  <a:pt x="25400" y="548639"/>
                </a:lnTo>
                <a:lnTo>
                  <a:pt x="25400" y="561339"/>
                </a:lnTo>
                <a:close/>
              </a:path>
              <a:path w="4547870" h="574039">
                <a:moveTo>
                  <a:pt x="4522470" y="561339"/>
                </a:moveTo>
                <a:lnTo>
                  <a:pt x="25400" y="561339"/>
                </a:lnTo>
                <a:lnTo>
                  <a:pt x="25400" y="548639"/>
                </a:lnTo>
                <a:lnTo>
                  <a:pt x="4522470" y="548639"/>
                </a:lnTo>
                <a:lnTo>
                  <a:pt x="4522470" y="561339"/>
                </a:lnTo>
                <a:close/>
              </a:path>
              <a:path w="4547870" h="574039">
                <a:moveTo>
                  <a:pt x="4547870" y="561339"/>
                </a:moveTo>
                <a:lnTo>
                  <a:pt x="4522470" y="561339"/>
                </a:lnTo>
                <a:lnTo>
                  <a:pt x="4535170" y="548639"/>
                </a:lnTo>
                <a:lnTo>
                  <a:pt x="4547870" y="548639"/>
                </a:lnTo>
                <a:lnTo>
                  <a:pt x="4547870" y="561339"/>
                </a:lnTo>
                <a:close/>
              </a:path>
            </a:pathLst>
          </a:custGeom>
          <a:solidFill>
            <a:srgbClr val="585858"/>
          </a:solidFill>
        </p:spPr>
        <p:txBody>
          <a:bodyPr wrap="square" lIns="0" tIns="0" rIns="0" bIns="0" rtlCol="0"/>
          <a:lstStyle/>
          <a:p>
            <a:endParaRPr/>
          </a:p>
        </p:txBody>
      </p:sp>
      <p:sp>
        <p:nvSpPr>
          <p:cNvPr id="26" name="object 26"/>
          <p:cNvSpPr txBox="1"/>
          <p:nvPr/>
        </p:nvSpPr>
        <p:spPr>
          <a:xfrm>
            <a:off x="7333615" y="3213735"/>
            <a:ext cx="4291965" cy="1145540"/>
          </a:xfrm>
          <a:prstGeom prst="rect">
            <a:avLst/>
          </a:prstGeom>
        </p:spPr>
        <p:txBody>
          <a:bodyPr vert="horz" wrap="square" lIns="0" tIns="12065" rIns="0" bIns="0" rtlCol="0">
            <a:spAutoFit/>
          </a:bodyPr>
          <a:lstStyle/>
          <a:p>
            <a:pPr marL="415925" marR="414655" algn="ctr">
              <a:lnSpc>
                <a:spcPct val="100000"/>
              </a:lnSpc>
              <a:spcBef>
                <a:spcPts val="95"/>
              </a:spcBef>
            </a:pPr>
            <a:r>
              <a:rPr sz="1600" dirty="0">
                <a:solidFill>
                  <a:srgbClr val="404040"/>
                </a:solidFill>
                <a:latin typeface="微软雅黑"/>
                <a:cs typeface="微软雅黑"/>
              </a:rPr>
              <a:t>挖掘更多传播内容潜力，实现快速增</a:t>
            </a:r>
            <a:r>
              <a:rPr sz="1600" spc="-5" dirty="0">
                <a:solidFill>
                  <a:srgbClr val="404040"/>
                </a:solidFill>
                <a:latin typeface="微软雅黑"/>
                <a:cs typeface="微软雅黑"/>
              </a:rPr>
              <a:t>粉 </a:t>
            </a:r>
            <a:r>
              <a:rPr sz="1600" dirty="0">
                <a:solidFill>
                  <a:srgbClr val="404040"/>
                </a:solidFill>
                <a:latin typeface="微软雅黑"/>
                <a:cs typeface="微软雅黑"/>
              </a:rPr>
              <a:t>合作商家里联合推广，如直播带货</a:t>
            </a:r>
            <a:r>
              <a:rPr sz="1600" spc="-5" dirty="0">
                <a:solidFill>
                  <a:srgbClr val="404040"/>
                </a:solidFill>
                <a:latin typeface="微软雅黑"/>
                <a:cs typeface="微软雅黑"/>
              </a:rPr>
              <a:t>等</a:t>
            </a:r>
            <a:endParaRPr sz="1600">
              <a:latin typeface="微软雅黑"/>
              <a:cs typeface="微软雅黑"/>
            </a:endParaRPr>
          </a:p>
          <a:p>
            <a:pPr algn="ctr">
              <a:lnSpc>
                <a:spcPct val="100000"/>
              </a:lnSpc>
              <a:spcBef>
                <a:spcPts val="1145"/>
              </a:spcBef>
            </a:pPr>
            <a:r>
              <a:rPr sz="1600" dirty="0">
                <a:solidFill>
                  <a:srgbClr val="404040"/>
                </a:solidFill>
                <a:latin typeface="微软雅黑"/>
                <a:cs typeface="微软雅黑"/>
              </a:rPr>
              <a:t>以内容推品牌、产品，测试并记录效果</a:t>
            </a:r>
            <a:r>
              <a:rPr sz="1600" spc="-5" dirty="0">
                <a:solidFill>
                  <a:srgbClr val="404040"/>
                </a:solidFill>
                <a:latin typeface="微软雅黑"/>
                <a:cs typeface="微软雅黑"/>
              </a:rPr>
              <a:t>，</a:t>
            </a:r>
            <a:endParaRPr sz="1600">
              <a:latin typeface="微软雅黑"/>
              <a:cs typeface="微软雅黑"/>
            </a:endParaRPr>
          </a:p>
          <a:p>
            <a:pPr algn="ctr">
              <a:lnSpc>
                <a:spcPct val="100000"/>
              </a:lnSpc>
            </a:pPr>
            <a:r>
              <a:rPr sz="1600" dirty="0">
                <a:solidFill>
                  <a:srgbClr val="404040"/>
                </a:solidFill>
                <a:latin typeface="微软雅黑"/>
                <a:cs typeface="微软雅黑"/>
              </a:rPr>
              <a:t>跟随平台发展的同时，不断寻找合适的推广方</a:t>
            </a:r>
            <a:r>
              <a:rPr sz="1600" spc="-5" dirty="0">
                <a:solidFill>
                  <a:srgbClr val="404040"/>
                </a:solidFill>
                <a:latin typeface="微软雅黑"/>
                <a:cs typeface="微软雅黑"/>
              </a:rPr>
              <a:t>式</a:t>
            </a:r>
            <a:endParaRPr sz="1600">
              <a:latin typeface="微软雅黑"/>
              <a:cs typeface="微软雅黑"/>
            </a:endParaRPr>
          </a:p>
        </p:txBody>
      </p:sp>
      <p:sp>
        <p:nvSpPr>
          <p:cNvPr id="27" name="object 27"/>
          <p:cNvSpPr txBox="1"/>
          <p:nvPr/>
        </p:nvSpPr>
        <p:spPr>
          <a:xfrm>
            <a:off x="350520" y="5676900"/>
            <a:ext cx="1981200" cy="868680"/>
          </a:xfrm>
          <a:prstGeom prst="rect">
            <a:avLst/>
          </a:prstGeom>
          <a:solidFill>
            <a:srgbClr val="C00000"/>
          </a:solidFill>
        </p:spPr>
        <p:txBody>
          <a:bodyPr vert="horz" wrap="square" lIns="0" tIns="1270" rIns="0" bIns="0" rtlCol="0">
            <a:spAutoFit/>
          </a:bodyPr>
          <a:lstStyle/>
          <a:p>
            <a:pPr>
              <a:lnSpc>
                <a:spcPct val="100000"/>
              </a:lnSpc>
              <a:spcBef>
                <a:spcPts val="10"/>
              </a:spcBef>
            </a:pPr>
            <a:endParaRPr sz="2000">
              <a:latin typeface="Times New Roman"/>
              <a:cs typeface="Times New Roman"/>
            </a:endParaRPr>
          </a:p>
          <a:p>
            <a:pPr marL="567055">
              <a:lnSpc>
                <a:spcPct val="100000"/>
              </a:lnSpc>
            </a:pPr>
            <a:r>
              <a:rPr sz="1650" b="1" i="1" u="sng" spc="-725" dirty="0">
                <a:solidFill>
                  <a:srgbClr val="FFFFFF"/>
                </a:solidFill>
                <a:uFill>
                  <a:solidFill>
                    <a:srgbClr val="FFFFFF"/>
                  </a:solidFill>
                </a:uFill>
                <a:latin typeface="微软雅黑"/>
                <a:cs typeface="微软雅黑"/>
              </a:rPr>
              <a:t>内容版</a:t>
            </a:r>
            <a:r>
              <a:rPr sz="1650" b="1" i="1" u="sng" spc="-55" dirty="0">
                <a:solidFill>
                  <a:srgbClr val="FFFFFF"/>
                </a:solidFill>
                <a:uFill>
                  <a:solidFill>
                    <a:srgbClr val="FFFFFF"/>
                  </a:solidFill>
                </a:uFill>
                <a:latin typeface="微软雅黑"/>
                <a:cs typeface="微软雅黑"/>
              </a:rPr>
              <a:t>块</a:t>
            </a:r>
            <a:endParaRPr sz="1650">
              <a:latin typeface="微软雅黑"/>
              <a:cs typeface="微软雅黑"/>
            </a:endParaRPr>
          </a:p>
        </p:txBody>
      </p:sp>
      <p:pic>
        <p:nvPicPr>
          <p:cNvPr id="28" name="图片 27"/>
          <p:cNvPicPr>
            <a:picLocks noChangeAspect="1"/>
          </p:cNvPicPr>
          <p:nvPr/>
        </p:nvPicPr>
        <p:blipFill>
          <a:blip r:embed="rId2"/>
          <a:stretch>
            <a:fillRect/>
          </a:stretch>
        </p:blipFill>
        <p:spPr>
          <a:xfrm>
            <a:off x="10820400" y="34290"/>
            <a:ext cx="1164091" cy="5524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36804" y="1463039"/>
            <a:ext cx="2796540" cy="4528185"/>
          </a:xfrm>
          <a:custGeom>
            <a:avLst/>
            <a:gdLst/>
            <a:ahLst/>
            <a:cxnLst/>
            <a:rect l="l" t="t" r="r" b="b"/>
            <a:pathLst>
              <a:path w="2796540" h="4528185">
                <a:moveTo>
                  <a:pt x="0" y="0"/>
                </a:moveTo>
                <a:lnTo>
                  <a:pt x="2796540" y="0"/>
                </a:lnTo>
                <a:lnTo>
                  <a:pt x="2796540" y="4527804"/>
                </a:lnTo>
                <a:lnTo>
                  <a:pt x="0" y="4527804"/>
                </a:lnTo>
                <a:lnTo>
                  <a:pt x="0" y="0"/>
                </a:lnTo>
                <a:close/>
              </a:path>
            </a:pathLst>
          </a:custGeom>
          <a:solidFill>
            <a:srgbClr val="C00000"/>
          </a:solidFill>
        </p:spPr>
        <p:txBody>
          <a:bodyPr wrap="square" lIns="0" tIns="0" rIns="0" bIns="0" rtlCol="0"/>
          <a:lstStyle/>
          <a:p>
            <a:endParaRPr/>
          </a:p>
        </p:txBody>
      </p:sp>
      <p:sp>
        <p:nvSpPr>
          <p:cNvPr id="3" name="object 3"/>
          <p:cNvSpPr/>
          <p:nvPr/>
        </p:nvSpPr>
        <p:spPr>
          <a:xfrm>
            <a:off x="3246120" y="1463039"/>
            <a:ext cx="2795270" cy="4528185"/>
          </a:xfrm>
          <a:custGeom>
            <a:avLst/>
            <a:gdLst/>
            <a:ahLst/>
            <a:cxnLst/>
            <a:rect l="l" t="t" r="r" b="b"/>
            <a:pathLst>
              <a:path w="2795270" h="4528185">
                <a:moveTo>
                  <a:pt x="0" y="0"/>
                </a:moveTo>
                <a:lnTo>
                  <a:pt x="2795016" y="0"/>
                </a:lnTo>
                <a:lnTo>
                  <a:pt x="2795016" y="4527804"/>
                </a:lnTo>
                <a:lnTo>
                  <a:pt x="0" y="4527804"/>
                </a:lnTo>
                <a:lnTo>
                  <a:pt x="0" y="0"/>
                </a:lnTo>
                <a:close/>
              </a:path>
            </a:pathLst>
          </a:custGeom>
          <a:solidFill>
            <a:srgbClr val="000000"/>
          </a:solidFill>
        </p:spPr>
        <p:txBody>
          <a:bodyPr wrap="square" lIns="0" tIns="0" rIns="0" bIns="0" rtlCol="0"/>
          <a:lstStyle/>
          <a:p>
            <a:endParaRPr/>
          </a:p>
        </p:txBody>
      </p:sp>
      <p:sp>
        <p:nvSpPr>
          <p:cNvPr id="4" name="object 4"/>
          <p:cNvSpPr/>
          <p:nvPr/>
        </p:nvSpPr>
        <p:spPr>
          <a:xfrm>
            <a:off x="6153911" y="1456944"/>
            <a:ext cx="2795270" cy="4528185"/>
          </a:xfrm>
          <a:custGeom>
            <a:avLst/>
            <a:gdLst/>
            <a:ahLst/>
            <a:cxnLst/>
            <a:rect l="l" t="t" r="r" b="b"/>
            <a:pathLst>
              <a:path w="2795270" h="4528185">
                <a:moveTo>
                  <a:pt x="0" y="0"/>
                </a:moveTo>
                <a:lnTo>
                  <a:pt x="2795016" y="0"/>
                </a:lnTo>
                <a:lnTo>
                  <a:pt x="2795016" y="4527804"/>
                </a:lnTo>
                <a:lnTo>
                  <a:pt x="0" y="4527804"/>
                </a:lnTo>
                <a:lnTo>
                  <a:pt x="0" y="0"/>
                </a:lnTo>
                <a:close/>
              </a:path>
            </a:pathLst>
          </a:custGeom>
          <a:solidFill>
            <a:srgbClr val="C00000"/>
          </a:solidFill>
        </p:spPr>
        <p:txBody>
          <a:bodyPr wrap="square" lIns="0" tIns="0" rIns="0" bIns="0" rtlCol="0"/>
          <a:lstStyle/>
          <a:p>
            <a:endParaRPr/>
          </a:p>
        </p:txBody>
      </p:sp>
      <p:sp>
        <p:nvSpPr>
          <p:cNvPr id="5" name="object 5"/>
          <p:cNvSpPr/>
          <p:nvPr/>
        </p:nvSpPr>
        <p:spPr>
          <a:xfrm>
            <a:off x="9061704" y="1463039"/>
            <a:ext cx="2795270" cy="4528185"/>
          </a:xfrm>
          <a:custGeom>
            <a:avLst/>
            <a:gdLst/>
            <a:ahLst/>
            <a:cxnLst/>
            <a:rect l="l" t="t" r="r" b="b"/>
            <a:pathLst>
              <a:path w="2795270" h="4528185">
                <a:moveTo>
                  <a:pt x="0" y="0"/>
                </a:moveTo>
                <a:lnTo>
                  <a:pt x="2795016" y="0"/>
                </a:lnTo>
                <a:lnTo>
                  <a:pt x="2795016" y="4527804"/>
                </a:lnTo>
                <a:lnTo>
                  <a:pt x="0" y="4527804"/>
                </a:lnTo>
                <a:lnTo>
                  <a:pt x="0" y="0"/>
                </a:lnTo>
                <a:close/>
              </a:path>
            </a:pathLst>
          </a:custGeom>
          <a:solidFill>
            <a:srgbClr val="000000"/>
          </a:solidFill>
        </p:spPr>
        <p:txBody>
          <a:bodyPr wrap="square" lIns="0" tIns="0" rIns="0" bIns="0" rtlCol="0"/>
          <a:lstStyle/>
          <a:p>
            <a:endParaRPr/>
          </a:p>
        </p:txBody>
      </p:sp>
      <p:sp>
        <p:nvSpPr>
          <p:cNvPr id="6" name="object 6"/>
          <p:cNvSpPr txBox="1"/>
          <p:nvPr/>
        </p:nvSpPr>
        <p:spPr>
          <a:xfrm>
            <a:off x="3246120" y="1940090"/>
            <a:ext cx="2795270" cy="3140075"/>
          </a:xfrm>
          <a:prstGeom prst="rect">
            <a:avLst/>
          </a:prstGeom>
        </p:spPr>
        <p:txBody>
          <a:bodyPr vert="horz" wrap="square" lIns="0" tIns="12700" rIns="0" bIns="0" rtlCol="0">
            <a:spAutoFit/>
          </a:bodyPr>
          <a:lstStyle/>
          <a:p>
            <a:pPr marL="271145">
              <a:lnSpc>
                <a:spcPct val="100000"/>
              </a:lnSpc>
              <a:spcBef>
                <a:spcPts val="100"/>
              </a:spcBef>
            </a:pPr>
            <a:r>
              <a:rPr sz="2400" b="1" dirty="0">
                <a:solidFill>
                  <a:srgbClr val="FFFFFF"/>
                </a:solidFill>
                <a:latin typeface="微软雅黑"/>
                <a:cs typeface="微软雅黑"/>
              </a:rPr>
              <a:t>测试期</a:t>
            </a:r>
            <a:r>
              <a:rPr sz="1800" b="1" spc="-5" dirty="0">
                <a:solidFill>
                  <a:srgbClr val="FFFFFF"/>
                </a:solidFill>
                <a:latin typeface="微软雅黑"/>
                <a:cs typeface="微软雅黑"/>
              </a:rPr>
              <a:t>（2</a:t>
            </a:r>
            <a:r>
              <a:rPr sz="1800" b="1" dirty="0">
                <a:solidFill>
                  <a:srgbClr val="FFFFFF"/>
                </a:solidFill>
                <a:latin typeface="微软雅黑"/>
                <a:cs typeface="微软雅黑"/>
              </a:rPr>
              <a:t>个月）</a:t>
            </a:r>
            <a:endParaRPr sz="1800">
              <a:latin typeface="微软雅黑"/>
              <a:cs typeface="微软雅黑"/>
            </a:endParaRPr>
          </a:p>
          <a:p>
            <a:pPr>
              <a:lnSpc>
                <a:spcPct val="100000"/>
              </a:lnSpc>
            </a:pPr>
            <a:endParaRPr sz="3050">
              <a:latin typeface="Times New Roman"/>
              <a:cs typeface="Times New Roman"/>
            </a:endParaRPr>
          </a:p>
          <a:p>
            <a:pPr marL="113664" marR="178435" algn="just">
              <a:lnSpc>
                <a:spcPct val="119900"/>
              </a:lnSpc>
            </a:pPr>
            <a:r>
              <a:rPr sz="1400" b="1" dirty="0">
                <a:solidFill>
                  <a:srgbClr val="FFFFFF"/>
                </a:solidFill>
                <a:latin typeface="微软雅黑"/>
                <a:cs typeface="微软雅黑"/>
              </a:rPr>
              <a:t>核心目标：</a:t>
            </a:r>
            <a:r>
              <a:rPr sz="1400" dirty="0">
                <a:solidFill>
                  <a:srgbClr val="FFFFFF"/>
                </a:solidFill>
                <a:latin typeface="微软雅黑"/>
                <a:cs typeface="微软雅黑"/>
              </a:rPr>
              <a:t>确定账号视频内容方 向，以及直播带货选品标准，实 现变现组件带货</a:t>
            </a:r>
            <a:r>
              <a:rPr sz="1400" spc="5" dirty="0">
                <a:solidFill>
                  <a:srgbClr val="FFFFFF"/>
                </a:solidFill>
                <a:latin typeface="微软雅黑"/>
                <a:cs typeface="微软雅黑"/>
              </a:rPr>
              <a:t>。</a:t>
            </a:r>
            <a:endParaRPr sz="1400">
              <a:latin typeface="微软雅黑"/>
              <a:cs typeface="微软雅黑"/>
            </a:endParaRPr>
          </a:p>
          <a:p>
            <a:pPr>
              <a:lnSpc>
                <a:spcPct val="100000"/>
              </a:lnSpc>
              <a:spcBef>
                <a:spcPts val="5"/>
              </a:spcBef>
            </a:pPr>
            <a:endParaRPr sz="1750">
              <a:latin typeface="Times New Roman"/>
              <a:cs typeface="Times New Roman"/>
            </a:endParaRPr>
          </a:p>
          <a:p>
            <a:pPr marL="113664" marR="178435">
              <a:lnSpc>
                <a:spcPct val="119900"/>
              </a:lnSpc>
            </a:pPr>
            <a:r>
              <a:rPr sz="1400" b="1" dirty="0">
                <a:solidFill>
                  <a:srgbClr val="FFFFFF"/>
                </a:solidFill>
                <a:latin typeface="微软雅黑"/>
                <a:cs typeface="微软雅黑"/>
              </a:rPr>
              <a:t>短视频运营：</a:t>
            </a:r>
            <a:r>
              <a:rPr sz="1400" dirty="0">
                <a:solidFill>
                  <a:srgbClr val="FFFFFF"/>
                </a:solidFill>
                <a:latin typeface="微软雅黑"/>
                <a:cs typeface="微软雅黑"/>
              </a:rPr>
              <a:t>测试各变现组件带 货效果，确立账号的个性化签</a:t>
            </a:r>
            <a:r>
              <a:rPr sz="1400" spc="5" dirty="0">
                <a:solidFill>
                  <a:srgbClr val="FFFFFF"/>
                </a:solidFill>
                <a:latin typeface="微软雅黑"/>
                <a:cs typeface="微软雅黑"/>
              </a:rPr>
              <a:t>名</a:t>
            </a:r>
            <a:endParaRPr sz="1400">
              <a:latin typeface="微软雅黑"/>
              <a:cs typeface="微软雅黑"/>
            </a:endParaRPr>
          </a:p>
          <a:p>
            <a:pPr>
              <a:lnSpc>
                <a:spcPct val="100000"/>
              </a:lnSpc>
            </a:pPr>
            <a:endParaRPr sz="1750">
              <a:latin typeface="Times New Roman"/>
              <a:cs typeface="Times New Roman"/>
            </a:endParaRPr>
          </a:p>
          <a:p>
            <a:pPr marL="113664" marR="178435">
              <a:lnSpc>
                <a:spcPct val="119900"/>
              </a:lnSpc>
              <a:spcBef>
                <a:spcPts val="5"/>
              </a:spcBef>
            </a:pPr>
            <a:r>
              <a:rPr sz="1400" b="1" spc="25" dirty="0">
                <a:solidFill>
                  <a:srgbClr val="FFFFFF"/>
                </a:solidFill>
                <a:latin typeface="微软雅黑"/>
                <a:cs typeface="微软雅黑"/>
              </a:rPr>
              <a:t>KPI</a:t>
            </a:r>
            <a:r>
              <a:rPr sz="1400" b="1" spc="35" dirty="0">
                <a:solidFill>
                  <a:srgbClr val="FFFFFF"/>
                </a:solidFill>
                <a:latin typeface="微软雅黑"/>
                <a:cs typeface="微软雅黑"/>
              </a:rPr>
              <a:t>：</a:t>
            </a:r>
            <a:r>
              <a:rPr sz="1400" spc="35" dirty="0">
                <a:solidFill>
                  <a:srgbClr val="FFFFFF"/>
                </a:solidFill>
                <a:latin typeface="微软雅黑"/>
                <a:cs typeface="微软雅黑"/>
              </a:rPr>
              <a:t>根据运营目标拆分，保</a:t>
            </a:r>
            <a:r>
              <a:rPr sz="1400" dirty="0">
                <a:solidFill>
                  <a:srgbClr val="FFFFFF"/>
                </a:solidFill>
                <a:latin typeface="微软雅黑"/>
                <a:cs typeface="微软雅黑"/>
              </a:rPr>
              <a:t>证 相应的粉丝量及播放</a:t>
            </a:r>
            <a:r>
              <a:rPr sz="1400" spc="5" dirty="0">
                <a:solidFill>
                  <a:srgbClr val="FFFFFF"/>
                </a:solidFill>
                <a:latin typeface="微软雅黑"/>
                <a:cs typeface="微软雅黑"/>
              </a:rPr>
              <a:t>量</a:t>
            </a:r>
            <a:endParaRPr sz="1400">
              <a:latin typeface="微软雅黑"/>
              <a:cs typeface="微软雅黑"/>
            </a:endParaRPr>
          </a:p>
        </p:txBody>
      </p:sp>
      <p:sp>
        <p:nvSpPr>
          <p:cNvPr id="7" name="object 7"/>
          <p:cNvSpPr/>
          <p:nvPr/>
        </p:nvSpPr>
        <p:spPr>
          <a:xfrm>
            <a:off x="3553294" y="2437904"/>
            <a:ext cx="579755" cy="0"/>
          </a:xfrm>
          <a:custGeom>
            <a:avLst/>
            <a:gdLst/>
            <a:ahLst/>
            <a:cxnLst/>
            <a:rect l="l" t="t" r="r" b="b"/>
            <a:pathLst>
              <a:path w="579754">
                <a:moveTo>
                  <a:pt x="0" y="0"/>
                </a:moveTo>
                <a:lnTo>
                  <a:pt x="579310" y="0"/>
                </a:lnTo>
              </a:path>
            </a:pathLst>
          </a:custGeom>
          <a:ln w="12700">
            <a:solidFill>
              <a:srgbClr val="FFFFFF"/>
            </a:solidFill>
          </a:ln>
        </p:spPr>
        <p:txBody>
          <a:bodyPr wrap="square" lIns="0" tIns="0" rIns="0" bIns="0" rtlCol="0"/>
          <a:lstStyle/>
          <a:p>
            <a:endParaRPr/>
          </a:p>
        </p:txBody>
      </p:sp>
      <p:sp>
        <p:nvSpPr>
          <p:cNvPr id="8" name="object 8"/>
          <p:cNvSpPr txBox="1"/>
          <p:nvPr/>
        </p:nvSpPr>
        <p:spPr>
          <a:xfrm>
            <a:off x="6153911" y="1940090"/>
            <a:ext cx="2795270" cy="3153410"/>
          </a:xfrm>
          <a:prstGeom prst="rect">
            <a:avLst/>
          </a:prstGeom>
        </p:spPr>
        <p:txBody>
          <a:bodyPr vert="horz" wrap="square" lIns="0" tIns="12700" rIns="0" bIns="0" rtlCol="0">
            <a:spAutoFit/>
          </a:bodyPr>
          <a:lstStyle/>
          <a:p>
            <a:pPr marL="271145">
              <a:lnSpc>
                <a:spcPct val="100000"/>
              </a:lnSpc>
              <a:spcBef>
                <a:spcPts val="100"/>
              </a:spcBef>
            </a:pPr>
            <a:r>
              <a:rPr sz="2400" b="1" dirty="0">
                <a:solidFill>
                  <a:srgbClr val="FFFFFF"/>
                </a:solidFill>
                <a:latin typeface="微软雅黑"/>
                <a:cs typeface="微软雅黑"/>
              </a:rPr>
              <a:t>维稳期</a:t>
            </a:r>
            <a:r>
              <a:rPr sz="1800" b="1" spc="-5" dirty="0">
                <a:solidFill>
                  <a:srgbClr val="FFFFFF"/>
                </a:solidFill>
                <a:latin typeface="微软雅黑"/>
                <a:cs typeface="微软雅黑"/>
              </a:rPr>
              <a:t>（4</a:t>
            </a:r>
            <a:r>
              <a:rPr sz="1800" b="1" dirty="0">
                <a:solidFill>
                  <a:srgbClr val="FFFFFF"/>
                </a:solidFill>
                <a:latin typeface="微软雅黑"/>
                <a:cs typeface="微软雅黑"/>
              </a:rPr>
              <a:t>个月）</a:t>
            </a:r>
            <a:endParaRPr sz="1800">
              <a:latin typeface="微软雅黑"/>
              <a:cs typeface="微软雅黑"/>
            </a:endParaRPr>
          </a:p>
          <a:p>
            <a:pPr>
              <a:lnSpc>
                <a:spcPct val="100000"/>
              </a:lnSpc>
              <a:spcBef>
                <a:spcPts val="50"/>
              </a:spcBef>
            </a:pPr>
            <a:endParaRPr sz="3100">
              <a:latin typeface="Times New Roman"/>
              <a:cs typeface="Times New Roman"/>
            </a:endParaRPr>
          </a:p>
          <a:p>
            <a:pPr marL="175895" marR="121285">
              <a:lnSpc>
                <a:spcPct val="119900"/>
              </a:lnSpc>
            </a:pPr>
            <a:r>
              <a:rPr sz="1400" b="1" dirty="0">
                <a:solidFill>
                  <a:srgbClr val="FFFFFF"/>
                </a:solidFill>
                <a:latin typeface="微软雅黑"/>
                <a:cs typeface="微软雅黑"/>
              </a:rPr>
              <a:t>核心目标：</a:t>
            </a:r>
            <a:r>
              <a:rPr sz="1400" dirty="0">
                <a:solidFill>
                  <a:srgbClr val="FFFFFF"/>
                </a:solidFill>
                <a:latin typeface="微软雅黑"/>
                <a:cs typeface="微软雅黑"/>
              </a:rPr>
              <a:t>实现粉丝稳定增长， 变现组件和直播带货协调运作</a:t>
            </a:r>
            <a:r>
              <a:rPr sz="1400" spc="5" dirty="0">
                <a:solidFill>
                  <a:srgbClr val="FFFFFF"/>
                </a:solidFill>
                <a:latin typeface="微软雅黑"/>
                <a:cs typeface="微软雅黑"/>
              </a:rPr>
              <a:t>。</a:t>
            </a:r>
            <a:endParaRPr sz="1400">
              <a:latin typeface="微软雅黑"/>
              <a:cs typeface="微软雅黑"/>
            </a:endParaRPr>
          </a:p>
          <a:p>
            <a:pPr>
              <a:lnSpc>
                <a:spcPct val="100000"/>
              </a:lnSpc>
            </a:pPr>
            <a:endParaRPr sz="1750">
              <a:latin typeface="Times New Roman"/>
              <a:cs typeface="Times New Roman"/>
            </a:endParaRPr>
          </a:p>
          <a:p>
            <a:pPr marL="175895" marR="178435" algn="just">
              <a:lnSpc>
                <a:spcPct val="119900"/>
              </a:lnSpc>
            </a:pPr>
            <a:r>
              <a:rPr sz="1400" b="1" spc="80" dirty="0">
                <a:solidFill>
                  <a:srgbClr val="FFFFFF"/>
                </a:solidFill>
                <a:latin typeface="微软雅黑"/>
                <a:cs typeface="微软雅黑"/>
              </a:rPr>
              <a:t>短视频运营：</a:t>
            </a:r>
            <a:r>
              <a:rPr sz="1400" spc="80" dirty="0">
                <a:solidFill>
                  <a:srgbClr val="FFFFFF"/>
                </a:solidFill>
                <a:latin typeface="微软雅黑"/>
                <a:cs typeface="微软雅黑"/>
              </a:rPr>
              <a:t>与</a:t>
            </a:r>
            <a:r>
              <a:rPr sz="1400" spc="10" dirty="0">
                <a:solidFill>
                  <a:srgbClr val="FFFFFF"/>
                </a:solidFill>
                <a:latin typeface="微软雅黑"/>
                <a:cs typeface="微软雅黑"/>
              </a:rPr>
              <a:t>K</a:t>
            </a:r>
            <a:r>
              <a:rPr sz="1400" spc="80" dirty="0">
                <a:solidFill>
                  <a:srgbClr val="FFFFFF"/>
                </a:solidFill>
                <a:latin typeface="微软雅黑"/>
                <a:cs typeface="微软雅黑"/>
              </a:rPr>
              <a:t>OL号多维</a:t>
            </a:r>
            <a:r>
              <a:rPr sz="1400" dirty="0">
                <a:solidFill>
                  <a:srgbClr val="FFFFFF"/>
                </a:solidFill>
                <a:latin typeface="微软雅黑"/>
                <a:cs typeface="微软雅黑"/>
              </a:rPr>
              <a:t>度 </a:t>
            </a:r>
            <a:r>
              <a:rPr sz="1400" spc="75" dirty="0">
                <a:solidFill>
                  <a:srgbClr val="FFFFFF"/>
                </a:solidFill>
                <a:latin typeface="微软雅黑"/>
                <a:cs typeface="微软雅黑"/>
              </a:rPr>
              <a:t>联动，如@、互赞等，带</a:t>
            </a:r>
            <a:r>
              <a:rPr sz="1400" spc="80" dirty="0">
                <a:solidFill>
                  <a:srgbClr val="FFFFFF"/>
                </a:solidFill>
                <a:latin typeface="微软雅黑"/>
                <a:cs typeface="微软雅黑"/>
              </a:rPr>
              <a:t>动</a:t>
            </a:r>
            <a:r>
              <a:rPr sz="1400" dirty="0">
                <a:solidFill>
                  <a:srgbClr val="FFFFFF"/>
                </a:solidFill>
                <a:latin typeface="微软雅黑"/>
                <a:cs typeface="微软雅黑"/>
              </a:rPr>
              <a:t>品 牌粉丝互动及持续增</a:t>
            </a:r>
            <a:r>
              <a:rPr sz="1400" spc="5" dirty="0">
                <a:solidFill>
                  <a:srgbClr val="FFFFFF"/>
                </a:solidFill>
                <a:latin typeface="微软雅黑"/>
                <a:cs typeface="微软雅黑"/>
              </a:rPr>
              <a:t>长</a:t>
            </a:r>
            <a:endParaRPr sz="1400">
              <a:latin typeface="微软雅黑"/>
              <a:cs typeface="微软雅黑"/>
            </a:endParaRPr>
          </a:p>
          <a:p>
            <a:pPr>
              <a:lnSpc>
                <a:spcPct val="100000"/>
              </a:lnSpc>
              <a:spcBef>
                <a:spcPts val="5"/>
              </a:spcBef>
            </a:pPr>
            <a:endParaRPr sz="1750">
              <a:latin typeface="Times New Roman"/>
              <a:cs typeface="Times New Roman"/>
            </a:endParaRPr>
          </a:p>
          <a:p>
            <a:pPr marL="175895" marR="178435" algn="just">
              <a:lnSpc>
                <a:spcPct val="119900"/>
              </a:lnSpc>
            </a:pPr>
            <a:r>
              <a:rPr sz="1400" b="1" spc="100" dirty="0">
                <a:solidFill>
                  <a:srgbClr val="FFFFFF"/>
                </a:solidFill>
                <a:latin typeface="微软雅黑"/>
                <a:cs typeface="微软雅黑"/>
              </a:rPr>
              <a:t>KPI：</a:t>
            </a:r>
            <a:r>
              <a:rPr sz="1400" spc="105" dirty="0">
                <a:solidFill>
                  <a:srgbClr val="FFFFFF"/>
                </a:solidFill>
                <a:latin typeface="微软雅黑"/>
                <a:cs typeface="微软雅黑"/>
              </a:rPr>
              <a:t>根据运营</a:t>
            </a:r>
            <a:r>
              <a:rPr sz="1400" spc="110" dirty="0">
                <a:solidFill>
                  <a:srgbClr val="FFFFFF"/>
                </a:solidFill>
                <a:latin typeface="微软雅黑"/>
                <a:cs typeface="微软雅黑"/>
              </a:rPr>
              <a:t>目标拆分，</a:t>
            </a:r>
            <a:r>
              <a:rPr sz="1400" dirty="0">
                <a:solidFill>
                  <a:srgbClr val="FFFFFF"/>
                </a:solidFill>
                <a:latin typeface="微软雅黑"/>
                <a:cs typeface="微软雅黑"/>
              </a:rPr>
              <a:t>保 证相应的粉丝量及播放</a:t>
            </a:r>
            <a:r>
              <a:rPr sz="1400" spc="5" dirty="0">
                <a:solidFill>
                  <a:srgbClr val="FFFFFF"/>
                </a:solidFill>
                <a:latin typeface="微软雅黑"/>
                <a:cs typeface="微软雅黑"/>
              </a:rPr>
              <a:t>量</a:t>
            </a:r>
            <a:endParaRPr sz="1400">
              <a:latin typeface="微软雅黑"/>
              <a:cs typeface="微软雅黑"/>
            </a:endParaRPr>
          </a:p>
        </p:txBody>
      </p:sp>
      <p:sp>
        <p:nvSpPr>
          <p:cNvPr id="9" name="object 9"/>
          <p:cNvSpPr/>
          <p:nvPr/>
        </p:nvSpPr>
        <p:spPr>
          <a:xfrm>
            <a:off x="6461277" y="2437904"/>
            <a:ext cx="579755" cy="0"/>
          </a:xfrm>
          <a:custGeom>
            <a:avLst/>
            <a:gdLst/>
            <a:ahLst/>
            <a:cxnLst/>
            <a:rect l="l" t="t" r="r" b="b"/>
            <a:pathLst>
              <a:path w="579754">
                <a:moveTo>
                  <a:pt x="0" y="0"/>
                </a:moveTo>
                <a:lnTo>
                  <a:pt x="579310" y="0"/>
                </a:lnTo>
              </a:path>
            </a:pathLst>
          </a:custGeom>
          <a:ln w="12700">
            <a:solidFill>
              <a:srgbClr val="FFFFFF"/>
            </a:solidFill>
          </a:ln>
        </p:spPr>
        <p:txBody>
          <a:bodyPr wrap="square" lIns="0" tIns="0" rIns="0" bIns="0" rtlCol="0"/>
          <a:lstStyle/>
          <a:p>
            <a:endParaRPr/>
          </a:p>
        </p:txBody>
      </p:sp>
      <p:sp>
        <p:nvSpPr>
          <p:cNvPr id="10" name="object 10"/>
          <p:cNvSpPr/>
          <p:nvPr/>
        </p:nvSpPr>
        <p:spPr>
          <a:xfrm>
            <a:off x="9369247" y="2437904"/>
            <a:ext cx="579755" cy="0"/>
          </a:xfrm>
          <a:custGeom>
            <a:avLst/>
            <a:gdLst/>
            <a:ahLst/>
            <a:cxnLst/>
            <a:rect l="l" t="t" r="r" b="b"/>
            <a:pathLst>
              <a:path w="579754">
                <a:moveTo>
                  <a:pt x="0" y="0"/>
                </a:moveTo>
                <a:lnTo>
                  <a:pt x="579310" y="0"/>
                </a:lnTo>
              </a:path>
            </a:pathLst>
          </a:custGeom>
          <a:ln w="12700">
            <a:solidFill>
              <a:srgbClr val="FFFFFF"/>
            </a:solidFill>
          </a:ln>
        </p:spPr>
        <p:txBody>
          <a:bodyPr wrap="square" lIns="0" tIns="0" rIns="0" bIns="0" rtlCol="0"/>
          <a:lstStyle/>
          <a:p>
            <a:endParaRPr/>
          </a:p>
        </p:txBody>
      </p:sp>
      <p:sp>
        <p:nvSpPr>
          <p:cNvPr id="11" name="object 11"/>
          <p:cNvSpPr txBox="1"/>
          <p:nvPr/>
        </p:nvSpPr>
        <p:spPr>
          <a:xfrm>
            <a:off x="9061704" y="1940090"/>
            <a:ext cx="2795270" cy="3416300"/>
          </a:xfrm>
          <a:prstGeom prst="rect">
            <a:avLst/>
          </a:prstGeom>
        </p:spPr>
        <p:txBody>
          <a:bodyPr vert="horz" wrap="square" lIns="0" tIns="12700" rIns="0" bIns="0" rtlCol="0">
            <a:spAutoFit/>
          </a:bodyPr>
          <a:lstStyle/>
          <a:p>
            <a:pPr marL="271780">
              <a:lnSpc>
                <a:spcPct val="100000"/>
              </a:lnSpc>
              <a:spcBef>
                <a:spcPts val="100"/>
              </a:spcBef>
            </a:pPr>
            <a:r>
              <a:rPr sz="2400" b="1" dirty="0">
                <a:solidFill>
                  <a:srgbClr val="FFFFFF"/>
                </a:solidFill>
                <a:latin typeface="微软雅黑"/>
                <a:cs typeface="微软雅黑"/>
              </a:rPr>
              <a:t>增长期</a:t>
            </a:r>
            <a:r>
              <a:rPr sz="1800" b="1" spc="-5" dirty="0">
                <a:solidFill>
                  <a:srgbClr val="FFFFFF"/>
                </a:solidFill>
                <a:latin typeface="微软雅黑"/>
                <a:cs typeface="微软雅黑"/>
              </a:rPr>
              <a:t>（5</a:t>
            </a:r>
            <a:r>
              <a:rPr sz="1800" b="1" dirty="0">
                <a:solidFill>
                  <a:srgbClr val="FFFFFF"/>
                </a:solidFill>
                <a:latin typeface="微软雅黑"/>
                <a:cs typeface="微软雅黑"/>
              </a:rPr>
              <a:t>个月）</a:t>
            </a:r>
            <a:endParaRPr sz="1800">
              <a:latin typeface="微软雅黑"/>
              <a:cs typeface="微软雅黑"/>
            </a:endParaRPr>
          </a:p>
          <a:p>
            <a:pPr>
              <a:lnSpc>
                <a:spcPct val="100000"/>
              </a:lnSpc>
              <a:spcBef>
                <a:spcPts val="45"/>
              </a:spcBef>
            </a:pPr>
            <a:endParaRPr sz="3150">
              <a:latin typeface="Times New Roman"/>
              <a:cs typeface="Times New Roman"/>
            </a:endParaRPr>
          </a:p>
          <a:p>
            <a:pPr marL="184785" marR="168910" algn="just">
              <a:lnSpc>
                <a:spcPct val="119900"/>
              </a:lnSpc>
            </a:pPr>
            <a:r>
              <a:rPr sz="1400" b="1" spc="75" dirty="0">
                <a:solidFill>
                  <a:srgbClr val="FFFFFF"/>
                </a:solidFill>
                <a:latin typeface="微软雅黑"/>
                <a:cs typeface="微软雅黑"/>
              </a:rPr>
              <a:t>核心</a:t>
            </a:r>
            <a:r>
              <a:rPr sz="1400" b="1" spc="80" dirty="0">
                <a:solidFill>
                  <a:srgbClr val="FFFFFF"/>
                </a:solidFill>
                <a:latin typeface="微软雅黑"/>
                <a:cs typeface="微软雅黑"/>
              </a:rPr>
              <a:t>目标：</a:t>
            </a:r>
            <a:r>
              <a:rPr sz="1400" spc="80" dirty="0">
                <a:solidFill>
                  <a:srgbClr val="FFFFFF"/>
                </a:solidFill>
                <a:latin typeface="微软雅黑"/>
                <a:cs typeface="微软雅黑"/>
              </a:rPr>
              <a:t>提高粉丝粘性，</a:t>
            </a:r>
            <a:r>
              <a:rPr sz="1400" dirty="0">
                <a:solidFill>
                  <a:srgbClr val="FFFFFF"/>
                </a:solidFill>
                <a:latin typeface="微软雅黑"/>
                <a:cs typeface="微软雅黑"/>
              </a:rPr>
              <a:t>实 </a:t>
            </a:r>
            <a:r>
              <a:rPr sz="1400" spc="75" dirty="0">
                <a:solidFill>
                  <a:srgbClr val="FFFFFF"/>
                </a:solidFill>
                <a:latin typeface="微软雅黑"/>
                <a:cs typeface="微软雅黑"/>
              </a:rPr>
              <a:t>现粉</a:t>
            </a:r>
            <a:r>
              <a:rPr sz="1400" spc="80" dirty="0">
                <a:solidFill>
                  <a:srgbClr val="FFFFFF"/>
                </a:solidFill>
                <a:latin typeface="微软雅黑"/>
                <a:cs typeface="微软雅黑"/>
              </a:rPr>
              <a:t>丝社群，进一步挖掘账</a:t>
            </a:r>
            <a:r>
              <a:rPr sz="1400" dirty="0">
                <a:solidFill>
                  <a:srgbClr val="FFFFFF"/>
                </a:solidFill>
                <a:latin typeface="微软雅黑"/>
                <a:cs typeface="微软雅黑"/>
              </a:rPr>
              <a:t>号 商业价值</a:t>
            </a:r>
            <a:r>
              <a:rPr sz="1400" spc="5" dirty="0">
                <a:solidFill>
                  <a:srgbClr val="FFFFFF"/>
                </a:solidFill>
                <a:latin typeface="微软雅黑"/>
                <a:cs typeface="微软雅黑"/>
              </a:rPr>
              <a:t>。</a:t>
            </a:r>
            <a:endParaRPr sz="1400">
              <a:latin typeface="微软雅黑"/>
              <a:cs typeface="微软雅黑"/>
            </a:endParaRPr>
          </a:p>
          <a:p>
            <a:pPr>
              <a:lnSpc>
                <a:spcPct val="100000"/>
              </a:lnSpc>
              <a:spcBef>
                <a:spcPts val="5"/>
              </a:spcBef>
            </a:pPr>
            <a:endParaRPr sz="1750">
              <a:latin typeface="Times New Roman"/>
              <a:cs typeface="Times New Roman"/>
            </a:endParaRPr>
          </a:p>
          <a:p>
            <a:pPr marL="184785" marR="168910" algn="just">
              <a:lnSpc>
                <a:spcPct val="119900"/>
              </a:lnSpc>
            </a:pPr>
            <a:r>
              <a:rPr sz="1400" b="1" spc="75" dirty="0">
                <a:solidFill>
                  <a:srgbClr val="FFFFFF"/>
                </a:solidFill>
                <a:latin typeface="微软雅黑"/>
                <a:cs typeface="微软雅黑"/>
              </a:rPr>
              <a:t>短视</a:t>
            </a:r>
            <a:r>
              <a:rPr sz="1400" b="1" spc="80" dirty="0">
                <a:solidFill>
                  <a:srgbClr val="FFFFFF"/>
                </a:solidFill>
                <a:latin typeface="微软雅黑"/>
                <a:cs typeface="微软雅黑"/>
              </a:rPr>
              <a:t>频运营：</a:t>
            </a:r>
            <a:r>
              <a:rPr sz="1400" spc="80" dirty="0">
                <a:solidFill>
                  <a:srgbClr val="FFFFFF"/>
                </a:solidFill>
                <a:latin typeface="微软雅黑"/>
                <a:cs typeface="微软雅黑"/>
              </a:rPr>
              <a:t>持续输出与粉</a:t>
            </a:r>
            <a:r>
              <a:rPr sz="1400" dirty="0">
                <a:solidFill>
                  <a:srgbClr val="FFFFFF"/>
                </a:solidFill>
                <a:latin typeface="微软雅黑"/>
                <a:cs typeface="微软雅黑"/>
              </a:rPr>
              <a:t>丝 </a:t>
            </a:r>
            <a:r>
              <a:rPr sz="1400" spc="75" dirty="0">
                <a:solidFill>
                  <a:srgbClr val="FFFFFF"/>
                </a:solidFill>
                <a:latin typeface="微软雅黑"/>
                <a:cs typeface="微软雅黑"/>
              </a:rPr>
              <a:t>互动</a:t>
            </a:r>
            <a:r>
              <a:rPr sz="1400" spc="80" dirty="0">
                <a:solidFill>
                  <a:srgbClr val="FFFFFF"/>
                </a:solidFill>
                <a:latin typeface="微软雅黑"/>
                <a:cs typeface="微软雅黑"/>
              </a:rPr>
              <a:t>内容及持续增长，实现</a:t>
            </a:r>
            <a:r>
              <a:rPr sz="1400" dirty="0">
                <a:solidFill>
                  <a:srgbClr val="FFFFFF"/>
                </a:solidFill>
                <a:latin typeface="微软雅黑"/>
                <a:cs typeface="微软雅黑"/>
              </a:rPr>
              <a:t>品 牌商业化价</a:t>
            </a:r>
            <a:r>
              <a:rPr sz="1400" spc="5" dirty="0">
                <a:solidFill>
                  <a:srgbClr val="FFFFFF"/>
                </a:solidFill>
                <a:latin typeface="微软雅黑"/>
                <a:cs typeface="微软雅黑"/>
              </a:rPr>
              <a:t>值</a:t>
            </a:r>
            <a:endParaRPr sz="1400">
              <a:latin typeface="微软雅黑"/>
              <a:cs typeface="微软雅黑"/>
            </a:endParaRPr>
          </a:p>
          <a:p>
            <a:pPr>
              <a:lnSpc>
                <a:spcPct val="100000"/>
              </a:lnSpc>
            </a:pPr>
            <a:endParaRPr sz="1750">
              <a:latin typeface="Times New Roman"/>
              <a:cs typeface="Times New Roman"/>
            </a:endParaRPr>
          </a:p>
          <a:p>
            <a:pPr marL="184785" marR="168910" algn="just">
              <a:lnSpc>
                <a:spcPct val="119900"/>
              </a:lnSpc>
              <a:spcBef>
                <a:spcPts val="5"/>
              </a:spcBef>
            </a:pPr>
            <a:r>
              <a:rPr sz="1400" b="1" spc="100" dirty="0">
                <a:solidFill>
                  <a:srgbClr val="FFFFFF"/>
                </a:solidFill>
                <a:latin typeface="微软雅黑"/>
                <a:cs typeface="微软雅黑"/>
              </a:rPr>
              <a:t>KPI：</a:t>
            </a:r>
            <a:r>
              <a:rPr sz="1400" spc="105" dirty="0">
                <a:solidFill>
                  <a:srgbClr val="FFFFFF"/>
                </a:solidFill>
                <a:latin typeface="微软雅黑"/>
                <a:cs typeface="微软雅黑"/>
              </a:rPr>
              <a:t>根据运营</a:t>
            </a:r>
            <a:r>
              <a:rPr sz="1400" spc="110" dirty="0">
                <a:solidFill>
                  <a:srgbClr val="FFFFFF"/>
                </a:solidFill>
                <a:latin typeface="微软雅黑"/>
                <a:cs typeface="微软雅黑"/>
              </a:rPr>
              <a:t>目标拆分，</a:t>
            </a:r>
            <a:r>
              <a:rPr sz="1400" dirty="0">
                <a:solidFill>
                  <a:srgbClr val="FFFFFF"/>
                </a:solidFill>
                <a:latin typeface="微软雅黑"/>
                <a:cs typeface="微软雅黑"/>
              </a:rPr>
              <a:t>保 证相应的粉丝量及播放</a:t>
            </a:r>
            <a:r>
              <a:rPr sz="1400" spc="5" dirty="0">
                <a:solidFill>
                  <a:srgbClr val="FFFFFF"/>
                </a:solidFill>
                <a:latin typeface="微软雅黑"/>
                <a:cs typeface="微软雅黑"/>
              </a:rPr>
              <a:t>量</a:t>
            </a:r>
            <a:endParaRPr sz="1400">
              <a:latin typeface="微软雅黑"/>
              <a:cs typeface="微软雅黑"/>
            </a:endParaRPr>
          </a:p>
        </p:txBody>
      </p:sp>
      <p:sp>
        <p:nvSpPr>
          <p:cNvPr id="12" name="object 1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sz="2800" dirty="0"/>
              <a:t>账号运营规</a:t>
            </a:r>
            <a:r>
              <a:rPr sz="2800" spc="-5" dirty="0"/>
              <a:t>划</a:t>
            </a:r>
            <a:endParaRPr sz="2800" dirty="0"/>
          </a:p>
        </p:txBody>
      </p:sp>
      <p:sp>
        <p:nvSpPr>
          <p:cNvPr id="13" name="object 13"/>
          <p:cNvSpPr txBox="1"/>
          <p:nvPr/>
        </p:nvSpPr>
        <p:spPr>
          <a:xfrm>
            <a:off x="336804" y="1940090"/>
            <a:ext cx="2796540" cy="3147060"/>
          </a:xfrm>
          <a:prstGeom prst="rect">
            <a:avLst/>
          </a:prstGeom>
        </p:spPr>
        <p:txBody>
          <a:bodyPr vert="horz" wrap="square" lIns="0" tIns="12700" rIns="0" bIns="0" rtlCol="0">
            <a:spAutoFit/>
          </a:bodyPr>
          <a:lstStyle/>
          <a:p>
            <a:pPr marL="272415">
              <a:lnSpc>
                <a:spcPct val="100000"/>
              </a:lnSpc>
              <a:spcBef>
                <a:spcPts val="100"/>
              </a:spcBef>
            </a:pPr>
            <a:r>
              <a:rPr sz="2400" b="1" dirty="0">
                <a:solidFill>
                  <a:srgbClr val="FFFFFF"/>
                </a:solidFill>
                <a:latin typeface="微软雅黑"/>
                <a:cs typeface="微软雅黑"/>
              </a:rPr>
              <a:t>培养期</a:t>
            </a:r>
            <a:r>
              <a:rPr sz="1800" b="1" spc="-5" dirty="0">
                <a:solidFill>
                  <a:srgbClr val="FFFFFF"/>
                </a:solidFill>
                <a:latin typeface="微软雅黑"/>
                <a:cs typeface="微软雅黑"/>
              </a:rPr>
              <a:t>（1</a:t>
            </a:r>
            <a:r>
              <a:rPr sz="1800" b="1" dirty="0">
                <a:solidFill>
                  <a:srgbClr val="FFFFFF"/>
                </a:solidFill>
                <a:latin typeface="微软雅黑"/>
                <a:cs typeface="微软雅黑"/>
              </a:rPr>
              <a:t>个月）</a:t>
            </a:r>
            <a:endParaRPr sz="1800">
              <a:latin typeface="微软雅黑"/>
              <a:cs typeface="微软雅黑"/>
            </a:endParaRPr>
          </a:p>
          <a:p>
            <a:pPr>
              <a:lnSpc>
                <a:spcPct val="100000"/>
              </a:lnSpc>
              <a:spcBef>
                <a:spcPts val="55"/>
              </a:spcBef>
            </a:pPr>
            <a:endParaRPr sz="3050">
              <a:latin typeface="Times New Roman"/>
              <a:cs typeface="Times New Roman"/>
            </a:endParaRPr>
          </a:p>
          <a:p>
            <a:pPr marL="154305" marR="120014">
              <a:lnSpc>
                <a:spcPct val="119900"/>
              </a:lnSpc>
            </a:pPr>
            <a:r>
              <a:rPr sz="1400" b="1" spc="10" dirty="0">
                <a:solidFill>
                  <a:srgbClr val="FFFFFF"/>
                </a:solidFill>
                <a:latin typeface="微软雅黑"/>
                <a:cs typeface="微软雅黑"/>
              </a:rPr>
              <a:t>核</a:t>
            </a:r>
            <a:r>
              <a:rPr sz="1400" b="1" spc="15" dirty="0">
                <a:solidFill>
                  <a:srgbClr val="FFFFFF"/>
                </a:solidFill>
                <a:latin typeface="微软雅黑"/>
                <a:cs typeface="微软雅黑"/>
              </a:rPr>
              <a:t>心目标：</a:t>
            </a:r>
            <a:r>
              <a:rPr sz="1400" spc="15" dirty="0">
                <a:solidFill>
                  <a:srgbClr val="FFFFFF"/>
                </a:solidFill>
                <a:latin typeface="微软雅黑"/>
                <a:cs typeface="微软雅黑"/>
              </a:rPr>
              <a:t>账号养号，达到开</a:t>
            </a:r>
            <a:r>
              <a:rPr sz="1400" dirty="0">
                <a:solidFill>
                  <a:srgbClr val="FFFFFF"/>
                </a:solidFill>
                <a:latin typeface="微软雅黑"/>
                <a:cs typeface="微软雅黑"/>
              </a:rPr>
              <a:t>通 商品橱窗和直播的权限指标</a:t>
            </a:r>
            <a:r>
              <a:rPr sz="1400" spc="5" dirty="0">
                <a:solidFill>
                  <a:srgbClr val="FFFFFF"/>
                </a:solidFill>
                <a:latin typeface="微软雅黑"/>
                <a:cs typeface="微软雅黑"/>
              </a:rPr>
              <a:t>。</a:t>
            </a:r>
            <a:endParaRPr sz="1400">
              <a:latin typeface="微软雅黑"/>
              <a:cs typeface="微软雅黑"/>
            </a:endParaRPr>
          </a:p>
          <a:p>
            <a:pPr>
              <a:lnSpc>
                <a:spcPct val="100000"/>
              </a:lnSpc>
              <a:spcBef>
                <a:spcPts val="5"/>
              </a:spcBef>
            </a:pPr>
            <a:endParaRPr sz="1750">
              <a:latin typeface="Times New Roman"/>
              <a:cs typeface="Times New Roman"/>
            </a:endParaRPr>
          </a:p>
          <a:p>
            <a:pPr marL="154305" marR="120014" algn="just">
              <a:lnSpc>
                <a:spcPct val="119900"/>
              </a:lnSpc>
            </a:pPr>
            <a:r>
              <a:rPr sz="1400" b="1" spc="10" dirty="0">
                <a:solidFill>
                  <a:srgbClr val="FFFFFF"/>
                </a:solidFill>
                <a:latin typeface="微软雅黑"/>
                <a:cs typeface="微软雅黑"/>
              </a:rPr>
              <a:t>短</a:t>
            </a:r>
            <a:r>
              <a:rPr sz="1400" b="1" spc="15" dirty="0">
                <a:solidFill>
                  <a:srgbClr val="FFFFFF"/>
                </a:solidFill>
                <a:latin typeface="微软雅黑"/>
                <a:cs typeface="微软雅黑"/>
              </a:rPr>
              <a:t>视频运营</a:t>
            </a:r>
            <a:r>
              <a:rPr sz="1400" spc="15" dirty="0">
                <a:solidFill>
                  <a:srgbClr val="FFFFFF"/>
                </a:solidFill>
                <a:latin typeface="微软雅黑"/>
                <a:cs typeface="微软雅黑"/>
              </a:rPr>
              <a:t>：确定账号的定位</a:t>
            </a:r>
            <a:r>
              <a:rPr sz="1400" dirty="0">
                <a:solidFill>
                  <a:srgbClr val="FFFFFF"/>
                </a:solidFill>
                <a:latin typeface="微软雅黑"/>
                <a:cs typeface="微软雅黑"/>
              </a:rPr>
              <a:t>、 </a:t>
            </a:r>
            <a:r>
              <a:rPr sz="1400" spc="10" dirty="0">
                <a:solidFill>
                  <a:srgbClr val="FFFFFF"/>
                </a:solidFill>
                <a:latin typeface="微软雅黑"/>
                <a:cs typeface="微软雅黑"/>
              </a:rPr>
              <a:t>人</a:t>
            </a:r>
            <a:r>
              <a:rPr sz="1400" spc="15" dirty="0">
                <a:solidFill>
                  <a:srgbClr val="FFFFFF"/>
                </a:solidFill>
                <a:latin typeface="微软雅黑"/>
                <a:cs typeface="微软雅黑"/>
              </a:rPr>
              <a:t>设、选角等内容，明确运营</a:t>
            </a:r>
            <a:r>
              <a:rPr sz="1400" dirty="0">
                <a:solidFill>
                  <a:srgbClr val="FFFFFF"/>
                </a:solidFill>
                <a:latin typeface="微软雅黑"/>
                <a:cs typeface="微软雅黑"/>
              </a:rPr>
              <a:t>整 体规划，开通相关常规变现组</a:t>
            </a:r>
            <a:r>
              <a:rPr sz="1400" spc="5" dirty="0">
                <a:solidFill>
                  <a:srgbClr val="FFFFFF"/>
                </a:solidFill>
                <a:latin typeface="微软雅黑"/>
                <a:cs typeface="微软雅黑"/>
              </a:rPr>
              <a:t>件</a:t>
            </a:r>
            <a:endParaRPr sz="1400">
              <a:latin typeface="微软雅黑"/>
              <a:cs typeface="微软雅黑"/>
            </a:endParaRPr>
          </a:p>
          <a:p>
            <a:pPr>
              <a:lnSpc>
                <a:spcPct val="100000"/>
              </a:lnSpc>
            </a:pPr>
            <a:endParaRPr sz="1750">
              <a:latin typeface="Times New Roman"/>
              <a:cs typeface="Times New Roman"/>
            </a:endParaRPr>
          </a:p>
          <a:p>
            <a:pPr marL="154305" marR="120014">
              <a:lnSpc>
                <a:spcPct val="119900"/>
              </a:lnSpc>
              <a:spcBef>
                <a:spcPts val="5"/>
              </a:spcBef>
            </a:pPr>
            <a:r>
              <a:rPr sz="1400" b="1" spc="40" dirty="0">
                <a:solidFill>
                  <a:srgbClr val="FFFFFF"/>
                </a:solidFill>
                <a:latin typeface="微软雅黑"/>
                <a:cs typeface="微软雅黑"/>
              </a:rPr>
              <a:t>KPI：</a:t>
            </a:r>
            <a:r>
              <a:rPr sz="1400" spc="45" dirty="0">
                <a:solidFill>
                  <a:srgbClr val="FFFFFF"/>
                </a:solidFill>
                <a:latin typeface="微软雅黑"/>
                <a:cs typeface="微软雅黑"/>
              </a:rPr>
              <a:t>根据运营目标拆分，保</a:t>
            </a:r>
            <a:r>
              <a:rPr sz="1400" dirty="0">
                <a:solidFill>
                  <a:srgbClr val="FFFFFF"/>
                </a:solidFill>
                <a:latin typeface="微软雅黑"/>
                <a:cs typeface="微软雅黑"/>
              </a:rPr>
              <a:t>证 相应的粉丝量及播放</a:t>
            </a:r>
            <a:r>
              <a:rPr sz="1400" spc="5" dirty="0">
                <a:solidFill>
                  <a:srgbClr val="FFFFFF"/>
                </a:solidFill>
                <a:latin typeface="微软雅黑"/>
                <a:cs typeface="微软雅黑"/>
              </a:rPr>
              <a:t>量</a:t>
            </a:r>
            <a:endParaRPr sz="1400">
              <a:latin typeface="微软雅黑"/>
              <a:cs typeface="微软雅黑"/>
            </a:endParaRPr>
          </a:p>
        </p:txBody>
      </p:sp>
      <p:sp>
        <p:nvSpPr>
          <p:cNvPr id="14" name="object 14"/>
          <p:cNvSpPr/>
          <p:nvPr/>
        </p:nvSpPr>
        <p:spPr>
          <a:xfrm>
            <a:off x="645312" y="2437904"/>
            <a:ext cx="579755" cy="0"/>
          </a:xfrm>
          <a:custGeom>
            <a:avLst/>
            <a:gdLst/>
            <a:ahLst/>
            <a:cxnLst/>
            <a:rect l="l" t="t" r="r" b="b"/>
            <a:pathLst>
              <a:path w="579755">
                <a:moveTo>
                  <a:pt x="0" y="0"/>
                </a:moveTo>
                <a:lnTo>
                  <a:pt x="579310" y="0"/>
                </a:lnTo>
              </a:path>
            </a:pathLst>
          </a:custGeom>
          <a:ln w="12700">
            <a:solidFill>
              <a:srgbClr val="FFFFFF"/>
            </a:solidFill>
          </a:ln>
        </p:spPr>
        <p:txBody>
          <a:bodyPr wrap="square" lIns="0" tIns="0" rIns="0" bIns="0" rtlCol="0"/>
          <a:lstStyle/>
          <a:p>
            <a:endParaRPr/>
          </a:p>
        </p:txBody>
      </p:sp>
      <p:sp>
        <p:nvSpPr>
          <p:cNvPr id="15" name="object 15"/>
          <p:cNvSpPr/>
          <p:nvPr/>
        </p:nvSpPr>
        <p:spPr>
          <a:xfrm>
            <a:off x="336804" y="6138671"/>
            <a:ext cx="2796540" cy="152400"/>
          </a:xfrm>
          <a:custGeom>
            <a:avLst/>
            <a:gdLst/>
            <a:ahLst/>
            <a:cxnLst/>
            <a:rect l="l" t="t" r="r" b="b"/>
            <a:pathLst>
              <a:path w="2796540" h="152400">
                <a:moveTo>
                  <a:pt x="0" y="0"/>
                </a:moveTo>
                <a:lnTo>
                  <a:pt x="2796540" y="0"/>
                </a:lnTo>
                <a:lnTo>
                  <a:pt x="2796540" y="152400"/>
                </a:lnTo>
                <a:lnTo>
                  <a:pt x="0" y="152400"/>
                </a:lnTo>
                <a:lnTo>
                  <a:pt x="0" y="0"/>
                </a:lnTo>
                <a:close/>
              </a:path>
            </a:pathLst>
          </a:custGeom>
          <a:solidFill>
            <a:srgbClr val="C00000"/>
          </a:solidFill>
        </p:spPr>
        <p:txBody>
          <a:bodyPr wrap="square" lIns="0" tIns="0" rIns="0" bIns="0" rtlCol="0"/>
          <a:lstStyle/>
          <a:p>
            <a:endParaRPr/>
          </a:p>
        </p:txBody>
      </p:sp>
      <p:sp>
        <p:nvSpPr>
          <p:cNvPr id="16" name="object 16"/>
          <p:cNvSpPr/>
          <p:nvPr/>
        </p:nvSpPr>
        <p:spPr>
          <a:xfrm>
            <a:off x="3244595" y="6144767"/>
            <a:ext cx="2796540" cy="152400"/>
          </a:xfrm>
          <a:custGeom>
            <a:avLst/>
            <a:gdLst/>
            <a:ahLst/>
            <a:cxnLst/>
            <a:rect l="l" t="t" r="r" b="b"/>
            <a:pathLst>
              <a:path w="2796540" h="152400">
                <a:moveTo>
                  <a:pt x="0" y="0"/>
                </a:moveTo>
                <a:lnTo>
                  <a:pt x="2796539" y="0"/>
                </a:lnTo>
                <a:lnTo>
                  <a:pt x="2796539" y="152400"/>
                </a:lnTo>
                <a:lnTo>
                  <a:pt x="0" y="152400"/>
                </a:lnTo>
                <a:lnTo>
                  <a:pt x="0" y="0"/>
                </a:lnTo>
                <a:close/>
              </a:path>
            </a:pathLst>
          </a:custGeom>
          <a:solidFill>
            <a:srgbClr val="000000"/>
          </a:solidFill>
        </p:spPr>
        <p:txBody>
          <a:bodyPr wrap="square" lIns="0" tIns="0" rIns="0" bIns="0" rtlCol="0"/>
          <a:lstStyle/>
          <a:p>
            <a:endParaRPr/>
          </a:p>
        </p:txBody>
      </p:sp>
      <p:sp>
        <p:nvSpPr>
          <p:cNvPr id="17" name="object 17"/>
          <p:cNvSpPr/>
          <p:nvPr/>
        </p:nvSpPr>
        <p:spPr>
          <a:xfrm>
            <a:off x="6153911" y="6138671"/>
            <a:ext cx="2795270" cy="152400"/>
          </a:xfrm>
          <a:custGeom>
            <a:avLst/>
            <a:gdLst/>
            <a:ahLst/>
            <a:cxnLst/>
            <a:rect l="l" t="t" r="r" b="b"/>
            <a:pathLst>
              <a:path w="2795270" h="152400">
                <a:moveTo>
                  <a:pt x="0" y="0"/>
                </a:moveTo>
                <a:lnTo>
                  <a:pt x="2795016" y="0"/>
                </a:lnTo>
                <a:lnTo>
                  <a:pt x="2795016" y="152400"/>
                </a:lnTo>
                <a:lnTo>
                  <a:pt x="0" y="152400"/>
                </a:lnTo>
                <a:lnTo>
                  <a:pt x="0" y="0"/>
                </a:lnTo>
                <a:close/>
              </a:path>
            </a:pathLst>
          </a:custGeom>
          <a:solidFill>
            <a:srgbClr val="C00000"/>
          </a:solidFill>
        </p:spPr>
        <p:txBody>
          <a:bodyPr wrap="square" lIns="0" tIns="0" rIns="0" bIns="0" rtlCol="0"/>
          <a:lstStyle/>
          <a:p>
            <a:endParaRPr/>
          </a:p>
        </p:txBody>
      </p:sp>
      <p:sp>
        <p:nvSpPr>
          <p:cNvPr id="18" name="object 18"/>
          <p:cNvSpPr/>
          <p:nvPr/>
        </p:nvSpPr>
        <p:spPr>
          <a:xfrm>
            <a:off x="9060180" y="6144767"/>
            <a:ext cx="2796540" cy="152400"/>
          </a:xfrm>
          <a:custGeom>
            <a:avLst/>
            <a:gdLst/>
            <a:ahLst/>
            <a:cxnLst/>
            <a:rect l="l" t="t" r="r" b="b"/>
            <a:pathLst>
              <a:path w="2796540" h="152400">
                <a:moveTo>
                  <a:pt x="0" y="0"/>
                </a:moveTo>
                <a:lnTo>
                  <a:pt x="2796539" y="0"/>
                </a:lnTo>
                <a:lnTo>
                  <a:pt x="2796539" y="152400"/>
                </a:lnTo>
                <a:lnTo>
                  <a:pt x="0" y="152400"/>
                </a:lnTo>
                <a:lnTo>
                  <a:pt x="0" y="0"/>
                </a:lnTo>
                <a:close/>
              </a:path>
            </a:pathLst>
          </a:custGeom>
          <a:solidFill>
            <a:srgbClr val="000000"/>
          </a:solidFill>
        </p:spPr>
        <p:txBody>
          <a:bodyPr wrap="square" lIns="0" tIns="0" rIns="0" bIns="0" rtlCol="0"/>
          <a:lstStyle/>
          <a:p>
            <a:endParaRPr/>
          </a:p>
        </p:txBody>
      </p:sp>
      <p:sp>
        <p:nvSpPr>
          <p:cNvPr id="19" name="object 19"/>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pic>
        <p:nvPicPr>
          <p:cNvPr id="20" name="图片 19"/>
          <p:cNvPicPr>
            <a:picLocks noChangeAspect="1"/>
          </p:cNvPicPr>
          <p:nvPr/>
        </p:nvPicPr>
        <p:blipFill>
          <a:blip r:embed="rId2"/>
          <a:stretch>
            <a:fillRect/>
          </a:stretch>
        </p:blipFill>
        <p:spPr>
          <a:xfrm>
            <a:off x="10820400" y="34290"/>
            <a:ext cx="1164091" cy="5524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473395" y="3659801"/>
            <a:ext cx="130787" cy="20150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151714" y="3659801"/>
            <a:ext cx="130787" cy="201504"/>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231838" y="3634613"/>
            <a:ext cx="227977" cy="243484"/>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394665" y="3634613"/>
            <a:ext cx="323367" cy="243484"/>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577126" y="3668560"/>
            <a:ext cx="10467213" cy="247421"/>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11297818" y="3634613"/>
            <a:ext cx="227977" cy="243484"/>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11045532" y="3634613"/>
            <a:ext cx="323367" cy="243484"/>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11510479" y="3533266"/>
            <a:ext cx="512787" cy="446163"/>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265607" y="3224339"/>
            <a:ext cx="1449895" cy="1442910"/>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821042" y="3411664"/>
            <a:ext cx="713498" cy="709688"/>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1748434" y="3212274"/>
            <a:ext cx="1452435" cy="1443545"/>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p:nvPr/>
        </p:nvSpPr>
        <p:spPr>
          <a:xfrm>
            <a:off x="2304821" y="3399510"/>
            <a:ext cx="715111" cy="709879"/>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2479370" y="2954235"/>
            <a:ext cx="985253" cy="985253"/>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5" name="object 15"/>
          <p:cNvSpPr txBox="1"/>
          <p:nvPr/>
        </p:nvSpPr>
        <p:spPr>
          <a:xfrm>
            <a:off x="3019856" y="3116465"/>
            <a:ext cx="26289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02</a:t>
            </a:r>
            <a:endParaRPr sz="1800">
              <a:latin typeface="Impact"/>
              <a:cs typeface="Impact"/>
            </a:endParaRPr>
          </a:p>
        </p:txBody>
      </p:sp>
      <p:sp>
        <p:nvSpPr>
          <p:cNvPr id="16" name="object 16"/>
          <p:cNvSpPr/>
          <p:nvPr/>
        </p:nvSpPr>
        <p:spPr>
          <a:xfrm>
            <a:off x="3309975" y="3224339"/>
            <a:ext cx="1452435" cy="1443545"/>
          </a:xfrm>
          <a:prstGeom prst="rect">
            <a:avLst/>
          </a:prstGeom>
          <a:blipFill>
            <a:blip r:embed="rId1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3866362" y="3412096"/>
            <a:ext cx="715111" cy="708825"/>
          </a:xfrm>
          <a:prstGeom prst="rect">
            <a:avLst/>
          </a:prstGeom>
          <a:blipFill>
            <a:blip r:embed="rId1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object 18"/>
          <p:cNvSpPr/>
          <p:nvPr/>
        </p:nvSpPr>
        <p:spPr>
          <a:xfrm>
            <a:off x="4016146" y="2954235"/>
            <a:ext cx="985253" cy="985253"/>
          </a:xfrm>
          <a:prstGeom prst="rect">
            <a:avLst/>
          </a:prstGeom>
          <a:blipFill>
            <a:blip r:embed="rId1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object 19"/>
          <p:cNvSpPr txBox="1"/>
          <p:nvPr/>
        </p:nvSpPr>
        <p:spPr>
          <a:xfrm>
            <a:off x="4553458" y="3116465"/>
            <a:ext cx="26924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03</a:t>
            </a:r>
            <a:endParaRPr sz="1800">
              <a:latin typeface="Impact"/>
              <a:cs typeface="Impact"/>
            </a:endParaRPr>
          </a:p>
        </p:txBody>
      </p:sp>
      <p:sp>
        <p:nvSpPr>
          <p:cNvPr id="20" name="object 20"/>
          <p:cNvSpPr/>
          <p:nvPr/>
        </p:nvSpPr>
        <p:spPr>
          <a:xfrm>
            <a:off x="4815649" y="3212274"/>
            <a:ext cx="1508290" cy="1443545"/>
          </a:xfrm>
          <a:prstGeom prst="rect">
            <a:avLst/>
          </a:prstGeom>
          <a:blipFill>
            <a:blip r:embed="rId1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1" name="object 21"/>
          <p:cNvSpPr/>
          <p:nvPr/>
        </p:nvSpPr>
        <p:spPr>
          <a:xfrm>
            <a:off x="5377827" y="3399510"/>
            <a:ext cx="743153" cy="709879"/>
          </a:xfrm>
          <a:prstGeom prst="rect">
            <a:avLst/>
          </a:prstGeom>
          <a:blipFill>
            <a:blip r:embed="rId1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2" name="object 22"/>
          <p:cNvSpPr/>
          <p:nvPr/>
        </p:nvSpPr>
        <p:spPr>
          <a:xfrm>
            <a:off x="5585307" y="2954235"/>
            <a:ext cx="985253" cy="985253"/>
          </a:xfrm>
          <a:prstGeom prst="rect">
            <a:avLst/>
          </a:prstGeom>
          <a:blipFill>
            <a:blip r:embed="rId2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3" name="object 23"/>
          <p:cNvSpPr txBox="1"/>
          <p:nvPr/>
        </p:nvSpPr>
        <p:spPr>
          <a:xfrm>
            <a:off x="6125781" y="3116465"/>
            <a:ext cx="26225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04</a:t>
            </a:r>
            <a:endParaRPr sz="1800">
              <a:latin typeface="Impact"/>
              <a:cs typeface="Impact"/>
            </a:endParaRPr>
          </a:p>
        </p:txBody>
      </p:sp>
      <p:sp>
        <p:nvSpPr>
          <p:cNvPr id="24" name="object 24"/>
          <p:cNvSpPr/>
          <p:nvPr/>
        </p:nvSpPr>
        <p:spPr>
          <a:xfrm>
            <a:off x="929258" y="2954235"/>
            <a:ext cx="985253" cy="985253"/>
          </a:xfrm>
          <a:prstGeom prst="rect">
            <a:avLst/>
          </a:prstGeom>
          <a:blipFill>
            <a:blip r:embed="rId2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5" name="object 25"/>
          <p:cNvSpPr txBox="1"/>
          <p:nvPr/>
        </p:nvSpPr>
        <p:spPr>
          <a:xfrm>
            <a:off x="1483715" y="3116465"/>
            <a:ext cx="23558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01</a:t>
            </a:r>
            <a:endParaRPr sz="1800">
              <a:latin typeface="Impact"/>
              <a:cs typeface="Impact"/>
            </a:endParaRPr>
          </a:p>
        </p:txBody>
      </p:sp>
      <p:sp>
        <p:nvSpPr>
          <p:cNvPr id="26" name="object 26"/>
          <p:cNvSpPr/>
          <p:nvPr/>
        </p:nvSpPr>
        <p:spPr>
          <a:xfrm>
            <a:off x="6300368" y="3224974"/>
            <a:ext cx="1435925" cy="1443545"/>
          </a:xfrm>
          <a:prstGeom prst="rect">
            <a:avLst/>
          </a:prstGeom>
          <a:blipFill>
            <a:blip r:embed="rId2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7" name="object 27"/>
          <p:cNvSpPr/>
          <p:nvPr/>
        </p:nvSpPr>
        <p:spPr>
          <a:xfrm>
            <a:off x="6854317" y="3412731"/>
            <a:ext cx="703237" cy="708825"/>
          </a:xfrm>
          <a:prstGeom prst="rect">
            <a:avLst/>
          </a:prstGeom>
          <a:blipFill>
            <a:blip r:embed="rId2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8" name="object 28"/>
          <p:cNvSpPr/>
          <p:nvPr/>
        </p:nvSpPr>
        <p:spPr>
          <a:xfrm>
            <a:off x="6996391" y="2954870"/>
            <a:ext cx="985253" cy="985253"/>
          </a:xfrm>
          <a:prstGeom prst="rect">
            <a:avLst/>
          </a:prstGeom>
          <a:blipFill>
            <a:blip r:embed="rId2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9" name="object 29"/>
          <p:cNvSpPr txBox="1"/>
          <p:nvPr/>
        </p:nvSpPr>
        <p:spPr>
          <a:xfrm>
            <a:off x="7533068" y="3117100"/>
            <a:ext cx="271145"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05</a:t>
            </a:r>
            <a:endParaRPr sz="1800">
              <a:latin typeface="Impact"/>
              <a:cs typeface="Impact"/>
            </a:endParaRPr>
          </a:p>
        </p:txBody>
      </p:sp>
      <p:sp>
        <p:nvSpPr>
          <p:cNvPr id="30" name="object 30"/>
          <p:cNvSpPr/>
          <p:nvPr/>
        </p:nvSpPr>
        <p:spPr>
          <a:xfrm>
            <a:off x="7792084" y="3212909"/>
            <a:ext cx="1508290" cy="1443545"/>
          </a:xfrm>
          <a:prstGeom prst="rect">
            <a:avLst/>
          </a:prstGeom>
          <a:blipFill>
            <a:blip r:embed="rId2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1" name="object 31"/>
          <p:cNvSpPr/>
          <p:nvPr/>
        </p:nvSpPr>
        <p:spPr>
          <a:xfrm>
            <a:off x="8354262" y="3400145"/>
            <a:ext cx="743153" cy="709879"/>
          </a:xfrm>
          <a:prstGeom prst="rect">
            <a:avLst/>
          </a:prstGeom>
          <a:blipFill>
            <a:blip r:embed="rId2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2" name="object 32"/>
          <p:cNvSpPr/>
          <p:nvPr/>
        </p:nvSpPr>
        <p:spPr>
          <a:xfrm>
            <a:off x="8561743" y="2954870"/>
            <a:ext cx="985253" cy="985253"/>
          </a:xfrm>
          <a:prstGeom prst="rect">
            <a:avLst/>
          </a:prstGeom>
          <a:blipFill>
            <a:blip r:embed="rId2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3" name="object 33"/>
          <p:cNvSpPr txBox="1"/>
          <p:nvPr/>
        </p:nvSpPr>
        <p:spPr>
          <a:xfrm>
            <a:off x="9097784" y="3117100"/>
            <a:ext cx="27178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06</a:t>
            </a:r>
            <a:endParaRPr sz="1800">
              <a:latin typeface="Impact"/>
              <a:cs typeface="Impact"/>
            </a:endParaRPr>
          </a:p>
        </p:txBody>
      </p:sp>
      <p:sp>
        <p:nvSpPr>
          <p:cNvPr id="34" name="object 34"/>
          <p:cNvSpPr txBox="1"/>
          <p:nvPr/>
        </p:nvSpPr>
        <p:spPr>
          <a:xfrm>
            <a:off x="962025" y="352052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策</a:t>
            </a:r>
            <a:r>
              <a:rPr sz="1600" b="1" spc="-5" dirty="0">
                <a:solidFill>
                  <a:srgbClr val="FFFFFF"/>
                </a:solidFill>
                <a:latin typeface="微软雅黑"/>
                <a:cs typeface="微软雅黑"/>
              </a:rPr>
              <a:t>划 </a:t>
            </a:r>
            <a:r>
              <a:rPr sz="1600" b="1" dirty="0">
                <a:solidFill>
                  <a:srgbClr val="FFFFFF"/>
                </a:solidFill>
                <a:latin typeface="微软雅黑"/>
                <a:cs typeface="微软雅黑"/>
              </a:rPr>
              <a:t>定</a:t>
            </a:r>
            <a:r>
              <a:rPr sz="1600" b="1" spc="-5" dirty="0">
                <a:solidFill>
                  <a:srgbClr val="FFFFFF"/>
                </a:solidFill>
                <a:latin typeface="微软雅黑"/>
                <a:cs typeface="微软雅黑"/>
              </a:rPr>
              <a:t>位</a:t>
            </a:r>
            <a:endParaRPr sz="1600">
              <a:latin typeface="微软雅黑"/>
              <a:cs typeface="微软雅黑"/>
            </a:endParaRPr>
          </a:p>
        </p:txBody>
      </p:sp>
      <p:sp>
        <p:nvSpPr>
          <p:cNvPr id="35" name="object 35"/>
          <p:cNvSpPr txBox="1"/>
          <p:nvPr/>
        </p:nvSpPr>
        <p:spPr>
          <a:xfrm>
            <a:off x="2434589" y="352052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编</a:t>
            </a:r>
            <a:r>
              <a:rPr sz="1600" b="1" spc="-5" dirty="0">
                <a:solidFill>
                  <a:srgbClr val="FFFFFF"/>
                </a:solidFill>
                <a:latin typeface="微软雅黑"/>
                <a:cs typeface="微软雅黑"/>
              </a:rPr>
              <a:t>导 </a:t>
            </a:r>
            <a:r>
              <a:rPr sz="1600" b="1" dirty="0">
                <a:solidFill>
                  <a:srgbClr val="FFFFFF"/>
                </a:solidFill>
                <a:latin typeface="微软雅黑"/>
                <a:cs typeface="微软雅黑"/>
              </a:rPr>
              <a:t>执</a:t>
            </a:r>
            <a:r>
              <a:rPr sz="1600" b="1" spc="-5" dirty="0">
                <a:solidFill>
                  <a:srgbClr val="FFFFFF"/>
                </a:solidFill>
                <a:latin typeface="微软雅黑"/>
                <a:cs typeface="微软雅黑"/>
              </a:rPr>
              <a:t>行</a:t>
            </a:r>
            <a:endParaRPr sz="1600">
              <a:latin typeface="微软雅黑"/>
              <a:cs typeface="微软雅黑"/>
            </a:endParaRPr>
          </a:p>
        </p:txBody>
      </p:sp>
      <p:sp>
        <p:nvSpPr>
          <p:cNvPr id="36" name="object 36"/>
          <p:cNvSpPr txBox="1"/>
          <p:nvPr/>
        </p:nvSpPr>
        <p:spPr>
          <a:xfrm>
            <a:off x="3925493" y="3520528"/>
            <a:ext cx="6343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经纪</a:t>
            </a:r>
            <a:r>
              <a:rPr sz="1600" b="1" spc="-5" dirty="0">
                <a:solidFill>
                  <a:srgbClr val="FFFFFF"/>
                </a:solidFill>
                <a:latin typeface="微软雅黑"/>
                <a:cs typeface="微软雅黑"/>
              </a:rPr>
              <a:t>人 </a:t>
            </a:r>
            <a:r>
              <a:rPr sz="1600" b="1" dirty="0">
                <a:solidFill>
                  <a:srgbClr val="FFFFFF"/>
                </a:solidFill>
                <a:latin typeface="微软雅黑"/>
                <a:cs typeface="微软雅黑"/>
              </a:rPr>
              <a:t>商</a:t>
            </a:r>
            <a:r>
              <a:rPr sz="1600" b="1" spc="-5" dirty="0">
                <a:solidFill>
                  <a:srgbClr val="FFFFFF"/>
                </a:solidFill>
                <a:latin typeface="微软雅黑"/>
                <a:cs typeface="微软雅黑"/>
              </a:rPr>
              <a:t>务</a:t>
            </a:r>
            <a:endParaRPr sz="1600">
              <a:latin typeface="微软雅黑"/>
              <a:cs typeface="微软雅黑"/>
            </a:endParaRPr>
          </a:p>
        </p:txBody>
      </p:sp>
      <p:sp>
        <p:nvSpPr>
          <p:cNvPr id="37" name="object 37"/>
          <p:cNvSpPr txBox="1"/>
          <p:nvPr/>
        </p:nvSpPr>
        <p:spPr>
          <a:xfrm>
            <a:off x="5531802" y="352052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摄</a:t>
            </a:r>
            <a:r>
              <a:rPr sz="1600" b="1" spc="-5" dirty="0">
                <a:solidFill>
                  <a:srgbClr val="FFFFFF"/>
                </a:solidFill>
                <a:latin typeface="微软雅黑"/>
                <a:cs typeface="微软雅黑"/>
              </a:rPr>
              <a:t>影 </a:t>
            </a:r>
            <a:r>
              <a:rPr sz="1600" b="1" dirty="0">
                <a:solidFill>
                  <a:srgbClr val="FFFFFF"/>
                </a:solidFill>
                <a:latin typeface="微软雅黑"/>
                <a:cs typeface="微软雅黑"/>
              </a:rPr>
              <a:t>剪</a:t>
            </a:r>
            <a:r>
              <a:rPr sz="1600" b="1" spc="-5" dirty="0">
                <a:solidFill>
                  <a:srgbClr val="FFFFFF"/>
                </a:solidFill>
                <a:latin typeface="微软雅黑"/>
                <a:cs typeface="微软雅黑"/>
              </a:rPr>
              <a:t>辑</a:t>
            </a:r>
            <a:endParaRPr sz="1600">
              <a:latin typeface="微软雅黑"/>
              <a:cs typeface="微软雅黑"/>
            </a:endParaRPr>
          </a:p>
        </p:txBody>
      </p:sp>
      <p:sp>
        <p:nvSpPr>
          <p:cNvPr id="38" name="object 38"/>
          <p:cNvSpPr txBox="1"/>
          <p:nvPr/>
        </p:nvSpPr>
        <p:spPr>
          <a:xfrm>
            <a:off x="6991401" y="349926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视</a:t>
            </a:r>
            <a:r>
              <a:rPr sz="1600" b="1" spc="-5" dirty="0">
                <a:solidFill>
                  <a:srgbClr val="FFFFFF"/>
                </a:solidFill>
                <a:latin typeface="微软雅黑"/>
                <a:cs typeface="微软雅黑"/>
              </a:rPr>
              <a:t>觉 </a:t>
            </a:r>
            <a:r>
              <a:rPr sz="1600" b="1" dirty="0">
                <a:solidFill>
                  <a:srgbClr val="FFFFFF"/>
                </a:solidFill>
                <a:latin typeface="微软雅黑"/>
                <a:cs typeface="微软雅黑"/>
              </a:rPr>
              <a:t>设</a:t>
            </a:r>
            <a:r>
              <a:rPr sz="1600" b="1" spc="-5" dirty="0">
                <a:solidFill>
                  <a:srgbClr val="FFFFFF"/>
                </a:solidFill>
                <a:latin typeface="微软雅黑"/>
                <a:cs typeface="微软雅黑"/>
              </a:rPr>
              <a:t>计</a:t>
            </a:r>
            <a:endParaRPr sz="1600">
              <a:latin typeface="微软雅黑"/>
              <a:cs typeface="微软雅黑"/>
            </a:endParaRPr>
          </a:p>
        </p:txBody>
      </p:sp>
      <p:sp>
        <p:nvSpPr>
          <p:cNvPr id="39" name="object 39"/>
          <p:cNvSpPr txBox="1"/>
          <p:nvPr/>
        </p:nvSpPr>
        <p:spPr>
          <a:xfrm>
            <a:off x="8488464" y="352052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账</a:t>
            </a:r>
            <a:r>
              <a:rPr sz="1600" b="1" spc="-5" dirty="0">
                <a:solidFill>
                  <a:srgbClr val="FFFFFF"/>
                </a:solidFill>
                <a:latin typeface="微软雅黑"/>
                <a:cs typeface="微软雅黑"/>
              </a:rPr>
              <a:t>号 </a:t>
            </a:r>
            <a:r>
              <a:rPr sz="1600" b="1" dirty="0">
                <a:solidFill>
                  <a:srgbClr val="FFFFFF"/>
                </a:solidFill>
                <a:latin typeface="微软雅黑"/>
                <a:cs typeface="微软雅黑"/>
              </a:rPr>
              <a:t>运</a:t>
            </a:r>
            <a:r>
              <a:rPr sz="1600" b="1" spc="-5" dirty="0">
                <a:solidFill>
                  <a:srgbClr val="FFFFFF"/>
                </a:solidFill>
                <a:latin typeface="微软雅黑"/>
                <a:cs typeface="微软雅黑"/>
              </a:rPr>
              <a:t>营</a:t>
            </a:r>
            <a:endParaRPr sz="1600">
              <a:latin typeface="微软雅黑"/>
              <a:cs typeface="微软雅黑"/>
            </a:endParaRPr>
          </a:p>
        </p:txBody>
      </p:sp>
      <p:sp>
        <p:nvSpPr>
          <p:cNvPr id="40" name="object 40"/>
          <p:cNvSpPr/>
          <p:nvPr/>
        </p:nvSpPr>
        <p:spPr>
          <a:xfrm>
            <a:off x="586486" y="4781245"/>
            <a:ext cx="1134110" cy="22225"/>
          </a:xfrm>
          <a:custGeom>
            <a:avLst/>
            <a:gdLst/>
            <a:ahLst/>
            <a:cxnLst/>
            <a:rect l="l" t="t" r="r" b="b"/>
            <a:pathLst>
              <a:path w="1134110" h="22225">
                <a:moveTo>
                  <a:pt x="55791" y="22225"/>
                </a:moveTo>
                <a:lnTo>
                  <a:pt x="11112" y="22225"/>
                </a:lnTo>
                <a:lnTo>
                  <a:pt x="8648" y="21945"/>
                </a:lnTo>
                <a:lnTo>
                  <a:pt x="0" y="11112"/>
                </a:lnTo>
                <a:lnTo>
                  <a:pt x="279" y="8636"/>
                </a:lnTo>
                <a:lnTo>
                  <a:pt x="11112" y="0"/>
                </a:lnTo>
                <a:lnTo>
                  <a:pt x="55791" y="0"/>
                </a:lnTo>
                <a:lnTo>
                  <a:pt x="66903" y="11112"/>
                </a:lnTo>
                <a:lnTo>
                  <a:pt x="66624" y="13588"/>
                </a:lnTo>
                <a:lnTo>
                  <a:pt x="55791" y="22225"/>
                </a:lnTo>
                <a:close/>
              </a:path>
              <a:path w="1134110" h="22225">
                <a:moveTo>
                  <a:pt x="144691" y="22225"/>
                </a:moveTo>
                <a:lnTo>
                  <a:pt x="100012" y="22225"/>
                </a:lnTo>
                <a:lnTo>
                  <a:pt x="97548" y="21945"/>
                </a:lnTo>
                <a:lnTo>
                  <a:pt x="88900" y="11112"/>
                </a:lnTo>
                <a:lnTo>
                  <a:pt x="89179" y="8636"/>
                </a:lnTo>
                <a:lnTo>
                  <a:pt x="100012" y="0"/>
                </a:lnTo>
                <a:lnTo>
                  <a:pt x="144691" y="0"/>
                </a:lnTo>
                <a:lnTo>
                  <a:pt x="155803" y="11112"/>
                </a:lnTo>
                <a:lnTo>
                  <a:pt x="155524" y="13588"/>
                </a:lnTo>
                <a:lnTo>
                  <a:pt x="144691" y="22225"/>
                </a:lnTo>
                <a:close/>
              </a:path>
              <a:path w="1134110" h="22225">
                <a:moveTo>
                  <a:pt x="233591" y="22225"/>
                </a:moveTo>
                <a:lnTo>
                  <a:pt x="188912" y="22225"/>
                </a:lnTo>
                <a:lnTo>
                  <a:pt x="186448" y="21945"/>
                </a:lnTo>
                <a:lnTo>
                  <a:pt x="177800" y="11112"/>
                </a:lnTo>
                <a:lnTo>
                  <a:pt x="178079" y="8636"/>
                </a:lnTo>
                <a:lnTo>
                  <a:pt x="188912" y="0"/>
                </a:lnTo>
                <a:lnTo>
                  <a:pt x="233591" y="0"/>
                </a:lnTo>
                <a:lnTo>
                  <a:pt x="244703" y="11112"/>
                </a:lnTo>
                <a:lnTo>
                  <a:pt x="244424" y="13588"/>
                </a:lnTo>
                <a:lnTo>
                  <a:pt x="233591" y="22225"/>
                </a:lnTo>
                <a:close/>
              </a:path>
              <a:path w="1134110" h="22225">
                <a:moveTo>
                  <a:pt x="322491" y="22225"/>
                </a:moveTo>
                <a:lnTo>
                  <a:pt x="277812" y="22225"/>
                </a:lnTo>
                <a:lnTo>
                  <a:pt x="275348" y="21945"/>
                </a:lnTo>
                <a:lnTo>
                  <a:pt x="266700" y="11112"/>
                </a:lnTo>
                <a:lnTo>
                  <a:pt x="266979" y="8636"/>
                </a:lnTo>
                <a:lnTo>
                  <a:pt x="277812" y="0"/>
                </a:lnTo>
                <a:lnTo>
                  <a:pt x="322491" y="0"/>
                </a:lnTo>
                <a:lnTo>
                  <a:pt x="333603" y="11112"/>
                </a:lnTo>
                <a:lnTo>
                  <a:pt x="333324" y="13588"/>
                </a:lnTo>
                <a:lnTo>
                  <a:pt x="322491" y="22225"/>
                </a:lnTo>
                <a:close/>
              </a:path>
              <a:path w="1134110" h="22225">
                <a:moveTo>
                  <a:pt x="411391" y="22225"/>
                </a:moveTo>
                <a:lnTo>
                  <a:pt x="366712" y="22225"/>
                </a:lnTo>
                <a:lnTo>
                  <a:pt x="364248" y="21945"/>
                </a:lnTo>
                <a:lnTo>
                  <a:pt x="355600" y="11112"/>
                </a:lnTo>
                <a:lnTo>
                  <a:pt x="355879" y="8636"/>
                </a:lnTo>
                <a:lnTo>
                  <a:pt x="366712" y="0"/>
                </a:lnTo>
                <a:lnTo>
                  <a:pt x="411391" y="0"/>
                </a:lnTo>
                <a:lnTo>
                  <a:pt x="422503" y="11112"/>
                </a:lnTo>
                <a:lnTo>
                  <a:pt x="422224" y="13588"/>
                </a:lnTo>
                <a:lnTo>
                  <a:pt x="411391" y="22225"/>
                </a:lnTo>
                <a:close/>
              </a:path>
              <a:path w="1134110" h="22225">
                <a:moveTo>
                  <a:pt x="500291" y="22225"/>
                </a:moveTo>
                <a:lnTo>
                  <a:pt x="455612" y="22225"/>
                </a:lnTo>
                <a:lnTo>
                  <a:pt x="453148" y="21945"/>
                </a:lnTo>
                <a:lnTo>
                  <a:pt x="444500" y="11112"/>
                </a:lnTo>
                <a:lnTo>
                  <a:pt x="444779" y="8636"/>
                </a:lnTo>
                <a:lnTo>
                  <a:pt x="455612" y="0"/>
                </a:lnTo>
                <a:lnTo>
                  <a:pt x="500291" y="0"/>
                </a:lnTo>
                <a:lnTo>
                  <a:pt x="511403" y="11112"/>
                </a:lnTo>
                <a:lnTo>
                  <a:pt x="511124" y="13588"/>
                </a:lnTo>
                <a:lnTo>
                  <a:pt x="500291" y="22225"/>
                </a:lnTo>
                <a:close/>
              </a:path>
              <a:path w="1134110" h="22225">
                <a:moveTo>
                  <a:pt x="589191" y="22225"/>
                </a:moveTo>
                <a:lnTo>
                  <a:pt x="544512" y="22225"/>
                </a:lnTo>
                <a:lnTo>
                  <a:pt x="542048" y="21945"/>
                </a:lnTo>
                <a:lnTo>
                  <a:pt x="533400" y="11112"/>
                </a:lnTo>
                <a:lnTo>
                  <a:pt x="533679" y="8636"/>
                </a:lnTo>
                <a:lnTo>
                  <a:pt x="544512" y="0"/>
                </a:lnTo>
                <a:lnTo>
                  <a:pt x="589191" y="0"/>
                </a:lnTo>
                <a:lnTo>
                  <a:pt x="600303" y="11112"/>
                </a:lnTo>
                <a:lnTo>
                  <a:pt x="600024" y="13588"/>
                </a:lnTo>
                <a:lnTo>
                  <a:pt x="589191" y="22225"/>
                </a:lnTo>
                <a:close/>
              </a:path>
              <a:path w="1134110" h="22225">
                <a:moveTo>
                  <a:pt x="678091" y="22225"/>
                </a:moveTo>
                <a:lnTo>
                  <a:pt x="633412" y="22225"/>
                </a:lnTo>
                <a:lnTo>
                  <a:pt x="630948" y="21945"/>
                </a:lnTo>
                <a:lnTo>
                  <a:pt x="622300" y="11112"/>
                </a:lnTo>
                <a:lnTo>
                  <a:pt x="622579" y="8636"/>
                </a:lnTo>
                <a:lnTo>
                  <a:pt x="633412" y="0"/>
                </a:lnTo>
                <a:lnTo>
                  <a:pt x="678091" y="0"/>
                </a:lnTo>
                <a:lnTo>
                  <a:pt x="689203" y="11112"/>
                </a:lnTo>
                <a:lnTo>
                  <a:pt x="688924" y="13588"/>
                </a:lnTo>
                <a:lnTo>
                  <a:pt x="678091" y="22225"/>
                </a:lnTo>
                <a:close/>
              </a:path>
              <a:path w="1134110" h="22225">
                <a:moveTo>
                  <a:pt x="766991" y="22225"/>
                </a:moveTo>
                <a:lnTo>
                  <a:pt x="722312" y="22225"/>
                </a:lnTo>
                <a:lnTo>
                  <a:pt x="719848" y="21945"/>
                </a:lnTo>
                <a:lnTo>
                  <a:pt x="711200" y="11112"/>
                </a:lnTo>
                <a:lnTo>
                  <a:pt x="711479" y="8636"/>
                </a:lnTo>
                <a:lnTo>
                  <a:pt x="722312" y="0"/>
                </a:lnTo>
                <a:lnTo>
                  <a:pt x="766991" y="0"/>
                </a:lnTo>
                <a:lnTo>
                  <a:pt x="778103" y="11112"/>
                </a:lnTo>
                <a:lnTo>
                  <a:pt x="777824" y="13588"/>
                </a:lnTo>
                <a:lnTo>
                  <a:pt x="766991" y="22225"/>
                </a:lnTo>
                <a:close/>
              </a:path>
              <a:path w="1134110" h="22225">
                <a:moveTo>
                  <a:pt x="855891" y="22225"/>
                </a:moveTo>
                <a:lnTo>
                  <a:pt x="811212" y="22225"/>
                </a:lnTo>
                <a:lnTo>
                  <a:pt x="808748" y="21945"/>
                </a:lnTo>
                <a:lnTo>
                  <a:pt x="800100" y="11112"/>
                </a:lnTo>
                <a:lnTo>
                  <a:pt x="800379" y="8636"/>
                </a:lnTo>
                <a:lnTo>
                  <a:pt x="811212" y="0"/>
                </a:lnTo>
                <a:lnTo>
                  <a:pt x="855891" y="0"/>
                </a:lnTo>
                <a:lnTo>
                  <a:pt x="867003" y="11112"/>
                </a:lnTo>
                <a:lnTo>
                  <a:pt x="866724" y="13588"/>
                </a:lnTo>
                <a:lnTo>
                  <a:pt x="855891" y="22225"/>
                </a:lnTo>
                <a:close/>
              </a:path>
              <a:path w="1134110" h="22225">
                <a:moveTo>
                  <a:pt x="944791" y="22225"/>
                </a:moveTo>
                <a:lnTo>
                  <a:pt x="900112" y="22225"/>
                </a:lnTo>
                <a:lnTo>
                  <a:pt x="897648" y="21945"/>
                </a:lnTo>
                <a:lnTo>
                  <a:pt x="889000" y="11112"/>
                </a:lnTo>
                <a:lnTo>
                  <a:pt x="889279" y="8636"/>
                </a:lnTo>
                <a:lnTo>
                  <a:pt x="900112" y="0"/>
                </a:lnTo>
                <a:lnTo>
                  <a:pt x="944791" y="0"/>
                </a:lnTo>
                <a:lnTo>
                  <a:pt x="955903" y="11112"/>
                </a:lnTo>
                <a:lnTo>
                  <a:pt x="955624" y="13588"/>
                </a:lnTo>
                <a:lnTo>
                  <a:pt x="944791" y="22225"/>
                </a:lnTo>
                <a:close/>
              </a:path>
              <a:path w="1134110" h="22225">
                <a:moveTo>
                  <a:pt x="1033691" y="22225"/>
                </a:moveTo>
                <a:lnTo>
                  <a:pt x="989012" y="22225"/>
                </a:lnTo>
                <a:lnTo>
                  <a:pt x="986548" y="21945"/>
                </a:lnTo>
                <a:lnTo>
                  <a:pt x="977900" y="11112"/>
                </a:lnTo>
                <a:lnTo>
                  <a:pt x="978179" y="8636"/>
                </a:lnTo>
                <a:lnTo>
                  <a:pt x="989012" y="0"/>
                </a:lnTo>
                <a:lnTo>
                  <a:pt x="1033691" y="0"/>
                </a:lnTo>
                <a:lnTo>
                  <a:pt x="1044803" y="11112"/>
                </a:lnTo>
                <a:lnTo>
                  <a:pt x="1044524" y="13588"/>
                </a:lnTo>
                <a:lnTo>
                  <a:pt x="1033691" y="22225"/>
                </a:lnTo>
                <a:close/>
              </a:path>
              <a:path w="1134110" h="22225">
                <a:moveTo>
                  <a:pt x="1122591" y="22225"/>
                </a:moveTo>
                <a:lnTo>
                  <a:pt x="1077912" y="22225"/>
                </a:lnTo>
                <a:lnTo>
                  <a:pt x="1075448" y="21945"/>
                </a:lnTo>
                <a:lnTo>
                  <a:pt x="1066800" y="11112"/>
                </a:lnTo>
                <a:lnTo>
                  <a:pt x="1067079" y="8636"/>
                </a:lnTo>
                <a:lnTo>
                  <a:pt x="1077912" y="0"/>
                </a:lnTo>
                <a:lnTo>
                  <a:pt x="1122591" y="0"/>
                </a:lnTo>
                <a:lnTo>
                  <a:pt x="1133703" y="11112"/>
                </a:lnTo>
                <a:lnTo>
                  <a:pt x="1133424" y="13588"/>
                </a:lnTo>
                <a:lnTo>
                  <a:pt x="1122591" y="22225"/>
                </a:lnTo>
                <a:close/>
              </a:path>
            </a:pathLst>
          </a:custGeom>
          <a:solidFill>
            <a:srgbClr val="000000"/>
          </a:solidFill>
        </p:spPr>
        <p:txBody>
          <a:bodyPr wrap="square" lIns="0" tIns="0" rIns="0" bIns="0" rtlCol="0"/>
          <a:lstStyle/>
          <a:p>
            <a:endParaRPr/>
          </a:p>
        </p:txBody>
      </p:sp>
      <p:sp>
        <p:nvSpPr>
          <p:cNvPr id="41" name="object 41"/>
          <p:cNvSpPr/>
          <p:nvPr/>
        </p:nvSpPr>
        <p:spPr>
          <a:xfrm>
            <a:off x="1152702" y="47923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2" name="object 42"/>
          <p:cNvSpPr/>
          <p:nvPr/>
        </p:nvSpPr>
        <p:spPr>
          <a:xfrm>
            <a:off x="1152702" y="48812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3" name="object 43"/>
          <p:cNvSpPr/>
          <p:nvPr/>
        </p:nvSpPr>
        <p:spPr>
          <a:xfrm>
            <a:off x="1152702" y="49701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4" name="object 44"/>
          <p:cNvSpPr/>
          <p:nvPr/>
        </p:nvSpPr>
        <p:spPr>
          <a:xfrm>
            <a:off x="1152702" y="50590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5" name="object 45"/>
          <p:cNvSpPr/>
          <p:nvPr/>
        </p:nvSpPr>
        <p:spPr>
          <a:xfrm>
            <a:off x="1152702" y="5147957"/>
            <a:ext cx="22225" cy="13335"/>
          </a:xfrm>
          <a:custGeom>
            <a:avLst/>
            <a:gdLst/>
            <a:ahLst/>
            <a:cxnLst/>
            <a:rect l="l" t="t" r="r" b="b"/>
            <a:pathLst>
              <a:path w="22225" h="13335">
                <a:moveTo>
                  <a:pt x="22225" y="13208"/>
                </a:moveTo>
                <a:lnTo>
                  <a:pt x="0" y="13208"/>
                </a:lnTo>
                <a:lnTo>
                  <a:pt x="0" y="0"/>
                </a:lnTo>
                <a:lnTo>
                  <a:pt x="22225" y="0"/>
                </a:lnTo>
                <a:lnTo>
                  <a:pt x="22225" y="13208"/>
                </a:lnTo>
                <a:close/>
              </a:path>
            </a:pathLst>
          </a:custGeom>
          <a:solidFill>
            <a:srgbClr val="000000"/>
          </a:solidFill>
        </p:spPr>
        <p:txBody>
          <a:bodyPr wrap="square" lIns="0" tIns="0" rIns="0" bIns="0" rtlCol="0"/>
          <a:lstStyle/>
          <a:p>
            <a:endParaRPr/>
          </a:p>
        </p:txBody>
      </p:sp>
      <p:sp>
        <p:nvSpPr>
          <p:cNvPr id="46" name="object 46"/>
          <p:cNvSpPr/>
          <p:nvPr/>
        </p:nvSpPr>
        <p:spPr>
          <a:xfrm>
            <a:off x="3632123" y="4781880"/>
            <a:ext cx="1134110" cy="22225"/>
          </a:xfrm>
          <a:custGeom>
            <a:avLst/>
            <a:gdLst/>
            <a:ahLst/>
            <a:cxnLst/>
            <a:rect l="l" t="t" r="r" b="b"/>
            <a:pathLst>
              <a:path w="1134110" h="22225">
                <a:moveTo>
                  <a:pt x="55778" y="22225"/>
                </a:moveTo>
                <a:lnTo>
                  <a:pt x="11112" y="22225"/>
                </a:lnTo>
                <a:lnTo>
                  <a:pt x="8635" y="21945"/>
                </a:lnTo>
                <a:lnTo>
                  <a:pt x="0" y="11112"/>
                </a:lnTo>
                <a:lnTo>
                  <a:pt x="279" y="8636"/>
                </a:lnTo>
                <a:lnTo>
                  <a:pt x="11112" y="0"/>
                </a:lnTo>
                <a:lnTo>
                  <a:pt x="55778" y="0"/>
                </a:lnTo>
                <a:lnTo>
                  <a:pt x="66890" y="11112"/>
                </a:lnTo>
                <a:lnTo>
                  <a:pt x="66611" y="13588"/>
                </a:lnTo>
                <a:lnTo>
                  <a:pt x="55778" y="22225"/>
                </a:lnTo>
                <a:close/>
              </a:path>
              <a:path w="1134110" h="22225">
                <a:moveTo>
                  <a:pt x="144678" y="22225"/>
                </a:moveTo>
                <a:lnTo>
                  <a:pt x="100012" y="22225"/>
                </a:lnTo>
                <a:lnTo>
                  <a:pt x="97535" y="21945"/>
                </a:lnTo>
                <a:lnTo>
                  <a:pt x="88900" y="11112"/>
                </a:lnTo>
                <a:lnTo>
                  <a:pt x="89179" y="8636"/>
                </a:lnTo>
                <a:lnTo>
                  <a:pt x="100012" y="0"/>
                </a:lnTo>
                <a:lnTo>
                  <a:pt x="144678" y="0"/>
                </a:lnTo>
                <a:lnTo>
                  <a:pt x="155790" y="11112"/>
                </a:lnTo>
                <a:lnTo>
                  <a:pt x="155511" y="13588"/>
                </a:lnTo>
                <a:lnTo>
                  <a:pt x="144678" y="22225"/>
                </a:lnTo>
                <a:close/>
              </a:path>
              <a:path w="1134110" h="22225">
                <a:moveTo>
                  <a:pt x="233578" y="22225"/>
                </a:moveTo>
                <a:lnTo>
                  <a:pt x="188912" y="22225"/>
                </a:lnTo>
                <a:lnTo>
                  <a:pt x="186435" y="21945"/>
                </a:lnTo>
                <a:lnTo>
                  <a:pt x="177800" y="11112"/>
                </a:lnTo>
                <a:lnTo>
                  <a:pt x="178079" y="8636"/>
                </a:lnTo>
                <a:lnTo>
                  <a:pt x="188912" y="0"/>
                </a:lnTo>
                <a:lnTo>
                  <a:pt x="233578" y="0"/>
                </a:lnTo>
                <a:lnTo>
                  <a:pt x="244690" y="11112"/>
                </a:lnTo>
                <a:lnTo>
                  <a:pt x="244411" y="13588"/>
                </a:lnTo>
                <a:lnTo>
                  <a:pt x="233578" y="22225"/>
                </a:lnTo>
                <a:close/>
              </a:path>
              <a:path w="1134110" h="22225">
                <a:moveTo>
                  <a:pt x="322478" y="22225"/>
                </a:moveTo>
                <a:lnTo>
                  <a:pt x="277812" y="22225"/>
                </a:lnTo>
                <a:lnTo>
                  <a:pt x="275335" y="21945"/>
                </a:lnTo>
                <a:lnTo>
                  <a:pt x="266700" y="11112"/>
                </a:lnTo>
                <a:lnTo>
                  <a:pt x="266979" y="8636"/>
                </a:lnTo>
                <a:lnTo>
                  <a:pt x="277812" y="0"/>
                </a:lnTo>
                <a:lnTo>
                  <a:pt x="322478" y="0"/>
                </a:lnTo>
                <a:lnTo>
                  <a:pt x="333590" y="11112"/>
                </a:lnTo>
                <a:lnTo>
                  <a:pt x="333311" y="13588"/>
                </a:lnTo>
                <a:lnTo>
                  <a:pt x="322478" y="22225"/>
                </a:lnTo>
                <a:close/>
              </a:path>
              <a:path w="1134110" h="22225">
                <a:moveTo>
                  <a:pt x="411378" y="22225"/>
                </a:moveTo>
                <a:lnTo>
                  <a:pt x="366712" y="22225"/>
                </a:lnTo>
                <a:lnTo>
                  <a:pt x="364235" y="21945"/>
                </a:lnTo>
                <a:lnTo>
                  <a:pt x="355600" y="11112"/>
                </a:lnTo>
                <a:lnTo>
                  <a:pt x="355879" y="8636"/>
                </a:lnTo>
                <a:lnTo>
                  <a:pt x="366712" y="0"/>
                </a:lnTo>
                <a:lnTo>
                  <a:pt x="411378" y="0"/>
                </a:lnTo>
                <a:lnTo>
                  <a:pt x="422490" y="11112"/>
                </a:lnTo>
                <a:lnTo>
                  <a:pt x="422211" y="13588"/>
                </a:lnTo>
                <a:lnTo>
                  <a:pt x="411378" y="22225"/>
                </a:lnTo>
                <a:close/>
              </a:path>
              <a:path w="1134110" h="22225">
                <a:moveTo>
                  <a:pt x="500278" y="22225"/>
                </a:moveTo>
                <a:lnTo>
                  <a:pt x="455612" y="22225"/>
                </a:lnTo>
                <a:lnTo>
                  <a:pt x="453135" y="21945"/>
                </a:lnTo>
                <a:lnTo>
                  <a:pt x="444500" y="11112"/>
                </a:lnTo>
                <a:lnTo>
                  <a:pt x="444779" y="8636"/>
                </a:lnTo>
                <a:lnTo>
                  <a:pt x="455612" y="0"/>
                </a:lnTo>
                <a:lnTo>
                  <a:pt x="500278" y="0"/>
                </a:lnTo>
                <a:lnTo>
                  <a:pt x="511390" y="11112"/>
                </a:lnTo>
                <a:lnTo>
                  <a:pt x="511111" y="13588"/>
                </a:lnTo>
                <a:lnTo>
                  <a:pt x="500278" y="22225"/>
                </a:lnTo>
                <a:close/>
              </a:path>
              <a:path w="1134110" h="22225">
                <a:moveTo>
                  <a:pt x="589178" y="22225"/>
                </a:moveTo>
                <a:lnTo>
                  <a:pt x="544512" y="22225"/>
                </a:lnTo>
                <a:lnTo>
                  <a:pt x="542035" y="21945"/>
                </a:lnTo>
                <a:lnTo>
                  <a:pt x="533400" y="11112"/>
                </a:lnTo>
                <a:lnTo>
                  <a:pt x="533679" y="8636"/>
                </a:lnTo>
                <a:lnTo>
                  <a:pt x="544512" y="0"/>
                </a:lnTo>
                <a:lnTo>
                  <a:pt x="589178" y="0"/>
                </a:lnTo>
                <a:lnTo>
                  <a:pt x="600290" y="11112"/>
                </a:lnTo>
                <a:lnTo>
                  <a:pt x="600011" y="13588"/>
                </a:lnTo>
                <a:lnTo>
                  <a:pt x="589178" y="22225"/>
                </a:lnTo>
                <a:close/>
              </a:path>
              <a:path w="1134110" h="22225">
                <a:moveTo>
                  <a:pt x="678078" y="22225"/>
                </a:moveTo>
                <a:lnTo>
                  <a:pt x="633412" y="22225"/>
                </a:lnTo>
                <a:lnTo>
                  <a:pt x="630935" y="21945"/>
                </a:lnTo>
                <a:lnTo>
                  <a:pt x="622300" y="11112"/>
                </a:lnTo>
                <a:lnTo>
                  <a:pt x="622579" y="8636"/>
                </a:lnTo>
                <a:lnTo>
                  <a:pt x="633412" y="0"/>
                </a:lnTo>
                <a:lnTo>
                  <a:pt x="678078" y="0"/>
                </a:lnTo>
                <a:lnTo>
                  <a:pt x="689190" y="11112"/>
                </a:lnTo>
                <a:lnTo>
                  <a:pt x="688911" y="13588"/>
                </a:lnTo>
                <a:lnTo>
                  <a:pt x="678078" y="22225"/>
                </a:lnTo>
                <a:close/>
              </a:path>
              <a:path w="1134110" h="22225">
                <a:moveTo>
                  <a:pt x="766978" y="22225"/>
                </a:moveTo>
                <a:lnTo>
                  <a:pt x="722312" y="22225"/>
                </a:lnTo>
                <a:lnTo>
                  <a:pt x="719835" y="21945"/>
                </a:lnTo>
                <a:lnTo>
                  <a:pt x="711200" y="11112"/>
                </a:lnTo>
                <a:lnTo>
                  <a:pt x="711479" y="8636"/>
                </a:lnTo>
                <a:lnTo>
                  <a:pt x="722312" y="0"/>
                </a:lnTo>
                <a:lnTo>
                  <a:pt x="766978" y="0"/>
                </a:lnTo>
                <a:lnTo>
                  <a:pt x="778090" y="11112"/>
                </a:lnTo>
                <a:lnTo>
                  <a:pt x="777811" y="13588"/>
                </a:lnTo>
                <a:lnTo>
                  <a:pt x="766978" y="22225"/>
                </a:lnTo>
                <a:close/>
              </a:path>
              <a:path w="1134110" h="22225">
                <a:moveTo>
                  <a:pt x="855878" y="22225"/>
                </a:moveTo>
                <a:lnTo>
                  <a:pt x="811212" y="22225"/>
                </a:lnTo>
                <a:lnTo>
                  <a:pt x="808735" y="21945"/>
                </a:lnTo>
                <a:lnTo>
                  <a:pt x="800100" y="11112"/>
                </a:lnTo>
                <a:lnTo>
                  <a:pt x="800379" y="8636"/>
                </a:lnTo>
                <a:lnTo>
                  <a:pt x="811212" y="0"/>
                </a:lnTo>
                <a:lnTo>
                  <a:pt x="855878" y="0"/>
                </a:lnTo>
                <a:lnTo>
                  <a:pt x="866990" y="11112"/>
                </a:lnTo>
                <a:lnTo>
                  <a:pt x="866711" y="13588"/>
                </a:lnTo>
                <a:lnTo>
                  <a:pt x="855878" y="22225"/>
                </a:lnTo>
                <a:close/>
              </a:path>
              <a:path w="1134110" h="22225">
                <a:moveTo>
                  <a:pt x="944778" y="22225"/>
                </a:moveTo>
                <a:lnTo>
                  <a:pt x="900112" y="22225"/>
                </a:lnTo>
                <a:lnTo>
                  <a:pt x="897635" y="21945"/>
                </a:lnTo>
                <a:lnTo>
                  <a:pt x="889000" y="11112"/>
                </a:lnTo>
                <a:lnTo>
                  <a:pt x="889279" y="8636"/>
                </a:lnTo>
                <a:lnTo>
                  <a:pt x="900112" y="0"/>
                </a:lnTo>
                <a:lnTo>
                  <a:pt x="944778" y="0"/>
                </a:lnTo>
                <a:lnTo>
                  <a:pt x="955890" y="11112"/>
                </a:lnTo>
                <a:lnTo>
                  <a:pt x="955611" y="13588"/>
                </a:lnTo>
                <a:lnTo>
                  <a:pt x="944778" y="22225"/>
                </a:lnTo>
                <a:close/>
              </a:path>
              <a:path w="1134110" h="22225">
                <a:moveTo>
                  <a:pt x="1033678" y="22225"/>
                </a:moveTo>
                <a:lnTo>
                  <a:pt x="989012" y="22225"/>
                </a:lnTo>
                <a:lnTo>
                  <a:pt x="986535" y="21945"/>
                </a:lnTo>
                <a:lnTo>
                  <a:pt x="977900" y="11112"/>
                </a:lnTo>
                <a:lnTo>
                  <a:pt x="978179" y="8636"/>
                </a:lnTo>
                <a:lnTo>
                  <a:pt x="989012" y="0"/>
                </a:lnTo>
                <a:lnTo>
                  <a:pt x="1033678" y="0"/>
                </a:lnTo>
                <a:lnTo>
                  <a:pt x="1044790" y="11112"/>
                </a:lnTo>
                <a:lnTo>
                  <a:pt x="1044511" y="13588"/>
                </a:lnTo>
                <a:lnTo>
                  <a:pt x="1033678" y="22225"/>
                </a:lnTo>
                <a:close/>
              </a:path>
              <a:path w="1134110" h="22225">
                <a:moveTo>
                  <a:pt x="1122578" y="22225"/>
                </a:moveTo>
                <a:lnTo>
                  <a:pt x="1077912" y="22225"/>
                </a:lnTo>
                <a:lnTo>
                  <a:pt x="1075435" y="21945"/>
                </a:lnTo>
                <a:lnTo>
                  <a:pt x="1066800" y="11112"/>
                </a:lnTo>
                <a:lnTo>
                  <a:pt x="1067079" y="8636"/>
                </a:lnTo>
                <a:lnTo>
                  <a:pt x="1077912" y="0"/>
                </a:lnTo>
                <a:lnTo>
                  <a:pt x="1122578" y="0"/>
                </a:lnTo>
                <a:lnTo>
                  <a:pt x="1133690" y="11112"/>
                </a:lnTo>
                <a:lnTo>
                  <a:pt x="1133411" y="13588"/>
                </a:lnTo>
                <a:lnTo>
                  <a:pt x="1122578" y="22225"/>
                </a:lnTo>
                <a:close/>
              </a:path>
            </a:pathLst>
          </a:custGeom>
          <a:solidFill>
            <a:srgbClr val="000000"/>
          </a:solidFill>
        </p:spPr>
        <p:txBody>
          <a:bodyPr wrap="square" lIns="0" tIns="0" rIns="0" bIns="0" rtlCol="0"/>
          <a:lstStyle/>
          <a:p>
            <a:endParaRPr/>
          </a:p>
        </p:txBody>
      </p:sp>
      <p:sp>
        <p:nvSpPr>
          <p:cNvPr id="47" name="object 47"/>
          <p:cNvSpPr/>
          <p:nvPr/>
        </p:nvSpPr>
        <p:spPr>
          <a:xfrm>
            <a:off x="4198327" y="4792992"/>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8" name="object 48"/>
          <p:cNvSpPr/>
          <p:nvPr/>
        </p:nvSpPr>
        <p:spPr>
          <a:xfrm>
            <a:off x="4198327" y="4881892"/>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49" name="object 49"/>
          <p:cNvSpPr/>
          <p:nvPr/>
        </p:nvSpPr>
        <p:spPr>
          <a:xfrm>
            <a:off x="4198327" y="4970792"/>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0" name="object 50"/>
          <p:cNvSpPr/>
          <p:nvPr/>
        </p:nvSpPr>
        <p:spPr>
          <a:xfrm>
            <a:off x="4198327" y="5059692"/>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1" name="object 51"/>
          <p:cNvSpPr/>
          <p:nvPr/>
        </p:nvSpPr>
        <p:spPr>
          <a:xfrm>
            <a:off x="4198327" y="5148592"/>
            <a:ext cx="22225" cy="13335"/>
          </a:xfrm>
          <a:custGeom>
            <a:avLst/>
            <a:gdLst/>
            <a:ahLst/>
            <a:cxnLst/>
            <a:rect l="l" t="t" r="r" b="b"/>
            <a:pathLst>
              <a:path w="22225" h="13335">
                <a:moveTo>
                  <a:pt x="22225" y="13195"/>
                </a:moveTo>
                <a:lnTo>
                  <a:pt x="0" y="13195"/>
                </a:lnTo>
                <a:lnTo>
                  <a:pt x="0" y="0"/>
                </a:lnTo>
                <a:lnTo>
                  <a:pt x="22225" y="0"/>
                </a:lnTo>
                <a:lnTo>
                  <a:pt x="22225" y="13195"/>
                </a:lnTo>
                <a:close/>
              </a:path>
            </a:pathLst>
          </a:custGeom>
          <a:solidFill>
            <a:srgbClr val="000000"/>
          </a:solidFill>
        </p:spPr>
        <p:txBody>
          <a:bodyPr wrap="square" lIns="0" tIns="0" rIns="0" bIns="0" rtlCol="0"/>
          <a:lstStyle/>
          <a:p>
            <a:endParaRPr/>
          </a:p>
        </p:txBody>
      </p:sp>
      <p:sp>
        <p:nvSpPr>
          <p:cNvPr id="52" name="object 52"/>
          <p:cNvSpPr/>
          <p:nvPr/>
        </p:nvSpPr>
        <p:spPr>
          <a:xfrm>
            <a:off x="6622516" y="4781245"/>
            <a:ext cx="1134110" cy="22225"/>
          </a:xfrm>
          <a:custGeom>
            <a:avLst/>
            <a:gdLst/>
            <a:ahLst/>
            <a:cxnLst/>
            <a:rect l="l" t="t" r="r" b="b"/>
            <a:pathLst>
              <a:path w="1134109" h="22225">
                <a:moveTo>
                  <a:pt x="55791" y="22225"/>
                </a:moveTo>
                <a:lnTo>
                  <a:pt x="11112" y="22225"/>
                </a:lnTo>
                <a:lnTo>
                  <a:pt x="8648" y="21945"/>
                </a:lnTo>
                <a:lnTo>
                  <a:pt x="0" y="11112"/>
                </a:lnTo>
                <a:lnTo>
                  <a:pt x="279" y="8636"/>
                </a:lnTo>
                <a:lnTo>
                  <a:pt x="11112" y="0"/>
                </a:lnTo>
                <a:lnTo>
                  <a:pt x="55791" y="0"/>
                </a:lnTo>
                <a:lnTo>
                  <a:pt x="66903" y="11112"/>
                </a:lnTo>
                <a:lnTo>
                  <a:pt x="66624" y="13588"/>
                </a:lnTo>
                <a:lnTo>
                  <a:pt x="55791" y="22225"/>
                </a:lnTo>
                <a:close/>
              </a:path>
              <a:path w="1134109" h="22225">
                <a:moveTo>
                  <a:pt x="144691" y="22225"/>
                </a:moveTo>
                <a:lnTo>
                  <a:pt x="100012" y="22225"/>
                </a:lnTo>
                <a:lnTo>
                  <a:pt x="97548" y="21945"/>
                </a:lnTo>
                <a:lnTo>
                  <a:pt x="88900" y="11112"/>
                </a:lnTo>
                <a:lnTo>
                  <a:pt x="89179" y="8636"/>
                </a:lnTo>
                <a:lnTo>
                  <a:pt x="100012" y="0"/>
                </a:lnTo>
                <a:lnTo>
                  <a:pt x="144691" y="0"/>
                </a:lnTo>
                <a:lnTo>
                  <a:pt x="155803" y="11112"/>
                </a:lnTo>
                <a:lnTo>
                  <a:pt x="155524" y="13588"/>
                </a:lnTo>
                <a:lnTo>
                  <a:pt x="144691" y="22225"/>
                </a:lnTo>
                <a:close/>
              </a:path>
              <a:path w="1134109" h="22225">
                <a:moveTo>
                  <a:pt x="233591" y="22225"/>
                </a:moveTo>
                <a:lnTo>
                  <a:pt x="188912" y="22225"/>
                </a:lnTo>
                <a:lnTo>
                  <a:pt x="186448" y="21945"/>
                </a:lnTo>
                <a:lnTo>
                  <a:pt x="177800" y="11112"/>
                </a:lnTo>
                <a:lnTo>
                  <a:pt x="178079" y="8636"/>
                </a:lnTo>
                <a:lnTo>
                  <a:pt x="188912" y="0"/>
                </a:lnTo>
                <a:lnTo>
                  <a:pt x="233591" y="0"/>
                </a:lnTo>
                <a:lnTo>
                  <a:pt x="244703" y="11112"/>
                </a:lnTo>
                <a:lnTo>
                  <a:pt x="244424" y="13588"/>
                </a:lnTo>
                <a:lnTo>
                  <a:pt x="233591" y="22225"/>
                </a:lnTo>
                <a:close/>
              </a:path>
              <a:path w="1134109" h="22225">
                <a:moveTo>
                  <a:pt x="322491" y="22225"/>
                </a:moveTo>
                <a:lnTo>
                  <a:pt x="277812" y="22225"/>
                </a:lnTo>
                <a:lnTo>
                  <a:pt x="275348" y="21945"/>
                </a:lnTo>
                <a:lnTo>
                  <a:pt x="266700" y="11112"/>
                </a:lnTo>
                <a:lnTo>
                  <a:pt x="266979" y="8636"/>
                </a:lnTo>
                <a:lnTo>
                  <a:pt x="277812" y="0"/>
                </a:lnTo>
                <a:lnTo>
                  <a:pt x="322491" y="0"/>
                </a:lnTo>
                <a:lnTo>
                  <a:pt x="333603" y="11112"/>
                </a:lnTo>
                <a:lnTo>
                  <a:pt x="333324" y="13588"/>
                </a:lnTo>
                <a:lnTo>
                  <a:pt x="322491" y="22225"/>
                </a:lnTo>
                <a:close/>
              </a:path>
              <a:path w="1134109" h="22225">
                <a:moveTo>
                  <a:pt x="411391" y="22225"/>
                </a:moveTo>
                <a:lnTo>
                  <a:pt x="366712" y="22225"/>
                </a:lnTo>
                <a:lnTo>
                  <a:pt x="364248" y="21945"/>
                </a:lnTo>
                <a:lnTo>
                  <a:pt x="355600" y="11112"/>
                </a:lnTo>
                <a:lnTo>
                  <a:pt x="355879" y="8636"/>
                </a:lnTo>
                <a:lnTo>
                  <a:pt x="366712" y="0"/>
                </a:lnTo>
                <a:lnTo>
                  <a:pt x="411391" y="0"/>
                </a:lnTo>
                <a:lnTo>
                  <a:pt x="422503" y="11112"/>
                </a:lnTo>
                <a:lnTo>
                  <a:pt x="422224" y="13588"/>
                </a:lnTo>
                <a:lnTo>
                  <a:pt x="411391" y="22225"/>
                </a:lnTo>
                <a:close/>
              </a:path>
              <a:path w="1134109" h="22225">
                <a:moveTo>
                  <a:pt x="500291" y="22225"/>
                </a:moveTo>
                <a:lnTo>
                  <a:pt x="455612" y="22225"/>
                </a:lnTo>
                <a:lnTo>
                  <a:pt x="453148" y="21945"/>
                </a:lnTo>
                <a:lnTo>
                  <a:pt x="444500" y="11112"/>
                </a:lnTo>
                <a:lnTo>
                  <a:pt x="444779" y="8636"/>
                </a:lnTo>
                <a:lnTo>
                  <a:pt x="455612" y="0"/>
                </a:lnTo>
                <a:lnTo>
                  <a:pt x="500291" y="0"/>
                </a:lnTo>
                <a:lnTo>
                  <a:pt x="511403" y="11112"/>
                </a:lnTo>
                <a:lnTo>
                  <a:pt x="511124" y="13588"/>
                </a:lnTo>
                <a:lnTo>
                  <a:pt x="500291" y="22225"/>
                </a:lnTo>
                <a:close/>
              </a:path>
              <a:path w="1134109" h="22225">
                <a:moveTo>
                  <a:pt x="589191" y="22225"/>
                </a:moveTo>
                <a:lnTo>
                  <a:pt x="544512" y="22225"/>
                </a:lnTo>
                <a:lnTo>
                  <a:pt x="542048" y="21945"/>
                </a:lnTo>
                <a:lnTo>
                  <a:pt x="533400" y="11112"/>
                </a:lnTo>
                <a:lnTo>
                  <a:pt x="533679" y="8636"/>
                </a:lnTo>
                <a:lnTo>
                  <a:pt x="544512" y="0"/>
                </a:lnTo>
                <a:lnTo>
                  <a:pt x="589191" y="0"/>
                </a:lnTo>
                <a:lnTo>
                  <a:pt x="600303" y="11112"/>
                </a:lnTo>
                <a:lnTo>
                  <a:pt x="600024" y="13588"/>
                </a:lnTo>
                <a:lnTo>
                  <a:pt x="589191" y="22225"/>
                </a:lnTo>
                <a:close/>
              </a:path>
              <a:path w="1134109" h="22225">
                <a:moveTo>
                  <a:pt x="678091" y="22225"/>
                </a:moveTo>
                <a:lnTo>
                  <a:pt x="633412" y="22225"/>
                </a:lnTo>
                <a:lnTo>
                  <a:pt x="630948" y="21945"/>
                </a:lnTo>
                <a:lnTo>
                  <a:pt x="622300" y="11112"/>
                </a:lnTo>
                <a:lnTo>
                  <a:pt x="622579" y="8636"/>
                </a:lnTo>
                <a:lnTo>
                  <a:pt x="633412" y="0"/>
                </a:lnTo>
                <a:lnTo>
                  <a:pt x="678091" y="0"/>
                </a:lnTo>
                <a:lnTo>
                  <a:pt x="689203" y="11112"/>
                </a:lnTo>
                <a:lnTo>
                  <a:pt x="688924" y="13588"/>
                </a:lnTo>
                <a:lnTo>
                  <a:pt x="678091" y="22225"/>
                </a:lnTo>
                <a:close/>
              </a:path>
              <a:path w="1134109" h="22225">
                <a:moveTo>
                  <a:pt x="766991" y="22225"/>
                </a:moveTo>
                <a:lnTo>
                  <a:pt x="722312" y="22225"/>
                </a:lnTo>
                <a:lnTo>
                  <a:pt x="719848" y="21945"/>
                </a:lnTo>
                <a:lnTo>
                  <a:pt x="711200" y="11112"/>
                </a:lnTo>
                <a:lnTo>
                  <a:pt x="711479" y="8636"/>
                </a:lnTo>
                <a:lnTo>
                  <a:pt x="722312" y="0"/>
                </a:lnTo>
                <a:lnTo>
                  <a:pt x="766991" y="0"/>
                </a:lnTo>
                <a:lnTo>
                  <a:pt x="778103" y="11112"/>
                </a:lnTo>
                <a:lnTo>
                  <a:pt x="777824" y="13588"/>
                </a:lnTo>
                <a:lnTo>
                  <a:pt x="766991" y="22225"/>
                </a:lnTo>
                <a:close/>
              </a:path>
              <a:path w="1134109" h="22225">
                <a:moveTo>
                  <a:pt x="855891" y="22225"/>
                </a:moveTo>
                <a:lnTo>
                  <a:pt x="811212" y="22225"/>
                </a:lnTo>
                <a:lnTo>
                  <a:pt x="808748" y="21945"/>
                </a:lnTo>
                <a:lnTo>
                  <a:pt x="800100" y="11112"/>
                </a:lnTo>
                <a:lnTo>
                  <a:pt x="800379" y="8636"/>
                </a:lnTo>
                <a:lnTo>
                  <a:pt x="811212" y="0"/>
                </a:lnTo>
                <a:lnTo>
                  <a:pt x="855891" y="0"/>
                </a:lnTo>
                <a:lnTo>
                  <a:pt x="867003" y="11112"/>
                </a:lnTo>
                <a:lnTo>
                  <a:pt x="866724" y="13588"/>
                </a:lnTo>
                <a:lnTo>
                  <a:pt x="855891" y="22225"/>
                </a:lnTo>
                <a:close/>
              </a:path>
              <a:path w="1134109" h="22225">
                <a:moveTo>
                  <a:pt x="944791" y="22225"/>
                </a:moveTo>
                <a:lnTo>
                  <a:pt x="900112" y="22225"/>
                </a:lnTo>
                <a:lnTo>
                  <a:pt x="897648" y="21945"/>
                </a:lnTo>
                <a:lnTo>
                  <a:pt x="889000" y="11112"/>
                </a:lnTo>
                <a:lnTo>
                  <a:pt x="889279" y="8636"/>
                </a:lnTo>
                <a:lnTo>
                  <a:pt x="900112" y="0"/>
                </a:lnTo>
                <a:lnTo>
                  <a:pt x="944791" y="0"/>
                </a:lnTo>
                <a:lnTo>
                  <a:pt x="955903" y="11112"/>
                </a:lnTo>
                <a:lnTo>
                  <a:pt x="955624" y="13588"/>
                </a:lnTo>
                <a:lnTo>
                  <a:pt x="944791" y="22225"/>
                </a:lnTo>
                <a:close/>
              </a:path>
              <a:path w="1134109" h="22225">
                <a:moveTo>
                  <a:pt x="1033691" y="22225"/>
                </a:moveTo>
                <a:lnTo>
                  <a:pt x="989012" y="22225"/>
                </a:lnTo>
                <a:lnTo>
                  <a:pt x="986548" y="21945"/>
                </a:lnTo>
                <a:lnTo>
                  <a:pt x="977900" y="11112"/>
                </a:lnTo>
                <a:lnTo>
                  <a:pt x="978179" y="8636"/>
                </a:lnTo>
                <a:lnTo>
                  <a:pt x="989012" y="0"/>
                </a:lnTo>
                <a:lnTo>
                  <a:pt x="1033691" y="0"/>
                </a:lnTo>
                <a:lnTo>
                  <a:pt x="1044803" y="11112"/>
                </a:lnTo>
                <a:lnTo>
                  <a:pt x="1044524" y="13588"/>
                </a:lnTo>
                <a:lnTo>
                  <a:pt x="1033691" y="22225"/>
                </a:lnTo>
                <a:close/>
              </a:path>
              <a:path w="1134109" h="22225">
                <a:moveTo>
                  <a:pt x="1122591" y="22225"/>
                </a:moveTo>
                <a:lnTo>
                  <a:pt x="1077912" y="22225"/>
                </a:lnTo>
                <a:lnTo>
                  <a:pt x="1075448" y="21945"/>
                </a:lnTo>
                <a:lnTo>
                  <a:pt x="1066800" y="11112"/>
                </a:lnTo>
                <a:lnTo>
                  <a:pt x="1067079" y="8636"/>
                </a:lnTo>
                <a:lnTo>
                  <a:pt x="1077912" y="0"/>
                </a:lnTo>
                <a:lnTo>
                  <a:pt x="1122591" y="0"/>
                </a:lnTo>
                <a:lnTo>
                  <a:pt x="1133703" y="11112"/>
                </a:lnTo>
                <a:lnTo>
                  <a:pt x="1133424" y="13588"/>
                </a:lnTo>
                <a:lnTo>
                  <a:pt x="1122591" y="22225"/>
                </a:lnTo>
                <a:close/>
              </a:path>
            </a:pathLst>
          </a:custGeom>
          <a:solidFill>
            <a:srgbClr val="000000"/>
          </a:solidFill>
        </p:spPr>
        <p:txBody>
          <a:bodyPr wrap="square" lIns="0" tIns="0" rIns="0" bIns="0" rtlCol="0"/>
          <a:lstStyle/>
          <a:p>
            <a:endParaRPr/>
          </a:p>
        </p:txBody>
      </p:sp>
      <p:sp>
        <p:nvSpPr>
          <p:cNvPr id="53" name="object 53"/>
          <p:cNvSpPr/>
          <p:nvPr/>
        </p:nvSpPr>
        <p:spPr>
          <a:xfrm>
            <a:off x="7188733" y="47923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4" name="object 54"/>
          <p:cNvSpPr/>
          <p:nvPr/>
        </p:nvSpPr>
        <p:spPr>
          <a:xfrm>
            <a:off x="7188733" y="48812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5" name="object 55"/>
          <p:cNvSpPr/>
          <p:nvPr/>
        </p:nvSpPr>
        <p:spPr>
          <a:xfrm>
            <a:off x="7188733" y="49701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6" name="object 56"/>
          <p:cNvSpPr/>
          <p:nvPr/>
        </p:nvSpPr>
        <p:spPr>
          <a:xfrm>
            <a:off x="7188733" y="5059057"/>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57" name="object 57"/>
          <p:cNvSpPr/>
          <p:nvPr/>
        </p:nvSpPr>
        <p:spPr>
          <a:xfrm>
            <a:off x="7188733" y="5147957"/>
            <a:ext cx="22225" cy="13335"/>
          </a:xfrm>
          <a:custGeom>
            <a:avLst/>
            <a:gdLst/>
            <a:ahLst/>
            <a:cxnLst/>
            <a:rect l="l" t="t" r="r" b="b"/>
            <a:pathLst>
              <a:path w="22225" h="13335">
                <a:moveTo>
                  <a:pt x="22225" y="13208"/>
                </a:moveTo>
                <a:lnTo>
                  <a:pt x="0" y="13208"/>
                </a:lnTo>
                <a:lnTo>
                  <a:pt x="0" y="0"/>
                </a:lnTo>
                <a:lnTo>
                  <a:pt x="22225" y="0"/>
                </a:lnTo>
                <a:lnTo>
                  <a:pt x="22225" y="13208"/>
                </a:lnTo>
                <a:close/>
              </a:path>
            </a:pathLst>
          </a:custGeom>
          <a:solidFill>
            <a:srgbClr val="000000"/>
          </a:solidFill>
        </p:spPr>
        <p:txBody>
          <a:bodyPr wrap="square" lIns="0" tIns="0" rIns="0" bIns="0" rtlCol="0"/>
          <a:lstStyle/>
          <a:p>
            <a:endParaRPr/>
          </a:p>
        </p:txBody>
      </p:sp>
      <p:sp>
        <p:nvSpPr>
          <p:cNvPr id="58" name="object 58"/>
          <p:cNvSpPr/>
          <p:nvPr/>
        </p:nvSpPr>
        <p:spPr>
          <a:xfrm>
            <a:off x="2089404" y="2558795"/>
            <a:ext cx="1146175" cy="0"/>
          </a:xfrm>
          <a:custGeom>
            <a:avLst/>
            <a:gdLst/>
            <a:ahLst/>
            <a:cxnLst/>
            <a:rect l="l" t="t" r="r" b="b"/>
            <a:pathLst>
              <a:path w="1146175">
                <a:moveTo>
                  <a:pt x="0" y="0"/>
                </a:moveTo>
                <a:lnTo>
                  <a:pt x="1146047" y="0"/>
                </a:lnTo>
              </a:path>
            </a:pathLst>
          </a:custGeom>
          <a:ln w="3175">
            <a:solidFill>
              <a:srgbClr val="FF0000"/>
            </a:solidFill>
          </a:ln>
        </p:spPr>
        <p:txBody>
          <a:bodyPr wrap="square" lIns="0" tIns="0" rIns="0" bIns="0" rtlCol="0"/>
          <a:lstStyle/>
          <a:p>
            <a:endParaRPr/>
          </a:p>
        </p:txBody>
      </p:sp>
      <p:sp>
        <p:nvSpPr>
          <p:cNvPr id="59" name="object 59"/>
          <p:cNvSpPr/>
          <p:nvPr/>
        </p:nvSpPr>
        <p:spPr>
          <a:xfrm>
            <a:off x="2113127" y="2547886"/>
            <a:ext cx="1134110" cy="22225"/>
          </a:xfrm>
          <a:custGeom>
            <a:avLst/>
            <a:gdLst/>
            <a:ahLst/>
            <a:cxnLst/>
            <a:rect l="l" t="t" r="r" b="b"/>
            <a:pathLst>
              <a:path w="1134110" h="22225">
                <a:moveTo>
                  <a:pt x="1122578" y="22225"/>
                </a:moveTo>
                <a:lnTo>
                  <a:pt x="1077912" y="22225"/>
                </a:lnTo>
                <a:lnTo>
                  <a:pt x="1075436" y="21945"/>
                </a:lnTo>
                <a:lnTo>
                  <a:pt x="1066800" y="11112"/>
                </a:lnTo>
                <a:lnTo>
                  <a:pt x="1067079" y="8636"/>
                </a:lnTo>
                <a:lnTo>
                  <a:pt x="1077912" y="0"/>
                </a:lnTo>
                <a:lnTo>
                  <a:pt x="1122578" y="0"/>
                </a:lnTo>
                <a:lnTo>
                  <a:pt x="1133690" y="11112"/>
                </a:lnTo>
                <a:lnTo>
                  <a:pt x="1133411" y="13589"/>
                </a:lnTo>
                <a:lnTo>
                  <a:pt x="1122578" y="22225"/>
                </a:lnTo>
                <a:close/>
              </a:path>
              <a:path w="1134110" h="22225">
                <a:moveTo>
                  <a:pt x="1033678" y="22225"/>
                </a:moveTo>
                <a:lnTo>
                  <a:pt x="989012" y="22225"/>
                </a:lnTo>
                <a:lnTo>
                  <a:pt x="986536" y="21945"/>
                </a:lnTo>
                <a:lnTo>
                  <a:pt x="977900" y="11112"/>
                </a:lnTo>
                <a:lnTo>
                  <a:pt x="978179" y="8636"/>
                </a:lnTo>
                <a:lnTo>
                  <a:pt x="989012" y="0"/>
                </a:lnTo>
                <a:lnTo>
                  <a:pt x="1033678" y="0"/>
                </a:lnTo>
                <a:lnTo>
                  <a:pt x="1044790" y="11112"/>
                </a:lnTo>
                <a:lnTo>
                  <a:pt x="1044511" y="13589"/>
                </a:lnTo>
                <a:lnTo>
                  <a:pt x="1033678" y="22225"/>
                </a:lnTo>
                <a:close/>
              </a:path>
              <a:path w="1134110" h="22225">
                <a:moveTo>
                  <a:pt x="944778" y="22225"/>
                </a:moveTo>
                <a:lnTo>
                  <a:pt x="900112" y="22225"/>
                </a:lnTo>
                <a:lnTo>
                  <a:pt x="897636" y="21945"/>
                </a:lnTo>
                <a:lnTo>
                  <a:pt x="889000" y="11112"/>
                </a:lnTo>
                <a:lnTo>
                  <a:pt x="889279" y="8636"/>
                </a:lnTo>
                <a:lnTo>
                  <a:pt x="900112" y="0"/>
                </a:lnTo>
                <a:lnTo>
                  <a:pt x="944778" y="0"/>
                </a:lnTo>
                <a:lnTo>
                  <a:pt x="955890" y="11112"/>
                </a:lnTo>
                <a:lnTo>
                  <a:pt x="955611" y="13589"/>
                </a:lnTo>
                <a:lnTo>
                  <a:pt x="944778" y="22225"/>
                </a:lnTo>
                <a:close/>
              </a:path>
              <a:path w="1134110" h="22225">
                <a:moveTo>
                  <a:pt x="855878" y="22225"/>
                </a:moveTo>
                <a:lnTo>
                  <a:pt x="811212" y="22225"/>
                </a:lnTo>
                <a:lnTo>
                  <a:pt x="808736" y="21945"/>
                </a:lnTo>
                <a:lnTo>
                  <a:pt x="800100" y="11112"/>
                </a:lnTo>
                <a:lnTo>
                  <a:pt x="800379" y="8636"/>
                </a:lnTo>
                <a:lnTo>
                  <a:pt x="811212" y="0"/>
                </a:lnTo>
                <a:lnTo>
                  <a:pt x="855878" y="0"/>
                </a:lnTo>
                <a:lnTo>
                  <a:pt x="866990" y="11112"/>
                </a:lnTo>
                <a:lnTo>
                  <a:pt x="866711" y="13589"/>
                </a:lnTo>
                <a:lnTo>
                  <a:pt x="855878" y="22225"/>
                </a:lnTo>
                <a:close/>
              </a:path>
              <a:path w="1134110" h="22225">
                <a:moveTo>
                  <a:pt x="766978" y="22225"/>
                </a:moveTo>
                <a:lnTo>
                  <a:pt x="722312" y="22225"/>
                </a:lnTo>
                <a:lnTo>
                  <a:pt x="719836" y="21945"/>
                </a:lnTo>
                <a:lnTo>
                  <a:pt x="711200" y="11112"/>
                </a:lnTo>
                <a:lnTo>
                  <a:pt x="711479" y="8636"/>
                </a:lnTo>
                <a:lnTo>
                  <a:pt x="722312" y="0"/>
                </a:lnTo>
                <a:lnTo>
                  <a:pt x="766978" y="0"/>
                </a:lnTo>
                <a:lnTo>
                  <a:pt x="778090" y="11112"/>
                </a:lnTo>
                <a:lnTo>
                  <a:pt x="777811" y="13589"/>
                </a:lnTo>
                <a:lnTo>
                  <a:pt x="766978" y="22225"/>
                </a:lnTo>
                <a:close/>
              </a:path>
              <a:path w="1134110" h="22225">
                <a:moveTo>
                  <a:pt x="678078" y="22225"/>
                </a:moveTo>
                <a:lnTo>
                  <a:pt x="633412" y="22225"/>
                </a:lnTo>
                <a:lnTo>
                  <a:pt x="630936" y="21945"/>
                </a:lnTo>
                <a:lnTo>
                  <a:pt x="622300" y="11112"/>
                </a:lnTo>
                <a:lnTo>
                  <a:pt x="622579" y="8636"/>
                </a:lnTo>
                <a:lnTo>
                  <a:pt x="633412" y="0"/>
                </a:lnTo>
                <a:lnTo>
                  <a:pt x="678078" y="0"/>
                </a:lnTo>
                <a:lnTo>
                  <a:pt x="689190" y="11112"/>
                </a:lnTo>
                <a:lnTo>
                  <a:pt x="688911" y="13589"/>
                </a:lnTo>
                <a:lnTo>
                  <a:pt x="678078" y="22225"/>
                </a:lnTo>
                <a:close/>
              </a:path>
              <a:path w="1134110" h="22225">
                <a:moveTo>
                  <a:pt x="589178" y="22225"/>
                </a:moveTo>
                <a:lnTo>
                  <a:pt x="544512" y="22225"/>
                </a:lnTo>
                <a:lnTo>
                  <a:pt x="542036" y="21945"/>
                </a:lnTo>
                <a:lnTo>
                  <a:pt x="533400" y="11112"/>
                </a:lnTo>
                <a:lnTo>
                  <a:pt x="533679" y="8636"/>
                </a:lnTo>
                <a:lnTo>
                  <a:pt x="544512" y="0"/>
                </a:lnTo>
                <a:lnTo>
                  <a:pt x="589178" y="0"/>
                </a:lnTo>
                <a:lnTo>
                  <a:pt x="600290" y="11112"/>
                </a:lnTo>
                <a:lnTo>
                  <a:pt x="600011" y="13589"/>
                </a:lnTo>
                <a:lnTo>
                  <a:pt x="589178" y="22225"/>
                </a:lnTo>
                <a:close/>
              </a:path>
              <a:path w="1134110" h="22225">
                <a:moveTo>
                  <a:pt x="500278" y="22225"/>
                </a:moveTo>
                <a:lnTo>
                  <a:pt x="455612" y="22225"/>
                </a:lnTo>
                <a:lnTo>
                  <a:pt x="453136" y="21945"/>
                </a:lnTo>
                <a:lnTo>
                  <a:pt x="444500" y="11112"/>
                </a:lnTo>
                <a:lnTo>
                  <a:pt x="444779" y="8636"/>
                </a:lnTo>
                <a:lnTo>
                  <a:pt x="455612" y="0"/>
                </a:lnTo>
                <a:lnTo>
                  <a:pt x="500278" y="0"/>
                </a:lnTo>
                <a:lnTo>
                  <a:pt x="511390" y="11112"/>
                </a:lnTo>
                <a:lnTo>
                  <a:pt x="511111" y="13589"/>
                </a:lnTo>
                <a:lnTo>
                  <a:pt x="500278" y="22225"/>
                </a:lnTo>
                <a:close/>
              </a:path>
              <a:path w="1134110" h="22225">
                <a:moveTo>
                  <a:pt x="411378" y="22225"/>
                </a:moveTo>
                <a:lnTo>
                  <a:pt x="366712" y="22225"/>
                </a:lnTo>
                <a:lnTo>
                  <a:pt x="364236" y="21945"/>
                </a:lnTo>
                <a:lnTo>
                  <a:pt x="355600" y="11112"/>
                </a:lnTo>
                <a:lnTo>
                  <a:pt x="355879" y="8636"/>
                </a:lnTo>
                <a:lnTo>
                  <a:pt x="366712" y="0"/>
                </a:lnTo>
                <a:lnTo>
                  <a:pt x="411378" y="0"/>
                </a:lnTo>
                <a:lnTo>
                  <a:pt x="422490" y="11112"/>
                </a:lnTo>
                <a:lnTo>
                  <a:pt x="422211" y="13589"/>
                </a:lnTo>
                <a:lnTo>
                  <a:pt x="411378" y="22225"/>
                </a:lnTo>
                <a:close/>
              </a:path>
              <a:path w="1134110" h="22225">
                <a:moveTo>
                  <a:pt x="322478" y="22225"/>
                </a:moveTo>
                <a:lnTo>
                  <a:pt x="277812" y="22225"/>
                </a:lnTo>
                <a:lnTo>
                  <a:pt x="275336" y="21945"/>
                </a:lnTo>
                <a:lnTo>
                  <a:pt x="266700" y="11112"/>
                </a:lnTo>
                <a:lnTo>
                  <a:pt x="266979" y="8636"/>
                </a:lnTo>
                <a:lnTo>
                  <a:pt x="277812" y="0"/>
                </a:lnTo>
                <a:lnTo>
                  <a:pt x="322478" y="0"/>
                </a:lnTo>
                <a:lnTo>
                  <a:pt x="333590" y="11112"/>
                </a:lnTo>
                <a:lnTo>
                  <a:pt x="333311" y="13589"/>
                </a:lnTo>
                <a:lnTo>
                  <a:pt x="322478" y="22225"/>
                </a:lnTo>
                <a:close/>
              </a:path>
              <a:path w="1134110" h="22225">
                <a:moveTo>
                  <a:pt x="233578" y="22225"/>
                </a:moveTo>
                <a:lnTo>
                  <a:pt x="188912" y="22225"/>
                </a:lnTo>
                <a:lnTo>
                  <a:pt x="186436" y="21945"/>
                </a:lnTo>
                <a:lnTo>
                  <a:pt x="177800" y="11112"/>
                </a:lnTo>
                <a:lnTo>
                  <a:pt x="178079" y="8636"/>
                </a:lnTo>
                <a:lnTo>
                  <a:pt x="188912" y="0"/>
                </a:lnTo>
                <a:lnTo>
                  <a:pt x="233578" y="0"/>
                </a:lnTo>
                <a:lnTo>
                  <a:pt x="244690" y="11112"/>
                </a:lnTo>
                <a:lnTo>
                  <a:pt x="244411" y="13589"/>
                </a:lnTo>
                <a:lnTo>
                  <a:pt x="233578" y="22225"/>
                </a:lnTo>
                <a:close/>
              </a:path>
              <a:path w="1134110" h="22225">
                <a:moveTo>
                  <a:pt x="144678" y="22225"/>
                </a:moveTo>
                <a:lnTo>
                  <a:pt x="100012" y="22225"/>
                </a:lnTo>
                <a:lnTo>
                  <a:pt x="97536" y="21945"/>
                </a:lnTo>
                <a:lnTo>
                  <a:pt x="88900" y="11112"/>
                </a:lnTo>
                <a:lnTo>
                  <a:pt x="89179" y="8636"/>
                </a:lnTo>
                <a:lnTo>
                  <a:pt x="100012" y="0"/>
                </a:lnTo>
                <a:lnTo>
                  <a:pt x="144678" y="0"/>
                </a:lnTo>
                <a:lnTo>
                  <a:pt x="155790" y="11112"/>
                </a:lnTo>
                <a:lnTo>
                  <a:pt x="155511" y="13589"/>
                </a:lnTo>
                <a:lnTo>
                  <a:pt x="144678" y="22225"/>
                </a:lnTo>
                <a:close/>
              </a:path>
              <a:path w="1134110" h="22225">
                <a:moveTo>
                  <a:pt x="55778" y="22225"/>
                </a:moveTo>
                <a:lnTo>
                  <a:pt x="11112" y="22225"/>
                </a:lnTo>
                <a:lnTo>
                  <a:pt x="8636" y="21945"/>
                </a:lnTo>
                <a:lnTo>
                  <a:pt x="0" y="11112"/>
                </a:lnTo>
                <a:lnTo>
                  <a:pt x="279" y="8636"/>
                </a:lnTo>
                <a:lnTo>
                  <a:pt x="11112" y="0"/>
                </a:lnTo>
                <a:lnTo>
                  <a:pt x="55778" y="0"/>
                </a:lnTo>
                <a:lnTo>
                  <a:pt x="66890" y="11112"/>
                </a:lnTo>
                <a:lnTo>
                  <a:pt x="66611" y="13589"/>
                </a:lnTo>
                <a:lnTo>
                  <a:pt x="55778" y="22225"/>
                </a:lnTo>
                <a:close/>
              </a:path>
            </a:pathLst>
          </a:custGeom>
          <a:solidFill>
            <a:srgbClr val="171643"/>
          </a:solidFill>
        </p:spPr>
        <p:txBody>
          <a:bodyPr wrap="square" lIns="0" tIns="0" rIns="0" bIns="0" rtlCol="0"/>
          <a:lstStyle/>
          <a:p>
            <a:endParaRPr/>
          </a:p>
        </p:txBody>
      </p:sp>
      <p:sp>
        <p:nvSpPr>
          <p:cNvPr id="60" name="object 60"/>
          <p:cNvSpPr/>
          <p:nvPr/>
        </p:nvSpPr>
        <p:spPr>
          <a:xfrm>
            <a:off x="2670048" y="2189988"/>
            <a:ext cx="0" cy="368935"/>
          </a:xfrm>
          <a:custGeom>
            <a:avLst/>
            <a:gdLst/>
            <a:ahLst/>
            <a:cxnLst/>
            <a:rect l="l" t="t" r="r" b="b"/>
            <a:pathLst>
              <a:path h="368935">
                <a:moveTo>
                  <a:pt x="0" y="0"/>
                </a:moveTo>
                <a:lnTo>
                  <a:pt x="0" y="368808"/>
                </a:lnTo>
              </a:path>
            </a:pathLst>
          </a:custGeom>
          <a:ln w="3175">
            <a:solidFill>
              <a:srgbClr val="FF0000"/>
            </a:solidFill>
          </a:ln>
        </p:spPr>
        <p:txBody>
          <a:bodyPr wrap="square" lIns="0" tIns="0" rIns="0" bIns="0" rtlCol="0"/>
          <a:lstStyle/>
          <a:p>
            <a:endParaRPr/>
          </a:p>
        </p:txBody>
      </p:sp>
      <p:sp>
        <p:nvSpPr>
          <p:cNvPr id="61" name="object 61"/>
          <p:cNvSpPr/>
          <p:nvPr/>
        </p:nvSpPr>
        <p:spPr>
          <a:xfrm>
            <a:off x="2658376" y="249232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62" name="object 62"/>
          <p:cNvSpPr/>
          <p:nvPr/>
        </p:nvSpPr>
        <p:spPr>
          <a:xfrm>
            <a:off x="2658376" y="240342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63" name="object 63"/>
          <p:cNvSpPr/>
          <p:nvPr/>
        </p:nvSpPr>
        <p:spPr>
          <a:xfrm>
            <a:off x="2658376" y="231452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64" name="object 64"/>
          <p:cNvSpPr/>
          <p:nvPr/>
        </p:nvSpPr>
        <p:spPr>
          <a:xfrm>
            <a:off x="2658376" y="222562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65" name="object 65"/>
          <p:cNvSpPr/>
          <p:nvPr/>
        </p:nvSpPr>
        <p:spPr>
          <a:xfrm>
            <a:off x="2658376" y="2190191"/>
            <a:ext cx="22225" cy="13335"/>
          </a:xfrm>
          <a:custGeom>
            <a:avLst/>
            <a:gdLst/>
            <a:ahLst/>
            <a:cxnLst/>
            <a:rect l="l" t="t" r="r" b="b"/>
            <a:pathLst>
              <a:path w="22225" h="13335">
                <a:moveTo>
                  <a:pt x="22225" y="13207"/>
                </a:moveTo>
                <a:lnTo>
                  <a:pt x="0" y="13207"/>
                </a:lnTo>
                <a:lnTo>
                  <a:pt x="0" y="0"/>
                </a:lnTo>
                <a:lnTo>
                  <a:pt x="22225" y="0"/>
                </a:lnTo>
                <a:lnTo>
                  <a:pt x="22225" y="13207"/>
                </a:lnTo>
                <a:close/>
              </a:path>
            </a:pathLst>
          </a:custGeom>
          <a:solidFill>
            <a:srgbClr val="171643"/>
          </a:solidFill>
        </p:spPr>
        <p:txBody>
          <a:bodyPr wrap="square" lIns="0" tIns="0" rIns="0" bIns="0" rtlCol="0"/>
          <a:lstStyle/>
          <a:p>
            <a:endParaRPr/>
          </a:p>
        </p:txBody>
      </p:sp>
      <p:sp>
        <p:nvSpPr>
          <p:cNvPr id="66" name="object 66"/>
          <p:cNvSpPr/>
          <p:nvPr/>
        </p:nvSpPr>
        <p:spPr>
          <a:xfrm>
            <a:off x="5175503" y="2558795"/>
            <a:ext cx="1146175" cy="0"/>
          </a:xfrm>
          <a:custGeom>
            <a:avLst/>
            <a:gdLst/>
            <a:ahLst/>
            <a:cxnLst/>
            <a:rect l="l" t="t" r="r" b="b"/>
            <a:pathLst>
              <a:path w="1146175">
                <a:moveTo>
                  <a:pt x="0" y="0"/>
                </a:moveTo>
                <a:lnTo>
                  <a:pt x="1146048" y="0"/>
                </a:lnTo>
              </a:path>
            </a:pathLst>
          </a:custGeom>
          <a:ln w="3175">
            <a:solidFill>
              <a:srgbClr val="FF0000"/>
            </a:solidFill>
          </a:ln>
        </p:spPr>
        <p:txBody>
          <a:bodyPr wrap="square" lIns="0" tIns="0" rIns="0" bIns="0" rtlCol="0"/>
          <a:lstStyle/>
          <a:p>
            <a:endParaRPr/>
          </a:p>
        </p:txBody>
      </p:sp>
      <p:sp>
        <p:nvSpPr>
          <p:cNvPr id="67" name="object 67"/>
          <p:cNvSpPr/>
          <p:nvPr/>
        </p:nvSpPr>
        <p:spPr>
          <a:xfrm>
            <a:off x="5199379" y="2547251"/>
            <a:ext cx="1134110" cy="22225"/>
          </a:xfrm>
          <a:custGeom>
            <a:avLst/>
            <a:gdLst/>
            <a:ahLst/>
            <a:cxnLst/>
            <a:rect l="l" t="t" r="r" b="b"/>
            <a:pathLst>
              <a:path w="1134110" h="22225">
                <a:moveTo>
                  <a:pt x="1122578" y="22224"/>
                </a:moveTo>
                <a:lnTo>
                  <a:pt x="1077912" y="22224"/>
                </a:lnTo>
                <a:lnTo>
                  <a:pt x="1075436" y="21945"/>
                </a:lnTo>
                <a:lnTo>
                  <a:pt x="1066800" y="11112"/>
                </a:lnTo>
                <a:lnTo>
                  <a:pt x="1067079" y="8635"/>
                </a:lnTo>
                <a:lnTo>
                  <a:pt x="1077912" y="0"/>
                </a:lnTo>
                <a:lnTo>
                  <a:pt x="1122578" y="0"/>
                </a:lnTo>
                <a:lnTo>
                  <a:pt x="1133690" y="11112"/>
                </a:lnTo>
                <a:lnTo>
                  <a:pt x="1133411" y="13588"/>
                </a:lnTo>
                <a:lnTo>
                  <a:pt x="1122578" y="22224"/>
                </a:lnTo>
                <a:close/>
              </a:path>
              <a:path w="1134110" h="22225">
                <a:moveTo>
                  <a:pt x="1033678" y="22224"/>
                </a:moveTo>
                <a:lnTo>
                  <a:pt x="989012" y="22224"/>
                </a:lnTo>
                <a:lnTo>
                  <a:pt x="986536" y="21945"/>
                </a:lnTo>
                <a:lnTo>
                  <a:pt x="977900" y="11112"/>
                </a:lnTo>
                <a:lnTo>
                  <a:pt x="978179" y="8635"/>
                </a:lnTo>
                <a:lnTo>
                  <a:pt x="989012" y="0"/>
                </a:lnTo>
                <a:lnTo>
                  <a:pt x="1033678" y="0"/>
                </a:lnTo>
                <a:lnTo>
                  <a:pt x="1044790" y="11112"/>
                </a:lnTo>
                <a:lnTo>
                  <a:pt x="1044511" y="13588"/>
                </a:lnTo>
                <a:lnTo>
                  <a:pt x="1033678" y="22224"/>
                </a:lnTo>
                <a:close/>
              </a:path>
              <a:path w="1134110" h="22225">
                <a:moveTo>
                  <a:pt x="944778" y="22224"/>
                </a:moveTo>
                <a:lnTo>
                  <a:pt x="900112" y="22224"/>
                </a:lnTo>
                <a:lnTo>
                  <a:pt x="897636" y="21945"/>
                </a:lnTo>
                <a:lnTo>
                  <a:pt x="889000" y="11112"/>
                </a:lnTo>
                <a:lnTo>
                  <a:pt x="889279" y="8635"/>
                </a:lnTo>
                <a:lnTo>
                  <a:pt x="900112" y="0"/>
                </a:lnTo>
                <a:lnTo>
                  <a:pt x="944778" y="0"/>
                </a:lnTo>
                <a:lnTo>
                  <a:pt x="955890" y="11112"/>
                </a:lnTo>
                <a:lnTo>
                  <a:pt x="955611" y="13588"/>
                </a:lnTo>
                <a:lnTo>
                  <a:pt x="944778" y="22224"/>
                </a:lnTo>
                <a:close/>
              </a:path>
              <a:path w="1134110" h="22225">
                <a:moveTo>
                  <a:pt x="855878" y="22224"/>
                </a:moveTo>
                <a:lnTo>
                  <a:pt x="811212" y="22224"/>
                </a:lnTo>
                <a:lnTo>
                  <a:pt x="808736" y="21945"/>
                </a:lnTo>
                <a:lnTo>
                  <a:pt x="800100" y="11112"/>
                </a:lnTo>
                <a:lnTo>
                  <a:pt x="800379" y="8635"/>
                </a:lnTo>
                <a:lnTo>
                  <a:pt x="811212" y="0"/>
                </a:lnTo>
                <a:lnTo>
                  <a:pt x="855878" y="0"/>
                </a:lnTo>
                <a:lnTo>
                  <a:pt x="866990" y="11112"/>
                </a:lnTo>
                <a:lnTo>
                  <a:pt x="866711" y="13588"/>
                </a:lnTo>
                <a:lnTo>
                  <a:pt x="855878" y="22224"/>
                </a:lnTo>
                <a:close/>
              </a:path>
              <a:path w="1134110" h="22225">
                <a:moveTo>
                  <a:pt x="766978" y="22224"/>
                </a:moveTo>
                <a:lnTo>
                  <a:pt x="722312" y="22224"/>
                </a:lnTo>
                <a:lnTo>
                  <a:pt x="719836" y="21945"/>
                </a:lnTo>
                <a:lnTo>
                  <a:pt x="711200" y="11112"/>
                </a:lnTo>
                <a:lnTo>
                  <a:pt x="711479" y="8635"/>
                </a:lnTo>
                <a:lnTo>
                  <a:pt x="722312" y="0"/>
                </a:lnTo>
                <a:lnTo>
                  <a:pt x="766978" y="0"/>
                </a:lnTo>
                <a:lnTo>
                  <a:pt x="778090" y="11112"/>
                </a:lnTo>
                <a:lnTo>
                  <a:pt x="777811" y="13588"/>
                </a:lnTo>
                <a:lnTo>
                  <a:pt x="766978" y="22224"/>
                </a:lnTo>
                <a:close/>
              </a:path>
              <a:path w="1134110" h="22225">
                <a:moveTo>
                  <a:pt x="678078" y="22224"/>
                </a:moveTo>
                <a:lnTo>
                  <a:pt x="633412" y="22224"/>
                </a:lnTo>
                <a:lnTo>
                  <a:pt x="630936" y="21945"/>
                </a:lnTo>
                <a:lnTo>
                  <a:pt x="622300" y="11112"/>
                </a:lnTo>
                <a:lnTo>
                  <a:pt x="622579" y="8635"/>
                </a:lnTo>
                <a:lnTo>
                  <a:pt x="633412" y="0"/>
                </a:lnTo>
                <a:lnTo>
                  <a:pt x="678078" y="0"/>
                </a:lnTo>
                <a:lnTo>
                  <a:pt x="689190" y="11112"/>
                </a:lnTo>
                <a:lnTo>
                  <a:pt x="688911" y="13588"/>
                </a:lnTo>
                <a:lnTo>
                  <a:pt x="678078" y="22224"/>
                </a:lnTo>
                <a:close/>
              </a:path>
              <a:path w="1134110" h="22225">
                <a:moveTo>
                  <a:pt x="589178" y="22224"/>
                </a:moveTo>
                <a:lnTo>
                  <a:pt x="544512" y="22224"/>
                </a:lnTo>
                <a:lnTo>
                  <a:pt x="542036" y="21945"/>
                </a:lnTo>
                <a:lnTo>
                  <a:pt x="533400" y="11112"/>
                </a:lnTo>
                <a:lnTo>
                  <a:pt x="533679" y="8635"/>
                </a:lnTo>
                <a:lnTo>
                  <a:pt x="544512" y="0"/>
                </a:lnTo>
                <a:lnTo>
                  <a:pt x="589178" y="0"/>
                </a:lnTo>
                <a:lnTo>
                  <a:pt x="600290" y="11112"/>
                </a:lnTo>
                <a:lnTo>
                  <a:pt x="600011" y="13588"/>
                </a:lnTo>
                <a:lnTo>
                  <a:pt x="589178" y="22224"/>
                </a:lnTo>
                <a:close/>
              </a:path>
              <a:path w="1134110" h="22225">
                <a:moveTo>
                  <a:pt x="500278" y="22224"/>
                </a:moveTo>
                <a:lnTo>
                  <a:pt x="455612" y="22224"/>
                </a:lnTo>
                <a:lnTo>
                  <a:pt x="453136" y="21945"/>
                </a:lnTo>
                <a:lnTo>
                  <a:pt x="444500" y="11112"/>
                </a:lnTo>
                <a:lnTo>
                  <a:pt x="444779" y="8635"/>
                </a:lnTo>
                <a:lnTo>
                  <a:pt x="455612" y="0"/>
                </a:lnTo>
                <a:lnTo>
                  <a:pt x="500278" y="0"/>
                </a:lnTo>
                <a:lnTo>
                  <a:pt x="511390" y="11112"/>
                </a:lnTo>
                <a:lnTo>
                  <a:pt x="511111" y="13588"/>
                </a:lnTo>
                <a:lnTo>
                  <a:pt x="500278" y="22224"/>
                </a:lnTo>
                <a:close/>
              </a:path>
              <a:path w="1134110" h="22225">
                <a:moveTo>
                  <a:pt x="411378" y="22224"/>
                </a:moveTo>
                <a:lnTo>
                  <a:pt x="366712" y="22224"/>
                </a:lnTo>
                <a:lnTo>
                  <a:pt x="364236" y="21945"/>
                </a:lnTo>
                <a:lnTo>
                  <a:pt x="355600" y="11112"/>
                </a:lnTo>
                <a:lnTo>
                  <a:pt x="355879" y="8635"/>
                </a:lnTo>
                <a:lnTo>
                  <a:pt x="366712" y="0"/>
                </a:lnTo>
                <a:lnTo>
                  <a:pt x="411378" y="0"/>
                </a:lnTo>
                <a:lnTo>
                  <a:pt x="422490" y="11112"/>
                </a:lnTo>
                <a:lnTo>
                  <a:pt x="422211" y="13588"/>
                </a:lnTo>
                <a:lnTo>
                  <a:pt x="411378" y="22224"/>
                </a:lnTo>
                <a:close/>
              </a:path>
              <a:path w="1134110" h="22225">
                <a:moveTo>
                  <a:pt x="322478" y="22224"/>
                </a:moveTo>
                <a:lnTo>
                  <a:pt x="277812" y="22224"/>
                </a:lnTo>
                <a:lnTo>
                  <a:pt x="275336" y="21945"/>
                </a:lnTo>
                <a:lnTo>
                  <a:pt x="266700" y="11112"/>
                </a:lnTo>
                <a:lnTo>
                  <a:pt x="266979" y="8635"/>
                </a:lnTo>
                <a:lnTo>
                  <a:pt x="277812" y="0"/>
                </a:lnTo>
                <a:lnTo>
                  <a:pt x="322478" y="0"/>
                </a:lnTo>
                <a:lnTo>
                  <a:pt x="333590" y="11112"/>
                </a:lnTo>
                <a:lnTo>
                  <a:pt x="333311" y="13588"/>
                </a:lnTo>
                <a:lnTo>
                  <a:pt x="322478" y="22224"/>
                </a:lnTo>
                <a:close/>
              </a:path>
              <a:path w="1134110" h="22225">
                <a:moveTo>
                  <a:pt x="233578" y="22224"/>
                </a:moveTo>
                <a:lnTo>
                  <a:pt x="188912" y="22224"/>
                </a:lnTo>
                <a:lnTo>
                  <a:pt x="186436" y="21945"/>
                </a:lnTo>
                <a:lnTo>
                  <a:pt x="177800" y="11112"/>
                </a:lnTo>
                <a:lnTo>
                  <a:pt x="178079" y="8635"/>
                </a:lnTo>
                <a:lnTo>
                  <a:pt x="188912" y="0"/>
                </a:lnTo>
                <a:lnTo>
                  <a:pt x="233578" y="0"/>
                </a:lnTo>
                <a:lnTo>
                  <a:pt x="244690" y="11112"/>
                </a:lnTo>
                <a:lnTo>
                  <a:pt x="244411" y="13588"/>
                </a:lnTo>
                <a:lnTo>
                  <a:pt x="233578" y="22224"/>
                </a:lnTo>
                <a:close/>
              </a:path>
              <a:path w="1134110" h="22225">
                <a:moveTo>
                  <a:pt x="144678" y="22224"/>
                </a:moveTo>
                <a:lnTo>
                  <a:pt x="100012" y="22224"/>
                </a:lnTo>
                <a:lnTo>
                  <a:pt x="97536" y="21945"/>
                </a:lnTo>
                <a:lnTo>
                  <a:pt x="88900" y="11112"/>
                </a:lnTo>
                <a:lnTo>
                  <a:pt x="89179" y="8635"/>
                </a:lnTo>
                <a:lnTo>
                  <a:pt x="100012" y="0"/>
                </a:lnTo>
                <a:lnTo>
                  <a:pt x="144678" y="0"/>
                </a:lnTo>
                <a:lnTo>
                  <a:pt x="155790" y="11112"/>
                </a:lnTo>
                <a:lnTo>
                  <a:pt x="155511" y="13588"/>
                </a:lnTo>
                <a:lnTo>
                  <a:pt x="144678" y="22224"/>
                </a:lnTo>
                <a:close/>
              </a:path>
              <a:path w="1134110" h="22225">
                <a:moveTo>
                  <a:pt x="55778" y="22224"/>
                </a:moveTo>
                <a:lnTo>
                  <a:pt x="11112" y="22224"/>
                </a:lnTo>
                <a:lnTo>
                  <a:pt x="8636" y="21945"/>
                </a:lnTo>
                <a:lnTo>
                  <a:pt x="0" y="11112"/>
                </a:lnTo>
                <a:lnTo>
                  <a:pt x="279" y="8635"/>
                </a:lnTo>
                <a:lnTo>
                  <a:pt x="11112" y="0"/>
                </a:lnTo>
                <a:lnTo>
                  <a:pt x="55778" y="0"/>
                </a:lnTo>
                <a:lnTo>
                  <a:pt x="66890" y="11112"/>
                </a:lnTo>
                <a:lnTo>
                  <a:pt x="66611" y="13588"/>
                </a:lnTo>
                <a:lnTo>
                  <a:pt x="55778" y="22224"/>
                </a:lnTo>
                <a:close/>
              </a:path>
            </a:pathLst>
          </a:custGeom>
          <a:solidFill>
            <a:srgbClr val="171643"/>
          </a:solidFill>
        </p:spPr>
        <p:txBody>
          <a:bodyPr wrap="square" lIns="0" tIns="0" rIns="0" bIns="0" rtlCol="0"/>
          <a:lstStyle/>
          <a:p>
            <a:endParaRPr/>
          </a:p>
        </p:txBody>
      </p:sp>
      <p:sp>
        <p:nvSpPr>
          <p:cNvPr id="68" name="object 68"/>
          <p:cNvSpPr/>
          <p:nvPr/>
        </p:nvSpPr>
        <p:spPr>
          <a:xfrm>
            <a:off x="5756147" y="2189988"/>
            <a:ext cx="0" cy="368935"/>
          </a:xfrm>
          <a:custGeom>
            <a:avLst/>
            <a:gdLst/>
            <a:ahLst/>
            <a:cxnLst/>
            <a:rect l="l" t="t" r="r" b="b"/>
            <a:pathLst>
              <a:path h="368935">
                <a:moveTo>
                  <a:pt x="0" y="0"/>
                </a:moveTo>
                <a:lnTo>
                  <a:pt x="0" y="368808"/>
                </a:lnTo>
              </a:path>
            </a:pathLst>
          </a:custGeom>
          <a:ln w="3175">
            <a:solidFill>
              <a:srgbClr val="FF0000"/>
            </a:solidFill>
          </a:ln>
        </p:spPr>
        <p:txBody>
          <a:bodyPr wrap="square" lIns="0" tIns="0" rIns="0" bIns="0" rtlCol="0"/>
          <a:lstStyle/>
          <a:p>
            <a:endParaRPr/>
          </a:p>
        </p:txBody>
      </p:sp>
      <p:sp>
        <p:nvSpPr>
          <p:cNvPr id="69" name="object 69"/>
          <p:cNvSpPr/>
          <p:nvPr/>
        </p:nvSpPr>
        <p:spPr>
          <a:xfrm>
            <a:off x="5744629" y="2491689"/>
            <a:ext cx="22225" cy="66675"/>
          </a:xfrm>
          <a:custGeom>
            <a:avLst/>
            <a:gdLst/>
            <a:ahLst/>
            <a:cxnLst/>
            <a:rect l="l" t="t" r="r" b="b"/>
            <a:pathLst>
              <a:path w="22225" h="66675">
                <a:moveTo>
                  <a:pt x="22225" y="66674"/>
                </a:moveTo>
                <a:lnTo>
                  <a:pt x="0" y="66674"/>
                </a:lnTo>
                <a:lnTo>
                  <a:pt x="0" y="0"/>
                </a:lnTo>
                <a:lnTo>
                  <a:pt x="22225" y="0"/>
                </a:lnTo>
                <a:lnTo>
                  <a:pt x="22225" y="66674"/>
                </a:lnTo>
                <a:close/>
              </a:path>
            </a:pathLst>
          </a:custGeom>
          <a:solidFill>
            <a:srgbClr val="171643"/>
          </a:solidFill>
        </p:spPr>
        <p:txBody>
          <a:bodyPr wrap="square" lIns="0" tIns="0" rIns="0" bIns="0" rtlCol="0"/>
          <a:lstStyle/>
          <a:p>
            <a:endParaRPr/>
          </a:p>
        </p:txBody>
      </p:sp>
      <p:sp>
        <p:nvSpPr>
          <p:cNvPr id="70" name="object 70"/>
          <p:cNvSpPr/>
          <p:nvPr/>
        </p:nvSpPr>
        <p:spPr>
          <a:xfrm>
            <a:off x="5744629" y="2402789"/>
            <a:ext cx="22225" cy="66675"/>
          </a:xfrm>
          <a:custGeom>
            <a:avLst/>
            <a:gdLst/>
            <a:ahLst/>
            <a:cxnLst/>
            <a:rect l="l" t="t" r="r" b="b"/>
            <a:pathLst>
              <a:path w="22225" h="66675">
                <a:moveTo>
                  <a:pt x="22225" y="66674"/>
                </a:moveTo>
                <a:lnTo>
                  <a:pt x="0" y="66674"/>
                </a:lnTo>
                <a:lnTo>
                  <a:pt x="0" y="0"/>
                </a:lnTo>
                <a:lnTo>
                  <a:pt x="22225" y="0"/>
                </a:lnTo>
                <a:lnTo>
                  <a:pt x="22225" y="66674"/>
                </a:lnTo>
                <a:close/>
              </a:path>
            </a:pathLst>
          </a:custGeom>
          <a:solidFill>
            <a:srgbClr val="171643"/>
          </a:solidFill>
        </p:spPr>
        <p:txBody>
          <a:bodyPr wrap="square" lIns="0" tIns="0" rIns="0" bIns="0" rtlCol="0"/>
          <a:lstStyle/>
          <a:p>
            <a:endParaRPr/>
          </a:p>
        </p:txBody>
      </p:sp>
      <p:sp>
        <p:nvSpPr>
          <p:cNvPr id="71" name="object 71"/>
          <p:cNvSpPr/>
          <p:nvPr/>
        </p:nvSpPr>
        <p:spPr>
          <a:xfrm>
            <a:off x="5744629" y="2313889"/>
            <a:ext cx="22225" cy="66675"/>
          </a:xfrm>
          <a:custGeom>
            <a:avLst/>
            <a:gdLst/>
            <a:ahLst/>
            <a:cxnLst/>
            <a:rect l="l" t="t" r="r" b="b"/>
            <a:pathLst>
              <a:path w="22225" h="66675">
                <a:moveTo>
                  <a:pt x="22225" y="66674"/>
                </a:moveTo>
                <a:lnTo>
                  <a:pt x="0" y="66674"/>
                </a:lnTo>
                <a:lnTo>
                  <a:pt x="0" y="0"/>
                </a:lnTo>
                <a:lnTo>
                  <a:pt x="22225" y="0"/>
                </a:lnTo>
                <a:lnTo>
                  <a:pt x="22225" y="66674"/>
                </a:lnTo>
                <a:close/>
              </a:path>
            </a:pathLst>
          </a:custGeom>
          <a:solidFill>
            <a:srgbClr val="171643"/>
          </a:solidFill>
        </p:spPr>
        <p:txBody>
          <a:bodyPr wrap="square" lIns="0" tIns="0" rIns="0" bIns="0" rtlCol="0"/>
          <a:lstStyle/>
          <a:p>
            <a:endParaRPr/>
          </a:p>
        </p:txBody>
      </p:sp>
      <p:sp>
        <p:nvSpPr>
          <p:cNvPr id="72" name="object 72"/>
          <p:cNvSpPr/>
          <p:nvPr/>
        </p:nvSpPr>
        <p:spPr>
          <a:xfrm>
            <a:off x="5744629" y="2224989"/>
            <a:ext cx="22225" cy="66675"/>
          </a:xfrm>
          <a:custGeom>
            <a:avLst/>
            <a:gdLst/>
            <a:ahLst/>
            <a:cxnLst/>
            <a:rect l="l" t="t" r="r" b="b"/>
            <a:pathLst>
              <a:path w="22225" h="66675">
                <a:moveTo>
                  <a:pt x="22225" y="66674"/>
                </a:moveTo>
                <a:lnTo>
                  <a:pt x="0" y="66674"/>
                </a:lnTo>
                <a:lnTo>
                  <a:pt x="0" y="0"/>
                </a:lnTo>
                <a:lnTo>
                  <a:pt x="22225" y="0"/>
                </a:lnTo>
                <a:lnTo>
                  <a:pt x="22225" y="66674"/>
                </a:lnTo>
                <a:close/>
              </a:path>
            </a:pathLst>
          </a:custGeom>
          <a:solidFill>
            <a:srgbClr val="171643"/>
          </a:solidFill>
        </p:spPr>
        <p:txBody>
          <a:bodyPr wrap="square" lIns="0" tIns="0" rIns="0" bIns="0" rtlCol="0"/>
          <a:lstStyle/>
          <a:p>
            <a:endParaRPr/>
          </a:p>
        </p:txBody>
      </p:sp>
      <p:sp>
        <p:nvSpPr>
          <p:cNvPr id="73" name="object 73"/>
          <p:cNvSpPr/>
          <p:nvPr/>
        </p:nvSpPr>
        <p:spPr>
          <a:xfrm>
            <a:off x="5744629" y="2189556"/>
            <a:ext cx="22225" cy="13335"/>
          </a:xfrm>
          <a:custGeom>
            <a:avLst/>
            <a:gdLst/>
            <a:ahLst/>
            <a:cxnLst/>
            <a:rect l="l" t="t" r="r" b="b"/>
            <a:pathLst>
              <a:path w="22225" h="13335">
                <a:moveTo>
                  <a:pt x="22225" y="13207"/>
                </a:moveTo>
                <a:lnTo>
                  <a:pt x="0" y="13207"/>
                </a:lnTo>
                <a:lnTo>
                  <a:pt x="0" y="0"/>
                </a:lnTo>
                <a:lnTo>
                  <a:pt x="22225" y="0"/>
                </a:lnTo>
                <a:lnTo>
                  <a:pt x="22225" y="13207"/>
                </a:lnTo>
                <a:close/>
              </a:path>
            </a:pathLst>
          </a:custGeom>
          <a:solidFill>
            <a:srgbClr val="171643"/>
          </a:solidFill>
        </p:spPr>
        <p:txBody>
          <a:bodyPr wrap="square" lIns="0" tIns="0" rIns="0" bIns="0" rtlCol="0"/>
          <a:lstStyle/>
          <a:p>
            <a:endParaRPr/>
          </a:p>
        </p:txBody>
      </p:sp>
      <p:sp>
        <p:nvSpPr>
          <p:cNvPr id="74" name="object 74"/>
          <p:cNvSpPr/>
          <p:nvPr/>
        </p:nvSpPr>
        <p:spPr>
          <a:xfrm>
            <a:off x="8153400" y="2557272"/>
            <a:ext cx="1144905" cy="0"/>
          </a:xfrm>
          <a:custGeom>
            <a:avLst/>
            <a:gdLst/>
            <a:ahLst/>
            <a:cxnLst/>
            <a:rect l="l" t="t" r="r" b="b"/>
            <a:pathLst>
              <a:path w="1144904">
                <a:moveTo>
                  <a:pt x="0" y="0"/>
                </a:moveTo>
                <a:lnTo>
                  <a:pt x="1144524" y="0"/>
                </a:lnTo>
              </a:path>
            </a:pathLst>
          </a:custGeom>
          <a:ln w="3175">
            <a:solidFill>
              <a:srgbClr val="FF0000"/>
            </a:solidFill>
          </a:ln>
        </p:spPr>
        <p:txBody>
          <a:bodyPr wrap="square" lIns="0" tIns="0" rIns="0" bIns="0" rtlCol="0"/>
          <a:lstStyle/>
          <a:p>
            <a:endParaRPr/>
          </a:p>
        </p:txBody>
      </p:sp>
      <p:sp>
        <p:nvSpPr>
          <p:cNvPr id="75" name="object 75"/>
          <p:cNvSpPr/>
          <p:nvPr/>
        </p:nvSpPr>
        <p:spPr>
          <a:xfrm>
            <a:off x="8175815" y="2546616"/>
            <a:ext cx="1134110" cy="22225"/>
          </a:xfrm>
          <a:custGeom>
            <a:avLst/>
            <a:gdLst/>
            <a:ahLst/>
            <a:cxnLst/>
            <a:rect l="l" t="t" r="r" b="b"/>
            <a:pathLst>
              <a:path w="1134109" h="22225">
                <a:moveTo>
                  <a:pt x="1122591" y="22225"/>
                </a:moveTo>
                <a:lnTo>
                  <a:pt x="1077912" y="22225"/>
                </a:lnTo>
                <a:lnTo>
                  <a:pt x="1075436" y="21945"/>
                </a:lnTo>
                <a:lnTo>
                  <a:pt x="1066800" y="11112"/>
                </a:lnTo>
                <a:lnTo>
                  <a:pt x="1067079" y="8636"/>
                </a:lnTo>
                <a:lnTo>
                  <a:pt x="1077912" y="0"/>
                </a:lnTo>
                <a:lnTo>
                  <a:pt x="1122591" y="0"/>
                </a:lnTo>
                <a:lnTo>
                  <a:pt x="1133703" y="11112"/>
                </a:lnTo>
                <a:lnTo>
                  <a:pt x="1133424" y="13589"/>
                </a:lnTo>
                <a:lnTo>
                  <a:pt x="1122591" y="22225"/>
                </a:lnTo>
                <a:close/>
              </a:path>
              <a:path w="1134109" h="22225">
                <a:moveTo>
                  <a:pt x="1033691" y="22225"/>
                </a:moveTo>
                <a:lnTo>
                  <a:pt x="989012" y="22225"/>
                </a:lnTo>
                <a:lnTo>
                  <a:pt x="986536" y="21945"/>
                </a:lnTo>
                <a:lnTo>
                  <a:pt x="977900" y="11112"/>
                </a:lnTo>
                <a:lnTo>
                  <a:pt x="978179" y="8636"/>
                </a:lnTo>
                <a:lnTo>
                  <a:pt x="989012" y="0"/>
                </a:lnTo>
                <a:lnTo>
                  <a:pt x="1033691" y="0"/>
                </a:lnTo>
                <a:lnTo>
                  <a:pt x="1044803" y="11112"/>
                </a:lnTo>
                <a:lnTo>
                  <a:pt x="1044524" y="13589"/>
                </a:lnTo>
                <a:lnTo>
                  <a:pt x="1033691" y="22225"/>
                </a:lnTo>
                <a:close/>
              </a:path>
              <a:path w="1134109" h="22225">
                <a:moveTo>
                  <a:pt x="944791" y="22225"/>
                </a:moveTo>
                <a:lnTo>
                  <a:pt x="900112" y="22225"/>
                </a:lnTo>
                <a:lnTo>
                  <a:pt x="897636" y="21945"/>
                </a:lnTo>
                <a:lnTo>
                  <a:pt x="889000" y="11112"/>
                </a:lnTo>
                <a:lnTo>
                  <a:pt x="889279" y="8636"/>
                </a:lnTo>
                <a:lnTo>
                  <a:pt x="900112" y="0"/>
                </a:lnTo>
                <a:lnTo>
                  <a:pt x="944791" y="0"/>
                </a:lnTo>
                <a:lnTo>
                  <a:pt x="955903" y="11112"/>
                </a:lnTo>
                <a:lnTo>
                  <a:pt x="955624" y="13589"/>
                </a:lnTo>
                <a:lnTo>
                  <a:pt x="944791" y="22225"/>
                </a:lnTo>
                <a:close/>
              </a:path>
              <a:path w="1134109" h="22225">
                <a:moveTo>
                  <a:pt x="855891" y="22225"/>
                </a:moveTo>
                <a:lnTo>
                  <a:pt x="811212" y="22225"/>
                </a:lnTo>
                <a:lnTo>
                  <a:pt x="808736" y="21945"/>
                </a:lnTo>
                <a:lnTo>
                  <a:pt x="800100" y="11112"/>
                </a:lnTo>
                <a:lnTo>
                  <a:pt x="800379" y="8636"/>
                </a:lnTo>
                <a:lnTo>
                  <a:pt x="811212" y="0"/>
                </a:lnTo>
                <a:lnTo>
                  <a:pt x="855891" y="0"/>
                </a:lnTo>
                <a:lnTo>
                  <a:pt x="867003" y="11112"/>
                </a:lnTo>
                <a:lnTo>
                  <a:pt x="866724" y="13589"/>
                </a:lnTo>
                <a:lnTo>
                  <a:pt x="855891" y="22225"/>
                </a:lnTo>
                <a:close/>
              </a:path>
              <a:path w="1134109" h="22225">
                <a:moveTo>
                  <a:pt x="766991" y="22225"/>
                </a:moveTo>
                <a:lnTo>
                  <a:pt x="722312" y="22225"/>
                </a:lnTo>
                <a:lnTo>
                  <a:pt x="719836" y="21945"/>
                </a:lnTo>
                <a:lnTo>
                  <a:pt x="711200" y="11112"/>
                </a:lnTo>
                <a:lnTo>
                  <a:pt x="711479" y="8636"/>
                </a:lnTo>
                <a:lnTo>
                  <a:pt x="722312" y="0"/>
                </a:lnTo>
                <a:lnTo>
                  <a:pt x="766991" y="0"/>
                </a:lnTo>
                <a:lnTo>
                  <a:pt x="778103" y="11112"/>
                </a:lnTo>
                <a:lnTo>
                  <a:pt x="777824" y="13589"/>
                </a:lnTo>
                <a:lnTo>
                  <a:pt x="766991" y="22225"/>
                </a:lnTo>
                <a:close/>
              </a:path>
              <a:path w="1134109" h="22225">
                <a:moveTo>
                  <a:pt x="678091" y="22225"/>
                </a:moveTo>
                <a:lnTo>
                  <a:pt x="633412" y="22225"/>
                </a:lnTo>
                <a:lnTo>
                  <a:pt x="630936" y="21945"/>
                </a:lnTo>
                <a:lnTo>
                  <a:pt x="622300" y="11112"/>
                </a:lnTo>
                <a:lnTo>
                  <a:pt x="622579" y="8636"/>
                </a:lnTo>
                <a:lnTo>
                  <a:pt x="633412" y="0"/>
                </a:lnTo>
                <a:lnTo>
                  <a:pt x="678091" y="0"/>
                </a:lnTo>
                <a:lnTo>
                  <a:pt x="689203" y="11112"/>
                </a:lnTo>
                <a:lnTo>
                  <a:pt x="688924" y="13589"/>
                </a:lnTo>
                <a:lnTo>
                  <a:pt x="678091" y="22225"/>
                </a:lnTo>
                <a:close/>
              </a:path>
              <a:path w="1134109" h="22225">
                <a:moveTo>
                  <a:pt x="589191" y="22225"/>
                </a:moveTo>
                <a:lnTo>
                  <a:pt x="544512" y="22225"/>
                </a:lnTo>
                <a:lnTo>
                  <a:pt x="542036" y="21945"/>
                </a:lnTo>
                <a:lnTo>
                  <a:pt x="533400" y="11112"/>
                </a:lnTo>
                <a:lnTo>
                  <a:pt x="533679" y="8636"/>
                </a:lnTo>
                <a:lnTo>
                  <a:pt x="544512" y="0"/>
                </a:lnTo>
                <a:lnTo>
                  <a:pt x="589191" y="0"/>
                </a:lnTo>
                <a:lnTo>
                  <a:pt x="600303" y="11112"/>
                </a:lnTo>
                <a:lnTo>
                  <a:pt x="600024" y="13589"/>
                </a:lnTo>
                <a:lnTo>
                  <a:pt x="589191" y="22225"/>
                </a:lnTo>
                <a:close/>
              </a:path>
              <a:path w="1134109" h="22225">
                <a:moveTo>
                  <a:pt x="500291" y="22225"/>
                </a:moveTo>
                <a:lnTo>
                  <a:pt x="455612" y="22225"/>
                </a:lnTo>
                <a:lnTo>
                  <a:pt x="453136" y="21945"/>
                </a:lnTo>
                <a:lnTo>
                  <a:pt x="444500" y="11112"/>
                </a:lnTo>
                <a:lnTo>
                  <a:pt x="444779" y="8636"/>
                </a:lnTo>
                <a:lnTo>
                  <a:pt x="455612" y="0"/>
                </a:lnTo>
                <a:lnTo>
                  <a:pt x="500291" y="0"/>
                </a:lnTo>
                <a:lnTo>
                  <a:pt x="511403" y="11112"/>
                </a:lnTo>
                <a:lnTo>
                  <a:pt x="511124" y="13589"/>
                </a:lnTo>
                <a:lnTo>
                  <a:pt x="500291" y="22225"/>
                </a:lnTo>
                <a:close/>
              </a:path>
              <a:path w="1134109" h="22225">
                <a:moveTo>
                  <a:pt x="411391" y="22225"/>
                </a:moveTo>
                <a:lnTo>
                  <a:pt x="366712" y="22225"/>
                </a:lnTo>
                <a:lnTo>
                  <a:pt x="364236" y="21945"/>
                </a:lnTo>
                <a:lnTo>
                  <a:pt x="355600" y="11112"/>
                </a:lnTo>
                <a:lnTo>
                  <a:pt x="355879" y="8636"/>
                </a:lnTo>
                <a:lnTo>
                  <a:pt x="366712" y="0"/>
                </a:lnTo>
                <a:lnTo>
                  <a:pt x="411391" y="0"/>
                </a:lnTo>
                <a:lnTo>
                  <a:pt x="422503" y="11112"/>
                </a:lnTo>
                <a:lnTo>
                  <a:pt x="422224" y="13589"/>
                </a:lnTo>
                <a:lnTo>
                  <a:pt x="411391" y="22225"/>
                </a:lnTo>
                <a:close/>
              </a:path>
              <a:path w="1134109" h="22225">
                <a:moveTo>
                  <a:pt x="322491" y="22225"/>
                </a:moveTo>
                <a:lnTo>
                  <a:pt x="277812" y="22225"/>
                </a:lnTo>
                <a:lnTo>
                  <a:pt x="275336" y="21945"/>
                </a:lnTo>
                <a:lnTo>
                  <a:pt x="266700" y="11112"/>
                </a:lnTo>
                <a:lnTo>
                  <a:pt x="266979" y="8636"/>
                </a:lnTo>
                <a:lnTo>
                  <a:pt x="277812" y="0"/>
                </a:lnTo>
                <a:lnTo>
                  <a:pt x="322491" y="0"/>
                </a:lnTo>
                <a:lnTo>
                  <a:pt x="333603" y="11112"/>
                </a:lnTo>
                <a:lnTo>
                  <a:pt x="333324" y="13589"/>
                </a:lnTo>
                <a:lnTo>
                  <a:pt x="322491" y="22225"/>
                </a:lnTo>
                <a:close/>
              </a:path>
              <a:path w="1134109" h="22225">
                <a:moveTo>
                  <a:pt x="233591" y="22225"/>
                </a:moveTo>
                <a:lnTo>
                  <a:pt x="188912" y="22225"/>
                </a:lnTo>
                <a:lnTo>
                  <a:pt x="186436" y="21945"/>
                </a:lnTo>
                <a:lnTo>
                  <a:pt x="177800" y="11112"/>
                </a:lnTo>
                <a:lnTo>
                  <a:pt x="178079" y="8636"/>
                </a:lnTo>
                <a:lnTo>
                  <a:pt x="188912" y="0"/>
                </a:lnTo>
                <a:lnTo>
                  <a:pt x="233591" y="0"/>
                </a:lnTo>
                <a:lnTo>
                  <a:pt x="244703" y="11112"/>
                </a:lnTo>
                <a:lnTo>
                  <a:pt x="244424" y="13589"/>
                </a:lnTo>
                <a:lnTo>
                  <a:pt x="233591" y="22225"/>
                </a:lnTo>
                <a:close/>
              </a:path>
              <a:path w="1134109" h="22225">
                <a:moveTo>
                  <a:pt x="144691" y="22225"/>
                </a:moveTo>
                <a:lnTo>
                  <a:pt x="100012" y="22225"/>
                </a:lnTo>
                <a:lnTo>
                  <a:pt x="97536" y="21945"/>
                </a:lnTo>
                <a:lnTo>
                  <a:pt x="88900" y="11112"/>
                </a:lnTo>
                <a:lnTo>
                  <a:pt x="89179" y="8636"/>
                </a:lnTo>
                <a:lnTo>
                  <a:pt x="100012" y="0"/>
                </a:lnTo>
                <a:lnTo>
                  <a:pt x="144691" y="0"/>
                </a:lnTo>
                <a:lnTo>
                  <a:pt x="155803" y="11112"/>
                </a:lnTo>
                <a:lnTo>
                  <a:pt x="155524" y="13589"/>
                </a:lnTo>
                <a:lnTo>
                  <a:pt x="144691" y="22225"/>
                </a:lnTo>
                <a:close/>
              </a:path>
              <a:path w="1134109" h="22225">
                <a:moveTo>
                  <a:pt x="55791" y="22225"/>
                </a:moveTo>
                <a:lnTo>
                  <a:pt x="11112" y="22225"/>
                </a:lnTo>
                <a:lnTo>
                  <a:pt x="8636" y="21945"/>
                </a:lnTo>
                <a:lnTo>
                  <a:pt x="0" y="11112"/>
                </a:lnTo>
                <a:lnTo>
                  <a:pt x="279" y="8636"/>
                </a:lnTo>
                <a:lnTo>
                  <a:pt x="11112" y="0"/>
                </a:lnTo>
                <a:lnTo>
                  <a:pt x="55791" y="0"/>
                </a:lnTo>
                <a:lnTo>
                  <a:pt x="66903" y="11112"/>
                </a:lnTo>
                <a:lnTo>
                  <a:pt x="66624" y="13589"/>
                </a:lnTo>
                <a:lnTo>
                  <a:pt x="55791" y="22225"/>
                </a:lnTo>
                <a:close/>
              </a:path>
            </a:pathLst>
          </a:custGeom>
          <a:solidFill>
            <a:srgbClr val="171643"/>
          </a:solidFill>
        </p:spPr>
        <p:txBody>
          <a:bodyPr wrap="square" lIns="0" tIns="0" rIns="0" bIns="0" rtlCol="0"/>
          <a:lstStyle/>
          <a:p>
            <a:endParaRPr/>
          </a:p>
        </p:txBody>
      </p:sp>
      <p:sp>
        <p:nvSpPr>
          <p:cNvPr id="76" name="object 76"/>
          <p:cNvSpPr/>
          <p:nvPr/>
        </p:nvSpPr>
        <p:spPr>
          <a:xfrm>
            <a:off x="8732519" y="2188464"/>
            <a:ext cx="0" cy="368935"/>
          </a:xfrm>
          <a:custGeom>
            <a:avLst/>
            <a:gdLst/>
            <a:ahLst/>
            <a:cxnLst/>
            <a:rect l="l" t="t" r="r" b="b"/>
            <a:pathLst>
              <a:path h="368935">
                <a:moveTo>
                  <a:pt x="0" y="0"/>
                </a:moveTo>
                <a:lnTo>
                  <a:pt x="0" y="368808"/>
                </a:lnTo>
              </a:path>
            </a:pathLst>
          </a:custGeom>
          <a:ln w="3175">
            <a:solidFill>
              <a:srgbClr val="FF0000"/>
            </a:solidFill>
          </a:ln>
        </p:spPr>
        <p:txBody>
          <a:bodyPr wrap="square" lIns="0" tIns="0" rIns="0" bIns="0" rtlCol="0"/>
          <a:lstStyle/>
          <a:p>
            <a:endParaRPr/>
          </a:p>
        </p:txBody>
      </p:sp>
      <p:sp>
        <p:nvSpPr>
          <p:cNvPr id="77" name="object 77"/>
          <p:cNvSpPr/>
          <p:nvPr/>
        </p:nvSpPr>
        <p:spPr>
          <a:xfrm>
            <a:off x="8721076" y="249105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78" name="object 78"/>
          <p:cNvSpPr/>
          <p:nvPr/>
        </p:nvSpPr>
        <p:spPr>
          <a:xfrm>
            <a:off x="8721076" y="240215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79" name="object 79"/>
          <p:cNvSpPr/>
          <p:nvPr/>
        </p:nvSpPr>
        <p:spPr>
          <a:xfrm>
            <a:off x="8721076" y="231325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80" name="object 80"/>
          <p:cNvSpPr/>
          <p:nvPr/>
        </p:nvSpPr>
        <p:spPr>
          <a:xfrm>
            <a:off x="8721076" y="222435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171643"/>
          </a:solidFill>
        </p:spPr>
        <p:txBody>
          <a:bodyPr wrap="square" lIns="0" tIns="0" rIns="0" bIns="0" rtlCol="0"/>
          <a:lstStyle/>
          <a:p>
            <a:endParaRPr/>
          </a:p>
        </p:txBody>
      </p:sp>
      <p:sp>
        <p:nvSpPr>
          <p:cNvPr id="81" name="object 81"/>
          <p:cNvSpPr/>
          <p:nvPr/>
        </p:nvSpPr>
        <p:spPr>
          <a:xfrm>
            <a:off x="8721076" y="2188921"/>
            <a:ext cx="22225" cy="13335"/>
          </a:xfrm>
          <a:custGeom>
            <a:avLst/>
            <a:gdLst/>
            <a:ahLst/>
            <a:cxnLst/>
            <a:rect l="l" t="t" r="r" b="b"/>
            <a:pathLst>
              <a:path w="22225" h="13335">
                <a:moveTo>
                  <a:pt x="22225" y="13207"/>
                </a:moveTo>
                <a:lnTo>
                  <a:pt x="0" y="13207"/>
                </a:lnTo>
                <a:lnTo>
                  <a:pt x="0" y="0"/>
                </a:lnTo>
                <a:lnTo>
                  <a:pt x="22225" y="0"/>
                </a:lnTo>
                <a:lnTo>
                  <a:pt x="22225" y="13207"/>
                </a:lnTo>
                <a:close/>
              </a:path>
            </a:pathLst>
          </a:custGeom>
          <a:solidFill>
            <a:srgbClr val="171643"/>
          </a:solidFill>
        </p:spPr>
        <p:txBody>
          <a:bodyPr wrap="square" lIns="0" tIns="0" rIns="0" bIns="0" rtlCol="0"/>
          <a:lstStyle/>
          <a:p>
            <a:endParaRPr/>
          </a:p>
        </p:txBody>
      </p:sp>
      <p:sp>
        <p:nvSpPr>
          <p:cNvPr id="82" name="object 82"/>
          <p:cNvSpPr txBox="1"/>
          <p:nvPr/>
        </p:nvSpPr>
        <p:spPr>
          <a:xfrm>
            <a:off x="540435" y="5384977"/>
            <a:ext cx="1873250" cy="39116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品牌账号定位及方向规划</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确认</a:t>
            </a:r>
            <a:r>
              <a:rPr sz="1200" spc="-5" dirty="0">
                <a:latin typeface="微软雅黑"/>
                <a:cs typeface="微软雅黑"/>
              </a:rPr>
              <a:t>KPI</a:t>
            </a:r>
            <a:r>
              <a:rPr sz="1200" dirty="0">
                <a:latin typeface="微软雅黑"/>
                <a:cs typeface="微软雅黑"/>
              </a:rPr>
              <a:t>指标，商定签约</a:t>
            </a:r>
            <a:endParaRPr sz="1200">
              <a:latin typeface="微软雅黑"/>
              <a:cs typeface="微软雅黑"/>
            </a:endParaRPr>
          </a:p>
        </p:txBody>
      </p:sp>
      <p:sp>
        <p:nvSpPr>
          <p:cNvPr id="83" name="object 83"/>
          <p:cNvSpPr txBox="1"/>
          <p:nvPr/>
        </p:nvSpPr>
        <p:spPr>
          <a:xfrm>
            <a:off x="3522916" y="5384977"/>
            <a:ext cx="1568450" cy="39116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提供演员挑选</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承包摄影器材及场地</a:t>
            </a:r>
            <a:endParaRPr sz="1200">
              <a:latin typeface="微软雅黑"/>
              <a:cs typeface="微软雅黑"/>
            </a:endParaRPr>
          </a:p>
        </p:txBody>
      </p:sp>
      <p:sp>
        <p:nvSpPr>
          <p:cNvPr id="84" name="object 84"/>
          <p:cNvSpPr txBox="1"/>
          <p:nvPr/>
        </p:nvSpPr>
        <p:spPr>
          <a:xfrm>
            <a:off x="1641525" y="1547964"/>
            <a:ext cx="2635250" cy="57404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账号人设定位</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制定周期内容规划，把控项目进度</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输出脚本，对接客户，敲定相关细节</a:t>
            </a:r>
            <a:endParaRPr sz="1200">
              <a:latin typeface="微软雅黑"/>
              <a:cs typeface="微软雅黑"/>
            </a:endParaRPr>
          </a:p>
        </p:txBody>
      </p:sp>
      <p:sp>
        <p:nvSpPr>
          <p:cNvPr id="85" name="object 85"/>
          <p:cNvSpPr txBox="1"/>
          <p:nvPr/>
        </p:nvSpPr>
        <p:spPr>
          <a:xfrm>
            <a:off x="5121706" y="1639366"/>
            <a:ext cx="1416050" cy="39116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剧本拍摄，剪辑</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后期制作原片交付</a:t>
            </a:r>
            <a:endParaRPr sz="1200">
              <a:latin typeface="微软雅黑"/>
              <a:cs typeface="微软雅黑"/>
            </a:endParaRPr>
          </a:p>
        </p:txBody>
      </p:sp>
      <p:sp>
        <p:nvSpPr>
          <p:cNvPr id="86" name="object 86"/>
          <p:cNvSpPr txBox="1"/>
          <p:nvPr/>
        </p:nvSpPr>
        <p:spPr>
          <a:xfrm>
            <a:off x="6661924" y="5384977"/>
            <a:ext cx="1416050" cy="39116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账号头图设计</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账号视频封面设计</a:t>
            </a:r>
            <a:endParaRPr sz="1200">
              <a:latin typeface="微软雅黑"/>
              <a:cs typeface="微软雅黑"/>
            </a:endParaRPr>
          </a:p>
        </p:txBody>
      </p:sp>
      <p:sp>
        <p:nvSpPr>
          <p:cNvPr id="87" name="object 87"/>
          <p:cNvSpPr txBox="1"/>
          <p:nvPr/>
        </p:nvSpPr>
        <p:spPr>
          <a:xfrm>
            <a:off x="8026616" y="1547964"/>
            <a:ext cx="1568450" cy="57404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成片发布至抖音平台</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文案关键词优化</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热点跟进，粉丝互动</a:t>
            </a:r>
            <a:endParaRPr sz="1200">
              <a:latin typeface="微软雅黑"/>
              <a:cs typeface="微软雅黑"/>
            </a:endParaRPr>
          </a:p>
        </p:txBody>
      </p:sp>
      <p:sp>
        <p:nvSpPr>
          <p:cNvPr id="88" name="object 88"/>
          <p:cNvSpPr/>
          <p:nvPr/>
        </p:nvSpPr>
        <p:spPr>
          <a:xfrm>
            <a:off x="9343593" y="3237001"/>
            <a:ext cx="1508290" cy="1443545"/>
          </a:xfrm>
          <a:prstGeom prst="rect">
            <a:avLst/>
          </a:prstGeom>
          <a:blipFill>
            <a:blip r:embed="rId2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9" name="object 89"/>
          <p:cNvSpPr/>
          <p:nvPr/>
        </p:nvSpPr>
        <p:spPr>
          <a:xfrm>
            <a:off x="9905771" y="3424237"/>
            <a:ext cx="743153" cy="709879"/>
          </a:xfrm>
          <a:prstGeom prst="rect">
            <a:avLst/>
          </a:prstGeom>
          <a:blipFill>
            <a:blip r:embed="rId2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0" name="object 90"/>
          <p:cNvSpPr/>
          <p:nvPr/>
        </p:nvSpPr>
        <p:spPr>
          <a:xfrm>
            <a:off x="10113250" y="2966897"/>
            <a:ext cx="985253" cy="985253"/>
          </a:xfrm>
          <a:prstGeom prst="rect">
            <a:avLst/>
          </a:prstGeom>
          <a:blipFill>
            <a:blip r:embed="rId3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1" name="object 91"/>
          <p:cNvSpPr txBox="1"/>
          <p:nvPr/>
        </p:nvSpPr>
        <p:spPr>
          <a:xfrm>
            <a:off x="10666438" y="3129127"/>
            <a:ext cx="23749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Impact"/>
                <a:cs typeface="Impact"/>
              </a:rPr>
              <a:t>07</a:t>
            </a:r>
            <a:endParaRPr sz="1800">
              <a:latin typeface="Impact"/>
              <a:cs typeface="Impact"/>
            </a:endParaRPr>
          </a:p>
        </p:txBody>
      </p:sp>
      <p:sp>
        <p:nvSpPr>
          <p:cNvPr id="92" name="object 92"/>
          <p:cNvSpPr txBox="1"/>
          <p:nvPr/>
        </p:nvSpPr>
        <p:spPr>
          <a:xfrm>
            <a:off x="10039972" y="3520528"/>
            <a:ext cx="431165" cy="512445"/>
          </a:xfrm>
          <a:prstGeom prst="rect">
            <a:avLst/>
          </a:prstGeom>
        </p:spPr>
        <p:txBody>
          <a:bodyPr vert="horz" wrap="square" lIns="0" tIns="12065" rIns="0" bIns="0" rtlCol="0">
            <a:spAutoFit/>
          </a:bodyPr>
          <a:lstStyle/>
          <a:p>
            <a:pPr marL="12700" marR="5080">
              <a:lnSpc>
                <a:spcPct val="100000"/>
              </a:lnSpc>
              <a:spcBef>
                <a:spcPts val="95"/>
              </a:spcBef>
            </a:pPr>
            <a:r>
              <a:rPr sz="1600" b="1" dirty="0">
                <a:solidFill>
                  <a:srgbClr val="FFFFFF"/>
                </a:solidFill>
                <a:latin typeface="微软雅黑"/>
                <a:cs typeface="微软雅黑"/>
              </a:rPr>
              <a:t>强</a:t>
            </a:r>
            <a:r>
              <a:rPr sz="1600" b="1" spc="-5" dirty="0">
                <a:solidFill>
                  <a:srgbClr val="FFFFFF"/>
                </a:solidFill>
                <a:latin typeface="微软雅黑"/>
                <a:cs typeface="微软雅黑"/>
              </a:rPr>
              <a:t>制 </a:t>
            </a:r>
            <a:r>
              <a:rPr sz="1600" b="1" dirty="0">
                <a:solidFill>
                  <a:srgbClr val="FFFFFF"/>
                </a:solidFill>
                <a:latin typeface="微软雅黑"/>
                <a:cs typeface="微软雅黑"/>
              </a:rPr>
              <a:t>加</a:t>
            </a:r>
            <a:r>
              <a:rPr sz="1600" b="1" spc="-5" dirty="0">
                <a:solidFill>
                  <a:srgbClr val="FFFFFF"/>
                </a:solidFill>
                <a:latin typeface="微软雅黑"/>
                <a:cs typeface="微软雅黑"/>
              </a:rPr>
              <a:t>粉</a:t>
            </a:r>
            <a:endParaRPr sz="1600">
              <a:latin typeface="微软雅黑"/>
              <a:cs typeface="微软雅黑"/>
            </a:endParaRPr>
          </a:p>
        </p:txBody>
      </p:sp>
      <p:sp>
        <p:nvSpPr>
          <p:cNvPr id="93" name="object 93"/>
          <p:cNvSpPr/>
          <p:nvPr/>
        </p:nvSpPr>
        <p:spPr>
          <a:xfrm>
            <a:off x="9689465" y="4777232"/>
            <a:ext cx="1134110" cy="22225"/>
          </a:xfrm>
          <a:custGeom>
            <a:avLst/>
            <a:gdLst/>
            <a:ahLst/>
            <a:cxnLst/>
            <a:rect l="l" t="t" r="r" b="b"/>
            <a:pathLst>
              <a:path w="1134109" h="22225">
                <a:moveTo>
                  <a:pt x="55778" y="22225"/>
                </a:moveTo>
                <a:lnTo>
                  <a:pt x="11112" y="22225"/>
                </a:lnTo>
                <a:lnTo>
                  <a:pt x="8635" y="21945"/>
                </a:lnTo>
                <a:lnTo>
                  <a:pt x="0" y="11112"/>
                </a:lnTo>
                <a:lnTo>
                  <a:pt x="279" y="8648"/>
                </a:lnTo>
                <a:lnTo>
                  <a:pt x="11112" y="0"/>
                </a:lnTo>
                <a:lnTo>
                  <a:pt x="55778" y="0"/>
                </a:lnTo>
                <a:lnTo>
                  <a:pt x="66890" y="11112"/>
                </a:lnTo>
                <a:lnTo>
                  <a:pt x="66611" y="13588"/>
                </a:lnTo>
                <a:lnTo>
                  <a:pt x="55778" y="22225"/>
                </a:lnTo>
                <a:close/>
              </a:path>
              <a:path w="1134109" h="22225">
                <a:moveTo>
                  <a:pt x="144678" y="22225"/>
                </a:moveTo>
                <a:lnTo>
                  <a:pt x="100012" y="22225"/>
                </a:lnTo>
                <a:lnTo>
                  <a:pt x="97535" y="21945"/>
                </a:lnTo>
                <a:lnTo>
                  <a:pt x="88900" y="11112"/>
                </a:lnTo>
                <a:lnTo>
                  <a:pt x="89179" y="8648"/>
                </a:lnTo>
                <a:lnTo>
                  <a:pt x="100012" y="0"/>
                </a:lnTo>
                <a:lnTo>
                  <a:pt x="144678" y="0"/>
                </a:lnTo>
                <a:lnTo>
                  <a:pt x="155790" y="11112"/>
                </a:lnTo>
                <a:lnTo>
                  <a:pt x="155511" y="13588"/>
                </a:lnTo>
                <a:lnTo>
                  <a:pt x="144678" y="22225"/>
                </a:lnTo>
                <a:close/>
              </a:path>
              <a:path w="1134109" h="22225">
                <a:moveTo>
                  <a:pt x="233578" y="22225"/>
                </a:moveTo>
                <a:lnTo>
                  <a:pt x="188912" y="22225"/>
                </a:lnTo>
                <a:lnTo>
                  <a:pt x="186435" y="21945"/>
                </a:lnTo>
                <a:lnTo>
                  <a:pt x="177800" y="11112"/>
                </a:lnTo>
                <a:lnTo>
                  <a:pt x="178079" y="8648"/>
                </a:lnTo>
                <a:lnTo>
                  <a:pt x="188912" y="0"/>
                </a:lnTo>
                <a:lnTo>
                  <a:pt x="233578" y="0"/>
                </a:lnTo>
                <a:lnTo>
                  <a:pt x="244690" y="11112"/>
                </a:lnTo>
                <a:lnTo>
                  <a:pt x="244411" y="13588"/>
                </a:lnTo>
                <a:lnTo>
                  <a:pt x="233578" y="22225"/>
                </a:lnTo>
                <a:close/>
              </a:path>
              <a:path w="1134109" h="22225">
                <a:moveTo>
                  <a:pt x="322478" y="22225"/>
                </a:moveTo>
                <a:lnTo>
                  <a:pt x="277812" y="22225"/>
                </a:lnTo>
                <a:lnTo>
                  <a:pt x="275335" y="21945"/>
                </a:lnTo>
                <a:lnTo>
                  <a:pt x="266700" y="11112"/>
                </a:lnTo>
                <a:lnTo>
                  <a:pt x="266979" y="8648"/>
                </a:lnTo>
                <a:lnTo>
                  <a:pt x="277812" y="0"/>
                </a:lnTo>
                <a:lnTo>
                  <a:pt x="322478" y="0"/>
                </a:lnTo>
                <a:lnTo>
                  <a:pt x="333590" y="11112"/>
                </a:lnTo>
                <a:lnTo>
                  <a:pt x="333311" y="13588"/>
                </a:lnTo>
                <a:lnTo>
                  <a:pt x="322478" y="22225"/>
                </a:lnTo>
                <a:close/>
              </a:path>
              <a:path w="1134109" h="22225">
                <a:moveTo>
                  <a:pt x="411378" y="22225"/>
                </a:moveTo>
                <a:lnTo>
                  <a:pt x="366712" y="22225"/>
                </a:lnTo>
                <a:lnTo>
                  <a:pt x="364235" y="21945"/>
                </a:lnTo>
                <a:lnTo>
                  <a:pt x="355600" y="11112"/>
                </a:lnTo>
                <a:lnTo>
                  <a:pt x="355879" y="8648"/>
                </a:lnTo>
                <a:lnTo>
                  <a:pt x="366712" y="0"/>
                </a:lnTo>
                <a:lnTo>
                  <a:pt x="411378" y="0"/>
                </a:lnTo>
                <a:lnTo>
                  <a:pt x="422490" y="11112"/>
                </a:lnTo>
                <a:lnTo>
                  <a:pt x="422211" y="13588"/>
                </a:lnTo>
                <a:lnTo>
                  <a:pt x="411378" y="22225"/>
                </a:lnTo>
                <a:close/>
              </a:path>
              <a:path w="1134109" h="22225">
                <a:moveTo>
                  <a:pt x="500278" y="22225"/>
                </a:moveTo>
                <a:lnTo>
                  <a:pt x="455612" y="22225"/>
                </a:lnTo>
                <a:lnTo>
                  <a:pt x="453135" y="21945"/>
                </a:lnTo>
                <a:lnTo>
                  <a:pt x="444500" y="11112"/>
                </a:lnTo>
                <a:lnTo>
                  <a:pt x="444779" y="8648"/>
                </a:lnTo>
                <a:lnTo>
                  <a:pt x="455612" y="0"/>
                </a:lnTo>
                <a:lnTo>
                  <a:pt x="500278" y="0"/>
                </a:lnTo>
                <a:lnTo>
                  <a:pt x="511390" y="11112"/>
                </a:lnTo>
                <a:lnTo>
                  <a:pt x="511111" y="13588"/>
                </a:lnTo>
                <a:lnTo>
                  <a:pt x="500278" y="22225"/>
                </a:lnTo>
                <a:close/>
              </a:path>
              <a:path w="1134109" h="22225">
                <a:moveTo>
                  <a:pt x="589178" y="22225"/>
                </a:moveTo>
                <a:lnTo>
                  <a:pt x="544512" y="22225"/>
                </a:lnTo>
                <a:lnTo>
                  <a:pt x="542035" y="21945"/>
                </a:lnTo>
                <a:lnTo>
                  <a:pt x="533400" y="11112"/>
                </a:lnTo>
                <a:lnTo>
                  <a:pt x="533679" y="8648"/>
                </a:lnTo>
                <a:lnTo>
                  <a:pt x="544512" y="0"/>
                </a:lnTo>
                <a:lnTo>
                  <a:pt x="589178" y="0"/>
                </a:lnTo>
                <a:lnTo>
                  <a:pt x="600290" y="11112"/>
                </a:lnTo>
                <a:lnTo>
                  <a:pt x="600011" y="13588"/>
                </a:lnTo>
                <a:lnTo>
                  <a:pt x="589178" y="22225"/>
                </a:lnTo>
                <a:close/>
              </a:path>
              <a:path w="1134109" h="22225">
                <a:moveTo>
                  <a:pt x="678078" y="22225"/>
                </a:moveTo>
                <a:lnTo>
                  <a:pt x="633412" y="22225"/>
                </a:lnTo>
                <a:lnTo>
                  <a:pt x="630935" y="21945"/>
                </a:lnTo>
                <a:lnTo>
                  <a:pt x="622300" y="11112"/>
                </a:lnTo>
                <a:lnTo>
                  <a:pt x="622579" y="8648"/>
                </a:lnTo>
                <a:lnTo>
                  <a:pt x="633412" y="0"/>
                </a:lnTo>
                <a:lnTo>
                  <a:pt x="678078" y="0"/>
                </a:lnTo>
                <a:lnTo>
                  <a:pt x="689190" y="11112"/>
                </a:lnTo>
                <a:lnTo>
                  <a:pt x="688911" y="13588"/>
                </a:lnTo>
                <a:lnTo>
                  <a:pt x="678078" y="22225"/>
                </a:lnTo>
                <a:close/>
              </a:path>
              <a:path w="1134109" h="22225">
                <a:moveTo>
                  <a:pt x="766978" y="22225"/>
                </a:moveTo>
                <a:lnTo>
                  <a:pt x="722312" y="22225"/>
                </a:lnTo>
                <a:lnTo>
                  <a:pt x="719835" y="21945"/>
                </a:lnTo>
                <a:lnTo>
                  <a:pt x="711200" y="11112"/>
                </a:lnTo>
                <a:lnTo>
                  <a:pt x="711479" y="8648"/>
                </a:lnTo>
                <a:lnTo>
                  <a:pt x="722312" y="0"/>
                </a:lnTo>
                <a:lnTo>
                  <a:pt x="766978" y="0"/>
                </a:lnTo>
                <a:lnTo>
                  <a:pt x="778090" y="11112"/>
                </a:lnTo>
                <a:lnTo>
                  <a:pt x="777811" y="13588"/>
                </a:lnTo>
                <a:lnTo>
                  <a:pt x="766978" y="22225"/>
                </a:lnTo>
                <a:close/>
              </a:path>
              <a:path w="1134109" h="22225">
                <a:moveTo>
                  <a:pt x="855878" y="22225"/>
                </a:moveTo>
                <a:lnTo>
                  <a:pt x="811212" y="22225"/>
                </a:lnTo>
                <a:lnTo>
                  <a:pt x="808735" y="21945"/>
                </a:lnTo>
                <a:lnTo>
                  <a:pt x="800100" y="11112"/>
                </a:lnTo>
                <a:lnTo>
                  <a:pt x="800379" y="8648"/>
                </a:lnTo>
                <a:lnTo>
                  <a:pt x="811212" y="0"/>
                </a:lnTo>
                <a:lnTo>
                  <a:pt x="855878" y="0"/>
                </a:lnTo>
                <a:lnTo>
                  <a:pt x="866990" y="11112"/>
                </a:lnTo>
                <a:lnTo>
                  <a:pt x="866711" y="13588"/>
                </a:lnTo>
                <a:lnTo>
                  <a:pt x="855878" y="22225"/>
                </a:lnTo>
                <a:close/>
              </a:path>
              <a:path w="1134109" h="22225">
                <a:moveTo>
                  <a:pt x="944778" y="22225"/>
                </a:moveTo>
                <a:lnTo>
                  <a:pt x="900112" y="22225"/>
                </a:lnTo>
                <a:lnTo>
                  <a:pt x="897635" y="21945"/>
                </a:lnTo>
                <a:lnTo>
                  <a:pt x="889000" y="11112"/>
                </a:lnTo>
                <a:lnTo>
                  <a:pt x="889279" y="8648"/>
                </a:lnTo>
                <a:lnTo>
                  <a:pt x="900112" y="0"/>
                </a:lnTo>
                <a:lnTo>
                  <a:pt x="944778" y="0"/>
                </a:lnTo>
                <a:lnTo>
                  <a:pt x="955890" y="11112"/>
                </a:lnTo>
                <a:lnTo>
                  <a:pt x="955611" y="13588"/>
                </a:lnTo>
                <a:lnTo>
                  <a:pt x="944778" y="22225"/>
                </a:lnTo>
                <a:close/>
              </a:path>
              <a:path w="1134109" h="22225">
                <a:moveTo>
                  <a:pt x="1033678" y="22225"/>
                </a:moveTo>
                <a:lnTo>
                  <a:pt x="989012" y="22225"/>
                </a:lnTo>
                <a:lnTo>
                  <a:pt x="986535" y="21945"/>
                </a:lnTo>
                <a:lnTo>
                  <a:pt x="977900" y="11112"/>
                </a:lnTo>
                <a:lnTo>
                  <a:pt x="978179" y="8648"/>
                </a:lnTo>
                <a:lnTo>
                  <a:pt x="989012" y="0"/>
                </a:lnTo>
                <a:lnTo>
                  <a:pt x="1033678" y="0"/>
                </a:lnTo>
                <a:lnTo>
                  <a:pt x="1044790" y="11112"/>
                </a:lnTo>
                <a:lnTo>
                  <a:pt x="1044511" y="13588"/>
                </a:lnTo>
                <a:lnTo>
                  <a:pt x="1033678" y="22225"/>
                </a:lnTo>
                <a:close/>
              </a:path>
              <a:path w="1134109" h="22225">
                <a:moveTo>
                  <a:pt x="1122578" y="22225"/>
                </a:moveTo>
                <a:lnTo>
                  <a:pt x="1077912" y="22225"/>
                </a:lnTo>
                <a:lnTo>
                  <a:pt x="1075435" y="21945"/>
                </a:lnTo>
                <a:lnTo>
                  <a:pt x="1066800" y="11112"/>
                </a:lnTo>
                <a:lnTo>
                  <a:pt x="1067079" y="8648"/>
                </a:lnTo>
                <a:lnTo>
                  <a:pt x="1077912" y="0"/>
                </a:lnTo>
                <a:lnTo>
                  <a:pt x="1122578" y="0"/>
                </a:lnTo>
                <a:lnTo>
                  <a:pt x="1133690" y="11112"/>
                </a:lnTo>
                <a:lnTo>
                  <a:pt x="1133411" y="13588"/>
                </a:lnTo>
                <a:lnTo>
                  <a:pt x="1122578" y="22225"/>
                </a:lnTo>
                <a:close/>
              </a:path>
            </a:pathLst>
          </a:custGeom>
          <a:solidFill>
            <a:srgbClr val="000000"/>
          </a:solidFill>
        </p:spPr>
        <p:txBody>
          <a:bodyPr wrap="square" lIns="0" tIns="0" rIns="0" bIns="0" rtlCol="0"/>
          <a:lstStyle/>
          <a:p>
            <a:endParaRPr/>
          </a:p>
        </p:txBody>
      </p:sp>
      <p:sp>
        <p:nvSpPr>
          <p:cNvPr id="94" name="object 94"/>
          <p:cNvSpPr/>
          <p:nvPr/>
        </p:nvSpPr>
        <p:spPr>
          <a:xfrm>
            <a:off x="10255681" y="478834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95" name="object 95"/>
          <p:cNvSpPr/>
          <p:nvPr/>
        </p:nvSpPr>
        <p:spPr>
          <a:xfrm>
            <a:off x="10255681" y="487724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96" name="object 96"/>
          <p:cNvSpPr/>
          <p:nvPr/>
        </p:nvSpPr>
        <p:spPr>
          <a:xfrm>
            <a:off x="10255681" y="496614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97" name="object 97"/>
          <p:cNvSpPr/>
          <p:nvPr/>
        </p:nvSpPr>
        <p:spPr>
          <a:xfrm>
            <a:off x="10255681" y="5055044"/>
            <a:ext cx="22225" cy="66675"/>
          </a:xfrm>
          <a:custGeom>
            <a:avLst/>
            <a:gdLst/>
            <a:ahLst/>
            <a:cxnLst/>
            <a:rect l="l" t="t" r="r" b="b"/>
            <a:pathLst>
              <a:path w="22225" h="66675">
                <a:moveTo>
                  <a:pt x="22225" y="66675"/>
                </a:moveTo>
                <a:lnTo>
                  <a:pt x="0" y="66675"/>
                </a:lnTo>
                <a:lnTo>
                  <a:pt x="0" y="0"/>
                </a:lnTo>
                <a:lnTo>
                  <a:pt x="22225" y="0"/>
                </a:lnTo>
                <a:lnTo>
                  <a:pt x="22225" y="66675"/>
                </a:lnTo>
                <a:close/>
              </a:path>
            </a:pathLst>
          </a:custGeom>
          <a:solidFill>
            <a:srgbClr val="000000"/>
          </a:solidFill>
        </p:spPr>
        <p:txBody>
          <a:bodyPr wrap="square" lIns="0" tIns="0" rIns="0" bIns="0" rtlCol="0"/>
          <a:lstStyle/>
          <a:p>
            <a:endParaRPr/>
          </a:p>
        </p:txBody>
      </p:sp>
      <p:sp>
        <p:nvSpPr>
          <p:cNvPr id="98" name="object 98"/>
          <p:cNvSpPr/>
          <p:nvPr/>
        </p:nvSpPr>
        <p:spPr>
          <a:xfrm>
            <a:off x="10255681" y="5143944"/>
            <a:ext cx="22225" cy="13335"/>
          </a:xfrm>
          <a:custGeom>
            <a:avLst/>
            <a:gdLst/>
            <a:ahLst/>
            <a:cxnLst/>
            <a:rect l="l" t="t" r="r" b="b"/>
            <a:pathLst>
              <a:path w="22225" h="13335">
                <a:moveTo>
                  <a:pt x="22225" y="13207"/>
                </a:moveTo>
                <a:lnTo>
                  <a:pt x="0" y="13207"/>
                </a:lnTo>
                <a:lnTo>
                  <a:pt x="0" y="0"/>
                </a:lnTo>
                <a:lnTo>
                  <a:pt x="22225" y="0"/>
                </a:lnTo>
                <a:lnTo>
                  <a:pt x="22225" y="13207"/>
                </a:lnTo>
                <a:close/>
              </a:path>
            </a:pathLst>
          </a:custGeom>
          <a:solidFill>
            <a:srgbClr val="000000"/>
          </a:solidFill>
        </p:spPr>
        <p:txBody>
          <a:bodyPr wrap="square" lIns="0" tIns="0" rIns="0" bIns="0" rtlCol="0"/>
          <a:lstStyle/>
          <a:p>
            <a:endParaRPr/>
          </a:p>
        </p:txBody>
      </p:sp>
      <p:sp>
        <p:nvSpPr>
          <p:cNvPr id="99" name="object 99"/>
          <p:cNvSpPr txBox="1"/>
          <p:nvPr/>
        </p:nvSpPr>
        <p:spPr>
          <a:xfrm>
            <a:off x="9382962" y="5328348"/>
            <a:ext cx="2340610" cy="574040"/>
          </a:xfrm>
          <a:prstGeom prst="rect">
            <a:avLst/>
          </a:prstGeom>
        </p:spPr>
        <p:txBody>
          <a:bodyPr vert="horz" wrap="square" lIns="0" tIns="12700" rIns="0" bIns="0" rtlCol="0">
            <a:spAutoFit/>
          </a:bodyPr>
          <a:lstStyle/>
          <a:p>
            <a:pPr marL="184150" indent="-171450">
              <a:lnSpc>
                <a:spcPct val="100000"/>
              </a:lnSpc>
              <a:spcBef>
                <a:spcPts val="100"/>
              </a:spcBef>
              <a:buFont typeface="Wingdings"/>
              <a:buChar char=""/>
              <a:tabLst>
                <a:tab pos="184150" algn="l"/>
              </a:tabLst>
            </a:pPr>
            <a:r>
              <a:rPr sz="1200" dirty="0">
                <a:latin typeface="微软雅黑"/>
                <a:cs typeface="微软雅黑"/>
              </a:rPr>
              <a:t>专业数据投放师DO</a:t>
            </a:r>
            <a:r>
              <a:rPr sz="1200" spc="-5" dirty="0">
                <a:latin typeface="微软雅黑"/>
                <a:cs typeface="微软雅黑"/>
              </a:rPr>
              <a:t>U</a:t>
            </a:r>
            <a:r>
              <a:rPr sz="1200" dirty="0">
                <a:latin typeface="微软雅黑"/>
                <a:cs typeface="微软雅黑"/>
              </a:rPr>
              <a:t>+流量加粉</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运营周期视频数据统计</a:t>
            </a:r>
            <a:endParaRPr sz="1200">
              <a:latin typeface="微软雅黑"/>
              <a:cs typeface="微软雅黑"/>
            </a:endParaRPr>
          </a:p>
          <a:p>
            <a:pPr marL="184150" indent="-171450">
              <a:lnSpc>
                <a:spcPct val="100000"/>
              </a:lnSpc>
              <a:buFont typeface="Wingdings"/>
              <a:buChar char=""/>
              <a:tabLst>
                <a:tab pos="184150" algn="l"/>
              </a:tabLst>
            </a:pPr>
            <a:r>
              <a:rPr sz="1200" dirty="0">
                <a:latin typeface="微软雅黑"/>
                <a:cs typeface="微软雅黑"/>
              </a:rPr>
              <a:t>添加热门话题等适当的流量扶持</a:t>
            </a:r>
            <a:endParaRPr sz="1200">
              <a:latin typeface="微软雅黑"/>
              <a:cs typeface="微软雅黑"/>
            </a:endParaRPr>
          </a:p>
        </p:txBody>
      </p:sp>
      <p:sp>
        <p:nvSpPr>
          <p:cNvPr id="100" name="object 10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
        <p:nvSpPr>
          <p:cNvPr id="101" name="object 101"/>
          <p:cNvSpPr txBox="1">
            <a:spLocks noGrp="1"/>
          </p:cNvSpPr>
          <p:nvPr>
            <p:ph type="title"/>
          </p:nvPr>
        </p:nvSpPr>
        <p:spPr>
          <a:xfrm>
            <a:off x="326390" y="275589"/>
            <a:ext cx="3225165" cy="451484"/>
          </a:xfrm>
          <a:prstGeom prst="rect">
            <a:avLst/>
          </a:prstGeom>
        </p:spPr>
        <p:txBody>
          <a:bodyPr vert="horz" wrap="square" lIns="0" tIns="12065" rIns="0" bIns="0" rtlCol="0">
            <a:spAutoFit/>
          </a:bodyPr>
          <a:lstStyle/>
          <a:p>
            <a:pPr marL="12700">
              <a:lnSpc>
                <a:spcPct val="100000"/>
              </a:lnSpc>
              <a:spcBef>
                <a:spcPts val="95"/>
              </a:spcBef>
            </a:pPr>
            <a:r>
              <a:rPr sz="2800" dirty="0"/>
              <a:t>短视频平台服务链</a:t>
            </a:r>
            <a:r>
              <a:rPr sz="2800" spc="-5" dirty="0"/>
              <a:t>路</a:t>
            </a:r>
            <a:endParaRPr sz="2800"/>
          </a:p>
        </p:txBody>
      </p:sp>
    </p:spTree>
    <p:extLst>
      <p:ext uri="{BB962C8B-B14F-4D97-AF65-F5344CB8AC3E}">
        <p14:creationId xmlns:p14="http://schemas.microsoft.com/office/powerpoint/2010/main" val="3764671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8010" y="311188"/>
            <a:ext cx="5714365" cy="451484"/>
          </a:xfrm>
          <a:prstGeom prst="rect">
            <a:avLst/>
          </a:prstGeom>
        </p:spPr>
        <p:txBody>
          <a:bodyPr vert="horz" wrap="square" lIns="0" tIns="12065" rIns="0" bIns="0" rtlCol="0">
            <a:spAutoFit/>
          </a:bodyPr>
          <a:lstStyle/>
          <a:p>
            <a:pPr marL="12700">
              <a:lnSpc>
                <a:spcPct val="100000"/>
              </a:lnSpc>
              <a:spcBef>
                <a:spcPts val="95"/>
              </a:spcBef>
            </a:pPr>
            <a:r>
              <a:rPr sz="2800" dirty="0">
                <a:latin typeface="微软雅黑" panose="020B0503020204020204" pitchFamily="34" charset="-122"/>
                <a:ea typeface="微软雅黑" panose="020B0503020204020204" pitchFamily="34" charset="-122"/>
              </a:rPr>
              <a:t>以吸引用户为关键，打造用户向内</a:t>
            </a:r>
            <a:r>
              <a:rPr sz="2800" spc="-5" dirty="0">
                <a:latin typeface="微软雅黑" panose="020B0503020204020204" pitchFamily="34" charset="-122"/>
                <a:ea typeface="微软雅黑" panose="020B0503020204020204" pitchFamily="34" charset="-122"/>
              </a:rPr>
              <a:t>容</a:t>
            </a:r>
            <a:endParaRPr sz="2800">
              <a:latin typeface="微软雅黑" panose="020B0503020204020204" pitchFamily="34" charset="-122"/>
              <a:ea typeface="微软雅黑" panose="020B0503020204020204" pitchFamily="34" charset="-122"/>
            </a:endParaRPr>
          </a:p>
        </p:txBody>
      </p:sp>
      <p:sp>
        <p:nvSpPr>
          <p:cNvPr id="3" name="object 3"/>
          <p:cNvSpPr txBox="1"/>
          <p:nvPr/>
        </p:nvSpPr>
        <p:spPr>
          <a:xfrm>
            <a:off x="323570" y="864247"/>
            <a:ext cx="9855200" cy="299720"/>
          </a:xfrm>
          <a:prstGeom prst="rect">
            <a:avLst/>
          </a:prstGeom>
        </p:spPr>
        <p:txBody>
          <a:bodyPr vert="horz" wrap="square" lIns="0" tIns="12700" rIns="0" bIns="0" rtlCol="0">
            <a:spAutoFit/>
          </a:bodyPr>
          <a:lstStyle/>
          <a:p>
            <a:pPr marL="12700">
              <a:lnSpc>
                <a:spcPct val="100000"/>
              </a:lnSpc>
              <a:spcBef>
                <a:spcPts val="100"/>
              </a:spcBef>
            </a:pPr>
            <a:r>
              <a:rPr sz="1800" dirty="0">
                <a:solidFill>
                  <a:srgbClr val="404040"/>
                </a:solidFill>
                <a:latin typeface="微软雅黑" panose="020B0503020204020204" pitchFamily="34" charset="-122"/>
                <a:ea typeface="微软雅黑" panose="020B0503020204020204" pitchFamily="34" charset="-122"/>
                <a:cs typeface="微软雅黑"/>
              </a:rPr>
              <a:t>拍摄短视频一开始就要吸引用户，且内容长度需短和内容节奏需快，才更能吸引用户以及留存用户</a:t>
            </a:r>
            <a:endParaRPr sz="1800">
              <a:latin typeface="微软雅黑" panose="020B0503020204020204" pitchFamily="34" charset="-122"/>
              <a:ea typeface="微软雅黑" panose="020B0503020204020204" pitchFamily="34" charset="-122"/>
              <a:cs typeface="微软雅黑"/>
            </a:endParaRPr>
          </a:p>
        </p:txBody>
      </p:sp>
      <p:sp>
        <p:nvSpPr>
          <p:cNvPr id="4" name="object 4"/>
          <p:cNvSpPr/>
          <p:nvPr/>
        </p:nvSpPr>
        <p:spPr>
          <a:xfrm>
            <a:off x="458316" y="1485143"/>
            <a:ext cx="11280171" cy="496598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5" name="object 5"/>
          <p:cNvSpPr txBox="1"/>
          <p:nvPr/>
        </p:nvSpPr>
        <p:spPr>
          <a:xfrm>
            <a:off x="1205522" y="3249268"/>
            <a:ext cx="1142365" cy="770255"/>
          </a:xfrm>
          <a:prstGeom prst="rect">
            <a:avLst/>
          </a:prstGeom>
        </p:spPr>
        <p:txBody>
          <a:bodyPr vert="horz" wrap="square" lIns="0" tIns="156210" rIns="0" bIns="0" rtlCol="0">
            <a:spAutoFit/>
          </a:bodyPr>
          <a:lstStyle/>
          <a:p>
            <a:pPr marL="161925" indent="-149860">
              <a:lnSpc>
                <a:spcPct val="100000"/>
              </a:lnSpc>
              <a:spcBef>
                <a:spcPts val="1230"/>
              </a:spcBef>
              <a:buSzPct val="94444"/>
              <a:buChar char="●"/>
              <a:tabLst>
                <a:tab pos="162560" algn="l"/>
              </a:tabLst>
            </a:pPr>
            <a:r>
              <a:rPr sz="1800" b="1" spc="-5" dirty="0">
                <a:solidFill>
                  <a:srgbClr val="585858"/>
                </a:solidFill>
                <a:latin typeface="微软雅黑" panose="020B0503020204020204" pitchFamily="34" charset="-122"/>
                <a:ea typeface="微软雅黑" panose="020B0503020204020204" pitchFamily="34" charset="-122"/>
                <a:cs typeface="微软雅黑"/>
              </a:rPr>
              <a:t>15</a:t>
            </a:r>
            <a:r>
              <a:rPr sz="1800" b="1" dirty="0">
                <a:solidFill>
                  <a:srgbClr val="585858"/>
                </a:solidFill>
                <a:latin typeface="微软雅黑" panose="020B0503020204020204" pitchFamily="34" charset="-122"/>
                <a:ea typeface="微软雅黑" panose="020B0503020204020204" pitchFamily="34" charset="-122"/>
                <a:cs typeface="微软雅黑"/>
              </a:rPr>
              <a:t>秒视频</a:t>
            </a:r>
            <a:endParaRPr sz="1800">
              <a:latin typeface="微软雅黑" panose="020B0503020204020204" pitchFamily="34" charset="-122"/>
              <a:ea typeface="微软雅黑" panose="020B0503020204020204" pitchFamily="34" charset="-122"/>
              <a:cs typeface="微软雅黑"/>
            </a:endParaRPr>
          </a:p>
          <a:p>
            <a:pPr marL="12700">
              <a:lnSpc>
                <a:spcPct val="100000"/>
              </a:lnSpc>
              <a:spcBef>
                <a:spcPts val="890"/>
              </a:spcBef>
            </a:pPr>
            <a:r>
              <a:rPr sz="1400" dirty="0">
                <a:solidFill>
                  <a:srgbClr val="585858"/>
                </a:solidFill>
                <a:latin typeface="微软雅黑" panose="020B0503020204020204" pitchFamily="34" charset="-122"/>
                <a:ea typeface="微软雅黑" panose="020B0503020204020204" pitchFamily="34" charset="-122"/>
                <a:cs typeface="微软雅黑"/>
              </a:rPr>
              <a:t>完播率最</a:t>
            </a:r>
            <a:r>
              <a:rPr sz="1400" spc="5" dirty="0">
                <a:solidFill>
                  <a:srgbClr val="585858"/>
                </a:solidFill>
                <a:latin typeface="微软雅黑" panose="020B0503020204020204" pitchFamily="34" charset="-122"/>
                <a:ea typeface="微软雅黑" panose="020B0503020204020204" pitchFamily="34" charset="-122"/>
                <a:cs typeface="微软雅黑"/>
              </a:rPr>
              <a:t>优</a:t>
            </a:r>
            <a:endParaRPr sz="1400">
              <a:latin typeface="微软雅黑" panose="020B0503020204020204" pitchFamily="34" charset="-122"/>
              <a:ea typeface="微软雅黑" panose="020B0503020204020204" pitchFamily="34" charset="-122"/>
              <a:cs typeface="微软雅黑"/>
            </a:endParaRPr>
          </a:p>
        </p:txBody>
      </p:sp>
      <p:sp>
        <p:nvSpPr>
          <p:cNvPr id="6" name="object 6"/>
          <p:cNvSpPr txBox="1"/>
          <p:nvPr/>
        </p:nvSpPr>
        <p:spPr>
          <a:xfrm>
            <a:off x="4278884" y="3322837"/>
            <a:ext cx="2870835" cy="648970"/>
          </a:xfrm>
          <a:prstGeom prst="rect">
            <a:avLst/>
          </a:prstGeom>
        </p:spPr>
        <p:txBody>
          <a:bodyPr vert="horz" wrap="square" lIns="0" tIns="88265" rIns="0" bIns="0" rtlCol="0">
            <a:spAutoFit/>
          </a:bodyPr>
          <a:lstStyle/>
          <a:p>
            <a:pPr marL="161925" indent="-149860">
              <a:lnSpc>
                <a:spcPct val="100000"/>
              </a:lnSpc>
              <a:spcBef>
                <a:spcPts val="695"/>
              </a:spcBef>
              <a:buSzPct val="94444"/>
              <a:buChar char="●"/>
              <a:tabLst>
                <a:tab pos="162560" algn="l"/>
              </a:tabLst>
            </a:pPr>
            <a:r>
              <a:rPr sz="1800" b="1" spc="-5" dirty="0">
                <a:solidFill>
                  <a:srgbClr val="C00000"/>
                </a:solidFill>
                <a:latin typeface="微软雅黑" panose="020B0503020204020204" pitchFamily="34" charset="-122"/>
                <a:ea typeface="微软雅黑" panose="020B0503020204020204" pitchFamily="34" charset="-122"/>
                <a:cs typeface="微软雅黑"/>
              </a:rPr>
              <a:t>30-45</a:t>
            </a:r>
            <a:r>
              <a:rPr sz="1800" b="1" dirty="0">
                <a:solidFill>
                  <a:srgbClr val="C00000"/>
                </a:solidFill>
                <a:latin typeface="微软雅黑" panose="020B0503020204020204" pitchFamily="34" charset="-122"/>
                <a:ea typeface="微软雅黑" panose="020B0503020204020204" pitchFamily="34" charset="-122"/>
                <a:cs typeface="微软雅黑"/>
              </a:rPr>
              <a:t>秒视频</a:t>
            </a:r>
            <a:endParaRPr sz="1800">
              <a:latin typeface="微软雅黑" panose="020B0503020204020204" pitchFamily="34" charset="-122"/>
              <a:ea typeface="微软雅黑" panose="020B0503020204020204" pitchFamily="34" charset="-122"/>
              <a:cs typeface="微软雅黑"/>
            </a:endParaRPr>
          </a:p>
          <a:p>
            <a:pPr marL="12700">
              <a:lnSpc>
                <a:spcPct val="100000"/>
              </a:lnSpc>
              <a:spcBef>
                <a:spcPts val="470"/>
              </a:spcBef>
            </a:pPr>
            <a:r>
              <a:rPr sz="1400" dirty="0">
                <a:solidFill>
                  <a:srgbClr val="C00000"/>
                </a:solidFill>
                <a:latin typeface="微软雅黑" panose="020B0503020204020204" pitchFamily="34" charset="-122"/>
                <a:ea typeface="微软雅黑" panose="020B0503020204020204" pitchFamily="34" charset="-122"/>
                <a:cs typeface="微软雅黑"/>
              </a:rPr>
              <a:t>完播率、剧情完整度可达到均衡状</a:t>
            </a:r>
            <a:r>
              <a:rPr sz="1400" spc="5" dirty="0">
                <a:solidFill>
                  <a:srgbClr val="C00000"/>
                </a:solidFill>
                <a:latin typeface="微软雅黑" panose="020B0503020204020204" pitchFamily="34" charset="-122"/>
                <a:ea typeface="微软雅黑" panose="020B0503020204020204" pitchFamily="34" charset="-122"/>
                <a:cs typeface="微软雅黑"/>
              </a:rPr>
              <a:t>态</a:t>
            </a:r>
            <a:endParaRPr sz="1400">
              <a:latin typeface="微软雅黑" panose="020B0503020204020204" pitchFamily="34" charset="-122"/>
              <a:ea typeface="微软雅黑" panose="020B0503020204020204" pitchFamily="34" charset="-122"/>
              <a:cs typeface="微软雅黑"/>
            </a:endParaRPr>
          </a:p>
        </p:txBody>
      </p:sp>
      <p:sp>
        <p:nvSpPr>
          <p:cNvPr id="7" name="object 7"/>
          <p:cNvSpPr/>
          <p:nvPr/>
        </p:nvSpPr>
        <p:spPr>
          <a:xfrm>
            <a:off x="1176527" y="1755648"/>
            <a:ext cx="2357755" cy="306705"/>
          </a:xfrm>
          <a:custGeom>
            <a:avLst/>
            <a:gdLst/>
            <a:ahLst/>
            <a:cxnLst/>
            <a:rect l="l" t="t" r="r" b="b"/>
            <a:pathLst>
              <a:path w="2357754" h="306705">
                <a:moveTo>
                  <a:pt x="0" y="0"/>
                </a:moveTo>
                <a:lnTo>
                  <a:pt x="2357628" y="0"/>
                </a:lnTo>
                <a:lnTo>
                  <a:pt x="2357628" y="306324"/>
                </a:lnTo>
                <a:lnTo>
                  <a:pt x="0" y="306324"/>
                </a:lnTo>
                <a:lnTo>
                  <a:pt x="0" y="0"/>
                </a:lnTo>
                <a:close/>
              </a:path>
            </a:pathLst>
          </a:custGeom>
          <a:solidFill>
            <a:srgbClr val="00000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8" name="object 8"/>
          <p:cNvSpPr txBox="1"/>
          <p:nvPr/>
        </p:nvSpPr>
        <p:spPr>
          <a:xfrm>
            <a:off x="1176527" y="1784514"/>
            <a:ext cx="2357755" cy="228909"/>
          </a:xfrm>
          <a:prstGeom prst="rect">
            <a:avLst/>
          </a:prstGeom>
        </p:spPr>
        <p:txBody>
          <a:bodyPr vert="horz" wrap="square" lIns="0" tIns="13335" rIns="0" bIns="0" rtlCol="0">
            <a:spAutoFit/>
          </a:bodyPr>
          <a:lstStyle/>
          <a:p>
            <a:pPr marL="92075">
              <a:lnSpc>
                <a:spcPct val="100000"/>
              </a:lnSpc>
              <a:spcBef>
                <a:spcPts val="105"/>
              </a:spcBef>
            </a:pPr>
            <a:r>
              <a:rPr sz="1400" spc="5" dirty="0">
                <a:solidFill>
                  <a:srgbClr val="FFFFFF"/>
                </a:solidFill>
                <a:latin typeface="微软雅黑" panose="020B0503020204020204" pitchFamily="34" charset="-122"/>
                <a:ea typeface="微软雅黑" panose="020B0503020204020204" pitchFamily="34" charset="-122"/>
                <a:cs typeface="微软雅黑"/>
              </a:rPr>
              <a:t>抖</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音</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短</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视</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频</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时</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长</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a:t>
            </a:r>
            <a:endParaRPr sz="1400" dirty="0">
              <a:latin typeface="微软雅黑" panose="020B0503020204020204" pitchFamily="34" charset="-122"/>
              <a:ea typeface="微软雅黑" panose="020B0503020204020204" pitchFamily="34" charset="-122"/>
              <a:cs typeface="微软雅黑"/>
            </a:endParaRPr>
          </a:p>
        </p:txBody>
      </p:sp>
      <p:sp>
        <p:nvSpPr>
          <p:cNvPr id="9" name="object 9"/>
          <p:cNvSpPr/>
          <p:nvPr/>
        </p:nvSpPr>
        <p:spPr>
          <a:xfrm>
            <a:off x="3211804" y="1808924"/>
            <a:ext cx="223901" cy="221424"/>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10" name="object 10"/>
          <p:cNvSpPr txBox="1"/>
          <p:nvPr/>
        </p:nvSpPr>
        <p:spPr>
          <a:xfrm>
            <a:off x="1187196" y="2695955"/>
            <a:ext cx="2350135" cy="394979"/>
          </a:xfrm>
          <a:prstGeom prst="rect">
            <a:avLst/>
          </a:prstGeom>
          <a:solidFill>
            <a:srgbClr val="7E7E7E"/>
          </a:solidFill>
        </p:spPr>
        <p:txBody>
          <a:bodyPr vert="horz" wrap="square" lIns="0" tIns="116839" rIns="0" bIns="0" rtlCol="0">
            <a:spAutoFit/>
          </a:bodyPr>
          <a:lstStyle/>
          <a:p>
            <a:pPr marL="697865">
              <a:lnSpc>
                <a:spcPct val="100000"/>
              </a:lnSpc>
              <a:spcBef>
                <a:spcPts val="919"/>
              </a:spcBef>
            </a:pPr>
            <a:r>
              <a:rPr sz="1800" spc="-5" dirty="0">
                <a:solidFill>
                  <a:srgbClr val="FFFFFF"/>
                </a:solidFill>
                <a:latin typeface="微软雅黑" panose="020B0503020204020204" pitchFamily="34" charset="-122"/>
                <a:ea typeface="微软雅黑" panose="020B0503020204020204" pitchFamily="34" charset="-122"/>
                <a:cs typeface="微软雅黑"/>
              </a:rPr>
              <a:t>15</a:t>
            </a:r>
            <a:r>
              <a:rPr sz="1800" dirty="0">
                <a:solidFill>
                  <a:srgbClr val="FFFFFF"/>
                </a:solidFill>
                <a:latin typeface="微软雅黑" panose="020B0503020204020204" pitchFamily="34" charset="-122"/>
                <a:ea typeface="微软雅黑" panose="020B0503020204020204" pitchFamily="34" charset="-122"/>
                <a:cs typeface="微软雅黑"/>
              </a:rPr>
              <a:t>秒视频</a:t>
            </a:r>
            <a:endParaRPr sz="1800">
              <a:latin typeface="微软雅黑" panose="020B0503020204020204" pitchFamily="34" charset="-122"/>
              <a:ea typeface="微软雅黑" panose="020B0503020204020204" pitchFamily="34" charset="-122"/>
              <a:cs typeface="微软雅黑"/>
            </a:endParaRPr>
          </a:p>
        </p:txBody>
      </p:sp>
      <p:sp>
        <p:nvSpPr>
          <p:cNvPr id="11" name="object 11"/>
          <p:cNvSpPr txBox="1"/>
          <p:nvPr/>
        </p:nvSpPr>
        <p:spPr>
          <a:xfrm>
            <a:off x="3543300" y="2695955"/>
            <a:ext cx="2352040" cy="394979"/>
          </a:xfrm>
          <a:prstGeom prst="rect">
            <a:avLst/>
          </a:prstGeom>
          <a:solidFill>
            <a:srgbClr val="E01F11"/>
          </a:solidFill>
        </p:spPr>
        <p:txBody>
          <a:bodyPr vert="horz" wrap="square" lIns="0" tIns="116839" rIns="0" bIns="0" rtlCol="0">
            <a:spAutoFit/>
          </a:bodyPr>
          <a:lstStyle/>
          <a:p>
            <a:pPr marL="697230">
              <a:lnSpc>
                <a:spcPct val="100000"/>
              </a:lnSpc>
              <a:spcBef>
                <a:spcPts val="919"/>
              </a:spcBef>
            </a:pPr>
            <a:r>
              <a:rPr sz="1800" spc="-5" dirty="0">
                <a:solidFill>
                  <a:srgbClr val="FFFFFF"/>
                </a:solidFill>
                <a:latin typeface="微软雅黑" panose="020B0503020204020204" pitchFamily="34" charset="-122"/>
                <a:ea typeface="微软雅黑" panose="020B0503020204020204" pitchFamily="34" charset="-122"/>
                <a:cs typeface="微软雅黑"/>
              </a:rPr>
              <a:t>30</a:t>
            </a:r>
            <a:r>
              <a:rPr sz="1800" dirty="0">
                <a:solidFill>
                  <a:srgbClr val="FFFFFF"/>
                </a:solidFill>
                <a:latin typeface="微软雅黑" panose="020B0503020204020204" pitchFamily="34" charset="-122"/>
                <a:ea typeface="微软雅黑" panose="020B0503020204020204" pitchFamily="34" charset="-122"/>
                <a:cs typeface="微软雅黑"/>
              </a:rPr>
              <a:t>秒视频</a:t>
            </a:r>
            <a:endParaRPr sz="1800">
              <a:latin typeface="微软雅黑" panose="020B0503020204020204" pitchFamily="34" charset="-122"/>
              <a:ea typeface="微软雅黑" panose="020B0503020204020204" pitchFamily="34" charset="-122"/>
              <a:cs typeface="微软雅黑"/>
            </a:endParaRPr>
          </a:p>
        </p:txBody>
      </p:sp>
      <p:sp>
        <p:nvSpPr>
          <p:cNvPr id="12" name="object 12"/>
          <p:cNvSpPr/>
          <p:nvPr/>
        </p:nvSpPr>
        <p:spPr>
          <a:xfrm>
            <a:off x="1197571" y="2495588"/>
            <a:ext cx="9718675" cy="76200"/>
          </a:xfrm>
          <a:custGeom>
            <a:avLst/>
            <a:gdLst/>
            <a:ahLst/>
            <a:cxnLst/>
            <a:rect l="l" t="t" r="r" b="b"/>
            <a:pathLst>
              <a:path w="9718675" h="76200">
                <a:moveTo>
                  <a:pt x="9699158" y="47675"/>
                </a:moveTo>
                <a:lnTo>
                  <a:pt x="9689617" y="47675"/>
                </a:lnTo>
                <a:lnTo>
                  <a:pt x="9689642" y="28625"/>
                </a:lnTo>
                <a:lnTo>
                  <a:pt x="9670593" y="28603"/>
                </a:lnTo>
                <a:lnTo>
                  <a:pt x="9642055" y="0"/>
                </a:lnTo>
                <a:lnTo>
                  <a:pt x="9718205" y="38176"/>
                </a:lnTo>
                <a:lnTo>
                  <a:pt x="9699158" y="47675"/>
                </a:lnTo>
                <a:close/>
              </a:path>
              <a:path w="9718675" h="76200">
                <a:moveTo>
                  <a:pt x="9670570" y="47653"/>
                </a:moveTo>
                <a:lnTo>
                  <a:pt x="0" y="36525"/>
                </a:lnTo>
                <a:lnTo>
                  <a:pt x="25" y="17475"/>
                </a:lnTo>
                <a:lnTo>
                  <a:pt x="9670593" y="28603"/>
                </a:lnTo>
                <a:lnTo>
                  <a:pt x="9680105" y="38138"/>
                </a:lnTo>
                <a:lnTo>
                  <a:pt x="9670570" y="47653"/>
                </a:lnTo>
                <a:close/>
              </a:path>
              <a:path w="9718675" h="76200">
                <a:moveTo>
                  <a:pt x="9689617" y="47675"/>
                </a:moveTo>
                <a:lnTo>
                  <a:pt x="9670570" y="47653"/>
                </a:lnTo>
                <a:lnTo>
                  <a:pt x="9680105" y="38138"/>
                </a:lnTo>
                <a:lnTo>
                  <a:pt x="9670593" y="28603"/>
                </a:lnTo>
                <a:lnTo>
                  <a:pt x="9689642" y="28625"/>
                </a:lnTo>
                <a:lnTo>
                  <a:pt x="9689617" y="47675"/>
                </a:lnTo>
                <a:close/>
              </a:path>
              <a:path w="9718675" h="76200">
                <a:moveTo>
                  <a:pt x="9641966" y="76200"/>
                </a:moveTo>
                <a:lnTo>
                  <a:pt x="9670570" y="47653"/>
                </a:lnTo>
                <a:lnTo>
                  <a:pt x="9699158" y="47675"/>
                </a:lnTo>
                <a:lnTo>
                  <a:pt x="9641966" y="76200"/>
                </a:lnTo>
                <a:close/>
              </a:path>
            </a:pathLst>
          </a:custGeom>
          <a:solidFill>
            <a:srgbClr val="40404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13" name="object 13"/>
          <p:cNvSpPr/>
          <p:nvPr/>
        </p:nvSpPr>
        <p:spPr>
          <a:xfrm>
            <a:off x="1197584" y="2407462"/>
            <a:ext cx="0" cy="121285"/>
          </a:xfrm>
          <a:custGeom>
            <a:avLst/>
            <a:gdLst/>
            <a:ahLst/>
            <a:cxnLst/>
            <a:rect l="l" t="t" r="r" b="b"/>
            <a:pathLst>
              <a:path h="121285">
                <a:moveTo>
                  <a:pt x="0" y="0"/>
                </a:moveTo>
                <a:lnTo>
                  <a:pt x="0" y="120980"/>
                </a:lnTo>
              </a:path>
            </a:pathLst>
          </a:custGeom>
          <a:ln w="19050">
            <a:solidFill>
              <a:srgbClr val="404040"/>
            </a:solidFill>
          </a:ln>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14" name="object 14"/>
          <p:cNvSpPr txBox="1"/>
          <p:nvPr/>
        </p:nvSpPr>
        <p:spPr>
          <a:xfrm>
            <a:off x="3334943" y="2127630"/>
            <a:ext cx="423545"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15</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15" name="object 15"/>
          <p:cNvSpPr/>
          <p:nvPr/>
        </p:nvSpPr>
        <p:spPr>
          <a:xfrm>
            <a:off x="3488435" y="2407462"/>
            <a:ext cx="114300" cy="158953"/>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16" name="object 16"/>
          <p:cNvSpPr txBox="1"/>
          <p:nvPr/>
        </p:nvSpPr>
        <p:spPr>
          <a:xfrm>
            <a:off x="1061605" y="2127630"/>
            <a:ext cx="313690"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0</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17" name="object 17"/>
          <p:cNvSpPr txBox="1"/>
          <p:nvPr/>
        </p:nvSpPr>
        <p:spPr>
          <a:xfrm>
            <a:off x="5689993" y="2127630"/>
            <a:ext cx="423545"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30</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18" name="object 18"/>
          <p:cNvSpPr/>
          <p:nvPr/>
        </p:nvSpPr>
        <p:spPr>
          <a:xfrm>
            <a:off x="5844540" y="2407462"/>
            <a:ext cx="112775" cy="158953"/>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19" name="object 19"/>
          <p:cNvSpPr txBox="1"/>
          <p:nvPr/>
        </p:nvSpPr>
        <p:spPr>
          <a:xfrm>
            <a:off x="5894832" y="2695955"/>
            <a:ext cx="2350135" cy="394979"/>
          </a:xfrm>
          <a:prstGeom prst="rect">
            <a:avLst/>
          </a:prstGeom>
          <a:solidFill>
            <a:srgbClr val="C00000"/>
          </a:solidFill>
        </p:spPr>
        <p:txBody>
          <a:bodyPr vert="horz" wrap="square" lIns="0" tIns="116839" rIns="0" bIns="0" rtlCol="0">
            <a:spAutoFit/>
          </a:bodyPr>
          <a:lstStyle/>
          <a:p>
            <a:pPr marL="697865">
              <a:lnSpc>
                <a:spcPct val="100000"/>
              </a:lnSpc>
              <a:spcBef>
                <a:spcPts val="919"/>
              </a:spcBef>
            </a:pPr>
            <a:r>
              <a:rPr sz="1800" spc="-5" dirty="0">
                <a:solidFill>
                  <a:srgbClr val="FFFFFF"/>
                </a:solidFill>
                <a:latin typeface="微软雅黑" panose="020B0503020204020204" pitchFamily="34" charset="-122"/>
                <a:ea typeface="微软雅黑" panose="020B0503020204020204" pitchFamily="34" charset="-122"/>
                <a:cs typeface="微软雅黑"/>
              </a:rPr>
              <a:t>45</a:t>
            </a:r>
            <a:r>
              <a:rPr sz="1800" dirty="0">
                <a:solidFill>
                  <a:srgbClr val="FFFFFF"/>
                </a:solidFill>
                <a:latin typeface="微软雅黑" panose="020B0503020204020204" pitchFamily="34" charset="-122"/>
                <a:ea typeface="微软雅黑" panose="020B0503020204020204" pitchFamily="34" charset="-122"/>
                <a:cs typeface="微软雅黑"/>
              </a:rPr>
              <a:t>秒视频</a:t>
            </a:r>
            <a:endParaRPr sz="1800">
              <a:latin typeface="微软雅黑" panose="020B0503020204020204" pitchFamily="34" charset="-122"/>
              <a:ea typeface="微软雅黑" panose="020B0503020204020204" pitchFamily="34" charset="-122"/>
              <a:cs typeface="微软雅黑"/>
            </a:endParaRPr>
          </a:p>
        </p:txBody>
      </p:sp>
      <p:sp>
        <p:nvSpPr>
          <p:cNvPr id="20" name="object 20"/>
          <p:cNvSpPr txBox="1"/>
          <p:nvPr/>
        </p:nvSpPr>
        <p:spPr>
          <a:xfrm>
            <a:off x="8036788" y="2127630"/>
            <a:ext cx="423545"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45</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21" name="object 21"/>
          <p:cNvSpPr/>
          <p:nvPr/>
        </p:nvSpPr>
        <p:spPr>
          <a:xfrm>
            <a:off x="8191500" y="2407462"/>
            <a:ext cx="112775" cy="158953"/>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22" name="object 22"/>
          <p:cNvSpPr/>
          <p:nvPr/>
        </p:nvSpPr>
        <p:spPr>
          <a:xfrm>
            <a:off x="8237219" y="2695955"/>
            <a:ext cx="2350135" cy="538480"/>
          </a:xfrm>
          <a:custGeom>
            <a:avLst/>
            <a:gdLst/>
            <a:ahLst/>
            <a:cxnLst/>
            <a:rect l="l" t="t" r="r" b="b"/>
            <a:pathLst>
              <a:path w="2350134" h="538480">
                <a:moveTo>
                  <a:pt x="0" y="0"/>
                </a:moveTo>
                <a:lnTo>
                  <a:pt x="2350007" y="0"/>
                </a:lnTo>
                <a:lnTo>
                  <a:pt x="2350007" y="537972"/>
                </a:lnTo>
                <a:lnTo>
                  <a:pt x="0" y="537972"/>
                </a:lnTo>
                <a:lnTo>
                  <a:pt x="0" y="0"/>
                </a:lnTo>
                <a:close/>
              </a:path>
            </a:pathLst>
          </a:custGeom>
          <a:solidFill>
            <a:srgbClr val="00000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23" name="object 23"/>
          <p:cNvSpPr/>
          <p:nvPr/>
        </p:nvSpPr>
        <p:spPr>
          <a:xfrm>
            <a:off x="8231289" y="2689605"/>
            <a:ext cx="2362835" cy="551180"/>
          </a:xfrm>
          <a:custGeom>
            <a:avLst/>
            <a:gdLst/>
            <a:ahLst/>
            <a:cxnLst/>
            <a:rect l="l" t="t" r="r" b="b"/>
            <a:pathLst>
              <a:path w="2362834" h="551180">
                <a:moveTo>
                  <a:pt x="2362212" y="551180"/>
                </a:moveTo>
                <a:lnTo>
                  <a:pt x="0" y="551180"/>
                </a:lnTo>
                <a:lnTo>
                  <a:pt x="0" y="0"/>
                </a:lnTo>
                <a:lnTo>
                  <a:pt x="2362212" y="0"/>
                </a:lnTo>
                <a:lnTo>
                  <a:pt x="2362212" y="6350"/>
                </a:lnTo>
                <a:lnTo>
                  <a:pt x="12700" y="6350"/>
                </a:lnTo>
                <a:lnTo>
                  <a:pt x="6350" y="12700"/>
                </a:lnTo>
                <a:lnTo>
                  <a:pt x="12700" y="12700"/>
                </a:lnTo>
                <a:lnTo>
                  <a:pt x="12700" y="538480"/>
                </a:lnTo>
                <a:lnTo>
                  <a:pt x="6350" y="538480"/>
                </a:lnTo>
                <a:lnTo>
                  <a:pt x="12700" y="544830"/>
                </a:lnTo>
                <a:lnTo>
                  <a:pt x="2362212" y="544830"/>
                </a:lnTo>
                <a:lnTo>
                  <a:pt x="2362212" y="551180"/>
                </a:lnTo>
                <a:close/>
              </a:path>
              <a:path w="2362834" h="551180">
                <a:moveTo>
                  <a:pt x="12700" y="12700"/>
                </a:moveTo>
                <a:lnTo>
                  <a:pt x="6350" y="12700"/>
                </a:lnTo>
                <a:lnTo>
                  <a:pt x="12700" y="6350"/>
                </a:lnTo>
                <a:lnTo>
                  <a:pt x="12700" y="12700"/>
                </a:lnTo>
                <a:close/>
              </a:path>
              <a:path w="2362834" h="551180">
                <a:moveTo>
                  <a:pt x="2349512" y="12700"/>
                </a:moveTo>
                <a:lnTo>
                  <a:pt x="12700" y="12700"/>
                </a:lnTo>
                <a:lnTo>
                  <a:pt x="12700" y="6350"/>
                </a:lnTo>
                <a:lnTo>
                  <a:pt x="2349512" y="6350"/>
                </a:lnTo>
                <a:lnTo>
                  <a:pt x="2349512" y="12700"/>
                </a:lnTo>
                <a:close/>
              </a:path>
              <a:path w="2362834" h="551180">
                <a:moveTo>
                  <a:pt x="2349512" y="544830"/>
                </a:moveTo>
                <a:lnTo>
                  <a:pt x="2349512" y="6350"/>
                </a:lnTo>
                <a:lnTo>
                  <a:pt x="2355862" y="12700"/>
                </a:lnTo>
                <a:lnTo>
                  <a:pt x="2362212" y="12700"/>
                </a:lnTo>
                <a:lnTo>
                  <a:pt x="2362212" y="538480"/>
                </a:lnTo>
                <a:lnTo>
                  <a:pt x="2355862" y="538480"/>
                </a:lnTo>
                <a:lnTo>
                  <a:pt x="2349512" y="544830"/>
                </a:lnTo>
                <a:close/>
              </a:path>
              <a:path w="2362834" h="551180">
                <a:moveTo>
                  <a:pt x="2362212" y="12700"/>
                </a:moveTo>
                <a:lnTo>
                  <a:pt x="2355862" y="12700"/>
                </a:lnTo>
                <a:lnTo>
                  <a:pt x="2349512" y="6350"/>
                </a:lnTo>
                <a:lnTo>
                  <a:pt x="2362212" y="6350"/>
                </a:lnTo>
                <a:lnTo>
                  <a:pt x="2362212" y="12700"/>
                </a:lnTo>
                <a:close/>
              </a:path>
              <a:path w="2362834" h="551180">
                <a:moveTo>
                  <a:pt x="12700" y="544830"/>
                </a:moveTo>
                <a:lnTo>
                  <a:pt x="6350" y="538480"/>
                </a:lnTo>
                <a:lnTo>
                  <a:pt x="12700" y="538480"/>
                </a:lnTo>
                <a:lnTo>
                  <a:pt x="12700" y="544830"/>
                </a:lnTo>
                <a:close/>
              </a:path>
              <a:path w="2362834" h="551180">
                <a:moveTo>
                  <a:pt x="2349512" y="544830"/>
                </a:moveTo>
                <a:lnTo>
                  <a:pt x="12700" y="544830"/>
                </a:lnTo>
                <a:lnTo>
                  <a:pt x="12700" y="538480"/>
                </a:lnTo>
                <a:lnTo>
                  <a:pt x="2349512" y="538480"/>
                </a:lnTo>
                <a:lnTo>
                  <a:pt x="2349512" y="544830"/>
                </a:lnTo>
                <a:close/>
              </a:path>
              <a:path w="2362834" h="551180">
                <a:moveTo>
                  <a:pt x="2362212" y="544830"/>
                </a:moveTo>
                <a:lnTo>
                  <a:pt x="2349512" y="544830"/>
                </a:lnTo>
                <a:lnTo>
                  <a:pt x="2355862" y="538480"/>
                </a:lnTo>
                <a:lnTo>
                  <a:pt x="2362212" y="538480"/>
                </a:lnTo>
                <a:lnTo>
                  <a:pt x="2362212" y="544830"/>
                </a:lnTo>
                <a:close/>
              </a:path>
            </a:pathLst>
          </a:custGeom>
          <a:solidFill>
            <a:srgbClr val="142C55"/>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24" name="object 24"/>
          <p:cNvSpPr txBox="1"/>
          <p:nvPr/>
        </p:nvSpPr>
        <p:spPr>
          <a:xfrm>
            <a:off x="8237219" y="2800096"/>
            <a:ext cx="2350135" cy="299720"/>
          </a:xfrm>
          <a:prstGeom prst="rect">
            <a:avLst/>
          </a:prstGeom>
        </p:spPr>
        <p:txBody>
          <a:bodyPr vert="horz" wrap="square" lIns="0" tIns="12700" rIns="0" bIns="0" rtlCol="0">
            <a:spAutoFit/>
          </a:bodyPr>
          <a:lstStyle/>
          <a:p>
            <a:pPr marL="650240">
              <a:lnSpc>
                <a:spcPct val="100000"/>
              </a:lnSpc>
              <a:spcBef>
                <a:spcPts val="100"/>
              </a:spcBef>
            </a:pPr>
            <a:r>
              <a:rPr sz="1800" spc="-5" dirty="0">
                <a:solidFill>
                  <a:srgbClr val="FFFFFF"/>
                </a:solidFill>
                <a:latin typeface="微软雅黑" panose="020B0503020204020204" pitchFamily="34" charset="-122"/>
                <a:ea typeface="微软雅黑" panose="020B0503020204020204" pitchFamily="34" charset="-122"/>
                <a:cs typeface="微软雅黑"/>
              </a:rPr>
              <a:t>1</a:t>
            </a:r>
            <a:r>
              <a:rPr sz="1800" dirty="0">
                <a:solidFill>
                  <a:srgbClr val="FFFFFF"/>
                </a:solidFill>
                <a:latin typeface="微软雅黑" panose="020B0503020204020204" pitchFamily="34" charset="-122"/>
                <a:ea typeface="微软雅黑" panose="020B0503020204020204" pitchFamily="34" charset="-122"/>
                <a:cs typeface="微软雅黑"/>
              </a:rPr>
              <a:t>分钟视频</a:t>
            </a:r>
            <a:endParaRPr sz="1800">
              <a:latin typeface="微软雅黑" panose="020B0503020204020204" pitchFamily="34" charset="-122"/>
              <a:ea typeface="微软雅黑" panose="020B0503020204020204" pitchFamily="34" charset="-122"/>
              <a:cs typeface="微软雅黑"/>
            </a:endParaRPr>
          </a:p>
        </p:txBody>
      </p:sp>
      <p:sp>
        <p:nvSpPr>
          <p:cNvPr id="25" name="object 25"/>
          <p:cNvSpPr txBox="1"/>
          <p:nvPr/>
        </p:nvSpPr>
        <p:spPr>
          <a:xfrm>
            <a:off x="10349928" y="2127630"/>
            <a:ext cx="491490"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1分</a:t>
            </a:r>
            <a:r>
              <a:rPr sz="1400" b="1" spc="5" dirty="0">
                <a:solidFill>
                  <a:srgbClr val="0D0D0D"/>
                </a:solidFill>
                <a:latin typeface="微软雅黑" panose="020B0503020204020204" pitchFamily="34" charset="-122"/>
                <a:ea typeface="微软雅黑" panose="020B0503020204020204" pitchFamily="34" charset="-122"/>
                <a:cs typeface="微软雅黑"/>
              </a:rPr>
              <a:t>钟</a:t>
            </a:r>
            <a:endParaRPr sz="1400">
              <a:latin typeface="微软雅黑" panose="020B0503020204020204" pitchFamily="34" charset="-122"/>
              <a:ea typeface="微软雅黑" panose="020B0503020204020204" pitchFamily="34" charset="-122"/>
              <a:cs typeface="微软雅黑"/>
            </a:endParaRPr>
          </a:p>
        </p:txBody>
      </p:sp>
      <p:sp>
        <p:nvSpPr>
          <p:cNvPr id="26" name="object 26"/>
          <p:cNvSpPr/>
          <p:nvPr/>
        </p:nvSpPr>
        <p:spPr>
          <a:xfrm>
            <a:off x="10538459" y="2407462"/>
            <a:ext cx="112775" cy="158953"/>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27" name="object 27"/>
          <p:cNvSpPr txBox="1"/>
          <p:nvPr/>
        </p:nvSpPr>
        <p:spPr>
          <a:xfrm>
            <a:off x="8326386" y="3322837"/>
            <a:ext cx="1270635" cy="648970"/>
          </a:xfrm>
          <a:prstGeom prst="rect">
            <a:avLst/>
          </a:prstGeom>
        </p:spPr>
        <p:txBody>
          <a:bodyPr vert="horz" wrap="square" lIns="0" tIns="88265" rIns="0" bIns="0" rtlCol="0">
            <a:spAutoFit/>
          </a:bodyPr>
          <a:lstStyle/>
          <a:p>
            <a:pPr marL="161925" indent="-149860">
              <a:lnSpc>
                <a:spcPct val="100000"/>
              </a:lnSpc>
              <a:spcBef>
                <a:spcPts val="695"/>
              </a:spcBef>
              <a:buSzPct val="94444"/>
              <a:buChar char="●"/>
              <a:tabLst>
                <a:tab pos="162560" algn="l"/>
              </a:tabLst>
            </a:pPr>
            <a:r>
              <a:rPr sz="1800" b="1" spc="-5" dirty="0">
                <a:latin typeface="微软雅黑" panose="020B0503020204020204" pitchFamily="34" charset="-122"/>
                <a:ea typeface="微软雅黑" panose="020B0503020204020204" pitchFamily="34" charset="-122"/>
                <a:cs typeface="微软雅黑"/>
              </a:rPr>
              <a:t>1</a:t>
            </a:r>
            <a:r>
              <a:rPr sz="1800" b="1" dirty="0">
                <a:latin typeface="微软雅黑" panose="020B0503020204020204" pitchFamily="34" charset="-122"/>
                <a:ea typeface="微软雅黑" panose="020B0503020204020204" pitchFamily="34" charset="-122"/>
                <a:cs typeface="微软雅黑"/>
              </a:rPr>
              <a:t>分钟视频</a:t>
            </a:r>
            <a:endParaRPr sz="1800">
              <a:latin typeface="微软雅黑" panose="020B0503020204020204" pitchFamily="34" charset="-122"/>
              <a:ea typeface="微软雅黑" panose="020B0503020204020204" pitchFamily="34" charset="-122"/>
              <a:cs typeface="微软雅黑"/>
            </a:endParaRPr>
          </a:p>
          <a:p>
            <a:pPr marL="12700">
              <a:lnSpc>
                <a:spcPct val="100000"/>
              </a:lnSpc>
              <a:spcBef>
                <a:spcPts val="470"/>
              </a:spcBef>
            </a:pPr>
            <a:r>
              <a:rPr sz="1400" dirty="0">
                <a:latin typeface="微软雅黑" panose="020B0503020204020204" pitchFamily="34" charset="-122"/>
                <a:ea typeface="微软雅黑" panose="020B0503020204020204" pitchFamily="34" charset="-122"/>
                <a:cs typeface="微软雅黑"/>
              </a:rPr>
              <a:t>剧情完整度最</a:t>
            </a:r>
            <a:r>
              <a:rPr sz="1400" spc="5" dirty="0">
                <a:latin typeface="微软雅黑" panose="020B0503020204020204" pitchFamily="34" charset="-122"/>
                <a:ea typeface="微软雅黑" panose="020B0503020204020204" pitchFamily="34" charset="-122"/>
                <a:cs typeface="微软雅黑"/>
              </a:rPr>
              <a:t>优</a:t>
            </a:r>
            <a:endParaRPr sz="1400">
              <a:latin typeface="微软雅黑" panose="020B0503020204020204" pitchFamily="34" charset="-122"/>
              <a:ea typeface="微软雅黑" panose="020B0503020204020204" pitchFamily="34" charset="-122"/>
              <a:cs typeface="微软雅黑"/>
            </a:endParaRPr>
          </a:p>
        </p:txBody>
      </p:sp>
      <p:sp>
        <p:nvSpPr>
          <p:cNvPr id="28" name="object 28"/>
          <p:cNvSpPr/>
          <p:nvPr/>
        </p:nvSpPr>
        <p:spPr>
          <a:xfrm>
            <a:off x="3521671" y="2629192"/>
            <a:ext cx="4739005" cy="692150"/>
          </a:xfrm>
          <a:custGeom>
            <a:avLst/>
            <a:gdLst/>
            <a:ahLst/>
            <a:cxnLst/>
            <a:rect l="l" t="t" r="r" b="b"/>
            <a:pathLst>
              <a:path w="4739005" h="692150">
                <a:moveTo>
                  <a:pt x="4738674" y="691921"/>
                </a:moveTo>
                <a:lnTo>
                  <a:pt x="0" y="691921"/>
                </a:lnTo>
                <a:lnTo>
                  <a:pt x="0" y="0"/>
                </a:lnTo>
                <a:lnTo>
                  <a:pt x="4738674" y="0"/>
                </a:lnTo>
                <a:lnTo>
                  <a:pt x="4738674" y="12699"/>
                </a:lnTo>
                <a:lnTo>
                  <a:pt x="25400" y="12699"/>
                </a:lnTo>
                <a:lnTo>
                  <a:pt x="12700" y="25399"/>
                </a:lnTo>
                <a:lnTo>
                  <a:pt x="25400" y="25399"/>
                </a:lnTo>
                <a:lnTo>
                  <a:pt x="25400" y="666521"/>
                </a:lnTo>
                <a:lnTo>
                  <a:pt x="12700" y="666521"/>
                </a:lnTo>
                <a:lnTo>
                  <a:pt x="25400" y="679221"/>
                </a:lnTo>
                <a:lnTo>
                  <a:pt x="4738674" y="679221"/>
                </a:lnTo>
                <a:lnTo>
                  <a:pt x="4738674" y="691921"/>
                </a:lnTo>
                <a:close/>
              </a:path>
              <a:path w="4739005" h="692150">
                <a:moveTo>
                  <a:pt x="25400" y="25399"/>
                </a:moveTo>
                <a:lnTo>
                  <a:pt x="12700" y="25399"/>
                </a:lnTo>
                <a:lnTo>
                  <a:pt x="25400" y="12699"/>
                </a:lnTo>
                <a:lnTo>
                  <a:pt x="25400" y="25399"/>
                </a:lnTo>
                <a:close/>
              </a:path>
              <a:path w="4739005" h="692150">
                <a:moveTo>
                  <a:pt x="4713274" y="25399"/>
                </a:moveTo>
                <a:lnTo>
                  <a:pt x="25400" y="25399"/>
                </a:lnTo>
                <a:lnTo>
                  <a:pt x="25400" y="12699"/>
                </a:lnTo>
                <a:lnTo>
                  <a:pt x="4713274" y="12699"/>
                </a:lnTo>
                <a:lnTo>
                  <a:pt x="4713274" y="25399"/>
                </a:lnTo>
                <a:close/>
              </a:path>
              <a:path w="4739005" h="692150">
                <a:moveTo>
                  <a:pt x="4713274" y="679221"/>
                </a:moveTo>
                <a:lnTo>
                  <a:pt x="4713274" y="12699"/>
                </a:lnTo>
                <a:lnTo>
                  <a:pt x="4725974" y="25399"/>
                </a:lnTo>
                <a:lnTo>
                  <a:pt x="4738674" y="25399"/>
                </a:lnTo>
                <a:lnTo>
                  <a:pt x="4738674" y="666521"/>
                </a:lnTo>
                <a:lnTo>
                  <a:pt x="4725974" y="666521"/>
                </a:lnTo>
                <a:lnTo>
                  <a:pt x="4713274" y="679221"/>
                </a:lnTo>
                <a:close/>
              </a:path>
              <a:path w="4739005" h="692150">
                <a:moveTo>
                  <a:pt x="4738674" y="25399"/>
                </a:moveTo>
                <a:lnTo>
                  <a:pt x="4725974" y="25399"/>
                </a:lnTo>
                <a:lnTo>
                  <a:pt x="4713274" y="12699"/>
                </a:lnTo>
                <a:lnTo>
                  <a:pt x="4738674" y="12699"/>
                </a:lnTo>
                <a:lnTo>
                  <a:pt x="4738674" y="25399"/>
                </a:lnTo>
                <a:close/>
              </a:path>
              <a:path w="4739005" h="692150">
                <a:moveTo>
                  <a:pt x="25400" y="679221"/>
                </a:moveTo>
                <a:lnTo>
                  <a:pt x="12700" y="666521"/>
                </a:lnTo>
                <a:lnTo>
                  <a:pt x="25400" y="666521"/>
                </a:lnTo>
                <a:lnTo>
                  <a:pt x="25400" y="679221"/>
                </a:lnTo>
                <a:close/>
              </a:path>
              <a:path w="4739005" h="692150">
                <a:moveTo>
                  <a:pt x="4713274" y="679221"/>
                </a:moveTo>
                <a:lnTo>
                  <a:pt x="25400" y="679221"/>
                </a:lnTo>
                <a:lnTo>
                  <a:pt x="25400" y="666521"/>
                </a:lnTo>
                <a:lnTo>
                  <a:pt x="4713274" y="666521"/>
                </a:lnTo>
                <a:lnTo>
                  <a:pt x="4713274" y="679221"/>
                </a:lnTo>
                <a:close/>
              </a:path>
              <a:path w="4739005" h="692150">
                <a:moveTo>
                  <a:pt x="4738674" y="679221"/>
                </a:moveTo>
                <a:lnTo>
                  <a:pt x="4713274" y="679221"/>
                </a:lnTo>
                <a:lnTo>
                  <a:pt x="4725974" y="666521"/>
                </a:lnTo>
                <a:lnTo>
                  <a:pt x="4738674" y="666521"/>
                </a:lnTo>
                <a:lnTo>
                  <a:pt x="4738674" y="679221"/>
                </a:lnTo>
                <a:close/>
              </a:path>
            </a:pathLst>
          </a:custGeom>
          <a:solidFill>
            <a:srgbClr val="00000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29" name="object 29"/>
          <p:cNvSpPr txBox="1"/>
          <p:nvPr/>
        </p:nvSpPr>
        <p:spPr>
          <a:xfrm>
            <a:off x="1122527" y="5798184"/>
            <a:ext cx="1089025" cy="299720"/>
          </a:xfrm>
          <a:prstGeom prst="rect">
            <a:avLst/>
          </a:prstGeom>
        </p:spPr>
        <p:txBody>
          <a:bodyPr vert="horz" wrap="square" lIns="0" tIns="12700" rIns="0" bIns="0" rtlCol="0">
            <a:spAutoFit/>
          </a:bodyPr>
          <a:lstStyle/>
          <a:p>
            <a:pPr marL="161925" indent="-149860">
              <a:lnSpc>
                <a:spcPct val="100000"/>
              </a:lnSpc>
              <a:spcBef>
                <a:spcPts val="100"/>
              </a:spcBef>
              <a:buSzPct val="94444"/>
              <a:buChar char="●"/>
              <a:tabLst>
                <a:tab pos="162560" algn="l"/>
              </a:tabLst>
            </a:pPr>
            <a:r>
              <a:rPr sz="1800" dirty="0">
                <a:solidFill>
                  <a:srgbClr val="585858"/>
                </a:solidFill>
                <a:latin typeface="微软雅黑" panose="020B0503020204020204" pitchFamily="34" charset="-122"/>
                <a:ea typeface="微软雅黑" panose="020B0503020204020204" pitchFamily="34" charset="-122"/>
                <a:cs typeface="微软雅黑"/>
              </a:rPr>
              <a:t>吸引关注</a:t>
            </a:r>
            <a:endParaRPr sz="1800">
              <a:latin typeface="微软雅黑" panose="020B0503020204020204" pitchFamily="34" charset="-122"/>
              <a:ea typeface="微软雅黑" panose="020B0503020204020204" pitchFamily="34" charset="-122"/>
              <a:cs typeface="微软雅黑"/>
            </a:endParaRPr>
          </a:p>
        </p:txBody>
      </p:sp>
      <p:sp>
        <p:nvSpPr>
          <p:cNvPr id="30" name="object 30"/>
          <p:cNvSpPr txBox="1"/>
          <p:nvPr/>
        </p:nvSpPr>
        <p:spPr>
          <a:xfrm>
            <a:off x="2618066" y="5778614"/>
            <a:ext cx="1546225" cy="299720"/>
          </a:xfrm>
          <a:prstGeom prst="rect">
            <a:avLst/>
          </a:prstGeom>
        </p:spPr>
        <p:txBody>
          <a:bodyPr vert="horz" wrap="square" lIns="0" tIns="12700" rIns="0" bIns="0" rtlCol="0">
            <a:spAutoFit/>
          </a:bodyPr>
          <a:lstStyle/>
          <a:p>
            <a:pPr marL="161925" indent="-149860">
              <a:lnSpc>
                <a:spcPct val="100000"/>
              </a:lnSpc>
              <a:spcBef>
                <a:spcPts val="100"/>
              </a:spcBef>
              <a:buSzPct val="94444"/>
              <a:buChar char="●"/>
              <a:tabLst>
                <a:tab pos="162560" algn="l"/>
              </a:tabLst>
            </a:pPr>
            <a:r>
              <a:rPr sz="1800" dirty="0">
                <a:solidFill>
                  <a:srgbClr val="FF0000"/>
                </a:solidFill>
                <a:latin typeface="微软雅黑" panose="020B0503020204020204" pitchFamily="34" charset="-122"/>
                <a:ea typeface="微软雅黑" panose="020B0503020204020204" pitchFamily="34" charset="-122"/>
                <a:cs typeface="微软雅黑"/>
              </a:rPr>
              <a:t>侧重故事情节</a:t>
            </a:r>
            <a:endParaRPr sz="1800">
              <a:latin typeface="微软雅黑" panose="020B0503020204020204" pitchFamily="34" charset="-122"/>
              <a:ea typeface="微软雅黑" panose="020B0503020204020204" pitchFamily="34" charset="-122"/>
              <a:cs typeface="微软雅黑"/>
            </a:endParaRPr>
          </a:p>
        </p:txBody>
      </p:sp>
      <p:sp>
        <p:nvSpPr>
          <p:cNvPr id="31" name="object 31"/>
          <p:cNvSpPr/>
          <p:nvPr/>
        </p:nvSpPr>
        <p:spPr>
          <a:xfrm>
            <a:off x="1179575" y="4204715"/>
            <a:ext cx="2357755" cy="307975"/>
          </a:xfrm>
          <a:custGeom>
            <a:avLst/>
            <a:gdLst/>
            <a:ahLst/>
            <a:cxnLst/>
            <a:rect l="l" t="t" r="r" b="b"/>
            <a:pathLst>
              <a:path w="2357754" h="307975">
                <a:moveTo>
                  <a:pt x="0" y="0"/>
                </a:moveTo>
                <a:lnTo>
                  <a:pt x="2357628" y="0"/>
                </a:lnTo>
                <a:lnTo>
                  <a:pt x="2357628" y="307848"/>
                </a:lnTo>
                <a:lnTo>
                  <a:pt x="0" y="307848"/>
                </a:lnTo>
                <a:lnTo>
                  <a:pt x="0" y="0"/>
                </a:lnTo>
                <a:close/>
              </a:path>
            </a:pathLst>
          </a:custGeom>
          <a:solidFill>
            <a:srgbClr val="00000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32" name="object 32"/>
          <p:cNvSpPr/>
          <p:nvPr/>
        </p:nvSpPr>
        <p:spPr>
          <a:xfrm>
            <a:off x="3213125" y="4260176"/>
            <a:ext cx="222859" cy="222694"/>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33" name="object 33"/>
          <p:cNvSpPr txBox="1"/>
          <p:nvPr/>
        </p:nvSpPr>
        <p:spPr>
          <a:xfrm>
            <a:off x="1190244" y="5106923"/>
            <a:ext cx="1115695" cy="383438"/>
          </a:xfrm>
          <a:prstGeom prst="rect">
            <a:avLst/>
          </a:prstGeom>
          <a:solidFill>
            <a:srgbClr val="7E7E7E"/>
          </a:solidFill>
        </p:spPr>
        <p:txBody>
          <a:bodyPr vert="horz" wrap="square" lIns="0" tIns="105410" rIns="0" bIns="0" rtlCol="0">
            <a:spAutoFit/>
          </a:bodyPr>
          <a:lstStyle/>
          <a:p>
            <a:pPr algn="ctr">
              <a:lnSpc>
                <a:spcPct val="100000"/>
              </a:lnSpc>
              <a:spcBef>
                <a:spcPts val="830"/>
              </a:spcBef>
            </a:pPr>
            <a:r>
              <a:rPr sz="1800" spc="-5" dirty="0">
                <a:solidFill>
                  <a:srgbClr val="FFFFFF"/>
                </a:solidFill>
                <a:latin typeface="微软雅黑" panose="020B0503020204020204" pitchFamily="34" charset="-122"/>
                <a:ea typeface="微软雅黑" panose="020B0503020204020204" pitchFamily="34" charset="-122"/>
                <a:cs typeface="微软雅黑"/>
              </a:rPr>
              <a:t>3</a:t>
            </a:r>
            <a:r>
              <a:rPr sz="1800" dirty="0">
                <a:solidFill>
                  <a:srgbClr val="FFFFFF"/>
                </a:solidFill>
                <a:latin typeface="微软雅黑" panose="020B0503020204020204" pitchFamily="34" charset="-122"/>
                <a:ea typeface="微软雅黑" panose="020B0503020204020204" pitchFamily="34" charset="-122"/>
                <a:cs typeface="微软雅黑"/>
              </a:rPr>
              <a:t>秒</a:t>
            </a:r>
            <a:endParaRPr sz="1800">
              <a:latin typeface="微软雅黑" panose="020B0503020204020204" pitchFamily="34" charset="-122"/>
              <a:ea typeface="微软雅黑" panose="020B0503020204020204" pitchFamily="34" charset="-122"/>
              <a:cs typeface="微软雅黑"/>
            </a:endParaRPr>
          </a:p>
        </p:txBody>
      </p:sp>
      <p:sp>
        <p:nvSpPr>
          <p:cNvPr id="34" name="object 34"/>
          <p:cNvSpPr txBox="1"/>
          <p:nvPr/>
        </p:nvSpPr>
        <p:spPr>
          <a:xfrm>
            <a:off x="2305811" y="5106923"/>
            <a:ext cx="2268220" cy="383438"/>
          </a:xfrm>
          <a:prstGeom prst="rect">
            <a:avLst/>
          </a:prstGeom>
          <a:solidFill>
            <a:srgbClr val="E01F11"/>
          </a:solidFill>
        </p:spPr>
        <p:txBody>
          <a:bodyPr vert="horz" wrap="square" lIns="0" tIns="105410" rIns="0" bIns="0" rtlCol="0">
            <a:spAutoFit/>
          </a:bodyPr>
          <a:lstStyle/>
          <a:p>
            <a:pPr algn="ctr">
              <a:lnSpc>
                <a:spcPct val="100000"/>
              </a:lnSpc>
              <a:spcBef>
                <a:spcPts val="830"/>
              </a:spcBef>
            </a:pPr>
            <a:r>
              <a:rPr sz="1800" spc="-5" dirty="0">
                <a:solidFill>
                  <a:srgbClr val="FFFFFF"/>
                </a:solidFill>
                <a:latin typeface="微软雅黑" panose="020B0503020204020204" pitchFamily="34" charset="-122"/>
                <a:ea typeface="微软雅黑" panose="020B0503020204020204" pitchFamily="34" charset="-122"/>
                <a:cs typeface="微软雅黑"/>
              </a:rPr>
              <a:t>4-15</a:t>
            </a:r>
            <a:r>
              <a:rPr sz="1800" dirty="0">
                <a:solidFill>
                  <a:srgbClr val="FFFFFF"/>
                </a:solidFill>
                <a:latin typeface="微软雅黑" panose="020B0503020204020204" pitchFamily="34" charset="-122"/>
                <a:ea typeface="微软雅黑" panose="020B0503020204020204" pitchFamily="34" charset="-122"/>
                <a:cs typeface="微软雅黑"/>
              </a:rPr>
              <a:t>秒</a:t>
            </a:r>
            <a:endParaRPr sz="1800">
              <a:latin typeface="微软雅黑" panose="020B0503020204020204" pitchFamily="34" charset="-122"/>
              <a:ea typeface="微软雅黑" panose="020B0503020204020204" pitchFamily="34" charset="-122"/>
              <a:cs typeface="微软雅黑"/>
            </a:endParaRPr>
          </a:p>
        </p:txBody>
      </p:sp>
      <p:sp>
        <p:nvSpPr>
          <p:cNvPr id="35" name="object 35"/>
          <p:cNvSpPr/>
          <p:nvPr/>
        </p:nvSpPr>
        <p:spPr>
          <a:xfrm>
            <a:off x="1200111" y="4912614"/>
            <a:ext cx="9718675" cy="76200"/>
          </a:xfrm>
          <a:custGeom>
            <a:avLst/>
            <a:gdLst/>
            <a:ahLst/>
            <a:cxnLst/>
            <a:rect l="l" t="t" r="r" b="b"/>
            <a:pathLst>
              <a:path w="9718675" h="76200">
                <a:moveTo>
                  <a:pt x="9699158" y="47675"/>
                </a:moveTo>
                <a:lnTo>
                  <a:pt x="9689630" y="47675"/>
                </a:lnTo>
                <a:lnTo>
                  <a:pt x="9689642" y="28625"/>
                </a:lnTo>
                <a:lnTo>
                  <a:pt x="9670594" y="28604"/>
                </a:lnTo>
                <a:lnTo>
                  <a:pt x="9642055" y="0"/>
                </a:lnTo>
                <a:lnTo>
                  <a:pt x="9718205" y="38176"/>
                </a:lnTo>
                <a:lnTo>
                  <a:pt x="9699158" y="47675"/>
                </a:lnTo>
                <a:close/>
              </a:path>
              <a:path w="9718675" h="76200">
                <a:moveTo>
                  <a:pt x="9670569" y="47654"/>
                </a:moveTo>
                <a:lnTo>
                  <a:pt x="0" y="36982"/>
                </a:lnTo>
                <a:lnTo>
                  <a:pt x="25" y="17932"/>
                </a:lnTo>
                <a:lnTo>
                  <a:pt x="9670594" y="28604"/>
                </a:lnTo>
                <a:lnTo>
                  <a:pt x="9680105" y="38138"/>
                </a:lnTo>
                <a:lnTo>
                  <a:pt x="9670569" y="47654"/>
                </a:lnTo>
                <a:close/>
              </a:path>
              <a:path w="9718675" h="76200">
                <a:moveTo>
                  <a:pt x="9689630" y="47675"/>
                </a:moveTo>
                <a:lnTo>
                  <a:pt x="9670569" y="47654"/>
                </a:lnTo>
                <a:lnTo>
                  <a:pt x="9680105" y="38138"/>
                </a:lnTo>
                <a:lnTo>
                  <a:pt x="9670594" y="28604"/>
                </a:lnTo>
                <a:lnTo>
                  <a:pt x="9689642" y="28625"/>
                </a:lnTo>
                <a:lnTo>
                  <a:pt x="9689630" y="47675"/>
                </a:lnTo>
                <a:close/>
              </a:path>
              <a:path w="9718675" h="76200">
                <a:moveTo>
                  <a:pt x="9641967" y="76200"/>
                </a:moveTo>
                <a:lnTo>
                  <a:pt x="9670569" y="47654"/>
                </a:lnTo>
                <a:lnTo>
                  <a:pt x="9699158" y="47675"/>
                </a:lnTo>
                <a:lnTo>
                  <a:pt x="9641967" y="76200"/>
                </a:lnTo>
                <a:close/>
              </a:path>
            </a:pathLst>
          </a:custGeom>
          <a:solidFill>
            <a:srgbClr val="40404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36" name="object 36"/>
          <p:cNvSpPr/>
          <p:nvPr/>
        </p:nvSpPr>
        <p:spPr>
          <a:xfrm>
            <a:off x="1200124" y="4829733"/>
            <a:ext cx="0" cy="116205"/>
          </a:xfrm>
          <a:custGeom>
            <a:avLst/>
            <a:gdLst/>
            <a:ahLst/>
            <a:cxnLst/>
            <a:rect l="l" t="t" r="r" b="b"/>
            <a:pathLst>
              <a:path h="116204">
                <a:moveTo>
                  <a:pt x="0" y="0"/>
                </a:moveTo>
                <a:lnTo>
                  <a:pt x="0" y="115950"/>
                </a:lnTo>
              </a:path>
            </a:pathLst>
          </a:custGeom>
          <a:ln w="19050">
            <a:solidFill>
              <a:srgbClr val="404040"/>
            </a:solidFill>
          </a:ln>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37" name="object 37"/>
          <p:cNvSpPr/>
          <p:nvPr/>
        </p:nvSpPr>
        <p:spPr>
          <a:xfrm>
            <a:off x="2249423" y="4829733"/>
            <a:ext cx="112775" cy="152222"/>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38" name="object 38"/>
          <p:cNvSpPr txBox="1"/>
          <p:nvPr/>
        </p:nvSpPr>
        <p:spPr>
          <a:xfrm>
            <a:off x="1064145" y="4125658"/>
            <a:ext cx="2473325" cy="670560"/>
          </a:xfrm>
          <a:prstGeom prst="rect">
            <a:avLst/>
          </a:prstGeom>
        </p:spPr>
        <p:txBody>
          <a:bodyPr vert="horz" wrap="square" lIns="0" tIns="121285" rIns="0" bIns="0" rtlCol="0">
            <a:spAutoFit/>
          </a:bodyPr>
          <a:lstStyle/>
          <a:p>
            <a:pPr marL="207010">
              <a:lnSpc>
                <a:spcPct val="100000"/>
              </a:lnSpc>
              <a:spcBef>
                <a:spcPts val="955"/>
              </a:spcBef>
            </a:pPr>
            <a:r>
              <a:rPr sz="1400" spc="5" dirty="0">
                <a:solidFill>
                  <a:srgbClr val="FFFFFF"/>
                </a:solidFill>
                <a:latin typeface="微软雅黑" panose="020B0503020204020204" pitchFamily="34" charset="-122"/>
                <a:ea typeface="微软雅黑" panose="020B0503020204020204" pitchFamily="34" charset="-122"/>
                <a:cs typeface="微软雅黑"/>
              </a:rPr>
              <a:t>抖</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音</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短</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视</a:t>
            </a:r>
            <a:r>
              <a:rPr sz="1400" spc="95"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频</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节</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奏</a:t>
            </a:r>
            <a:r>
              <a:rPr sz="1400" spc="100" dirty="0">
                <a:solidFill>
                  <a:srgbClr val="FFFFFF"/>
                </a:solidFill>
                <a:latin typeface="微软雅黑" panose="020B0503020204020204" pitchFamily="34" charset="-122"/>
                <a:ea typeface="微软雅黑" panose="020B0503020204020204" pitchFamily="34" charset="-122"/>
                <a:cs typeface="微软雅黑"/>
              </a:rPr>
              <a:t> </a:t>
            </a:r>
            <a:r>
              <a:rPr sz="1400" spc="5" dirty="0">
                <a:solidFill>
                  <a:srgbClr val="FFFFFF"/>
                </a:solidFill>
                <a:latin typeface="微软雅黑" panose="020B0503020204020204" pitchFamily="34" charset="-122"/>
                <a:ea typeface="微软雅黑" panose="020B0503020204020204" pitchFamily="34" charset="-122"/>
                <a:cs typeface="微软雅黑"/>
              </a:rPr>
              <a:t>：</a:t>
            </a:r>
            <a:endParaRPr sz="1400">
              <a:latin typeface="微软雅黑" panose="020B0503020204020204" pitchFamily="34" charset="-122"/>
              <a:ea typeface="微软雅黑" panose="020B0503020204020204" pitchFamily="34" charset="-122"/>
              <a:cs typeface="微软雅黑"/>
            </a:endParaRPr>
          </a:p>
          <a:p>
            <a:pPr marL="12700">
              <a:lnSpc>
                <a:spcPct val="100000"/>
              </a:lnSpc>
              <a:spcBef>
                <a:spcPts val="860"/>
              </a:spcBef>
              <a:tabLst>
                <a:tab pos="1097915" algn="l"/>
              </a:tabLst>
            </a:pPr>
            <a:r>
              <a:rPr sz="1400" b="1" spc="-5" dirty="0">
                <a:solidFill>
                  <a:srgbClr val="0D0D0D"/>
                </a:solidFill>
                <a:latin typeface="微软雅黑" panose="020B0503020204020204" pitchFamily="34" charset="-122"/>
                <a:ea typeface="微软雅黑" panose="020B0503020204020204" pitchFamily="34" charset="-122"/>
                <a:cs typeface="微软雅黑"/>
              </a:rPr>
              <a:t>0</a:t>
            </a:r>
            <a:r>
              <a:rPr sz="1400" b="1" spc="5" dirty="0">
                <a:solidFill>
                  <a:srgbClr val="0D0D0D"/>
                </a:solidFill>
                <a:latin typeface="微软雅黑" panose="020B0503020204020204" pitchFamily="34" charset="-122"/>
                <a:ea typeface="微软雅黑" panose="020B0503020204020204" pitchFamily="34" charset="-122"/>
                <a:cs typeface="微软雅黑"/>
              </a:rPr>
              <a:t>秒	</a:t>
            </a:r>
            <a:r>
              <a:rPr sz="1400" b="1" spc="-5" dirty="0">
                <a:solidFill>
                  <a:srgbClr val="0D0D0D"/>
                </a:solidFill>
                <a:latin typeface="微软雅黑" panose="020B0503020204020204" pitchFamily="34" charset="-122"/>
                <a:ea typeface="微软雅黑" panose="020B0503020204020204" pitchFamily="34" charset="-122"/>
                <a:cs typeface="微软雅黑"/>
              </a:rPr>
              <a:t>3</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39" name="object 39"/>
          <p:cNvSpPr/>
          <p:nvPr/>
        </p:nvSpPr>
        <p:spPr>
          <a:xfrm>
            <a:off x="7325868" y="4829733"/>
            <a:ext cx="112775" cy="152222"/>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40" name="object 40"/>
          <p:cNvSpPr txBox="1"/>
          <p:nvPr/>
        </p:nvSpPr>
        <p:spPr>
          <a:xfrm>
            <a:off x="4573523" y="5106923"/>
            <a:ext cx="2824480" cy="383438"/>
          </a:xfrm>
          <a:prstGeom prst="rect">
            <a:avLst/>
          </a:prstGeom>
          <a:solidFill>
            <a:srgbClr val="C00000"/>
          </a:solidFill>
        </p:spPr>
        <p:txBody>
          <a:bodyPr vert="horz" wrap="square" lIns="0" tIns="105410" rIns="0" bIns="0" rtlCol="0">
            <a:spAutoFit/>
          </a:bodyPr>
          <a:lstStyle/>
          <a:p>
            <a:pPr algn="ctr">
              <a:lnSpc>
                <a:spcPct val="100000"/>
              </a:lnSpc>
              <a:spcBef>
                <a:spcPts val="830"/>
              </a:spcBef>
            </a:pPr>
            <a:r>
              <a:rPr sz="1800" spc="-5" dirty="0">
                <a:solidFill>
                  <a:srgbClr val="FFFFFF"/>
                </a:solidFill>
                <a:latin typeface="微软雅黑" panose="020B0503020204020204" pitchFamily="34" charset="-122"/>
                <a:ea typeface="微软雅黑" panose="020B0503020204020204" pitchFamily="34" charset="-122"/>
                <a:cs typeface="微软雅黑"/>
              </a:rPr>
              <a:t>16-30</a:t>
            </a:r>
            <a:r>
              <a:rPr sz="1800" dirty="0">
                <a:solidFill>
                  <a:srgbClr val="FFFFFF"/>
                </a:solidFill>
                <a:latin typeface="微软雅黑" panose="020B0503020204020204" pitchFamily="34" charset="-122"/>
                <a:ea typeface="微软雅黑" panose="020B0503020204020204" pitchFamily="34" charset="-122"/>
                <a:cs typeface="微软雅黑"/>
              </a:rPr>
              <a:t>秒</a:t>
            </a:r>
            <a:endParaRPr sz="1800">
              <a:latin typeface="微软雅黑" panose="020B0503020204020204" pitchFamily="34" charset="-122"/>
              <a:ea typeface="微软雅黑" panose="020B0503020204020204" pitchFamily="34" charset="-122"/>
              <a:cs typeface="微软雅黑"/>
            </a:endParaRPr>
          </a:p>
        </p:txBody>
      </p:sp>
      <p:sp>
        <p:nvSpPr>
          <p:cNvPr id="41" name="object 41"/>
          <p:cNvSpPr/>
          <p:nvPr/>
        </p:nvSpPr>
        <p:spPr>
          <a:xfrm>
            <a:off x="7397495" y="5106923"/>
            <a:ext cx="3192780" cy="515620"/>
          </a:xfrm>
          <a:custGeom>
            <a:avLst/>
            <a:gdLst/>
            <a:ahLst/>
            <a:cxnLst/>
            <a:rect l="l" t="t" r="r" b="b"/>
            <a:pathLst>
              <a:path w="3192779" h="515620">
                <a:moveTo>
                  <a:pt x="0" y="0"/>
                </a:moveTo>
                <a:lnTo>
                  <a:pt x="3192779" y="0"/>
                </a:lnTo>
                <a:lnTo>
                  <a:pt x="3192779" y="515112"/>
                </a:lnTo>
                <a:lnTo>
                  <a:pt x="0" y="515112"/>
                </a:lnTo>
                <a:lnTo>
                  <a:pt x="0" y="0"/>
                </a:lnTo>
                <a:close/>
              </a:path>
            </a:pathLst>
          </a:custGeom>
          <a:solidFill>
            <a:srgbClr val="000000"/>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42" name="object 42"/>
          <p:cNvSpPr/>
          <p:nvPr/>
        </p:nvSpPr>
        <p:spPr>
          <a:xfrm>
            <a:off x="7391755" y="5099888"/>
            <a:ext cx="3204845" cy="528955"/>
          </a:xfrm>
          <a:custGeom>
            <a:avLst/>
            <a:gdLst/>
            <a:ahLst/>
            <a:cxnLst/>
            <a:rect l="l" t="t" r="r" b="b"/>
            <a:pathLst>
              <a:path w="3204845" h="528954">
                <a:moveTo>
                  <a:pt x="3204286" y="528802"/>
                </a:moveTo>
                <a:lnTo>
                  <a:pt x="0" y="528802"/>
                </a:lnTo>
                <a:lnTo>
                  <a:pt x="0" y="0"/>
                </a:lnTo>
                <a:lnTo>
                  <a:pt x="3204286" y="0"/>
                </a:lnTo>
                <a:lnTo>
                  <a:pt x="3204286" y="6350"/>
                </a:lnTo>
                <a:lnTo>
                  <a:pt x="12700" y="6350"/>
                </a:lnTo>
                <a:lnTo>
                  <a:pt x="6350" y="12700"/>
                </a:lnTo>
                <a:lnTo>
                  <a:pt x="12700" y="12700"/>
                </a:lnTo>
                <a:lnTo>
                  <a:pt x="12700" y="516102"/>
                </a:lnTo>
                <a:lnTo>
                  <a:pt x="6350" y="516102"/>
                </a:lnTo>
                <a:lnTo>
                  <a:pt x="12700" y="522452"/>
                </a:lnTo>
                <a:lnTo>
                  <a:pt x="3204286" y="522452"/>
                </a:lnTo>
                <a:lnTo>
                  <a:pt x="3204286" y="528802"/>
                </a:lnTo>
                <a:close/>
              </a:path>
              <a:path w="3204845" h="528954">
                <a:moveTo>
                  <a:pt x="12700" y="12700"/>
                </a:moveTo>
                <a:lnTo>
                  <a:pt x="6350" y="12700"/>
                </a:lnTo>
                <a:lnTo>
                  <a:pt x="12700" y="6350"/>
                </a:lnTo>
                <a:lnTo>
                  <a:pt x="12700" y="12700"/>
                </a:lnTo>
                <a:close/>
              </a:path>
              <a:path w="3204845" h="528954">
                <a:moveTo>
                  <a:pt x="3191586" y="12700"/>
                </a:moveTo>
                <a:lnTo>
                  <a:pt x="12700" y="12700"/>
                </a:lnTo>
                <a:lnTo>
                  <a:pt x="12700" y="6350"/>
                </a:lnTo>
                <a:lnTo>
                  <a:pt x="3191586" y="6350"/>
                </a:lnTo>
                <a:lnTo>
                  <a:pt x="3191586" y="12700"/>
                </a:lnTo>
                <a:close/>
              </a:path>
              <a:path w="3204845" h="528954">
                <a:moveTo>
                  <a:pt x="3191586" y="522452"/>
                </a:moveTo>
                <a:lnTo>
                  <a:pt x="3191586" y="6350"/>
                </a:lnTo>
                <a:lnTo>
                  <a:pt x="3197936" y="12700"/>
                </a:lnTo>
                <a:lnTo>
                  <a:pt x="3204286" y="12700"/>
                </a:lnTo>
                <a:lnTo>
                  <a:pt x="3204286" y="516102"/>
                </a:lnTo>
                <a:lnTo>
                  <a:pt x="3197936" y="516102"/>
                </a:lnTo>
                <a:lnTo>
                  <a:pt x="3191586" y="522452"/>
                </a:lnTo>
                <a:close/>
              </a:path>
              <a:path w="3204845" h="528954">
                <a:moveTo>
                  <a:pt x="3204286" y="12700"/>
                </a:moveTo>
                <a:lnTo>
                  <a:pt x="3197936" y="12700"/>
                </a:lnTo>
                <a:lnTo>
                  <a:pt x="3191586" y="6350"/>
                </a:lnTo>
                <a:lnTo>
                  <a:pt x="3204286" y="6350"/>
                </a:lnTo>
                <a:lnTo>
                  <a:pt x="3204286" y="12700"/>
                </a:lnTo>
                <a:close/>
              </a:path>
              <a:path w="3204845" h="528954">
                <a:moveTo>
                  <a:pt x="12700" y="522452"/>
                </a:moveTo>
                <a:lnTo>
                  <a:pt x="6350" y="516102"/>
                </a:lnTo>
                <a:lnTo>
                  <a:pt x="12700" y="516102"/>
                </a:lnTo>
                <a:lnTo>
                  <a:pt x="12700" y="522452"/>
                </a:lnTo>
                <a:close/>
              </a:path>
              <a:path w="3204845" h="528954">
                <a:moveTo>
                  <a:pt x="3191586" y="522452"/>
                </a:moveTo>
                <a:lnTo>
                  <a:pt x="12700" y="522452"/>
                </a:lnTo>
                <a:lnTo>
                  <a:pt x="12700" y="516102"/>
                </a:lnTo>
                <a:lnTo>
                  <a:pt x="3191586" y="516102"/>
                </a:lnTo>
                <a:lnTo>
                  <a:pt x="3191586" y="522452"/>
                </a:lnTo>
                <a:close/>
              </a:path>
              <a:path w="3204845" h="528954">
                <a:moveTo>
                  <a:pt x="3204286" y="522452"/>
                </a:moveTo>
                <a:lnTo>
                  <a:pt x="3191586" y="522452"/>
                </a:lnTo>
                <a:lnTo>
                  <a:pt x="3197936" y="516102"/>
                </a:lnTo>
                <a:lnTo>
                  <a:pt x="3204286" y="516102"/>
                </a:lnTo>
                <a:lnTo>
                  <a:pt x="3204286" y="522452"/>
                </a:lnTo>
                <a:close/>
              </a:path>
            </a:pathLst>
          </a:custGeom>
          <a:solidFill>
            <a:srgbClr val="142C55"/>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43" name="object 43"/>
          <p:cNvSpPr txBox="1"/>
          <p:nvPr/>
        </p:nvSpPr>
        <p:spPr>
          <a:xfrm>
            <a:off x="7397495" y="5199583"/>
            <a:ext cx="3192780" cy="299720"/>
          </a:xfrm>
          <a:prstGeom prst="rect">
            <a:avLst/>
          </a:prstGeom>
        </p:spPr>
        <p:txBody>
          <a:bodyPr vert="horz" wrap="square" lIns="0" tIns="12700" rIns="0" bIns="0" rtlCol="0">
            <a:spAutoFit/>
          </a:bodyPr>
          <a:lstStyle/>
          <a:p>
            <a:pPr algn="ctr">
              <a:lnSpc>
                <a:spcPct val="100000"/>
              </a:lnSpc>
              <a:spcBef>
                <a:spcPts val="100"/>
              </a:spcBef>
            </a:pPr>
            <a:r>
              <a:rPr sz="1800" spc="-5" dirty="0">
                <a:solidFill>
                  <a:srgbClr val="FFFFFF"/>
                </a:solidFill>
                <a:latin typeface="微软雅黑" panose="020B0503020204020204" pitchFamily="34" charset="-122"/>
                <a:ea typeface="微软雅黑" panose="020B0503020204020204" pitchFamily="34" charset="-122"/>
                <a:cs typeface="微软雅黑"/>
              </a:rPr>
              <a:t>31-45</a:t>
            </a:r>
            <a:r>
              <a:rPr sz="1800" dirty="0">
                <a:solidFill>
                  <a:srgbClr val="FFFFFF"/>
                </a:solidFill>
                <a:latin typeface="微软雅黑" panose="020B0503020204020204" pitchFamily="34" charset="-122"/>
                <a:ea typeface="微软雅黑" panose="020B0503020204020204" pitchFamily="34" charset="-122"/>
                <a:cs typeface="微软雅黑"/>
              </a:rPr>
              <a:t>秒</a:t>
            </a:r>
            <a:endParaRPr sz="1800">
              <a:latin typeface="微软雅黑" panose="020B0503020204020204" pitchFamily="34" charset="-122"/>
              <a:ea typeface="微软雅黑" panose="020B0503020204020204" pitchFamily="34" charset="-122"/>
              <a:cs typeface="微软雅黑"/>
            </a:endParaRPr>
          </a:p>
        </p:txBody>
      </p:sp>
      <p:sp>
        <p:nvSpPr>
          <p:cNvPr id="44" name="object 44"/>
          <p:cNvSpPr txBox="1"/>
          <p:nvPr/>
        </p:nvSpPr>
        <p:spPr>
          <a:xfrm>
            <a:off x="10386123" y="4556162"/>
            <a:ext cx="423545" cy="22890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0D0D0D"/>
                </a:solidFill>
                <a:latin typeface="微软雅黑" panose="020B0503020204020204" pitchFamily="34" charset="-122"/>
                <a:ea typeface="微软雅黑" panose="020B0503020204020204" pitchFamily="34" charset="-122"/>
                <a:cs typeface="微软雅黑"/>
              </a:rPr>
              <a:t>45</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45" name="object 45"/>
          <p:cNvSpPr/>
          <p:nvPr/>
        </p:nvSpPr>
        <p:spPr>
          <a:xfrm>
            <a:off x="10539983" y="4829733"/>
            <a:ext cx="114300" cy="152222"/>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46" name="object 46"/>
          <p:cNvSpPr txBox="1"/>
          <p:nvPr/>
        </p:nvSpPr>
        <p:spPr>
          <a:xfrm>
            <a:off x="7928838" y="5798311"/>
            <a:ext cx="2232025" cy="299720"/>
          </a:xfrm>
          <a:prstGeom prst="rect">
            <a:avLst/>
          </a:prstGeom>
        </p:spPr>
        <p:txBody>
          <a:bodyPr vert="horz" wrap="square" lIns="0" tIns="12700" rIns="0" bIns="0" rtlCol="0">
            <a:spAutoFit/>
          </a:bodyPr>
          <a:lstStyle/>
          <a:p>
            <a:pPr marL="161925" indent="-149860">
              <a:lnSpc>
                <a:spcPct val="100000"/>
              </a:lnSpc>
              <a:spcBef>
                <a:spcPts val="100"/>
              </a:spcBef>
              <a:buSzPct val="94444"/>
              <a:buChar char="●"/>
              <a:tabLst>
                <a:tab pos="162560" algn="l"/>
              </a:tabLst>
            </a:pPr>
            <a:r>
              <a:rPr sz="1800" dirty="0">
                <a:latin typeface="微软雅黑" panose="020B0503020204020204" pitchFamily="34" charset="-122"/>
                <a:ea typeface="微软雅黑" panose="020B0503020204020204" pitchFamily="34" charset="-122"/>
                <a:cs typeface="微软雅黑"/>
              </a:rPr>
              <a:t>二次反转及内容升级</a:t>
            </a:r>
            <a:endParaRPr sz="1800">
              <a:latin typeface="微软雅黑" panose="020B0503020204020204" pitchFamily="34" charset="-122"/>
              <a:ea typeface="微软雅黑" panose="020B0503020204020204" pitchFamily="34" charset="-122"/>
              <a:cs typeface="微软雅黑"/>
            </a:endParaRPr>
          </a:p>
        </p:txBody>
      </p:sp>
      <p:sp>
        <p:nvSpPr>
          <p:cNvPr id="47" name="object 47"/>
          <p:cNvSpPr txBox="1"/>
          <p:nvPr/>
        </p:nvSpPr>
        <p:spPr>
          <a:xfrm>
            <a:off x="5442940" y="5798311"/>
            <a:ext cx="1089025" cy="299720"/>
          </a:xfrm>
          <a:prstGeom prst="rect">
            <a:avLst/>
          </a:prstGeom>
        </p:spPr>
        <p:txBody>
          <a:bodyPr vert="horz" wrap="square" lIns="0" tIns="12700" rIns="0" bIns="0" rtlCol="0">
            <a:spAutoFit/>
          </a:bodyPr>
          <a:lstStyle/>
          <a:p>
            <a:pPr marL="161925" indent="-149860">
              <a:lnSpc>
                <a:spcPct val="100000"/>
              </a:lnSpc>
              <a:spcBef>
                <a:spcPts val="100"/>
              </a:spcBef>
              <a:buSzPct val="94444"/>
              <a:buChar char="●"/>
              <a:tabLst>
                <a:tab pos="162560" algn="l"/>
              </a:tabLst>
            </a:pPr>
            <a:r>
              <a:rPr sz="1800" dirty="0">
                <a:solidFill>
                  <a:srgbClr val="C00000"/>
                </a:solidFill>
                <a:latin typeface="微软雅黑" panose="020B0503020204020204" pitchFamily="34" charset="-122"/>
                <a:ea typeface="微软雅黑" panose="020B0503020204020204" pitchFamily="34" charset="-122"/>
                <a:cs typeface="微软雅黑"/>
              </a:rPr>
              <a:t>剧情反转</a:t>
            </a:r>
            <a:endParaRPr sz="1800">
              <a:latin typeface="微软雅黑" panose="020B0503020204020204" pitchFamily="34" charset="-122"/>
              <a:ea typeface="微软雅黑" panose="020B0503020204020204" pitchFamily="34" charset="-122"/>
              <a:cs typeface="微软雅黑"/>
            </a:endParaRPr>
          </a:p>
        </p:txBody>
      </p:sp>
      <p:sp>
        <p:nvSpPr>
          <p:cNvPr id="48" name="object 48"/>
          <p:cNvSpPr txBox="1"/>
          <p:nvPr/>
        </p:nvSpPr>
        <p:spPr>
          <a:xfrm>
            <a:off x="4376966" y="4556162"/>
            <a:ext cx="3218815" cy="228909"/>
          </a:xfrm>
          <a:prstGeom prst="rect">
            <a:avLst/>
          </a:prstGeom>
        </p:spPr>
        <p:txBody>
          <a:bodyPr vert="horz" wrap="square" lIns="0" tIns="13335" rIns="0" bIns="0" rtlCol="0">
            <a:spAutoFit/>
          </a:bodyPr>
          <a:lstStyle/>
          <a:p>
            <a:pPr marL="12700">
              <a:lnSpc>
                <a:spcPct val="100000"/>
              </a:lnSpc>
              <a:spcBef>
                <a:spcPts val="105"/>
              </a:spcBef>
              <a:tabLst>
                <a:tab pos="2807335" algn="l"/>
              </a:tabLst>
            </a:pPr>
            <a:r>
              <a:rPr sz="1400" b="1" spc="-5" dirty="0">
                <a:solidFill>
                  <a:srgbClr val="0D0D0D"/>
                </a:solidFill>
                <a:latin typeface="微软雅黑" panose="020B0503020204020204" pitchFamily="34" charset="-122"/>
                <a:ea typeface="微软雅黑" panose="020B0503020204020204" pitchFamily="34" charset="-122"/>
                <a:cs typeface="微软雅黑"/>
              </a:rPr>
              <a:t>15</a:t>
            </a:r>
            <a:r>
              <a:rPr sz="1400" b="1" spc="5" dirty="0">
                <a:solidFill>
                  <a:srgbClr val="0D0D0D"/>
                </a:solidFill>
                <a:latin typeface="微软雅黑" panose="020B0503020204020204" pitchFamily="34" charset="-122"/>
                <a:ea typeface="微软雅黑" panose="020B0503020204020204" pitchFamily="34" charset="-122"/>
                <a:cs typeface="微软雅黑"/>
              </a:rPr>
              <a:t>秒</a:t>
            </a:r>
            <a:r>
              <a:rPr sz="1400" b="1" dirty="0">
                <a:solidFill>
                  <a:srgbClr val="0D0D0D"/>
                </a:solidFill>
                <a:latin typeface="微软雅黑" panose="020B0503020204020204" pitchFamily="34" charset="-122"/>
                <a:ea typeface="微软雅黑" panose="020B0503020204020204" pitchFamily="34" charset="-122"/>
                <a:cs typeface="微软雅黑"/>
              </a:rPr>
              <a:t>	</a:t>
            </a:r>
            <a:r>
              <a:rPr sz="1400" b="1" spc="-5" dirty="0">
                <a:solidFill>
                  <a:srgbClr val="0D0D0D"/>
                </a:solidFill>
                <a:latin typeface="微软雅黑" panose="020B0503020204020204" pitchFamily="34" charset="-122"/>
                <a:ea typeface="微软雅黑" panose="020B0503020204020204" pitchFamily="34" charset="-122"/>
                <a:cs typeface="微软雅黑"/>
              </a:rPr>
              <a:t>30</a:t>
            </a:r>
            <a:r>
              <a:rPr sz="1400" b="1" spc="5" dirty="0">
                <a:solidFill>
                  <a:srgbClr val="0D0D0D"/>
                </a:solidFill>
                <a:latin typeface="微软雅黑" panose="020B0503020204020204" pitchFamily="34" charset="-122"/>
                <a:ea typeface="微软雅黑" panose="020B0503020204020204" pitchFamily="34" charset="-122"/>
                <a:cs typeface="微软雅黑"/>
              </a:rPr>
              <a:t>秒</a:t>
            </a:r>
            <a:endParaRPr sz="1400">
              <a:latin typeface="微软雅黑" panose="020B0503020204020204" pitchFamily="34" charset="-122"/>
              <a:ea typeface="微软雅黑" panose="020B0503020204020204" pitchFamily="34" charset="-122"/>
              <a:cs typeface="微软雅黑"/>
            </a:endParaRPr>
          </a:p>
        </p:txBody>
      </p:sp>
      <p:sp>
        <p:nvSpPr>
          <p:cNvPr id="49" name="object 49"/>
          <p:cNvSpPr/>
          <p:nvPr/>
        </p:nvSpPr>
        <p:spPr>
          <a:xfrm>
            <a:off x="4530852" y="4829733"/>
            <a:ext cx="114300" cy="152222"/>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
        <p:nvSpPr>
          <p:cNvPr id="50" name="object 5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43670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0675" y="321944"/>
            <a:ext cx="2158365" cy="451484"/>
          </a:xfrm>
          <a:prstGeom prst="rect">
            <a:avLst/>
          </a:prstGeom>
        </p:spPr>
        <p:txBody>
          <a:bodyPr vert="horz" wrap="square" lIns="0" tIns="12065" rIns="0" bIns="0" rtlCol="0">
            <a:spAutoFit/>
          </a:bodyPr>
          <a:lstStyle/>
          <a:p>
            <a:pPr marL="12700">
              <a:lnSpc>
                <a:spcPct val="100000"/>
              </a:lnSpc>
              <a:spcBef>
                <a:spcPts val="95"/>
              </a:spcBef>
            </a:pPr>
            <a:r>
              <a:rPr sz="2800" dirty="0"/>
              <a:t>平台运营手</a:t>
            </a:r>
            <a:r>
              <a:rPr sz="2800" spc="-5" dirty="0"/>
              <a:t>段</a:t>
            </a:r>
            <a:endParaRPr sz="2800"/>
          </a:p>
        </p:txBody>
      </p:sp>
      <p:sp>
        <p:nvSpPr>
          <p:cNvPr id="3" name="object 3"/>
          <p:cNvSpPr txBox="1"/>
          <p:nvPr/>
        </p:nvSpPr>
        <p:spPr>
          <a:xfrm>
            <a:off x="7445895" y="2489111"/>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8</a:t>
            </a:r>
            <a:endParaRPr sz="1350">
              <a:latin typeface="微软雅黑"/>
              <a:cs typeface="微软雅黑"/>
            </a:endParaRPr>
          </a:p>
        </p:txBody>
      </p:sp>
      <p:sp>
        <p:nvSpPr>
          <p:cNvPr id="4" name="object 4"/>
          <p:cNvSpPr txBox="1"/>
          <p:nvPr/>
        </p:nvSpPr>
        <p:spPr>
          <a:xfrm>
            <a:off x="6869239" y="3284816"/>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9</a:t>
            </a:r>
            <a:endParaRPr sz="1350">
              <a:latin typeface="微软雅黑"/>
              <a:cs typeface="微软雅黑"/>
            </a:endParaRPr>
          </a:p>
        </p:txBody>
      </p:sp>
      <p:sp>
        <p:nvSpPr>
          <p:cNvPr id="5" name="object 5"/>
          <p:cNvSpPr txBox="1"/>
          <p:nvPr/>
        </p:nvSpPr>
        <p:spPr>
          <a:xfrm>
            <a:off x="6653847" y="4127360"/>
            <a:ext cx="23558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FFFFFF"/>
                </a:solidFill>
                <a:latin typeface="微软雅黑"/>
                <a:cs typeface="微软雅黑"/>
              </a:rPr>
              <a:t>1</a:t>
            </a:r>
            <a:r>
              <a:rPr sz="1350" b="1" spc="-5" dirty="0">
                <a:solidFill>
                  <a:srgbClr val="FFFFFF"/>
                </a:solidFill>
                <a:latin typeface="微软雅黑"/>
                <a:cs typeface="微软雅黑"/>
              </a:rPr>
              <a:t>0</a:t>
            </a:r>
            <a:endParaRPr sz="1350">
              <a:latin typeface="微软雅黑"/>
              <a:cs typeface="微软雅黑"/>
            </a:endParaRPr>
          </a:p>
        </p:txBody>
      </p:sp>
      <p:sp>
        <p:nvSpPr>
          <p:cNvPr id="6" name="object 6"/>
          <p:cNvSpPr txBox="1"/>
          <p:nvPr/>
        </p:nvSpPr>
        <p:spPr>
          <a:xfrm>
            <a:off x="6817169" y="5010429"/>
            <a:ext cx="23558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FFFFFF"/>
                </a:solidFill>
                <a:latin typeface="微软雅黑"/>
                <a:cs typeface="微软雅黑"/>
              </a:rPr>
              <a:t>1</a:t>
            </a:r>
            <a:r>
              <a:rPr sz="1350" b="1" spc="-5" dirty="0">
                <a:solidFill>
                  <a:srgbClr val="FFFFFF"/>
                </a:solidFill>
                <a:latin typeface="微软雅黑"/>
                <a:cs typeface="微软雅黑"/>
              </a:rPr>
              <a:t>1</a:t>
            </a:r>
            <a:endParaRPr sz="1350">
              <a:latin typeface="微软雅黑"/>
              <a:cs typeface="微软雅黑"/>
            </a:endParaRPr>
          </a:p>
        </p:txBody>
      </p:sp>
      <p:sp>
        <p:nvSpPr>
          <p:cNvPr id="7" name="object 7"/>
          <p:cNvSpPr txBox="1"/>
          <p:nvPr/>
        </p:nvSpPr>
        <p:spPr>
          <a:xfrm>
            <a:off x="7763217" y="5713082"/>
            <a:ext cx="23558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FFFFFF"/>
                </a:solidFill>
                <a:latin typeface="微软雅黑"/>
                <a:cs typeface="微软雅黑"/>
              </a:rPr>
              <a:t>1</a:t>
            </a:r>
            <a:r>
              <a:rPr sz="1350" b="1" spc="-5" dirty="0">
                <a:solidFill>
                  <a:srgbClr val="FFFFFF"/>
                </a:solidFill>
                <a:latin typeface="微软雅黑"/>
                <a:cs typeface="微软雅黑"/>
              </a:rPr>
              <a:t>2</a:t>
            </a:r>
            <a:endParaRPr sz="1350">
              <a:latin typeface="微软雅黑"/>
              <a:cs typeface="微软雅黑"/>
            </a:endParaRPr>
          </a:p>
        </p:txBody>
      </p:sp>
      <p:sp>
        <p:nvSpPr>
          <p:cNvPr id="8" name="object 8"/>
          <p:cNvSpPr/>
          <p:nvPr/>
        </p:nvSpPr>
        <p:spPr>
          <a:xfrm>
            <a:off x="201015" y="1561642"/>
            <a:ext cx="11798325" cy="480071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txBox="1"/>
          <p:nvPr/>
        </p:nvSpPr>
        <p:spPr>
          <a:xfrm>
            <a:off x="4218863" y="5789040"/>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6</a:t>
            </a:r>
            <a:endParaRPr sz="1350">
              <a:latin typeface="微软雅黑"/>
              <a:cs typeface="微软雅黑"/>
            </a:endParaRPr>
          </a:p>
        </p:txBody>
      </p:sp>
      <p:sp>
        <p:nvSpPr>
          <p:cNvPr id="10" name="object 10"/>
          <p:cNvSpPr txBox="1"/>
          <p:nvPr/>
        </p:nvSpPr>
        <p:spPr>
          <a:xfrm>
            <a:off x="8057972" y="2519438"/>
            <a:ext cx="1898014"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抖音</a:t>
            </a:r>
            <a:r>
              <a:rPr sz="1350" b="1" spc="-10" dirty="0">
                <a:solidFill>
                  <a:srgbClr val="C00000"/>
                </a:solidFill>
                <a:latin typeface="微软雅黑"/>
                <a:cs typeface="微软雅黑"/>
              </a:rPr>
              <a:t>直播</a:t>
            </a:r>
            <a:r>
              <a:rPr sz="1350" b="1" spc="-10" dirty="0">
                <a:solidFill>
                  <a:srgbClr val="4D4D4D"/>
                </a:solidFill>
                <a:latin typeface="微软雅黑"/>
                <a:cs typeface="微软雅黑"/>
              </a:rPr>
              <a:t>：权重，活跃</a:t>
            </a:r>
            <a:r>
              <a:rPr sz="1350" b="1" spc="-5" dirty="0">
                <a:solidFill>
                  <a:srgbClr val="4D4D4D"/>
                </a:solidFill>
                <a:latin typeface="微软雅黑"/>
                <a:cs typeface="微软雅黑"/>
              </a:rPr>
              <a:t>度</a:t>
            </a:r>
            <a:endParaRPr sz="1350">
              <a:latin typeface="微软雅黑"/>
              <a:cs typeface="微软雅黑"/>
            </a:endParaRPr>
          </a:p>
        </p:txBody>
      </p:sp>
      <p:sp>
        <p:nvSpPr>
          <p:cNvPr id="11" name="object 11"/>
          <p:cNvSpPr txBox="1"/>
          <p:nvPr/>
        </p:nvSpPr>
        <p:spPr>
          <a:xfrm>
            <a:off x="7387628" y="3263874"/>
            <a:ext cx="167957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大V互动：引流，曝</a:t>
            </a:r>
            <a:r>
              <a:rPr sz="1350" b="1" spc="-5" dirty="0">
                <a:solidFill>
                  <a:srgbClr val="4D4D4D"/>
                </a:solidFill>
                <a:latin typeface="微软雅黑"/>
                <a:cs typeface="微软雅黑"/>
              </a:rPr>
              <a:t>光</a:t>
            </a:r>
            <a:endParaRPr sz="1350">
              <a:latin typeface="微软雅黑"/>
              <a:cs typeface="微软雅黑"/>
            </a:endParaRPr>
          </a:p>
        </p:txBody>
      </p:sp>
      <p:sp>
        <p:nvSpPr>
          <p:cNvPr id="12" name="object 12"/>
          <p:cNvSpPr txBox="1"/>
          <p:nvPr/>
        </p:nvSpPr>
        <p:spPr>
          <a:xfrm>
            <a:off x="7270521" y="4111485"/>
            <a:ext cx="1995805" cy="230504"/>
          </a:xfrm>
          <a:prstGeom prst="rect">
            <a:avLst/>
          </a:prstGeom>
        </p:spPr>
        <p:txBody>
          <a:bodyPr vert="horz" wrap="square" lIns="0" tIns="12065" rIns="0" bIns="0" rtlCol="0">
            <a:spAutoFit/>
          </a:bodyPr>
          <a:lstStyle/>
          <a:p>
            <a:pPr marL="12700">
              <a:lnSpc>
                <a:spcPct val="100000"/>
              </a:lnSpc>
              <a:spcBef>
                <a:spcPts val="95"/>
              </a:spcBef>
            </a:pPr>
            <a:r>
              <a:rPr sz="1350" b="1" spc="-15" dirty="0">
                <a:solidFill>
                  <a:srgbClr val="4D4D4D"/>
                </a:solidFill>
                <a:latin typeface="微软雅黑"/>
                <a:cs typeface="微软雅黑"/>
              </a:rPr>
              <a:t>MCN</a:t>
            </a:r>
            <a:r>
              <a:rPr sz="1350" b="1" spc="-10" dirty="0">
                <a:solidFill>
                  <a:srgbClr val="4D4D4D"/>
                </a:solidFill>
                <a:latin typeface="微软雅黑"/>
                <a:cs typeface="微软雅黑"/>
              </a:rPr>
              <a:t>机构</a:t>
            </a:r>
            <a:r>
              <a:rPr sz="1350" b="1" spc="-25" dirty="0">
                <a:solidFill>
                  <a:srgbClr val="4D4D4D"/>
                </a:solidFill>
                <a:latin typeface="微软雅黑"/>
                <a:cs typeface="微软雅黑"/>
              </a:rPr>
              <a:t>，KOL</a:t>
            </a:r>
            <a:r>
              <a:rPr sz="1350" b="1" spc="-10" dirty="0">
                <a:solidFill>
                  <a:srgbClr val="4D4D4D"/>
                </a:solidFill>
                <a:latin typeface="微软雅黑"/>
                <a:cs typeface="微软雅黑"/>
              </a:rPr>
              <a:t>达人客</a:t>
            </a:r>
            <a:r>
              <a:rPr sz="1350" b="1" spc="-5" dirty="0">
                <a:solidFill>
                  <a:srgbClr val="4D4D4D"/>
                </a:solidFill>
                <a:latin typeface="微软雅黑"/>
                <a:cs typeface="微软雅黑"/>
              </a:rPr>
              <a:t>串</a:t>
            </a:r>
            <a:endParaRPr sz="1350">
              <a:latin typeface="微软雅黑"/>
              <a:cs typeface="微软雅黑"/>
            </a:endParaRPr>
          </a:p>
        </p:txBody>
      </p:sp>
      <p:sp>
        <p:nvSpPr>
          <p:cNvPr id="13" name="object 13"/>
          <p:cNvSpPr txBox="1"/>
          <p:nvPr/>
        </p:nvSpPr>
        <p:spPr>
          <a:xfrm>
            <a:off x="7396492" y="4973662"/>
            <a:ext cx="104711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线上线下闭</a:t>
            </a:r>
            <a:r>
              <a:rPr sz="1350" b="1" spc="-5" dirty="0">
                <a:solidFill>
                  <a:srgbClr val="4D4D4D"/>
                </a:solidFill>
                <a:latin typeface="微软雅黑"/>
                <a:cs typeface="微软雅黑"/>
              </a:rPr>
              <a:t>环</a:t>
            </a:r>
            <a:endParaRPr sz="1350">
              <a:latin typeface="微软雅黑"/>
              <a:cs typeface="微软雅黑"/>
            </a:endParaRPr>
          </a:p>
        </p:txBody>
      </p:sp>
      <p:sp>
        <p:nvSpPr>
          <p:cNvPr id="14" name="object 14"/>
          <p:cNvSpPr txBox="1"/>
          <p:nvPr/>
        </p:nvSpPr>
        <p:spPr>
          <a:xfrm>
            <a:off x="8408022" y="5688507"/>
            <a:ext cx="104711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账号增量入</a:t>
            </a:r>
            <a:r>
              <a:rPr sz="1350" b="1" spc="-5" dirty="0">
                <a:solidFill>
                  <a:srgbClr val="4D4D4D"/>
                </a:solidFill>
                <a:latin typeface="微软雅黑"/>
                <a:cs typeface="微软雅黑"/>
              </a:rPr>
              <a:t>口</a:t>
            </a:r>
            <a:endParaRPr sz="1350">
              <a:latin typeface="微软雅黑"/>
              <a:cs typeface="微软雅黑"/>
            </a:endParaRPr>
          </a:p>
        </p:txBody>
      </p:sp>
      <p:sp>
        <p:nvSpPr>
          <p:cNvPr id="15" name="object 15"/>
          <p:cNvSpPr txBox="1"/>
          <p:nvPr/>
        </p:nvSpPr>
        <p:spPr>
          <a:xfrm>
            <a:off x="1296276" y="2517546"/>
            <a:ext cx="240855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发布时间：</a:t>
            </a:r>
            <a:r>
              <a:rPr sz="1350" b="1" spc="-10" dirty="0">
                <a:solidFill>
                  <a:srgbClr val="C00000"/>
                </a:solidFill>
                <a:latin typeface="微软雅黑"/>
                <a:cs typeface="微软雅黑"/>
              </a:rPr>
              <a:t>多点测试，发布峰</a:t>
            </a:r>
            <a:r>
              <a:rPr sz="1350" b="1" spc="-5" dirty="0">
                <a:solidFill>
                  <a:srgbClr val="C00000"/>
                </a:solidFill>
                <a:latin typeface="微软雅黑"/>
                <a:cs typeface="微软雅黑"/>
              </a:rPr>
              <a:t>值</a:t>
            </a:r>
            <a:endParaRPr sz="1350">
              <a:latin typeface="微软雅黑"/>
              <a:cs typeface="微软雅黑"/>
            </a:endParaRPr>
          </a:p>
        </p:txBody>
      </p:sp>
      <p:sp>
        <p:nvSpPr>
          <p:cNvPr id="16" name="object 16"/>
          <p:cNvSpPr txBox="1"/>
          <p:nvPr/>
        </p:nvSpPr>
        <p:spPr>
          <a:xfrm>
            <a:off x="2193226" y="3260076"/>
            <a:ext cx="223837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提炼</a:t>
            </a:r>
            <a:r>
              <a:rPr sz="1350" b="1" spc="-10" dirty="0">
                <a:solidFill>
                  <a:srgbClr val="C00000"/>
                </a:solidFill>
                <a:latin typeface="微软雅黑"/>
                <a:cs typeface="微软雅黑"/>
              </a:rPr>
              <a:t>封面</a:t>
            </a:r>
            <a:r>
              <a:rPr sz="1350" b="1" spc="-10" dirty="0">
                <a:solidFill>
                  <a:srgbClr val="4D4D4D"/>
                </a:solidFill>
                <a:latin typeface="微软雅黑"/>
                <a:cs typeface="微软雅黑"/>
              </a:rPr>
              <a:t>：美观，吸睛，统</a:t>
            </a:r>
            <a:r>
              <a:rPr sz="1350" b="1" spc="-5" dirty="0">
                <a:solidFill>
                  <a:srgbClr val="4D4D4D"/>
                </a:solidFill>
                <a:latin typeface="微软雅黑"/>
                <a:cs typeface="微软雅黑"/>
              </a:rPr>
              <a:t>一</a:t>
            </a:r>
            <a:endParaRPr sz="1350">
              <a:latin typeface="微软雅黑"/>
              <a:cs typeface="微软雅黑"/>
            </a:endParaRPr>
          </a:p>
        </p:txBody>
      </p:sp>
      <p:sp>
        <p:nvSpPr>
          <p:cNvPr id="17" name="object 17"/>
          <p:cNvSpPr txBox="1"/>
          <p:nvPr/>
        </p:nvSpPr>
        <p:spPr>
          <a:xfrm>
            <a:off x="2260333" y="4050080"/>
            <a:ext cx="1898014"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文案优化：</a:t>
            </a:r>
            <a:r>
              <a:rPr sz="1350" b="1" spc="-10" dirty="0">
                <a:solidFill>
                  <a:srgbClr val="C00000"/>
                </a:solidFill>
                <a:latin typeface="微软雅黑"/>
                <a:cs typeface="微软雅黑"/>
              </a:rPr>
              <a:t>字数，关键</a:t>
            </a:r>
            <a:r>
              <a:rPr sz="1350" b="1" spc="-5" dirty="0">
                <a:solidFill>
                  <a:srgbClr val="C00000"/>
                </a:solidFill>
                <a:latin typeface="微软雅黑"/>
                <a:cs typeface="微软雅黑"/>
              </a:rPr>
              <a:t>词</a:t>
            </a:r>
            <a:endParaRPr sz="1350">
              <a:latin typeface="微软雅黑"/>
              <a:cs typeface="微软雅黑"/>
            </a:endParaRPr>
          </a:p>
        </p:txBody>
      </p:sp>
      <p:sp>
        <p:nvSpPr>
          <p:cNvPr id="18" name="object 18"/>
          <p:cNvSpPr txBox="1"/>
          <p:nvPr/>
        </p:nvSpPr>
        <p:spPr>
          <a:xfrm>
            <a:off x="2193226" y="4894529"/>
            <a:ext cx="1809114"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BGM：热门、视频内</a:t>
            </a:r>
            <a:r>
              <a:rPr sz="1350" b="1" spc="-5" dirty="0">
                <a:solidFill>
                  <a:srgbClr val="4D4D4D"/>
                </a:solidFill>
                <a:latin typeface="微软雅黑"/>
                <a:cs typeface="微软雅黑"/>
              </a:rPr>
              <a:t>容</a:t>
            </a:r>
            <a:endParaRPr sz="1350">
              <a:latin typeface="微软雅黑"/>
              <a:cs typeface="微软雅黑"/>
            </a:endParaRPr>
          </a:p>
        </p:txBody>
      </p:sp>
      <p:sp>
        <p:nvSpPr>
          <p:cNvPr id="19" name="object 19"/>
          <p:cNvSpPr txBox="1"/>
          <p:nvPr/>
        </p:nvSpPr>
        <p:spPr>
          <a:xfrm>
            <a:off x="1205750" y="5785193"/>
            <a:ext cx="206819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话题：</a:t>
            </a:r>
            <a:r>
              <a:rPr sz="1350" b="1" spc="-10" dirty="0">
                <a:solidFill>
                  <a:srgbClr val="C00000"/>
                </a:solidFill>
                <a:latin typeface="微软雅黑"/>
                <a:cs typeface="微软雅黑"/>
              </a:rPr>
              <a:t>自建话题，发布入</a:t>
            </a:r>
            <a:r>
              <a:rPr sz="1350" b="1" spc="-5" dirty="0">
                <a:solidFill>
                  <a:srgbClr val="C00000"/>
                </a:solidFill>
                <a:latin typeface="微软雅黑"/>
                <a:cs typeface="微软雅黑"/>
              </a:rPr>
              <a:t>口</a:t>
            </a:r>
            <a:endParaRPr sz="1350">
              <a:latin typeface="微软雅黑"/>
              <a:cs typeface="微软雅黑"/>
            </a:endParaRPr>
          </a:p>
        </p:txBody>
      </p:sp>
      <p:sp>
        <p:nvSpPr>
          <p:cNvPr id="20" name="object 20"/>
          <p:cNvSpPr txBox="1"/>
          <p:nvPr/>
        </p:nvSpPr>
        <p:spPr>
          <a:xfrm>
            <a:off x="8584031" y="1775688"/>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7</a:t>
            </a:r>
            <a:endParaRPr sz="1350">
              <a:latin typeface="微软雅黑"/>
              <a:cs typeface="微软雅黑"/>
            </a:endParaRPr>
          </a:p>
        </p:txBody>
      </p:sp>
      <p:sp>
        <p:nvSpPr>
          <p:cNvPr id="21" name="object 21"/>
          <p:cNvSpPr txBox="1"/>
          <p:nvPr/>
        </p:nvSpPr>
        <p:spPr>
          <a:xfrm>
            <a:off x="645553" y="1796529"/>
            <a:ext cx="1898014"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4D4D4D"/>
                </a:solidFill>
                <a:latin typeface="微软雅黑"/>
                <a:cs typeface="微软雅黑"/>
              </a:rPr>
              <a:t>更新频次：</a:t>
            </a:r>
            <a:r>
              <a:rPr sz="1350" b="1" spc="-10" dirty="0">
                <a:solidFill>
                  <a:srgbClr val="C00000"/>
                </a:solidFill>
                <a:latin typeface="微软雅黑"/>
                <a:cs typeface="微软雅黑"/>
              </a:rPr>
              <a:t>周期</a:t>
            </a:r>
            <a:r>
              <a:rPr sz="1350" b="1" spc="-10" dirty="0">
                <a:solidFill>
                  <a:srgbClr val="4D4D4D"/>
                </a:solidFill>
                <a:latin typeface="微软雅黑"/>
                <a:cs typeface="微软雅黑"/>
              </a:rPr>
              <a:t>，完播</a:t>
            </a:r>
            <a:r>
              <a:rPr sz="1350" b="1" spc="-5" dirty="0">
                <a:solidFill>
                  <a:srgbClr val="4D4D4D"/>
                </a:solidFill>
                <a:latin typeface="微软雅黑"/>
                <a:cs typeface="微软雅黑"/>
              </a:rPr>
              <a:t>率</a:t>
            </a:r>
            <a:endParaRPr sz="1350">
              <a:latin typeface="微软雅黑"/>
              <a:cs typeface="微软雅黑"/>
            </a:endParaRPr>
          </a:p>
        </p:txBody>
      </p:sp>
      <p:sp>
        <p:nvSpPr>
          <p:cNvPr id="22" name="object 22"/>
          <p:cNvSpPr txBox="1"/>
          <p:nvPr/>
        </p:nvSpPr>
        <p:spPr>
          <a:xfrm>
            <a:off x="9089135" y="1768678"/>
            <a:ext cx="2238375" cy="230504"/>
          </a:xfrm>
          <a:prstGeom prst="rect">
            <a:avLst/>
          </a:prstGeom>
        </p:spPr>
        <p:txBody>
          <a:bodyPr vert="horz" wrap="square" lIns="0" tIns="12065" rIns="0" bIns="0" rtlCol="0">
            <a:spAutoFit/>
          </a:bodyPr>
          <a:lstStyle/>
          <a:p>
            <a:pPr marL="12700">
              <a:lnSpc>
                <a:spcPct val="100000"/>
              </a:lnSpc>
              <a:spcBef>
                <a:spcPts val="95"/>
              </a:spcBef>
            </a:pPr>
            <a:r>
              <a:rPr sz="1350" b="1" spc="-10" dirty="0">
                <a:solidFill>
                  <a:srgbClr val="C00000"/>
                </a:solidFill>
                <a:latin typeface="微软雅黑"/>
                <a:cs typeface="微软雅黑"/>
              </a:rPr>
              <a:t>导</a:t>
            </a:r>
            <a:r>
              <a:rPr sz="1350" b="1" spc="-15" dirty="0">
                <a:solidFill>
                  <a:srgbClr val="C00000"/>
                </a:solidFill>
                <a:latin typeface="微软雅黑"/>
                <a:cs typeface="微软雅黑"/>
              </a:rPr>
              <a:t>流</a:t>
            </a:r>
            <a:r>
              <a:rPr sz="1350" b="1" spc="-10" dirty="0">
                <a:solidFill>
                  <a:srgbClr val="4D4D4D"/>
                </a:solidFill>
                <a:latin typeface="微软雅黑"/>
                <a:cs typeface="微软雅黑"/>
              </a:rPr>
              <a:t>规划：社群，第三方平</a:t>
            </a:r>
            <a:r>
              <a:rPr sz="1350" b="1" spc="-5" dirty="0">
                <a:solidFill>
                  <a:srgbClr val="4D4D4D"/>
                </a:solidFill>
                <a:latin typeface="微软雅黑"/>
                <a:cs typeface="微软雅黑"/>
              </a:rPr>
              <a:t>台</a:t>
            </a:r>
            <a:endParaRPr sz="1350">
              <a:latin typeface="微软雅黑"/>
              <a:cs typeface="微软雅黑"/>
            </a:endParaRPr>
          </a:p>
        </p:txBody>
      </p:sp>
      <p:sp>
        <p:nvSpPr>
          <p:cNvPr id="23" name="object 23"/>
          <p:cNvSpPr txBox="1"/>
          <p:nvPr/>
        </p:nvSpPr>
        <p:spPr>
          <a:xfrm>
            <a:off x="5178488" y="4961051"/>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5</a:t>
            </a:r>
            <a:endParaRPr sz="1350">
              <a:latin typeface="微软雅黑"/>
              <a:cs typeface="微软雅黑"/>
            </a:endParaRPr>
          </a:p>
        </p:txBody>
      </p:sp>
      <p:sp>
        <p:nvSpPr>
          <p:cNvPr id="24" name="object 24"/>
          <p:cNvSpPr txBox="1"/>
          <p:nvPr/>
        </p:nvSpPr>
        <p:spPr>
          <a:xfrm>
            <a:off x="5338013" y="4127360"/>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4</a:t>
            </a:r>
            <a:endParaRPr sz="1350">
              <a:latin typeface="微软雅黑"/>
              <a:cs typeface="微软雅黑"/>
            </a:endParaRPr>
          </a:p>
        </p:txBody>
      </p:sp>
      <p:sp>
        <p:nvSpPr>
          <p:cNvPr id="25" name="object 25"/>
          <p:cNvSpPr txBox="1"/>
          <p:nvPr/>
        </p:nvSpPr>
        <p:spPr>
          <a:xfrm>
            <a:off x="5209514" y="3219615"/>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3</a:t>
            </a:r>
            <a:endParaRPr sz="1350">
              <a:latin typeface="微软雅黑"/>
              <a:cs typeface="微软雅黑"/>
            </a:endParaRPr>
          </a:p>
        </p:txBody>
      </p:sp>
      <p:sp>
        <p:nvSpPr>
          <p:cNvPr id="26" name="object 26"/>
          <p:cNvSpPr txBox="1"/>
          <p:nvPr/>
        </p:nvSpPr>
        <p:spPr>
          <a:xfrm>
            <a:off x="4500549" y="2528354"/>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2</a:t>
            </a:r>
            <a:endParaRPr sz="1350">
              <a:latin typeface="微软雅黑"/>
              <a:cs typeface="微软雅黑"/>
            </a:endParaRPr>
          </a:p>
        </p:txBody>
      </p:sp>
      <p:sp>
        <p:nvSpPr>
          <p:cNvPr id="27" name="object 27"/>
          <p:cNvSpPr txBox="1"/>
          <p:nvPr/>
        </p:nvSpPr>
        <p:spPr>
          <a:xfrm>
            <a:off x="3482682" y="1853552"/>
            <a:ext cx="130810" cy="230504"/>
          </a:xfrm>
          <a:prstGeom prst="rect">
            <a:avLst/>
          </a:prstGeom>
        </p:spPr>
        <p:txBody>
          <a:bodyPr vert="horz" wrap="square" lIns="0" tIns="12065" rIns="0" bIns="0" rtlCol="0">
            <a:spAutoFit/>
          </a:bodyPr>
          <a:lstStyle/>
          <a:p>
            <a:pPr marL="12700">
              <a:lnSpc>
                <a:spcPct val="100000"/>
              </a:lnSpc>
              <a:spcBef>
                <a:spcPts val="95"/>
              </a:spcBef>
            </a:pPr>
            <a:r>
              <a:rPr sz="1350" b="1" spc="-5" dirty="0">
                <a:solidFill>
                  <a:srgbClr val="FFFFFF"/>
                </a:solidFill>
                <a:latin typeface="微软雅黑"/>
                <a:cs typeface="微软雅黑"/>
              </a:rPr>
              <a:t>1</a:t>
            </a:r>
            <a:endParaRPr sz="1350">
              <a:latin typeface="微软雅黑"/>
              <a:cs typeface="微软雅黑"/>
            </a:endParaRPr>
          </a:p>
        </p:txBody>
      </p:sp>
      <p:sp>
        <p:nvSpPr>
          <p:cNvPr id="28" name="object 28"/>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937948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309" y="288925"/>
            <a:ext cx="6781165" cy="451484"/>
          </a:xfrm>
          <a:prstGeom prst="rect">
            <a:avLst/>
          </a:prstGeom>
        </p:spPr>
        <p:txBody>
          <a:bodyPr vert="horz" wrap="square" lIns="0" tIns="12065" rIns="0" bIns="0" rtlCol="0">
            <a:spAutoFit/>
          </a:bodyPr>
          <a:lstStyle/>
          <a:p>
            <a:pPr marL="12700">
              <a:lnSpc>
                <a:spcPct val="100000"/>
              </a:lnSpc>
              <a:spcBef>
                <a:spcPts val="95"/>
              </a:spcBef>
            </a:pPr>
            <a:r>
              <a:rPr sz="2800" dirty="0"/>
              <a:t>账号搭建：基础组件搭建账号粉丝运营地</a:t>
            </a:r>
            <a:r>
              <a:rPr sz="2800" spc="-5" dirty="0"/>
              <a:t>基</a:t>
            </a:r>
            <a:endParaRPr sz="2800"/>
          </a:p>
        </p:txBody>
      </p:sp>
      <p:sp>
        <p:nvSpPr>
          <p:cNvPr id="3" name="object 3"/>
          <p:cNvSpPr/>
          <p:nvPr/>
        </p:nvSpPr>
        <p:spPr>
          <a:xfrm>
            <a:off x="3832859" y="2537460"/>
            <a:ext cx="542925" cy="542925"/>
          </a:xfrm>
          <a:custGeom>
            <a:avLst/>
            <a:gdLst/>
            <a:ahLst/>
            <a:cxnLst/>
            <a:rect l="l" t="t" r="r" b="b"/>
            <a:pathLst>
              <a:path w="542925" h="542925">
                <a:moveTo>
                  <a:pt x="181355" y="542544"/>
                </a:moveTo>
                <a:lnTo>
                  <a:pt x="0" y="361188"/>
                </a:lnTo>
                <a:lnTo>
                  <a:pt x="0" y="0"/>
                </a:lnTo>
                <a:lnTo>
                  <a:pt x="361188" y="0"/>
                </a:lnTo>
                <a:lnTo>
                  <a:pt x="542543" y="181356"/>
                </a:lnTo>
                <a:lnTo>
                  <a:pt x="181355" y="181356"/>
                </a:lnTo>
                <a:lnTo>
                  <a:pt x="181355" y="542544"/>
                </a:lnTo>
                <a:close/>
              </a:path>
            </a:pathLst>
          </a:custGeom>
          <a:solidFill>
            <a:srgbClr val="C00000"/>
          </a:solidFill>
        </p:spPr>
        <p:txBody>
          <a:bodyPr wrap="square" lIns="0" tIns="0" rIns="0" bIns="0" rtlCol="0"/>
          <a:lstStyle/>
          <a:p>
            <a:endParaRPr/>
          </a:p>
        </p:txBody>
      </p:sp>
      <p:sp>
        <p:nvSpPr>
          <p:cNvPr id="4" name="object 4"/>
          <p:cNvSpPr/>
          <p:nvPr/>
        </p:nvSpPr>
        <p:spPr>
          <a:xfrm>
            <a:off x="3832859" y="4864608"/>
            <a:ext cx="542925" cy="542925"/>
          </a:xfrm>
          <a:custGeom>
            <a:avLst/>
            <a:gdLst/>
            <a:ahLst/>
            <a:cxnLst/>
            <a:rect l="l" t="t" r="r" b="b"/>
            <a:pathLst>
              <a:path w="542925" h="542925">
                <a:moveTo>
                  <a:pt x="361188" y="542543"/>
                </a:moveTo>
                <a:lnTo>
                  <a:pt x="0" y="542543"/>
                </a:lnTo>
                <a:lnTo>
                  <a:pt x="0" y="181355"/>
                </a:lnTo>
                <a:lnTo>
                  <a:pt x="181355" y="0"/>
                </a:lnTo>
                <a:lnTo>
                  <a:pt x="181355" y="361188"/>
                </a:lnTo>
                <a:lnTo>
                  <a:pt x="542543" y="361188"/>
                </a:lnTo>
                <a:lnTo>
                  <a:pt x="361188" y="542543"/>
                </a:lnTo>
                <a:close/>
              </a:path>
            </a:pathLst>
          </a:custGeom>
          <a:solidFill>
            <a:srgbClr val="A6A6A6"/>
          </a:solidFill>
        </p:spPr>
        <p:txBody>
          <a:bodyPr wrap="square" lIns="0" tIns="0" rIns="0" bIns="0" rtlCol="0"/>
          <a:lstStyle/>
          <a:p>
            <a:endParaRPr/>
          </a:p>
        </p:txBody>
      </p:sp>
      <p:sp>
        <p:nvSpPr>
          <p:cNvPr id="5" name="object 5"/>
          <p:cNvSpPr/>
          <p:nvPr/>
        </p:nvSpPr>
        <p:spPr>
          <a:xfrm>
            <a:off x="3717035" y="3834384"/>
            <a:ext cx="297180" cy="344805"/>
          </a:xfrm>
          <a:custGeom>
            <a:avLst/>
            <a:gdLst/>
            <a:ahLst/>
            <a:cxnLst/>
            <a:rect l="l" t="t" r="r" b="b"/>
            <a:pathLst>
              <a:path w="297179" h="344804">
                <a:moveTo>
                  <a:pt x="297179" y="344424"/>
                </a:moveTo>
                <a:lnTo>
                  <a:pt x="0" y="172212"/>
                </a:lnTo>
                <a:lnTo>
                  <a:pt x="297179" y="0"/>
                </a:lnTo>
                <a:lnTo>
                  <a:pt x="297179" y="344424"/>
                </a:lnTo>
                <a:close/>
              </a:path>
            </a:pathLst>
          </a:custGeom>
          <a:solidFill>
            <a:srgbClr val="F1ACB9"/>
          </a:solidFill>
        </p:spPr>
        <p:txBody>
          <a:bodyPr wrap="square" lIns="0" tIns="0" rIns="0" bIns="0" rtlCol="0"/>
          <a:lstStyle/>
          <a:p>
            <a:endParaRPr/>
          </a:p>
        </p:txBody>
      </p:sp>
      <p:sp>
        <p:nvSpPr>
          <p:cNvPr id="6" name="object 6"/>
          <p:cNvSpPr/>
          <p:nvPr/>
        </p:nvSpPr>
        <p:spPr>
          <a:xfrm>
            <a:off x="7371588" y="2535935"/>
            <a:ext cx="542925" cy="541020"/>
          </a:xfrm>
          <a:custGeom>
            <a:avLst/>
            <a:gdLst/>
            <a:ahLst/>
            <a:cxnLst/>
            <a:rect l="l" t="t" r="r" b="b"/>
            <a:pathLst>
              <a:path w="542925" h="541019">
                <a:moveTo>
                  <a:pt x="361187" y="541019"/>
                </a:moveTo>
                <a:lnTo>
                  <a:pt x="361187" y="179831"/>
                </a:lnTo>
                <a:lnTo>
                  <a:pt x="0" y="179831"/>
                </a:lnTo>
                <a:lnTo>
                  <a:pt x="181355" y="0"/>
                </a:lnTo>
                <a:lnTo>
                  <a:pt x="542543" y="0"/>
                </a:lnTo>
                <a:lnTo>
                  <a:pt x="542543" y="361188"/>
                </a:lnTo>
                <a:lnTo>
                  <a:pt x="361187" y="541019"/>
                </a:lnTo>
                <a:close/>
              </a:path>
            </a:pathLst>
          </a:custGeom>
          <a:solidFill>
            <a:srgbClr val="C00000"/>
          </a:solidFill>
        </p:spPr>
        <p:txBody>
          <a:bodyPr wrap="square" lIns="0" tIns="0" rIns="0" bIns="0" rtlCol="0"/>
          <a:lstStyle/>
          <a:p>
            <a:endParaRPr/>
          </a:p>
        </p:txBody>
      </p:sp>
      <p:sp>
        <p:nvSpPr>
          <p:cNvPr id="7" name="object 7"/>
          <p:cNvSpPr txBox="1"/>
          <p:nvPr/>
        </p:nvSpPr>
        <p:spPr>
          <a:xfrm>
            <a:off x="8164068" y="2176272"/>
            <a:ext cx="548640" cy="548640"/>
          </a:xfrm>
          <a:prstGeom prst="rect">
            <a:avLst/>
          </a:prstGeom>
          <a:solidFill>
            <a:srgbClr val="C00000"/>
          </a:solidFill>
        </p:spPr>
        <p:txBody>
          <a:bodyPr vert="horz" wrap="square" lIns="0" tIns="122555" rIns="0" bIns="0" rtlCol="0">
            <a:spAutoFit/>
          </a:bodyPr>
          <a:lstStyle/>
          <a:p>
            <a:pPr marL="139700">
              <a:lnSpc>
                <a:spcPct val="100000"/>
              </a:lnSpc>
              <a:spcBef>
                <a:spcPts val="965"/>
              </a:spcBef>
            </a:pPr>
            <a:r>
              <a:rPr sz="1800" spc="-5" dirty="0">
                <a:solidFill>
                  <a:srgbClr val="FFFFFF"/>
                </a:solidFill>
                <a:latin typeface="微软雅黑"/>
                <a:cs typeface="微软雅黑"/>
              </a:rPr>
              <a:t>04</a:t>
            </a:r>
            <a:endParaRPr sz="1800">
              <a:latin typeface="微软雅黑"/>
              <a:cs typeface="微软雅黑"/>
            </a:endParaRPr>
          </a:p>
        </p:txBody>
      </p:sp>
      <p:sp>
        <p:nvSpPr>
          <p:cNvPr id="8" name="object 8"/>
          <p:cNvSpPr txBox="1"/>
          <p:nvPr/>
        </p:nvSpPr>
        <p:spPr>
          <a:xfrm>
            <a:off x="3034283" y="2176272"/>
            <a:ext cx="548640" cy="548640"/>
          </a:xfrm>
          <a:prstGeom prst="rect">
            <a:avLst/>
          </a:prstGeom>
          <a:solidFill>
            <a:srgbClr val="C00000"/>
          </a:solidFill>
        </p:spPr>
        <p:txBody>
          <a:bodyPr vert="horz" wrap="square" lIns="0" tIns="122555" rIns="0" bIns="0" rtlCol="0">
            <a:spAutoFit/>
          </a:bodyPr>
          <a:lstStyle/>
          <a:p>
            <a:pPr marL="140335">
              <a:lnSpc>
                <a:spcPct val="100000"/>
              </a:lnSpc>
              <a:spcBef>
                <a:spcPts val="965"/>
              </a:spcBef>
            </a:pPr>
            <a:r>
              <a:rPr sz="1800" spc="-5" dirty="0">
                <a:solidFill>
                  <a:srgbClr val="FFFFFF"/>
                </a:solidFill>
                <a:latin typeface="微软雅黑"/>
                <a:cs typeface="微软雅黑"/>
              </a:rPr>
              <a:t>01</a:t>
            </a:r>
            <a:endParaRPr sz="1800">
              <a:latin typeface="微软雅黑"/>
              <a:cs typeface="微软雅黑"/>
            </a:endParaRPr>
          </a:p>
        </p:txBody>
      </p:sp>
      <p:sp>
        <p:nvSpPr>
          <p:cNvPr id="9" name="object 9"/>
          <p:cNvSpPr txBox="1"/>
          <p:nvPr/>
        </p:nvSpPr>
        <p:spPr>
          <a:xfrm>
            <a:off x="3034283" y="3738371"/>
            <a:ext cx="548640" cy="548640"/>
          </a:xfrm>
          <a:prstGeom prst="rect">
            <a:avLst/>
          </a:prstGeom>
          <a:solidFill>
            <a:srgbClr val="F1ACB9"/>
          </a:solidFill>
        </p:spPr>
        <p:txBody>
          <a:bodyPr vert="horz" wrap="square" lIns="0" tIns="121285" rIns="0" bIns="0" rtlCol="0">
            <a:spAutoFit/>
          </a:bodyPr>
          <a:lstStyle/>
          <a:p>
            <a:pPr marL="140335">
              <a:lnSpc>
                <a:spcPct val="100000"/>
              </a:lnSpc>
              <a:spcBef>
                <a:spcPts val="955"/>
              </a:spcBef>
            </a:pPr>
            <a:r>
              <a:rPr sz="1800" spc="-5" dirty="0">
                <a:solidFill>
                  <a:srgbClr val="FFFFFF"/>
                </a:solidFill>
                <a:latin typeface="微软雅黑"/>
                <a:cs typeface="微软雅黑"/>
              </a:rPr>
              <a:t>02</a:t>
            </a:r>
            <a:endParaRPr sz="1800">
              <a:latin typeface="微软雅黑"/>
              <a:cs typeface="微软雅黑"/>
            </a:endParaRPr>
          </a:p>
        </p:txBody>
      </p:sp>
      <p:sp>
        <p:nvSpPr>
          <p:cNvPr id="10" name="object 10"/>
          <p:cNvSpPr/>
          <p:nvPr/>
        </p:nvSpPr>
        <p:spPr>
          <a:xfrm>
            <a:off x="3034283" y="5245608"/>
            <a:ext cx="548640" cy="548640"/>
          </a:xfrm>
          <a:custGeom>
            <a:avLst/>
            <a:gdLst/>
            <a:ahLst/>
            <a:cxnLst/>
            <a:rect l="l" t="t" r="r" b="b"/>
            <a:pathLst>
              <a:path w="548639" h="548639">
                <a:moveTo>
                  <a:pt x="0" y="0"/>
                </a:moveTo>
                <a:lnTo>
                  <a:pt x="548640" y="0"/>
                </a:lnTo>
                <a:lnTo>
                  <a:pt x="548640" y="548639"/>
                </a:lnTo>
                <a:lnTo>
                  <a:pt x="0" y="548639"/>
                </a:lnTo>
                <a:lnTo>
                  <a:pt x="0" y="0"/>
                </a:lnTo>
                <a:close/>
              </a:path>
            </a:pathLst>
          </a:custGeom>
          <a:solidFill>
            <a:srgbClr val="A6A6A6"/>
          </a:solidFill>
        </p:spPr>
        <p:txBody>
          <a:bodyPr wrap="square" lIns="0" tIns="0" rIns="0" bIns="0" rtlCol="0"/>
          <a:lstStyle/>
          <a:p>
            <a:endParaRPr/>
          </a:p>
        </p:txBody>
      </p:sp>
      <p:sp>
        <p:nvSpPr>
          <p:cNvPr id="11" name="object 11"/>
          <p:cNvSpPr/>
          <p:nvPr/>
        </p:nvSpPr>
        <p:spPr>
          <a:xfrm>
            <a:off x="3028340" y="5239384"/>
            <a:ext cx="561975" cy="561340"/>
          </a:xfrm>
          <a:custGeom>
            <a:avLst/>
            <a:gdLst/>
            <a:ahLst/>
            <a:cxnLst/>
            <a:rect l="l" t="t" r="r" b="b"/>
            <a:pathLst>
              <a:path w="561975" h="561339">
                <a:moveTo>
                  <a:pt x="561352" y="561339"/>
                </a:moveTo>
                <a:lnTo>
                  <a:pt x="0" y="561339"/>
                </a:lnTo>
                <a:lnTo>
                  <a:pt x="0" y="0"/>
                </a:lnTo>
                <a:lnTo>
                  <a:pt x="561352" y="0"/>
                </a:lnTo>
                <a:lnTo>
                  <a:pt x="561352" y="6350"/>
                </a:lnTo>
                <a:lnTo>
                  <a:pt x="12700" y="6350"/>
                </a:lnTo>
                <a:lnTo>
                  <a:pt x="6350" y="12700"/>
                </a:lnTo>
                <a:lnTo>
                  <a:pt x="12700" y="12700"/>
                </a:lnTo>
                <a:lnTo>
                  <a:pt x="12700" y="548639"/>
                </a:lnTo>
                <a:lnTo>
                  <a:pt x="6350" y="548639"/>
                </a:lnTo>
                <a:lnTo>
                  <a:pt x="12700" y="554989"/>
                </a:lnTo>
                <a:lnTo>
                  <a:pt x="561352" y="554989"/>
                </a:lnTo>
                <a:lnTo>
                  <a:pt x="561352" y="561339"/>
                </a:lnTo>
                <a:close/>
              </a:path>
              <a:path w="561975" h="561339">
                <a:moveTo>
                  <a:pt x="12700" y="12700"/>
                </a:moveTo>
                <a:lnTo>
                  <a:pt x="6350" y="12700"/>
                </a:lnTo>
                <a:lnTo>
                  <a:pt x="12700" y="6350"/>
                </a:lnTo>
                <a:lnTo>
                  <a:pt x="12700" y="12700"/>
                </a:lnTo>
                <a:close/>
              </a:path>
              <a:path w="561975" h="561339">
                <a:moveTo>
                  <a:pt x="548652" y="12700"/>
                </a:moveTo>
                <a:lnTo>
                  <a:pt x="12700" y="12700"/>
                </a:lnTo>
                <a:lnTo>
                  <a:pt x="12700" y="6350"/>
                </a:lnTo>
                <a:lnTo>
                  <a:pt x="548652" y="6350"/>
                </a:lnTo>
                <a:lnTo>
                  <a:pt x="548652" y="12700"/>
                </a:lnTo>
                <a:close/>
              </a:path>
              <a:path w="561975" h="561339">
                <a:moveTo>
                  <a:pt x="548652" y="554989"/>
                </a:moveTo>
                <a:lnTo>
                  <a:pt x="548652" y="6350"/>
                </a:lnTo>
                <a:lnTo>
                  <a:pt x="555002" y="12700"/>
                </a:lnTo>
                <a:lnTo>
                  <a:pt x="561352" y="12700"/>
                </a:lnTo>
                <a:lnTo>
                  <a:pt x="561352" y="548639"/>
                </a:lnTo>
                <a:lnTo>
                  <a:pt x="555002" y="548639"/>
                </a:lnTo>
                <a:lnTo>
                  <a:pt x="548652" y="554989"/>
                </a:lnTo>
                <a:close/>
              </a:path>
              <a:path w="561975" h="561339">
                <a:moveTo>
                  <a:pt x="561352" y="12700"/>
                </a:moveTo>
                <a:lnTo>
                  <a:pt x="555002" y="12700"/>
                </a:lnTo>
                <a:lnTo>
                  <a:pt x="548652" y="6350"/>
                </a:lnTo>
                <a:lnTo>
                  <a:pt x="561352" y="6350"/>
                </a:lnTo>
                <a:lnTo>
                  <a:pt x="561352" y="12700"/>
                </a:lnTo>
                <a:close/>
              </a:path>
              <a:path w="561975" h="561339">
                <a:moveTo>
                  <a:pt x="12700" y="554989"/>
                </a:moveTo>
                <a:lnTo>
                  <a:pt x="6350" y="548639"/>
                </a:lnTo>
                <a:lnTo>
                  <a:pt x="12700" y="548639"/>
                </a:lnTo>
                <a:lnTo>
                  <a:pt x="12700" y="554989"/>
                </a:lnTo>
                <a:close/>
              </a:path>
              <a:path w="561975" h="561339">
                <a:moveTo>
                  <a:pt x="548652" y="554989"/>
                </a:moveTo>
                <a:lnTo>
                  <a:pt x="12700" y="554989"/>
                </a:lnTo>
                <a:lnTo>
                  <a:pt x="12700" y="548639"/>
                </a:lnTo>
                <a:lnTo>
                  <a:pt x="548652" y="548639"/>
                </a:lnTo>
                <a:lnTo>
                  <a:pt x="548652" y="554989"/>
                </a:lnTo>
                <a:close/>
              </a:path>
              <a:path w="561975" h="561339">
                <a:moveTo>
                  <a:pt x="561352" y="554989"/>
                </a:moveTo>
                <a:lnTo>
                  <a:pt x="548652" y="554989"/>
                </a:lnTo>
                <a:lnTo>
                  <a:pt x="555002" y="548639"/>
                </a:lnTo>
                <a:lnTo>
                  <a:pt x="561352" y="548639"/>
                </a:lnTo>
                <a:lnTo>
                  <a:pt x="561352" y="554989"/>
                </a:lnTo>
                <a:close/>
              </a:path>
            </a:pathLst>
          </a:custGeom>
          <a:solidFill>
            <a:srgbClr val="A6A6A6"/>
          </a:solidFill>
        </p:spPr>
        <p:txBody>
          <a:bodyPr wrap="square" lIns="0" tIns="0" rIns="0" bIns="0" rtlCol="0"/>
          <a:lstStyle/>
          <a:p>
            <a:endParaRPr/>
          </a:p>
        </p:txBody>
      </p:sp>
      <p:sp>
        <p:nvSpPr>
          <p:cNvPr id="12" name="object 12"/>
          <p:cNvSpPr txBox="1"/>
          <p:nvPr/>
        </p:nvSpPr>
        <p:spPr>
          <a:xfrm>
            <a:off x="3034283" y="5355590"/>
            <a:ext cx="548640" cy="299720"/>
          </a:xfrm>
          <a:prstGeom prst="rect">
            <a:avLst/>
          </a:prstGeom>
        </p:spPr>
        <p:txBody>
          <a:bodyPr vert="horz" wrap="square" lIns="0" tIns="12700" rIns="0" bIns="0" rtlCol="0">
            <a:spAutoFit/>
          </a:bodyPr>
          <a:lstStyle/>
          <a:p>
            <a:pPr marL="140335">
              <a:lnSpc>
                <a:spcPct val="100000"/>
              </a:lnSpc>
              <a:spcBef>
                <a:spcPts val="100"/>
              </a:spcBef>
            </a:pPr>
            <a:r>
              <a:rPr sz="1800" spc="-5" dirty="0">
                <a:solidFill>
                  <a:srgbClr val="FFFFFF"/>
                </a:solidFill>
                <a:latin typeface="微软雅黑"/>
                <a:cs typeface="微软雅黑"/>
              </a:rPr>
              <a:t>03</a:t>
            </a:r>
            <a:endParaRPr sz="1800">
              <a:latin typeface="微软雅黑"/>
              <a:cs typeface="微软雅黑"/>
            </a:endParaRPr>
          </a:p>
        </p:txBody>
      </p:sp>
      <p:sp>
        <p:nvSpPr>
          <p:cNvPr id="13" name="object 13"/>
          <p:cNvSpPr txBox="1"/>
          <p:nvPr/>
        </p:nvSpPr>
        <p:spPr>
          <a:xfrm>
            <a:off x="1049019" y="1727390"/>
            <a:ext cx="1804035" cy="957580"/>
          </a:xfrm>
          <a:prstGeom prst="rect">
            <a:avLst/>
          </a:prstGeom>
        </p:spPr>
        <p:txBody>
          <a:bodyPr vert="horz" wrap="square" lIns="0" tIns="141605" rIns="0" bIns="0" rtlCol="0">
            <a:spAutoFit/>
          </a:bodyPr>
          <a:lstStyle/>
          <a:p>
            <a:pPr marL="287655">
              <a:lnSpc>
                <a:spcPct val="100000"/>
              </a:lnSpc>
              <a:spcBef>
                <a:spcPts val="1115"/>
              </a:spcBef>
            </a:pPr>
            <a:r>
              <a:rPr sz="1800" b="1" dirty="0">
                <a:solidFill>
                  <a:srgbClr val="171616"/>
                </a:solidFill>
                <a:latin typeface="微软雅黑"/>
                <a:cs typeface="微软雅黑"/>
              </a:rPr>
              <a:t>基础信息搭建</a:t>
            </a:r>
            <a:endParaRPr sz="1800">
              <a:latin typeface="微软雅黑"/>
              <a:cs typeface="微软雅黑"/>
            </a:endParaRPr>
          </a:p>
          <a:p>
            <a:pPr marL="190500" marR="5080" indent="-177800">
              <a:lnSpc>
                <a:spcPct val="100000"/>
              </a:lnSpc>
              <a:spcBef>
                <a:spcPts val="800"/>
              </a:spcBef>
            </a:pPr>
            <a:r>
              <a:rPr sz="1400" dirty="0">
                <a:solidFill>
                  <a:srgbClr val="404040"/>
                </a:solidFill>
                <a:latin typeface="微软雅黑"/>
                <a:cs typeface="微软雅黑"/>
              </a:rPr>
              <a:t>官方认证，为品牌背书 强化品牌、店铺感</a:t>
            </a:r>
            <a:r>
              <a:rPr sz="1400" spc="5" dirty="0">
                <a:solidFill>
                  <a:srgbClr val="404040"/>
                </a:solidFill>
                <a:latin typeface="微软雅黑"/>
                <a:cs typeface="微软雅黑"/>
              </a:rPr>
              <a:t>知</a:t>
            </a:r>
            <a:endParaRPr sz="1400">
              <a:latin typeface="微软雅黑"/>
              <a:cs typeface="微软雅黑"/>
            </a:endParaRPr>
          </a:p>
        </p:txBody>
      </p:sp>
      <p:sp>
        <p:nvSpPr>
          <p:cNvPr id="14" name="object 14"/>
          <p:cNvSpPr/>
          <p:nvPr/>
        </p:nvSpPr>
        <p:spPr>
          <a:xfrm>
            <a:off x="7723631" y="3840479"/>
            <a:ext cx="299085" cy="344805"/>
          </a:xfrm>
          <a:custGeom>
            <a:avLst/>
            <a:gdLst/>
            <a:ahLst/>
            <a:cxnLst/>
            <a:rect l="l" t="t" r="r" b="b"/>
            <a:pathLst>
              <a:path w="299084" h="344804">
                <a:moveTo>
                  <a:pt x="0" y="344424"/>
                </a:moveTo>
                <a:lnTo>
                  <a:pt x="0" y="0"/>
                </a:lnTo>
                <a:lnTo>
                  <a:pt x="298703" y="172212"/>
                </a:lnTo>
                <a:lnTo>
                  <a:pt x="0" y="344424"/>
                </a:lnTo>
                <a:close/>
              </a:path>
            </a:pathLst>
          </a:custGeom>
          <a:solidFill>
            <a:srgbClr val="F1ACB9"/>
          </a:solidFill>
        </p:spPr>
        <p:txBody>
          <a:bodyPr wrap="square" lIns="0" tIns="0" rIns="0" bIns="0" rtlCol="0"/>
          <a:lstStyle/>
          <a:p>
            <a:endParaRPr/>
          </a:p>
        </p:txBody>
      </p:sp>
      <p:sp>
        <p:nvSpPr>
          <p:cNvPr id="15" name="object 15"/>
          <p:cNvSpPr txBox="1"/>
          <p:nvPr/>
        </p:nvSpPr>
        <p:spPr>
          <a:xfrm>
            <a:off x="8154923" y="3738371"/>
            <a:ext cx="548640" cy="548640"/>
          </a:xfrm>
          <a:prstGeom prst="rect">
            <a:avLst/>
          </a:prstGeom>
          <a:solidFill>
            <a:srgbClr val="F1ACB9"/>
          </a:solidFill>
        </p:spPr>
        <p:txBody>
          <a:bodyPr vert="horz" wrap="square" lIns="0" tIns="122555" rIns="0" bIns="0" rtlCol="0">
            <a:spAutoFit/>
          </a:bodyPr>
          <a:lstStyle/>
          <a:p>
            <a:pPr marL="140335">
              <a:lnSpc>
                <a:spcPct val="100000"/>
              </a:lnSpc>
              <a:spcBef>
                <a:spcPts val="965"/>
              </a:spcBef>
            </a:pPr>
            <a:r>
              <a:rPr sz="1800" spc="-5" dirty="0">
                <a:solidFill>
                  <a:srgbClr val="FFFFFF"/>
                </a:solidFill>
                <a:latin typeface="微软雅黑"/>
                <a:cs typeface="微软雅黑"/>
              </a:rPr>
              <a:t>05</a:t>
            </a:r>
            <a:endParaRPr sz="1800">
              <a:latin typeface="微软雅黑"/>
              <a:cs typeface="微软雅黑"/>
            </a:endParaRPr>
          </a:p>
        </p:txBody>
      </p:sp>
      <p:sp>
        <p:nvSpPr>
          <p:cNvPr id="16" name="object 16"/>
          <p:cNvSpPr/>
          <p:nvPr/>
        </p:nvSpPr>
        <p:spPr>
          <a:xfrm>
            <a:off x="7371588" y="4866132"/>
            <a:ext cx="542925" cy="541020"/>
          </a:xfrm>
          <a:custGeom>
            <a:avLst/>
            <a:gdLst/>
            <a:ahLst/>
            <a:cxnLst/>
            <a:rect l="l" t="t" r="r" b="b"/>
            <a:pathLst>
              <a:path w="542925" h="541020">
                <a:moveTo>
                  <a:pt x="542543" y="541019"/>
                </a:moveTo>
                <a:lnTo>
                  <a:pt x="181355" y="541019"/>
                </a:lnTo>
                <a:lnTo>
                  <a:pt x="0" y="361188"/>
                </a:lnTo>
                <a:lnTo>
                  <a:pt x="361187" y="361188"/>
                </a:lnTo>
                <a:lnTo>
                  <a:pt x="361187" y="0"/>
                </a:lnTo>
                <a:lnTo>
                  <a:pt x="542543" y="179831"/>
                </a:lnTo>
                <a:lnTo>
                  <a:pt x="542543" y="541019"/>
                </a:lnTo>
                <a:close/>
              </a:path>
            </a:pathLst>
          </a:custGeom>
          <a:solidFill>
            <a:srgbClr val="A6A6A6"/>
          </a:solidFill>
        </p:spPr>
        <p:txBody>
          <a:bodyPr wrap="square" lIns="0" tIns="0" rIns="0" bIns="0" rtlCol="0"/>
          <a:lstStyle/>
          <a:p>
            <a:endParaRPr/>
          </a:p>
        </p:txBody>
      </p:sp>
      <p:sp>
        <p:nvSpPr>
          <p:cNvPr id="17" name="object 17"/>
          <p:cNvSpPr/>
          <p:nvPr/>
        </p:nvSpPr>
        <p:spPr>
          <a:xfrm>
            <a:off x="8164068" y="5247132"/>
            <a:ext cx="548640" cy="548640"/>
          </a:xfrm>
          <a:custGeom>
            <a:avLst/>
            <a:gdLst/>
            <a:ahLst/>
            <a:cxnLst/>
            <a:rect l="l" t="t" r="r" b="b"/>
            <a:pathLst>
              <a:path w="548640" h="548639">
                <a:moveTo>
                  <a:pt x="0" y="0"/>
                </a:moveTo>
                <a:lnTo>
                  <a:pt x="548640" y="0"/>
                </a:lnTo>
                <a:lnTo>
                  <a:pt x="548640" y="548639"/>
                </a:lnTo>
                <a:lnTo>
                  <a:pt x="0" y="548639"/>
                </a:lnTo>
                <a:lnTo>
                  <a:pt x="0" y="0"/>
                </a:lnTo>
                <a:close/>
              </a:path>
            </a:pathLst>
          </a:custGeom>
          <a:solidFill>
            <a:srgbClr val="A6A6A6"/>
          </a:solidFill>
        </p:spPr>
        <p:txBody>
          <a:bodyPr wrap="square" lIns="0" tIns="0" rIns="0" bIns="0" rtlCol="0"/>
          <a:lstStyle/>
          <a:p>
            <a:endParaRPr/>
          </a:p>
        </p:txBody>
      </p:sp>
      <p:sp>
        <p:nvSpPr>
          <p:cNvPr id="18" name="object 18"/>
          <p:cNvSpPr/>
          <p:nvPr/>
        </p:nvSpPr>
        <p:spPr>
          <a:xfrm>
            <a:off x="8157298" y="5240654"/>
            <a:ext cx="561340" cy="561340"/>
          </a:xfrm>
          <a:custGeom>
            <a:avLst/>
            <a:gdLst/>
            <a:ahLst/>
            <a:cxnLst/>
            <a:rect l="l" t="t" r="r" b="b"/>
            <a:pathLst>
              <a:path w="561340" h="561339">
                <a:moveTo>
                  <a:pt x="561339" y="561340"/>
                </a:moveTo>
                <a:lnTo>
                  <a:pt x="0" y="561340"/>
                </a:lnTo>
                <a:lnTo>
                  <a:pt x="0" y="0"/>
                </a:lnTo>
                <a:lnTo>
                  <a:pt x="561339" y="0"/>
                </a:lnTo>
                <a:lnTo>
                  <a:pt x="561339" y="6350"/>
                </a:lnTo>
                <a:lnTo>
                  <a:pt x="12700" y="6350"/>
                </a:lnTo>
                <a:lnTo>
                  <a:pt x="6350" y="12700"/>
                </a:lnTo>
                <a:lnTo>
                  <a:pt x="12700" y="12700"/>
                </a:lnTo>
                <a:lnTo>
                  <a:pt x="12700" y="548640"/>
                </a:lnTo>
                <a:lnTo>
                  <a:pt x="6350" y="548640"/>
                </a:lnTo>
                <a:lnTo>
                  <a:pt x="12700" y="554990"/>
                </a:lnTo>
                <a:lnTo>
                  <a:pt x="561339" y="554990"/>
                </a:lnTo>
                <a:lnTo>
                  <a:pt x="561339" y="561340"/>
                </a:lnTo>
                <a:close/>
              </a:path>
              <a:path w="561340" h="561339">
                <a:moveTo>
                  <a:pt x="12700" y="12700"/>
                </a:moveTo>
                <a:lnTo>
                  <a:pt x="6350" y="12700"/>
                </a:lnTo>
                <a:lnTo>
                  <a:pt x="12700" y="6350"/>
                </a:lnTo>
                <a:lnTo>
                  <a:pt x="12700" y="12700"/>
                </a:lnTo>
                <a:close/>
              </a:path>
              <a:path w="561340" h="561339">
                <a:moveTo>
                  <a:pt x="548639" y="12700"/>
                </a:moveTo>
                <a:lnTo>
                  <a:pt x="12700" y="12700"/>
                </a:lnTo>
                <a:lnTo>
                  <a:pt x="12700" y="6350"/>
                </a:lnTo>
                <a:lnTo>
                  <a:pt x="548639" y="6350"/>
                </a:lnTo>
                <a:lnTo>
                  <a:pt x="548639" y="12700"/>
                </a:lnTo>
                <a:close/>
              </a:path>
              <a:path w="561340" h="561339">
                <a:moveTo>
                  <a:pt x="548639" y="554990"/>
                </a:moveTo>
                <a:lnTo>
                  <a:pt x="548639" y="6350"/>
                </a:lnTo>
                <a:lnTo>
                  <a:pt x="554989" y="12700"/>
                </a:lnTo>
                <a:lnTo>
                  <a:pt x="561339" y="12700"/>
                </a:lnTo>
                <a:lnTo>
                  <a:pt x="561339" y="548640"/>
                </a:lnTo>
                <a:lnTo>
                  <a:pt x="554989" y="548640"/>
                </a:lnTo>
                <a:lnTo>
                  <a:pt x="548639" y="554990"/>
                </a:lnTo>
                <a:close/>
              </a:path>
              <a:path w="561340" h="561339">
                <a:moveTo>
                  <a:pt x="561339" y="12700"/>
                </a:moveTo>
                <a:lnTo>
                  <a:pt x="554989" y="12700"/>
                </a:lnTo>
                <a:lnTo>
                  <a:pt x="548639" y="6350"/>
                </a:lnTo>
                <a:lnTo>
                  <a:pt x="561339" y="6350"/>
                </a:lnTo>
                <a:lnTo>
                  <a:pt x="561339" y="12700"/>
                </a:lnTo>
                <a:close/>
              </a:path>
              <a:path w="561340" h="561339">
                <a:moveTo>
                  <a:pt x="12700" y="554990"/>
                </a:moveTo>
                <a:lnTo>
                  <a:pt x="6350" y="548640"/>
                </a:lnTo>
                <a:lnTo>
                  <a:pt x="12700" y="548640"/>
                </a:lnTo>
                <a:lnTo>
                  <a:pt x="12700" y="554990"/>
                </a:lnTo>
                <a:close/>
              </a:path>
              <a:path w="561340" h="561339">
                <a:moveTo>
                  <a:pt x="548639" y="554990"/>
                </a:moveTo>
                <a:lnTo>
                  <a:pt x="12700" y="554990"/>
                </a:lnTo>
                <a:lnTo>
                  <a:pt x="12700" y="548640"/>
                </a:lnTo>
                <a:lnTo>
                  <a:pt x="548639" y="548640"/>
                </a:lnTo>
                <a:lnTo>
                  <a:pt x="548639" y="554990"/>
                </a:lnTo>
                <a:close/>
              </a:path>
              <a:path w="561340" h="561339">
                <a:moveTo>
                  <a:pt x="561339" y="554990"/>
                </a:moveTo>
                <a:lnTo>
                  <a:pt x="548639" y="554990"/>
                </a:lnTo>
                <a:lnTo>
                  <a:pt x="554989" y="548640"/>
                </a:lnTo>
                <a:lnTo>
                  <a:pt x="561339" y="548640"/>
                </a:lnTo>
                <a:lnTo>
                  <a:pt x="561339" y="554990"/>
                </a:lnTo>
                <a:close/>
              </a:path>
            </a:pathLst>
          </a:custGeom>
          <a:solidFill>
            <a:srgbClr val="A6A6A6"/>
          </a:solidFill>
        </p:spPr>
        <p:txBody>
          <a:bodyPr wrap="square" lIns="0" tIns="0" rIns="0" bIns="0" rtlCol="0"/>
          <a:lstStyle/>
          <a:p>
            <a:endParaRPr/>
          </a:p>
        </p:txBody>
      </p:sp>
      <p:sp>
        <p:nvSpPr>
          <p:cNvPr id="19" name="object 19"/>
          <p:cNvSpPr txBox="1"/>
          <p:nvPr/>
        </p:nvSpPr>
        <p:spPr>
          <a:xfrm>
            <a:off x="8164068" y="5356859"/>
            <a:ext cx="548640" cy="299720"/>
          </a:xfrm>
          <a:prstGeom prst="rect">
            <a:avLst/>
          </a:prstGeom>
        </p:spPr>
        <p:txBody>
          <a:bodyPr vert="horz" wrap="square" lIns="0" tIns="12700" rIns="0" bIns="0" rtlCol="0">
            <a:spAutoFit/>
          </a:bodyPr>
          <a:lstStyle/>
          <a:p>
            <a:pPr marL="139700">
              <a:lnSpc>
                <a:spcPct val="100000"/>
              </a:lnSpc>
              <a:spcBef>
                <a:spcPts val="100"/>
              </a:spcBef>
            </a:pPr>
            <a:r>
              <a:rPr sz="1800" spc="-5" dirty="0">
                <a:solidFill>
                  <a:srgbClr val="FFFFFF"/>
                </a:solidFill>
                <a:latin typeface="微软雅黑"/>
                <a:cs typeface="微软雅黑"/>
              </a:rPr>
              <a:t>06</a:t>
            </a:r>
            <a:endParaRPr sz="1800">
              <a:latin typeface="微软雅黑"/>
              <a:cs typeface="微软雅黑"/>
            </a:endParaRPr>
          </a:p>
        </p:txBody>
      </p:sp>
      <p:sp>
        <p:nvSpPr>
          <p:cNvPr id="20" name="object 20"/>
          <p:cNvSpPr txBox="1"/>
          <p:nvPr/>
        </p:nvSpPr>
        <p:spPr>
          <a:xfrm>
            <a:off x="459105" y="5057209"/>
            <a:ext cx="2337435" cy="943610"/>
          </a:xfrm>
          <a:prstGeom prst="rect">
            <a:avLst/>
          </a:prstGeom>
        </p:spPr>
        <p:txBody>
          <a:bodyPr vert="horz" wrap="square" lIns="0" tIns="133985" rIns="0" bIns="0" rtlCol="0">
            <a:spAutoFit/>
          </a:bodyPr>
          <a:lstStyle/>
          <a:p>
            <a:pPr marL="923925">
              <a:lnSpc>
                <a:spcPct val="100000"/>
              </a:lnSpc>
              <a:spcBef>
                <a:spcPts val="1055"/>
              </a:spcBef>
            </a:pPr>
            <a:r>
              <a:rPr sz="1800" b="1" dirty="0">
                <a:solidFill>
                  <a:srgbClr val="171616"/>
                </a:solidFill>
                <a:latin typeface="微软雅黑"/>
                <a:cs typeface="微软雅黑"/>
              </a:rPr>
              <a:t>合集视频聚合</a:t>
            </a:r>
            <a:endParaRPr sz="1800">
              <a:latin typeface="微软雅黑"/>
              <a:cs typeface="微软雅黑"/>
            </a:endParaRPr>
          </a:p>
          <a:p>
            <a:pPr marL="12700" marR="5080" indent="355600">
              <a:lnSpc>
                <a:spcPct val="100000"/>
              </a:lnSpc>
              <a:spcBef>
                <a:spcPts val="750"/>
              </a:spcBef>
            </a:pPr>
            <a:r>
              <a:rPr sz="1400" dirty="0">
                <a:solidFill>
                  <a:srgbClr val="404040"/>
                </a:solidFill>
                <a:latin typeface="微软雅黑"/>
                <a:cs typeface="微软雅黑"/>
              </a:rPr>
              <a:t>发布的视频内容聚合呈现 点击合集进入具体的合集页</a:t>
            </a:r>
            <a:r>
              <a:rPr sz="1400" spc="5" dirty="0">
                <a:solidFill>
                  <a:srgbClr val="404040"/>
                </a:solidFill>
                <a:latin typeface="微软雅黑"/>
                <a:cs typeface="微软雅黑"/>
              </a:rPr>
              <a:t>面</a:t>
            </a:r>
            <a:endParaRPr sz="1400">
              <a:latin typeface="微软雅黑"/>
              <a:cs typeface="微软雅黑"/>
            </a:endParaRPr>
          </a:p>
        </p:txBody>
      </p:sp>
      <p:sp>
        <p:nvSpPr>
          <p:cNvPr id="21" name="object 21"/>
          <p:cNvSpPr txBox="1"/>
          <p:nvPr/>
        </p:nvSpPr>
        <p:spPr>
          <a:xfrm>
            <a:off x="8989059" y="3427164"/>
            <a:ext cx="2337435" cy="943610"/>
          </a:xfrm>
          <a:prstGeom prst="rect">
            <a:avLst/>
          </a:prstGeom>
        </p:spPr>
        <p:txBody>
          <a:bodyPr vert="horz" wrap="square" lIns="0" tIns="133985" rIns="0" bIns="0" rtlCol="0">
            <a:spAutoFit/>
          </a:bodyPr>
          <a:lstStyle/>
          <a:p>
            <a:pPr marL="12700">
              <a:lnSpc>
                <a:spcPct val="100000"/>
              </a:lnSpc>
              <a:spcBef>
                <a:spcPts val="1055"/>
              </a:spcBef>
            </a:pPr>
            <a:r>
              <a:rPr sz="1800" b="1" dirty="0">
                <a:solidFill>
                  <a:srgbClr val="171616"/>
                </a:solidFill>
                <a:latin typeface="微软雅黑"/>
                <a:cs typeface="微软雅黑"/>
              </a:rPr>
              <a:t>开通粉丝群</a:t>
            </a:r>
            <a:endParaRPr sz="1800">
              <a:latin typeface="微软雅黑"/>
              <a:cs typeface="微软雅黑"/>
            </a:endParaRPr>
          </a:p>
          <a:p>
            <a:pPr marL="12700" marR="5080">
              <a:lnSpc>
                <a:spcPct val="100000"/>
              </a:lnSpc>
              <a:spcBef>
                <a:spcPts val="750"/>
              </a:spcBef>
            </a:pPr>
            <a:r>
              <a:rPr sz="1400" dirty="0">
                <a:solidFill>
                  <a:srgbClr val="404040"/>
                </a:solidFill>
                <a:latin typeface="微软雅黑"/>
                <a:cs typeface="微软雅黑"/>
              </a:rPr>
              <a:t>开通粉丝群组件，提供快速进 群入口，增强粉丝粘</a:t>
            </a:r>
            <a:r>
              <a:rPr sz="1400" spc="5" dirty="0">
                <a:solidFill>
                  <a:srgbClr val="404040"/>
                </a:solidFill>
                <a:latin typeface="微软雅黑"/>
                <a:cs typeface="微软雅黑"/>
              </a:rPr>
              <a:t>性</a:t>
            </a:r>
            <a:endParaRPr sz="1400">
              <a:latin typeface="微软雅黑"/>
              <a:cs typeface="微软雅黑"/>
            </a:endParaRPr>
          </a:p>
        </p:txBody>
      </p:sp>
      <p:sp>
        <p:nvSpPr>
          <p:cNvPr id="22" name="object 22"/>
          <p:cNvSpPr txBox="1"/>
          <p:nvPr/>
        </p:nvSpPr>
        <p:spPr>
          <a:xfrm>
            <a:off x="8989059" y="1877695"/>
            <a:ext cx="2310130" cy="88011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171616"/>
                </a:solidFill>
                <a:latin typeface="微软雅黑"/>
                <a:cs typeface="微软雅黑"/>
              </a:rPr>
              <a:t>设计头像头图</a:t>
            </a:r>
            <a:endParaRPr sz="1800">
              <a:latin typeface="微软雅黑"/>
              <a:cs typeface="微软雅黑"/>
            </a:endParaRPr>
          </a:p>
          <a:p>
            <a:pPr marL="12700" marR="5080">
              <a:lnSpc>
                <a:spcPct val="100000"/>
              </a:lnSpc>
              <a:spcBef>
                <a:spcPts val="1205"/>
              </a:spcBef>
            </a:pPr>
            <a:r>
              <a:rPr sz="1400" dirty="0">
                <a:solidFill>
                  <a:srgbClr val="404040"/>
                </a:solidFill>
                <a:latin typeface="微软雅黑"/>
                <a:cs typeface="微软雅黑"/>
              </a:rPr>
              <a:t>根据品牌</a:t>
            </a:r>
            <a:r>
              <a:rPr sz="1400" spc="-60" dirty="0">
                <a:solidFill>
                  <a:srgbClr val="404040"/>
                </a:solidFill>
                <a:latin typeface="微软雅黑"/>
                <a:cs typeface="微软雅黑"/>
              </a:rPr>
              <a:t>L</a:t>
            </a:r>
            <a:r>
              <a:rPr sz="1400" spc="-5" dirty="0">
                <a:solidFill>
                  <a:srgbClr val="404040"/>
                </a:solidFill>
                <a:latin typeface="微软雅黑"/>
                <a:cs typeface="微软雅黑"/>
              </a:rPr>
              <a:t>OGO或账号特点</a:t>
            </a:r>
            <a:r>
              <a:rPr sz="1400" dirty="0">
                <a:solidFill>
                  <a:srgbClr val="404040"/>
                </a:solidFill>
                <a:latin typeface="微软雅黑"/>
                <a:cs typeface="微软雅黑"/>
              </a:rPr>
              <a:t>， 设计相应头像、头图或视</a:t>
            </a:r>
            <a:r>
              <a:rPr sz="1400" spc="5" dirty="0">
                <a:solidFill>
                  <a:srgbClr val="404040"/>
                </a:solidFill>
                <a:latin typeface="微软雅黑"/>
                <a:cs typeface="微软雅黑"/>
              </a:rPr>
              <a:t>频</a:t>
            </a:r>
            <a:endParaRPr sz="1400">
              <a:latin typeface="微软雅黑"/>
              <a:cs typeface="微软雅黑"/>
            </a:endParaRPr>
          </a:p>
        </p:txBody>
      </p:sp>
      <p:sp>
        <p:nvSpPr>
          <p:cNvPr id="23" name="object 23"/>
          <p:cNvSpPr txBox="1"/>
          <p:nvPr/>
        </p:nvSpPr>
        <p:spPr>
          <a:xfrm>
            <a:off x="579119" y="3427164"/>
            <a:ext cx="2265045" cy="943610"/>
          </a:xfrm>
          <a:prstGeom prst="rect">
            <a:avLst/>
          </a:prstGeom>
        </p:spPr>
        <p:txBody>
          <a:bodyPr vert="horz" wrap="square" lIns="0" tIns="133985" rIns="0" bIns="0" rtlCol="0">
            <a:spAutoFit/>
          </a:bodyPr>
          <a:lstStyle/>
          <a:p>
            <a:pPr marL="880744">
              <a:lnSpc>
                <a:spcPct val="100000"/>
              </a:lnSpc>
              <a:spcBef>
                <a:spcPts val="1055"/>
              </a:spcBef>
            </a:pPr>
            <a:r>
              <a:rPr sz="1800" b="1" dirty="0">
                <a:solidFill>
                  <a:srgbClr val="171616"/>
                </a:solidFill>
                <a:latin typeface="微软雅黑"/>
                <a:cs typeface="微软雅黑"/>
              </a:rPr>
              <a:t>完善小店运营</a:t>
            </a:r>
            <a:endParaRPr sz="1800">
              <a:latin typeface="微软雅黑"/>
              <a:cs typeface="微软雅黑"/>
            </a:endParaRPr>
          </a:p>
          <a:p>
            <a:pPr marL="12700" marR="110489" indent="6985">
              <a:lnSpc>
                <a:spcPct val="100000"/>
              </a:lnSpc>
              <a:spcBef>
                <a:spcPts val="750"/>
              </a:spcBef>
            </a:pPr>
            <a:r>
              <a:rPr sz="1400" spc="-5" dirty="0">
                <a:solidFill>
                  <a:srgbClr val="404040"/>
                </a:solidFill>
                <a:latin typeface="微软雅黑"/>
                <a:cs typeface="微软雅黑"/>
              </a:rPr>
              <a:t>完善小店的SKU管理、订</a:t>
            </a:r>
            <a:r>
              <a:rPr sz="1400" dirty="0">
                <a:solidFill>
                  <a:srgbClr val="404040"/>
                </a:solidFill>
                <a:latin typeface="微软雅黑"/>
                <a:cs typeface="微软雅黑"/>
              </a:rPr>
              <a:t>单 管理、店铺装修等运营规</a:t>
            </a:r>
            <a:r>
              <a:rPr sz="1400" spc="5" dirty="0">
                <a:solidFill>
                  <a:srgbClr val="404040"/>
                </a:solidFill>
                <a:latin typeface="微软雅黑"/>
                <a:cs typeface="微软雅黑"/>
              </a:rPr>
              <a:t>划</a:t>
            </a:r>
            <a:endParaRPr sz="1400">
              <a:latin typeface="微软雅黑"/>
              <a:cs typeface="微软雅黑"/>
            </a:endParaRPr>
          </a:p>
        </p:txBody>
      </p:sp>
      <p:sp>
        <p:nvSpPr>
          <p:cNvPr id="24" name="object 24"/>
          <p:cNvSpPr txBox="1"/>
          <p:nvPr/>
        </p:nvSpPr>
        <p:spPr>
          <a:xfrm>
            <a:off x="8989059" y="5040065"/>
            <a:ext cx="2496185" cy="943610"/>
          </a:xfrm>
          <a:prstGeom prst="rect">
            <a:avLst/>
          </a:prstGeom>
        </p:spPr>
        <p:txBody>
          <a:bodyPr vert="horz" wrap="square" lIns="0" tIns="133985" rIns="0" bIns="0" rtlCol="0">
            <a:spAutoFit/>
          </a:bodyPr>
          <a:lstStyle/>
          <a:p>
            <a:pPr marL="12700">
              <a:lnSpc>
                <a:spcPct val="100000"/>
              </a:lnSpc>
              <a:spcBef>
                <a:spcPts val="1055"/>
              </a:spcBef>
            </a:pPr>
            <a:r>
              <a:rPr sz="1800" b="1" dirty="0">
                <a:solidFill>
                  <a:srgbClr val="171616"/>
                </a:solidFill>
                <a:latin typeface="微软雅黑"/>
                <a:cs typeface="微软雅黑"/>
              </a:rPr>
              <a:t>品牌榜标签</a:t>
            </a:r>
            <a:endParaRPr sz="1800">
              <a:latin typeface="微软雅黑"/>
              <a:cs typeface="微软雅黑"/>
            </a:endParaRPr>
          </a:p>
          <a:p>
            <a:pPr marL="12700">
              <a:lnSpc>
                <a:spcPct val="100000"/>
              </a:lnSpc>
              <a:spcBef>
                <a:spcPts val="750"/>
              </a:spcBef>
            </a:pPr>
            <a:r>
              <a:rPr sz="1400" dirty="0">
                <a:solidFill>
                  <a:srgbClr val="404040"/>
                </a:solidFill>
                <a:latin typeface="微软雅黑"/>
                <a:cs typeface="微软雅黑"/>
              </a:rPr>
              <a:t>展现品牌传播声</a:t>
            </a:r>
            <a:r>
              <a:rPr sz="1400" spc="5" dirty="0">
                <a:solidFill>
                  <a:srgbClr val="404040"/>
                </a:solidFill>
                <a:latin typeface="微软雅黑"/>
                <a:cs typeface="微软雅黑"/>
              </a:rPr>
              <a:t>量</a:t>
            </a:r>
            <a:endParaRPr sz="1400">
              <a:latin typeface="微软雅黑"/>
              <a:cs typeface="微软雅黑"/>
            </a:endParaRPr>
          </a:p>
          <a:p>
            <a:pPr marL="12700">
              <a:lnSpc>
                <a:spcPct val="100000"/>
              </a:lnSpc>
            </a:pPr>
            <a:r>
              <a:rPr sz="1400" spc="-5" dirty="0">
                <a:solidFill>
                  <a:srgbClr val="404040"/>
                </a:solidFill>
                <a:latin typeface="微软雅黑"/>
                <a:cs typeface="微软雅黑"/>
              </a:rPr>
              <a:t>点击标签可查看品牌热dou榜</a:t>
            </a:r>
            <a:r>
              <a:rPr sz="1400" spc="5" dirty="0">
                <a:solidFill>
                  <a:srgbClr val="404040"/>
                </a:solidFill>
                <a:latin typeface="微软雅黑"/>
                <a:cs typeface="微软雅黑"/>
              </a:rPr>
              <a:t>单</a:t>
            </a:r>
            <a:endParaRPr sz="1400">
              <a:latin typeface="微软雅黑"/>
              <a:cs typeface="微软雅黑"/>
            </a:endParaRPr>
          </a:p>
        </p:txBody>
      </p:sp>
      <p:sp>
        <p:nvSpPr>
          <p:cNvPr id="25" name="object 25"/>
          <p:cNvSpPr/>
          <p:nvPr/>
        </p:nvSpPr>
        <p:spPr>
          <a:xfrm>
            <a:off x="4511040" y="1223772"/>
            <a:ext cx="2717291" cy="524713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26" name="object 26"/>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15119010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41629" y="342264"/>
            <a:ext cx="3936365" cy="451484"/>
          </a:xfrm>
          <a:prstGeom prst="rect">
            <a:avLst/>
          </a:prstGeom>
        </p:spPr>
        <p:txBody>
          <a:bodyPr vert="horz" wrap="square" lIns="0" tIns="12065" rIns="0" bIns="0" rtlCol="0">
            <a:spAutoFit/>
          </a:bodyPr>
          <a:lstStyle/>
          <a:p>
            <a:pPr marL="12700">
              <a:lnSpc>
                <a:spcPct val="100000"/>
              </a:lnSpc>
              <a:spcBef>
                <a:spcPts val="95"/>
              </a:spcBef>
            </a:pPr>
            <a:r>
              <a:rPr sz="2800" dirty="0"/>
              <a:t>统一视频封面，快速吸</a:t>
            </a:r>
            <a:r>
              <a:rPr sz="2800" spc="-5" dirty="0"/>
              <a:t>粉</a:t>
            </a:r>
            <a:endParaRPr sz="2800"/>
          </a:p>
        </p:txBody>
      </p:sp>
      <p:sp>
        <p:nvSpPr>
          <p:cNvPr id="3" name="object 3"/>
          <p:cNvSpPr txBox="1"/>
          <p:nvPr/>
        </p:nvSpPr>
        <p:spPr>
          <a:xfrm>
            <a:off x="8732519" y="4125467"/>
            <a:ext cx="2626360" cy="368935"/>
          </a:xfrm>
          <a:prstGeom prst="rect">
            <a:avLst/>
          </a:prstGeom>
          <a:solidFill>
            <a:srgbClr val="C00000"/>
          </a:solidFill>
        </p:spPr>
        <p:txBody>
          <a:bodyPr vert="horz" wrap="square" lIns="0" tIns="40640" rIns="0" bIns="0" rtlCol="0">
            <a:spAutoFit/>
          </a:bodyPr>
          <a:lstStyle/>
          <a:p>
            <a:pPr marL="512445">
              <a:lnSpc>
                <a:spcPct val="100000"/>
              </a:lnSpc>
              <a:spcBef>
                <a:spcPts val="320"/>
              </a:spcBef>
            </a:pPr>
            <a:r>
              <a:rPr sz="1800" dirty="0">
                <a:solidFill>
                  <a:srgbClr val="FFFFFF"/>
                </a:solidFill>
                <a:latin typeface="微软雅黑"/>
                <a:cs typeface="微软雅黑"/>
              </a:rPr>
              <a:t>统一个性化风格</a:t>
            </a:r>
            <a:endParaRPr sz="1800">
              <a:latin typeface="微软雅黑"/>
              <a:cs typeface="微软雅黑"/>
            </a:endParaRPr>
          </a:p>
        </p:txBody>
      </p:sp>
      <p:sp>
        <p:nvSpPr>
          <p:cNvPr id="4" name="object 4"/>
          <p:cNvSpPr txBox="1"/>
          <p:nvPr/>
        </p:nvSpPr>
        <p:spPr>
          <a:xfrm>
            <a:off x="8732519" y="5198364"/>
            <a:ext cx="2626360" cy="367665"/>
          </a:xfrm>
          <a:prstGeom prst="rect">
            <a:avLst/>
          </a:prstGeom>
          <a:solidFill>
            <a:srgbClr val="C00000"/>
          </a:solidFill>
        </p:spPr>
        <p:txBody>
          <a:bodyPr vert="horz" wrap="square" lIns="0" tIns="40005" rIns="0" bIns="0" rtlCol="0">
            <a:spAutoFit/>
          </a:bodyPr>
          <a:lstStyle/>
          <a:p>
            <a:pPr marL="398145">
              <a:lnSpc>
                <a:spcPct val="100000"/>
              </a:lnSpc>
              <a:spcBef>
                <a:spcPts val="315"/>
              </a:spcBef>
            </a:pPr>
            <a:r>
              <a:rPr sz="1800" dirty="0">
                <a:solidFill>
                  <a:srgbClr val="FFFFFF"/>
                </a:solidFill>
                <a:latin typeface="微软雅黑"/>
                <a:cs typeface="微软雅黑"/>
              </a:rPr>
              <a:t>核心内容一目了然</a:t>
            </a:r>
            <a:endParaRPr sz="1800">
              <a:latin typeface="微软雅黑"/>
              <a:cs typeface="微软雅黑"/>
            </a:endParaRPr>
          </a:p>
        </p:txBody>
      </p:sp>
      <p:sp>
        <p:nvSpPr>
          <p:cNvPr id="5" name="object 5"/>
          <p:cNvSpPr txBox="1"/>
          <p:nvPr/>
        </p:nvSpPr>
        <p:spPr>
          <a:xfrm>
            <a:off x="8732519" y="4661915"/>
            <a:ext cx="2626360" cy="368935"/>
          </a:xfrm>
          <a:prstGeom prst="rect">
            <a:avLst/>
          </a:prstGeom>
          <a:solidFill>
            <a:srgbClr val="C00000"/>
          </a:solidFill>
        </p:spPr>
        <p:txBody>
          <a:bodyPr vert="horz" wrap="square" lIns="0" tIns="40005" rIns="0" bIns="0" rtlCol="0">
            <a:spAutoFit/>
          </a:bodyPr>
          <a:lstStyle/>
          <a:p>
            <a:pPr marL="741045">
              <a:lnSpc>
                <a:spcPct val="100000"/>
              </a:lnSpc>
              <a:spcBef>
                <a:spcPts val="315"/>
              </a:spcBef>
            </a:pPr>
            <a:r>
              <a:rPr sz="1800" dirty="0">
                <a:solidFill>
                  <a:srgbClr val="FFFFFF"/>
                </a:solidFill>
                <a:latin typeface="微软雅黑"/>
                <a:cs typeface="微软雅黑"/>
              </a:rPr>
              <a:t>视觉化字体</a:t>
            </a:r>
            <a:endParaRPr sz="1800">
              <a:latin typeface="微软雅黑"/>
              <a:cs typeface="微软雅黑"/>
            </a:endParaRPr>
          </a:p>
        </p:txBody>
      </p:sp>
      <p:sp>
        <p:nvSpPr>
          <p:cNvPr id="6" name="object 6"/>
          <p:cNvSpPr/>
          <p:nvPr/>
        </p:nvSpPr>
        <p:spPr>
          <a:xfrm>
            <a:off x="8731669" y="3133623"/>
            <a:ext cx="2526665" cy="0"/>
          </a:xfrm>
          <a:custGeom>
            <a:avLst/>
            <a:gdLst/>
            <a:ahLst/>
            <a:cxnLst/>
            <a:rect l="l" t="t" r="r" b="b"/>
            <a:pathLst>
              <a:path w="2526665">
                <a:moveTo>
                  <a:pt x="0" y="0"/>
                </a:moveTo>
                <a:lnTo>
                  <a:pt x="2526233" y="0"/>
                </a:lnTo>
              </a:path>
            </a:pathLst>
          </a:custGeom>
          <a:ln w="7620">
            <a:solidFill>
              <a:srgbClr val="E90013"/>
            </a:solidFill>
          </a:ln>
        </p:spPr>
        <p:txBody>
          <a:bodyPr wrap="square" lIns="0" tIns="0" rIns="0" bIns="0" rtlCol="0"/>
          <a:lstStyle/>
          <a:p>
            <a:endParaRPr/>
          </a:p>
        </p:txBody>
      </p:sp>
      <p:sp>
        <p:nvSpPr>
          <p:cNvPr id="7" name="object 7"/>
          <p:cNvSpPr/>
          <p:nvPr/>
        </p:nvSpPr>
        <p:spPr>
          <a:xfrm>
            <a:off x="1033272" y="1551432"/>
            <a:ext cx="2092452" cy="4532376"/>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1004811" y="1522857"/>
            <a:ext cx="2149475" cy="4584700"/>
          </a:xfrm>
          <a:custGeom>
            <a:avLst/>
            <a:gdLst/>
            <a:ahLst/>
            <a:cxnLst/>
            <a:rect l="l" t="t" r="r" b="b"/>
            <a:pathLst>
              <a:path w="2149475" h="4584700">
                <a:moveTo>
                  <a:pt x="1875612" y="12700"/>
                </a:moveTo>
                <a:lnTo>
                  <a:pt x="274104" y="12700"/>
                </a:lnTo>
                <a:lnTo>
                  <a:pt x="283108" y="0"/>
                </a:lnTo>
                <a:lnTo>
                  <a:pt x="1866620" y="0"/>
                </a:lnTo>
                <a:lnTo>
                  <a:pt x="1875612" y="12700"/>
                </a:lnTo>
                <a:close/>
              </a:path>
              <a:path w="2149475" h="4584700">
                <a:moveTo>
                  <a:pt x="1910689" y="25400"/>
                </a:moveTo>
                <a:lnTo>
                  <a:pt x="239013" y="25400"/>
                </a:lnTo>
                <a:lnTo>
                  <a:pt x="247637" y="12700"/>
                </a:lnTo>
                <a:lnTo>
                  <a:pt x="1902066" y="12700"/>
                </a:lnTo>
                <a:lnTo>
                  <a:pt x="1910689" y="25400"/>
                </a:lnTo>
                <a:close/>
              </a:path>
              <a:path w="2149475" h="4584700">
                <a:moveTo>
                  <a:pt x="289877" y="38100"/>
                </a:moveTo>
                <a:lnTo>
                  <a:pt x="205562" y="38100"/>
                </a:lnTo>
                <a:lnTo>
                  <a:pt x="213448" y="25400"/>
                </a:lnTo>
                <a:lnTo>
                  <a:pt x="298627" y="25400"/>
                </a:lnTo>
                <a:lnTo>
                  <a:pt x="289877" y="38100"/>
                </a:lnTo>
                <a:close/>
              </a:path>
              <a:path w="2149475" h="4584700">
                <a:moveTo>
                  <a:pt x="1944116" y="38100"/>
                </a:moveTo>
                <a:lnTo>
                  <a:pt x="1859495" y="38100"/>
                </a:lnTo>
                <a:lnTo>
                  <a:pt x="1850745" y="25400"/>
                </a:lnTo>
                <a:lnTo>
                  <a:pt x="1935924" y="25400"/>
                </a:lnTo>
                <a:lnTo>
                  <a:pt x="1944116" y="38100"/>
                </a:lnTo>
                <a:close/>
              </a:path>
              <a:path w="2149475" h="4584700">
                <a:moveTo>
                  <a:pt x="249174" y="50800"/>
                </a:moveTo>
                <a:lnTo>
                  <a:pt x="181673" y="50800"/>
                </a:lnTo>
                <a:lnTo>
                  <a:pt x="189522" y="38100"/>
                </a:lnTo>
                <a:lnTo>
                  <a:pt x="257467" y="38100"/>
                </a:lnTo>
                <a:lnTo>
                  <a:pt x="249174" y="50800"/>
                </a:lnTo>
                <a:close/>
              </a:path>
              <a:path w="2149475" h="4584700">
                <a:moveTo>
                  <a:pt x="1967699" y="50800"/>
                </a:moveTo>
                <a:lnTo>
                  <a:pt x="1900199" y="50800"/>
                </a:lnTo>
                <a:lnTo>
                  <a:pt x="1891906" y="38100"/>
                </a:lnTo>
                <a:lnTo>
                  <a:pt x="1960156" y="38100"/>
                </a:lnTo>
                <a:lnTo>
                  <a:pt x="1967699" y="50800"/>
                </a:lnTo>
                <a:close/>
              </a:path>
              <a:path w="2149475" h="4584700">
                <a:moveTo>
                  <a:pt x="218287" y="63500"/>
                </a:moveTo>
                <a:lnTo>
                  <a:pt x="166369" y="63500"/>
                </a:lnTo>
                <a:lnTo>
                  <a:pt x="173951" y="50800"/>
                </a:lnTo>
                <a:lnTo>
                  <a:pt x="226174" y="50800"/>
                </a:lnTo>
                <a:lnTo>
                  <a:pt x="218287" y="63500"/>
                </a:lnTo>
                <a:close/>
              </a:path>
              <a:path w="2149475" h="4584700">
                <a:moveTo>
                  <a:pt x="1983295" y="63500"/>
                </a:moveTo>
                <a:lnTo>
                  <a:pt x="1931085" y="63500"/>
                </a:lnTo>
                <a:lnTo>
                  <a:pt x="1923199" y="50800"/>
                </a:lnTo>
                <a:lnTo>
                  <a:pt x="1975700" y="50800"/>
                </a:lnTo>
                <a:lnTo>
                  <a:pt x="1983295" y="63500"/>
                </a:lnTo>
                <a:close/>
              </a:path>
              <a:path w="2149475" h="4584700">
                <a:moveTo>
                  <a:pt x="196227" y="76200"/>
                </a:moveTo>
                <a:lnTo>
                  <a:pt x="144373" y="76200"/>
                </a:lnTo>
                <a:lnTo>
                  <a:pt x="151574" y="63500"/>
                </a:lnTo>
                <a:lnTo>
                  <a:pt x="203771" y="63500"/>
                </a:lnTo>
                <a:lnTo>
                  <a:pt x="196227" y="76200"/>
                </a:lnTo>
                <a:close/>
              </a:path>
              <a:path w="2149475" h="4584700">
                <a:moveTo>
                  <a:pt x="2005266" y="76200"/>
                </a:moveTo>
                <a:lnTo>
                  <a:pt x="1953145" y="76200"/>
                </a:lnTo>
                <a:lnTo>
                  <a:pt x="1945601" y="63500"/>
                </a:lnTo>
                <a:lnTo>
                  <a:pt x="1998078" y="63500"/>
                </a:lnTo>
                <a:lnTo>
                  <a:pt x="2005266" y="76200"/>
                </a:lnTo>
                <a:close/>
              </a:path>
              <a:path w="2149475" h="4584700">
                <a:moveTo>
                  <a:pt x="175183" y="88900"/>
                </a:moveTo>
                <a:lnTo>
                  <a:pt x="130390" y="88900"/>
                </a:lnTo>
                <a:lnTo>
                  <a:pt x="137312" y="76200"/>
                </a:lnTo>
                <a:lnTo>
                  <a:pt x="182359" y="76200"/>
                </a:lnTo>
                <a:lnTo>
                  <a:pt x="175183" y="88900"/>
                </a:lnTo>
                <a:close/>
              </a:path>
              <a:path w="2149475" h="4584700">
                <a:moveTo>
                  <a:pt x="2019236" y="88900"/>
                </a:moveTo>
                <a:lnTo>
                  <a:pt x="1974189" y="88900"/>
                </a:lnTo>
                <a:lnTo>
                  <a:pt x="1967014" y="76200"/>
                </a:lnTo>
                <a:lnTo>
                  <a:pt x="2012327" y="76200"/>
                </a:lnTo>
                <a:lnTo>
                  <a:pt x="2019236" y="88900"/>
                </a:lnTo>
                <a:close/>
              </a:path>
              <a:path w="2149475" h="4584700">
                <a:moveTo>
                  <a:pt x="161759" y="101600"/>
                </a:moveTo>
                <a:lnTo>
                  <a:pt x="116992" y="101600"/>
                </a:lnTo>
                <a:lnTo>
                  <a:pt x="123621" y="88900"/>
                </a:lnTo>
                <a:lnTo>
                  <a:pt x="168681" y="88900"/>
                </a:lnTo>
                <a:lnTo>
                  <a:pt x="161759" y="101600"/>
                </a:lnTo>
                <a:close/>
              </a:path>
              <a:path w="2149475" h="4584700">
                <a:moveTo>
                  <a:pt x="2032622" y="101600"/>
                </a:moveTo>
                <a:lnTo>
                  <a:pt x="1987613" y="101600"/>
                </a:lnTo>
                <a:lnTo>
                  <a:pt x="1980692" y="88900"/>
                </a:lnTo>
                <a:lnTo>
                  <a:pt x="2026005" y="88900"/>
                </a:lnTo>
                <a:lnTo>
                  <a:pt x="2032622" y="101600"/>
                </a:lnTo>
                <a:close/>
              </a:path>
              <a:path w="2149475" h="4584700">
                <a:moveTo>
                  <a:pt x="142595" y="114300"/>
                </a:moveTo>
                <a:lnTo>
                  <a:pt x="104190" y="114300"/>
                </a:lnTo>
                <a:lnTo>
                  <a:pt x="110515" y="101600"/>
                </a:lnTo>
                <a:lnTo>
                  <a:pt x="149110" y="101600"/>
                </a:lnTo>
                <a:lnTo>
                  <a:pt x="142595" y="114300"/>
                </a:lnTo>
                <a:close/>
              </a:path>
              <a:path w="2149475" h="4584700">
                <a:moveTo>
                  <a:pt x="2045411" y="114300"/>
                </a:moveTo>
                <a:lnTo>
                  <a:pt x="2006777" y="114300"/>
                </a:lnTo>
                <a:lnTo>
                  <a:pt x="2000262" y="101600"/>
                </a:lnTo>
                <a:lnTo>
                  <a:pt x="2039099" y="101600"/>
                </a:lnTo>
                <a:lnTo>
                  <a:pt x="2045411" y="114300"/>
                </a:lnTo>
                <a:close/>
              </a:path>
              <a:path w="2149475" h="4584700">
                <a:moveTo>
                  <a:pt x="130479" y="127000"/>
                </a:moveTo>
                <a:lnTo>
                  <a:pt x="92011" y="127000"/>
                </a:lnTo>
                <a:lnTo>
                  <a:pt x="98031" y="114300"/>
                </a:lnTo>
                <a:lnTo>
                  <a:pt x="136715" y="114300"/>
                </a:lnTo>
                <a:lnTo>
                  <a:pt x="130479" y="127000"/>
                </a:lnTo>
                <a:close/>
              </a:path>
              <a:path w="2149475" h="4584700">
                <a:moveTo>
                  <a:pt x="2057361" y="127000"/>
                </a:moveTo>
                <a:lnTo>
                  <a:pt x="2018893" y="127000"/>
                </a:lnTo>
                <a:lnTo>
                  <a:pt x="2012657" y="114300"/>
                </a:lnTo>
                <a:lnTo>
                  <a:pt x="2051570" y="114300"/>
                </a:lnTo>
                <a:lnTo>
                  <a:pt x="2057361" y="127000"/>
                </a:lnTo>
                <a:close/>
              </a:path>
              <a:path w="2149475" h="4584700">
                <a:moveTo>
                  <a:pt x="118948" y="139700"/>
                </a:moveTo>
                <a:lnTo>
                  <a:pt x="80479" y="139700"/>
                </a:lnTo>
                <a:lnTo>
                  <a:pt x="86169" y="127000"/>
                </a:lnTo>
                <a:lnTo>
                  <a:pt x="124879" y="127000"/>
                </a:lnTo>
                <a:lnTo>
                  <a:pt x="118948" y="139700"/>
                </a:lnTo>
                <a:close/>
              </a:path>
              <a:path w="2149475" h="4584700">
                <a:moveTo>
                  <a:pt x="2069109" y="139700"/>
                </a:moveTo>
                <a:lnTo>
                  <a:pt x="2030425" y="139700"/>
                </a:lnTo>
                <a:lnTo>
                  <a:pt x="2024494" y="127000"/>
                </a:lnTo>
                <a:lnTo>
                  <a:pt x="2063419" y="127000"/>
                </a:lnTo>
                <a:lnTo>
                  <a:pt x="2069109" y="139700"/>
                </a:lnTo>
                <a:close/>
              </a:path>
              <a:path w="2149475" h="4584700">
                <a:moveTo>
                  <a:pt x="97637" y="165100"/>
                </a:moveTo>
                <a:lnTo>
                  <a:pt x="64439" y="165100"/>
                </a:lnTo>
                <a:lnTo>
                  <a:pt x="69608" y="152400"/>
                </a:lnTo>
                <a:lnTo>
                  <a:pt x="74968" y="139700"/>
                </a:lnTo>
                <a:lnTo>
                  <a:pt x="113614" y="139700"/>
                </a:lnTo>
                <a:lnTo>
                  <a:pt x="107988" y="152400"/>
                </a:lnTo>
                <a:lnTo>
                  <a:pt x="102946" y="152400"/>
                </a:lnTo>
                <a:lnTo>
                  <a:pt x="97637" y="165100"/>
                </a:lnTo>
                <a:close/>
              </a:path>
              <a:path w="2149475" h="4584700">
                <a:moveTo>
                  <a:pt x="2085124" y="165100"/>
                </a:moveTo>
                <a:lnTo>
                  <a:pt x="2051735" y="165100"/>
                </a:lnTo>
                <a:lnTo>
                  <a:pt x="2046427" y="152400"/>
                </a:lnTo>
                <a:lnTo>
                  <a:pt x="2041385" y="152400"/>
                </a:lnTo>
                <a:lnTo>
                  <a:pt x="2035759" y="139700"/>
                </a:lnTo>
                <a:lnTo>
                  <a:pt x="2074621" y="139700"/>
                </a:lnTo>
                <a:lnTo>
                  <a:pt x="2079955" y="152400"/>
                </a:lnTo>
                <a:lnTo>
                  <a:pt x="2085124" y="165100"/>
                </a:lnTo>
                <a:close/>
              </a:path>
              <a:path w="2149475" h="4584700">
                <a:moveTo>
                  <a:pt x="87922" y="177800"/>
                </a:moveTo>
                <a:lnTo>
                  <a:pt x="54622" y="177800"/>
                </a:lnTo>
                <a:lnTo>
                  <a:pt x="59436" y="165100"/>
                </a:lnTo>
                <a:lnTo>
                  <a:pt x="92900" y="165100"/>
                </a:lnTo>
                <a:lnTo>
                  <a:pt x="87922" y="177800"/>
                </a:lnTo>
                <a:close/>
              </a:path>
              <a:path w="2149475" h="4584700">
                <a:moveTo>
                  <a:pt x="2094928" y="177800"/>
                </a:moveTo>
                <a:lnTo>
                  <a:pt x="2061451" y="177800"/>
                </a:lnTo>
                <a:lnTo>
                  <a:pt x="2056472" y="165100"/>
                </a:lnTo>
                <a:lnTo>
                  <a:pt x="2090115" y="165100"/>
                </a:lnTo>
                <a:lnTo>
                  <a:pt x="2094928" y="177800"/>
                </a:lnTo>
                <a:close/>
              </a:path>
              <a:path w="2149475" h="4584700">
                <a:moveTo>
                  <a:pt x="74574" y="203200"/>
                </a:moveTo>
                <a:lnTo>
                  <a:pt x="41262" y="203200"/>
                </a:lnTo>
                <a:lnTo>
                  <a:pt x="45529" y="190500"/>
                </a:lnTo>
                <a:lnTo>
                  <a:pt x="49974" y="177800"/>
                </a:lnTo>
                <a:lnTo>
                  <a:pt x="83489" y="177800"/>
                </a:lnTo>
                <a:lnTo>
                  <a:pt x="78854" y="190500"/>
                </a:lnTo>
                <a:lnTo>
                  <a:pt x="79032" y="190500"/>
                </a:lnTo>
                <a:lnTo>
                  <a:pt x="74574" y="203200"/>
                </a:lnTo>
                <a:close/>
              </a:path>
              <a:path w="2149475" h="4584700">
                <a:moveTo>
                  <a:pt x="2108276" y="203200"/>
                </a:moveTo>
                <a:lnTo>
                  <a:pt x="2074799" y="203200"/>
                </a:lnTo>
                <a:lnTo>
                  <a:pt x="2070341" y="190500"/>
                </a:lnTo>
                <a:lnTo>
                  <a:pt x="2070519" y="190500"/>
                </a:lnTo>
                <a:lnTo>
                  <a:pt x="2065883" y="177800"/>
                </a:lnTo>
                <a:lnTo>
                  <a:pt x="2099398" y="177800"/>
                </a:lnTo>
                <a:lnTo>
                  <a:pt x="2104009" y="190500"/>
                </a:lnTo>
                <a:lnTo>
                  <a:pt x="2108276" y="203200"/>
                </a:lnTo>
                <a:close/>
              </a:path>
              <a:path w="2149475" h="4584700">
                <a:moveTo>
                  <a:pt x="59194" y="228600"/>
                </a:moveTo>
                <a:lnTo>
                  <a:pt x="29616" y="228600"/>
                </a:lnTo>
                <a:lnTo>
                  <a:pt x="33299" y="215900"/>
                </a:lnTo>
                <a:lnTo>
                  <a:pt x="37185" y="203200"/>
                </a:lnTo>
                <a:lnTo>
                  <a:pt x="70637" y="203200"/>
                </a:lnTo>
                <a:lnTo>
                  <a:pt x="66535" y="215900"/>
                </a:lnTo>
                <a:lnTo>
                  <a:pt x="62928" y="215900"/>
                </a:lnTo>
                <a:lnTo>
                  <a:pt x="59194" y="228600"/>
                </a:lnTo>
                <a:close/>
              </a:path>
              <a:path w="2149475" h="4584700">
                <a:moveTo>
                  <a:pt x="2119896" y="228600"/>
                </a:moveTo>
                <a:lnTo>
                  <a:pt x="2090178" y="228600"/>
                </a:lnTo>
                <a:lnTo>
                  <a:pt x="2086444" y="215900"/>
                </a:lnTo>
                <a:lnTo>
                  <a:pt x="2082838" y="215900"/>
                </a:lnTo>
                <a:lnTo>
                  <a:pt x="2078736" y="203200"/>
                </a:lnTo>
                <a:lnTo>
                  <a:pt x="2112340" y="203200"/>
                </a:lnTo>
                <a:lnTo>
                  <a:pt x="2116213" y="215900"/>
                </a:lnTo>
                <a:lnTo>
                  <a:pt x="2119896" y="228600"/>
                </a:lnTo>
                <a:close/>
              </a:path>
              <a:path w="2149475" h="4584700">
                <a:moveTo>
                  <a:pt x="49555" y="254000"/>
                </a:moveTo>
                <a:lnTo>
                  <a:pt x="19773" y="254000"/>
                </a:lnTo>
                <a:lnTo>
                  <a:pt x="22847" y="241300"/>
                </a:lnTo>
                <a:lnTo>
                  <a:pt x="25996" y="228600"/>
                </a:lnTo>
                <a:lnTo>
                  <a:pt x="59334" y="228600"/>
                </a:lnTo>
                <a:lnTo>
                  <a:pt x="55791" y="241300"/>
                </a:lnTo>
                <a:lnTo>
                  <a:pt x="52717" y="241300"/>
                </a:lnTo>
                <a:lnTo>
                  <a:pt x="49555" y="254000"/>
                </a:lnTo>
                <a:close/>
              </a:path>
              <a:path w="2149475" h="4584700">
                <a:moveTo>
                  <a:pt x="2129713" y="254000"/>
                </a:moveTo>
                <a:lnTo>
                  <a:pt x="2099818" y="254000"/>
                </a:lnTo>
                <a:lnTo>
                  <a:pt x="2096655" y="241300"/>
                </a:lnTo>
                <a:lnTo>
                  <a:pt x="2093582" y="241300"/>
                </a:lnTo>
                <a:lnTo>
                  <a:pt x="2090039" y="228600"/>
                </a:lnTo>
                <a:lnTo>
                  <a:pt x="2123376" y="228600"/>
                </a:lnTo>
                <a:lnTo>
                  <a:pt x="2126640" y="241300"/>
                </a:lnTo>
                <a:lnTo>
                  <a:pt x="2129713" y="254000"/>
                </a:lnTo>
                <a:close/>
              </a:path>
              <a:path w="2149475" h="4584700">
                <a:moveTo>
                  <a:pt x="41643" y="279400"/>
                </a:moveTo>
                <a:lnTo>
                  <a:pt x="11811" y="279400"/>
                </a:lnTo>
                <a:lnTo>
                  <a:pt x="14249" y="266700"/>
                </a:lnTo>
                <a:lnTo>
                  <a:pt x="16903" y="254000"/>
                </a:lnTo>
                <a:lnTo>
                  <a:pt x="46837" y="254000"/>
                </a:lnTo>
                <a:lnTo>
                  <a:pt x="44081" y="266700"/>
                </a:lnTo>
                <a:lnTo>
                  <a:pt x="41643" y="279400"/>
                </a:lnTo>
                <a:close/>
              </a:path>
              <a:path w="2149475" h="4584700">
                <a:moveTo>
                  <a:pt x="2139861" y="292100"/>
                </a:moveTo>
                <a:lnTo>
                  <a:pt x="2112022" y="292100"/>
                </a:lnTo>
                <a:lnTo>
                  <a:pt x="2109889" y="279400"/>
                </a:lnTo>
                <a:lnTo>
                  <a:pt x="2107730" y="279400"/>
                </a:lnTo>
                <a:lnTo>
                  <a:pt x="2105177" y="266700"/>
                </a:lnTo>
                <a:lnTo>
                  <a:pt x="2102535" y="254000"/>
                </a:lnTo>
                <a:lnTo>
                  <a:pt x="2132571" y="254000"/>
                </a:lnTo>
                <a:lnTo>
                  <a:pt x="2135225" y="266700"/>
                </a:lnTo>
                <a:lnTo>
                  <a:pt x="2137651" y="279400"/>
                </a:lnTo>
                <a:lnTo>
                  <a:pt x="2139861" y="292100"/>
                </a:lnTo>
                <a:close/>
              </a:path>
              <a:path w="2149475" h="4584700">
                <a:moveTo>
                  <a:pt x="32448" y="317500"/>
                </a:moveTo>
                <a:lnTo>
                  <a:pt x="4254" y="317500"/>
                </a:lnTo>
                <a:lnTo>
                  <a:pt x="5803" y="304800"/>
                </a:lnTo>
                <a:lnTo>
                  <a:pt x="7581" y="292100"/>
                </a:lnTo>
                <a:lnTo>
                  <a:pt x="9588" y="279400"/>
                </a:lnTo>
                <a:lnTo>
                  <a:pt x="39484" y="279400"/>
                </a:lnTo>
                <a:lnTo>
                  <a:pt x="37350" y="292100"/>
                </a:lnTo>
                <a:lnTo>
                  <a:pt x="35509" y="304800"/>
                </a:lnTo>
                <a:lnTo>
                  <a:pt x="33934" y="304800"/>
                </a:lnTo>
                <a:lnTo>
                  <a:pt x="32448" y="317500"/>
                </a:lnTo>
                <a:close/>
              </a:path>
              <a:path w="2149475" h="4584700">
                <a:moveTo>
                  <a:pt x="2145169" y="317500"/>
                </a:moveTo>
                <a:lnTo>
                  <a:pt x="2116924" y="317500"/>
                </a:lnTo>
                <a:lnTo>
                  <a:pt x="2115439" y="304800"/>
                </a:lnTo>
                <a:lnTo>
                  <a:pt x="2113864" y="304800"/>
                </a:lnTo>
                <a:lnTo>
                  <a:pt x="2111946" y="292100"/>
                </a:lnTo>
                <a:lnTo>
                  <a:pt x="2141855" y="292100"/>
                </a:lnTo>
                <a:lnTo>
                  <a:pt x="2143633" y="304800"/>
                </a:lnTo>
                <a:lnTo>
                  <a:pt x="2145169" y="317500"/>
                </a:lnTo>
                <a:close/>
              </a:path>
              <a:path w="2149475" h="4584700">
                <a:moveTo>
                  <a:pt x="28905" y="355600"/>
                </a:moveTo>
                <a:lnTo>
                  <a:pt x="381" y="355600"/>
                </a:lnTo>
                <a:lnTo>
                  <a:pt x="965" y="342900"/>
                </a:lnTo>
                <a:lnTo>
                  <a:pt x="1854" y="330200"/>
                </a:lnTo>
                <a:lnTo>
                  <a:pt x="2933" y="317500"/>
                </a:lnTo>
                <a:lnTo>
                  <a:pt x="32499" y="317500"/>
                </a:lnTo>
                <a:lnTo>
                  <a:pt x="31241" y="330200"/>
                </a:lnTo>
                <a:lnTo>
                  <a:pt x="30276" y="330200"/>
                </a:lnTo>
                <a:lnTo>
                  <a:pt x="29463" y="342900"/>
                </a:lnTo>
                <a:lnTo>
                  <a:pt x="28905" y="355600"/>
                </a:lnTo>
                <a:close/>
              </a:path>
              <a:path w="2149475" h="4584700">
                <a:moveTo>
                  <a:pt x="2149005" y="355600"/>
                </a:moveTo>
                <a:lnTo>
                  <a:pt x="2120468" y="355600"/>
                </a:lnTo>
                <a:lnTo>
                  <a:pt x="2119884" y="342900"/>
                </a:lnTo>
                <a:lnTo>
                  <a:pt x="2119096" y="330200"/>
                </a:lnTo>
                <a:lnTo>
                  <a:pt x="2118131" y="330200"/>
                </a:lnTo>
                <a:lnTo>
                  <a:pt x="2116874" y="317500"/>
                </a:lnTo>
                <a:lnTo>
                  <a:pt x="2146477" y="317500"/>
                </a:lnTo>
                <a:lnTo>
                  <a:pt x="2147557" y="330200"/>
                </a:lnTo>
                <a:lnTo>
                  <a:pt x="2148408" y="342900"/>
                </a:lnTo>
                <a:lnTo>
                  <a:pt x="2149005" y="355600"/>
                </a:lnTo>
                <a:close/>
              </a:path>
              <a:path w="2149475" h="4584700">
                <a:moveTo>
                  <a:pt x="28917" y="4229100"/>
                </a:moveTo>
                <a:lnTo>
                  <a:pt x="368" y="4229100"/>
                </a:lnTo>
                <a:lnTo>
                  <a:pt x="0" y="4216400"/>
                </a:lnTo>
                <a:lnTo>
                  <a:pt x="0" y="355600"/>
                </a:lnTo>
                <a:lnTo>
                  <a:pt x="28575" y="355600"/>
                </a:lnTo>
                <a:lnTo>
                  <a:pt x="28562" y="4216400"/>
                </a:lnTo>
                <a:lnTo>
                  <a:pt x="28917" y="4229100"/>
                </a:lnTo>
                <a:close/>
              </a:path>
              <a:path w="2149475" h="4584700">
                <a:moveTo>
                  <a:pt x="28562" y="368300"/>
                </a:moveTo>
                <a:lnTo>
                  <a:pt x="28575" y="355600"/>
                </a:lnTo>
                <a:lnTo>
                  <a:pt x="28917" y="355600"/>
                </a:lnTo>
                <a:lnTo>
                  <a:pt x="28562" y="368300"/>
                </a:lnTo>
                <a:close/>
              </a:path>
              <a:path w="2149475" h="4584700">
                <a:moveTo>
                  <a:pt x="2120811" y="368300"/>
                </a:moveTo>
                <a:lnTo>
                  <a:pt x="2120455" y="355600"/>
                </a:lnTo>
                <a:lnTo>
                  <a:pt x="2120798" y="355600"/>
                </a:lnTo>
                <a:lnTo>
                  <a:pt x="2120811" y="368300"/>
                </a:lnTo>
                <a:close/>
              </a:path>
              <a:path w="2149475" h="4584700">
                <a:moveTo>
                  <a:pt x="2148992" y="4229100"/>
                </a:moveTo>
                <a:lnTo>
                  <a:pt x="2120455" y="4229100"/>
                </a:lnTo>
                <a:lnTo>
                  <a:pt x="2120811" y="4216400"/>
                </a:lnTo>
                <a:lnTo>
                  <a:pt x="2120798" y="355600"/>
                </a:lnTo>
                <a:lnTo>
                  <a:pt x="2149373" y="355600"/>
                </a:lnTo>
                <a:lnTo>
                  <a:pt x="2149360" y="4216400"/>
                </a:lnTo>
                <a:lnTo>
                  <a:pt x="2148992" y="4229100"/>
                </a:lnTo>
                <a:close/>
              </a:path>
              <a:path w="2149475" h="4584700">
                <a:moveTo>
                  <a:pt x="33934" y="4267200"/>
                </a:moveTo>
                <a:lnTo>
                  <a:pt x="4203" y="4267200"/>
                </a:lnTo>
                <a:lnTo>
                  <a:pt x="2895" y="4254500"/>
                </a:lnTo>
                <a:lnTo>
                  <a:pt x="1816" y="4241800"/>
                </a:lnTo>
                <a:lnTo>
                  <a:pt x="965" y="4229100"/>
                </a:lnTo>
                <a:lnTo>
                  <a:pt x="29463" y="4229100"/>
                </a:lnTo>
                <a:lnTo>
                  <a:pt x="30276" y="4241800"/>
                </a:lnTo>
                <a:lnTo>
                  <a:pt x="31280" y="4254500"/>
                </a:lnTo>
                <a:lnTo>
                  <a:pt x="32448" y="4254500"/>
                </a:lnTo>
                <a:lnTo>
                  <a:pt x="33934" y="4267200"/>
                </a:lnTo>
                <a:close/>
              </a:path>
              <a:path w="2149475" h="4584700">
                <a:moveTo>
                  <a:pt x="2145118" y="4267200"/>
                </a:moveTo>
                <a:lnTo>
                  <a:pt x="2115439" y="4267200"/>
                </a:lnTo>
                <a:lnTo>
                  <a:pt x="2116924" y="4254500"/>
                </a:lnTo>
                <a:lnTo>
                  <a:pt x="2118093" y="4254500"/>
                </a:lnTo>
                <a:lnTo>
                  <a:pt x="2119134" y="4241800"/>
                </a:lnTo>
                <a:lnTo>
                  <a:pt x="2119909" y="4229100"/>
                </a:lnTo>
                <a:lnTo>
                  <a:pt x="2148408" y="4229100"/>
                </a:lnTo>
                <a:lnTo>
                  <a:pt x="2147519" y="4241800"/>
                </a:lnTo>
                <a:lnTo>
                  <a:pt x="2146439" y="4254500"/>
                </a:lnTo>
                <a:lnTo>
                  <a:pt x="2145118" y="4267200"/>
                </a:lnTo>
                <a:close/>
              </a:path>
              <a:path w="2149475" h="4584700">
                <a:moveTo>
                  <a:pt x="41732" y="4305300"/>
                </a:moveTo>
                <a:lnTo>
                  <a:pt x="11722" y="4305300"/>
                </a:lnTo>
                <a:lnTo>
                  <a:pt x="9512" y="4292600"/>
                </a:lnTo>
                <a:lnTo>
                  <a:pt x="7518" y="4279900"/>
                </a:lnTo>
                <a:lnTo>
                  <a:pt x="5740" y="4267200"/>
                </a:lnTo>
                <a:lnTo>
                  <a:pt x="33870" y="4267200"/>
                </a:lnTo>
                <a:lnTo>
                  <a:pt x="35585" y="4279900"/>
                </a:lnTo>
                <a:lnTo>
                  <a:pt x="37350" y="4279900"/>
                </a:lnTo>
                <a:lnTo>
                  <a:pt x="39484" y="4292600"/>
                </a:lnTo>
                <a:lnTo>
                  <a:pt x="41732" y="4305300"/>
                </a:lnTo>
                <a:close/>
              </a:path>
              <a:path w="2149475" h="4584700">
                <a:moveTo>
                  <a:pt x="2137562" y="4305300"/>
                </a:moveTo>
                <a:lnTo>
                  <a:pt x="2107641" y="4305300"/>
                </a:lnTo>
                <a:lnTo>
                  <a:pt x="2109978" y="4292600"/>
                </a:lnTo>
                <a:lnTo>
                  <a:pt x="2112022" y="4279900"/>
                </a:lnTo>
                <a:lnTo>
                  <a:pt x="2113788" y="4279900"/>
                </a:lnTo>
                <a:lnTo>
                  <a:pt x="2115502" y="4267200"/>
                </a:lnTo>
                <a:lnTo>
                  <a:pt x="2143569" y="4267200"/>
                </a:lnTo>
                <a:lnTo>
                  <a:pt x="2141791" y="4279900"/>
                </a:lnTo>
                <a:lnTo>
                  <a:pt x="2139784" y="4292600"/>
                </a:lnTo>
                <a:lnTo>
                  <a:pt x="2137562" y="4305300"/>
                </a:lnTo>
                <a:close/>
              </a:path>
              <a:path w="2149475" h="4584700">
                <a:moveTo>
                  <a:pt x="49682" y="4330700"/>
                </a:moveTo>
                <a:lnTo>
                  <a:pt x="19659" y="4330700"/>
                </a:lnTo>
                <a:lnTo>
                  <a:pt x="16802" y="4318000"/>
                </a:lnTo>
                <a:lnTo>
                  <a:pt x="14147" y="4305300"/>
                </a:lnTo>
                <a:lnTo>
                  <a:pt x="44081" y="4305300"/>
                </a:lnTo>
                <a:lnTo>
                  <a:pt x="46837" y="4318000"/>
                </a:lnTo>
                <a:lnTo>
                  <a:pt x="49682" y="4330700"/>
                </a:lnTo>
                <a:close/>
              </a:path>
              <a:path w="2149475" h="4584700">
                <a:moveTo>
                  <a:pt x="2129599" y="4330700"/>
                </a:moveTo>
                <a:lnTo>
                  <a:pt x="2099691" y="4330700"/>
                </a:lnTo>
                <a:lnTo>
                  <a:pt x="2102650" y="4318000"/>
                </a:lnTo>
                <a:lnTo>
                  <a:pt x="2105291" y="4305300"/>
                </a:lnTo>
                <a:lnTo>
                  <a:pt x="2135124" y="4305300"/>
                </a:lnTo>
                <a:lnTo>
                  <a:pt x="2132469" y="4318000"/>
                </a:lnTo>
                <a:lnTo>
                  <a:pt x="2129599" y="4330700"/>
                </a:lnTo>
                <a:close/>
              </a:path>
              <a:path w="2149475" h="4584700">
                <a:moveTo>
                  <a:pt x="62928" y="4356100"/>
                </a:moveTo>
                <a:lnTo>
                  <a:pt x="29476" y="4356100"/>
                </a:lnTo>
                <a:lnTo>
                  <a:pt x="25996" y="4343400"/>
                </a:lnTo>
                <a:lnTo>
                  <a:pt x="22733" y="4330700"/>
                </a:lnTo>
                <a:lnTo>
                  <a:pt x="52590" y="4330700"/>
                </a:lnTo>
                <a:lnTo>
                  <a:pt x="55930" y="4343400"/>
                </a:lnTo>
                <a:lnTo>
                  <a:pt x="59194" y="4343400"/>
                </a:lnTo>
                <a:lnTo>
                  <a:pt x="62928" y="4356100"/>
                </a:lnTo>
                <a:close/>
              </a:path>
              <a:path w="2149475" h="4584700">
                <a:moveTo>
                  <a:pt x="2119757" y="4356100"/>
                </a:moveTo>
                <a:lnTo>
                  <a:pt x="2086444" y="4356100"/>
                </a:lnTo>
                <a:lnTo>
                  <a:pt x="2090178" y="4343400"/>
                </a:lnTo>
                <a:lnTo>
                  <a:pt x="2093442" y="4343400"/>
                </a:lnTo>
                <a:lnTo>
                  <a:pt x="2096782" y="4330700"/>
                </a:lnTo>
                <a:lnTo>
                  <a:pt x="2126526" y="4330700"/>
                </a:lnTo>
                <a:lnTo>
                  <a:pt x="2123376" y="4343400"/>
                </a:lnTo>
                <a:lnTo>
                  <a:pt x="2119757" y="4356100"/>
                </a:lnTo>
                <a:close/>
              </a:path>
              <a:path w="2149475" h="4584700">
                <a:moveTo>
                  <a:pt x="74752" y="4381500"/>
                </a:moveTo>
                <a:lnTo>
                  <a:pt x="41097" y="4381500"/>
                </a:lnTo>
                <a:lnTo>
                  <a:pt x="37033" y="4368800"/>
                </a:lnTo>
                <a:lnTo>
                  <a:pt x="33159" y="4356100"/>
                </a:lnTo>
                <a:lnTo>
                  <a:pt x="62776" y="4356100"/>
                </a:lnTo>
                <a:lnTo>
                  <a:pt x="66687" y="4368800"/>
                </a:lnTo>
                <a:lnTo>
                  <a:pt x="70472" y="4368800"/>
                </a:lnTo>
                <a:lnTo>
                  <a:pt x="74752" y="4381500"/>
                </a:lnTo>
                <a:close/>
              </a:path>
              <a:path w="2149475" h="4584700">
                <a:moveTo>
                  <a:pt x="2108111" y="4381500"/>
                </a:moveTo>
                <a:lnTo>
                  <a:pt x="2074621" y="4381500"/>
                </a:lnTo>
                <a:lnTo>
                  <a:pt x="2078901" y="4368800"/>
                </a:lnTo>
                <a:lnTo>
                  <a:pt x="2082685" y="4368800"/>
                </a:lnTo>
                <a:lnTo>
                  <a:pt x="2086597" y="4356100"/>
                </a:lnTo>
                <a:lnTo>
                  <a:pt x="2116074" y="4356100"/>
                </a:lnTo>
                <a:lnTo>
                  <a:pt x="2112187" y="4368800"/>
                </a:lnTo>
                <a:lnTo>
                  <a:pt x="2108111" y="4381500"/>
                </a:lnTo>
                <a:close/>
              </a:path>
              <a:path w="2149475" h="4584700">
                <a:moveTo>
                  <a:pt x="88112" y="4406900"/>
                </a:moveTo>
                <a:lnTo>
                  <a:pt x="54444" y="4406900"/>
                </a:lnTo>
                <a:lnTo>
                  <a:pt x="49974" y="4394200"/>
                </a:lnTo>
                <a:lnTo>
                  <a:pt x="45364" y="4381500"/>
                </a:lnTo>
                <a:lnTo>
                  <a:pt x="78854" y="4381500"/>
                </a:lnTo>
                <a:lnTo>
                  <a:pt x="83489" y="4394200"/>
                </a:lnTo>
                <a:lnTo>
                  <a:pt x="83312" y="4394200"/>
                </a:lnTo>
                <a:lnTo>
                  <a:pt x="88112" y="4406900"/>
                </a:lnTo>
                <a:close/>
              </a:path>
              <a:path w="2149475" h="4584700">
                <a:moveTo>
                  <a:pt x="2094750" y="4406900"/>
                </a:moveTo>
                <a:lnTo>
                  <a:pt x="2061260" y="4406900"/>
                </a:lnTo>
                <a:lnTo>
                  <a:pt x="2066061" y="4394200"/>
                </a:lnTo>
                <a:lnTo>
                  <a:pt x="2065883" y="4394200"/>
                </a:lnTo>
                <a:lnTo>
                  <a:pt x="2070519" y="4381500"/>
                </a:lnTo>
                <a:lnTo>
                  <a:pt x="2103843" y="4381500"/>
                </a:lnTo>
                <a:lnTo>
                  <a:pt x="2099398" y="4394200"/>
                </a:lnTo>
                <a:lnTo>
                  <a:pt x="2094750" y="4406900"/>
                </a:lnTo>
                <a:close/>
              </a:path>
              <a:path w="2149475" h="4584700">
                <a:moveTo>
                  <a:pt x="97840" y="4419600"/>
                </a:moveTo>
                <a:lnTo>
                  <a:pt x="64249" y="4419600"/>
                </a:lnTo>
                <a:lnTo>
                  <a:pt x="59258" y="4406900"/>
                </a:lnTo>
                <a:lnTo>
                  <a:pt x="92697" y="4406900"/>
                </a:lnTo>
                <a:lnTo>
                  <a:pt x="97840" y="4419600"/>
                </a:lnTo>
                <a:close/>
              </a:path>
              <a:path w="2149475" h="4584700">
                <a:moveTo>
                  <a:pt x="2084933" y="4419600"/>
                </a:moveTo>
                <a:lnTo>
                  <a:pt x="2051532" y="4419600"/>
                </a:lnTo>
                <a:lnTo>
                  <a:pt x="2056676" y="4406900"/>
                </a:lnTo>
                <a:lnTo>
                  <a:pt x="2089937" y="4406900"/>
                </a:lnTo>
                <a:lnTo>
                  <a:pt x="2084933" y="4419600"/>
                </a:lnTo>
                <a:close/>
              </a:path>
              <a:path w="2149475" h="4584700">
                <a:moveTo>
                  <a:pt x="119176" y="4445000"/>
                </a:moveTo>
                <a:lnTo>
                  <a:pt x="80263" y="4445000"/>
                </a:lnTo>
                <a:lnTo>
                  <a:pt x="74752" y="4432300"/>
                </a:lnTo>
                <a:lnTo>
                  <a:pt x="69418" y="4419600"/>
                </a:lnTo>
                <a:lnTo>
                  <a:pt x="102743" y="4419600"/>
                </a:lnTo>
                <a:lnTo>
                  <a:pt x="108203" y="4432300"/>
                </a:lnTo>
                <a:lnTo>
                  <a:pt x="113385" y="4432300"/>
                </a:lnTo>
                <a:lnTo>
                  <a:pt x="119176" y="4445000"/>
                </a:lnTo>
                <a:close/>
              </a:path>
              <a:path w="2149475" h="4584700">
                <a:moveTo>
                  <a:pt x="2068893" y="4445000"/>
                </a:moveTo>
                <a:lnTo>
                  <a:pt x="2030196" y="4445000"/>
                </a:lnTo>
                <a:lnTo>
                  <a:pt x="2035987" y="4432300"/>
                </a:lnTo>
                <a:lnTo>
                  <a:pt x="2041169" y="4432300"/>
                </a:lnTo>
                <a:lnTo>
                  <a:pt x="2046630" y="4419600"/>
                </a:lnTo>
                <a:lnTo>
                  <a:pt x="2079764" y="4419600"/>
                </a:lnTo>
                <a:lnTo>
                  <a:pt x="2074405" y="4432300"/>
                </a:lnTo>
                <a:lnTo>
                  <a:pt x="2068893" y="4445000"/>
                </a:lnTo>
                <a:close/>
              </a:path>
              <a:path w="2149475" h="4584700">
                <a:moveTo>
                  <a:pt x="130721" y="4457700"/>
                </a:moveTo>
                <a:lnTo>
                  <a:pt x="92011" y="4457700"/>
                </a:lnTo>
                <a:lnTo>
                  <a:pt x="85953" y="4445000"/>
                </a:lnTo>
                <a:lnTo>
                  <a:pt x="124637" y="4445000"/>
                </a:lnTo>
                <a:lnTo>
                  <a:pt x="130721" y="4457700"/>
                </a:lnTo>
                <a:close/>
              </a:path>
              <a:path w="2149475" h="4584700">
                <a:moveTo>
                  <a:pt x="2057361" y="4457700"/>
                </a:moveTo>
                <a:lnTo>
                  <a:pt x="2018652" y="4457700"/>
                </a:lnTo>
                <a:lnTo>
                  <a:pt x="2024735" y="4445000"/>
                </a:lnTo>
                <a:lnTo>
                  <a:pt x="2063203" y="4445000"/>
                </a:lnTo>
                <a:lnTo>
                  <a:pt x="2057361" y="4457700"/>
                </a:lnTo>
                <a:close/>
              </a:path>
              <a:path w="2149475" h="4584700">
                <a:moveTo>
                  <a:pt x="142849" y="4470400"/>
                </a:moveTo>
                <a:lnTo>
                  <a:pt x="103962" y="4470400"/>
                </a:lnTo>
                <a:lnTo>
                  <a:pt x="97802" y="4457700"/>
                </a:lnTo>
                <a:lnTo>
                  <a:pt x="136474" y="4457700"/>
                </a:lnTo>
                <a:lnTo>
                  <a:pt x="142849" y="4470400"/>
                </a:lnTo>
                <a:close/>
              </a:path>
              <a:path w="2149475" h="4584700">
                <a:moveTo>
                  <a:pt x="149110" y="4470400"/>
                </a:moveTo>
                <a:lnTo>
                  <a:pt x="142849" y="4470400"/>
                </a:lnTo>
                <a:lnTo>
                  <a:pt x="142595" y="4457700"/>
                </a:lnTo>
                <a:lnTo>
                  <a:pt x="149110" y="4470400"/>
                </a:lnTo>
                <a:close/>
              </a:path>
              <a:path w="2149475" h="4584700">
                <a:moveTo>
                  <a:pt x="2006523" y="4470400"/>
                </a:moveTo>
                <a:lnTo>
                  <a:pt x="2000262" y="4470400"/>
                </a:lnTo>
                <a:lnTo>
                  <a:pt x="2006777" y="4457700"/>
                </a:lnTo>
                <a:lnTo>
                  <a:pt x="2006523" y="4470400"/>
                </a:lnTo>
                <a:close/>
              </a:path>
              <a:path w="2149475" h="4584700">
                <a:moveTo>
                  <a:pt x="2045182" y="4470400"/>
                </a:moveTo>
                <a:lnTo>
                  <a:pt x="2006523" y="4470400"/>
                </a:lnTo>
                <a:lnTo>
                  <a:pt x="2012899" y="4457700"/>
                </a:lnTo>
                <a:lnTo>
                  <a:pt x="2051342" y="4457700"/>
                </a:lnTo>
                <a:lnTo>
                  <a:pt x="2045182" y="4470400"/>
                </a:lnTo>
                <a:close/>
              </a:path>
              <a:path w="2149475" h="4584700">
                <a:moveTo>
                  <a:pt x="162026" y="4483100"/>
                </a:moveTo>
                <a:lnTo>
                  <a:pt x="116751" y="4483100"/>
                </a:lnTo>
                <a:lnTo>
                  <a:pt x="110274" y="4470400"/>
                </a:lnTo>
                <a:lnTo>
                  <a:pt x="155244" y="4470400"/>
                </a:lnTo>
                <a:lnTo>
                  <a:pt x="162026" y="4483100"/>
                </a:lnTo>
                <a:close/>
              </a:path>
              <a:path w="2149475" h="4584700">
                <a:moveTo>
                  <a:pt x="2032381" y="4483100"/>
                </a:moveTo>
                <a:lnTo>
                  <a:pt x="1987346" y="4483100"/>
                </a:lnTo>
                <a:lnTo>
                  <a:pt x="1994128" y="4470400"/>
                </a:lnTo>
                <a:lnTo>
                  <a:pt x="2038858" y="4470400"/>
                </a:lnTo>
                <a:lnTo>
                  <a:pt x="2032381" y="4483100"/>
                </a:lnTo>
                <a:close/>
              </a:path>
              <a:path w="2149475" h="4584700">
                <a:moveTo>
                  <a:pt x="175463" y="4495800"/>
                </a:moveTo>
                <a:lnTo>
                  <a:pt x="130136" y="4495800"/>
                </a:lnTo>
                <a:lnTo>
                  <a:pt x="123367" y="4483100"/>
                </a:lnTo>
                <a:lnTo>
                  <a:pt x="168414" y="4483100"/>
                </a:lnTo>
                <a:lnTo>
                  <a:pt x="175463" y="4495800"/>
                </a:lnTo>
                <a:close/>
              </a:path>
              <a:path w="2149475" h="4584700">
                <a:moveTo>
                  <a:pt x="2018969" y="4495800"/>
                </a:moveTo>
                <a:lnTo>
                  <a:pt x="1973910" y="4495800"/>
                </a:lnTo>
                <a:lnTo>
                  <a:pt x="1980958" y="4483100"/>
                </a:lnTo>
                <a:lnTo>
                  <a:pt x="2025751" y="4483100"/>
                </a:lnTo>
                <a:lnTo>
                  <a:pt x="2018969" y="4495800"/>
                </a:lnTo>
                <a:close/>
              </a:path>
              <a:path w="2149475" h="4584700">
                <a:moveTo>
                  <a:pt x="196519" y="4508500"/>
                </a:moveTo>
                <a:lnTo>
                  <a:pt x="144106" y="4508500"/>
                </a:lnTo>
                <a:lnTo>
                  <a:pt x="137045" y="4495800"/>
                </a:lnTo>
                <a:lnTo>
                  <a:pt x="189090" y="4495800"/>
                </a:lnTo>
                <a:lnTo>
                  <a:pt x="196519" y="4508500"/>
                </a:lnTo>
                <a:close/>
              </a:path>
              <a:path w="2149475" h="4584700">
                <a:moveTo>
                  <a:pt x="2004999" y="4508500"/>
                </a:moveTo>
                <a:lnTo>
                  <a:pt x="1952853" y="4508500"/>
                </a:lnTo>
                <a:lnTo>
                  <a:pt x="1960283" y="4495800"/>
                </a:lnTo>
                <a:lnTo>
                  <a:pt x="2012061" y="4495800"/>
                </a:lnTo>
                <a:lnTo>
                  <a:pt x="2004999" y="4508500"/>
                </a:lnTo>
                <a:close/>
              </a:path>
              <a:path w="2149475" h="4584700">
                <a:moveTo>
                  <a:pt x="218592" y="4521200"/>
                </a:moveTo>
                <a:lnTo>
                  <a:pt x="166077" y="4521200"/>
                </a:lnTo>
                <a:lnTo>
                  <a:pt x="158622" y="4508500"/>
                </a:lnTo>
                <a:lnTo>
                  <a:pt x="210819" y="4508500"/>
                </a:lnTo>
                <a:lnTo>
                  <a:pt x="218592" y="4521200"/>
                </a:lnTo>
                <a:close/>
              </a:path>
              <a:path w="2149475" h="4584700">
                <a:moveTo>
                  <a:pt x="1983003" y="4521200"/>
                </a:moveTo>
                <a:lnTo>
                  <a:pt x="1930781" y="4521200"/>
                </a:lnTo>
                <a:lnTo>
                  <a:pt x="1938553" y="4508500"/>
                </a:lnTo>
                <a:lnTo>
                  <a:pt x="1990470" y="4508500"/>
                </a:lnTo>
                <a:lnTo>
                  <a:pt x="1983003" y="4521200"/>
                </a:lnTo>
                <a:close/>
              </a:path>
              <a:path w="2149475" h="4584700">
                <a:moveTo>
                  <a:pt x="249491" y="4533900"/>
                </a:moveTo>
                <a:lnTo>
                  <a:pt x="181381" y="4533900"/>
                </a:lnTo>
                <a:lnTo>
                  <a:pt x="173672" y="4521200"/>
                </a:lnTo>
                <a:lnTo>
                  <a:pt x="241300" y="4521200"/>
                </a:lnTo>
                <a:lnTo>
                  <a:pt x="249491" y="4533900"/>
                </a:lnTo>
                <a:close/>
              </a:path>
              <a:path w="2149475" h="4584700">
                <a:moveTo>
                  <a:pt x="1967699" y="4533900"/>
                </a:moveTo>
                <a:lnTo>
                  <a:pt x="1899881" y="4533900"/>
                </a:lnTo>
                <a:lnTo>
                  <a:pt x="1908073" y="4521200"/>
                </a:lnTo>
                <a:lnTo>
                  <a:pt x="1975408" y="4521200"/>
                </a:lnTo>
                <a:lnTo>
                  <a:pt x="1967699" y="4533900"/>
                </a:lnTo>
                <a:close/>
              </a:path>
              <a:path w="2149475" h="4584700">
                <a:moveTo>
                  <a:pt x="281901" y="4546600"/>
                </a:moveTo>
                <a:lnTo>
                  <a:pt x="205257" y="4546600"/>
                </a:lnTo>
                <a:lnTo>
                  <a:pt x="197180" y="4533900"/>
                </a:lnTo>
                <a:lnTo>
                  <a:pt x="273329" y="4533900"/>
                </a:lnTo>
                <a:lnTo>
                  <a:pt x="281901" y="4546600"/>
                </a:lnTo>
                <a:close/>
              </a:path>
              <a:path w="2149475" h="4584700">
                <a:moveTo>
                  <a:pt x="1943811" y="4546600"/>
                </a:moveTo>
                <a:lnTo>
                  <a:pt x="1867471" y="4546600"/>
                </a:lnTo>
                <a:lnTo>
                  <a:pt x="1876044" y="4533900"/>
                </a:lnTo>
                <a:lnTo>
                  <a:pt x="1951888" y="4533900"/>
                </a:lnTo>
                <a:lnTo>
                  <a:pt x="1943811" y="4546600"/>
                </a:lnTo>
                <a:close/>
              </a:path>
              <a:path w="2149475" h="4584700">
                <a:moveTo>
                  <a:pt x="350558" y="4559300"/>
                </a:moveTo>
                <a:lnTo>
                  <a:pt x="230162" y="4559300"/>
                </a:lnTo>
                <a:lnTo>
                  <a:pt x="221754" y="4546600"/>
                </a:lnTo>
                <a:lnTo>
                  <a:pt x="341375" y="4546600"/>
                </a:lnTo>
                <a:lnTo>
                  <a:pt x="350558" y="4559300"/>
                </a:lnTo>
                <a:close/>
              </a:path>
              <a:path w="2149475" h="4584700">
                <a:moveTo>
                  <a:pt x="1918881" y="4559300"/>
                </a:moveTo>
                <a:lnTo>
                  <a:pt x="1798815" y="4559300"/>
                </a:lnTo>
                <a:lnTo>
                  <a:pt x="1807997" y="4546600"/>
                </a:lnTo>
                <a:lnTo>
                  <a:pt x="1927301" y="4546600"/>
                </a:lnTo>
                <a:lnTo>
                  <a:pt x="1918881" y="4559300"/>
                </a:lnTo>
                <a:close/>
              </a:path>
              <a:path w="2149475" h="4584700">
                <a:moveTo>
                  <a:pt x="1884184" y="4572000"/>
                </a:moveTo>
                <a:lnTo>
                  <a:pt x="264845" y="4572000"/>
                </a:lnTo>
                <a:lnTo>
                  <a:pt x="256031" y="4559300"/>
                </a:lnTo>
                <a:lnTo>
                  <a:pt x="1893011" y="4559300"/>
                </a:lnTo>
                <a:lnTo>
                  <a:pt x="1884184" y="4572000"/>
                </a:lnTo>
                <a:close/>
              </a:path>
              <a:path w="2149475" h="4584700">
                <a:moveTo>
                  <a:pt x="1829409" y="4584700"/>
                </a:moveTo>
                <a:lnTo>
                  <a:pt x="319608" y="4584700"/>
                </a:lnTo>
                <a:lnTo>
                  <a:pt x="310273" y="4572000"/>
                </a:lnTo>
                <a:lnTo>
                  <a:pt x="1838744" y="4572000"/>
                </a:lnTo>
                <a:lnTo>
                  <a:pt x="1829409" y="4584700"/>
                </a:lnTo>
                <a:close/>
              </a:path>
            </a:pathLst>
          </a:custGeom>
          <a:solidFill>
            <a:srgbClr val="C00000"/>
          </a:solidFill>
        </p:spPr>
        <p:txBody>
          <a:bodyPr wrap="square" lIns="0" tIns="0" rIns="0" bIns="0" rtlCol="0"/>
          <a:lstStyle/>
          <a:p>
            <a:endParaRPr/>
          </a:p>
        </p:txBody>
      </p:sp>
      <p:sp>
        <p:nvSpPr>
          <p:cNvPr id="9" name="object 9"/>
          <p:cNvSpPr/>
          <p:nvPr/>
        </p:nvSpPr>
        <p:spPr>
          <a:xfrm>
            <a:off x="3436620" y="1551432"/>
            <a:ext cx="2191512" cy="453237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3398520" y="1513332"/>
            <a:ext cx="2268220" cy="4597400"/>
          </a:xfrm>
          <a:custGeom>
            <a:avLst/>
            <a:gdLst/>
            <a:ahLst/>
            <a:cxnLst/>
            <a:rect l="l" t="t" r="r" b="b"/>
            <a:pathLst>
              <a:path w="2268220" h="4597400">
                <a:moveTo>
                  <a:pt x="1965363" y="12700"/>
                </a:moveTo>
                <a:lnTo>
                  <a:pt x="293179" y="12700"/>
                </a:lnTo>
                <a:lnTo>
                  <a:pt x="302806" y="0"/>
                </a:lnTo>
                <a:lnTo>
                  <a:pt x="1955647" y="0"/>
                </a:lnTo>
                <a:lnTo>
                  <a:pt x="1965363" y="12700"/>
                </a:lnTo>
                <a:close/>
              </a:path>
              <a:path w="2268220" h="4597400">
                <a:moveTo>
                  <a:pt x="2012480" y="25400"/>
                </a:moveTo>
                <a:lnTo>
                  <a:pt x="255663" y="25400"/>
                </a:lnTo>
                <a:lnTo>
                  <a:pt x="264452" y="12700"/>
                </a:lnTo>
                <a:lnTo>
                  <a:pt x="2003259" y="12700"/>
                </a:lnTo>
                <a:lnTo>
                  <a:pt x="2012480" y="25400"/>
                </a:lnTo>
                <a:close/>
              </a:path>
              <a:path w="2268220" h="4597400">
                <a:moveTo>
                  <a:pt x="2039454" y="38100"/>
                </a:moveTo>
                <a:lnTo>
                  <a:pt x="228257" y="38100"/>
                </a:lnTo>
                <a:lnTo>
                  <a:pt x="237553" y="25400"/>
                </a:lnTo>
                <a:lnTo>
                  <a:pt x="2030577" y="25400"/>
                </a:lnTo>
                <a:lnTo>
                  <a:pt x="2039454" y="38100"/>
                </a:lnTo>
                <a:close/>
              </a:path>
              <a:path w="2268220" h="4597400">
                <a:moveTo>
                  <a:pt x="303136" y="50800"/>
                </a:moveTo>
                <a:lnTo>
                  <a:pt x="202755" y="50800"/>
                </a:lnTo>
                <a:lnTo>
                  <a:pt x="211277" y="38100"/>
                </a:lnTo>
                <a:lnTo>
                  <a:pt x="312305" y="38100"/>
                </a:lnTo>
                <a:lnTo>
                  <a:pt x="303136" y="50800"/>
                </a:lnTo>
                <a:close/>
              </a:path>
              <a:path w="2268220" h="4597400">
                <a:moveTo>
                  <a:pt x="2065350" y="50800"/>
                </a:moveTo>
                <a:lnTo>
                  <a:pt x="1964575" y="50800"/>
                </a:lnTo>
                <a:lnTo>
                  <a:pt x="1955406" y="38100"/>
                </a:lnTo>
                <a:lnTo>
                  <a:pt x="2056841" y="38100"/>
                </a:lnTo>
                <a:lnTo>
                  <a:pt x="2065350" y="50800"/>
                </a:lnTo>
                <a:close/>
              </a:path>
              <a:path w="2268220" h="4597400">
                <a:moveTo>
                  <a:pt x="260972" y="63500"/>
                </a:moveTo>
                <a:lnTo>
                  <a:pt x="178003" y="63500"/>
                </a:lnTo>
                <a:lnTo>
                  <a:pt x="186118" y="50800"/>
                </a:lnTo>
                <a:lnTo>
                  <a:pt x="269646" y="50800"/>
                </a:lnTo>
                <a:lnTo>
                  <a:pt x="260972" y="63500"/>
                </a:lnTo>
                <a:close/>
              </a:path>
              <a:path w="2268220" h="4597400">
                <a:moveTo>
                  <a:pt x="269214" y="63500"/>
                </a:moveTo>
                <a:lnTo>
                  <a:pt x="269646" y="50800"/>
                </a:lnTo>
                <a:lnTo>
                  <a:pt x="277990" y="50800"/>
                </a:lnTo>
                <a:lnTo>
                  <a:pt x="269214" y="63500"/>
                </a:lnTo>
                <a:close/>
              </a:path>
              <a:path w="2268220" h="4597400">
                <a:moveTo>
                  <a:pt x="1998497" y="63500"/>
                </a:moveTo>
                <a:lnTo>
                  <a:pt x="1989721" y="50800"/>
                </a:lnTo>
                <a:lnTo>
                  <a:pt x="1998065" y="50800"/>
                </a:lnTo>
                <a:lnTo>
                  <a:pt x="1998497" y="63500"/>
                </a:lnTo>
                <a:close/>
              </a:path>
              <a:path w="2268220" h="4597400">
                <a:moveTo>
                  <a:pt x="2081974" y="63500"/>
                </a:moveTo>
                <a:lnTo>
                  <a:pt x="2006739" y="63500"/>
                </a:lnTo>
                <a:lnTo>
                  <a:pt x="1998065" y="50800"/>
                </a:lnTo>
                <a:lnTo>
                  <a:pt x="2073732" y="50800"/>
                </a:lnTo>
                <a:lnTo>
                  <a:pt x="2081974" y="63500"/>
                </a:lnTo>
                <a:close/>
              </a:path>
              <a:path w="2268220" h="4597400">
                <a:moveTo>
                  <a:pt x="236867" y="76200"/>
                </a:moveTo>
                <a:lnTo>
                  <a:pt x="162178" y="76200"/>
                </a:lnTo>
                <a:lnTo>
                  <a:pt x="170014" y="63500"/>
                </a:lnTo>
                <a:lnTo>
                  <a:pt x="245211" y="63500"/>
                </a:lnTo>
                <a:lnTo>
                  <a:pt x="236867" y="76200"/>
                </a:lnTo>
                <a:close/>
              </a:path>
              <a:path w="2268220" h="4597400">
                <a:moveTo>
                  <a:pt x="2105888" y="76200"/>
                </a:moveTo>
                <a:lnTo>
                  <a:pt x="2030844" y="76200"/>
                </a:lnTo>
                <a:lnTo>
                  <a:pt x="2022500" y="63500"/>
                </a:lnTo>
                <a:lnTo>
                  <a:pt x="2098065" y="63500"/>
                </a:lnTo>
                <a:lnTo>
                  <a:pt x="2105888" y="76200"/>
                </a:lnTo>
                <a:close/>
              </a:path>
              <a:path w="2268220" h="4597400">
                <a:moveTo>
                  <a:pt x="213766" y="88900"/>
                </a:moveTo>
                <a:lnTo>
                  <a:pt x="146938" y="88900"/>
                </a:lnTo>
                <a:lnTo>
                  <a:pt x="154495" y="76200"/>
                </a:lnTo>
                <a:lnTo>
                  <a:pt x="221741" y="76200"/>
                </a:lnTo>
                <a:lnTo>
                  <a:pt x="213766" y="88900"/>
                </a:lnTo>
                <a:close/>
              </a:path>
              <a:path w="2268220" h="4597400">
                <a:moveTo>
                  <a:pt x="2121115" y="88900"/>
                </a:moveTo>
                <a:lnTo>
                  <a:pt x="2053945" y="88900"/>
                </a:lnTo>
                <a:lnTo>
                  <a:pt x="2045969" y="76200"/>
                </a:lnTo>
                <a:lnTo>
                  <a:pt x="2113584" y="76200"/>
                </a:lnTo>
                <a:lnTo>
                  <a:pt x="2121115" y="88900"/>
                </a:lnTo>
                <a:close/>
              </a:path>
              <a:path w="2268220" h="4597400">
                <a:moveTo>
                  <a:pt x="191731" y="101600"/>
                </a:moveTo>
                <a:lnTo>
                  <a:pt x="132308" y="101600"/>
                </a:lnTo>
                <a:lnTo>
                  <a:pt x="139547" y="88900"/>
                </a:lnTo>
                <a:lnTo>
                  <a:pt x="199326" y="88900"/>
                </a:lnTo>
                <a:lnTo>
                  <a:pt x="191731" y="101600"/>
                </a:lnTo>
                <a:close/>
              </a:path>
              <a:path w="2268220" h="4597400">
                <a:moveTo>
                  <a:pt x="2135733" y="101600"/>
                </a:moveTo>
                <a:lnTo>
                  <a:pt x="2075980" y="101600"/>
                </a:lnTo>
                <a:lnTo>
                  <a:pt x="2068385" y="88900"/>
                </a:lnTo>
                <a:lnTo>
                  <a:pt x="2128507" y="88900"/>
                </a:lnTo>
                <a:lnTo>
                  <a:pt x="2135733" y="101600"/>
                </a:lnTo>
                <a:close/>
              </a:path>
              <a:path w="2268220" h="4597400">
                <a:moveTo>
                  <a:pt x="177672" y="114300"/>
                </a:moveTo>
                <a:lnTo>
                  <a:pt x="118300" y="114300"/>
                </a:lnTo>
                <a:lnTo>
                  <a:pt x="125221" y="101600"/>
                </a:lnTo>
                <a:lnTo>
                  <a:pt x="185000" y="101600"/>
                </a:lnTo>
                <a:lnTo>
                  <a:pt x="177672" y="114300"/>
                </a:lnTo>
                <a:close/>
              </a:path>
              <a:path w="2268220" h="4597400">
                <a:moveTo>
                  <a:pt x="2149729" y="114300"/>
                </a:moveTo>
                <a:lnTo>
                  <a:pt x="2090039" y="114300"/>
                </a:lnTo>
                <a:lnTo>
                  <a:pt x="2082711" y="101600"/>
                </a:lnTo>
                <a:lnTo>
                  <a:pt x="2142820" y="101600"/>
                </a:lnTo>
                <a:lnTo>
                  <a:pt x="2149729" y="114300"/>
                </a:lnTo>
                <a:close/>
              </a:path>
              <a:path w="2268220" h="4597400">
                <a:moveTo>
                  <a:pt x="164147" y="127000"/>
                </a:moveTo>
                <a:lnTo>
                  <a:pt x="104940" y="127000"/>
                </a:lnTo>
                <a:lnTo>
                  <a:pt x="111544" y="114300"/>
                </a:lnTo>
                <a:lnTo>
                  <a:pt x="171195" y="114300"/>
                </a:lnTo>
                <a:lnTo>
                  <a:pt x="164147" y="127000"/>
                </a:lnTo>
                <a:close/>
              </a:path>
              <a:path w="2268220" h="4597400">
                <a:moveTo>
                  <a:pt x="2163076" y="127000"/>
                </a:moveTo>
                <a:lnTo>
                  <a:pt x="2103564" y="127000"/>
                </a:lnTo>
                <a:lnTo>
                  <a:pt x="2096515" y="114300"/>
                </a:lnTo>
                <a:lnTo>
                  <a:pt x="2156485" y="114300"/>
                </a:lnTo>
                <a:lnTo>
                  <a:pt x="2163076" y="127000"/>
                </a:lnTo>
                <a:close/>
              </a:path>
              <a:path w="2268220" h="4597400">
                <a:moveTo>
                  <a:pt x="132829" y="152400"/>
                </a:moveTo>
                <a:lnTo>
                  <a:pt x="86182" y="152400"/>
                </a:lnTo>
                <a:lnTo>
                  <a:pt x="92265" y="139700"/>
                </a:lnTo>
                <a:lnTo>
                  <a:pt x="98513" y="127000"/>
                </a:lnTo>
                <a:lnTo>
                  <a:pt x="151510" y="127000"/>
                </a:lnTo>
                <a:lnTo>
                  <a:pt x="144919" y="139700"/>
                </a:lnTo>
                <a:lnTo>
                  <a:pt x="139115" y="139700"/>
                </a:lnTo>
                <a:lnTo>
                  <a:pt x="132829" y="152400"/>
                </a:lnTo>
                <a:close/>
              </a:path>
              <a:path w="2268220" h="4597400">
                <a:moveTo>
                  <a:pt x="2181809" y="152400"/>
                </a:moveTo>
                <a:lnTo>
                  <a:pt x="2134882" y="152400"/>
                </a:lnTo>
                <a:lnTo>
                  <a:pt x="2128596" y="139700"/>
                </a:lnTo>
                <a:lnTo>
                  <a:pt x="2122792" y="139700"/>
                </a:lnTo>
                <a:lnTo>
                  <a:pt x="2116201" y="127000"/>
                </a:lnTo>
                <a:lnTo>
                  <a:pt x="2169490" y="127000"/>
                </a:lnTo>
                <a:lnTo>
                  <a:pt x="2175738" y="139700"/>
                </a:lnTo>
                <a:lnTo>
                  <a:pt x="2181809" y="152400"/>
                </a:lnTo>
                <a:close/>
              </a:path>
              <a:path w="2268220" h="4597400">
                <a:moveTo>
                  <a:pt x="121361" y="165100"/>
                </a:moveTo>
                <a:lnTo>
                  <a:pt x="74574" y="165100"/>
                </a:lnTo>
                <a:lnTo>
                  <a:pt x="80289" y="152400"/>
                </a:lnTo>
                <a:lnTo>
                  <a:pt x="127317" y="152400"/>
                </a:lnTo>
                <a:lnTo>
                  <a:pt x="121361" y="165100"/>
                </a:lnTo>
                <a:close/>
              </a:path>
              <a:path w="2268220" h="4597400">
                <a:moveTo>
                  <a:pt x="2198928" y="177800"/>
                </a:moveTo>
                <a:lnTo>
                  <a:pt x="2157183" y="177800"/>
                </a:lnTo>
                <a:lnTo>
                  <a:pt x="2151570" y="165100"/>
                </a:lnTo>
                <a:lnTo>
                  <a:pt x="2146350" y="165100"/>
                </a:lnTo>
                <a:lnTo>
                  <a:pt x="2140394" y="152400"/>
                </a:lnTo>
                <a:lnTo>
                  <a:pt x="2187702" y="152400"/>
                </a:lnTo>
                <a:lnTo>
                  <a:pt x="2193404" y="165100"/>
                </a:lnTo>
                <a:lnTo>
                  <a:pt x="2198928" y="177800"/>
                </a:lnTo>
                <a:close/>
              </a:path>
              <a:path w="2268220" h="4597400">
                <a:moveTo>
                  <a:pt x="105359" y="190500"/>
                </a:moveTo>
                <a:lnTo>
                  <a:pt x="58534" y="190500"/>
                </a:lnTo>
                <a:lnTo>
                  <a:pt x="63690" y="177800"/>
                </a:lnTo>
                <a:lnTo>
                  <a:pt x="69037" y="165100"/>
                </a:lnTo>
                <a:lnTo>
                  <a:pt x="116141" y="165100"/>
                </a:lnTo>
                <a:lnTo>
                  <a:pt x="110528" y="177800"/>
                </a:lnTo>
                <a:lnTo>
                  <a:pt x="110794" y="177800"/>
                </a:lnTo>
                <a:lnTo>
                  <a:pt x="105359" y="190500"/>
                </a:lnTo>
                <a:close/>
              </a:path>
              <a:path w="2268220" h="4597400">
                <a:moveTo>
                  <a:pt x="115862" y="177800"/>
                </a:moveTo>
                <a:lnTo>
                  <a:pt x="116141" y="165100"/>
                </a:lnTo>
                <a:lnTo>
                  <a:pt x="121653" y="165100"/>
                </a:lnTo>
                <a:lnTo>
                  <a:pt x="115862" y="177800"/>
                </a:lnTo>
                <a:close/>
              </a:path>
              <a:path w="2268220" h="4597400">
                <a:moveTo>
                  <a:pt x="2151849" y="177800"/>
                </a:moveTo>
                <a:lnTo>
                  <a:pt x="2146058" y="165100"/>
                </a:lnTo>
                <a:lnTo>
                  <a:pt x="2151570" y="165100"/>
                </a:lnTo>
                <a:lnTo>
                  <a:pt x="2151849" y="177800"/>
                </a:lnTo>
                <a:close/>
              </a:path>
              <a:path w="2268220" h="4597400">
                <a:moveTo>
                  <a:pt x="2209177" y="190500"/>
                </a:moveTo>
                <a:lnTo>
                  <a:pt x="2162352" y="190500"/>
                </a:lnTo>
                <a:lnTo>
                  <a:pt x="2156917" y="177800"/>
                </a:lnTo>
                <a:lnTo>
                  <a:pt x="2204262" y="177800"/>
                </a:lnTo>
                <a:lnTo>
                  <a:pt x="2209177" y="190500"/>
                </a:lnTo>
                <a:close/>
              </a:path>
              <a:path w="2268220" h="4597400">
                <a:moveTo>
                  <a:pt x="86372" y="215900"/>
                </a:moveTo>
                <a:lnTo>
                  <a:pt x="44259" y="215900"/>
                </a:lnTo>
                <a:lnTo>
                  <a:pt x="48818" y="203200"/>
                </a:lnTo>
                <a:lnTo>
                  <a:pt x="53581" y="190500"/>
                </a:lnTo>
                <a:lnTo>
                  <a:pt x="100609" y="190500"/>
                </a:lnTo>
                <a:lnTo>
                  <a:pt x="95516" y="203200"/>
                </a:lnTo>
                <a:lnTo>
                  <a:pt x="91097" y="203200"/>
                </a:lnTo>
                <a:lnTo>
                  <a:pt x="86372" y="215900"/>
                </a:lnTo>
                <a:close/>
              </a:path>
              <a:path w="2268220" h="4597400">
                <a:moveTo>
                  <a:pt x="2223668" y="215900"/>
                </a:moveTo>
                <a:lnTo>
                  <a:pt x="2181339" y="215900"/>
                </a:lnTo>
                <a:lnTo>
                  <a:pt x="2176614" y="203200"/>
                </a:lnTo>
                <a:lnTo>
                  <a:pt x="2172195" y="203200"/>
                </a:lnTo>
                <a:lnTo>
                  <a:pt x="2167102" y="190500"/>
                </a:lnTo>
                <a:lnTo>
                  <a:pt x="2214359" y="190500"/>
                </a:lnTo>
                <a:lnTo>
                  <a:pt x="2219121" y="203200"/>
                </a:lnTo>
                <a:lnTo>
                  <a:pt x="2223668" y="215900"/>
                </a:lnTo>
                <a:close/>
              </a:path>
              <a:path w="2268220" h="4597400">
                <a:moveTo>
                  <a:pt x="66713" y="254000"/>
                </a:moveTo>
                <a:lnTo>
                  <a:pt x="28079" y="254000"/>
                </a:lnTo>
                <a:lnTo>
                  <a:pt x="31800" y="241300"/>
                </a:lnTo>
                <a:lnTo>
                  <a:pt x="35750" y="228600"/>
                </a:lnTo>
                <a:lnTo>
                  <a:pt x="39890" y="215900"/>
                </a:lnTo>
                <a:lnTo>
                  <a:pt x="86601" y="215900"/>
                </a:lnTo>
                <a:lnTo>
                  <a:pt x="82067" y="228600"/>
                </a:lnTo>
                <a:lnTo>
                  <a:pt x="78155" y="228600"/>
                </a:lnTo>
                <a:lnTo>
                  <a:pt x="74015" y="241300"/>
                </a:lnTo>
                <a:lnTo>
                  <a:pt x="70459" y="241300"/>
                </a:lnTo>
                <a:lnTo>
                  <a:pt x="66713" y="254000"/>
                </a:lnTo>
                <a:close/>
              </a:path>
              <a:path w="2268220" h="4597400">
                <a:moveTo>
                  <a:pt x="2239810" y="254000"/>
                </a:moveTo>
                <a:lnTo>
                  <a:pt x="2200998" y="254000"/>
                </a:lnTo>
                <a:lnTo>
                  <a:pt x="2197252" y="241300"/>
                </a:lnTo>
                <a:lnTo>
                  <a:pt x="2193696" y="241300"/>
                </a:lnTo>
                <a:lnTo>
                  <a:pt x="2189543" y="228600"/>
                </a:lnTo>
                <a:lnTo>
                  <a:pt x="2185644" y="228600"/>
                </a:lnTo>
                <a:lnTo>
                  <a:pt x="2181110" y="215900"/>
                </a:lnTo>
                <a:lnTo>
                  <a:pt x="2227821" y="215900"/>
                </a:lnTo>
                <a:lnTo>
                  <a:pt x="2232164" y="228600"/>
                </a:lnTo>
                <a:lnTo>
                  <a:pt x="2236089" y="241300"/>
                </a:lnTo>
                <a:lnTo>
                  <a:pt x="2239810" y="254000"/>
                </a:lnTo>
                <a:close/>
              </a:path>
              <a:path w="2268220" h="4597400">
                <a:moveTo>
                  <a:pt x="54444" y="292100"/>
                </a:moveTo>
                <a:lnTo>
                  <a:pt x="15366" y="292100"/>
                </a:lnTo>
                <a:lnTo>
                  <a:pt x="18211" y="279400"/>
                </a:lnTo>
                <a:lnTo>
                  <a:pt x="21272" y="266700"/>
                </a:lnTo>
                <a:lnTo>
                  <a:pt x="24561" y="254000"/>
                </a:lnTo>
                <a:lnTo>
                  <a:pt x="66890" y="254000"/>
                </a:lnTo>
                <a:lnTo>
                  <a:pt x="63347" y="266700"/>
                </a:lnTo>
                <a:lnTo>
                  <a:pt x="60337" y="266700"/>
                </a:lnTo>
                <a:lnTo>
                  <a:pt x="57213" y="279400"/>
                </a:lnTo>
                <a:lnTo>
                  <a:pt x="57365" y="279400"/>
                </a:lnTo>
                <a:lnTo>
                  <a:pt x="54444" y="292100"/>
                </a:lnTo>
                <a:close/>
              </a:path>
              <a:path w="2268220" h="4597400">
                <a:moveTo>
                  <a:pt x="2252471" y="292100"/>
                </a:moveTo>
                <a:lnTo>
                  <a:pt x="2213267" y="292100"/>
                </a:lnTo>
                <a:lnTo>
                  <a:pt x="2210346" y="279400"/>
                </a:lnTo>
                <a:lnTo>
                  <a:pt x="2210498" y="279400"/>
                </a:lnTo>
                <a:lnTo>
                  <a:pt x="2207374" y="266700"/>
                </a:lnTo>
                <a:lnTo>
                  <a:pt x="2204364" y="266700"/>
                </a:lnTo>
                <a:lnTo>
                  <a:pt x="2200821" y="254000"/>
                </a:lnTo>
                <a:lnTo>
                  <a:pt x="2243150" y="254000"/>
                </a:lnTo>
                <a:lnTo>
                  <a:pt x="2246591" y="266700"/>
                </a:lnTo>
                <a:lnTo>
                  <a:pt x="2249639" y="279400"/>
                </a:lnTo>
                <a:lnTo>
                  <a:pt x="2252471" y="292100"/>
                </a:lnTo>
                <a:close/>
              </a:path>
              <a:path w="2268220" h="4597400">
                <a:moveTo>
                  <a:pt x="43764" y="330200"/>
                </a:moveTo>
                <a:lnTo>
                  <a:pt x="6337" y="330200"/>
                </a:lnTo>
                <a:lnTo>
                  <a:pt x="8242" y="317500"/>
                </a:lnTo>
                <a:lnTo>
                  <a:pt x="10388" y="304800"/>
                </a:lnTo>
                <a:lnTo>
                  <a:pt x="12636" y="292100"/>
                </a:lnTo>
                <a:lnTo>
                  <a:pt x="52019" y="292100"/>
                </a:lnTo>
                <a:lnTo>
                  <a:pt x="49542" y="304800"/>
                </a:lnTo>
                <a:lnTo>
                  <a:pt x="47396" y="317500"/>
                </a:lnTo>
                <a:lnTo>
                  <a:pt x="45567" y="317500"/>
                </a:lnTo>
                <a:lnTo>
                  <a:pt x="43764" y="330200"/>
                </a:lnTo>
                <a:close/>
              </a:path>
              <a:path w="2268220" h="4597400">
                <a:moveTo>
                  <a:pt x="2261374" y="330200"/>
                </a:moveTo>
                <a:lnTo>
                  <a:pt x="2223947" y="330200"/>
                </a:lnTo>
                <a:lnTo>
                  <a:pt x="2222144" y="317500"/>
                </a:lnTo>
                <a:lnTo>
                  <a:pt x="2220315" y="317500"/>
                </a:lnTo>
                <a:lnTo>
                  <a:pt x="2218054" y="304800"/>
                </a:lnTo>
                <a:lnTo>
                  <a:pt x="2215692" y="292100"/>
                </a:lnTo>
                <a:lnTo>
                  <a:pt x="2255075" y="292100"/>
                </a:lnTo>
                <a:lnTo>
                  <a:pt x="2257437" y="304800"/>
                </a:lnTo>
                <a:lnTo>
                  <a:pt x="2259571" y="317500"/>
                </a:lnTo>
                <a:lnTo>
                  <a:pt x="2261374" y="330200"/>
                </a:lnTo>
                <a:close/>
              </a:path>
              <a:path w="2268220" h="4597400">
                <a:moveTo>
                  <a:pt x="38557" y="381000"/>
                </a:moveTo>
                <a:lnTo>
                  <a:pt x="533" y="381000"/>
                </a:lnTo>
                <a:lnTo>
                  <a:pt x="1193" y="368300"/>
                </a:lnTo>
                <a:lnTo>
                  <a:pt x="2108" y="355600"/>
                </a:lnTo>
                <a:lnTo>
                  <a:pt x="3263" y="342900"/>
                </a:lnTo>
                <a:lnTo>
                  <a:pt x="4686" y="330200"/>
                </a:lnTo>
                <a:lnTo>
                  <a:pt x="43840" y="330200"/>
                </a:lnTo>
                <a:lnTo>
                  <a:pt x="42265" y="342900"/>
                </a:lnTo>
                <a:lnTo>
                  <a:pt x="40995" y="355600"/>
                </a:lnTo>
                <a:lnTo>
                  <a:pt x="40004" y="355600"/>
                </a:lnTo>
                <a:lnTo>
                  <a:pt x="39141" y="368300"/>
                </a:lnTo>
                <a:lnTo>
                  <a:pt x="38557" y="381000"/>
                </a:lnTo>
                <a:close/>
              </a:path>
              <a:path w="2268220" h="4597400">
                <a:moveTo>
                  <a:pt x="2267204" y="381000"/>
                </a:moveTo>
                <a:lnTo>
                  <a:pt x="2229154" y="381000"/>
                </a:lnTo>
                <a:lnTo>
                  <a:pt x="2228532" y="368300"/>
                </a:lnTo>
                <a:lnTo>
                  <a:pt x="2227706" y="355600"/>
                </a:lnTo>
                <a:lnTo>
                  <a:pt x="2226716" y="355600"/>
                </a:lnTo>
                <a:lnTo>
                  <a:pt x="2225370" y="342900"/>
                </a:lnTo>
                <a:lnTo>
                  <a:pt x="2223871" y="330200"/>
                </a:lnTo>
                <a:lnTo>
                  <a:pt x="2263101" y="330200"/>
                </a:lnTo>
                <a:lnTo>
                  <a:pt x="2264448" y="342900"/>
                </a:lnTo>
                <a:lnTo>
                  <a:pt x="2265654" y="355600"/>
                </a:lnTo>
                <a:lnTo>
                  <a:pt x="2266556" y="368300"/>
                </a:lnTo>
                <a:lnTo>
                  <a:pt x="2267204" y="381000"/>
                </a:lnTo>
                <a:close/>
              </a:path>
              <a:path w="2268220" h="4597400">
                <a:moveTo>
                  <a:pt x="38100" y="4203700"/>
                </a:moveTo>
                <a:lnTo>
                  <a:pt x="0" y="4203700"/>
                </a:lnTo>
                <a:lnTo>
                  <a:pt x="126" y="381000"/>
                </a:lnTo>
                <a:lnTo>
                  <a:pt x="38582" y="381000"/>
                </a:lnTo>
                <a:lnTo>
                  <a:pt x="38214" y="393700"/>
                </a:lnTo>
                <a:lnTo>
                  <a:pt x="38100" y="4203700"/>
                </a:lnTo>
                <a:close/>
              </a:path>
              <a:path w="2268220" h="4597400">
                <a:moveTo>
                  <a:pt x="2267712" y="4203700"/>
                </a:moveTo>
                <a:lnTo>
                  <a:pt x="2229612" y="4203700"/>
                </a:lnTo>
                <a:lnTo>
                  <a:pt x="2229612" y="393700"/>
                </a:lnTo>
                <a:lnTo>
                  <a:pt x="2229129" y="381000"/>
                </a:lnTo>
                <a:lnTo>
                  <a:pt x="2267584" y="381000"/>
                </a:lnTo>
                <a:lnTo>
                  <a:pt x="2267712" y="393700"/>
                </a:lnTo>
                <a:lnTo>
                  <a:pt x="2267712" y="4203700"/>
                </a:lnTo>
                <a:close/>
              </a:path>
              <a:path w="2268220" h="4597400">
                <a:moveTo>
                  <a:pt x="42341" y="4254500"/>
                </a:moveTo>
                <a:lnTo>
                  <a:pt x="3263" y="4254500"/>
                </a:lnTo>
                <a:lnTo>
                  <a:pt x="2057" y="4241800"/>
                </a:lnTo>
                <a:lnTo>
                  <a:pt x="1155" y="4229100"/>
                </a:lnTo>
                <a:lnTo>
                  <a:pt x="507" y="4216400"/>
                </a:lnTo>
                <a:lnTo>
                  <a:pt x="126" y="4203700"/>
                </a:lnTo>
                <a:lnTo>
                  <a:pt x="38214" y="4203700"/>
                </a:lnTo>
                <a:lnTo>
                  <a:pt x="38582" y="4216400"/>
                </a:lnTo>
                <a:lnTo>
                  <a:pt x="39179" y="4229100"/>
                </a:lnTo>
                <a:lnTo>
                  <a:pt x="40004" y="4241800"/>
                </a:lnTo>
                <a:lnTo>
                  <a:pt x="40995" y="4241800"/>
                </a:lnTo>
                <a:lnTo>
                  <a:pt x="42341" y="4254500"/>
                </a:lnTo>
                <a:close/>
              </a:path>
              <a:path w="2268220" h="4597400">
                <a:moveTo>
                  <a:pt x="2264448" y="4254500"/>
                </a:moveTo>
                <a:lnTo>
                  <a:pt x="2225370" y="4254500"/>
                </a:lnTo>
                <a:lnTo>
                  <a:pt x="2226716" y="4241800"/>
                </a:lnTo>
                <a:lnTo>
                  <a:pt x="2227706" y="4241800"/>
                </a:lnTo>
                <a:lnTo>
                  <a:pt x="2228570" y="4229100"/>
                </a:lnTo>
                <a:lnTo>
                  <a:pt x="2229154" y="4216400"/>
                </a:lnTo>
                <a:lnTo>
                  <a:pt x="2229497" y="4203700"/>
                </a:lnTo>
                <a:lnTo>
                  <a:pt x="2267572" y="4203700"/>
                </a:lnTo>
                <a:lnTo>
                  <a:pt x="2267178" y="4216400"/>
                </a:lnTo>
                <a:lnTo>
                  <a:pt x="2266518" y="4229100"/>
                </a:lnTo>
                <a:lnTo>
                  <a:pt x="2265603" y="4241800"/>
                </a:lnTo>
                <a:lnTo>
                  <a:pt x="2264448" y="4254500"/>
                </a:lnTo>
                <a:close/>
              </a:path>
              <a:path w="2268220" h="4597400">
                <a:moveTo>
                  <a:pt x="52019" y="4305300"/>
                </a:moveTo>
                <a:lnTo>
                  <a:pt x="12636" y="4305300"/>
                </a:lnTo>
                <a:lnTo>
                  <a:pt x="10274" y="4292600"/>
                </a:lnTo>
                <a:lnTo>
                  <a:pt x="8140" y="4279900"/>
                </a:lnTo>
                <a:lnTo>
                  <a:pt x="6337" y="4267200"/>
                </a:lnTo>
                <a:lnTo>
                  <a:pt x="4610" y="4254500"/>
                </a:lnTo>
                <a:lnTo>
                  <a:pt x="42265" y="4254500"/>
                </a:lnTo>
                <a:lnTo>
                  <a:pt x="43840" y="4267200"/>
                </a:lnTo>
                <a:lnTo>
                  <a:pt x="45465" y="4267200"/>
                </a:lnTo>
                <a:lnTo>
                  <a:pt x="47497" y="4279900"/>
                </a:lnTo>
                <a:lnTo>
                  <a:pt x="49656" y="4292600"/>
                </a:lnTo>
                <a:lnTo>
                  <a:pt x="52019" y="4305300"/>
                </a:lnTo>
                <a:close/>
              </a:path>
              <a:path w="2268220" h="4597400">
                <a:moveTo>
                  <a:pt x="2255075" y="4305300"/>
                </a:moveTo>
                <a:lnTo>
                  <a:pt x="2215692" y="4305300"/>
                </a:lnTo>
                <a:lnTo>
                  <a:pt x="2218169" y="4292600"/>
                </a:lnTo>
                <a:lnTo>
                  <a:pt x="2220315" y="4279900"/>
                </a:lnTo>
                <a:lnTo>
                  <a:pt x="2222245" y="4267200"/>
                </a:lnTo>
                <a:lnTo>
                  <a:pt x="2223871" y="4267200"/>
                </a:lnTo>
                <a:lnTo>
                  <a:pt x="2225446" y="4254500"/>
                </a:lnTo>
                <a:lnTo>
                  <a:pt x="2263025" y="4254500"/>
                </a:lnTo>
                <a:lnTo>
                  <a:pt x="2261374" y="4267200"/>
                </a:lnTo>
                <a:lnTo>
                  <a:pt x="2259469" y="4279900"/>
                </a:lnTo>
                <a:lnTo>
                  <a:pt x="2257323" y="4292600"/>
                </a:lnTo>
                <a:lnTo>
                  <a:pt x="2255075" y="4305300"/>
                </a:lnTo>
                <a:close/>
              </a:path>
              <a:path w="2268220" h="4597400">
                <a:moveTo>
                  <a:pt x="54584" y="4305300"/>
                </a:moveTo>
                <a:lnTo>
                  <a:pt x="52019" y="4305300"/>
                </a:lnTo>
                <a:lnTo>
                  <a:pt x="51892" y="4292600"/>
                </a:lnTo>
                <a:lnTo>
                  <a:pt x="54584" y="4305300"/>
                </a:lnTo>
                <a:close/>
              </a:path>
              <a:path w="2268220" h="4597400">
                <a:moveTo>
                  <a:pt x="2215692" y="4305300"/>
                </a:moveTo>
                <a:lnTo>
                  <a:pt x="2213127" y="4305300"/>
                </a:lnTo>
                <a:lnTo>
                  <a:pt x="2215819" y="4292600"/>
                </a:lnTo>
                <a:lnTo>
                  <a:pt x="2215692" y="4305300"/>
                </a:lnTo>
                <a:close/>
              </a:path>
              <a:path w="2268220" h="4597400">
                <a:moveTo>
                  <a:pt x="66890" y="4343400"/>
                </a:moveTo>
                <a:lnTo>
                  <a:pt x="24561" y="4343400"/>
                </a:lnTo>
                <a:lnTo>
                  <a:pt x="21120" y="4330700"/>
                </a:lnTo>
                <a:lnTo>
                  <a:pt x="18072" y="4318000"/>
                </a:lnTo>
                <a:lnTo>
                  <a:pt x="15239" y="4305300"/>
                </a:lnTo>
                <a:lnTo>
                  <a:pt x="54444" y="4305300"/>
                </a:lnTo>
                <a:lnTo>
                  <a:pt x="57365" y="4318000"/>
                </a:lnTo>
                <a:lnTo>
                  <a:pt x="57213" y="4318000"/>
                </a:lnTo>
                <a:lnTo>
                  <a:pt x="60337" y="4330700"/>
                </a:lnTo>
                <a:lnTo>
                  <a:pt x="63347" y="4330700"/>
                </a:lnTo>
                <a:lnTo>
                  <a:pt x="66890" y="4343400"/>
                </a:lnTo>
                <a:close/>
              </a:path>
              <a:path w="2268220" h="4597400">
                <a:moveTo>
                  <a:pt x="2243150" y="4343400"/>
                </a:moveTo>
                <a:lnTo>
                  <a:pt x="2200821" y="4343400"/>
                </a:lnTo>
                <a:lnTo>
                  <a:pt x="2204364" y="4330700"/>
                </a:lnTo>
                <a:lnTo>
                  <a:pt x="2207374" y="4330700"/>
                </a:lnTo>
                <a:lnTo>
                  <a:pt x="2210498" y="4318000"/>
                </a:lnTo>
                <a:lnTo>
                  <a:pt x="2210346" y="4318000"/>
                </a:lnTo>
                <a:lnTo>
                  <a:pt x="2213267" y="4305300"/>
                </a:lnTo>
                <a:lnTo>
                  <a:pt x="2252344" y="4305300"/>
                </a:lnTo>
                <a:lnTo>
                  <a:pt x="2249500" y="4318000"/>
                </a:lnTo>
                <a:lnTo>
                  <a:pt x="2246439" y="4330700"/>
                </a:lnTo>
                <a:lnTo>
                  <a:pt x="2243150" y="4343400"/>
                </a:lnTo>
                <a:close/>
              </a:path>
              <a:path w="2268220" h="4597400">
                <a:moveTo>
                  <a:pt x="63512" y="4330700"/>
                </a:moveTo>
                <a:lnTo>
                  <a:pt x="60337" y="4330700"/>
                </a:lnTo>
                <a:lnTo>
                  <a:pt x="60185" y="4318000"/>
                </a:lnTo>
                <a:lnTo>
                  <a:pt x="63512" y="4330700"/>
                </a:lnTo>
                <a:close/>
              </a:path>
              <a:path w="2268220" h="4597400">
                <a:moveTo>
                  <a:pt x="2207374" y="4330700"/>
                </a:moveTo>
                <a:lnTo>
                  <a:pt x="2204199" y="4330700"/>
                </a:lnTo>
                <a:lnTo>
                  <a:pt x="2207526" y="4318000"/>
                </a:lnTo>
                <a:lnTo>
                  <a:pt x="2207374" y="4330700"/>
                </a:lnTo>
                <a:close/>
              </a:path>
              <a:path w="2268220" h="4597400">
                <a:moveTo>
                  <a:pt x="78155" y="4368800"/>
                </a:moveTo>
                <a:lnTo>
                  <a:pt x="35547" y="4368800"/>
                </a:lnTo>
                <a:lnTo>
                  <a:pt x="31622" y="4356100"/>
                </a:lnTo>
                <a:lnTo>
                  <a:pt x="27901" y="4343400"/>
                </a:lnTo>
                <a:lnTo>
                  <a:pt x="70269" y="4343400"/>
                </a:lnTo>
                <a:lnTo>
                  <a:pt x="74218" y="4356100"/>
                </a:lnTo>
                <a:lnTo>
                  <a:pt x="74015" y="4356100"/>
                </a:lnTo>
                <a:lnTo>
                  <a:pt x="78155" y="4368800"/>
                </a:lnTo>
                <a:close/>
              </a:path>
              <a:path w="2268220" h="4597400">
                <a:moveTo>
                  <a:pt x="2231961" y="4368800"/>
                </a:moveTo>
                <a:lnTo>
                  <a:pt x="2189543" y="4368800"/>
                </a:lnTo>
                <a:lnTo>
                  <a:pt x="2193696" y="4356100"/>
                </a:lnTo>
                <a:lnTo>
                  <a:pt x="2193493" y="4356100"/>
                </a:lnTo>
                <a:lnTo>
                  <a:pt x="2197442" y="4343400"/>
                </a:lnTo>
                <a:lnTo>
                  <a:pt x="2239632" y="4343400"/>
                </a:lnTo>
                <a:lnTo>
                  <a:pt x="2235911" y="4356100"/>
                </a:lnTo>
                <a:lnTo>
                  <a:pt x="2231961" y="4368800"/>
                </a:lnTo>
                <a:close/>
              </a:path>
              <a:path w="2268220" h="4597400">
                <a:moveTo>
                  <a:pt x="91097" y="4394200"/>
                </a:moveTo>
                <a:lnTo>
                  <a:pt x="48590" y="4394200"/>
                </a:lnTo>
                <a:lnTo>
                  <a:pt x="44043" y="4381500"/>
                </a:lnTo>
                <a:lnTo>
                  <a:pt x="39890" y="4368800"/>
                </a:lnTo>
                <a:lnTo>
                  <a:pt x="82067" y="4368800"/>
                </a:lnTo>
                <a:lnTo>
                  <a:pt x="86601" y="4381500"/>
                </a:lnTo>
                <a:lnTo>
                  <a:pt x="86372" y="4381500"/>
                </a:lnTo>
                <a:lnTo>
                  <a:pt x="91097" y="4394200"/>
                </a:lnTo>
                <a:close/>
              </a:path>
              <a:path w="2268220" h="4597400">
                <a:moveTo>
                  <a:pt x="2218893" y="4394200"/>
                </a:moveTo>
                <a:lnTo>
                  <a:pt x="2176614" y="4394200"/>
                </a:lnTo>
                <a:lnTo>
                  <a:pt x="2181339" y="4381500"/>
                </a:lnTo>
                <a:lnTo>
                  <a:pt x="2181110" y="4381500"/>
                </a:lnTo>
                <a:lnTo>
                  <a:pt x="2185644" y="4368800"/>
                </a:lnTo>
                <a:lnTo>
                  <a:pt x="2227821" y="4368800"/>
                </a:lnTo>
                <a:lnTo>
                  <a:pt x="2223452" y="4381500"/>
                </a:lnTo>
                <a:lnTo>
                  <a:pt x="2218893" y="4394200"/>
                </a:lnTo>
                <a:close/>
              </a:path>
              <a:path w="2268220" h="4597400">
                <a:moveTo>
                  <a:pt x="110794" y="4419600"/>
                </a:moveTo>
                <a:lnTo>
                  <a:pt x="63449" y="4419600"/>
                </a:lnTo>
                <a:lnTo>
                  <a:pt x="58292" y="4406900"/>
                </a:lnTo>
                <a:lnTo>
                  <a:pt x="53352" y="4394200"/>
                </a:lnTo>
                <a:lnTo>
                  <a:pt x="95516" y="4394200"/>
                </a:lnTo>
                <a:lnTo>
                  <a:pt x="100609" y="4406900"/>
                </a:lnTo>
                <a:lnTo>
                  <a:pt x="105359" y="4406900"/>
                </a:lnTo>
                <a:lnTo>
                  <a:pt x="110794" y="4419600"/>
                </a:lnTo>
                <a:close/>
              </a:path>
              <a:path w="2268220" h="4597400">
                <a:moveTo>
                  <a:pt x="2204021" y="4419600"/>
                </a:moveTo>
                <a:lnTo>
                  <a:pt x="2156917" y="4419600"/>
                </a:lnTo>
                <a:lnTo>
                  <a:pt x="2162352" y="4406900"/>
                </a:lnTo>
                <a:lnTo>
                  <a:pt x="2167102" y="4406900"/>
                </a:lnTo>
                <a:lnTo>
                  <a:pt x="2172195" y="4394200"/>
                </a:lnTo>
                <a:lnTo>
                  <a:pt x="2214130" y="4394200"/>
                </a:lnTo>
                <a:lnTo>
                  <a:pt x="2209177" y="4406900"/>
                </a:lnTo>
                <a:lnTo>
                  <a:pt x="2204021" y="4419600"/>
                </a:lnTo>
                <a:close/>
              </a:path>
              <a:path w="2268220" h="4597400">
                <a:moveTo>
                  <a:pt x="133134" y="4445000"/>
                </a:moveTo>
                <a:lnTo>
                  <a:pt x="80009" y="4445000"/>
                </a:lnTo>
                <a:lnTo>
                  <a:pt x="74307" y="4432300"/>
                </a:lnTo>
                <a:lnTo>
                  <a:pt x="68783" y="4419600"/>
                </a:lnTo>
                <a:lnTo>
                  <a:pt x="115862" y="4419600"/>
                </a:lnTo>
                <a:lnTo>
                  <a:pt x="121653" y="4432300"/>
                </a:lnTo>
                <a:lnTo>
                  <a:pt x="127012" y="4432300"/>
                </a:lnTo>
                <a:lnTo>
                  <a:pt x="133134" y="4445000"/>
                </a:lnTo>
                <a:close/>
              </a:path>
              <a:path w="2268220" h="4597400">
                <a:moveTo>
                  <a:pt x="2187422" y="4445000"/>
                </a:moveTo>
                <a:lnTo>
                  <a:pt x="2134577" y="4445000"/>
                </a:lnTo>
                <a:lnTo>
                  <a:pt x="2140699" y="4432300"/>
                </a:lnTo>
                <a:lnTo>
                  <a:pt x="2146058" y="4432300"/>
                </a:lnTo>
                <a:lnTo>
                  <a:pt x="2151849" y="4419600"/>
                </a:lnTo>
                <a:lnTo>
                  <a:pt x="2198674" y="4419600"/>
                </a:lnTo>
                <a:lnTo>
                  <a:pt x="2193137" y="4432300"/>
                </a:lnTo>
                <a:lnTo>
                  <a:pt x="2187422" y="4445000"/>
                </a:lnTo>
                <a:close/>
              </a:path>
              <a:path w="2268220" h="4597400">
                <a:moveTo>
                  <a:pt x="145237" y="4457700"/>
                </a:moveTo>
                <a:lnTo>
                  <a:pt x="91973" y="4457700"/>
                </a:lnTo>
                <a:lnTo>
                  <a:pt x="85902" y="4445000"/>
                </a:lnTo>
                <a:lnTo>
                  <a:pt x="138798" y="4445000"/>
                </a:lnTo>
                <a:lnTo>
                  <a:pt x="145237" y="4457700"/>
                </a:lnTo>
                <a:close/>
              </a:path>
              <a:path w="2268220" h="4597400">
                <a:moveTo>
                  <a:pt x="2175446" y="4457700"/>
                </a:moveTo>
                <a:lnTo>
                  <a:pt x="2122474" y="4457700"/>
                </a:lnTo>
                <a:lnTo>
                  <a:pt x="2128913" y="4445000"/>
                </a:lnTo>
                <a:lnTo>
                  <a:pt x="2181529" y="4445000"/>
                </a:lnTo>
                <a:lnTo>
                  <a:pt x="2175446" y="4457700"/>
                </a:lnTo>
                <a:close/>
              </a:path>
              <a:path w="2268220" h="4597400">
                <a:moveTo>
                  <a:pt x="171195" y="4483100"/>
                </a:moveTo>
                <a:lnTo>
                  <a:pt x="111226" y="4483100"/>
                </a:lnTo>
                <a:lnTo>
                  <a:pt x="104635" y="4470400"/>
                </a:lnTo>
                <a:lnTo>
                  <a:pt x="98513" y="4457700"/>
                </a:lnTo>
                <a:lnTo>
                  <a:pt x="151180" y="4457700"/>
                </a:lnTo>
                <a:lnTo>
                  <a:pt x="157937" y="4470400"/>
                </a:lnTo>
                <a:lnTo>
                  <a:pt x="164147" y="4470400"/>
                </a:lnTo>
                <a:lnTo>
                  <a:pt x="171195" y="4483100"/>
                </a:lnTo>
                <a:close/>
              </a:path>
              <a:path w="2268220" h="4597400">
                <a:moveTo>
                  <a:pt x="2156167" y="4483100"/>
                </a:moveTo>
                <a:lnTo>
                  <a:pt x="2096515" y="4483100"/>
                </a:lnTo>
                <a:lnTo>
                  <a:pt x="2103564" y="4470400"/>
                </a:lnTo>
                <a:lnTo>
                  <a:pt x="2109774" y="4470400"/>
                </a:lnTo>
                <a:lnTo>
                  <a:pt x="2116531" y="4457700"/>
                </a:lnTo>
                <a:lnTo>
                  <a:pt x="2169185" y="4457700"/>
                </a:lnTo>
                <a:lnTo>
                  <a:pt x="2162771" y="4470400"/>
                </a:lnTo>
                <a:lnTo>
                  <a:pt x="2156167" y="4483100"/>
                </a:lnTo>
                <a:close/>
              </a:path>
              <a:path w="2268220" h="4597400">
                <a:moveTo>
                  <a:pt x="185000" y="4495800"/>
                </a:moveTo>
                <a:lnTo>
                  <a:pt x="124891" y="4495800"/>
                </a:lnTo>
                <a:lnTo>
                  <a:pt x="117982" y="4483100"/>
                </a:lnTo>
                <a:lnTo>
                  <a:pt x="177672" y="4483100"/>
                </a:lnTo>
                <a:lnTo>
                  <a:pt x="185000" y="4495800"/>
                </a:lnTo>
                <a:close/>
              </a:path>
              <a:path w="2268220" h="4597400">
                <a:moveTo>
                  <a:pt x="2142490" y="4495800"/>
                </a:moveTo>
                <a:lnTo>
                  <a:pt x="2082711" y="4495800"/>
                </a:lnTo>
                <a:lnTo>
                  <a:pt x="2090039" y="4483100"/>
                </a:lnTo>
                <a:lnTo>
                  <a:pt x="2149411" y="4483100"/>
                </a:lnTo>
                <a:lnTo>
                  <a:pt x="2142490" y="4495800"/>
                </a:lnTo>
                <a:close/>
              </a:path>
              <a:path w="2268220" h="4597400">
                <a:moveTo>
                  <a:pt x="206679" y="4508500"/>
                </a:moveTo>
                <a:lnTo>
                  <a:pt x="139204" y="4508500"/>
                </a:lnTo>
                <a:lnTo>
                  <a:pt x="131978" y="4495800"/>
                </a:lnTo>
                <a:lnTo>
                  <a:pt x="198945" y="4495800"/>
                </a:lnTo>
                <a:lnTo>
                  <a:pt x="206679" y="4508500"/>
                </a:lnTo>
                <a:close/>
              </a:path>
              <a:path w="2268220" h="4597400">
                <a:moveTo>
                  <a:pt x="2128164" y="4508500"/>
                </a:moveTo>
                <a:lnTo>
                  <a:pt x="2061032" y="4508500"/>
                </a:lnTo>
                <a:lnTo>
                  <a:pt x="2068766" y="4495800"/>
                </a:lnTo>
                <a:lnTo>
                  <a:pt x="2135403" y="4495800"/>
                </a:lnTo>
                <a:lnTo>
                  <a:pt x="2128164" y="4508500"/>
                </a:lnTo>
                <a:close/>
              </a:path>
              <a:path w="2268220" h="4597400">
                <a:moveTo>
                  <a:pt x="221741" y="4521200"/>
                </a:moveTo>
                <a:lnTo>
                  <a:pt x="154127" y="4521200"/>
                </a:lnTo>
                <a:lnTo>
                  <a:pt x="146596" y="4508500"/>
                </a:lnTo>
                <a:lnTo>
                  <a:pt x="213766" y="4508500"/>
                </a:lnTo>
                <a:lnTo>
                  <a:pt x="221741" y="4521200"/>
                </a:lnTo>
                <a:close/>
              </a:path>
              <a:path w="2268220" h="4597400">
                <a:moveTo>
                  <a:pt x="2113584" y="4521200"/>
                </a:moveTo>
                <a:lnTo>
                  <a:pt x="2045969" y="4521200"/>
                </a:lnTo>
                <a:lnTo>
                  <a:pt x="2053945" y="4508500"/>
                </a:lnTo>
                <a:lnTo>
                  <a:pt x="2120772" y="4508500"/>
                </a:lnTo>
                <a:lnTo>
                  <a:pt x="2113584" y="4521200"/>
                </a:lnTo>
                <a:close/>
              </a:path>
              <a:path w="2268220" h="4597400">
                <a:moveTo>
                  <a:pt x="245211" y="4533900"/>
                </a:moveTo>
                <a:lnTo>
                  <a:pt x="169646" y="4533900"/>
                </a:lnTo>
                <a:lnTo>
                  <a:pt x="161823" y="4521200"/>
                </a:lnTo>
                <a:lnTo>
                  <a:pt x="236867" y="4521200"/>
                </a:lnTo>
                <a:lnTo>
                  <a:pt x="245211" y="4533900"/>
                </a:lnTo>
                <a:close/>
              </a:path>
              <a:path w="2268220" h="4597400">
                <a:moveTo>
                  <a:pt x="2097684" y="4533900"/>
                </a:moveTo>
                <a:lnTo>
                  <a:pt x="2022500" y="4533900"/>
                </a:lnTo>
                <a:lnTo>
                  <a:pt x="2030844" y="4521200"/>
                </a:lnTo>
                <a:lnTo>
                  <a:pt x="2105532" y="4521200"/>
                </a:lnTo>
                <a:lnTo>
                  <a:pt x="2097684" y="4533900"/>
                </a:lnTo>
                <a:close/>
              </a:path>
              <a:path w="2268220" h="4597400">
                <a:moveTo>
                  <a:pt x="277990" y="4546600"/>
                </a:moveTo>
                <a:lnTo>
                  <a:pt x="193979" y="4546600"/>
                </a:lnTo>
                <a:lnTo>
                  <a:pt x="185737" y="4533900"/>
                </a:lnTo>
                <a:lnTo>
                  <a:pt x="269214" y="4533900"/>
                </a:lnTo>
                <a:lnTo>
                  <a:pt x="277990" y="4546600"/>
                </a:lnTo>
                <a:close/>
              </a:path>
              <a:path w="2268220" h="4597400">
                <a:moveTo>
                  <a:pt x="2073732" y="4546600"/>
                </a:moveTo>
                <a:lnTo>
                  <a:pt x="1989721" y="4546600"/>
                </a:lnTo>
                <a:lnTo>
                  <a:pt x="1998497" y="4533900"/>
                </a:lnTo>
                <a:lnTo>
                  <a:pt x="2081593" y="4533900"/>
                </a:lnTo>
                <a:lnTo>
                  <a:pt x="2073732" y="4546600"/>
                </a:lnTo>
                <a:close/>
              </a:path>
              <a:path w="2268220" h="4597400">
                <a:moveTo>
                  <a:pt x="321106" y="4559300"/>
                </a:moveTo>
                <a:lnTo>
                  <a:pt x="210870" y="4559300"/>
                </a:lnTo>
                <a:lnTo>
                  <a:pt x="202361" y="4546600"/>
                </a:lnTo>
                <a:lnTo>
                  <a:pt x="311848" y="4546600"/>
                </a:lnTo>
                <a:lnTo>
                  <a:pt x="321106" y="4559300"/>
                </a:lnTo>
                <a:close/>
              </a:path>
              <a:path w="2268220" h="4597400">
                <a:moveTo>
                  <a:pt x="2056434" y="4559300"/>
                </a:moveTo>
                <a:lnTo>
                  <a:pt x="1946605" y="4559300"/>
                </a:lnTo>
                <a:lnTo>
                  <a:pt x="1955863" y="4546600"/>
                </a:lnTo>
                <a:lnTo>
                  <a:pt x="2064956" y="4546600"/>
                </a:lnTo>
                <a:lnTo>
                  <a:pt x="2056434" y="4559300"/>
                </a:lnTo>
                <a:close/>
              </a:path>
              <a:path w="2268220" h="4597400">
                <a:moveTo>
                  <a:pt x="2030158" y="4572000"/>
                </a:moveTo>
                <a:lnTo>
                  <a:pt x="237134" y="4572000"/>
                </a:lnTo>
                <a:lnTo>
                  <a:pt x="228257" y="4559300"/>
                </a:lnTo>
                <a:lnTo>
                  <a:pt x="2039035" y="4559300"/>
                </a:lnTo>
                <a:lnTo>
                  <a:pt x="2030158" y="4572000"/>
                </a:lnTo>
                <a:close/>
              </a:path>
              <a:path w="2268220" h="4597400">
                <a:moveTo>
                  <a:pt x="1993938" y="4584700"/>
                </a:moveTo>
                <a:lnTo>
                  <a:pt x="273773" y="4584700"/>
                </a:lnTo>
                <a:lnTo>
                  <a:pt x="264452" y="4572000"/>
                </a:lnTo>
                <a:lnTo>
                  <a:pt x="2002815" y="4572000"/>
                </a:lnTo>
                <a:lnTo>
                  <a:pt x="1993938" y="4584700"/>
                </a:lnTo>
                <a:close/>
              </a:path>
              <a:path w="2268220" h="4597400">
                <a:moveTo>
                  <a:pt x="1955177" y="4597400"/>
                </a:moveTo>
                <a:lnTo>
                  <a:pt x="312064" y="4597400"/>
                </a:lnTo>
                <a:lnTo>
                  <a:pt x="302806" y="4584700"/>
                </a:lnTo>
                <a:lnTo>
                  <a:pt x="1964893" y="4584700"/>
                </a:lnTo>
                <a:lnTo>
                  <a:pt x="1955177" y="4597400"/>
                </a:lnTo>
                <a:close/>
              </a:path>
            </a:pathLst>
          </a:custGeom>
          <a:solidFill>
            <a:srgbClr val="C00000"/>
          </a:solidFill>
        </p:spPr>
        <p:txBody>
          <a:bodyPr wrap="square" lIns="0" tIns="0" rIns="0" bIns="0" rtlCol="0"/>
          <a:lstStyle/>
          <a:p>
            <a:endParaRPr/>
          </a:p>
        </p:txBody>
      </p:sp>
      <p:sp>
        <p:nvSpPr>
          <p:cNvPr id="11" name="object 11"/>
          <p:cNvSpPr/>
          <p:nvPr/>
        </p:nvSpPr>
        <p:spPr>
          <a:xfrm>
            <a:off x="6009132" y="1551432"/>
            <a:ext cx="2092452" cy="453085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5971146" y="1513332"/>
            <a:ext cx="2168525" cy="4597400"/>
          </a:xfrm>
          <a:custGeom>
            <a:avLst/>
            <a:gdLst/>
            <a:ahLst/>
            <a:cxnLst/>
            <a:rect l="l" t="t" r="r" b="b"/>
            <a:pathLst>
              <a:path w="2168525" h="4597400">
                <a:moveTo>
                  <a:pt x="1887804" y="12700"/>
                </a:moveTo>
                <a:lnTo>
                  <a:pt x="281076" y="12700"/>
                </a:lnTo>
                <a:lnTo>
                  <a:pt x="290309" y="0"/>
                </a:lnTo>
                <a:lnTo>
                  <a:pt x="1878114" y="0"/>
                </a:lnTo>
                <a:lnTo>
                  <a:pt x="1887804" y="12700"/>
                </a:lnTo>
                <a:close/>
              </a:path>
              <a:path w="2168525" h="4597400">
                <a:moveTo>
                  <a:pt x="1923757" y="25400"/>
                </a:moveTo>
                <a:lnTo>
                  <a:pt x="245097" y="25400"/>
                </a:lnTo>
                <a:lnTo>
                  <a:pt x="253504" y="12700"/>
                </a:lnTo>
                <a:lnTo>
                  <a:pt x="1914918" y="12700"/>
                </a:lnTo>
                <a:lnTo>
                  <a:pt x="1923757" y="25400"/>
                </a:lnTo>
                <a:close/>
              </a:path>
              <a:path w="2168525" h="4597400">
                <a:moveTo>
                  <a:pt x="1949627" y="38100"/>
                </a:moveTo>
                <a:lnTo>
                  <a:pt x="210388" y="38100"/>
                </a:lnTo>
                <a:lnTo>
                  <a:pt x="219214" y="25400"/>
                </a:lnTo>
                <a:lnTo>
                  <a:pt x="1941118" y="25400"/>
                </a:lnTo>
                <a:lnTo>
                  <a:pt x="1949627" y="38100"/>
                </a:lnTo>
                <a:close/>
              </a:path>
              <a:path w="2168525" h="4597400">
                <a:moveTo>
                  <a:pt x="291033" y="50800"/>
                </a:moveTo>
                <a:lnTo>
                  <a:pt x="194348" y="50800"/>
                </a:lnTo>
                <a:lnTo>
                  <a:pt x="202514" y="38100"/>
                </a:lnTo>
                <a:lnTo>
                  <a:pt x="299808" y="38100"/>
                </a:lnTo>
                <a:lnTo>
                  <a:pt x="291033" y="50800"/>
                </a:lnTo>
                <a:close/>
              </a:path>
              <a:path w="2168525" h="4597400">
                <a:moveTo>
                  <a:pt x="1974469" y="50800"/>
                </a:moveTo>
                <a:lnTo>
                  <a:pt x="1877390" y="50800"/>
                </a:lnTo>
                <a:lnTo>
                  <a:pt x="1868614" y="38100"/>
                </a:lnTo>
                <a:lnTo>
                  <a:pt x="1966315" y="38100"/>
                </a:lnTo>
                <a:lnTo>
                  <a:pt x="1974469" y="50800"/>
                </a:lnTo>
                <a:close/>
              </a:path>
              <a:path w="2168525" h="4597400">
                <a:moveTo>
                  <a:pt x="250774" y="63500"/>
                </a:moveTo>
                <a:lnTo>
                  <a:pt x="170611" y="63500"/>
                </a:lnTo>
                <a:lnTo>
                  <a:pt x="178003" y="50800"/>
                </a:lnTo>
                <a:lnTo>
                  <a:pt x="259080" y="50800"/>
                </a:lnTo>
                <a:lnTo>
                  <a:pt x="250774" y="63500"/>
                </a:lnTo>
                <a:close/>
              </a:path>
              <a:path w="2168525" h="4597400">
                <a:moveTo>
                  <a:pt x="1998192" y="63500"/>
                </a:moveTo>
                <a:lnTo>
                  <a:pt x="1917649" y="63500"/>
                </a:lnTo>
                <a:lnTo>
                  <a:pt x="1909343" y="50800"/>
                </a:lnTo>
                <a:lnTo>
                  <a:pt x="1990420" y="50800"/>
                </a:lnTo>
                <a:lnTo>
                  <a:pt x="1998192" y="63500"/>
                </a:lnTo>
                <a:close/>
              </a:path>
              <a:path w="2168525" h="4597400">
                <a:moveTo>
                  <a:pt x="220294" y="76200"/>
                </a:moveTo>
                <a:lnTo>
                  <a:pt x="155435" y="76200"/>
                </a:lnTo>
                <a:lnTo>
                  <a:pt x="162953" y="63500"/>
                </a:lnTo>
                <a:lnTo>
                  <a:pt x="228168" y="63500"/>
                </a:lnTo>
                <a:lnTo>
                  <a:pt x="220294" y="76200"/>
                </a:lnTo>
                <a:close/>
              </a:path>
              <a:path w="2168525" h="4597400">
                <a:moveTo>
                  <a:pt x="227761" y="76200"/>
                </a:moveTo>
                <a:lnTo>
                  <a:pt x="228168" y="63500"/>
                </a:lnTo>
                <a:lnTo>
                  <a:pt x="235750" y="63500"/>
                </a:lnTo>
                <a:lnTo>
                  <a:pt x="227761" y="76200"/>
                </a:lnTo>
                <a:close/>
              </a:path>
              <a:path w="2168525" h="4597400">
                <a:moveTo>
                  <a:pt x="1940661" y="76200"/>
                </a:moveTo>
                <a:lnTo>
                  <a:pt x="1932673" y="63500"/>
                </a:lnTo>
                <a:lnTo>
                  <a:pt x="1940255" y="63500"/>
                </a:lnTo>
                <a:lnTo>
                  <a:pt x="1940661" y="76200"/>
                </a:lnTo>
                <a:close/>
              </a:path>
              <a:path w="2168525" h="4597400">
                <a:moveTo>
                  <a:pt x="2013356" y="76200"/>
                </a:moveTo>
                <a:lnTo>
                  <a:pt x="1948129" y="76200"/>
                </a:lnTo>
                <a:lnTo>
                  <a:pt x="1940255" y="63500"/>
                </a:lnTo>
                <a:lnTo>
                  <a:pt x="2005838" y="63500"/>
                </a:lnTo>
                <a:lnTo>
                  <a:pt x="2013356" y="76200"/>
                </a:lnTo>
                <a:close/>
              </a:path>
              <a:path w="2168525" h="4597400">
                <a:moveTo>
                  <a:pt x="198564" y="88900"/>
                </a:moveTo>
                <a:lnTo>
                  <a:pt x="133731" y="88900"/>
                </a:lnTo>
                <a:lnTo>
                  <a:pt x="140817" y="76200"/>
                </a:lnTo>
                <a:lnTo>
                  <a:pt x="206095" y="76200"/>
                </a:lnTo>
                <a:lnTo>
                  <a:pt x="198564" y="88900"/>
                </a:lnTo>
                <a:close/>
              </a:path>
              <a:path w="2168525" h="4597400">
                <a:moveTo>
                  <a:pt x="2035035" y="88900"/>
                </a:moveTo>
                <a:lnTo>
                  <a:pt x="1969858" y="88900"/>
                </a:lnTo>
                <a:lnTo>
                  <a:pt x="1962327" y="76200"/>
                </a:lnTo>
                <a:lnTo>
                  <a:pt x="2027948" y="76200"/>
                </a:lnTo>
                <a:lnTo>
                  <a:pt x="2035035" y="88900"/>
                </a:lnTo>
                <a:close/>
              </a:path>
              <a:path w="2168525" h="4597400">
                <a:moveTo>
                  <a:pt x="184658" y="101600"/>
                </a:moveTo>
                <a:lnTo>
                  <a:pt x="119989" y="101600"/>
                </a:lnTo>
                <a:lnTo>
                  <a:pt x="126784" y="88900"/>
                </a:lnTo>
                <a:lnTo>
                  <a:pt x="191935" y="88900"/>
                </a:lnTo>
                <a:lnTo>
                  <a:pt x="184658" y="101600"/>
                </a:lnTo>
                <a:close/>
              </a:path>
              <a:path w="2168525" h="4597400">
                <a:moveTo>
                  <a:pt x="2048764" y="101600"/>
                </a:moveTo>
                <a:lnTo>
                  <a:pt x="1983765" y="101600"/>
                </a:lnTo>
                <a:lnTo>
                  <a:pt x="1976488" y="88900"/>
                </a:lnTo>
                <a:lnTo>
                  <a:pt x="2041969" y="88900"/>
                </a:lnTo>
                <a:lnTo>
                  <a:pt x="2048764" y="101600"/>
                </a:lnTo>
                <a:close/>
              </a:path>
              <a:path w="2168525" h="4597400">
                <a:moveTo>
                  <a:pt x="164719" y="114300"/>
                </a:moveTo>
                <a:lnTo>
                  <a:pt x="106870" y="114300"/>
                </a:lnTo>
                <a:lnTo>
                  <a:pt x="113347" y="101600"/>
                </a:lnTo>
                <a:lnTo>
                  <a:pt x="171602" y="101600"/>
                </a:lnTo>
                <a:lnTo>
                  <a:pt x="164719" y="114300"/>
                </a:lnTo>
                <a:close/>
              </a:path>
              <a:path w="2168525" h="4597400">
                <a:moveTo>
                  <a:pt x="2061870" y="114300"/>
                </a:moveTo>
                <a:lnTo>
                  <a:pt x="2003704" y="114300"/>
                </a:lnTo>
                <a:lnTo>
                  <a:pt x="1996821" y="101600"/>
                </a:lnTo>
                <a:lnTo>
                  <a:pt x="2055393" y="101600"/>
                </a:lnTo>
                <a:lnTo>
                  <a:pt x="2061870" y="114300"/>
                </a:lnTo>
                <a:close/>
              </a:path>
              <a:path w="2168525" h="4597400">
                <a:moveTo>
                  <a:pt x="139966" y="139700"/>
                </a:moveTo>
                <a:lnTo>
                  <a:pt x="88379" y="139700"/>
                </a:lnTo>
                <a:lnTo>
                  <a:pt x="94373" y="127000"/>
                </a:lnTo>
                <a:lnTo>
                  <a:pt x="100545" y="114300"/>
                </a:lnTo>
                <a:lnTo>
                  <a:pt x="158673" y="114300"/>
                </a:lnTo>
                <a:lnTo>
                  <a:pt x="152069" y="127000"/>
                </a:lnTo>
                <a:lnTo>
                  <a:pt x="146278" y="127000"/>
                </a:lnTo>
                <a:lnTo>
                  <a:pt x="139966" y="139700"/>
                </a:lnTo>
                <a:close/>
              </a:path>
              <a:path w="2168525" h="4597400">
                <a:moveTo>
                  <a:pt x="2080044" y="139700"/>
                </a:moveTo>
                <a:lnTo>
                  <a:pt x="2028456" y="139700"/>
                </a:lnTo>
                <a:lnTo>
                  <a:pt x="2022144" y="127000"/>
                </a:lnTo>
                <a:lnTo>
                  <a:pt x="2016353" y="127000"/>
                </a:lnTo>
                <a:lnTo>
                  <a:pt x="2009749" y="114300"/>
                </a:lnTo>
                <a:lnTo>
                  <a:pt x="2068182" y="114300"/>
                </a:lnTo>
                <a:lnTo>
                  <a:pt x="2074341" y="127000"/>
                </a:lnTo>
                <a:lnTo>
                  <a:pt x="2080044" y="139700"/>
                </a:lnTo>
                <a:close/>
              </a:path>
              <a:path w="2168525" h="4597400">
                <a:moveTo>
                  <a:pt x="122872" y="152400"/>
                </a:moveTo>
                <a:lnTo>
                  <a:pt x="76898" y="152400"/>
                </a:lnTo>
                <a:lnTo>
                  <a:pt x="82550" y="139700"/>
                </a:lnTo>
                <a:lnTo>
                  <a:pt x="128739" y="139700"/>
                </a:lnTo>
                <a:lnTo>
                  <a:pt x="122872" y="152400"/>
                </a:lnTo>
                <a:close/>
              </a:path>
              <a:path w="2168525" h="4597400">
                <a:moveTo>
                  <a:pt x="128435" y="152400"/>
                </a:moveTo>
                <a:lnTo>
                  <a:pt x="128739" y="139700"/>
                </a:lnTo>
                <a:lnTo>
                  <a:pt x="134442" y="139700"/>
                </a:lnTo>
                <a:lnTo>
                  <a:pt x="128435" y="152400"/>
                </a:lnTo>
                <a:close/>
              </a:path>
              <a:path w="2168525" h="4597400">
                <a:moveTo>
                  <a:pt x="2039988" y="152400"/>
                </a:moveTo>
                <a:lnTo>
                  <a:pt x="2033981" y="139700"/>
                </a:lnTo>
                <a:lnTo>
                  <a:pt x="2039683" y="139700"/>
                </a:lnTo>
                <a:lnTo>
                  <a:pt x="2039988" y="152400"/>
                </a:lnTo>
                <a:close/>
              </a:path>
              <a:path w="2168525" h="4597400">
                <a:moveTo>
                  <a:pt x="2091804" y="152400"/>
                </a:moveTo>
                <a:lnTo>
                  <a:pt x="2045550" y="152400"/>
                </a:lnTo>
                <a:lnTo>
                  <a:pt x="2039683" y="139700"/>
                </a:lnTo>
                <a:lnTo>
                  <a:pt x="2086152" y="139700"/>
                </a:lnTo>
                <a:lnTo>
                  <a:pt x="2091804" y="152400"/>
                </a:lnTo>
                <a:close/>
              </a:path>
              <a:path w="2168525" h="4597400">
                <a:moveTo>
                  <a:pt x="107124" y="177800"/>
                </a:moveTo>
                <a:lnTo>
                  <a:pt x="60972" y="177800"/>
                </a:lnTo>
                <a:lnTo>
                  <a:pt x="66103" y="165100"/>
                </a:lnTo>
                <a:lnTo>
                  <a:pt x="71412" y="152400"/>
                </a:lnTo>
                <a:lnTo>
                  <a:pt x="117767" y="152400"/>
                </a:lnTo>
                <a:lnTo>
                  <a:pt x="112229" y="165100"/>
                </a:lnTo>
                <a:lnTo>
                  <a:pt x="112509" y="165100"/>
                </a:lnTo>
                <a:lnTo>
                  <a:pt x="107124" y="177800"/>
                </a:lnTo>
                <a:close/>
              </a:path>
              <a:path w="2168525" h="4597400">
                <a:moveTo>
                  <a:pt x="117475" y="165100"/>
                </a:moveTo>
                <a:lnTo>
                  <a:pt x="117767" y="152400"/>
                </a:lnTo>
                <a:lnTo>
                  <a:pt x="123177" y="152400"/>
                </a:lnTo>
                <a:lnTo>
                  <a:pt x="117475" y="165100"/>
                </a:lnTo>
                <a:close/>
              </a:path>
              <a:path w="2168525" h="4597400">
                <a:moveTo>
                  <a:pt x="2050948" y="165100"/>
                </a:moveTo>
                <a:lnTo>
                  <a:pt x="2045246" y="152400"/>
                </a:lnTo>
                <a:lnTo>
                  <a:pt x="2050656" y="152400"/>
                </a:lnTo>
                <a:lnTo>
                  <a:pt x="2050948" y="165100"/>
                </a:lnTo>
                <a:close/>
              </a:path>
              <a:path w="2168525" h="4597400">
                <a:moveTo>
                  <a:pt x="2107692" y="177800"/>
                </a:moveTo>
                <a:lnTo>
                  <a:pt x="2061286" y="177800"/>
                </a:lnTo>
                <a:lnTo>
                  <a:pt x="2055914" y="165100"/>
                </a:lnTo>
                <a:lnTo>
                  <a:pt x="2056193" y="165100"/>
                </a:lnTo>
                <a:lnTo>
                  <a:pt x="2050656" y="152400"/>
                </a:lnTo>
                <a:lnTo>
                  <a:pt x="2097278" y="152400"/>
                </a:lnTo>
                <a:lnTo>
                  <a:pt x="2102573" y="165100"/>
                </a:lnTo>
                <a:lnTo>
                  <a:pt x="2107692" y="177800"/>
                </a:lnTo>
                <a:close/>
              </a:path>
              <a:path w="2168525" h="4597400">
                <a:moveTo>
                  <a:pt x="97421" y="190500"/>
                </a:moveTo>
                <a:lnTo>
                  <a:pt x="51282" y="190500"/>
                </a:lnTo>
                <a:lnTo>
                  <a:pt x="55791" y="177800"/>
                </a:lnTo>
                <a:lnTo>
                  <a:pt x="102463" y="177800"/>
                </a:lnTo>
                <a:lnTo>
                  <a:pt x="97421" y="190500"/>
                </a:lnTo>
                <a:close/>
              </a:path>
              <a:path w="2168525" h="4597400">
                <a:moveTo>
                  <a:pt x="2117369" y="190500"/>
                </a:moveTo>
                <a:lnTo>
                  <a:pt x="2071001" y="190500"/>
                </a:lnTo>
                <a:lnTo>
                  <a:pt x="2065959" y="177800"/>
                </a:lnTo>
                <a:lnTo>
                  <a:pt x="2112632" y="177800"/>
                </a:lnTo>
                <a:lnTo>
                  <a:pt x="2117369" y="190500"/>
                </a:lnTo>
                <a:close/>
              </a:path>
              <a:path w="2168525" h="4597400">
                <a:moveTo>
                  <a:pt x="79959" y="215900"/>
                </a:moveTo>
                <a:lnTo>
                  <a:pt x="38150" y="215900"/>
                </a:lnTo>
                <a:lnTo>
                  <a:pt x="42329" y="203200"/>
                </a:lnTo>
                <a:lnTo>
                  <a:pt x="46710" y="190500"/>
                </a:lnTo>
                <a:lnTo>
                  <a:pt x="93052" y="190500"/>
                </a:lnTo>
                <a:lnTo>
                  <a:pt x="88353" y="203200"/>
                </a:lnTo>
                <a:lnTo>
                  <a:pt x="84302" y="203200"/>
                </a:lnTo>
                <a:lnTo>
                  <a:pt x="79959" y="215900"/>
                </a:lnTo>
                <a:close/>
              </a:path>
              <a:path w="2168525" h="4597400">
                <a:moveTo>
                  <a:pt x="2130475" y="215900"/>
                </a:moveTo>
                <a:lnTo>
                  <a:pt x="2088464" y="215900"/>
                </a:lnTo>
                <a:lnTo>
                  <a:pt x="2084120" y="203200"/>
                </a:lnTo>
                <a:lnTo>
                  <a:pt x="2080069" y="203200"/>
                </a:lnTo>
                <a:lnTo>
                  <a:pt x="2075370" y="190500"/>
                </a:lnTo>
                <a:lnTo>
                  <a:pt x="2121928" y="190500"/>
                </a:lnTo>
                <a:lnTo>
                  <a:pt x="2126297" y="203200"/>
                </a:lnTo>
                <a:lnTo>
                  <a:pt x="2130475" y="215900"/>
                </a:lnTo>
                <a:close/>
              </a:path>
              <a:path w="2168525" h="4597400">
                <a:moveTo>
                  <a:pt x="68694" y="241300"/>
                </a:moveTo>
                <a:lnTo>
                  <a:pt x="26822" y="241300"/>
                </a:lnTo>
                <a:lnTo>
                  <a:pt x="30391" y="228600"/>
                </a:lnTo>
                <a:lnTo>
                  <a:pt x="34175" y="215900"/>
                </a:lnTo>
                <a:lnTo>
                  <a:pt x="76238" y="215900"/>
                </a:lnTo>
                <a:lnTo>
                  <a:pt x="72275" y="228600"/>
                </a:lnTo>
                <a:lnTo>
                  <a:pt x="72478" y="228600"/>
                </a:lnTo>
                <a:lnTo>
                  <a:pt x="68694" y="241300"/>
                </a:lnTo>
                <a:close/>
              </a:path>
              <a:path w="2168525" h="4597400">
                <a:moveTo>
                  <a:pt x="2145131" y="254000"/>
                </a:moveTo>
                <a:lnTo>
                  <a:pt x="2106333" y="254000"/>
                </a:lnTo>
                <a:lnTo>
                  <a:pt x="2102942" y="241300"/>
                </a:lnTo>
                <a:lnTo>
                  <a:pt x="2099729" y="241300"/>
                </a:lnTo>
                <a:lnTo>
                  <a:pt x="2095944" y="228600"/>
                </a:lnTo>
                <a:lnTo>
                  <a:pt x="2096147" y="228600"/>
                </a:lnTo>
                <a:lnTo>
                  <a:pt x="2092185" y="215900"/>
                </a:lnTo>
                <a:lnTo>
                  <a:pt x="2134438" y="215900"/>
                </a:lnTo>
                <a:lnTo>
                  <a:pt x="2138210" y="228600"/>
                </a:lnTo>
                <a:lnTo>
                  <a:pt x="2141778" y="241300"/>
                </a:lnTo>
                <a:lnTo>
                  <a:pt x="2145131" y="254000"/>
                </a:lnTo>
                <a:close/>
              </a:path>
              <a:path w="2168525" h="4597400">
                <a:moveTo>
                  <a:pt x="53594" y="279400"/>
                </a:moveTo>
                <a:lnTo>
                  <a:pt x="14630" y="279400"/>
                </a:lnTo>
                <a:lnTo>
                  <a:pt x="17348" y="266700"/>
                </a:lnTo>
                <a:lnTo>
                  <a:pt x="20294" y="254000"/>
                </a:lnTo>
                <a:lnTo>
                  <a:pt x="23456" y="241300"/>
                </a:lnTo>
                <a:lnTo>
                  <a:pt x="65481" y="241300"/>
                </a:lnTo>
                <a:lnTo>
                  <a:pt x="62090" y="254000"/>
                </a:lnTo>
                <a:lnTo>
                  <a:pt x="62255" y="254000"/>
                </a:lnTo>
                <a:lnTo>
                  <a:pt x="59067" y="266700"/>
                </a:lnTo>
                <a:lnTo>
                  <a:pt x="56387" y="266700"/>
                </a:lnTo>
                <a:lnTo>
                  <a:pt x="53594" y="279400"/>
                </a:lnTo>
                <a:close/>
              </a:path>
              <a:path w="2168525" h="4597400">
                <a:moveTo>
                  <a:pt x="2153920" y="279400"/>
                </a:moveTo>
                <a:lnTo>
                  <a:pt x="2114829" y="279400"/>
                </a:lnTo>
                <a:lnTo>
                  <a:pt x="2112035" y="266700"/>
                </a:lnTo>
                <a:lnTo>
                  <a:pt x="2109355" y="266700"/>
                </a:lnTo>
                <a:lnTo>
                  <a:pt x="2106168" y="254000"/>
                </a:lnTo>
                <a:lnTo>
                  <a:pt x="2148281" y="254000"/>
                </a:lnTo>
                <a:lnTo>
                  <a:pt x="2151214" y="266700"/>
                </a:lnTo>
                <a:lnTo>
                  <a:pt x="2153920" y="279400"/>
                </a:lnTo>
                <a:close/>
              </a:path>
              <a:path w="2168525" h="4597400">
                <a:moveTo>
                  <a:pt x="43383" y="317500"/>
                </a:moveTo>
                <a:lnTo>
                  <a:pt x="5969" y="317500"/>
                </a:lnTo>
                <a:lnTo>
                  <a:pt x="7797" y="304800"/>
                </a:lnTo>
                <a:lnTo>
                  <a:pt x="9842" y="292100"/>
                </a:lnTo>
                <a:lnTo>
                  <a:pt x="12128" y="279400"/>
                </a:lnTo>
                <a:lnTo>
                  <a:pt x="51282" y="279400"/>
                </a:lnTo>
                <a:lnTo>
                  <a:pt x="48907" y="292100"/>
                </a:lnTo>
                <a:lnTo>
                  <a:pt x="46862" y="304800"/>
                </a:lnTo>
                <a:lnTo>
                  <a:pt x="45110" y="304800"/>
                </a:lnTo>
                <a:lnTo>
                  <a:pt x="43383" y="317500"/>
                </a:lnTo>
                <a:close/>
              </a:path>
              <a:path w="2168525" h="4597400">
                <a:moveTo>
                  <a:pt x="2162543" y="317500"/>
                </a:moveTo>
                <a:lnTo>
                  <a:pt x="2125040" y="317500"/>
                </a:lnTo>
                <a:lnTo>
                  <a:pt x="2123313" y="304800"/>
                </a:lnTo>
                <a:lnTo>
                  <a:pt x="2121560" y="304800"/>
                </a:lnTo>
                <a:lnTo>
                  <a:pt x="2119401" y="292100"/>
                </a:lnTo>
                <a:lnTo>
                  <a:pt x="2117140" y="279400"/>
                </a:lnTo>
                <a:lnTo>
                  <a:pt x="2156409" y="279400"/>
                </a:lnTo>
                <a:lnTo>
                  <a:pt x="2158682" y="292100"/>
                </a:lnTo>
                <a:lnTo>
                  <a:pt x="2160727" y="304800"/>
                </a:lnTo>
                <a:lnTo>
                  <a:pt x="2162543" y="317500"/>
                </a:lnTo>
                <a:close/>
              </a:path>
              <a:path w="2168525" h="4597400">
                <a:moveTo>
                  <a:pt x="38976" y="355600"/>
                </a:moveTo>
                <a:lnTo>
                  <a:pt x="1028" y="355600"/>
                </a:lnTo>
                <a:lnTo>
                  <a:pt x="1905" y="342900"/>
                </a:lnTo>
                <a:lnTo>
                  <a:pt x="3022" y="330200"/>
                </a:lnTo>
                <a:lnTo>
                  <a:pt x="4381" y="317500"/>
                </a:lnTo>
                <a:lnTo>
                  <a:pt x="43472" y="317500"/>
                </a:lnTo>
                <a:lnTo>
                  <a:pt x="41960" y="330200"/>
                </a:lnTo>
                <a:lnTo>
                  <a:pt x="40817" y="330200"/>
                </a:lnTo>
                <a:lnTo>
                  <a:pt x="39763" y="342900"/>
                </a:lnTo>
                <a:lnTo>
                  <a:pt x="38976" y="355600"/>
                </a:lnTo>
                <a:close/>
              </a:path>
              <a:path w="2168525" h="4597400">
                <a:moveTo>
                  <a:pt x="2167432" y="355600"/>
                </a:moveTo>
                <a:lnTo>
                  <a:pt x="2129447" y="355600"/>
                </a:lnTo>
                <a:lnTo>
                  <a:pt x="2128608" y="342900"/>
                </a:lnTo>
                <a:lnTo>
                  <a:pt x="2127605" y="330200"/>
                </a:lnTo>
                <a:lnTo>
                  <a:pt x="2126462" y="330200"/>
                </a:lnTo>
                <a:lnTo>
                  <a:pt x="2124951" y="317500"/>
                </a:lnTo>
                <a:lnTo>
                  <a:pt x="2164118" y="317500"/>
                </a:lnTo>
                <a:lnTo>
                  <a:pt x="2165464" y="330200"/>
                </a:lnTo>
                <a:lnTo>
                  <a:pt x="2166569" y="342900"/>
                </a:lnTo>
                <a:lnTo>
                  <a:pt x="2167432" y="355600"/>
                </a:lnTo>
                <a:close/>
              </a:path>
              <a:path w="2168525" h="4597400">
                <a:moveTo>
                  <a:pt x="38100" y="4229100"/>
                </a:moveTo>
                <a:lnTo>
                  <a:pt x="0" y="4229100"/>
                </a:lnTo>
                <a:lnTo>
                  <a:pt x="0" y="368300"/>
                </a:lnTo>
                <a:lnTo>
                  <a:pt x="406" y="355600"/>
                </a:lnTo>
                <a:lnTo>
                  <a:pt x="39014" y="355600"/>
                </a:lnTo>
                <a:lnTo>
                  <a:pt x="38430" y="368300"/>
                </a:lnTo>
                <a:lnTo>
                  <a:pt x="38100" y="368300"/>
                </a:lnTo>
                <a:lnTo>
                  <a:pt x="38100" y="4229100"/>
                </a:lnTo>
                <a:close/>
              </a:path>
              <a:path w="2168525" h="4597400">
                <a:moveTo>
                  <a:pt x="2168410" y="4229100"/>
                </a:moveTo>
                <a:lnTo>
                  <a:pt x="2130323" y="4229100"/>
                </a:lnTo>
                <a:lnTo>
                  <a:pt x="2130323" y="368300"/>
                </a:lnTo>
                <a:lnTo>
                  <a:pt x="2129993" y="368300"/>
                </a:lnTo>
                <a:lnTo>
                  <a:pt x="2129409" y="355600"/>
                </a:lnTo>
                <a:lnTo>
                  <a:pt x="2168042" y="355600"/>
                </a:lnTo>
                <a:lnTo>
                  <a:pt x="2168423" y="368300"/>
                </a:lnTo>
                <a:lnTo>
                  <a:pt x="2168410" y="4229100"/>
                </a:lnTo>
                <a:close/>
              </a:path>
              <a:path w="2168525" h="4597400">
                <a:moveTo>
                  <a:pt x="38442" y="4229100"/>
                </a:moveTo>
                <a:lnTo>
                  <a:pt x="38100" y="4229100"/>
                </a:lnTo>
                <a:lnTo>
                  <a:pt x="38087" y="4216400"/>
                </a:lnTo>
                <a:lnTo>
                  <a:pt x="38442" y="4229100"/>
                </a:lnTo>
                <a:close/>
              </a:path>
              <a:path w="2168525" h="4597400">
                <a:moveTo>
                  <a:pt x="2130323" y="4229100"/>
                </a:moveTo>
                <a:lnTo>
                  <a:pt x="2129967" y="4229100"/>
                </a:lnTo>
                <a:lnTo>
                  <a:pt x="2130336" y="4216400"/>
                </a:lnTo>
                <a:lnTo>
                  <a:pt x="2130323" y="4229100"/>
                </a:lnTo>
                <a:close/>
              </a:path>
              <a:path w="2168525" h="4597400">
                <a:moveTo>
                  <a:pt x="42037" y="4267200"/>
                </a:moveTo>
                <a:lnTo>
                  <a:pt x="2959" y="4267200"/>
                </a:lnTo>
                <a:lnTo>
                  <a:pt x="1854" y="4254500"/>
                </a:lnTo>
                <a:lnTo>
                  <a:pt x="990" y="4241800"/>
                </a:lnTo>
                <a:lnTo>
                  <a:pt x="381" y="4229100"/>
                </a:lnTo>
                <a:lnTo>
                  <a:pt x="38430" y="4229100"/>
                </a:lnTo>
                <a:lnTo>
                  <a:pt x="39014" y="4241800"/>
                </a:lnTo>
                <a:lnTo>
                  <a:pt x="39801" y="4254500"/>
                </a:lnTo>
                <a:lnTo>
                  <a:pt x="40754" y="4254500"/>
                </a:lnTo>
                <a:lnTo>
                  <a:pt x="42037" y="4267200"/>
                </a:lnTo>
                <a:close/>
              </a:path>
              <a:path w="2168525" h="4597400">
                <a:moveTo>
                  <a:pt x="2165400" y="4267200"/>
                </a:moveTo>
                <a:lnTo>
                  <a:pt x="2126386" y="4267200"/>
                </a:lnTo>
                <a:lnTo>
                  <a:pt x="2127669" y="4254500"/>
                </a:lnTo>
                <a:lnTo>
                  <a:pt x="2128608" y="4254500"/>
                </a:lnTo>
                <a:lnTo>
                  <a:pt x="2129447" y="4241800"/>
                </a:lnTo>
                <a:lnTo>
                  <a:pt x="2129993" y="4229100"/>
                </a:lnTo>
                <a:lnTo>
                  <a:pt x="2168017" y="4229100"/>
                </a:lnTo>
                <a:lnTo>
                  <a:pt x="2167394" y="4241800"/>
                </a:lnTo>
                <a:lnTo>
                  <a:pt x="2166518" y="4254500"/>
                </a:lnTo>
                <a:lnTo>
                  <a:pt x="2165400" y="4267200"/>
                </a:lnTo>
                <a:close/>
              </a:path>
              <a:path w="2168525" h="4597400">
                <a:moveTo>
                  <a:pt x="49022" y="4305300"/>
                </a:moveTo>
                <a:lnTo>
                  <a:pt x="9740" y="4305300"/>
                </a:lnTo>
                <a:lnTo>
                  <a:pt x="7696" y="4292600"/>
                </a:lnTo>
                <a:lnTo>
                  <a:pt x="5880" y="4279900"/>
                </a:lnTo>
                <a:lnTo>
                  <a:pt x="4305" y="4267200"/>
                </a:lnTo>
                <a:lnTo>
                  <a:pt x="41960" y="4267200"/>
                </a:lnTo>
                <a:lnTo>
                  <a:pt x="43472" y="4279900"/>
                </a:lnTo>
                <a:lnTo>
                  <a:pt x="45021" y="4279900"/>
                </a:lnTo>
                <a:lnTo>
                  <a:pt x="46964" y="4292600"/>
                </a:lnTo>
                <a:lnTo>
                  <a:pt x="49022" y="4305300"/>
                </a:lnTo>
                <a:close/>
              </a:path>
              <a:path w="2168525" h="4597400">
                <a:moveTo>
                  <a:pt x="2158580" y="4305300"/>
                </a:moveTo>
                <a:lnTo>
                  <a:pt x="2119401" y="4305300"/>
                </a:lnTo>
                <a:lnTo>
                  <a:pt x="2121560" y="4292600"/>
                </a:lnTo>
                <a:lnTo>
                  <a:pt x="2123401" y="4279900"/>
                </a:lnTo>
                <a:lnTo>
                  <a:pt x="2124951" y="4279900"/>
                </a:lnTo>
                <a:lnTo>
                  <a:pt x="2126462" y="4267200"/>
                </a:lnTo>
                <a:lnTo>
                  <a:pt x="2164041" y="4267200"/>
                </a:lnTo>
                <a:lnTo>
                  <a:pt x="2162454" y="4279900"/>
                </a:lnTo>
                <a:lnTo>
                  <a:pt x="2160625" y="4292600"/>
                </a:lnTo>
                <a:lnTo>
                  <a:pt x="2158580" y="4305300"/>
                </a:lnTo>
                <a:close/>
              </a:path>
              <a:path w="2168525" h="4597400">
                <a:moveTo>
                  <a:pt x="62255" y="4343400"/>
                </a:moveTo>
                <a:lnTo>
                  <a:pt x="20142" y="4343400"/>
                </a:lnTo>
                <a:lnTo>
                  <a:pt x="17208" y="4330700"/>
                </a:lnTo>
                <a:lnTo>
                  <a:pt x="14503" y="4318000"/>
                </a:lnTo>
                <a:lnTo>
                  <a:pt x="12001" y="4305300"/>
                </a:lnTo>
                <a:lnTo>
                  <a:pt x="51142" y="4305300"/>
                </a:lnTo>
                <a:lnTo>
                  <a:pt x="53733" y="4318000"/>
                </a:lnTo>
                <a:lnTo>
                  <a:pt x="53594" y="4318000"/>
                </a:lnTo>
                <a:lnTo>
                  <a:pt x="56387" y="4330700"/>
                </a:lnTo>
                <a:lnTo>
                  <a:pt x="59067" y="4330700"/>
                </a:lnTo>
                <a:lnTo>
                  <a:pt x="62255" y="4343400"/>
                </a:lnTo>
                <a:close/>
              </a:path>
              <a:path w="2168525" h="4597400">
                <a:moveTo>
                  <a:pt x="2148128" y="4343400"/>
                </a:moveTo>
                <a:lnTo>
                  <a:pt x="2106168" y="4343400"/>
                </a:lnTo>
                <a:lnTo>
                  <a:pt x="2109355" y="4330700"/>
                </a:lnTo>
                <a:lnTo>
                  <a:pt x="2112035" y="4330700"/>
                </a:lnTo>
                <a:lnTo>
                  <a:pt x="2114829" y="4318000"/>
                </a:lnTo>
                <a:lnTo>
                  <a:pt x="2114689" y="4318000"/>
                </a:lnTo>
                <a:lnTo>
                  <a:pt x="2117280" y="4305300"/>
                </a:lnTo>
                <a:lnTo>
                  <a:pt x="2156294" y="4305300"/>
                </a:lnTo>
                <a:lnTo>
                  <a:pt x="2153793" y="4318000"/>
                </a:lnTo>
                <a:lnTo>
                  <a:pt x="2151214" y="4330700"/>
                </a:lnTo>
                <a:lnTo>
                  <a:pt x="2148128" y="4343400"/>
                </a:lnTo>
                <a:close/>
              </a:path>
              <a:path w="2168525" h="4597400">
                <a:moveTo>
                  <a:pt x="72478" y="4368800"/>
                </a:moveTo>
                <a:lnTo>
                  <a:pt x="30213" y="4368800"/>
                </a:lnTo>
                <a:lnTo>
                  <a:pt x="26644" y="4356100"/>
                </a:lnTo>
                <a:lnTo>
                  <a:pt x="23291" y="4343400"/>
                </a:lnTo>
                <a:lnTo>
                  <a:pt x="62090" y="4343400"/>
                </a:lnTo>
                <a:lnTo>
                  <a:pt x="65481" y="4356100"/>
                </a:lnTo>
                <a:lnTo>
                  <a:pt x="68694" y="4356100"/>
                </a:lnTo>
                <a:lnTo>
                  <a:pt x="72478" y="4368800"/>
                </a:lnTo>
                <a:close/>
              </a:path>
              <a:path w="2168525" h="4597400">
                <a:moveTo>
                  <a:pt x="68884" y="4356100"/>
                </a:moveTo>
                <a:lnTo>
                  <a:pt x="65481" y="4356100"/>
                </a:lnTo>
                <a:lnTo>
                  <a:pt x="65303" y="4343400"/>
                </a:lnTo>
                <a:lnTo>
                  <a:pt x="68884" y="4356100"/>
                </a:lnTo>
                <a:close/>
              </a:path>
              <a:path w="2168525" h="4597400">
                <a:moveTo>
                  <a:pt x="2102942" y="4356100"/>
                </a:moveTo>
                <a:lnTo>
                  <a:pt x="2099538" y="4356100"/>
                </a:lnTo>
                <a:lnTo>
                  <a:pt x="2103120" y="4343400"/>
                </a:lnTo>
                <a:lnTo>
                  <a:pt x="2102942" y="4356100"/>
                </a:lnTo>
                <a:close/>
              </a:path>
              <a:path w="2168525" h="4597400">
                <a:moveTo>
                  <a:pt x="2138032" y="4368800"/>
                </a:moveTo>
                <a:lnTo>
                  <a:pt x="2095944" y="4368800"/>
                </a:lnTo>
                <a:lnTo>
                  <a:pt x="2099729" y="4356100"/>
                </a:lnTo>
                <a:lnTo>
                  <a:pt x="2102942" y="4356100"/>
                </a:lnTo>
                <a:lnTo>
                  <a:pt x="2106333" y="4343400"/>
                </a:lnTo>
                <a:lnTo>
                  <a:pt x="2144966" y="4343400"/>
                </a:lnTo>
                <a:lnTo>
                  <a:pt x="2141601" y="4356100"/>
                </a:lnTo>
                <a:lnTo>
                  <a:pt x="2138032" y="4368800"/>
                </a:lnTo>
                <a:close/>
              </a:path>
              <a:path w="2168525" h="4597400">
                <a:moveTo>
                  <a:pt x="88595" y="4394200"/>
                </a:moveTo>
                <a:lnTo>
                  <a:pt x="42125" y="4394200"/>
                </a:lnTo>
                <a:lnTo>
                  <a:pt x="37947" y="4381500"/>
                </a:lnTo>
                <a:lnTo>
                  <a:pt x="33985" y="4368800"/>
                </a:lnTo>
                <a:lnTo>
                  <a:pt x="76034" y="4368800"/>
                </a:lnTo>
                <a:lnTo>
                  <a:pt x="80187" y="4381500"/>
                </a:lnTo>
                <a:lnTo>
                  <a:pt x="84074" y="4381500"/>
                </a:lnTo>
                <a:lnTo>
                  <a:pt x="88595" y="4394200"/>
                </a:lnTo>
                <a:close/>
              </a:path>
              <a:path w="2168525" h="4597400">
                <a:moveTo>
                  <a:pt x="2126094" y="4394200"/>
                </a:moveTo>
                <a:lnTo>
                  <a:pt x="2079828" y="4394200"/>
                </a:lnTo>
                <a:lnTo>
                  <a:pt x="2084349" y="4381500"/>
                </a:lnTo>
                <a:lnTo>
                  <a:pt x="2088235" y="4381500"/>
                </a:lnTo>
                <a:lnTo>
                  <a:pt x="2092388" y="4368800"/>
                </a:lnTo>
                <a:lnTo>
                  <a:pt x="2134247" y="4368800"/>
                </a:lnTo>
                <a:lnTo>
                  <a:pt x="2130272" y="4381500"/>
                </a:lnTo>
                <a:lnTo>
                  <a:pt x="2126094" y="4394200"/>
                </a:lnTo>
                <a:close/>
              </a:path>
              <a:path w="2168525" h="4597400">
                <a:moveTo>
                  <a:pt x="102463" y="4419600"/>
                </a:moveTo>
                <a:lnTo>
                  <a:pt x="55791" y="4419600"/>
                </a:lnTo>
                <a:lnTo>
                  <a:pt x="51041" y="4406900"/>
                </a:lnTo>
                <a:lnTo>
                  <a:pt x="46482" y="4394200"/>
                </a:lnTo>
                <a:lnTo>
                  <a:pt x="88353" y="4394200"/>
                </a:lnTo>
                <a:lnTo>
                  <a:pt x="93052" y="4406900"/>
                </a:lnTo>
                <a:lnTo>
                  <a:pt x="97421" y="4406900"/>
                </a:lnTo>
                <a:lnTo>
                  <a:pt x="102463" y="4419600"/>
                </a:lnTo>
                <a:close/>
              </a:path>
              <a:path w="2168525" h="4597400">
                <a:moveTo>
                  <a:pt x="2112632" y="4419600"/>
                </a:moveTo>
                <a:lnTo>
                  <a:pt x="2065959" y="4419600"/>
                </a:lnTo>
                <a:lnTo>
                  <a:pt x="2071001" y="4406900"/>
                </a:lnTo>
                <a:lnTo>
                  <a:pt x="2075370" y="4406900"/>
                </a:lnTo>
                <a:lnTo>
                  <a:pt x="2080069" y="4394200"/>
                </a:lnTo>
                <a:lnTo>
                  <a:pt x="2121712" y="4394200"/>
                </a:lnTo>
                <a:lnTo>
                  <a:pt x="2117140" y="4406900"/>
                </a:lnTo>
                <a:lnTo>
                  <a:pt x="2112632" y="4419600"/>
                </a:lnTo>
                <a:close/>
              </a:path>
              <a:path w="2168525" h="4597400">
                <a:moveTo>
                  <a:pt x="112509" y="4432300"/>
                </a:moveTo>
                <a:lnTo>
                  <a:pt x="65849" y="4432300"/>
                </a:lnTo>
                <a:lnTo>
                  <a:pt x="60731" y="4419600"/>
                </a:lnTo>
                <a:lnTo>
                  <a:pt x="107124" y="4419600"/>
                </a:lnTo>
                <a:lnTo>
                  <a:pt x="112509" y="4432300"/>
                </a:lnTo>
                <a:close/>
              </a:path>
              <a:path w="2168525" h="4597400">
                <a:moveTo>
                  <a:pt x="2102319" y="4432300"/>
                </a:moveTo>
                <a:lnTo>
                  <a:pt x="2055914" y="4432300"/>
                </a:lnTo>
                <a:lnTo>
                  <a:pt x="2061286" y="4419600"/>
                </a:lnTo>
                <a:lnTo>
                  <a:pt x="2107450" y="4419600"/>
                </a:lnTo>
                <a:lnTo>
                  <a:pt x="2102319" y="4432300"/>
                </a:lnTo>
                <a:close/>
              </a:path>
              <a:path w="2168525" h="4597400">
                <a:moveTo>
                  <a:pt x="134442" y="4457700"/>
                </a:moveTo>
                <a:lnTo>
                  <a:pt x="82270" y="4457700"/>
                </a:lnTo>
                <a:lnTo>
                  <a:pt x="76619" y="4445000"/>
                </a:lnTo>
                <a:lnTo>
                  <a:pt x="71145" y="4432300"/>
                </a:lnTo>
                <a:lnTo>
                  <a:pt x="117475" y="4432300"/>
                </a:lnTo>
                <a:lnTo>
                  <a:pt x="123177" y="4445000"/>
                </a:lnTo>
                <a:lnTo>
                  <a:pt x="128435" y="4445000"/>
                </a:lnTo>
                <a:lnTo>
                  <a:pt x="134442" y="4457700"/>
                </a:lnTo>
                <a:close/>
              </a:path>
              <a:path w="2168525" h="4597400">
                <a:moveTo>
                  <a:pt x="2085873" y="4457700"/>
                </a:moveTo>
                <a:lnTo>
                  <a:pt x="2033981" y="4457700"/>
                </a:lnTo>
                <a:lnTo>
                  <a:pt x="2039988" y="4445000"/>
                </a:lnTo>
                <a:lnTo>
                  <a:pt x="2045246" y="4445000"/>
                </a:lnTo>
                <a:lnTo>
                  <a:pt x="2050948" y="4432300"/>
                </a:lnTo>
                <a:lnTo>
                  <a:pt x="2097011" y="4432300"/>
                </a:lnTo>
                <a:lnTo>
                  <a:pt x="2091524" y="4445000"/>
                </a:lnTo>
                <a:lnTo>
                  <a:pt x="2085873" y="4457700"/>
                </a:lnTo>
                <a:close/>
              </a:path>
              <a:path w="2168525" h="4597400">
                <a:moveTo>
                  <a:pt x="146278" y="4470400"/>
                </a:moveTo>
                <a:lnTo>
                  <a:pt x="94081" y="4470400"/>
                </a:lnTo>
                <a:lnTo>
                  <a:pt x="88087" y="4457700"/>
                </a:lnTo>
                <a:lnTo>
                  <a:pt x="139966" y="4457700"/>
                </a:lnTo>
                <a:lnTo>
                  <a:pt x="146278" y="4470400"/>
                </a:lnTo>
                <a:close/>
              </a:path>
              <a:path w="2168525" h="4597400">
                <a:moveTo>
                  <a:pt x="2074037" y="4470400"/>
                </a:moveTo>
                <a:lnTo>
                  <a:pt x="2022144" y="4470400"/>
                </a:lnTo>
                <a:lnTo>
                  <a:pt x="2028456" y="4457700"/>
                </a:lnTo>
                <a:lnTo>
                  <a:pt x="2080044" y="4457700"/>
                </a:lnTo>
                <a:lnTo>
                  <a:pt x="2074037" y="4470400"/>
                </a:lnTo>
                <a:close/>
              </a:path>
              <a:path w="2168525" h="4597400">
                <a:moveTo>
                  <a:pt x="158673" y="4483100"/>
                </a:moveTo>
                <a:lnTo>
                  <a:pt x="106553" y="4483100"/>
                </a:lnTo>
                <a:lnTo>
                  <a:pt x="100241" y="4470400"/>
                </a:lnTo>
                <a:lnTo>
                  <a:pt x="152069" y="4470400"/>
                </a:lnTo>
                <a:lnTo>
                  <a:pt x="158673" y="4483100"/>
                </a:lnTo>
                <a:close/>
              </a:path>
              <a:path w="2168525" h="4597400">
                <a:moveTo>
                  <a:pt x="2061552" y="4483100"/>
                </a:moveTo>
                <a:lnTo>
                  <a:pt x="2009749" y="4483100"/>
                </a:lnTo>
                <a:lnTo>
                  <a:pt x="2016353" y="4470400"/>
                </a:lnTo>
                <a:lnTo>
                  <a:pt x="2067877" y="4470400"/>
                </a:lnTo>
                <a:lnTo>
                  <a:pt x="2061552" y="4483100"/>
                </a:lnTo>
                <a:close/>
              </a:path>
              <a:path w="2168525" h="4597400">
                <a:moveTo>
                  <a:pt x="178257" y="4495800"/>
                </a:moveTo>
                <a:lnTo>
                  <a:pt x="119659" y="4495800"/>
                </a:lnTo>
                <a:lnTo>
                  <a:pt x="113030" y="4483100"/>
                </a:lnTo>
                <a:lnTo>
                  <a:pt x="171234" y="4483100"/>
                </a:lnTo>
                <a:lnTo>
                  <a:pt x="178257" y="4495800"/>
                </a:lnTo>
                <a:close/>
              </a:path>
              <a:path w="2168525" h="4597400">
                <a:moveTo>
                  <a:pt x="2048433" y="4495800"/>
                </a:moveTo>
                <a:lnTo>
                  <a:pt x="1990166" y="4495800"/>
                </a:lnTo>
                <a:lnTo>
                  <a:pt x="1997176" y="4483100"/>
                </a:lnTo>
                <a:lnTo>
                  <a:pt x="2055075" y="4483100"/>
                </a:lnTo>
                <a:lnTo>
                  <a:pt x="2048433" y="4495800"/>
                </a:lnTo>
                <a:close/>
              </a:path>
              <a:path w="2168525" h="4597400">
                <a:moveTo>
                  <a:pt x="191935" y="4508500"/>
                </a:moveTo>
                <a:lnTo>
                  <a:pt x="133388" y="4508500"/>
                </a:lnTo>
                <a:lnTo>
                  <a:pt x="126453" y="4495800"/>
                </a:lnTo>
                <a:lnTo>
                  <a:pt x="184658" y="4495800"/>
                </a:lnTo>
                <a:lnTo>
                  <a:pt x="191935" y="4508500"/>
                </a:lnTo>
                <a:close/>
              </a:path>
              <a:path w="2168525" h="4597400">
                <a:moveTo>
                  <a:pt x="2034692" y="4508500"/>
                </a:moveTo>
                <a:lnTo>
                  <a:pt x="1976488" y="4508500"/>
                </a:lnTo>
                <a:lnTo>
                  <a:pt x="1983765" y="4495800"/>
                </a:lnTo>
                <a:lnTo>
                  <a:pt x="2041639" y="4495800"/>
                </a:lnTo>
                <a:lnTo>
                  <a:pt x="2034692" y="4508500"/>
                </a:lnTo>
                <a:close/>
              </a:path>
              <a:path w="2168525" h="4597400">
                <a:moveTo>
                  <a:pt x="213334" y="4521200"/>
                </a:moveTo>
                <a:lnTo>
                  <a:pt x="147700" y="4521200"/>
                </a:lnTo>
                <a:lnTo>
                  <a:pt x="140474" y="4508500"/>
                </a:lnTo>
                <a:lnTo>
                  <a:pt x="205701" y="4508500"/>
                </a:lnTo>
                <a:lnTo>
                  <a:pt x="213334" y="4521200"/>
                </a:lnTo>
                <a:close/>
              </a:path>
              <a:path w="2168525" h="4597400">
                <a:moveTo>
                  <a:pt x="2020366" y="4521200"/>
                </a:moveTo>
                <a:lnTo>
                  <a:pt x="1955076" y="4521200"/>
                </a:lnTo>
                <a:lnTo>
                  <a:pt x="1962721" y="4508500"/>
                </a:lnTo>
                <a:lnTo>
                  <a:pt x="2027605" y="4508500"/>
                </a:lnTo>
                <a:lnTo>
                  <a:pt x="2020366" y="4521200"/>
                </a:lnTo>
                <a:close/>
              </a:path>
              <a:path w="2168525" h="4597400">
                <a:moveTo>
                  <a:pt x="235750" y="4533900"/>
                </a:moveTo>
                <a:lnTo>
                  <a:pt x="162585" y="4533900"/>
                </a:lnTo>
                <a:lnTo>
                  <a:pt x="155067" y="4521200"/>
                </a:lnTo>
                <a:lnTo>
                  <a:pt x="227761" y="4521200"/>
                </a:lnTo>
                <a:lnTo>
                  <a:pt x="235750" y="4533900"/>
                </a:lnTo>
                <a:close/>
              </a:path>
              <a:path w="2168525" h="4597400">
                <a:moveTo>
                  <a:pt x="2005469" y="4533900"/>
                </a:moveTo>
                <a:lnTo>
                  <a:pt x="1932673" y="4533900"/>
                </a:lnTo>
                <a:lnTo>
                  <a:pt x="1940661" y="4521200"/>
                </a:lnTo>
                <a:lnTo>
                  <a:pt x="2012988" y="4521200"/>
                </a:lnTo>
                <a:lnTo>
                  <a:pt x="2005469" y="4533900"/>
                </a:lnTo>
                <a:close/>
              </a:path>
              <a:path w="2168525" h="4597400">
                <a:moveTo>
                  <a:pt x="267042" y="4546600"/>
                </a:moveTo>
                <a:lnTo>
                  <a:pt x="185915" y="4546600"/>
                </a:lnTo>
                <a:lnTo>
                  <a:pt x="178003" y="4533900"/>
                </a:lnTo>
                <a:lnTo>
                  <a:pt x="258635" y="4533900"/>
                </a:lnTo>
                <a:lnTo>
                  <a:pt x="267042" y="4546600"/>
                </a:lnTo>
                <a:close/>
              </a:path>
              <a:path w="2168525" h="4597400">
                <a:moveTo>
                  <a:pt x="1982114" y="4546600"/>
                </a:moveTo>
                <a:lnTo>
                  <a:pt x="1901380" y="4546600"/>
                </a:lnTo>
                <a:lnTo>
                  <a:pt x="1909787" y="4533900"/>
                </a:lnTo>
                <a:lnTo>
                  <a:pt x="1990420" y="4533900"/>
                </a:lnTo>
                <a:lnTo>
                  <a:pt x="1982114" y="4546600"/>
                </a:lnTo>
                <a:close/>
              </a:path>
              <a:path w="2168525" h="4597400">
                <a:moveTo>
                  <a:pt x="308203" y="4559300"/>
                </a:moveTo>
                <a:lnTo>
                  <a:pt x="202107" y="4559300"/>
                </a:lnTo>
                <a:lnTo>
                  <a:pt x="193954" y="4546600"/>
                </a:lnTo>
                <a:lnTo>
                  <a:pt x="299351" y="4546600"/>
                </a:lnTo>
                <a:lnTo>
                  <a:pt x="308203" y="4559300"/>
                </a:lnTo>
                <a:close/>
              </a:path>
              <a:path w="2168525" h="4597400">
                <a:moveTo>
                  <a:pt x="1965909" y="4559300"/>
                </a:moveTo>
                <a:lnTo>
                  <a:pt x="1860219" y="4559300"/>
                </a:lnTo>
                <a:lnTo>
                  <a:pt x="1869071" y="4546600"/>
                </a:lnTo>
                <a:lnTo>
                  <a:pt x="1974075" y="4546600"/>
                </a:lnTo>
                <a:lnTo>
                  <a:pt x="1965909" y="4559300"/>
                </a:lnTo>
                <a:close/>
              </a:path>
              <a:path w="2168525" h="4597400">
                <a:moveTo>
                  <a:pt x="1940699" y="4572000"/>
                </a:moveTo>
                <a:lnTo>
                  <a:pt x="227304" y="4572000"/>
                </a:lnTo>
                <a:lnTo>
                  <a:pt x="218795" y="4559300"/>
                </a:lnTo>
                <a:lnTo>
                  <a:pt x="1949208" y="4559300"/>
                </a:lnTo>
                <a:lnTo>
                  <a:pt x="1940699" y="4572000"/>
                </a:lnTo>
                <a:close/>
              </a:path>
              <a:path w="2168525" h="4597400">
                <a:moveTo>
                  <a:pt x="1905533" y="4584700"/>
                </a:moveTo>
                <a:lnTo>
                  <a:pt x="262445" y="4584700"/>
                </a:lnTo>
                <a:lnTo>
                  <a:pt x="253504" y="4572000"/>
                </a:lnTo>
                <a:lnTo>
                  <a:pt x="1914918" y="4572000"/>
                </a:lnTo>
                <a:lnTo>
                  <a:pt x="1905533" y="4584700"/>
                </a:lnTo>
                <a:close/>
              </a:path>
              <a:path w="2168525" h="4597400">
                <a:moveTo>
                  <a:pt x="1859381" y="4597400"/>
                </a:moveTo>
                <a:lnTo>
                  <a:pt x="308571" y="4597400"/>
                </a:lnTo>
                <a:lnTo>
                  <a:pt x="299173" y="4584700"/>
                </a:lnTo>
                <a:lnTo>
                  <a:pt x="1868779" y="4584700"/>
                </a:lnTo>
                <a:lnTo>
                  <a:pt x="1859381" y="4597400"/>
                </a:lnTo>
                <a:close/>
              </a:path>
            </a:pathLst>
          </a:custGeom>
          <a:solidFill>
            <a:srgbClr val="C00000"/>
          </a:solidFill>
        </p:spPr>
        <p:txBody>
          <a:bodyPr wrap="square" lIns="0" tIns="0" rIns="0" bIns="0" rtlCol="0"/>
          <a:lstStyle/>
          <a:p>
            <a:endParaRPr/>
          </a:p>
        </p:txBody>
      </p:sp>
      <p:sp>
        <p:nvSpPr>
          <p:cNvPr id="13" name="object 13"/>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2331539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0365" y="291464"/>
            <a:ext cx="6425565" cy="451484"/>
          </a:xfrm>
          <a:prstGeom prst="rect">
            <a:avLst/>
          </a:prstGeom>
        </p:spPr>
        <p:txBody>
          <a:bodyPr vert="horz" wrap="square" lIns="0" tIns="12065" rIns="0" bIns="0" rtlCol="0">
            <a:spAutoFit/>
          </a:bodyPr>
          <a:lstStyle/>
          <a:p>
            <a:pPr marL="12700">
              <a:lnSpc>
                <a:spcPct val="100000"/>
              </a:lnSpc>
              <a:spcBef>
                <a:spcPts val="95"/>
              </a:spcBef>
            </a:pPr>
            <a:r>
              <a:rPr sz="2800" dirty="0"/>
              <a:t>粉丝运营：评论内容体系化沉淀核心粉</a:t>
            </a:r>
            <a:r>
              <a:rPr sz="2800" spc="-5" dirty="0"/>
              <a:t>丝</a:t>
            </a:r>
            <a:endParaRPr sz="2800"/>
          </a:p>
        </p:txBody>
      </p:sp>
      <p:sp>
        <p:nvSpPr>
          <p:cNvPr id="3" name="object 3"/>
          <p:cNvSpPr/>
          <p:nvPr/>
        </p:nvSpPr>
        <p:spPr>
          <a:xfrm>
            <a:off x="725980" y="1755547"/>
            <a:ext cx="3373073" cy="471449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txBox="1"/>
          <p:nvPr/>
        </p:nvSpPr>
        <p:spPr>
          <a:xfrm>
            <a:off x="1172844" y="4667377"/>
            <a:ext cx="2503805" cy="1049020"/>
          </a:xfrm>
          <a:prstGeom prst="rect">
            <a:avLst/>
          </a:prstGeom>
        </p:spPr>
        <p:txBody>
          <a:bodyPr vert="horz" wrap="square" lIns="0" tIns="12700" rIns="0" bIns="0" rtlCol="0">
            <a:spAutoFit/>
          </a:bodyPr>
          <a:lstStyle/>
          <a:p>
            <a:pPr marL="12700" marR="5080" algn="just">
              <a:lnSpc>
                <a:spcPct val="119900"/>
              </a:lnSpc>
              <a:spcBef>
                <a:spcPts val="100"/>
              </a:spcBef>
            </a:pPr>
            <a:r>
              <a:rPr sz="1400" spc="105" dirty="0">
                <a:latin typeface="微软雅黑"/>
                <a:cs typeface="微软雅黑"/>
              </a:rPr>
              <a:t>在评</a:t>
            </a:r>
            <a:r>
              <a:rPr sz="1400" spc="110" dirty="0">
                <a:latin typeface="微软雅黑"/>
                <a:cs typeface="微软雅黑"/>
              </a:rPr>
              <a:t>论区以品牌形象与用户</a:t>
            </a:r>
            <a:r>
              <a:rPr sz="1400" dirty="0">
                <a:latin typeface="微软雅黑"/>
                <a:cs typeface="微软雅黑"/>
              </a:rPr>
              <a:t>进 </a:t>
            </a:r>
            <a:r>
              <a:rPr sz="1400" spc="105" dirty="0">
                <a:latin typeface="微软雅黑"/>
                <a:cs typeface="微软雅黑"/>
              </a:rPr>
              <a:t>行互</a:t>
            </a:r>
            <a:r>
              <a:rPr sz="1400" spc="110" dirty="0">
                <a:latin typeface="微软雅黑"/>
                <a:cs typeface="微软雅黑"/>
              </a:rPr>
              <a:t>动，拉近与用户的距离</a:t>
            </a:r>
            <a:r>
              <a:rPr sz="1400" dirty="0">
                <a:latin typeface="微软雅黑"/>
                <a:cs typeface="微软雅黑"/>
              </a:rPr>
              <a:t>， </a:t>
            </a:r>
            <a:r>
              <a:rPr sz="1400" spc="105" dirty="0">
                <a:latin typeface="微软雅黑"/>
                <a:cs typeface="微软雅黑"/>
              </a:rPr>
              <a:t>向用</a:t>
            </a:r>
            <a:r>
              <a:rPr sz="1400" spc="110" dirty="0">
                <a:latin typeface="微软雅黑"/>
                <a:cs typeface="微软雅黑"/>
              </a:rPr>
              <a:t>户传达品牌形象及产品</a:t>
            </a:r>
            <a:r>
              <a:rPr sz="1400" dirty="0">
                <a:latin typeface="微软雅黑"/>
                <a:cs typeface="微软雅黑"/>
              </a:rPr>
              <a:t>亮 点</a:t>
            </a:r>
            <a:r>
              <a:rPr sz="1400" spc="5" dirty="0">
                <a:latin typeface="微软雅黑"/>
                <a:cs typeface="微软雅黑"/>
              </a:rPr>
              <a:t>。</a:t>
            </a:r>
            <a:endParaRPr sz="1400">
              <a:latin typeface="微软雅黑"/>
              <a:cs typeface="微软雅黑"/>
            </a:endParaRPr>
          </a:p>
        </p:txBody>
      </p:sp>
      <p:sp>
        <p:nvSpPr>
          <p:cNvPr id="5" name="object 5"/>
          <p:cNvSpPr txBox="1"/>
          <p:nvPr/>
        </p:nvSpPr>
        <p:spPr>
          <a:xfrm>
            <a:off x="1043139" y="4075429"/>
            <a:ext cx="273875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微软雅黑"/>
                <a:cs typeface="微软雅黑"/>
              </a:rPr>
              <a:t>1.</a:t>
            </a:r>
            <a:r>
              <a:rPr sz="2400" b="1" dirty="0">
                <a:latin typeface="微软雅黑"/>
                <a:cs typeface="微软雅黑"/>
              </a:rPr>
              <a:t>账号定位形象强化</a:t>
            </a:r>
            <a:endParaRPr sz="2400">
              <a:latin typeface="微软雅黑"/>
              <a:cs typeface="微软雅黑"/>
            </a:endParaRPr>
          </a:p>
        </p:txBody>
      </p:sp>
      <p:sp>
        <p:nvSpPr>
          <p:cNvPr id="6" name="object 6"/>
          <p:cNvSpPr/>
          <p:nvPr/>
        </p:nvSpPr>
        <p:spPr>
          <a:xfrm>
            <a:off x="1266761" y="4574260"/>
            <a:ext cx="2291715" cy="0"/>
          </a:xfrm>
          <a:custGeom>
            <a:avLst/>
            <a:gdLst/>
            <a:ahLst/>
            <a:cxnLst/>
            <a:rect l="l" t="t" r="r" b="b"/>
            <a:pathLst>
              <a:path w="2291715">
                <a:moveTo>
                  <a:pt x="0" y="0"/>
                </a:moveTo>
                <a:lnTo>
                  <a:pt x="2291511" y="0"/>
                </a:lnTo>
              </a:path>
            </a:pathLst>
          </a:custGeom>
          <a:ln w="7620">
            <a:solidFill>
              <a:srgbClr val="959F97"/>
            </a:solidFill>
          </a:ln>
        </p:spPr>
        <p:txBody>
          <a:bodyPr wrap="square" lIns="0" tIns="0" rIns="0" bIns="0" rtlCol="0"/>
          <a:lstStyle/>
          <a:p>
            <a:endParaRPr/>
          </a:p>
        </p:txBody>
      </p:sp>
      <p:sp>
        <p:nvSpPr>
          <p:cNvPr id="7" name="object 7"/>
          <p:cNvSpPr/>
          <p:nvPr/>
        </p:nvSpPr>
        <p:spPr>
          <a:xfrm>
            <a:off x="1074419" y="2191511"/>
            <a:ext cx="2749296" cy="1723644"/>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1055369" y="2172461"/>
            <a:ext cx="2787650" cy="1762125"/>
          </a:xfrm>
          <a:custGeom>
            <a:avLst/>
            <a:gdLst/>
            <a:ahLst/>
            <a:cxnLst/>
            <a:rect l="l" t="t" r="r" b="b"/>
            <a:pathLst>
              <a:path w="2787650" h="1762125">
                <a:moveTo>
                  <a:pt x="2777871" y="1761743"/>
                </a:moveTo>
                <a:lnTo>
                  <a:pt x="9525" y="1761743"/>
                </a:lnTo>
                <a:lnTo>
                  <a:pt x="7404" y="1761502"/>
                </a:lnTo>
                <a:lnTo>
                  <a:pt x="0" y="1752218"/>
                </a:lnTo>
                <a:lnTo>
                  <a:pt x="0" y="9525"/>
                </a:lnTo>
                <a:lnTo>
                  <a:pt x="9525" y="0"/>
                </a:lnTo>
                <a:lnTo>
                  <a:pt x="2777871" y="0"/>
                </a:lnTo>
                <a:lnTo>
                  <a:pt x="2787396" y="9525"/>
                </a:lnTo>
                <a:lnTo>
                  <a:pt x="19050" y="9525"/>
                </a:lnTo>
                <a:lnTo>
                  <a:pt x="9525" y="19050"/>
                </a:lnTo>
                <a:lnTo>
                  <a:pt x="19050" y="19050"/>
                </a:lnTo>
                <a:lnTo>
                  <a:pt x="19050" y="1742693"/>
                </a:lnTo>
                <a:lnTo>
                  <a:pt x="9525" y="1742693"/>
                </a:lnTo>
                <a:lnTo>
                  <a:pt x="19050" y="1752218"/>
                </a:lnTo>
                <a:lnTo>
                  <a:pt x="2787396" y="1752218"/>
                </a:lnTo>
                <a:lnTo>
                  <a:pt x="2787154" y="1754339"/>
                </a:lnTo>
                <a:lnTo>
                  <a:pt x="2779991" y="1761502"/>
                </a:lnTo>
                <a:lnTo>
                  <a:pt x="2777871" y="1761743"/>
                </a:lnTo>
                <a:close/>
              </a:path>
              <a:path w="2787650" h="1762125">
                <a:moveTo>
                  <a:pt x="19050" y="19050"/>
                </a:moveTo>
                <a:lnTo>
                  <a:pt x="9525" y="19050"/>
                </a:lnTo>
                <a:lnTo>
                  <a:pt x="19050" y="9525"/>
                </a:lnTo>
                <a:lnTo>
                  <a:pt x="19050" y="19050"/>
                </a:lnTo>
                <a:close/>
              </a:path>
              <a:path w="2787650" h="1762125">
                <a:moveTo>
                  <a:pt x="2768346" y="19050"/>
                </a:moveTo>
                <a:lnTo>
                  <a:pt x="19050" y="19050"/>
                </a:lnTo>
                <a:lnTo>
                  <a:pt x="19050" y="9525"/>
                </a:lnTo>
                <a:lnTo>
                  <a:pt x="2768346" y="9525"/>
                </a:lnTo>
                <a:lnTo>
                  <a:pt x="2768346" y="19050"/>
                </a:lnTo>
                <a:close/>
              </a:path>
              <a:path w="2787650" h="1762125">
                <a:moveTo>
                  <a:pt x="2768346" y="1752218"/>
                </a:moveTo>
                <a:lnTo>
                  <a:pt x="2768346" y="9525"/>
                </a:lnTo>
                <a:lnTo>
                  <a:pt x="2777871" y="19050"/>
                </a:lnTo>
                <a:lnTo>
                  <a:pt x="2787396" y="19050"/>
                </a:lnTo>
                <a:lnTo>
                  <a:pt x="2787396" y="1742693"/>
                </a:lnTo>
                <a:lnTo>
                  <a:pt x="2777871" y="1742693"/>
                </a:lnTo>
                <a:lnTo>
                  <a:pt x="2768346" y="1752218"/>
                </a:lnTo>
                <a:close/>
              </a:path>
              <a:path w="2787650" h="1762125">
                <a:moveTo>
                  <a:pt x="2787396" y="19050"/>
                </a:moveTo>
                <a:lnTo>
                  <a:pt x="2777871" y="19050"/>
                </a:lnTo>
                <a:lnTo>
                  <a:pt x="2768346" y="9525"/>
                </a:lnTo>
                <a:lnTo>
                  <a:pt x="2787396" y="9525"/>
                </a:lnTo>
                <a:lnTo>
                  <a:pt x="2787396" y="19050"/>
                </a:lnTo>
                <a:close/>
              </a:path>
              <a:path w="2787650" h="1762125">
                <a:moveTo>
                  <a:pt x="19050" y="1752218"/>
                </a:moveTo>
                <a:lnTo>
                  <a:pt x="9525" y="1742693"/>
                </a:lnTo>
                <a:lnTo>
                  <a:pt x="19050" y="1742693"/>
                </a:lnTo>
                <a:lnTo>
                  <a:pt x="19050" y="1752218"/>
                </a:lnTo>
                <a:close/>
              </a:path>
              <a:path w="2787650" h="1762125">
                <a:moveTo>
                  <a:pt x="2768346" y="1752218"/>
                </a:moveTo>
                <a:lnTo>
                  <a:pt x="19050" y="1752218"/>
                </a:lnTo>
                <a:lnTo>
                  <a:pt x="19050" y="1742693"/>
                </a:lnTo>
                <a:lnTo>
                  <a:pt x="2768346" y="1742693"/>
                </a:lnTo>
                <a:lnTo>
                  <a:pt x="2768346" y="1752218"/>
                </a:lnTo>
                <a:close/>
              </a:path>
              <a:path w="2787650" h="1762125">
                <a:moveTo>
                  <a:pt x="2787396" y="1752218"/>
                </a:moveTo>
                <a:lnTo>
                  <a:pt x="2768346" y="1752218"/>
                </a:lnTo>
                <a:lnTo>
                  <a:pt x="2777871" y="1742693"/>
                </a:lnTo>
                <a:lnTo>
                  <a:pt x="2787396" y="1742693"/>
                </a:lnTo>
                <a:lnTo>
                  <a:pt x="2787396" y="1752218"/>
                </a:lnTo>
                <a:close/>
              </a:path>
            </a:pathLst>
          </a:custGeom>
          <a:solidFill>
            <a:srgbClr val="C00000"/>
          </a:solidFill>
        </p:spPr>
        <p:txBody>
          <a:bodyPr wrap="square" lIns="0" tIns="0" rIns="0" bIns="0" rtlCol="0"/>
          <a:lstStyle/>
          <a:p>
            <a:endParaRPr/>
          </a:p>
        </p:txBody>
      </p:sp>
      <p:sp>
        <p:nvSpPr>
          <p:cNvPr id="9" name="object 9"/>
          <p:cNvSpPr/>
          <p:nvPr/>
        </p:nvSpPr>
        <p:spPr>
          <a:xfrm>
            <a:off x="8037066" y="1755547"/>
            <a:ext cx="3373073" cy="4714491"/>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txBox="1"/>
          <p:nvPr/>
        </p:nvSpPr>
        <p:spPr>
          <a:xfrm>
            <a:off x="8494788" y="4008132"/>
            <a:ext cx="212915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微软雅黑"/>
                <a:cs typeface="微软雅黑"/>
              </a:rPr>
              <a:t>3.</a:t>
            </a:r>
            <a:r>
              <a:rPr sz="2400" b="1" dirty="0">
                <a:latin typeface="微软雅黑"/>
                <a:cs typeface="微软雅黑"/>
              </a:rPr>
              <a:t>私信引导留资</a:t>
            </a:r>
            <a:endParaRPr sz="2400">
              <a:latin typeface="微软雅黑"/>
              <a:cs typeface="微软雅黑"/>
            </a:endParaRPr>
          </a:p>
        </p:txBody>
      </p:sp>
      <p:sp>
        <p:nvSpPr>
          <p:cNvPr id="11" name="object 11"/>
          <p:cNvSpPr/>
          <p:nvPr/>
        </p:nvSpPr>
        <p:spPr>
          <a:xfrm>
            <a:off x="8577846" y="4496638"/>
            <a:ext cx="2291715" cy="0"/>
          </a:xfrm>
          <a:custGeom>
            <a:avLst/>
            <a:gdLst/>
            <a:ahLst/>
            <a:cxnLst/>
            <a:rect l="l" t="t" r="r" b="b"/>
            <a:pathLst>
              <a:path w="2291715">
                <a:moveTo>
                  <a:pt x="0" y="0"/>
                </a:moveTo>
                <a:lnTo>
                  <a:pt x="2291511" y="0"/>
                </a:lnTo>
              </a:path>
            </a:pathLst>
          </a:custGeom>
          <a:ln w="7619">
            <a:solidFill>
              <a:srgbClr val="959F97"/>
            </a:solidFill>
          </a:ln>
        </p:spPr>
        <p:txBody>
          <a:bodyPr wrap="square" lIns="0" tIns="0" rIns="0" bIns="0" rtlCol="0"/>
          <a:lstStyle/>
          <a:p>
            <a:endParaRPr/>
          </a:p>
        </p:txBody>
      </p:sp>
      <p:sp>
        <p:nvSpPr>
          <p:cNvPr id="12" name="object 12"/>
          <p:cNvSpPr/>
          <p:nvPr/>
        </p:nvSpPr>
        <p:spPr>
          <a:xfrm>
            <a:off x="4381523" y="1755547"/>
            <a:ext cx="3377232" cy="4714491"/>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txBox="1"/>
          <p:nvPr/>
        </p:nvSpPr>
        <p:spPr>
          <a:xfrm>
            <a:off x="4828565" y="4588002"/>
            <a:ext cx="2515235" cy="1049020"/>
          </a:xfrm>
          <a:prstGeom prst="rect">
            <a:avLst/>
          </a:prstGeom>
        </p:spPr>
        <p:txBody>
          <a:bodyPr vert="horz" wrap="square" lIns="0" tIns="12700" rIns="0" bIns="0" rtlCol="0">
            <a:spAutoFit/>
          </a:bodyPr>
          <a:lstStyle/>
          <a:p>
            <a:pPr marL="12700" marR="5080" algn="just">
              <a:lnSpc>
                <a:spcPct val="119900"/>
              </a:lnSpc>
              <a:spcBef>
                <a:spcPts val="100"/>
              </a:spcBef>
            </a:pPr>
            <a:r>
              <a:rPr sz="1400" spc="90" dirty="0">
                <a:latin typeface="微软雅黑"/>
                <a:cs typeface="微软雅黑"/>
              </a:rPr>
              <a:t>鼓励用户自</a:t>
            </a:r>
            <a:r>
              <a:rPr sz="1400" spc="95" dirty="0">
                <a:latin typeface="微软雅黑"/>
                <a:cs typeface="微软雅黑"/>
              </a:rPr>
              <a:t>发生产优质评论</a:t>
            </a:r>
            <a:r>
              <a:rPr sz="1400" spc="5" dirty="0">
                <a:latin typeface="微软雅黑"/>
                <a:cs typeface="微软雅黑"/>
              </a:rPr>
              <a:t>，  </a:t>
            </a:r>
            <a:r>
              <a:rPr sz="1400" spc="90" dirty="0">
                <a:latin typeface="微软雅黑"/>
                <a:cs typeface="微软雅黑"/>
              </a:rPr>
              <a:t>提高创意评</a:t>
            </a:r>
            <a:r>
              <a:rPr sz="1400" spc="95" dirty="0">
                <a:latin typeface="微软雅黑"/>
                <a:cs typeface="微软雅黑"/>
              </a:rPr>
              <a:t>论内容生产，提</a:t>
            </a:r>
            <a:r>
              <a:rPr sz="1400" spc="5" dirty="0">
                <a:latin typeface="微软雅黑"/>
                <a:cs typeface="微软雅黑"/>
              </a:rPr>
              <a:t>高 </a:t>
            </a:r>
            <a:r>
              <a:rPr sz="1400" spc="90" dirty="0">
                <a:latin typeface="微软雅黑"/>
                <a:cs typeface="微软雅黑"/>
              </a:rPr>
              <a:t>整体账号的</a:t>
            </a:r>
            <a:r>
              <a:rPr sz="1400" spc="95" dirty="0">
                <a:latin typeface="微软雅黑"/>
                <a:cs typeface="微软雅黑"/>
              </a:rPr>
              <a:t>互动率，如“还</a:t>
            </a:r>
            <a:r>
              <a:rPr sz="1400" spc="5" dirty="0">
                <a:latin typeface="微软雅黑"/>
                <a:cs typeface="微软雅黑"/>
              </a:rPr>
              <a:t>有 </a:t>
            </a:r>
            <a:r>
              <a:rPr sz="1400" dirty="0">
                <a:latin typeface="微软雅黑"/>
                <a:cs typeface="微软雅黑"/>
              </a:rPr>
              <a:t>什么想知道的欢迎留言给我哦</a:t>
            </a:r>
            <a:r>
              <a:rPr sz="1400" spc="5" dirty="0">
                <a:latin typeface="微软雅黑"/>
                <a:cs typeface="微软雅黑"/>
              </a:rPr>
              <a:t>”</a:t>
            </a:r>
            <a:endParaRPr sz="1400">
              <a:latin typeface="微软雅黑"/>
              <a:cs typeface="微软雅黑"/>
            </a:endParaRPr>
          </a:p>
        </p:txBody>
      </p:sp>
      <p:sp>
        <p:nvSpPr>
          <p:cNvPr id="14" name="object 14"/>
          <p:cNvSpPr txBox="1"/>
          <p:nvPr/>
        </p:nvSpPr>
        <p:spPr>
          <a:xfrm>
            <a:off x="4850765" y="4012806"/>
            <a:ext cx="2433955" cy="391160"/>
          </a:xfrm>
          <a:prstGeom prst="rect">
            <a:avLst/>
          </a:prstGeom>
        </p:spPr>
        <p:txBody>
          <a:bodyPr vert="horz" wrap="square" lIns="0" tIns="12700" rIns="0" bIns="0" rtlCol="0">
            <a:spAutoFit/>
          </a:bodyPr>
          <a:lstStyle/>
          <a:p>
            <a:pPr marL="12700">
              <a:lnSpc>
                <a:spcPct val="100000"/>
              </a:lnSpc>
              <a:spcBef>
                <a:spcPts val="100"/>
              </a:spcBef>
            </a:pPr>
            <a:r>
              <a:rPr sz="2400" b="1" spc="-5" dirty="0">
                <a:latin typeface="微软雅黑"/>
                <a:cs typeface="微软雅黑"/>
              </a:rPr>
              <a:t>2.</a:t>
            </a:r>
            <a:r>
              <a:rPr sz="2400" b="1" dirty="0">
                <a:latin typeface="微软雅黑"/>
                <a:cs typeface="微软雅黑"/>
              </a:rPr>
              <a:t>评论区氛围引导</a:t>
            </a:r>
            <a:endParaRPr sz="2400">
              <a:latin typeface="微软雅黑"/>
              <a:cs typeface="微软雅黑"/>
            </a:endParaRPr>
          </a:p>
        </p:txBody>
      </p:sp>
      <p:sp>
        <p:nvSpPr>
          <p:cNvPr id="15" name="object 15"/>
          <p:cNvSpPr/>
          <p:nvPr/>
        </p:nvSpPr>
        <p:spPr>
          <a:xfrm>
            <a:off x="4922304" y="4496638"/>
            <a:ext cx="2291715" cy="0"/>
          </a:xfrm>
          <a:custGeom>
            <a:avLst/>
            <a:gdLst/>
            <a:ahLst/>
            <a:cxnLst/>
            <a:rect l="l" t="t" r="r" b="b"/>
            <a:pathLst>
              <a:path w="2291715">
                <a:moveTo>
                  <a:pt x="0" y="0"/>
                </a:moveTo>
                <a:lnTo>
                  <a:pt x="2291511" y="0"/>
                </a:lnTo>
              </a:path>
            </a:pathLst>
          </a:custGeom>
          <a:ln w="7619">
            <a:solidFill>
              <a:srgbClr val="959F97"/>
            </a:solidFill>
          </a:ln>
        </p:spPr>
        <p:txBody>
          <a:bodyPr wrap="square" lIns="0" tIns="0" rIns="0" bIns="0" rtlCol="0"/>
          <a:lstStyle/>
          <a:p>
            <a:endParaRPr/>
          </a:p>
        </p:txBody>
      </p:sp>
      <p:sp>
        <p:nvSpPr>
          <p:cNvPr id="16" name="object 16"/>
          <p:cNvSpPr/>
          <p:nvPr/>
        </p:nvSpPr>
        <p:spPr>
          <a:xfrm>
            <a:off x="4663440" y="2191511"/>
            <a:ext cx="2785871" cy="1723644"/>
          </a:xfrm>
          <a:prstGeom prst="rect">
            <a:avLst/>
          </a:prstGeom>
          <a:blipFill>
            <a:blip r:embed="rId5" cstate="print"/>
            <a:stretch>
              <a:fillRect/>
            </a:stretch>
          </a:blipFill>
        </p:spPr>
        <p:txBody>
          <a:bodyPr wrap="square" lIns="0" tIns="0" rIns="0" bIns="0" rtlCol="0"/>
          <a:lstStyle/>
          <a:p>
            <a:endParaRPr/>
          </a:p>
        </p:txBody>
      </p:sp>
      <p:sp>
        <p:nvSpPr>
          <p:cNvPr id="17" name="object 17"/>
          <p:cNvSpPr/>
          <p:nvPr/>
        </p:nvSpPr>
        <p:spPr>
          <a:xfrm>
            <a:off x="4644390" y="2172461"/>
            <a:ext cx="2824480" cy="1762125"/>
          </a:xfrm>
          <a:custGeom>
            <a:avLst/>
            <a:gdLst/>
            <a:ahLst/>
            <a:cxnLst/>
            <a:rect l="l" t="t" r="r" b="b"/>
            <a:pathLst>
              <a:path w="2824479" h="1762125">
                <a:moveTo>
                  <a:pt x="2814446" y="1761743"/>
                </a:moveTo>
                <a:lnTo>
                  <a:pt x="9525" y="1761743"/>
                </a:lnTo>
                <a:lnTo>
                  <a:pt x="7404" y="1761502"/>
                </a:lnTo>
                <a:lnTo>
                  <a:pt x="0" y="1752218"/>
                </a:lnTo>
                <a:lnTo>
                  <a:pt x="0" y="9525"/>
                </a:lnTo>
                <a:lnTo>
                  <a:pt x="9525" y="0"/>
                </a:lnTo>
                <a:lnTo>
                  <a:pt x="2814446" y="0"/>
                </a:lnTo>
                <a:lnTo>
                  <a:pt x="2823971" y="9525"/>
                </a:lnTo>
                <a:lnTo>
                  <a:pt x="19050" y="9525"/>
                </a:lnTo>
                <a:lnTo>
                  <a:pt x="9525" y="19050"/>
                </a:lnTo>
                <a:lnTo>
                  <a:pt x="19050" y="19050"/>
                </a:lnTo>
                <a:lnTo>
                  <a:pt x="19050" y="1742693"/>
                </a:lnTo>
                <a:lnTo>
                  <a:pt x="9525" y="1742693"/>
                </a:lnTo>
                <a:lnTo>
                  <a:pt x="19050" y="1752218"/>
                </a:lnTo>
                <a:lnTo>
                  <a:pt x="2823971" y="1752218"/>
                </a:lnTo>
                <a:lnTo>
                  <a:pt x="2823730" y="1754339"/>
                </a:lnTo>
                <a:lnTo>
                  <a:pt x="2816567" y="1761502"/>
                </a:lnTo>
                <a:lnTo>
                  <a:pt x="2814446" y="1761743"/>
                </a:lnTo>
                <a:close/>
              </a:path>
              <a:path w="2824479" h="1762125">
                <a:moveTo>
                  <a:pt x="19050" y="19050"/>
                </a:moveTo>
                <a:lnTo>
                  <a:pt x="9525" y="19050"/>
                </a:lnTo>
                <a:lnTo>
                  <a:pt x="19050" y="9525"/>
                </a:lnTo>
                <a:lnTo>
                  <a:pt x="19050" y="19050"/>
                </a:lnTo>
                <a:close/>
              </a:path>
              <a:path w="2824479" h="1762125">
                <a:moveTo>
                  <a:pt x="2804921" y="19050"/>
                </a:moveTo>
                <a:lnTo>
                  <a:pt x="19050" y="19050"/>
                </a:lnTo>
                <a:lnTo>
                  <a:pt x="19050" y="9525"/>
                </a:lnTo>
                <a:lnTo>
                  <a:pt x="2804921" y="9525"/>
                </a:lnTo>
                <a:lnTo>
                  <a:pt x="2804921" y="19050"/>
                </a:lnTo>
                <a:close/>
              </a:path>
              <a:path w="2824479" h="1762125">
                <a:moveTo>
                  <a:pt x="2804921" y="1752218"/>
                </a:moveTo>
                <a:lnTo>
                  <a:pt x="2804921" y="9525"/>
                </a:lnTo>
                <a:lnTo>
                  <a:pt x="2814446" y="19050"/>
                </a:lnTo>
                <a:lnTo>
                  <a:pt x="2823971" y="19050"/>
                </a:lnTo>
                <a:lnTo>
                  <a:pt x="2823971" y="1742693"/>
                </a:lnTo>
                <a:lnTo>
                  <a:pt x="2814446" y="1742693"/>
                </a:lnTo>
                <a:lnTo>
                  <a:pt x="2804921" y="1752218"/>
                </a:lnTo>
                <a:close/>
              </a:path>
              <a:path w="2824479" h="1762125">
                <a:moveTo>
                  <a:pt x="2823971" y="19050"/>
                </a:moveTo>
                <a:lnTo>
                  <a:pt x="2814446" y="19050"/>
                </a:lnTo>
                <a:lnTo>
                  <a:pt x="2804921" y="9525"/>
                </a:lnTo>
                <a:lnTo>
                  <a:pt x="2823971" y="9525"/>
                </a:lnTo>
                <a:lnTo>
                  <a:pt x="2823971" y="19050"/>
                </a:lnTo>
                <a:close/>
              </a:path>
              <a:path w="2824479" h="1762125">
                <a:moveTo>
                  <a:pt x="19050" y="1752218"/>
                </a:moveTo>
                <a:lnTo>
                  <a:pt x="9525" y="1742693"/>
                </a:lnTo>
                <a:lnTo>
                  <a:pt x="19050" y="1742693"/>
                </a:lnTo>
                <a:lnTo>
                  <a:pt x="19050" y="1752218"/>
                </a:lnTo>
                <a:close/>
              </a:path>
              <a:path w="2824479" h="1762125">
                <a:moveTo>
                  <a:pt x="2804921" y="1752218"/>
                </a:moveTo>
                <a:lnTo>
                  <a:pt x="19050" y="1752218"/>
                </a:lnTo>
                <a:lnTo>
                  <a:pt x="19050" y="1742693"/>
                </a:lnTo>
                <a:lnTo>
                  <a:pt x="2804921" y="1742693"/>
                </a:lnTo>
                <a:lnTo>
                  <a:pt x="2804921" y="1752218"/>
                </a:lnTo>
                <a:close/>
              </a:path>
              <a:path w="2824479" h="1762125">
                <a:moveTo>
                  <a:pt x="2823971" y="1752218"/>
                </a:moveTo>
                <a:lnTo>
                  <a:pt x="2804921" y="1752218"/>
                </a:lnTo>
                <a:lnTo>
                  <a:pt x="2814446" y="1742693"/>
                </a:lnTo>
                <a:lnTo>
                  <a:pt x="2823971" y="1742693"/>
                </a:lnTo>
                <a:lnTo>
                  <a:pt x="2823971" y="1752218"/>
                </a:lnTo>
                <a:close/>
              </a:path>
            </a:pathLst>
          </a:custGeom>
          <a:solidFill>
            <a:srgbClr val="C00000"/>
          </a:solidFill>
        </p:spPr>
        <p:txBody>
          <a:bodyPr wrap="square" lIns="0" tIns="0" rIns="0" bIns="0" rtlCol="0"/>
          <a:lstStyle/>
          <a:p>
            <a:endParaRPr/>
          </a:p>
        </p:txBody>
      </p:sp>
      <p:sp>
        <p:nvSpPr>
          <p:cNvPr id="18" name="object 18"/>
          <p:cNvSpPr/>
          <p:nvPr/>
        </p:nvSpPr>
        <p:spPr>
          <a:xfrm>
            <a:off x="8382000" y="2191511"/>
            <a:ext cx="2753868" cy="1723644"/>
          </a:xfrm>
          <a:prstGeom prst="rect">
            <a:avLst/>
          </a:prstGeom>
          <a:blipFill>
            <a:blip r:embed="rId6" cstate="print"/>
            <a:stretch>
              <a:fillRect/>
            </a:stretch>
          </a:blipFill>
        </p:spPr>
        <p:txBody>
          <a:bodyPr wrap="square" lIns="0" tIns="0" rIns="0" bIns="0" rtlCol="0"/>
          <a:lstStyle/>
          <a:p>
            <a:endParaRPr/>
          </a:p>
        </p:txBody>
      </p:sp>
      <p:sp>
        <p:nvSpPr>
          <p:cNvPr id="19" name="object 19"/>
          <p:cNvSpPr/>
          <p:nvPr/>
        </p:nvSpPr>
        <p:spPr>
          <a:xfrm>
            <a:off x="8362950" y="2172461"/>
            <a:ext cx="2792095" cy="1762125"/>
          </a:xfrm>
          <a:custGeom>
            <a:avLst/>
            <a:gdLst/>
            <a:ahLst/>
            <a:cxnLst/>
            <a:rect l="l" t="t" r="r" b="b"/>
            <a:pathLst>
              <a:path w="2792095" h="1762125">
                <a:moveTo>
                  <a:pt x="2782443" y="1761743"/>
                </a:moveTo>
                <a:lnTo>
                  <a:pt x="9525" y="1761743"/>
                </a:lnTo>
                <a:lnTo>
                  <a:pt x="7404" y="1761502"/>
                </a:lnTo>
                <a:lnTo>
                  <a:pt x="0" y="1752218"/>
                </a:lnTo>
                <a:lnTo>
                  <a:pt x="0" y="9525"/>
                </a:lnTo>
                <a:lnTo>
                  <a:pt x="9525" y="0"/>
                </a:lnTo>
                <a:lnTo>
                  <a:pt x="2782443" y="0"/>
                </a:lnTo>
                <a:lnTo>
                  <a:pt x="2791968" y="9525"/>
                </a:lnTo>
                <a:lnTo>
                  <a:pt x="19050" y="9525"/>
                </a:lnTo>
                <a:lnTo>
                  <a:pt x="9525" y="19050"/>
                </a:lnTo>
                <a:lnTo>
                  <a:pt x="19050" y="19050"/>
                </a:lnTo>
                <a:lnTo>
                  <a:pt x="19050" y="1742693"/>
                </a:lnTo>
                <a:lnTo>
                  <a:pt x="9525" y="1742693"/>
                </a:lnTo>
                <a:lnTo>
                  <a:pt x="19050" y="1752218"/>
                </a:lnTo>
                <a:lnTo>
                  <a:pt x="2791968" y="1752218"/>
                </a:lnTo>
                <a:lnTo>
                  <a:pt x="2791726" y="1754339"/>
                </a:lnTo>
                <a:lnTo>
                  <a:pt x="2784563" y="1761502"/>
                </a:lnTo>
                <a:lnTo>
                  <a:pt x="2782443" y="1761743"/>
                </a:lnTo>
                <a:close/>
              </a:path>
              <a:path w="2792095" h="1762125">
                <a:moveTo>
                  <a:pt x="19050" y="19050"/>
                </a:moveTo>
                <a:lnTo>
                  <a:pt x="9525" y="19050"/>
                </a:lnTo>
                <a:lnTo>
                  <a:pt x="19050" y="9525"/>
                </a:lnTo>
                <a:lnTo>
                  <a:pt x="19050" y="19050"/>
                </a:lnTo>
                <a:close/>
              </a:path>
              <a:path w="2792095" h="1762125">
                <a:moveTo>
                  <a:pt x="2772918" y="19050"/>
                </a:moveTo>
                <a:lnTo>
                  <a:pt x="19050" y="19050"/>
                </a:lnTo>
                <a:lnTo>
                  <a:pt x="19050" y="9525"/>
                </a:lnTo>
                <a:lnTo>
                  <a:pt x="2772918" y="9525"/>
                </a:lnTo>
                <a:lnTo>
                  <a:pt x="2772918" y="19050"/>
                </a:lnTo>
                <a:close/>
              </a:path>
              <a:path w="2792095" h="1762125">
                <a:moveTo>
                  <a:pt x="2772918" y="1752218"/>
                </a:moveTo>
                <a:lnTo>
                  <a:pt x="2772918" y="9525"/>
                </a:lnTo>
                <a:lnTo>
                  <a:pt x="2782443" y="19050"/>
                </a:lnTo>
                <a:lnTo>
                  <a:pt x="2791968" y="19050"/>
                </a:lnTo>
                <a:lnTo>
                  <a:pt x="2791968" y="1742693"/>
                </a:lnTo>
                <a:lnTo>
                  <a:pt x="2782443" y="1742693"/>
                </a:lnTo>
                <a:lnTo>
                  <a:pt x="2772918" y="1752218"/>
                </a:lnTo>
                <a:close/>
              </a:path>
              <a:path w="2792095" h="1762125">
                <a:moveTo>
                  <a:pt x="2791968" y="19050"/>
                </a:moveTo>
                <a:lnTo>
                  <a:pt x="2782443" y="19050"/>
                </a:lnTo>
                <a:lnTo>
                  <a:pt x="2772918" y="9525"/>
                </a:lnTo>
                <a:lnTo>
                  <a:pt x="2791968" y="9525"/>
                </a:lnTo>
                <a:lnTo>
                  <a:pt x="2791968" y="19050"/>
                </a:lnTo>
                <a:close/>
              </a:path>
              <a:path w="2792095" h="1762125">
                <a:moveTo>
                  <a:pt x="19050" y="1752218"/>
                </a:moveTo>
                <a:lnTo>
                  <a:pt x="9525" y="1742693"/>
                </a:lnTo>
                <a:lnTo>
                  <a:pt x="19050" y="1742693"/>
                </a:lnTo>
                <a:lnTo>
                  <a:pt x="19050" y="1752218"/>
                </a:lnTo>
                <a:close/>
              </a:path>
              <a:path w="2792095" h="1762125">
                <a:moveTo>
                  <a:pt x="2772918" y="1752218"/>
                </a:moveTo>
                <a:lnTo>
                  <a:pt x="19050" y="1752218"/>
                </a:lnTo>
                <a:lnTo>
                  <a:pt x="19050" y="1742693"/>
                </a:lnTo>
                <a:lnTo>
                  <a:pt x="2772918" y="1742693"/>
                </a:lnTo>
                <a:lnTo>
                  <a:pt x="2772918" y="1752218"/>
                </a:lnTo>
                <a:close/>
              </a:path>
              <a:path w="2792095" h="1762125">
                <a:moveTo>
                  <a:pt x="2791968" y="1752218"/>
                </a:moveTo>
                <a:lnTo>
                  <a:pt x="2772918" y="1752218"/>
                </a:lnTo>
                <a:lnTo>
                  <a:pt x="2782443" y="1742693"/>
                </a:lnTo>
                <a:lnTo>
                  <a:pt x="2791968" y="1742693"/>
                </a:lnTo>
                <a:lnTo>
                  <a:pt x="2791968" y="1752218"/>
                </a:lnTo>
                <a:close/>
              </a:path>
            </a:pathLst>
          </a:custGeom>
          <a:solidFill>
            <a:srgbClr val="C00000"/>
          </a:solidFill>
        </p:spPr>
        <p:txBody>
          <a:bodyPr wrap="square" lIns="0" tIns="0" rIns="0" bIns="0" rtlCol="0"/>
          <a:lstStyle/>
          <a:p>
            <a:endParaRPr/>
          </a:p>
        </p:txBody>
      </p:sp>
      <p:sp>
        <p:nvSpPr>
          <p:cNvPr id="20" name="object 20"/>
          <p:cNvSpPr txBox="1"/>
          <p:nvPr/>
        </p:nvSpPr>
        <p:spPr>
          <a:xfrm>
            <a:off x="8544229" y="4666449"/>
            <a:ext cx="2515235" cy="1560830"/>
          </a:xfrm>
          <a:prstGeom prst="rect">
            <a:avLst/>
          </a:prstGeom>
        </p:spPr>
        <p:txBody>
          <a:bodyPr vert="horz" wrap="square" lIns="0" tIns="12700" rIns="0" bIns="0" rtlCol="0">
            <a:spAutoFit/>
          </a:bodyPr>
          <a:lstStyle/>
          <a:p>
            <a:pPr marL="12700" marR="5080">
              <a:lnSpc>
                <a:spcPct val="119900"/>
              </a:lnSpc>
              <a:spcBef>
                <a:spcPts val="100"/>
              </a:spcBef>
            </a:pPr>
            <a:r>
              <a:rPr sz="1400" dirty="0">
                <a:latin typeface="微软雅黑"/>
                <a:cs typeface="微软雅黑"/>
              </a:rPr>
              <a:t>通过专人回复</a:t>
            </a:r>
            <a:r>
              <a:rPr sz="1400" spc="-5" dirty="0">
                <a:latin typeface="微软雅黑"/>
                <a:cs typeface="微软雅黑"/>
              </a:rPr>
              <a:t>+</a:t>
            </a:r>
            <a:r>
              <a:rPr sz="1400" dirty="0">
                <a:latin typeface="微软雅黑"/>
                <a:cs typeface="微软雅黑"/>
              </a:rPr>
              <a:t>设置关键字</a:t>
            </a:r>
            <a:r>
              <a:rPr sz="1400" spc="5" dirty="0">
                <a:latin typeface="微软雅黑"/>
                <a:cs typeface="微软雅黑"/>
              </a:rPr>
              <a:t>自 </a:t>
            </a:r>
            <a:r>
              <a:rPr sz="1400" dirty="0">
                <a:latin typeface="微软雅黑"/>
                <a:cs typeface="微软雅黑"/>
              </a:rPr>
              <a:t>动回复，进行有效的私信管理， 配合平台用户管理功能，对</a:t>
            </a:r>
            <a:r>
              <a:rPr sz="1400" spc="5" dirty="0">
                <a:latin typeface="微软雅黑"/>
                <a:cs typeface="微软雅黑"/>
              </a:rPr>
              <a:t>高 </a:t>
            </a:r>
            <a:r>
              <a:rPr sz="1400" dirty="0">
                <a:latin typeface="微软雅黑"/>
                <a:cs typeface="微软雅黑"/>
              </a:rPr>
              <a:t>忠诚度用户进行有效维护，</a:t>
            </a:r>
            <a:r>
              <a:rPr sz="1400" spc="5" dirty="0">
                <a:latin typeface="微软雅黑"/>
                <a:cs typeface="微软雅黑"/>
              </a:rPr>
              <a:t>提 </a:t>
            </a:r>
            <a:r>
              <a:rPr sz="1400" dirty="0">
                <a:latin typeface="微软雅黑"/>
                <a:cs typeface="微软雅黑"/>
              </a:rPr>
              <a:t>升粉丝留存及活跃的同时实</a:t>
            </a:r>
            <a:r>
              <a:rPr sz="1400" spc="5" dirty="0">
                <a:latin typeface="微软雅黑"/>
                <a:cs typeface="微软雅黑"/>
              </a:rPr>
              <a:t>现 </a:t>
            </a:r>
            <a:r>
              <a:rPr sz="1400" dirty="0">
                <a:latin typeface="微软雅黑"/>
                <a:cs typeface="微软雅黑"/>
              </a:rPr>
              <a:t>销售引导及服</a:t>
            </a:r>
            <a:r>
              <a:rPr sz="1400" spc="5" dirty="0">
                <a:latin typeface="微软雅黑"/>
                <a:cs typeface="微软雅黑"/>
              </a:rPr>
              <a:t>务</a:t>
            </a:r>
            <a:endParaRPr sz="1400">
              <a:latin typeface="微软雅黑"/>
              <a:cs typeface="微软雅黑"/>
            </a:endParaRPr>
          </a:p>
        </p:txBody>
      </p:sp>
      <p:sp>
        <p:nvSpPr>
          <p:cNvPr id="21" name="object 21"/>
          <p:cNvSpPr/>
          <p:nvPr/>
        </p:nvSpPr>
        <p:spPr>
          <a:xfrm>
            <a:off x="8414004" y="2247900"/>
            <a:ext cx="2677668" cy="1600200"/>
          </a:xfrm>
          <a:prstGeom prst="rect">
            <a:avLst/>
          </a:prstGeom>
          <a:blipFill>
            <a:blip r:embed="rId7" cstate="print"/>
            <a:stretch>
              <a:fillRect/>
            </a:stretch>
          </a:blipFill>
        </p:spPr>
        <p:txBody>
          <a:bodyPr wrap="square" lIns="0" tIns="0" rIns="0" bIns="0" rtlCol="0"/>
          <a:lstStyle/>
          <a:p>
            <a:endParaRPr/>
          </a:p>
        </p:txBody>
      </p:sp>
      <p:sp>
        <p:nvSpPr>
          <p:cNvPr id="22" name="object 22"/>
          <p:cNvSpPr/>
          <p:nvPr/>
        </p:nvSpPr>
        <p:spPr>
          <a:xfrm>
            <a:off x="8404479" y="2238375"/>
            <a:ext cx="2696845" cy="1619250"/>
          </a:xfrm>
          <a:custGeom>
            <a:avLst/>
            <a:gdLst/>
            <a:ahLst/>
            <a:cxnLst/>
            <a:rect l="l" t="t" r="r" b="b"/>
            <a:pathLst>
              <a:path w="2696845" h="1619250">
                <a:moveTo>
                  <a:pt x="2691955" y="1619250"/>
                </a:moveTo>
                <a:lnTo>
                  <a:pt x="4762" y="1619250"/>
                </a:lnTo>
                <a:lnTo>
                  <a:pt x="3289" y="1619021"/>
                </a:lnTo>
                <a:lnTo>
                  <a:pt x="1968" y="1618335"/>
                </a:lnTo>
                <a:lnTo>
                  <a:pt x="914" y="1617281"/>
                </a:lnTo>
                <a:lnTo>
                  <a:pt x="228" y="1615960"/>
                </a:lnTo>
                <a:lnTo>
                  <a:pt x="0" y="1614487"/>
                </a:lnTo>
                <a:lnTo>
                  <a:pt x="0" y="4762"/>
                </a:lnTo>
                <a:lnTo>
                  <a:pt x="4762" y="0"/>
                </a:lnTo>
                <a:lnTo>
                  <a:pt x="2691955" y="0"/>
                </a:lnTo>
                <a:lnTo>
                  <a:pt x="2696718" y="4762"/>
                </a:lnTo>
                <a:lnTo>
                  <a:pt x="9525" y="4762"/>
                </a:lnTo>
                <a:lnTo>
                  <a:pt x="4762" y="9525"/>
                </a:lnTo>
                <a:lnTo>
                  <a:pt x="9525" y="9525"/>
                </a:lnTo>
                <a:lnTo>
                  <a:pt x="9525" y="1609725"/>
                </a:lnTo>
                <a:lnTo>
                  <a:pt x="4762" y="1609725"/>
                </a:lnTo>
                <a:lnTo>
                  <a:pt x="9525" y="1614487"/>
                </a:lnTo>
                <a:lnTo>
                  <a:pt x="2696718" y="1614487"/>
                </a:lnTo>
                <a:lnTo>
                  <a:pt x="2696489" y="1615960"/>
                </a:lnTo>
                <a:lnTo>
                  <a:pt x="2695803" y="1617281"/>
                </a:lnTo>
                <a:lnTo>
                  <a:pt x="2694749" y="1618335"/>
                </a:lnTo>
                <a:lnTo>
                  <a:pt x="2693428" y="1619021"/>
                </a:lnTo>
                <a:lnTo>
                  <a:pt x="2691955" y="1619250"/>
                </a:lnTo>
                <a:close/>
              </a:path>
              <a:path w="2696845" h="1619250">
                <a:moveTo>
                  <a:pt x="9525" y="9525"/>
                </a:moveTo>
                <a:lnTo>
                  <a:pt x="4762" y="9525"/>
                </a:lnTo>
                <a:lnTo>
                  <a:pt x="9525" y="4762"/>
                </a:lnTo>
                <a:lnTo>
                  <a:pt x="9525" y="9525"/>
                </a:lnTo>
                <a:close/>
              </a:path>
              <a:path w="2696845" h="1619250">
                <a:moveTo>
                  <a:pt x="2687193" y="9525"/>
                </a:moveTo>
                <a:lnTo>
                  <a:pt x="9525" y="9525"/>
                </a:lnTo>
                <a:lnTo>
                  <a:pt x="9525" y="4762"/>
                </a:lnTo>
                <a:lnTo>
                  <a:pt x="2687193" y="4762"/>
                </a:lnTo>
                <a:lnTo>
                  <a:pt x="2687193" y="9525"/>
                </a:lnTo>
                <a:close/>
              </a:path>
              <a:path w="2696845" h="1619250">
                <a:moveTo>
                  <a:pt x="2687193" y="1614487"/>
                </a:moveTo>
                <a:lnTo>
                  <a:pt x="2687193" y="4762"/>
                </a:lnTo>
                <a:lnTo>
                  <a:pt x="2691955" y="9525"/>
                </a:lnTo>
                <a:lnTo>
                  <a:pt x="2696718" y="9525"/>
                </a:lnTo>
                <a:lnTo>
                  <a:pt x="2696718" y="1609725"/>
                </a:lnTo>
                <a:lnTo>
                  <a:pt x="2691955" y="1609725"/>
                </a:lnTo>
                <a:lnTo>
                  <a:pt x="2687193" y="1614487"/>
                </a:lnTo>
                <a:close/>
              </a:path>
              <a:path w="2696845" h="1619250">
                <a:moveTo>
                  <a:pt x="2696718" y="9525"/>
                </a:moveTo>
                <a:lnTo>
                  <a:pt x="2691955" y="9525"/>
                </a:lnTo>
                <a:lnTo>
                  <a:pt x="2687193" y="4762"/>
                </a:lnTo>
                <a:lnTo>
                  <a:pt x="2696718" y="4762"/>
                </a:lnTo>
                <a:lnTo>
                  <a:pt x="2696718" y="9525"/>
                </a:lnTo>
                <a:close/>
              </a:path>
              <a:path w="2696845" h="1619250">
                <a:moveTo>
                  <a:pt x="9525" y="1614487"/>
                </a:moveTo>
                <a:lnTo>
                  <a:pt x="4762" y="1609725"/>
                </a:lnTo>
                <a:lnTo>
                  <a:pt x="9525" y="1609725"/>
                </a:lnTo>
                <a:lnTo>
                  <a:pt x="9525" y="1614487"/>
                </a:lnTo>
                <a:close/>
              </a:path>
              <a:path w="2696845" h="1619250">
                <a:moveTo>
                  <a:pt x="2687193" y="1614487"/>
                </a:moveTo>
                <a:lnTo>
                  <a:pt x="9525" y="1614487"/>
                </a:lnTo>
                <a:lnTo>
                  <a:pt x="9525" y="1609725"/>
                </a:lnTo>
                <a:lnTo>
                  <a:pt x="2687193" y="1609725"/>
                </a:lnTo>
                <a:lnTo>
                  <a:pt x="2687193" y="1614487"/>
                </a:lnTo>
                <a:close/>
              </a:path>
              <a:path w="2696845" h="1619250">
                <a:moveTo>
                  <a:pt x="2696718" y="1614487"/>
                </a:moveTo>
                <a:lnTo>
                  <a:pt x="2687193" y="1614487"/>
                </a:lnTo>
                <a:lnTo>
                  <a:pt x="2691955" y="1609725"/>
                </a:lnTo>
                <a:lnTo>
                  <a:pt x="2696718" y="1609725"/>
                </a:lnTo>
                <a:lnTo>
                  <a:pt x="2696718" y="1614487"/>
                </a:lnTo>
                <a:close/>
              </a:path>
            </a:pathLst>
          </a:custGeom>
          <a:solidFill>
            <a:srgbClr val="EDB450"/>
          </a:solidFill>
        </p:spPr>
        <p:txBody>
          <a:bodyPr wrap="square" lIns="0" tIns="0" rIns="0" bIns="0" rtlCol="0"/>
          <a:lstStyle/>
          <a:p>
            <a:endParaRPr/>
          </a:p>
        </p:txBody>
      </p:sp>
      <p:sp>
        <p:nvSpPr>
          <p:cNvPr id="23" name="object 23"/>
          <p:cNvSpPr txBox="1"/>
          <p:nvPr/>
        </p:nvSpPr>
        <p:spPr>
          <a:xfrm>
            <a:off x="679437" y="910221"/>
            <a:ext cx="8712200" cy="787400"/>
          </a:xfrm>
          <a:prstGeom prst="rect">
            <a:avLst/>
          </a:prstGeom>
        </p:spPr>
        <p:txBody>
          <a:bodyPr vert="horz" wrap="square" lIns="0" tIns="119380" rIns="0" bIns="0" rtlCol="0">
            <a:spAutoFit/>
          </a:bodyPr>
          <a:lstStyle/>
          <a:p>
            <a:pPr marL="12700">
              <a:lnSpc>
                <a:spcPct val="100000"/>
              </a:lnSpc>
              <a:spcBef>
                <a:spcPts val="940"/>
              </a:spcBef>
            </a:pPr>
            <a:r>
              <a:rPr sz="1800" dirty="0">
                <a:latin typeface="微软雅黑"/>
                <a:cs typeface="微软雅黑"/>
              </a:rPr>
              <a:t>构建及持续优化，使整体评论内容体系化、语言风格特色化</a:t>
            </a:r>
            <a:endParaRPr sz="1800">
              <a:latin typeface="微软雅黑"/>
              <a:cs typeface="微软雅黑"/>
            </a:endParaRPr>
          </a:p>
          <a:p>
            <a:pPr marL="12700">
              <a:lnSpc>
                <a:spcPct val="100000"/>
              </a:lnSpc>
              <a:spcBef>
                <a:spcPts val="840"/>
              </a:spcBef>
            </a:pPr>
            <a:r>
              <a:rPr sz="1800" dirty="0">
                <a:latin typeface="微软雅黑"/>
                <a:cs typeface="微软雅黑"/>
              </a:rPr>
              <a:t>形成抖音品牌形象，以此强化品牌与用户的关系，引导用户返回关注，提高粉丝转化率</a:t>
            </a:r>
            <a:endParaRPr sz="1800">
              <a:latin typeface="微软雅黑"/>
              <a:cs typeface="微软雅黑"/>
            </a:endParaRPr>
          </a:p>
        </p:txBody>
      </p:sp>
      <p:sp>
        <p:nvSpPr>
          <p:cNvPr id="24" name="object 24"/>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3288273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87794" y="311111"/>
            <a:ext cx="2158365" cy="451484"/>
          </a:xfrm>
          <a:prstGeom prst="rect">
            <a:avLst/>
          </a:prstGeom>
        </p:spPr>
        <p:txBody>
          <a:bodyPr vert="horz" wrap="square" lIns="0" tIns="12065" rIns="0" bIns="0" rtlCol="0">
            <a:spAutoFit/>
          </a:bodyPr>
          <a:lstStyle/>
          <a:p>
            <a:pPr marL="12700">
              <a:lnSpc>
                <a:spcPct val="100000"/>
              </a:lnSpc>
              <a:spcBef>
                <a:spcPts val="95"/>
              </a:spcBef>
            </a:pPr>
            <a:r>
              <a:rPr sz="2800" dirty="0"/>
              <a:t>账号变现逻</a:t>
            </a:r>
            <a:r>
              <a:rPr sz="2800" spc="-5" dirty="0"/>
              <a:t>辑</a:t>
            </a:r>
            <a:endParaRPr sz="2800"/>
          </a:p>
        </p:txBody>
      </p:sp>
      <p:sp>
        <p:nvSpPr>
          <p:cNvPr id="3" name="object 3"/>
          <p:cNvSpPr/>
          <p:nvPr/>
        </p:nvSpPr>
        <p:spPr>
          <a:xfrm>
            <a:off x="256031" y="2529839"/>
            <a:ext cx="2880144" cy="288320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3628644" y="2529839"/>
            <a:ext cx="3361944" cy="2311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7074407" y="1597672"/>
            <a:ext cx="5012982" cy="43180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txBox="1"/>
          <p:nvPr/>
        </p:nvSpPr>
        <p:spPr>
          <a:xfrm>
            <a:off x="8386419" y="4711903"/>
            <a:ext cx="1064260" cy="81788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535353"/>
                </a:solidFill>
                <a:latin typeface="微软雅黑"/>
                <a:cs typeface="微软雅黑"/>
              </a:rPr>
              <a:t>小程序</a:t>
            </a:r>
            <a:endParaRPr sz="1200">
              <a:latin typeface="微软雅黑"/>
              <a:cs typeface="微软雅黑"/>
            </a:endParaRPr>
          </a:p>
          <a:p>
            <a:pPr>
              <a:lnSpc>
                <a:spcPct val="100000"/>
              </a:lnSpc>
            </a:pPr>
            <a:endParaRPr sz="1600">
              <a:latin typeface="Times New Roman"/>
              <a:cs typeface="Times New Roman"/>
            </a:endParaRPr>
          </a:p>
          <a:p>
            <a:pPr>
              <a:lnSpc>
                <a:spcPct val="100000"/>
              </a:lnSpc>
              <a:spcBef>
                <a:spcPts val="20"/>
              </a:spcBef>
            </a:pPr>
            <a:endParaRPr sz="1300">
              <a:latin typeface="Times New Roman"/>
              <a:cs typeface="Times New Roman"/>
            </a:endParaRPr>
          </a:p>
          <a:p>
            <a:pPr marR="5080" algn="r">
              <a:lnSpc>
                <a:spcPct val="100000"/>
              </a:lnSpc>
            </a:pPr>
            <a:r>
              <a:rPr sz="1200" b="1" dirty="0">
                <a:solidFill>
                  <a:srgbClr val="535353"/>
                </a:solidFill>
                <a:latin typeface="微软雅黑"/>
                <a:cs typeface="微软雅黑"/>
              </a:rPr>
              <a:t>P</a:t>
            </a:r>
            <a:r>
              <a:rPr sz="1200" b="1" spc="-5" dirty="0">
                <a:solidFill>
                  <a:srgbClr val="535353"/>
                </a:solidFill>
                <a:latin typeface="微软雅黑"/>
                <a:cs typeface="微软雅黑"/>
              </a:rPr>
              <a:t>O</a:t>
            </a:r>
            <a:r>
              <a:rPr sz="1200" b="1" dirty="0">
                <a:solidFill>
                  <a:srgbClr val="535353"/>
                </a:solidFill>
                <a:latin typeface="微软雅黑"/>
                <a:cs typeface="微软雅黑"/>
              </a:rPr>
              <a:t>I</a:t>
            </a:r>
            <a:endParaRPr sz="1200">
              <a:latin typeface="微软雅黑"/>
              <a:cs typeface="微软雅黑"/>
            </a:endParaRPr>
          </a:p>
        </p:txBody>
      </p:sp>
      <p:sp>
        <p:nvSpPr>
          <p:cNvPr id="7" name="object 7"/>
          <p:cNvSpPr txBox="1"/>
          <p:nvPr/>
        </p:nvSpPr>
        <p:spPr>
          <a:xfrm>
            <a:off x="8377453" y="2524823"/>
            <a:ext cx="63500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535353"/>
                </a:solidFill>
                <a:latin typeface="微软雅黑"/>
                <a:cs typeface="微软雅黑"/>
              </a:rPr>
              <a:t>商品橱窗</a:t>
            </a:r>
            <a:endParaRPr sz="1200">
              <a:latin typeface="微软雅黑"/>
              <a:cs typeface="微软雅黑"/>
            </a:endParaRPr>
          </a:p>
        </p:txBody>
      </p:sp>
      <p:sp>
        <p:nvSpPr>
          <p:cNvPr id="8" name="object 8"/>
          <p:cNvSpPr txBox="1"/>
          <p:nvPr/>
        </p:nvSpPr>
        <p:spPr>
          <a:xfrm>
            <a:off x="9951046" y="5571325"/>
            <a:ext cx="33020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535353"/>
                </a:solidFill>
                <a:latin typeface="微软雅黑"/>
                <a:cs typeface="微软雅黑"/>
              </a:rPr>
              <a:t>私信</a:t>
            </a:r>
            <a:endParaRPr sz="1200">
              <a:latin typeface="微软雅黑"/>
              <a:cs typeface="微软雅黑"/>
            </a:endParaRPr>
          </a:p>
        </p:txBody>
      </p:sp>
      <p:sp>
        <p:nvSpPr>
          <p:cNvPr id="9" name="object 9"/>
          <p:cNvSpPr txBox="1"/>
          <p:nvPr/>
        </p:nvSpPr>
        <p:spPr>
          <a:xfrm>
            <a:off x="9492259" y="1876590"/>
            <a:ext cx="330200"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535353"/>
                </a:solidFill>
                <a:latin typeface="微软雅黑"/>
                <a:cs typeface="微软雅黑"/>
              </a:rPr>
              <a:t>直播</a:t>
            </a:r>
            <a:endParaRPr sz="1200">
              <a:latin typeface="微软雅黑"/>
              <a:cs typeface="微软雅黑"/>
            </a:endParaRPr>
          </a:p>
        </p:txBody>
      </p:sp>
      <p:sp>
        <p:nvSpPr>
          <p:cNvPr id="10" name="object 10"/>
          <p:cNvSpPr txBox="1"/>
          <p:nvPr/>
        </p:nvSpPr>
        <p:spPr>
          <a:xfrm>
            <a:off x="10305401" y="3264700"/>
            <a:ext cx="381635" cy="240029"/>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FFFFFF"/>
                </a:solidFill>
                <a:latin typeface="微软雅黑"/>
                <a:cs typeface="微软雅黑"/>
              </a:rPr>
              <a:t>带</a:t>
            </a:r>
            <a:r>
              <a:rPr sz="1400" b="1" spc="5" dirty="0">
                <a:solidFill>
                  <a:srgbClr val="FFFFFF"/>
                </a:solidFill>
                <a:latin typeface="微软雅黑"/>
                <a:cs typeface="微软雅黑"/>
              </a:rPr>
              <a:t>货</a:t>
            </a:r>
            <a:endParaRPr sz="1400">
              <a:latin typeface="微软雅黑"/>
              <a:cs typeface="微软雅黑"/>
            </a:endParaRPr>
          </a:p>
        </p:txBody>
      </p:sp>
      <p:sp>
        <p:nvSpPr>
          <p:cNvPr id="11" name="object 11"/>
          <p:cNvSpPr txBox="1"/>
          <p:nvPr/>
        </p:nvSpPr>
        <p:spPr>
          <a:xfrm>
            <a:off x="10305401" y="3734727"/>
            <a:ext cx="381635" cy="240029"/>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FFFFFF"/>
                </a:solidFill>
                <a:latin typeface="微软雅黑"/>
                <a:cs typeface="微软雅黑"/>
              </a:rPr>
              <a:t>引</a:t>
            </a:r>
            <a:r>
              <a:rPr sz="1400" b="1" spc="5" dirty="0">
                <a:solidFill>
                  <a:srgbClr val="FFFFFF"/>
                </a:solidFill>
                <a:latin typeface="微软雅黑"/>
                <a:cs typeface="微软雅黑"/>
              </a:rPr>
              <a:t>流</a:t>
            </a:r>
            <a:endParaRPr sz="1400">
              <a:latin typeface="微软雅黑"/>
              <a:cs typeface="微软雅黑"/>
            </a:endParaRPr>
          </a:p>
        </p:txBody>
      </p:sp>
      <p:sp>
        <p:nvSpPr>
          <p:cNvPr id="12" name="object 12"/>
          <p:cNvSpPr txBox="1"/>
          <p:nvPr/>
        </p:nvSpPr>
        <p:spPr>
          <a:xfrm>
            <a:off x="10305401" y="4204766"/>
            <a:ext cx="381635" cy="240029"/>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FFFFFF"/>
                </a:solidFill>
                <a:latin typeface="微软雅黑"/>
                <a:cs typeface="微软雅黑"/>
              </a:rPr>
              <a:t>联</a:t>
            </a:r>
            <a:r>
              <a:rPr sz="1400" b="1" spc="5" dirty="0">
                <a:solidFill>
                  <a:srgbClr val="FFFFFF"/>
                </a:solidFill>
                <a:latin typeface="微软雅黑"/>
                <a:cs typeface="微软雅黑"/>
              </a:rPr>
              <a:t>动</a:t>
            </a:r>
            <a:endParaRPr sz="1400">
              <a:latin typeface="微软雅黑"/>
              <a:cs typeface="微软雅黑"/>
            </a:endParaRPr>
          </a:p>
        </p:txBody>
      </p:sp>
      <p:sp>
        <p:nvSpPr>
          <p:cNvPr id="13" name="object 13"/>
          <p:cNvSpPr txBox="1"/>
          <p:nvPr/>
        </p:nvSpPr>
        <p:spPr>
          <a:xfrm>
            <a:off x="8351545" y="3468116"/>
            <a:ext cx="1494790" cy="636270"/>
          </a:xfrm>
          <a:prstGeom prst="rect">
            <a:avLst/>
          </a:prstGeom>
        </p:spPr>
        <p:txBody>
          <a:bodyPr vert="horz" wrap="square" lIns="0" tIns="13335" rIns="0" bIns="0" rtlCol="0">
            <a:spAutoFit/>
          </a:bodyPr>
          <a:lstStyle/>
          <a:p>
            <a:pPr marL="12700">
              <a:lnSpc>
                <a:spcPct val="100000"/>
              </a:lnSpc>
              <a:spcBef>
                <a:spcPts val="105"/>
              </a:spcBef>
              <a:tabLst>
                <a:tab pos="972819" algn="l"/>
              </a:tabLst>
            </a:pPr>
            <a:r>
              <a:rPr sz="2000" b="1" dirty="0">
                <a:solidFill>
                  <a:srgbClr val="171643"/>
                </a:solidFill>
                <a:latin typeface="微软雅黑"/>
                <a:cs typeface="微软雅黑"/>
              </a:rPr>
              <a:t>产</a:t>
            </a:r>
            <a:r>
              <a:rPr sz="2000" b="1" spc="5" dirty="0">
                <a:solidFill>
                  <a:srgbClr val="171643"/>
                </a:solidFill>
                <a:latin typeface="微软雅黑"/>
                <a:cs typeface="微软雅黑"/>
              </a:rPr>
              <a:t>品</a:t>
            </a:r>
            <a:r>
              <a:rPr sz="2000" b="1" dirty="0">
                <a:solidFill>
                  <a:srgbClr val="171643"/>
                </a:solidFill>
                <a:latin typeface="微软雅黑"/>
                <a:cs typeface="微软雅黑"/>
              </a:rPr>
              <a:t>	转</a:t>
            </a:r>
            <a:r>
              <a:rPr sz="2000" b="1" spc="5" dirty="0">
                <a:solidFill>
                  <a:srgbClr val="171643"/>
                </a:solidFill>
                <a:latin typeface="微软雅黑"/>
                <a:cs typeface="微软雅黑"/>
              </a:rPr>
              <a:t>化</a:t>
            </a:r>
            <a:endParaRPr sz="2000">
              <a:latin typeface="微软雅黑"/>
              <a:cs typeface="微软雅黑"/>
            </a:endParaRPr>
          </a:p>
          <a:p>
            <a:pPr marL="12700">
              <a:lnSpc>
                <a:spcPct val="100000"/>
              </a:lnSpc>
              <a:tabLst>
                <a:tab pos="972819" algn="l"/>
              </a:tabLst>
            </a:pPr>
            <a:r>
              <a:rPr sz="2000" b="1" dirty="0">
                <a:solidFill>
                  <a:srgbClr val="171643"/>
                </a:solidFill>
                <a:latin typeface="微软雅黑"/>
                <a:cs typeface="微软雅黑"/>
              </a:rPr>
              <a:t>组</a:t>
            </a:r>
            <a:r>
              <a:rPr sz="2000" b="1" spc="5" dirty="0">
                <a:solidFill>
                  <a:srgbClr val="171643"/>
                </a:solidFill>
                <a:latin typeface="微软雅黑"/>
                <a:cs typeface="微软雅黑"/>
              </a:rPr>
              <a:t>件</a:t>
            </a:r>
            <a:r>
              <a:rPr sz="2000" b="1" dirty="0">
                <a:solidFill>
                  <a:srgbClr val="171643"/>
                </a:solidFill>
                <a:latin typeface="微软雅黑"/>
                <a:cs typeface="微软雅黑"/>
              </a:rPr>
              <a:t>	目</a:t>
            </a:r>
            <a:r>
              <a:rPr sz="2000" b="1" spc="5" dirty="0">
                <a:solidFill>
                  <a:srgbClr val="171643"/>
                </a:solidFill>
                <a:latin typeface="微软雅黑"/>
                <a:cs typeface="微软雅黑"/>
              </a:rPr>
              <a:t>标</a:t>
            </a:r>
            <a:endParaRPr sz="2000">
              <a:latin typeface="微软雅黑"/>
              <a:cs typeface="微软雅黑"/>
            </a:endParaRPr>
          </a:p>
        </p:txBody>
      </p:sp>
      <p:sp>
        <p:nvSpPr>
          <p:cNvPr id="14" name="object 14"/>
          <p:cNvSpPr txBox="1"/>
          <p:nvPr/>
        </p:nvSpPr>
        <p:spPr>
          <a:xfrm>
            <a:off x="7331049" y="3508552"/>
            <a:ext cx="63500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FFFF"/>
                </a:solidFill>
                <a:latin typeface="微软雅黑"/>
                <a:cs typeface="微软雅黑"/>
              </a:rPr>
              <a:t>变现</a:t>
            </a:r>
            <a:endParaRPr sz="2400">
              <a:latin typeface="微软雅黑"/>
              <a:cs typeface="微软雅黑"/>
            </a:endParaRPr>
          </a:p>
        </p:txBody>
      </p:sp>
      <p:sp>
        <p:nvSpPr>
          <p:cNvPr id="15" name="object 15"/>
          <p:cNvSpPr txBox="1"/>
          <p:nvPr/>
        </p:nvSpPr>
        <p:spPr>
          <a:xfrm>
            <a:off x="445503" y="3488283"/>
            <a:ext cx="63500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FFFF"/>
                </a:solidFill>
                <a:latin typeface="微软雅黑"/>
                <a:cs typeface="微软雅黑"/>
              </a:rPr>
              <a:t>内容</a:t>
            </a:r>
            <a:endParaRPr sz="2400">
              <a:latin typeface="微软雅黑"/>
              <a:cs typeface="微软雅黑"/>
            </a:endParaRPr>
          </a:p>
        </p:txBody>
      </p:sp>
      <p:sp>
        <p:nvSpPr>
          <p:cNvPr id="16" name="object 16"/>
          <p:cNvSpPr txBox="1"/>
          <p:nvPr/>
        </p:nvSpPr>
        <p:spPr>
          <a:xfrm>
            <a:off x="1565910" y="3526790"/>
            <a:ext cx="969644" cy="331470"/>
          </a:xfrm>
          <a:prstGeom prst="rect">
            <a:avLst/>
          </a:prstGeom>
        </p:spPr>
        <p:txBody>
          <a:bodyPr vert="horz" wrap="square" lIns="0" tIns="13335" rIns="0" bIns="0" rtlCol="0">
            <a:spAutoFit/>
          </a:bodyPr>
          <a:lstStyle/>
          <a:p>
            <a:pPr marL="12700">
              <a:lnSpc>
                <a:spcPct val="100000"/>
              </a:lnSpc>
              <a:spcBef>
                <a:spcPts val="105"/>
              </a:spcBef>
            </a:pPr>
            <a:r>
              <a:rPr sz="2000" b="1" dirty="0">
                <a:solidFill>
                  <a:srgbClr val="171643"/>
                </a:solidFill>
                <a:latin typeface="微软雅黑"/>
                <a:cs typeface="微软雅黑"/>
              </a:rPr>
              <a:t>企业蓝V</a:t>
            </a:r>
            <a:endParaRPr sz="2000">
              <a:latin typeface="微软雅黑"/>
              <a:cs typeface="微软雅黑"/>
            </a:endParaRPr>
          </a:p>
        </p:txBody>
      </p:sp>
      <p:sp>
        <p:nvSpPr>
          <p:cNvPr id="17" name="object 17"/>
          <p:cNvSpPr txBox="1"/>
          <p:nvPr/>
        </p:nvSpPr>
        <p:spPr>
          <a:xfrm>
            <a:off x="3732847" y="3500983"/>
            <a:ext cx="937260" cy="391160"/>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FFFF"/>
                </a:solidFill>
                <a:latin typeface="微软雅黑"/>
                <a:cs typeface="微软雅黑"/>
              </a:rPr>
              <a:t>IP</a:t>
            </a:r>
            <a:r>
              <a:rPr sz="2400" b="1" dirty="0">
                <a:solidFill>
                  <a:srgbClr val="FFFFFF"/>
                </a:solidFill>
                <a:latin typeface="微软雅黑"/>
                <a:cs typeface="微软雅黑"/>
              </a:rPr>
              <a:t>账号</a:t>
            </a:r>
            <a:endParaRPr sz="2400">
              <a:latin typeface="微软雅黑"/>
              <a:cs typeface="微软雅黑"/>
            </a:endParaRPr>
          </a:p>
        </p:txBody>
      </p:sp>
      <p:sp>
        <p:nvSpPr>
          <p:cNvPr id="18" name="object 18"/>
          <p:cNvSpPr txBox="1"/>
          <p:nvPr/>
        </p:nvSpPr>
        <p:spPr>
          <a:xfrm>
            <a:off x="4886668" y="3103051"/>
            <a:ext cx="1550035" cy="1353185"/>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171643"/>
                </a:solidFill>
                <a:latin typeface="微软雅黑"/>
                <a:cs typeface="微软雅黑"/>
              </a:rPr>
              <a:t>自有粉丝流</a:t>
            </a:r>
            <a:r>
              <a:rPr sz="2000" b="1" spc="5" dirty="0">
                <a:solidFill>
                  <a:srgbClr val="171643"/>
                </a:solidFill>
                <a:latin typeface="微软雅黑"/>
                <a:cs typeface="微软雅黑"/>
              </a:rPr>
              <a:t>量</a:t>
            </a:r>
            <a:endParaRPr sz="2000">
              <a:latin typeface="微软雅黑"/>
              <a:cs typeface="微软雅黑"/>
            </a:endParaRPr>
          </a:p>
          <a:p>
            <a:pPr marL="24765">
              <a:lnSpc>
                <a:spcPct val="100000"/>
              </a:lnSpc>
              <a:spcBef>
                <a:spcPts val="365"/>
              </a:spcBef>
            </a:pPr>
            <a:r>
              <a:rPr sz="1600" b="1" dirty="0">
                <a:solidFill>
                  <a:srgbClr val="535353"/>
                </a:solidFill>
                <a:latin typeface="微软雅黑"/>
                <a:cs typeface="微软雅黑"/>
              </a:rPr>
              <a:t>品</a:t>
            </a:r>
            <a:r>
              <a:rPr sz="1600" b="1" spc="-5" dirty="0">
                <a:solidFill>
                  <a:srgbClr val="535353"/>
                </a:solidFill>
                <a:latin typeface="微软雅黑"/>
                <a:cs typeface="微软雅黑"/>
              </a:rPr>
              <a:t>牌</a:t>
            </a:r>
            <a:endParaRPr sz="1600">
              <a:latin typeface="微软雅黑"/>
              <a:cs typeface="微软雅黑"/>
            </a:endParaRPr>
          </a:p>
          <a:p>
            <a:pPr marL="24765">
              <a:lnSpc>
                <a:spcPct val="100000"/>
              </a:lnSpc>
              <a:spcBef>
                <a:spcPts val="10"/>
              </a:spcBef>
            </a:pPr>
            <a:r>
              <a:rPr sz="1050" dirty="0">
                <a:solidFill>
                  <a:srgbClr val="535353"/>
                </a:solidFill>
                <a:latin typeface="微软雅黑"/>
                <a:cs typeface="微软雅黑"/>
              </a:rPr>
              <a:t>品牌理念、影响</a:t>
            </a:r>
            <a:r>
              <a:rPr sz="1050" spc="5" dirty="0">
                <a:solidFill>
                  <a:srgbClr val="535353"/>
                </a:solidFill>
                <a:latin typeface="微软雅黑"/>
                <a:cs typeface="微软雅黑"/>
              </a:rPr>
              <a:t>力</a:t>
            </a:r>
            <a:endParaRPr sz="1050">
              <a:latin typeface="微软雅黑"/>
              <a:cs typeface="微软雅黑"/>
            </a:endParaRPr>
          </a:p>
          <a:p>
            <a:pPr marL="24765">
              <a:lnSpc>
                <a:spcPct val="100000"/>
              </a:lnSpc>
              <a:spcBef>
                <a:spcPts val="835"/>
              </a:spcBef>
            </a:pPr>
            <a:r>
              <a:rPr sz="1600" b="1" dirty="0">
                <a:solidFill>
                  <a:srgbClr val="535353"/>
                </a:solidFill>
                <a:latin typeface="微软雅黑"/>
                <a:cs typeface="微软雅黑"/>
              </a:rPr>
              <a:t>营</a:t>
            </a:r>
            <a:r>
              <a:rPr sz="1600" b="1" spc="-5" dirty="0">
                <a:solidFill>
                  <a:srgbClr val="535353"/>
                </a:solidFill>
                <a:latin typeface="微软雅黑"/>
                <a:cs typeface="微软雅黑"/>
              </a:rPr>
              <a:t>销</a:t>
            </a:r>
            <a:endParaRPr sz="1600">
              <a:latin typeface="微软雅黑"/>
              <a:cs typeface="微软雅黑"/>
            </a:endParaRPr>
          </a:p>
          <a:p>
            <a:pPr marL="24765">
              <a:lnSpc>
                <a:spcPct val="100000"/>
              </a:lnSpc>
              <a:spcBef>
                <a:spcPts val="10"/>
              </a:spcBef>
            </a:pPr>
            <a:r>
              <a:rPr sz="1050" dirty="0">
                <a:solidFill>
                  <a:srgbClr val="535353"/>
                </a:solidFill>
                <a:latin typeface="微软雅黑"/>
                <a:cs typeface="微软雅黑"/>
              </a:rPr>
              <a:t>市场占领、获</a:t>
            </a:r>
            <a:r>
              <a:rPr sz="1050" spc="5" dirty="0">
                <a:solidFill>
                  <a:srgbClr val="535353"/>
                </a:solidFill>
                <a:latin typeface="微软雅黑"/>
                <a:cs typeface="微软雅黑"/>
              </a:rPr>
              <a:t>客</a:t>
            </a:r>
            <a:endParaRPr sz="1050">
              <a:latin typeface="微软雅黑"/>
              <a:cs typeface="微软雅黑"/>
            </a:endParaRPr>
          </a:p>
        </p:txBody>
      </p:sp>
      <p:sp>
        <p:nvSpPr>
          <p:cNvPr id="19" name="object 19"/>
          <p:cNvSpPr txBox="1"/>
          <p:nvPr/>
        </p:nvSpPr>
        <p:spPr>
          <a:xfrm>
            <a:off x="458228" y="5488775"/>
            <a:ext cx="1624965" cy="24002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252525"/>
                </a:solidFill>
                <a:latin typeface="微软雅黑"/>
                <a:cs typeface="微软雅黑"/>
              </a:rPr>
              <a:t>抖音IP号内容影响</a:t>
            </a:r>
            <a:r>
              <a:rPr sz="1400" b="1" spc="5" dirty="0">
                <a:solidFill>
                  <a:srgbClr val="252525"/>
                </a:solidFill>
                <a:latin typeface="微软雅黑"/>
                <a:cs typeface="微软雅黑"/>
              </a:rPr>
              <a:t>力</a:t>
            </a:r>
            <a:endParaRPr sz="1400">
              <a:latin typeface="微软雅黑"/>
              <a:cs typeface="微软雅黑"/>
            </a:endParaRPr>
          </a:p>
        </p:txBody>
      </p:sp>
      <p:sp>
        <p:nvSpPr>
          <p:cNvPr id="20" name="object 20"/>
          <p:cNvSpPr txBox="1"/>
          <p:nvPr/>
        </p:nvSpPr>
        <p:spPr>
          <a:xfrm>
            <a:off x="6244539" y="5488775"/>
            <a:ext cx="1624965" cy="240029"/>
          </a:xfrm>
          <a:prstGeom prst="rect">
            <a:avLst/>
          </a:prstGeom>
        </p:spPr>
        <p:txBody>
          <a:bodyPr vert="horz" wrap="square" lIns="0" tIns="13335" rIns="0" bIns="0" rtlCol="0">
            <a:spAutoFit/>
          </a:bodyPr>
          <a:lstStyle/>
          <a:p>
            <a:pPr marL="12700">
              <a:lnSpc>
                <a:spcPct val="100000"/>
              </a:lnSpc>
              <a:spcBef>
                <a:spcPts val="105"/>
              </a:spcBef>
            </a:pPr>
            <a:r>
              <a:rPr sz="1400" b="1" spc="-5" dirty="0">
                <a:solidFill>
                  <a:srgbClr val="252525"/>
                </a:solidFill>
                <a:latin typeface="微软雅黑"/>
                <a:cs typeface="微软雅黑"/>
              </a:rPr>
              <a:t>抖音IP号内容影响</a:t>
            </a:r>
            <a:r>
              <a:rPr sz="1400" b="1" spc="5" dirty="0">
                <a:solidFill>
                  <a:srgbClr val="252525"/>
                </a:solidFill>
                <a:latin typeface="微软雅黑"/>
                <a:cs typeface="微软雅黑"/>
              </a:rPr>
              <a:t>力</a:t>
            </a:r>
            <a:endParaRPr sz="1400">
              <a:latin typeface="微软雅黑"/>
              <a:cs typeface="微软雅黑"/>
            </a:endParaRPr>
          </a:p>
        </p:txBody>
      </p:sp>
      <p:sp>
        <p:nvSpPr>
          <p:cNvPr id="21" name="object 21"/>
          <p:cNvSpPr/>
          <p:nvPr/>
        </p:nvSpPr>
        <p:spPr>
          <a:xfrm>
            <a:off x="2146363" y="5592279"/>
            <a:ext cx="3895090" cy="101600"/>
          </a:xfrm>
          <a:custGeom>
            <a:avLst/>
            <a:gdLst/>
            <a:ahLst/>
            <a:cxnLst/>
            <a:rect l="l" t="t" r="r" b="b"/>
            <a:pathLst>
              <a:path w="3895090" h="101600">
                <a:moveTo>
                  <a:pt x="3869631" y="50774"/>
                </a:moveTo>
                <a:lnTo>
                  <a:pt x="3802837" y="11811"/>
                </a:lnTo>
                <a:lnTo>
                  <a:pt x="3801300" y="10553"/>
                </a:lnTo>
                <a:lnTo>
                  <a:pt x="3800233" y="8877"/>
                </a:lnTo>
                <a:lnTo>
                  <a:pt x="3799725" y="6959"/>
                </a:lnTo>
                <a:lnTo>
                  <a:pt x="3799840" y="4978"/>
                </a:lnTo>
                <a:lnTo>
                  <a:pt x="3800563" y="3124"/>
                </a:lnTo>
                <a:lnTo>
                  <a:pt x="3801821" y="1587"/>
                </a:lnTo>
                <a:lnTo>
                  <a:pt x="3803484" y="508"/>
                </a:lnTo>
                <a:lnTo>
                  <a:pt x="3805402" y="0"/>
                </a:lnTo>
                <a:lnTo>
                  <a:pt x="3807396" y="114"/>
                </a:lnTo>
                <a:lnTo>
                  <a:pt x="3809238" y="838"/>
                </a:lnTo>
                <a:lnTo>
                  <a:pt x="3883962" y="44424"/>
                </a:lnTo>
                <a:lnTo>
                  <a:pt x="3882237" y="44424"/>
                </a:lnTo>
                <a:lnTo>
                  <a:pt x="3882237" y="45288"/>
                </a:lnTo>
                <a:lnTo>
                  <a:pt x="3879037" y="45288"/>
                </a:lnTo>
                <a:lnTo>
                  <a:pt x="3869631" y="50774"/>
                </a:lnTo>
                <a:close/>
              </a:path>
              <a:path w="3895090" h="101600">
                <a:moveTo>
                  <a:pt x="3858746" y="57124"/>
                </a:moveTo>
                <a:lnTo>
                  <a:pt x="0" y="57124"/>
                </a:lnTo>
                <a:lnTo>
                  <a:pt x="0" y="44424"/>
                </a:lnTo>
                <a:lnTo>
                  <a:pt x="3858746" y="44424"/>
                </a:lnTo>
                <a:lnTo>
                  <a:pt x="3869631" y="50774"/>
                </a:lnTo>
                <a:lnTo>
                  <a:pt x="3858746" y="57124"/>
                </a:lnTo>
                <a:close/>
              </a:path>
              <a:path w="3895090" h="101600">
                <a:moveTo>
                  <a:pt x="3883962" y="57124"/>
                </a:moveTo>
                <a:lnTo>
                  <a:pt x="3882237" y="57124"/>
                </a:lnTo>
                <a:lnTo>
                  <a:pt x="3882237" y="44424"/>
                </a:lnTo>
                <a:lnTo>
                  <a:pt x="3883962" y="44424"/>
                </a:lnTo>
                <a:lnTo>
                  <a:pt x="3894848" y="50774"/>
                </a:lnTo>
                <a:lnTo>
                  <a:pt x="3883962" y="57124"/>
                </a:lnTo>
                <a:close/>
              </a:path>
              <a:path w="3895090" h="101600">
                <a:moveTo>
                  <a:pt x="3879037" y="56261"/>
                </a:moveTo>
                <a:lnTo>
                  <a:pt x="3869631" y="50774"/>
                </a:lnTo>
                <a:lnTo>
                  <a:pt x="3879037" y="45288"/>
                </a:lnTo>
                <a:lnTo>
                  <a:pt x="3879037" y="56261"/>
                </a:lnTo>
                <a:close/>
              </a:path>
              <a:path w="3895090" h="101600">
                <a:moveTo>
                  <a:pt x="3882237" y="56261"/>
                </a:moveTo>
                <a:lnTo>
                  <a:pt x="3879037" y="56261"/>
                </a:lnTo>
                <a:lnTo>
                  <a:pt x="3879037" y="45288"/>
                </a:lnTo>
                <a:lnTo>
                  <a:pt x="3882237" y="45288"/>
                </a:lnTo>
                <a:lnTo>
                  <a:pt x="3882237" y="56261"/>
                </a:lnTo>
                <a:close/>
              </a:path>
              <a:path w="3895090" h="101600">
                <a:moveTo>
                  <a:pt x="3805402" y="101536"/>
                </a:moveTo>
                <a:lnTo>
                  <a:pt x="3799725" y="94589"/>
                </a:lnTo>
                <a:lnTo>
                  <a:pt x="3800233" y="92659"/>
                </a:lnTo>
                <a:lnTo>
                  <a:pt x="3801300" y="90995"/>
                </a:lnTo>
                <a:lnTo>
                  <a:pt x="3802837" y="89738"/>
                </a:lnTo>
                <a:lnTo>
                  <a:pt x="3869631" y="50774"/>
                </a:lnTo>
                <a:lnTo>
                  <a:pt x="3879037" y="56261"/>
                </a:lnTo>
                <a:lnTo>
                  <a:pt x="3882237" y="56261"/>
                </a:lnTo>
                <a:lnTo>
                  <a:pt x="3882237" y="57124"/>
                </a:lnTo>
                <a:lnTo>
                  <a:pt x="3883962" y="57124"/>
                </a:lnTo>
                <a:lnTo>
                  <a:pt x="3809238" y="100711"/>
                </a:lnTo>
                <a:lnTo>
                  <a:pt x="3807396" y="101422"/>
                </a:lnTo>
                <a:lnTo>
                  <a:pt x="3805402" y="101536"/>
                </a:lnTo>
                <a:close/>
              </a:path>
            </a:pathLst>
          </a:custGeom>
          <a:solidFill>
            <a:srgbClr val="7E7E7E"/>
          </a:solidFill>
        </p:spPr>
        <p:txBody>
          <a:bodyPr wrap="square" lIns="0" tIns="0" rIns="0" bIns="0" rtlCol="0"/>
          <a:lstStyle/>
          <a:p>
            <a:endParaRPr/>
          </a:p>
        </p:txBody>
      </p:sp>
      <p:sp>
        <p:nvSpPr>
          <p:cNvPr id="22" name="object 22"/>
          <p:cNvSpPr/>
          <p:nvPr/>
        </p:nvSpPr>
        <p:spPr>
          <a:xfrm>
            <a:off x="7482408" y="3990517"/>
            <a:ext cx="101600" cy="1440180"/>
          </a:xfrm>
          <a:custGeom>
            <a:avLst/>
            <a:gdLst/>
            <a:ahLst/>
            <a:cxnLst/>
            <a:rect l="l" t="t" r="r" b="b"/>
            <a:pathLst>
              <a:path w="101600" h="1440179">
                <a:moveTo>
                  <a:pt x="6959" y="95110"/>
                </a:moveTo>
                <a:lnTo>
                  <a:pt x="0" y="89433"/>
                </a:lnTo>
                <a:lnTo>
                  <a:pt x="114" y="87452"/>
                </a:lnTo>
                <a:lnTo>
                  <a:pt x="838" y="85598"/>
                </a:lnTo>
                <a:lnTo>
                  <a:pt x="50774" y="0"/>
                </a:lnTo>
                <a:lnTo>
                  <a:pt x="58124" y="12598"/>
                </a:lnTo>
                <a:lnTo>
                  <a:pt x="44424" y="12598"/>
                </a:lnTo>
                <a:lnTo>
                  <a:pt x="44424" y="36089"/>
                </a:lnTo>
                <a:lnTo>
                  <a:pt x="11810" y="91998"/>
                </a:lnTo>
                <a:lnTo>
                  <a:pt x="10553" y="93535"/>
                </a:lnTo>
                <a:lnTo>
                  <a:pt x="8877" y="94614"/>
                </a:lnTo>
                <a:lnTo>
                  <a:pt x="6959" y="95110"/>
                </a:lnTo>
                <a:close/>
              </a:path>
              <a:path w="101600" h="1440179">
                <a:moveTo>
                  <a:pt x="44424" y="36089"/>
                </a:moveTo>
                <a:lnTo>
                  <a:pt x="44424" y="12598"/>
                </a:lnTo>
                <a:lnTo>
                  <a:pt x="57124" y="12598"/>
                </a:lnTo>
                <a:lnTo>
                  <a:pt x="57124" y="15798"/>
                </a:lnTo>
                <a:lnTo>
                  <a:pt x="45288" y="15798"/>
                </a:lnTo>
                <a:lnTo>
                  <a:pt x="50774" y="25204"/>
                </a:lnTo>
                <a:lnTo>
                  <a:pt x="44424" y="36089"/>
                </a:lnTo>
                <a:close/>
              </a:path>
              <a:path w="101600" h="1440179">
                <a:moveTo>
                  <a:pt x="94589" y="95110"/>
                </a:moveTo>
                <a:lnTo>
                  <a:pt x="92659" y="94614"/>
                </a:lnTo>
                <a:lnTo>
                  <a:pt x="90995" y="93535"/>
                </a:lnTo>
                <a:lnTo>
                  <a:pt x="89738" y="91998"/>
                </a:lnTo>
                <a:lnTo>
                  <a:pt x="57124" y="36089"/>
                </a:lnTo>
                <a:lnTo>
                  <a:pt x="57124" y="12598"/>
                </a:lnTo>
                <a:lnTo>
                  <a:pt x="58124" y="12598"/>
                </a:lnTo>
                <a:lnTo>
                  <a:pt x="100710" y="85598"/>
                </a:lnTo>
                <a:lnTo>
                  <a:pt x="101422" y="87452"/>
                </a:lnTo>
                <a:lnTo>
                  <a:pt x="101536" y="89433"/>
                </a:lnTo>
                <a:lnTo>
                  <a:pt x="101028" y="91351"/>
                </a:lnTo>
                <a:lnTo>
                  <a:pt x="99961" y="93027"/>
                </a:lnTo>
                <a:lnTo>
                  <a:pt x="98425" y="94284"/>
                </a:lnTo>
                <a:lnTo>
                  <a:pt x="96570" y="95008"/>
                </a:lnTo>
                <a:lnTo>
                  <a:pt x="94589" y="95110"/>
                </a:lnTo>
                <a:close/>
              </a:path>
              <a:path w="101600" h="1440179">
                <a:moveTo>
                  <a:pt x="50774" y="25204"/>
                </a:moveTo>
                <a:lnTo>
                  <a:pt x="45288" y="15798"/>
                </a:lnTo>
                <a:lnTo>
                  <a:pt x="56260" y="15798"/>
                </a:lnTo>
                <a:lnTo>
                  <a:pt x="50774" y="25204"/>
                </a:lnTo>
                <a:close/>
              </a:path>
              <a:path w="101600" h="1440179">
                <a:moveTo>
                  <a:pt x="57124" y="36089"/>
                </a:moveTo>
                <a:lnTo>
                  <a:pt x="50774" y="25204"/>
                </a:lnTo>
                <a:lnTo>
                  <a:pt x="56260" y="15798"/>
                </a:lnTo>
                <a:lnTo>
                  <a:pt x="57124" y="15798"/>
                </a:lnTo>
                <a:lnTo>
                  <a:pt x="57124" y="36089"/>
                </a:lnTo>
                <a:close/>
              </a:path>
              <a:path w="101600" h="1440179">
                <a:moveTo>
                  <a:pt x="57124" y="1439722"/>
                </a:moveTo>
                <a:lnTo>
                  <a:pt x="44424" y="1439722"/>
                </a:lnTo>
                <a:lnTo>
                  <a:pt x="44424" y="36089"/>
                </a:lnTo>
                <a:lnTo>
                  <a:pt x="50774" y="25204"/>
                </a:lnTo>
                <a:lnTo>
                  <a:pt x="57124" y="36089"/>
                </a:lnTo>
                <a:lnTo>
                  <a:pt x="57124" y="1439722"/>
                </a:lnTo>
                <a:close/>
              </a:path>
            </a:pathLst>
          </a:custGeom>
          <a:solidFill>
            <a:srgbClr val="7E7E7E"/>
          </a:solidFill>
        </p:spPr>
        <p:txBody>
          <a:bodyPr wrap="square" lIns="0" tIns="0" rIns="0" bIns="0" rtlCol="0"/>
          <a:lstStyle/>
          <a:p>
            <a:endParaRPr/>
          </a:p>
        </p:txBody>
      </p:sp>
      <p:sp>
        <p:nvSpPr>
          <p:cNvPr id="23" name="object 23"/>
          <p:cNvSpPr txBox="1"/>
          <p:nvPr/>
        </p:nvSpPr>
        <p:spPr>
          <a:xfrm>
            <a:off x="203415" y="1088961"/>
            <a:ext cx="2258060" cy="268605"/>
          </a:xfrm>
          <a:prstGeom prst="rect">
            <a:avLst/>
          </a:prstGeom>
        </p:spPr>
        <p:txBody>
          <a:bodyPr vert="horz" wrap="square" lIns="0" tIns="12065" rIns="0" bIns="0" rtlCol="0">
            <a:spAutoFit/>
          </a:bodyPr>
          <a:lstStyle/>
          <a:p>
            <a:pPr marL="12700">
              <a:lnSpc>
                <a:spcPct val="100000"/>
              </a:lnSpc>
              <a:spcBef>
                <a:spcPts val="95"/>
              </a:spcBef>
            </a:pPr>
            <a:r>
              <a:rPr sz="1600" b="1" dirty="0">
                <a:latin typeface="微软雅黑"/>
                <a:cs typeface="微软雅黑"/>
              </a:rPr>
              <a:t>抖音</a:t>
            </a:r>
            <a:r>
              <a:rPr sz="1600" b="1" spc="-5" dirty="0">
                <a:latin typeface="微软雅黑"/>
                <a:cs typeface="微软雅黑"/>
              </a:rPr>
              <a:t>IP</a:t>
            </a:r>
            <a:r>
              <a:rPr sz="1600" b="1" dirty="0">
                <a:latin typeface="微软雅黑"/>
                <a:cs typeface="微软雅黑"/>
              </a:rPr>
              <a:t>号影响力传导链</a:t>
            </a:r>
            <a:r>
              <a:rPr sz="1600" b="1" spc="-5" dirty="0">
                <a:latin typeface="微软雅黑"/>
                <a:cs typeface="微软雅黑"/>
              </a:rPr>
              <a:t>：</a:t>
            </a:r>
            <a:endParaRPr sz="1600">
              <a:latin typeface="微软雅黑"/>
              <a:cs typeface="微软雅黑"/>
            </a:endParaRPr>
          </a:p>
        </p:txBody>
      </p:sp>
      <p:sp>
        <p:nvSpPr>
          <p:cNvPr id="24" name="object 24"/>
          <p:cNvSpPr txBox="1"/>
          <p:nvPr/>
        </p:nvSpPr>
        <p:spPr>
          <a:xfrm>
            <a:off x="2643860" y="1077531"/>
            <a:ext cx="8375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微软雅黑"/>
                <a:cs typeface="微软雅黑"/>
              </a:rPr>
              <a:t>创意内</a:t>
            </a:r>
            <a:r>
              <a:rPr sz="1600" spc="-5" dirty="0">
                <a:latin typeface="微软雅黑"/>
                <a:cs typeface="微软雅黑"/>
              </a:rPr>
              <a:t>容</a:t>
            </a:r>
            <a:endParaRPr sz="1600">
              <a:latin typeface="微软雅黑"/>
              <a:cs typeface="微软雅黑"/>
            </a:endParaRPr>
          </a:p>
        </p:txBody>
      </p:sp>
      <p:sp>
        <p:nvSpPr>
          <p:cNvPr id="25" name="object 25"/>
          <p:cNvSpPr txBox="1"/>
          <p:nvPr/>
        </p:nvSpPr>
        <p:spPr>
          <a:xfrm>
            <a:off x="5623801" y="1077531"/>
            <a:ext cx="8375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微软雅黑"/>
                <a:cs typeface="微软雅黑"/>
              </a:rPr>
              <a:t>用户关</a:t>
            </a:r>
            <a:r>
              <a:rPr sz="1600" spc="-5" dirty="0">
                <a:latin typeface="微软雅黑"/>
                <a:cs typeface="微软雅黑"/>
              </a:rPr>
              <a:t>注</a:t>
            </a:r>
            <a:endParaRPr sz="1600">
              <a:latin typeface="微软雅黑"/>
              <a:cs typeface="微软雅黑"/>
            </a:endParaRPr>
          </a:p>
        </p:txBody>
      </p:sp>
      <p:sp>
        <p:nvSpPr>
          <p:cNvPr id="26" name="object 26"/>
          <p:cNvSpPr txBox="1"/>
          <p:nvPr/>
        </p:nvSpPr>
        <p:spPr>
          <a:xfrm>
            <a:off x="8511375" y="1077531"/>
            <a:ext cx="837565" cy="268605"/>
          </a:xfrm>
          <a:prstGeom prst="rect">
            <a:avLst/>
          </a:prstGeom>
        </p:spPr>
        <p:txBody>
          <a:bodyPr vert="horz" wrap="square" lIns="0" tIns="12065" rIns="0" bIns="0" rtlCol="0">
            <a:spAutoFit/>
          </a:bodyPr>
          <a:lstStyle/>
          <a:p>
            <a:pPr marL="12700">
              <a:lnSpc>
                <a:spcPct val="100000"/>
              </a:lnSpc>
              <a:spcBef>
                <a:spcPts val="95"/>
              </a:spcBef>
            </a:pPr>
            <a:r>
              <a:rPr sz="1600" dirty="0">
                <a:latin typeface="微软雅黑"/>
                <a:cs typeface="微软雅黑"/>
              </a:rPr>
              <a:t>流量变</a:t>
            </a:r>
            <a:r>
              <a:rPr sz="1600" spc="-5" dirty="0">
                <a:latin typeface="微软雅黑"/>
                <a:cs typeface="微软雅黑"/>
              </a:rPr>
              <a:t>现</a:t>
            </a:r>
            <a:endParaRPr sz="1600">
              <a:latin typeface="微软雅黑"/>
              <a:cs typeface="微软雅黑"/>
            </a:endParaRPr>
          </a:p>
        </p:txBody>
      </p:sp>
      <p:sp>
        <p:nvSpPr>
          <p:cNvPr id="27" name="object 27"/>
          <p:cNvSpPr/>
          <p:nvPr/>
        </p:nvSpPr>
        <p:spPr>
          <a:xfrm>
            <a:off x="3774084" y="1187894"/>
            <a:ext cx="1511935" cy="0"/>
          </a:xfrm>
          <a:custGeom>
            <a:avLst/>
            <a:gdLst/>
            <a:ahLst/>
            <a:cxnLst/>
            <a:rect l="l" t="t" r="r" b="b"/>
            <a:pathLst>
              <a:path w="1511935">
                <a:moveTo>
                  <a:pt x="0" y="0"/>
                </a:moveTo>
                <a:lnTo>
                  <a:pt x="1511719" y="0"/>
                </a:lnTo>
              </a:path>
            </a:pathLst>
          </a:custGeom>
          <a:ln w="7619">
            <a:solidFill>
              <a:srgbClr val="404040"/>
            </a:solidFill>
          </a:ln>
        </p:spPr>
        <p:txBody>
          <a:bodyPr wrap="square" lIns="0" tIns="0" rIns="0" bIns="0" rtlCol="0"/>
          <a:lstStyle/>
          <a:p>
            <a:endParaRPr/>
          </a:p>
        </p:txBody>
      </p:sp>
      <p:sp>
        <p:nvSpPr>
          <p:cNvPr id="28" name="object 28"/>
          <p:cNvSpPr/>
          <p:nvPr/>
        </p:nvSpPr>
        <p:spPr>
          <a:xfrm>
            <a:off x="5133022" y="1104976"/>
            <a:ext cx="142875" cy="86360"/>
          </a:xfrm>
          <a:custGeom>
            <a:avLst/>
            <a:gdLst/>
            <a:ahLst/>
            <a:cxnLst/>
            <a:rect l="l" t="t" r="r" b="b"/>
            <a:pathLst>
              <a:path w="142875" h="86359">
                <a:moveTo>
                  <a:pt x="138506" y="86220"/>
                </a:moveTo>
                <a:lnTo>
                  <a:pt x="0" y="6604"/>
                </a:lnTo>
                <a:lnTo>
                  <a:pt x="3797" y="0"/>
                </a:lnTo>
                <a:lnTo>
                  <a:pt x="142303" y="79616"/>
                </a:lnTo>
                <a:lnTo>
                  <a:pt x="138506" y="86220"/>
                </a:lnTo>
                <a:close/>
              </a:path>
            </a:pathLst>
          </a:custGeom>
          <a:solidFill>
            <a:srgbClr val="404040"/>
          </a:solidFill>
        </p:spPr>
        <p:txBody>
          <a:bodyPr wrap="square" lIns="0" tIns="0" rIns="0" bIns="0" rtlCol="0"/>
          <a:lstStyle/>
          <a:p>
            <a:endParaRPr/>
          </a:p>
        </p:txBody>
      </p:sp>
      <p:sp>
        <p:nvSpPr>
          <p:cNvPr id="29" name="object 29"/>
          <p:cNvSpPr/>
          <p:nvPr/>
        </p:nvSpPr>
        <p:spPr>
          <a:xfrm>
            <a:off x="3791013" y="1260652"/>
            <a:ext cx="1511935" cy="0"/>
          </a:xfrm>
          <a:custGeom>
            <a:avLst/>
            <a:gdLst/>
            <a:ahLst/>
            <a:cxnLst/>
            <a:rect l="l" t="t" r="r" b="b"/>
            <a:pathLst>
              <a:path w="1511935">
                <a:moveTo>
                  <a:pt x="0" y="0"/>
                </a:moveTo>
                <a:lnTo>
                  <a:pt x="1511719" y="0"/>
                </a:lnTo>
              </a:path>
            </a:pathLst>
          </a:custGeom>
          <a:ln w="7619">
            <a:solidFill>
              <a:srgbClr val="404040"/>
            </a:solidFill>
          </a:ln>
        </p:spPr>
        <p:txBody>
          <a:bodyPr wrap="square" lIns="0" tIns="0" rIns="0" bIns="0" rtlCol="0"/>
          <a:lstStyle/>
          <a:p>
            <a:endParaRPr/>
          </a:p>
        </p:txBody>
      </p:sp>
      <p:sp>
        <p:nvSpPr>
          <p:cNvPr id="30" name="object 30"/>
          <p:cNvSpPr/>
          <p:nvPr/>
        </p:nvSpPr>
        <p:spPr>
          <a:xfrm>
            <a:off x="3801478" y="1257350"/>
            <a:ext cx="142875" cy="86360"/>
          </a:xfrm>
          <a:custGeom>
            <a:avLst/>
            <a:gdLst/>
            <a:ahLst/>
            <a:cxnLst/>
            <a:rect l="l" t="t" r="r" b="b"/>
            <a:pathLst>
              <a:path w="142875" h="86359">
                <a:moveTo>
                  <a:pt x="138506" y="86220"/>
                </a:moveTo>
                <a:lnTo>
                  <a:pt x="0" y="6603"/>
                </a:lnTo>
                <a:lnTo>
                  <a:pt x="3797" y="0"/>
                </a:lnTo>
                <a:lnTo>
                  <a:pt x="142303" y="79603"/>
                </a:lnTo>
                <a:lnTo>
                  <a:pt x="138506" y="86220"/>
                </a:lnTo>
                <a:close/>
              </a:path>
            </a:pathLst>
          </a:custGeom>
          <a:solidFill>
            <a:srgbClr val="404040"/>
          </a:solidFill>
        </p:spPr>
        <p:txBody>
          <a:bodyPr wrap="square" lIns="0" tIns="0" rIns="0" bIns="0" rtlCol="0"/>
          <a:lstStyle/>
          <a:p>
            <a:endParaRPr/>
          </a:p>
        </p:txBody>
      </p:sp>
      <p:sp>
        <p:nvSpPr>
          <p:cNvPr id="31" name="object 31"/>
          <p:cNvSpPr/>
          <p:nvPr/>
        </p:nvSpPr>
        <p:spPr>
          <a:xfrm>
            <a:off x="6673278" y="1190066"/>
            <a:ext cx="1511935" cy="0"/>
          </a:xfrm>
          <a:custGeom>
            <a:avLst/>
            <a:gdLst/>
            <a:ahLst/>
            <a:cxnLst/>
            <a:rect l="l" t="t" r="r" b="b"/>
            <a:pathLst>
              <a:path w="1511934">
                <a:moveTo>
                  <a:pt x="0" y="0"/>
                </a:moveTo>
                <a:lnTo>
                  <a:pt x="1511719" y="0"/>
                </a:lnTo>
              </a:path>
            </a:pathLst>
          </a:custGeom>
          <a:ln w="7619">
            <a:solidFill>
              <a:srgbClr val="404040"/>
            </a:solidFill>
          </a:ln>
        </p:spPr>
        <p:txBody>
          <a:bodyPr wrap="square" lIns="0" tIns="0" rIns="0" bIns="0" rtlCol="0"/>
          <a:lstStyle/>
          <a:p>
            <a:endParaRPr/>
          </a:p>
        </p:txBody>
      </p:sp>
      <p:sp>
        <p:nvSpPr>
          <p:cNvPr id="32" name="object 32"/>
          <p:cNvSpPr/>
          <p:nvPr/>
        </p:nvSpPr>
        <p:spPr>
          <a:xfrm>
            <a:off x="8032216" y="1107147"/>
            <a:ext cx="142875" cy="86360"/>
          </a:xfrm>
          <a:custGeom>
            <a:avLst/>
            <a:gdLst/>
            <a:ahLst/>
            <a:cxnLst/>
            <a:rect l="l" t="t" r="r" b="b"/>
            <a:pathLst>
              <a:path w="142875" h="86359">
                <a:moveTo>
                  <a:pt x="138518" y="86220"/>
                </a:moveTo>
                <a:lnTo>
                  <a:pt x="0" y="6616"/>
                </a:lnTo>
                <a:lnTo>
                  <a:pt x="3797" y="0"/>
                </a:lnTo>
                <a:lnTo>
                  <a:pt x="142316" y="79616"/>
                </a:lnTo>
                <a:lnTo>
                  <a:pt x="138518" y="86220"/>
                </a:lnTo>
                <a:close/>
              </a:path>
            </a:pathLst>
          </a:custGeom>
          <a:solidFill>
            <a:srgbClr val="404040"/>
          </a:solidFill>
        </p:spPr>
        <p:txBody>
          <a:bodyPr wrap="square" lIns="0" tIns="0" rIns="0" bIns="0" rtlCol="0"/>
          <a:lstStyle/>
          <a:p>
            <a:endParaRPr/>
          </a:p>
        </p:txBody>
      </p:sp>
      <p:sp>
        <p:nvSpPr>
          <p:cNvPr id="33" name="object 33"/>
          <p:cNvSpPr/>
          <p:nvPr/>
        </p:nvSpPr>
        <p:spPr>
          <a:xfrm>
            <a:off x="6690207" y="1262824"/>
            <a:ext cx="1511935" cy="0"/>
          </a:xfrm>
          <a:custGeom>
            <a:avLst/>
            <a:gdLst/>
            <a:ahLst/>
            <a:cxnLst/>
            <a:rect l="l" t="t" r="r" b="b"/>
            <a:pathLst>
              <a:path w="1511934">
                <a:moveTo>
                  <a:pt x="0" y="0"/>
                </a:moveTo>
                <a:lnTo>
                  <a:pt x="1511719" y="0"/>
                </a:lnTo>
              </a:path>
            </a:pathLst>
          </a:custGeom>
          <a:ln w="7620">
            <a:solidFill>
              <a:srgbClr val="404040"/>
            </a:solidFill>
          </a:ln>
        </p:spPr>
        <p:txBody>
          <a:bodyPr wrap="square" lIns="0" tIns="0" rIns="0" bIns="0" rtlCol="0"/>
          <a:lstStyle/>
          <a:p>
            <a:endParaRPr/>
          </a:p>
        </p:txBody>
      </p:sp>
      <p:sp>
        <p:nvSpPr>
          <p:cNvPr id="34" name="object 34"/>
          <p:cNvSpPr/>
          <p:nvPr/>
        </p:nvSpPr>
        <p:spPr>
          <a:xfrm>
            <a:off x="6700672" y="1259522"/>
            <a:ext cx="142875" cy="86360"/>
          </a:xfrm>
          <a:custGeom>
            <a:avLst/>
            <a:gdLst/>
            <a:ahLst/>
            <a:cxnLst/>
            <a:rect l="l" t="t" r="r" b="b"/>
            <a:pathLst>
              <a:path w="142875" h="86359">
                <a:moveTo>
                  <a:pt x="138518" y="86220"/>
                </a:moveTo>
                <a:lnTo>
                  <a:pt x="0" y="6603"/>
                </a:lnTo>
                <a:lnTo>
                  <a:pt x="3797" y="0"/>
                </a:lnTo>
                <a:lnTo>
                  <a:pt x="142316" y="79616"/>
                </a:lnTo>
                <a:lnTo>
                  <a:pt x="138518" y="86220"/>
                </a:lnTo>
                <a:close/>
              </a:path>
            </a:pathLst>
          </a:custGeom>
          <a:solidFill>
            <a:srgbClr val="404040"/>
          </a:solidFill>
        </p:spPr>
        <p:txBody>
          <a:bodyPr wrap="square" lIns="0" tIns="0" rIns="0" bIns="0" rtlCol="0"/>
          <a:lstStyle/>
          <a:p>
            <a:endParaRPr/>
          </a:p>
        </p:txBody>
      </p:sp>
      <p:sp>
        <p:nvSpPr>
          <p:cNvPr id="35" name="object 35"/>
          <p:cNvSpPr txBox="1"/>
          <p:nvPr/>
        </p:nvSpPr>
        <p:spPr>
          <a:xfrm>
            <a:off x="4363948" y="893343"/>
            <a:ext cx="330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535353"/>
                </a:solidFill>
                <a:latin typeface="微软雅黑"/>
                <a:cs typeface="微软雅黑"/>
              </a:rPr>
              <a:t>吸引</a:t>
            </a:r>
            <a:endParaRPr sz="1200">
              <a:latin typeface="微软雅黑"/>
              <a:cs typeface="微软雅黑"/>
            </a:endParaRPr>
          </a:p>
        </p:txBody>
      </p:sp>
      <p:sp>
        <p:nvSpPr>
          <p:cNvPr id="36" name="object 36"/>
          <p:cNvSpPr txBox="1"/>
          <p:nvPr/>
        </p:nvSpPr>
        <p:spPr>
          <a:xfrm>
            <a:off x="7191488" y="893343"/>
            <a:ext cx="330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535353"/>
                </a:solidFill>
                <a:latin typeface="微软雅黑"/>
                <a:cs typeface="微软雅黑"/>
              </a:rPr>
              <a:t>实现</a:t>
            </a:r>
            <a:endParaRPr sz="1200">
              <a:latin typeface="微软雅黑"/>
              <a:cs typeface="微软雅黑"/>
            </a:endParaRPr>
          </a:p>
        </p:txBody>
      </p:sp>
      <p:sp>
        <p:nvSpPr>
          <p:cNvPr id="37" name="object 37"/>
          <p:cNvSpPr txBox="1"/>
          <p:nvPr/>
        </p:nvSpPr>
        <p:spPr>
          <a:xfrm>
            <a:off x="4317606" y="1292047"/>
            <a:ext cx="330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535353"/>
                </a:solidFill>
                <a:latin typeface="微软雅黑"/>
                <a:cs typeface="微软雅黑"/>
              </a:rPr>
              <a:t>助推</a:t>
            </a:r>
            <a:endParaRPr sz="1200">
              <a:latin typeface="微软雅黑"/>
              <a:cs typeface="微软雅黑"/>
            </a:endParaRPr>
          </a:p>
        </p:txBody>
      </p:sp>
      <p:sp>
        <p:nvSpPr>
          <p:cNvPr id="38" name="object 38"/>
          <p:cNvSpPr txBox="1"/>
          <p:nvPr/>
        </p:nvSpPr>
        <p:spPr>
          <a:xfrm>
            <a:off x="7191717" y="1290142"/>
            <a:ext cx="3302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535353"/>
                </a:solidFill>
                <a:latin typeface="微软雅黑"/>
                <a:cs typeface="微软雅黑"/>
              </a:rPr>
              <a:t>聚焦</a:t>
            </a:r>
            <a:endParaRPr sz="1200">
              <a:latin typeface="微软雅黑"/>
              <a:cs typeface="微软雅黑"/>
            </a:endParaRPr>
          </a:p>
        </p:txBody>
      </p:sp>
      <p:sp>
        <p:nvSpPr>
          <p:cNvPr id="39" name="object 39"/>
          <p:cNvSpPr/>
          <p:nvPr/>
        </p:nvSpPr>
        <p:spPr>
          <a:xfrm>
            <a:off x="3247644" y="3375659"/>
            <a:ext cx="288290" cy="577850"/>
          </a:xfrm>
          <a:custGeom>
            <a:avLst/>
            <a:gdLst/>
            <a:ahLst/>
            <a:cxnLst/>
            <a:rect l="l" t="t" r="r" b="b"/>
            <a:pathLst>
              <a:path w="288289" h="577850">
                <a:moveTo>
                  <a:pt x="144780" y="577595"/>
                </a:moveTo>
                <a:lnTo>
                  <a:pt x="144780" y="434339"/>
                </a:lnTo>
                <a:lnTo>
                  <a:pt x="0" y="434339"/>
                </a:lnTo>
                <a:lnTo>
                  <a:pt x="0" y="144779"/>
                </a:lnTo>
                <a:lnTo>
                  <a:pt x="144780" y="144779"/>
                </a:lnTo>
                <a:lnTo>
                  <a:pt x="144780" y="0"/>
                </a:lnTo>
                <a:lnTo>
                  <a:pt x="288035" y="289560"/>
                </a:lnTo>
                <a:lnTo>
                  <a:pt x="144780" y="577595"/>
                </a:lnTo>
                <a:close/>
              </a:path>
            </a:pathLst>
          </a:custGeom>
          <a:solidFill>
            <a:srgbClr val="C00000"/>
          </a:solidFill>
        </p:spPr>
        <p:txBody>
          <a:bodyPr wrap="square" lIns="0" tIns="0" rIns="0" bIns="0" rtlCol="0"/>
          <a:lstStyle/>
          <a:p>
            <a:endParaRPr/>
          </a:p>
        </p:txBody>
      </p:sp>
      <p:sp>
        <p:nvSpPr>
          <p:cNvPr id="40" name="object 4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18548989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677873" y="1508623"/>
            <a:ext cx="3759835" cy="4145915"/>
          </a:xfrm>
          <a:prstGeom prst="rect">
            <a:avLst/>
          </a:prstGeom>
        </p:spPr>
        <p:txBody>
          <a:bodyPr vert="horz" wrap="square" lIns="0" tIns="95885" rIns="0" bIns="0" rtlCol="0">
            <a:spAutoFit/>
          </a:bodyPr>
          <a:lstStyle/>
          <a:p>
            <a:pPr marL="12700">
              <a:lnSpc>
                <a:spcPct val="100000"/>
              </a:lnSpc>
              <a:spcBef>
                <a:spcPts val="755"/>
              </a:spcBef>
            </a:pPr>
            <a:r>
              <a:rPr sz="1600" b="1" spc="-5" dirty="0">
                <a:latin typeface="微软雅黑"/>
                <a:cs typeface="微软雅黑"/>
              </a:rPr>
              <a:t>1</a:t>
            </a:r>
            <a:r>
              <a:rPr sz="1600" b="1" dirty="0">
                <a:latin typeface="微软雅黑"/>
                <a:cs typeface="微软雅黑"/>
              </a:rPr>
              <a:t>、官网</a:t>
            </a:r>
            <a:r>
              <a:rPr sz="1600" b="1" spc="-5" dirty="0">
                <a:latin typeface="微软雅黑"/>
                <a:cs typeface="微软雅黑"/>
              </a:rPr>
              <a:t>：</a:t>
            </a:r>
            <a:endParaRPr sz="1600">
              <a:latin typeface="微软雅黑"/>
              <a:cs typeface="微软雅黑"/>
            </a:endParaRPr>
          </a:p>
          <a:p>
            <a:pPr marL="12700" marR="5080" algn="just">
              <a:lnSpc>
                <a:spcPct val="133900"/>
              </a:lnSpc>
              <a:spcBef>
                <a:spcPts val="15"/>
              </a:spcBef>
            </a:pPr>
            <a:r>
              <a:rPr sz="1400" spc="60" dirty="0">
                <a:latin typeface="微软雅黑"/>
                <a:cs typeface="微软雅黑"/>
              </a:rPr>
              <a:t>从传统佳节到</a:t>
            </a:r>
            <a:r>
              <a:rPr sz="1400" spc="65" dirty="0">
                <a:latin typeface="微软雅黑"/>
                <a:cs typeface="微软雅黑"/>
              </a:rPr>
              <a:t>各类购物节、大促、一年之中</a:t>
            </a:r>
            <a:r>
              <a:rPr sz="1400" spc="5" dirty="0">
                <a:latin typeface="微软雅黑"/>
                <a:cs typeface="微软雅黑"/>
              </a:rPr>
              <a:t>的 </a:t>
            </a:r>
            <a:r>
              <a:rPr sz="1400" spc="60" dirty="0">
                <a:latin typeface="微软雅黑"/>
                <a:cs typeface="微软雅黑"/>
              </a:rPr>
              <a:t>促销一直都是</a:t>
            </a:r>
            <a:r>
              <a:rPr sz="1400" spc="65" dirty="0">
                <a:latin typeface="微软雅黑"/>
                <a:cs typeface="微软雅黑"/>
              </a:rPr>
              <a:t>营销的关键节点，商家页面目</a:t>
            </a:r>
            <a:r>
              <a:rPr sz="1400" spc="5" dirty="0">
                <a:latin typeface="微软雅黑"/>
                <a:cs typeface="微软雅黑"/>
              </a:rPr>
              <a:t>的 </a:t>
            </a:r>
            <a:r>
              <a:rPr sz="1400" spc="60" dirty="0">
                <a:latin typeface="微软雅黑"/>
                <a:cs typeface="微软雅黑"/>
              </a:rPr>
              <a:t>就是提供活动</a:t>
            </a:r>
            <a:r>
              <a:rPr sz="1400" spc="65" dirty="0">
                <a:latin typeface="微软雅黑"/>
                <a:cs typeface="微软雅黑"/>
              </a:rPr>
              <a:t>展示区，可以将近期的活动展</a:t>
            </a:r>
            <a:r>
              <a:rPr sz="1400" spc="5" dirty="0">
                <a:latin typeface="微软雅黑"/>
                <a:cs typeface="微软雅黑"/>
              </a:rPr>
              <a:t>示 </a:t>
            </a:r>
            <a:r>
              <a:rPr sz="1400" dirty="0">
                <a:latin typeface="微软雅黑"/>
                <a:cs typeface="微软雅黑"/>
              </a:rPr>
              <a:t>给粉丝用户，快速击中用户关注度，促进转化。  </a:t>
            </a:r>
            <a:r>
              <a:rPr sz="1600" b="1" spc="-5" dirty="0">
                <a:latin typeface="微软雅黑"/>
                <a:cs typeface="微软雅黑"/>
              </a:rPr>
              <a:t>2</a:t>
            </a:r>
            <a:r>
              <a:rPr sz="1600" b="1" dirty="0">
                <a:latin typeface="微软雅黑"/>
                <a:cs typeface="微软雅黑"/>
              </a:rPr>
              <a:t>、店铺</a:t>
            </a:r>
            <a:r>
              <a:rPr sz="1600" b="1" spc="-5" dirty="0">
                <a:latin typeface="微软雅黑"/>
                <a:cs typeface="微软雅黑"/>
              </a:rPr>
              <a:t>POI+</a:t>
            </a:r>
            <a:r>
              <a:rPr sz="1600" b="1" dirty="0">
                <a:latin typeface="微软雅黑"/>
                <a:cs typeface="微软雅黑"/>
              </a:rPr>
              <a:t>卡券</a:t>
            </a:r>
            <a:r>
              <a:rPr sz="1600" b="1" spc="-5" dirty="0">
                <a:latin typeface="微软雅黑"/>
                <a:cs typeface="微软雅黑"/>
              </a:rPr>
              <a:t>：</a:t>
            </a:r>
            <a:endParaRPr sz="1600">
              <a:latin typeface="微软雅黑"/>
              <a:cs typeface="微软雅黑"/>
            </a:endParaRPr>
          </a:p>
          <a:p>
            <a:pPr marL="12700" marR="30480" algn="just">
              <a:lnSpc>
                <a:spcPts val="2300"/>
              </a:lnSpc>
              <a:spcBef>
                <a:spcPts val="145"/>
              </a:spcBef>
            </a:pPr>
            <a:r>
              <a:rPr sz="1400" spc="60" dirty="0">
                <a:latin typeface="微软雅黑"/>
                <a:cs typeface="微软雅黑"/>
              </a:rPr>
              <a:t>商家页面支持</a:t>
            </a:r>
            <a:r>
              <a:rPr sz="1400" spc="65" dirty="0">
                <a:latin typeface="微软雅黑"/>
                <a:cs typeface="微软雅黑"/>
              </a:rPr>
              <a:t>多样的营销信息推广，在商家</a:t>
            </a:r>
            <a:r>
              <a:rPr sz="1400" dirty="0">
                <a:latin typeface="微软雅黑"/>
                <a:cs typeface="微软雅黑"/>
              </a:rPr>
              <a:t>认 </a:t>
            </a:r>
            <a:r>
              <a:rPr sz="1400" spc="60" dirty="0">
                <a:latin typeface="微软雅黑"/>
                <a:cs typeface="微软雅黑"/>
              </a:rPr>
              <a:t>领的门店地址</a:t>
            </a:r>
            <a:r>
              <a:rPr sz="1400" spc="65" dirty="0">
                <a:latin typeface="微软雅黑"/>
                <a:cs typeface="微软雅黑"/>
              </a:rPr>
              <a:t>后关联线下店铺，用户观看带</a:t>
            </a:r>
            <a:r>
              <a:rPr sz="1400" dirty="0">
                <a:latin typeface="微软雅黑"/>
                <a:cs typeface="微软雅黑"/>
              </a:rPr>
              <a:t>有  PO</a:t>
            </a:r>
            <a:r>
              <a:rPr sz="1400" spc="5" dirty="0">
                <a:latin typeface="微软雅黑"/>
                <a:cs typeface="微软雅黑"/>
              </a:rPr>
              <a:t>I标签的视频内容时可通过标签方式引进跳</a:t>
            </a:r>
            <a:r>
              <a:rPr sz="1400" dirty="0">
                <a:latin typeface="微软雅黑"/>
                <a:cs typeface="微软雅黑"/>
              </a:rPr>
              <a:t>转 到商家企业主页，快速引流</a:t>
            </a:r>
            <a:r>
              <a:rPr sz="1400" spc="5" dirty="0">
                <a:latin typeface="微软雅黑"/>
                <a:cs typeface="微软雅黑"/>
              </a:rPr>
              <a:t>。</a:t>
            </a:r>
            <a:endParaRPr sz="1400">
              <a:latin typeface="微软雅黑"/>
              <a:cs typeface="微软雅黑"/>
            </a:endParaRPr>
          </a:p>
          <a:p>
            <a:pPr marL="12700">
              <a:lnSpc>
                <a:spcPct val="100000"/>
              </a:lnSpc>
              <a:spcBef>
                <a:spcPts val="235"/>
              </a:spcBef>
            </a:pPr>
            <a:r>
              <a:rPr sz="1600" b="1" spc="-5" dirty="0">
                <a:latin typeface="微软雅黑"/>
                <a:cs typeface="微软雅黑"/>
              </a:rPr>
              <a:t>3</a:t>
            </a:r>
            <a:r>
              <a:rPr sz="1600" b="1" dirty="0">
                <a:latin typeface="微软雅黑"/>
                <a:cs typeface="微软雅黑"/>
              </a:rPr>
              <a:t>、在线预订咨询</a:t>
            </a:r>
            <a:r>
              <a:rPr sz="1600" b="1" spc="-5" dirty="0">
                <a:latin typeface="微软雅黑"/>
                <a:cs typeface="微软雅黑"/>
              </a:rPr>
              <a:t>：</a:t>
            </a:r>
            <a:endParaRPr sz="1600">
              <a:latin typeface="微软雅黑"/>
              <a:cs typeface="微软雅黑"/>
            </a:endParaRPr>
          </a:p>
          <a:p>
            <a:pPr marL="12700" marR="5080" algn="just">
              <a:lnSpc>
                <a:spcPts val="2300"/>
              </a:lnSpc>
              <a:spcBef>
                <a:spcPts val="145"/>
              </a:spcBef>
            </a:pPr>
            <a:r>
              <a:rPr sz="1400" spc="60" dirty="0">
                <a:latin typeface="微软雅黑"/>
                <a:cs typeface="微软雅黑"/>
              </a:rPr>
              <a:t>预订咨询是商</a:t>
            </a:r>
            <a:r>
              <a:rPr sz="1400" spc="65" dirty="0">
                <a:latin typeface="微软雅黑"/>
                <a:cs typeface="微软雅黑"/>
              </a:rPr>
              <a:t>家页面基础的转化功能，用户</a:t>
            </a:r>
            <a:r>
              <a:rPr sz="1400" spc="5" dirty="0">
                <a:latin typeface="微软雅黑"/>
                <a:cs typeface="微软雅黑"/>
              </a:rPr>
              <a:t>通 </a:t>
            </a:r>
            <a:r>
              <a:rPr sz="1400" dirty="0">
                <a:latin typeface="微软雅黑"/>
                <a:cs typeface="微软雅黑"/>
              </a:rPr>
              <a:t>过内容种草后可直接在页面进行预约咨询服务， 并为商家留资引流，实现营销“收口”目的</a:t>
            </a:r>
            <a:r>
              <a:rPr sz="1400" spc="5" dirty="0">
                <a:latin typeface="微软雅黑"/>
                <a:cs typeface="微软雅黑"/>
              </a:rPr>
              <a:t>。</a:t>
            </a:r>
            <a:endParaRPr sz="1400">
              <a:latin typeface="微软雅黑"/>
              <a:cs typeface="微软雅黑"/>
            </a:endParaRPr>
          </a:p>
        </p:txBody>
      </p:sp>
      <p:sp>
        <p:nvSpPr>
          <p:cNvPr id="3" name="object 3"/>
          <p:cNvSpPr txBox="1"/>
          <p:nvPr/>
        </p:nvSpPr>
        <p:spPr>
          <a:xfrm>
            <a:off x="10357027" y="6527279"/>
            <a:ext cx="1168400"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微软雅黑"/>
                <a:cs typeface="微软雅黑"/>
              </a:rPr>
              <a:t>注：图片仅供参考示意</a:t>
            </a:r>
            <a:endParaRPr sz="900">
              <a:latin typeface="微软雅黑"/>
              <a:cs typeface="微软雅黑"/>
            </a:endParaRPr>
          </a:p>
        </p:txBody>
      </p:sp>
      <p:sp>
        <p:nvSpPr>
          <p:cNvPr id="4" name="object 4"/>
          <p:cNvSpPr/>
          <p:nvPr/>
        </p:nvSpPr>
        <p:spPr>
          <a:xfrm>
            <a:off x="797051" y="1658111"/>
            <a:ext cx="1833372" cy="397306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5100828" y="1658111"/>
            <a:ext cx="1842516" cy="398983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2964179" y="1650492"/>
            <a:ext cx="1840992" cy="398983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txBox="1">
            <a:spLocks noGrp="1"/>
          </p:cNvSpPr>
          <p:nvPr>
            <p:ph type="title"/>
          </p:nvPr>
        </p:nvSpPr>
        <p:spPr>
          <a:xfrm>
            <a:off x="386715" y="311784"/>
            <a:ext cx="3698240" cy="451484"/>
          </a:xfrm>
          <a:prstGeom prst="rect">
            <a:avLst/>
          </a:prstGeom>
        </p:spPr>
        <p:txBody>
          <a:bodyPr vert="horz" wrap="square" lIns="0" tIns="12065" rIns="0" bIns="0" rtlCol="0">
            <a:spAutoFit/>
          </a:bodyPr>
          <a:lstStyle/>
          <a:p>
            <a:pPr marL="12700">
              <a:lnSpc>
                <a:spcPct val="100000"/>
              </a:lnSpc>
              <a:spcBef>
                <a:spcPts val="95"/>
              </a:spcBef>
            </a:pPr>
            <a:r>
              <a:rPr sz="2800" dirty="0"/>
              <a:t>蓝</a:t>
            </a:r>
            <a:r>
              <a:rPr sz="2800" spc="-5" dirty="0"/>
              <a:t>V</a:t>
            </a:r>
            <a:r>
              <a:rPr sz="2800" dirty="0"/>
              <a:t>号流量转化</a:t>
            </a:r>
            <a:r>
              <a:rPr sz="2800" spc="-5" dirty="0"/>
              <a:t>3</a:t>
            </a:r>
            <a:r>
              <a:rPr sz="2800" dirty="0"/>
              <a:t>大板</a:t>
            </a:r>
            <a:r>
              <a:rPr sz="2800" spc="-5" dirty="0"/>
              <a:t>块</a:t>
            </a:r>
            <a:endParaRPr sz="2800"/>
          </a:p>
        </p:txBody>
      </p:sp>
      <p:sp>
        <p:nvSpPr>
          <p:cNvPr id="8" name="object 8"/>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3162024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24355" y="1391411"/>
            <a:ext cx="2125980" cy="459943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4523232" y="1391411"/>
            <a:ext cx="2124456" cy="459943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7834883" y="1391411"/>
            <a:ext cx="2124455" cy="459943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4491672" y="1802447"/>
            <a:ext cx="2183765" cy="1492885"/>
          </a:xfrm>
          <a:custGeom>
            <a:avLst/>
            <a:gdLst/>
            <a:ahLst/>
            <a:cxnLst/>
            <a:rect l="l" t="t" r="r" b="b"/>
            <a:pathLst>
              <a:path w="2183765" h="1492885">
                <a:moveTo>
                  <a:pt x="2183765" y="1492885"/>
                </a:moveTo>
                <a:lnTo>
                  <a:pt x="0" y="1492885"/>
                </a:lnTo>
                <a:lnTo>
                  <a:pt x="0" y="0"/>
                </a:lnTo>
                <a:lnTo>
                  <a:pt x="2183765" y="0"/>
                </a:lnTo>
                <a:lnTo>
                  <a:pt x="2183765" y="30162"/>
                </a:lnTo>
                <a:lnTo>
                  <a:pt x="60325" y="30162"/>
                </a:lnTo>
                <a:lnTo>
                  <a:pt x="30162" y="60325"/>
                </a:lnTo>
                <a:lnTo>
                  <a:pt x="60325" y="60325"/>
                </a:lnTo>
                <a:lnTo>
                  <a:pt x="60325" y="1432559"/>
                </a:lnTo>
                <a:lnTo>
                  <a:pt x="30162" y="1432559"/>
                </a:lnTo>
                <a:lnTo>
                  <a:pt x="60325" y="1462722"/>
                </a:lnTo>
                <a:lnTo>
                  <a:pt x="2183765" y="1462722"/>
                </a:lnTo>
                <a:lnTo>
                  <a:pt x="2183765" y="1492885"/>
                </a:lnTo>
                <a:close/>
              </a:path>
              <a:path w="2183765" h="1492885">
                <a:moveTo>
                  <a:pt x="60325" y="60325"/>
                </a:moveTo>
                <a:lnTo>
                  <a:pt x="30162" y="60325"/>
                </a:lnTo>
                <a:lnTo>
                  <a:pt x="60325" y="30162"/>
                </a:lnTo>
                <a:lnTo>
                  <a:pt x="60325" y="60325"/>
                </a:lnTo>
                <a:close/>
              </a:path>
              <a:path w="2183765" h="1492885">
                <a:moveTo>
                  <a:pt x="2123440" y="60325"/>
                </a:moveTo>
                <a:lnTo>
                  <a:pt x="60325" y="60325"/>
                </a:lnTo>
                <a:lnTo>
                  <a:pt x="60325" y="30162"/>
                </a:lnTo>
                <a:lnTo>
                  <a:pt x="2123440" y="30162"/>
                </a:lnTo>
                <a:lnTo>
                  <a:pt x="2123440" y="60325"/>
                </a:lnTo>
                <a:close/>
              </a:path>
              <a:path w="2183765" h="1492885">
                <a:moveTo>
                  <a:pt x="2123440" y="1462722"/>
                </a:moveTo>
                <a:lnTo>
                  <a:pt x="2123440" y="30162"/>
                </a:lnTo>
                <a:lnTo>
                  <a:pt x="2153602" y="60325"/>
                </a:lnTo>
                <a:lnTo>
                  <a:pt x="2183765" y="60325"/>
                </a:lnTo>
                <a:lnTo>
                  <a:pt x="2183765" y="1432559"/>
                </a:lnTo>
                <a:lnTo>
                  <a:pt x="2153602" y="1432559"/>
                </a:lnTo>
                <a:lnTo>
                  <a:pt x="2123440" y="1462722"/>
                </a:lnTo>
                <a:close/>
              </a:path>
              <a:path w="2183765" h="1492885">
                <a:moveTo>
                  <a:pt x="2183765" y="60325"/>
                </a:moveTo>
                <a:lnTo>
                  <a:pt x="2153602" y="60325"/>
                </a:lnTo>
                <a:lnTo>
                  <a:pt x="2123440" y="30162"/>
                </a:lnTo>
                <a:lnTo>
                  <a:pt x="2183765" y="30162"/>
                </a:lnTo>
                <a:lnTo>
                  <a:pt x="2183765" y="60325"/>
                </a:lnTo>
                <a:close/>
              </a:path>
              <a:path w="2183765" h="1492885">
                <a:moveTo>
                  <a:pt x="60325" y="1462722"/>
                </a:moveTo>
                <a:lnTo>
                  <a:pt x="30162" y="1432559"/>
                </a:lnTo>
                <a:lnTo>
                  <a:pt x="60325" y="1432559"/>
                </a:lnTo>
                <a:lnTo>
                  <a:pt x="60325" y="1462722"/>
                </a:lnTo>
                <a:close/>
              </a:path>
              <a:path w="2183765" h="1492885">
                <a:moveTo>
                  <a:pt x="2123440" y="1462722"/>
                </a:moveTo>
                <a:lnTo>
                  <a:pt x="60325" y="1462722"/>
                </a:lnTo>
                <a:lnTo>
                  <a:pt x="60325" y="1432559"/>
                </a:lnTo>
                <a:lnTo>
                  <a:pt x="2123440" y="1432559"/>
                </a:lnTo>
                <a:lnTo>
                  <a:pt x="2123440" y="1462722"/>
                </a:lnTo>
                <a:close/>
              </a:path>
              <a:path w="2183765" h="1492885">
                <a:moveTo>
                  <a:pt x="2183765" y="1462722"/>
                </a:moveTo>
                <a:lnTo>
                  <a:pt x="2123440" y="1462722"/>
                </a:lnTo>
                <a:lnTo>
                  <a:pt x="2153602" y="1432559"/>
                </a:lnTo>
                <a:lnTo>
                  <a:pt x="2183765" y="1432559"/>
                </a:lnTo>
                <a:lnTo>
                  <a:pt x="2183765" y="1462722"/>
                </a:lnTo>
                <a:close/>
              </a:path>
            </a:pathLst>
          </a:custGeom>
          <a:solidFill>
            <a:srgbClr val="C00000"/>
          </a:solidFill>
        </p:spPr>
        <p:txBody>
          <a:bodyPr wrap="square" lIns="0" tIns="0" rIns="0" bIns="0" rtlCol="0"/>
          <a:lstStyle/>
          <a:p>
            <a:endParaRPr/>
          </a:p>
        </p:txBody>
      </p:sp>
      <p:sp>
        <p:nvSpPr>
          <p:cNvPr id="6" name="object 6"/>
          <p:cNvSpPr/>
          <p:nvPr/>
        </p:nvSpPr>
        <p:spPr>
          <a:xfrm>
            <a:off x="4491672" y="5436552"/>
            <a:ext cx="2186940" cy="436245"/>
          </a:xfrm>
          <a:custGeom>
            <a:avLst/>
            <a:gdLst/>
            <a:ahLst/>
            <a:cxnLst/>
            <a:rect l="l" t="t" r="r" b="b"/>
            <a:pathLst>
              <a:path w="2186940" h="436245">
                <a:moveTo>
                  <a:pt x="2186940" y="436245"/>
                </a:moveTo>
                <a:lnTo>
                  <a:pt x="0" y="436245"/>
                </a:lnTo>
                <a:lnTo>
                  <a:pt x="0" y="0"/>
                </a:lnTo>
                <a:lnTo>
                  <a:pt x="2186940" y="0"/>
                </a:lnTo>
                <a:lnTo>
                  <a:pt x="2186940" y="30162"/>
                </a:lnTo>
                <a:lnTo>
                  <a:pt x="60325" y="30162"/>
                </a:lnTo>
                <a:lnTo>
                  <a:pt x="30162" y="60325"/>
                </a:lnTo>
                <a:lnTo>
                  <a:pt x="60325" y="60325"/>
                </a:lnTo>
                <a:lnTo>
                  <a:pt x="60325" y="375920"/>
                </a:lnTo>
                <a:lnTo>
                  <a:pt x="30162" y="375920"/>
                </a:lnTo>
                <a:lnTo>
                  <a:pt x="60325" y="406082"/>
                </a:lnTo>
                <a:lnTo>
                  <a:pt x="2186940" y="406082"/>
                </a:lnTo>
                <a:lnTo>
                  <a:pt x="2186940" y="436245"/>
                </a:lnTo>
                <a:close/>
              </a:path>
              <a:path w="2186940" h="436245">
                <a:moveTo>
                  <a:pt x="60325" y="60325"/>
                </a:moveTo>
                <a:lnTo>
                  <a:pt x="30162" y="60325"/>
                </a:lnTo>
                <a:lnTo>
                  <a:pt x="60325" y="30162"/>
                </a:lnTo>
                <a:lnTo>
                  <a:pt x="60325" y="60325"/>
                </a:lnTo>
                <a:close/>
              </a:path>
              <a:path w="2186940" h="436245">
                <a:moveTo>
                  <a:pt x="2126615" y="60325"/>
                </a:moveTo>
                <a:lnTo>
                  <a:pt x="60325" y="60325"/>
                </a:lnTo>
                <a:lnTo>
                  <a:pt x="60325" y="30162"/>
                </a:lnTo>
                <a:lnTo>
                  <a:pt x="2126615" y="30162"/>
                </a:lnTo>
                <a:lnTo>
                  <a:pt x="2126615" y="60325"/>
                </a:lnTo>
                <a:close/>
              </a:path>
              <a:path w="2186940" h="436245">
                <a:moveTo>
                  <a:pt x="2126615" y="406082"/>
                </a:moveTo>
                <a:lnTo>
                  <a:pt x="2126615" y="30162"/>
                </a:lnTo>
                <a:lnTo>
                  <a:pt x="2156777" y="60325"/>
                </a:lnTo>
                <a:lnTo>
                  <a:pt x="2186940" y="60325"/>
                </a:lnTo>
                <a:lnTo>
                  <a:pt x="2186940" y="375920"/>
                </a:lnTo>
                <a:lnTo>
                  <a:pt x="2156777" y="375920"/>
                </a:lnTo>
                <a:lnTo>
                  <a:pt x="2126615" y="406082"/>
                </a:lnTo>
                <a:close/>
              </a:path>
              <a:path w="2186940" h="436245">
                <a:moveTo>
                  <a:pt x="2186940" y="60325"/>
                </a:moveTo>
                <a:lnTo>
                  <a:pt x="2156777" y="60325"/>
                </a:lnTo>
                <a:lnTo>
                  <a:pt x="2126615" y="30162"/>
                </a:lnTo>
                <a:lnTo>
                  <a:pt x="2186940" y="30162"/>
                </a:lnTo>
                <a:lnTo>
                  <a:pt x="2186940" y="60325"/>
                </a:lnTo>
                <a:close/>
              </a:path>
              <a:path w="2186940" h="436245">
                <a:moveTo>
                  <a:pt x="60325" y="406082"/>
                </a:moveTo>
                <a:lnTo>
                  <a:pt x="30162" y="375920"/>
                </a:lnTo>
                <a:lnTo>
                  <a:pt x="60325" y="375920"/>
                </a:lnTo>
                <a:lnTo>
                  <a:pt x="60325" y="406082"/>
                </a:lnTo>
                <a:close/>
              </a:path>
              <a:path w="2186940" h="436245">
                <a:moveTo>
                  <a:pt x="2126615" y="406082"/>
                </a:moveTo>
                <a:lnTo>
                  <a:pt x="60325" y="406082"/>
                </a:lnTo>
                <a:lnTo>
                  <a:pt x="60325" y="375920"/>
                </a:lnTo>
                <a:lnTo>
                  <a:pt x="2126615" y="375920"/>
                </a:lnTo>
                <a:lnTo>
                  <a:pt x="2126615" y="406082"/>
                </a:lnTo>
                <a:close/>
              </a:path>
              <a:path w="2186940" h="436245">
                <a:moveTo>
                  <a:pt x="2186940" y="406082"/>
                </a:moveTo>
                <a:lnTo>
                  <a:pt x="2126615" y="406082"/>
                </a:lnTo>
                <a:lnTo>
                  <a:pt x="2156777" y="375920"/>
                </a:lnTo>
                <a:lnTo>
                  <a:pt x="2186940" y="375920"/>
                </a:lnTo>
                <a:lnTo>
                  <a:pt x="2186940" y="406082"/>
                </a:lnTo>
                <a:close/>
              </a:path>
            </a:pathLst>
          </a:custGeom>
          <a:solidFill>
            <a:srgbClr val="C00000"/>
          </a:solidFill>
        </p:spPr>
        <p:txBody>
          <a:bodyPr wrap="square" lIns="0" tIns="0" rIns="0" bIns="0" rtlCol="0"/>
          <a:lstStyle/>
          <a:p>
            <a:endParaRPr/>
          </a:p>
        </p:txBody>
      </p:sp>
      <p:sp>
        <p:nvSpPr>
          <p:cNvPr id="7" name="object 7"/>
          <p:cNvSpPr/>
          <p:nvPr/>
        </p:nvSpPr>
        <p:spPr>
          <a:xfrm>
            <a:off x="2921317" y="2125027"/>
            <a:ext cx="558165" cy="483870"/>
          </a:xfrm>
          <a:custGeom>
            <a:avLst/>
            <a:gdLst/>
            <a:ahLst/>
            <a:cxnLst/>
            <a:rect l="l" t="t" r="r" b="b"/>
            <a:pathLst>
              <a:path w="558164" h="483869">
                <a:moveTo>
                  <a:pt x="558165" y="483870"/>
                </a:moveTo>
                <a:lnTo>
                  <a:pt x="0" y="483870"/>
                </a:lnTo>
                <a:lnTo>
                  <a:pt x="0" y="0"/>
                </a:lnTo>
                <a:lnTo>
                  <a:pt x="558165" y="0"/>
                </a:lnTo>
                <a:lnTo>
                  <a:pt x="558165" y="30162"/>
                </a:lnTo>
                <a:lnTo>
                  <a:pt x="60325" y="30162"/>
                </a:lnTo>
                <a:lnTo>
                  <a:pt x="30162" y="60325"/>
                </a:lnTo>
                <a:lnTo>
                  <a:pt x="60325" y="60325"/>
                </a:lnTo>
                <a:lnTo>
                  <a:pt x="60325" y="423545"/>
                </a:lnTo>
                <a:lnTo>
                  <a:pt x="30162" y="423545"/>
                </a:lnTo>
                <a:lnTo>
                  <a:pt x="60325" y="453707"/>
                </a:lnTo>
                <a:lnTo>
                  <a:pt x="558165" y="453707"/>
                </a:lnTo>
                <a:lnTo>
                  <a:pt x="558165" y="483870"/>
                </a:lnTo>
                <a:close/>
              </a:path>
              <a:path w="558164" h="483869">
                <a:moveTo>
                  <a:pt x="60325" y="60325"/>
                </a:moveTo>
                <a:lnTo>
                  <a:pt x="30162" y="60325"/>
                </a:lnTo>
                <a:lnTo>
                  <a:pt x="60325" y="30162"/>
                </a:lnTo>
                <a:lnTo>
                  <a:pt x="60325" y="60325"/>
                </a:lnTo>
                <a:close/>
              </a:path>
              <a:path w="558164" h="483869">
                <a:moveTo>
                  <a:pt x="497840" y="60325"/>
                </a:moveTo>
                <a:lnTo>
                  <a:pt x="60325" y="60325"/>
                </a:lnTo>
                <a:lnTo>
                  <a:pt x="60325" y="30162"/>
                </a:lnTo>
                <a:lnTo>
                  <a:pt x="497840" y="30162"/>
                </a:lnTo>
                <a:lnTo>
                  <a:pt x="497840" y="60325"/>
                </a:lnTo>
                <a:close/>
              </a:path>
              <a:path w="558164" h="483869">
                <a:moveTo>
                  <a:pt x="497840" y="453707"/>
                </a:moveTo>
                <a:lnTo>
                  <a:pt x="497840" y="30162"/>
                </a:lnTo>
                <a:lnTo>
                  <a:pt x="528002" y="60325"/>
                </a:lnTo>
                <a:lnTo>
                  <a:pt x="558165" y="60325"/>
                </a:lnTo>
                <a:lnTo>
                  <a:pt x="558165" y="423545"/>
                </a:lnTo>
                <a:lnTo>
                  <a:pt x="528002" y="423545"/>
                </a:lnTo>
                <a:lnTo>
                  <a:pt x="497840" y="453707"/>
                </a:lnTo>
                <a:close/>
              </a:path>
              <a:path w="558164" h="483869">
                <a:moveTo>
                  <a:pt x="558165" y="60325"/>
                </a:moveTo>
                <a:lnTo>
                  <a:pt x="528002" y="60325"/>
                </a:lnTo>
                <a:lnTo>
                  <a:pt x="497840" y="30162"/>
                </a:lnTo>
                <a:lnTo>
                  <a:pt x="558165" y="30162"/>
                </a:lnTo>
                <a:lnTo>
                  <a:pt x="558165" y="60325"/>
                </a:lnTo>
                <a:close/>
              </a:path>
              <a:path w="558164" h="483869">
                <a:moveTo>
                  <a:pt x="60325" y="453707"/>
                </a:moveTo>
                <a:lnTo>
                  <a:pt x="30162" y="423545"/>
                </a:lnTo>
                <a:lnTo>
                  <a:pt x="60325" y="423545"/>
                </a:lnTo>
                <a:lnTo>
                  <a:pt x="60325" y="453707"/>
                </a:lnTo>
                <a:close/>
              </a:path>
              <a:path w="558164" h="483869">
                <a:moveTo>
                  <a:pt x="497840" y="453707"/>
                </a:moveTo>
                <a:lnTo>
                  <a:pt x="60325" y="453707"/>
                </a:lnTo>
                <a:lnTo>
                  <a:pt x="60325" y="423545"/>
                </a:lnTo>
                <a:lnTo>
                  <a:pt x="497840" y="423545"/>
                </a:lnTo>
                <a:lnTo>
                  <a:pt x="497840" y="453707"/>
                </a:lnTo>
                <a:close/>
              </a:path>
              <a:path w="558164" h="483869">
                <a:moveTo>
                  <a:pt x="558165" y="453707"/>
                </a:moveTo>
                <a:lnTo>
                  <a:pt x="497840" y="453707"/>
                </a:lnTo>
                <a:lnTo>
                  <a:pt x="528002" y="423545"/>
                </a:lnTo>
                <a:lnTo>
                  <a:pt x="558165" y="423545"/>
                </a:lnTo>
                <a:lnTo>
                  <a:pt x="558165" y="453707"/>
                </a:lnTo>
                <a:close/>
              </a:path>
            </a:pathLst>
          </a:custGeom>
          <a:solidFill>
            <a:srgbClr val="C00000"/>
          </a:solidFill>
        </p:spPr>
        <p:txBody>
          <a:bodyPr wrap="square" lIns="0" tIns="0" rIns="0" bIns="0" rtlCol="0"/>
          <a:lstStyle/>
          <a:p>
            <a:endParaRPr/>
          </a:p>
        </p:txBody>
      </p:sp>
      <p:sp>
        <p:nvSpPr>
          <p:cNvPr id="8" name="object 8"/>
          <p:cNvSpPr txBox="1"/>
          <p:nvPr/>
        </p:nvSpPr>
        <p:spPr>
          <a:xfrm>
            <a:off x="10460355" y="6544944"/>
            <a:ext cx="1168400"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微软雅黑"/>
                <a:cs typeface="微软雅黑"/>
              </a:rPr>
              <a:t>注：图片仅供参考示意</a:t>
            </a:r>
            <a:endParaRPr sz="900">
              <a:latin typeface="微软雅黑"/>
              <a:cs typeface="微软雅黑"/>
            </a:endParaRPr>
          </a:p>
        </p:txBody>
      </p:sp>
      <p:sp>
        <p:nvSpPr>
          <p:cNvPr id="9" name="object 9"/>
          <p:cNvSpPr txBox="1"/>
          <p:nvPr/>
        </p:nvSpPr>
        <p:spPr>
          <a:xfrm>
            <a:off x="1633854" y="6164579"/>
            <a:ext cx="1701800"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微软雅黑"/>
                <a:cs typeface="微软雅黑"/>
              </a:rPr>
              <a:t>账号主页面私信功能展示</a:t>
            </a:r>
            <a:endParaRPr sz="1200">
              <a:latin typeface="微软雅黑"/>
              <a:cs typeface="微软雅黑"/>
            </a:endParaRPr>
          </a:p>
        </p:txBody>
      </p:sp>
      <p:sp>
        <p:nvSpPr>
          <p:cNvPr id="10" name="object 10"/>
          <p:cNvSpPr txBox="1"/>
          <p:nvPr/>
        </p:nvSpPr>
        <p:spPr>
          <a:xfrm>
            <a:off x="4547234" y="6164579"/>
            <a:ext cx="2298065"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微软雅黑"/>
                <a:cs typeface="微软雅黑"/>
              </a:rPr>
              <a:t>私信自定义回复页面&amp;自定义链接</a:t>
            </a:r>
            <a:endParaRPr sz="1200">
              <a:latin typeface="微软雅黑"/>
              <a:cs typeface="微软雅黑"/>
            </a:endParaRPr>
          </a:p>
        </p:txBody>
      </p:sp>
      <p:sp>
        <p:nvSpPr>
          <p:cNvPr id="11" name="object 11"/>
          <p:cNvSpPr txBox="1"/>
          <p:nvPr/>
        </p:nvSpPr>
        <p:spPr>
          <a:xfrm>
            <a:off x="8053069" y="6164579"/>
            <a:ext cx="1701800" cy="208279"/>
          </a:xfrm>
          <a:prstGeom prst="rect">
            <a:avLst/>
          </a:prstGeom>
        </p:spPr>
        <p:txBody>
          <a:bodyPr vert="horz" wrap="square" lIns="0" tIns="12700" rIns="0" bIns="0" rtlCol="0">
            <a:spAutoFit/>
          </a:bodyPr>
          <a:lstStyle/>
          <a:p>
            <a:pPr marL="12700">
              <a:lnSpc>
                <a:spcPct val="100000"/>
              </a:lnSpc>
              <a:spcBef>
                <a:spcPts val="100"/>
              </a:spcBef>
            </a:pPr>
            <a:r>
              <a:rPr sz="1200" b="1" dirty="0">
                <a:latin typeface="微软雅黑"/>
                <a:cs typeface="微软雅黑"/>
              </a:rPr>
              <a:t>自定义链接跳转落地页面</a:t>
            </a:r>
            <a:endParaRPr sz="1200">
              <a:latin typeface="微软雅黑"/>
              <a:cs typeface="微软雅黑"/>
            </a:endParaRPr>
          </a:p>
        </p:txBody>
      </p:sp>
      <p:sp>
        <p:nvSpPr>
          <p:cNvPr id="12" name="object 12"/>
          <p:cNvSpPr/>
          <p:nvPr/>
        </p:nvSpPr>
        <p:spPr>
          <a:xfrm>
            <a:off x="3614928" y="3090672"/>
            <a:ext cx="614680" cy="447040"/>
          </a:xfrm>
          <a:custGeom>
            <a:avLst/>
            <a:gdLst/>
            <a:ahLst/>
            <a:cxnLst/>
            <a:rect l="l" t="t" r="r" b="b"/>
            <a:pathLst>
              <a:path w="614679" h="447039">
                <a:moveTo>
                  <a:pt x="391668" y="446531"/>
                </a:moveTo>
                <a:lnTo>
                  <a:pt x="391668" y="335279"/>
                </a:lnTo>
                <a:lnTo>
                  <a:pt x="0" y="335279"/>
                </a:lnTo>
                <a:lnTo>
                  <a:pt x="0" y="111251"/>
                </a:lnTo>
                <a:lnTo>
                  <a:pt x="391668" y="111251"/>
                </a:lnTo>
                <a:lnTo>
                  <a:pt x="391668" y="0"/>
                </a:lnTo>
                <a:lnTo>
                  <a:pt x="614172" y="222503"/>
                </a:lnTo>
                <a:lnTo>
                  <a:pt x="391668" y="446531"/>
                </a:lnTo>
                <a:close/>
              </a:path>
            </a:pathLst>
          </a:custGeom>
          <a:solidFill>
            <a:srgbClr val="C00000"/>
          </a:solidFill>
        </p:spPr>
        <p:txBody>
          <a:bodyPr wrap="square" lIns="0" tIns="0" rIns="0" bIns="0" rtlCol="0"/>
          <a:lstStyle/>
          <a:p>
            <a:endParaRPr/>
          </a:p>
        </p:txBody>
      </p:sp>
      <p:sp>
        <p:nvSpPr>
          <p:cNvPr id="13" name="object 13"/>
          <p:cNvSpPr/>
          <p:nvPr/>
        </p:nvSpPr>
        <p:spPr>
          <a:xfrm>
            <a:off x="6993635" y="3090672"/>
            <a:ext cx="615950" cy="447040"/>
          </a:xfrm>
          <a:custGeom>
            <a:avLst/>
            <a:gdLst/>
            <a:ahLst/>
            <a:cxnLst/>
            <a:rect l="l" t="t" r="r" b="b"/>
            <a:pathLst>
              <a:path w="615950" h="447039">
                <a:moveTo>
                  <a:pt x="391668" y="446531"/>
                </a:moveTo>
                <a:lnTo>
                  <a:pt x="391668" y="335279"/>
                </a:lnTo>
                <a:lnTo>
                  <a:pt x="0" y="335279"/>
                </a:lnTo>
                <a:lnTo>
                  <a:pt x="0" y="111251"/>
                </a:lnTo>
                <a:lnTo>
                  <a:pt x="391668" y="111251"/>
                </a:lnTo>
                <a:lnTo>
                  <a:pt x="391668" y="0"/>
                </a:lnTo>
                <a:lnTo>
                  <a:pt x="615696" y="222503"/>
                </a:lnTo>
                <a:lnTo>
                  <a:pt x="391668" y="446531"/>
                </a:lnTo>
                <a:close/>
              </a:path>
            </a:pathLst>
          </a:custGeom>
          <a:solidFill>
            <a:srgbClr val="C00000"/>
          </a:solidFill>
        </p:spPr>
        <p:txBody>
          <a:bodyPr wrap="square" lIns="0" tIns="0" rIns="0" bIns="0" rtlCol="0"/>
          <a:lstStyle/>
          <a:p>
            <a:endParaRPr/>
          </a:p>
        </p:txBody>
      </p:sp>
      <p:sp>
        <p:nvSpPr>
          <p:cNvPr id="14" name="object 14"/>
          <p:cNvSpPr txBox="1">
            <a:spLocks noGrp="1"/>
          </p:cNvSpPr>
          <p:nvPr>
            <p:ph type="title"/>
          </p:nvPr>
        </p:nvSpPr>
        <p:spPr>
          <a:xfrm>
            <a:off x="438150" y="328930"/>
            <a:ext cx="8198484" cy="451484"/>
          </a:xfrm>
          <a:prstGeom prst="rect">
            <a:avLst/>
          </a:prstGeom>
        </p:spPr>
        <p:txBody>
          <a:bodyPr vert="horz" wrap="square" lIns="0" tIns="12065" rIns="0" bIns="0" rtlCol="0">
            <a:spAutoFit/>
          </a:bodyPr>
          <a:lstStyle/>
          <a:p>
            <a:pPr marL="12700">
              <a:lnSpc>
                <a:spcPct val="100000"/>
              </a:lnSpc>
              <a:spcBef>
                <a:spcPts val="95"/>
              </a:spcBef>
            </a:pPr>
            <a:r>
              <a:rPr sz="2800" dirty="0"/>
              <a:t>蓝</a:t>
            </a:r>
            <a:r>
              <a:rPr sz="2800" spc="-5" dirty="0"/>
              <a:t>V</a:t>
            </a:r>
            <a:r>
              <a:rPr sz="2800" dirty="0"/>
              <a:t>号舆情维护及获客留</a:t>
            </a:r>
            <a:r>
              <a:rPr sz="2800" spc="-5" dirty="0"/>
              <a:t>资</a:t>
            </a:r>
            <a:r>
              <a:rPr sz="2800" spc="35" dirty="0"/>
              <a:t> </a:t>
            </a:r>
            <a:r>
              <a:rPr sz="1800" dirty="0"/>
              <a:t>私信自定义回复（适用线上引流社群）</a:t>
            </a:r>
            <a:endParaRPr sz="1800"/>
          </a:p>
        </p:txBody>
      </p:sp>
      <p:sp>
        <p:nvSpPr>
          <p:cNvPr id="15" name="object 15"/>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29203558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14241" y="6527279"/>
            <a:ext cx="1511300" cy="162560"/>
          </a:xfrm>
          <a:prstGeom prst="rect">
            <a:avLst/>
          </a:prstGeom>
        </p:spPr>
        <p:txBody>
          <a:bodyPr vert="horz" wrap="square" lIns="0" tIns="12700" rIns="0" bIns="0" rtlCol="0">
            <a:spAutoFit/>
          </a:bodyPr>
          <a:lstStyle/>
          <a:p>
            <a:pPr marL="12700">
              <a:lnSpc>
                <a:spcPct val="100000"/>
              </a:lnSpc>
              <a:spcBef>
                <a:spcPts val="100"/>
              </a:spcBef>
            </a:pPr>
            <a:r>
              <a:rPr sz="900" dirty="0">
                <a:latin typeface="微软雅黑"/>
                <a:cs typeface="微软雅黑"/>
              </a:rPr>
              <a:t>注：卡诺亚图片仅供参考示意</a:t>
            </a:r>
            <a:endParaRPr sz="900">
              <a:latin typeface="微软雅黑"/>
              <a:cs typeface="微软雅黑"/>
            </a:endParaRPr>
          </a:p>
        </p:txBody>
      </p:sp>
      <p:sp>
        <p:nvSpPr>
          <p:cNvPr id="3" name="object 3"/>
          <p:cNvSpPr/>
          <p:nvPr/>
        </p:nvSpPr>
        <p:spPr>
          <a:xfrm>
            <a:off x="1051560" y="1202436"/>
            <a:ext cx="2304288" cy="4969764"/>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1022032" y="1695145"/>
            <a:ext cx="716280" cy="335915"/>
          </a:xfrm>
          <a:custGeom>
            <a:avLst/>
            <a:gdLst/>
            <a:ahLst/>
            <a:cxnLst/>
            <a:rect l="l" t="t" r="r" b="b"/>
            <a:pathLst>
              <a:path w="716280" h="335914">
                <a:moveTo>
                  <a:pt x="716038" y="335813"/>
                </a:moveTo>
                <a:lnTo>
                  <a:pt x="0" y="335813"/>
                </a:lnTo>
                <a:lnTo>
                  <a:pt x="0" y="0"/>
                </a:lnTo>
                <a:lnTo>
                  <a:pt x="716038" y="0"/>
                </a:lnTo>
                <a:lnTo>
                  <a:pt x="716038" y="30162"/>
                </a:lnTo>
                <a:lnTo>
                  <a:pt x="60325" y="30162"/>
                </a:lnTo>
                <a:lnTo>
                  <a:pt x="30162" y="60325"/>
                </a:lnTo>
                <a:lnTo>
                  <a:pt x="60325" y="60325"/>
                </a:lnTo>
                <a:lnTo>
                  <a:pt x="60325" y="275488"/>
                </a:lnTo>
                <a:lnTo>
                  <a:pt x="30162" y="275488"/>
                </a:lnTo>
                <a:lnTo>
                  <a:pt x="60325" y="305650"/>
                </a:lnTo>
                <a:lnTo>
                  <a:pt x="716038" y="305650"/>
                </a:lnTo>
                <a:lnTo>
                  <a:pt x="716038" y="335813"/>
                </a:lnTo>
                <a:close/>
              </a:path>
              <a:path w="716280" h="335914">
                <a:moveTo>
                  <a:pt x="60325" y="60325"/>
                </a:moveTo>
                <a:lnTo>
                  <a:pt x="30162" y="60325"/>
                </a:lnTo>
                <a:lnTo>
                  <a:pt x="60325" y="30162"/>
                </a:lnTo>
                <a:lnTo>
                  <a:pt x="60325" y="60325"/>
                </a:lnTo>
                <a:close/>
              </a:path>
              <a:path w="716280" h="335914">
                <a:moveTo>
                  <a:pt x="655713" y="60325"/>
                </a:moveTo>
                <a:lnTo>
                  <a:pt x="60325" y="60325"/>
                </a:lnTo>
                <a:lnTo>
                  <a:pt x="60325" y="30162"/>
                </a:lnTo>
                <a:lnTo>
                  <a:pt x="655713" y="30162"/>
                </a:lnTo>
                <a:lnTo>
                  <a:pt x="655713" y="60325"/>
                </a:lnTo>
                <a:close/>
              </a:path>
              <a:path w="716280" h="335914">
                <a:moveTo>
                  <a:pt x="655713" y="305650"/>
                </a:moveTo>
                <a:lnTo>
                  <a:pt x="655713" y="30162"/>
                </a:lnTo>
                <a:lnTo>
                  <a:pt x="685876" y="60325"/>
                </a:lnTo>
                <a:lnTo>
                  <a:pt x="716038" y="60325"/>
                </a:lnTo>
                <a:lnTo>
                  <a:pt x="716038" y="275488"/>
                </a:lnTo>
                <a:lnTo>
                  <a:pt x="685876" y="275488"/>
                </a:lnTo>
                <a:lnTo>
                  <a:pt x="655713" y="305650"/>
                </a:lnTo>
                <a:close/>
              </a:path>
              <a:path w="716280" h="335914">
                <a:moveTo>
                  <a:pt x="716038" y="60325"/>
                </a:moveTo>
                <a:lnTo>
                  <a:pt x="685876" y="60325"/>
                </a:lnTo>
                <a:lnTo>
                  <a:pt x="655713" y="30162"/>
                </a:lnTo>
                <a:lnTo>
                  <a:pt x="716038" y="30162"/>
                </a:lnTo>
                <a:lnTo>
                  <a:pt x="716038" y="60325"/>
                </a:lnTo>
                <a:close/>
              </a:path>
              <a:path w="716280" h="335914">
                <a:moveTo>
                  <a:pt x="60325" y="305650"/>
                </a:moveTo>
                <a:lnTo>
                  <a:pt x="30162" y="275488"/>
                </a:lnTo>
                <a:lnTo>
                  <a:pt x="60325" y="275488"/>
                </a:lnTo>
                <a:lnTo>
                  <a:pt x="60325" y="305650"/>
                </a:lnTo>
                <a:close/>
              </a:path>
              <a:path w="716280" h="335914">
                <a:moveTo>
                  <a:pt x="655713" y="305650"/>
                </a:moveTo>
                <a:lnTo>
                  <a:pt x="60325" y="305650"/>
                </a:lnTo>
                <a:lnTo>
                  <a:pt x="60325" y="275488"/>
                </a:lnTo>
                <a:lnTo>
                  <a:pt x="655713" y="275488"/>
                </a:lnTo>
                <a:lnTo>
                  <a:pt x="655713" y="305650"/>
                </a:lnTo>
                <a:close/>
              </a:path>
              <a:path w="716280" h="335914">
                <a:moveTo>
                  <a:pt x="716038" y="305650"/>
                </a:moveTo>
                <a:lnTo>
                  <a:pt x="655713" y="305650"/>
                </a:lnTo>
                <a:lnTo>
                  <a:pt x="685876" y="275488"/>
                </a:lnTo>
                <a:lnTo>
                  <a:pt x="716038" y="275488"/>
                </a:lnTo>
                <a:lnTo>
                  <a:pt x="716038" y="305650"/>
                </a:lnTo>
                <a:close/>
              </a:path>
            </a:pathLst>
          </a:custGeom>
          <a:solidFill>
            <a:srgbClr val="C00000"/>
          </a:solidFill>
        </p:spPr>
        <p:txBody>
          <a:bodyPr wrap="square" lIns="0" tIns="0" rIns="0" bIns="0" rtlCol="0"/>
          <a:lstStyle/>
          <a:p>
            <a:endParaRPr/>
          </a:p>
        </p:txBody>
      </p:sp>
      <p:sp>
        <p:nvSpPr>
          <p:cNvPr id="5" name="object 5"/>
          <p:cNvSpPr/>
          <p:nvPr/>
        </p:nvSpPr>
        <p:spPr>
          <a:xfrm>
            <a:off x="962355" y="5713869"/>
            <a:ext cx="2110740" cy="335915"/>
          </a:xfrm>
          <a:custGeom>
            <a:avLst/>
            <a:gdLst/>
            <a:ahLst/>
            <a:cxnLst/>
            <a:rect l="l" t="t" r="r" b="b"/>
            <a:pathLst>
              <a:path w="2110740" h="335914">
                <a:moveTo>
                  <a:pt x="2110638" y="335826"/>
                </a:moveTo>
                <a:lnTo>
                  <a:pt x="0" y="335826"/>
                </a:lnTo>
                <a:lnTo>
                  <a:pt x="0" y="0"/>
                </a:lnTo>
                <a:lnTo>
                  <a:pt x="2110638" y="0"/>
                </a:lnTo>
                <a:lnTo>
                  <a:pt x="2110638" y="30162"/>
                </a:lnTo>
                <a:lnTo>
                  <a:pt x="60325" y="30162"/>
                </a:lnTo>
                <a:lnTo>
                  <a:pt x="30162" y="60325"/>
                </a:lnTo>
                <a:lnTo>
                  <a:pt x="60325" y="60325"/>
                </a:lnTo>
                <a:lnTo>
                  <a:pt x="60325" y="275501"/>
                </a:lnTo>
                <a:lnTo>
                  <a:pt x="30162" y="275501"/>
                </a:lnTo>
                <a:lnTo>
                  <a:pt x="60325" y="305663"/>
                </a:lnTo>
                <a:lnTo>
                  <a:pt x="2110638" y="305663"/>
                </a:lnTo>
                <a:lnTo>
                  <a:pt x="2110638" y="335826"/>
                </a:lnTo>
                <a:close/>
              </a:path>
              <a:path w="2110740" h="335914">
                <a:moveTo>
                  <a:pt x="60325" y="60325"/>
                </a:moveTo>
                <a:lnTo>
                  <a:pt x="30162" y="60325"/>
                </a:lnTo>
                <a:lnTo>
                  <a:pt x="60325" y="30162"/>
                </a:lnTo>
                <a:lnTo>
                  <a:pt x="60325" y="60325"/>
                </a:lnTo>
                <a:close/>
              </a:path>
              <a:path w="2110740" h="335914">
                <a:moveTo>
                  <a:pt x="2050313" y="60325"/>
                </a:moveTo>
                <a:lnTo>
                  <a:pt x="60325" y="60325"/>
                </a:lnTo>
                <a:lnTo>
                  <a:pt x="60325" y="30162"/>
                </a:lnTo>
                <a:lnTo>
                  <a:pt x="2050313" y="30162"/>
                </a:lnTo>
                <a:lnTo>
                  <a:pt x="2050313" y="60325"/>
                </a:lnTo>
                <a:close/>
              </a:path>
              <a:path w="2110740" h="335914">
                <a:moveTo>
                  <a:pt x="2050313" y="305663"/>
                </a:moveTo>
                <a:lnTo>
                  <a:pt x="2050313" y="30162"/>
                </a:lnTo>
                <a:lnTo>
                  <a:pt x="2080475" y="60325"/>
                </a:lnTo>
                <a:lnTo>
                  <a:pt x="2110638" y="60325"/>
                </a:lnTo>
                <a:lnTo>
                  <a:pt x="2110638" y="275501"/>
                </a:lnTo>
                <a:lnTo>
                  <a:pt x="2080475" y="275501"/>
                </a:lnTo>
                <a:lnTo>
                  <a:pt x="2050313" y="305663"/>
                </a:lnTo>
                <a:close/>
              </a:path>
              <a:path w="2110740" h="335914">
                <a:moveTo>
                  <a:pt x="2110638" y="60325"/>
                </a:moveTo>
                <a:lnTo>
                  <a:pt x="2080475" y="60325"/>
                </a:lnTo>
                <a:lnTo>
                  <a:pt x="2050313" y="30162"/>
                </a:lnTo>
                <a:lnTo>
                  <a:pt x="2110638" y="30162"/>
                </a:lnTo>
                <a:lnTo>
                  <a:pt x="2110638" y="60325"/>
                </a:lnTo>
                <a:close/>
              </a:path>
              <a:path w="2110740" h="335914">
                <a:moveTo>
                  <a:pt x="60325" y="305663"/>
                </a:moveTo>
                <a:lnTo>
                  <a:pt x="30162" y="275501"/>
                </a:lnTo>
                <a:lnTo>
                  <a:pt x="60325" y="275501"/>
                </a:lnTo>
                <a:lnTo>
                  <a:pt x="60325" y="305663"/>
                </a:lnTo>
                <a:close/>
              </a:path>
              <a:path w="2110740" h="335914">
                <a:moveTo>
                  <a:pt x="2050313" y="305663"/>
                </a:moveTo>
                <a:lnTo>
                  <a:pt x="60325" y="305663"/>
                </a:lnTo>
                <a:lnTo>
                  <a:pt x="60325" y="275501"/>
                </a:lnTo>
                <a:lnTo>
                  <a:pt x="2050313" y="275501"/>
                </a:lnTo>
                <a:lnTo>
                  <a:pt x="2050313" y="305663"/>
                </a:lnTo>
                <a:close/>
              </a:path>
              <a:path w="2110740" h="335914">
                <a:moveTo>
                  <a:pt x="2110638" y="305663"/>
                </a:moveTo>
                <a:lnTo>
                  <a:pt x="2050313" y="305663"/>
                </a:lnTo>
                <a:lnTo>
                  <a:pt x="2080475" y="275501"/>
                </a:lnTo>
                <a:lnTo>
                  <a:pt x="2110638" y="275501"/>
                </a:lnTo>
                <a:lnTo>
                  <a:pt x="2110638" y="305663"/>
                </a:lnTo>
                <a:close/>
              </a:path>
            </a:pathLst>
          </a:custGeom>
          <a:solidFill>
            <a:srgbClr val="C00000"/>
          </a:solidFill>
        </p:spPr>
        <p:txBody>
          <a:bodyPr wrap="square" lIns="0" tIns="0" rIns="0" bIns="0" rtlCol="0"/>
          <a:lstStyle/>
          <a:p>
            <a:endParaRPr/>
          </a:p>
        </p:txBody>
      </p:sp>
      <p:sp>
        <p:nvSpPr>
          <p:cNvPr id="6" name="object 6"/>
          <p:cNvSpPr/>
          <p:nvPr/>
        </p:nvSpPr>
        <p:spPr>
          <a:xfrm>
            <a:off x="1021397" y="2135670"/>
            <a:ext cx="2297430" cy="2264410"/>
          </a:xfrm>
          <a:custGeom>
            <a:avLst/>
            <a:gdLst/>
            <a:ahLst/>
            <a:cxnLst/>
            <a:rect l="l" t="t" r="r" b="b"/>
            <a:pathLst>
              <a:path w="2297429" h="2264410">
                <a:moveTo>
                  <a:pt x="2297252" y="2264257"/>
                </a:moveTo>
                <a:lnTo>
                  <a:pt x="0" y="2264257"/>
                </a:lnTo>
                <a:lnTo>
                  <a:pt x="0" y="0"/>
                </a:lnTo>
                <a:lnTo>
                  <a:pt x="2297252" y="0"/>
                </a:lnTo>
                <a:lnTo>
                  <a:pt x="2297252" y="30162"/>
                </a:lnTo>
                <a:lnTo>
                  <a:pt x="60325" y="30162"/>
                </a:lnTo>
                <a:lnTo>
                  <a:pt x="30162" y="60325"/>
                </a:lnTo>
                <a:lnTo>
                  <a:pt x="60325" y="60325"/>
                </a:lnTo>
                <a:lnTo>
                  <a:pt x="60325" y="2203932"/>
                </a:lnTo>
                <a:lnTo>
                  <a:pt x="30162" y="2203932"/>
                </a:lnTo>
                <a:lnTo>
                  <a:pt x="60325" y="2234095"/>
                </a:lnTo>
                <a:lnTo>
                  <a:pt x="2297252" y="2234095"/>
                </a:lnTo>
                <a:lnTo>
                  <a:pt x="2297252" y="2264257"/>
                </a:lnTo>
                <a:close/>
              </a:path>
              <a:path w="2297429" h="2264410">
                <a:moveTo>
                  <a:pt x="60325" y="60325"/>
                </a:moveTo>
                <a:lnTo>
                  <a:pt x="30162" y="60325"/>
                </a:lnTo>
                <a:lnTo>
                  <a:pt x="60325" y="30162"/>
                </a:lnTo>
                <a:lnTo>
                  <a:pt x="60325" y="60325"/>
                </a:lnTo>
                <a:close/>
              </a:path>
              <a:path w="2297429" h="2264410">
                <a:moveTo>
                  <a:pt x="2236927" y="60325"/>
                </a:moveTo>
                <a:lnTo>
                  <a:pt x="60325" y="60325"/>
                </a:lnTo>
                <a:lnTo>
                  <a:pt x="60325" y="30162"/>
                </a:lnTo>
                <a:lnTo>
                  <a:pt x="2236927" y="30162"/>
                </a:lnTo>
                <a:lnTo>
                  <a:pt x="2236927" y="60325"/>
                </a:lnTo>
                <a:close/>
              </a:path>
              <a:path w="2297429" h="2264410">
                <a:moveTo>
                  <a:pt x="2236927" y="2234095"/>
                </a:moveTo>
                <a:lnTo>
                  <a:pt x="2236927" y="30162"/>
                </a:lnTo>
                <a:lnTo>
                  <a:pt x="2267089" y="60325"/>
                </a:lnTo>
                <a:lnTo>
                  <a:pt x="2297252" y="60325"/>
                </a:lnTo>
                <a:lnTo>
                  <a:pt x="2297252" y="2203932"/>
                </a:lnTo>
                <a:lnTo>
                  <a:pt x="2267089" y="2203932"/>
                </a:lnTo>
                <a:lnTo>
                  <a:pt x="2236927" y="2234095"/>
                </a:lnTo>
                <a:close/>
              </a:path>
              <a:path w="2297429" h="2264410">
                <a:moveTo>
                  <a:pt x="2297252" y="60325"/>
                </a:moveTo>
                <a:lnTo>
                  <a:pt x="2267089" y="60325"/>
                </a:lnTo>
                <a:lnTo>
                  <a:pt x="2236927" y="30162"/>
                </a:lnTo>
                <a:lnTo>
                  <a:pt x="2297252" y="30162"/>
                </a:lnTo>
                <a:lnTo>
                  <a:pt x="2297252" y="60325"/>
                </a:lnTo>
                <a:close/>
              </a:path>
              <a:path w="2297429" h="2264410">
                <a:moveTo>
                  <a:pt x="60325" y="2234095"/>
                </a:moveTo>
                <a:lnTo>
                  <a:pt x="30162" y="2203932"/>
                </a:lnTo>
                <a:lnTo>
                  <a:pt x="60325" y="2203932"/>
                </a:lnTo>
                <a:lnTo>
                  <a:pt x="60325" y="2234095"/>
                </a:lnTo>
                <a:close/>
              </a:path>
              <a:path w="2297429" h="2264410">
                <a:moveTo>
                  <a:pt x="2236927" y="2234095"/>
                </a:moveTo>
                <a:lnTo>
                  <a:pt x="60325" y="2234095"/>
                </a:lnTo>
                <a:lnTo>
                  <a:pt x="60325" y="2203932"/>
                </a:lnTo>
                <a:lnTo>
                  <a:pt x="2236927" y="2203932"/>
                </a:lnTo>
                <a:lnTo>
                  <a:pt x="2236927" y="2234095"/>
                </a:lnTo>
                <a:close/>
              </a:path>
              <a:path w="2297429" h="2264410">
                <a:moveTo>
                  <a:pt x="2297252" y="2234095"/>
                </a:moveTo>
                <a:lnTo>
                  <a:pt x="2236927" y="2234095"/>
                </a:lnTo>
                <a:lnTo>
                  <a:pt x="2267089" y="2203932"/>
                </a:lnTo>
                <a:lnTo>
                  <a:pt x="2297252" y="2203932"/>
                </a:lnTo>
                <a:lnTo>
                  <a:pt x="2297252" y="2234095"/>
                </a:lnTo>
                <a:close/>
              </a:path>
            </a:pathLst>
          </a:custGeom>
          <a:solidFill>
            <a:srgbClr val="C00000"/>
          </a:solidFill>
        </p:spPr>
        <p:txBody>
          <a:bodyPr wrap="square" lIns="0" tIns="0" rIns="0" bIns="0" rtlCol="0"/>
          <a:lstStyle/>
          <a:p>
            <a:endParaRPr/>
          </a:p>
        </p:txBody>
      </p:sp>
      <p:sp>
        <p:nvSpPr>
          <p:cNvPr id="7" name="object 7"/>
          <p:cNvSpPr/>
          <p:nvPr/>
        </p:nvSpPr>
        <p:spPr>
          <a:xfrm>
            <a:off x="3828288" y="3375659"/>
            <a:ext cx="325120" cy="349250"/>
          </a:xfrm>
          <a:custGeom>
            <a:avLst/>
            <a:gdLst/>
            <a:ahLst/>
            <a:cxnLst/>
            <a:rect l="l" t="t" r="r" b="b"/>
            <a:pathLst>
              <a:path w="325120" h="349250">
                <a:moveTo>
                  <a:pt x="161544" y="348995"/>
                </a:moveTo>
                <a:lnTo>
                  <a:pt x="161544" y="262127"/>
                </a:lnTo>
                <a:lnTo>
                  <a:pt x="0" y="262127"/>
                </a:lnTo>
                <a:lnTo>
                  <a:pt x="0" y="86867"/>
                </a:lnTo>
                <a:lnTo>
                  <a:pt x="161544" y="86867"/>
                </a:lnTo>
                <a:lnTo>
                  <a:pt x="161544" y="0"/>
                </a:lnTo>
                <a:lnTo>
                  <a:pt x="324612" y="173736"/>
                </a:lnTo>
                <a:lnTo>
                  <a:pt x="161544" y="348995"/>
                </a:lnTo>
                <a:close/>
              </a:path>
            </a:pathLst>
          </a:custGeom>
          <a:solidFill>
            <a:srgbClr val="C00000"/>
          </a:solidFill>
        </p:spPr>
        <p:txBody>
          <a:bodyPr wrap="square" lIns="0" tIns="0" rIns="0" bIns="0" rtlCol="0"/>
          <a:lstStyle/>
          <a:p>
            <a:endParaRPr/>
          </a:p>
        </p:txBody>
      </p:sp>
      <p:sp>
        <p:nvSpPr>
          <p:cNvPr id="8" name="object 8"/>
          <p:cNvSpPr/>
          <p:nvPr/>
        </p:nvSpPr>
        <p:spPr>
          <a:xfrm>
            <a:off x="4608576" y="1266444"/>
            <a:ext cx="2324100" cy="490575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7453883" y="3375659"/>
            <a:ext cx="323215" cy="349250"/>
          </a:xfrm>
          <a:custGeom>
            <a:avLst/>
            <a:gdLst/>
            <a:ahLst/>
            <a:cxnLst/>
            <a:rect l="l" t="t" r="r" b="b"/>
            <a:pathLst>
              <a:path w="323215" h="349250">
                <a:moveTo>
                  <a:pt x="161544" y="348995"/>
                </a:moveTo>
                <a:lnTo>
                  <a:pt x="161544" y="262127"/>
                </a:lnTo>
                <a:lnTo>
                  <a:pt x="0" y="262127"/>
                </a:lnTo>
                <a:lnTo>
                  <a:pt x="0" y="86867"/>
                </a:lnTo>
                <a:lnTo>
                  <a:pt x="161544" y="86867"/>
                </a:lnTo>
                <a:lnTo>
                  <a:pt x="161544" y="0"/>
                </a:lnTo>
                <a:lnTo>
                  <a:pt x="323088" y="173736"/>
                </a:lnTo>
                <a:lnTo>
                  <a:pt x="161544" y="348995"/>
                </a:lnTo>
                <a:close/>
              </a:path>
            </a:pathLst>
          </a:custGeom>
          <a:solidFill>
            <a:srgbClr val="C00000"/>
          </a:solidFill>
        </p:spPr>
        <p:txBody>
          <a:bodyPr wrap="square" lIns="0" tIns="0" rIns="0" bIns="0" rtlCol="0"/>
          <a:lstStyle/>
          <a:p>
            <a:endParaRPr/>
          </a:p>
        </p:txBody>
      </p:sp>
      <p:sp>
        <p:nvSpPr>
          <p:cNvPr id="10" name="object 10"/>
          <p:cNvSpPr/>
          <p:nvPr/>
        </p:nvSpPr>
        <p:spPr>
          <a:xfrm>
            <a:off x="8298180" y="1266444"/>
            <a:ext cx="2324100" cy="490575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txBox="1"/>
          <p:nvPr/>
        </p:nvSpPr>
        <p:spPr>
          <a:xfrm>
            <a:off x="818388" y="1915667"/>
            <a:ext cx="1819910" cy="303530"/>
          </a:xfrm>
          <a:prstGeom prst="rect">
            <a:avLst/>
          </a:prstGeom>
          <a:solidFill>
            <a:srgbClr val="C00000"/>
          </a:solidFill>
        </p:spPr>
        <p:txBody>
          <a:bodyPr vert="horz" wrap="square" lIns="0" tIns="83185" rIns="0" bIns="0" rtlCol="0">
            <a:spAutoFit/>
          </a:bodyPr>
          <a:lstStyle/>
          <a:p>
            <a:pPr marL="375920">
              <a:lnSpc>
                <a:spcPct val="100000"/>
              </a:lnSpc>
              <a:spcBef>
                <a:spcPts val="655"/>
              </a:spcBef>
            </a:pPr>
            <a:r>
              <a:rPr sz="1050" b="1" dirty="0">
                <a:solidFill>
                  <a:srgbClr val="FFFFFF"/>
                </a:solidFill>
                <a:latin typeface="微软雅黑"/>
                <a:cs typeface="微软雅黑"/>
              </a:rPr>
              <a:t>品牌商家活动入</a:t>
            </a:r>
            <a:r>
              <a:rPr sz="1050" b="1" spc="5" dirty="0">
                <a:solidFill>
                  <a:srgbClr val="FFFFFF"/>
                </a:solidFill>
                <a:latin typeface="微软雅黑"/>
                <a:cs typeface="微软雅黑"/>
              </a:rPr>
              <a:t>口</a:t>
            </a:r>
            <a:endParaRPr sz="1050">
              <a:latin typeface="微软雅黑"/>
              <a:cs typeface="微软雅黑"/>
            </a:endParaRPr>
          </a:p>
        </p:txBody>
      </p:sp>
      <p:sp>
        <p:nvSpPr>
          <p:cNvPr id="12" name="object 12"/>
          <p:cNvSpPr/>
          <p:nvPr/>
        </p:nvSpPr>
        <p:spPr>
          <a:xfrm>
            <a:off x="1059180" y="4067555"/>
            <a:ext cx="2222500" cy="303530"/>
          </a:xfrm>
          <a:custGeom>
            <a:avLst/>
            <a:gdLst/>
            <a:ahLst/>
            <a:cxnLst/>
            <a:rect l="l" t="t" r="r" b="b"/>
            <a:pathLst>
              <a:path w="2222500" h="303529">
                <a:moveTo>
                  <a:pt x="0" y="0"/>
                </a:moveTo>
                <a:lnTo>
                  <a:pt x="2221992" y="0"/>
                </a:lnTo>
                <a:lnTo>
                  <a:pt x="2221992" y="303275"/>
                </a:lnTo>
                <a:lnTo>
                  <a:pt x="0" y="303275"/>
                </a:lnTo>
                <a:lnTo>
                  <a:pt x="0" y="0"/>
                </a:lnTo>
                <a:close/>
              </a:path>
            </a:pathLst>
          </a:custGeom>
          <a:solidFill>
            <a:srgbClr val="C00000"/>
          </a:solidFill>
        </p:spPr>
        <p:txBody>
          <a:bodyPr wrap="square" lIns="0" tIns="0" rIns="0" bIns="0" rtlCol="0"/>
          <a:lstStyle/>
          <a:p>
            <a:endParaRPr/>
          </a:p>
        </p:txBody>
      </p:sp>
      <p:sp>
        <p:nvSpPr>
          <p:cNvPr id="13" name="object 13"/>
          <p:cNvSpPr txBox="1"/>
          <p:nvPr/>
        </p:nvSpPr>
        <p:spPr>
          <a:xfrm>
            <a:off x="1356982" y="4138028"/>
            <a:ext cx="1626235" cy="186690"/>
          </a:xfrm>
          <a:prstGeom prst="rect">
            <a:avLst/>
          </a:prstGeom>
        </p:spPr>
        <p:txBody>
          <a:bodyPr vert="horz" wrap="square" lIns="0" tIns="13335" rIns="0" bIns="0" rtlCol="0">
            <a:spAutoFit/>
          </a:bodyPr>
          <a:lstStyle/>
          <a:p>
            <a:pPr marL="12700">
              <a:lnSpc>
                <a:spcPct val="100000"/>
              </a:lnSpc>
              <a:spcBef>
                <a:spcPts val="105"/>
              </a:spcBef>
            </a:pPr>
            <a:r>
              <a:rPr sz="1050" b="1" dirty="0">
                <a:solidFill>
                  <a:srgbClr val="FFFFFF"/>
                </a:solidFill>
                <a:latin typeface="微软雅黑"/>
                <a:cs typeface="微软雅黑"/>
              </a:rPr>
              <a:t>品牌自助下单咨询链接入</a:t>
            </a:r>
            <a:r>
              <a:rPr sz="1050" b="1" spc="5" dirty="0">
                <a:solidFill>
                  <a:srgbClr val="FFFFFF"/>
                </a:solidFill>
                <a:latin typeface="微软雅黑"/>
                <a:cs typeface="微软雅黑"/>
              </a:rPr>
              <a:t>口</a:t>
            </a:r>
            <a:endParaRPr sz="1050">
              <a:latin typeface="微软雅黑"/>
              <a:cs typeface="微软雅黑"/>
            </a:endParaRPr>
          </a:p>
        </p:txBody>
      </p:sp>
      <p:sp>
        <p:nvSpPr>
          <p:cNvPr id="14" name="object 14"/>
          <p:cNvSpPr txBox="1"/>
          <p:nvPr/>
        </p:nvSpPr>
        <p:spPr>
          <a:xfrm>
            <a:off x="906780" y="5433059"/>
            <a:ext cx="2222500" cy="302260"/>
          </a:xfrm>
          <a:prstGeom prst="rect">
            <a:avLst/>
          </a:prstGeom>
          <a:solidFill>
            <a:srgbClr val="C00000"/>
          </a:solidFill>
        </p:spPr>
        <p:txBody>
          <a:bodyPr vert="horz" wrap="square" lIns="0" tIns="82550" rIns="0" bIns="0" rtlCol="0">
            <a:spAutoFit/>
          </a:bodyPr>
          <a:lstStyle/>
          <a:p>
            <a:pPr marL="577215">
              <a:lnSpc>
                <a:spcPct val="100000"/>
              </a:lnSpc>
              <a:spcBef>
                <a:spcPts val="650"/>
              </a:spcBef>
            </a:pPr>
            <a:r>
              <a:rPr sz="1050" b="1" dirty="0">
                <a:solidFill>
                  <a:srgbClr val="FFFFFF"/>
                </a:solidFill>
                <a:latin typeface="微软雅黑"/>
                <a:cs typeface="微软雅黑"/>
              </a:rPr>
              <a:t>品牌门店位置入</a:t>
            </a:r>
            <a:r>
              <a:rPr sz="1050" b="1" spc="5" dirty="0">
                <a:solidFill>
                  <a:srgbClr val="FFFFFF"/>
                </a:solidFill>
                <a:latin typeface="微软雅黑"/>
                <a:cs typeface="微软雅黑"/>
              </a:rPr>
              <a:t>口</a:t>
            </a:r>
            <a:endParaRPr sz="1050">
              <a:latin typeface="微软雅黑"/>
              <a:cs typeface="微软雅黑"/>
            </a:endParaRPr>
          </a:p>
        </p:txBody>
      </p:sp>
      <p:sp>
        <p:nvSpPr>
          <p:cNvPr id="15" name="object 15"/>
          <p:cNvSpPr txBox="1"/>
          <p:nvPr/>
        </p:nvSpPr>
        <p:spPr>
          <a:xfrm>
            <a:off x="1660512" y="6256947"/>
            <a:ext cx="1092835" cy="240029"/>
          </a:xfrm>
          <a:prstGeom prst="rect">
            <a:avLst/>
          </a:prstGeom>
        </p:spPr>
        <p:txBody>
          <a:bodyPr vert="horz" wrap="square" lIns="0" tIns="13335" rIns="0" bIns="0" rtlCol="0">
            <a:spAutoFit/>
          </a:bodyPr>
          <a:lstStyle/>
          <a:p>
            <a:pPr marL="12700">
              <a:lnSpc>
                <a:spcPct val="100000"/>
              </a:lnSpc>
              <a:spcBef>
                <a:spcPts val="105"/>
              </a:spcBef>
            </a:pPr>
            <a:r>
              <a:rPr sz="1400" b="1" dirty="0">
                <a:latin typeface="微软雅黑"/>
                <a:cs typeface="微软雅黑"/>
              </a:rPr>
              <a:t>商家页面入</a:t>
            </a:r>
            <a:r>
              <a:rPr sz="1400" b="1" spc="5" dirty="0">
                <a:latin typeface="微软雅黑"/>
                <a:cs typeface="微软雅黑"/>
              </a:rPr>
              <a:t>口</a:t>
            </a:r>
            <a:endParaRPr sz="1400">
              <a:latin typeface="微软雅黑"/>
              <a:cs typeface="微软雅黑"/>
            </a:endParaRPr>
          </a:p>
        </p:txBody>
      </p:sp>
      <p:sp>
        <p:nvSpPr>
          <p:cNvPr id="16" name="object 16"/>
          <p:cNvSpPr txBox="1"/>
          <p:nvPr/>
        </p:nvSpPr>
        <p:spPr>
          <a:xfrm>
            <a:off x="5043652" y="6256947"/>
            <a:ext cx="1626235" cy="240029"/>
          </a:xfrm>
          <a:prstGeom prst="rect">
            <a:avLst/>
          </a:prstGeom>
        </p:spPr>
        <p:txBody>
          <a:bodyPr vert="horz" wrap="square" lIns="0" tIns="13335" rIns="0" bIns="0" rtlCol="0">
            <a:spAutoFit/>
          </a:bodyPr>
          <a:lstStyle/>
          <a:p>
            <a:pPr marL="12700">
              <a:lnSpc>
                <a:spcPct val="100000"/>
              </a:lnSpc>
              <a:spcBef>
                <a:spcPts val="105"/>
              </a:spcBef>
            </a:pPr>
            <a:r>
              <a:rPr sz="1400" b="1" dirty="0">
                <a:latin typeface="微软雅黑"/>
                <a:cs typeface="微软雅黑"/>
              </a:rPr>
              <a:t>自助下单页面落地</a:t>
            </a:r>
            <a:r>
              <a:rPr sz="1400" b="1" spc="5" dirty="0">
                <a:latin typeface="微软雅黑"/>
                <a:cs typeface="微软雅黑"/>
              </a:rPr>
              <a:t>页</a:t>
            </a:r>
            <a:endParaRPr sz="1400">
              <a:latin typeface="微软雅黑"/>
              <a:cs typeface="微软雅黑"/>
            </a:endParaRPr>
          </a:p>
        </p:txBody>
      </p:sp>
      <p:sp>
        <p:nvSpPr>
          <p:cNvPr id="17" name="object 17"/>
          <p:cNvSpPr txBox="1"/>
          <p:nvPr/>
        </p:nvSpPr>
        <p:spPr>
          <a:xfrm>
            <a:off x="8888463" y="6256947"/>
            <a:ext cx="1270635" cy="240029"/>
          </a:xfrm>
          <a:prstGeom prst="rect">
            <a:avLst/>
          </a:prstGeom>
        </p:spPr>
        <p:txBody>
          <a:bodyPr vert="horz" wrap="square" lIns="0" tIns="13335" rIns="0" bIns="0" rtlCol="0">
            <a:spAutoFit/>
          </a:bodyPr>
          <a:lstStyle/>
          <a:p>
            <a:pPr marL="12700">
              <a:lnSpc>
                <a:spcPct val="100000"/>
              </a:lnSpc>
              <a:spcBef>
                <a:spcPts val="105"/>
              </a:spcBef>
            </a:pPr>
            <a:r>
              <a:rPr sz="1400" b="1" dirty="0">
                <a:latin typeface="微软雅黑"/>
                <a:cs typeface="微软雅黑"/>
              </a:rPr>
              <a:t>门店地址落地</a:t>
            </a:r>
            <a:r>
              <a:rPr sz="1400" b="1" spc="5" dirty="0">
                <a:latin typeface="微软雅黑"/>
                <a:cs typeface="微软雅黑"/>
              </a:rPr>
              <a:t>页</a:t>
            </a:r>
            <a:endParaRPr sz="1400">
              <a:latin typeface="微软雅黑"/>
              <a:cs typeface="微软雅黑"/>
            </a:endParaRPr>
          </a:p>
        </p:txBody>
      </p:sp>
      <p:sp>
        <p:nvSpPr>
          <p:cNvPr id="18" name="object 18"/>
          <p:cNvSpPr txBox="1">
            <a:spLocks noGrp="1"/>
          </p:cNvSpPr>
          <p:nvPr>
            <p:ph type="title"/>
          </p:nvPr>
        </p:nvSpPr>
        <p:spPr>
          <a:xfrm>
            <a:off x="420369" y="311784"/>
            <a:ext cx="10274300" cy="451484"/>
          </a:xfrm>
          <a:prstGeom prst="rect">
            <a:avLst/>
          </a:prstGeom>
        </p:spPr>
        <p:txBody>
          <a:bodyPr vert="horz" wrap="square" lIns="0" tIns="12065" rIns="0" bIns="0" rtlCol="0">
            <a:spAutoFit/>
          </a:bodyPr>
          <a:lstStyle/>
          <a:p>
            <a:pPr marL="12700">
              <a:lnSpc>
                <a:spcPct val="100000"/>
              </a:lnSpc>
              <a:spcBef>
                <a:spcPts val="95"/>
              </a:spcBef>
            </a:pPr>
            <a:r>
              <a:rPr sz="2800" dirty="0"/>
              <a:t>蓝</a:t>
            </a:r>
            <a:r>
              <a:rPr sz="2800" spc="-5" dirty="0"/>
              <a:t>V</a:t>
            </a:r>
            <a:r>
              <a:rPr sz="2800" dirty="0"/>
              <a:t>号线上销售转</a:t>
            </a:r>
            <a:r>
              <a:rPr sz="2800" spc="-5" dirty="0"/>
              <a:t>化</a:t>
            </a:r>
            <a:r>
              <a:rPr sz="2800" spc="-85" dirty="0"/>
              <a:t> </a:t>
            </a:r>
            <a:r>
              <a:rPr sz="1800" dirty="0"/>
              <a:t>商家页面链接（留资、POI线下引流等，适用品牌与线下经销商联动）</a:t>
            </a:r>
            <a:endParaRPr sz="1800"/>
          </a:p>
        </p:txBody>
      </p:sp>
      <p:sp>
        <p:nvSpPr>
          <p:cNvPr id="19" name="object 19"/>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spTree>
    <p:extLst>
      <p:ext uri="{BB962C8B-B14F-4D97-AF65-F5344CB8AC3E}">
        <p14:creationId xmlns:p14="http://schemas.microsoft.com/office/powerpoint/2010/main" val="3348896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57594" y="1595424"/>
            <a:ext cx="3683000" cy="902969"/>
          </a:xfrm>
          <a:prstGeom prst="rect">
            <a:avLst/>
          </a:prstGeom>
        </p:spPr>
        <p:txBody>
          <a:bodyPr vert="horz" wrap="square" lIns="0" tIns="12700" rIns="0" bIns="0" rtlCol="0">
            <a:spAutoFit/>
          </a:bodyPr>
          <a:lstStyle/>
          <a:p>
            <a:pPr marL="12700" marR="5080">
              <a:lnSpc>
                <a:spcPct val="120000"/>
              </a:lnSpc>
              <a:spcBef>
                <a:spcPts val="100"/>
              </a:spcBef>
            </a:pPr>
            <a:r>
              <a:rPr sz="2400" b="1" dirty="0">
                <a:solidFill>
                  <a:srgbClr val="0D0D0D"/>
                </a:solidFill>
                <a:latin typeface="微软雅黑"/>
                <a:cs typeface="微软雅黑"/>
              </a:rPr>
              <a:t>吸引眼球的封面是视频传播 更广的核心取决元素之一</a:t>
            </a:r>
            <a:endParaRPr sz="2400">
              <a:latin typeface="微软雅黑"/>
              <a:cs typeface="微软雅黑"/>
            </a:endParaRPr>
          </a:p>
        </p:txBody>
      </p:sp>
      <p:sp>
        <p:nvSpPr>
          <p:cNvPr id="3" name="object 3"/>
          <p:cNvSpPr txBox="1">
            <a:spLocks noGrp="1"/>
          </p:cNvSpPr>
          <p:nvPr>
            <p:ph type="title"/>
          </p:nvPr>
        </p:nvSpPr>
        <p:spPr>
          <a:xfrm>
            <a:off x="332613" y="324522"/>
            <a:ext cx="5771515" cy="451484"/>
          </a:xfrm>
          <a:prstGeom prst="rect">
            <a:avLst/>
          </a:prstGeom>
        </p:spPr>
        <p:txBody>
          <a:bodyPr vert="horz" wrap="square" lIns="0" tIns="12065" rIns="0" bIns="0" rtlCol="0">
            <a:spAutoFit/>
          </a:bodyPr>
          <a:lstStyle/>
          <a:p>
            <a:pPr marL="12700">
              <a:lnSpc>
                <a:spcPct val="100000"/>
              </a:lnSpc>
              <a:spcBef>
                <a:spcPts val="95"/>
              </a:spcBef>
            </a:pPr>
            <a:r>
              <a:rPr sz="2800" spc="-5" dirty="0"/>
              <a:t>精细化运营——定制、统一页面设计</a:t>
            </a:r>
            <a:endParaRPr sz="2800"/>
          </a:p>
        </p:txBody>
      </p:sp>
      <p:sp>
        <p:nvSpPr>
          <p:cNvPr id="4" name="object 4"/>
          <p:cNvSpPr/>
          <p:nvPr/>
        </p:nvSpPr>
        <p:spPr>
          <a:xfrm>
            <a:off x="9607295" y="1534066"/>
            <a:ext cx="2235707" cy="4795105"/>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8989047" y="984503"/>
            <a:ext cx="3202952" cy="581406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4357115" y="1447800"/>
            <a:ext cx="2331719" cy="4887468"/>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3794759" y="971130"/>
            <a:ext cx="3416808" cy="5883275"/>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7034783" y="1508760"/>
            <a:ext cx="2130552" cy="4654296"/>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6411607" y="1000264"/>
            <a:ext cx="3377044" cy="5814428"/>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228185" y="3631704"/>
            <a:ext cx="7777822" cy="697445"/>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txBox="1"/>
          <p:nvPr/>
        </p:nvSpPr>
        <p:spPr>
          <a:xfrm>
            <a:off x="6628142" y="3790200"/>
            <a:ext cx="294259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微软雅黑"/>
                <a:cs typeface="微软雅黑"/>
              </a:rPr>
              <a:t>主页封面设计</a:t>
            </a:r>
            <a:r>
              <a:rPr sz="1800" b="1" spc="-5" dirty="0">
                <a:solidFill>
                  <a:srgbClr val="FFFFFF"/>
                </a:solidFill>
                <a:latin typeface="微软雅黑"/>
                <a:cs typeface="微软雅黑"/>
              </a:rPr>
              <a:t>+</a:t>
            </a:r>
            <a:r>
              <a:rPr sz="1800" b="1" dirty="0">
                <a:solidFill>
                  <a:srgbClr val="FFFFFF"/>
                </a:solidFill>
                <a:latin typeface="微软雅黑"/>
                <a:cs typeface="微软雅黑"/>
              </a:rPr>
              <a:t>视频封面设计</a:t>
            </a:r>
            <a:endParaRPr sz="1800">
              <a:latin typeface="微软雅黑"/>
              <a:cs typeface="微软雅黑"/>
            </a:endParaRPr>
          </a:p>
        </p:txBody>
      </p:sp>
      <p:sp>
        <p:nvSpPr>
          <p:cNvPr id="12" name="object 12"/>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C00000"/>
          </a:solidFill>
        </p:spPr>
        <p:txBody>
          <a:bodyPr wrap="square" lIns="0" tIns="0" rIns="0" bIns="0" rtlCol="0"/>
          <a:lstStyle/>
          <a:p>
            <a:endParaRPr/>
          </a:p>
        </p:txBody>
      </p:sp>
    </p:spTree>
    <p:extLst>
      <p:ext uri="{BB962C8B-B14F-4D97-AF65-F5344CB8AC3E}">
        <p14:creationId xmlns:p14="http://schemas.microsoft.com/office/powerpoint/2010/main" val="17588248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73379" y="1722120"/>
            <a:ext cx="1746885" cy="399415"/>
          </a:xfrm>
          <a:custGeom>
            <a:avLst/>
            <a:gdLst/>
            <a:ahLst/>
            <a:cxnLst/>
            <a:rect l="l" t="t" r="r" b="b"/>
            <a:pathLst>
              <a:path w="1746885" h="399414">
                <a:moveTo>
                  <a:pt x="0" y="0"/>
                </a:moveTo>
                <a:lnTo>
                  <a:pt x="1746504" y="0"/>
                </a:lnTo>
                <a:lnTo>
                  <a:pt x="1746504" y="399287"/>
                </a:lnTo>
                <a:lnTo>
                  <a:pt x="0" y="399287"/>
                </a:lnTo>
                <a:lnTo>
                  <a:pt x="0" y="0"/>
                </a:lnTo>
                <a:close/>
              </a:path>
            </a:pathLst>
          </a:custGeom>
          <a:solidFill>
            <a:srgbClr val="C00000"/>
          </a:solidFill>
        </p:spPr>
        <p:txBody>
          <a:bodyPr wrap="square" lIns="0" tIns="0" rIns="0" bIns="0" rtlCol="0"/>
          <a:lstStyle/>
          <a:p>
            <a:endParaRPr/>
          </a:p>
        </p:txBody>
      </p:sp>
      <p:sp>
        <p:nvSpPr>
          <p:cNvPr id="3" name="object 3"/>
          <p:cNvSpPr/>
          <p:nvPr/>
        </p:nvSpPr>
        <p:spPr>
          <a:xfrm>
            <a:off x="603504" y="1798066"/>
            <a:ext cx="280835" cy="27512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851179" y="1779651"/>
            <a:ext cx="1063713" cy="30433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277368" y="2552700"/>
            <a:ext cx="1338072" cy="2894076"/>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1711451" y="2552700"/>
            <a:ext cx="1336548" cy="2894076"/>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3119627" y="2552700"/>
            <a:ext cx="1336548" cy="2894076"/>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4567428" y="2552700"/>
            <a:ext cx="1336548" cy="2894076"/>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1430934" y="5146712"/>
            <a:ext cx="3485273" cy="802563"/>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txBox="1"/>
          <p:nvPr/>
        </p:nvSpPr>
        <p:spPr>
          <a:xfrm>
            <a:off x="1839556" y="5193271"/>
            <a:ext cx="2666365" cy="609600"/>
          </a:xfrm>
          <a:prstGeom prst="rect">
            <a:avLst/>
          </a:prstGeom>
        </p:spPr>
        <p:txBody>
          <a:bodyPr vert="horz" wrap="square" lIns="0" tIns="12700" rIns="0" bIns="0" rtlCol="0">
            <a:spAutoFit/>
          </a:bodyPr>
          <a:lstStyle/>
          <a:p>
            <a:pPr marL="12700" marR="5080" indent="101600">
              <a:lnSpc>
                <a:spcPct val="119800"/>
              </a:lnSpc>
              <a:spcBef>
                <a:spcPts val="100"/>
              </a:spcBef>
            </a:pPr>
            <a:r>
              <a:rPr sz="1600" b="1" dirty="0">
                <a:solidFill>
                  <a:srgbClr val="FFFFFF"/>
                </a:solidFill>
                <a:latin typeface="微软雅黑"/>
                <a:cs typeface="微软雅黑"/>
              </a:rPr>
              <a:t>发布视频时带上热门话题</a:t>
            </a:r>
            <a:r>
              <a:rPr sz="1600" b="1" spc="-5" dirty="0">
                <a:solidFill>
                  <a:srgbClr val="FFFFFF"/>
                </a:solidFill>
                <a:latin typeface="微软雅黑"/>
                <a:cs typeface="微软雅黑"/>
              </a:rPr>
              <a:t>，  </a:t>
            </a:r>
            <a:r>
              <a:rPr sz="1600" b="1" dirty="0">
                <a:solidFill>
                  <a:srgbClr val="FFFFFF"/>
                </a:solidFill>
                <a:latin typeface="微软雅黑"/>
                <a:cs typeface="微软雅黑"/>
              </a:rPr>
              <a:t>增加可见性权重，提高曝光</a:t>
            </a:r>
            <a:r>
              <a:rPr sz="1600" b="1" spc="-5" dirty="0">
                <a:solidFill>
                  <a:srgbClr val="FFFFFF"/>
                </a:solidFill>
                <a:latin typeface="微软雅黑"/>
                <a:cs typeface="微软雅黑"/>
              </a:rPr>
              <a:t>率</a:t>
            </a:r>
            <a:endParaRPr sz="1600">
              <a:latin typeface="微软雅黑"/>
              <a:cs typeface="微软雅黑"/>
            </a:endParaRPr>
          </a:p>
        </p:txBody>
      </p:sp>
      <p:sp>
        <p:nvSpPr>
          <p:cNvPr id="11" name="object 11"/>
          <p:cNvSpPr/>
          <p:nvPr/>
        </p:nvSpPr>
        <p:spPr>
          <a:xfrm>
            <a:off x="6391655" y="2560320"/>
            <a:ext cx="1272540" cy="2730790"/>
          </a:xfrm>
          <a:prstGeom prst="rect">
            <a:avLst/>
          </a:prstGeom>
          <a:blipFill>
            <a:blip r:embed="rId9"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2" name="object 12"/>
          <p:cNvSpPr/>
          <p:nvPr/>
        </p:nvSpPr>
        <p:spPr>
          <a:xfrm>
            <a:off x="7755635" y="2560320"/>
            <a:ext cx="1272540" cy="2730790"/>
          </a:xfrm>
          <a:prstGeom prst="rect">
            <a:avLst/>
          </a:prstGeom>
          <a:blipFill>
            <a:blip r:embed="rId10"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3" name="object 13"/>
          <p:cNvSpPr/>
          <p:nvPr/>
        </p:nvSpPr>
        <p:spPr>
          <a:xfrm>
            <a:off x="9115043" y="2560320"/>
            <a:ext cx="1272540" cy="2730790"/>
          </a:xfrm>
          <a:prstGeom prst="rect">
            <a:avLst/>
          </a:prstGeom>
          <a:blipFill>
            <a:blip r:embed="rId11"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4" name="object 14"/>
          <p:cNvSpPr/>
          <p:nvPr/>
        </p:nvSpPr>
        <p:spPr>
          <a:xfrm>
            <a:off x="10465307" y="2560320"/>
            <a:ext cx="1272540" cy="2730790"/>
          </a:xfrm>
          <a:prstGeom prst="rect">
            <a:avLst/>
          </a:prstGeom>
          <a:blipFill>
            <a:blip r:embed="rId1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5" name="object 15"/>
          <p:cNvSpPr/>
          <p:nvPr/>
        </p:nvSpPr>
        <p:spPr>
          <a:xfrm>
            <a:off x="6391655" y="1722120"/>
            <a:ext cx="2723515" cy="399415"/>
          </a:xfrm>
          <a:custGeom>
            <a:avLst/>
            <a:gdLst/>
            <a:ahLst/>
            <a:cxnLst/>
            <a:rect l="l" t="t" r="r" b="b"/>
            <a:pathLst>
              <a:path w="2723515" h="399414">
                <a:moveTo>
                  <a:pt x="0" y="0"/>
                </a:moveTo>
                <a:lnTo>
                  <a:pt x="2723388" y="0"/>
                </a:lnTo>
                <a:lnTo>
                  <a:pt x="2723388" y="399287"/>
                </a:lnTo>
                <a:lnTo>
                  <a:pt x="0" y="399287"/>
                </a:lnTo>
                <a:lnTo>
                  <a:pt x="0" y="0"/>
                </a:lnTo>
                <a:close/>
              </a:path>
            </a:pathLst>
          </a:custGeom>
          <a:solidFill>
            <a:srgbClr val="C00000"/>
          </a:solidFill>
        </p:spPr>
        <p:txBody>
          <a:bodyPr wrap="square" lIns="0" tIns="0" rIns="0" bIns="0" rtlCol="0"/>
          <a:lstStyle/>
          <a:p>
            <a:endParaRPr/>
          </a:p>
        </p:txBody>
      </p:sp>
      <p:sp>
        <p:nvSpPr>
          <p:cNvPr id="16" name="object 16"/>
          <p:cNvSpPr/>
          <p:nvPr/>
        </p:nvSpPr>
        <p:spPr>
          <a:xfrm>
            <a:off x="6591351" y="1780285"/>
            <a:ext cx="2323541" cy="304965"/>
          </a:xfrm>
          <a:prstGeom prst="rect">
            <a:avLst/>
          </a:prstGeom>
          <a:blipFill>
            <a:blip r:embed="rId1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7296187" y="5146712"/>
            <a:ext cx="3485438" cy="802563"/>
          </a:xfrm>
          <a:prstGeom prst="rect">
            <a:avLst/>
          </a:prstGeom>
          <a:blipFill>
            <a:blip r:embed="rId1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object 18"/>
          <p:cNvSpPr txBox="1"/>
          <p:nvPr/>
        </p:nvSpPr>
        <p:spPr>
          <a:xfrm>
            <a:off x="7479398" y="5095481"/>
            <a:ext cx="3255645" cy="731520"/>
          </a:xfrm>
          <a:prstGeom prst="rect">
            <a:avLst/>
          </a:prstGeom>
        </p:spPr>
        <p:txBody>
          <a:bodyPr vert="horz" wrap="square" lIns="0" tIns="121920" rIns="0" bIns="0" rtlCol="0">
            <a:spAutoFit/>
          </a:bodyPr>
          <a:lstStyle/>
          <a:p>
            <a:pPr marL="196215" indent="-184150">
              <a:lnSpc>
                <a:spcPct val="100000"/>
              </a:lnSpc>
              <a:spcBef>
                <a:spcPts val="960"/>
              </a:spcBef>
              <a:buSzPct val="93750"/>
              <a:buAutoNum type="arabicPeriod"/>
              <a:tabLst>
                <a:tab pos="196850" algn="l"/>
              </a:tabLst>
            </a:pPr>
            <a:r>
              <a:rPr sz="1600" b="1" dirty="0">
                <a:solidFill>
                  <a:srgbClr val="FFFFFF"/>
                </a:solidFill>
                <a:latin typeface="微软雅黑"/>
                <a:cs typeface="微软雅黑"/>
              </a:rPr>
              <a:t>提高账户活跃度，带来流量加持</a:t>
            </a:r>
            <a:r>
              <a:rPr sz="1600" b="1" spc="-5" dirty="0">
                <a:solidFill>
                  <a:srgbClr val="FFFFFF"/>
                </a:solidFill>
                <a:latin typeface="微软雅黑"/>
                <a:cs typeface="微软雅黑"/>
              </a:rPr>
              <a:t>；</a:t>
            </a:r>
            <a:endParaRPr sz="1600">
              <a:latin typeface="微软雅黑"/>
              <a:cs typeface="微软雅黑"/>
            </a:endParaRPr>
          </a:p>
          <a:p>
            <a:pPr marL="196215" indent="-184150">
              <a:lnSpc>
                <a:spcPct val="100000"/>
              </a:lnSpc>
              <a:spcBef>
                <a:spcPts val="860"/>
              </a:spcBef>
              <a:buSzPct val="93750"/>
              <a:buAutoNum type="arabicPeriod"/>
              <a:tabLst>
                <a:tab pos="196850" algn="l"/>
              </a:tabLst>
            </a:pPr>
            <a:r>
              <a:rPr sz="1600" b="1" dirty="0">
                <a:solidFill>
                  <a:srgbClr val="FFFFFF"/>
                </a:solidFill>
                <a:latin typeface="微软雅黑"/>
                <a:cs typeface="微软雅黑"/>
              </a:rPr>
              <a:t>对需求直接带来转化成交</a:t>
            </a:r>
            <a:r>
              <a:rPr sz="1600" b="1" spc="-5" dirty="0">
                <a:solidFill>
                  <a:srgbClr val="FFFFFF"/>
                </a:solidFill>
                <a:latin typeface="微软雅黑"/>
                <a:cs typeface="微软雅黑"/>
              </a:rPr>
              <a:t>。</a:t>
            </a:r>
            <a:endParaRPr sz="1600">
              <a:latin typeface="微软雅黑"/>
              <a:cs typeface="微软雅黑"/>
            </a:endParaRPr>
          </a:p>
        </p:txBody>
      </p:sp>
      <p:sp>
        <p:nvSpPr>
          <p:cNvPr id="19" name="object 19"/>
          <p:cNvSpPr txBox="1">
            <a:spLocks noGrp="1"/>
          </p:cNvSpPr>
          <p:nvPr>
            <p:ph type="title"/>
          </p:nvPr>
        </p:nvSpPr>
        <p:spPr>
          <a:xfrm>
            <a:off x="356108" y="324522"/>
            <a:ext cx="5060315" cy="451484"/>
          </a:xfrm>
          <a:prstGeom prst="rect">
            <a:avLst/>
          </a:prstGeom>
        </p:spPr>
        <p:txBody>
          <a:bodyPr vert="horz" wrap="square" lIns="0" tIns="12065" rIns="0" bIns="0" rtlCol="0">
            <a:spAutoFit/>
          </a:bodyPr>
          <a:lstStyle/>
          <a:p>
            <a:pPr marL="12700">
              <a:lnSpc>
                <a:spcPct val="100000"/>
              </a:lnSpc>
              <a:spcBef>
                <a:spcPts val="95"/>
              </a:spcBef>
            </a:pPr>
            <a:r>
              <a:rPr sz="2800" spc="-5" dirty="0"/>
              <a:t>精细化运营——话题、评论互动</a:t>
            </a:r>
            <a:endParaRPr sz="2800"/>
          </a:p>
        </p:txBody>
      </p:sp>
      <p:sp>
        <p:nvSpPr>
          <p:cNvPr id="20" name="object 2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C00000"/>
          </a:solidFill>
        </p:spPr>
        <p:txBody>
          <a:bodyPr wrap="square" lIns="0" tIns="0" rIns="0" bIns="0" rtlCol="0"/>
          <a:lstStyle/>
          <a:p>
            <a:endParaRPr/>
          </a:p>
        </p:txBody>
      </p:sp>
    </p:spTree>
    <p:extLst>
      <p:ext uri="{BB962C8B-B14F-4D97-AF65-F5344CB8AC3E}">
        <p14:creationId xmlns:p14="http://schemas.microsoft.com/office/powerpoint/2010/main" val="1007011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7732" y="898540"/>
            <a:ext cx="2445738" cy="74041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3" name="object 3"/>
          <p:cNvSpPr/>
          <p:nvPr/>
        </p:nvSpPr>
        <p:spPr>
          <a:xfrm>
            <a:off x="257556" y="1054608"/>
            <a:ext cx="2052955" cy="399415"/>
          </a:xfrm>
          <a:custGeom>
            <a:avLst/>
            <a:gdLst/>
            <a:ahLst/>
            <a:cxnLst/>
            <a:rect l="l" t="t" r="r" b="b"/>
            <a:pathLst>
              <a:path w="2052955" h="399415">
                <a:moveTo>
                  <a:pt x="0" y="0"/>
                </a:moveTo>
                <a:lnTo>
                  <a:pt x="2052827" y="0"/>
                </a:lnTo>
                <a:lnTo>
                  <a:pt x="2052827" y="399287"/>
                </a:lnTo>
                <a:lnTo>
                  <a:pt x="0" y="399287"/>
                </a:lnTo>
                <a:lnTo>
                  <a:pt x="0" y="0"/>
                </a:lnTo>
                <a:close/>
              </a:path>
            </a:pathLst>
          </a:custGeom>
          <a:solidFill>
            <a:srgbClr val="C00000"/>
          </a:solidFill>
        </p:spPr>
        <p:txBody>
          <a:bodyPr wrap="square" lIns="0" tIns="0" rIns="0" bIns="0" rtlCol="0"/>
          <a:lstStyle/>
          <a:p>
            <a:endParaRPr/>
          </a:p>
        </p:txBody>
      </p:sp>
      <p:sp>
        <p:nvSpPr>
          <p:cNvPr id="4" name="object 4"/>
          <p:cNvSpPr/>
          <p:nvPr/>
        </p:nvSpPr>
        <p:spPr>
          <a:xfrm>
            <a:off x="376720" y="1112227"/>
            <a:ext cx="1825472" cy="302425"/>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595790" y="3119553"/>
            <a:ext cx="5098221" cy="3115785"/>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259067" y="3019044"/>
            <a:ext cx="5163312" cy="3182212"/>
          </a:xfrm>
          <a:prstGeom prst="rect">
            <a:avLst/>
          </a:prstGeom>
          <a:blipFill>
            <a:blip r:embed="rId5" cstate="print"/>
            <a:stretch>
              <a:fillRect/>
            </a:stretch>
          </a:blipFill>
        </p:spPr>
        <p:txBody>
          <a:bodyPr wrap="square" lIns="0" tIns="0" rIns="0" bIns="0" rtlCol="0"/>
          <a:lstStyle/>
          <a:p>
            <a:endParaRPr/>
          </a:p>
        </p:txBody>
      </p:sp>
      <p:sp>
        <p:nvSpPr>
          <p:cNvPr id="7" name="object 7"/>
          <p:cNvSpPr txBox="1"/>
          <p:nvPr/>
        </p:nvSpPr>
        <p:spPr>
          <a:xfrm>
            <a:off x="415925" y="1572260"/>
            <a:ext cx="6386830" cy="1341120"/>
          </a:xfrm>
          <a:prstGeom prst="rect">
            <a:avLst/>
          </a:prstGeom>
        </p:spPr>
        <p:txBody>
          <a:bodyPr vert="horz" wrap="square" lIns="0" tIns="149860" rIns="0" bIns="0" rtlCol="0">
            <a:spAutoFit/>
          </a:bodyPr>
          <a:lstStyle/>
          <a:p>
            <a:pPr marL="201930" indent="-189865">
              <a:lnSpc>
                <a:spcPct val="100000"/>
              </a:lnSpc>
              <a:spcBef>
                <a:spcPts val="1180"/>
              </a:spcBef>
              <a:buSzPct val="94444"/>
              <a:buAutoNum type="arabicPeriod"/>
              <a:tabLst>
                <a:tab pos="202565" algn="l"/>
              </a:tabLst>
            </a:pPr>
            <a:r>
              <a:rPr sz="1800" dirty="0">
                <a:latin typeface="微软雅黑"/>
                <a:cs typeface="微软雅黑"/>
              </a:rPr>
              <a:t>流量高峰前一个小时上传，</a:t>
            </a:r>
            <a:r>
              <a:rPr sz="1800" b="1" dirty="0">
                <a:solidFill>
                  <a:srgbClr val="C00000"/>
                </a:solidFill>
                <a:latin typeface="微软雅黑"/>
                <a:cs typeface="微软雅黑"/>
              </a:rPr>
              <a:t>做</a:t>
            </a:r>
            <a:r>
              <a:rPr sz="1800" b="1" spc="-5" dirty="0">
                <a:solidFill>
                  <a:srgbClr val="C00000"/>
                </a:solidFill>
                <a:latin typeface="微软雅黑"/>
                <a:cs typeface="微软雅黑"/>
              </a:rPr>
              <a:t>a/b</a:t>
            </a:r>
            <a:r>
              <a:rPr sz="1800" b="1" dirty="0">
                <a:solidFill>
                  <a:srgbClr val="C00000"/>
                </a:solidFill>
                <a:latin typeface="微软雅黑"/>
                <a:cs typeface="微软雅黑"/>
              </a:rPr>
              <a:t>测试</a:t>
            </a:r>
            <a:endParaRPr sz="1800" dirty="0">
              <a:latin typeface="微软雅黑"/>
              <a:cs typeface="微软雅黑"/>
            </a:endParaRPr>
          </a:p>
          <a:p>
            <a:pPr marL="201930" indent="-189865">
              <a:lnSpc>
                <a:spcPct val="100000"/>
              </a:lnSpc>
              <a:spcBef>
                <a:spcPts val="1080"/>
              </a:spcBef>
              <a:buSzPct val="94444"/>
              <a:buAutoNum type="arabicPeriod"/>
              <a:tabLst>
                <a:tab pos="202565" algn="l"/>
              </a:tabLst>
            </a:pPr>
            <a:r>
              <a:rPr sz="1800" dirty="0">
                <a:latin typeface="微软雅黑"/>
                <a:cs typeface="微软雅黑"/>
              </a:rPr>
              <a:t>参照粉丝画像中的粉丝活跃时间，在</a:t>
            </a:r>
            <a:r>
              <a:rPr sz="1800" b="1" dirty="0">
                <a:solidFill>
                  <a:srgbClr val="C00000"/>
                </a:solidFill>
                <a:latin typeface="微软雅黑"/>
                <a:cs typeface="微软雅黑"/>
              </a:rPr>
              <a:t>活跃高峰前一个小时上传</a:t>
            </a:r>
            <a:endParaRPr sz="1800" dirty="0">
              <a:latin typeface="微软雅黑"/>
              <a:cs typeface="微软雅黑"/>
            </a:endParaRPr>
          </a:p>
          <a:p>
            <a:pPr>
              <a:lnSpc>
                <a:spcPct val="100000"/>
              </a:lnSpc>
              <a:spcBef>
                <a:spcPts val="10"/>
              </a:spcBef>
            </a:pPr>
            <a:endParaRPr sz="1900" dirty="0">
              <a:latin typeface="Times New Roman"/>
              <a:cs typeface="Times New Roman"/>
            </a:endParaRPr>
          </a:p>
          <a:p>
            <a:pPr marL="26670">
              <a:lnSpc>
                <a:spcPct val="100000"/>
              </a:lnSpc>
            </a:pPr>
            <a:r>
              <a:rPr sz="1400" b="1" dirty="0">
                <a:latin typeface="微软雅黑"/>
                <a:cs typeface="微软雅黑"/>
              </a:rPr>
              <a:t>案例：账号“人民日报”粉丝画像中的</a:t>
            </a:r>
            <a:r>
              <a:rPr sz="1400" b="1" dirty="0">
                <a:solidFill>
                  <a:srgbClr val="C00000"/>
                </a:solidFill>
                <a:latin typeface="微软雅黑"/>
                <a:cs typeface="微软雅黑"/>
              </a:rPr>
              <a:t>粉丝活跃时间分布</a:t>
            </a:r>
            <a:r>
              <a:rPr sz="1400" b="1" spc="5" dirty="0">
                <a:solidFill>
                  <a:srgbClr val="00499F"/>
                </a:solidFill>
                <a:latin typeface="微软雅黑"/>
                <a:cs typeface="微软雅黑"/>
              </a:rPr>
              <a:t>：</a:t>
            </a:r>
            <a:endParaRPr sz="1400" dirty="0">
              <a:latin typeface="微软雅黑"/>
              <a:cs typeface="微软雅黑"/>
            </a:endParaRPr>
          </a:p>
        </p:txBody>
      </p:sp>
      <p:sp>
        <p:nvSpPr>
          <p:cNvPr id="8" name="object 8"/>
          <p:cNvSpPr txBox="1"/>
          <p:nvPr/>
        </p:nvSpPr>
        <p:spPr>
          <a:xfrm>
            <a:off x="5587365" y="6325234"/>
            <a:ext cx="1054100" cy="162560"/>
          </a:xfrm>
          <a:prstGeom prst="rect">
            <a:avLst/>
          </a:prstGeom>
        </p:spPr>
        <p:txBody>
          <a:bodyPr vert="horz" wrap="square" lIns="0" tIns="12700" rIns="0" bIns="0" rtlCol="0">
            <a:spAutoFit/>
          </a:bodyPr>
          <a:lstStyle/>
          <a:p>
            <a:pPr marL="12700">
              <a:lnSpc>
                <a:spcPct val="100000"/>
              </a:lnSpc>
              <a:spcBef>
                <a:spcPts val="100"/>
              </a:spcBef>
            </a:pPr>
            <a:r>
              <a:rPr sz="900" b="1" dirty="0">
                <a:latin typeface="微软雅黑"/>
                <a:cs typeface="微软雅黑"/>
              </a:rPr>
              <a:t>数据来源：卡思数据</a:t>
            </a:r>
            <a:endParaRPr sz="900">
              <a:latin typeface="微软雅黑"/>
              <a:cs typeface="微软雅黑"/>
            </a:endParaRPr>
          </a:p>
        </p:txBody>
      </p:sp>
      <p:sp>
        <p:nvSpPr>
          <p:cNvPr id="9" name="object 9"/>
          <p:cNvSpPr txBox="1">
            <a:spLocks noGrp="1"/>
          </p:cNvSpPr>
          <p:nvPr>
            <p:ph type="title"/>
          </p:nvPr>
        </p:nvSpPr>
        <p:spPr>
          <a:xfrm>
            <a:off x="391668" y="324522"/>
            <a:ext cx="4349115" cy="451484"/>
          </a:xfrm>
          <a:prstGeom prst="rect">
            <a:avLst/>
          </a:prstGeom>
        </p:spPr>
        <p:txBody>
          <a:bodyPr vert="horz" wrap="square" lIns="0" tIns="12065" rIns="0" bIns="0" rtlCol="0">
            <a:spAutoFit/>
          </a:bodyPr>
          <a:lstStyle/>
          <a:p>
            <a:pPr marL="12700">
              <a:lnSpc>
                <a:spcPct val="100000"/>
              </a:lnSpc>
              <a:spcBef>
                <a:spcPts val="95"/>
              </a:spcBef>
            </a:pPr>
            <a:r>
              <a:rPr sz="2800" spc="-5" dirty="0"/>
              <a:t>精细化运营——针对性投放</a:t>
            </a:r>
            <a:endParaRPr sz="2800" dirty="0"/>
          </a:p>
        </p:txBody>
      </p:sp>
      <p:sp>
        <p:nvSpPr>
          <p:cNvPr id="10" name="object 1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C00000"/>
          </a:solidFill>
        </p:spPr>
        <p:txBody>
          <a:bodyPr wrap="square" lIns="0" tIns="0" rIns="0" bIns="0" rtlCol="0"/>
          <a:lstStyle/>
          <a:p>
            <a:endParaRPr/>
          </a:p>
        </p:txBody>
      </p:sp>
    </p:spTree>
    <p:extLst>
      <p:ext uri="{BB962C8B-B14F-4D97-AF65-F5344CB8AC3E}">
        <p14:creationId xmlns:p14="http://schemas.microsoft.com/office/powerpoint/2010/main" val="1396557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2800" spc="-5" dirty="0" err="1"/>
              <a:t>执行现场风</a:t>
            </a:r>
            <a:r>
              <a:rPr sz="2800" spc="5" dirty="0" err="1"/>
              <a:t>貌</a:t>
            </a:r>
            <a:endParaRPr sz="2800" spc="5" dirty="0"/>
          </a:p>
        </p:txBody>
      </p:sp>
      <p:sp>
        <p:nvSpPr>
          <p:cNvPr id="3" name="object 3"/>
          <p:cNvSpPr/>
          <p:nvPr/>
        </p:nvSpPr>
        <p:spPr>
          <a:xfrm>
            <a:off x="7775447" y="1316736"/>
            <a:ext cx="3297936" cy="2168652"/>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992124" y="1318260"/>
            <a:ext cx="3759708" cy="2157983"/>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992124" y="3560064"/>
            <a:ext cx="3759708" cy="2763012"/>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8827007" y="3560064"/>
            <a:ext cx="2246376" cy="276301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823459" y="3560064"/>
            <a:ext cx="3904488" cy="2763012"/>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4823459" y="1316736"/>
            <a:ext cx="2878836" cy="2159507"/>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pic>
        <p:nvPicPr>
          <p:cNvPr id="13" name="图片 12"/>
          <p:cNvPicPr>
            <a:picLocks noChangeAspect="1"/>
          </p:cNvPicPr>
          <p:nvPr/>
        </p:nvPicPr>
        <p:blipFill>
          <a:blip r:embed="rId8"/>
          <a:stretch>
            <a:fillRect/>
          </a:stretch>
        </p:blipFill>
        <p:spPr>
          <a:xfrm>
            <a:off x="10820400" y="34290"/>
            <a:ext cx="1164091" cy="5524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lang="zh-CN" altLang="en-US" sz="2800" spc="-5" dirty="0">
                <a:latin typeface="微软雅黑" panose="020B0503020204020204" pitchFamily="34" charset="-122"/>
                <a:ea typeface="微软雅黑" panose="020B0503020204020204" pitchFamily="34" charset="-122"/>
              </a:rPr>
              <a:t>拍摄场地</a:t>
            </a:r>
            <a:endParaRPr sz="2800" spc="5" dirty="0">
              <a:latin typeface="微软雅黑" panose="020B0503020204020204" pitchFamily="34" charset="-122"/>
              <a:ea typeface="微软雅黑" panose="020B0503020204020204" pitchFamily="34" charset="-122"/>
            </a:endParaRPr>
          </a:p>
        </p:txBody>
      </p:sp>
      <p:sp>
        <p:nvSpPr>
          <p:cNvPr id="3" name="object 3"/>
          <p:cNvSpPr txBox="1"/>
          <p:nvPr/>
        </p:nvSpPr>
        <p:spPr>
          <a:xfrm>
            <a:off x="4055364" y="1456944"/>
            <a:ext cx="7309484" cy="663002"/>
          </a:xfrm>
          <a:prstGeom prst="rect">
            <a:avLst/>
          </a:prstGeom>
          <a:solidFill>
            <a:srgbClr val="E01F11"/>
          </a:solidFill>
        </p:spPr>
        <p:txBody>
          <a:bodyPr vert="horz" wrap="square" lIns="0" tIns="107950" rIns="0" bIns="0" rtlCol="0">
            <a:spAutoFit/>
          </a:bodyPr>
          <a:lstStyle/>
          <a:p>
            <a:pPr marL="91440">
              <a:lnSpc>
                <a:spcPct val="100000"/>
              </a:lnSpc>
              <a:spcBef>
                <a:spcPts val="850"/>
              </a:spcBef>
            </a:pPr>
            <a:r>
              <a:rPr sz="1800" b="1" dirty="0" err="1">
                <a:solidFill>
                  <a:schemeClr val="bg1"/>
                </a:solidFill>
                <a:latin typeface="微软雅黑" panose="020B0503020204020204" pitchFamily="34" charset="-122"/>
                <a:ea typeface="微软雅黑" panose="020B0503020204020204" pitchFamily="34" charset="-122"/>
                <a:cs typeface="微软雅黑"/>
              </a:rPr>
              <a:t>上百家合作外景</a:t>
            </a:r>
            <a:r>
              <a:rPr lang="zh-CN" altLang="en-US" dirty="0">
                <a:solidFill>
                  <a:schemeClr val="bg1"/>
                </a:solidFill>
                <a:latin typeface="微软雅黑" panose="020B0503020204020204" pitchFamily="34" charset="-122"/>
                <a:ea typeface="微软雅黑" panose="020B0503020204020204" pitchFamily="34" charset="-122"/>
                <a:cs typeface="微软雅黑"/>
              </a:rPr>
              <a:t>，</a:t>
            </a:r>
            <a:r>
              <a:rPr sz="1800" b="1" dirty="0" err="1">
                <a:solidFill>
                  <a:schemeClr val="bg1"/>
                </a:solidFill>
                <a:latin typeface="微软雅黑" panose="020B0503020204020204" pitchFamily="34" charset="-122"/>
                <a:ea typeface="微软雅黑" panose="020B0503020204020204" pitchFamily="34" charset="-122"/>
                <a:cs typeface="微软雅黑"/>
              </a:rPr>
              <a:t>专业拍摄设备，摄影机器、灯光、录音、移动设备一应俱全</a:t>
            </a:r>
            <a:endParaRPr sz="1800" dirty="0">
              <a:solidFill>
                <a:schemeClr val="bg1"/>
              </a:solidFill>
              <a:latin typeface="微软雅黑" panose="020B0503020204020204" pitchFamily="34" charset="-122"/>
              <a:ea typeface="微软雅黑" panose="020B0503020204020204" pitchFamily="34" charset="-122"/>
              <a:cs typeface="微软雅黑"/>
            </a:endParaRPr>
          </a:p>
        </p:txBody>
      </p:sp>
      <p:sp>
        <p:nvSpPr>
          <p:cNvPr id="4" name="object 4"/>
          <p:cNvSpPr/>
          <p:nvPr/>
        </p:nvSpPr>
        <p:spPr>
          <a:xfrm>
            <a:off x="4067555" y="2389632"/>
            <a:ext cx="3646932" cy="2052827"/>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9496043" y="4636008"/>
            <a:ext cx="1868424" cy="1743456"/>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7825740" y="2389632"/>
            <a:ext cx="3584448" cy="2052827"/>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062984" y="4588764"/>
            <a:ext cx="2901695" cy="1836420"/>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7013447" y="4588764"/>
            <a:ext cx="2429255" cy="1816608"/>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9" name="object 9"/>
          <p:cNvSpPr/>
          <p:nvPr/>
        </p:nvSpPr>
        <p:spPr>
          <a:xfrm>
            <a:off x="927032" y="1513570"/>
            <a:ext cx="2631436" cy="1455070"/>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0" name="object 10"/>
          <p:cNvSpPr/>
          <p:nvPr/>
        </p:nvSpPr>
        <p:spPr>
          <a:xfrm>
            <a:off x="902208" y="4917947"/>
            <a:ext cx="2615183" cy="1507236"/>
          </a:xfrm>
          <a:prstGeom prst="rect">
            <a:avLst/>
          </a:prstGeom>
          <a:blipFill>
            <a:blip r:embed="rId8"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1" name="object 11"/>
          <p:cNvSpPr/>
          <p:nvPr/>
        </p:nvSpPr>
        <p:spPr>
          <a:xfrm>
            <a:off x="908303" y="3043427"/>
            <a:ext cx="2624328" cy="1691639"/>
          </a:xfrm>
          <a:prstGeom prst="rect">
            <a:avLst/>
          </a:prstGeom>
          <a:blipFill>
            <a:blip r:embed="rId9" cstate="print"/>
            <a:stretch>
              <a:fillRect/>
            </a:stretch>
          </a:blipFill>
        </p:spPr>
        <p:txBody>
          <a:bodyPr wrap="square" lIns="0" tIns="0" rIns="0" bIns="0" rtlCol="0"/>
          <a:lstStyle/>
          <a:p>
            <a:endParaRPr/>
          </a:p>
        </p:txBody>
      </p:sp>
      <p:sp>
        <p:nvSpPr>
          <p:cNvPr id="12" name="object 12"/>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pic>
        <p:nvPicPr>
          <p:cNvPr id="16" name="图片 15"/>
          <p:cNvPicPr>
            <a:picLocks noChangeAspect="1"/>
          </p:cNvPicPr>
          <p:nvPr/>
        </p:nvPicPr>
        <p:blipFill>
          <a:blip r:embed="rId10"/>
          <a:stretch>
            <a:fillRect/>
          </a:stretch>
        </p:blipFill>
        <p:spPr>
          <a:xfrm>
            <a:off x="10820400" y="34290"/>
            <a:ext cx="1164091" cy="5524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a:lnSpc>
                <a:spcPct val="100000"/>
              </a:lnSpc>
              <a:spcBef>
                <a:spcPts val="105"/>
              </a:spcBef>
            </a:pPr>
            <a:r>
              <a:rPr sz="2800" spc="-5" dirty="0" err="1"/>
              <a:t>演员</a:t>
            </a:r>
            <a:r>
              <a:rPr sz="2800" spc="5" dirty="0" err="1"/>
              <a:t>库</a:t>
            </a:r>
            <a:endParaRPr sz="2800" spc="5" dirty="0"/>
          </a:p>
        </p:txBody>
      </p:sp>
      <p:grpSp>
        <p:nvGrpSpPr>
          <p:cNvPr id="16" name="组合 15"/>
          <p:cNvGrpSpPr/>
          <p:nvPr/>
        </p:nvGrpSpPr>
        <p:grpSpPr>
          <a:xfrm>
            <a:off x="793523" y="1981200"/>
            <a:ext cx="10178604" cy="4303075"/>
            <a:chOff x="793523" y="2218810"/>
            <a:chExt cx="10178604" cy="4303075"/>
          </a:xfrm>
        </p:grpSpPr>
        <p:sp>
          <p:nvSpPr>
            <p:cNvPr id="3" name="object 3"/>
            <p:cNvSpPr/>
            <p:nvPr/>
          </p:nvSpPr>
          <p:spPr>
            <a:xfrm>
              <a:off x="793523" y="2218810"/>
              <a:ext cx="10178604" cy="4303075"/>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4" name="object 4"/>
            <p:cNvSpPr/>
            <p:nvPr/>
          </p:nvSpPr>
          <p:spPr>
            <a:xfrm>
              <a:off x="6501384" y="3267455"/>
              <a:ext cx="891539" cy="1071372"/>
            </a:xfrm>
            <a:prstGeom prst="rect">
              <a:avLst/>
            </a:prstGeom>
            <a:blipFill>
              <a:blip r:embed="rId3"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5" name="object 5"/>
            <p:cNvSpPr/>
            <p:nvPr/>
          </p:nvSpPr>
          <p:spPr>
            <a:xfrm>
              <a:off x="7385304" y="3236976"/>
              <a:ext cx="891540" cy="112776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6" name="object 6"/>
            <p:cNvSpPr/>
            <p:nvPr/>
          </p:nvSpPr>
          <p:spPr>
            <a:xfrm>
              <a:off x="8260080" y="3258311"/>
              <a:ext cx="928116" cy="1101852"/>
            </a:xfrm>
            <a:prstGeom prst="rect">
              <a:avLst/>
            </a:prstGeom>
            <a:blipFill>
              <a:blip r:embed="rId5"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7" name="object 7"/>
            <p:cNvSpPr/>
            <p:nvPr/>
          </p:nvSpPr>
          <p:spPr>
            <a:xfrm>
              <a:off x="4722876" y="3268979"/>
              <a:ext cx="876300" cy="1045463"/>
            </a:xfrm>
            <a:prstGeom prst="rect">
              <a:avLst/>
            </a:prstGeom>
            <a:blipFill>
              <a:blip r:embed="rId6"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8" name="object 8"/>
            <p:cNvSpPr/>
            <p:nvPr/>
          </p:nvSpPr>
          <p:spPr>
            <a:xfrm>
              <a:off x="6539483" y="5394959"/>
              <a:ext cx="876300" cy="1089660"/>
            </a:xfrm>
            <a:prstGeom prst="rect">
              <a:avLst/>
            </a:prstGeom>
            <a:blipFill>
              <a:blip r:embed="rId7"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grpSp>
      <p:sp>
        <p:nvSpPr>
          <p:cNvPr id="9" name="object 9"/>
          <p:cNvSpPr txBox="1"/>
          <p:nvPr/>
        </p:nvSpPr>
        <p:spPr>
          <a:xfrm>
            <a:off x="446747" y="771512"/>
            <a:ext cx="5626735" cy="665480"/>
          </a:xfrm>
          <a:prstGeom prst="rect">
            <a:avLst/>
          </a:prstGeom>
        </p:spPr>
        <p:txBody>
          <a:bodyPr vert="horz" wrap="square" lIns="0" tIns="118745" rIns="0" bIns="0" rtlCol="0">
            <a:spAutoFit/>
          </a:bodyPr>
          <a:lstStyle/>
          <a:p>
            <a:pPr marL="12700">
              <a:lnSpc>
                <a:spcPct val="100000"/>
              </a:lnSpc>
              <a:spcBef>
                <a:spcPts val="935"/>
              </a:spcBef>
            </a:pPr>
            <a:r>
              <a:rPr sz="1400" spc="-5" dirty="0">
                <a:latin typeface="微软雅黑"/>
                <a:cs typeface="微软雅黑"/>
              </a:rPr>
              <a:t>3000</a:t>
            </a:r>
            <a:r>
              <a:rPr sz="1400" dirty="0">
                <a:latin typeface="微软雅黑"/>
                <a:cs typeface="微软雅黑"/>
              </a:rPr>
              <a:t>人</a:t>
            </a:r>
            <a:r>
              <a:rPr sz="1400" spc="-5" dirty="0">
                <a:latin typeface="微软雅黑"/>
                <a:cs typeface="微软雅黑"/>
              </a:rPr>
              <a:t>+</a:t>
            </a:r>
            <a:r>
              <a:rPr sz="1400" dirty="0">
                <a:latin typeface="微软雅黑"/>
                <a:cs typeface="微软雅黑"/>
              </a:rPr>
              <a:t>演员资源和模特资源，由经纪人专门建库管理</a:t>
            </a:r>
            <a:r>
              <a:rPr sz="1400" spc="5" dirty="0">
                <a:latin typeface="微软雅黑"/>
                <a:cs typeface="微软雅黑"/>
              </a:rPr>
              <a:t>。</a:t>
            </a:r>
            <a:endParaRPr sz="1400">
              <a:latin typeface="微软雅黑"/>
              <a:cs typeface="微软雅黑"/>
            </a:endParaRPr>
          </a:p>
          <a:p>
            <a:pPr marL="12700">
              <a:lnSpc>
                <a:spcPct val="100000"/>
              </a:lnSpc>
              <a:spcBef>
                <a:spcPts val="840"/>
              </a:spcBef>
            </a:pPr>
            <a:r>
              <a:rPr sz="1400" spc="-5" dirty="0">
                <a:latin typeface="微软雅黑"/>
                <a:cs typeface="微软雅黑"/>
              </a:rPr>
              <a:t>800人+全平台直播达人和明星资源，适合带货、商演、发布会等情景</a:t>
            </a:r>
            <a:r>
              <a:rPr sz="1400" spc="5" dirty="0">
                <a:latin typeface="微软雅黑"/>
                <a:cs typeface="微软雅黑"/>
              </a:rPr>
              <a:t>。</a:t>
            </a:r>
            <a:endParaRPr sz="1400">
              <a:latin typeface="微软雅黑"/>
              <a:cs typeface="微软雅黑"/>
            </a:endParaRPr>
          </a:p>
        </p:txBody>
      </p:sp>
      <p:sp>
        <p:nvSpPr>
          <p:cNvPr id="10" name="object 10"/>
          <p:cNvSpPr/>
          <p:nvPr/>
        </p:nvSpPr>
        <p:spPr>
          <a:xfrm>
            <a:off x="0" y="236220"/>
            <a:ext cx="173990" cy="649605"/>
          </a:xfrm>
          <a:custGeom>
            <a:avLst/>
            <a:gdLst/>
            <a:ahLst/>
            <a:cxnLst/>
            <a:rect l="l" t="t" r="r" b="b"/>
            <a:pathLst>
              <a:path w="173990" h="649605">
                <a:moveTo>
                  <a:pt x="0" y="0"/>
                </a:moveTo>
                <a:lnTo>
                  <a:pt x="173736" y="0"/>
                </a:lnTo>
                <a:lnTo>
                  <a:pt x="173736" y="649223"/>
                </a:lnTo>
                <a:lnTo>
                  <a:pt x="0" y="649223"/>
                </a:lnTo>
                <a:lnTo>
                  <a:pt x="0" y="0"/>
                </a:lnTo>
                <a:close/>
              </a:path>
            </a:pathLst>
          </a:custGeom>
          <a:solidFill>
            <a:srgbClr val="E01F11"/>
          </a:solidFill>
        </p:spPr>
        <p:txBody>
          <a:bodyPr wrap="square" lIns="0" tIns="0" rIns="0" bIns="0" rtlCol="0"/>
          <a:lstStyle/>
          <a:p>
            <a:endParaRPr/>
          </a:p>
        </p:txBody>
      </p:sp>
      <p:pic>
        <p:nvPicPr>
          <p:cNvPr id="14" name="图片 13"/>
          <p:cNvPicPr>
            <a:picLocks noChangeAspect="1"/>
          </p:cNvPicPr>
          <p:nvPr/>
        </p:nvPicPr>
        <p:blipFill>
          <a:blip r:embed="rId8"/>
          <a:stretch>
            <a:fillRect/>
          </a:stretch>
        </p:blipFill>
        <p:spPr>
          <a:xfrm>
            <a:off x="10820400" y="34290"/>
            <a:ext cx="1164091" cy="5524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solidFill>
            <a:srgbClr val="C00000"/>
          </a:solidFill>
        </p:spPr>
        <p:txBody>
          <a:bodyPr wrap="square" lIns="0" tIns="0" rIns="0" bIns="0" rtlCol="0"/>
          <a:lstStyle/>
          <a:p>
            <a:endParaRPr/>
          </a:p>
        </p:txBody>
      </p:sp>
      <p:sp>
        <p:nvSpPr>
          <p:cNvPr id="3" name="object 3"/>
          <p:cNvSpPr txBox="1">
            <a:spLocks noGrp="1"/>
          </p:cNvSpPr>
          <p:nvPr>
            <p:ph type="title"/>
          </p:nvPr>
        </p:nvSpPr>
        <p:spPr>
          <a:xfrm>
            <a:off x="2438400" y="4450817"/>
            <a:ext cx="7826375" cy="1777364"/>
          </a:xfrm>
          <a:prstGeom prst="rect">
            <a:avLst/>
          </a:prstGeom>
        </p:spPr>
        <p:txBody>
          <a:bodyPr vert="horz" wrap="square" lIns="0" tIns="12065" rIns="0" bIns="0" rtlCol="0">
            <a:spAutoFit/>
          </a:bodyPr>
          <a:lstStyle/>
          <a:p>
            <a:pPr marL="12700">
              <a:lnSpc>
                <a:spcPct val="100000"/>
              </a:lnSpc>
              <a:spcBef>
                <a:spcPts val="95"/>
              </a:spcBef>
            </a:pPr>
            <a:r>
              <a:rPr sz="11500" dirty="0">
                <a:solidFill>
                  <a:srgbClr val="FFFFFF"/>
                </a:solidFill>
              </a:rPr>
              <a:t>T</a:t>
            </a:r>
            <a:r>
              <a:rPr sz="11500" spc="-5" dirty="0">
                <a:solidFill>
                  <a:srgbClr val="FFFFFF"/>
                </a:solidFill>
              </a:rPr>
              <a:t>HA</a:t>
            </a:r>
            <a:r>
              <a:rPr sz="11500" dirty="0">
                <a:solidFill>
                  <a:srgbClr val="FFFFFF"/>
                </a:solidFill>
              </a:rPr>
              <a:t>NKS</a:t>
            </a:r>
            <a:r>
              <a:rPr sz="11500" spc="-5" dirty="0">
                <a:solidFill>
                  <a:srgbClr val="FFFFFF"/>
                </a:solidFill>
              </a:rPr>
              <a:t>！</a:t>
            </a:r>
            <a:endParaRPr sz="11500" dirty="0"/>
          </a:p>
        </p:txBody>
      </p:sp>
      <p:sp>
        <p:nvSpPr>
          <p:cNvPr id="5" name="object 5"/>
          <p:cNvSpPr/>
          <p:nvPr/>
        </p:nvSpPr>
        <p:spPr>
          <a:xfrm>
            <a:off x="2819400" y="4180320"/>
            <a:ext cx="145415" cy="243065"/>
          </a:xfrm>
          <a:prstGeom prst="rect">
            <a:avLst/>
          </a:prstGeom>
          <a:blipFill>
            <a:blip r:embed="rId2" cstate="screen">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903</Words>
  <Application>Microsoft Office PowerPoint</Application>
  <PresentationFormat>宽屏</PresentationFormat>
  <Paragraphs>292</Paragraphs>
  <Slides>24</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微软雅黑</vt:lpstr>
      <vt:lpstr>Arial</vt:lpstr>
      <vt:lpstr>Calibri</vt:lpstr>
      <vt:lpstr>Impact</vt:lpstr>
      <vt:lpstr>Times New Roman</vt:lpstr>
      <vt:lpstr>Wingdings</vt:lpstr>
      <vt:lpstr>Office Theme</vt:lpstr>
      <vt:lpstr>PowerPoint 演示文稿</vt:lpstr>
      <vt:lpstr>帐号前期分析策略</vt:lpstr>
      <vt:lpstr>帐号内容定位策略</vt:lpstr>
      <vt:lpstr>帐号内容人设参考 根据视频内容及品牌格调，设定账号相应的人设，包括角色年龄，身材比例，气质，行为举止及工作职业等维度，全方位打 造与内容相对应的角色风格及角色形象。</vt:lpstr>
      <vt:lpstr>帐号内容形式参考 以品牌受众人群的视频喜好制定相应的内容方向，并针对不同品牌的产品特点等维度设置创新性的记忆点及适合的内容形式， 如：口播、情景短剧、产品测评、vlog、街拍探店等。</vt:lpstr>
      <vt:lpstr>帐号内容规划参考</vt:lpstr>
      <vt:lpstr>账号运营规划</vt:lpstr>
      <vt:lpstr>短视频平台服务链路</vt:lpstr>
      <vt:lpstr>以吸引用户为关键，打造用户向内容</vt:lpstr>
      <vt:lpstr>平台运营手段</vt:lpstr>
      <vt:lpstr>账号搭建：基础组件搭建账号粉丝运营地基</vt:lpstr>
      <vt:lpstr>统一视频封面，快速吸粉</vt:lpstr>
      <vt:lpstr>粉丝运营：评论内容体系化沉淀核心粉丝</vt:lpstr>
      <vt:lpstr>账号变现逻辑</vt:lpstr>
      <vt:lpstr>蓝V号流量转化3大板块</vt:lpstr>
      <vt:lpstr>蓝V号舆情维护及获客留资 私信自定义回复（适用线上引流社群）</vt:lpstr>
      <vt:lpstr>蓝V号线上销售转化 商家页面链接（留资、POI线下引流等，适用品牌与线下经销商联动）</vt:lpstr>
      <vt:lpstr>精细化运营——定制、统一页面设计</vt:lpstr>
      <vt:lpstr>精细化运营——话题、评论互动</vt:lpstr>
      <vt:lpstr>精细化运营——针对性投放</vt:lpstr>
      <vt:lpstr>执行现场风貌</vt:lpstr>
      <vt:lpstr>拍摄场地</vt:lpstr>
      <vt:lpstr>演员库</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
  <cp:revision>1</cp:revision>
  <dcterms:created xsi:type="dcterms:W3CDTF">2024-05-08T05:34:45Z</dcterms:created>
  <dcterms:modified xsi:type="dcterms:W3CDTF">2024-05-08T05:35:05Z</dcterms:modified>
</cp:coreProperties>
</file>