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2"/>
  </p:notesMasterIdLst>
  <p:sldIdLst>
    <p:sldId id="259" r:id="rId2"/>
    <p:sldId id="258" r:id="rId3"/>
    <p:sldId id="287" r:id="rId4"/>
    <p:sldId id="282" r:id="rId5"/>
    <p:sldId id="289" r:id="rId6"/>
    <p:sldId id="290" r:id="rId7"/>
    <p:sldId id="292" r:id="rId8"/>
    <p:sldId id="291" r:id="rId9"/>
    <p:sldId id="293" r:id="rId10"/>
    <p:sldId id="297" r:id="rId11"/>
    <p:sldId id="298" r:id="rId12"/>
    <p:sldId id="299" r:id="rId13"/>
    <p:sldId id="302" r:id="rId14"/>
    <p:sldId id="301" r:id="rId15"/>
    <p:sldId id="300" r:id="rId16"/>
    <p:sldId id="321" r:id="rId17"/>
    <p:sldId id="294" r:id="rId18"/>
    <p:sldId id="295" r:id="rId19"/>
    <p:sldId id="304" r:id="rId20"/>
    <p:sldId id="305" r:id="rId21"/>
    <p:sldId id="320" r:id="rId22"/>
    <p:sldId id="314" r:id="rId23"/>
    <p:sldId id="315" r:id="rId24"/>
    <p:sldId id="316" r:id="rId25"/>
    <p:sldId id="317" r:id="rId26"/>
    <p:sldId id="318" r:id="rId27"/>
    <p:sldId id="319" r:id="rId28"/>
    <p:sldId id="322" r:id="rId29"/>
    <p:sldId id="303" r:id="rId30"/>
    <p:sldId id="296" r:id="rId31"/>
    <p:sldId id="306" r:id="rId32"/>
    <p:sldId id="308" r:id="rId33"/>
    <p:sldId id="309" r:id="rId34"/>
    <p:sldId id="311" r:id="rId35"/>
    <p:sldId id="307" r:id="rId36"/>
    <p:sldId id="288" r:id="rId37"/>
    <p:sldId id="310" r:id="rId38"/>
    <p:sldId id="312" r:id="rId39"/>
    <p:sldId id="313" r:id="rId40"/>
    <p:sldId id="283" r:id="rId41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9D52"/>
    <a:srgbClr val="FFD80E"/>
    <a:srgbClr val="BF9000"/>
    <a:srgbClr val="FFCB00"/>
    <a:srgbClr val="0070C0"/>
    <a:srgbClr val="2F528F"/>
    <a:srgbClr val="FCD304"/>
    <a:srgbClr val="3B5973"/>
    <a:srgbClr val="FFC000"/>
    <a:srgbClr val="2B1E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42" autoAdjust="0"/>
    <p:restoredTop sz="94660"/>
  </p:normalViewPr>
  <p:slideViewPr>
    <p:cSldViewPr snapToGrid="0">
      <p:cViewPr varScale="1">
        <p:scale>
          <a:sx n="89" d="100"/>
          <a:sy n="89" d="100"/>
        </p:scale>
        <p:origin x="19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B5313B-AEF5-4729-91D3-6223FCD2BE7E}" type="datetimeFigureOut">
              <a:rPr lang="zh-CN" altLang="en-US" smtClean="0"/>
              <a:t>2024/4/26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36E853-F26E-4755-935A-7CC11932C80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6E853-F26E-4755-935A-7CC11932C80A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6E853-F26E-4755-935A-7CC11932C80A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6E853-F26E-4755-935A-7CC11932C80A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6E853-F26E-4755-935A-7CC11932C80A}" type="slidenum">
              <a:rPr lang="zh-CN" altLang="en-US" smtClean="0"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CF15-0FC4-4A82-9488-D8FD0AAF3DCF}" type="datetimeFigureOut">
              <a:rPr lang="zh-CN" altLang="en-US" smtClean="0"/>
              <a:t>2024/4/26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59EC-A9CA-4532-B946-85F27B6EB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CF15-0FC4-4A82-9488-D8FD0AAF3DCF}" type="datetimeFigureOut">
              <a:rPr lang="zh-CN" altLang="en-US" smtClean="0"/>
              <a:t>2024/4/26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59EC-A9CA-4532-B946-85F27B6EB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206103"/>
            <a:ext cx="1701799" cy="416197"/>
            <a:chOff x="0" y="206103"/>
            <a:chExt cx="1701799" cy="416197"/>
          </a:xfrm>
        </p:grpSpPr>
        <p:sp>
          <p:nvSpPr>
            <p:cNvPr id="8" name="矩形 7"/>
            <p:cNvSpPr/>
            <p:nvPr/>
          </p:nvSpPr>
          <p:spPr>
            <a:xfrm>
              <a:off x="0" y="206103"/>
              <a:ext cx="1587500" cy="416197"/>
            </a:xfrm>
            <a:prstGeom prst="rect">
              <a:avLst/>
            </a:prstGeom>
            <a:solidFill>
              <a:srgbClr val="C09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656080" y="206103"/>
              <a:ext cx="45719" cy="416197"/>
            </a:xfrm>
            <a:prstGeom prst="rect">
              <a:avLst/>
            </a:prstGeom>
            <a:solidFill>
              <a:srgbClr val="C09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日期占位符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CF15-0FC4-4A82-9488-D8FD0AAF3DCF}" type="datetimeFigureOut">
              <a:rPr lang="zh-CN" altLang="en-US" smtClean="0"/>
              <a:t>2024/4/26</a:t>
            </a:fld>
            <a:endParaRPr lang="zh-CN" altLang="en-US"/>
          </a:p>
        </p:txBody>
      </p:sp>
      <p:sp>
        <p:nvSpPr>
          <p:cNvPr id="16" name="页脚占位符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7" name="灯片编号占位符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59EC-A9CA-4532-B946-85F27B6EB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CF15-0FC4-4A82-9488-D8FD0AAF3DCF}" type="datetimeFigureOut">
              <a:rPr lang="zh-CN" altLang="en-US" smtClean="0"/>
              <a:t>2024/4/26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59EC-A9CA-4532-B946-85F27B6EB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CF15-0FC4-4A82-9488-D8FD0AAF3DCF}" type="datetimeFigureOut">
              <a:rPr lang="zh-CN" altLang="en-US" smtClean="0"/>
              <a:t>2024/4/26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59EC-A9CA-4532-B946-85F27B6EB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CF15-0FC4-4A82-9488-D8FD0AAF3DCF}" type="datetimeFigureOut">
              <a:rPr lang="zh-CN" altLang="en-US" smtClean="0"/>
              <a:t>2024/4/26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59EC-A9CA-4532-B946-85F27B6EB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CF15-0FC4-4A82-9488-D8FD0AAF3DCF}" type="datetimeFigureOut">
              <a:rPr lang="zh-CN" altLang="en-US" smtClean="0"/>
              <a:t>2024/4/26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59EC-A9CA-4532-B946-85F27B6EBC3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9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CF15-0FC4-4A82-9488-D8FD0AAF3DCF}" type="datetimeFigureOut">
              <a:rPr lang="zh-CN" altLang="en-US" smtClean="0"/>
              <a:t>2024/4/26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59EC-A9CA-4532-B946-85F27B6EB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CF15-0FC4-4A82-9488-D8FD0AAF3DCF}" type="datetimeFigureOut">
              <a:rPr lang="zh-CN" altLang="en-US" smtClean="0"/>
              <a:t>2024/4/26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59EC-A9CA-4532-B946-85F27B6EB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CF15-0FC4-4A82-9488-D8FD0AAF3DCF}" type="datetimeFigureOut">
              <a:rPr lang="zh-CN" altLang="en-US" smtClean="0"/>
              <a:t>2024/4/26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59EC-A9CA-4532-B946-85F27B6EB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8CF15-0FC4-4A82-9488-D8FD0AAF3DCF}" type="datetimeFigureOut">
              <a:rPr lang="zh-CN" altLang="en-US" smtClean="0"/>
              <a:t>2024/4/26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59EC-A9CA-4532-B946-85F27B6EBC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rgbClr val="FFCB00"/>
            </a:gs>
            <a:gs pos="74000">
              <a:srgbClr val="FCD304"/>
            </a:gs>
          </a:gsLst>
          <a:lin ang="11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92000" cy="6857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6721474"/>
            <a:ext cx="12192000" cy="135687"/>
          </a:xfrm>
          <a:prstGeom prst="rect">
            <a:avLst/>
          </a:prstGeom>
          <a:solidFill>
            <a:srgbClr val="C09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8CF15-0FC4-4A82-9488-D8FD0AAF3DCF}" type="datetimeFigureOut">
              <a:rPr lang="zh-CN" altLang="en-US" smtClean="0"/>
              <a:t>2024/4/26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559EC-A9CA-4532-B946-85F27B6EBC38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3" cstate="screen"/>
          <a:stretch>
            <a:fillRect/>
          </a:stretch>
        </p:blipFill>
        <p:spPr>
          <a:xfrm>
            <a:off x="10629401" y="182052"/>
            <a:ext cx="1448798" cy="36614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5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.xml"/><Relationship Id="rId4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5993701" y="1266750"/>
            <a:ext cx="2143125" cy="21431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110619" y="157915"/>
            <a:ext cx="43891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dirty="0">
                <a:solidFill>
                  <a:srgbClr val="C09D52"/>
                </a:solidFill>
                <a:latin typeface="Arial Rounded MT Bold" panose="020F0704030504030204" pitchFamily="34" charset="0"/>
                <a:ea typeface="叶根友圆趣卡通体" panose="02010601030101010101" pitchFamily="2" charset="-122"/>
              </a:rPr>
              <a:t>2022</a:t>
            </a:r>
            <a:endParaRPr lang="zh-CN" altLang="en-US" sz="11500" dirty="0">
              <a:solidFill>
                <a:srgbClr val="C09D52"/>
              </a:solidFill>
              <a:latin typeface="Arial Rounded MT Bold" panose="020F0704030504030204" pitchFamily="34" charset="0"/>
              <a:ea typeface="叶根友圆趣卡通体" panose="02010601030101010101" pitchFamily="2" charset="-122"/>
            </a:endParaRPr>
          </a:p>
        </p:txBody>
      </p:sp>
      <p:sp>
        <p:nvSpPr>
          <p:cNvPr id="14" name="PA_文本框 3"/>
          <p:cNvSpPr txBox="1"/>
          <p:nvPr>
            <p:custDataLst>
              <p:tags r:id="rId1"/>
            </p:custDataLst>
          </p:nvPr>
        </p:nvSpPr>
        <p:spPr>
          <a:xfrm>
            <a:off x="4849285" y="1959793"/>
            <a:ext cx="70122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1" i="0" u="none" strike="noStrike" kern="0" cap="none" spc="0" normalizeH="0" baseline="0">
                <a:ln w="18415" cmpd="sng">
                  <a:noFill/>
                  <a:prstDash val="solid"/>
                </a:ln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sz="4800" dirty="0"/>
              <a:t>自由点</a:t>
            </a:r>
            <a:r>
              <a:rPr lang="en-US" altLang="zh-CN" sz="4800" dirty="0" err="1">
                <a:latin typeface="微软雅黑" panose="020B0503020204020204" pitchFamily="34" charset="-122"/>
              </a:rPr>
              <a:t>Freemore</a:t>
            </a:r>
            <a:endParaRPr lang="en-US" altLang="zh-CN" sz="4800" dirty="0">
              <a:latin typeface="微软雅黑" panose="020B0503020204020204" pitchFamily="34" charset="-122"/>
            </a:endParaRPr>
          </a:p>
          <a:p>
            <a:r>
              <a:rPr lang="zh-CN" altLang="en-US" sz="4800" dirty="0"/>
              <a:t>新媒体运营规划</a:t>
            </a:r>
            <a:endParaRPr lang="en-US" altLang="zh-CN" sz="4800" dirty="0"/>
          </a:p>
        </p:txBody>
      </p:sp>
      <p:sp>
        <p:nvSpPr>
          <p:cNvPr id="3" name="半闭框 2"/>
          <p:cNvSpPr/>
          <p:nvPr/>
        </p:nvSpPr>
        <p:spPr>
          <a:xfrm>
            <a:off x="4425696" y="1489194"/>
            <a:ext cx="1648347" cy="2097435"/>
          </a:xfrm>
          <a:prstGeom prst="halfFrame">
            <a:avLst>
              <a:gd name="adj1" fmla="val 2311"/>
              <a:gd name="adj2" fmla="val 2311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半闭框 23"/>
          <p:cNvSpPr/>
          <p:nvPr/>
        </p:nvSpPr>
        <p:spPr>
          <a:xfrm flipH="1">
            <a:off x="10310882" y="1489193"/>
            <a:ext cx="1648347" cy="2097435"/>
          </a:xfrm>
          <a:prstGeom prst="halfFrame">
            <a:avLst>
              <a:gd name="adj1" fmla="val 2311"/>
              <a:gd name="adj2" fmla="val 2311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4426455" y="3568755"/>
            <a:ext cx="7510845" cy="11926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560750" y="369880"/>
            <a:ext cx="4616987" cy="64881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B00"/>
            </a:gs>
            <a:gs pos="94000">
              <a:srgbClr val="FCD304"/>
            </a:gs>
          </a:gsLst>
          <a:lin ang="11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90"/>
          <p:cNvSpPr txBox="1"/>
          <p:nvPr/>
        </p:nvSpPr>
        <p:spPr>
          <a:xfrm>
            <a:off x="1009429" y="253094"/>
            <a:ext cx="7333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pPr algn="l">
              <a:defRPr/>
            </a:pPr>
            <a:r>
              <a:rPr lang="zh-CN" altLang="en-US" dirty="0">
                <a:solidFill>
                  <a:schemeClr val="tx1"/>
                </a:solidFill>
              </a:rPr>
              <a:t>目录</a:t>
            </a:r>
            <a:endParaRPr lang="en-US" altLang="zh-CN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055930" y="1610062"/>
            <a:ext cx="6972784" cy="49507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86"/>
          <a:stretch>
            <a:fillRect/>
          </a:stretch>
        </p:blipFill>
        <p:spPr>
          <a:xfrm>
            <a:off x="55980" y="1082963"/>
            <a:ext cx="4799049" cy="578567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665530" y="1610062"/>
            <a:ext cx="4440292" cy="1107996"/>
            <a:chOff x="5665530" y="1610062"/>
            <a:chExt cx="4440292" cy="1107996"/>
          </a:xfrm>
        </p:grpSpPr>
        <p:sp>
          <p:nvSpPr>
            <p:cNvPr id="9" name="文本框 8"/>
            <p:cNvSpPr txBox="1"/>
            <p:nvPr/>
          </p:nvSpPr>
          <p:spPr>
            <a:xfrm>
              <a:off x="6612555" y="1871672"/>
              <a:ext cx="34932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运营诊断</a:t>
              </a:r>
            </a:p>
          </p:txBody>
        </p:sp>
        <p:sp>
          <p:nvSpPr>
            <p:cNvPr id="2" name="PA_文本框 1"/>
            <p:cNvSpPr txBox="1"/>
            <p:nvPr>
              <p:custDataLst>
                <p:tags r:id="rId5"/>
              </p:custDataLst>
            </p:nvPr>
          </p:nvSpPr>
          <p:spPr>
            <a:xfrm>
              <a:off x="5665530" y="1610062"/>
              <a:ext cx="165925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1</a:t>
              </a:r>
              <a:endParaRPr lang="zh-CN" altLang="en-US" sz="66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458219" y="2520881"/>
            <a:ext cx="7570495" cy="1292405"/>
            <a:chOff x="4458219" y="2890964"/>
            <a:chExt cx="7570495" cy="1292405"/>
          </a:xfrm>
        </p:grpSpPr>
        <p:sp>
          <p:nvSpPr>
            <p:cNvPr id="14" name="椭圆 13"/>
            <p:cNvSpPr/>
            <p:nvPr/>
          </p:nvSpPr>
          <p:spPr>
            <a:xfrm>
              <a:off x="4458219" y="4010463"/>
              <a:ext cx="172906" cy="1729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12555" y="3159686"/>
              <a:ext cx="54161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公众号运营规划及营销规划</a:t>
              </a:r>
            </a:p>
          </p:txBody>
        </p:sp>
        <p:sp>
          <p:nvSpPr>
            <p:cNvPr id="3" name="PA_文本框 1"/>
            <p:cNvSpPr txBox="1"/>
            <p:nvPr>
              <p:custDataLst>
                <p:tags r:id="rId4"/>
              </p:custDataLst>
            </p:nvPr>
          </p:nvSpPr>
          <p:spPr>
            <a:xfrm>
              <a:off x="5665530" y="2890964"/>
              <a:ext cx="165925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2</a:t>
              </a:r>
              <a:endParaRPr lang="zh-CN" altLang="en-US" sz="66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665530" y="3454752"/>
            <a:ext cx="4440292" cy="1107996"/>
            <a:chOff x="5665530" y="4171866"/>
            <a:chExt cx="4440292" cy="1107996"/>
          </a:xfrm>
        </p:grpSpPr>
        <p:sp>
          <p:nvSpPr>
            <p:cNvPr id="11" name="文本框 10"/>
            <p:cNvSpPr txBox="1"/>
            <p:nvPr/>
          </p:nvSpPr>
          <p:spPr>
            <a:xfrm>
              <a:off x="6612555" y="4447700"/>
              <a:ext cx="34932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视频号运营规划</a:t>
              </a:r>
            </a:p>
          </p:txBody>
        </p:sp>
        <p:sp>
          <p:nvSpPr>
            <p:cNvPr id="4" name="PA_文本框 1"/>
            <p:cNvSpPr txBox="1"/>
            <p:nvPr>
              <p:custDataLst>
                <p:tags r:id="rId3"/>
              </p:custDataLst>
            </p:nvPr>
          </p:nvSpPr>
          <p:spPr>
            <a:xfrm>
              <a:off x="5665530" y="4171866"/>
              <a:ext cx="165925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3</a:t>
              </a:r>
              <a:endParaRPr lang="zh-CN" altLang="en-US" sz="66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65530" y="4454028"/>
            <a:ext cx="5065970" cy="1107996"/>
            <a:chOff x="5665530" y="5452767"/>
            <a:chExt cx="5065970" cy="1107996"/>
          </a:xfrm>
        </p:grpSpPr>
        <p:sp>
          <p:nvSpPr>
            <p:cNvPr id="12" name="文本框 11"/>
            <p:cNvSpPr txBox="1"/>
            <p:nvPr/>
          </p:nvSpPr>
          <p:spPr>
            <a:xfrm>
              <a:off x="6612555" y="5735715"/>
              <a:ext cx="411894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创意内容及活动策划</a:t>
              </a:r>
            </a:p>
          </p:txBody>
        </p:sp>
        <p:sp>
          <p:nvSpPr>
            <p:cNvPr id="5" name="PA_文本框 1"/>
            <p:cNvSpPr txBox="1"/>
            <p:nvPr>
              <p:custDataLst>
                <p:tags r:id="rId2"/>
              </p:custDataLst>
            </p:nvPr>
          </p:nvSpPr>
          <p:spPr>
            <a:xfrm>
              <a:off x="5665530" y="5452767"/>
              <a:ext cx="165925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4</a:t>
              </a:r>
              <a:endParaRPr lang="zh-CN" altLang="en-US" sz="66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665530" y="5429641"/>
            <a:ext cx="4440292" cy="1107996"/>
            <a:chOff x="5665530" y="5452767"/>
            <a:chExt cx="4440292" cy="1107996"/>
          </a:xfrm>
        </p:grpSpPr>
        <p:sp>
          <p:nvSpPr>
            <p:cNvPr id="19" name="文本框 18"/>
            <p:cNvSpPr txBox="1"/>
            <p:nvPr/>
          </p:nvSpPr>
          <p:spPr>
            <a:xfrm>
              <a:off x="6612555" y="5735715"/>
              <a:ext cx="34932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预算及</a:t>
              </a:r>
              <a:r>
                <a:rPr lang="en-US" altLang="zh-CN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KPI</a:t>
              </a:r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预估</a:t>
              </a:r>
            </a:p>
          </p:txBody>
        </p:sp>
        <p:sp>
          <p:nvSpPr>
            <p:cNvPr id="20" name="PA_文本框 1"/>
            <p:cNvSpPr txBox="1"/>
            <p:nvPr>
              <p:custDataLst>
                <p:tags r:id="rId1"/>
              </p:custDataLst>
            </p:nvPr>
          </p:nvSpPr>
          <p:spPr>
            <a:xfrm>
              <a:off x="5665530" y="5452767"/>
              <a:ext cx="165925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5</a:t>
              </a:r>
              <a:endParaRPr lang="zh-CN" altLang="en-US" sz="66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83491" y="2802907"/>
            <a:ext cx="62036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运营诊断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0" y="-1"/>
            <a:ext cx="12192000" cy="6718301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801914" y="947984"/>
            <a:ext cx="3396343" cy="2419596"/>
            <a:chOff x="1284514" y="834044"/>
            <a:chExt cx="3396343" cy="2419596"/>
          </a:xfrm>
        </p:grpSpPr>
        <p:sp>
          <p:nvSpPr>
            <p:cNvPr id="9" name="思想气泡: 云 8"/>
            <p:cNvSpPr/>
            <p:nvPr/>
          </p:nvSpPr>
          <p:spPr>
            <a:xfrm rot="21234400" flipH="1">
              <a:off x="1284514" y="834044"/>
              <a:ext cx="3396343" cy="2419596"/>
            </a:xfrm>
            <a:prstGeom prst="cloudCallout">
              <a:avLst>
                <a:gd name="adj1" fmla="val -33964"/>
                <a:gd name="adj2" fmla="val 61825"/>
              </a:avLst>
            </a:prstGeom>
            <a:solidFill>
              <a:srgbClr val="C09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52"/>
            <p:cNvSpPr txBox="1"/>
            <p:nvPr/>
          </p:nvSpPr>
          <p:spPr>
            <a:xfrm>
              <a:off x="1914615" y="1342536"/>
              <a:ext cx="2403385" cy="1156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①哪些优点需要发扬光大？</a:t>
              </a:r>
              <a:endParaRPr lang="en-US" altLang="zh-CN" sz="2800" b="1" dirty="0">
                <a:solidFill>
                  <a:schemeClr val="bg1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515164" y="1007468"/>
            <a:ext cx="3396343" cy="2419596"/>
            <a:chOff x="7895771" y="867874"/>
            <a:chExt cx="3396343" cy="2419596"/>
          </a:xfrm>
        </p:grpSpPr>
        <p:sp>
          <p:nvSpPr>
            <p:cNvPr id="8" name="思想气泡: 云 7"/>
            <p:cNvSpPr/>
            <p:nvPr/>
          </p:nvSpPr>
          <p:spPr>
            <a:xfrm rot="365600">
              <a:off x="7895771" y="867874"/>
              <a:ext cx="3396343" cy="2419596"/>
            </a:xfrm>
            <a:prstGeom prst="cloudCallout">
              <a:avLst>
                <a:gd name="adj1" fmla="val -33964"/>
                <a:gd name="adj2" fmla="val 61825"/>
              </a:avLst>
            </a:prstGeom>
            <a:solidFill>
              <a:srgbClr val="C09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52"/>
            <p:cNvSpPr txBox="1"/>
            <p:nvPr/>
          </p:nvSpPr>
          <p:spPr>
            <a:xfrm>
              <a:off x="8612302" y="1411868"/>
              <a:ext cx="1963280" cy="1212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②还需要进行哪些改进？</a:t>
              </a:r>
              <a:endParaRPr lang="en-US" altLang="zh-CN" sz="2800" b="1" dirty="0">
                <a:solidFill>
                  <a:schemeClr val="bg1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854200" y="63500"/>
            <a:ext cx="303530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品牌特点</a:t>
            </a:r>
          </a:p>
        </p:txBody>
      </p:sp>
      <p:sp>
        <p:nvSpPr>
          <p:cNvPr id="7" name="矩形 6"/>
          <p:cNvSpPr/>
          <p:nvPr/>
        </p:nvSpPr>
        <p:spPr>
          <a:xfrm>
            <a:off x="2927349" y="1488284"/>
            <a:ext cx="6352609" cy="1004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FREEMORE</a:t>
            </a:r>
          </a:p>
          <a:p>
            <a:pPr algn="ctr">
              <a:lnSpc>
                <a:spcPct val="130000"/>
              </a:lnSpc>
            </a:pPr>
            <a:r>
              <a:rPr lang="en-US" altLang="zh-CN" sz="2400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源于自然的大健康女性护理品牌</a:t>
            </a:r>
            <a:endParaRPr lang="en-US" altLang="zh-CN" sz="2400" dirty="0"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39899" y="3130628"/>
            <a:ext cx="180340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目标人群</a:t>
            </a:r>
          </a:p>
        </p:txBody>
      </p:sp>
      <p:sp>
        <p:nvSpPr>
          <p:cNvPr id="9" name="矩形 8"/>
          <p:cNvSpPr/>
          <p:nvPr/>
        </p:nvSpPr>
        <p:spPr>
          <a:xfrm>
            <a:off x="1409699" y="3918435"/>
            <a:ext cx="24638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25-35</a:t>
            </a:r>
            <a:r>
              <a:rPr lang="zh-CN" altLang="en-US" sz="2000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岁追求高品质生活的年轻女性</a:t>
            </a:r>
          </a:p>
        </p:txBody>
      </p:sp>
      <p:sp>
        <p:nvSpPr>
          <p:cNvPr id="10" name="矩形 9"/>
          <p:cNvSpPr/>
          <p:nvPr/>
        </p:nvSpPr>
        <p:spPr>
          <a:xfrm>
            <a:off x="5206999" y="3130628"/>
            <a:ext cx="180340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主推产品</a:t>
            </a:r>
          </a:p>
        </p:txBody>
      </p:sp>
      <p:sp>
        <p:nvSpPr>
          <p:cNvPr id="11" name="矩形 10"/>
          <p:cNvSpPr/>
          <p:nvPr/>
        </p:nvSpPr>
        <p:spPr>
          <a:xfrm>
            <a:off x="4711700" y="3918435"/>
            <a:ext cx="279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2022</a:t>
            </a:r>
            <a:r>
              <a:rPr lang="zh-CN" altLang="en-US" sz="2000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年主要销售产品为有机棉和隐形两大产品，新推舒敏奢宠</a:t>
            </a:r>
          </a:p>
        </p:txBody>
      </p:sp>
      <p:sp>
        <p:nvSpPr>
          <p:cNvPr id="12" name="矩形 11"/>
          <p:cNvSpPr/>
          <p:nvPr/>
        </p:nvSpPr>
        <p:spPr>
          <a:xfrm>
            <a:off x="8788399" y="3130628"/>
            <a:ext cx="180340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官方社媒定位</a:t>
            </a:r>
          </a:p>
        </p:txBody>
      </p:sp>
      <p:sp>
        <p:nvSpPr>
          <p:cNvPr id="13" name="矩形 12"/>
          <p:cNvSpPr/>
          <p:nvPr/>
        </p:nvSpPr>
        <p:spPr>
          <a:xfrm>
            <a:off x="8394699" y="3918435"/>
            <a:ext cx="25908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线上公域流量平台</a:t>
            </a:r>
            <a:endParaRPr lang="en-US" altLang="zh-CN" sz="2000" dirty="0">
              <a:solidFill>
                <a:srgbClr val="C09D52"/>
              </a:solidFill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公域→私域的转化器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854200" y="63500"/>
            <a:ext cx="424180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公众号诊断</a:t>
            </a:r>
          </a:p>
        </p:txBody>
      </p:sp>
      <p:sp>
        <p:nvSpPr>
          <p:cNvPr id="2" name="矩形 1"/>
          <p:cNvSpPr/>
          <p:nvPr/>
        </p:nvSpPr>
        <p:spPr>
          <a:xfrm>
            <a:off x="584200" y="3332266"/>
            <a:ext cx="39751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①</a:t>
            </a:r>
            <a:r>
              <a:rPr lang="zh-CN" altLang="en-US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头条内容非常优质</a:t>
            </a: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，且几乎每篇都有福利，是服务号的正确打开方式；</a:t>
            </a:r>
            <a:endParaRPr lang="en-US" altLang="zh-CN" dirty="0"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②</a:t>
            </a:r>
            <a:r>
              <a:rPr lang="zh-CN" altLang="en-US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头条、次条、三条之间存在数据断档</a:t>
            </a: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，说明粉丝对二条、三条内容弱需求，应调整内容方向。</a:t>
            </a:r>
            <a:endParaRPr lang="en-US" altLang="zh-CN" dirty="0"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>
            <a:off x="1549400" y="1554884"/>
            <a:ext cx="1803400" cy="1314372"/>
          </a:xfrm>
          <a:prstGeom prst="triangle">
            <a:avLst/>
          </a:prstGeom>
          <a:solidFill>
            <a:srgbClr val="C09D52"/>
          </a:solidFill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公众号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4823979" y="665319"/>
            <a:ext cx="7195427" cy="5876306"/>
            <a:chOff x="4823979" y="538319"/>
            <a:chExt cx="7195427" cy="5876306"/>
          </a:xfrm>
        </p:grpSpPr>
        <p:grpSp>
          <p:nvGrpSpPr>
            <p:cNvPr id="35" name="组合 34"/>
            <p:cNvGrpSpPr/>
            <p:nvPr/>
          </p:nvGrpSpPr>
          <p:grpSpPr>
            <a:xfrm>
              <a:off x="4823979" y="538319"/>
              <a:ext cx="5999541" cy="5876306"/>
              <a:chOff x="5369564" y="454670"/>
              <a:chExt cx="5999541" cy="5876306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2" cstate="screen"/>
              <a:srcRect/>
              <a:stretch>
                <a:fillRect/>
              </a:stretch>
            </p:blipFill>
            <p:spPr>
              <a:xfrm>
                <a:off x="8879388" y="454670"/>
                <a:ext cx="2489717" cy="3341706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 rotWithShape="1">
              <a:blip r:embed="rId3" cstate="screen"/>
              <a:srcRect/>
              <a:stretch>
                <a:fillRect/>
              </a:stretch>
            </p:blipFill>
            <p:spPr>
              <a:xfrm>
                <a:off x="5369564" y="2246090"/>
                <a:ext cx="3169788" cy="2832100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</p:pic>
          <p:cxnSp>
            <p:nvCxnSpPr>
              <p:cNvPr id="11" name="直接箭头连接符 10"/>
              <p:cNvCxnSpPr>
                <a:endCxn id="8" idx="1"/>
              </p:cNvCxnSpPr>
              <p:nvPr/>
            </p:nvCxnSpPr>
            <p:spPr>
              <a:xfrm flipV="1">
                <a:off x="8281443" y="2125523"/>
                <a:ext cx="597945" cy="811342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2" name="图片 11"/>
              <p:cNvPicPr>
                <a:picLocks noChangeAspect="1"/>
              </p:cNvPicPr>
              <p:nvPr/>
            </p:nvPicPr>
            <p:blipFill rotWithShape="1">
              <a:blip r:embed="rId4" cstate="screen"/>
              <a:srcRect/>
              <a:stretch>
                <a:fillRect/>
              </a:stretch>
            </p:blipFill>
            <p:spPr>
              <a:xfrm>
                <a:off x="8879388" y="3952640"/>
                <a:ext cx="2489717" cy="937673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</p:pic>
          <p:cxnSp>
            <p:nvCxnSpPr>
              <p:cNvPr id="13" name="直接箭头连接符 12"/>
              <p:cNvCxnSpPr>
                <a:endCxn id="12" idx="1"/>
              </p:cNvCxnSpPr>
              <p:nvPr/>
            </p:nvCxnSpPr>
            <p:spPr>
              <a:xfrm>
                <a:off x="8281443" y="4000697"/>
                <a:ext cx="597945" cy="42078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2" name="图片 21"/>
              <p:cNvPicPr>
                <a:picLocks noChangeAspect="1"/>
              </p:cNvPicPr>
              <p:nvPr/>
            </p:nvPicPr>
            <p:blipFill rotWithShape="1">
              <a:blip r:embed="rId5" cstate="screen"/>
              <a:srcRect/>
              <a:stretch>
                <a:fillRect/>
              </a:stretch>
            </p:blipFill>
            <p:spPr>
              <a:xfrm>
                <a:off x="8879387" y="5044170"/>
                <a:ext cx="2489717" cy="1286806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</p:pic>
          <p:cxnSp>
            <p:nvCxnSpPr>
              <p:cNvPr id="23" name="直接箭头连接符 22"/>
              <p:cNvCxnSpPr>
                <a:endCxn id="22" idx="1"/>
              </p:cNvCxnSpPr>
              <p:nvPr/>
            </p:nvCxnSpPr>
            <p:spPr>
              <a:xfrm>
                <a:off x="8281443" y="4754183"/>
                <a:ext cx="597944" cy="93339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文本框 25"/>
            <p:cNvSpPr txBox="1"/>
            <p:nvPr/>
          </p:nvSpPr>
          <p:spPr>
            <a:xfrm>
              <a:off x="10823519" y="1148619"/>
              <a:ext cx="1195887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4572</a:t>
              </a:r>
              <a:r>
                <a:rPr lang="zh-CN" altLang="en-US" dirty="0"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阅读</a:t>
              </a:r>
              <a:endParaRPr lang="en-US" altLang="zh-CN" dirty="0">
                <a:latin typeface="Arial Rounded MT Bold" panose="020F0704030504030204" pitchFamily="34" charset="0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dirty="0"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留言较多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823518" y="4282094"/>
              <a:ext cx="1195887" cy="416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80</a:t>
              </a:r>
              <a:r>
                <a:rPr lang="zh-CN" altLang="en-US" dirty="0"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阅读</a:t>
              </a:r>
              <a:endParaRPr lang="en-US" altLang="zh-CN" dirty="0">
                <a:latin typeface="Arial Rounded MT Bold" panose="020F07040305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0823518" y="5562991"/>
              <a:ext cx="1195887" cy="416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92</a:t>
              </a:r>
              <a:r>
                <a:rPr lang="zh-CN" altLang="en-US" dirty="0"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阅读</a:t>
              </a:r>
              <a:endParaRPr lang="en-US" altLang="zh-CN" dirty="0">
                <a:latin typeface="Arial Rounded MT Bold" panose="020F070403050403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854200" y="63500"/>
            <a:ext cx="303530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竞品公众号</a:t>
            </a:r>
          </a:p>
        </p:txBody>
      </p:sp>
      <p:sp>
        <p:nvSpPr>
          <p:cNvPr id="6" name="矩形 5"/>
          <p:cNvSpPr/>
          <p:nvPr/>
        </p:nvSpPr>
        <p:spPr>
          <a:xfrm>
            <a:off x="7079064" y="1086083"/>
            <a:ext cx="1137836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护舒宝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391157" y="1747946"/>
            <a:ext cx="390509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福利满天飞，从头条发到末条</a:t>
            </a:r>
            <a:endParaRPr lang="en-US" altLang="zh-CN" dirty="0"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竞品中效果最好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441252" y="1677086"/>
            <a:ext cx="240288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纯品宣导向</a:t>
            </a:r>
            <a:endParaRPr lang="en-US" altLang="zh-CN" dirty="0"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有阅读，无互动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472506" y="2560476"/>
            <a:ext cx="5765523" cy="3975100"/>
            <a:chOff x="231206" y="2311881"/>
            <a:chExt cx="6188490" cy="426671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231206" y="2311882"/>
              <a:ext cx="1972090" cy="4266718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2339406" y="2311882"/>
              <a:ext cx="1972090" cy="426671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4447606" y="2311881"/>
              <a:ext cx="1972090" cy="4266719"/>
            </a:xfrm>
            <a:prstGeom prst="rect">
              <a:avLst/>
            </a:prstGeom>
          </p:spPr>
        </p:pic>
      </p:grpSp>
      <p:sp>
        <p:nvSpPr>
          <p:cNvPr id="11" name="矩形 10"/>
          <p:cNvSpPr/>
          <p:nvPr/>
        </p:nvSpPr>
        <p:spPr>
          <a:xfrm>
            <a:off x="2203296" y="1086083"/>
            <a:ext cx="241300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七度空间、</a:t>
            </a:r>
            <a:r>
              <a:rPr lang="en-US" altLang="zh-CN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ABC</a:t>
            </a:r>
            <a:endParaRPr lang="zh-CN" altLang="en-US" b="1" dirty="0">
              <a:solidFill>
                <a:srgbClr val="C09D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762145" y="2560476"/>
            <a:ext cx="1837303" cy="39751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9368704" y="2560476"/>
            <a:ext cx="1837303" cy="39751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9719109" y="1086083"/>
            <a:ext cx="1137836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苏菲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085462" y="1677086"/>
            <a:ext cx="240288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单条福利内容</a:t>
            </a:r>
            <a:endParaRPr lang="en-US" altLang="zh-CN" dirty="0"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效果较差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854200" y="63500"/>
            <a:ext cx="303530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视频号诊断</a:t>
            </a:r>
          </a:p>
        </p:txBody>
      </p:sp>
      <p:sp>
        <p:nvSpPr>
          <p:cNvPr id="7" name="矩形 6"/>
          <p:cNvSpPr/>
          <p:nvPr/>
        </p:nvSpPr>
        <p:spPr>
          <a:xfrm>
            <a:off x="1028700" y="3302401"/>
            <a:ext cx="3073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单条内容质量较好，但整体缺乏主线逻辑，需重新规划</a:t>
            </a:r>
            <a:endParaRPr lang="en-US" altLang="zh-CN" dirty="0"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1549400" y="1554884"/>
            <a:ext cx="1803400" cy="1314372"/>
          </a:xfrm>
          <a:prstGeom prst="triangle">
            <a:avLst/>
          </a:prstGeom>
          <a:solidFill>
            <a:srgbClr val="C09D52"/>
          </a:solidFill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视频号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5194300" y="995761"/>
            <a:ext cx="5549900" cy="5544738"/>
            <a:chOff x="4889500" y="970361"/>
            <a:chExt cx="5549900" cy="554473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4889500" y="970362"/>
              <a:ext cx="2562794" cy="5544737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7876606" y="970361"/>
              <a:ext cx="2562794" cy="5544737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3042788" y="5294039"/>
            <a:ext cx="2222500" cy="776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单从视频封面来看，尚没有统一调性→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854200" y="63500"/>
            <a:ext cx="303530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竞品视频号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113703" y="2329571"/>
            <a:ext cx="10158656" cy="3995280"/>
            <a:chOff x="650306" y="1739898"/>
            <a:chExt cx="11575311" cy="467978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650306" y="1739899"/>
              <a:ext cx="2163011" cy="4679787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205839" y="1739899"/>
              <a:ext cx="2163011" cy="4679787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6593439" y="1739899"/>
              <a:ext cx="2163011" cy="4679787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10062606" y="1739898"/>
              <a:ext cx="2163011" cy="4679787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-14000" y="1520656"/>
            <a:ext cx="390509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以代言人鞠婧祎为主</a:t>
            </a:r>
            <a:endParaRPr lang="en-US" altLang="zh-CN" dirty="0"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但内容较杂</a:t>
            </a:r>
          </a:p>
        </p:txBody>
      </p:sp>
      <p:sp>
        <p:nvSpPr>
          <p:cNvPr id="11" name="矩形 10"/>
          <p:cNvSpPr/>
          <p:nvPr/>
        </p:nvSpPr>
        <p:spPr>
          <a:xfrm>
            <a:off x="872403" y="999956"/>
            <a:ext cx="241300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七度空间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041332" y="1520656"/>
            <a:ext cx="390509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奥运系列有两点</a:t>
            </a:r>
            <a:endParaRPr lang="en-US" altLang="zh-CN" dirty="0"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奥运后以代言人迪丽热巴为主</a:t>
            </a:r>
          </a:p>
        </p:txBody>
      </p:sp>
      <p:sp>
        <p:nvSpPr>
          <p:cNvPr id="13" name="矩形 12"/>
          <p:cNvSpPr/>
          <p:nvPr/>
        </p:nvSpPr>
        <p:spPr>
          <a:xfrm>
            <a:off x="4927735" y="999956"/>
            <a:ext cx="241300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护舒宝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942063" y="1517042"/>
            <a:ext cx="235834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以代言人赵丽颖相关和综艺切片为主</a:t>
            </a:r>
          </a:p>
        </p:txBody>
      </p:sp>
      <p:sp>
        <p:nvSpPr>
          <p:cNvPr id="15" name="矩形 14"/>
          <p:cNvSpPr/>
          <p:nvPr/>
        </p:nvSpPr>
        <p:spPr>
          <a:xfrm>
            <a:off x="8942063" y="999956"/>
            <a:ext cx="241300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ABC</a:t>
            </a:r>
            <a:endParaRPr lang="zh-CN" altLang="en-US" b="1" dirty="0">
              <a:solidFill>
                <a:srgbClr val="C09D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044555" y="6274300"/>
            <a:ext cx="6175646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明星代言人出镜内容点赞量较高，其他内容效果一般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-1" y="0"/>
            <a:ext cx="12210925" cy="68707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70700"/>
          </a:xfrm>
          <a:prstGeom prst="rect">
            <a:avLst/>
          </a:prstGeom>
          <a:solidFill>
            <a:srgbClr val="C09D52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98500" y="4305300"/>
            <a:ext cx="929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我们面对的核心受众真正想看的是？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促销信息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or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品牌信息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or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科普知识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or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剧情演绎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or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产品介绍？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0" y="0"/>
            <a:ext cx="12216452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70700"/>
          </a:xfrm>
          <a:prstGeom prst="rect">
            <a:avLst/>
          </a:prstGeom>
          <a:solidFill>
            <a:srgbClr val="C09D52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5000" y="3771900"/>
            <a:ext cx="9296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其实她们想要的东西很简单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公众号和视频号更偏向私域平台，因粉丝大多对品牌有一定认知，购买过或有意向购买</a:t>
            </a:r>
            <a:r>
              <a:rPr lang="en-US" altLang="zh-CN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FREEMORE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，她们最关心有没有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切实利益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，或者有没有真正对自己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有帮助的信息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854200" y="63500"/>
            <a:ext cx="303530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小结</a:t>
            </a:r>
          </a:p>
        </p:txBody>
      </p:sp>
      <p:sp>
        <p:nvSpPr>
          <p:cNvPr id="5" name="矩形 4"/>
          <p:cNvSpPr/>
          <p:nvPr/>
        </p:nvSpPr>
        <p:spPr>
          <a:xfrm>
            <a:off x="1524000" y="2425835"/>
            <a:ext cx="9258300" cy="1684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无论公众号还是视频号，首先要解决粉丝观看的动机，对女性个护品牌来说，用户关注、阅读、互动的动机不充分</a:t>
            </a:r>
            <a:endParaRPr lang="en-US" altLang="zh-CN" sz="2800" b="1" dirty="0">
              <a:solidFill>
                <a:srgbClr val="C09D52"/>
              </a:solidFill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854200" y="63500"/>
            <a:ext cx="303530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小结</a:t>
            </a:r>
          </a:p>
        </p:txBody>
      </p:sp>
      <p:sp>
        <p:nvSpPr>
          <p:cNvPr id="4" name="矩形 3"/>
          <p:cNvSpPr/>
          <p:nvPr/>
        </p:nvSpPr>
        <p:spPr>
          <a:xfrm>
            <a:off x="1295400" y="1353383"/>
            <a:ext cx="98425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建议改进方向：</a:t>
            </a:r>
            <a:endParaRPr lang="en-US" altLang="zh-CN" sz="2000" b="1" dirty="0"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①没有福利的产品宣传对用户来说意义不大，</a:t>
            </a:r>
            <a:r>
              <a:rPr lang="zh-CN" altLang="en-US" sz="20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需减少纯粹的产品宣传</a:t>
            </a:r>
            <a:r>
              <a:rPr lang="zh-CN" altLang="en-US" sz="2000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；</a:t>
            </a:r>
            <a:endParaRPr lang="en-US" altLang="zh-CN" sz="2000" dirty="0"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dirty="0"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②公众号和视频号传播方式依赖分享，而品牌内容，尤其是女性用品类品牌内容更不容易被分享，</a:t>
            </a:r>
            <a:r>
              <a:rPr lang="zh-CN" altLang="en-US" sz="20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建议增加外部资源联动，为账号注入更多活力，也通过外部资源引流；</a:t>
            </a:r>
            <a:endParaRPr lang="en-US" altLang="zh-CN" sz="2000" b="1" dirty="0">
              <a:solidFill>
                <a:srgbClr val="C09D52"/>
              </a:solidFill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b="1" dirty="0">
              <a:solidFill>
                <a:srgbClr val="C09D52"/>
              </a:solidFill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③公众号文章内向站外跳转太多，影响真正需要跳转的入口，以及用户留言互动。</a:t>
            </a:r>
            <a:r>
              <a:rPr lang="zh-CN" altLang="en-US" sz="20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建议去掉向其他官方社媒跳转入口；</a:t>
            </a:r>
            <a:endParaRPr lang="en-US" altLang="zh-CN" sz="2000" dirty="0"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000" y="1793084"/>
            <a:ext cx="9779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资源联动引水入渠</a:t>
            </a:r>
            <a:endParaRPr lang="en-US" altLang="zh-CN" sz="6000" b="1" dirty="0">
              <a:solidFill>
                <a:srgbClr val="C09D52"/>
              </a:solidFill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60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围绕生活寻求共鸣</a:t>
            </a:r>
            <a:endParaRPr lang="en-US" altLang="zh-CN" sz="6000" b="1" dirty="0">
              <a:solidFill>
                <a:srgbClr val="C09D52"/>
              </a:solidFill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54200" y="63500"/>
            <a:ext cx="504190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公众号、视频号运营方向建议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0200" y="2792397"/>
            <a:ext cx="106055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公众号运营规划及营销规划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310622" y="2637390"/>
            <a:ext cx="557075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6000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公众号运营规划</a:t>
            </a:r>
          </a:p>
        </p:txBody>
      </p:sp>
    </p:spTree>
    <p:extLst>
      <p:ext uri="{BB962C8B-B14F-4D97-AF65-F5344CB8AC3E}">
        <p14:creationId xmlns:p14="http://schemas.microsoft.com/office/powerpoint/2010/main" val="1549585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854200" y="63500"/>
            <a:ext cx="303530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公众号规划</a:t>
            </a:r>
          </a:p>
        </p:txBody>
      </p:sp>
      <p:sp>
        <p:nvSpPr>
          <p:cNvPr id="3" name="矩形 2"/>
          <p:cNvSpPr/>
          <p:nvPr/>
        </p:nvSpPr>
        <p:spPr>
          <a:xfrm>
            <a:off x="2199345" y="1263969"/>
            <a:ext cx="1569660" cy="416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u="sng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当前内容规划</a:t>
            </a:r>
            <a:endParaRPr lang="en-US" altLang="zh-CN" u="sng" dirty="0"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24667" y="1263969"/>
            <a:ext cx="1569660" cy="416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u="sng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建议改进方向</a:t>
            </a:r>
            <a:endParaRPr lang="en-US" altLang="zh-CN" u="sng" dirty="0"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67635" y="2398313"/>
            <a:ext cx="3759200" cy="2413666"/>
            <a:chOff x="1854200" y="2355928"/>
            <a:chExt cx="3759200" cy="2413666"/>
          </a:xfrm>
        </p:grpSpPr>
        <p:sp>
          <p:nvSpPr>
            <p:cNvPr id="7" name="矩形 6"/>
            <p:cNvSpPr/>
            <p:nvPr/>
          </p:nvSpPr>
          <p:spPr>
            <a:xfrm>
              <a:off x="1854200" y="2355928"/>
              <a:ext cx="939800" cy="520700"/>
            </a:xfrm>
            <a:prstGeom prst="rect">
              <a:avLst/>
            </a:prstGeom>
            <a:solidFill>
              <a:srgbClr val="C09D52"/>
            </a:solidFill>
            <a:ln>
              <a:solidFill>
                <a:srgbClr val="C09D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头条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2819400" y="2355928"/>
              <a:ext cx="2794000" cy="520700"/>
            </a:xfrm>
            <a:prstGeom prst="rect">
              <a:avLst/>
            </a:prstGeom>
            <a:noFill/>
            <a:ln>
              <a:solidFill>
                <a:srgbClr val="C09D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精致内容福利放送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1854200" y="3302411"/>
              <a:ext cx="939800" cy="520700"/>
            </a:xfrm>
            <a:prstGeom prst="rect">
              <a:avLst/>
            </a:prstGeom>
            <a:solidFill>
              <a:srgbClr val="C09D52"/>
            </a:solidFill>
            <a:ln>
              <a:solidFill>
                <a:srgbClr val="C09D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二条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819400" y="3302411"/>
              <a:ext cx="2794000" cy="520700"/>
            </a:xfrm>
            <a:prstGeom prst="rect">
              <a:avLst/>
            </a:prstGeom>
            <a:noFill/>
            <a:ln>
              <a:solidFill>
                <a:srgbClr val="C09D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花式种草</a:t>
              </a:r>
              <a:r>
                <a:rPr lang="en-US" altLang="zh-CN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公益内容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1854200" y="4248894"/>
              <a:ext cx="939800" cy="520700"/>
            </a:xfrm>
            <a:prstGeom prst="rect">
              <a:avLst/>
            </a:prstGeom>
            <a:solidFill>
              <a:srgbClr val="C09D52"/>
            </a:solidFill>
            <a:ln>
              <a:solidFill>
                <a:srgbClr val="C09D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三条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2819400" y="4248894"/>
              <a:ext cx="2794000" cy="520700"/>
            </a:xfrm>
            <a:prstGeom prst="rect">
              <a:avLst/>
            </a:prstGeom>
            <a:noFill/>
            <a:ln>
              <a:solidFill>
                <a:srgbClr val="C09D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点点剧场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792957" y="2398313"/>
            <a:ext cx="4055616" cy="2413666"/>
            <a:chOff x="1854200" y="2355928"/>
            <a:chExt cx="3759200" cy="2413666"/>
          </a:xfrm>
        </p:grpSpPr>
        <p:sp>
          <p:nvSpPr>
            <p:cNvPr id="15" name="矩形 14"/>
            <p:cNvSpPr/>
            <p:nvPr/>
          </p:nvSpPr>
          <p:spPr>
            <a:xfrm>
              <a:off x="1854200" y="2355928"/>
              <a:ext cx="939800" cy="520700"/>
            </a:xfrm>
            <a:prstGeom prst="rect">
              <a:avLst/>
            </a:prstGeom>
            <a:solidFill>
              <a:srgbClr val="C09D52"/>
            </a:solidFill>
            <a:ln>
              <a:solidFill>
                <a:srgbClr val="C09D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头条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2819400" y="2355928"/>
              <a:ext cx="2794000" cy="520700"/>
            </a:xfrm>
            <a:prstGeom prst="rect">
              <a:avLst/>
            </a:prstGeom>
            <a:noFill/>
            <a:ln>
              <a:solidFill>
                <a:srgbClr val="C09D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建议保持，或配合营销规划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1854200" y="3302411"/>
              <a:ext cx="939800" cy="520700"/>
            </a:xfrm>
            <a:prstGeom prst="rect">
              <a:avLst/>
            </a:prstGeom>
            <a:solidFill>
              <a:srgbClr val="C09D52"/>
            </a:solidFill>
            <a:ln>
              <a:solidFill>
                <a:srgbClr val="C09D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二条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2819400" y="3302411"/>
              <a:ext cx="2794000" cy="520700"/>
            </a:xfrm>
            <a:prstGeom prst="rect">
              <a:avLst/>
            </a:prstGeom>
            <a:noFill/>
            <a:ln>
              <a:solidFill>
                <a:srgbClr val="C09D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建议做连载内容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1854200" y="4248894"/>
              <a:ext cx="939800" cy="520700"/>
            </a:xfrm>
            <a:prstGeom prst="rect">
              <a:avLst/>
            </a:prstGeom>
            <a:solidFill>
              <a:srgbClr val="C09D52"/>
            </a:solidFill>
            <a:ln>
              <a:solidFill>
                <a:srgbClr val="C09D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三条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2819400" y="4248894"/>
              <a:ext cx="2794000" cy="520700"/>
            </a:xfrm>
            <a:prstGeom prst="rect">
              <a:avLst/>
            </a:prstGeom>
            <a:noFill/>
            <a:ln>
              <a:solidFill>
                <a:srgbClr val="C09D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临时发布</a:t>
              </a:r>
            </a:p>
          </p:txBody>
        </p:sp>
      </p:grpSp>
      <p:sp>
        <p:nvSpPr>
          <p:cNvPr id="21" name="右箭头 20"/>
          <p:cNvSpPr/>
          <p:nvPr/>
        </p:nvSpPr>
        <p:spPr>
          <a:xfrm>
            <a:off x="5243946" y="2464949"/>
            <a:ext cx="1231900" cy="387428"/>
          </a:xfrm>
          <a:prstGeom prst="rightArrow">
            <a:avLst/>
          </a:prstGeom>
          <a:solidFill>
            <a:srgbClr val="C09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右箭头 21"/>
          <p:cNvSpPr/>
          <p:nvPr/>
        </p:nvSpPr>
        <p:spPr>
          <a:xfrm>
            <a:off x="5243946" y="3408158"/>
            <a:ext cx="1231900" cy="387428"/>
          </a:xfrm>
          <a:prstGeom prst="rightArrow">
            <a:avLst/>
          </a:prstGeom>
          <a:solidFill>
            <a:srgbClr val="C09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右箭头 22"/>
          <p:cNvSpPr/>
          <p:nvPr/>
        </p:nvSpPr>
        <p:spPr>
          <a:xfrm>
            <a:off x="5243946" y="4378551"/>
            <a:ext cx="1231900" cy="387428"/>
          </a:xfrm>
          <a:prstGeom prst="rightArrow">
            <a:avLst/>
          </a:prstGeom>
          <a:solidFill>
            <a:srgbClr val="C09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7076470" y="5359400"/>
            <a:ext cx="372110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*如没有特殊情况，建议以</a:t>
            </a:r>
            <a:r>
              <a:rPr lang="en-US" altLang="zh-CN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条内容为主，第</a:t>
            </a:r>
            <a:r>
              <a:rPr lang="en-US" altLang="zh-CN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条非必要发布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854199" y="63500"/>
            <a:ext cx="410592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公众号规划</a:t>
            </a:r>
            <a:r>
              <a:rPr lang="en-US" altLang="zh-CN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二条</a:t>
            </a:r>
          </a:p>
        </p:txBody>
      </p:sp>
      <p:sp>
        <p:nvSpPr>
          <p:cNvPr id="6" name="矩形 5"/>
          <p:cNvSpPr/>
          <p:nvPr/>
        </p:nvSpPr>
        <p:spPr>
          <a:xfrm>
            <a:off x="1955799" y="1261402"/>
            <a:ext cx="882650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连载目的</a:t>
            </a:r>
            <a:r>
              <a:rPr lang="zh-CN" altLang="en-US" sz="2000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：</a:t>
            </a:r>
            <a:endParaRPr lang="en-US" altLang="zh-CN" sz="2000" dirty="0"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000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扩充话题广度，扩大品牌内涵，弱化明显的产品安利信息，让用户更有共鸣感</a:t>
            </a:r>
            <a:r>
              <a:rPr lang="zh-CN" altLang="en-US" sz="20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以征集的名义输出内容，围绕</a:t>
            </a:r>
            <a:r>
              <a:rPr lang="en-US" altLang="zh-CN" sz="20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25-35</a:t>
            </a:r>
            <a:r>
              <a:rPr lang="zh-CN" altLang="en-US" sz="20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岁女性重点关注话题进行延展</a:t>
            </a:r>
            <a:endParaRPr lang="en-US" altLang="zh-CN" sz="2000" b="1" dirty="0">
              <a:solidFill>
                <a:srgbClr val="C09D52"/>
              </a:solidFill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38448" y="3155392"/>
            <a:ext cx="168871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婚恋话题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02398" y="3155392"/>
            <a:ext cx="168871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职场话题</a:t>
            </a:r>
          </a:p>
        </p:txBody>
      </p:sp>
      <p:sp>
        <p:nvSpPr>
          <p:cNvPr id="9" name="矩形 8"/>
          <p:cNvSpPr/>
          <p:nvPr/>
        </p:nvSpPr>
        <p:spPr>
          <a:xfrm>
            <a:off x="8766348" y="3155392"/>
            <a:ext cx="168871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家庭话题</a:t>
            </a:r>
          </a:p>
        </p:txBody>
      </p:sp>
      <p:sp>
        <p:nvSpPr>
          <p:cNvPr id="2" name="矩形 1"/>
          <p:cNvSpPr/>
          <p:nvPr/>
        </p:nvSpPr>
        <p:spPr>
          <a:xfrm>
            <a:off x="8045406" y="3904185"/>
            <a:ext cx="33083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父母总催婚而我不想结，怎么办</a:t>
            </a: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夫妻俩都不愿意做家务如何处理</a:t>
            </a: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不想和老人一起住有错吗</a:t>
            </a: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经期总对父母发脾气怎么改</a:t>
            </a: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</p:txBody>
      </p:sp>
      <p:sp>
        <p:nvSpPr>
          <p:cNvPr id="11" name="矩形 10"/>
          <p:cNvSpPr/>
          <p:nvPr/>
        </p:nvSpPr>
        <p:spPr>
          <a:xfrm>
            <a:off x="4413206" y="3904185"/>
            <a:ext cx="33083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经期却不得不加班，怎么办</a:t>
            </a: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单身贵族领导追求我要不要答应</a:t>
            </a: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工作中你遇到哪些奇葩事</a:t>
            </a: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女人应该放弃职场侧重家庭吗</a:t>
            </a: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</p:txBody>
      </p:sp>
      <p:sp>
        <p:nvSpPr>
          <p:cNvPr id="12" name="矩形 11"/>
          <p:cNvSpPr/>
          <p:nvPr/>
        </p:nvSpPr>
        <p:spPr>
          <a:xfrm>
            <a:off x="628606" y="3904185"/>
            <a:ext cx="33083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男友对你做过最感动的事是什么</a:t>
            </a: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经期约会经历过哪些尴尬事</a:t>
            </a: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最希望男友送你什么情人节礼物</a:t>
            </a: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如何搞好婆媳关系</a:t>
            </a: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年龄大却不想结婚有错吗</a:t>
            </a: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854199" y="63500"/>
            <a:ext cx="580600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公众号规划</a:t>
            </a:r>
            <a:r>
              <a:rPr lang="en-US" altLang="zh-CN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二条文章示例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294287" y="1965434"/>
            <a:ext cx="11467867" cy="4277712"/>
            <a:chOff x="273267" y="1660634"/>
            <a:chExt cx="11467867" cy="4277712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3268" y="1660634"/>
              <a:ext cx="3734631" cy="203900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79131" y="1660634"/>
              <a:ext cx="3766496" cy="2039008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16859" y="1660634"/>
              <a:ext cx="3624275" cy="203900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3267" y="3909847"/>
              <a:ext cx="3736507" cy="202849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79131" y="3909847"/>
              <a:ext cx="3766496" cy="202849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14984" y="3909848"/>
              <a:ext cx="3626150" cy="2028498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294286" y="1234529"/>
            <a:ext cx="11467867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建议以图文形式讲述故事，简单易懂且无需用户使用过多阅读时间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854200" y="63500"/>
            <a:ext cx="523240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公众号规划</a:t>
            </a:r>
            <a:r>
              <a:rPr lang="en-US" altLang="zh-CN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连载流程</a:t>
            </a:r>
          </a:p>
        </p:txBody>
      </p:sp>
      <p:sp>
        <p:nvSpPr>
          <p:cNvPr id="3" name="矩形 2"/>
          <p:cNvSpPr/>
          <p:nvPr/>
        </p:nvSpPr>
        <p:spPr>
          <a:xfrm>
            <a:off x="1331977" y="1618692"/>
            <a:ext cx="2358852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首次发布活动</a:t>
            </a:r>
          </a:p>
        </p:txBody>
      </p:sp>
      <p:sp>
        <p:nvSpPr>
          <p:cNvPr id="2" name="矩形 1"/>
          <p:cNvSpPr/>
          <p:nvPr/>
        </p:nvSpPr>
        <p:spPr>
          <a:xfrm>
            <a:off x="1044553" y="2374900"/>
            <a:ext cx="2933700" cy="30607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发起征集</a:t>
            </a:r>
          </a:p>
        </p:txBody>
      </p:sp>
      <p:sp>
        <p:nvSpPr>
          <p:cNvPr id="6" name="矩形 5"/>
          <p:cNvSpPr/>
          <p:nvPr/>
        </p:nvSpPr>
        <p:spPr>
          <a:xfrm>
            <a:off x="1044553" y="5671108"/>
            <a:ext cx="2933700" cy="729692"/>
          </a:xfrm>
          <a:prstGeom prst="rect">
            <a:avLst/>
          </a:prstGeom>
          <a:solidFill>
            <a:srgbClr val="C09D52"/>
          </a:solidFill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文末发布第一期征文话题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96048" y="1618692"/>
            <a:ext cx="2358852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第一次发布连载征文</a:t>
            </a:r>
          </a:p>
        </p:txBody>
      </p:sp>
      <p:sp>
        <p:nvSpPr>
          <p:cNvPr id="8" name="矩形 7"/>
          <p:cNvSpPr/>
          <p:nvPr/>
        </p:nvSpPr>
        <p:spPr>
          <a:xfrm>
            <a:off x="4808624" y="2374900"/>
            <a:ext cx="2933700" cy="30607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用户第一视角文章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男友对你做过最感动的事是什么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algn="ctr"/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08624" y="5671108"/>
            <a:ext cx="2933700" cy="729692"/>
          </a:xfrm>
          <a:prstGeom prst="rect">
            <a:avLst/>
          </a:prstGeom>
          <a:solidFill>
            <a:srgbClr val="C09D52"/>
          </a:solidFill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文末发布第二期征文话题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860119" y="1618692"/>
            <a:ext cx="2358852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第二次发布连载征文</a:t>
            </a:r>
          </a:p>
        </p:txBody>
      </p:sp>
      <p:sp>
        <p:nvSpPr>
          <p:cNvPr id="11" name="矩形 10"/>
          <p:cNvSpPr/>
          <p:nvPr/>
        </p:nvSpPr>
        <p:spPr>
          <a:xfrm>
            <a:off x="8572695" y="2374900"/>
            <a:ext cx="2933700" cy="30607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用户第一视角文章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经期却不得不加班，怎么办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572695" y="5671108"/>
            <a:ext cx="2933700" cy="729692"/>
          </a:xfrm>
          <a:prstGeom prst="rect">
            <a:avLst/>
          </a:prstGeom>
          <a:solidFill>
            <a:srgbClr val="C09D52"/>
          </a:solidFill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文末发布第三期征文话题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310622" y="2637390"/>
            <a:ext cx="557075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6000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公众号营销规划</a:t>
            </a:r>
          </a:p>
        </p:txBody>
      </p:sp>
    </p:spTree>
    <p:extLst>
      <p:ext uri="{BB962C8B-B14F-4D97-AF65-F5344CB8AC3E}">
        <p14:creationId xmlns:p14="http://schemas.microsoft.com/office/powerpoint/2010/main" val="11325883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854200" y="63500"/>
            <a:ext cx="4039824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公众号营销规划</a:t>
            </a:r>
          </a:p>
        </p:txBody>
      </p:sp>
      <p:sp>
        <p:nvSpPr>
          <p:cNvPr id="12" name="矩形 11"/>
          <p:cNvSpPr/>
          <p:nvPr/>
        </p:nvSpPr>
        <p:spPr>
          <a:xfrm>
            <a:off x="1757493" y="1261402"/>
            <a:ext cx="882650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b="1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IP</a:t>
            </a:r>
            <a:r>
              <a:rPr lang="zh-CN" altLang="en-US" sz="2000" b="1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联动：</a:t>
            </a:r>
            <a:endParaRPr lang="en-US" altLang="zh-CN" sz="2000" dirty="0"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结合外部资源输出更多用户喜欢的内容</a:t>
            </a:r>
            <a:endParaRPr lang="en-US" altLang="zh-CN" sz="2000" dirty="0">
              <a:solidFill>
                <a:schemeClr val="tx1">
                  <a:lumMod val="95000"/>
                  <a:lumOff val="5000"/>
                </a:schemeClr>
              </a:solidFill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0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围绕</a:t>
            </a:r>
            <a:r>
              <a:rPr lang="en-US" altLang="zh-CN" sz="20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25-35</a:t>
            </a:r>
            <a:r>
              <a:rPr lang="zh-CN" altLang="en-US" sz="20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岁女性的兴趣点，增强用户黏性</a:t>
            </a:r>
            <a:endParaRPr lang="en-US" altLang="zh-CN" sz="2000" b="1" dirty="0">
              <a:solidFill>
                <a:srgbClr val="C09D52"/>
              </a:solidFill>
              <a:latin typeface="Arial Rounded MT Bold" panose="020F07040305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27726" y="3109674"/>
            <a:ext cx="3488438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初期合作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星座合作方</a:t>
            </a:r>
          </a:p>
        </p:txBody>
      </p:sp>
      <p:sp>
        <p:nvSpPr>
          <p:cNvPr id="16" name="矩形 15"/>
          <p:cNvSpPr/>
          <p:nvPr/>
        </p:nvSpPr>
        <p:spPr>
          <a:xfrm>
            <a:off x="2027726" y="3977241"/>
            <a:ext cx="348843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与知名星座类</a:t>
            </a:r>
            <a:r>
              <a:rPr lang="en-US" altLang="zh-CN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合作，双方共创内容，账号联动，共同拉升粉丝互动性和分享率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4308893" y="5662936"/>
            <a:ext cx="372370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Arial Rounded MT Bold" panose="020F0704030504030204" pitchFamily="34" charset="0"/>
                <a:ea typeface="微软雅黑" panose="020B0503020204020204" pitchFamily="34" charset="-122"/>
              </a:rPr>
              <a:t>*跨界合作因需要根据实际情况明确合作内容，因此费用在运营外另计</a:t>
            </a:r>
          </a:p>
        </p:txBody>
      </p:sp>
      <p:sp>
        <p:nvSpPr>
          <p:cNvPr id="8" name="矩形 7"/>
          <p:cNvSpPr/>
          <p:nvPr/>
        </p:nvSpPr>
        <p:spPr>
          <a:xfrm>
            <a:off x="6710084" y="3109674"/>
            <a:ext cx="3488438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后续合作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其他内容类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710084" y="3977241"/>
            <a:ext cx="34884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例如情感类、八卦类账号的跨界合作，不断拓宽引流渠道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67671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/>
          <p:cNvSpPr/>
          <p:nvPr/>
        </p:nvSpPr>
        <p:spPr>
          <a:xfrm>
            <a:off x="3784600" y="1079500"/>
            <a:ext cx="4622800" cy="16510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9"/>
          <p:cNvSpPr txBox="1"/>
          <p:nvPr/>
        </p:nvSpPr>
        <p:spPr>
          <a:xfrm>
            <a:off x="2306145" y="4381500"/>
            <a:ext cx="7406728" cy="13562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0" marR="616585" indent="203200" algn="ctr">
              <a:lnSpc>
                <a:spcPct val="144000"/>
              </a:lnSpc>
              <a:spcBef>
                <a:spcPts val="100"/>
              </a:spcBef>
            </a:pPr>
            <a:r>
              <a:rPr sz="1500" spc="15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[</a:t>
            </a:r>
            <a:r>
              <a:rPr sz="1500" spc="-60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  <a:r>
              <a:rPr sz="1500" dirty="0" err="1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星座不求</a:t>
            </a:r>
            <a:r>
              <a:rPr sz="1500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⼈</a:t>
            </a:r>
            <a:r>
              <a:rPr sz="1500" spc="-55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  <a:r>
              <a:rPr sz="1500" spc="15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]</a:t>
            </a:r>
            <a:r>
              <a:rPr sz="1500" spc="-60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  <a:r>
              <a:rPr sz="1500" dirty="0" err="1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是⼀档基于全⽹发⾏的星座主题系列动画短</a:t>
            </a:r>
            <a:r>
              <a:rPr sz="1500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⽚</a:t>
            </a:r>
            <a:endParaRPr lang="en-US" sz="1500" dirty="0"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  <a:p>
            <a:pPr marL="635000" marR="616585" indent="203200" algn="ctr">
              <a:lnSpc>
                <a:spcPct val="144000"/>
              </a:lnSpc>
              <a:spcBef>
                <a:spcPts val="100"/>
              </a:spcBef>
            </a:pPr>
            <a:r>
              <a:rPr sz="1500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从</a:t>
            </a:r>
            <a:r>
              <a:rPr sz="1500" spc="-60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  <a:r>
              <a:rPr sz="1500" spc="-50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2015</a:t>
            </a:r>
            <a:r>
              <a:rPr sz="1500" spc="-60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  <a:r>
              <a:rPr sz="1500" spc="-5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年7⽉开播以来，[</a:t>
            </a:r>
            <a:r>
              <a:rPr sz="1500" spc="-60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  <a:r>
              <a:rPr sz="1500" dirty="0" err="1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星座不求</a:t>
            </a:r>
            <a:r>
              <a:rPr sz="1500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⼈</a:t>
            </a:r>
            <a:r>
              <a:rPr sz="1500" spc="-55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  <a:r>
              <a:rPr sz="1500" spc="15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]</a:t>
            </a:r>
            <a:r>
              <a:rPr sz="1500" spc="-60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 </a:t>
            </a:r>
            <a:r>
              <a:rPr sz="1500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⽬</a:t>
            </a:r>
            <a:r>
              <a:rPr sz="1500" dirty="0" err="1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前⾏业影响⼒全国第</a:t>
            </a:r>
            <a:r>
              <a:rPr sz="1500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⼀</a:t>
            </a:r>
            <a:endParaRPr lang="en-US" sz="1500" dirty="0">
              <a:latin typeface="微软雅黑" panose="020B0503020204020204" pitchFamily="34" charset="-122"/>
              <a:ea typeface="微软雅黑" panose="020B0503020204020204" pitchFamily="34" charset="-122"/>
              <a:cs typeface="Microsoft JhengHei" panose="020B0604030504040204" charset="-120"/>
            </a:endParaRPr>
          </a:p>
          <a:p>
            <a:pPr marL="635000" marR="616585" indent="203200" algn="ctr">
              <a:lnSpc>
                <a:spcPct val="144000"/>
              </a:lnSpc>
              <a:spcBef>
                <a:spcPts val="100"/>
              </a:spcBef>
            </a:pPr>
            <a:r>
              <a:rPr sz="1500" dirty="0" err="1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星座不求⼈的动漫形象“蛋壳宝宝“也成⼀跃成为全国第四</a:t>
            </a:r>
            <a:r>
              <a:rPr sz="1500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⼤⽹红。</a:t>
            </a:r>
          </a:p>
          <a:p>
            <a:pPr algn="ctr">
              <a:lnSpc>
                <a:spcPct val="100000"/>
              </a:lnSpc>
              <a:spcBef>
                <a:spcPts val="800"/>
              </a:spcBef>
            </a:pPr>
            <a:r>
              <a:rPr sz="1500" dirty="0" err="1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多次登上各⼤权威媒体排⾏榜前列的星座不求</a:t>
            </a:r>
            <a:r>
              <a:rPr sz="1500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⼈，</a:t>
            </a:r>
            <a:r>
              <a:rPr sz="1500" dirty="0" err="1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并占据星座领域排⾏榜的榜</a:t>
            </a:r>
            <a:r>
              <a:rPr sz="1500" dirty="0">
                <a:latin typeface="微软雅黑" panose="020B0503020204020204" pitchFamily="34" charset="-122"/>
                <a:ea typeface="微软雅黑" panose="020B0503020204020204" pitchFamily="34" charset="-122"/>
                <a:cs typeface="Microsoft JhengHei" panose="020B0604030504040204" charset="-120"/>
              </a:rPr>
              <a:t>⾸。</a:t>
            </a:r>
          </a:p>
        </p:txBody>
      </p:sp>
      <p:sp>
        <p:nvSpPr>
          <p:cNvPr id="5" name="object 10"/>
          <p:cNvSpPr/>
          <p:nvPr/>
        </p:nvSpPr>
        <p:spPr>
          <a:xfrm>
            <a:off x="4710989" y="2921000"/>
            <a:ext cx="2770505" cy="1016000"/>
          </a:xfrm>
          <a:custGeom>
            <a:avLst/>
            <a:gdLst/>
            <a:ahLst/>
            <a:cxnLst/>
            <a:rect l="l" t="t" r="r" b="b"/>
            <a:pathLst>
              <a:path w="2770504" h="1016000">
                <a:moveTo>
                  <a:pt x="2620304" y="0"/>
                </a:moveTo>
                <a:lnTo>
                  <a:pt x="150384" y="0"/>
                </a:lnTo>
                <a:lnTo>
                  <a:pt x="121394" y="114"/>
                </a:lnTo>
                <a:lnTo>
                  <a:pt x="79265" y="3097"/>
                </a:lnTo>
                <a:lnTo>
                  <a:pt x="28457" y="28571"/>
                </a:lnTo>
                <a:lnTo>
                  <a:pt x="7228" y="61895"/>
                </a:lnTo>
                <a:lnTo>
                  <a:pt x="0" y="121227"/>
                </a:lnTo>
                <a:lnTo>
                  <a:pt x="9" y="894772"/>
                </a:lnTo>
                <a:lnTo>
                  <a:pt x="2985" y="936630"/>
                </a:lnTo>
                <a:lnTo>
                  <a:pt x="28457" y="987427"/>
                </a:lnTo>
                <a:lnTo>
                  <a:pt x="61781" y="1008656"/>
                </a:lnTo>
                <a:lnTo>
                  <a:pt x="121113" y="1015885"/>
                </a:lnTo>
                <a:lnTo>
                  <a:pt x="149717" y="1016000"/>
                </a:lnTo>
                <a:lnTo>
                  <a:pt x="2619638" y="1016000"/>
                </a:lnTo>
                <a:lnTo>
                  <a:pt x="2671609" y="1015082"/>
                </a:lnTo>
                <a:lnTo>
                  <a:pt x="2726162" y="999805"/>
                </a:lnTo>
                <a:lnTo>
                  <a:pt x="2753941" y="972026"/>
                </a:lnTo>
                <a:lnTo>
                  <a:pt x="2769221" y="917473"/>
                </a:lnTo>
                <a:lnTo>
                  <a:pt x="2770021" y="894772"/>
                </a:lnTo>
                <a:lnTo>
                  <a:pt x="2770011" y="121227"/>
                </a:lnTo>
                <a:lnTo>
                  <a:pt x="2767035" y="79368"/>
                </a:lnTo>
                <a:lnTo>
                  <a:pt x="2741563" y="28571"/>
                </a:lnTo>
                <a:lnTo>
                  <a:pt x="2708240" y="7341"/>
                </a:lnTo>
                <a:lnTo>
                  <a:pt x="2671692" y="917"/>
                </a:lnTo>
                <a:lnTo>
                  <a:pt x="2648908" y="114"/>
                </a:lnTo>
                <a:lnTo>
                  <a:pt x="2620304" y="0"/>
                </a:lnTo>
                <a:close/>
              </a:path>
            </a:pathLst>
          </a:custGeom>
          <a:solidFill>
            <a:srgbClr val="494F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1"/>
          <p:cNvSpPr/>
          <p:nvPr/>
        </p:nvSpPr>
        <p:spPr>
          <a:xfrm>
            <a:off x="1787817" y="2921000"/>
            <a:ext cx="2770505" cy="1016000"/>
          </a:xfrm>
          <a:custGeom>
            <a:avLst/>
            <a:gdLst/>
            <a:ahLst/>
            <a:cxnLst/>
            <a:rect l="l" t="t" r="r" b="b"/>
            <a:pathLst>
              <a:path w="2770504" h="1016000">
                <a:moveTo>
                  <a:pt x="2620304" y="0"/>
                </a:moveTo>
                <a:lnTo>
                  <a:pt x="150384" y="0"/>
                </a:lnTo>
                <a:lnTo>
                  <a:pt x="121394" y="114"/>
                </a:lnTo>
                <a:lnTo>
                  <a:pt x="79265" y="3097"/>
                </a:lnTo>
                <a:lnTo>
                  <a:pt x="28457" y="28572"/>
                </a:lnTo>
                <a:lnTo>
                  <a:pt x="7228" y="61895"/>
                </a:lnTo>
                <a:lnTo>
                  <a:pt x="0" y="121227"/>
                </a:lnTo>
                <a:lnTo>
                  <a:pt x="9" y="894772"/>
                </a:lnTo>
                <a:lnTo>
                  <a:pt x="2985" y="936631"/>
                </a:lnTo>
                <a:lnTo>
                  <a:pt x="28457" y="987428"/>
                </a:lnTo>
                <a:lnTo>
                  <a:pt x="61781" y="1008658"/>
                </a:lnTo>
                <a:lnTo>
                  <a:pt x="121113" y="1015885"/>
                </a:lnTo>
                <a:lnTo>
                  <a:pt x="149717" y="1016000"/>
                </a:lnTo>
                <a:lnTo>
                  <a:pt x="2619638" y="1016000"/>
                </a:lnTo>
                <a:lnTo>
                  <a:pt x="2671609" y="1015082"/>
                </a:lnTo>
                <a:lnTo>
                  <a:pt x="2726162" y="999806"/>
                </a:lnTo>
                <a:lnTo>
                  <a:pt x="2753941" y="972026"/>
                </a:lnTo>
                <a:lnTo>
                  <a:pt x="2769221" y="917473"/>
                </a:lnTo>
                <a:lnTo>
                  <a:pt x="2770021" y="894772"/>
                </a:lnTo>
                <a:lnTo>
                  <a:pt x="2770011" y="121227"/>
                </a:lnTo>
                <a:lnTo>
                  <a:pt x="2767035" y="79369"/>
                </a:lnTo>
                <a:lnTo>
                  <a:pt x="2741563" y="28572"/>
                </a:lnTo>
                <a:lnTo>
                  <a:pt x="2708240" y="7343"/>
                </a:lnTo>
                <a:lnTo>
                  <a:pt x="2648908" y="114"/>
                </a:lnTo>
                <a:lnTo>
                  <a:pt x="2620304" y="0"/>
                </a:lnTo>
                <a:close/>
              </a:path>
            </a:pathLst>
          </a:custGeom>
          <a:solidFill>
            <a:srgbClr val="FFC6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2"/>
          <p:cNvSpPr txBox="1"/>
          <p:nvPr/>
        </p:nvSpPr>
        <p:spPr>
          <a:xfrm>
            <a:off x="2146300" y="3086100"/>
            <a:ext cx="2057400" cy="647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微软雅黑" panose="020B0503020204020204" charset="-122"/>
                <a:cs typeface="微软雅黑" panose="020B0503020204020204" charset="-122"/>
              </a:rPr>
              <a:t>全网发行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微软雅黑" panose="020B0503020204020204" charset="-122"/>
                <a:cs typeface="微软雅黑" panose="020B0503020204020204" charset="-122"/>
              </a:rPr>
              <a:t>独创星座动画短片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13"/>
          <p:cNvSpPr txBox="1"/>
          <p:nvPr/>
        </p:nvSpPr>
        <p:spPr>
          <a:xfrm>
            <a:off x="5054599" y="3086100"/>
            <a:ext cx="2302641" cy="640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63500">
              <a:lnSpc>
                <a:spcPct val="104000"/>
              </a:lnSpc>
            </a:pPr>
            <a:r>
              <a:rPr sz="2000" b="1" spc="-210" dirty="0">
                <a:solidFill>
                  <a:srgbClr val="FFC601"/>
                </a:solidFill>
                <a:latin typeface="微软雅黑" panose="020B0503020204020204" charset="-122"/>
                <a:cs typeface="微软雅黑" panose="020B0503020204020204" charset="-122"/>
              </a:rPr>
              <a:t>TOP</a:t>
            </a:r>
            <a:r>
              <a:rPr sz="2000" b="1" spc="-130" dirty="0">
                <a:solidFill>
                  <a:srgbClr val="FFC601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spc="-585" dirty="0">
                <a:solidFill>
                  <a:srgbClr val="FFC601"/>
                </a:solidFill>
                <a:latin typeface="微软雅黑" panose="020B0503020204020204" charset="-122"/>
                <a:cs typeface="微软雅黑" panose="020B0503020204020204" charset="-122"/>
              </a:rPr>
              <a:t>1</a:t>
            </a:r>
            <a:r>
              <a:rPr sz="2000" b="1" spc="-580" dirty="0">
                <a:solidFill>
                  <a:srgbClr val="FFC601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sz="2000" b="1" spc="-580" dirty="0">
                <a:solidFill>
                  <a:srgbClr val="FFC601"/>
                </a:solidFill>
                <a:latin typeface="微软雅黑" panose="020B0503020204020204" charset="-122"/>
                <a:cs typeface="微软雅黑" panose="020B0503020204020204" charset="-122"/>
              </a:rPr>
              <a:t>                </a:t>
            </a:r>
            <a:r>
              <a:rPr sz="2000" b="1" dirty="0" err="1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星座自媒体</a:t>
            </a:r>
            <a:r>
              <a:rPr sz="20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spc="-2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SOCIAL</a:t>
            </a:r>
            <a:r>
              <a:rPr sz="20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影响力榜首</a:t>
            </a:r>
            <a:endParaRPr sz="20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14"/>
          <p:cNvSpPr/>
          <p:nvPr/>
        </p:nvSpPr>
        <p:spPr>
          <a:xfrm>
            <a:off x="7634161" y="2921000"/>
            <a:ext cx="2770505" cy="1016000"/>
          </a:xfrm>
          <a:custGeom>
            <a:avLst/>
            <a:gdLst/>
            <a:ahLst/>
            <a:cxnLst/>
            <a:rect l="l" t="t" r="r" b="b"/>
            <a:pathLst>
              <a:path w="2770504" h="1016000">
                <a:moveTo>
                  <a:pt x="2620304" y="0"/>
                </a:moveTo>
                <a:lnTo>
                  <a:pt x="150382" y="0"/>
                </a:lnTo>
                <a:lnTo>
                  <a:pt x="121393" y="114"/>
                </a:lnTo>
                <a:lnTo>
                  <a:pt x="79265" y="3097"/>
                </a:lnTo>
                <a:lnTo>
                  <a:pt x="28457" y="28571"/>
                </a:lnTo>
                <a:lnTo>
                  <a:pt x="7228" y="61895"/>
                </a:lnTo>
                <a:lnTo>
                  <a:pt x="0" y="121227"/>
                </a:lnTo>
                <a:lnTo>
                  <a:pt x="9" y="894772"/>
                </a:lnTo>
                <a:lnTo>
                  <a:pt x="2985" y="936630"/>
                </a:lnTo>
                <a:lnTo>
                  <a:pt x="28457" y="987427"/>
                </a:lnTo>
                <a:lnTo>
                  <a:pt x="61781" y="1008656"/>
                </a:lnTo>
                <a:lnTo>
                  <a:pt x="121113" y="1015885"/>
                </a:lnTo>
                <a:lnTo>
                  <a:pt x="149717" y="1016000"/>
                </a:lnTo>
                <a:lnTo>
                  <a:pt x="2619637" y="1016000"/>
                </a:lnTo>
                <a:lnTo>
                  <a:pt x="2671609" y="1015082"/>
                </a:lnTo>
                <a:lnTo>
                  <a:pt x="2726162" y="999805"/>
                </a:lnTo>
                <a:lnTo>
                  <a:pt x="2753941" y="972026"/>
                </a:lnTo>
                <a:lnTo>
                  <a:pt x="2769221" y="917473"/>
                </a:lnTo>
                <a:lnTo>
                  <a:pt x="2770021" y="894772"/>
                </a:lnTo>
                <a:lnTo>
                  <a:pt x="2770011" y="121227"/>
                </a:lnTo>
                <a:lnTo>
                  <a:pt x="2767035" y="79368"/>
                </a:lnTo>
                <a:lnTo>
                  <a:pt x="2741563" y="28571"/>
                </a:lnTo>
                <a:lnTo>
                  <a:pt x="2708240" y="7341"/>
                </a:lnTo>
                <a:lnTo>
                  <a:pt x="2671692" y="917"/>
                </a:lnTo>
                <a:lnTo>
                  <a:pt x="2648908" y="114"/>
                </a:lnTo>
                <a:lnTo>
                  <a:pt x="2620304" y="0"/>
                </a:lnTo>
                <a:close/>
              </a:path>
            </a:pathLst>
          </a:custGeom>
          <a:solidFill>
            <a:srgbClr val="A9A9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5"/>
          <p:cNvSpPr txBox="1"/>
          <p:nvPr/>
        </p:nvSpPr>
        <p:spPr>
          <a:xfrm>
            <a:off x="8115300" y="3086100"/>
            <a:ext cx="1803400" cy="647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79400">
              <a:lnSpc>
                <a:spcPct val="104000"/>
              </a:lnSpc>
            </a:pPr>
            <a:r>
              <a:rPr sz="2000" b="1" spc="-8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品牌</a:t>
            </a:r>
            <a:r>
              <a:rPr sz="2000" b="1" spc="-4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IP</a:t>
            </a:r>
            <a:r>
              <a:rPr sz="2000" b="1" spc="-8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孵化 </a:t>
            </a:r>
            <a:r>
              <a:rPr sz="20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多元化内容生态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54200" y="63500"/>
            <a:ext cx="782582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星座类资源介绍</a:t>
            </a:r>
          </a:p>
        </p:txBody>
      </p:sp>
    </p:spTree>
    <p:extLst>
      <p:ext uri="{BB962C8B-B14F-4D97-AF65-F5344CB8AC3E}">
        <p14:creationId xmlns:p14="http://schemas.microsoft.com/office/powerpoint/2010/main" val="765439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32"/>
          <p:cNvSpPr/>
          <p:nvPr/>
        </p:nvSpPr>
        <p:spPr>
          <a:xfrm>
            <a:off x="12057902" y="6399974"/>
            <a:ext cx="45720" cy="48895"/>
          </a:xfrm>
          <a:custGeom>
            <a:avLst/>
            <a:gdLst/>
            <a:ahLst/>
            <a:cxnLst/>
            <a:rect l="l" t="t" r="r" b="b"/>
            <a:pathLst>
              <a:path w="45720" h="48895">
                <a:moveTo>
                  <a:pt x="16937" y="19789"/>
                </a:moveTo>
                <a:lnTo>
                  <a:pt x="9008" y="19789"/>
                </a:lnTo>
                <a:lnTo>
                  <a:pt x="21670" y="48317"/>
                </a:lnTo>
                <a:lnTo>
                  <a:pt x="30552" y="30707"/>
                </a:lnTo>
                <a:lnTo>
                  <a:pt x="22001" y="30707"/>
                </a:lnTo>
                <a:lnTo>
                  <a:pt x="16937" y="19789"/>
                </a:lnTo>
                <a:close/>
              </a:path>
              <a:path w="45720" h="48895">
                <a:moveTo>
                  <a:pt x="2352" y="2804"/>
                </a:moveTo>
                <a:lnTo>
                  <a:pt x="187" y="16126"/>
                </a:lnTo>
                <a:lnTo>
                  <a:pt x="106" y="19789"/>
                </a:lnTo>
                <a:lnTo>
                  <a:pt x="0" y="27394"/>
                </a:lnTo>
                <a:lnTo>
                  <a:pt x="2035" y="36460"/>
                </a:lnTo>
                <a:lnTo>
                  <a:pt x="6408" y="43982"/>
                </a:lnTo>
                <a:lnTo>
                  <a:pt x="6408" y="20413"/>
                </a:lnTo>
                <a:lnTo>
                  <a:pt x="9008" y="19789"/>
                </a:lnTo>
                <a:lnTo>
                  <a:pt x="16937" y="19789"/>
                </a:lnTo>
                <a:lnTo>
                  <a:pt x="14702" y="14970"/>
                </a:lnTo>
                <a:lnTo>
                  <a:pt x="10222" y="6818"/>
                </a:lnTo>
                <a:lnTo>
                  <a:pt x="6719" y="3634"/>
                </a:lnTo>
                <a:lnTo>
                  <a:pt x="2352" y="2804"/>
                </a:lnTo>
                <a:close/>
              </a:path>
              <a:path w="45720" h="48895">
                <a:moveTo>
                  <a:pt x="44928" y="17287"/>
                </a:moveTo>
                <a:lnTo>
                  <a:pt x="37321" y="17287"/>
                </a:lnTo>
                <a:lnTo>
                  <a:pt x="39079" y="42452"/>
                </a:lnTo>
                <a:lnTo>
                  <a:pt x="43143" y="42182"/>
                </a:lnTo>
                <a:lnTo>
                  <a:pt x="44772" y="32294"/>
                </a:lnTo>
                <a:lnTo>
                  <a:pt x="45155" y="23254"/>
                </a:lnTo>
                <a:lnTo>
                  <a:pt x="45057" y="19789"/>
                </a:lnTo>
                <a:lnTo>
                  <a:pt x="44928" y="17287"/>
                </a:lnTo>
                <a:close/>
              </a:path>
              <a:path w="45720" h="48895">
                <a:moveTo>
                  <a:pt x="36315" y="0"/>
                </a:moveTo>
                <a:lnTo>
                  <a:pt x="32237" y="1570"/>
                </a:lnTo>
                <a:lnTo>
                  <a:pt x="29517" y="12211"/>
                </a:lnTo>
                <a:lnTo>
                  <a:pt x="28191" y="16328"/>
                </a:lnTo>
                <a:lnTo>
                  <a:pt x="25599" y="23254"/>
                </a:lnTo>
                <a:lnTo>
                  <a:pt x="23953" y="26402"/>
                </a:lnTo>
                <a:lnTo>
                  <a:pt x="22001" y="30707"/>
                </a:lnTo>
                <a:lnTo>
                  <a:pt x="30552" y="30707"/>
                </a:lnTo>
                <a:lnTo>
                  <a:pt x="37321" y="17287"/>
                </a:lnTo>
                <a:lnTo>
                  <a:pt x="44928" y="17287"/>
                </a:lnTo>
                <a:lnTo>
                  <a:pt x="44685" y="12542"/>
                </a:lnTo>
                <a:lnTo>
                  <a:pt x="43538" y="2746"/>
                </a:lnTo>
                <a:lnTo>
                  <a:pt x="36315" y="0"/>
                </a:lnTo>
                <a:close/>
              </a:path>
            </a:pathLst>
          </a:custGeom>
          <a:solidFill>
            <a:srgbClr val="FFC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33"/>
          <p:cNvSpPr/>
          <p:nvPr/>
        </p:nvSpPr>
        <p:spPr>
          <a:xfrm>
            <a:off x="12018602" y="6402592"/>
            <a:ext cx="34290" cy="40005"/>
          </a:xfrm>
          <a:custGeom>
            <a:avLst/>
            <a:gdLst/>
            <a:ahLst/>
            <a:cxnLst/>
            <a:rect l="l" t="t" r="r" b="b"/>
            <a:pathLst>
              <a:path w="34290" h="40004">
                <a:moveTo>
                  <a:pt x="32969" y="0"/>
                </a:moveTo>
                <a:lnTo>
                  <a:pt x="510" y="0"/>
                </a:lnTo>
                <a:lnTo>
                  <a:pt x="0" y="2702"/>
                </a:lnTo>
                <a:lnTo>
                  <a:pt x="13387" y="7372"/>
                </a:lnTo>
                <a:lnTo>
                  <a:pt x="13387" y="13756"/>
                </a:lnTo>
                <a:lnTo>
                  <a:pt x="13219" y="18945"/>
                </a:lnTo>
                <a:lnTo>
                  <a:pt x="13656" y="29349"/>
                </a:lnTo>
                <a:lnTo>
                  <a:pt x="14255" y="34557"/>
                </a:lnTo>
                <a:lnTo>
                  <a:pt x="14691" y="39771"/>
                </a:lnTo>
                <a:lnTo>
                  <a:pt x="19146" y="39592"/>
                </a:lnTo>
                <a:lnTo>
                  <a:pt x="21172" y="6923"/>
                </a:lnTo>
                <a:lnTo>
                  <a:pt x="33680" y="2691"/>
                </a:lnTo>
                <a:lnTo>
                  <a:pt x="32969" y="0"/>
                </a:lnTo>
                <a:close/>
              </a:path>
            </a:pathLst>
          </a:custGeom>
          <a:solidFill>
            <a:srgbClr val="FFC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2" name="组合 51"/>
          <p:cNvGrpSpPr/>
          <p:nvPr/>
        </p:nvGrpSpPr>
        <p:grpSpPr>
          <a:xfrm>
            <a:off x="7183043" y="662573"/>
            <a:ext cx="3800475" cy="1417955"/>
            <a:chOff x="7605872" y="137034"/>
            <a:chExt cx="3800475" cy="1417955"/>
          </a:xfrm>
        </p:grpSpPr>
        <p:sp>
          <p:nvSpPr>
            <p:cNvPr id="22" name="object 39"/>
            <p:cNvSpPr/>
            <p:nvPr/>
          </p:nvSpPr>
          <p:spPr>
            <a:xfrm>
              <a:off x="7785591" y="355616"/>
              <a:ext cx="507365" cy="507365"/>
            </a:xfrm>
            <a:custGeom>
              <a:avLst/>
              <a:gdLst/>
              <a:ahLst/>
              <a:cxnLst/>
              <a:rect l="l" t="t" r="r" b="b"/>
              <a:pathLst>
                <a:path w="507365" h="507365">
                  <a:moveTo>
                    <a:pt x="34354" y="129903"/>
                  </a:moveTo>
                  <a:lnTo>
                    <a:pt x="30448" y="131472"/>
                  </a:lnTo>
                  <a:lnTo>
                    <a:pt x="24401" y="143355"/>
                  </a:lnTo>
                  <a:lnTo>
                    <a:pt x="23444" y="145183"/>
                  </a:lnTo>
                  <a:lnTo>
                    <a:pt x="22607" y="147065"/>
                  </a:lnTo>
                  <a:lnTo>
                    <a:pt x="7075" y="191819"/>
                  </a:lnTo>
                  <a:lnTo>
                    <a:pt x="0" y="237143"/>
                  </a:lnTo>
                  <a:lnTo>
                    <a:pt x="1312" y="282950"/>
                  </a:lnTo>
                  <a:lnTo>
                    <a:pt x="10942" y="329149"/>
                  </a:lnTo>
                  <a:lnTo>
                    <a:pt x="25133" y="365490"/>
                  </a:lnTo>
                  <a:lnTo>
                    <a:pt x="45571" y="400132"/>
                  </a:lnTo>
                  <a:lnTo>
                    <a:pt x="71837" y="431905"/>
                  </a:lnTo>
                  <a:lnTo>
                    <a:pt x="103508" y="459637"/>
                  </a:lnTo>
                  <a:lnTo>
                    <a:pt x="140163" y="482158"/>
                  </a:lnTo>
                  <a:lnTo>
                    <a:pt x="181381" y="498298"/>
                  </a:lnTo>
                  <a:lnTo>
                    <a:pt x="226742" y="506887"/>
                  </a:lnTo>
                  <a:lnTo>
                    <a:pt x="275823" y="506753"/>
                  </a:lnTo>
                  <a:lnTo>
                    <a:pt x="328203" y="496726"/>
                  </a:lnTo>
                  <a:lnTo>
                    <a:pt x="396348" y="464477"/>
                  </a:lnTo>
                  <a:lnTo>
                    <a:pt x="427668" y="439488"/>
                  </a:lnTo>
                  <a:lnTo>
                    <a:pt x="455493" y="409033"/>
                  </a:lnTo>
                  <a:lnTo>
                    <a:pt x="478580" y="373443"/>
                  </a:lnTo>
                  <a:lnTo>
                    <a:pt x="495682" y="333052"/>
                  </a:lnTo>
                  <a:lnTo>
                    <a:pt x="505555" y="288191"/>
                  </a:lnTo>
                  <a:lnTo>
                    <a:pt x="506956" y="239193"/>
                  </a:lnTo>
                  <a:lnTo>
                    <a:pt x="498638" y="186390"/>
                  </a:lnTo>
                  <a:lnTo>
                    <a:pt x="485343" y="148777"/>
                  </a:lnTo>
                  <a:lnTo>
                    <a:pt x="477410" y="134797"/>
                  </a:lnTo>
                  <a:lnTo>
                    <a:pt x="53937" y="134797"/>
                  </a:lnTo>
                  <a:lnTo>
                    <a:pt x="49398" y="133797"/>
                  </a:lnTo>
                  <a:lnTo>
                    <a:pt x="34354" y="129903"/>
                  </a:lnTo>
                  <a:close/>
                </a:path>
                <a:path w="507365" h="507365">
                  <a:moveTo>
                    <a:pt x="92656" y="106392"/>
                  </a:moveTo>
                  <a:lnTo>
                    <a:pt x="87523" y="107391"/>
                  </a:lnTo>
                  <a:lnTo>
                    <a:pt x="83695" y="111054"/>
                  </a:lnTo>
                  <a:lnTo>
                    <a:pt x="80279" y="117717"/>
                  </a:lnTo>
                  <a:lnTo>
                    <a:pt x="76540" y="124313"/>
                  </a:lnTo>
                  <a:lnTo>
                    <a:pt x="71591" y="129322"/>
                  </a:lnTo>
                  <a:lnTo>
                    <a:pt x="65459" y="132689"/>
                  </a:lnTo>
                  <a:lnTo>
                    <a:pt x="58173" y="134362"/>
                  </a:lnTo>
                  <a:lnTo>
                    <a:pt x="53937" y="134797"/>
                  </a:lnTo>
                  <a:lnTo>
                    <a:pt x="477410" y="134797"/>
                  </a:lnTo>
                  <a:lnTo>
                    <a:pt x="464122" y="111382"/>
                  </a:lnTo>
                  <a:lnTo>
                    <a:pt x="461481" y="108163"/>
                  </a:lnTo>
                  <a:lnTo>
                    <a:pt x="112417" y="108163"/>
                  </a:lnTo>
                  <a:lnTo>
                    <a:pt x="99984" y="107721"/>
                  </a:lnTo>
                  <a:lnTo>
                    <a:pt x="92656" y="106392"/>
                  </a:lnTo>
                  <a:close/>
                </a:path>
                <a:path w="507365" h="507365">
                  <a:moveTo>
                    <a:pt x="251013" y="0"/>
                  </a:moveTo>
                  <a:lnTo>
                    <a:pt x="201972" y="4885"/>
                  </a:lnTo>
                  <a:lnTo>
                    <a:pt x="169042" y="21977"/>
                  </a:lnTo>
                  <a:lnTo>
                    <a:pt x="169835" y="31775"/>
                  </a:lnTo>
                  <a:lnTo>
                    <a:pt x="169863" y="42317"/>
                  </a:lnTo>
                  <a:lnTo>
                    <a:pt x="165775" y="51529"/>
                  </a:lnTo>
                  <a:lnTo>
                    <a:pt x="158399" y="58557"/>
                  </a:lnTo>
                  <a:lnTo>
                    <a:pt x="148560" y="62544"/>
                  </a:lnTo>
                  <a:lnTo>
                    <a:pt x="136179" y="65049"/>
                  </a:lnTo>
                  <a:lnTo>
                    <a:pt x="133933" y="67407"/>
                  </a:lnTo>
                  <a:lnTo>
                    <a:pt x="134256" y="80276"/>
                  </a:lnTo>
                  <a:lnTo>
                    <a:pt x="131449" y="93654"/>
                  </a:lnTo>
                  <a:lnTo>
                    <a:pt x="123537" y="103212"/>
                  </a:lnTo>
                  <a:lnTo>
                    <a:pt x="112417" y="108163"/>
                  </a:lnTo>
                  <a:lnTo>
                    <a:pt x="461481" y="108163"/>
                  </a:lnTo>
                  <a:lnTo>
                    <a:pt x="435315" y="76271"/>
                  </a:lnTo>
                  <a:lnTo>
                    <a:pt x="399261" y="45512"/>
                  </a:lnTo>
                  <a:lnTo>
                    <a:pt x="356300" y="21169"/>
                  </a:lnTo>
                  <a:lnTo>
                    <a:pt x="306770" y="5309"/>
                  </a:lnTo>
                  <a:lnTo>
                    <a:pt x="251013" y="0"/>
                  </a:lnTo>
                  <a:close/>
                </a:path>
              </a:pathLst>
            </a:custGeom>
            <a:solidFill>
              <a:srgbClr val="F99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40"/>
            <p:cNvSpPr/>
            <p:nvPr/>
          </p:nvSpPr>
          <p:spPr>
            <a:xfrm>
              <a:off x="9576291" y="355616"/>
              <a:ext cx="507365" cy="507365"/>
            </a:xfrm>
            <a:custGeom>
              <a:avLst/>
              <a:gdLst/>
              <a:ahLst/>
              <a:cxnLst/>
              <a:rect l="l" t="t" r="r" b="b"/>
              <a:pathLst>
                <a:path w="507365" h="507365">
                  <a:moveTo>
                    <a:pt x="34354" y="129903"/>
                  </a:moveTo>
                  <a:lnTo>
                    <a:pt x="30448" y="131471"/>
                  </a:lnTo>
                  <a:lnTo>
                    <a:pt x="24401" y="143355"/>
                  </a:lnTo>
                  <a:lnTo>
                    <a:pt x="23444" y="145183"/>
                  </a:lnTo>
                  <a:lnTo>
                    <a:pt x="22607" y="147065"/>
                  </a:lnTo>
                  <a:lnTo>
                    <a:pt x="7075" y="191819"/>
                  </a:lnTo>
                  <a:lnTo>
                    <a:pt x="0" y="237143"/>
                  </a:lnTo>
                  <a:lnTo>
                    <a:pt x="1312" y="282949"/>
                  </a:lnTo>
                  <a:lnTo>
                    <a:pt x="10942" y="329149"/>
                  </a:lnTo>
                  <a:lnTo>
                    <a:pt x="25133" y="365490"/>
                  </a:lnTo>
                  <a:lnTo>
                    <a:pt x="45571" y="400132"/>
                  </a:lnTo>
                  <a:lnTo>
                    <a:pt x="71837" y="431905"/>
                  </a:lnTo>
                  <a:lnTo>
                    <a:pt x="103508" y="459637"/>
                  </a:lnTo>
                  <a:lnTo>
                    <a:pt x="140163" y="482158"/>
                  </a:lnTo>
                  <a:lnTo>
                    <a:pt x="181381" y="498298"/>
                  </a:lnTo>
                  <a:lnTo>
                    <a:pt x="226742" y="506887"/>
                  </a:lnTo>
                  <a:lnTo>
                    <a:pt x="275823" y="506753"/>
                  </a:lnTo>
                  <a:lnTo>
                    <a:pt x="328203" y="496726"/>
                  </a:lnTo>
                  <a:lnTo>
                    <a:pt x="396348" y="464477"/>
                  </a:lnTo>
                  <a:lnTo>
                    <a:pt x="427668" y="439488"/>
                  </a:lnTo>
                  <a:lnTo>
                    <a:pt x="455493" y="409033"/>
                  </a:lnTo>
                  <a:lnTo>
                    <a:pt x="478580" y="373443"/>
                  </a:lnTo>
                  <a:lnTo>
                    <a:pt x="495682" y="333052"/>
                  </a:lnTo>
                  <a:lnTo>
                    <a:pt x="505555" y="288191"/>
                  </a:lnTo>
                  <a:lnTo>
                    <a:pt x="506956" y="239193"/>
                  </a:lnTo>
                  <a:lnTo>
                    <a:pt x="498638" y="186390"/>
                  </a:lnTo>
                  <a:lnTo>
                    <a:pt x="485343" y="148777"/>
                  </a:lnTo>
                  <a:lnTo>
                    <a:pt x="477410" y="134797"/>
                  </a:lnTo>
                  <a:lnTo>
                    <a:pt x="53937" y="134797"/>
                  </a:lnTo>
                  <a:lnTo>
                    <a:pt x="49398" y="133797"/>
                  </a:lnTo>
                  <a:lnTo>
                    <a:pt x="34354" y="129903"/>
                  </a:lnTo>
                  <a:close/>
                </a:path>
                <a:path w="507365" h="507365">
                  <a:moveTo>
                    <a:pt x="92656" y="106392"/>
                  </a:moveTo>
                  <a:lnTo>
                    <a:pt x="87523" y="107391"/>
                  </a:lnTo>
                  <a:lnTo>
                    <a:pt x="83695" y="111053"/>
                  </a:lnTo>
                  <a:lnTo>
                    <a:pt x="80279" y="117717"/>
                  </a:lnTo>
                  <a:lnTo>
                    <a:pt x="76540" y="124313"/>
                  </a:lnTo>
                  <a:lnTo>
                    <a:pt x="71591" y="129322"/>
                  </a:lnTo>
                  <a:lnTo>
                    <a:pt x="65459" y="132689"/>
                  </a:lnTo>
                  <a:lnTo>
                    <a:pt x="58173" y="134362"/>
                  </a:lnTo>
                  <a:lnTo>
                    <a:pt x="53937" y="134797"/>
                  </a:lnTo>
                  <a:lnTo>
                    <a:pt x="477410" y="134797"/>
                  </a:lnTo>
                  <a:lnTo>
                    <a:pt x="464122" y="111382"/>
                  </a:lnTo>
                  <a:lnTo>
                    <a:pt x="461481" y="108163"/>
                  </a:lnTo>
                  <a:lnTo>
                    <a:pt x="112417" y="108163"/>
                  </a:lnTo>
                  <a:lnTo>
                    <a:pt x="99984" y="107721"/>
                  </a:lnTo>
                  <a:lnTo>
                    <a:pt x="92656" y="106392"/>
                  </a:lnTo>
                  <a:close/>
                </a:path>
                <a:path w="507365" h="507365">
                  <a:moveTo>
                    <a:pt x="251013" y="0"/>
                  </a:moveTo>
                  <a:lnTo>
                    <a:pt x="201972" y="4885"/>
                  </a:lnTo>
                  <a:lnTo>
                    <a:pt x="169042" y="21978"/>
                  </a:lnTo>
                  <a:lnTo>
                    <a:pt x="169835" y="31775"/>
                  </a:lnTo>
                  <a:lnTo>
                    <a:pt x="169863" y="42317"/>
                  </a:lnTo>
                  <a:lnTo>
                    <a:pt x="165775" y="51529"/>
                  </a:lnTo>
                  <a:lnTo>
                    <a:pt x="158399" y="58557"/>
                  </a:lnTo>
                  <a:lnTo>
                    <a:pt x="148560" y="62544"/>
                  </a:lnTo>
                  <a:lnTo>
                    <a:pt x="136179" y="65049"/>
                  </a:lnTo>
                  <a:lnTo>
                    <a:pt x="133933" y="67407"/>
                  </a:lnTo>
                  <a:lnTo>
                    <a:pt x="134256" y="80276"/>
                  </a:lnTo>
                  <a:lnTo>
                    <a:pt x="131449" y="93654"/>
                  </a:lnTo>
                  <a:lnTo>
                    <a:pt x="123537" y="103212"/>
                  </a:lnTo>
                  <a:lnTo>
                    <a:pt x="112417" y="108163"/>
                  </a:lnTo>
                  <a:lnTo>
                    <a:pt x="461481" y="108163"/>
                  </a:lnTo>
                  <a:lnTo>
                    <a:pt x="435315" y="76272"/>
                  </a:lnTo>
                  <a:lnTo>
                    <a:pt x="399261" y="45512"/>
                  </a:lnTo>
                  <a:lnTo>
                    <a:pt x="356300" y="21169"/>
                  </a:lnTo>
                  <a:lnTo>
                    <a:pt x="306770" y="5310"/>
                  </a:lnTo>
                  <a:lnTo>
                    <a:pt x="251013" y="0"/>
                  </a:lnTo>
                  <a:close/>
                </a:path>
              </a:pathLst>
            </a:custGeom>
            <a:solidFill>
              <a:srgbClr val="7FA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62"/>
            <p:cNvSpPr txBox="1"/>
            <p:nvPr/>
          </p:nvSpPr>
          <p:spPr>
            <a:xfrm>
              <a:off x="8470900" y="233679"/>
              <a:ext cx="2780030" cy="1066800"/>
            </a:xfrm>
            <a:prstGeom prst="rect">
              <a:avLst/>
            </a:prstGeom>
          </p:spPr>
          <p:txBody>
            <a:bodyPr vert="horz" wrap="square" lIns="0" tIns="19812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560"/>
                </a:spcBef>
                <a:tabLst>
                  <a:tab pos="1789430" algn="l"/>
                </a:tabLst>
              </a:pPr>
              <a:r>
                <a:rPr sz="2200" b="1" dirty="0">
                  <a:latin typeface="微软雅黑" panose="020B0503020204020204" charset="-122"/>
                  <a:cs typeface="微软雅黑" panose="020B0503020204020204" charset="-122"/>
                </a:rPr>
                <a:t>女</a:t>
              </a:r>
              <a:r>
                <a:rPr sz="2200" b="1" spc="-110" dirty="0">
                  <a:latin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200" b="1" spc="-125" dirty="0">
                  <a:latin typeface="微软雅黑" panose="020B0503020204020204" charset="-122"/>
                  <a:cs typeface="微软雅黑" panose="020B0503020204020204" charset="-122"/>
                </a:rPr>
                <a:t>70%	</a:t>
              </a:r>
              <a:r>
                <a:rPr sz="2200" b="1" dirty="0">
                  <a:latin typeface="微软雅黑" panose="020B0503020204020204" charset="-122"/>
                  <a:cs typeface="微软雅黑" panose="020B0503020204020204" charset="-122"/>
                </a:rPr>
                <a:t>男</a:t>
              </a:r>
              <a:r>
                <a:rPr sz="2200" b="1" spc="-160" dirty="0">
                  <a:latin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200" b="1" spc="-90" dirty="0">
                  <a:latin typeface="微软雅黑" panose="020B0503020204020204" charset="-122"/>
                  <a:cs typeface="微软雅黑" panose="020B0503020204020204" charset="-122"/>
                </a:rPr>
                <a:t>30%</a:t>
              </a:r>
              <a:endParaRPr sz="2200" dirty="0">
                <a:latin typeface="微软雅黑" panose="020B0503020204020204" charset="-122"/>
                <a:cs typeface="微软雅黑" panose="020B0503020204020204" charset="-122"/>
              </a:endParaRPr>
            </a:p>
            <a:p>
              <a:pPr marL="25400">
                <a:lnSpc>
                  <a:spcPct val="100000"/>
                </a:lnSpc>
                <a:spcBef>
                  <a:spcPts val="1460"/>
                </a:spcBef>
              </a:pPr>
              <a:r>
                <a:rPr sz="2200" b="1" spc="-100" dirty="0">
                  <a:latin typeface="微软雅黑" panose="020B0503020204020204" charset="-122"/>
                  <a:cs typeface="微软雅黑" panose="020B0503020204020204" charset="-122"/>
                </a:rPr>
                <a:t>15~35岁粉丝占比80%</a:t>
              </a:r>
              <a:endParaRPr sz="2200"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" name="object 63"/>
            <p:cNvSpPr/>
            <p:nvPr/>
          </p:nvSpPr>
          <p:spPr>
            <a:xfrm>
              <a:off x="7605872" y="137034"/>
              <a:ext cx="3800475" cy="1417955"/>
            </a:xfrm>
            <a:custGeom>
              <a:avLst/>
              <a:gdLst/>
              <a:ahLst/>
              <a:cxnLst/>
              <a:rect l="l" t="t" r="r" b="b"/>
              <a:pathLst>
                <a:path w="3800475" h="1417955">
                  <a:moveTo>
                    <a:pt x="255811" y="0"/>
                  </a:moveTo>
                  <a:lnTo>
                    <a:pt x="3544051" y="0"/>
                  </a:lnTo>
                  <a:lnTo>
                    <a:pt x="3592888" y="195"/>
                  </a:lnTo>
                  <a:lnTo>
                    <a:pt x="3631788" y="1566"/>
                  </a:lnTo>
                  <a:lnTo>
                    <a:pt x="3694187" y="12535"/>
                  </a:lnTo>
                  <a:lnTo>
                    <a:pt x="3751081" y="48781"/>
                  </a:lnTo>
                  <a:lnTo>
                    <a:pt x="3787327" y="105676"/>
                  </a:lnTo>
                  <a:lnTo>
                    <a:pt x="3798295" y="168216"/>
                  </a:lnTo>
                  <a:lnTo>
                    <a:pt x="3799667" y="207454"/>
                  </a:lnTo>
                  <a:lnTo>
                    <a:pt x="3799862" y="256948"/>
                  </a:lnTo>
                  <a:lnTo>
                    <a:pt x="3799862" y="1162115"/>
                  </a:lnTo>
                  <a:lnTo>
                    <a:pt x="3799667" y="1210952"/>
                  </a:lnTo>
                  <a:lnTo>
                    <a:pt x="3798295" y="1249852"/>
                  </a:lnTo>
                  <a:lnTo>
                    <a:pt x="3787327" y="1312251"/>
                  </a:lnTo>
                  <a:lnTo>
                    <a:pt x="3751081" y="1369145"/>
                  </a:lnTo>
                  <a:lnTo>
                    <a:pt x="3694187" y="1405390"/>
                  </a:lnTo>
                  <a:lnTo>
                    <a:pt x="3631646" y="1416360"/>
                  </a:lnTo>
                  <a:lnTo>
                    <a:pt x="3592408" y="1417731"/>
                  </a:lnTo>
                  <a:lnTo>
                    <a:pt x="3542913" y="1417927"/>
                  </a:lnTo>
                  <a:lnTo>
                    <a:pt x="255811" y="1417927"/>
                  </a:lnTo>
                  <a:lnTo>
                    <a:pt x="206974" y="1417731"/>
                  </a:lnTo>
                  <a:lnTo>
                    <a:pt x="168074" y="1416360"/>
                  </a:lnTo>
                  <a:lnTo>
                    <a:pt x="105676" y="1405390"/>
                  </a:lnTo>
                  <a:lnTo>
                    <a:pt x="48781" y="1369145"/>
                  </a:lnTo>
                  <a:lnTo>
                    <a:pt x="12535" y="1312251"/>
                  </a:lnTo>
                  <a:lnTo>
                    <a:pt x="1566" y="1249710"/>
                  </a:lnTo>
                  <a:lnTo>
                    <a:pt x="195" y="1210472"/>
                  </a:lnTo>
                  <a:lnTo>
                    <a:pt x="0" y="1160978"/>
                  </a:lnTo>
                  <a:lnTo>
                    <a:pt x="0" y="255811"/>
                  </a:lnTo>
                  <a:lnTo>
                    <a:pt x="195" y="206974"/>
                  </a:lnTo>
                  <a:lnTo>
                    <a:pt x="1566" y="168074"/>
                  </a:lnTo>
                  <a:lnTo>
                    <a:pt x="12535" y="105676"/>
                  </a:lnTo>
                  <a:lnTo>
                    <a:pt x="48781" y="48781"/>
                  </a:lnTo>
                  <a:lnTo>
                    <a:pt x="105676" y="12535"/>
                  </a:lnTo>
                  <a:lnTo>
                    <a:pt x="168216" y="1566"/>
                  </a:lnTo>
                  <a:lnTo>
                    <a:pt x="207454" y="195"/>
                  </a:lnTo>
                  <a:lnTo>
                    <a:pt x="256948" y="0"/>
                  </a:lnTo>
                  <a:lnTo>
                    <a:pt x="255811" y="0"/>
                  </a:lnTo>
                  <a:close/>
                </a:path>
              </a:pathLst>
            </a:custGeom>
            <a:ln w="38099">
              <a:solidFill>
                <a:srgbClr val="53585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33650" y="2292078"/>
            <a:ext cx="10195534" cy="4140200"/>
            <a:chOff x="887540" y="2123036"/>
            <a:chExt cx="10195534" cy="4140200"/>
          </a:xfrm>
        </p:grpSpPr>
        <p:sp>
          <p:nvSpPr>
            <p:cNvPr id="3" name="object 2"/>
            <p:cNvSpPr/>
            <p:nvPr/>
          </p:nvSpPr>
          <p:spPr>
            <a:xfrm>
              <a:off x="6856128" y="5331591"/>
              <a:ext cx="1699895" cy="0"/>
            </a:xfrm>
            <a:custGeom>
              <a:avLst/>
              <a:gdLst/>
              <a:ahLst/>
              <a:cxnLst/>
              <a:rect l="l" t="t" r="r" b="b"/>
              <a:pathLst>
                <a:path w="1699895">
                  <a:moveTo>
                    <a:pt x="0" y="0"/>
                  </a:moveTo>
                  <a:lnTo>
                    <a:pt x="1699313" y="0"/>
                  </a:lnTo>
                </a:path>
              </a:pathLst>
            </a:custGeom>
            <a:ln w="50800">
              <a:solidFill>
                <a:srgbClr val="A6AAA9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3"/>
            <p:cNvSpPr/>
            <p:nvPr/>
          </p:nvSpPr>
          <p:spPr>
            <a:xfrm>
              <a:off x="6856128" y="3911540"/>
              <a:ext cx="1699895" cy="0"/>
            </a:xfrm>
            <a:custGeom>
              <a:avLst/>
              <a:gdLst/>
              <a:ahLst/>
              <a:cxnLst/>
              <a:rect l="l" t="t" r="r" b="b"/>
              <a:pathLst>
                <a:path w="1699895">
                  <a:moveTo>
                    <a:pt x="0" y="0"/>
                  </a:moveTo>
                  <a:lnTo>
                    <a:pt x="1699313" y="0"/>
                  </a:lnTo>
                </a:path>
              </a:pathLst>
            </a:custGeom>
            <a:ln w="50800">
              <a:solidFill>
                <a:srgbClr val="A6AAA9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4"/>
            <p:cNvSpPr/>
            <p:nvPr/>
          </p:nvSpPr>
          <p:spPr>
            <a:xfrm>
              <a:off x="6856128" y="2491490"/>
              <a:ext cx="1699895" cy="0"/>
            </a:xfrm>
            <a:custGeom>
              <a:avLst/>
              <a:gdLst/>
              <a:ahLst/>
              <a:cxnLst/>
              <a:rect l="l" t="t" r="r" b="b"/>
              <a:pathLst>
                <a:path w="1699895">
                  <a:moveTo>
                    <a:pt x="0" y="0"/>
                  </a:moveTo>
                  <a:lnTo>
                    <a:pt x="1699313" y="0"/>
                  </a:lnTo>
                </a:path>
              </a:pathLst>
            </a:custGeom>
            <a:ln w="50800">
              <a:solidFill>
                <a:srgbClr val="A6AAA9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5"/>
            <p:cNvSpPr/>
            <p:nvPr/>
          </p:nvSpPr>
          <p:spPr>
            <a:xfrm>
              <a:off x="3618341" y="2975157"/>
              <a:ext cx="1577975" cy="0"/>
            </a:xfrm>
            <a:custGeom>
              <a:avLst/>
              <a:gdLst/>
              <a:ahLst/>
              <a:cxnLst/>
              <a:rect l="l" t="t" r="r" b="b"/>
              <a:pathLst>
                <a:path w="1577975">
                  <a:moveTo>
                    <a:pt x="0" y="0"/>
                  </a:moveTo>
                  <a:lnTo>
                    <a:pt x="1577737" y="0"/>
                  </a:lnTo>
                </a:path>
              </a:pathLst>
            </a:custGeom>
            <a:ln w="50800">
              <a:solidFill>
                <a:srgbClr val="FFC7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6"/>
            <p:cNvSpPr/>
            <p:nvPr/>
          </p:nvSpPr>
          <p:spPr>
            <a:xfrm>
              <a:off x="951040" y="2657657"/>
              <a:ext cx="2789555" cy="635000"/>
            </a:xfrm>
            <a:custGeom>
              <a:avLst/>
              <a:gdLst/>
              <a:ahLst/>
              <a:cxnLst/>
              <a:rect l="l" t="t" r="r" b="b"/>
              <a:pathLst>
                <a:path w="2789554" h="635000">
                  <a:moveTo>
                    <a:pt x="2604925" y="0"/>
                  </a:moveTo>
                  <a:lnTo>
                    <a:pt x="184949" y="0"/>
                  </a:lnTo>
                  <a:lnTo>
                    <a:pt x="149324" y="140"/>
                  </a:lnTo>
                  <a:lnTo>
                    <a:pt x="97551" y="3806"/>
                  </a:lnTo>
                  <a:lnTo>
                    <a:pt x="54039" y="19901"/>
                  </a:lnTo>
                  <a:lnTo>
                    <a:pt x="19901" y="54040"/>
                  </a:lnTo>
                  <a:lnTo>
                    <a:pt x="3805" y="97551"/>
                  </a:lnTo>
                  <a:lnTo>
                    <a:pt x="139" y="149324"/>
                  </a:lnTo>
                  <a:lnTo>
                    <a:pt x="0" y="184130"/>
                  </a:lnTo>
                  <a:lnTo>
                    <a:pt x="3" y="450869"/>
                  </a:lnTo>
                  <a:lnTo>
                    <a:pt x="1139" y="514021"/>
                  </a:lnTo>
                  <a:lnTo>
                    <a:pt x="9023" y="558935"/>
                  </a:lnTo>
                  <a:lnTo>
                    <a:pt x="35112" y="599887"/>
                  </a:lnTo>
                  <a:lnTo>
                    <a:pt x="76064" y="625976"/>
                  </a:lnTo>
                  <a:lnTo>
                    <a:pt x="120978" y="633872"/>
                  </a:lnTo>
                  <a:lnTo>
                    <a:pt x="184131" y="635000"/>
                  </a:lnTo>
                  <a:lnTo>
                    <a:pt x="2604106" y="635000"/>
                  </a:lnTo>
                  <a:lnTo>
                    <a:pt x="2667976" y="633872"/>
                  </a:lnTo>
                  <a:lnTo>
                    <a:pt x="2712992" y="625976"/>
                  </a:lnTo>
                  <a:lnTo>
                    <a:pt x="2753944" y="599887"/>
                  </a:lnTo>
                  <a:lnTo>
                    <a:pt x="2780033" y="558935"/>
                  </a:lnTo>
                  <a:lnTo>
                    <a:pt x="2787932" y="513919"/>
                  </a:lnTo>
                  <a:lnTo>
                    <a:pt x="2789056" y="450869"/>
                  </a:lnTo>
                  <a:lnTo>
                    <a:pt x="2789053" y="184130"/>
                  </a:lnTo>
                  <a:lnTo>
                    <a:pt x="2787917" y="120979"/>
                  </a:lnTo>
                  <a:lnTo>
                    <a:pt x="2780033" y="76065"/>
                  </a:lnTo>
                  <a:lnTo>
                    <a:pt x="2753944" y="35112"/>
                  </a:lnTo>
                  <a:lnTo>
                    <a:pt x="2712992" y="9023"/>
                  </a:lnTo>
                  <a:lnTo>
                    <a:pt x="2668078" y="1127"/>
                  </a:lnTo>
                  <a:lnTo>
                    <a:pt x="2604925" y="0"/>
                  </a:lnTo>
                  <a:close/>
                </a:path>
              </a:pathLst>
            </a:custGeom>
            <a:solidFill>
              <a:srgbClr val="FFC7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7"/>
            <p:cNvSpPr/>
            <p:nvPr/>
          </p:nvSpPr>
          <p:spPr>
            <a:xfrm>
              <a:off x="951040" y="3671205"/>
              <a:ext cx="2789555" cy="635000"/>
            </a:xfrm>
            <a:custGeom>
              <a:avLst/>
              <a:gdLst/>
              <a:ahLst/>
              <a:cxnLst/>
              <a:rect l="l" t="t" r="r" b="b"/>
              <a:pathLst>
                <a:path w="2789554" h="635000">
                  <a:moveTo>
                    <a:pt x="2604925" y="0"/>
                  </a:moveTo>
                  <a:lnTo>
                    <a:pt x="184949" y="0"/>
                  </a:lnTo>
                  <a:lnTo>
                    <a:pt x="149324" y="140"/>
                  </a:lnTo>
                  <a:lnTo>
                    <a:pt x="97551" y="3806"/>
                  </a:lnTo>
                  <a:lnTo>
                    <a:pt x="54039" y="19901"/>
                  </a:lnTo>
                  <a:lnTo>
                    <a:pt x="19901" y="54040"/>
                  </a:lnTo>
                  <a:lnTo>
                    <a:pt x="3805" y="97551"/>
                  </a:lnTo>
                  <a:lnTo>
                    <a:pt x="139" y="149324"/>
                  </a:lnTo>
                  <a:lnTo>
                    <a:pt x="0" y="184132"/>
                  </a:lnTo>
                  <a:lnTo>
                    <a:pt x="3" y="450869"/>
                  </a:lnTo>
                  <a:lnTo>
                    <a:pt x="1139" y="514021"/>
                  </a:lnTo>
                  <a:lnTo>
                    <a:pt x="9023" y="558935"/>
                  </a:lnTo>
                  <a:lnTo>
                    <a:pt x="35112" y="599887"/>
                  </a:lnTo>
                  <a:lnTo>
                    <a:pt x="76064" y="625977"/>
                  </a:lnTo>
                  <a:lnTo>
                    <a:pt x="120978" y="633872"/>
                  </a:lnTo>
                  <a:lnTo>
                    <a:pt x="184131" y="634999"/>
                  </a:lnTo>
                  <a:lnTo>
                    <a:pt x="2604106" y="634999"/>
                  </a:lnTo>
                  <a:lnTo>
                    <a:pt x="2667976" y="633872"/>
                  </a:lnTo>
                  <a:lnTo>
                    <a:pt x="2712992" y="625977"/>
                  </a:lnTo>
                  <a:lnTo>
                    <a:pt x="2753944" y="599887"/>
                  </a:lnTo>
                  <a:lnTo>
                    <a:pt x="2780033" y="558935"/>
                  </a:lnTo>
                  <a:lnTo>
                    <a:pt x="2787932" y="513919"/>
                  </a:lnTo>
                  <a:lnTo>
                    <a:pt x="2789056" y="450869"/>
                  </a:lnTo>
                  <a:lnTo>
                    <a:pt x="2789053" y="184132"/>
                  </a:lnTo>
                  <a:lnTo>
                    <a:pt x="2787917" y="120979"/>
                  </a:lnTo>
                  <a:lnTo>
                    <a:pt x="2780033" y="76065"/>
                  </a:lnTo>
                  <a:lnTo>
                    <a:pt x="2753944" y="35113"/>
                  </a:lnTo>
                  <a:lnTo>
                    <a:pt x="2712992" y="9023"/>
                  </a:lnTo>
                  <a:lnTo>
                    <a:pt x="2668078" y="1127"/>
                  </a:lnTo>
                  <a:lnTo>
                    <a:pt x="2604925" y="0"/>
                  </a:lnTo>
                  <a:close/>
                </a:path>
              </a:pathLst>
            </a:custGeom>
            <a:solidFill>
              <a:srgbClr val="FFC7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8"/>
            <p:cNvSpPr/>
            <p:nvPr/>
          </p:nvSpPr>
          <p:spPr>
            <a:xfrm>
              <a:off x="951040" y="4685283"/>
              <a:ext cx="2789555" cy="635000"/>
            </a:xfrm>
            <a:custGeom>
              <a:avLst/>
              <a:gdLst/>
              <a:ahLst/>
              <a:cxnLst/>
              <a:rect l="l" t="t" r="r" b="b"/>
              <a:pathLst>
                <a:path w="2789554" h="635000">
                  <a:moveTo>
                    <a:pt x="2604925" y="0"/>
                  </a:moveTo>
                  <a:lnTo>
                    <a:pt x="184949" y="0"/>
                  </a:lnTo>
                  <a:lnTo>
                    <a:pt x="149324" y="140"/>
                  </a:lnTo>
                  <a:lnTo>
                    <a:pt x="97551" y="3806"/>
                  </a:lnTo>
                  <a:lnTo>
                    <a:pt x="54039" y="19901"/>
                  </a:lnTo>
                  <a:lnTo>
                    <a:pt x="19901" y="54039"/>
                  </a:lnTo>
                  <a:lnTo>
                    <a:pt x="3805" y="97550"/>
                  </a:lnTo>
                  <a:lnTo>
                    <a:pt x="139" y="149324"/>
                  </a:lnTo>
                  <a:lnTo>
                    <a:pt x="0" y="184130"/>
                  </a:lnTo>
                  <a:lnTo>
                    <a:pt x="3" y="450869"/>
                  </a:lnTo>
                  <a:lnTo>
                    <a:pt x="1139" y="514020"/>
                  </a:lnTo>
                  <a:lnTo>
                    <a:pt x="9023" y="558934"/>
                  </a:lnTo>
                  <a:lnTo>
                    <a:pt x="35112" y="599887"/>
                  </a:lnTo>
                  <a:lnTo>
                    <a:pt x="76064" y="625976"/>
                  </a:lnTo>
                  <a:lnTo>
                    <a:pt x="120978" y="633872"/>
                  </a:lnTo>
                  <a:lnTo>
                    <a:pt x="184131" y="635000"/>
                  </a:lnTo>
                  <a:lnTo>
                    <a:pt x="2604106" y="635000"/>
                  </a:lnTo>
                  <a:lnTo>
                    <a:pt x="2667976" y="633872"/>
                  </a:lnTo>
                  <a:lnTo>
                    <a:pt x="2712992" y="625976"/>
                  </a:lnTo>
                  <a:lnTo>
                    <a:pt x="2753944" y="599887"/>
                  </a:lnTo>
                  <a:lnTo>
                    <a:pt x="2780033" y="558934"/>
                  </a:lnTo>
                  <a:lnTo>
                    <a:pt x="2787932" y="513918"/>
                  </a:lnTo>
                  <a:lnTo>
                    <a:pt x="2789056" y="450869"/>
                  </a:lnTo>
                  <a:lnTo>
                    <a:pt x="2789053" y="184130"/>
                  </a:lnTo>
                  <a:lnTo>
                    <a:pt x="2787917" y="120978"/>
                  </a:lnTo>
                  <a:lnTo>
                    <a:pt x="2780033" y="76064"/>
                  </a:lnTo>
                  <a:lnTo>
                    <a:pt x="2753944" y="35112"/>
                  </a:lnTo>
                  <a:lnTo>
                    <a:pt x="2712992" y="9023"/>
                  </a:lnTo>
                  <a:lnTo>
                    <a:pt x="2668078" y="1127"/>
                  </a:lnTo>
                  <a:lnTo>
                    <a:pt x="2604925" y="0"/>
                  </a:lnTo>
                  <a:close/>
                </a:path>
              </a:pathLst>
            </a:custGeom>
            <a:solidFill>
              <a:srgbClr val="FFC7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9"/>
            <p:cNvSpPr/>
            <p:nvPr/>
          </p:nvSpPr>
          <p:spPr>
            <a:xfrm>
              <a:off x="951040" y="5596502"/>
              <a:ext cx="2789555" cy="635000"/>
            </a:xfrm>
            <a:custGeom>
              <a:avLst/>
              <a:gdLst/>
              <a:ahLst/>
              <a:cxnLst/>
              <a:rect l="l" t="t" r="r" b="b"/>
              <a:pathLst>
                <a:path w="2789554" h="635000">
                  <a:moveTo>
                    <a:pt x="2604925" y="0"/>
                  </a:moveTo>
                  <a:lnTo>
                    <a:pt x="184949" y="0"/>
                  </a:lnTo>
                  <a:lnTo>
                    <a:pt x="149324" y="140"/>
                  </a:lnTo>
                  <a:lnTo>
                    <a:pt x="97551" y="3806"/>
                  </a:lnTo>
                  <a:lnTo>
                    <a:pt x="54039" y="19901"/>
                  </a:lnTo>
                  <a:lnTo>
                    <a:pt x="19901" y="54040"/>
                  </a:lnTo>
                  <a:lnTo>
                    <a:pt x="3805" y="97551"/>
                  </a:lnTo>
                  <a:lnTo>
                    <a:pt x="139" y="149324"/>
                  </a:lnTo>
                  <a:lnTo>
                    <a:pt x="0" y="184130"/>
                  </a:lnTo>
                  <a:lnTo>
                    <a:pt x="3" y="450869"/>
                  </a:lnTo>
                  <a:lnTo>
                    <a:pt x="1139" y="514021"/>
                  </a:lnTo>
                  <a:lnTo>
                    <a:pt x="9023" y="558935"/>
                  </a:lnTo>
                  <a:lnTo>
                    <a:pt x="35112" y="599887"/>
                  </a:lnTo>
                  <a:lnTo>
                    <a:pt x="76064" y="625977"/>
                  </a:lnTo>
                  <a:lnTo>
                    <a:pt x="120978" y="633872"/>
                  </a:lnTo>
                  <a:lnTo>
                    <a:pt x="184131" y="635000"/>
                  </a:lnTo>
                  <a:lnTo>
                    <a:pt x="2604106" y="635000"/>
                  </a:lnTo>
                  <a:lnTo>
                    <a:pt x="2667976" y="633872"/>
                  </a:lnTo>
                  <a:lnTo>
                    <a:pt x="2712992" y="625977"/>
                  </a:lnTo>
                  <a:lnTo>
                    <a:pt x="2753944" y="599887"/>
                  </a:lnTo>
                  <a:lnTo>
                    <a:pt x="2780033" y="558935"/>
                  </a:lnTo>
                  <a:lnTo>
                    <a:pt x="2787932" y="513919"/>
                  </a:lnTo>
                  <a:lnTo>
                    <a:pt x="2789056" y="450869"/>
                  </a:lnTo>
                  <a:lnTo>
                    <a:pt x="2789053" y="184130"/>
                  </a:lnTo>
                  <a:lnTo>
                    <a:pt x="2787917" y="120978"/>
                  </a:lnTo>
                  <a:lnTo>
                    <a:pt x="2780033" y="76065"/>
                  </a:lnTo>
                  <a:lnTo>
                    <a:pt x="2753944" y="35112"/>
                  </a:lnTo>
                  <a:lnTo>
                    <a:pt x="2712992" y="9023"/>
                  </a:lnTo>
                  <a:lnTo>
                    <a:pt x="2668078" y="1127"/>
                  </a:lnTo>
                  <a:lnTo>
                    <a:pt x="2604925" y="0"/>
                  </a:lnTo>
                  <a:close/>
                </a:path>
              </a:pathLst>
            </a:custGeom>
            <a:solidFill>
              <a:srgbClr val="FFC7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0"/>
            <p:cNvSpPr/>
            <p:nvPr/>
          </p:nvSpPr>
          <p:spPr>
            <a:xfrm>
              <a:off x="8555139" y="3653144"/>
              <a:ext cx="2527935" cy="1183005"/>
            </a:xfrm>
            <a:custGeom>
              <a:avLst/>
              <a:gdLst/>
              <a:ahLst/>
              <a:cxnLst/>
              <a:rect l="l" t="t" r="r" b="b"/>
              <a:pathLst>
                <a:path w="2527934" h="1183004">
                  <a:moveTo>
                    <a:pt x="2314445" y="0"/>
                  </a:moveTo>
                  <a:lnTo>
                    <a:pt x="214270" y="0"/>
                  </a:lnTo>
                  <a:lnTo>
                    <a:pt x="172997" y="163"/>
                  </a:lnTo>
                  <a:lnTo>
                    <a:pt x="140276" y="1306"/>
                  </a:lnTo>
                  <a:lnTo>
                    <a:pt x="113016" y="4410"/>
                  </a:lnTo>
                  <a:lnTo>
                    <a:pt x="88124" y="10453"/>
                  </a:lnTo>
                  <a:lnTo>
                    <a:pt x="40679" y="40679"/>
                  </a:lnTo>
                  <a:lnTo>
                    <a:pt x="10454" y="88124"/>
                  </a:lnTo>
                  <a:lnTo>
                    <a:pt x="1302" y="140276"/>
                  </a:lnTo>
                  <a:lnTo>
                    <a:pt x="0" y="213321"/>
                  </a:lnTo>
                  <a:lnTo>
                    <a:pt x="3" y="969091"/>
                  </a:lnTo>
                  <a:lnTo>
                    <a:pt x="177" y="1009816"/>
                  </a:lnTo>
                  <a:lnTo>
                    <a:pt x="4414" y="1069412"/>
                  </a:lnTo>
                  <a:lnTo>
                    <a:pt x="23056" y="1119807"/>
                  </a:lnTo>
                  <a:lnTo>
                    <a:pt x="62607" y="1159357"/>
                  </a:lnTo>
                  <a:lnTo>
                    <a:pt x="113001" y="1178003"/>
                  </a:lnTo>
                  <a:lnTo>
                    <a:pt x="172597" y="1182251"/>
                  </a:lnTo>
                  <a:lnTo>
                    <a:pt x="213323" y="1182414"/>
                  </a:lnTo>
                  <a:lnTo>
                    <a:pt x="2313496" y="1182414"/>
                  </a:lnTo>
                  <a:lnTo>
                    <a:pt x="2354769" y="1182251"/>
                  </a:lnTo>
                  <a:lnTo>
                    <a:pt x="2414750" y="1178003"/>
                  </a:lnTo>
                  <a:lnTo>
                    <a:pt x="2465160" y="1159357"/>
                  </a:lnTo>
                  <a:lnTo>
                    <a:pt x="2504710" y="1119807"/>
                  </a:lnTo>
                  <a:lnTo>
                    <a:pt x="2523358" y="1069397"/>
                  </a:lnTo>
                  <a:lnTo>
                    <a:pt x="2527605" y="1009416"/>
                  </a:lnTo>
                  <a:lnTo>
                    <a:pt x="2527767" y="969091"/>
                  </a:lnTo>
                  <a:lnTo>
                    <a:pt x="2527763" y="213321"/>
                  </a:lnTo>
                  <a:lnTo>
                    <a:pt x="2527590" y="172597"/>
                  </a:lnTo>
                  <a:lnTo>
                    <a:pt x="2523353" y="113001"/>
                  </a:lnTo>
                  <a:lnTo>
                    <a:pt x="2504710" y="62607"/>
                  </a:lnTo>
                  <a:lnTo>
                    <a:pt x="2465160" y="23055"/>
                  </a:lnTo>
                  <a:lnTo>
                    <a:pt x="2414765" y="4410"/>
                  </a:lnTo>
                  <a:lnTo>
                    <a:pt x="2355170" y="163"/>
                  </a:lnTo>
                  <a:lnTo>
                    <a:pt x="2314445" y="0"/>
                  </a:lnTo>
                  <a:close/>
                </a:path>
              </a:pathLst>
            </a:custGeom>
            <a:solidFill>
              <a:srgbClr val="FFC7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1"/>
            <p:cNvSpPr/>
            <p:nvPr/>
          </p:nvSpPr>
          <p:spPr>
            <a:xfrm>
              <a:off x="8555139" y="5065951"/>
              <a:ext cx="2527935" cy="1183005"/>
            </a:xfrm>
            <a:custGeom>
              <a:avLst/>
              <a:gdLst/>
              <a:ahLst/>
              <a:cxnLst/>
              <a:rect l="l" t="t" r="r" b="b"/>
              <a:pathLst>
                <a:path w="2527934" h="1183004">
                  <a:moveTo>
                    <a:pt x="2314445" y="0"/>
                  </a:moveTo>
                  <a:lnTo>
                    <a:pt x="214270" y="0"/>
                  </a:lnTo>
                  <a:lnTo>
                    <a:pt x="172997" y="163"/>
                  </a:lnTo>
                  <a:lnTo>
                    <a:pt x="140276" y="1306"/>
                  </a:lnTo>
                  <a:lnTo>
                    <a:pt x="88124" y="10454"/>
                  </a:lnTo>
                  <a:lnTo>
                    <a:pt x="40679" y="40679"/>
                  </a:lnTo>
                  <a:lnTo>
                    <a:pt x="10454" y="88124"/>
                  </a:lnTo>
                  <a:lnTo>
                    <a:pt x="1302" y="140276"/>
                  </a:lnTo>
                  <a:lnTo>
                    <a:pt x="0" y="213323"/>
                  </a:lnTo>
                  <a:lnTo>
                    <a:pt x="3" y="969092"/>
                  </a:lnTo>
                  <a:lnTo>
                    <a:pt x="177" y="1009817"/>
                  </a:lnTo>
                  <a:lnTo>
                    <a:pt x="4414" y="1069413"/>
                  </a:lnTo>
                  <a:lnTo>
                    <a:pt x="23056" y="1119807"/>
                  </a:lnTo>
                  <a:lnTo>
                    <a:pt x="62607" y="1159358"/>
                  </a:lnTo>
                  <a:lnTo>
                    <a:pt x="113001" y="1178004"/>
                  </a:lnTo>
                  <a:lnTo>
                    <a:pt x="172597" y="1182250"/>
                  </a:lnTo>
                  <a:lnTo>
                    <a:pt x="213323" y="1182414"/>
                  </a:lnTo>
                  <a:lnTo>
                    <a:pt x="2313496" y="1182414"/>
                  </a:lnTo>
                  <a:lnTo>
                    <a:pt x="2354769" y="1182250"/>
                  </a:lnTo>
                  <a:lnTo>
                    <a:pt x="2414750" y="1178004"/>
                  </a:lnTo>
                  <a:lnTo>
                    <a:pt x="2465160" y="1159358"/>
                  </a:lnTo>
                  <a:lnTo>
                    <a:pt x="2504710" y="1119807"/>
                  </a:lnTo>
                  <a:lnTo>
                    <a:pt x="2523358" y="1069398"/>
                  </a:lnTo>
                  <a:lnTo>
                    <a:pt x="2527605" y="1009417"/>
                  </a:lnTo>
                  <a:lnTo>
                    <a:pt x="2527767" y="969092"/>
                  </a:lnTo>
                  <a:lnTo>
                    <a:pt x="2527763" y="213323"/>
                  </a:lnTo>
                  <a:lnTo>
                    <a:pt x="2527590" y="172597"/>
                  </a:lnTo>
                  <a:lnTo>
                    <a:pt x="2523353" y="113001"/>
                  </a:lnTo>
                  <a:lnTo>
                    <a:pt x="2504710" y="62607"/>
                  </a:lnTo>
                  <a:lnTo>
                    <a:pt x="2465160" y="23056"/>
                  </a:lnTo>
                  <a:lnTo>
                    <a:pt x="2414765" y="4410"/>
                  </a:lnTo>
                  <a:lnTo>
                    <a:pt x="2355170" y="163"/>
                  </a:lnTo>
                  <a:lnTo>
                    <a:pt x="2314445" y="0"/>
                  </a:lnTo>
                  <a:close/>
                </a:path>
              </a:pathLst>
            </a:custGeom>
            <a:solidFill>
              <a:srgbClr val="FFC7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2"/>
            <p:cNvSpPr/>
            <p:nvPr/>
          </p:nvSpPr>
          <p:spPr>
            <a:xfrm>
              <a:off x="8555139" y="2250190"/>
              <a:ext cx="2527935" cy="1183005"/>
            </a:xfrm>
            <a:custGeom>
              <a:avLst/>
              <a:gdLst/>
              <a:ahLst/>
              <a:cxnLst/>
              <a:rect l="l" t="t" r="r" b="b"/>
              <a:pathLst>
                <a:path w="2527934" h="1183005">
                  <a:moveTo>
                    <a:pt x="2314445" y="0"/>
                  </a:moveTo>
                  <a:lnTo>
                    <a:pt x="214270" y="0"/>
                  </a:lnTo>
                  <a:lnTo>
                    <a:pt x="172997" y="163"/>
                  </a:lnTo>
                  <a:lnTo>
                    <a:pt x="113016" y="4410"/>
                  </a:lnTo>
                  <a:lnTo>
                    <a:pt x="62607" y="23056"/>
                  </a:lnTo>
                  <a:lnTo>
                    <a:pt x="23056" y="62607"/>
                  </a:lnTo>
                  <a:lnTo>
                    <a:pt x="4408" y="113016"/>
                  </a:lnTo>
                  <a:lnTo>
                    <a:pt x="161" y="172997"/>
                  </a:lnTo>
                  <a:lnTo>
                    <a:pt x="0" y="213321"/>
                  </a:lnTo>
                  <a:lnTo>
                    <a:pt x="3" y="969092"/>
                  </a:lnTo>
                  <a:lnTo>
                    <a:pt x="177" y="1009817"/>
                  </a:lnTo>
                  <a:lnTo>
                    <a:pt x="4414" y="1069412"/>
                  </a:lnTo>
                  <a:lnTo>
                    <a:pt x="23056" y="1119807"/>
                  </a:lnTo>
                  <a:lnTo>
                    <a:pt x="62607" y="1159357"/>
                  </a:lnTo>
                  <a:lnTo>
                    <a:pt x="113001" y="1178003"/>
                  </a:lnTo>
                  <a:lnTo>
                    <a:pt x="172597" y="1182251"/>
                  </a:lnTo>
                  <a:lnTo>
                    <a:pt x="213323" y="1182414"/>
                  </a:lnTo>
                  <a:lnTo>
                    <a:pt x="2313496" y="1182414"/>
                  </a:lnTo>
                  <a:lnTo>
                    <a:pt x="2354769" y="1182251"/>
                  </a:lnTo>
                  <a:lnTo>
                    <a:pt x="2414750" y="1178003"/>
                  </a:lnTo>
                  <a:lnTo>
                    <a:pt x="2465160" y="1159357"/>
                  </a:lnTo>
                  <a:lnTo>
                    <a:pt x="2504710" y="1119807"/>
                  </a:lnTo>
                  <a:lnTo>
                    <a:pt x="2523358" y="1069397"/>
                  </a:lnTo>
                  <a:lnTo>
                    <a:pt x="2527605" y="1009416"/>
                  </a:lnTo>
                  <a:lnTo>
                    <a:pt x="2527767" y="969092"/>
                  </a:lnTo>
                  <a:lnTo>
                    <a:pt x="2527763" y="213321"/>
                  </a:lnTo>
                  <a:lnTo>
                    <a:pt x="2527590" y="172597"/>
                  </a:lnTo>
                  <a:lnTo>
                    <a:pt x="2523353" y="113001"/>
                  </a:lnTo>
                  <a:lnTo>
                    <a:pt x="2504710" y="62607"/>
                  </a:lnTo>
                  <a:lnTo>
                    <a:pt x="2465160" y="23056"/>
                  </a:lnTo>
                  <a:lnTo>
                    <a:pt x="2414765" y="4410"/>
                  </a:lnTo>
                  <a:lnTo>
                    <a:pt x="2355170" y="163"/>
                  </a:lnTo>
                  <a:lnTo>
                    <a:pt x="2314445" y="0"/>
                  </a:lnTo>
                  <a:close/>
                </a:path>
              </a:pathLst>
            </a:custGeom>
            <a:solidFill>
              <a:srgbClr val="FFC7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3"/>
            <p:cNvSpPr/>
            <p:nvPr/>
          </p:nvSpPr>
          <p:spPr>
            <a:xfrm>
              <a:off x="8504340" y="3602344"/>
              <a:ext cx="2527935" cy="1183005"/>
            </a:xfrm>
            <a:custGeom>
              <a:avLst/>
              <a:gdLst/>
              <a:ahLst/>
              <a:cxnLst/>
              <a:rect l="l" t="t" r="r" b="b"/>
              <a:pathLst>
                <a:path w="2527934" h="1183004">
                  <a:moveTo>
                    <a:pt x="2314444" y="0"/>
                  </a:moveTo>
                  <a:lnTo>
                    <a:pt x="214270" y="0"/>
                  </a:lnTo>
                  <a:lnTo>
                    <a:pt x="172996" y="163"/>
                  </a:lnTo>
                  <a:lnTo>
                    <a:pt x="140275" y="1306"/>
                  </a:lnTo>
                  <a:lnTo>
                    <a:pt x="113015" y="4410"/>
                  </a:lnTo>
                  <a:lnTo>
                    <a:pt x="88122" y="10453"/>
                  </a:lnTo>
                  <a:lnTo>
                    <a:pt x="40678" y="40679"/>
                  </a:lnTo>
                  <a:lnTo>
                    <a:pt x="10453" y="88124"/>
                  </a:lnTo>
                  <a:lnTo>
                    <a:pt x="1302" y="140276"/>
                  </a:lnTo>
                  <a:lnTo>
                    <a:pt x="0" y="213321"/>
                  </a:lnTo>
                  <a:lnTo>
                    <a:pt x="3" y="969091"/>
                  </a:lnTo>
                  <a:lnTo>
                    <a:pt x="177" y="1009816"/>
                  </a:lnTo>
                  <a:lnTo>
                    <a:pt x="4413" y="1069412"/>
                  </a:lnTo>
                  <a:lnTo>
                    <a:pt x="23055" y="1119807"/>
                  </a:lnTo>
                  <a:lnTo>
                    <a:pt x="62606" y="1159357"/>
                  </a:lnTo>
                  <a:lnTo>
                    <a:pt x="113000" y="1178003"/>
                  </a:lnTo>
                  <a:lnTo>
                    <a:pt x="172596" y="1182251"/>
                  </a:lnTo>
                  <a:lnTo>
                    <a:pt x="213321" y="1182414"/>
                  </a:lnTo>
                  <a:lnTo>
                    <a:pt x="2313495" y="1182414"/>
                  </a:lnTo>
                  <a:lnTo>
                    <a:pt x="2354769" y="1182251"/>
                  </a:lnTo>
                  <a:lnTo>
                    <a:pt x="2414749" y="1178003"/>
                  </a:lnTo>
                  <a:lnTo>
                    <a:pt x="2465159" y="1159357"/>
                  </a:lnTo>
                  <a:lnTo>
                    <a:pt x="2504710" y="1119807"/>
                  </a:lnTo>
                  <a:lnTo>
                    <a:pt x="2523357" y="1069397"/>
                  </a:lnTo>
                  <a:lnTo>
                    <a:pt x="2527604" y="1009416"/>
                  </a:lnTo>
                  <a:lnTo>
                    <a:pt x="2527766" y="969091"/>
                  </a:lnTo>
                  <a:lnTo>
                    <a:pt x="2527762" y="213321"/>
                  </a:lnTo>
                  <a:lnTo>
                    <a:pt x="2527588" y="172597"/>
                  </a:lnTo>
                  <a:lnTo>
                    <a:pt x="2523352" y="113001"/>
                  </a:lnTo>
                  <a:lnTo>
                    <a:pt x="2504710" y="62607"/>
                  </a:lnTo>
                  <a:lnTo>
                    <a:pt x="2465159" y="23055"/>
                  </a:lnTo>
                  <a:lnTo>
                    <a:pt x="2414764" y="4410"/>
                  </a:lnTo>
                  <a:lnTo>
                    <a:pt x="2355169" y="163"/>
                  </a:lnTo>
                  <a:lnTo>
                    <a:pt x="2314444" y="0"/>
                  </a:lnTo>
                  <a:close/>
                </a:path>
              </a:pathLst>
            </a:custGeom>
            <a:solidFill>
              <a:srgbClr val="494F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4"/>
            <p:cNvSpPr/>
            <p:nvPr/>
          </p:nvSpPr>
          <p:spPr>
            <a:xfrm>
              <a:off x="8504340" y="5015151"/>
              <a:ext cx="2527935" cy="1183005"/>
            </a:xfrm>
            <a:custGeom>
              <a:avLst/>
              <a:gdLst/>
              <a:ahLst/>
              <a:cxnLst/>
              <a:rect l="l" t="t" r="r" b="b"/>
              <a:pathLst>
                <a:path w="2527934" h="1183004">
                  <a:moveTo>
                    <a:pt x="2314444" y="0"/>
                  </a:moveTo>
                  <a:lnTo>
                    <a:pt x="214270" y="0"/>
                  </a:lnTo>
                  <a:lnTo>
                    <a:pt x="172996" y="163"/>
                  </a:lnTo>
                  <a:lnTo>
                    <a:pt x="140275" y="1306"/>
                  </a:lnTo>
                  <a:lnTo>
                    <a:pt x="88122" y="10454"/>
                  </a:lnTo>
                  <a:lnTo>
                    <a:pt x="40678" y="40679"/>
                  </a:lnTo>
                  <a:lnTo>
                    <a:pt x="10453" y="88124"/>
                  </a:lnTo>
                  <a:lnTo>
                    <a:pt x="1302" y="140276"/>
                  </a:lnTo>
                  <a:lnTo>
                    <a:pt x="0" y="213323"/>
                  </a:lnTo>
                  <a:lnTo>
                    <a:pt x="3" y="969092"/>
                  </a:lnTo>
                  <a:lnTo>
                    <a:pt x="177" y="1009817"/>
                  </a:lnTo>
                  <a:lnTo>
                    <a:pt x="4413" y="1069413"/>
                  </a:lnTo>
                  <a:lnTo>
                    <a:pt x="23055" y="1119807"/>
                  </a:lnTo>
                  <a:lnTo>
                    <a:pt x="62606" y="1159358"/>
                  </a:lnTo>
                  <a:lnTo>
                    <a:pt x="113000" y="1178004"/>
                  </a:lnTo>
                  <a:lnTo>
                    <a:pt x="172596" y="1182250"/>
                  </a:lnTo>
                  <a:lnTo>
                    <a:pt x="213321" y="1182414"/>
                  </a:lnTo>
                  <a:lnTo>
                    <a:pt x="2313495" y="1182414"/>
                  </a:lnTo>
                  <a:lnTo>
                    <a:pt x="2354769" y="1182250"/>
                  </a:lnTo>
                  <a:lnTo>
                    <a:pt x="2414749" y="1178004"/>
                  </a:lnTo>
                  <a:lnTo>
                    <a:pt x="2465159" y="1159358"/>
                  </a:lnTo>
                  <a:lnTo>
                    <a:pt x="2504710" y="1119807"/>
                  </a:lnTo>
                  <a:lnTo>
                    <a:pt x="2523357" y="1069398"/>
                  </a:lnTo>
                  <a:lnTo>
                    <a:pt x="2527604" y="1009417"/>
                  </a:lnTo>
                  <a:lnTo>
                    <a:pt x="2527766" y="969092"/>
                  </a:lnTo>
                  <a:lnTo>
                    <a:pt x="2527762" y="213323"/>
                  </a:lnTo>
                  <a:lnTo>
                    <a:pt x="2527588" y="172597"/>
                  </a:lnTo>
                  <a:lnTo>
                    <a:pt x="2523352" y="113001"/>
                  </a:lnTo>
                  <a:lnTo>
                    <a:pt x="2504710" y="62607"/>
                  </a:lnTo>
                  <a:lnTo>
                    <a:pt x="2465159" y="23056"/>
                  </a:lnTo>
                  <a:lnTo>
                    <a:pt x="2414764" y="4410"/>
                  </a:lnTo>
                  <a:lnTo>
                    <a:pt x="2355169" y="163"/>
                  </a:lnTo>
                  <a:lnTo>
                    <a:pt x="2314444" y="0"/>
                  </a:lnTo>
                  <a:close/>
                </a:path>
              </a:pathLst>
            </a:custGeom>
            <a:solidFill>
              <a:srgbClr val="494F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34"/>
            <p:cNvSpPr/>
            <p:nvPr/>
          </p:nvSpPr>
          <p:spPr>
            <a:xfrm>
              <a:off x="4519772" y="2123036"/>
              <a:ext cx="3086100" cy="4140200"/>
            </a:xfrm>
            <a:custGeom>
              <a:avLst/>
              <a:gdLst/>
              <a:ahLst/>
              <a:cxnLst/>
              <a:rect l="l" t="t" r="r" b="b"/>
              <a:pathLst>
                <a:path w="3086100" h="4140200">
                  <a:moveTo>
                    <a:pt x="438832" y="711200"/>
                  </a:moveTo>
                  <a:lnTo>
                    <a:pt x="360126" y="711200"/>
                  </a:lnTo>
                  <a:lnTo>
                    <a:pt x="342113" y="723900"/>
                  </a:lnTo>
                  <a:lnTo>
                    <a:pt x="325528" y="749300"/>
                  </a:lnTo>
                  <a:lnTo>
                    <a:pt x="320939" y="749300"/>
                  </a:lnTo>
                  <a:lnTo>
                    <a:pt x="316603" y="762000"/>
                  </a:lnTo>
                  <a:lnTo>
                    <a:pt x="312436" y="774700"/>
                  </a:lnTo>
                  <a:lnTo>
                    <a:pt x="308352" y="774700"/>
                  </a:lnTo>
                  <a:lnTo>
                    <a:pt x="287727" y="825500"/>
                  </a:lnTo>
                  <a:lnTo>
                    <a:pt x="268875" y="863600"/>
                  </a:lnTo>
                  <a:lnTo>
                    <a:pt x="251796" y="914400"/>
                  </a:lnTo>
                  <a:lnTo>
                    <a:pt x="236486" y="965200"/>
                  </a:lnTo>
                  <a:lnTo>
                    <a:pt x="222947" y="1003300"/>
                  </a:lnTo>
                  <a:lnTo>
                    <a:pt x="211176" y="1054100"/>
                  </a:lnTo>
                  <a:lnTo>
                    <a:pt x="201172" y="1104900"/>
                  </a:lnTo>
                  <a:lnTo>
                    <a:pt x="192934" y="1155700"/>
                  </a:lnTo>
                  <a:lnTo>
                    <a:pt x="186461" y="1193800"/>
                  </a:lnTo>
                  <a:lnTo>
                    <a:pt x="181751" y="1244600"/>
                  </a:lnTo>
                  <a:lnTo>
                    <a:pt x="178805" y="1295400"/>
                  </a:lnTo>
                  <a:lnTo>
                    <a:pt x="177619" y="1346200"/>
                  </a:lnTo>
                  <a:lnTo>
                    <a:pt x="177260" y="1409700"/>
                  </a:lnTo>
                  <a:lnTo>
                    <a:pt x="177017" y="1460500"/>
                  </a:lnTo>
                  <a:lnTo>
                    <a:pt x="176819" y="1511300"/>
                  </a:lnTo>
                  <a:lnTo>
                    <a:pt x="176695" y="1549400"/>
                  </a:lnTo>
                  <a:lnTo>
                    <a:pt x="176594" y="1803400"/>
                  </a:lnTo>
                  <a:lnTo>
                    <a:pt x="176728" y="1854200"/>
                  </a:lnTo>
                  <a:lnTo>
                    <a:pt x="177158" y="1968500"/>
                  </a:lnTo>
                  <a:lnTo>
                    <a:pt x="177458" y="2019300"/>
                  </a:lnTo>
                  <a:lnTo>
                    <a:pt x="177816" y="2070100"/>
                  </a:lnTo>
                  <a:lnTo>
                    <a:pt x="176202" y="2108200"/>
                  </a:lnTo>
                  <a:lnTo>
                    <a:pt x="170124" y="2133600"/>
                  </a:lnTo>
                  <a:lnTo>
                    <a:pt x="158599" y="2171700"/>
                  </a:lnTo>
                  <a:lnTo>
                    <a:pt x="140649" y="2209800"/>
                  </a:lnTo>
                  <a:lnTo>
                    <a:pt x="114142" y="2247900"/>
                  </a:lnTo>
                  <a:lnTo>
                    <a:pt x="89092" y="2298700"/>
                  </a:lnTo>
                  <a:lnTo>
                    <a:pt x="64101" y="2336800"/>
                  </a:lnTo>
                  <a:lnTo>
                    <a:pt x="37768" y="2387600"/>
                  </a:lnTo>
                  <a:lnTo>
                    <a:pt x="17036" y="2425700"/>
                  </a:lnTo>
                  <a:lnTo>
                    <a:pt x="4556" y="2463800"/>
                  </a:lnTo>
                  <a:lnTo>
                    <a:pt x="0" y="2514600"/>
                  </a:lnTo>
                  <a:lnTo>
                    <a:pt x="3038" y="2552700"/>
                  </a:lnTo>
                  <a:lnTo>
                    <a:pt x="13342" y="2590800"/>
                  </a:lnTo>
                  <a:lnTo>
                    <a:pt x="30585" y="2628900"/>
                  </a:lnTo>
                  <a:lnTo>
                    <a:pt x="54437" y="2667000"/>
                  </a:lnTo>
                  <a:lnTo>
                    <a:pt x="84571" y="2705100"/>
                  </a:lnTo>
                  <a:lnTo>
                    <a:pt x="120656" y="2730500"/>
                  </a:lnTo>
                  <a:lnTo>
                    <a:pt x="162366" y="2743200"/>
                  </a:lnTo>
                  <a:lnTo>
                    <a:pt x="225473" y="2768600"/>
                  </a:lnTo>
                  <a:lnTo>
                    <a:pt x="237942" y="2768600"/>
                  </a:lnTo>
                  <a:lnTo>
                    <a:pt x="247486" y="2781300"/>
                  </a:lnTo>
                  <a:lnTo>
                    <a:pt x="254814" y="2794000"/>
                  </a:lnTo>
                  <a:lnTo>
                    <a:pt x="273684" y="2844800"/>
                  </a:lnTo>
                  <a:lnTo>
                    <a:pt x="294189" y="2895600"/>
                  </a:lnTo>
                  <a:lnTo>
                    <a:pt x="316305" y="2933700"/>
                  </a:lnTo>
                  <a:lnTo>
                    <a:pt x="340008" y="2984500"/>
                  </a:lnTo>
                  <a:lnTo>
                    <a:pt x="365275" y="3022600"/>
                  </a:lnTo>
                  <a:lnTo>
                    <a:pt x="392081" y="3073400"/>
                  </a:lnTo>
                  <a:lnTo>
                    <a:pt x="420402" y="3111500"/>
                  </a:lnTo>
                  <a:lnTo>
                    <a:pt x="450216" y="3149600"/>
                  </a:lnTo>
                  <a:lnTo>
                    <a:pt x="481497" y="3187700"/>
                  </a:lnTo>
                  <a:lnTo>
                    <a:pt x="514222" y="3238500"/>
                  </a:lnTo>
                  <a:lnTo>
                    <a:pt x="548367" y="3263900"/>
                  </a:lnTo>
                  <a:lnTo>
                    <a:pt x="583909" y="3302000"/>
                  </a:lnTo>
                  <a:lnTo>
                    <a:pt x="620823" y="3340100"/>
                  </a:lnTo>
                  <a:lnTo>
                    <a:pt x="659085" y="3378200"/>
                  </a:lnTo>
                  <a:lnTo>
                    <a:pt x="698673" y="3403600"/>
                  </a:lnTo>
                  <a:lnTo>
                    <a:pt x="739560" y="3441700"/>
                  </a:lnTo>
                  <a:lnTo>
                    <a:pt x="781725" y="3467100"/>
                  </a:lnTo>
                  <a:lnTo>
                    <a:pt x="797747" y="3479800"/>
                  </a:lnTo>
                  <a:lnTo>
                    <a:pt x="808692" y="3505200"/>
                  </a:lnTo>
                  <a:lnTo>
                    <a:pt x="815245" y="3517900"/>
                  </a:lnTo>
                  <a:lnTo>
                    <a:pt x="818090" y="3530600"/>
                  </a:lnTo>
                  <a:lnTo>
                    <a:pt x="820787" y="3581400"/>
                  </a:lnTo>
                  <a:lnTo>
                    <a:pt x="823578" y="3632200"/>
                  </a:lnTo>
                  <a:lnTo>
                    <a:pt x="826483" y="3670300"/>
                  </a:lnTo>
                  <a:lnTo>
                    <a:pt x="829518" y="3721100"/>
                  </a:lnTo>
                  <a:lnTo>
                    <a:pt x="832700" y="3771900"/>
                  </a:lnTo>
                  <a:lnTo>
                    <a:pt x="836047" y="3810000"/>
                  </a:lnTo>
                  <a:lnTo>
                    <a:pt x="835864" y="3835400"/>
                  </a:lnTo>
                  <a:lnTo>
                    <a:pt x="832811" y="3848100"/>
                  </a:lnTo>
                  <a:lnTo>
                    <a:pt x="826960" y="3860800"/>
                  </a:lnTo>
                  <a:lnTo>
                    <a:pt x="818384" y="3873500"/>
                  </a:lnTo>
                  <a:lnTo>
                    <a:pt x="796740" y="3911600"/>
                  </a:lnTo>
                  <a:lnTo>
                    <a:pt x="783861" y="3949700"/>
                  </a:lnTo>
                  <a:lnTo>
                    <a:pt x="778947" y="4000500"/>
                  </a:lnTo>
                  <a:lnTo>
                    <a:pt x="781196" y="4038600"/>
                  </a:lnTo>
                  <a:lnTo>
                    <a:pt x="792664" y="4076700"/>
                  </a:lnTo>
                  <a:lnTo>
                    <a:pt x="814782" y="4114800"/>
                  </a:lnTo>
                  <a:lnTo>
                    <a:pt x="846043" y="4140200"/>
                  </a:lnTo>
                  <a:lnTo>
                    <a:pt x="1249951" y="4140200"/>
                  </a:lnTo>
                  <a:lnTo>
                    <a:pt x="1300315" y="4127500"/>
                  </a:lnTo>
                  <a:lnTo>
                    <a:pt x="1342736" y="4114800"/>
                  </a:lnTo>
                  <a:lnTo>
                    <a:pt x="1376384" y="4076700"/>
                  </a:lnTo>
                  <a:lnTo>
                    <a:pt x="1400430" y="4038600"/>
                  </a:lnTo>
                  <a:lnTo>
                    <a:pt x="1414044" y="3987800"/>
                  </a:lnTo>
                  <a:lnTo>
                    <a:pt x="1420092" y="3937000"/>
                  </a:lnTo>
                  <a:lnTo>
                    <a:pt x="1424668" y="3873500"/>
                  </a:lnTo>
                  <a:lnTo>
                    <a:pt x="1432650" y="3797300"/>
                  </a:lnTo>
                  <a:lnTo>
                    <a:pt x="1440821" y="3708400"/>
                  </a:lnTo>
                  <a:lnTo>
                    <a:pt x="1579355" y="3708400"/>
                  </a:lnTo>
                  <a:lnTo>
                    <a:pt x="1592064" y="3695700"/>
                  </a:lnTo>
                  <a:lnTo>
                    <a:pt x="1617382" y="3683000"/>
                  </a:lnTo>
                  <a:lnTo>
                    <a:pt x="1643683" y="3670300"/>
                  </a:lnTo>
                  <a:lnTo>
                    <a:pt x="2255882" y="3670300"/>
                  </a:lnTo>
                  <a:lnTo>
                    <a:pt x="2258624" y="3632200"/>
                  </a:lnTo>
                  <a:lnTo>
                    <a:pt x="2262047" y="3581400"/>
                  </a:lnTo>
                  <a:lnTo>
                    <a:pt x="2265009" y="3530600"/>
                  </a:lnTo>
                  <a:lnTo>
                    <a:pt x="2269250" y="3505200"/>
                  </a:lnTo>
                  <a:lnTo>
                    <a:pt x="2278928" y="3479800"/>
                  </a:lnTo>
                  <a:lnTo>
                    <a:pt x="2293926" y="3467100"/>
                  </a:lnTo>
                  <a:lnTo>
                    <a:pt x="2314124" y="3454400"/>
                  </a:lnTo>
                  <a:lnTo>
                    <a:pt x="2354461" y="3416300"/>
                  </a:lnTo>
                  <a:lnTo>
                    <a:pt x="2393617" y="3390900"/>
                  </a:lnTo>
                  <a:lnTo>
                    <a:pt x="2431573" y="3352800"/>
                  </a:lnTo>
                  <a:lnTo>
                    <a:pt x="2468308" y="3327400"/>
                  </a:lnTo>
                  <a:lnTo>
                    <a:pt x="2503802" y="3289300"/>
                  </a:lnTo>
                  <a:lnTo>
                    <a:pt x="2538036" y="3251200"/>
                  </a:lnTo>
                  <a:lnTo>
                    <a:pt x="2570988" y="3225800"/>
                  </a:lnTo>
                  <a:lnTo>
                    <a:pt x="2602639" y="3187700"/>
                  </a:lnTo>
                  <a:lnTo>
                    <a:pt x="2632969" y="3149600"/>
                  </a:lnTo>
                  <a:lnTo>
                    <a:pt x="2661959" y="3111500"/>
                  </a:lnTo>
                  <a:lnTo>
                    <a:pt x="2689587" y="3073400"/>
                  </a:lnTo>
                  <a:lnTo>
                    <a:pt x="2715834" y="3022600"/>
                  </a:lnTo>
                  <a:lnTo>
                    <a:pt x="2740680" y="2984500"/>
                  </a:lnTo>
                  <a:lnTo>
                    <a:pt x="2764104" y="2946400"/>
                  </a:lnTo>
                  <a:lnTo>
                    <a:pt x="2786088" y="2895600"/>
                  </a:lnTo>
                  <a:lnTo>
                    <a:pt x="2806610" y="2857500"/>
                  </a:lnTo>
                  <a:lnTo>
                    <a:pt x="2825650" y="2806700"/>
                  </a:lnTo>
                  <a:lnTo>
                    <a:pt x="2832308" y="2794000"/>
                  </a:lnTo>
                  <a:lnTo>
                    <a:pt x="2838863" y="2768600"/>
                  </a:lnTo>
                  <a:lnTo>
                    <a:pt x="2845473" y="2755900"/>
                  </a:lnTo>
                  <a:lnTo>
                    <a:pt x="2852295" y="2730500"/>
                  </a:lnTo>
                  <a:lnTo>
                    <a:pt x="2919041" y="2730500"/>
                  </a:lnTo>
                  <a:lnTo>
                    <a:pt x="2960194" y="2705100"/>
                  </a:lnTo>
                  <a:lnTo>
                    <a:pt x="2996523" y="2692400"/>
                  </a:lnTo>
                  <a:lnTo>
                    <a:pt x="3027464" y="2667000"/>
                  </a:lnTo>
                  <a:lnTo>
                    <a:pt x="3052453" y="2628900"/>
                  </a:lnTo>
                  <a:lnTo>
                    <a:pt x="3070925" y="2590800"/>
                  </a:lnTo>
                  <a:lnTo>
                    <a:pt x="3082318" y="2552700"/>
                  </a:lnTo>
                  <a:lnTo>
                    <a:pt x="3086066" y="2514600"/>
                  </a:lnTo>
                  <a:lnTo>
                    <a:pt x="3081606" y="2476500"/>
                  </a:lnTo>
                  <a:lnTo>
                    <a:pt x="3068372" y="2425700"/>
                  </a:lnTo>
                  <a:lnTo>
                    <a:pt x="3045802" y="2387600"/>
                  </a:lnTo>
                  <a:lnTo>
                    <a:pt x="3016802" y="2336800"/>
                  </a:lnTo>
                  <a:lnTo>
                    <a:pt x="2989542" y="2286000"/>
                  </a:lnTo>
                  <a:lnTo>
                    <a:pt x="2962694" y="2247900"/>
                  </a:lnTo>
                  <a:lnTo>
                    <a:pt x="2934930" y="2197100"/>
                  </a:lnTo>
                  <a:lnTo>
                    <a:pt x="2923035" y="2171700"/>
                  </a:lnTo>
                  <a:lnTo>
                    <a:pt x="2914871" y="2146300"/>
                  </a:lnTo>
                  <a:lnTo>
                    <a:pt x="2910199" y="2120900"/>
                  </a:lnTo>
                  <a:lnTo>
                    <a:pt x="2908777" y="2095500"/>
                  </a:lnTo>
                  <a:lnTo>
                    <a:pt x="2908956" y="2044700"/>
                  </a:lnTo>
                  <a:lnTo>
                    <a:pt x="2909075" y="1549400"/>
                  </a:lnTo>
                  <a:lnTo>
                    <a:pt x="2909237" y="1511300"/>
                  </a:lnTo>
                  <a:lnTo>
                    <a:pt x="2909561" y="1460500"/>
                  </a:lnTo>
                  <a:lnTo>
                    <a:pt x="2910010" y="1409700"/>
                  </a:lnTo>
                  <a:lnTo>
                    <a:pt x="2909462" y="1358900"/>
                  </a:lnTo>
                  <a:lnTo>
                    <a:pt x="2906741" y="1308100"/>
                  </a:lnTo>
                  <a:lnTo>
                    <a:pt x="2901896" y="1257300"/>
                  </a:lnTo>
                  <a:lnTo>
                    <a:pt x="2894975" y="1206500"/>
                  </a:lnTo>
                  <a:lnTo>
                    <a:pt x="2886029" y="1155700"/>
                  </a:lnTo>
                  <a:lnTo>
                    <a:pt x="2875105" y="1104900"/>
                  </a:lnTo>
                  <a:lnTo>
                    <a:pt x="2862253" y="1054100"/>
                  </a:lnTo>
                  <a:lnTo>
                    <a:pt x="2848063" y="1003300"/>
                  </a:lnTo>
                  <a:lnTo>
                    <a:pt x="2832585" y="952500"/>
                  </a:lnTo>
                  <a:lnTo>
                    <a:pt x="2815757" y="901700"/>
                  </a:lnTo>
                  <a:lnTo>
                    <a:pt x="2797518" y="850900"/>
                  </a:lnTo>
                  <a:lnTo>
                    <a:pt x="2777805" y="812800"/>
                  </a:lnTo>
                  <a:lnTo>
                    <a:pt x="2756557" y="762000"/>
                  </a:lnTo>
                  <a:lnTo>
                    <a:pt x="2733712" y="723900"/>
                  </a:lnTo>
                  <a:lnTo>
                    <a:pt x="453338" y="723900"/>
                  </a:lnTo>
                  <a:lnTo>
                    <a:pt x="438832" y="711200"/>
                  </a:lnTo>
                  <a:close/>
                </a:path>
                <a:path w="3086100" h="4140200">
                  <a:moveTo>
                    <a:pt x="2255882" y="3670300"/>
                  </a:moveTo>
                  <a:lnTo>
                    <a:pt x="1700476" y="3670300"/>
                  </a:lnTo>
                  <a:lnTo>
                    <a:pt x="1710562" y="3771900"/>
                  </a:lnTo>
                  <a:lnTo>
                    <a:pt x="1713815" y="3810000"/>
                  </a:lnTo>
                  <a:lnTo>
                    <a:pt x="1717648" y="3848100"/>
                  </a:lnTo>
                  <a:lnTo>
                    <a:pt x="1721230" y="3898900"/>
                  </a:lnTo>
                  <a:lnTo>
                    <a:pt x="1725596" y="3937000"/>
                  </a:lnTo>
                  <a:lnTo>
                    <a:pt x="1731782" y="3987800"/>
                  </a:lnTo>
                  <a:lnTo>
                    <a:pt x="1748202" y="4038600"/>
                  </a:lnTo>
                  <a:lnTo>
                    <a:pt x="1777215" y="4076700"/>
                  </a:lnTo>
                  <a:lnTo>
                    <a:pt x="1818189" y="4102100"/>
                  </a:lnTo>
                  <a:lnTo>
                    <a:pt x="1870494" y="4114800"/>
                  </a:lnTo>
                  <a:lnTo>
                    <a:pt x="2248177" y="4114800"/>
                  </a:lnTo>
                  <a:lnTo>
                    <a:pt x="2270497" y="4089400"/>
                  </a:lnTo>
                  <a:lnTo>
                    <a:pt x="2286837" y="4076700"/>
                  </a:lnTo>
                  <a:lnTo>
                    <a:pt x="2297626" y="4051300"/>
                  </a:lnTo>
                  <a:lnTo>
                    <a:pt x="2303348" y="4000500"/>
                  </a:lnTo>
                  <a:lnTo>
                    <a:pt x="2298659" y="3962400"/>
                  </a:lnTo>
                  <a:lnTo>
                    <a:pt x="2284795" y="3924300"/>
                  </a:lnTo>
                  <a:lnTo>
                    <a:pt x="2262992" y="3886200"/>
                  </a:lnTo>
                  <a:lnTo>
                    <a:pt x="2256109" y="3873500"/>
                  </a:lnTo>
                  <a:lnTo>
                    <a:pt x="2250136" y="3860800"/>
                  </a:lnTo>
                  <a:lnTo>
                    <a:pt x="2246068" y="3848100"/>
                  </a:lnTo>
                  <a:lnTo>
                    <a:pt x="2244900" y="3835400"/>
                  </a:lnTo>
                  <a:lnTo>
                    <a:pt x="2247878" y="3784600"/>
                  </a:lnTo>
                  <a:lnTo>
                    <a:pt x="2251311" y="3733800"/>
                  </a:lnTo>
                  <a:lnTo>
                    <a:pt x="2255882" y="3670300"/>
                  </a:lnTo>
                  <a:close/>
                </a:path>
                <a:path w="3086100" h="4140200">
                  <a:moveTo>
                    <a:pt x="1613134" y="12700"/>
                  </a:moveTo>
                  <a:lnTo>
                    <a:pt x="1333278" y="12700"/>
                  </a:lnTo>
                  <a:lnTo>
                    <a:pt x="1282541" y="25400"/>
                  </a:lnTo>
                  <a:lnTo>
                    <a:pt x="1065799" y="76200"/>
                  </a:lnTo>
                  <a:lnTo>
                    <a:pt x="1035512" y="88900"/>
                  </a:lnTo>
                  <a:lnTo>
                    <a:pt x="1018057" y="114300"/>
                  </a:lnTo>
                  <a:lnTo>
                    <a:pt x="1011583" y="139700"/>
                  </a:lnTo>
                  <a:lnTo>
                    <a:pt x="1014239" y="165100"/>
                  </a:lnTo>
                  <a:lnTo>
                    <a:pt x="1015888" y="177800"/>
                  </a:lnTo>
                  <a:lnTo>
                    <a:pt x="1017485" y="190500"/>
                  </a:lnTo>
                  <a:lnTo>
                    <a:pt x="1018819" y="203200"/>
                  </a:lnTo>
                  <a:lnTo>
                    <a:pt x="1019681" y="203200"/>
                  </a:lnTo>
                  <a:lnTo>
                    <a:pt x="1014850" y="254000"/>
                  </a:lnTo>
                  <a:lnTo>
                    <a:pt x="995335" y="292100"/>
                  </a:lnTo>
                  <a:lnTo>
                    <a:pt x="962702" y="330200"/>
                  </a:lnTo>
                  <a:lnTo>
                    <a:pt x="918517" y="342900"/>
                  </a:lnTo>
                  <a:lnTo>
                    <a:pt x="880436" y="355600"/>
                  </a:lnTo>
                  <a:lnTo>
                    <a:pt x="859498" y="381000"/>
                  </a:lnTo>
                  <a:lnTo>
                    <a:pt x="850859" y="393700"/>
                  </a:lnTo>
                  <a:lnTo>
                    <a:pt x="849675" y="444500"/>
                  </a:lnTo>
                  <a:lnTo>
                    <a:pt x="844666" y="482600"/>
                  </a:lnTo>
                  <a:lnTo>
                    <a:pt x="828934" y="520700"/>
                  </a:lnTo>
                  <a:lnTo>
                    <a:pt x="803985" y="546100"/>
                  </a:lnTo>
                  <a:lnTo>
                    <a:pt x="771329" y="571500"/>
                  </a:lnTo>
                  <a:lnTo>
                    <a:pt x="732474" y="584200"/>
                  </a:lnTo>
                  <a:lnTo>
                    <a:pt x="622556" y="584200"/>
                  </a:lnTo>
                  <a:lnTo>
                    <a:pt x="604217" y="596900"/>
                  </a:lnTo>
                  <a:lnTo>
                    <a:pt x="586908" y="635000"/>
                  </a:lnTo>
                  <a:lnTo>
                    <a:pt x="566877" y="673100"/>
                  </a:lnTo>
                  <a:lnTo>
                    <a:pt x="507174" y="711200"/>
                  </a:lnTo>
                  <a:lnTo>
                    <a:pt x="467719" y="723900"/>
                  </a:lnTo>
                  <a:lnTo>
                    <a:pt x="2733712" y="723900"/>
                  </a:lnTo>
                  <a:lnTo>
                    <a:pt x="2709209" y="673100"/>
                  </a:lnTo>
                  <a:lnTo>
                    <a:pt x="2682986" y="635000"/>
                  </a:lnTo>
                  <a:lnTo>
                    <a:pt x="2654980" y="584200"/>
                  </a:lnTo>
                  <a:lnTo>
                    <a:pt x="688928" y="584200"/>
                  </a:lnTo>
                  <a:lnTo>
                    <a:pt x="648575" y="571500"/>
                  </a:lnTo>
                  <a:lnTo>
                    <a:pt x="2645031" y="571500"/>
                  </a:lnTo>
                  <a:lnTo>
                    <a:pt x="2625131" y="546100"/>
                  </a:lnTo>
                  <a:lnTo>
                    <a:pt x="2593377" y="508000"/>
                  </a:lnTo>
                  <a:lnTo>
                    <a:pt x="2559655" y="469900"/>
                  </a:lnTo>
                  <a:lnTo>
                    <a:pt x="2524399" y="431800"/>
                  </a:lnTo>
                  <a:lnTo>
                    <a:pt x="2488323" y="393700"/>
                  </a:lnTo>
                  <a:lnTo>
                    <a:pt x="2451427" y="355600"/>
                  </a:lnTo>
                  <a:lnTo>
                    <a:pt x="2413711" y="330200"/>
                  </a:lnTo>
                  <a:lnTo>
                    <a:pt x="2375176" y="292100"/>
                  </a:lnTo>
                  <a:lnTo>
                    <a:pt x="2335821" y="266700"/>
                  </a:lnTo>
                  <a:lnTo>
                    <a:pt x="2295647" y="241300"/>
                  </a:lnTo>
                  <a:lnTo>
                    <a:pt x="2254654" y="215900"/>
                  </a:lnTo>
                  <a:lnTo>
                    <a:pt x="2212841" y="190500"/>
                  </a:lnTo>
                  <a:lnTo>
                    <a:pt x="2170208" y="165100"/>
                  </a:lnTo>
                  <a:lnTo>
                    <a:pt x="2126757" y="139700"/>
                  </a:lnTo>
                  <a:lnTo>
                    <a:pt x="2037396" y="114300"/>
                  </a:lnTo>
                  <a:lnTo>
                    <a:pt x="1991487" y="88900"/>
                  </a:lnTo>
                  <a:lnTo>
                    <a:pt x="1848848" y="50800"/>
                  </a:lnTo>
                  <a:lnTo>
                    <a:pt x="1799663" y="50800"/>
                  </a:lnTo>
                  <a:lnTo>
                    <a:pt x="1698839" y="25400"/>
                  </a:lnTo>
                  <a:lnTo>
                    <a:pt x="1624080" y="25400"/>
                  </a:lnTo>
                  <a:lnTo>
                    <a:pt x="1613134" y="12700"/>
                  </a:lnTo>
                  <a:close/>
                </a:path>
                <a:path w="3086100" h="4140200">
                  <a:moveTo>
                    <a:pt x="1588228" y="0"/>
                  </a:moveTo>
                  <a:lnTo>
                    <a:pt x="1435654" y="0"/>
                  </a:lnTo>
                  <a:lnTo>
                    <a:pt x="1384361" y="12700"/>
                  </a:lnTo>
                  <a:lnTo>
                    <a:pt x="1603587" y="12700"/>
                  </a:lnTo>
                  <a:lnTo>
                    <a:pt x="1588228" y="0"/>
                  </a:lnTo>
                  <a:close/>
                </a:path>
              </a:pathLst>
            </a:custGeom>
            <a:solidFill>
              <a:srgbClr val="FFC7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36"/>
            <p:cNvSpPr txBox="1"/>
            <p:nvPr/>
          </p:nvSpPr>
          <p:spPr>
            <a:xfrm>
              <a:off x="5357940" y="3177190"/>
              <a:ext cx="13970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dirty="0"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覆盖用户群体</a:t>
              </a:r>
            </a:p>
          </p:txBody>
        </p:sp>
        <p:sp>
          <p:nvSpPr>
            <p:cNvPr id="20" name="object 37"/>
            <p:cNvSpPr txBox="1"/>
            <p:nvPr/>
          </p:nvSpPr>
          <p:spPr>
            <a:xfrm>
              <a:off x="5281740" y="3202590"/>
              <a:ext cx="853440" cy="18592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US" sz="12000" b="1" spc="-885" dirty="0">
                  <a:latin typeface="微软雅黑" panose="020B0503020204020204" charset="-122"/>
                  <a:cs typeface="微软雅黑" panose="020B0503020204020204" charset="-122"/>
                </a:rPr>
                <a:t>3</a:t>
              </a:r>
            </a:p>
          </p:txBody>
        </p:sp>
        <p:sp>
          <p:nvSpPr>
            <p:cNvPr id="21" name="object 38"/>
            <p:cNvSpPr txBox="1"/>
            <p:nvPr/>
          </p:nvSpPr>
          <p:spPr>
            <a:xfrm>
              <a:off x="6170740" y="4243990"/>
              <a:ext cx="652145" cy="4978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3100" b="1" spc="-265" dirty="0">
                  <a:latin typeface="微软雅黑" panose="020B0503020204020204" charset="-122"/>
                  <a:cs typeface="微软雅黑" panose="020B0503020204020204" charset="-122"/>
                </a:rPr>
                <a:t>亿+</a:t>
              </a:r>
              <a:endParaRPr sz="31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4" name="object 41"/>
            <p:cNvSpPr/>
            <p:nvPr/>
          </p:nvSpPr>
          <p:spPr>
            <a:xfrm>
              <a:off x="8504340" y="2199390"/>
              <a:ext cx="2527935" cy="1183005"/>
            </a:xfrm>
            <a:custGeom>
              <a:avLst/>
              <a:gdLst/>
              <a:ahLst/>
              <a:cxnLst/>
              <a:rect l="l" t="t" r="r" b="b"/>
              <a:pathLst>
                <a:path w="2527934" h="1183005">
                  <a:moveTo>
                    <a:pt x="2314444" y="0"/>
                  </a:moveTo>
                  <a:lnTo>
                    <a:pt x="214270" y="0"/>
                  </a:lnTo>
                  <a:lnTo>
                    <a:pt x="172996" y="163"/>
                  </a:lnTo>
                  <a:lnTo>
                    <a:pt x="113015" y="4410"/>
                  </a:lnTo>
                  <a:lnTo>
                    <a:pt x="62606" y="23056"/>
                  </a:lnTo>
                  <a:lnTo>
                    <a:pt x="23055" y="62607"/>
                  </a:lnTo>
                  <a:lnTo>
                    <a:pt x="4408" y="113016"/>
                  </a:lnTo>
                  <a:lnTo>
                    <a:pt x="161" y="172997"/>
                  </a:lnTo>
                  <a:lnTo>
                    <a:pt x="0" y="213321"/>
                  </a:lnTo>
                  <a:lnTo>
                    <a:pt x="3" y="969092"/>
                  </a:lnTo>
                  <a:lnTo>
                    <a:pt x="177" y="1009817"/>
                  </a:lnTo>
                  <a:lnTo>
                    <a:pt x="4413" y="1069412"/>
                  </a:lnTo>
                  <a:lnTo>
                    <a:pt x="23055" y="1119807"/>
                  </a:lnTo>
                  <a:lnTo>
                    <a:pt x="62606" y="1159357"/>
                  </a:lnTo>
                  <a:lnTo>
                    <a:pt x="113000" y="1178003"/>
                  </a:lnTo>
                  <a:lnTo>
                    <a:pt x="172596" y="1182251"/>
                  </a:lnTo>
                  <a:lnTo>
                    <a:pt x="213321" y="1182414"/>
                  </a:lnTo>
                  <a:lnTo>
                    <a:pt x="2313495" y="1182414"/>
                  </a:lnTo>
                  <a:lnTo>
                    <a:pt x="2354769" y="1182251"/>
                  </a:lnTo>
                  <a:lnTo>
                    <a:pt x="2414749" y="1178003"/>
                  </a:lnTo>
                  <a:lnTo>
                    <a:pt x="2465159" y="1159357"/>
                  </a:lnTo>
                  <a:lnTo>
                    <a:pt x="2504710" y="1119807"/>
                  </a:lnTo>
                  <a:lnTo>
                    <a:pt x="2523357" y="1069397"/>
                  </a:lnTo>
                  <a:lnTo>
                    <a:pt x="2527604" y="1009416"/>
                  </a:lnTo>
                  <a:lnTo>
                    <a:pt x="2527766" y="969092"/>
                  </a:lnTo>
                  <a:lnTo>
                    <a:pt x="2527762" y="213321"/>
                  </a:lnTo>
                  <a:lnTo>
                    <a:pt x="2527588" y="172597"/>
                  </a:lnTo>
                  <a:lnTo>
                    <a:pt x="2523352" y="113001"/>
                  </a:lnTo>
                  <a:lnTo>
                    <a:pt x="2504710" y="62607"/>
                  </a:lnTo>
                  <a:lnTo>
                    <a:pt x="2465159" y="23056"/>
                  </a:lnTo>
                  <a:lnTo>
                    <a:pt x="2414764" y="4410"/>
                  </a:lnTo>
                  <a:lnTo>
                    <a:pt x="2355169" y="163"/>
                  </a:lnTo>
                  <a:lnTo>
                    <a:pt x="2314444" y="0"/>
                  </a:lnTo>
                  <a:close/>
                </a:path>
              </a:pathLst>
            </a:custGeom>
            <a:solidFill>
              <a:srgbClr val="494F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42"/>
            <p:cNvSpPr txBox="1"/>
            <p:nvPr/>
          </p:nvSpPr>
          <p:spPr>
            <a:xfrm>
              <a:off x="8799640" y="2567590"/>
              <a:ext cx="2009139" cy="7569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0"/>
                </a:spcBef>
              </a:pPr>
              <a:r>
                <a:rPr sz="4800" b="1" spc="-265" dirty="0">
                  <a:solidFill>
                    <a:srgbClr val="FFC701"/>
                  </a:solidFill>
                  <a:latin typeface="微软雅黑" panose="020B0503020204020204" charset="-122"/>
                  <a:cs typeface="微软雅黑" panose="020B0503020204020204" charset="-122"/>
                </a:rPr>
                <a:t>3000</a:t>
              </a:r>
              <a:r>
                <a:rPr sz="4800" b="1" spc="-885" dirty="0">
                  <a:solidFill>
                    <a:srgbClr val="FFC701"/>
                  </a:solidFill>
                  <a:latin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600" b="1" spc="-352" baseline="1900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万</a:t>
              </a:r>
              <a:r>
                <a:rPr sz="3600" b="1" spc="-270" baseline="1900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+</a:t>
              </a:r>
              <a:endParaRPr sz="3600" baseline="190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object 43"/>
            <p:cNvSpPr txBox="1"/>
            <p:nvPr/>
          </p:nvSpPr>
          <p:spPr>
            <a:xfrm>
              <a:off x="9091740" y="2338990"/>
              <a:ext cx="1295400" cy="3302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000" b="1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全平台粉丝</a:t>
              </a:r>
              <a:endParaRPr sz="20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" name="object 44"/>
            <p:cNvSpPr txBox="1"/>
            <p:nvPr/>
          </p:nvSpPr>
          <p:spPr>
            <a:xfrm>
              <a:off x="9091740" y="3888390"/>
              <a:ext cx="1374140" cy="7569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0"/>
                </a:spcBef>
              </a:pPr>
              <a:r>
                <a:rPr sz="7200" b="1" spc="-419" baseline="-7000" dirty="0">
                  <a:solidFill>
                    <a:srgbClr val="FFC701"/>
                  </a:solidFill>
                  <a:latin typeface="微软雅黑" panose="020B0503020204020204" charset="-122"/>
                  <a:cs typeface="微软雅黑" panose="020B0503020204020204" charset="-122"/>
                </a:rPr>
                <a:t>40</a:t>
              </a:r>
              <a:r>
                <a:rPr sz="7200" b="1" spc="-1425" baseline="-7000" dirty="0">
                  <a:solidFill>
                    <a:srgbClr val="FFC701"/>
                  </a:solidFill>
                  <a:latin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400" b="1" spc="-235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亿 </a:t>
              </a:r>
              <a:r>
                <a:rPr sz="2400" b="1" spc="-18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+</a:t>
              </a:r>
              <a:endParaRPr sz="24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" name="object 45"/>
            <p:cNvSpPr txBox="1"/>
            <p:nvPr/>
          </p:nvSpPr>
          <p:spPr>
            <a:xfrm>
              <a:off x="8990140" y="3735990"/>
              <a:ext cx="1549400" cy="3302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000" b="1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累计播放次数</a:t>
              </a:r>
              <a:endParaRPr sz="20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" name="object 46"/>
            <p:cNvSpPr txBox="1"/>
            <p:nvPr/>
          </p:nvSpPr>
          <p:spPr>
            <a:xfrm>
              <a:off x="8774240" y="5374290"/>
              <a:ext cx="1996439" cy="7569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0"/>
                </a:spcBef>
              </a:pPr>
              <a:r>
                <a:rPr sz="4800" b="1" spc="-265" dirty="0">
                  <a:solidFill>
                    <a:srgbClr val="FFC701"/>
                  </a:solidFill>
                  <a:latin typeface="微软雅黑" panose="020B0503020204020204" charset="-122"/>
                  <a:cs typeface="微软雅黑" panose="020B0503020204020204" charset="-122"/>
                </a:rPr>
                <a:t>8000</a:t>
              </a:r>
              <a:r>
                <a:rPr sz="4800" b="1" spc="-975" dirty="0">
                  <a:solidFill>
                    <a:srgbClr val="FFC701"/>
                  </a:solidFill>
                  <a:latin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600" b="1" spc="-352" baseline="1400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万</a:t>
              </a:r>
              <a:r>
                <a:rPr sz="3600" b="1" spc="-270" baseline="1400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+</a:t>
              </a:r>
              <a:endParaRPr sz="3600" baseline="140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object 47"/>
            <p:cNvSpPr txBox="1"/>
            <p:nvPr/>
          </p:nvSpPr>
          <p:spPr>
            <a:xfrm>
              <a:off x="8837740" y="5158390"/>
              <a:ext cx="1803400" cy="3302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000" b="1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最高单集播放量</a:t>
              </a:r>
              <a:endParaRPr sz="20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" name="object 48"/>
            <p:cNvSpPr/>
            <p:nvPr/>
          </p:nvSpPr>
          <p:spPr>
            <a:xfrm>
              <a:off x="887540" y="2594157"/>
              <a:ext cx="2789555" cy="635000"/>
            </a:xfrm>
            <a:custGeom>
              <a:avLst/>
              <a:gdLst/>
              <a:ahLst/>
              <a:cxnLst/>
              <a:rect l="l" t="t" r="r" b="b"/>
              <a:pathLst>
                <a:path w="2789554" h="635000">
                  <a:moveTo>
                    <a:pt x="2604925" y="0"/>
                  </a:moveTo>
                  <a:lnTo>
                    <a:pt x="184949" y="0"/>
                  </a:lnTo>
                  <a:lnTo>
                    <a:pt x="149324" y="140"/>
                  </a:lnTo>
                  <a:lnTo>
                    <a:pt x="97551" y="3806"/>
                  </a:lnTo>
                  <a:lnTo>
                    <a:pt x="54039" y="19901"/>
                  </a:lnTo>
                  <a:lnTo>
                    <a:pt x="19901" y="54040"/>
                  </a:lnTo>
                  <a:lnTo>
                    <a:pt x="3805" y="97551"/>
                  </a:lnTo>
                  <a:lnTo>
                    <a:pt x="139" y="149324"/>
                  </a:lnTo>
                  <a:lnTo>
                    <a:pt x="0" y="184132"/>
                  </a:lnTo>
                  <a:lnTo>
                    <a:pt x="3" y="450869"/>
                  </a:lnTo>
                  <a:lnTo>
                    <a:pt x="1139" y="514021"/>
                  </a:lnTo>
                  <a:lnTo>
                    <a:pt x="9023" y="558935"/>
                  </a:lnTo>
                  <a:lnTo>
                    <a:pt x="35112" y="599887"/>
                  </a:lnTo>
                  <a:lnTo>
                    <a:pt x="76064" y="625976"/>
                  </a:lnTo>
                  <a:lnTo>
                    <a:pt x="120978" y="633872"/>
                  </a:lnTo>
                  <a:lnTo>
                    <a:pt x="184131" y="635000"/>
                  </a:lnTo>
                  <a:lnTo>
                    <a:pt x="2604106" y="635000"/>
                  </a:lnTo>
                  <a:lnTo>
                    <a:pt x="2667976" y="633872"/>
                  </a:lnTo>
                  <a:lnTo>
                    <a:pt x="2712992" y="625976"/>
                  </a:lnTo>
                  <a:lnTo>
                    <a:pt x="2753944" y="599887"/>
                  </a:lnTo>
                  <a:lnTo>
                    <a:pt x="2780033" y="558935"/>
                  </a:lnTo>
                  <a:lnTo>
                    <a:pt x="2787932" y="513919"/>
                  </a:lnTo>
                  <a:lnTo>
                    <a:pt x="2789056" y="450869"/>
                  </a:lnTo>
                  <a:lnTo>
                    <a:pt x="2789053" y="184132"/>
                  </a:lnTo>
                  <a:lnTo>
                    <a:pt x="2787917" y="120979"/>
                  </a:lnTo>
                  <a:lnTo>
                    <a:pt x="2780033" y="76065"/>
                  </a:lnTo>
                  <a:lnTo>
                    <a:pt x="2753944" y="35113"/>
                  </a:lnTo>
                  <a:lnTo>
                    <a:pt x="2712992" y="9023"/>
                  </a:lnTo>
                  <a:lnTo>
                    <a:pt x="2668078" y="1127"/>
                  </a:lnTo>
                  <a:lnTo>
                    <a:pt x="2604925" y="0"/>
                  </a:lnTo>
                  <a:close/>
                </a:path>
              </a:pathLst>
            </a:custGeom>
            <a:solidFill>
              <a:srgbClr val="8484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49"/>
            <p:cNvSpPr/>
            <p:nvPr/>
          </p:nvSpPr>
          <p:spPr>
            <a:xfrm>
              <a:off x="887540" y="3607707"/>
              <a:ext cx="2789555" cy="635000"/>
            </a:xfrm>
            <a:custGeom>
              <a:avLst/>
              <a:gdLst/>
              <a:ahLst/>
              <a:cxnLst/>
              <a:rect l="l" t="t" r="r" b="b"/>
              <a:pathLst>
                <a:path w="2789554" h="635000">
                  <a:moveTo>
                    <a:pt x="2604925" y="0"/>
                  </a:moveTo>
                  <a:lnTo>
                    <a:pt x="184949" y="0"/>
                  </a:lnTo>
                  <a:lnTo>
                    <a:pt x="149324" y="140"/>
                  </a:lnTo>
                  <a:lnTo>
                    <a:pt x="97551" y="3806"/>
                  </a:lnTo>
                  <a:lnTo>
                    <a:pt x="54039" y="19900"/>
                  </a:lnTo>
                  <a:lnTo>
                    <a:pt x="19901" y="54039"/>
                  </a:lnTo>
                  <a:lnTo>
                    <a:pt x="3805" y="97550"/>
                  </a:lnTo>
                  <a:lnTo>
                    <a:pt x="139" y="149323"/>
                  </a:lnTo>
                  <a:lnTo>
                    <a:pt x="0" y="184130"/>
                  </a:lnTo>
                  <a:lnTo>
                    <a:pt x="3" y="450867"/>
                  </a:lnTo>
                  <a:lnTo>
                    <a:pt x="1139" y="514020"/>
                  </a:lnTo>
                  <a:lnTo>
                    <a:pt x="9023" y="558934"/>
                  </a:lnTo>
                  <a:lnTo>
                    <a:pt x="35112" y="599886"/>
                  </a:lnTo>
                  <a:lnTo>
                    <a:pt x="76064" y="625976"/>
                  </a:lnTo>
                  <a:lnTo>
                    <a:pt x="120978" y="633872"/>
                  </a:lnTo>
                  <a:lnTo>
                    <a:pt x="184131" y="635000"/>
                  </a:lnTo>
                  <a:lnTo>
                    <a:pt x="2604106" y="635000"/>
                  </a:lnTo>
                  <a:lnTo>
                    <a:pt x="2667976" y="633872"/>
                  </a:lnTo>
                  <a:lnTo>
                    <a:pt x="2712992" y="625976"/>
                  </a:lnTo>
                  <a:lnTo>
                    <a:pt x="2753944" y="599886"/>
                  </a:lnTo>
                  <a:lnTo>
                    <a:pt x="2780033" y="558934"/>
                  </a:lnTo>
                  <a:lnTo>
                    <a:pt x="2787932" y="513918"/>
                  </a:lnTo>
                  <a:lnTo>
                    <a:pt x="2789056" y="450867"/>
                  </a:lnTo>
                  <a:lnTo>
                    <a:pt x="2789053" y="184130"/>
                  </a:lnTo>
                  <a:lnTo>
                    <a:pt x="2787917" y="120978"/>
                  </a:lnTo>
                  <a:lnTo>
                    <a:pt x="2780033" y="76064"/>
                  </a:lnTo>
                  <a:lnTo>
                    <a:pt x="2753944" y="35112"/>
                  </a:lnTo>
                  <a:lnTo>
                    <a:pt x="2712992" y="9022"/>
                  </a:lnTo>
                  <a:lnTo>
                    <a:pt x="2668078" y="1127"/>
                  </a:lnTo>
                  <a:lnTo>
                    <a:pt x="2604925" y="0"/>
                  </a:lnTo>
                  <a:close/>
                </a:path>
              </a:pathLst>
            </a:custGeom>
            <a:solidFill>
              <a:srgbClr val="8484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50"/>
            <p:cNvSpPr/>
            <p:nvPr/>
          </p:nvSpPr>
          <p:spPr>
            <a:xfrm>
              <a:off x="887540" y="4621783"/>
              <a:ext cx="2789555" cy="635000"/>
            </a:xfrm>
            <a:custGeom>
              <a:avLst/>
              <a:gdLst/>
              <a:ahLst/>
              <a:cxnLst/>
              <a:rect l="l" t="t" r="r" b="b"/>
              <a:pathLst>
                <a:path w="2789554" h="635000">
                  <a:moveTo>
                    <a:pt x="2604925" y="0"/>
                  </a:moveTo>
                  <a:lnTo>
                    <a:pt x="184949" y="0"/>
                  </a:lnTo>
                  <a:lnTo>
                    <a:pt x="149324" y="140"/>
                  </a:lnTo>
                  <a:lnTo>
                    <a:pt x="97551" y="3806"/>
                  </a:lnTo>
                  <a:lnTo>
                    <a:pt x="54039" y="19901"/>
                  </a:lnTo>
                  <a:lnTo>
                    <a:pt x="19901" y="54039"/>
                  </a:lnTo>
                  <a:lnTo>
                    <a:pt x="3805" y="97550"/>
                  </a:lnTo>
                  <a:lnTo>
                    <a:pt x="139" y="149324"/>
                  </a:lnTo>
                  <a:lnTo>
                    <a:pt x="0" y="184130"/>
                  </a:lnTo>
                  <a:lnTo>
                    <a:pt x="3" y="450869"/>
                  </a:lnTo>
                  <a:lnTo>
                    <a:pt x="1139" y="514021"/>
                  </a:lnTo>
                  <a:lnTo>
                    <a:pt x="9023" y="558934"/>
                  </a:lnTo>
                  <a:lnTo>
                    <a:pt x="35112" y="599887"/>
                  </a:lnTo>
                  <a:lnTo>
                    <a:pt x="76064" y="625976"/>
                  </a:lnTo>
                  <a:lnTo>
                    <a:pt x="120978" y="633872"/>
                  </a:lnTo>
                  <a:lnTo>
                    <a:pt x="184131" y="635000"/>
                  </a:lnTo>
                  <a:lnTo>
                    <a:pt x="2604106" y="635000"/>
                  </a:lnTo>
                  <a:lnTo>
                    <a:pt x="2667976" y="633872"/>
                  </a:lnTo>
                  <a:lnTo>
                    <a:pt x="2712992" y="625976"/>
                  </a:lnTo>
                  <a:lnTo>
                    <a:pt x="2753944" y="599887"/>
                  </a:lnTo>
                  <a:lnTo>
                    <a:pt x="2780033" y="558934"/>
                  </a:lnTo>
                  <a:lnTo>
                    <a:pt x="2787932" y="513918"/>
                  </a:lnTo>
                  <a:lnTo>
                    <a:pt x="2789056" y="450869"/>
                  </a:lnTo>
                  <a:lnTo>
                    <a:pt x="2789053" y="184130"/>
                  </a:lnTo>
                  <a:lnTo>
                    <a:pt x="2787917" y="120978"/>
                  </a:lnTo>
                  <a:lnTo>
                    <a:pt x="2780033" y="76064"/>
                  </a:lnTo>
                  <a:lnTo>
                    <a:pt x="2753944" y="35112"/>
                  </a:lnTo>
                  <a:lnTo>
                    <a:pt x="2712992" y="9023"/>
                  </a:lnTo>
                  <a:lnTo>
                    <a:pt x="2668078" y="1127"/>
                  </a:lnTo>
                  <a:lnTo>
                    <a:pt x="2604925" y="0"/>
                  </a:lnTo>
                  <a:close/>
                </a:path>
              </a:pathLst>
            </a:custGeom>
            <a:solidFill>
              <a:srgbClr val="8484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51"/>
            <p:cNvSpPr/>
            <p:nvPr/>
          </p:nvSpPr>
          <p:spPr>
            <a:xfrm>
              <a:off x="887540" y="5533002"/>
              <a:ext cx="2789555" cy="635000"/>
            </a:xfrm>
            <a:custGeom>
              <a:avLst/>
              <a:gdLst/>
              <a:ahLst/>
              <a:cxnLst/>
              <a:rect l="l" t="t" r="r" b="b"/>
              <a:pathLst>
                <a:path w="2789554" h="635000">
                  <a:moveTo>
                    <a:pt x="2604925" y="0"/>
                  </a:moveTo>
                  <a:lnTo>
                    <a:pt x="184949" y="0"/>
                  </a:lnTo>
                  <a:lnTo>
                    <a:pt x="149324" y="140"/>
                  </a:lnTo>
                  <a:lnTo>
                    <a:pt x="97551" y="3806"/>
                  </a:lnTo>
                  <a:lnTo>
                    <a:pt x="54039" y="19901"/>
                  </a:lnTo>
                  <a:lnTo>
                    <a:pt x="19901" y="54040"/>
                  </a:lnTo>
                  <a:lnTo>
                    <a:pt x="3805" y="97551"/>
                  </a:lnTo>
                  <a:lnTo>
                    <a:pt x="139" y="149324"/>
                  </a:lnTo>
                  <a:lnTo>
                    <a:pt x="0" y="184130"/>
                  </a:lnTo>
                  <a:lnTo>
                    <a:pt x="3" y="450869"/>
                  </a:lnTo>
                  <a:lnTo>
                    <a:pt x="1139" y="514021"/>
                  </a:lnTo>
                  <a:lnTo>
                    <a:pt x="9023" y="558935"/>
                  </a:lnTo>
                  <a:lnTo>
                    <a:pt x="35112" y="599887"/>
                  </a:lnTo>
                  <a:lnTo>
                    <a:pt x="76064" y="625977"/>
                  </a:lnTo>
                  <a:lnTo>
                    <a:pt x="120978" y="633872"/>
                  </a:lnTo>
                  <a:lnTo>
                    <a:pt x="184131" y="635000"/>
                  </a:lnTo>
                  <a:lnTo>
                    <a:pt x="2604106" y="635000"/>
                  </a:lnTo>
                  <a:lnTo>
                    <a:pt x="2667976" y="633872"/>
                  </a:lnTo>
                  <a:lnTo>
                    <a:pt x="2712992" y="625977"/>
                  </a:lnTo>
                  <a:lnTo>
                    <a:pt x="2753944" y="599887"/>
                  </a:lnTo>
                  <a:lnTo>
                    <a:pt x="2780033" y="558935"/>
                  </a:lnTo>
                  <a:lnTo>
                    <a:pt x="2787932" y="513919"/>
                  </a:lnTo>
                  <a:lnTo>
                    <a:pt x="2789056" y="450869"/>
                  </a:lnTo>
                  <a:lnTo>
                    <a:pt x="2789053" y="184130"/>
                  </a:lnTo>
                  <a:lnTo>
                    <a:pt x="2787917" y="120979"/>
                  </a:lnTo>
                  <a:lnTo>
                    <a:pt x="2780033" y="76065"/>
                  </a:lnTo>
                  <a:lnTo>
                    <a:pt x="2753944" y="35113"/>
                  </a:lnTo>
                  <a:lnTo>
                    <a:pt x="2712992" y="9023"/>
                  </a:lnTo>
                  <a:lnTo>
                    <a:pt x="2668078" y="1127"/>
                  </a:lnTo>
                  <a:lnTo>
                    <a:pt x="2640078" y="140"/>
                  </a:lnTo>
                  <a:lnTo>
                    <a:pt x="2604925" y="0"/>
                  </a:lnTo>
                  <a:close/>
                </a:path>
              </a:pathLst>
            </a:custGeom>
            <a:solidFill>
              <a:srgbClr val="8484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52"/>
            <p:cNvSpPr txBox="1"/>
            <p:nvPr/>
          </p:nvSpPr>
          <p:spPr>
            <a:xfrm>
              <a:off x="1286076" y="2733486"/>
              <a:ext cx="2169890" cy="340349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30480" algn="r">
                <a:lnSpc>
                  <a:spcPct val="100000"/>
                </a:lnSpc>
                <a:spcBef>
                  <a:spcPts val="100"/>
                </a:spcBef>
              </a:pPr>
              <a:r>
                <a:rPr lang="en-US" sz="4800" b="1" spc="-307" baseline="1400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1314</a:t>
              </a:r>
              <a:r>
                <a:rPr sz="4000" b="1" spc="-307" baseline="1400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万+</a:t>
              </a:r>
              <a:endParaRPr sz="3600" baseline="14000" dirty="0">
                <a:latin typeface="微软雅黑" panose="020B0503020204020204" charset="-122"/>
                <a:cs typeface="微软雅黑" panose="020B0503020204020204" charset="-122"/>
              </a:endParaRPr>
            </a:p>
            <a:p>
              <a:pPr marR="30480" algn="r">
                <a:lnSpc>
                  <a:spcPct val="100000"/>
                </a:lnSpc>
                <a:spcBef>
                  <a:spcPts val="3200"/>
                </a:spcBef>
              </a:pPr>
              <a:r>
                <a:rPr sz="4000" b="1" spc="-285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86</a:t>
              </a:r>
              <a:r>
                <a:rPr lang="en-US" sz="4000" b="1" spc="-285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1</a:t>
              </a:r>
              <a:r>
                <a:rPr sz="3600" b="1" spc="-307" baseline="1400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万+</a:t>
              </a:r>
              <a:endParaRPr sz="3600" baseline="14000" dirty="0">
                <a:latin typeface="微软雅黑" panose="020B0503020204020204" charset="-122"/>
                <a:cs typeface="微软雅黑" panose="020B0503020204020204" charset="-122"/>
              </a:endParaRPr>
            </a:p>
            <a:p>
              <a:pPr marR="30480" algn="r">
                <a:lnSpc>
                  <a:spcPct val="100000"/>
                </a:lnSpc>
                <a:spcBef>
                  <a:spcPts val="3000"/>
                </a:spcBef>
              </a:pPr>
              <a:r>
                <a:rPr sz="4000" b="1" spc="-295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26</a:t>
              </a:r>
              <a:r>
                <a:rPr lang="en-US" sz="4000" b="1" spc="-15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1</a:t>
              </a:r>
              <a:r>
                <a:rPr sz="3600" b="1" spc="-307" baseline="900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万+</a:t>
              </a:r>
              <a:endParaRPr sz="3600" baseline="9000" dirty="0">
                <a:latin typeface="微软雅黑" panose="020B0503020204020204" charset="-122"/>
                <a:cs typeface="微软雅黑" panose="020B0503020204020204" charset="-122"/>
              </a:endParaRPr>
            </a:p>
            <a:p>
              <a:pPr marR="30480" algn="r">
                <a:lnSpc>
                  <a:spcPct val="100000"/>
                </a:lnSpc>
                <a:spcBef>
                  <a:spcPts val="2000"/>
                </a:spcBef>
              </a:pPr>
              <a:r>
                <a:rPr lang="en-US" sz="6000" b="1" spc="-165" baseline="-800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7</a:t>
              </a:r>
              <a:r>
                <a:rPr sz="6000" b="1" spc="-165" baseline="-800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0</a:t>
              </a:r>
              <a:r>
                <a:rPr sz="2400" b="1" spc="-204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万+</a:t>
              </a:r>
              <a:endParaRPr sz="2400"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" name="object 53"/>
            <p:cNvSpPr/>
            <p:nvPr/>
          </p:nvSpPr>
          <p:spPr>
            <a:xfrm>
              <a:off x="1294055" y="2746019"/>
              <a:ext cx="488315" cy="393065"/>
            </a:xfrm>
            <a:custGeom>
              <a:avLst/>
              <a:gdLst/>
              <a:ahLst/>
              <a:cxnLst/>
              <a:rect l="l" t="t" r="r" b="b"/>
              <a:pathLst>
                <a:path w="488314" h="393064">
                  <a:moveTo>
                    <a:pt x="231676" y="0"/>
                  </a:moveTo>
                  <a:lnTo>
                    <a:pt x="185016" y="11487"/>
                  </a:lnTo>
                  <a:lnTo>
                    <a:pt x="150384" y="29679"/>
                  </a:lnTo>
                  <a:lnTo>
                    <a:pt x="106845" y="62019"/>
                  </a:lnTo>
                  <a:lnTo>
                    <a:pt x="58660" y="110995"/>
                  </a:lnTo>
                  <a:lnTo>
                    <a:pt x="24711" y="159543"/>
                  </a:lnTo>
                  <a:lnTo>
                    <a:pt x="5611" y="204289"/>
                  </a:lnTo>
                  <a:lnTo>
                    <a:pt x="0" y="237344"/>
                  </a:lnTo>
                  <a:lnTo>
                    <a:pt x="66" y="247690"/>
                  </a:lnTo>
                  <a:lnTo>
                    <a:pt x="13966" y="295544"/>
                  </a:lnTo>
                  <a:lnTo>
                    <a:pt x="51080" y="337307"/>
                  </a:lnTo>
                  <a:lnTo>
                    <a:pt x="87501" y="360068"/>
                  </a:lnTo>
                  <a:lnTo>
                    <a:pt x="138269" y="379455"/>
                  </a:lnTo>
                  <a:lnTo>
                    <a:pt x="201975" y="391348"/>
                  </a:lnTo>
                  <a:lnTo>
                    <a:pt x="234663" y="393070"/>
                  </a:lnTo>
                  <a:lnTo>
                    <a:pt x="268760" y="390863"/>
                  </a:lnTo>
                  <a:lnTo>
                    <a:pt x="310237" y="384901"/>
                  </a:lnTo>
                  <a:lnTo>
                    <a:pt x="368107" y="366697"/>
                  </a:lnTo>
                  <a:lnTo>
                    <a:pt x="380251" y="360825"/>
                  </a:lnTo>
                  <a:lnTo>
                    <a:pt x="210049" y="360825"/>
                  </a:lnTo>
                  <a:lnTo>
                    <a:pt x="185245" y="359450"/>
                  </a:lnTo>
                  <a:lnTo>
                    <a:pt x="137642" y="349267"/>
                  </a:lnTo>
                  <a:lnTo>
                    <a:pt x="102441" y="332606"/>
                  </a:lnTo>
                  <a:lnTo>
                    <a:pt x="71203" y="303710"/>
                  </a:lnTo>
                  <a:lnTo>
                    <a:pt x="55555" y="260682"/>
                  </a:lnTo>
                  <a:lnTo>
                    <a:pt x="58018" y="238660"/>
                  </a:lnTo>
                  <a:lnTo>
                    <a:pt x="76028" y="202852"/>
                  </a:lnTo>
                  <a:lnTo>
                    <a:pt x="111655" y="170965"/>
                  </a:lnTo>
                  <a:lnTo>
                    <a:pt x="148337" y="152115"/>
                  </a:lnTo>
                  <a:lnTo>
                    <a:pt x="187888" y="140600"/>
                  </a:lnTo>
                  <a:lnTo>
                    <a:pt x="230208" y="135735"/>
                  </a:lnTo>
                  <a:lnTo>
                    <a:pt x="412679" y="135735"/>
                  </a:lnTo>
                  <a:lnTo>
                    <a:pt x="413863" y="132329"/>
                  </a:lnTo>
                  <a:lnTo>
                    <a:pt x="415856" y="125098"/>
                  </a:lnTo>
                  <a:lnTo>
                    <a:pt x="417220" y="117725"/>
                  </a:lnTo>
                  <a:lnTo>
                    <a:pt x="417809" y="110176"/>
                  </a:lnTo>
                  <a:lnTo>
                    <a:pt x="416727" y="98128"/>
                  </a:lnTo>
                  <a:lnTo>
                    <a:pt x="412856" y="87711"/>
                  </a:lnTo>
                  <a:lnTo>
                    <a:pt x="412616" y="87408"/>
                  </a:lnTo>
                  <a:lnTo>
                    <a:pt x="275726" y="87408"/>
                  </a:lnTo>
                  <a:lnTo>
                    <a:pt x="270966" y="82556"/>
                  </a:lnTo>
                  <a:lnTo>
                    <a:pt x="272358" y="79609"/>
                  </a:lnTo>
                  <a:lnTo>
                    <a:pt x="273025" y="76889"/>
                  </a:lnTo>
                  <a:lnTo>
                    <a:pt x="273091" y="76705"/>
                  </a:lnTo>
                  <a:lnTo>
                    <a:pt x="275737" y="66536"/>
                  </a:lnTo>
                  <a:lnTo>
                    <a:pt x="277528" y="56369"/>
                  </a:lnTo>
                  <a:lnTo>
                    <a:pt x="278251" y="46075"/>
                  </a:lnTo>
                  <a:lnTo>
                    <a:pt x="277663" y="35617"/>
                  </a:lnTo>
                  <a:lnTo>
                    <a:pt x="273717" y="21976"/>
                  </a:lnTo>
                  <a:lnTo>
                    <a:pt x="265984" y="11226"/>
                  </a:lnTo>
                  <a:lnTo>
                    <a:pt x="255005" y="3852"/>
                  </a:lnTo>
                  <a:lnTo>
                    <a:pt x="241322" y="335"/>
                  </a:lnTo>
                  <a:lnTo>
                    <a:pt x="231676" y="0"/>
                  </a:lnTo>
                  <a:close/>
                </a:path>
                <a:path w="488314" h="393064">
                  <a:moveTo>
                    <a:pt x="412679" y="135735"/>
                  </a:moveTo>
                  <a:lnTo>
                    <a:pt x="230208" y="135735"/>
                  </a:lnTo>
                  <a:lnTo>
                    <a:pt x="251110" y="135863"/>
                  </a:lnTo>
                  <a:lnTo>
                    <a:pt x="271739" y="137820"/>
                  </a:lnTo>
                  <a:lnTo>
                    <a:pt x="312131" y="147626"/>
                  </a:lnTo>
                  <a:lnTo>
                    <a:pt x="351753" y="167883"/>
                  </a:lnTo>
                  <a:lnTo>
                    <a:pt x="380133" y="197494"/>
                  </a:lnTo>
                  <a:lnTo>
                    <a:pt x="392123" y="234862"/>
                  </a:lnTo>
                  <a:lnTo>
                    <a:pt x="391707" y="247690"/>
                  </a:lnTo>
                  <a:lnTo>
                    <a:pt x="376239" y="287251"/>
                  </a:lnTo>
                  <a:lnTo>
                    <a:pt x="341028" y="321978"/>
                  </a:lnTo>
                  <a:lnTo>
                    <a:pt x="300906" y="343565"/>
                  </a:lnTo>
                  <a:lnTo>
                    <a:pt x="257161" y="356171"/>
                  </a:lnTo>
                  <a:lnTo>
                    <a:pt x="210049" y="360825"/>
                  </a:lnTo>
                  <a:lnTo>
                    <a:pt x="380251" y="360825"/>
                  </a:lnTo>
                  <a:lnTo>
                    <a:pt x="420163" y="337747"/>
                  </a:lnTo>
                  <a:lnTo>
                    <a:pt x="455108" y="306543"/>
                  </a:lnTo>
                  <a:lnTo>
                    <a:pt x="481384" y="264655"/>
                  </a:lnTo>
                  <a:lnTo>
                    <a:pt x="487766" y="231569"/>
                  </a:lnTo>
                  <a:lnTo>
                    <a:pt x="486688" y="220166"/>
                  </a:lnTo>
                  <a:lnTo>
                    <a:pt x="469447" y="185461"/>
                  </a:lnTo>
                  <a:lnTo>
                    <a:pt x="430067" y="159184"/>
                  </a:lnTo>
                  <a:lnTo>
                    <a:pt x="408931" y="152311"/>
                  </a:lnTo>
                  <a:lnTo>
                    <a:pt x="407590" y="149523"/>
                  </a:lnTo>
                  <a:lnTo>
                    <a:pt x="411388" y="139450"/>
                  </a:lnTo>
                  <a:lnTo>
                    <a:pt x="412679" y="135735"/>
                  </a:lnTo>
                  <a:close/>
                </a:path>
                <a:path w="488314" h="393064">
                  <a:moveTo>
                    <a:pt x="362622" y="65666"/>
                  </a:moveTo>
                  <a:lnTo>
                    <a:pt x="315193" y="73736"/>
                  </a:lnTo>
                  <a:lnTo>
                    <a:pt x="289087" y="83112"/>
                  </a:lnTo>
                  <a:lnTo>
                    <a:pt x="278986" y="86610"/>
                  </a:lnTo>
                  <a:lnTo>
                    <a:pt x="275726" y="87408"/>
                  </a:lnTo>
                  <a:lnTo>
                    <a:pt x="412616" y="87408"/>
                  </a:lnTo>
                  <a:lnTo>
                    <a:pt x="406013" y="79051"/>
                  </a:lnTo>
                  <a:lnTo>
                    <a:pt x="396018" y="72276"/>
                  </a:lnTo>
                  <a:lnTo>
                    <a:pt x="385152" y="68151"/>
                  </a:lnTo>
                  <a:lnTo>
                    <a:pt x="373990" y="66105"/>
                  </a:lnTo>
                  <a:lnTo>
                    <a:pt x="362622" y="656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54"/>
            <p:cNvSpPr/>
            <p:nvPr/>
          </p:nvSpPr>
          <p:spPr>
            <a:xfrm>
              <a:off x="1657036" y="2681937"/>
              <a:ext cx="196012" cy="209649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55"/>
            <p:cNvSpPr/>
            <p:nvPr/>
          </p:nvSpPr>
          <p:spPr>
            <a:xfrm>
              <a:off x="1417622" y="2927019"/>
              <a:ext cx="177063" cy="15692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56"/>
            <p:cNvSpPr/>
            <p:nvPr/>
          </p:nvSpPr>
          <p:spPr>
            <a:xfrm>
              <a:off x="1268986" y="4726590"/>
              <a:ext cx="398780" cy="364490"/>
            </a:xfrm>
            <a:custGeom>
              <a:avLst/>
              <a:gdLst/>
              <a:ahLst/>
              <a:cxnLst/>
              <a:rect l="l" t="t" r="r" b="b"/>
              <a:pathLst>
                <a:path w="398780" h="364489">
                  <a:moveTo>
                    <a:pt x="77326" y="306925"/>
                  </a:moveTo>
                  <a:lnTo>
                    <a:pt x="75122" y="314291"/>
                  </a:lnTo>
                  <a:lnTo>
                    <a:pt x="71408" y="326581"/>
                  </a:lnTo>
                  <a:lnTo>
                    <a:pt x="59955" y="363816"/>
                  </a:lnTo>
                  <a:lnTo>
                    <a:pt x="62677" y="364060"/>
                  </a:lnTo>
                  <a:lnTo>
                    <a:pt x="64125" y="362728"/>
                  </a:lnTo>
                  <a:lnTo>
                    <a:pt x="124734" y="331006"/>
                  </a:lnTo>
                  <a:lnTo>
                    <a:pt x="127700" y="330717"/>
                  </a:lnTo>
                  <a:lnTo>
                    <a:pt x="217505" y="330717"/>
                  </a:lnTo>
                  <a:lnTo>
                    <a:pt x="212523" y="308547"/>
                  </a:lnTo>
                  <a:lnTo>
                    <a:pt x="212512" y="307677"/>
                  </a:lnTo>
                  <a:lnTo>
                    <a:pt x="78311" y="307677"/>
                  </a:lnTo>
                  <a:lnTo>
                    <a:pt x="77326" y="306925"/>
                  </a:lnTo>
                  <a:close/>
                </a:path>
                <a:path w="398780" h="364489">
                  <a:moveTo>
                    <a:pt x="217505" y="330717"/>
                  </a:moveTo>
                  <a:lnTo>
                    <a:pt x="127700" y="330717"/>
                  </a:lnTo>
                  <a:lnTo>
                    <a:pt x="138029" y="333113"/>
                  </a:lnTo>
                  <a:lnTo>
                    <a:pt x="186601" y="341687"/>
                  </a:lnTo>
                  <a:lnTo>
                    <a:pt x="200741" y="342515"/>
                  </a:lnTo>
                  <a:lnTo>
                    <a:pt x="214983" y="342065"/>
                  </a:lnTo>
                  <a:lnTo>
                    <a:pt x="220478" y="341608"/>
                  </a:lnTo>
                  <a:lnTo>
                    <a:pt x="218747" y="336246"/>
                  </a:lnTo>
                  <a:lnTo>
                    <a:pt x="217505" y="330717"/>
                  </a:lnTo>
                  <a:close/>
                </a:path>
                <a:path w="398780" h="364489">
                  <a:moveTo>
                    <a:pt x="77899" y="305010"/>
                  </a:moveTo>
                  <a:lnTo>
                    <a:pt x="77326" y="306925"/>
                  </a:lnTo>
                  <a:lnTo>
                    <a:pt x="78311" y="307677"/>
                  </a:lnTo>
                  <a:lnTo>
                    <a:pt x="77899" y="305010"/>
                  </a:lnTo>
                  <a:close/>
                </a:path>
                <a:path w="398780" h="364489">
                  <a:moveTo>
                    <a:pt x="212478" y="305010"/>
                  </a:moveTo>
                  <a:lnTo>
                    <a:pt x="77899" y="305010"/>
                  </a:lnTo>
                  <a:lnTo>
                    <a:pt x="78311" y="307677"/>
                  </a:lnTo>
                  <a:lnTo>
                    <a:pt x="212512" y="307677"/>
                  </a:lnTo>
                  <a:lnTo>
                    <a:pt x="212478" y="305010"/>
                  </a:lnTo>
                  <a:close/>
                </a:path>
                <a:path w="398780" h="364489">
                  <a:moveTo>
                    <a:pt x="202067" y="0"/>
                  </a:moveTo>
                  <a:lnTo>
                    <a:pt x="128732" y="11167"/>
                  </a:lnTo>
                  <a:lnTo>
                    <a:pt x="64659" y="44840"/>
                  </a:lnTo>
                  <a:lnTo>
                    <a:pt x="14966" y="105310"/>
                  </a:lnTo>
                  <a:lnTo>
                    <a:pt x="2245" y="141672"/>
                  </a:lnTo>
                  <a:lnTo>
                    <a:pt x="0" y="180174"/>
                  </a:lnTo>
                  <a:lnTo>
                    <a:pt x="8556" y="220801"/>
                  </a:lnTo>
                  <a:lnTo>
                    <a:pt x="33728" y="266414"/>
                  </a:lnTo>
                  <a:lnTo>
                    <a:pt x="71321" y="302335"/>
                  </a:lnTo>
                  <a:lnTo>
                    <a:pt x="77326" y="306925"/>
                  </a:lnTo>
                  <a:lnTo>
                    <a:pt x="77899" y="305010"/>
                  </a:lnTo>
                  <a:lnTo>
                    <a:pt x="212478" y="305010"/>
                  </a:lnTo>
                  <a:lnTo>
                    <a:pt x="217764" y="254905"/>
                  </a:lnTo>
                  <a:lnTo>
                    <a:pt x="245328" y="206152"/>
                  </a:lnTo>
                  <a:lnTo>
                    <a:pt x="286908" y="171644"/>
                  </a:lnTo>
                  <a:lnTo>
                    <a:pt x="331678" y="152552"/>
                  </a:lnTo>
                  <a:lnTo>
                    <a:pt x="372474" y="145572"/>
                  </a:lnTo>
                  <a:lnTo>
                    <a:pt x="393417" y="145301"/>
                  </a:lnTo>
                  <a:lnTo>
                    <a:pt x="397618" y="145301"/>
                  </a:lnTo>
                  <a:lnTo>
                    <a:pt x="398732" y="144438"/>
                  </a:lnTo>
                  <a:lnTo>
                    <a:pt x="397418" y="139259"/>
                  </a:lnTo>
                  <a:lnTo>
                    <a:pt x="268866" y="139253"/>
                  </a:lnTo>
                  <a:lnTo>
                    <a:pt x="130321" y="139253"/>
                  </a:lnTo>
                  <a:lnTo>
                    <a:pt x="119389" y="137053"/>
                  </a:lnTo>
                  <a:lnTo>
                    <a:pt x="102159" y="110943"/>
                  </a:lnTo>
                  <a:lnTo>
                    <a:pt x="104390" y="100249"/>
                  </a:lnTo>
                  <a:lnTo>
                    <a:pt x="110417" y="91303"/>
                  </a:lnTo>
                  <a:lnTo>
                    <a:pt x="119260" y="85194"/>
                  </a:lnTo>
                  <a:lnTo>
                    <a:pt x="129967" y="82887"/>
                  </a:lnTo>
                  <a:lnTo>
                    <a:pt x="268846" y="82886"/>
                  </a:lnTo>
                  <a:lnTo>
                    <a:pt x="371395" y="82886"/>
                  </a:lnTo>
                  <a:lnTo>
                    <a:pt x="358061" y="65304"/>
                  </a:lnTo>
                  <a:lnTo>
                    <a:pt x="334526" y="43996"/>
                  </a:lnTo>
                  <a:lnTo>
                    <a:pt x="306976" y="26430"/>
                  </a:lnTo>
                  <a:lnTo>
                    <a:pt x="273042" y="11631"/>
                  </a:lnTo>
                  <a:lnTo>
                    <a:pt x="238040" y="2876"/>
                  </a:lnTo>
                  <a:lnTo>
                    <a:pt x="202067" y="0"/>
                  </a:lnTo>
                  <a:close/>
                </a:path>
                <a:path w="398780" h="364489">
                  <a:moveTo>
                    <a:pt x="397618" y="145301"/>
                  </a:moveTo>
                  <a:lnTo>
                    <a:pt x="393417" y="145301"/>
                  </a:lnTo>
                  <a:lnTo>
                    <a:pt x="397430" y="145447"/>
                  </a:lnTo>
                  <a:lnTo>
                    <a:pt x="397618" y="145301"/>
                  </a:lnTo>
                  <a:close/>
                </a:path>
                <a:path w="398780" h="364489">
                  <a:moveTo>
                    <a:pt x="371395" y="82886"/>
                  </a:moveTo>
                  <a:lnTo>
                    <a:pt x="268846" y="82886"/>
                  </a:lnTo>
                  <a:lnTo>
                    <a:pt x="279792" y="85067"/>
                  </a:lnTo>
                  <a:lnTo>
                    <a:pt x="288702" y="91082"/>
                  </a:lnTo>
                  <a:lnTo>
                    <a:pt x="294663" y="99997"/>
                  </a:lnTo>
                  <a:lnTo>
                    <a:pt x="294773" y="100422"/>
                  </a:lnTo>
                  <a:lnTo>
                    <a:pt x="296875" y="110943"/>
                  </a:lnTo>
                  <a:lnTo>
                    <a:pt x="296845" y="111393"/>
                  </a:lnTo>
                  <a:lnTo>
                    <a:pt x="268891" y="139259"/>
                  </a:lnTo>
                  <a:lnTo>
                    <a:pt x="397418" y="139259"/>
                  </a:lnTo>
                  <a:lnTo>
                    <a:pt x="394242" y="126703"/>
                  </a:lnTo>
                  <a:lnTo>
                    <a:pt x="391751" y="120144"/>
                  </a:lnTo>
                  <a:lnTo>
                    <a:pt x="377248" y="90604"/>
                  </a:lnTo>
                  <a:lnTo>
                    <a:pt x="371395" y="82886"/>
                  </a:lnTo>
                  <a:close/>
                </a:path>
                <a:path w="398780" h="364489">
                  <a:moveTo>
                    <a:pt x="268840" y="82887"/>
                  </a:moveTo>
                  <a:lnTo>
                    <a:pt x="129967" y="82887"/>
                  </a:lnTo>
                  <a:lnTo>
                    <a:pt x="140865" y="85040"/>
                  </a:lnTo>
                  <a:lnTo>
                    <a:pt x="149859" y="91053"/>
                  </a:lnTo>
                  <a:lnTo>
                    <a:pt x="156008" y="99997"/>
                  </a:lnTo>
                  <a:lnTo>
                    <a:pt x="158372" y="110943"/>
                  </a:lnTo>
                  <a:lnTo>
                    <a:pt x="156272" y="121859"/>
                  </a:lnTo>
                  <a:lnTo>
                    <a:pt x="150278" y="130841"/>
                  </a:lnTo>
                  <a:lnTo>
                    <a:pt x="141318" y="136951"/>
                  </a:lnTo>
                  <a:lnTo>
                    <a:pt x="130321" y="139253"/>
                  </a:lnTo>
                  <a:lnTo>
                    <a:pt x="268866" y="139253"/>
                  </a:lnTo>
                  <a:lnTo>
                    <a:pt x="258087" y="137053"/>
                  </a:lnTo>
                  <a:lnTo>
                    <a:pt x="249231" y="131078"/>
                  </a:lnTo>
                  <a:lnTo>
                    <a:pt x="243185" y="122209"/>
                  </a:lnTo>
                  <a:lnTo>
                    <a:pt x="240919" y="111393"/>
                  </a:lnTo>
                  <a:lnTo>
                    <a:pt x="243086" y="100422"/>
                  </a:lnTo>
                  <a:lnTo>
                    <a:pt x="249106" y="91357"/>
                  </a:lnTo>
                  <a:lnTo>
                    <a:pt x="258014" y="85183"/>
                  </a:lnTo>
                  <a:lnTo>
                    <a:pt x="268840" y="828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57"/>
            <p:cNvSpPr/>
            <p:nvPr/>
          </p:nvSpPr>
          <p:spPr>
            <a:xfrm>
              <a:off x="1488534" y="4877574"/>
              <a:ext cx="339090" cy="306705"/>
            </a:xfrm>
            <a:custGeom>
              <a:avLst/>
              <a:gdLst/>
              <a:ahLst/>
              <a:cxnLst/>
              <a:rect l="l" t="t" r="r" b="b"/>
              <a:pathLst>
                <a:path w="339089" h="306704">
                  <a:moveTo>
                    <a:pt x="279830" y="279460"/>
                  </a:moveTo>
                  <a:lnTo>
                    <a:pt x="229789" y="279460"/>
                  </a:lnTo>
                  <a:lnTo>
                    <a:pt x="233161" y="279780"/>
                  </a:lnTo>
                  <a:lnTo>
                    <a:pt x="244213" y="285688"/>
                  </a:lnTo>
                  <a:lnTo>
                    <a:pt x="251807" y="289266"/>
                  </a:lnTo>
                  <a:lnTo>
                    <a:pt x="286452" y="306215"/>
                  </a:lnTo>
                  <a:lnTo>
                    <a:pt x="287282" y="304117"/>
                  </a:lnTo>
                  <a:lnTo>
                    <a:pt x="286360" y="302709"/>
                  </a:lnTo>
                  <a:lnTo>
                    <a:pt x="280735" y="282604"/>
                  </a:lnTo>
                  <a:lnTo>
                    <a:pt x="279830" y="279460"/>
                  </a:lnTo>
                  <a:close/>
                </a:path>
                <a:path w="339089" h="306704">
                  <a:moveTo>
                    <a:pt x="181446" y="0"/>
                  </a:moveTo>
                  <a:lnTo>
                    <a:pt x="114348" y="7039"/>
                  </a:lnTo>
                  <a:lnTo>
                    <a:pt x="61362" y="32037"/>
                  </a:lnTo>
                  <a:lnTo>
                    <a:pt x="12582" y="87049"/>
                  </a:lnTo>
                  <a:lnTo>
                    <a:pt x="0" y="126569"/>
                  </a:lnTo>
                  <a:lnTo>
                    <a:pt x="916" y="167568"/>
                  </a:lnTo>
                  <a:lnTo>
                    <a:pt x="15697" y="207417"/>
                  </a:lnTo>
                  <a:lnTo>
                    <a:pt x="46502" y="245276"/>
                  </a:lnTo>
                  <a:lnTo>
                    <a:pt x="87527" y="271634"/>
                  </a:lnTo>
                  <a:lnTo>
                    <a:pt x="131702" y="285977"/>
                  </a:lnTo>
                  <a:lnTo>
                    <a:pt x="154624" y="288826"/>
                  </a:lnTo>
                  <a:lnTo>
                    <a:pt x="178082" y="288698"/>
                  </a:lnTo>
                  <a:lnTo>
                    <a:pt x="190131" y="287457"/>
                  </a:lnTo>
                  <a:lnTo>
                    <a:pt x="202076" y="285537"/>
                  </a:lnTo>
                  <a:lnTo>
                    <a:pt x="213938" y="283128"/>
                  </a:lnTo>
                  <a:lnTo>
                    <a:pt x="229789" y="279460"/>
                  </a:lnTo>
                  <a:lnTo>
                    <a:pt x="279830" y="279460"/>
                  </a:lnTo>
                  <a:lnTo>
                    <a:pt x="278057" y="273294"/>
                  </a:lnTo>
                  <a:lnTo>
                    <a:pt x="275248" y="264026"/>
                  </a:lnTo>
                  <a:lnTo>
                    <a:pt x="273906" y="259739"/>
                  </a:lnTo>
                  <a:lnTo>
                    <a:pt x="274858" y="257413"/>
                  </a:lnTo>
                  <a:lnTo>
                    <a:pt x="311484" y="221360"/>
                  </a:lnTo>
                  <a:lnTo>
                    <a:pt x="333569" y="182021"/>
                  </a:lnTo>
                  <a:lnTo>
                    <a:pt x="338805" y="153219"/>
                  </a:lnTo>
                  <a:lnTo>
                    <a:pt x="335557" y="122397"/>
                  </a:lnTo>
                  <a:lnTo>
                    <a:pt x="229405" y="122394"/>
                  </a:lnTo>
                  <a:lnTo>
                    <a:pt x="115296" y="122394"/>
                  </a:lnTo>
                  <a:lnTo>
                    <a:pt x="106475" y="120516"/>
                  </a:lnTo>
                  <a:lnTo>
                    <a:pt x="99323" y="115568"/>
                  </a:lnTo>
                  <a:lnTo>
                    <a:pt x="94541" y="108274"/>
                  </a:lnTo>
                  <a:lnTo>
                    <a:pt x="92847" y="99600"/>
                  </a:lnTo>
                  <a:lnTo>
                    <a:pt x="92832" y="99069"/>
                  </a:lnTo>
                  <a:lnTo>
                    <a:pt x="94596" y="90181"/>
                  </a:lnTo>
                  <a:lnTo>
                    <a:pt x="99409" y="82938"/>
                  </a:lnTo>
                  <a:lnTo>
                    <a:pt x="99519" y="82805"/>
                  </a:lnTo>
                  <a:lnTo>
                    <a:pt x="106773" y="77900"/>
                  </a:lnTo>
                  <a:lnTo>
                    <a:pt x="115764" y="76110"/>
                  </a:lnTo>
                  <a:lnTo>
                    <a:pt x="315952" y="76110"/>
                  </a:lnTo>
                  <a:lnTo>
                    <a:pt x="306967" y="62420"/>
                  </a:lnTo>
                  <a:lnTo>
                    <a:pt x="282602" y="39018"/>
                  </a:lnTo>
                  <a:lnTo>
                    <a:pt x="250901" y="18742"/>
                  </a:lnTo>
                  <a:lnTo>
                    <a:pt x="217143" y="5789"/>
                  </a:lnTo>
                  <a:lnTo>
                    <a:pt x="181446" y="0"/>
                  </a:lnTo>
                  <a:close/>
                </a:path>
                <a:path w="339089" h="306704">
                  <a:moveTo>
                    <a:pt x="315953" y="76111"/>
                  </a:moveTo>
                  <a:lnTo>
                    <a:pt x="229269" y="76111"/>
                  </a:lnTo>
                  <a:lnTo>
                    <a:pt x="238228" y="77857"/>
                  </a:lnTo>
                  <a:lnTo>
                    <a:pt x="245591" y="82805"/>
                  </a:lnTo>
                  <a:lnTo>
                    <a:pt x="250580" y="90181"/>
                  </a:lnTo>
                  <a:lnTo>
                    <a:pt x="252390" y="99069"/>
                  </a:lnTo>
                  <a:lnTo>
                    <a:pt x="252342" y="99600"/>
                  </a:lnTo>
                  <a:lnTo>
                    <a:pt x="250626" y="108274"/>
                  </a:lnTo>
                  <a:lnTo>
                    <a:pt x="245713" y="115644"/>
                  </a:lnTo>
                  <a:lnTo>
                    <a:pt x="238390" y="120597"/>
                  </a:lnTo>
                  <a:lnTo>
                    <a:pt x="229418" y="122397"/>
                  </a:lnTo>
                  <a:lnTo>
                    <a:pt x="335557" y="122397"/>
                  </a:lnTo>
                  <a:lnTo>
                    <a:pt x="335254" y="119526"/>
                  </a:lnTo>
                  <a:lnTo>
                    <a:pt x="324580" y="89257"/>
                  </a:lnTo>
                  <a:lnTo>
                    <a:pt x="315953" y="76111"/>
                  </a:lnTo>
                  <a:close/>
                </a:path>
                <a:path w="339089" h="306704">
                  <a:moveTo>
                    <a:pt x="315952" y="76110"/>
                  </a:moveTo>
                  <a:lnTo>
                    <a:pt x="115764" y="76110"/>
                  </a:lnTo>
                  <a:lnTo>
                    <a:pt x="124535" y="77960"/>
                  </a:lnTo>
                  <a:lnTo>
                    <a:pt x="131809" y="82938"/>
                  </a:lnTo>
                  <a:lnTo>
                    <a:pt x="136745" y="90181"/>
                  </a:lnTo>
                  <a:lnTo>
                    <a:pt x="136838" y="90485"/>
                  </a:lnTo>
                  <a:lnTo>
                    <a:pt x="138665" y="99069"/>
                  </a:lnTo>
                  <a:lnTo>
                    <a:pt x="136873" y="108220"/>
                  </a:lnTo>
                  <a:lnTo>
                    <a:pt x="131888" y="115644"/>
                  </a:lnTo>
                  <a:lnTo>
                    <a:pt x="124430" y="120639"/>
                  </a:lnTo>
                  <a:lnTo>
                    <a:pt x="115296" y="122394"/>
                  </a:lnTo>
                  <a:lnTo>
                    <a:pt x="229405" y="122394"/>
                  </a:lnTo>
                  <a:lnTo>
                    <a:pt x="220547" y="120597"/>
                  </a:lnTo>
                  <a:lnTo>
                    <a:pt x="213288" y="115714"/>
                  </a:lnTo>
                  <a:lnTo>
                    <a:pt x="208371" y="108472"/>
                  </a:lnTo>
                  <a:lnTo>
                    <a:pt x="206525" y="99600"/>
                  </a:lnTo>
                  <a:lnTo>
                    <a:pt x="208240" y="90485"/>
                  </a:lnTo>
                  <a:lnTo>
                    <a:pt x="213065" y="83054"/>
                  </a:lnTo>
                  <a:lnTo>
                    <a:pt x="220306" y="78024"/>
                  </a:lnTo>
                  <a:lnTo>
                    <a:pt x="229269" y="76111"/>
                  </a:lnTo>
                  <a:lnTo>
                    <a:pt x="315953" y="761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58"/>
            <p:cNvSpPr/>
            <p:nvPr/>
          </p:nvSpPr>
          <p:spPr>
            <a:xfrm>
              <a:off x="1268603" y="5666391"/>
              <a:ext cx="558800" cy="342900"/>
            </a:xfrm>
            <a:custGeom>
              <a:avLst/>
              <a:gdLst/>
              <a:ahLst/>
              <a:cxnLst/>
              <a:rect l="l" t="t" r="r" b="b"/>
              <a:pathLst>
                <a:path w="558800" h="342900">
                  <a:moveTo>
                    <a:pt x="350836" y="0"/>
                  </a:moveTo>
                  <a:lnTo>
                    <a:pt x="64326" y="45"/>
                  </a:lnTo>
                  <a:lnTo>
                    <a:pt x="19608" y="19538"/>
                  </a:lnTo>
                  <a:lnTo>
                    <a:pt x="0" y="64234"/>
                  </a:lnTo>
                  <a:lnTo>
                    <a:pt x="11" y="278557"/>
                  </a:lnTo>
                  <a:lnTo>
                    <a:pt x="19614" y="323268"/>
                  </a:lnTo>
                  <a:lnTo>
                    <a:pt x="64310" y="342795"/>
                  </a:lnTo>
                  <a:lnTo>
                    <a:pt x="350822" y="342898"/>
                  </a:lnTo>
                  <a:lnTo>
                    <a:pt x="377234" y="337667"/>
                  </a:lnTo>
                  <a:lnTo>
                    <a:pt x="398563" y="323297"/>
                  </a:lnTo>
                  <a:lnTo>
                    <a:pt x="412815" y="301800"/>
                  </a:lnTo>
                  <a:lnTo>
                    <a:pt x="417996" y="275186"/>
                  </a:lnTo>
                  <a:lnTo>
                    <a:pt x="417996" y="271495"/>
                  </a:lnTo>
                  <a:lnTo>
                    <a:pt x="126919" y="271495"/>
                  </a:lnTo>
                  <a:lnTo>
                    <a:pt x="124499" y="270145"/>
                  </a:lnTo>
                  <a:lnTo>
                    <a:pt x="124419" y="88249"/>
                  </a:lnTo>
                  <a:lnTo>
                    <a:pt x="124929" y="75493"/>
                  </a:lnTo>
                  <a:lnTo>
                    <a:pt x="127781" y="73898"/>
                  </a:lnTo>
                  <a:lnTo>
                    <a:pt x="417952" y="73898"/>
                  </a:lnTo>
                  <a:lnTo>
                    <a:pt x="417915" y="67553"/>
                  </a:lnTo>
                  <a:lnTo>
                    <a:pt x="412801" y="41134"/>
                  </a:lnTo>
                  <a:lnTo>
                    <a:pt x="398573" y="19627"/>
                  </a:lnTo>
                  <a:lnTo>
                    <a:pt x="377255" y="5243"/>
                  </a:lnTo>
                  <a:lnTo>
                    <a:pt x="350836" y="0"/>
                  </a:lnTo>
                  <a:close/>
                </a:path>
                <a:path w="558800" h="342900">
                  <a:moveTo>
                    <a:pt x="558430" y="237018"/>
                  </a:moveTo>
                  <a:lnTo>
                    <a:pt x="417995" y="237018"/>
                  </a:lnTo>
                  <a:lnTo>
                    <a:pt x="421135" y="238751"/>
                  </a:lnTo>
                  <a:lnTo>
                    <a:pt x="423353" y="239922"/>
                  </a:lnTo>
                  <a:lnTo>
                    <a:pt x="539720" y="307525"/>
                  </a:lnTo>
                  <a:lnTo>
                    <a:pt x="547564" y="310591"/>
                  </a:lnTo>
                  <a:lnTo>
                    <a:pt x="553463" y="309748"/>
                  </a:lnTo>
                  <a:lnTo>
                    <a:pt x="557178" y="305143"/>
                  </a:lnTo>
                  <a:lnTo>
                    <a:pt x="558469" y="296921"/>
                  </a:lnTo>
                  <a:lnTo>
                    <a:pt x="558430" y="237018"/>
                  </a:lnTo>
                  <a:close/>
                </a:path>
                <a:path w="558800" h="342900">
                  <a:moveTo>
                    <a:pt x="417952" y="73898"/>
                  </a:moveTo>
                  <a:lnTo>
                    <a:pt x="127781" y="73898"/>
                  </a:lnTo>
                  <a:lnTo>
                    <a:pt x="286141" y="176263"/>
                  </a:lnTo>
                  <a:lnTo>
                    <a:pt x="285983" y="180178"/>
                  </a:lnTo>
                  <a:lnTo>
                    <a:pt x="126919" y="271495"/>
                  </a:lnTo>
                  <a:lnTo>
                    <a:pt x="417996" y="271495"/>
                  </a:lnTo>
                  <a:lnTo>
                    <a:pt x="417995" y="237018"/>
                  </a:lnTo>
                  <a:lnTo>
                    <a:pt x="558430" y="237018"/>
                  </a:lnTo>
                  <a:lnTo>
                    <a:pt x="558481" y="104684"/>
                  </a:lnTo>
                  <a:lnTo>
                    <a:pt x="417950" y="104684"/>
                  </a:lnTo>
                  <a:lnTo>
                    <a:pt x="417952" y="73898"/>
                  </a:lnTo>
                  <a:close/>
                </a:path>
                <a:path w="558800" h="342900">
                  <a:moveTo>
                    <a:pt x="547035" y="31166"/>
                  </a:moveTo>
                  <a:lnTo>
                    <a:pt x="539290" y="33989"/>
                  </a:lnTo>
                  <a:lnTo>
                    <a:pt x="510919" y="50876"/>
                  </a:lnTo>
                  <a:lnTo>
                    <a:pt x="423172" y="101958"/>
                  </a:lnTo>
                  <a:lnTo>
                    <a:pt x="420954" y="103068"/>
                  </a:lnTo>
                  <a:lnTo>
                    <a:pt x="417950" y="104684"/>
                  </a:lnTo>
                  <a:lnTo>
                    <a:pt x="558481" y="104684"/>
                  </a:lnTo>
                  <a:lnTo>
                    <a:pt x="558735" y="44902"/>
                  </a:lnTo>
                  <a:lnTo>
                    <a:pt x="557295" y="37152"/>
                  </a:lnTo>
                  <a:lnTo>
                    <a:pt x="553216" y="32398"/>
                  </a:lnTo>
                  <a:lnTo>
                    <a:pt x="547035" y="311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59"/>
            <p:cNvSpPr/>
            <p:nvPr/>
          </p:nvSpPr>
          <p:spPr>
            <a:xfrm>
              <a:off x="1306667" y="3672269"/>
              <a:ext cx="469900" cy="508634"/>
            </a:xfrm>
            <a:custGeom>
              <a:avLst/>
              <a:gdLst/>
              <a:ahLst/>
              <a:cxnLst/>
              <a:rect l="l" t="t" r="r" b="b"/>
              <a:pathLst>
                <a:path w="469900" h="508635">
                  <a:moveTo>
                    <a:pt x="54759" y="68533"/>
                  </a:moveTo>
                  <a:lnTo>
                    <a:pt x="24803" y="92903"/>
                  </a:lnTo>
                  <a:lnTo>
                    <a:pt x="19164" y="107035"/>
                  </a:lnTo>
                  <a:lnTo>
                    <a:pt x="21045" y="114144"/>
                  </a:lnTo>
                  <a:lnTo>
                    <a:pt x="26015" y="120600"/>
                  </a:lnTo>
                  <a:lnTo>
                    <a:pt x="31555" y="125681"/>
                  </a:lnTo>
                  <a:lnTo>
                    <a:pt x="36825" y="130642"/>
                  </a:lnTo>
                  <a:lnTo>
                    <a:pt x="43605" y="136726"/>
                  </a:lnTo>
                  <a:lnTo>
                    <a:pt x="43770" y="137425"/>
                  </a:lnTo>
                  <a:lnTo>
                    <a:pt x="42710" y="138934"/>
                  </a:lnTo>
                  <a:lnTo>
                    <a:pt x="25505" y="167329"/>
                  </a:lnTo>
                  <a:lnTo>
                    <a:pt x="12717" y="197252"/>
                  </a:lnTo>
                  <a:lnTo>
                    <a:pt x="4330" y="228685"/>
                  </a:lnTo>
                  <a:lnTo>
                    <a:pt x="328" y="261604"/>
                  </a:lnTo>
                  <a:lnTo>
                    <a:pt x="0" y="278316"/>
                  </a:lnTo>
                  <a:lnTo>
                    <a:pt x="856" y="294943"/>
                  </a:lnTo>
                  <a:lnTo>
                    <a:pt x="20133" y="368754"/>
                  </a:lnTo>
                  <a:lnTo>
                    <a:pt x="40333" y="405362"/>
                  </a:lnTo>
                  <a:lnTo>
                    <a:pt x="66924" y="437627"/>
                  </a:lnTo>
                  <a:lnTo>
                    <a:pt x="99915" y="465503"/>
                  </a:lnTo>
                  <a:lnTo>
                    <a:pt x="160499" y="496309"/>
                  </a:lnTo>
                  <a:lnTo>
                    <a:pt x="227514" y="508076"/>
                  </a:lnTo>
                  <a:lnTo>
                    <a:pt x="243739" y="508076"/>
                  </a:lnTo>
                  <a:lnTo>
                    <a:pt x="291286" y="501345"/>
                  </a:lnTo>
                  <a:lnTo>
                    <a:pt x="328629" y="488827"/>
                  </a:lnTo>
                  <a:lnTo>
                    <a:pt x="354710" y="474985"/>
                  </a:lnTo>
                  <a:lnTo>
                    <a:pt x="234170" y="474985"/>
                  </a:lnTo>
                  <a:lnTo>
                    <a:pt x="187740" y="469510"/>
                  </a:lnTo>
                  <a:lnTo>
                    <a:pt x="145257" y="454183"/>
                  </a:lnTo>
                  <a:lnTo>
                    <a:pt x="107899" y="430242"/>
                  </a:lnTo>
                  <a:lnTo>
                    <a:pt x="76847" y="398923"/>
                  </a:lnTo>
                  <a:lnTo>
                    <a:pt x="53279" y="361465"/>
                  </a:lnTo>
                  <a:lnTo>
                    <a:pt x="38376" y="319106"/>
                  </a:lnTo>
                  <a:lnTo>
                    <a:pt x="33316" y="273083"/>
                  </a:lnTo>
                  <a:lnTo>
                    <a:pt x="38817" y="227496"/>
                  </a:lnTo>
                  <a:lnTo>
                    <a:pt x="54044" y="185513"/>
                  </a:lnTo>
                  <a:lnTo>
                    <a:pt x="77837" y="148388"/>
                  </a:lnTo>
                  <a:lnTo>
                    <a:pt x="109035" y="117377"/>
                  </a:lnTo>
                  <a:lnTo>
                    <a:pt x="146479" y="93736"/>
                  </a:lnTo>
                  <a:lnTo>
                    <a:pt x="154026" y="91071"/>
                  </a:lnTo>
                  <a:lnTo>
                    <a:pt x="87039" y="91071"/>
                  </a:lnTo>
                  <a:lnTo>
                    <a:pt x="79959" y="84255"/>
                  </a:lnTo>
                  <a:lnTo>
                    <a:pt x="74231" y="78969"/>
                  </a:lnTo>
                  <a:lnTo>
                    <a:pt x="68442" y="73756"/>
                  </a:lnTo>
                  <a:lnTo>
                    <a:pt x="61833" y="69677"/>
                  </a:lnTo>
                  <a:lnTo>
                    <a:pt x="54759" y="68533"/>
                  </a:lnTo>
                  <a:close/>
                </a:path>
                <a:path w="469900" h="508635">
                  <a:moveTo>
                    <a:pt x="356861" y="73586"/>
                  </a:moveTo>
                  <a:lnTo>
                    <a:pt x="235463" y="73586"/>
                  </a:lnTo>
                  <a:lnTo>
                    <a:pt x="281131" y="79046"/>
                  </a:lnTo>
                  <a:lnTo>
                    <a:pt x="323239" y="94228"/>
                  </a:lnTo>
                  <a:lnTo>
                    <a:pt x="360501" y="117992"/>
                  </a:lnTo>
                  <a:lnTo>
                    <a:pt x="391631" y="149203"/>
                  </a:lnTo>
                  <a:lnTo>
                    <a:pt x="415342" y="186721"/>
                  </a:lnTo>
                  <a:lnTo>
                    <a:pt x="430347" y="229409"/>
                  </a:lnTo>
                  <a:lnTo>
                    <a:pt x="435361" y="276129"/>
                  </a:lnTo>
                  <a:lnTo>
                    <a:pt x="429767" y="321615"/>
                  </a:lnTo>
                  <a:lnTo>
                    <a:pt x="414548" y="363408"/>
                  </a:lnTo>
                  <a:lnTo>
                    <a:pt x="390848" y="400307"/>
                  </a:lnTo>
                  <a:lnTo>
                    <a:pt x="359815" y="431113"/>
                  </a:lnTo>
                  <a:lnTo>
                    <a:pt x="322594" y="454628"/>
                  </a:lnTo>
                  <a:lnTo>
                    <a:pt x="280330" y="469651"/>
                  </a:lnTo>
                  <a:lnTo>
                    <a:pt x="234170" y="474985"/>
                  </a:lnTo>
                  <a:lnTo>
                    <a:pt x="354710" y="474985"/>
                  </a:lnTo>
                  <a:lnTo>
                    <a:pt x="392767" y="447488"/>
                  </a:lnTo>
                  <a:lnTo>
                    <a:pt x="419515" y="418699"/>
                  </a:lnTo>
                  <a:lnTo>
                    <a:pt x="454478" y="357824"/>
                  </a:lnTo>
                  <a:lnTo>
                    <a:pt x="469325" y="289149"/>
                  </a:lnTo>
                  <a:lnTo>
                    <a:pt x="469844" y="273083"/>
                  </a:lnTo>
                  <a:lnTo>
                    <a:pt x="469454" y="258888"/>
                  </a:lnTo>
                  <a:lnTo>
                    <a:pt x="459685" y="204987"/>
                  </a:lnTo>
                  <a:lnTo>
                    <a:pt x="440631" y="160198"/>
                  </a:lnTo>
                  <a:lnTo>
                    <a:pt x="426420" y="137784"/>
                  </a:lnTo>
                  <a:lnTo>
                    <a:pt x="426536" y="136949"/>
                  </a:lnTo>
                  <a:lnTo>
                    <a:pt x="433380" y="130776"/>
                  </a:lnTo>
                  <a:lnTo>
                    <a:pt x="438825" y="125585"/>
                  </a:lnTo>
                  <a:lnTo>
                    <a:pt x="444177" y="120719"/>
                  </a:lnTo>
                  <a:lnTo>
                    <a:pt x="448769" y="114526"/>
                  </a:lnTo>
                  <a:lnTo>
                    <a:pt x="450472" y="107433"/>
                  </a:lnTo>
                  <a:lnTo>
                    <a:pt x="449261" y="100231"/>
                  </a:lnTo>
                  <a:lnTo>
                    <a:pt x="445112" y="93708"/>
                  </a:lnTo>
                  <a:lnTo>
                    <a:pt x="442967" y="91451"/>
                  </a:lnTo>
                  <a:lnTo>
                    <a:pt x="382463" y="91451"/>
                  </a:lnTo>
                  <a:lnTo>
                    <a:pt x="379244" y="88450"/>
                  </a:lnTo>
                  <a:lnTo>
                    <a:pt x="377172" y="87040"/>
                  </a:lnTo>
                  <a:lnTo>
                    <a:pt x="375178" y="85559"/>
                  </a:lnTo>
                  <a:lnTo>
                    <a:pt x="356861" y="73586"/>
                  </a:lnTo>
                  <a:close/>
                </a:path>
                <a:path w="469900" h="508635">
                  <a:moveTo>
                    <a:pt x="414843" y="69174"/>
                  </a:moveTo>
                  <a:lnTo>
                    <a:pt x="407400" y="70557"/>
                  </a:lnTo>
                  <a:lnTo>
                    <a:pt x="400369" y="75234"/>
                  </a:lnTo>
                  <a:lnTo>
                    <a:pt x="395146" y="80205"/>
                  </a:lnTo>
                  <a:lnTo>
                    <a:pt x="389754" y="84997"/>
                  </a:lnTo>
                  <a:lnTo>
                    <a:pt x="383294" y="91076"/>
                  </a:lnTo>
                  <a:lnTo>
                    <a:pt x="382463" y="91451"/>
                  </a:lnTo>
                  <a:lnTo>
                    <a:pt x="442967" y="91451"/>
                  </a:lnTo>
                  <a:lnTo>
                    <a:pt x="439631" y="87941"/>
                  </a:lnTo>
                  <a:lnTo>
                    <a:pt x="434219" y="82106"/>
                  </a:lnTo>
                  <a:lnTo>
                    <a:pt x="428857" y="76229"/>
                  </a:lnTo>
                  <a:lnTo>
                    <a:pt x="422171" y="71069"/>
                  </a:lnTo>
                  <a:lnTo>
                    <a:pt x="414843" y="69174"/>
                  </a:lnTo>
                  <a:close/>
                </a:path>
                <a:path w="469900" h="508635">
                  <a:moveTo>
                    <a:pt x="234535" y="306"/>
                  </a:moveTo>
                  <a:lnTo>
                    <a:pt x="203365" y="19051"/>
                  </a:lnTo>
                  <a:lnTo>
                    <a:pt x="203398" y="40830"/>
                  </a:lnTo>
                  <a:lnTo>
                    <a:pt x="203065" y="41376"/>
                  </a:lnTo>
                  <a:lnTo>
                    <a:pt x="158566" y="51958"/>
                  </a:lnTo>
                  <a:lnTo>
                    <a:pt x="111140" y="74468"/>
                  </a:lnTo>
                  <a:lnTo>
                    <a:pt x="87873" y="90972"/>
                  </a:lnTo>
                  <a:lnTo>
                    <a:pt x="87039" y="91071"/>
                  </a:lnTo>
                  <a:lnTo>
                    <a:pt x="154026" y="91071"/>
                  </a:lnTo>
                  <a:lnTo>
                    <a:pt x="189008" y="78720"/>
                  </a:lnTo>
                  <a:lnTo>
                    <a:pt x="235463" y="73586"/>
                  </a:lnTo>
                  <a:lnTo>
                    <a:pt x="356861" y="73586"/>
                  </a:lnTo>
                  <a:lnTo>
                    <a:pt x="350509" y="69434"/>
                  </a:lnTo>
                  <a:lnTo>
                    <a:pt x="324443" y="56698"/>
                  </a:lnTo>
                  <a:lnTo>
                    <a:pt x="296962" y="47395"/>
                  </a:lnTo>
                  <a:lnTo>
                    <a:pt x="268051" y="41569"/>
                  </a:lnTo>
                  <a:lnTo>
                    <a:pt x="266363" y="41338"/>
                  </a:lnTo>
                  <a:lnTo>
                    <a:pt x="265954" y="40830"/>
                  </a:lnTo>
                  <a:lnTo>
                    <a:pt x="265890" y="19051"/>
                  </a:lnTo>
                  <a:lnTo>
                    <a:pt x="265768" y="9254"/>
                  </a:lnTo>
                  <a:lnTo>
                    <a:pt x="258839" y="1292"/>
                  </a:lnTo>
                  <a:lnTo>
                    <a:pt x="248370" y="358"/>
                  </a:lnTo>
                  <a:lnTo>
                    <a:pt x="234535" y="358"/>
                  </a:lnTo>
                  <a:close/>
                </a:path>
                <a:path w="469900" h="508635">
                  <a:moveTo>
                    <a:pt x="244359" y="0"/>
                  </a:moveTo>
                  <a:lnTo>
                    <a:pt x="239430" y="358"/>
                  </a:lnTo>
                  <a:lnTo>
                    <a:pt x="248370" y="358"/>
                  </a:lnTo>
                  <a:lnTo>
                    <a:pt x="244359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60"/>
            <p:cNvSpPr/>
            <p:nvPr/>
          </p:nvSpPr>
          <p:spPr>
            <a:xfrm>
              <a:off x="1404558" y="3809712"/>
              <a:ext cx="273050" cy="273050"/>
            </a:xfrm>
            <a:custGeom>
              <a:avLst/>
              <a:gdLst/>
              <a:ahLst/>
              <a:cxnLst/>
              <a:rect l="l" t="t" r="r" b="b"/>
              <a:pathLst>
                <a:path w="273050" h="273050">
                  <a:moveTo>
                    <a:pt x="136683" y="0"/>
                  </a:moveTo>
                  <a:lnTo>
                    <a:pt x="93696" y="6700"/>
                  </a:lnTo>
                  <a:lnTo>
                    <a:pt x="56182" y="25918"/>
                  </a:lnTo>
                  <a:lnTo>
                    <a:pt x="26482" y="55397"/>
                  </a:lnTo>
                  <a:lnTo>
                    <a:pt x="6935" y="92884"/>
                  </a:lnTo>
                  <a:lnTo>
                    <a:pt x="27" y="135244"/>
                  </a:lnTo>
                  <a:lnTo>
                    <a:pt x="0" y="136838"/>
                  </a:lnTo>
                  <a:lnTo>
                    <a:pt x="6880" y="179357"/>
                  </a:lnTo>
                  <a:lnTo>
                    <a:pt x="26358" y="216800"/>
                  </a:lnTo>
                  <a:lnTo>
                    <a:pt x="55971" y="246264"/>
                  </a:lnTo>
                  <a:lnTo>
                    <a:pt x="93379" y="265566"/>
                  </a:lnTo>
                  <a:lnTo>
                    <a:pt x="136236" y="272519"/>
                  </a:lnTo>
                  <a:lnTo>
                    <a:pt x="178776" y="265810"/>
                  </a:lnTo>
                  <a:lnTo>
                    <a:pt x="216216" y="246884"/>
                  </a:lnTo>
                  <a:lnTo>
                    <a:pt x="246067" y="217692"/>
                  </a:lnTo>
                  <a:lnTo>
                    <a:pt x="253408" y="203765"/>
                  </a:lnTo>
                  <a:lnTo>
                    <a:pt x="135287" y="203765"/>
                  </a:lnTo>
                  <a:lnTo>
                    <a:pt x="108916" y="198004"/>
                  </a:lnTo>
                  <a:lnTo>
                    <a:pt x="87650" y="183120"/>
                  </a:lnTo>
                  <a:lnTo>
                    <a:pt x="73491" y="161429"/>
                  </a:lnTo>
                  <a:lnTo>
                    <a:pt x="68441" y="135244"/>
                  </a:lnTo>
                  <a:lnTo>
                    <a:pt x="73930" y="109234"/>
                  </a:lnTo>
                  <a:lnTo>
                    <a:pt x="88583" y="87721"/>
                  </a:lnTo>
                  <a:lnTo>
                    <a:pt x="110182" y="73171"/>
                  </a:lnTo>
                  <a:lnTo>
                    <a:pt x="136510" y="68050"/>
                  </a:lnTo>
                  <a:lnTo>
                    <a:pt x="253190" y="68050"/>
                  </a:lnTo>
                  <a:lnTo>
                    <a:pt x="246717" y="55548"/>
                  </a:lnTo>
                  <a:lnTo>
                    <a:pt x="217144" y="26100"/>
                  </a:lnTo>
                  <a:lnTo>
                    <a:pt x="179698" y="6856"/>
                  </a:lnTo>
                  <a:lnTo>
                    <a:pt x="136683" y="0"/>
                  </a:lnTo>
                  <a:close/>
                </a:path>
                <a:path w="273050" h="273050">
                  <a:moveTo>
                    <a:pt x="253190" y="68050"/>
                  </a:moveTo>
                  <a:lnTo>
                    <a:pt x="136510" y="68050"/>
                  </a:lnTo>
                  <a:lnTo>
                    <a:pt x="162599" y="73099"/>
                  </a:lnTo>
                  <a:lnTo>
                    <a:pt x="184375" y="87576"/>
                  </a:lnTo>
                  <a:lnTo>
                    <a:pt x="199217" y="109488"/>
                  </a:lnTo>
                  <a:lnTo>
                    <a:pt x="204505" y="136838"/>
                  </a:lnTo>
                  <a:lnTo>
                    <a:pt x="198949" y="162841"/>
                  </a:lnTo>
                  <a:lnTo>
                    <a:pt x="184262" y="184266"/>
                  </a:lnTo>
                  <a:lnTo>
                    <a:pt x="162391" y="198709"/>
                  </a:lnTo>
                  <a:lnTo>
                    <a:pt x="135287" y="203765"/>
                  </a:lnTo>
                  <a:lnTo>
                    <a:pt x="253408" y="203765"/>
                  </a:lnTo>
                  <a:lnTo>
                    <a:pt x="265837" y="180185"/>
                  </a:lnTo>
                  <a:lnTo>
                    <a:pt x="272952" y="136838"/>
                  </a:lnTo>
                  <a:lnTo>
                    <a:pt x="273007" y="136122"/>
                  </a:lnTo>
                  <a:lnTo>
                    <a:pt x="266115" y="93014"/>
                  </a:lnTo>
                  <a:lnTo>
                    <a:pt x="253190" y="6805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61"/>
            <p:cNvSpPr/>
            <p:nvPr/>
          </p:nvSpPr>
          <p:spPr>
            <a:xfrm>
              <a:off x="1505466" y="3910264"/>
              <a:ext cx="71174" cy="70840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64"/>
            <p:cNvSpPr/>
            <p:nvPr/>
          </p:nvSpPr>
          <p:spPr>
            <a:xfrm>
              <a:off x="3685074" y="3988705"/>
              <a:ext cx="1577975" cy="0"/>
            </a:xfrm>
            <a:custGeom>
              <a:avLst/>
              <a:gdLst/>
              <a:ahLst/>
              <a:cxnLst/>
              <a:rect l="l" t="t" r="r" b="b"/>
              <a:pathLst>
                <a:path w="1577975">
                  <a:moveTo>
                    <a:pt x="0" y="0"/>
                  </a:moveTo>
                  <a:lnTo>
                    <a:pt x="1577737" y="0"/>
                  </a:lnTo>
                </a:path>
              </a:pathLst>
            </a:custGeom>
            <a:ln w="50800">
              <a:solidFill>
                <a:srgbClr val="FFC7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65"/>
            <p:cNvSpPr/>
            <p:nvPr/>
          </p:nvSpPr>
          <p:spPr>
            <a:xfrm>
              <a:off x="3685074" y="5002783"/>
              <a:ext cx="1577975" cy="0"/>
            </a:xfrm>
            <a:custGeom>
              <a:avLst/>
              <a:gdLst/>
              <a:ahLst/>
              <a:cxnLst/>
              <a:rect l="l" t="t" r="r" b="b"/>
              <a:pathLst>
                <a:path w="1577975">
                  <a:moveTo>
                    <a:pt x="0" y="0"/>
                  </a:moveTo>
                  <a:lnTo>
                    <a:pt x="1577737" y="0"/>
                  </a:lnTo>
                </a:path>
              </a:pathLst>
            </a:custGeom>
            <a:ln w="50800">
              <a:solidFill>
                <a:srgbClr val="FFC7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66"/>
            <p:cNvSpPr/>
            <p:nvPr/>
          </p:nvSpPr>
          <p:spPr>
            <a:xfrm>
              <a:off x="3685074" y="5914002"/>
              <a:ext cx="1699895" cy="0"/>
            </a:xfrm>
            <a:custGeom>
              <a:avLst/>
              <a:gdLst/>
              <a:ahLst/>
              <a:cxnLst/>
              <a:rect l="l" t="t" r="r" b="b"/>
              <a:pathLst>
                <a:path w="1699895">
                  <a:moveTo>
                    <a:pt x="0" y="0"/>
                  </a:moveTo>
                  <a:lnTo>
                    <a:pt x="1699313" y="0"/>
                  </a:lnTo>
                </a:path>
              </a:pathLst>
            </a:custGeom>
            <a:ln w="50800">
              <a:solidFill>
                <a:srgbClr val="FFC70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1854200" y="63500"/>
            <a:ext cx="782582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星座类资源介绍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479063" y="1095502"/>
            <a:ext cx="5752087" cy="1194040"/>
            <a:chOff x="479063" y="1095502"/>
            <a:chExt cx="5752087" cy="1194040"/>
          </a:xfrm>
        </p:grpSpPr>
        <p:sp>
          <p:nvSpPr>
            <p:cNvPr id="57" name="object 15"/>
            <p:cNvSpPr/>
            <p:nvPr/>
          </p:nvSpPr>
          <p:spPr>
            <a:xfrm>
              <a:off x="542563" y="1274793"/>
              <a:ext cx="4064000" cy="431800"/>
            </a:xfrm>
            <a:custGeom>
              <a:avLst/>
              <a:gdLst/>
              <a:ahLst/>
              <a:cxnLst/>
              <a:rect l="l" t="t" r="r" b="b"/>
              <a:pathLst>
                <a:path w="4064000" h="431800">
                  <a:moveTo>
                    <a:pt x="3879868" y="0"/>
                  </a:moveTo>
                  <a:lnTo>
                    <a:pt x="184949" y="0"/>
                  </a:lnTo>
                  <a:lnTo>
                    <a:pt x="149324" y="140"/>
                  </a:lnTo>
                  <a:lnTo>
                    <a:pt x="97551" y="3806"/>
                  </a:lnTo>
                  <a:lnTo>
                    <a:pt x="54039" y="19901"/>
                  </a:lnTo>
                  <a:lnTo>
                    <a:pt x="19901" y="54040"/>
                  </a:lnTo>
                  <a:lnTo>
                    <a:pt x="3805" y="97551"/>
                  </a:lnTo>
                  <a:lnTo>
                    <a:pt x="139" y="149324"/>
                  </a:lnTo>
                  <a:lnTo>
                    <a:pt x="0" y="184130"/>
                  </a:lnTo>
                  <a:lnTo>
                    <a:pt x="3" y="247669"/>
                  </a:lnTo>
                  <a:lnTo>
                    <a:pt x="1139" y="310821"/>
                  </a:lnTo>
                  <a:lnTo>
                    <a:pt x="9023" y="355735"/>
                  </a:lnTo>
                  <a:lnTo>
                    <a:pt x="35112" y="396687"/>
                  </a:lnTo>
                  <a:lnTo>
                    <a:pt x="76064" y="422776"/>
                  </a:lnTo>
                  <a:lnTo>
                    <a:pt x="120978" y="430672"/>
                  </a:lnTo>
                  <a:lnTo>
                    <a:pt x="184131" y="431800"/>
                  </a:lnTo>
                  <a:lnTo>
                    <a:pt x="3879050" y="431800"/>
                  </a:lnTo>
                  <a:lnTo>
                    <a:pt x="3942918" y="430672"/>
                  </a:lnTo>
                  <a:lnTo>
                    <a:pt x="3987935" y="422776"/>
                  </a:lnTo>
                  <a:lnTo>
                    <a:pt x="4028887" y="396687"/>
                  </a:lnTo>
                  <a:lnTo>
                    <a:pt x="4054977" y="355735"/>
                  </a:lnTo>
                  <a:lnTo>
                    <a:pt x="4062875" y="310719"/>
                  </a:lnTo>
                  <a:lnTo>
                    <a:pt x="4063999" y="247669"/>
                  </a:lnTo>
                  <a:lnTo>
                    <a:pt x="4063996" y="184130"/>
                  </a:lnTo>
                  <a:lnTo>
                    <a:pt x="4062859" y="120979"/>
                  </a:lnTo>
                  <a:lnTo>
                    <a:pt x="4054977" y="76065"/>
                  </a:lnTo>
                  <a:lnTo>
                    <a:pt x="4028887" y="35112"/>
                  </a:lnTo>
                  <a:lnTo>
                    <a:pt x="3987935" y="9023"/>
                  </a:lnTo>
                  <a:lnTo>
                    <a:pt x="3943021" y="1127"/>
                  </a:lnTo>
                  <a:lnTo>
                    <a:pt x="3879868" y="0"/>
                  </a:lnTo>
                  <a:close/>
                </a:path>
              </a:pathLst>
            </a:custGeom>
            <a:solidFill>
              <a:srgbClr val="FFC70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8" name="object 16"/>
            <p:cNvSpPr/>
            <p:nvPr/>
          </p:nvSpPr>
          <p:spPr>
            <a:xfrm>
              <a:off x="479063" y="1211293"/>
              <a:ext cx="4064000" cy="431800"/>
            </a:xfrm>
            <a:custGeom>
              <a:avLst/>
              <a:gdLst/>
              <a:ahLst/>
              <a:cxnLst/>
              <a:rect l="l" t="t" r="r" b="b"/>
              <a:pathLst>
                <a:path w="4064000" h="431800">
                  <a:moveTo>
                    <a:pt x="3879868" y="0"/>
                  </a:moveTo>
                  <a:lnTo>
                    <a:pt x="184949" y="0"/>
                  </a:lnTo>
                  <a:lnTo>
                    <a:pt x="149324" y="140"/>
                  </a:lnTo>
                  <a:lnTo>
                    <a:pt x="97551" y="3806"/>
                  </a:lnTo>
                  <a:lnTo>
                    <a:pt x="54039" y="19901"/>
                  </a:lnTo>
                  <a:lnTo>
                    <a:pt x="19901" y="54040"/>
                  </a:lnTo>
                  <a:lnTo>
                    <a:pt x="3805" y="97551"/>
                  </a:lnTo>
                  <a:lnTo>
                    <a:pt x="139" y="149324"/>
                  </a:lnTo>
                  <a:lnTo>
                    <a:pt x="0" y="184130"/>
                  </a:lnTo>
                  <a:lnTo>
                    <a:pt x="3" y="247669"/>
                  </a:lnTo>
                  <a:lnTo>
                    <a:pt x="1139" y="310821"/>
                  </a:lnTo>
                  <a:lnTo>
                    <a:pt x="9023" y="355735"/>
                  </a:lnTo>
                  <a:lnTo>
                    <a:pt x="35112" y="396687"/>
                  </a:lnTo>
                  <a:lnTo>
                    <a:pt x="76064" y="422776"/>
                  </a:lnTo>
                  <a:lnTo>
                    <a:pt x="120978" y="430672"/>
                  </a:lnTo>
                  <a:lnTo>
                    <a:pt x="184131" y="431800"/>
                  </a:lnTo>
                  <a:lnTo>
                    <a:pt x="3879050" y="431800"/>
                  </a:lnTo>
                  <a:lnTo>
                    <a:pt x="3942918" y="430672"/>
                  </a:lnTo>
                  <a:lnTo>
                    <a:pt x="3987935" y="422776"/>
                  </a:lnTo>
                  <a:lnTo>
                    <a:pt x="4028887" y="396687"/>
                  </a:lnTo>
                  <a:lnTo>
                    <a:pt x="4054977" y="355735"/>
                  </a:lnTo>
                  <a:lnTo>
                    <a:pt x="4062875" y="310719"/>
                  </a:lnTo>
                  <a:lnTo>
                    <a:pt x="4063999" y="247669"/>
                  </a:lnTo>
                  <a:lnTo>
                    <a:pt x="4063996" y="184130"/>
                  </a:lnTo>
                  <a:lnTo>
                    <a:pt x="4062859" y="120979"/>
                  </a:lnTo>
                  <a:lnTo>
                    <a:pt x="4054977" y="76065"/>
                  </a:lnTo>
                  <a:lnTo>
                    <a:pt x="4028887" y="35112"/>
                  </a:lnTo>
                  <a:lnTo>
                    <a:pt x="3987935" y="9023"/>
                  </a:lnTo>
                  <a:lnTo>
                    <a:pt x="3943021" y="1127"/>
                  </a:lnTo>
                  <a:lnTo>
                    <a:pt x="3879868" y="0"/>
                  </a:lnTo>
                  <a:close/>
                </a:path>
              </a:pathLst>
            </a:custGeom>
            <a:solidFill>
              <a:srgbClr val="10172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59" name="object 17"/>
            <p:cNvSpPr/>
            <p:nvPr/>
          </p:nvSpPr>
          <p:spPr>
            <a:xfrm>
              <a:off x="897150" y="1857742"/>
              <a:ext cx="5334000" cy="431800"/>
            </a:xfrm>
            <a:custGeom>
              <a:avLst/>
              <a:gdLst/>
              <a:ahLst/>
              <a:cxnLst/>
              <a:rect l="l" t="t" r="r" b="b"/>
              <a:pathLst>
                <a:path w="5334000" h="431800">
                  <a:moveTo>
                    <a:pt x="5149868" y="0"/>
                  </a:moveTo>
                  <a:lnTo>
                    <a:pt x="184949" y="0"/>
                  </a:lnTo>
                  <a:lnTo>
                    <a:pt x="149324" y="140"/>
                  </a:lnTo>
                  <a:lnTo>
                    <a:pt x="97551" y="3806"/>
                  </a:lnTo>
                  <a:lnTo>
                    <a:pt x="54039" y="19901"/>
                  </a:lnTo>
                  <a:lnTo>
                    <a:pt x="19901" y="54039"/>
                  </a:lnTo>
                  <a:lnTo>
                    <a:pt x="3805" y="97551"/>
                  </a:lnTo>
                  <a:lnTo>
                    <a:pt x="139" y="149324"/>
                  </a:lnTo>
                  <a:lnTo>
                    <a:pt x="0" y="184130"/>
                  </a:lnTo>
                  <a:lnTo>
                    <a:pt x="3" y="247669"/>
                  </a:lnTo>
                  <a:lnTo>
                    <a:pt x="1139" y="310821"/>
                  </a:lnTo>
                  <a:lnTo>
                    <a:pt x="9023" y="355734"/>
                  </a:lnTo>
                  <a:lnTo>
                    <a:pt x="35112" y="396687"/>
                  </a:lnTo>
                  <a:lnTo>
                    <a:pt x="76064" y="422776"/>
                  </a:lnTo>
                  <a:lnTo>
                    <a:pt x="120978" y="430672"/>
                  </a:lnTo>
                  <a:lnTo>
                    <a:pt x="184131" y="431800"/>
                  </a:lnTo>
                  <a:lnTo>
                    <a:pt x="5149050" y="431800"/>
                  </a:lnTo>
                  <a:lnTo>
                    <a:pt x="5212918" y="430672"/>
                  </a:lnTo>
                  <a:lnTo>
                    <a:pt x="5257935" y="422776"/>
                  </a:lnTo>
                  <a:lnTo>
                    <a:pt x="5298886" y="396687"/>
                  </a:lnTo>
                  <a:lnTo>
                    <a:pt x="5324977" y="355734"/>
                  </a:lnTo>
                  <a:lnTo>
                    <a:pt x="5332876" y="310719"/>
                  </a:lnTo>
                  <a:lnTo>
                    <a:pt x="5334000" y="247669"/>
                  </a:lnTo>
                  <a:lnTo>
                    <a:pt x="5333997" y="184130"/>
                  </a:lnTo>
                  <a:lnTo>
                    <a:pt x="5332860" y="120978"/>
                  </a:lnTo>
                  <a:lnTo>
                    <a:pt x="5324977" y="76065"/>
                  </a:lnTo>
                  <a:lnTo>
                    <a:pt x="5298886" y="35112"/>
                  </a:lnTo>
                  <a:lnTo>
                    <a:pt x="5257935" y="9023"/>
                  </a:lnTo>
                  <a:lnTo>
                    <a:pt x="5213020" y="1127"/>
                  </a:lnTo>
                  <a:lnTo>
                    <a:pt x="5149868" y="0"/>
                  </a:lnTo>
                  <a:close/>
                </a:path>
              </a:pathLst>
            </a:custGeom>
            <a:solidFill>
              <a:srgbClr val="FFC70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60" name="object 18"/>
            <p:cNvSpPr/>
            <p:nvPr/>
          </p:nvSpPr>
          <p:spPr>
            <a:xfrm>
              <a:off x="833650" y="1794242"/>
              <a:ext cx="5334000" cy="431800"/>
            </a:xfrm>
            <a:custGeom>
              <a:avLst/>
              <a:gdLst/>
              <a:ahLst/>
              <a:cxnLst/>
              <a:rect l="l" t="t" r="r" b="b"/>
              <a:pathLst>
                <a:path w="5334000" h="431800">
                  <a:moveTo>
                    <a:pt x="5149868" y="0"/>
                  </a:moveTo>
                  <a:lnTo>
                    <a:pt x="184949" y="0"/>
                  </a:lnTo>
                  <a:lnTo>
                    <a:pt x="149324" y="140"/>
                  </a:lnTo>
                  <a:lnTo>
                    <a:pt x="97551" y="3806"/>
                  </a:lnTo>
                  <a:lnTo>
                    <a:pt x="54039" y="19901"/>
                  </a:lnTo>
                  <a:lnTo>
                    <a:pt x="19901" y="54039"/>
                  </a:lnTo>
                  <a:lnTo>
                    <a:pt x="3805" y="97551"/>
                  </a:lnTo>
                  <a:lnTo>
                    <a:pt x="139" y="149324"/>
                  </a:lnTo>
                  <a:lnTo>
                    <a:pt x="0" y="184130"/>
                  </a:lnTo>
                  <a:lnTo>
                    <a:pt x="3" y="247669"/>
                  </a:lnTo>
                  <a:lnTo>
                    <a:pt x="1139" y="310821"/>
                  </a:lnTo>
                  <a:lnTo>
                    <a:pt x="9023" y="355734"/>
                  </a:lnTo>
                  <a:lnTo>
                    <a:pt x="35112" y="396687"/>
                  </a:lnTo>
                  <a:lnTo>
                    <a:pt x="76064" y="422776"/>
                  </a:lnTo>
                  <a:lnTo>
                    <a:pt x="120978" y="430672"/>
                  </a:lnTo>
                  <a:lnTo>
                    <a:pt x="184131" y="431800"/>
                  </a:lnTo>
                  <a:lnTo>
                    <a:pt x="5149050" y="431800"/>
                  </a:lnTo>
                  <a:lnTo>
                    <a:pt x="5212918" y="430672"/>
                  </a:lnTo>
                  <a:lnTo>
                    <a:pt x="5257935" y="422776"/>
                  </a:lnTo>
                  <a:lnTo>
                    <a:pt x="5298886" y="396687"/>
                  </a:lnTo>
                  <a:lnTo>
                    <a:pt x="5324977" y="355734"/>
                  </a:lnTo>
                  <a:lnTo>
                    <a:pt x="5332876" y="310719"/>
                  </a:lnTo>
                  <a:lnTo>
                    <a:pt x="5334000" y="247669"/>
                  </a:lnTo>
                  <a:lnTo>
                    <a:pt x="5333997" y="184130"/>
                  </a:lnTo>
                  <a:lnTo>
                    <a:pt x="5332860" y="120978"/>
                  </a:lnTo>
                  <a:lnTo>
                    <a:pt x="5324977" y="76065"/>
                  </a:lnTo>
                  <a:lnTo>
                    <a:pt x="5298886" y="35112"/>
                  </a:lnTo>
                  <a:lnTo>
                    <a:pt x="5257935" y="9023"/>
                  </a:lnTo>
                  <a:lnTo>
                    <a:pt x="5213020" y="1127"/>
                  </a:lnTo>
                  <a:lnTo>
                    <a:pt x="5149868" y="0"/>
                  </a:lnTo>
                  <a:close/>
                </a:path>
              </a:pathLst>
            </a:custGeom>
            <a:solidFill>
              <a:srgbClr val="10172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61" name="object 21"/>
            <p:cNvSpPr txBox="1"/>
            <p:nvPr/>
          </p:nvSpPr>
          <p:spPr>
            <a:xfrm>
              <a:off x="645903" y="1095502"/>
              <a:ext cx="5244465" cy="1063753"/>
            </a:xfrm>
            <a:prstGeom prst="rect">
              <a:avLst/>
            </a:prstGeom>
          </p:spPr>
          <p:txBody>
            <a:bodyPr vert="horz" wrap="square" lIns="0" tIns="123825" rIns="0" bIns="0" rtlCol="0">
              <a:spAutoFit/>
            </a:bodyPr>
            <a:lstStyle/>
            <a:p>
              <a:pPr marL="229870" indent="-192405">
                <a:lnSpc>
                  <a:spcPct val="100000"/>
                </a:lnSpc>
                <a:spcBef>
                  <a:spcPts val="975"/>
                </a:spcBef>
                <a:buSzPct val="150000"/>
                <a:buChar char="•"/>
                <a:tabLst>
                  <a:tab pos="229870" algn="l"/>
                </a:tabLst>
              </a:pPr>
              <a:r>
                <a:rPr sz="2000" b="1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仅微信阅读量</a:t>
              </a:r>
              <a:r>
                <a:rPr sz="2000" b="1" spc="-105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000" b="1" spc="-165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——</a:t>
              </a:r>
              <a:r>
                <a:rPr sz="2000" b="1" spc="-105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300" b="1" spc="-229" dirty="0">
                  <a:solidFill>
                    <a:srgbClr val="FFC601"/>
                  </a:solidFill>
                  <a:latin typeface="微软雅黑" panose="020B0503020204020204" charset="-122"/>
                  <a:cs typeface="微软雅黑" panose="020B0503020204020204" charset="-122"/>
                </a:rPr>
                <a:t>648</a:t>
              </a:r>
              <a:r>
                <a:rPr sz="2000" b="1" spc="-229" dirty="0">
                  <a:solidFill>
                    <a:srgbClr val="FFC601"/>
                  </a:solidFill>
                  <a:latin typeface="微软雅黑" panose="020B0503020204020204" charset="-122"/>
                  <a:cs typeface="微软雅黑" panose="020B0503020204020204" charset="-122"/>
                </a:rPr>
                <a:t>w</a:t>
              </a:r>
              <a:r>
                <a:rPr sz="2300" b="1" spc="-229" dirty="0">
                  <a:solidFill>
                    <a:srgbClr val="FFC601"/>
                  </a:solidFill>
                  <a:latin typeface="微软雅黑" panose="020B0503020204020204" charset="-122"/>
                  <a:cs typeface="微软雅黑" panose="020B0503020204020204" charset="-122"/>
                </a:rPr>
                <a:t>+</a:t>
              </a:r>
              <a:r>
                <a:rPr sz="2000" b="1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次</a:t>
              </a:r>
              <a:endParaRPr sz="2000" dirty="0">
                <a:latin typeface="微软雅黑" panose="020B0503020204020204" charset="-122"/>
                <a:cs typeface="微软雅黑" panose="020B0503020204020204" charset="-122"/>
              </a:endParaRPr>
            </a:p>
            <a:p>
              <a:pPr marL="699770" lvl="1" indent="-257175">
                <a:lnSpc>
                  <a:spcPct val="100000"/>
                </a:lnSpc>
                <a:spcBef>
                  <a:spcPts val="1835"/>
                </a:spcBef>
                <a:buSzPct val="150000"/>
                <a:buChar char="•"/>
                <a:tabLst>
                  <a:tab pos="700405" algn="l"/>
                </a:tabLst>
              </a:pPr>
              <a:r>
                <a:rPr sz="2000" b="1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超强影响力</a:t>
              </a:r>
              <a:r>
                <a:rPr sz="2000" b="1" spc="-12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000" b="1" spc="-165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——</a:t>
              </a:r>
              <a:r>
                <a:rPr sz="2000" b="1" spc="-12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300" b="1" spc="-140" dirty="0">
                  <a:solidFill>
                    <a:srgbClr val="FFC601"/>
                  </a:solidFill>
                  <a:latin typeface="微软雅黑" panose="020B0503020204020204" charset="-122"/>
                  <a:cs typeface="微软雅黑" panose="020B0503020204020204" charset="-122"/>
                </a:rPr>
                <a:t>78</a:t>
              </a:r>
              <a:r>
                <a:rPr sz="1800" b="1" spc="-140" dirty="0">
                  <a:solidFill>
                    <a:srgbClr val="FFC601"/>
                  </a:solidFill>
                  <a:latin typeface="微软雅黑" panose="020B0503020204020204" charset="-122"/>
                  <a:cs typeface="微软雅黑" panose="020B0503020204020204" charset="-122"/>
                </a:rPr>
                <a:t>%</a:t>
              </a:r>
              <a:r>
                <a:rPr sz="1800" b="1" spc="-105" dirty="0">
                  <a:solidFill>
                    <a:srgbClr val="FFC601"/>
                  </a:solidFill>
                  <a:latin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300" b="1" spc="-395" dirty="0">
                  <a:solidFill>
                    <a:srgbClr val="FFC601"/>
                  </a:solidFill>
                  <a:latin typeface="微软雅黑" panose="020B0503020204020204" charset="-122"/>
                  <a:cs typeface="微软雅黑" panose="020B0503020204020204" charset="-122"/>
                </a:rPr>
                <a:t>+</a:t>
              </a:r>
              <a:r>
                <a:rPr sz="2300" b="1" spc="-135" dirty="0">
                  <a:solidFill>
                    <a:srgbClr val="FFC601"/>
                  </a:solidFill>
                  <a:latin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000" b="1" dirty="0" err="1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来自朋友圈扩散</a:t>
              </a:r>
              <a:endParaRPr sz="20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68532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854199" y="63500"/>
            <a:ext cx="5218629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营销规划</a:t>
            </a:r>
            <a:r>
              <a:rPr lang="en-US" altLang="zh-CN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产出内容示例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040712" y="1744717"/>
            <a:ext cx="4727954" cy="4798410"/>
            <a:chOff x="832647" y="1271752"/>
            <a:chExt cx="5152551" cy="522933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92676" y="1271752"/>
              <a:ext cx="2392522" cy="5176345"/>
            </a:xfrm>
            <a:prstGeom prst="rect">
              <a:avLst/>
            </a:prstGeom>
            <a:ln>
              <a:solidFill>
                <a:srgbClr val="C09D52"/>
              </a:solidFill>
            </a:ln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2647" y="1271752"/>
              <a:ext cx="2417014" cy="5229334"/>
            </a:xfrm>
            <a:prstGeom prst="rect">
              <a:avLst/>
            </a:prstGeom>
            <a:ln>
              <a:solidFill>
                <a:srgbClr val="C09D52"/>
              </a:solidFill>
            </a:ln>
          </p:spPr>
        </p:pic>
      </p:grpSp>
      <p:sp>
        <p:nvSpPr>
          <p:cNvPr id="7" name="矩形 6"/>
          <p:cNvSpPr/>
          <p:nvPr/>
        </p:nvSpPr>
        <p:spPr>
          <a:xfrm>
            <a:off x="1840305" y="1017740"/>
            <a:ext cx="3488438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结合品牌关键词产出内容</a:t>
            </a:r>
          </a:p>
        </p:txBody>
      </p:sp>
      <p:sp>
        <p:nvSpPr>
          <p:cNvPr id="8" name="矩形 7"/>
          <p:cNvSpPr/>
          <p:nvPr/>
        </p:nvSpPr>
        <p:spPr>
          <a:xfrm>
            <a:off x="6964098" y="1017740"/>
            <a:ext cx="3488438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结合产品属性产出内容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5520" y="1744717"/>
            <a:ext cx="2195366" cy="4749788"/>
          </a:xfrm>
          <a:prstGeom prst="rect">
            <a:avLst/>
          </a:prstGeom>
          <a:ln>
            <a:solidFill>
              <a:srgbClr val="C09D52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7626" y="1744717"/>
            <a:ext cx="2217840" cy="4798410"/>
          </a:xfrm>
          <a:prstGeom prst="rect">
            <a:avLst/>
          </a:prstGeom>
          <a:ln>
            <a:solidFill>
              <a:srgbClr val="C09D52"/>
            </a:solidFill>
          </a:ln>
        </p:spPr>
      </p:pic>
    </p:spTree>
    <p:extLst>
      <p:ext uri="{BB962C8B-B14F-4D97-AF65-F5344CB8AC3E}">
        <p14:creationId xmlns:p14="http://schemas.microsoft.com/office/powerpoint/2010/main" val="28045354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854199" y="63500"/>
            <a:ext cx="521862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营销规划</a:t>
            </a:r>
            <a:r>
              <a:rPr lang="en-US" altLang="zh-CN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互动引流示例</a:t>
            </a:r>
          </a:p>
        </p:txBody>
      </p:sp>
      <p:sp>
        <p:nvSpPr>
          <p:cNvPr id="9" name="矩形 8"/>
          <p:cNvSpPr/>
          <p:nvPr/>
        </p:nvSpPr>
        <p:spPr>
          <a:xfrm>
            <a:off x="1714179" y="1017740"/>
            <a:ext cx="374069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星座不求人二条推送，为品牌引流</a:t>
            </a:r>
          </a:p>
        </p:txBody>
      </p:sp>
      <p:sp>
        <p:nvSpPr>
          <p:cNvPr id="11" name="矩形 10"/>
          <p:cNvSpPr/>
          <p:nvPr/>
        </p:nvSpPr>
        <p:spPr>
          <a:xfrm>
            <a:off x="6659296" y="1017740"/>
            <a:ext cx="4607794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FREEMORE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公众号头条发布定制内容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175641" y="1692165"/>
            <a:ext cx="2669628" cy="4953731"/>
            <a:chOff x="2175641" y="1692165"/>
            <a:chExt cx="2669628" cy="4953731"/>
          </a:xfrm>
        </p:grpSpPr>
        <p:grpSp>
          <p:nvGrpSpPr>
            <p:cNvPr id="10" name="组合 9"/>
            <p:cNvGrpSpPr/>
            <p:nvPr/>
          </p:nvGrpSpPr>
          <p:grpSpPr>
            <a:xfrm>
              <a:off x="2267146" y="1692165"/>
              <a:ext cx="2483529" cy="4953731"/>
              <a:chOff x="2288167" y="1671145"/>
              <a:chExt cx="2096189" cy="4181130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288167" y="1671145"/>
                <a:ext cx="2096189" cy="1560786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288167" y="3231930"/>
                <a:ext cx="2096189" cy="2620345"/>
              </a:xfrm>
              <a:prstGeom prst="rect">
                <a:avLst/>
              </a:prstGeom>
            </p:spPr>
          </p:pic>
        </p:grpSp>
        <p:sp>
          <p:nvSpPr>
            <p:cNvPr id="12" name="矩形 11"/>
            <p:cNvSpPr/>
            <p:nvPr/>
          </p:nvSpPr>
          <p:spPr>
            <a:xfrm>
              <a:off x="2385848" y="4067503"/>
              <a:ext cx="2249214" cy="20495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26" name="Picture 2" descr="https://gimg2.baidu.com/image_search/src=http%3A%2F%2Fimg.puchedu.cn%2Fuploads%2F2%2F26%2F3154420378%2F4287584555.jpg&amp;refer=http%3A%2F%2Fimg.puchedu.cn&amp;app=2002&amp;size=f9999,10000&amp;q=a80&amp;n=0&amp;g=0n&amp;fmt=jpeg?sec=1645171205&amp;t=1c83b7a8e3fe09ee0a0dd5b6818d49a6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4826" y="5192274"/>
              <a:ext cx="981894" cy="9843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40871" y="4534378"/>
              <a:ext cx="2509804" cy="683172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2175641" y="3909848"/>
              <a:ext cx="2669628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solidFill>
                    <a:srgbClr val="FF0000"/>
                  </a:solidFill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关注自由点</a:t>
              </a:r>
              <a:r>
                <a:rPr lang="en-US" altLang="zh-CN" sz="1400" b="1" dirty="0">
                  <a:solidFill>
                    <a:srgbClr val="FF0000"/>
                  </a:solidFill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FREEMORE</a:t>
              </a:r>
              <a:r>
                <a:rPr lang="zh-CN" altLang="en-US" sz="1400" b="1" dirty="0">
                  <a:solidFill>
                    <a:srgbClr val="FF0000"/>
                  </a:solidFill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公众号</a:t>
              </a:r>
              <a:endParaRPr lang="en-US" altLang="zh-CN" sz="1400" b="1" dirty="0">
                <a:solidFill>
                  <a:srgbClr val="FF0000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solidFill>
                    <a:srgbClr val="FF0000"/>
                  </a:solidFill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抢获女性专属自由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804990" y="1665155"/>
            <a:ext cx="2316406" cy="4980741"/>
            <a:chOff x="7279539" y="1692165"/>
            <a:chExt cx="2316406" cy="4980741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93544" y="1692165"/>
              <a:ext cx="2302401" cy="498074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7346731" y="3760959"/>
              <a:ext cx="2165131" cy="19987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79539" y="4534378"/>
              <a:ext cx="2232323" cy="1813869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7304689" y="3835404"/>
              <a:ext cx="2249214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solidFill>
                    <a:srgbClr val="FF0000"/>
                  </a:solidFill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感谢内容合作伙伴</a:t>
              </a:r>
              <a:endParaRPr lang="en-US" altLang="zh-CN" sz="1400" b="1" dirty="0">
                <a:solidFill>
                  <a:srgbClr val="FF0000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solidFill>
                    <a:srgbClr val="FF0000"/>
                  </a:solidFill>
                  <a:latin typeface="Arial Rounded MT Bold" panose="020F0704030504030204" pitchFamily="34" charset="0"/>
                  <a:ea typeface="微软雅黑" panose="020B0503020204020204" pitchFamily="34" charset="-122"/>
                </a:rPr>
                <a:t>星座不求人</a:t>
              </a:r>
              <a:endParaRPr lang="en-US" altLang="zh-CN" sz="1400" b="1" dirty="0">
                <a:solidFill>
                  <a:srgbClr val="FF0000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9386" y="1981381"/>
            <a:ext cx="2483529" cy="184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768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854199" y="63500"/>
            <a:ext cx="557661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营销规划</a:t>
            </a:r>
            <a:r>
              <a:rPr lang="en-US" altLang="zh-CN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尝试合作期周更规划</a:t>
            </a:r>
          </a:p>
        </p:txBody>
      </p:sp>
      <p:sp>
        <p:nvSpPr>
          <p:cNvPr id="4" name="矩形 3"/>
          <p:cNvSpPr/>
          <p:nvPr/>
        </p:nvSpPr>
        <p:spPr>
          <a:xfrm>
            <a:off x="3168047" y="1226348"/>
            <a:ext cx="50770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尝试合作期为</a:t>
            </a:r>
            <a:r>
              <a:rPr lang="en-US" altLang="zh-CN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个月，周更内容，共</a:t>
            </a:r>
            <a:r>
              <a:rPr lang="en-US" altLang="zh-CN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4</a:t>
            </a:r>
            <a:r>
              <a:rPr lang="zh-CN" altLang="en-US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个话题方向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91915" y="2106042"/>
            <a:ext cx="261915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婚姻自由话题（反催婚）</a:t>
            </a:r>
          </a:p>
        </p:txBody>
      </p:sp>
      <p:sp>
        <p:nvSpPr>
          <p:cNvPr id="6" name="矩形 5"/>
          <p:cNvSpPr/>
          <p:nvPr/>
        </p:nvSpPr>
        <p:spPr>
          <a:xfrm>
            <a:off x="3419047" y="2106042"/>
            <a:ext cx="261915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生理期身体自由话题</a:t>
            </a:r>
          </a:p>
        </p:txBody>
      </p:sp>
      <p:sp>
        <p:nvSpPr>
          <p:cNvPr id="7" name="矩形 6"/>
          <p:cNvSpPr/>
          <p:nvPr/>
        </p:nvSpPr>
        <p:spPr>
          <a:xfrm>
            <a:off x="6293622" y="2106042"/>
            <a:ext cx="261915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女性事业话题</a:t>
            </a:r>
          </a:p>
        </p:txBody>
      </p:sp>
      <p:sp>
        <p:nvSpPr>
          <p:cNvPr id="8" name="矩形 7"/>
          <p:cNvSpPr/>
          <p:nvPr/>
        </p:nvSpPr>
        <p:spPr>
          <a:xfrm>
            <a:off x="9168201" y="2106042"/>
            <a:ext cx="261915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八卦娱乐圈话题</a:t>
            </a:r>
          </a:p>
        </p:txBody>
      </p:sp>
      <p:sp>
        <p:nvSpPr>
          <p:cNvPr id="9" name="矩形 8"/>
          <p:cNvSpPr/>
          <p:nvPr/>
        </p:nvSpPr>
        <p:spPr>
          <a:xfrm>
            <a:off x="491915" y="2906271"/>
            <a:ext cx="27347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《12</a:t>
            </a:r>
            <a:r>
              <a:rPr lang="zh-CN" altLang="en-US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星座谁最能抵抗催婚？</a:t>
            </a: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</p:txBody>
      </p:sp>
      <p:sp>
        <p:nvSpPr>
          <p:cNvPr id="10" name="矩形 9"/>
          <p:cNvSpPr/>
          <p:nvPr/>
        </p:nvSpPr>
        <p:spPr>
          <a:xfrm>
            <a:off x="3144497" y="2906270"/>
            <a:ext cx="32563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《12</a:t>
            </a:r>
            <a:r>
              <a:rPr lang="zh-CN" altLang="en-US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星座谁最追求生理期自由？</a:t>
            </a: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</p:txBody>
      </p:sp>
      <p:sp>
        <p:nvSpPr>
          <p:cNvPr id="11" name="矩形 10"/>
          <p:cNvSpPr/>
          <p:nvPr/>
        </p:nvSpPr>
        <p:spPr>
          <a:xfrm>
            <a:off x="6245102" y="2906270"/>
            <a:ext cx="29230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《12</a:t>
            </a:r>
            <a:r>
              <a:rPr lang="zh-CN" altLang="en-US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星座女性谁事业心最强？</a:t>
            </a: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</p:txBody>
      </p:sp>
      <p:sp>
        <p:nvSpPr>
          <p:cNvPr id="12" name="矩形 11"/>
          <p:cNvSpPr/>
          <p:nvPr/>
        </p:nvSpPr>
        <p:spPr>
          <a:xfrm>
            <a:off x="9168201" y="2906270"/>
            <a:ext cx="27347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《12</a:t>
            </a:r>
            <a:r>
              <a:rPr lang="zh-CN" altLang="en-US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星座谁最八卦？</a:t>
            </a:r>
            <a:r>
              <a:rPr lang="en-US" altLang="zh-CN" sz="1600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</p:txBody>
      </p:sp>
      <p:sp>
        <p:nvSpPr>
          <p:cNvPr id="13" name="矩形 12"/>
          <p:cNvSpPr/>
          <p:nvPr/>
        </p:nvSpPr>
        <p:spPr>
          <a:xfrm>
            <a:off x="491915" y="3785964"/>
            <a:ext cx="2619150" cy="786035"/>
          </a:xfrm>
          <a:prstGeom prst="rect">
            <a:avLst/>
          </a:prstGeom>
          <a:solidFill>
            <a:srgbClr val="C09D52"/>
          </a:solidFill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正文：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星座依次描述并排序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91915" y="4817027"/>
            <a:ext cx="2619150" cy="786035"/>
          </a:xfrm>
          <a:prstGeom prst="rect">
            <a:avLst/>
          </a:prstGeom>
          <a:solidFill>
            <a:srgbClr val="C09D52"/>
          </a:solidFill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植入：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FREEMORE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支持女性追求婚姻自由，倡导自由生活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387517" y="3785964"/>
            <a:ext cx="2619150" cy="786035"/>
          </a:xfrm>
          <a:prstGeom prst="rect">
            <a:avLst/>
          </a:prstGeom>
          <a:solidFill>
            <a:srgbClr val="C09D52"/>
          </a:solidFill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正文：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星座依次描述并排序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87517" y="4817027"/>
            <a:ext cx="2619150" cy="786035"/>
          </a:xfrm>
          <a:prstGeom prst="rect">
            <a:avLst/>
          </a:prstGeom>
          <a:solidFill>
            <a:srgbClr val="C09D52"/>
          </a:solidFill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植入：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用了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FREEMORE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星座都能追求生理期自由！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304083" y="3785964"/>
            <a:ext cx="2619150" cy="786035"/>
          </a:xfrm>
          <a:prstGeom prst="rect">
            <a:avLst/>
          </a:prstGeom>
          <a:solidFill>
            <a:srgbClr val="C09D52"/>
          </a:solidFill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正文：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星座依次描述并排序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04083" y="4817027"/>
            <a:ext cx="2619150" cy="786035"/>
          </a:xfrm>
          <a:prstGeom prst="rect">
            <a:avLst/>
          </a:prstGeom>
          <a:solidFill>
            <a:srgbClr val="C09D52"/>
          </a:solidFill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植入：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用了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FREEMORE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，踏平职场无后顾之忧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220649" y="3785964"/>
            <a:ext cx="2619150" cy="786035"/>
          </a:xfrm>
          <a:prstGeom prst="rect">
            <a:avLst/>
          </a:prstGeom>
          <a:solidFill>
            <a:srgbClr val="C09D52"/>
          </a:solidFill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正文：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星座依次描述并排序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220649" y="4817027"/>
            <a:ext cx="2619150" cy="786035"/>
          </a:xfrm>
          <a:prstGeom prst="rect">
            <a:avLst/>
          </a:prstGeom>
          <a:solidFill>
            <a:srgbClr val="C09D52"/>
          </a:solidFill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植入：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八卦是人的天性，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FREEMORE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让你蹲热搜一整天不担心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0235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854199" y="63500"/>
            <a:ext cx="557661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营销规划</a:t>
            </a:r>
            <a:r>
              <a:rPr lang="en-US" altLang="zh-CN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跨平台发布</a:t>
            </a:r>
          </a:p>
        </p:txBody>
      </p:sp>
      <p:sp>
        <p:nvSpPr>
          <p:cNvPr id="4" name="矩形 3"/>
          <p:cNvSpPr/>
          <p:nvPr/>
        </p:nvSpPr>
        <p:spPr>
          <a:xfrm>
            <a:off x="3168047" y="1226348"/>
            <a:ext cx="5493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拓展更多公域流量渠道，优质内容同步其他渠道发布</a:t>
            </a:r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1158305" y="1734205"/>
            <a:ext cx="2299598" cy="4917058"/>
            <a:chOff x="1505146" y="2028495"/>
            <a:chExt cx="2092869" cy="447502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05147" y="2028495"/>
              <a:ext cx="2068370" cy="447502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/>
            <a:stretch/>
          </p:blipFill>
          <p:spPr>
            <a:xfrm>
              <a:off x="1505146" y="3678620"/>
              <a:ext cx="1006825" cy="1313794"/>
            </a:xfrm>
            <a:prstGeom prst="rect">
              <a:avLst/>
            </a:prstGeom>
            <a:ln>
              <a:solidFill>
                <a:srgbClr val="C09D52"/>
              </a:solidFill>
            </a:ln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39332" y="3678620"/>
              <a:ext cx="1058683" cy="966952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54276" y="4992414"/>
              <a:ext cx="1019241" cy="1429407"/>
            </a:xfrm>
            <a:prstGeom prst="rect">
              <a:avLst/>
            </a:prstGeom>
            <a:ln>
              <a:solidFill>
                <a:srgbClr val="C09D52"/>
              </a:solidFill>
            </a:ln>
          </p:spPr>
        </p:pic>
      </p:grpSp>
      <p:sp>
        <p:nvSpPr>
          <p:cNvPr id="10" name="矩形标注 9"/>
          <p:cNvSpPr/>
          <p:nvPr/>
        </p:nvSpPr>
        <p:spPr>
          <a:xfrm>
            <a:off x="3909848" y="1818290"/>
            <a:ext cx="2427890" cy="1729036"/>
          </a:xfrm>
          <a:prstGeom prst="wedgeRectCallout">
            <a:avLst>
              <a:gd name="adj1" fmla="val -65855"/>
              <a:gd name="adj2" fmla="val 20351"/>
            </a:avLst>
          </a:prstGeom>
          <a:solidFill>
            <a:schemeClr val="bg1"/>
          </a:solidFill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小红书女性用户占比达到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86%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，长期积累笔记有助于品牌的进一步曝光</a:t>
            </a:r>
          </a:p>
        </p:txBody>
      </p:sp>
      <p:sp>
        <p:nvSpPr>
          <p:cNvPr id="11" name="矩形标注 10"/>
          <p:cNvSpPr/>
          <p:nvPr/>
        </p:nvSpPr>
        <p:spPr>
          <a:xfrm>
            <a:off x="5370786" y="4228845"/>
            <a:ext cx="2427890" cy="1729036"/>
          </a:xfrm>
          <a:prstGeom prst="wedgeRectCallout">
            <a:avLst>
              <a:gd name="adj1" fmla="val 67045"/>
              <a:gd name="adj2" fmla="val 18527"/>
            </a:avLst>
          </a:prstGeom>
          <a:solidFill>
            <a:schemeClr val="bg1"/>
          </a:solidFill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优质图文或视频内容经过重新编辑后可在抖音同步发布，统一抖音和公众号调性，扩大传播面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7539" y="1734205"/>
            <a:ext cx="2228719" cy="4821949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8250621" y="3535280"/>
            <a:ext cx="2255637" cy="3020873"/>
            <a:chOff x="7524583" y="3329685"/>
            <a:chExt cx="1367171" cy="2257682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24583" y="3329685"/>
              <a:ext cx="1367170" cy="746438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24583" y="4822561"/>
              <a:ext cx="1367170" cy="764806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24584" y="4076123"/>
              <a:ext cx="1367170" cy="7691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3889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83491" y="2802907"/>
            <a:ext cx="62036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视频号运营规划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854200" y="63500"/>
            <a:ext cx="303530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视频号规划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287" y="2419812"/>
            <a:ext cx="5884929" cy="3688888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489700" y="2419812"/>
            <a:ext cx="5359400" cy="3688888"/>
          </a:xfrm>
          <a:prstGeom prst="rect">
            <a:avLst/>
          </a:prstGeom>
          <a:noFill/>
          <a:ln>
            <a:solidFill>
              <a:srgbClr val="C09D5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人设：一个上班族女孩，年龄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岁左右；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人设背景：生活中面临多重挑战，工作繁忙、家里催婚、恋爱不顺等等；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品牌露出：在女孩每一个不容易的瞬间里，都有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FREEMORE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的默默守护，支持女性去追求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MORE FREE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，追求自己想要的生活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72750" y="1580634"/>
            <a:ext cx="74462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MORE FREE    FREEMORE       </a:t>
            </a:r>
            <a:r>
              <a:rPr lang="zh-CN" altLang="en-US" sz="2400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一个普通女孩的生活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854200" y="63500"/>
            <a:ext cx="381000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视频号规划</a:t>
            </a:r>
            <a:r>
              <a:rPr lang="en-US" altLang="zh-CN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示例①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3302000" y="3080385"/>
            <a:ext cx="2585420" cy="326961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08148" y="1676400"/>
            <a:ext cx="2744626" cy="11684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昨天加班做完述职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，心满意足回到家，等待明天的关键时刻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308148" y="3080385"/>
            <a:ext cx="2744626" cy="32696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9056295" y="3080385"/>
            <a:ext cx="2856305" cy="326961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302000" y="1676400"/>
            <a:ext cx="2585420" cy="11684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早上起来发现床上一片红，天哪，“亲戚”来得太不是时候了</a:t>
            </a:r>
          </a:p>
        </p:txBody>
      </p:sp>
      <p:sp>
        <p:nvSpPr>
          <p:cNvPr id="9" name="矩形 8"/>
          <p:cNvSpPr/>
          <p:nvPr/>
        </p:nvSpPr>
        <p:spPr>
          <a:xfrm>
            <a:off x="6136645" y="1676400"/>
            <a:ext cx="2670425" cy="11684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还好有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FREEMORE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来帮我，小小的很保密，也很放心</a:t>
            </a:r>
          </a:p>
        </p:txBody>
      </p:sp>
      <p:sp>
        <p:nvSpPr>
          <p:cNvPr id="10" name="矩形 9"/>
          <p:cNvSpPr/>
          <p:nvPr/>
        </p:nvSpPr>
        <p:spPr>
          <a:xfrm>
            <a:off x="2578100" y="1116670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r>
              <a:rPr lang="zh-CN" altLang="en-US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日，加薪述职日，“家里亲戚”来捣乱</a:t>
            </a:r>
            <a:endParaRPr lang="zh-CN" altLang="en-US" b="1" dirty="0">
              <a:solidFill>
                <a:srgbClr val="C09D52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6136645" y="3080385"/>
            <a:ext cx="2670425" cy="326961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9056294" y="1676400"/>
            <a:ext cx="2856306" cy="11684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述职非常顺利，经期也能享受“奋斗自由”，想要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MORE FREE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，就要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FREEMORE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854200" y="63500"/>
            <a:ext cx="381000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视频号规划</a:t>
            </a:r>
            <a:r>
              <a:rPr lang="en-US" altLang="zh-CN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示例②</a:t>
            </a:r>
          </a:p>
        </p:txBody>
      </p:sp>
      <p:sp>
        <p:nvSpPr>
          <p:cNvPr id="4" name="矩形 3"/>
          <p:cNvSpPr/>
          <p:nvPr/>
        </p:nvSpPr>
        <p:spPr>
          <a:xfrm>
            <a:off x="2578100" y="1116670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日，网络情人节表白日，约会中“亲戚”来了</a:t>
            </a:r>
            <a:endParaRPr lang="zh-CN" altLang="en-US" b="1" dirty="0">
              <a:solidFill>
                <a:srgbClr val="C09D52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8148" y="1676400"/>
            <a:ext cx="2744626" cy="11684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520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一早，暗恋对象就约我见面，难道是要跟我表白？</a:t>
            </a:r>
          </a:p>
        </p:txBody>
      </p:sp>
      <p:sp>
        <p:nvSpPr>
          <p:cNvPr id="6" name="矩形 5"/>
          <p:cNvSpPr/>
          <p:nvPr/>
        </p:nvSpPr>
        <p:spPr>
          <a:xfrm>
            <a:off x="3302000" y="1676400"/>
            <a:ext cx="2585420" cy="11684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天有不测风云，“大姨妈”来了！这可怎么办！</a:t>
            </a:r>
          </a:p>
        </p:txBody>
      </p:sp>
      <p:sp>
        <p:nvSpPr>
          <p:cNvPr id="7" name="矩形 6"/>
          <p:cNvSpPr/>
          <p:nvPr/>
        </p:nvSpPr>
        <p:spPr>
          <a:xfrm>
            <a:off x="6136645" y="1676400"/>
            <a:ext cx="2670425" cy="11684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还好有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FREEMORE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来帮我，小小的很保密，也很放心</a:t>
            </a:r>
          </a:p>
        </p:txBody>
      </p:sp>
      <p:sp>
        <p:nvSpPr>
          <p:cNvPr id="8" name="矩形 7"/>
          <p:cNvSpPr/>
          <p:nvPr/>
        </p:nvSpPr>
        <p:spPr>
          <a:xfrm>
            <a:off x="9056294" y="1676400"/>
            <a:ext cx="2856306" cy="11684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我们在一起了，经期也能无忧约会！想要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MORE FREE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，就要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FREEMORE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9056294" y="3124200"/>
            <a:ext cx="2856306" cy="28955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3301999" y="3124198"/>
            <a:ext cx="2585421" cy="289560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6136645" y="3124197"/>
            <a:ext cx="2670425" cy="289560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308148" y="3124199"/>
            <a:ext cx="2752552" cy="289560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854200" y="63500"/>
            <a:ext cx="381000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视频号规划</a:t>
            </a:r>
            <a:r>
              <a:rPr lang="en-US" altLang="zh-CN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示例③</a:t>
            </a:r>
          </a:p>
        </p:txBody>
      </p:sp>
      <p:sp>
        <p:nvSpPr>
          <p:cNvPr id="4" name="矩形 3"/>
          <p:cNvSpPr/>
          <p:nvPr/>
        </p:nvSpPr>
        <p:spPr>
          <a:xfrm>
            <a:off x="308148" y="1689100"/>
            <a:ext cx="2744626" cy="11684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原计划今日去玩滑板，走到半路忽然感到一阵不对劲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02000" y="1689100"/>
            <a:ext cx="2585420" cy="11684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赶紧来到超市选卫生巾，还好有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FREEMORE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，而且是隐形款，适合运动穿</a:t>
            </a:r>
          </a:p>
        </p:txBody>
      </p:sp>
      <p:sp>
        <p:nvSpPr>
          <p:cNvPr id="6" name="矩形 5"/>
          <p:cNvSpPr/>
          <p:nvPr/>
        </p:nvSpPr>
        <p:spPr>
          <a:xfrm>
            <a:off x="6136645" y="1689100"/>
            <a:ext cx="2670425" cy="11684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跟其他卫生巾比起来，真的是好小的一只，却更安全，每次运动都戴它</a:t>
            </a:r>
          </a:p>
        </p:txBody>
      </p:sp>
      <p:sp>
        <p:nvSpPr>
          <p:cNvPr id="7" name="矩形 6"/>
          <p:cNvSpPr/>
          <p:nvPr/>
        </p:nvSpPr>
        <p:spPr>
          <a:xfrm>
            <a:off x="9056294" y="1689100"/>
            <a:ext cx="2856306" cy="11684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运动后心情畅快，经期也能运动自由！想要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MORE FREE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，就要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FREEMORE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78100" y="1116670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zh-CN" altLang="en-US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日，炎热的盛夏，外出运动却赶上“亲戚”来</a:t>
            </a:r>
            <a:endParaRPr lang="zh-CN" altLang="en-US" b="1" dirty="0">
              <a:solidFill>
                <a:srgbClr val="C09D52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9056293" y="3060191"/>
            <a:ext cx="2856307" cy="29596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6136644" y="3060192"/>
            <a:ext cx="2650237" cy="295960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308147" y="3060192"/>
            <a:ext cx="2743999" cy="295960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3301999" y="3060190"/>
            <a:ext cx="2607493" cy="295960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854200" y="63500"/>
            <a:ext cx="549910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视频号规划</a:t>
            </a:r>
            <a:r>
              <a:rPr lang="en-US" altLang="zh-CN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运营规划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692742" y="2445048"/>
            <a:ext cx="10693400" cy="1491950"/>
            <a:chOff x="786869" y="1708448"/>
            <a:chExt cx="7458333" cy="797504"/>
          </a:xfrm>
        </p:grpSpPr>
        <p:sp>
          <p:nvSpPr>
            <p:cNvPr id="5" name="Rectangle 58"/>
            <p:cNvSpPr>
              <a:spLocks noChangeArrowheads="1"/>
            </p:cNvSpPr>
            <p:nvPr/>
          </p:nvSpPr>
          <p:spPr bwMode="auto">
            <a:xfrm>
              <a:off x="786869" y="1708448"/>
              <a:ext cx="1237365" cy="797503"/>
            </a:xfrm>
            <a:prstGeom prst="rect">
              <a:avLst/>
            </a:prstGeom>
            <a:solidFill>
              <a:srgbClr val="C09D5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每月初一次性提交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个脚本审核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Rectangle 58"/>
            <p:cNvSpPr>
              <a:spLocks noChangeArrowheads="1"/>
            </p:cNvSpPr>
            <p:nvPr/>
          </p:nvSpPr>
          <p:spPr bwMode="auto">
            <a:xfrm>
              <a:off x="3236077" y="1708449"/>
              <a:ext cx="1008112" cy="797503"/>
            </a:xfrm>
            <a:prstGeom prst="rect">
              <a:avLst/>
            </a:prstGeom>
            <a:solidFill>
              <a:srgbClr val="C09D5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拍摄</a:t>
              </a:r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右箭头 6"/>
            <p:cNvSpPr/>
            <p:nvPr/>
          </p:nvSpPr>
          <p:spPr>
            <a:xfrm>
              <a:off x="2085321" y="1816461"/>
              <a:ext cx="1150757" cy="581478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C09D5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个工作日修改</a:t>
              </a:r>
            </a:p>
          </p:txBody>
        </p:sp>
        <p:sp>
          <p:nvSpPr>
            <p:cNvPr id="8" name="右箭头 7"/>
            <p:cNvSpPr/>
            <p:nvPr/>
          </p:nvSpPr>
          <p:spPr>
            <a:xfrm>
              <a:off x="4305275" y="1816461"/>
              <a:ext cx="936104" cy="581478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C09D5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个工作日</a:t>
              </a:r>
            </a:p>
          </p:txBody>
        </p:sp>
        <p:sp>
          <p:nvSpPr>
            <p:cNvPr id="9" name="Rectangle 58"/>
            <p:cNvSpPr>
              <a:spLocks noChangeArrowheads="1"/>
            </p:cNvSpPr>
            <p:nvPr/>
          </p:nvSpPr>
          <p:spPr bwMode="auto">
            <a:xfrm>
              <a:off x="5252301" y="1708448"/>
              <a:ext cx="1008112" cy="797503"/>
            </a:xfrm>
            <a:prstGeom prst="rect">
              <a:avLst/>
            </a:prstGeom>
            <a:solidFill>
              <a:srgbClr val="C09D5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视频剪辑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初版提交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58"/>
            <p:cNvSpPr>
              <a:spLocks noChangeArrowheads="1"/>
            </p:cNvSpPr>
            <p:nvPr/>
          </p:nvSpPr>
          <p:spPr bwMode="auto">
            <a:xfrm>
              <a:off x="7237090" y="1708448"/>
              <a:ext cx="1008112" cy="797503"/>
            </a:xfrm>
            <a:prstGeom prst="rect">
              <a:avLst/>
            </a:prstGeom>
            <a:solidFill>
              <a:srgbClr val="C09D5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视频剪辑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调整版提交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右箭头 10"/>
            <p:cNvSpPr/>
            <p:nvPr/>
          </p:nvSpPr>
          <p:spPr>
            <a:xfrm>
              <a:off x="6306744" y="1816461"/>
              <a:ext cx="936104" cy="581478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C09D5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个工作日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3290804" y="1337272"/>
            <a:ext cx="5789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短视频运营日常工作通常提前</a:t>
            </a:r>
            <a:r>
              <a:rPr lang="en-US" altLang="zh-CN" sz="2000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周半进入筹备期，以此为周期不断循环</a:t>
            </a:r>
            <a:endParaRPr lang="zh-CN" altLang="en-US" sz="2000" b="1" dirty="0">
              <a:solidFill>
                <a:srgbClr val="C09D52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90804" y="4538954"/>
            <a:ext cx="5631858" cy="1771814"/>
          </a:xfrm>
          <a:prstGeom prst="rect">
            <a:avLst/>
          </a:prstGeom>
          <a:noFill/>
          <a:ln>
            <a:solidFill>
              <a:srgbClr val="C09D5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更新频率：每周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条，每月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条；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视频时长：建议每条视频不超过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18655" y="2815607"/>
            <a:ext cx="76127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创意内容及活动策划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854200" y="63500"/>
            <a:ext cx="549910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创意内容示例</a:t>
            </a:r>
          </a:p>
        </p:txBody>
      </p:sp>
      <p:sp>
        <p:nvSpPr>
          <p:cNvPr id="11" name="矩形 10"/>
          <p:cNvSpPr/>
          <p:nvPr/>
        </p:nvSpPr>
        <p:spPr>
          <a:xfrm>
            <a:off x="1193800" y="1110692"/>
            <a:ext cx="168871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情人节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444500" y="1739900"/>
            <a:ext cx="3198968" cy="4772056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004190" y="1110692"/>
            <a:ext cx="168871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520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814580" y="1110692"/>
            <a:ext cx="168871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七夕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486193" y="1739899"/>
            <a:ext cx="2682187" cy="4772057"/>
          </a:xfrm>
          <a:prstGeom prst="rect">
            <a:avLst/>
          </a:prstGeom>
          <a:ln>
            <a:solidFill>
              <a:srgbClr val="C09D52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345278" y="1739899"/>
            <a:ext cx="2684282" cy="4772057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854200" y="63500"/>
            <a:ext cx="549910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微信活动示例</a:t>
            </a:r>
          </a:p>
        </p:txBody>
      </p:sp>
      <p:sp>
        <p:nvSpPr>
          <p:cNvPr id="7" name="矩形 6"/>
          <p:cNvSpPr/>
          <p:nvPr/>
        </p:nvSpPr>
        <p:spPr>
          <a:xfrm>
            <a:off x="1358900" y="1288492"/>
            <a:ext cx="168871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情人节</a:t>
            </a:r>
          </a:p>
        </p:txBody>
      </p:sp>
      <p:sp>
        <p:nvSpPr>
          <p:cNvPr id="8" name="矩形 7"/>
          <p:cNvSpPr/>
          <p:nvPr/>
        </p:nvSpPr>
        <p:spPr>
          <a:xfrm>
            <a:off x="5169290" y="1288492"/>
            <a:ext cx="168871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520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79680" y="1288492"/>
            <a:ext cx="168871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七夕</a:t>
            </a:r>
          </a:p>
        </p:txBody>
      </p:sp>
      <p:sp>
        <p:nvSpPr>
          <p:cNvPr id="10" name="Rectangle 58"/>
          <p:cNvSpPr>
            <a:spLocks noChangeArrowheads="1"/>
          </p:cNvSpPr>
          <p:nvPr/>
        </p:nvSpPr>
        <p:spPr bwMode="auto">
          <a:xfrm>
            <a:off x="743542" y="2076748"/>
            <a:ext cx="3002958" cy="4158952"/>
          </a:xfrm>
          <a:prstGeom prst="rect">
            <a:avLst/>
          </a:prstGeom>
          <a:solidFill>
            <a:srgbClr val="C09D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活动名称：没有玫瑰不完整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活动内容：用户通过表单参与恋爱观答题活动，先获得满分的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名粉丝可获赠一枝玫瑰，包邮到家，陪你过情人节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58"/>
          <p:cNvSpPr>
            <a:spLocks noChangeArrowheads="1"/>
          </p:cNvSpPr>
          <p:nvPr/>
        </p:nvSpPr>
        <p:spPr bwMode="auto">
          <a:xfrm>
            <a:off x="8322556" y="2076748"/>
            <a:ext cx="3002958" cy="4158952"/>
          </a:xfrm>
          <a:prstGeom prst="rect">
            <a:avLst/>
          </a:prstGeom>
          <a:solidFill>
            <a:srgbClr val="C09D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活动名称：七夕配对活动 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活动内容：自由点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FREEMORE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联手其他男粉较多公众号，开展跨界合作，通过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H5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测试兴趣爱好进行随机匹配，限时交换微信，并送出两个品牌各自产品礼包作为福利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58"/>
          <p:cNvSpPr>
            <a:spLocks noChangeArrowheads="1"/>
          </p:cNvSpPr>
          <p:nvPr/>
        </p:nvSpPr>
        <p:spPr bwMode="auto">
          <a:xfrm>
            <a:off x="4507649" y="2076748"/>
            <a:ext cx="3002958" cy="4158952"/>
          </a:xfrm>
          <a:prstGeom prst="rect">
            <a:avLst/>
          </a:prstGeom>
          <a:solidFill>
            <a:srgbClr val="C09D5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活动名称：谁说女生不能表白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活动内容：鼓励女性勇敢表白做自己，实现恋爱自由。征集表白文案，从提供文案用户中选出点赞前十名送大礼包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18655" y="2815607"/>
            <a:ext cx="76127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预算及</a:t>
            </a:r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KPI</a:t>
            </a: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预估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854200" y="63500"/>
            <a:ext cx="549910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预算及</a:t>
            </a:r>
            <a:r>
              <a:rPr lang="en-US" altLang="zh-CN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KPI</a:t>
            </a:r>
            <a:r>
              <a:rPr lang="zh-CN" altLang="en-US" sz="2800" b="1" dirty="0">
                <a:solidFill>
                  <a:srgbClr val="C09D52"/>
                </a:solidFill>
                <a:latin typeface="Arial Rounded MT Bold" panose="020F0704030504030204" pitchFamily="34" charset="0"/>
                <a:ea typeface="微软雅黑" panose="020B0503020204020204" pitchFamily="34" charset="-122"/>
              </a:rPr>
              <a:t>预估</a:t>
            </a:r>
          </a:p>
        </p:txBody>
      </p:sp>
      <p:sp>
        <p:nvSpPr>
          <p:cNvPr id="4" name="矩形 3"/>
          <p:cNvSpPr/>
          <p:nvPr/>
        </p:nvSpPr>
        <p:spPr>
          <a:xfrm>
            <a:off x="2111351" y="1783792"/>
            <a:ext cx="168871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预算</a:t>
            </a:r>
          </a:p>
        </p:txBody>
      </p:sp>
      <p:sp>
        <p:nvSpPr>
          <p:cNvPr id="5" name="矩形 4"/>
          <p:cNvSpPr/>
          <p:nvPr/>
        </p:nvSpPr>
        <p:spPr>
          <a:xfrm>
            <a:off x="7723742" y="1783792"/>
            <a:ext cx="1688710" cy="520700"/>
          </a:xfrm>
          <a:prstGeom prst="rect">
            <a:avLst/>
          </a:prstGeom>
          <a:noFill/>
          <a:ln>
            <a:solidFill>
              <a:srgbClr val="C09D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KPI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3164" y="2758090"/>
            <a:ext cx="4525360" cy="670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公众号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视频号运营月费：</a:t>
            </a:r>
            <a:r>
              <a:rPr lang="zh-CN" altLang="en-US" sz="3200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200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3200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  <a:endParaRPr lang="zh-CN" altLang="en-US" sz="4000" b="1" dirty="0">
              <a:solidFill>
                <a:srgbClr val="C09D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86786" y="2730668"/>
            <a:ext cx="500380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年度微信公众号粉丝新增</a:t>
            </a:r>
            <a:r>
              <a:rPr lang="en-US" altLang="zh-CN" sz="2000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2w+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头条平均阅读量</a:t>
            </a:r>
            <a:r>
              <a:rPr lang="en-US" altLang="zh-CN" sz="2000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3000+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，二条平均阅读量</a:t>
            </a:r>
            <a:r>
              <a:rPr lang="en-US" altLang="zh-CN" sz="2000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500+</a:t>
            </a:r>
            <a:endParaRPr lang="zh-CN" altLang="en-US" sz="2000" b="1" dirty="0">
              <a:solidFill>
                <a:srgbClr val="C09D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33164" y="4207043"/>
            <a:ext cx="5553622" cy="1932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联动预算：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①星座不求人原创图文漫画内容：</a:t>
            </a:r>
            <a:r>
              <a:rPr lang="en-US" altLang="zh-CN" sz="3200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200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3200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200" b="1" dirty="0">
                <a:solidFill>
                  <a:srgbClr val="C09D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②星座不求人原创动漫视频内容：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③星座不求人公众号二条引流：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5958075" y="2100154"/>
            <a:ext cx="393213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5796681" y="2274076"/>
            <a:ext cx="4452400" cy="1606038"/>
            <a:chOff x="5775415" y="3120462"/>
            <a:chExt cx="4452400" cy="1606038"/>
          </a:xfrm>
        </p:grpSpPr>
        <p:sp>
          <p:nvSpPr>
            <p:cNvPr id="10" name="文本框 9"/>
            <p:cNvSpPr txBox="1"/>
            <p:nvPr/>
          </p:nvSpPr>
          <p:spPr>
            <a:xfrm>
              <a:off x="5775415" y="3120462"/>
              <a:ext cx="302044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dirty="0">
                  <a:solidFill>
                    <a:srgbClr val="C09D52"/>
                  </a:solidFill>
                  <a:latin typeface="Arial Rounded MT Bold" panose="020F0704030504030204" pitchFamily="34" charset="0"/>
                </a:rPr>
                <a:t>Than</a:t>
              </a:r>
              <a:endParaRPr lang="zh-CN" altLang="en-US" sz="8800" dirty="0">
                <a:solidFill>
                  <a:srgbClr val="C09D52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416681" y="3120462"/>
              <a:ext cx="103133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dirty="0">
                  <a:solidFill>
                    <a:srgbClr val="C09D52"/>
                  </a:solidFill>
                  <a:latin typeface="Arial Rounded MT Bold" panose="020F0704030504030204" pitchFamily="34" charset="0"/>
                </a:rPr>
                <a:t>K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196484" y="3120462"/>
              <a:ext cx="1031331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dirty="0">
                  <a:solidFill>
                    <a:srgbClr val="C09D52"/>
                  </a:solidFill>
                  <a:latin typeface="Arial Rounded MT Bold" panose="020F0704030504030204" pitchFamily="34" charset="0"/>
                </a:rPr>
                <a:t>s</a:t>
              </a:r>
              <a:r>
                <a:rPr lang="zh-CN" altLang="en-US" sz="8800" dirty="0">
                  <a:solidFill>
                    <a:srgbClr val="C09D52"/>
                  </a:solidFill>
                  <a:latin typeface="Arial Rounded MT Bold" panose="020F0704030504030204" pitchFamily="34" charset="0"/>
                </a:rPr>
                <a:t>！</a:t>
              </a:r>
              <a:endParaRPr lang="en-US" altLang="zh-CN" sz="8800" dirty="0">
                <a:solidFill>
                  <a:srgbClr val="C09D52"/>
                </a:solidFill>
                <a:latin typeface="Arial Rounded MT Bold" panose="020F0704030504030204" pitchFamily="34" charset="0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6583607" y="4726500"/>
              <a:ext cx="2617274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文本框 12"/>
          <p:cNvSpPr txBox="1"/>
          <p:nvPr/>
        </p:nvSpPr>
        <p:spPr>
          <a:xfrm>
            <a:off x="7306901" y="4202892"/>
            <a:ext cx="1379349" cy="51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2400" dirty="0">
                <a:solidFill>
                  <a:srgbClr val="C09D5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2022.01</a:t>
            </a:r>
            <a:endParaRPr lang="zh-CN" altLang="en-US" sz="2400" dirty="0">
              <a:solidFill>
                <a:srgbClr val="C09D52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202547" y="175193"/>
            <a:ext cx="4755528" cy="6682807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130000"/>
          </a:lnSpc>
          <a:defRPr sz="2000" dirty="0">
            <a:latin typeface="Arial Rounded MT Bold" panose="020F070403050403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2028</Words>
  <Application>Microsoft Office PowerPoint</Application>
  <PresentationFormat>宽屏</PresentationFormat>
  <Paragraphs>284</Paragraphs>
  <Slides>40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8" baseType="lpstr">
      <vt:lpstr>等线</vt:lpstr>
      <vt:lpstr>等线 Light</vt:lpstr>
      <vt:lpstr>微软雅黑</vt:lpstr>
      <vt:lpstr>Arial</vt:lpstr>
      <vt:lpstr>Arial Rounded MT Bold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2024-04-26T05:45:32Z</dcterms:created>
  <dcterms:modified xsi:type="dcterms:W3CDTF">2024-04-26T05:45:34Z</dcterms:modified>
</cp:coreProperties>
</file>