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7" r:id="rId2"/>
    <p:sldId id="280" r:id="rId3"/>
    <p:sldId id="282" r:id="rId4"/>
    <p:sldId id="281" r:id="rId5"/>
    <p:sldId id="283" r:id="rId6"/>
    <p:sldId id="284" r:id="rId7"/>
    <p:sldId id="285" r:id="rId8"/>
    <p:sldId id="289" r:id="rId9"/>
    <p:sldId id="290" r:id="rId10"/>
    <p:sldId id="286" r:id="rId11"/>
    <p:sldId id="287" r:id="rId12"/>
    <p:sldId id="288" r:id="rId13"/>
    <p:sldId id="292" r:id="rId14"/>
    <p:sldId id="291" r:id="rId15"/>
    <p:sldId id="341" r:id="rId16"/>
    <p:sldId id="294" r:id="rId17"/>
    <p:sldId id="295" r:id="rId18"/>
    <p:sldId id="297" r:id="rId19"/>
    <p:sldId id="312" r:id="rId20"/>
    <p:sldId id="296" r:id="rId21"/>
    <p:sldId id="298" r:id="rId22"/>
    <p:sldId id="299" r:id="rId23"/>
    <p:sldId id="300" r:id="rId24"/>
    <p:sldId id="301" r:id="rId25"/>
    <p:sldId id="302" r:id="rId26"/>
    <p:sldId id="303" r:id="rId27"/>
    <p:sldId id="304" r:id="rId28"/>
    <p:sldId id="305" r:id="rId29"/>
    <p:sldId id="306" r:id="rId30"/>
    <p:sldId id="307" r:id="rId31"/>
    <p:sldId id="308" r:id="rId32"/>
    <p:sldId id="309" r:id="rId33"/>
    <p:sldId id="310" r:id="rId34"/>
    <p:sldId id="313" r:id="rId35"/>
    <p:sldId id="348" r:id="rId36"/>
    <p:sldId id="349" r:id="rId37"/>
    <p:sldId id="350" r:id="rId38"/>
    <p:sldId id="351" r:id="rId39"/>
    <p:sldId id="352" r:id="rId40"/>
    <p:sldId id="353" r:id="rId41"/>
    <p:sldId id="354" r:id="rId42"/>
    <p:sldId id="355" r:id="rId43"/>
    <p:sldId id="356" r:id="rId44"/>
    <p:sldId id="357" r:id="rId45"/>
    <p:sldId id="358" r:id="rId46"/>
    <p:sldId id="359" r:id="rId47"/>
    <p:sldId id="360" r:id="rId48"/>
    <p:sldId id="361" r:id="rId49"/>
    <p:sldId id="362" r:id="rId50"/>
    <p:sldId id="363" r:id="rId51"/>
    <p:sldId id="364" r:id="rId52"/>
    <p:sldId id="365" r:id="rId53"/>
    <p:sldId id="366" r:id="rId54"/>
    <p:sldId id="367" r:id="rId55"/>
    <p:sldId id="368" r:id="rId56"/>
    <p:sldId id="344" r:id="rId57"/>
    <p:sldId id="346" r:id="rId58"/>
    <p:sldId id="369" r:id="rId59"/>
    <p:sldId id="278" r:id="rId60"/>
  </p:sldIdLst>
  <p:sldSz cx="12192000" cy="6858000"/>
  <p:notesSz cx="6858000" cy="9144000"/>
  <p:custDataLst>
    <p:tags r:id="rId6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E9FCA"/>
    <a:srgbClr val="7F6000"/>
    <a:srgbClr val="843C0C"/>
    <a:srgbClr val="0D0D0D"/>
    <a:srgbClr val="314865"/>
    <a:srgbClr val="666666"/>
    <a:srgbClr val="8E8E8E"/>
    <a:srgbClr val="4D8FB7"/>
    <a:srgbClr val="E2E9E9"/>
    <a:srgbClr val="82B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99" autoAdjust="0"/>
    <p:restoredTop sz="94660" autoAdjust="0"/>
  </p:normalViewPr>
  <p:slideViewPr>
    <p:cSldViewPr snapToGrid="0">
      <p:cViewPr varScale="1">
        <p:scale>
          <a:sx n="68" d="100"/>
          <a:sy n="68" d="100"/>
        </p:scale>
        <p:origin x="96" y="44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C:\Users\Administrator\Desktop\&#20020;&#28207;&#26032;&#22478;&#25968;&#25454;.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Administrator\Desktop\&#20020;&#28207;&#26032;&#22478;&#25968;&#25454;.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Administrator\Desktop\&#20020;&#28207;&#26032;&#22478;&#25968;&#25454;.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08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zh-CN"/>
              <a:t>海沧区历年</a:t>
            </a:r>
            <a:r>
              <a:rPr lang="en-US"/>
              <a:t>GDP</a:t>
            </a:r>
            <a:r>
              <a:rPr lang="zh-CN"/>
              <a:t>及增长率走势图</a:t>
            </a:r>
          </a:p>
        </c:rich>
      </c:tx>
      <c:overlay val="0"/>
      <c:spPr>
        <a:noFill/>
        <a:ln>
          <a:noFill/>
        </a:ln>
        <a:effectLst/>
      </c:spPr>
    </c:title>
    <c:autoTitleDeleted val="0"/>
    <c:plotArea>
      <c:layout/>
      <c:barChart>
        <c:barDir val="col"/>
        <c:grouping val="clustered"/>
        <c:varyColors val="0"/>
        <c:ser>
          <c:idx val="0"/>
          <c:order val="0"/>
          <c:tx>
            <c:strRef>
              <c:f>Sheet1!$C$3</c:f>
              <c:strCache>
                <c:ptCount val="1"/>
                <c:pt idx="0">
                  <c:v>GDP（亿元）</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Sheet1!$B$4:$B$9</c:f>
              <c:strCache>
                <c:ptCount val="6"/>
                <c:pt idx="0">
                  <c:v>2011年</c:v>
                </c:pt>
                <c:pt idx="1">
                  <c:v>2012年</c:v>
                </c:pt>
                <c:pt idx="2">
                  <c:v>2013年</c:v>
                </c:pt>
                <c:pt idx="3">
                  <c:v>2014年</c:v>
                </c:pt>
                <c:pt idx="4">
                  <c:v>2015年</c:v>
                </c:pt>
                <c:pt idx="5">
                  <c:v>2016年1-6月</c:v>
                </c:pt>
              </c:strCache>
            </c:strRef>
          </c:cat>
          <c:val>
            <c:numRef>
              <c:f>Sheet1!$C$4:$C$9</c:f>
              <c:numCache>
                <c:formatCode>General</c:formatCode>
                <c:ptCount val="6"/>
                <c:pt idx="0">
                  <c:v>308.74</c:v>
                </c:pt>
                <c:pt idx="1">
                  <c:v>401.5</c:v>
                </c:pt>
                <c:pt idx="2">
                  <c:v>424.46</c:v>
                </c:pt>
                <c:pt idx="3">
                  <c:v>483.13</c:v>
                </c:pt>
                <c:pt idx="4">
                  <c:v>511.71</c:v>
                </c:pt>
                <c:pt idx="5">
                  <c:v>249.86</c:v>
                </c:pt>
              </c:numCache>
            </c:numRef>
          </c:val>
          <c:extLst>
            <c:ext xmlns:c16="http://schemas.microsoft.com/office/drawing/2014/chart" uri="{C3380CC4-5D6E-409C-BE32-E72D297353CC}">
              <c16:uniqueId val="{00000000-E506-4753-9A57-3EB9B7F50D5F}"/>
            </c:ext>
          </c:extLst>
        </c:ser>
        <c:dLbls>
          <c:showLegendKey val="0"/>
          <c:showVal val="0"/>
          <c:showCatName val="0"/>
          <c:showSerName val="0"/>
          <c:showPercent val="0"/>
          <c:showBubbleSize val="0"/>
        </c:dLbls>
        <c:gapWidth val="219"/>
        <c:overlap val="-27"/>
        <c:axId val="310478016"/>
        <c:axId val="311363624"/>
      </c:barChart>
      <c:lineChart>
        <c:grouping val="standard"/>
        <c:varyColors val="0"/>
        <c:ser>
          <c:idx val="1"/>
          <c:order val="1"/>
          <c:tx>
            <c:strRef>
              <c:f>Sheet1!$D$3</c:f>
              <c:strCache>
                <c:ptCount val="1"/>
                <c:pt idx="0">
                  <c:v>增长率（%）</c:v>
                </c:pt>
              </c:strCache>
            </c:strRef>
          </c:tx>
          <c:spPr>
            <a:ln w="28575" cap="rnd" cmpd="sng" algn="ctr">
              <a:solidFill>
                <a:schemeClr val="accent2"/>
              </a:solidFill>
              <a:prstDash val="solid"/>
              <a:round/>
            </a:ln>
            <a:effectLst/>
          </c:spPr>
          <c:marker>
            <c:symbol val="circle"/>
            <c:size val="5"/>
            <c:spPr>
              <a:solidFill>
                <a:schemeClr val="accent2"/>
              </a:solidFill>
              <a:ln w="9525" cap="flat" cmpd="sng" algn="ctr">
                <a:solidFill>
                  <a:schemeClr val="accent2"/>
                </a:solidFill>
                <a:prstDash val="solid"/>
                <a:round/>
              </a:ln>
              <a:effectLst/>
            </c:spPr>
          </c:marker>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Sheet1!$B$4:$B$9</c:f>
              <c:strCache>
                <c:ptCount val="6"/>
                <c:pt idx="0">
                  <c:v>2011年</c:v>
                </c:pt>
                <c:pt idx="1">
                  <c:v>2012年</c:v>
                </c:pt>
                <c:pt idx="2">
                  <c:v>2013年</c:v>
                </c:pt>
                <c:pt idx="3">
                  <c:v>2014年</c:v>
                </c:pt>
                <c:pt idx="4">
                  <c:v>2015年</c:v>
                </c:pt>
                <c:pt idx="5">
                  <c:v>2016年1-6月</c:v>
                </c:pt>
              </c:strCache>
            </c:strRef>
          </c:cat>
          <c:val>
            <c:numRef>
              <c:f>Sheet1!$D$4:$D$9</c:f>
              <c:numCache>
                <c:formatCode>General</c:formatCode>
                <c:ptCount val="6"/>
                <c:pt idx="0">
                  <c:v>16</c:v>
                </c:pt>
                <c:pt idx="1">
                  <c:v>12.3</c:v>
                </c:pt>
                <c:pt idx="2">
                  <c:v>10.1</c:v>
                </c:pt>
                <c:pt idx="3">
                  <c:v>13.1</c:v>
                </c:pt>
                <c:pt idx="4">
                  <c:v>7.5</c:v>
                </c:pt>
                <c:pt idx="5">
                  <c:v>9.6</c:v>
                </c:pt>
              </c:numCache>
            </c:numRef>
          </c:val>
          <c:smooth val="0"/>
          <c:extLst>
            <c:ext xmlns:c16="http://schemas.microsoft.com/office/drawing/2014/chart" uri="{C3380CC4-5D6E-409C-BE32-E72D297353CC}">
              <c16:uniqueId val="{00000001-E506-4753-9A57-3EB9B7F50D5F}"/>
            </c:ext>
          </c:extLst>
        </c:ser>
        <c:dLbls>
          <c:showLegendKey val="0"/>
          <c:showVal val="0"/>
          <c:showCatName val="0"/>
          <c:showSerName val="0"/>
          <c:showPercent val="0"/>
          <c:showBubbleSize val="0"/>
        </c:dLbls>
        <c:marker val="1"/>
        <c:smooth val="0"/>
        <c:axId val="311364408"/>
        <c:axId val="311364016"/>
      </c:lineChart>
      <c:catAx>
        <c:axId val="310478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1363624"/>
        <c:crosses val="autoZero"/>
        <c:auto val="1"/>
        <c:lblAlgn val="ctr"/>
        <c:lblOffset val="100"/>
        <c:noMultiLvlLbl val="0"/>
      </c:catAx>
      <c:valAx>
        <c:axId val="311363624"/>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0478016"/>
        <c:crosses val="autoZero"/>
        <c:crossBetween val="between"/>
      </c:valAx>
      <c:catAx>
        <c:axId val="311364408"/>
        <c:scaling>
          <c:orientation val="minMax"/>
        </c:scaling>
        <c:delete val="1"/>
        <c:axPos val="b"/>
        <c:numFmt formatCode="General" sourceLinked="1"/>
        <c:majorTickMark val="out"/>
        <c:minorTickMark val="none"/>
        <c:tickLblPos val="nextTo"/>
        <c:crossAx val="311364016"/>
        <c:crosses val="autoZero"/>
        <c:auto val="1"/>
        <c:lblAlgn val="ctr"/>
        <c:lblOffset val="100"/>
        <c:noMultiLvlLbl val="0"/>
      </c:catAx>
      <c:valAx>
        <c:axId val="311364016"/>
        <c:scaling>
          <c:orientation val="minMax"/>
        </c:scaling>
        <c:delete val="0"/>
        <c:axPos val="r"/>
        <c:numFmt formatCode="General" sourceLinked="1"/>
        <c:majorTickMark val="out"/>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1364408"/>
        <c:crosses val="max"/>
        <c:crossBetween val="between"/>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900">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08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zh-CN"/>
              <a:t>海沧区历年固定资产投资额（不含农户）</a:t>
            </a:r>
          </a:p>
        </c:rich>
      </c:tx>
      <c:overlay val="0"/>
      <c:spPr>
        <a:noFill/>
        <a:ln>
          <a:noFill/>
        </a:ln>
        <a:effectLst/>
      </c:spPr>
    </c:title>
    <c:autoTitleDeleted val="0"/>
    <c:plotArea>
      <c:layout/>
      <c:barChart>
        <c:barDir val="col"/>
        <c:grouping val="clustered"/>
        <c:varyColors val="0"/>
        <c:ser>
          <c:idx val="0"/>
          <c:order val="0"/>
          <c:tx>
            <c:strRef>
              <c:f>Sheet1!$C$44</c:f>
              <c:strCache>
                <c:ptCount val="1"/>
                <c:pt idx="0">
                  <c:v>固定资产投资额（亿元）</c:v>
                </c:pt>
              </c:strCache>
            </c:strRef>
          </c:tx>
          <c:spPr>
            <a:solidFill>
              <a:schemeClr val="accent1"/>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Sheet1!$B$45:$B$50</c:f>
              <c:strCache>
                <c:ptCount val="6"/>
                <c:pt idx="0">
                  <c:v>2011年</c:v>
                </c:pt>
                <c:pt idx="1">
                  <c:v>2012年</c:v>
                </c:pt>
                <c:pt idx="2">
                  <c:v>2013年</c:v>
                </c:pt>
                <c:pt idx="3">
                  <c:v>2014年</c:v>
                </c:pt>
                <c:pt idx="4">
                  <c:v>2015年</c:v>
                </c:pt>
                <c:pt idx="5">
                  <c:v>2016年1-6月</c:v>
                </c:pt>
              </c:strCache>
            </c:strRef>
          </c:cat>
          <c:val>
            <c:numRef>
              <c:f>Sheet1!$C$45:$C$50</c:f>
              <c:numCache>
                <c:formatCode>General</c:formatCode>
                <c:ptCount val="6"/>
                <c:pt idx="0">
                  <c:v>167.3</c:v>
                </c:pt>
                <c:pt idx="1">
                  <c:v>211.53</c:v>
                </c:pt>
                <c:pt idx="2">
                  <c:v>240.8</c:v>
                </c:pt>
                <c:pt idx="3">
                  <c:v>293.42</c:v>
                </c:pt>
                <c:pt idx="4">
                  <c:v>369.5</c:v>
                </c:pt>
                <c:pt idx="5">
                  <c:v>230.24</c:v>
                </c:pt>
              </c:numCache>
            </c:numRef>
          </c:val>
          <c:extLst>
            <c:ext xmlns:c16="http://schemas.microsoft.com/office/drawing/2014/chart" uri="{C3380CC4-5D6E-409C-BE32-E72D297353CC}">
              <c16:uniqueId val="{00000000-1FA9-459C-9DE0-0F11DE47D6D3}"/>
            </c:ext>
          </c:extLst>
        </c:ser>
        <c:dLbls>
          <c:showLegendKey val="0"/>
          <c:showVal val="0"/>
          <c:showCatName val="0"/>
          <c:showSerName val="0"/>
          <c:showPercent val="0"/>
          <c:showBubbleSize val="0"/>
        </c:dLbls>
        <c:gapWidth val="219"/>
        <c:overlap val="-27"/>
        <c:axId val="311365192"/>
        <c:axId val="311365584"/>
      </c:barChart>
      <c:lineChart>
        <c:grouping val="standard"/>
        <c:varyColors val="0"/>
        <c:ser>
          <c:idx val="1"/>
          <c:order val="1"/>
          <c:tx>
            <c:strRef>
              <c:f>Sheet1!$D$44</c:f>
              <c:strCache>
                <c:ptCount val="1"/>
                <c:pt idx="0">
                  <c:v>增幅（%）</c:v>
                </c:pt>
              </c:strCache>
            </c:strRef>
          </c:tx>
          <c:spPr>
            <a:ln w="28575" cap="rnd" cmpd="sng" algn="ctr">
              <a:solidFill>
                <a:schemeClr val="accent2"/>
              </a:solidFill>
              <a:prstDash val="solid"/>
              <a:round/>
            </a:ln>
            <a:effectLst/>
          </c:spPr>
          <c:marker>
            <c:symbol val="circle"/>
            <c:size val="5"/>
            <c:spPr>
              <a:solidFill>
                <a:schemeClr val="accent2"/>
              </a:solidFill>
              <a:ln w="9525" cap="flat" cmpd="sng" algn="ctr">
                <a:solidFill>
                  <a:schemeClr val="accent2"/>
                </a:solidFill>
                <a:prstDash val="solid"/>
                <a:round/>
              </a:ln>
              <a:effectLst/>
            </c:spPr>
          </c:marker>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cat>
            <c:strRef>
              <c:f>Sheet1!$B$45:$B$50</c:f>
              <c:strCache>
                <c:ptCount val="6"/>
                <c:pt idx="0">
                  <c:v>2011年</c:v>
                </c:pt>
                <c:pt idx="1">
                  <c:v>2012年</c:v>
                </c:pt>
                <c:pt idx="2">
                  <c:v>2013年</c:v>
                </c:pt>
                <c:pt idx="3">
                  <c:v>2014年</c:v>
                </c:pt>
                <c:pt idx="4">
                  <c:v>2015年</c:v>
                </c:pt>
                <c:pt idx="5">
                  <c:v>2016年1-6月</c:v>
                </c:pt>
              </c:strCache>
            </c:strRef>
          </c:cat>
          <c:val>
            <c:numRef>
              <c:f>Sheet1!$D$45:$D$50</c:f>
              <c:numCache>
                <c:formatCode>0.00%</c:formatCode>
                <c:ptCount val="6"/>
                <c:pt idx="0" formatCode="0%">
                  <c:v>0.33</c:v>
                </c:pt>
                <c:pt idx="1">
                  <c:v>0.26100000000000001</c:v>
                </c:pt>
                <c:pt idx="2">
                  <c:v>0.13800000000000001</c:v>
                </c:pt>
                <c:pt idx="3">
                  <c:v>0.219</c:v>
                </c:pt>
                <c:pt idx="4">
                  <c:v>0.25800000000000001</c:v>
                </c:pt>
                <c:pt idx="5">
                  <c:v>0.20899999999999999</c:v>
                </c:pt>
              </c:numCache>
            </c:numRef>
          </c:val>
          <c:smooth val="0"/>
          <c:extLst>
            <c:ext xmlns:c16="http://schemas.microsoft.com/office/drawing/2014/chart" uri="{C3380CC4-5D6E-409C-BE32-E72D297353CC}">
              <c16:uniqueId val="{00000001-1FA9-459C-9DE0-0F11DE47D6D3}"/>
            </c:ext>
          </c:extLst>
        </c:ser>
        <c:dLbls>
          <c:showLegendKey val="0"/>
          <c:showVal val="0"/>
          <c:showCatName val="0"/>
          <c:showSerName val="0"/>
          <c:showPercent val="0"/>
          <c:showBubbleSize val="0"/>
        </c:dLbls>
        <c:marker val="1"/>
        <c:smooth val="0"/>
        <c:axId val="311366368"/>
        <c:axId val="311365976"/>
      </c:lineChart>
      <c:catAx>
        <c:axId val="31136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1365584"/>
        <c:crosses val="autoZero"/>
        <c:auto val="1"/>
        <c:lblAlgn val="ctr"/>
        <c:lblOffset val="100"/>
        <c:noMultiLvlLbl val="0"/>
      </c:catAx>
      <c:valAx>
        <c:axId val="311365584"/>
        <c:scaling>
          <c:orientation val="minMax"/>
        </c:scaling>
        <c:delete val="0"/>
        <c:axPos val="l"/>
        <c:majorGridlines>
          <c:spPr>
            <a:ln w="9525" cap="flat" cmpd="sng" algn="ctr">
              <a:solidFill>
                <a:schemeClr val="tx1">
                  <a:lumMod val="15000"/>
                  <a:lumOff val="85000"/>
                </a:schemeClr>
              </a:solidFill>
              <a:prstDash val="solid"/>
              <a:round/>
            </a:ln>
            <a:effectLst/>
          </c:spPr>
        </c:majorGridlines>
        <c:numFmt formatCode="General" sourceLinked="1"/>
        <c:majorTickMark val="none"/>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1365192"/>
        <c:crosses val="autoZero"/>
        <c:crossBetween val="between"/>
      </c:valAx>
      <c:catAx>
        <c:axId val="311366368"/>
        <c:scaling>
          <c:orientation val="minMax"/>
        </c:scaling>
        <c:delete val="1"/>
        <c:axPos val="b"/>
        <c:numFmt formatCode="General" sourceLinked="1"/>
        <c:majorTickMark val="out"/>
        <c:minorTickMark val="none"/>
        <c:tickLblPos val="nextTo"/>
        <c:crossAx val="311365976"/>
        <c:crosses val="autoZero"/>
        <c:auto val="1"/>
        <c:lblAlgn val="ctr"/>
        <c:lblOffset val="100"/>
        <c:noMultiLvlLbl val="0"/>
      </c:catAx>
      <c:valAx>
        <c:axId val="311365976"/>
        <c:scaling>
          <c:orientation val="minMax"/>
        </c:scaling>
        <c:delete val="0"/>
        <c:axPos val="r"/>
        <c:numFmt formatCode="0%" sourceLinked="1"/>
        <c:majorTickMark val="out"/>
        <c:minorTickMark val="none"/>
        <c:tickLblPos val="nextTo"/>
        <c:spPr>
          <a:noFill/>
          <a:ln w="6350" cap="flat" cmpd="sng" algn="ctr">
            <a:noFill/>
            <a:prstDash val="solid"/>
            <a:round/>
          </a:ln>
          <a:effectLst/>
        </c:spPr>
        <c:txPr>
          <a:bodyPr rot="-6000000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311366368"/>
        <c:crosses val="max"/>
        <c:crossBetween val="between"/>
      </c:valAx>
      <c:spPr>
        <a:noFill/>
        <a:ln>
          <a:noFill/>
        </a:ln>
        <a:effectLst/>
      </c:spPr>
    </c:plotArea>
    <c:legend>
      <c:legendPos val="b"/>
      <c:overlay val="0"/>
      <c:spPr>
        <a:noFill/>
        <a:ln>
          <a:noFill/>
        </a:ln>
        <a:effectLst/>
      </c:spPr>
      <c:txPr>
        <a:bodyPr rot="0" spcFirstLastPara="0" vertOverflow="ellipsis" vert="horz" wrap="square" anchor="ctr" anchorCtr="1"/>
        <a:lstStyle/>
        <a:p>
          <a:pPr>
            <a:defRPr lang="zh-CN" sz="9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spPr>
    <a:noFill/>
    <a:ln>
      <a:noFill/>
    </a:ln>
    <a:effectLst/>
  </c:spPr>
  <c:txPr>
    <a:bodyPr/>
    <a:lstStyle/>
    <a:p>
      <a:pPr>
        <a:defRPr lang="zh-CN" sz="900">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1440" b="1" i="0" u="none" strike="noStrike" kern="1200" baseline="0">
                <a:solidFill>
                  <a:schemeClr val="tx1"/>
                </a:solidFill>
                <a:latin typeface="微软雅黑" panose="020B0503020204020204" pitchFamily="34" charset="-122"/>
                <a:ea typeface="微软雅黑" panose="020B0503020204020204" pitchFamily="34" charset="-122"/>
                <a:cs typeface="+mn-cs"/>
              </a:defRPr>
            </a:pPr>
            <a:r>
              <a:rPr lang="en-US"/>
              <a:t>2014</a:t>
            </a:r>
            <a:r>
              <a:rPr lang="zh-CN"/>
              <a:t>年海沧区人口年龄结构</a:t>
            </a:r>
          </a:p>
        </c:rich>
      </c:tx>
      <c:overlay val="0"/>
      <c:spPr>
        <a:noFill/>
        <a:ln>
          <a:noFill/>
        </a:ln>
        <a:effectLst/>
      </c:spPr>
    </c:title>
    <c:autoTitleDeleted val="0"/>
    <c:plotArea>
      <c:layout/>
      <c:pieChart>
        <c:varyColors val="1"/>
        <c:ser>
          <c:idx val="0"/>
          <c:order val="0"/>
          <c:tx>
            <c:strRef>
              <c:f>Sheet1!$C$80</c:f>
              <c:strCache>
                <c:ptCount val="1"/>
                <c:pt idx="0">
                  <c:v>占比</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1A0-4C86-B0A2-38E0AFB096A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1A0-4C86-B0A2-38E0AFB096A5}"/>
              </c:ext>
            </c:extLst>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dLblPos val="bestFit"/>
            <c:showLegendKey val="0"/>
            <c:showVal val="0"/>
            <c:showCatName val="0"/>
            <c:showSerName val="0"/>
            <c:showPercent val="1"/>
            <c:showBubbleSize val="0"/>
            <c:showLeaderLines val="1"/>
            <c:leaderLines>
              <c:spPr>
                <a:ln w="9525" cap="flat" cmpd="sng" algn="ctr">
                  <a:solidFill>
                    <a:schemeClr val="tx1">
                      <a:lumMod val="35000"/>
                      <a:lumOff val="65000"/>
                    </a:schemeClr>
                  </a:solidFill>
                  <a:prstDash val="solid"/>
                  <a:round/>
                </a:ln>
                <a:effectLst/>
              </c:spPr>
            </c:leaderLines>
            <c:extLst>
              <c:ext xmlns:c15="http://schemas.microsoft.com/office/drawing/2012/chart" uri="{CE6537A1-D6FC-4f65-9D91-7224C49458BB}"/>
            </c:extLst>
          </c:dLbls>
          <c:cat>
            <c:strRef>
              <c:f>Sheet1!$B$81:$B$82</c:f>
              <c:strCache>
                <c:ptCount val="2"/>
                <c:pt idx="0">
                  <c:v>49岁以下</c:v>
                </c:pt>
                <c:pt idx="1">
                  <c:v>50岁以上</c:v>
                </c:pt>
              </c:strCache>
            </c:strRef>
          </c:cat>
          <c:val>
            <c:numRef>
              <c:f>Sheet1!$C$81:$C$82</c:f>
              <c:numCache>
                <c:formatCode>0%</c:formatCode>
                <c:ptCount val="2"/>
                <c:pt idx="0">
                  <c:v>0.89</c:v>
                </c:pt>
                <c:pt idx="1">
                  <c:v>0.11</c:v>
                </c:pt>
              </c:numCache>
            </c:numRef>
          </c:val>
          <c:extLst>
            <c:ext xmlns:c16="http://schemas.microsoft.com/office/drawing/2014/chart" uri="{C3380CC4-5D6E-409C-BE32-E72D297353CC}">
              <c16:uniqueId val="{00000004-21A0-4C86-B0A2-38E0AFB096A5}"/>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0" vertOverflow="ellipsis" vert="horz" wrap="square" anchor="ctr" anchorCtr="1"/>
        <a:lstStyle/>
        <a:p>
          <a:pPr>
            <a:defRPr lang="zh-CN" sz="1200"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legend>
    <c:plotVisOnly val="1"/>
    <c:dispBlanksAs val="zero"/>
    <c:showDLblsOverMax val="0"/>
  </c:chart>
  <c:spPr>
    <a:noFill/>
    <a:ln>
      <a:noFill/>
    </a:ln>
    <a:effectLst/>
  </c:spPr>
  <c:txPr>
    <a:bodyPr/>
    <a:lstStyle/>
    <a:p>
      <a:pPr>
        <a:defRPr lang="zh-CN" sz="1200">
          <a:latin typeface="微软雅黑" panose="020B0503020204020204" pitchFamily="34" charset="-122"/>
          <a:ea typeface="微软雅黑" panose="020B0503020204020204" pitchFamily="34" charset="-122"/>
        </a:defRPr>
      </a:pPr>
      <a:endParaRPr lang="zh-CN"/>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34C4899D-E318-47C2-8CAB-6312546AE3B6}" type="doc">
      <dgm:prSet loTypeId="urn:microsoft.com/office/officeart/2005/8/layout/radial5" loCatId="cycle" qsTypeId="urn:microsoft.com/office/officeart/2005/8/quickstyle/simple1#1" qsCatId="simple" csTypeId="urn:microsoft.com/office/officeart/2005/8/colors/colorful2#1" csCatId="colorful" phldr="1"/>
      <dgm:spPr/>
      <dgm:t>
        <a:bodyPr/>
        <a:lstStyle/>
        <a:p>
          <a:endParaRPr lang="zh-CN" altLang="en-US"/>
        </a:p>
      </dgm:t>
    </dgm:pt>
    <dgm:pt modelId="{2DE012C7-C044-4E03-81C5-65F84927B4B8}">
      <dgm:prSet phldrT="[文本]" custT="1"/>
      <dgm:spPr/>
      <dgm:t>
        <a:bodyPr/>
        <a:lstStyle/>
        <a:p>
          <a:r>
            <a:rPr lang="zh-CN" altLang="en-US" sz="2800" b="1" dirty="0">
              <a:latin typeface="微软雅黑" panose="020B0503020204020204" pitchFamily="34" charset="-122"/>
              <a:ea typeface="微软雅黑" panose="020B0503020204020204" pitchFamily="34" charset="-122"/>
            </a:rPr>
            <a:t>临港新城</a:t>
          </a:r>
        </a:p>
      </dgm:t>
    </dgm:pt>
    <dgm:pt modelId="{4B32F0AF-E130-43D1-8721-4413C1FB73DC}" type="parTrans" cxnId="{293ECD83-3679-441A-BC50-AA16BD4174B6}">
      <dgm:prSet/>
      <dgm:spPr/>
      <dgm:t>
        <a:bodyPr/>
        <a:lstStyle/>
        <a:p>
          <a:endParaRPr lang="zh-CN" altLang="en-US" b="1">
            <a:latin typeface="微软雅黑" panose="020B0503020204020204" pitchFamily="34" charset="-122"/>
            <a:ea typeface="微软雅黑" panose="020B0503020204020204" pitchFamily="34" charset="-122"/>
          </a:endParaRPr>
        </a:p>
      </dgm:t>
    </dgm:pt>
    <dgm:pt modelId="{DCBD8097-39C0-413D-8865-92A1A162E7D7}" type="sibTrans" cxnId="{293ECD83-3679-441A-BC50-AA16BD4174B6}">
      <dgm:prSet/>
      <dgm:spPr/>
      <dgm:t>
        <a:bodyPr/>
        <a:lstStyle/>
        <a:p>
          <a:endParaRPr lang="zh-CN" altLang="en-US" b="1">
            <a:latin typeface="微软雅黑" panose="020B0503020204020204" pitchFamily="34" charset="-122"/>
            <a:ea typeface="微软雅黑" panose="020B0503020204020204" pitchFamily="34" charset="-122"/>
          </a:endParaRPr>
        </a:p>
      </dgm:t>
    </dgm:pt>
    <dgm:pt modelId="{8E68997B-2F56-4771-97C9-D2E8A512EA31}">
      <dgm:prSet phldrT="[文本]" custT="1"/>
      <dgm:spPr>
        <a:solidFill>
          <a:schemeClr val="accent6">
            <a:lumMod val="75000"/>
          </a:schemeClr>
        </a:solidFill>
      </dgm:spPr>
      <dgm:t>
        <a:bodyPr/>
        <a:lstStyle/>
        <a:p>
          <a:pPr>
            <a:lnSpc>
              <a:spcPts val="1500"/>
            </a:lnSpc>
          </a:pPr>
          <a:r>
            <a:rPr lang="zh-CN" altLang="en-US" sz="2400" b="1" dirty="0">
              <a:latin typeface="微软雅黑" panose="020B0503020204020204" pitchFamily="34" charset="-122"/>
              <a:ea typeface="微软雅黑" panose="020B0503020204020204" pitchFamily="34" charset="-122"/>
            </a:rPr>
            <a:t>生态</a:t>
          </a:r>
          <a:endParaRPr lang="en-US" altLang="zh-CN" sz="2400" b="1" dirty="0">
            <a:latin typeface="微软雅黑" panose="020B0503020204020204" pitchFamily="34" charset="-122"/>
            <a:ea typeface="微软雅黑" panose="020B0503020204020204" pitchFamily="34" charset="-122"/>
          </a:endParaRPr>
        </a:p>
        <a:p>
          <a:pPr>
            <a:lnSpc>
              <a:spcPts val="1500"/>
            </a:lnSpc>
          </a:pPr>
          <a:r>
            <a:rPr lang="zh-CN" altLang="en-US" sz="2400" b="1" dirty="0">
              <a:latin typeface="微软雅黑" panose="020B0503020204020204" pitchFamily="34" charset="-122"/>
              <a:ea typeface="微软雅黑" panose="020B0503020204020204" pitchFamily="34" charset="-122"/>
            </a:rPr>
            <a:t>绿植</a:t>
          </a:r>
        </a:p>
      </dgm:t>
    </dgm:pt>
    <dgm:pt modelId="{F3581909-E199-491A-9DA1-8549B52FAC58}" type="parTrans" cxnId="{BAB37A2D-0884-4B50-B62E-DB0B96EB1268}">
      <dgm:prSet/>
      <dgm:spPr/>
      <dgm:t>
        <a:bodyPr/>
        <a:lstStyle/>
        <a:p>
          <a:endParaRPr lang="zh-CN" altLang="en-US" b="1">
            <a:latin typeface="微软雅黑" panose="020B0503020204020204" pitchFamily="34" charset="-122"/>
            <a:ea typeface="微软雅黑" panose="020B0503020204020204" pitchFamily="34" charset="-122"/>
          </a:endParaRPr>
        </a:p>
      </dgm:t>
    </dgm:pt>
    <dgm:pt modelId="{BD5D138C-EDE8-450D-A209-10FD2FD041FC}" type="sibTrans" cxnId="{BAB37A2D-0884-4B50-B62E-DB0B96EB1268}">
      <dgm:prSet/>
      <dgm:spPr/>
      <dgm:t>
        <a:bodyPr/>
        <a:lstStyle/>
        <a:p>
          <a:endParaRPr lang="zh-CN" altLang="en-US" b="1">
            <a:latin typeface="微软雅黑" panose="020B0503020204020204" pitchFamily="34" charset="-122"/>
            <a:ea typeface="微软雅黑" panose="020B0503020204020204" pitchFamily="34" charset="-122"/>
          </a:endParaRPr>
        </a:p>
      </dgm:t>
    </dgm:pt>
    <dgm:pt modelId="{1565CE11-DC15-433B-8357-A2A2E158CA23}">
      <dgm:prSet phldrT="[文本]" custT="1"/>
      <dgm:spPr>
        <a:solidFill>
          <a:schemeClr val="accent2">
            <a:lumMod val="75000"/>
          </a:schemeClr>
        </a:solidFill>
      </dgm:spPr>
      <dgm:t>
        <a:bodyPr/>
        <a:lstStyle/>
        <a:p>
          <a:pPr>
            <a:lnSpc>
              <a:spcPts val="1500"/>
            </a:lnSpc>
          </a:pPr>
          <a:r>
            <a:rPr lang="zh-CN" altLang="en-US" sz="2400" b="1" dirty="0">
              <a:latin typeface="微软雅黑" panose="020B0503020204020204" pitchFamily="34" charset="-122"/>
              <a:ea typeface="微软雅黑" panose="020B0503020204020204" pitchFamily="34" charset="-122"/>
            </a:rPr>
            <a:t>人文</a:t>
          </a:r>
          <a:endParaRPr lang="en-US" altLang="zh-CN" sz="2400" b="1" dirty="0">
            <a:latin typeface="微软雅黑" panose="020B0503020204020204" pitchFamily="34" charset="-122"/>
            <a:ea typeface="微软雅黑" panose="020B0503020204020204" pitchFamily="34" charset="-122"/>
          </a:endParaRPr>
        </a:p>
        <a:p>
          <a:pPr>
            <a:lnSpc>
              <a:spcPts val="1500"/>
            </a:lnSpc>
          </a:pPr>
          <a:r>
            <a:rPr lang="zh-CN" altLang="en-US" sz="2400" b="1" dirty="0">
              <a:latin typeface="微软雅黑" panose="020B0503020204020204" pitchFamily="34" charset="-122"/>
              <a:ea typeface="微软雅黑" panose="020B0503020204020204" pitchFamily="34" charset="-122"/>
            </a:rPr>
            <a:t>价值</a:t>
          </a:r>
        </a:p>
      </dgm:t>
    </dgm:pt>
    <dgm:pt modelId="{D42D3A54-8E5A-4755-B682-D60C45EB4035}" type="parTrans" cxnId="{BE97801F-7E06-4443-B9E4-28493053FF38}">
      <dgm:prSet/>
      <dgm:spPr/>
      <dgm:t>
        <a:bodyPr/>
        <a:lstStyle/>
        <a:p>
          <a:endParaRPr lang="zh-CN" altLang="en-US" b="1">
            <a:latin typeface="微软雅黑" panose="020B0503020204020204" pitchFamily="34" charset="-122"/>
            <a:ea typeface="微软雅黑" panose="020B0503020204020204" pitchFamily="34" charset="-122"/>
          </a:endParaRPr>
        </a:p>
      </dgm:t>
    </dgm:pt>
    <dgm:pt modelId="{92FD72CC-6FEA-4B2E-AA96-01ECB68F1708}" type="sibTrans" cxnId="{BE97801F-7E06-4443-B9E4-28493053FF38}">
      <dgm:prSet/>
      <dgm:spPr/>
      <dgm:t>
        <a:bodyPr/>
        <a:lstStyle/>
        <a:p>
          <a:endParaRPr lang="zh-CN" altLang="en-US" b="1">
            <a:latin typeface="微软雅黑" panose="020B0503020204020204" pitchFamily="34" charset="-122"/>
            <a:ea typeface="微软雅黑" panose="020B0503020204020204" pitchFamily="34" charset="-122"/>
          </a:endParaRPr>
        </a:p>
      </dgm:t>
    </dgm:pt>
    <dgm:pt modelId="{814E72FF-C536-42CC-9C57-8F41D0E27B74}">
      <dgm:prSet phldrT="[文本]" custT="1"/>
      <dgm:spPr>
        <a:solidFill>
          <a:schemeClr val="accent4">
            <a:lumMod val="50000"/>
          </a:schemeClr>
        </a:solidFill>
      </dgm:spPr>
      <dgm:t>
        <a:bodyPr/>
        <a:lstStyle/>
        <a:p>
          <a:pPr>
            <a:lnSpc>
              <a:spcPts val="1500"/>
            </a:lnSpc>
          </a:pPr>
          <a:r>
            <a:rPr lang="zh-CN" altLang="en-US" sz="2400" b="1" dirty="0">
              <a:latin typeface="微软雅黑" panose="020B0503020204020204" pitchFamily="34" charset="-122"/>
              <a:ea typeface="微软雅黑" panose="020B0503020204020204" pitchFamily="34" charset="-122"/>
            </a:rPr>
            <a:t>共享</a:t>
          </a:r>
          <a:endParaRPr lang="en-US" altLang="zh-CN" sz="2400" b="1" dirty="0">
            <a:latin typeface="微软雅黑" panose="020B0503020204020204" pitchFamily="34" charset="-122"/>
            <a:ea typeface="微软雅黑" panose="020B0503020204020204" pitchFamily="34" charset="-122"/>
          </a:endParaRPr>
        </a:p>
        <a:p>
          <a:pPr>
            <a:lnSpc>
              <a:spcPts val="1500"/>
            </a:lnSpc>
          </a:pPr>
          <a:r>
            <a:rPr lang="zh-CN" altLang="en-US" sz="2400" b="1" dirty="0">
              <a:latin typeface="微软雅黑" panose="020B0503020204020204" pitchFamily="34" charset="-122"/>
              <a:ea typeface="微软雅黑" panose="020B0503020204020204" pitchFamily="34" charset="-122"/>
            </a:rPr>
            <a:t>配套</a:t>
          </a:r>
        </a:p>
      </dgm:t>
    </dgm:pt>
    <dgm:pt modelId="{A173688D-83EA-4CB9-8791-E491C92F7117}" type="parTrans" cxnId="{ECFE5869-0823-4BD5-B802-21F42C105348}">
      <dgm:prSet/>
      <dgm:spPr/>
      <dgm:t>
        <a:bodyPr/>
        <a:lstStyle/>
        <a:p>
          <a:endParaRPr lang="zh-CN" altLang="en-US" b="1">
            <a:latin typeface="微软雅黑" panose="020B0503020204020204" pitchFamily="34" charset="-122"/>
            <a:ea typeface="微软雅黑" panose="020B0503020204020204" pitchFamily="34" charset="-122"/>
          </a:endParaRPr>
        </a:p>
      </dgm:t>
    </dgm:pt>
    <dgm:pt modelId="{2BE6D65F-7E16-4B08-9E4A-C0835583C19C}" type="sibTrans" cxnId="{ECFE5869-0823-4BD5-B802-21F42C105348}">
      <dgm:prSet/>
      <dgm:spPr/>
      <dgm:t>
        <a:bodyPr/>
        <a:lstStyle/>
        <a:p>
          <a:endParaRPr lang="zh-CN" altLang="en-US" b="1">
            <a:latin typeface="微软雅黑" panose="020B0503020204020204" pitchFamily="34" charset="-122"/>
            <a:ea typeface="微软雅黑" panose="020B0503020204020204" pitchFamily="34" charset="-122"/>
          </a:endParaRPr>
        </a:p>
      </dgm:t>
    </dgm:pt>
    <dgm:pt modelId="{61CA115B-FECF-4BE8-A2AC-29B7A8A55B6B}">
      <dgm:prSet phldrT="[文本]" custT="1"/>
      <dgm:spPr>
        <a:solidFill>
          <a:schemeClr val="bg2">
            <a:lumMod val="25000"/>
          </a:schemeClr>
        </a:solidFill>
      </dgm:spPr>
      <dgm:t>
        <a:bodyPr/>
        <a:lstStyle/>
        <a:p>
          <a:pPr>
            <a:lnSpc>
              <a:spcPts val="1500"/>
            </a:lnSpc>
          </a:pPr>
          <a:r>
            <a:rPr lang="zh-CN" altLang="en-US" sz="2400" b="1" dirty="0">
              <a:latin typeface="微软雅黑" panose="020B0503020204020204" pitchFamily="34" charset="-122"/>
              <a:ea typeface="微软雅黑" panose="020B0503020204020204" pitchFamily="34" charset="-122"/>
            </a:rPr>
            <a:t>和谐</a:t>
          </a:r>
          <a:endParaRPr lang="en-US" altLang="zh-CN" sz="2400" b="1" dirty="0">
            <a:latin typeface="微软雅黑" panose="020B0503020204020204" pitchFamily="34" charset="-122"/>
            <a:ea typeface="微软雅黑" panose="020B0503020204020204" pitchFamily="34" charset="-122"/>
          </a:endParaRPr>
        </a:p>
        <a:p>
          <a:pPr>
            <a:lnSpc>
              <a:spcPts val="1500"/>
            </a:lnSpc>
          </a:pPr>
          <a:r>
            <a:rPr lang="zh-CN" altLang="en-US" sz="2400" b="1" dirty="0">
              <a:latin typeface="微软雅黑" panose="020B0503020204020204" pitchFamily="34" charset="-122"/>
              <a:ea typeface="微软雅黑" panose="020B0503020204020204" pitchFamily="34" charset="-122"/>
            </a:rPr>
            <a:t>人居</a:t>
          </a:r>
        </a:p>
      </dgm:t>
    </dgm:pt>
    <dgm:pt modelId="{797195E9-5778-4358-96EE-07E41E5C5871}" type="parTrans" cxnId="{BEFBDD5D-FC66-4944-A566-D9C4284308C4}">
      <dgm:prSet/>
      <dgm:spPr/>
      <dgm:t>
        <a:bodyPr/>
        <a:lstStyle/>
        <a:p>
          <a:endParaRPr lang="zh-CN" altLang="en-US" b="1">
            <a:latin typeface="微软雅黑" panose="020B0503020204020204" pitchFamily="34" charset="-122"/>
            <a:ea typeface="微软雅黑" panose="020B0503020204020204" pitchFamily="34" charset="-122"/>
          </a:endParaRPr>
        </a:p>
      </dgm:t>
    </dgm:pt>
    <dgm:pt modelId="{C83866E0-B801-4BCD-BE8E-C9667091C7C0}" type="sibTrans" cxnId="{BEFBDD5D-FC66-4944-A566-D9C4284308C4}">
      <dgm:prSet/>
      <dgm:spPr/>
      <dgm:t>
        <a:bodyPr/>
        <a:lstStyle/>
        <a:p>
          <a:endParaRPr lang="zh-CN" altLang="en-US" b="1">
            <a:latin typeface="微软雅黑" panose="020B0503020204020204" pitchFamily="34" charset="-122"/>
            <a:ea typeface="微软雅黑" panose="020B0503020204020204" pitchFamily="34" charset="-122"/>
          </a:endParaRPr>
        </a:p>
      </dgm:t>
    </dgm:pt>
    <dgm:pt modelId="{76C8EEC2-FC61-43B7-9822-8131E4015168}">
      <dgm:prSet phldrT="[文本]"/>
      <dgm:spPr/>
      <dgm:t>
        <a:bodyPr/>
        <a:lstStyle/>
        <a:p>
          <a:endParaRPr lang="zh-CN" altLang="en-US" b="1" dirty="0">
            <a:latin typeface="微软雅黑" panose="020B0503020204020204" pitchFamily="34" charset="-122"/>
            <a:ea typeface="微软雅黑" panose="020B0503020204020204" pitchFamily="34" charset="-122"/>
          </a:endParaRPr>
        </a:p>
      </dgm:t>
    </dgm:pt>
    <dgm:pt modelId="{AAB6927B-03B3-4511-84C1-93359F3D49C6}" type="parTrans" cxnId="{FD2B9F84-8114-48D5-A57F-DDA63F8FE80F}">
      <dgm:prSet/>
      <dgm:spPr/>
      <dgm:t>
        <a:bodyPr/>
        <a:lstStyle/>
        <a:p>
          <a:endParaRPr lang="zh-CN" altLang="en-US" b="1">
            <a:latin typeface="微软雅黑" panose="020B0503020204020204" pitchFamily="34" charset="-122"/>
            <a:ea typeface="微软雅黑" panose="020B0503020204020204" pitchFamily="34" charset="-122"/>
          </a:endParaRPr>
        </a:p>
      </dgm:t>
    </dgm:pt>
    <dgm:pt modelId="{40C05355-8070-407D-9A2C-9FC787941F3F}" type="sibTrans" cxnId="{FD2B9F84-8114-48D5-A57F-DDA63F8FE80F}">
      <dgm:prSet/>
      <dgm:spPr/>
      <dgm:t>
        <a:bodyPr/>
        <a:lstStyle/>
        <a:p>
          <a:endParaRPr lang="zh-CN" altLang="en-US" b="1">
            <a:latin typeface="微软雅黑" panose="020B0503020204020204" pitchFamily="34" charset="-122"/>
            <a:ea typeface="微软雅黑" panose="020B0503020204020204" pitchFamily="34" charset="-122"/>
          </a:endParaRPr>
        </a:p>
      </dgm:t>
    </dgm:pt>
    <dgm:pt modelId="{F2897870-B730-4AA5-BFD1-660177C4051F}" type="pres">
      <dgm:prSet presAssocID="{34C4899D-E318-47C2-8CAB-6312546AE3B6}" presName="Name0" presStyleCnt="0">
        <dgm:presLayoutVars>
          <dgm:chMax val="1"/>
          <dgm:dir/>
          <dgm:animLvl val="ctr"/>
          <dgm:resizeHandles val="exact"/>
        </dgm:presLayoutVars>
      </dgm:prSet>
      <dgm:spPr/>
    </dgm:pt>
    <dgm:pt modelId="{41BFF240-B529-4A13-8AC7-E6F44CD94F04}" type="pres">
      <dgm:prSet presAssocID="{2DE012C7-C044-4E03-81C5-65F84927B4B8}" presName="centerShape" presStyleLbl="node0" presStyleIdx="0" presStyleCnt="1"/>
      <dgm:spPr/>
    </dgm:pt>
    <dgm:pt modelId="{2F41B15B-E013-4AA8-9BE8-231F5CECA375}" type="pres">
      <dgm:prSet presAssocID="{F3581909-E199-491A-9DA1-8549B52FAC58}" presName="parTrans" presStyleLbl="sibTrans2D1" presStyleIdx="0" presStyleCnt="4"/>
      <dgm:spPr/>
    </dgm:pt>
    <dgm:pt modelId="{AD7BF505-74B9-4EE3-A65B-F0746E44CBEF}" type="pres">
      <dgm:prSet presAssocID="{F3581909-E199-491A-9DA1-8549B52FAC58}" presName="connectorText" presStyleLbl="sibTrans2D1" presStyleIdx="0" presStyleCnt="4"/>
      <dgm:spPr/>
    </dgm:pt>
    <dgm:pt modelId="{A3C314BA-8487-4CA0-B4DF-1217117A2FF3}" type="pres">
      <dgm:prSet presAssocID="{8E68997B-2F56-4771-97C9-D2E8A512EA31}" presName="node" presStyleLbl="node1" presStyleIdx="0" presStyleCnt="4">
        <dgm:presLayoutVars>
          <dgm:bulletEnabled val="1"/>
        </dgm:presLayoutVars>
      </dgm:prSet>
      <dgm:spPr/>
    </dgm:pt>
    <dgm:pt modelId="{309BB40B-2963-4CEE-9917-927363B17237}" type="pres">
      <dgm:prSet presAssocID="{D42D3A54-8E5A-4755-B682-D60C45EB4035}" presName="parTrans" presStyleLbl="sibTrans2D1" presStyleIdx="1" presStyleCnt="4"/>
      <dgm:spPr/>
    </dgm:pt>
    <dgm:pt modelId="{063636FF-968B-4AAF-936C-100159270B04}" type="pres">
      <dgm:prSet presAssocID="{D42D3A54-8E5A-4755-B682-D60C45EB4035}" presName="connectorText" presStyleLbl="sibTrans2D1" presStyleIdx="1" presStyleCnt="4"/>
      <dgm:spPr/>
    </dgm:pt>
    <dgm:pt modelId="{5B2A2FEA-B76E-4D66-82C8-5305B324A8AC}" type="pres">
      <dgm:prSet presAssocID="{1565CE11-DC15-433B-8357-A2A2E158CA23}" presName="node" presStyleLbl="node1" presStyleIdx="1" presStyleCnt="4">
        <dgm:presLayoutVars>
          <dgm:bulletEnabled val="1"/>
        </dgm:presLayoutVars>
      </dgm:prSet>
      <dgm:spPr/>
    </dgm:pt>
    <dgm:pt modelId="{9B33B038-7153-46EB-B4D7-1471D62C5143}" type="pres">
      <dgm:prSet presAssocID="{A173688D-83EA-4CB9-8791-E491C92F7117}" presName="parTrans" presStyleLbl="sibTrans2D1" presStyleIdx="2" presStyleCnt="4"/>
      <dgm:spPr/>
    </dgm:pt>
    <dgm:pt modelId="{783531E5-4C3F-4EBE-9BAC-A6A002CC6615}" type="pres">
      <dgm:prSet presAssocID="{A173688D-83EA-4CB9-8791-E491C92F7117}" presName="connectorText" presStyleLbl="sibTrans2D1" presStyleIdx="2" presStyleCnt="4"/>
      <dgm:spPr/>
    </dgm:pt>
    <dgm:pt modelId="{96741AE6-6BDB-4A35-8BD1-FE484CB553AA}" type="pres">
      <dgm:prSet presAssocID="{814E72FF-C536-42CC-9C57-8F41D0E27B74}" presName="node" presStyleLbl="node1" presStyleIdx="2" presStyleCnt="4">
        <dgm:presLayoutVars>
          <dgm:bulletEnabled val="1"/>
        </dgm:presLayoutVars>
      </dgm:prSet>
      <dgm:spPr/>
    </dgm:pt>
    <dgm:pt modelId="{2DC3956B-5F43-41D5-9FCA-F0C114655C8D}" type="pres">
      <dgm:prSet presAssocID="{797195E9-5778-4358-96EE-07E41E5C5871}" presName="parTrans" presStyleLbl="sibTrans2D1" presStyleIdx="3" presStyleCnt="4"/>
      <dgm:spPr/>
    </dgm:pt>
    <dgm:pt modelId="{3F2F21F9-1B9D-487A-B023-B42717487F69}" type="pres">
      <dgm:prSet presAssocID="{797195E9-5778-4358-96EE-07E41E5C5871}" presName="connectorText" presStyleLbl="sibTrans2D1" presStyleIdx="3" presStyleCnt="4"/>
      <dgm:spPr/>
    </dgm:pt>
    <dgm:pt modelId="{2E259026-1ACE-4311-AEB0-9DCCC0D09958}" type="pres">
      <dgm:prSet presAssocID="{61CA115B-FECF-4BE8-A2AC-29B7A8A55B6B}" presName="node" presStyleLbl="node1" presStyleIdx="3" presStyleCnt="4">
        <dgm:presLayoutVars>
          <dgm:bulletEnabled val="1"/>
        </dgm:presLayoutVars>
      </dgm:prSet>
      <dgm:spPr/>
    </dgm:pt>
  </dgm:ptLst>
  <dgm:cxnLst>
    <dgm:cxn modelId="{DC83D007-D4D2-44EF-A38F-57F10BA64C07}" type="presOf" srcId="{D42D3A54-8E5A-4755-B682-D60C45EB4035}" destId="{309BB40B-2963-4CEE-9917-927363B17237}" srcOrd="0" destOrd="0" presId="urn:microsoft.com/office/officeart/2005/8/layout/radial5"/>
    <dgm:cxn modelId="{9D23BB14-4496-4FE9-8DF1-49635CDBC23A}" type="presOf" srcId="{2DE012C7-C044-4E03-81C5-65F84927B4B8}" destId="{41BFF240-B529-4A13-8AC7-E6F44CD94F04}" srcOrd="0" destOrd="0" presId="urn:microsoft.com/office/officeart/2005/8/layout/radial5"/>
    <dgm:cxn modelId="{0C305D18-275E-4BC5-B5E1-5C3972F3520E}" type="presOf" srcId="{A173688D-83EA-4CB9-8791-E491C92F7117}" destId="{9B33B038-7153-46EB-B4D7-1471D62C5143}" srcOrd="0" destOrd="0" presId="urn:microsoft.com/office/officeart/2005/8/layout/radial5"/>
    <dgm:cxn modelId="{BE97801F-7E06-4443-B9E4-28493053FF38}" srcId="{2DE012C7-C044-4E03-81C5-65F84927B4B8}" destId="{1565CE11-DC15-433B-8357-A2A2E158CA23}" srcOrd="1" destOrd="0" parTransId="{D42D3A54-8E5A-4755-B682-D60C45EB4035}" sibTransId="{92FD72CC-6FEA-4B2E-AA96-01ECB68F1708}"/>
    <dgm:cxn modelId="{BAB37A2D-0884-4B50-B62E-DB0B96EB1268}" srcId="{2DE012C7-C044-4E03-81C5-65F84927B4B8}" destId="{8E68997B-2F56-4771-97C9-D2E8A512EA31}" srcOrd="0" destOrd="0" parTransId="{F3581909-E199-491A-9DA1-8549B52FAC58}" sibTransId="{BD5D138C-EDE8-450D-A209-10FD2FD041FC}"/>
    <dgm:cxn modelId="{BEFBDD5D-FC66-4944-A566-D9C4284308C4}" srcId="{2DE012C7-C044-4E03-81C5-65F84927B4B8}" destId="{61CA115B-FECF-4BE8-A2AC-29B7A8A55B6B}" srcOrd="3" destOrd="0" parTransId="{797195E9-5778-4358-96EE-07E41E5C5871}" sibTransId="{C83866E0-B801-4BCD-BE8E-C9667091C7C0}"/>
    <dgm:cxn modelId="{ECFE5869-0823-4BD5-B802-21F42C105348}" srcId="{2DE012C7-C044-4E03-81C5-65F84927B4B8}" destId="{814E72FF-C536-42CC-9C57-8F41D0E27B74}" srcOrd="2" destOrd="0" parTransId="{A173688D-83EA-4CB9-8791-E491C92F7117}" sibTransId="{2BE6D65F-7E16-4B08-9E4A-C0835583C19C}"/>
    <dgm:cxn modelId="{BEBA144A-F850-4F17-AF62-121CE007FFAE}" type="presOf" srcId="{1565CE11-DC15-433B-8357-A2A2E158CA23}" destId="{5B2A2FEA-B76E-4D66-82C8-5305B324A8AC}" srcOrd="0" destOrd="0" presId="urn:microsoft.com/office/officeart/2005/8/layout/radial5"/>
    <dgm:cxn modelId="{E8B0625A-A569-4399-88E2-6060006EBF5C}" type="presOf" srcId="{F3581909-E199-491A-9DA1-8549B52FAC58}" destId="{2F41B15B-E013-4AA8-9BE8-231F5CECA375}" srcOrd="0" destOrd="0" presId="urn:microsoft.com/office/officeart/2005/8/layout/radial5"/>
    <dgm:cxn modelId="{293ECD83-3679-441A-BC50-AA16BD4174B6}" srcId="{34C4899D-E318-47C2-8CAB-6312546AE3B6}" destId="{2DE012C7-C044-4E03-81C5-65F84927B4B8}" srcOrd="0" destOrd="0" parTransId="{4B32F0AF-E130-43D1-8721-4413C1FB73DC}" sibTransId="{DCBD8097-39C0-413D-8865-92A1A162E7D7}"/>
    <dgm:cxn modelId="{FD2B9F84-8114-48D5-A57F-DDA63F8FE80F}" srcId="{34C4899D-E318-47C2-8CAB-6312546AE3B6}" destId="{76C8EEC2-FC61-43B7-9822-8131E4015168}" srcOrd="1" destOrd="0" parTransId="{AAB6927B-03B3-4511-84C1-93359F3D49C6}" sibTransId="{40C05355-8070-407D-9A2C-9FC787941F3F}"/>
    <dgm:cxn modelId="{B0F46B8C-F931-4400-8F3A-4B87608B0547}" type="presOf" srcId="{797195E9-5778-4358-96EE-07E41E5C5871}" destId="{3F2F21F9-1B9D-487A-B023-B42717487F69}" srcOrd="1" destOrd="0" presId="urn:microsoft.com/office/officeart/2005/8/layout/radial5"/>
    <dgm:cxn modelId="{2FF290AC-A99F-4CA5-AB50-4F978526104C}" type="presOf" srcId="{61CA115B-FECF-4BE8-A2AC-29B7A8A55B6B}" destId="{2E259026-1ACE-4311-AEB0-9DCCC0D09958}" srcOrd="0" destOrd="0" presId="urn:microsoft.com/office/officeart/2005/8/layout/radial5"/>
    <dgm:cxn modelId="{1785C9AD-7FF5-469C-8847-539F57BE03EB}" type="presOf" srcId="{D42D3A54-8E5A-4755-B682-D60C45EB4035}" destId="{063636FF-968B-4AAF-936C-100159270B04}" srcOrd="1" destOrd="0" presId="urn:microsoft.com/office/officeart/2005/8/layout/radial5"/>
    <dgm:cxn modelId="{B4BD72B1-ACEA-4A88-BC87-4F77A60C5CC7}" type="presOf" srcId="{797195E9-5778-4358-96EE-07E41E5C5871}" destId="{2DC3956B-5F43-41D5-9FCA-F0C114655C8D}" srcOrd="0" destOrd="0" presId="urn:microsoft.com/office/officeart/2005/8/layout/radial5"/>
    <dgm:cxn modelId="{D09163B5-0FCE-4191-A56F-29C10D8CDA0C}" type="presOf" srcId="{A173688D-83EA-4CB9-8791-E491C92F7117}" destId="{783531E5-4C3F-4EBE-9BAC-A6A002CC6615}" srcOrd="1" destOrd="0" presId="urn:microsoft.com/office/officeart/2005/8/layout/radial5"/>
    <dgm:cxn modelId="{1269FABC-14BC-42F3-B160-F5A52A3DCC80}" type="presOf" srcId="{8E68997B-2F56-4771-97C9-D2E8A512EA31}" destId="{A3C314BA-8487-4CA0-B4DF-1217117A2FF3}" srcOrd="0" destOrd="0" presId="urn:microsoft.com/office/officeart/2005/8/layout/radial5"/>
    <dgm:cxn modelId="{00D903DA-FD2C-4615-9E03-B7206CB75D0F}" type="presOf" srcId="{34C4899D-E318-47C2-8CAB-6312546AE3B6}" destId="{F2897870-B730-4AA5-BFD1-660177C4051F}" srcOrd="0" destOrd="0" presId="urn:microsoft.com/office/officeart/2005/8/layout/radial5"/>
    <dgm:cxn modelId="{BB45E0EE-71A6-4D7E-BC6D-D44F71C28266}" type="presOf" srcId="{F3581909-E199-491A-9DA1-8549B52FAC58}" destId="{AD7BF505-74B9-4EE3-A65B-F0746E44CBEF}" srcOrd="1" destOrd="0" presId="urn:microsoft.com/office/officeart/2005/8/layout/radial5"/>
    <dgm:cxn modelId="{295A5BF9-5348-46A9-95CB-053BEEFF79E2}" type="presOf" srcId="{814E72FF-C536-42CC-9C57-8F41D0E27B74}" destId="{96741AE6-6BDB-4A35-8BD1-FE484CB553AA}" srcOrd="0" destOrd="0" presId="urn:microsoft.com/office/officeart/2005/8/layout/radial5"/>
    <dgm:cxn modelId="{8F9A1B3B-7A0A-4889-91B2-AE40FE3A4A0B}" type="presParOf" srcId="{F2897870-B730-4AA5-BFD1-660177C4051F}" destId="{41BFF240-B529-4A13-8AC7-E6F44CD94F04}" srcOrd="0" destOrd="0" presId="urn:microsoft.com/office/officeart/2005/8/layout/radial5"/>
    <dgm:cxn modelId="{2D956801-D9F5-4D99-B26A-77F8DEB2C520}" type="presParOf" srcId="{F2897870-B730-4AA5-BFD1-660177C4051F}" destId="{2F41B15B-E013-4AA8-9BE8-231F5CECA375}" srcOrd="1" destOrd="0" presId="urn:microsoft.com/office/officeart/2005/8/layout/radial5"/>
    <dgm:cxn modelId="{FCA36D4A-0BEF-4BF3-AE4F-17D735A419AF}" type="presParOf" srcId="{2F41B15B-E013-4AA8-9BE8-231F5CECA375}" destId="{AD7BF505-74B9-4EE3-A65B-F0746E44CBEF}" srcOrd="0" destOrd="0" presId="urn:microsoft.com/office/officeart/2005/8/layout/radial5"/>
    <dgm:cxn modelId="{D3C8B643-68B5-49A5-9F56-3340E595108D}" type="presParOf" srcId="{F2897870-B730-4AA5-BFD1-660177C4051F}" destId="{A3C314BA-8487-4CA0-B4DF-1217117A2FF3}" srcOrd="2" destOrd="0" presId="urn:microsoft.com/office/officeart/2005/8/layout/radial5"/>
    <dgm:cxn modelId="{154A2BB3-8FFE-4C68-97C4-07D5D167EBEF}" type="presParOf" srcId="{F2897870-B730-4AA5-BFD1-660177C4051F}" destId="{309BB40B-2963-4CEE-9917-927363B17237}" srcOrd="3" destOrd="0" presId="urn:microsoft.com/office/officeart/2005/8/layout/radial5"/>
    <dgm:cxn modelId="{3D01173F-4A17-4310-B725-78F576A0CC0F}" type="presParOf" srcId="{309BB40B-2963-4CEE-9917-927363B17237}" destId="{063636FF-968B-4AAF-936C-100159270B04}" srcOrd="0" destOrd="0" presId="urn:microsoft.com/office/officeart/2005/8/layout/radial5"/>
    <dgm:cxn modelId="{F57CFB93-7FB3-4C3E-AE06-DA171BA760CF}" type="presParOf" srcId="{F2897870-B730-4AA5-BFD1-660177C4051F}" destId="{5B2A2FEA-B76E-4D66-82C8-5305B324A8AC}" srcOrd="4" destOrd="0" presId="urn:microsoft.com/office/officeart/2005/8/layout/radial5"/>
    <dgm:cxn modelId="{EBA783D8-E94C-4099-B840-9D15ED73F151}" type="presParOf" srcId="{F2897870-B730-4AA5-BFD1-660177C4051F}" destId="{9B33B038-7153-46EB-B4D7-1471D62C5143}" srcOrd="5" destOrd="0" presId="urn:microsoft.com/office/officeart/2005/8/layout/radial5"/>
    <dgm:cxn modelId="{A2745871-48E1-4E68-A0AC-667CF6601CC9}" type="presParOf" srcId="{9B33B038-7153-46EB-B4D7-1471D62C5143}" destId="{783531E5-4C3F-4EBE-9BAC-A6A002CC6615}" srcOrd="0" destOrd="0" presId="urn:microsoft.com/office/officeart/2005/8/layout/radial5"/>
    <dgm:cxn modelId="{1CB10172-BBF2-497D-A3BB-EC496FA163D2}" type="presParOf" srcId="{F2897870-B730-4AA5-BFD1-660177C4051F}" destId="{96741AE6-6BDB-4A35-8BD1-FE484CB553AA}" srcOrd="6" destOrd="0" presId="urn:microsoft.com/office/officeart/2005/8/layout/radial5"/>
    <dgm:cxn modelId="{AA75F352-589C-4D60-9714-6BA53A920C80}" type="presParOf" srcId="{F2897870-B730-4AA5-BFD1-660177C4051F}" destId="{2DC3956B-5F43-41D5-9FCA-F0C114655C8D}" srcOrd="7" destOrd="0" presId="urn:microsoft.com/office/officeart/2005/8/layout/radial5"/>
    <dgm:cxn modelId="{709B2B9D-3974-406C-944F-C946FDDB6ED7}" type="presParOf" srcId="{2DC3956B-5F43-41D5-9FCA-F0C114655C8D}" destId="{3F2F21F9-1B9D-487A-B023-B42717487F69}" srcOrd="0" destOrd="0" presId="urn:microsoft.com/office/officeart/2005/8/layout/radial5"/>
    <dgm:cxn modelId="{31CF3F66-2F00-4C95-A8F4-6F8772A3D821}" type="presParOf" srcId="{F2897870-B730-4AA5-BFD1-660177C4051F}" destId="{2E259026-1ACE-4311-AEB0-9DCCC0D09958}"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BFF240-B529-4A13-8AC7-E6F44CD94F04}">
      <dsp:nvSpPr>
        <dsp:cNvPr id="0" name=""/>
        <dsp:cNvSpPr/>
      </dsp:nvSpPr>
      <dsp:spPr>
        <a:xfrm>
          <a:off x="2227914" y="1710579"/>
          <a:ext cx="1219256" cy="1219256"/>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r>
            <a:rPr lang="zh-CN" altLang="en-US" sz="2800" b="1" kern="1200" dirty="0">
              <a:latin typeface="微软雅黑" panose="020B0503020204020204" pitchFamily="34" charset="-122"/>
              <a:ea typeface="微软雅黑" panose="020B0503020204020204" pitchFamily="34" charset="-122"/>
            </a:rPr>
            <a:t>临港新城</a:t>
          </a:r>
        </a:p>
      </dsp:txBody>
      <dsp:txXfrm>
        <a:off x="2406470" y="1889135"/>
        <a:ext cx="862144" cy="862144"/>
      </dsp:txXfrm>
    </dsp:sp>
    <dsp:sp modelId="{2F41B15B-E013-4AA8-9BE8-231F5CECA375}">
      <dsp:nvSpPr>
        <dsp:cNvPr id="0" name=""/>
        <dsp:cNvSpPr/>
      </dsp:nvSpPr>
      <dsp:spPr>
        <a:xfrm rot="16200000">
          <a:off x="2707838" y="1265922"/>
          <a:ext cx="259407" cy="414547"/>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latin typeface="微软雅黑" panose="020B0503020204020204" pitchFamily="34" charset="-122"/>
            <a:ea typeface="微软雅黑" panose="020B0503020204020204" pitchFamily="34" charset="-122"/>
          </a:endParaRPr>
        </a:p>
      </dsp:txBody>
      <dsp:txXfrm>
        <a:off x="2746749" y="1387742"/>
        <a:ext cx="181585" cy="248729"/>
      </dsp:txXfrm>
    </dsp:sp>
    <dsp:sp modelId="{A3C314BA-8487-4CA0-B4DF-1217117A2FF3}">
      <dsp:nvSpPr>
        <dsp:cNvPr id="0" name=""/>
        <dsp:cNvSpPr/>
      </dsp:nvSpPr>
      <dsp:spPr>
        <a:xfrm>
          <a:off x="2227914" y="1873"/>
          <a:ext cx="1219256" cy="1219256"/>
        </a:xfrm>
        <a:prstGeom prst="ellipse">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生态</a:t>
          </a:r>
          <a:endParaRPr lang="en-US" altLang="zh-CN" sz="2400" b="1" kern="1200" dirty="0">
            <a:latin typeface="微软雅黑" panose="020B0503020204020204" pitchFamily="34" charset="-122"/>
            <a:ea typeface="微软雅黑" panose="020B0503020204020204" pitchFamily="34" charset="-122"/>
          </a:endParaRPr>
        </a:p>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绿植</a:t>
          </a:r>
        </a:p>
      </dsp:txBody>
      <dsp:txXfrm>
        <a:off x="2406470" y="180429"/>
        <a:ext cx="862144" cy="862144"/>
      </dsp:txXfrm>
    </dsp:sp>
    <dsp:sp modelId="{309BB40B-2963-4CEE-9917-927363B17237}">
      <dsp:nvSpPr>
        <dsp:cNvPr id="0" name=""/>
        <dsp:cNvSpPr/>
      </dsp:nvSpPr>
      <dsp:spPr>
        <a:xfrm>
          <a:off x="3554849" y="2112933"/>
          <a:ext cx="259407" cy="414547"/>
        </a:xfrm>
        <a:prstGeom prst="rightArrow">
          <a:avLst>
            <a:gd name="adj1" fmla="val 60000"/>
            <a:gd name="adj2" fmla="val 50000"/>
          </a:avLst>
        </a:prstGeom>
        <a:solidFill>
          <a:schemeClr val="accent2">
            <a:hueOff val="-485121"/>
            <a:satOff val="-27976"/>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latin typeface="微软雅黑" panose="020B0503020204020204" pitchFamily="34" charset="-122"/>
            <a:ea typeface="微软雅黑" panose="020B0503020204020204" pitchFamily="34" charset="-122"/>
          </a:endParaRPr>
        </a:p>
      </dsp:txBody>
      <dsp:txXfrm>
        <a:off x="3554849" y="2195842"/>
        <a:ext cx="181585" cy="248729"/>
      </dsp:txXfrm>
    </dsp:sp>
    <dsp:sp modelId="{5B2A2FEA-B76E-4D66-82C8-5305B324A8AC}">
      <dsp:nvSpPr>
        <dsp:cNvPr id="0" name=""/>
        <dsp:cNvSpPr/>
      </dsp:nvSpPr>
      <dsp:spPr>
        <a:xfrm>
          <a:off x="3936619" y="1710579"/>
          <a:ext cx="1219256" cy="1219256"/>
        </a:xfrm>
        <a:prstGeom prst="ellipse">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人文</a:t>
          </a:r>
          <a:endParaRPr lang="en-US" altLang="zh-CN" sz="2400" b="1" kern="1200" dirty="0">
            <a:latin typeface="微软雅黑" panose="020B0503020204020204" pitchFamily="34" charset="-122"/>
            <a:ea typeface="微软雅黑" panose="020B0503020204020204" pitchFamily="34" charset="-122"/>
          </a:endParaRPr>
        </a:p>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价值</a:t>
          </a:r>
        </a:p>
      </dsp:txBody>
      <dsp:txXfrm>
        <a:off x="4115175" y="1889135"/>
        <a:ext cx="862144" cy="862144"/>
      </dsp:txXfrm>
    </dsp:sp>
    <dsp:sp modelId="{9B33B038-7153-46EB-B4D7-1471D62C5143}">
      <dsp:nvSpPr>
        <dsp:cNvPr id="0" name=""/>
        <dsp:cNvSpPr/>
      </dsp:nvSpPr>
      <dsp:spPr>
        <a:xfrm rot="5400000">
          <a:off x="2707838" y="2959944"/>
          <a:ext cx="259407" cy="414547"/>
        </a:xfrm>
        <a:prstGeom prst="rightArrow">
          <a:avLst>
            <a:gd name="adj1" fmla="val 60000"/>
            <a:gd name="adj2" fmla="val 50000"/>
          </a:avLst>
        </a:prstGeom>
        <a:solidFill>
          <a:schemeClr val="accent2">
            <a:hueOff val="-970242"/>
            <a:satOff val="-55952"/>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latin typeface="微软雅黑" panose="020B0503020204020204" pitchFamily="34" charset="-122"/>
            <a:ea typeface="微软雅黑" panose="020B0503020204020204" pitchFamily="34" charset="-122"/>
          </a:endParaRPr>
        </a:p>
      </dsp:txBody>
      <dsp:txXfrm>
        <a:off x="2746749" y="3003942"/>
        <a:ext cx="181585" cy="248729"/>
      </dsp:txXfrm>
    </dsp:sp>
    <dsp:sp modelId="{96741AE6-6BDB-4A35-8BD1-FE484CB553AA}">
      <dsp:nvSpPr>
        <dsp:cNvPr id="0" name=""/>
        <dsp:cNvSpPr/>
      </dsp:nvSpPr>
      <dsp:spPr>
        <a:xfrm>
          <a:off x="2227914" y="3419284"/>
          <a:ext cx="1219256" cy="1219256"/>
        </a:xfrm>
        <a:prstGeom prst="ellipse">
          <a:avLst/>
        </a:prstGeom>
        <a:solidFill>
          <a:schemeClr val="accent4">
            <a:lumMod val="5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共享</a:t>
          </a:r>
          <a:endParaRPr lang="en-US" altLang="zh-CN" sz="2400" b="1" kern="1200" dirty="0">
            <a:latin typeface="微软雅黑" panose="020B0503020204020204" pitchFamily="34" charset="-122"/>
            <a:ea typeface="微软雅黑" panose="020B0503020204020204" pitchFamily="34" charset="-122"/>
          </a:endParaRPr>
        </a:p>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配套</a:t>
          </a:r>
        </a:p>
      </dsp:txBody>
      <dsp:txXfrm>
        <a:off x="2406470" y="3597840"/>
        <a:ext cx="862144" cy="862144"/>
      </dsp:txXfrm>
    </dsp:sp>
    <dsp:sp modelId="{2DC3956B-5F43-41D5-9FCA-F0C114655C8D}">
      <dsp:nvSpPr>
        <dsp:cNvPr id="0" name=""/>
        <dsp:cNvSpPr/>
      </dsp:nvSpPr>
      <dsp:spPr>
        <a:xfrm rot="10800000">
          <a:off x="1860827" y="2112933"/>
          <a:ext cx="259407" cy="414547"/>
        </a:xfrm>
        <a:prstGeom prst="righ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zh-CN" altLang="en-US" sz="1200" b="1" kern="1200">
            <a:latin typeface="微软雅黑" panose="020B0503020204020204" pitchFamily="34" charset="-122"/>
            <a:ea typeface="微软雅黑" panose="020B0503020204020204" pitchFamily="34" charset="-122"/>
          </a:endParaRPr>
        </a:p>
      </dsp:txBody>
      <dsp:txXfrm rot="10800000">
        <a:off x="1938649" y="2195842"/>
        <a:ext cx="181585" cy="248729"/>
      </dsp:txXfrm>
    </dsp:sp>
    <dsp:sp modelId="{2E259026-1ACE-4311-AEB0-9DCCC0D09958}">
      <dsp:nvSpPr>
        <dsp:cNvPr id="0" name=""/>
        <dsp:cNvSpPr/>
      </dsp:nvSpPr>
      <dsp:spPr>
        <a:xfrm>
          <a:off x="519208" y="1710579"/>
          <a:ext cx="1219256" cy="1219256"/>
        </a:xfrm>
        <a:prstGeom prst="ellipse">
          <a:avLst/>
        </a:prstGeom>
        <a:solidFill>
          <a:schemeClr val="bg2">
            <a:lumMod val="2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和谐</a:t>
          </a:r>
          <a:endParaRPr lang="en-US" altLang="zh-CN" sz="2400" b="1" kern="1200" dirty="0">
            <a:latin typeface="微软雅黑" panose="020B0503020204020204" pitchFamily="34" charset="-122"/>
            <a:ea typeface="微软雅黑" panose="020B0503020204020204" pitchFamily="34" charset="-122"/>
          </a:endParaRPr>
        </a:p>
        <a:p>
          <a:pPr marL="0" lvl="0" indent="0" algn="ctr" defTabSz="1066800">
            <a:lnSpc>
              <a:spcPts val="1500"/>
            </a:lnSpc>
            <a:spcBef>
              <a:spcPct val="0"/>
            </a:spcBef>
            <a:spcAft>
              <a:spcPct val="35000"/>
            </a:spcAft>
            <a:buNone/>
          </a:pPr>
          <a:r>
            <a:rPr lang="zh-CN" altLang="en-US" sz="2400" b="1" kern="1200" dirty="0">
              <a:latin typeface="微软雅黑" panose="020B0503020204020204" pitchFamily="34" charset="-122"/>
              <a:ea typeface="微软雅黑" panose="020B0503020204020204" pitchFamily="34" charset="-122"/>
            </a:rPr>
            <a:t>人居</a:t>
          </a:r>
        </a:p>
      </dsp:txBody>
      <dsp:txXfrm>
        <a:off x="697764" y="1889135"/>
        <a:ext cx="862144" cy="86214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0F03F42C-3ED2-4568-B95E-BAF0AA5DD001}" type="datetimeFigureOut">
              <a:rPr lang="zh-CN" altLang="en-US" smtClean="0"/>
              <a:t>2023/5/16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7A135F0B-4309-4C4E-9303-7DC7C587211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bg1">
              <a:lumMod val="95000"/>
            </a:schemeClr>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5" Type="http://schemas.openxmlformats.org/officeDocument/2006/relationships/tags" Target="../tags/tag6.xml"/><Relationship Id="rId10" Type="http://schemas.openxmlformats.org/officeDocument/2006/relationships/slideLayout" Target="../slideLayouts/slideLayout2.xml"/><Relationship Id="rId4" Type="http://schemas.openxmlformats.org/officeDocument/2006/relationships/tags" Target="../tags/tag5.xml"/><Relationship Id="rId9" Type="http://schemas.openxmlformats.org/officeDocument/2006/relationships/tags" Target="../tags/tag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5" Type="http://schemas.openxmlformats.org/officeDocument/2006/relationships/image" Target="../media/image30.jpeg"/><Relationship Id="rId4" Type="http://schemas.openxmlformats.org/officeDocument/2006/relationships/image" Target="../media/image29.jpeg"/></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0.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32.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png"/><Relationship Id="rId2" Type="http://schemas.openxmlformats.org/officeDocument/2006/relationships/image" Target="../media/image68.jpeg"/><Relationship Id="rId1" Type="http://schemas.openxmlformats.org/officeDocument/2006/relationships/slideLayout" Target="../slideLayouts/slideLayout2.xml"/><Relationship Id="rId6" Type="http://schemas.openxmlformats.org/officeDocument/2006/relationships/image" Target="../media/image72.png"/><Relationship Id="rId11" Type="http://schemas.openxmlformats.org/officeDocument/2006/relationships/image" Target="../media/image77.png"/><Relationship Id="rId5" Type="http://schemas.openxmlformats.org/officeDocument/2006/relationships/image" Target="../media/image71.png"/><Relationship Id="rId10" Type="http://schemas.openxmlformats.org/officeDocument/2006/relationships/image" Target="../media/image76.png"/><Relationship Id="rId4" Type="http://schemas.openxmlformats.org/officeDocument/2006/relationships/image" Target="../media/image70.jpeg"/><Relationship Id="rId9" Type="http://schemas.openxmlformats.org/officeDocument/2006/relationships/image" Target="../media/image75.jpeg"/></Relationships>
</file>

<file path=ppt/slides/_rels/slide5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cstate="email">
            <a:extLst>
              <a:ext uri="{28A0092B-C50C-407E-A947-70E740481C1C}">
                <a14:useLocalDpi xmlns:a14="http://schemas.microsoft.com/office/drawing/2010/main"/>
              </a:ext>
            </a:extLst>
          </a:blip>
          <a:srcRect t="-266"/>
          <a:stretch>
            <a:fillRect/>
          </a:stretch>
        </p:blipFill>
        <p:spPr>
          <a:xfrm>
            <a:off x="0" y="-11151"/>
            <a:ext cx="12188283" cy="4852505"/>
          </a:xfrm>
          <a:prstGeom prst="rect">
            <a:avLst/>
          </a:prstGeom>
        </p:spPr>
      </p:pic>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47514" y="4272507"/>
            <a:ext cx="6188905" cy="1477328"/>
          </a:xfrm>
          <a:prstGeom prst="rect">
            <a:avLst/>
          </a:prstGeom>
        </p:spPr>
        <p:txBody>
          <a:bodyPr wrap="square">
            <a:spAutoFit/>
          </a:bodyPr>
          <a:lstStyle/>
          <a:p>
            <a:r>
              <a:rPr lang="zh-CN" altLang="en-US" sz="3600" dirty="0">
                <a:solidFill>
                  <a:schemeClr val="accent2">
                    <a:lumMod val="20000"/>
                    <a:lumOff val="80000"/>
                  </a:schemeClr>
                </a:solidFill>
                <a:latin typeface="微软雅黑" panose="020B0503020204020204" pitchFamily="34" charset="-122"/>
                <a:ea typeface="微软雅黑" panose="020B0503020204020204" pitchFamily="34" charset="-122"/>
              </a:rPr>
              <a:t>厦门海沧临港新城</a:t>
            </a:r>
            <a:endParaRPr lang="en-US" altLang="zh-CN" sz="3600" dirty="0">
              <a:solidFill>
                <a:schemeClr val="accent2">
                  <a:lumMod val="20000"/>
                  <a:lumOff val="80000"/>
                </a:schemeClr>
              </a:solidFill>
              <a:latin typeface="微软雅黑" panose="020B0503020204020204" pitchFamily="34" charset="-122"/>
              <a:ea typeface="微软雅黑" panose="020B0503020204020204" pitchFamily="34" charset="-122"/>
            </a:endParaRPr>
          </a:p>
          <a:p>
            <a:r>
              <a:rPr lang="zh-CN" altLang="en-US" sz="5400" dirty="0">
                <a:solidFill>
                  <a:schemeClr val="tx2">
                    <a:lumMod val="75000"/>
                  </a:schemeClr>
                </a:solidFill>
                <a:latin typeface="微软雅黑" panose="020B0503020204020204" pitchFamily="34" charset="-122"/>
                <a:ea typeface="微软雅黑" panose="020B0503020204020204" pitchFamily="34" charset="-122"/>
              </a:rPr>
              <a:t>品牌形象构建方案</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34874" y="909935"/>
            <a:ext cx="7525545" cy="923330"/>
          </a:xfrm>
          <a:prstGeom prst="rect">
            <a:avLst/>
          </a:prstGeom>
        </p:spPr>
        <p:txBody>
          <a:bodyPr wrap="square">
            <a:spAutoFit/>
          </a:bodyPr>
          <a:lstStyle/>
          <a:p>
            <a:pPr>
              <a:lnSpc>
                <a:spcPct val="150000"/>
              </a:lnSpc>
            </a:pPr>
            <a:r>
              <a:rPr lang="zh-CN" altLang="en-US" sz="3600" b="0" dirty="0">
                <a:solidFill>
                  <a:schemeClr val="bg1">
                    <a:lumMod val="50000"/>
                  </a:schemeClr>
                </a:solidFill>
                <a:latin typeface="微软雅黑" panose="020B0503020204020204" pitchFamily="34" charset="-122"/>
                <a:ea typeface="微软雅黑" panose="020B0503020204020204" pitchFamily="34" charset="-122"/>
              </a:rPr>
              <a:t>目录</a:t>
            </a:r>
            <a:endParaRPr lang="en-US" altLang="zh-CN" sz="3600" b="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
        <p:nvSpPr>
          <p:cNvPr id="11" name="矩形 8"/>
          <p:cNvSpPr/>
          <p:nvPr/>
        </p:nvSpPr>
        <p:spPr>
          <a:xfrm>
            <a:off x="1592606" y="2036621"/>
            <a:ext cx="479425" cy="388938"/>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50000"/>
                  </a:schemeClr>
                </a:solidFill>
                <a:latin typeface="微软雅黑" panose="020B0503020204020204" pitchFamily="34" charset="-122"/>
                <a:ea typeface="微软雅黑" panose="020B0503020204020204" pitchFamily="34" charset="-122"/>
              </a:rPr>
              <a:t>01</a:t>
            </a:r>
            <a:endParaRPr lang="zh-CN" altLang="en-US" sz="1600" dirty="0">
              <a:solidFill>
                <a:schemeClr val="tx2">
                  <a:lumMod val="50000"/>
                </a:schemeClr>
              </a:solidFill>
              <a:latin typeface="微软雅黑" panose="020B0503020204020204" pitchFamily="34" charset="-122"/>
              <a:ea typeface="微软雅黑" panose="020B0503020204020204" pitchFamily="34" charset="-122"/>
            </a:endParaRPr>
          </a:p>
        </p:txBody>
      </p:sp>
      <p:sp>
        <p:nvSpPr>
          <p:cNvPr id="12" name="矩形 8"/>
          <p:cNvSpPr/>
          <p:nvPr/>
        </p:nvSpPr>
        <p:spPr>
          <a:xfrm>
            <a:off x="1600544" y="2758934"/>
            <a:ext cx="477837" cy="388937"/>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75000"/>
                  </a:schemeClr>
                </a:solidFill>
                <a:latin typeface="微软雅黑" panose="020B0503020204020204" pitchFamily="34" charset="-122"/>
                <a:ea typeface="微软雅黑" panose="020B0503020204020204" pitchFamily="34" charset="-122"/>
              </a:rPr>
              <a:t>02</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4" name="矩形 8"/>
          <p:cNvSpPr/>
          <p:nvPr/>
        </p:nvSpPr>
        <p:spPr>
          <a:xfrm>
            <a:off x="1606894" y="3476484"/>
            <a:ext cx="479425" cy="388937"/>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75000"/>
                  </a:schemeClr>
                </a:solidFill>
                <a:latin typeface="微软雅黑" panose="020B0503020204020204" pitchFamily="34" charset="-122"/>
                <a:ea typeface="微软雅黑" panose="020B0503020204020204" pitchFamily="34" charset="-122"/>
              </a:rPr>
              <a:t>03</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5" name="矩形 8"/>
          <p:cNvSpPr/>
          <p:nvPr/>
        </p:nvSpPr>
        <p:spPr>
          <a:xfrm>
            <a:off x="1614831" y="4192446"/>
            <a:ext cx="477838" cy="388938"/>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75000"/>
                  </a:schemeClr>
                </a:solidFill>
                <a:latin typeface="微软雅黑" panose="020B0503020204020204" pitchFamily="34" charset="-122"/>
                <a:ea typeface="微软雅黑" panose="020B0503020204020204" pitchFamily="34" charset="-122"/>
              </a:rPr>
              <a:t>04</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16" name="TextBox 20"/>
          <p:cNvSpPr txBox="1">
            <a:spLocks noChangeArrowheads="1"/>
          </p:cNvSpPr>
          <p:nvPr/>
        </p:nvSpPr>
        <p:spPr bwMode="auto">
          <a:xfrm>
            <a:off x="2224314" y="2014252"/>
            <a:ext cx="3638550" cy="461665"/>
          </a:xfrm>
          <a:prstGeom prst="rect">
            <a:avLst/>
          </a:prstGeom>
          <a:noFill/>
          <a:ln w="9525">
            <a:noFill/>
            <a:miter lim="800000"/>
          </a:ln>
        </p:spPr>
        <p:txBody>
          <a:bodyPr>
            <a:spAutoFit/>
          </a:bodyPr>
          <a:lstStyle/>
          <a:p>
            <a:r>
              <a:rPr lang="zh-CN" altLang="en-US" sz="2400" b="1" dirty="0">
                <a:solidFill>
                  <a:schemeClr val="tx2">
                    <a:lumMod val="50000"/>
                  </a:schemeClr>
                </a:solidFill>
                <a:latin typeface="微软雅黑" panose="020B0503020204020204" pitchFamily="34" charset="-122"/>
                <a:ea typeface="微软雅黑" panose="020B0503020204020204" pitchFamily="34" charset="-122"/>
              </a:rPr>
              <a:t>项目发展背景</a:t>
            </a:r>
          </a:p>
        </p:txBody>
      </p:sp>
      <p:sp>
        <p:nvSpPr>
          <p:cNvPr id="17" name="TextBox 19"/>
          <p:cNvSpPr txBox="1"/>
          <p:nvPr/>
        </p:nvSpPr>
        <p:spPr>
          <a:xfrm>
            <a:off x="2232252" y="2749038"/>
            <a:ext cx="3636962" cy="461665"/>
          </a:xfrm>
          <a:prstGeom prst="rect">
            <a:avLst/>
          </a:prstGeom>
          <a:noFill/>
          <a:effectLst/>
        </p:spPr>
        <p:txBody>
          <a:bodyPr>
            <a:spAutoFit/>
          </a:bodyPr>
          <a:lstStyle/>
          <a:p>
            <a:pPr fontAlgn="auto">
              <a:spcBef>
                <a:spcPts val="0"/>
              </a:spcBef>
              <a:spcAft>
                <a:spcPts val="0"/>
              </a:spcAft>
              <a:defRPr/>
            </a:pP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区域宏观形势与规划分析</a:t>
            </a:r>
          </a:p>
        </p:txBody>
      </p:sp>
      <p:sp>
        <p:nvSpPr>
          <p:cNvPr id="18" name="TextBox 22"/>
          <p:cNvSpPr txBox="1"/>
          <p:nvPr/>
        </p:nvSpPr>
        <p:spPr>
          <a:xfrm>
            <a:off x="2238602" y="3466588"/>
            <a:ext cx="3638550" cy="461665"/>
          </a:xfrm>
          <a:prstGeom prst="rect">
            <a:avLst/>
          </a:prstGeom>
          <a:noFill/>
          <a:effectLst/>
        </p:spPr>
        <p:txBody>
          <a:bodyPr>
            <a:spAutoFit/>
          </a:bodyPr>
          <a:lstStyle/>
          <a:p>
            <a:pPr fontAlgn="auto">
              <a:spcBef>
                <a:spcPts val="0"/>
              </a:spcBef>
              <a:spcAft>
                <a:spcPts val="0"/>
              </a:spcAft>
              <a:defRPr/>
            </a:pP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项目属性与价值梳理</a:t>
            </a:r>
          </a:p>
        </p:txBody>
      </p:sp>
      <p:sp>
        <p:nvSpPr>
          <p:cNvPr id="19" name="TextBox 25"/>
          <p:cNvSpPr txBox="1"/>
          <p:nvPr/>
        </p:nvSpPr>
        <p:spPr>
          <a:xfrm>
            <a:off x="2246539" y="4171664"/>
            <a:ext cx="4600575" cy="461665"/>
          </a:xfrm>
          <a:prstGeom prst="rect">
            <a:avLst/>
          </a:prstGeom>
          <a:noFill/>
          <a:effectLst/>
        </p:spPr>
        <p:txBody>
          <a:bodyPr wrap="square">
            <a:spAutoFit/>
          </a:bodyPr>
          <a:lstStyle/>
          <a:p>
            <a:pPr fontAlgn="auto">
              <a:spcBef>
                <a:spcPts val="0"/>
              </a:spcBef>
              <a:spcAft>
                <a:spcPts val="0"/>
              </a:spcAft>
              <a:defRPr/>
            </a:pP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项目品牌形象构建</a:t>
            </a:r>
          </a:p>
        </p:txBody>
      </p:sp>
      <p:sp>
        <p:nvSpPr>
          <p:cNvPr id="13" name="矩形 8"/>
          <p:cNvSpPr/>
          <p:nvPr/>
        </p:nvSpPr>
        <p:spPr>
          <a:xfrm>
            <a:off x="1614831" y="4897522"/>
            <a:ext cx="477838" cy="388938"/>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75000"/>
                  </a:schemeClr>
                </a:solidFill>
                <a:latin typeface="微软雅黑" panose="020B0503020204020204" pitchFamily="34" charset="-122"/>
                <a:ea typeface="微软雅黑" panose="020B0503020204020204" pitchFamily="34" charset="-122"/>
              </a:rPr>
              <a:t>05</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20" name="TextBox 25"/>
          <p:cNvSpPr txBox="1"/>
          <p:nvPr/>
        </p:nvSpPr>
        <p:spPr>
          <a:xfrm>
            <a:off x="2246539" y="4876740"/>
            <a:ext cx="4600575" cy="461665"/>
          </a:xfrm>
          <a:prstGeom prst="rect">
            <a:avLst/>
          </a:prstGeom>
          <a:noFill/>
          <a:effectLst/>
        </p:spPr>
        <p:txBody>
          <a:bodyPr wrap="square">
            <a:spAutoFit/>
          </a:bodyPr>
          <a:lstStyle/>
          <a:p>
            <a:pPr fontAlgn="auto">
              <a:spcBef>
                <a:spcPts val="0"/>
              </a:spcBef>
              <a:spcAft>
                <a:spcPts val="0"/>
              </a:spcAft>
              <a:defRPr/>
            </a:pP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项目品牌形象设计内容</a:t>
            </a:r>
          </a:p>
        </p:txBody>
      </p:sp>
      <p:sp>
        <p:nvSpPr>
          <p:cNvPr id="21" name="矩形 8"/>
          <p:cNvSpPr/>
          <p:nvPr/>
        </p:nvSpPr>
        <p:spPr>
          <a:xfrm>
            <a:off x="1606894" y="5623380"/>
            <a:ext cx="477838" cy="388938"/>
          </a:xfrm>
          <a:custGeom>
            <a:avLst/>
            <a:gdLst/>
            <a:ahLst/>
            <a:cxnLst/>
            <a:rect l="l" t="t" r="r" b="b"/>
            <a:pathLst>
              <a:path w="855095" h="855095">
                <a:moveTo>
                  <a:pt x="805897" y="427546"/>
                </a:moveTo>
                <a:lnTo>
                  <a:pt x="855095" y="427546"/>
                </a:lnTo>
                <a:lnTo>
                  <a:pt x="855095" y="855095"/>
                </a:lnTo>
                <a:lnTo>
                  <a:pt x="427546" y="855095"/>
                </a:lnTo>
                <a:lnTo>
                  <a:pt x="427546" y="805897"/>
                </a:lnTo>
                <a:lnTo>
                  <a:pt x="805897" y="805897"/>
                </a:lnTo>
                <a:close/>
                <a:moveTo>
                  <a:pt x="0" y="0"/>
                </a:moveTo>
                <a:lnTo>
                  <a:pt x="427546" y="0"/>
                </a:lnTo>
                <a:lnTo>
                  <a:pt x="427546" y="49196"/>
                </a:lnTo>
                <a:lnTo>
                  <a:pt x="49196" y="49196"/>
                </a:lnTo>
                <a:lnTo>
                  <a:pt x="49196" y="427546"/>
                </a:lnTo>
                <a:lnTo>
                  <a:pt x="0" y="427546"/>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1600" dirty="0">
                <a:solidFill>
                  <a:schemeClr val="tx2">
                    <a:lumMod val="75000"/>
                  </a:schemeClr>
                </a:solidFill>
                <a:latin typeface="微软雅黑" panose="020B0503020204020204" pitchFamily="34" charset="-122"/>
                <a:ea typeface="微软雅黑" panose="020B0503020204020204" pitchFamily="34" charset="-122"/>
              </a:rPr>
              <a:t>06</a:t>
            </a:r>
            <a:endParaRPr lang="zh-CN" altLang="en-US" sz="1600" dirty="0">
              <a:solidFill>
                <a:schemeClr val="tx2">
                  <a:lumMod val="75000"/>
                </a:schemeClr>
              </a:solidFill>
              <a:latin typeface="微软雅黑" panose="020B0503020204020204" pitchFamily="34" charset="-122"/>
              <a:ea typeface="微软雅黑" panose="020B0503020204020204" pitchFamily="34" charset="-122"/>
            </a:endParaRPr>
          </a:p>
        </p:txBody>
      </p:sp>
      <p:sp>
        <p:nvSpPr>
          <p:cNvPr id="22" name="TextBox 25"/>
          <p:cNvSpPr txBox="1"/>
          <p:nvPr/>
        </p:nvSpPr>
        <p:spPr>
          <a:xfrm>
            <a:off x="2238602" y="5602598"/>
            <a:ext cx="4600575" cy="461665"/>
          </a:xfrm>
          <a:prstGeom prst="rect">
            <a:avLst/>
          </a:prstGeom>
          <a:noFill/>
          <a:effectLst/>
        </p:spPr>
        <p:txBody>
          <a:bodyPr wrap="square">
            <a:spAutoFit/>
          </a:bodyPr>
          <a:lstStyle/>
          <a:p>
            <a:pPr fontAlgn="auto">
              <a:spcBef>
                <a:spcPts val="0"/>
              </a:spcBef>
              <a:spcAft>
                <a:spcPts val="0"/>
              </a:spcAft>
              <a:defRPr/>
            </a:pPr>
            <a:r>
              <a:rPr lang="zh-CN" altLang="en-US" sz="2400" b="1" dirty="0">
                <a:solidFill>
                  <a:schemeClr val="tx2">
                    <a:lumMod val="75000"/>
                  </a:schemeClr>
                </a:solidFill>
                <a:latin typeface="微软雅黑" panose="020B0503020204020204" pitchFamily="34" charset="-122"/>
                <a:ea typeface="微软雅黑" panose="020B0503020204020204" pitchFamily="34" charset="-122"/>
              </a:rPr>
              <a:t>宣传推广方案</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825419"/>
          </a:xfrm>
          <a:prstGeom prst="rect">
            <a:avLst/>
          </a:prstGeom>
        </p:spPr>
        <p:txBody>
          <a:bodyPr wrap="square">
            <a:spAutoFit/>
          </a:bodyPr>
          <a:lstStyle/>
          <a:p>
            <a:pPr>
              <a:lnSpc>
                <a:spcPct val="150000"/>
              </a:lnSpc>
            </a:pPr>
            <a:r>
              <a:rPr lang="zh-CN" altLang="en-US" sz="3600" b="0" dirty="0">
                <a:solidFill>
                  <a:srgbClr val="314865"/>
                </a:solidFill>
                <a:latin typeface="微软雅黑" panose="020B0503020204020204" pitchFamily="34" charset="-122"/>
                <a:ea typeface="微软雅黑" panose="020B0503020204020204" pitchFamily="34" charset="-122"/>
              </a:rPr>
              <a:t>一、项目发展背景</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Picture 2" descr="C:\Users\Administrator\Desktop\临港新城\方案二.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92568" y="1726520"/>
            <a:ext cx="7488690" cy="4684388"/>
          </a:xfrm>
          <a:prstGeom prst="rect">
            <a:avLst/>
          </a:prstGeom>
          <a:noFill/>
          <a:ln w="9525">
            <a:noFill/>
            <a:miter lim="800000"/>
            <a:headEnd/>
            <a:tailEnd/>
          </a:ln>
        </p:spPr>
      </p:pic>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392569" y="6160659"/>
            <a:ext cx="7488690" cy="236538"/>
          </a:xfrm>
          <a:prstGeom prst="rect">
            <a:avLst/>
          </a:prstGeom>
          <a:solidFill>
            <a:schemeClr val="bg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海沧区 临港新城鸟瞰效果图</a:t>
            </a:r>
          </a:p>
        </p:txBody>
      </p:sp>
      <p:sp>
        <p:nvSpPr>
          <p:cNvPr id="20" name="TextBox 9"/>
          <p:cNvSpPr txBox="1"/>
          <p:nvPr/>
        </p:nvSpPr>
        <p:spPr>
          <a:xfrm>
            <a:off x="7881258" y="1726518"/>
            <a:ext cx="3842656" cy="4670679"/>
          </a:xfrm>
          <a:prstGeom prst="rect">
            <a:avLst/>
          </a:prstGeom>
          <a:noFill/>
          <a:ln w="19050">
            <a:solidFill>
              <a:srgbClr val="314865"/>
            </a:solidFill>
            <a:prstDash val="solid"/>
            <a:miter lim="800000"/>
          </a:ln>
        </p:spPr>
        <p:txBody>
          <a:bodyPr wrap="square" lIns="84003" tIns="41994" rIns="84003" bIns="41994">
            <a:spAutoFit/>
          </a:bodyPr>
          <a:lstStyle>
            <a:defPPr>
              <a:defRPr lang="zh-CN"/>
            </a:defPPr>
            <a:lvl1pPr marL="285750" indent="-285750" algn="just" defTabSz="746760" fontAlgn="base">
              <a:lnSpc>
                <a:spcPct val="150000"/>
              </a:lnSpc>
              <a:spcBef>
                <a:spcPct val="0"/>
              </a:spcBef>
              <a:spcAft>
                <a:spcPct val="0"/>
              </a:spcAft>
              <a:buFont typeface="Wingdings" panose="05000000000000000000" pitchFamily="2" charset="2"/>
              <a:buChar char="Ø"/>
              <a:defRPr sz="1100" b="0">
                <a:solidFill>
                  <a:prstClr val="black"/>
                </a:solidFill>
                <a:latin typeface="微软雅黑" panose="020B0503020204020204" pitchFamily="34" charset="-122"/>
                <a:ea typeface="微软雅黑" panose="020B0503020204020204" pitchFamily="34" charset="-122"/>
              </a:defRPr>
            </a:lvl1pPr>
          </a:lstStyle>
          <a:p>
            <a:pPr marL="0" indent="0" algn="ctr">
              <a:buFont typeface="Wingdings" panose="05000000000000000000" pitchFamily="2" charset="2"/>
              <a:buNone/>
              <a:defRPr/>
            </a:pPr>
            <a:r>
              <a:rPr lang="zh-CN" altLang="en-US" sz="2400" b="1" dirty="0">
                <a:cs typeface="+mn-cs"/>
              </a:rPr>
              <a:t>     </a:t>
            </a:r>
            <a:r>
              <a:rPr lang="zh-CN" altLang="en-US" sz="2000" b="1" dirty="0">
                <a:cs typeface="+mn-cs"/>
              </a:rPr>
              <a:t>海沧区生态宜居新城</a:t>
            </a:r>
            <a:r>
              <a:rPr lang="en-US" altLang="zh-CN" sz="2000" b="1" dirty="0">
                <a:cs typeface="+mn-cs"/>
              </a:rPr>
              <a:t>——</a:t>
            </a:r>
          </a:p>
          <a:p>
            <a:pPr marL="0" indent="0" algn="ctr">
              <a:buFont typeface="Wingdings" panose="05000000000000000000" pitchFamily="2" charset="2"/>
              <a:buNone/>
              <a:defRPr/>
            </a:pPr>
            <a:r>
              <a:rPr lang="zh-CN" altLang="en-US" sz="2000" b="1" dirty="0">
                <a:solidFill>
                  <a:srgbClr val="C00000"/>
                </a:solidFill>
                <a:cs typeface="+mn-cs"/>
              </a:rPr>
              <a:t>临港新城</a:t>
            </a:r>
            <a:endParaRPr lang="en-US" altLang="zh-CN" sz="2000" b="1" dirty="0">
              <a:solidFill>
                <a:srgbClr val="C00000"/>
              </a:solidFill>
              <a:cs typeface="+mn-cs"/>
            </a:endParaRPr>
          </a:p>
          <a:p>
            <a:pPr>
              <a:lnSpc>
                <a:spcPct val="200000"/>
              </a:lnSpc>
              <a:buFont typeface="Wingdings" panose="05000000000000000000" pitchFamily="2" charset="2"/>
              <a:buChar char="Ø"/>
              <a:defRPr/>
            </a:pPr>
            <a:r>
              <a:rPr lang="zh-CN" altLang="en-US" sz="1600" b="1" dirty="0">
                <a:cs typeface="+mn-cs"/>
              </a:rPr>
              <a:t>规划面积</a:t>
            </a:r>
            <a:endParaRPr lang="en-US" altLang="zh-CN" sz="1600" b="1" dirty="0">
              <a:cs typeface="+mn-cs"/>
            </a:endParaRPr>
          </a:p>
          <a:p>
            <a:pPr marL="0" indent="0">
              <a:lnSpc>
                <a:spcPct val="200000"/>
              </a:lnSpc>
              <a:buFont typeface="Wingdings" panose="05000000000000000000" pitchFamily="2" charset="2"/>
              <a:buNone/>
              <a:defRPr/>
            </a:pPr>
            <a:r>
              <a:rPr lang="en-US" altLang="zh-CN" sz="1600" dirty="0">
                <a:cs typeface="+mn-cs"/>
              </a:rPr>
              <a:t>       </a:t>
            </a:r>
            <a:r>
              <a:rPr lang="en-US" altLang="zh-CN" sz="1200" dirty="0">
                <a:cs typeface="+mn-cs"/>
              </a:rPr>
              <a:t>7.5</a:t>
            </a:r>
            <a:r>
              <a:rPr lang="zh-CN" altLang="en-US" sz="1200" dirty="0">
                <a:cs typeface="+mn-cs"/>
              </a:rPr>
              <a:t>平方公里</a:t>
            </a:r>
            <a:endParaRPr lang="en-US" altLang="zh-CN" sz="1200" dirty="0">
              <a:cs typeface="+mn-cs"/>
            </a:endParaRPr>
          </a:p>
          <a:p>
            <a:pPr>
              <a:lnSpc>
                <a:spcPct val="200000"/>
              </a:lnSpc>
              <a:defRPr/>
            </a:pPr>
            <a:r>
              <a:rPr lang="zh-CN" altLang="en-US" sz="1600" b="1" dirty="0">
                <a:cs typeface="+mn-cs"/>
              </a:rPr>
              <a:t>片区概况</a:t>
            </a:r>
            <a:endParaRPr lang="en-US" altLang="zh-CN" sz="1600" b="1" dirty="0">
              <a:cs typeface="+mn-cs"/>
            </a:endParaRPr>
          </a:p>
          <a:p>
            <a:pPr marL="0" indent="0">
              <a:lnSpc>
                <a:spcPct val="200000"/>
              </a:lnSpc>
              <a:buFont typeface="Wingdings" panose="05000000000000000000" pitchFamily="2" charset="2"/>
              <a:buNone/>
              <a:defRPr/>
            </a:pPr>
            <a:r>
              <a:rPr lang="zh-CN" altLang="en-US" sz="1600" dirty="0">
                <a:cs typeface="+mn-cs"/>
              </a:rPr>
              <a:t>      </a:t>
            </a:r>
            <a:r>
              <a:rPr lang="zh-CN" altLang="en-US" sz="1200" dirty="0">
                <a:cs typeface="+mn-cs"/>
              </a:rPr>
              <a:t> 厦门海沧西门户新区，海沧原著居民生活区，海沧街道行政办公、公共服务及生活新区。</a:t>
            </a:r>
            <a:endParaRPr lang="en-US" altLang="zh-CN" sz="1200" b="1" dirty="0">
              <a:cs typeface="+mn-cs"/>
            </a:endParaRPr>
          </a:p>
          <a:p>
            <a:pPr>
              <a:lnSpc>
                <a:spcPct val="200000"/>
              </a:lnSpc>
              <a:defRPr/>
            </a:pPr>
            <a:r>
              <a:rPr lang="zh-CN" altLang="en-US" sz="1600" b="1" dirty="0">
                <a:cs typeface="+mn-cs"/>
              </a:rPr>
              <a:t>片区规划</a:t>
            </a:r>
            <a:endParaRPr lang="en-US" altLang="zh-CN" sz="1600" b="1" dirty="0">
              <a:cs typeface="+mn-cs"/>
            </a:endParaRPr>
          </a:p>
          <a:p>
            <a:pPr marL="0" indent="0">
              <a:lnSpc>
                <a:spcPct val="200000"/>
              </a:lnSpc>
              <a:buFont typeface="Wingdings" panose="05000000000000000000" pitchFamily="2" charset="2"/>
              <a:buNone/>
              <a:defRPr/>
            </a:pPr>
            <a:r>
              <a:rPr lang="zh-CN" altLang="en-US" sz="1200" dirty="0">
                <a:cs typeface="+mn-cs"/>
              </a:rPr>
              <a:t>       海沧西部以文化旅游、居住商贸和临港办公为主导功能的综合性片区。</a:t>
            </a:r>
          </a:p>
        </p:txBody>
      </p:sp>
      <p:sp>
        <p:nvSpPr>
          <p:cNvPr id="21" name="Rectangle 2"/>
          <p:cNvSpPr txBox="1">
            <a:spLocks noChangeArrowheads="1"/>
          </p:cNvSpPr>
          <p:nvPr/>
        </p:nvSpPr>
        <p:spPr bwMode="auto">
          <a:xfrm>
            <a:off x="329295" y="984023"/>
            <a:ext cx="11394619" cy="509589"/>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临港新城，作为海沧重要发展片区，如何在海西及厦门的强势发展中，成为城市发展的新契机，塑造厦门新城典范，是本项目品牌定位的需求背景</a:t>
            </a:r>
          </a:p>
        </p:txBody>
      </p:sp>
      <p:sp>
        <p:nvSpPr>
          <p:cNvPr id="22" name="TextBox 6"/>
          <p:cNvSpPr txBox="1"/>
          <p:nvPr/>
        </p:nvSpPr>
        <p:spPr>
          <a:xfrm>
            <a:off x="242210" y="111442"/>
            <a:ext cx="1080406"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发展背景</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矩形 1"/>
          <p:cNvSpPr>
            <a:spLocks noChangeArrowheads="1"/>
          </p:cNvSpPr>
          <p:nvPr/>
        </p:nvSpPr>
        <p:spPr bwMode="auto">
          <a:xfrm>
            <a:off x="623210" y="1424895"/>
            <a:ext cx="5211683" cy="738664"/>
          </a:xfrm>
          <a:prstGeom prst="rect">
            <a:avLst/>
          </a:prstGeom>
          <a:noFill/>
          <a:ln w="9525">
            <a:noFill/>
            <a:miter lim="800000"/>
          </a:ln>
        </p:spPr>
        <p:txBody>
          <a:bodyPr wrap="none">
            <a:spAutoFit/>
          </a:bodyPr>
          <a:lstStyle/>
          <a:p>
            <a:pPr>
              <a:lnSpc>
                <a:spcPct val="150000"/>
              </a:lnSpc>
            </a:pPr>
            <a:r>
              <a:rPr lang="zh-CN" altLang="en-US" sz="2800" b="1" dirty="0">
                <a:solidFill>
                  <a:schemeClr val="accent2">
                    <a:lumMod val="50000"/>
                  </a:schemeClr>
                </a:solidFill>
                <a:latin typeface="微软雅黑" panose="020B0503020204020204" pitchFamily="34" charset="-122"/>
                <a:ea typeface="微软雅黑" panose="020B0503020204020204" pitchFamily="34" charset="-122"/>
              </a:rPr>
              <a:t>本项目品牌定位与发展核心要点</a:t>
            </a:r>
            <a:endParaRPr lang="en-US" altLang="zh-CN" sz="2800" b="1" dirty="0">
              <a:solidFill>
                <a:schemeClr val="accent2">
                  <a:lumMod val="50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626385" y="2121807"/>
            <a:ext cx="8250238" cy="1754326"/>
          </a:xfrm>
          <a:prstGeom prst="rect">
            <a:avLst/>
          </a:prstGeom>
        </p:spPr>
        <p:txBody>
          <a:bodyPr>
            <a:spAutoFit/>
          </a:bodyPr>
          <a:lstStyle/>
          <a:p>
            <a:pPr fontAlgn="auto">
              <a:lnSpc>
                <a:spcPct val="150000"/>
              </a:lnSpc>
              <a:spcBef>
                <a:spcPts val="0"/>
              </a:spcBef>
              <a:spcAft>
                <a:spcPts val="0"/>
              </a:spcAft>
              <a:defRPr/>
            </a:pPr>
            <a:r>
              <a:rPr lang="zh-CN" altLang="en-US" sz="3600" b="1" i="1" u="sng" dirty="0">
                <a:solidFill>
                  <a:schemeClr val="accent2">
                    <a:lumMod val="50000"/>
                  </a:schemeClr>
                </a:solidFill>
                <a:latin typeface="+mn-ea"/>
                <a:ea typeface="+mn-ea"/>
                <a:cs typeface="+mn-cs"/>
              </a:rPr>
              <a:t>如何提炼区域品牌价值</a:t>
            </a:r>
            <a:endParaRPr lang="en-US" altLang="zh-CN" sz="3600" b="1" i="1" u="sng" dirty="0">
              <a:solidFill>
                <a:schemeClr val="accent2">
                  <a:lumMod val="50000"/>
                </a:schemeClr>
              </a:solidFill>
              <a:latin typeface="+mn-ea"/>
              <a:ea typeface="+mn-ea"/>
              <a:cs typeface="+mn-cs"/>
            </a:endParaRPr>
          </a:p>
          <a:p>
            <a:pPr fontAlgn="auto">
              <a:lnSpc>
                <a:spcPct val="150000"/>
              </a:lnSpc>
              <a:spcBef>
                <a:spcPts val="0"/>
              </a:spcBef>
              <a:spcAft>
                <a:spcPts val="0"/>
              </a:spcAft>
              <a:defRPr/>
            </a:pPr>
            <a:r>
              <a:rPr lang="zh-CN" altLang="en-US" sz="3600" b="1" i="1" u="sng" dirty="0">
                <a:solidFill>
                  <a:schemeClr val="accent2">
                    <a:lumMod val="50000"/>
                  </a:schemeClr>
                </a:solidFill>
                <a:latin typeface="+mn-ea"/>
                <a:ea typeface="+mn-ea"/>
                <a:cs typeface="+mn-cs"/>
              </a:rPr>
              <a:t>并成为助力</a:t>
            </a:r>
            <a:r>
              <a:rPr lang="zh-CN" altLang="en-US" sz="3600" b="1" i="1" u="sng" dirty="0">
                <a:solidFill>
                  <a:schemeClr val="accent2">
                    <a:lumMod val="50000"/>
                  </a:schemeClr>
                </a:solidFill>
                <a:latin typeface="+mn-ea"/>
              </a:rPr>
              <a:t>海沧</a:t>
            </a:r>
            <a:r>
              <a:rPr lang="zh-CN" altLang="en-US" sz="3600" b="1" i="1" u="sng" dirty="0">
                <a:solidFill>
                  <a:schemeClr val="accent2">
                    <a:lumMod val="50000"/>
                  </a:schemeClr>
                </a:solidFill>
                <a:latin typeface="+mn-ea"/>
                <a:ea typeface="+mn-ea"/>
                <a:cs typeface="+mn-cs"/>
              </a:rPr>
              <a:t>城市发展的新片区？</a:t>
            </a:r>
          </a:p>
        </p:txBody>
      </p:sp>
      <p:sp>
        <p:nvSpPr>
          <p:cNvPr id="7" name="TextBox 6"/>
          <p:cNvSpPr txBox="1"/>
          <p:nvPr/>
        </p:nvSpPr>
        <p:spPr>
          <a:xfrm>
            <a:off x="242210" y="111442"/>
            <a:ext cx="1080406"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发展背景</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825419"/>
          </a:xfrm>
          <a:prstGeom prst="rect">
            <a:avLst/>
          </a:prstGeom>
        </p:spPr>
        <p:txBody>
          <a:bodyPr wrap="square">
            <a:spAutoFit/>
          </a:bodyPr>
          <a:lstStyle/>
          <a:p>
            <a:pPr>
              <a:lnSpc>
                <a:spcPct val="150000"/>
              </a:lnSpc>
            </a:pPr>
            <a:r>
              <a:rPr lang="zh-CN" altLang="en-US" sz="3600" dirty="0">
                <a:solidFill>
                  <a:srgbClr val="314865"/>
                </a:solidFill>
                <a:latin typeface="微软雅黑" panose="020B0503020204020204" pitchFamily="34" charset="-122"/>
                <a:ea typeface="微软雅黑" panose="020B0503020204020204" pitchFamily="34" charset="-122"/>
              </a:rPr>
              <a:t>二</a:t>
            </a:r>
            <a:r>
              <a:rPr lang="zh-CN" altLang="en-US" sz="3600" b="0" dirty="0">
                <a:solidFill>
                  <a:srgbClr val="314865"/>
                </a:solidFill>
                <a:latin typeface="微软雅黑" panose="020B0503020204020204" pitchFamily="34" charset="-122"/>
                <a:ea typeface="微软雅黑" panose="020B0503020204020204" pitchFamily="34" charset="-122"/>
              </a:rPr>
              <a:t>、区域宏观形势与规划分析</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2"/>
          <p:cNvSpPr txBox="1">
            <a:spLocks noChangeArrowheads="1"/>
          </p:cNvSpPr>
          <p:nvPr/>
        </p:nvSpPr>
        <p:spPr bwMode="auto">
          <a:xfrm>
            <a:off x="329295" y="984023"/>
            <a:ext cx="11394619" cy="509589"/>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从近年区域经济形势可看出，海沧区整体</a:t>
            </a:r>
            <a:r>
              <a:rPr lang="en-US" altLang="zh-CN" sz="2000" b="1" dirty="0">
                <a:latin typeface="微软雅黑" panose="020B0503020204020204" pitchFamily="34" charset="-122"/>
                <a:ea typeface="微软雅黑" panose="020B0503020204020204" pitchFamily="34" charset="-122"/>
              </a:rPr>
              <a:t>GDP</a:t>
            </a:r>
            <a:r>
              <a:rPr lang="zh-CN" altLang="en-US" sz="2000" b="1" dirty="0">
                <a:latin typeface="微软雅黑" panose="020B0503020204020204" pitchFamily="34" charset="-122"/>
                <a:ea typeface="微软雅黑" panose="020B0503020204020204" pitchFamily="34" charset="-122"/>
              </a:rPr>
              <a:t>发展稳健，为厦门经济发展主要区域；固定资产投资额快速上涨，区域城市格局加速扩容态势明显，新城规划及建设发展势头良好。</a:t>
            </a:r>
          </a:p>
        </p:txBody>
      </p:sp>
      <p:graphicFrame>
        <p:nvGraphicFramePr>
          <p:cNvPr id="15" name="图表 14"/>
          <p:cNvGraphicFramePr/>
          <p:nvPr/>
        </p:nvGraphicFramePr>
        <p:xfrm>
          <a:off x="476521" y="1626084"/>
          <a:ext cx="5695679" cy="3511973"/>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9"/>
          <p:cNvSpPr txBox="1">
            <a:spLocks noChangeArrowheads="1"/>
          </p:cNvSpPr>
          <p:nvPr/>
        </p:nvSpPr>
        <p:spPr bwMode="auto">
          <a:xfrm>
            <a:off x="424543" y="5307013"/>
            <a:ext cx="11204122" cy="1192804"/>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从海沧区历年</a:t>
            </a:r>
            <a:r>
              <a:rPr lang="en-US" altLang="zh-CN" sz="1200" dirty="0">
                <a:solidFill>
                  <a:srgbClr val="000000"/>
                </a:solidFill>
                <a:latin typeface="微软雅黑" panose="020B0503020204020204" pitchFamily="34" charset="-122"/>
                <a:ea typeface="微软雅黑" panose="020B0503020204020204" pitchFamily="34" charset="-122"/>
              </a:rPr>
              <a:t>GDP</a:t>
            </a:r>
            <a:r>
              <a:rPr lang="zh-CN" altLang="en-US" sz="1200" dirty="0">
                <a:solidFill>
                  <a:srgbClr val="000000"/>
                </a:solidFill>
                <a:latin typeface="微软雅黑" panose="020B0503020204020204" pitchFamily="34" charset="-122"/>
                <a:ea typeface="微软雅黑" panose="020B0503020204020204" pitchFamily="34" charset="-122"/>
              </a:rPr>
              <a:t>及整张率走势图来看，海沧区</a:t>
            </a:r>
            <a:r>
              <a:rPr lang="en-US" altLang="zh-CN" sz="1200" dirty="0">
                <a:solidFill>
                  <a:srgbClr val="000000"/>
                </a:solidFill>
                <a:latin typeface="微软雅黑" panose="020B0503020204020204" pitchFamily="34" charset="-122"/>
                <a:ea typeface="微软雅黑" panose="020B0503020204020204" pitchFamily="34" charset="-122"/>
              </a:rPr>
              <a:t>GDP</a:t>
            </a:r>
            <a:r>
              <a:rPr lang="zh-CN" altLang="en-US" sz="1200" dirty="0">
                <a:solidFill>
                  <a:srgbClr val="000000"/>
                </a:solidFill>
                <a:latin typeface="微软雅黑" panose="020B0503020204020204" pitchFamily="34" charset="-122"/>
                <a:ea typeface="微软雅黑" panose="020B0503020204020204" pitchFamily="34" charset="-122"/>
              </a:rPr>
              <a:t>由</a:t>
            </a:r>
            <a:r>
              <a:rPr lang="en-US" altLang="zh-CN" sz="1200" dirty="0">
                <a:solidFill>
                  <a:srgbClr val="000000"/>
                </a:solidFill>
                <a:latin typeface="微软雅黑" panose="020B0503020204020204" pitchFamily="34" charset="-122"/>
                <a:ea typeface="微软雅黑" panose="020B0503020204020204" pitchFamily="34" charset="-122"/>
              </a:rPr>
              <a:t>2011</a:t>
            </a:r>
            <a:r>
              <a:rPr lang="zh-CN" altLang="en-US" sz="1200" dirty="0">
                <a:solidFill>
                  <a:srgbClr val="000000"/>
                </a:solidFill>
                <a:latin typeface="微软雅黑" panose="020B0503020204020204" pitchFamily="34" charset="-122"/>
                <a:ea typeface="微软雅黑" panose="020B0503020204020204" pitchFamily="34" charset="-122"/>
              </a:rPr>
              <a:t>年的</a:t>
            </a:r>
            <a:r>
              <a:rPr lang="en-US" altLang="zh-CN" sz="1200" dirty="0">
                <a:solidFill>
                  <a:srgbClr val="000000"/>
                </a:solidFill>
                <a:latin typeface="微软雅黑" panose="020B0503020204020204" pitchFamily="34" charset="-122"/>
                <a:ea typeface="微软雅黑" panose="020B0503020204020204" pitchFamily="34" charset="-122"/>
              </a:rPr>
              <a:t>309</a:t>
            </a:r>
            <a:r>
              <a:rPr lang="zh-CN" altLang="en-US" sz="1200" dirty="0">
                <a:solidFill>
                  <a:srgbClr val="000000"/>
                </a:solidFill>
                <a:latin typeface="微软雅黑" panose="020B0503020204020204" pitchFamily="34" charset="-122"/>
                <a:ea typeface="微软雅黑" panose="020B0503020204020204" pitchFamily="34" charset="-122"/>
              </a:rPr>
              <a:t>亿元攀升至</a:t>
            </a:r>
            <a:r>
              <a:rPr lang="en-US" altLang="zh-CN" sz="1200" dirty="0">
                <a:solidFill>
                  <a:srgbClr val="000000"/>
                </a:solidFill>
                <a:latin typeface="微软雅黑" panose="020B0503020204020204" pitchFamily="34" charset="-122"/>
                <a:ea typeface="微软雅黑" panose="020B0503020204020204" pitchFamily="34" charset="-122"/>
              </a:rPr>
              <a:t>2015</a:t>
            </a:r>
            <a:r>
              <a:rPr lang="zh-CN" altLang="en-US" sz="1200" dirty="0">
                <a:solidFill>
                  <a:srgbClr val="000000"/>
                </a:solidFill>
                <a:latin typeface="微软雅黑" panose="020B0503020204020204" pitchFamily="34" charset="-122"/>
                <a:ea typeface="微软雅黑" panose="020B0503020204020204" pitchFamily="34" charset="-122"/>
              </a:rPr>
              <a:t>年的</a:t>
            </a:r>
            <a:r>
              <a:rPr lang="en-US" altLang="zh-CN" sz="1200" dirty="0">
                <a:solidFill>
                  <a:srgbClr val="000000"/>
                </a:solidFill>
                <a:latin typeface="微软雅黑" panose="020B0503020204020204" pitchFamily="34" charset="-122"/>
                <a:ea typeface="微软雅黑" panose="020B0503020204020204" pitchFamily="34" charset="-122"/>
              </a:rPr>
              <a:t>511.71</a:t>
            </a:r>
            <a:r>
              <a:rPr lang="zh-CN" altLang="en-US" sz="1200" dirty="0">
                <a:solidFill>
                  <a:srgbClr val="000000"/>
                </a:solidFill>
                <a:latin typeface="微软雅黑" panose="020B0503020204020204" pitchFamily="34" charset="-122"/>
                <a:ea typeface="微软雅黑" panose="020B0503020204020204" pitchFamily="34" charset="-122"/>
              </a:rPr>
              <a:t>亿元，区域经济发展较为快速；</a:t>
            </a:r>
            <a:r>
              <a:rPr lang="en-US" altLang="zh-CN" sz="1200" dirty="0">
                <a:solidFill>
                  <a:srgbClr val="000000"/>
                </a:solidFill>
                <a:latin typeface="微软雅黑" panose="020B0503020204020204" pitchFamily="34" charset="-122"/>
                <a:ea typeface="微软雅黑" panose="020B0503020204020204" pitchFamily="34" charset="-122"/>
              </a:rPr>
              <a:t>GDP</a:t>
            </a:r>
            <a:r>
              <a:rPr lang="zh-CN" altLang="en-US" sz="1200" dirty="0">
                <a:solidFill>
                  <a:srgbClr val="000000"/>
                </a:solidFill>
                <a:latin typeface="微软雅黑" panose="020B0503020204020204" pitchFamily="34" charset="-122"/>
                <a:ea typeface="微软雅黑" panose="020B0503020204020204" pitchFamily="34" charset="-122"/>
              </a:rPr>
              <a:t>增长率</a:t>
            </a:r>
            <a:r>
              <a:rPr lang="en-US" altLang="zh-CN" sz="1200" dirty="0">
                <a:solidFill>
                  <a:srgbClr val="000000"/>
                </a:solidFill>
                <a:latin typeface="微软雅黑" panose="020B0503020204020204" pitchFamily="34" charset="-122"/>
                <a:ea typeface="微软雅黑" panose="020B0503020204020204" pitchFamily="34" charset="-122"/>
              </a:rPr>
              <a:t>2011</a:t>
            </a:r>
            <a:r>
              <a:rPr lang="zh-CN" altLang="en-US" sz="1200" dirty="0">
                <a:solidFill>
                  <a:srgbClr val="000000"/>
                </a:solidFill>
                <a:latin typeface="微软雅黑" panose="020B0503020204020204" pitchFamily="34" charset="-122"/>
                <a:ea typeface="微软雅黑" panose="020B0503020204020204" pitchFamily="34" charset="-122"/>
              </a:rPr>
              <a:t>年最高，为</a:t>
            </a:r>
            <a:r>
              <a:rPr lang="en-US" altLang="zh-CN" sz="1200" dirty="0">
                <a:solidFill>
                  <a:srgbClr val="000000"/>
                </a:solidFill>
                <a:latin typeface="微软雅黑" panose="020B0503020204020204" pitchFamily="34" charset="-122"/>
                <a:ea typeface="微软雅黑" panose="020B0503020204020204" pitchFamily="34" charset="-122"/>
              </a:rPr>
              <a:t>16%</a:t>
            </a:r>
            <a:r>
              <a:rPr lang="zh-CN" altLang="en-US" sz="1200" dirty="0">
                <a:solidFill>
                  <a:srgbClr val="000000"/>
                </a:solidFill>
                <a:latin typeface="微软雅黑" panose="020B0503020204020204" pitchFamily="34" charset="-122"/>
                <a:ea typeface="微软雅黑" panose="020B0503020204020204" pitchFamily="34" charset="-122"/>
              </a:rPr>
              <a:t>，</a:t>
            </a:r>
            <a:r>
              <a:rPr lang="en-US" altLang="zh-CN" sz="1200" dirty="0">
                <a:solidFill>
                  <a:srgbClr val="000000"/>
                </a:solidFill>
                <a:latin typeface="微软雅黑" panose="020B0503020204020204" pitchFamily="34" charset="-122"/>
                <a:ea typeface="微软雅黑" panose="020B0503020204020204" pitchFamily="34" charset="-122"/>
              </a:rPr>
              <a:t>2015</a:t>
            </a:r>
            <a:r>
              <a:rPr lang="zh-CN" altLang="en-US" sz="1200" dirty="0">
                <a:solidFill>
                  <a:srgbClr val="000000"/>
                </a:solidFill>
                <a:latin typeface="微软雅黑" panose="020B0503020204020204" pitchFamily="34" charset="-122"/>
                <a:ea typeface="微软雅黑" panose="020B0503020204020204" pitchFamily="34" charset="-122"/>
              </a:rPr>
              <a:t>年回落至</a:t>
            </a:r>
            <a:r>
              <a:rPr lang="en-US" altLang="zh-CN" sz="1200" dirty="0">
                <a:solidFill>
                  <a:srgbClr val="000000"/>
                </a:solidFill>
                <a:latin typeface="微软雅黑" panose="020B0503020204020204" pitchFamily="34" charset="-122"/>
                <a:ea typeface="微软雅黑" panose="020B0503020204020204" pitchFamily="34" charset="-122"/>
              </a:rPr>
              <a:t>7.5%</a:t>
            </a:r>
            <a:r>
              <a:rPr lang="zh-CN" altLang="en-US" sz="1200" dirty="0">
                <a:solidFill>
                  <a:srgbClr val="000000"/>
                </a:solidFill>
                <a:latin typeface="微软雅黑" panose="020B0503020204020204" pitchFamily="34" charset="-122"/>
                <a:ea typeface="微软雅黑" panose="020B0503020204020204" pitchFamily="34" charset="-122"/>
              </a:rPr>
              <a:t>，</a:t>
            </a:r>
            <a:r>
              <a:rPr lang="en-US" altLang="zh-CN" sz="1200" dirty="0">
                <a:solidFill>
                  <a:srgbClr val="000000"/>
                </a:solidFill>
                <a:latin typeface="微软雅黑" panose="020B0503020204020204" pitchFamily="34" charset="-122"/>
                <a:ea typeface="微软雅黑" panose="020B0503020204020204" pitchFamily="34" charset="-122"/>
              </a:rPr>
              <a:t>2016</a:t>
            </a:r>
            <a:r>
              <a:rPr lang="zh-CN" altLang="en-US" sz="1200" dirty="0">
                <a:solidFill>
                  <a:srgbClr val="000000"/>
                </a:solidFill>
                <a:latin typeface="微软雅黑" panose="020B0503020204020204" pitchFamily="34" charset="-122"/>
                <a:ea typeface="微软雅黑" panose="020B0503020204020204" pitchFamily="34" charset="-122"/>
              </a:rPr>
              <a:t>年上半年区域经济上升态势显著，增长率达到</a:t>
            </a:r>
            <a:r>
              <a:rPr lang="en-US" altLang="zh-CN" sz="1200" dirty="0">
                <a:solidFill>
                  <a:srgbClr val="000000"/>
                </a:solidFill>
                <a:latin typeface="微软雅黑" panose="020B0503020204020204" pitchFamily="34" charset="-122"/>
                <a:ea typeface="微软雅黑" panose="020B0503020204020204" pitchFamily="34" charset="-122"/>
              </a:rPr>
              <a:t>9.6%</a:t>
            </a:r>
            <a:r>
              <a:rPr lang="zh-CN" altLang="en-US" sz="1200" dirty="0">
                <a:solidFill>
                  <a:srgbClr val="000000"/>
                </a:solidFill>
                <a:latin typeface="微软雅黑" panose="020B0503020204020204" pitchFamily="34" charset="-122"/>
                <a:ea typeface="微软雅黑" panose="020B0503020204020204" pitchFamily="34" charset="-122"/>
              </a:rPr>
              <a:t>。</a:t>
            </a:r>
            <a:endParaRPr lang="en-US" altLang="zh-CN" sz="1200" dirty="0">
              <a:solidFill>
                <a:srgbClr val="000000"/>
              </a:solidFill>
              <a:latin typeface="微软雅黑" panose="020B0503020204020204" pitchFamily="34" charset="-122"/>
              <a:ea typeface="微软雅黑" panose="020B0503020204020204" pitchFamily="34" charset="-122"/>
            </a:endParaRP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从海沧区历年固定资产投资额来看，区域投资额稳步增长，由</a:t>
            </a:r>
            <a:r>
              <a:rPr lang="en-US" altLang="zh-CN" sz="1200" dirty="0">
                <a:solidFill>
                  <a:srgbClr val="000000"/>
                </a:solidFill>
                <a:latin typeface="微软雅黑" panose="020B0503020204020204" pitchFamily="34" charset="-122"/>
                <a:ea typeface="微软雅黑" panose="020B0503020204020204" pitchFamily="34" charset="-122"/>
              </a:rPr>
              <a:t>2011</a:t>
            </a:r>
            <a:r>
              <a:rPr lang="zh-CN" altLang="en-US" sz="1200" dirty="0">
                <a:solidFill>
                  <a:srgbClr val="000000"/>
                </a:solidFill>
                <a:latin typeface="微软雅黑" panose="020B0503020204020204" pitchFamily="34" charset="-122"/>
                <a:ea typeface="微软雅黑" panose="020B0503020204020204" pitchFamily="34" charset="-122"/>
              </a:rPr>
              <a:t>年的</a:t>
            </a:r>
            <a:r>
              <a:rPr lang="en-US" altLang="zh-CN" sz="1200" dirty="0">
                <a:solidFill>
                  <a:srgbClr val="000000"/>
                </a:solidFill>
                <a:latin typeface="微软雅黑" panose="020B0503020204020204" pitchFamily="34" charset="-122"/>
                <a:ea typeface="微软雅黑" panose="020B0503020204020204" pitchFamily="34" charset="-122"/>
              </a:rPr>
              <a:t>167</a:t>
            </a:r>
            <a:r>
              <a:rPr lang="zh-CN" altLang="en-US" sz="1200" dirty="0">
                <a:solidFill>
                  <a:srgbClr val="000000"/>
                </a:solidFill>
                <a:latin typeface="微软雅黑" panose="020B0503020204020204" pitchFamily="34" charset="-122"/>
                <a:ea typeface="微软雅黑" panose="020B0503020204020204" pitchFamily="34" charset="-122"/>
              </a:rPr>
              <a:t>亿元扩展至</a:t>
            </a:r>
            <a:r>
              <a:rPr lang="en-US" altLang="zh-CN" sz="1200" dirty="0">
                <a:solidFill>
                  <a:srgbClr val="000000"/>
                </a:solidFill>
                <a:latin typeface="微软雅黑" panose="020B0503020204020204" pitchFamily="34" charset="-122"/>
                <a:ea typeface="微软雅黑" panose="020B0503020204020204" pitchFamily="34" charset="-122"/>
              </a:rPr>
              <a:t>2015</a:t>
            </a:r>
            <a:r>
              <a:rPr lang="zh-CN" altLang="en-US" sz="1200" dirty="0">
                <a:solidFill>
                  <a:srgbClr val="000000"/>
                </a:solidFill>
                <a:latin typeface="微软雅黑" panose="020B0503020204020204" pitchFamily="34" charset="-122"/>
                <a:ea typeface="微软雅黑" panose="020B0503020204020204" pitchFamily="34" charset="-122"/>
              </a:rPr>
              <a:t>年的</a:t>
            </a:r>
            <a:r>
              <a:rPr lang="en-US" altLang="zh-CN" sz="1200" dirty="0">
                <a:solidFill>
                  <a:srgbClr val="000000"/>
                </a:solidFill>
                <a:latin typeface="微软雅黑" panose="020B0503020204020204" pitchFamily="34" charset="-122"/>
                <a:ea typeface="微软雅黑" panose="020B0503020204020204" pitchFamily="34" charset="-122"/>
              </a:rPr>
              <a:t>370</a:t>
            </a:r>
            <a:r>
              <a:rPr lang="zh-CN" altLang="en-US" sz="1200" dirty="0">
                <a:solidFill>
                  <a:srgbClr val="000000"/>
                </a:solidFill>
                <a:latin typeface="微软雅黑" panose="020B0503020204020204" pitchFamily="34" charset="-122"/>
                <a:ea typeface="微软雅黑" panose="020B0503020204020204" pitchFamily="34" charset="-122"/>
              </a:rPr>
              <a:t>亿元，投资增幅至</a:t>
            </a:r>
            <a:r>
              <a:rPr lang="en-US" altLang="zh-CN" sz="1200" dirty="0">
                <a:solidFill>
                  <a:srgbClr val="000000"/>
                </a:solidFill>
                <a:latin typeface="微软雅黑" panose="020B0503020204020204" pitchFamily="34" charset="-122"/>
                <a:ea typeface="微软雅黑" panose="020B0503020204020204" pitchFamily="34" charset="-122"/>
              </a:rPr>
              <a:t>2013</a:t>
            </a:r>
            <a:r>
              <a:rPr lang="zh-CN" altLang="en-US" sz="1200" dirty="0">
                <a:solidFill>
                  <a:srgbClr val="000000"/>
                </a:solidFill>
                <a:latin typeface="微软雅黑" panose="020B0503020204020204" pitchFamily="34" charset="-122"/>
                <a:ea typeface="微软雅黑" panose="020B0503020204020204" pitchFamily="34" charset="-122"/>
              </a:rPr>
              <a:t>年起加速上涨，</a:t>
            </a:r>
            <a:r>
              <a:rPr lang="en-US" altLang="zh-CN" sz="1200" dirty="0">
                <a:solidFill>
                  <a:srgbClr val="000000"/>
                </a:solidFill>
                <a:latin typeface="微软雅黑" panose="020B0503020204020204" pitchFamily="34" charset="-122"/>
                <a:ea typeface="微软雅黑" panose="020B0503020204020204" pitchFamily="34" charset="-122"/>
              </a:rPr>
              <a:t>2016</a:t>
            </a:r>
            <a:r>
              <a:rPr lang="zh-CN" altLang="en-US" sz="1200" dirty="0">
                <a:solidFill>
                  <a:srgbClr val="000000"/>
                </a:solidFill>
                <a:latin typeface="微软雅黑" panose="020B0503020204020204" pitchFamily="34" charset="-122"/>
                <a:ea typeface="微软雅黑" panose="020B0503020204020204" pitchFamily="34" charset="-122"/>
              </a:rPr>
              <a:t>年上半年投资额度已超过</a:t>
            </a:r>
            <a:r>
              <a:rPr lang="en-US" altLang="zh-CN" sz="1200" dirty="0">
                <a:solidFill>
                  <a:srgbClr val="000000"/>
                </a:solidFill>
                <a:latin typeface="微软雅黑" panose="020B0503020204020204" pitchFamily="34" charset="-122"/>
                <a:ea typeface="微软雅黑" panose="020B0503020204020204" pitchFamily="34" charset="-122"/>
              </a:rPr>
              <a:t>2015</a:t>
            </a:r>
            <a:r>
              <a:rPr lang="zh-CN" altLang="en-US" sz="1200" dirty="0">
                <a:solidFill>
                  <a:srgbClr val="000000"/>
                </a:solidFill>
                <a:latin typeface="微软雅黑" panose="020B0503020204020204" pitchFamily="34" charset="-122"/>
                <a:ea typeface="微软雅黑" panose="020B0503020204020204" pitchFamily="34" charset="-122"/>
              </a:rPr>
              <a:t>年全年的</a:t>
            </a:r>
            <a:r>
              <a:rPr lang="en-US" altLang="zh-CN" sz="1200" dirty="0">
                <a:solidFill>
                  <a:srgbClr val="000000"/>
                </a:solidFill>
                <a:latin typeface="微软雅黑" panose="020B0503020204020204" pitchFamily="34" charset="-122"/>
                <a:ea typeface="微软雅黑" panose="020B0503020204020204" pitchFamily="34" charset="-122"/>
              </a:rPr>
              <a:t>60%</a:t>
            </a:r>
            <a:r>
              <a:rPr lang="zh-CN" altLang="en-US" sz="1200" dirty="0">
                <a:solidFill>
                  <a:srgbClr val="000000"/>
                </a:solidFill>
                <a:latin typeface="微软雅黑" panose="020B0503020204020204" pitchFamily="34" charset="-122"/>
                <a:ea typeface="微软雅黑" panose="020B0503020204020204" pitchFamily="34" charset="-122"/>
              </a:rPr>
              <a:t>。</a:t>
            </a:r>
            <a:endParaRPr lang="en-US" altLang="zh-CN" sz="1200" dirty="0">
              <a:solidFill>
                <a:srgbClr val="000000"/>
              </a:solidFill>
              <a:latin typeface="微软雅黑" panose="020B0503020204020204" pitchFamily="34" charset="-122"/>
              <a:ea typeface="微软雅黑" panose="020B0503020204020204" pitchFamily="34" charset="-122"/>
            </a:endParaRPr>
          </a:p>
        </p:txBody>
      </p:sp>
      <p:graphicFrame>
        <p:nvGraphicFramePr>
          <p:cNvPr id="22" name="图表 21"/>
          <p:cNvGraphicFramePr/>
          <p:nvPr/>
        </p:nvGraphicFramePr>
        <p:xfrm>
          <a:off x="6302830" y="1587274"/>
          <a:ext cx="5325836" cy="3637869"/>
        </p:xfrm>
        <a:graphic>
          <a:graphicData uri="http://schemas.openxmlformats.org/drawingml/2006/chart">
            <c:chart xmlns:c="http://schemas.openxmlformats.org/drawingml/2006/chart" xmlns:r="http://schemas.openxmlformats.org/officeDocument/2006/relationships" r:id="rId3"/>
          </a:graphicData>
        </a:graphic>
      </p:graphicFrame>
      <p:sp>
        <p:nvSpPr>
          <p:cNvPr id="23"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厦门人口分布在近十年的岛外新城发展后，已开始显现为岛外人口发展的主力格局，海沧更是在其中占据主导地位，且整体人口形态趋于年轻化；随着多形态新城的加速发展，岛外人口将进一步拓展，完成承接岛内居住属性的功能规划。</a:t>
            </a:r>
          </a:p>
        </p:txBody>
      </p:sp>
      <p:sp>
        <p:nvSpPr>
          <p:cNvPr id="16" name="TextBox 9"/>
          <p:cNvSpPr txBox="1">
            <a:spLocks noChangeArrowheads="1"/>
          </p:cNvSpPr>
          <p:nvPr/>
        </p:nvSpPr>
        <p:spPr bwMode="auto">
          <a:xfrm>
            <a:off x="424543" y="5709784"/>
            <a:ext cx="11204122" cy="606169"/>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从</a:t>
            </a:r>
            <a:r>
              <a:rPr lang="en-US" altLang="zh-CN" sz="1200" dirty="0">
                <a:solidFill>
                  <a:srgbClr val="000000"/>
                </a:solidFill>
                <a:latin typeface="微软雅黑" panose="020B0503020204020204" pitchFamily="34" charset="-122"/>
                <a:ea typeface="微软雅黑" panose="020B0503020204020204" pitchFamily="34" charset="-122"/>
              </a:rPr>
              <a:t>2015</a:t>
            </a:r>
            <a:r>
              <a:rPr lang="zh-CN" altLang="en-US" sz="1200" dirty="0">
                <a:solidFill>
                  <a:srgbClr val="000000"/>
                </a:solidFill>
                <a:latin typeface="微软雅黑" panose="020B0503020204020204" pitchFamily="34" charset="-122"/>
                <a:ea typeface="微软雅黑" panose="020B0503020204020204" pitchFamily="34" charset="-122"/>
              </a:rPr>
              <a:t>年末厦门市各区人口列表来看，海沧区作为新开发区域，人口占全市比重还较小，但区域人口增幅最快，增幅达到</a:t>
            </a:r>
            <a:r>
              <a:rPr lang="en-US" altLang="zh-CN" sz="1200" dirty="0">
                <a:solidFill>
                  <a:srgbClr val="000000"/>
                </a:solidFill>
                <a:latin typeface="微软雅黑" panose="020B0503020204020204" pitchFamily="34" charset="-122"/>
                <a:ea typeface="微软雅黑" panose="020B0503020204020204" pitchFamily="34" charset="-122"/>
              </a:rPr>
              <a:t>2.2%</a:t>
            </a:r>
            <a:r>
              <a:rPr lang="zh-CN" altLang="en-US" sz="1200" dirty="0">
                <a:solidFill>
                  <a:srgbClr val="000000"/>
                </a:solidFill>
                <a:latin typeface="微软雅黑" panose="020B0503020204020204" pitchFamily="34" charset="-122"/>
                <a:ea typeface="微软雅黑" panose="020B0503020204020204" pitchFamily="34" charset="-122"/>
              </a:rPr>
              <a:t>。</a:t>
            </a: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从</a:t>
            </a:r>
            <a:r>
              <a:rPr lang="en-US" altLang="zh-CN" sz="1200" dirty="0">
                <a:solidFill>
                  <a:srgbClr val="000000"/>
                </a:solidFill>
                <a:latin typeface="微软雅黑" panose="020B0503020204020204" pitchFamily="34" charset="-122"/>
                <a:ea typeface="微软雅黑" panose="020B0503020204020204" pitchFamily="34" charset="-122"/>
              </a:rPr>
              <a:t>2014</a:t>
            </a:r>
            <a:r>
              <a:rPr lang="zh-CN" altLang="en-US" sz="1200" dirty="0">
                <a:solidFill>
                  <a:srgbClr val="000000"/>
                </a:solidFill>
                <a:latin typeface="微软雅黑" panose="020B0503020204020204" pitchFamily="34" charset="-122"/>
                <a:ea typeface="微软雅黑" panose="020B0503020204020204" pitchFamily="34" charset="-122"/>
              </a:rPr>
              <a:t>年海沧区人口年龄结构来看，海沧区主要人口呈年轻化态势，</a:t>
            </a:r>
            <a:r>
              <a:rPr lang="en-US" altLang="zh-CN" sz="1200" dirty="0">
                <a:solidFill>
                  <a:srgbClr val="000000"/>
                </a:solidFill>
                <a:latin typeface="微软雅黑" panose="020B0503020204020204" pitchFamily="34" charset="-122"/>
                <a:ea typeface="微软雅黑" panose="020B0503020204020204" pitchFamily="34" charset="-122"/>
              </a:rPr>
              <a:t>49</a:t>
            </a:r>
            <a:r>
              <a:rPr lang="zh-CN" altLang="en-US" sz="1200" dirty="0">
                <a:solidFill>
                  <a:srgbClr val="000000"/>
                </a:solidFill>
                <a:latin typeface="微软雅黑" panose="020B0503020204020204" pitchFamily="34" charset="-122"/>
                <a:ea typeface="微软雅黑" panose="020B0503020204020204" pitchFamily="34" charset="-122"/>
              </a:rPr>
              <a:t>岁以下人群占比绝对主力。</a:t>
            </a:r>
          </a:p>
        </p:txBody>
      </p:sp>
      <p:graphicFrame>
        <p:nvGraphicFramePr>
          <p:cNvPr id="9" name="表格 8"/>
          <p:cNvGraphicFramePr>
            <a:graphicFrameLocks noGrp="1"/>
          </p:cNvGraphicFramePr>
          <p:nvPr/>
        </p:nvGraphicFramePr>
        <p:xfrm>
          <a:off x="424542" y="1900691"/>
          <a:ext cx="6542314" cy="3640139"/>
        </p:xfrm>
        <a:graphic>
          <a:graphicData uri="http://schemas.openxmlformats.org/drawingml/2006/table">
            <a:tbl>
              <a:tblPr firstRow="1" bandRow="1">
                <a:tableStyleId>{21E4AEA4-8DFA-4A89-87EB-49C32662AFE0}</a:tableStyleId>
              </a:tblPr>
              <a:tblGrid>
                <a:gridCol w="1308463">
                  <a:extLst>
                    <a:ext uri="{9D8B030D-6E8A-4147-A177-3AD203B41FA5}">
                      <a16:colId xmlns:a16="http://schemas.microsoft.com/office/drawing/2014/main" val="20000"/>
                    </a:ext>
                  </a:extLst>
                </a:gridCol>
                <a:gridCol w="1547993">
                  <a:extLst>
                    <a:ext uri="{9D8B030D-6E8A-4147-A177-3AD203B41FA5}">
                      <a16:colId xmlns:a16="http://schemas.microsoft.com/office/drawing/2014/main" val="20001"/>
                    </a:ext>
                  </a:extLst>
                </a:gridCol>
                <a:gridCol w="1167798">
                  <a:extLst>
                    <a:ext uri="{9D8B030D-6E8A-4147-A177-3AD203B41FA5}">
                      <a16:colId xmlns:a16="http://schemas.microsoft.com/office/drawing/2014/main" val="20002"/>
                    </a:ext>
                  </a:extLst>
                </a:gridCol>
                <a:gridCol w="1209597">
                  <a:extLst>
                    <a:ext uri="{9D8B030D-6E8A-4147-A177-3AD203B41FA5}">
                      <a16:colId xmlns:a16="http://schemas.microsoft.com/office/drawing/2014/main" val="20003"/>
                    </a:ext>
                  </a:extLst>
                </a:gridCol>
                <a:gridCol w="1308463">
                  <a:extLst>
                    <a:ext uri="{9D8B030D-6E8A-4147-A177-3AD203B41FA5}">
                      <a16:colId xmlns:a16="http://schemas.microsoft.com/office/drawing/2014/main" val="20004"/>
                    </a:ext>
                  </a:extLst>
                </a:gridCol>
              </a:tblGrid>
              <a:tr h="508200">
                <a:tc gridSpan="5">
                  <a:txBody>
                    <a:bodyPr/>
                    <a:lstStyle/>
                    <a:p>
                      <a:pPr algn="ctr"/>
                      <a:r>
                        <a:rPr lang="en-US" altLang="zh-CN" sz="1600" dirty="0">
                          <a:latin typeface="微软雅黑" panose="020B0503020204020204" pitchFamily="34" charset="-122"/>
                          <a:ea typeface="微软雅黑" panose="020B0503020204020204" pitchFamily="34" charset="-122"/>
                        </a:rPr>
                        <a:t>2015</a:t>
                      </a:r>
                      <a:r>
                        <a:rPr lang="zh-CN" altLang="en-US" sz="1600" dirty="0">
                          <a:latin typeface="微软雅黑" panose="020B0503020204020204" pitchFamily="34" charset="-122"/>
                          <a:ea typeface="微软雅黑" panose="020B0503020204020204" pitchFamily="34" charset="-122"/>
                        </a:rPr>
                        <a:t>年末厦门市各区人口</a:t>
                      </a:r>
                    </a:p>
                  </a:txBody>
                  <a:tcPr marL="91427" marR="91427" marT="40659" marB="40659" anchor="ctr">
                    <a:solidFill>
                      <a:schemeClr val="bg1">
                        <a:lumMod val="50000"/>
                      </a:schemeClr>
                    </a:solidFill>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0"/>
                  </a:ext>
                </a:extLst>
              </a:tr>
              <a:tr h="786203">
                <a:tc>
                  <a:txBody>
                    <a:bodyPr/>
                    <a:lstStyle/>
                    <a:p>
                      <a:pPr algn="ctr"/>
                      <a:r>
                        <a:rPr lang="zh-CN" altLang="en-US" sz="1400" dirty="0">
                          <a:latin typeface="微软雅黑" panose="020B0503020204020204" pitchFamily="34" charset="-122"/>
                          <a:ea typeface="微软雅黑" panose="020B0503020204020204" pitchFamily="34" charset="-122"/>
                        </a:rPr>
                        <a:t>各区</a:t>
                      </a:r>
                    </a:p>
                  </a:txBody>
                  <a:tcPr marL="91427" marR="91427" marT="40659" marB="40659" anchor="ctr">
                    <a:solidFill>
                      <a:schemeClr val="bg1">
                        <a:lumMod val="85000"/>
                      </a:schemeClr>
                    </a:solidFill>
                  </a:tcPr>
                </a:tc>
                <a:tc>
                  <a:txBody>
                    <a:bodyPr/>
                    <a:lstStyle/>
                    <a:p>
                      <a:pPr algn="ctr"/>
                      <a:r>
                        <a:rPr lang="zh-CN" altLang="en-US" sz="1400" dirty="0">
                          <a:latin typeface="微软雅黑" panose="020B0503020204020204" pitchFamily="34" charset="-122"/>
                          <a:ea typeface="微软雅黑" panose="020B0503020204020204" pitchFamily="34" charset="-122"/>
                        </a:rPr>
                        <a:t>常住人口总量（万人）</a:t>
                      </a:r>
                    </a:p>
                  </a:txBody>
                  <a:tcPr marL="91427" marR="91427" marT="40659" marB="40659" anchor="ctr">
                    <a:solidFill>
                      <a:schemeClr val="bg1">
                        <a:lumMod val="85000"/>
                      </a:schemeClr>
                    </a:solidFill>
                  </a:tcPr>
                </a:tc>
                <a:tc>
                  <a:txBody>
                    <a:bodyPr/>
                    <a:lstStyle/>
                    <a:p>
                      <a:pPr algn="ctr"/>
                      <a:r>
                        <a:rPr lang="zh-CN" altLang="en-US" sz="1400" dirty="0">
                          <a:latin typeface="微软雅黑" panose="020B0503020204020204" pitchFamily="34" charset="-122"/>
                          <a:ea typeface="微软雅黑" panose="020B0503020204020204" pitchFamily="34" charset="-122"/>
                        </a:rPr>
                        <a:t>全市占比（</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p>
                  </a:txBody>
                  <a:tcPr marL="91427" marR="91427" marT="40659" marB="40659" anchor="ctr">
                    <a:solidFill>
                      <a:schemeClr val="bg1">
                        <a:lumMod val="85000"/>
                      </a:schemeClr>
                    </a:solidFill>
                  </a:tcPr>
                </a:tc>
                <a:tc>
                  <a:txBody>
                    <a:bodyPr/>
                    <a:lstStyle/>
                    <a:p>
                      <a:pPr algn="ctr"/>
                      <a:r>
                        <a:rPr lang="zh-CN" altLang="en-US" sz="1400" dirty="0">
                          <a:latin typeface="微软雅黑" panose="020B0503020204020204" pitchFamily="34" charset="-122"/>
                          <a:ea typeface="微软雅黑" panose="020B0503020204020204" pitchFamily="34" charset="-122"/>
                        </a:rPr>
                        <a:t>增速（</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a:t>
                      </a:r>
                    </a:p>
                  </a:txBody>
                  <a:tcPr marL="91427" marR="91427" marT="40659" marB="40659" anchor="ctr">
                    <a:solidFill>
                      <a:schemeClr val="bg1">
                        <a:lumMod val="85000"/>
                      </a:schemeClr>
                    </a:solidFill>
                  </a:tcPr>
                </a:tc>
                <a:tc>
                  <a:txBody>
                    <a:bodyPr/>
                    <a:lstStyle/>
                    <a:p>
                      <a:pPr algn="ctr"/>
                      <a:r>
                        <a:rPr lang="zh-CN" altLang="en-US" sz="1400" dirty="0">
                          <a:latin typeface="微软雅黑" panose="020B0503020204020204" pitchFamily="34" charset="-122"/>
                          <a:ea typeface="微软雅黑" panose="020B0503020204020204" pitchFamily="34" charset="-122"/>
                        </a:rPr>
                        <a:t>增速排名</a:t>
                      </a:r>
                    </a:p>
                  </a:txBody>
                  <a:tcPr marL="91427" marR="91427" marT="40659" marB="40659" anchor="ctr">
                    <a:solidFill>
                      <a:schemeClr val="bg1">
                        <a:lumMod val="85000"/>
                      </a:schemeClr>
                    </a:solidFill>
                  </a:tcPr>
                </a:tc>
                <a:extLst>
                  <a:ext uri="{0D108BD9-81ED-4DB2-BD59-A6C34878D82A}">
                    <a16:rowId xmlns:a16="http://schemas.microsoft.com/office/drawing/2014/main" val="10001"/>
                  </a:ext>
                </a:extLst>
              </a:tr>
              <a:tr h="390956">
                <a:tc>
                  <a:txBody>
                    <a:bodyPr/>
                    <a:lstStyle/>
                    <a:p>
                      <a:pPr algn="ctr"/>
                      <a:r>
                        <a:rPr lang="zh-CN" altLang="en-US" sz="1400" dirty="0">
                          <a:latin typeface="微软雅黑" panose="020B0503020204020204" pitchFamily="34" charset="-122"/>
                          <a:ea typeface="微软雅黑" panose="020B0503020204020204" pitchFamily="34" charset="-122"/>
                        </a:rPr>
                        <a:t>思明区</a:t>
                      </a: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99.1</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25.7</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0.9</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5</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extLst>
                  <a:ext uri="{0D108BD9-81ED-4DB2-BD59-A6C34878D82A}">
                    <a16:rowId xmlns:a16="http://schemas.microsoft.com/office/drawing/2014/main" val="10002"/>
                  </a:ext>
                </a:extLst>
              </a:tr>
              <a:tr h="390956">
                <a:tc>
                  <a:txBody>
                    <a:bodyPr/>
                    <a:lstStyle/>
                    <a:p>
                      <a:pPr algn="ctr"/>
                      <a:r>
                        <a:rPr lang="zh-CN" altLang="en-US" sz="1400" dirty="0">
                          <a:latin typeface="微软雅黑" panose="020B0503020204020204" pitchFamily="34" charset="-122"/>
                          <a:ea typeface="微软雅黑" panose="020B0503020204020204" pitchFamily="34" charset="-122"/>
                        </a:rPr>
                        <a:t>湖里区</a:t>
                      </a: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101.5</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26.3</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0.8</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6</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extLst>
                  <a:ext uri="{0D108BD9-81ED-4DB2-BD59-A6C34878D82A}">
                    <a16:rowId xmlns:a16="http://schemas.microsoft.com/office/drawing/2014/main" val="10003"/>
                  </a:ext>
                </a:extLst>
              </a:tr>
              <a:tr h="390956">
                <a:tc>
                  <a:txBody>
                    <a:bodyPr/>
                    <a:lstStyle/>
                    <a:p>
                      <a:pPr algn="ctr"/>
                      <a:r>
                        <a:rPr lang="zh-CN" altLang="en-US" sz="1400" b="1" dirty="0">
                          <a:solidFill>
                            <a:srgbClr val="C00000"/>
                          </a:solidFill>
                          <a:latin typeface="微软雅黑" panose="020B0503020204020204" pitchFamily="34" charset="-122"/>
                          <a:ea typeface="微软雅黑" panose="020B0503020204020204" pitchFamily="34" charset="-122"/>
                        </a:rPr>
                        <a:t>海沧区</a:t>
                      </a:r>
                    </a:p>
                  </a:txBody>
                  <a:tcPr marL="91427" marR="91427" marT="40659" marB="40659" anchor="ctr"/>
                </a:tc>
                <a:tc>
                  <a:txBody>
                    <a:bodyPr/>
                    <a:lstStyle/>
                    <a:p>
                      <a:pPr algn="ctr"/>
                      <a:r>
                        <a:rPr lang="en-US" altLang="zh-CN" sz="1400" b="1" dirty="0">
                          <a:solidFill>
                            <a:srgbClr val="C00000"/>
                          </a:solidFill>
                          <a:latin typeface="微软雅黑" panose="020B0503020204020204" pitchFamily="34" charset="-122"/>
                          <a:ea typeface="微软雅黑" panose="020B0503020204020204" pitchFamily="34" charset="-122"/>
                        </a:rPr>
                        <a:t>33.2</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b="1" dirty="0">
                          <a:solidFill>
                            <a:srgbClr val="C00000"/>
                          </a:solidFill>
                          <a:latin typeface="微软雅黑" panose="020B0503020204020204" pitchFamily="34" charset="-122"/>
                          <a:ea typeface="微软雅黑" panose="020B0503020204020204" pitchFamily="34" charset="-122"/>
                        </a:rPr>
                        <a:t>8.6</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b="1" dirty="0">
                          <a:solidFill>
                            <a:srgbClr val="C00000"/>
                          </a:solidFill>
                          <a:latin typeface="微软雅黑" panose="020B0503020204020204" pitchFamily="34" charset="-122"/>
                          <a:ea typeface="微软雅黑" panose="020B0503020204020204" pitchFamily="34" charset="-122"/>
                        </a:rPr>
                        <a:t>2.2</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b="1" dirty="0">
                          <a:solidFill>
                            <a:srgbClr val="C00000"/>
                          </a:solidFill>
                          <a:latin typeface="微软雅黑" panose="020B0503020204020204" pitchFamily="34" charset="-122"/>
                          <a:ea typeface="微软雅黑" panose="020B0503020204020204" pitchFamily="34" charset="-122"/>
                        </a:rPr>
                        <a:t>1</a:t>
                      </a:r>
                      <a:endParaRPr lang="zh-CN" altLang="en-US" sz="1400" b="1" dirty="0">
                        <a:solidFill>
                          <a:srgbClr val="C00000"/>
                        </a:solidFill>
                        <a:latin typeface="微软雅黑" panose="020B0503020204020204" pitchFamily="34" charset="-122"/>
                        <a:ea typeface="微软雅黑" panose="020B0503020204020204" pitchFamily="34" charset="-122"/>
                      </a:endParaRPr>
                    </a:p>
                  </a:txBody>
                  <a:tcPr marL="91427" marR="91427" marT="40659" marB="40659" anchor="ctr"/>
                </a:tc>
                <a:extLst>
                  <a:ext uri="{0D108BD9-81ED-4DB2-BD59-A6C34878D82A}">
                    <a16:rowId xmlns:a16="http://schemas.microsoft.com/office/drawing/2014/main" val="10004"/>
                  </a:ext>
                </a:extLst>
              </a:tr>
              <a:tr h="390956">
                <a:tc>
                  <a:txBody>
                    <a:bodyPr/>
                    <a:lstStyle/>
                    <a:p>
                      <a:pPr algn="ctr"/>
                      <a:r>
                        <a:rPr lang="zh-CN" altLang="en-US" sz="1400" dirty="0">
                          <a:latin typeface="微软雅黑" panose="020B0503020204020204" pitchFamily="34" charset="-122"/>
                          <a:ea typeface="微软雅黑" panose="020B0503020204020204" pitchFamily="34" charset="-122"/>
                        </a:rPr>
                        <a:t>集美区</a:t>
                      </a: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64.4</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16.7</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1.7</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3</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extLst>
                  <a:ext uri="{0D108BD9-81ED-4DB2-BD59-A6C34878D82A}">
                    <a16:rowId xmlns:a16="http://schemas.microsoft.com/office/drawing/2014/main" val="10005"/>
                  </a:ext>
                </a:extLst>
              </a:tr>
              <a:tr h="390956">
                <a:tc>
                  <a:txBody>
                    <a:bodyPr/>
                    <a:lstStyle/>
                    <a:p>
                      <a:pPr algn="ctr"/>
                      <a:r>
                        <a:rPr lang="zh-CN" altLang="en-US" sz="1400" dirty="0">
                          <a:latin typeface="微软雅黑" panose="020B0503020204020204" pitchFamily="34" charset="-122"/>
                          <a:ea typeface="微软雅黑" panose="020B0503020204020204" pitchFamily="34" charset="-122"/>
                        </a:rPr>
                        <a:t>同安区</a:t>
                      </a: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54.4</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14.1</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1.5</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tc>
                  <a:txBody>
                    <a:bodyPr/>
                    <a:lstStyle/>
                    <a:p>
                      <a:pPr algn="ctr"/>
                      <a:r>
                        <a:rPr lang="en-US" altLang="zh-CN" sz="1400" dirty="0">
                          <a:latin typeface="微软雅黑" panose="020B0503020204020204" pitchFamily="34" charset="-122"/>
                          <a:ea typeface="微软雅黑" panose="020B0503020204020204" pitchFamily="34" charset="-122"/>
                        </a:rPr>
                        <a:t>4</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tc>
                <a:extLst>
                  <a:ext uri="{0D108BD9-81ED-4DB2-BD59-A6C34878D82A}">
                    <a16:rowId xmlns:a16="http://schemas.microsoft.com/office/drawing/2014/main" val="10006"/>
                  </a:ext>
                </a:extLst>
              </a:tr>
              <a:tr h="390956">
                <a:tc>
                  <a:txBody>
                    <a:bodyPr/>
                    <a:lstStyle/>
                    <a:p>
                      <a:pPr algn="ctr"/>
                      <a:r>
                        <a:rPr lang="zh-CN" altLang="en-US" sz="1400" dirty="0">
                          <a:latin typeface="微软雅黑" panose="020B0503020204020204" pitchFamily="34" charset="-122"/>
                          <a:ea typeface="微软雅黑" panose="020B0503020204020204" pitchFamily="34" charset="-122"/>
                        </a:rPr>
                        <a:t>翔安区</a:t>
                      </a: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33.4</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8.6</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2.1</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tc>
                  <a:txBody>
                    <a:bodyPr/>
                    <a:lstStyle/>
                    <a:p>
                      <a:pPr algn="ctr"/>
                      <a:r>
                        <a:rPr lang="en-US" altLang="zh-CN" sz="1400" dirty="0">
                          <a:latin typeface="微软雅黑" panose="020B0503020204020204" pitchFamily="34" charset="-122"/>
                          <a:ea typeface="微软雅黑" panose="020B0503020204020204" pitchFamily="34" charset="-122"/>
                        </a:rPr>
                        <a:t>2</a:t>
                      </a:r>
                      <a:endParaRPr lang="zh-CN" altLang="en-US" sz="1400" dirty="0">
                        <a:latin typeface="微软雅黑" panose="020B0503020204020204" pitchFamily="34" charset="-122"/>
                        <a:ea typeface="微软雅黑" panose="020B0503020204020204" pitchFamily="34" charset="-122"/>
                      </a:endParaRPr>
                    </a:p>
                  </a:txBody>
                  <a:tcPr marL="91427" marR="91427" marT="40659" marB="40659" anchor="ctr">
                    <a:solidFill>
                      <a:schemeClr val="bg1">
                        <a:lumMod val="85000"/>
                      </a:schemeClr>
                    </a:solidFill>
                  </a:tcPr>
                </a:tc>
                <a:extLst>
                  <a:ext uri="{0D108BD9-81ED-4DB2-BD59-A6C34878D82A}">
                    <a16:rowId xmlns:a16="http://schemas.microsoft.com/office/drawing/2014/main" val="10007"/>
                  </a:ext>
                </a:extLst>
              </a:tr>
            </a:tbl>
          </a:graphicData>
        </a:graphic>
      </p:graphicFrame>
      <p:graphicFrame>
        <p:nvGraphicFramePr>
          <p:cNvPr id="10" name="图表 9"/>
          <p:cNvGraphicFramePr/>
          <p:nvPr/>
        </p:nvGraphicFramePr>
        <p:xfrm>
          <a:off x="7271657" y="1908585"/>
          <a:ext cx="4357007" cy="3621358"/>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海沧经过近</a:t>
            </a:r>
            <a:r>
              <a:rPr lang="en-US" altLang="zh-CN" sz="2000" b="1" dirty="0">
                <a:latin typeface="微软雅黑" panose="020B0503020204020204" pitchFamily="34" charset="-122"/>
                <a:ea typeface="微软雅黑" panose="020B0503020204020204" pitchFamily="34" charset="-122"/>
              </a:rPr>
              <a:t>20</a:t>
            </a:r>
            <a:r>
              <a:rPr lang="zh-CN" altLang="en-US" sz="2000" b="1" dirty="0">
                <a:latin typeface="微软雅黑" panose="020B0503020204020204" pitchFamily="34" charset="-122"/>
                <a:ea typeface="微软雅黑" panose="020B0503020204020204" pitchFamily="34" charset="-122"/>
              </a:rPr>
              <a:t>年的发展，其主城区</a:t>
            </a:r>
            <a:r>
              <a:rPr lang="en-US" altLang="zh-CN" sz="2000" b="1" dirty="0">
                <a:latin typeface="微软雅黑" panose="020B0503020204020204" pitchFamily="34" charset="-122"/>
                <a:ea typeface="微软雅黑" panose="020B0503020204020204" pitchFamily="34" charset="-122"/>
              </a:rPr>
              <a:t>——</a:t>
            </a:r>
            <a:r>
              <a:rPr lang="zh-CN" altLang="en-US" sz="2000" b="1" dirty="0">
                <a:latin typeface="微软雅黑" panose="020B0503020204020204" pitchFamily="34" charset="-122"/>
                <a:ea typeface="微软雅黑" panose="020B0503020204020204" pitchFamily="34" charset="-122"/>
              </a:rPr>
              <a:t>行政居住生活区已趋近饱和，马銮湾及临港新城片区，将作为海沧完善新城规划的重要片区，持续提升其城市骨架属性。</a:t>
            </a:r>
          </a:p>
        </p:txBody>
      </p:sp>
      <p:grpSp>
        <p:nvGrpSpPr>
          <p:cNvPr id="11" name="组合 6"/>
          <p:cNvGrpSpPr/>
          <p:nvPr/>
        </p:nvGrpSpPr>
        <p:grpSpPr bwMode="auto">
          <a:xfrm>
            <a:off x="329294" y="1835377"/>
            <a:ext cx="7290706" cy="4619852"/>
            <a:chOff x="4444159" y="1143130"/>
            <a:chExt cx="5804629" cy="4392000"/>
          </a:xfrm>
        </p:grpSpPr>
        <p:pic>
          <p:nvPicPr>
            <p:cNvPr id="15" name="图片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44159" y="1143130"/>
              <a:ext cx="5804629" cy="4392000"/>
            </a:xfrm>
            <a:prstGeom prst="rect">
              <a:avLst/>
            </a:prstGeom>
            <a:noFill/>
            <a:ln w="9525">
              <a:solidFill>
                <a:schemeClr val="tx1"/>
              </a:solidFill>
              <a:miter lim="800000"/>
              <a:headEnd/>
              <a:tailEnd/>
            </a:ln>
          </p:spPr>
        </p:pic>
        <p:sp>
          <p:nvSpPr>
            <p:cNvPr id="17" name="椭圆 16"/>
            <p:cNvSpPr/>
            <p:nvPr/>
          </p:nvSpPr>
          <p:spPr>
            <a:xfrm>
              <a:off x="6502293" y="2009414"/>
              <a:ext cx="1932168" cy="789551"/>
            </a:xfrm>
            <a:prstGeom prst="ellipse">
              <a:avLst/>
            </a:prstGeom>
            <a:solidFill>
              <a:schemeClr val="accent2">
                <a:lumMod val="75000"/>
                <a:alpha val="60000"/>
              </a:scheme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9" name="椭圆 18"/>
            <p:cNvSpPr/>
            <p:nvPr/>
          </p:nvSpPr>
          <p:spPr>
            <a:xfrm rot="188865">
              <a:off x="7459234" y="1324868"/>
              <a:ext cx="1432363" cy="787531"/>
            </a:xfrm>
            <a:prstGeom prst="ellipse">
              <a:avLst/>
            </a:prstGeom>
            <a:solidFill>
              <a:schemeClr val="accent1">
                <a:lumMod val="75000"/>
                <a:alpha val="60000"/>
              </a:scheme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0" name="椭圆 19"/>
            <p:cNvSpPr/>
            <p:nvPr/>
          </p:nvSpPr>
          <p:spPr>
            <a:xfrm>
              <a:off x="5919189" y="1276405"/>
              <a:ext cx="1430332" cy="787531"/>
            </a:xfrm>
            <a:prstGeom prst="ellipse">
              <a:avLst/>
            </a:prstGeom>
            <a:solidFill>
              <a:srgbClr val="FF0000">
                <a:alpha val="60000"/>
              </a:srgb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1" name="椭圆 20"/>
            <p:cNvSpPr/>
            <p:nvPr/>
          </p:nvSpPr>
          <p:spPr>
            <a:xfrm rot="16566717">
              <a:off x="8360729" y="3047872"/>
              <a:ext cx="1791128" cy="1147922"/>
            </a:xfrm>
            <a:prstGeom prst="ellipse">
              <a:avLst/>
            </a:prstGeom>
            <a:solidFill>
              <a:srgbClr val="7030A0">
                <a:alpha val="60000"/>
              </a:srgb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2" name="椭圆 21"/>
            <p:cNvSpPr/>
            <p:nvPr/>
          </p:nvSpPr>
          <p:spPr>
            <a:xfrm>
              <a:off x="7156507" y="3523897"/>
              <a:ext cx="1517697" cy="789551"/>
            </a:xfrm>
            <a:prstGeom prst="ellipse">
              <a:avLst/>
            </a:prstGeom>
            <a:solidFill>
              <a:schemeClr val="accent4">
                <a:lumMod val="60000"/>
                <a:lumOff val="40000"/>
                <a:alpha val="60000"/>
              </a:scheme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3" name="椭圆 22"/>
            <p:cNvSpPr/>
            <p:nvPr/>
          </p:nvSpPr>
          <p:spPr>
            <a:xfrm rot="871948">
              <a:off x="4683902" y="4061033"/>
              <a:ext cx="4530740" cy="787531"/>
            </a:xfrm>
            <a:prstGeom prst="ellipse">
              <a:avLst/>
            </a:prstGeom>
            <a:solidFill>
              <a:schemeClr val="accent6">
                <a:lumMod val="75000"/>
                <a:alpha val="60000"/>
              </a:schemeClr>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4" name="TextBox 3"/>
            <p:cNvSpPr txBox="1">
              <a:spLocks noChangeArrowheads="1"/>
            </p:cNvSpPr>
            <p:nvPr/>
          </p:nvSpPr>
          <p:spPr bwMode="auto">
            <a:xfrm>
              <a:off x="6268934" y="1500731"/>
              <a:ext cx="1101316" cy="321856"/>
            </a:xfrm>
            <a:prstGeom prst="rect">
              <a:avLst/>
            </a:prstGeom>
            <a:noFill/>
            <a:ln w="9525">
              <a:noFill/>
              <a:miter lim="800000"/>
            </a:ln>
          </p:spPr>
          <p:txBody>
            <a:bodyPr>
              <a:spAutoFit/>
            </a:bodyPr>
            <a:lstStyle/>
            <a:p>
              <a:r>
                <a:rPr lang="zh-CN" altLang="en-US" sz="1600" b="1" dirty="0">
                  <a:latin typeface="微软雅黑" panose="020B0503020204020204" pitchFamily="34" charset="-122"/>
                  <a:ea typeface="微软雅黑" panose="020B0503020204020204" pitchFamily="34" charset="-122"/>
                </a:rPr>
                <a:t>东孚片区</a:t>
              </a:r>
            </a:p>
          </p:txBody>
        </p:sp>
        <p:sp>
          <p:nvSpPr>
            <p:cNvPr id="25" name="TextBox 25"/>
            <p:cNvSpPr txBox="1">
              <a:spLocks noChangeArrowheads="1"/>
            </p:cNvSpPr>
            <p:nvPr/>
          </p:nvSpPr>
          <p:spPr bwMode="auto">
            <a:xfrm>
              <a:off x="7714799" y="1557704"/>
              <a:ext cx="1286511" cy="321856"/>
            </a:xfrm>
            <a:prstGeom prst="rect">
              <a:avLst/>
            </a:prstGeom>
            <a:noFill/>
            <a:ln w="9525">
              <a:noFill/>
              <a:miter lim="800000"/>
            </a:ln>
          </p:spPr>
          <p:txBody>
            <a:bodyPr>
              <a:spAutoFit/>
            </a:bodyPr>
            <a:lstStyle/>
            <a:p>
              <a:r>
                <a:rPr lang="zh-CN" altLang="en-US" sz="1600" b="1">
                  <a:latin typeface="微软雅黑" panose="020B0503020204020204" pitchFamily="34" charset="-122"/>
                  <a:ea typeface="微软雅黑" panose="020B0503020204020204" pitchFamily="34" charset="-122"/>
                </a:rPr>
                <a:t>马銮湾片区</a:t>
              </a:r>
            </a:p>
          </p:txBody>
        </p:sp>
        <p:sp>
          <p:nvSpPr>
            <p:cNvPr id="26" name="TextBox 26"/>
            <p:cNvSpPr txBox="1">
              <a:spLocks noChangeArrowheads="1"/>
            </p:cNvSpPr>
            <p:nvPr/>
          </p:nvSpPr>
          <p:spPr bwMode="auto">
            <a:xfrm>
              <a:off x="7074220" y="2232836"/>
              <a:ext cx="1101316" cy="321856"/>
            </a:xfrm>
            <a:prstGeom prst="rect">
              <a:avLst/>
            </a:prstGeom>
            <a:noFill/>
            <a:ln w="9525">
              <a:noFill/>
              <a:miter lim="800000"/>
            </a:ln>
          </p:spPr>
          <p:txBody>
            <a:bodyPr>
              <a:spAutoFit/>
            </a:bodyPr>
            <a:lstStyle/>
            <a:p>
              <a:r>
                <a:rPr lang="zh-CN" altLang="en-US" sz="1600" b="1">
                  <a:latin typeface="微软雅黑" panose="020B0503020204020204" pitchFamily="34" charset="-122"/>
                  <a:ea typeface="微软雅黑" panose="020B0503020204020204" pitchFamily="34" charset="-122"/>
                </a:rPr>
                <a:t>新阳片区</a:t>
              </a:r>
            </a:p>
          </p:txBody>
        </p:sp>
        <p:sp>
          <p:nvSpPr>
            <p:cNvPr id="27" name="TextBox 27"/>
            <p:cNvSpPr txBox="1">
              <a:spLocks noChangeArrowheads="1"/>
            </p:cNvSpPr>
            <p:nvPr/>
          </p:nvSpPr>
          <p:spPr bwMode="auto">
            <a:xfrm>
              <a:off x="7263242" y="3790797"/>
              <a:ext cx="1296156" cy="321856"/>
            </a:xfrm>
            <a:prstGeom prst="rect">
              <a:avLst/>
            </a:prstGeom>
            <a:noFill/>
            <a:ln w="9525">
              <a:noFill/>
              <a:miter lim="800000"/>
            </a:ln>
          </p:spPr>
          <p:txBody>
            <a:bodyPr wrap="square">
              <a:spAutoFit/>
            </a:bodyPr>
            <a:lstStyle/>
            <a:p>
              <a:pPr algn="ctr"/>
              <a:r>
                <a:rPr lang="zh-CN" altLang="en-US" sz="1600" b="1" dirty="0">
                  <a:latin typeface="微软雅黑" panose="020B0503020204020204" pitchFamily="34" charset="-122"/>
                  <a:ea typeface="微软雅黑" panose="020B0503020204020204" pitchFamily="34" charset="-122"/>
                </a:rPr>
                <a:t>南部工业园区</a:t>
              </a:r>
            </a:p>
          </p:txBody>
        </p:sp>
        <p:sp>
          <p:nvSpPr>
            <p:cNvPr id="28" name="TextBox 28"/>
            <p:cNvSpPr txBox="1">
              <a:spLocks noChangeArrowheads="1"/>
            </p:cNvSpPr>
            <p:nvPr/>
          </p:nvSpPr>
          <p:spPr bwMode="auto">
            <a:xfrm rot="915276">
              <a:off x="6265359" y="4355481"/>
              <a:ext cx="1782295" cy="321856"/>
            </a:xfrm>
            <a:prstGeom prst="rect">
              <a:avLst/>
            </a:prstGeom>
            <a:noFill/>
            <a:ln w="9525">
              <a:noFill/>
              <a:miter lim="800000"/>
            </a:ln>
          </p:spPr>
          <p:txBody>
            <a:bodyPr>
              <a:spAutoFit/>
            </a:bodyPr>
            <a:lstStyle/>
            <a:p>
              <a:r>
                <a:rPr lang="zh-CN" altLang="en-US" sz="1600" b="1" dirty="0">
                  <a:latin typeface="微软雅黑" panose="020B0503020204020204" pitchFamily="34" charset="-122"/>
                  <a:ea typeface="微软雅黑" panose="020B0503020204020204" pitchFamily="34" charset="-122"/>
                </a:rPr>
                <a:t>海沧保税港区</a:t>
              </a:r>
            </a:p>
          </p:txBody>
        </p:sp>
        <p:sp>
          <p:nvSpPr>
            <p:cNvPr id="29" name="TextBox 29"/>
            <p:cNvSpPr txBox="1">
              <a:spLocks noChangeArrowheads="1"/>
            </p:cNvSpPr>
            <p:nvPr/>
          </p:nvSpPr>
          <p:spPr bwMode="auto">
            <a:xfrm>
              <a:off x="8865047" y="3351622"/>
              <a:ext cx="870311" cy="555934"/>
            </a:xfrm>
            <a:prstGeom prst="rect">
              <a:avLst/>
            </a:prstGeom>
            <a:noFill/>
            <a:ln w="9525">
              <a:noFill/>
              <a:miter lim="800000"/>
            </a:ln>
          </p:spPr>
          <p:txBody>
            <a:bodyPr wrap="square">
              <a:spAutoFit/>
            </a:bodyPr>
            <a:lstStyle/>
            <a:p>
              <a:r>
                <a:rPr lang="zh-CN" altLang="en-US" sz="1600" b="1" dirty="0">
                  <a:latin typeface="微软雅黑" panose="020B0503020204020204" pitchFamily="34" charset="-122"/>
                  <a:ea typeface="微软雅黑" panose="020B0503020204020204" pitchFamily="34" charset="-122"/>
                </a:rPr>
                <a:t>行政居住生活区</a:t>
              </a:r>
            </a:p>
          </p:txBody>
        </p:sp>
      </p:grpSp>
      <p:sp>
        <p:nvSpPr>
          <p:cNvPr id="30" name="TextBox 9"/>
          <p:cNvSpPr txBox="1">
            <a:spLocks noChangeArrowheads="1"/>
          </p:cNvSpPr>
          <p:nvPr/>
        </p:nvSpPr>
        <p:spPr bwMode="auto">
          <a:xfrm>
            <a:off x="7736414" y="1853881"/>
            <a:ext cx="3887646" cy="4609124"/>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3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 海沧规划形成 </a:t>
            </a:r>
            <a:r>
              <a:rPr lang="zh-CN" altLang="en-US" sz="1200" b="1" dirty="0">
                <a:solidFill>
                  <a:srgbClr val="FF0000"/>
                </a:solidFill>
                <a:latin typeface="微软雅黑" panose="020B0503020204020204" pitchFamily="34" charset="-122"/>
                <a:ea typeface="微软雅黑" panose="020B0503020204020204" pitchFamily="34" charset="-122"/>
              </a:rPr>
              <a:t>“两心四廊多片”</a:t>
            </a:r>
            <a:r>
              <a:rPr lang="zh-CN" altLang="en-US" sz="1200" dirty="0">
                <a:solidFill>
                  <a:srgbClr val="000000"/>
                </a:solidFill>
                <a:latin typeface="微软雅黑" panose="020B0503020204020204" pitchFamily="34" charset="-122"/>
                <a:ea typeface="微软雅黑" panose="020B0503020204020204" pitchFamily="34" charset="-122"/>
              </a:rPr>
              <a:t>的结构。依托海沧</a:t>
            </a:r>
            <a:r>
              <a:rPr lang="en-US" altLang="zh-CN" sz="1200" dirty="0">
                <a:solidFill>
                  <a:srgbClr val="000000"/>
                </a:solidFill>
                <a:latin typeface="微软雅黑" panose="020B0503020204020204" pitchFamily="34" charset="-122"/>
                <a:ea typeface="微软雅黑" panose="020B0503020204020204" pitchFamily="34" charset="-122"/>
              </a:rPr>
              <a:t>CBD</a:t>
            </a:r>
            <a:r>
              <a:rPr lang="zh-CN" altLang="en-US" sz="1200" dirty="0">
                <a:solidFill>
                  <a:srgbClr val="000000"/>
                </a:solidFill>
                <a:latin typeface="微软雅黑" panose="020B0503020204020204" pitchFamily="34" charset="-122"/>
                <a:ea typeface="微软雅黑" panose="020B0503020204020204" pitchFamily="34" charset="-122"/>
              </a:rPr>
              <a:t>和吴冠组团，</a:t>
            </a:r>
            <a:r>
              <a:rPr lang="zh-CN" altLang="en-US" sz="1200" b="1" u="sng" dirty="0">
                <a:solidFill>
                  <a:srgbClr val="000000"/>
                </a:solidFill>
                <a:latin typeface="微软雅黑" panose="020B0503020204020204" pitchFamily="34" charset="-122"/>
                <a:ea typeface="微软雅黑" panose="020B0503020204020204" pitchFamily="34" charset="-122"/>
              </a:rPr>
              <a:t>布局行政办公、文化娱乐、商业金融、居住用地，形成海沧新城的核心功能区域。</a:t>
            </a:r>
          </a:p>
          <a:p>
            <a:pPr marL="284480" indent="-284480" algn="just" defTabSz="746125">
              <a:lnSpc>
                <a:spcPct val="3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海沧行政居住生活片区为海沧最成熟、繁华的区域，</a:t>
            </a:r>
            <a:r>
              <a:rPr lang="zh-CN" altLang="en-US" sz="1200" b="1" u="sng" dirty="0">
                <a:latin typeface="微软雅黑" panose="020B0503020204020204" pitchFamily="34" charset="-122"/>
                <a:ea typeface="微软雅黑" panose="020B0503020204020204" pitchFamily="34" charset="-122"/>
              </a:rPr>
              <a:t>基础设施完善，人居氛围浓厚，</a:t>
            </a:r>
            <a:r>
              <a:rPr lang="zh-CN" altLang="en-US" sz="1200" dirty="0">
                <a:solidFill>
                  <a:srgbClr val="000000"/>
                </a:solidFill>
                <a:latin typeface="微软雅黑" panose="020B0503020204020204" pitchFamily="34" charset="-122"/>
                <a:ea typeface="微软雅黑" panose="020B0503020204020204" pitchFamily="34" charset="-122"/>
              </a:rPr>
              <a:t>随着海沧新城发展日渐成熟，商业居住饱和，</a:t>
            </a:r>
            <a:r>
              <a:rPr lang="zh-CN" altLang="en-US" sz="1200" b="1" dirty="0">
                <a:solidFill>
                  <a:srgbClr val="FF0000"/>
                </a:solidFill>
                <a:latin typeface="微软雅黑" panose="020B0503020204020204" pitchFamily="34" charset="-122"/>
                <a:ea typeface="微软雅黑" panose="020B0503020204020204" pitchFamily="34" charset="-122"/>
              </a:rPr>
              <a:t>临港新城将是未来对海沧新城的最好补充。</a:t>
            </a:r>
          </a:p>
        </p:txBody>
      </p:sp>
      <p:sp>
        <p:nvSpPr>
          <p:cNvPr id="31"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TextBox 9"/>
          <p:cNvSpPr txBox="1">
            <a:spLocks noChangeArrowheads="1"/>
          </p:cNvSpPr>
          <p:nvPr/>
        </p:nvSpPr>
        <p:spPr bwMode="auto">
          <a:xfrm>
            <a:off x="424543" y="5777545"/>
            <a:ext cx="11204122" cy="606169"/>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临港新城将海峡文化旅游文化综合体、青礁慈济宫风景区连为一体，是临港产业配套区，是对海沧南部新城补充。</a:t>
            </a: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临港产业区主要发展高端物流，电销总部，与厦门西部的</a:t>
            </a:r>
            <a:r>
              <a:rPr lang="en-US" altLang="zh-CN" sz="1200" dirty="0">
                <a:solidFill>
                  <a:srgbClr val="000000"/>
                </a:solidFill>
                <a:latin typeface="微软雅黑" panose="020B0503020204020204" pitchFamily="34" charset="-122"/>
                <a:ea typeface="微软雅黑" panose="020B0503020204020204" pitchFamily="34" charset="-122"/>
              </a:rPr>
              <a:t>CBD</a:t>
            </a:r>
            <a:r>
              <a:rPr lang="zh-CN" altLang="en-US" sz="1200" dirty="0">
                <a:solidFill>
                  <a:srgbClr val="000000"/>
                </a:solidFill>
                <a:latin typeface="微软雅黑" panose="020B0503020204020204" pitchFamily="34" charset="-122"/>
                <a:ea typeface="微软雅黑" panose="020B0503020204020204" pitchFamily="34" charset="-122"/>
              </a:rPr>
              <a:t>，鹭江，滨北的金融商圈形成一个产业链，区域未来商服优势明显。</a:t>
            </a:r>
          </a:p>
        </p:txBody>
      </p:sp>
      <p:sp>
        <p:nvSpPr>
          <p:cNvPr id="6"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临港新城位于海沧新城西南部，东临信息产业园，南靠临港产业园片区（自贸区），未来将为两大产业园提供人居、商服、休闲等配套，在海沧新城建设加速的利好条件下，本项目未来发展潜力凸显。</a:t>
            </a:r>
          </a:p>
        </p:txBody>
      </p:sp>
      <p:grpSp>
        <p:nvGrpSpPr>
          <p:cNvPr id="7" name="组合 1"/>
          <p:cNvGrpSpPr/>
          <p:nvPr/>
        </p:nvGrpSpPr>
        <p:grpSpPr bwMode="auto">
          <a:xfrm>
            <a:off x="6366354" y="1835377"/>
            <a:ext cx="5262311" cy="3705452"/>
            <a:chOff x="521549" y="1203598"/>
            <a:chExt cx="3438635" cy="2952329"/>
          </a:xfrm>
        </p:grpSpPr>
        <p:grpSp>
          <p:nvGrpSpPr>
            <p:cNvPr id="8" name="组合 6"/>
            <p:cNvGrpSpPr/>
            <p:nvPr/>
          </p:nvGrpSpPr>
          <p:grpSpPr bwMode="auto">
            <a:xfrm>
              <a:off x="521549" y="1203598"/>
              <a:ext cx="3438635" cy="2952329"/>
              <a:chOff x="322211" y="1230490"/>
              <a:chExt cx="4599047" cy="4177991"/>
            </a:xfrm>
          </p:grpSpPr>
          <p:pic>
            <p:nvPicPr>
              <p:cNvPr id="11" name="图片 7"/>
              <p:cNvPicPr>
                <a:picLocks noChangeAspect="1"/>
              </p:cNvPicPr>
              <p:nvPr/>
            </p:nvPicPr>
            <p:blipFill>
              <a:blip r:embed="rId2" cstate="email">
                <a:extLst>
                  <a:ext uri="{28A0092B-C50C-407E-A947-70E740481C1C}">
                    <a14:useLocalDpi xmlns:a14="http://schemas.microsoft.com/office/drawing/2010/main"/>
                  </a:ext>
                </a:extLst>
              </a:blip>
              <a:srcRect l="8710" t="6427" r="25974" b="10059"/>
              <a:stretch>
                <a:fillRect/>
              </a:stretch>
            </p:blipFill>
            <p:spPr bwMode="auto">
              <a:xfrm>
                <a:off x="322211" y="1230490"/>
                <a:ext cx="4599047" cy="4177991"/>
              </a:xfrm>
              <a:prstGeom prst="rect">
                <a:avLst/>
              </a:prstGeom>
              <a:noFill/>
              <a:ln w="9525">
                <a:solidFill>
                  <a:schemeClr val="tx1"/>
                </a:solidFill>
                <a:miter lim="800000"/>
                <a:headEnd/>
                <a:tailEnd/>
              </a:ln>
            </p:spPr>
          </p:pic>
          <p:grpSp>
            <p:nvGrpSpPr>
              <p:cNvPr id="12" name="组合 8"/>
              <p:cNvGrpSpPr/>
              <p:nvPr/>
            </p:nvGrpSpPr>
            <p:grpSpPr bwMode="auto">
              <a:xfrm>
                <a:off x="328532" y="1409538"/>
                <a:ext cx="4586356" cy="2677448"/>
                <a:chOff x="328532" y="1324474"/>
                <a:chExt cx="4586356" cy="2677448"/>
              </a:xfrm>
            </p:grpSpPr>
            <p:sp>
              <p:nvSpPr>
                <p:cNvPr id="17" name="椭圆 16"/>
                <p:cNvSpPr/>
                <p:nvPr/>
              </p:nvSpPr>
              <p:spPr>
                <a:xfrm rot="600354">
                  <a:off x="3557989" y="2417477"/>
                  <a:ext cx="1002279" cy="1584445"/>
                </a:xfrm>
                <a:prstGeom prst="ellipse">
                  <a:avLst/>
                </a:prstGeom>
                <a:solidFill>
                  <a:srgbClr val="00B0F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latin typeface="微软雅黑" panose="020B0503020204020204" pitchFamily="34" charset="-122"/>
                    <a:ea typeface="微软雅黑" panose="020B0503020204020204" pitchFamily="34" charset="-122"/>
                  </a:endParaRPr>
                </a:p>
              </p:txBody>
            </p:sp>
            <p:sp>
              <p:nvSpPr>
                <p:cNvPr id="19" name="椭圆 18"/>
                <p:cNvSpPr/>
                <p:nvPr/>
              </p:nvSpPr>
              <p:spPr>
                <a:xfrm rot="4175566">
                  <a:off x="4069912" y="1332023"/>
                  <a:ext cx="494437" cy="1195515"/>
                </a:xfrm>
                <a:prstGeom prst="ellipse">
                  <a:avLst/>
                </a:prstGeom>
                <a:solidFill>
                  <a:srgbClr val="FFFF00">
                    <a:alpha val="5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latin typeface="微软雅黑" panose="020B0503020204020204" pitchFamily="34" charset="-122"/>
                    <a:ea typeface="微软雅黑" panose="020B0503020204020204" pitchFamily="34" charset="-122"/>
                  </a:endParaRPr>
                </a:p>
              </p:txBody>
            </p:sp>
            <p:sp>
              <p:nvSpPr>
                <p:cNvPr id="20" name="矩形 13"/>
                <p:cNvSpPr>
                  <a:spLocks noChangeArrowheads="1"/>
                </p:cNvSpPr>
                <p:nvPr/>
              </p:nvSpPr>
              <p:spPr bwMode="auto">
                <a:xfrm rot="20255348">
                  <a:off x="3723411" y="1763905"/>
                  <a:ext cx="1058005" cy="381728"/>
                </a:xfrm>
                <a:prstGeom prst="rect">
                  <a:avLst/>
                </a:prstGeom>
                <a:noFill/>
                <a:ln w="9525">
                  <a:noFill/>
                  <a:miter lim="800000"/>
                </a:ln>
              </p:spPr>
              <p:txBody>
                <a:bodyPr wrap="none">
                  <a:spAutoFit/>
                </a:bodyPr>
                <a:lstStyle/>
                <a:p>
                  <a:r>
                    <a:rPr lang="zh-CN" altLang="en-US" sz="1600" b="1">
                      <a:latin typeface="微软雅黑" panose="020B0503020204020204" pitchFamily="34" charset="-122"/>
                      <a:ea typeface="微软雅黑" panose="020B0503020204020204" pitchFamily="34" charset="-122"/>
                    </a:rPr>
                    <a:t>海沧老城区</a:t>
                  </a:r>
                </a:p>
              </p:txBody>
            </p:sp>
            <p:sp>
              <p:nvSpPr>
                <p:cNvPr id="21" name="矩形 20"/>
                <p:cNvSpPr/>
                <p:nvPr/>
              </p:nvSpPr>
              <p:spPr>
                <a:xfrm rot="376814">
                  <a:off x="3891374" y="2550352"/>
                  <a:ext cx="305780" cy="1318698"/>
                </a:xfrm>
                <a:prstGeom prst="rect">
                  <a:avLst/>
                </a:prstGeom>
              </p:spPr>
              <p:txBody>
                <a:bodyPr>
                  <a:spAutoFit/>
                </a:bodyPr>
                <a:lstStyle/>
                <a:p>
                  <a:pPr fontAlgn="auto">
                    <a:spcBef>
                      <a:spcPts val="0"/>
                    </a:spcBef>
                    <a:spcAft>
                      <a:spcPts val="0"/>
                    </a:spcAft>
                    <a:defRPr/>
                  </a:pPr>
                  <a:r>
                    <a:rPr lang="zh-CN" altLang="en-US" sz="1400" b="1" dirty="0">
                      <a:solidFill>
                        <a:schemeClr val="bg1"/>
                      </a:solidFill>
                      <a:latin typeface="微软雅黑" panose="020B0503020204020204" pitchFamily="34" charset="-122"/>
                      <a:ea typeface="微软雅黑" panose="020B0503020204020204" pitchFamily="34" charset="-122"/>
                    </a:rPr>
                    <a:t>中央行政区</a:t>
                  </a:r>
                </a:p>
              </p:txBody>
            </p:sp>
            <p:sp>
              <p:nvSpPr>
                <p:cNvPr id="22" name="任意多边形 21"/>
                <p:cNvSpPr/>
                <p:nvPr/>
              </p:nvSpPr>
              <p:spPr>
                <a:xfrm>
                  <a:off x="1103256" y="2114072"/>
                  <a:ext cx="1091464" cy="1015843"/>
                </a:xfrm>
                <a:custGeom>
                  <a:avLst/>
                  <a:gdLst>
                    <a:gd name="connsiteX0" fmla="*/ 0 w 1181100"/>
                    <a:gd name="connsiteY0" fmla="*/ 523875 h 885825"/>
                    <a:gd name="connsiteX1" fmla="*/ 581025 w 1181100"/>
                    <a:gd name="connsiteY1" fmla="*/ 809625 h 885825"/>
                    <a:gd name="connsiteX2" fmla="*/ 857250 w 1181100"/>
                    <a:gd name="connsiteY2" fmla="*/ 885825 h 885825"/>
                    <a:gd name="connsiteX3" fmla="*/ 1057275 w 1181100"/>
                    <a:gd name="connsiteY3" fmla="*/ 504825 h 885825"/>
                    <a:gd name="connsiteX4" fmla="*/ 1181100 w 1181100"/>
                    <a:gd name="connsiteY4" fmla="*/ 0 h 885825"/>
                    <a:gd name="connsiteX5" fmla="*/ 485775 w 1181100"/>
                    <a:gd name="connsiteY5" fmla="*/ 152400 h 885825"/>
                    <a:gd name="connsiteX6" fmla="*/ 0 w 1181100"/>
                    <a:gd name="connsiteY6" fmla="*/ 523875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81100" h="885825">
                      <a:moveTo>
                        <a:pt x="0" y="523875"/>
                      </a:moveTo>
                      <a:lnTo>
                        <a:pt x="581025" y="809625"/>
                      </a:lnTo>
                      <a:lnTo>
                        <a:pt x="857250" y="885825"/>
                      </a:lnTo>
                      <a:lnTo>
                        <a:pt x="1057275" y="504825"/>
                      </a:lnTo>
                      <a:lnTo>
                        <a:pt x="1181100" y="0"/>
                      </a:lnTo>
                      <a:lnTo>
                        <a:pt x="485775" y="152400"/>
                      </a:lnTo>
                      <a:lnTo>
                        <a:pt x="0" y="523875"/>
                      </a:lnTo>
                      <a:close/>
                    </a:path>
                  </a:pathLst>
                </a:custGeom>
                <a:solidFill>
                  <a:srgbClr val="FF0000">
                    <a:alpha val="54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latin typeface="微软雅黑" panose="020B0503020204020204" pitchFamily="34" charset="-122"/>
                    <a:ea typeface="微软雅黑" panose="020B0503020204020204" pitchFamily="34" charset="-122"/>
                  </a:endParaRPr>
                </a:p>
              </p:txBody>
            </p:sp>
            <p:sp>
              <p:nvSpPr>
                <p:cNvPr id="23" name="矩形 16"/>
                <p:cNvSpPr>
                  <a:spLocks noChangeArrowheads="1"/>
                </p:cNvSpPr>
                <p:nvPr/>
              </p:nvSpPr>
              <p:spPr bwMode="auto">
                <a:xfrm>
                  <a:off x="1175277" y="2467790"/>
                  <a:ext cx="878682" cy="381728"/>
                </a:xfrm>
                <a:prstGeom prst="rect">
                  <a:avLst/>
                </a:prstGeom>
                <a:noFill/>
                <a:ln w="9525">
                  <a:noFill/>
                  <a:miter lim="800000"/>
                </a:ln>
              </p:spPr>
              <p:txBody>
                <a:bodyPr wrap="none">
                  <a:spAutoFit/>
                </a:bodyPr>
                <a:lstStyle/>
                <a:p>
                  <a:r>
                    <a:rPr lang="zh-CN" altLang="en-US" sz="1600" b="1">
                      <a:solidFill>
                        <a:srgbClr val="FFFF00"/>
                      </a:solidFill>
                      <a:latin typeface="微软雅黑" panose="020B0503020204020204" pitchFamily="34" charset="-122"/>
                      <a:ea typeface="微软雅黑" panose="020B0503020204020204" pitchFamily="34" charset="-122"/>
                    </a:rPr>
                    <a:t>临港新城</a:t>
                  </a:r>
                </a:p>
              </p:txBody>
            </p:sp>
            <p:sp>
              <p:nvSpPr>
                <p:cNvPr id="24" name="矩形 18"/>
                <p:cNvSpPr>
                  <a:spLocks noChangeArrowheads="1"/>
                </p:cNvSpPr>
                <p:nvPr/>
              </p:nvSpPr>
              <p:spPr bwMode="auto">
                <a:xfrm rot="21206293">
                  <a:off x="328532" y="1324474"/>
                  <a:ext cx="161447" cy="416431"/>
                </a:xfrm>
                <a:prstGeom prst="rect">
                  <a:avLst/>
                </a:prstGeom>
                <a:noFill/>
                <a:ln w="9525">
                  <a:noFill/>
                  <a:miter lim="800000"/>
                </a:ln>
              </p:spPr>
              <p:txBody>
                <a:bodyPr wrap="none">
                  <a:spAutoFit/>
                </a:bodyPr>
                <a:lstStyle/>
                <a:p>
                  <a:endParaRPr lang="zh-CN" altLang="en-US" b="1">
                    <a:solidFill>
                      <a:schemeClr val="bg1"/>
                    </a:solidFill>
                    <a:latin typeface="微软雅黑" panose="020B0503020204020204" pitchFamily="34" charset="-122"/>
                    <a:ea typeface="微软雅黑" panose="020B0503020204020204" pitchFamily="34" charset="-122"/>
                  </a:endParaRPr>
                </a:p>
              </p:txBody>
            </p:sp>
          </p:grpSp>
          <p:sp>
            <p:nvSpPr>
              <p:cNvPr id="15" name="椭圆 14"/>
              <p:cNvSpPr/>
              <p:nvPr/>
            </p:nvSpPr>
            <p:spPr>
              <a:xfrm rot="1137536">
                <a:off x="466214" y="3268918"/>
                <a:ext cx="2509944" cy="970894"/>
              </a:xfrm>
              <a:prstGeom prst="ellipse">
                <a:avLst/>
              </a:prstGeom>
              <a:solidFill>
                <a:schemeClr val="accent2">
                  <a:lumMod val="75000"/>
                  <a:alpha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latin typeface="微软雅黑" panose="020B0503020204020204" pitchFamily="34" charset="-122"/>
                  <a:ea typeface="微软雅黑" panose="020B0503020204020204" pitchFamily="34" charset="-122"/>
                </a:endParaRPr>
              </a:p>
            </p:txBody>
          </p:sp>
          <p:sp>
            <p:nvSpPr>
              <p:cNvPr id="16" name="矩形 10"/>
              <p:cNvSpPr>
                <a:spLocks noChangeArrowheads="1"/>
              </p:cNvSpPr>
              <p:nvPr/>
            </p:nvSpPr>
            <p:spPr bwMode="auto">
              <a:xfrm rot="1669481">
                <a:off x="898697" y="3562692"/>
                <a:ext cx="1693491" cy="381728"/>
              </a:xfrm>
              <a:prstGeom prst="rect">
                <a:avLst/>
              </a:prstGeom>
              <a:noFill/>
              <a:ln w="9525">
                <a:noFill/>
                <a:miter lim="800000"/>
              </a:ln>
            </p:spPr>
            <p:txBody>
              <a:bodyPr>
                <a:spAutoFit/>
              </a:bodyPr>
              <a:lstStyle/>
              <a:p>
                <a:r>
                  <a:rPr lang="zh-CN" altLang="en-US" sz="1600" b="1">
                    <a:solidFill>
                      <a:srgbClr val="FFFF00"/>
                    </a:solidFill>
                    <a:latin typeface="微软雅黑" panose="020B0503020204020204" pitchFamily="34" charset="-122"/>
                    <a:ea typeface="微软雅黑" panose="020B0503020204020204" pitchFamily="34" charset="-122"/>
                  </a:rPr>
                  <a:t>临港产业园片区</a:t>
                </a:r>
              </a:p>
            </p:txBody>
          </p:sp>
        </p:grpSp>
        <p:sp>
          <p:nvSpPr>
            <p:cNvPr id="9" name="任意多边形 8"/>
            <p:cNvSpPr/>
            <p:nvPr/>
          </p:nvSpPr>
          <p:spPr>
            <a:xfrm>
              <a:off x="1893016" y="2067539"/>
              <a:ext cx="754152" cy="835355"/>
            </a:xfrm>
            <a:custGeom>
              <a:avLst/>
              <a:gdLst>
                <a:gd name="connsiteX0" fmla="*/ 325821 w 1008994"/>
                <a:gd name="connsiteY0" fmla="*/ 0 h 1219200"/>
                <a:gd name="connsiteX1" fmla="*/ 231228 w 1008994"/>
                <a:gd name="connsiteY1" fmla="*/ 273269 h 1219200"/>
                <a:gd name="connsiteX2" fmla="*/ 220718 w 1008994"/>
                <a:gd name="connsiteY2" fmla="*/ 472965 h 1219200"/>
                <a:gd name="connsiteX3" fmla="*/ 0 w 1008994"/>
                <a:gd name="connsiteY3" fmla="*/ 987972 h 1219200"/>
                <a:gd name="connsiteX4" fmla="*/ 630621 w 1008994"/>
                <a:gd name="connsiteY4" fmla="*/ 1219200 h 1219200"/>
                <a:gd name="connsiteX5" fmla="*/ 725214 w 1008994"/>
                <a:gd name="connsiteY5" fmla="*/ 830317 h 1219200"/>
                <a:gd name="connsiteX6" fmla="*/ 840828 w 1008994"/>
                <a:gd name="connsiteY6" fmla="*/ 546537 h 1219200"/>
                <a:gd name="connsiteX7" fmla="*/ 945931 w 1008994"/>
                <a:gd name="connsiteY7" fmla="*/ 304800 h 1219200"/>
                <a:gd name="connsiteX8" fmla="*/ 1008994 w 1008994"/>
                <a:gd name="connsiteY8" fmla="*/ 63062 h 1219200"/>
                <a:gd name="connsiteX9" fmla="*/ 325821 w 1008994"/>
                <a:gd name="connsiteY9"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8994" h="1219200">
                  <a:moveTo>
                    <a:pt x="325821" y="0"/>
                  </a:moveTo>
                  <a:lnTo>
                    <a:pt x="231228" y="273269"/>
                  </a:lnTo>
                  <a:lnTo>
                    <a:pt x="220718" y="472965"/>
                  </a:lnTo>
                  <a:lnTo>
                    <a:pt x="0" y="987972"/>
                  </a:lnTo>
                  <a:lnTo>
                    <a:pt x="630621" y="1219200"/>
                  </a:lnTo>
                  <a:lnTo>
                    <a:pt x="725214" y="830317"/>
                  </a:lnTo>
                  <a:lnTo>
                    <a:pt x="840828" y="546537"/>
                  </a:lnTo>
                  <a:lnTo>
                    <a:pt x="945931" y="304800"/>
                  </a:lnTo>
                  <a:lnTo>
                    <a:pt x="1008994" y="63062"/>
                  </a:lnTo>
                  <a:lnTo>
                    <a:pt x="325821" y="0"/>
                  </a:lnTo>
                  <a:close/>
                </a:path>
              </a:pathLst>
            </a:custGeom>
            <a:solidFill>
              <a:schemeClr val="accent6">
                <a:alpha val="54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000">
                <a:latin typeface="微软雅黑" panose="020B0503020204020204" pitchFamily="34" charset="-122"/>
                <a:ea typeface="微软雅黑" panose="020B0503020204020204" pitchFamily="34" charset="-122"/>
              </a:endParaRPr>
            </a:p>
          </p:txBody>
        </p:sp>
        <p:sp>
          <p:nvSpPr>
            <p:cNvPr id="10" name="矩形 22"/>
            <p:cNvSpPr>
              <a:spLocks noChangeArrowheads="1"/>
            </p:cNvSpPr>
            <p:nvPr/>
          </p:nvSpPr>
          <p:spPr bwMode="auto">
            <a:xfrm>
              <a:off x="2009551" y="2138666"/>
              <a:ext cx="540781" cy="465921"/>
            </a:xfrm>
            <a:prstGeom prst="rect">
              <a:avLst/>
            </a:prstGeom>
            <a:noFill/>
            <a:ln w="9525">
              <a:noFill/>
              <a:miter lim="800000"/>
            </a:ln>
          </p:spPr>
          <p:txBody>
            <a:bodyPr>
              <a:spAutoFit/>
            </a:bodyPr>
            <a:lstStyle/>
            <a:p>
              <a:pPr algn="ctr"/>
              <a:r>
                <a:rPr lang="zh-CN" altLang="en-US" sz="1600" b="1">
                  <a:solidFill>
                    <a:srgbClr val="FFFF00"/>
                  </a:solidFill>
                  <a:latin typeface="微软雅黑" panose="020B0503020204020204" pitchFamily="34" charset="-122"/>
                  <a:ea typeface="微软雅黑" panose="020B0503020204020204" pitchFamily="34" charset="-122"/>
                </a:rPr>
                <a:t>信息</a:t>
              </a:r>
              <a:endParaRPr lang="en-US" altLang="zh-CN" sz="1600" b="1">
                <a:solidFill>
                  <a:srgbClr val="FFFF00"/>
                </a:solidFill>
                <a:latin typeface="微软雅黑" panose="020B0503020204020204" pitchFamily="34" charset="-122"/>
                <a:ea typeface="微软雅黑" panose="020B0503020204020204" pitchFamily="34" charset="-122"/>
              </a:endParaRPr>
            </a:p>
            <a:p>
              <a:pPr algn="ctr"/>
              <a:r>
                <a:rPr lang="zh-CN" altLang="en-US" sz="1600" b="1">
                  <a:solidFill>
                    <a:srgbClr val="FFFF00"/>
                  </a:solidFill>
                  <a:latin typeface="微软雅黑" panose="020B0503020204020204" pitchFamily="34" charset="-122"/>
                  <a:ea typeface="微软雅黑" panose="020B0503020204020204" pitchFamily="34" charset="-122"/>
                </a:rPr>
                <a:t>产业园</a:t>
              </a:r>
            </a:p>
          </p:txBody>
        </p:sp>
      </p:grpSp>
      <p:pic>
        <p:nvPicPr>
          <p:cNvPr id="25" name="Picture 7" descr="大鸟瞰方案二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4543" y="1843314"/>
            <a:ext cx="5437454" cy="3733746"/>
          </a:xfrm>
          <a:prstGeom prst="rect">
            <a:avLst/>
          </a:prstGeom>
          <a:noFill/>
          <a:ln w="9525">
            <a:solidFill>
              <a:schemeClr val="tx1"/>
            </a:solidFill>
            <a:miter lim="800000"/>
            <a:headEnd/>
            <a:tailEnd/>
          </a:ln>
        </p:spPr>
      </p:pic>
      <p:cxnSp>
        <p:nvCxnSpPr>
          <p:cNvPr id="26" name="直接箭头连接符 25"/>
          <p:cNvCxnSpPr>
            <a:stCxn id="22" idx="0"/>
          </p:cNvCxnSpPr>
          <p:nvPr/>
        </p:nvCxnSpPr>
        <p:spPr>
          <a:xfrm flipH="1" flipV="1">
            <a:off x="5022625" y="3008180"/>
            <a:ext cx="2237414" cy="219107"/>
          </a:xfrm>
          <a:prstGeom prst="straightConnector1">
            <a:avLst/>
          </a:prstGeom>
          <a:ln w="31750">
            <a:solidFill>
              <a:schemeClr val="accent2">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7"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全面建设“五大发展”先行区，加快建设“五大发展”先行区的步伐，崇尚创新、产业先行，注重协调、跨岛先行，倡导绿色、生态先行，厚植开放、融合先行，推进共享、民生先行，是未来一段时间内海沧区整体发展规划的主要方向，</a:t>
            </a:r>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也是本项目发展的核心理念。</a:t>
            </a:r>
          </a:p>
        </p:txBody>
      </p:sp>
      <p:pic>
        <p:nvPicPr>
          <p:cNvPr id="27" name="图片 1"/>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44727" y="1920876"/>
            <a:ext cx="11164965" cy="1878238"/>
          </a:xfrm>
          <a:prstGeom prst="rect">
            <a:avLst/>
          </a:prstGeom>
          <a:noFill/>
          <a:ln w="9525">
            <a:noFill/>
            <a:miter lim="800000"/>
            <a:headEnd/>
            <a:tailEnd/>
          </a:ln>
        </p:spPr>
      </p:pic>
      <p:pic>
        <p:nvPicPr>
          <p:cNvPr id="28" name="图片 2"/>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572" y="3884613"/>
            <a:ext cx="3461638" cy="2766558"/>
          </a:xfrm>
          <a:prstGeom prst="rect">
            <a:avLst/>
          </a:prstGeom>
          <a:noFill/>
          <a:ln w="9525">
            <a:noFill/>
            <a:miter lim="800000"/>
            <a:headEnd/>
            <a:tailEnd/>
          </a:ln>
        </p:spPr>
      </p:pic>
      <p:sp>
        <p:nvSpPr>
          <p:cNvPr id="29" name="TextBox 9"/>
          <p:cNvSpPr txBox="1">
            <a:spLocks noChangeArrowheads="1"/>
          </p:cNvSpPr>
          <p:nvPr/>
        </p:nvSpPr>
        <p:spPr bwMode="auto">
          <a:xfrm>
            <a:off x="4033611" y="4004356"/>
            <a:ext cx="7576081" cy="2300799"/>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b="1" dirty="0">
                <a:solidFill>
                  <a:srgbClr val="000000"/>
                </a:solidFill>
                <a:latin typeface="微软雅黑" panose="020B0503020204020204" pitchFamily="34" charset="-122"/>
                <a:ea typeface="微软雅黑" panose="020B0503020204020204" pitchFamily="34" charset="-122"/>
              </a:rPr>
              <a:t>五大发展指的是以创新、协调、绿色、开放、共享理念，是关系我国发展全局的一场深刻变革，实现发展目标、破解发展难题、厚植发展优势，必须牢固树立和深入推进“五大发展”。于</a:t>
            </a:r>
            <a:r>
              <a:rPr lang="en-US" altLang="zh-CN" sz="1200" b="1" dirty="0">
                <a:solidFill>
                  <a:srgbClr val="000000"/>
                </a:solidFill>
                <a:latin typeface="微软雅黑" panose="020B0503020204020204" pitchFamily="34" charset="-122"/>
                <a:ea typeface="微软雅黑" panose="020B0503020204020204" pitchFamily="34" charset="-122"/>
              </a:rPr>
              <a:t>2015</a:t>
            </a:r>
            <a:r>
              <a:rPr lang="zh-CN" altLang="en-US" sz="1200" b="1" dirty="0">
                <a:solidFill>
                  <a:srgbClr val="000000"/>
                </a:solidFill>
                <a:latin typeface="微软雅黑" panose="020B0503020204020204" pitchFamily="34" charset="-122"/>
                <a:ea typeface="微软雅黑" panose="020B0503020204020204" pitchFamily="34" charset="-122"/>
              </a:rPr>
              <a:t>年在第十八届五中全会中提出。</a:t>
            </a:r>
            <a:endParaRPr lang="en-US" altLang="zh-CN" sz="1200" b="1" dirty="0">
              <a:solidFill>
                <a:srgbClr val="000000"/>
              </a:solidFill>
              <a:latin typeface="微软雅黑" panose="020B0503020204020204" pitchFamily="34" charset="-122"/>
              <a:ea typeface="微软雅黑" panose="020B0503020204020204" pitchFamily="34" charset="-122"/>
            </a:endParaRP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五大发展是以习近平同志为总书记的新一代领导集体治国理政新思想在发展理念上的集中体现和概括，是指导“十三五”规划编制和“十三五”发展的思想灵魂。</a:t>
            </a:r>
            <a:endParaRPr lang="en-US" altLang="zh-CN" sz="1200" dirty="0">
              <a:solidFill>
                <a:srgbClr val="000000"/>
              </a:solidFill>
              <a:latin typeface="微软雅黑" panose="020B0503020204020204" pitchFamily="34" charset="-122"/>
              <a:ea typeface="微软雅黑" panose="020B0503020204020204" pitchFamily="34" charset="-122"/>
            </a:endParaRP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在中共海沧区委四届二次全会上，提出海沧区应深入学习贯彻党的十八届五中、六中全会精神和省委九届十六次全会、市第十二次党代会、市委十一届十三次全会精神，再创新优势、再上新台阶，吹响全面建设“五大发展”先行区的号角。</a:t>
            </a:r>
            <a:endParaRPr lang="en-US" altLang="zh-CN" sz="1200" dirty="0">
              <a:solidFill>
                <a:srgbClr val="000000"/>
              </a:solidFill>
              <a:latin typeface="微软雅黑" panose="020B0503020204020204" pitchFamily="34" charset="-122"/>
              <a:ea typeface="微软雅黑" panose="020B0503020204020204" pitchFamily="34" charset="-122"/>
            </a:endParaRPr>
          </a:p>
        </p:txBody>
      </p:sp>
      <p:sp>
        <p:nvSpPr>
          <p:cNvPr id="30"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区域宏观形势与规划分析</a:t>
            </a: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426357" y="904536"/>
            <a:ext cx="11297556" cy="1018948"/>
          </a:xfrm>
          <a:prstGeom prst="rect">
            <a:avLst/>
          </a:prstGeom>
          <a:noFill/>
          <a:ln w="9525">
            <a:noFill/>
            <a:miter lim="800000"/>
          </a:ln>
        </p:spPr>
        <p:txBody>
          <a:bodyPr lIns="72548" tIns="36274" rIns="72548" bIns="36274" anchor="ctr"/>
          <a:lstStyle/>
          <a:p>
            <a:pPr algn="just" defTabSz="989330"/>
            <a:r>
              <a:rPr lang="zh-CN" altLang="en-US" sz="2000" b="1" dirty="0">
                <a:solidFill>
                  <a:schemeClr val="accent2">
                    <a:lumMod val="50000"/>
                  </a:schemeClr>
                </a:solidFill>
                <a:latin typeface="微软雅黑" panose="020B0503020204020204" pitchFamily="34" charset="-122"/>
                <a:ea typeface="微软雅黑" panose="020B0503020204020204" pitchFamily="34" charset="-122"/>
              </a:rPr>
              <a:t>在海沧区经济发展势头良好，区域规划发展潜力无限的大形势下，如何更好的贯彻十八届五中全会的“五大发展”精神，落实并提升区域发展，是临港新城整体定位的宏观方向。</a:t>
            </a:r>
          </a:p>
        </p:txBody>
      </p:sp>
      <p:sp>
        <p:nvSpPr>
          <p:cNvPr id="6" name="MH_Other_3"/>
          <p:cNvSpPr/>
          <p:nvPr>
            <p:custDataLst>
              <p:tags r:id="rId1"/>
            </p:custDataLst>
          </p:nvPr>
        </p:nvSpPr>
        <p:spPr>
          <a:xfrm flipH="1">
            <a:off x="426357" y="2011590"/>
            <a:ext cx="11297556" cy="1203098"/>
          </a:xfrm>
          <a:prstGeom prst="roundRect">
            <a:avLst>
              <a:gd name="adj" fmla="val 4648"/>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7" name="MH_SubTitle_2"/>
          <p:cNvSpPr/>
          <p:nvPr>
            <p:custDataLst>
              <p:tags r:id="rId2"/>
            </p:custDataLst>
          </p:nvPr>
        </p:nvSpPr>
        <p:spPr>
          <a:xfrm flipH="1">
            <a:off x="510492" y="2111829"/>
            <a:ext cx="11082323" cy="1004761"/>
          </a:xfrm>
          <a:prstGeom prst="roundRect">
            <a:avLst>
              <a:gd name="adj" fmla="val 4648"/>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fontAlgn="auto">
              <a:spcBef>
                <a:spcPts val="0"/>
              </a:spcBef>
              <a:spcAft>
                <a:spcPts val="0"/>
              </a:spcAft>
              <a:defRPr/>
            </a:pPr>
            <a:endParaRPr lang="zh-CN" altLang="en-US" sz="2000" dirty="0">
              <a:solidFill>
                <a:srgbClr val="333333"/>
              </a:solidFill>
            </a:endParaRPr>
          </a:p>
        </p:txBody>
      </p:sp>
      <p:sp>
        <p:nvSpPr>
          <p:cNvPr id="8" name="MH_Other_4"/>
          <p:cNvSpPr/>
          <p:nvPr>
            <p:custDataLst>
              <p:tags r:id="rId3"/>
            </p:custDataLst>
          </p:nvPr>
        </p:nvSpPr>
        <p:spPr>
          <a:xfrm flipH="1">
            <a:off x="500501" y="2401207"/>
            <a:ext cx="1295793" cy="720940"/>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a:bodyPr>
          <a:lstStyle/>
          <a:p>
            <a:pPr fontAlgn="auto">
              <a:spcBef>
                <a:spcPts val="0"/>
              </a:spcBef>
              <a:spcAft>
                <a:spcPts val="0"/>
              </a:spcAft>
              <a:defRPr/>
            </a:pPr>
            <a:r>
              <a:rPr lang="en-US" altLang="zh-CN" sz="3200" b="1" dirty="0">
                <a:solidFill>
                  <a:srgbClr val="FFFFFF"/>
                </a:solidFill>
                <a:latin typeface="Agency FB" panose="020B0503020202020204" pitchFamily="34" charset="0"/>
                <a:ea typeface="方正姚体" panose="02010601030101010101" pitchFamily="2" charset="-122"/>
              </a:rPr>
              <a:t>01</a:t>
            </a:r>
            <a:endParaRPr lang="zh-CN" altLang="en-US" sz="3200" b="1" dirty="0">
              <a:solidFill>
                <a:srgbClr val="FFFFFF"/>
              </a:solidFill>
              <a:latin typeface="Agency FB" panose="020B0503020202020204" pitchFamily="34" charset="0"/>
              <a:ea typeface="方正姚体" panose="02010601030101010101" pitchFamily="2" charset="-122"/>
            </a:endParaRPr>
          </a:p>
        </p:txBody>
      </p:sp>
      <p:sp>
        <p:nvSpPr>
          <p:cNvPr id="9" name="文本框 8"/>
          <p:cNvSpPr txBox="1"/>
          <p:nvPr/>
        </p:nvSpPr>
        <p:spPr>
          <a:xfrm>
            <a:off x="1754981" y="2092894"/>
            <a:ext cx="9819473" cy="969496"/>
          </a:xfrm>
          <a:prstGeom prst="rect">
            <a:avLst/>
          </a:prstGeom>
          <a:noFill/>
        </p:spPr>
        <p:txBody>
          <a:bodyPr wrap="square">
            <a:spAutoFit/>
          </a:bodyPr>
          <a:lstStyle/>
          <a:p>
            <a:pPr fontAlgn="auto">
              <a:lnSpc>
                <a:spcPct val="15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cs typeface="+mn-cs"/>
              </a:rPr>
              <a:t>区域宏观形式发展良好</a:t>
            </a:r>
            <a:endParaRPr lang="en-US" altLang="zh-CN" sz="1400" b="1" dirty="0">
              <a:latin typeface="微软雅黑" panose="020B0503020204020204" pitchFamily="34" charset="-122"/>
              <a:ea typeface="微软雅黑" panose="020B0503020204020204" pitchFamily="34" charset="-122"/>
              <a:cs typeface="+mn-cs"/>
            </a:endParaRPr>
          </a:p>
          <a:p>
            <a:pPr fontAlgn="auto">
              <a:lnSpc>
                <a:spcPct val="150000"/>
              </a:lnSpc>
              <a:spcBef>
                <a:spcPts val="0"/>
              </a:spcBef>
              <a:spcAft>
                <a:spcPts val="0"/>
              </a:spcAft>
              <a:defRPr/>
            </a:pPr>
            <a:r>
              <a:rPr lang="zh-CN" altLang="en-US" sz="1200" dirty="0">
                <a:latin typeface="微软雅黑" panose="020B0503020204020204" pitchFamily="34" charset="-122"/>
                <a:ea typeface="微软雅黑" panose="020B0503020204020204" pitchFamily="34" charset="-122"/>
                <a:cs typeface="+mn-cs"/>
              </a:rPr>
              <a:t>从区域整体宏观形式及经济运行情况来看，海沧区今年整体经济发展平稳，</a:t>
            </a:r>
            <a:r>
              <a:rPr lang="en-US" altLang="zh-CN" sz="1200" dirty="0">
                <a:latin typeface="微软雅黑" panose="020B0503020204020204" pitchFamily="34" charset="-122"/>
                <a:ea typeface="微软雅黑" panose="020B0503020204020204" pitchFamily="34" charset="-122"/>
                <a:cs typeface="+mn-cs"/>
              </a:rPr>
              <a:t>GDP</a:t>
            </a:r>
            <a:r>
              <a:rPr lang="zh-CN" altLang="en-US" sz="1200" dirty="0">
                <a:latin typeface="微软雅黑" panose="020B0503020204020204" pitchFamily="34" charset="-122"/>
                <a:ea typeface="微软雅黑" panose="020B0503020204020204" pitchFamily="34" charset="-122"/>
                <a:cs typeface="+mn-cs"/>
              </a:rPr>
              <a:t>、固定资产投资额等均位居厦门岛外片区中的前列，且区域人口增速较快，人口结构趋于年轻化，城市新生活需求增加，厦门副中心新格局显现。</a:t>
            </a:r>
          </a:p>
        </p:txBody>
      </p:sp>
      <p:sp>
        <p:nvSpPr>
          <p:cNvPr id="21" name="MH_Other_3"/>
          <p:cNvSpPr/>
          <p:nvPr>
            <p:custDataLst>
              <p:tags r:id="rId4"/>
            </p:custDataLst>
          </p:nvPr>
        </p:nvSpPr>
        <p:spPr>
          <a:xfrm flipH="1">
            <a:off x="426357" y="3462893"/>
            <a:ext cx="11297556" cy="1203098"/>
          </a:xfrm>
          <a:prstGeom prst="roundRect">
            <a:avLst>
              <a:gd name="adj" fmla="val 4648"/>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2" name="MH_SubTitle_2"/>
          <p:cNvSpPr/>
          <p:nvPr>
            <p:custDataLst>
              <p:tags r:id="rId5"/>
            </p:custDataLst>
          </p:nvPr>
        </p:nvSpPr>
        <p:spPr>
          <a:xfrm flipH="1">
            <a:off x="510492" y="3561768"/>
            <a:ext cx="11082323" cy="1006125"/>
          </a:xfrm>
          <a:prstGeom prst="roundRect">
            <a:avLst>
              <a:gd name="adj" fmla="val 4648"/>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fontAlgn="auto">
              <a:spcBef>
                <a:spcPts val="0"/>
              </a:spcBef>
              <a:spcAft>
                <a:spcPts val="0"/>
              </a:spcAft>
              <a:defRPr/>
            </a:pPr>
            <a:endParaRPr lang="zh-CN" altLang="en-US" sz="2000" dirty="0">
              <a:solidFill>
                <a:srgbClr val="333333"/>
              </a:solidFill>
            </a:endParaRPr>
          </a:p>
        </p:txBody>
      </p:sp>
      <p:sp>
        <p:nvSpPr>
          <p:cNvPr id="23" name="MH_Other_4"/>
          <p:cNvSpPr/>
          <p:nvPr>
            <p:custDataLst>
              <p:tags r:id="rId6"/>
            </p:custDataLst>
          </p:nvPr>
        </p:nvSpPr>
        <p:spPr>
          <a:xfrm flipH="1">
            <a:off x="500501" y="3852510"/>
            <a:ext cx="1295793" cy="720940"/>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a:bodyPr>
          <a:lstStyle/>
          <a:p>
            <a:pPr fontAlgn="auto">
              <a:spcBef>
                <a:spcPts val="0"/>
              </a:spcBef>
              <a:spcAft>
                <a:spcPts val="0"/>
              </a:spcAft>
              <a:defRPr/>
            </a:pPr>
            <a:r>
              <a:rPr lang="en-US" altLang="zh-CN" sz="3200" b="1" dirty="0">
                <a:solidFill>
                  <a:srgbClr val="FFFFFF"/>
                </a:solidFill>
                <a:latin typeface="Agency FB" panose="020B0503020202020204" pitchFamily="34" charset="0"/>
                <a:ea typeface="方正姚体" panose="02010601030101010101" pitchFamily="2" charset="-122"/>
              </a:rPr>
              <a:t>02</a:t>
            </a:r>
            <a:endParaRPr lang="zh-CN" altLang="en-US" sz="3200" b="1" dirty="0">
              <a:solidFill>
                <a:srgbClr val="FFFFFF"/>
              </a:solidFill>
              <a:latin typeface="Agency FB" panose="020B0503020202020204" pitchFamily="34" charset="0"/>
              <a:ea typeface="方正姚体" panose="02010601030101010101" pitchFamily="2" charset="-122"/>
            </a:endParaRPr>
          </a:p>
        </p:txBody>
      </p:sp>
      <p:sp>
        <p:nvSpPr>
          <p:cNvPr id="24" name="文本框 23"/>
          <p:cNvSpPr txBox="1"/>
          <p:nvPr/>
        </p:nvSpPr>
        <p:spPr>
          <a:xfrm>
            <a:off x="1754981" y="3544197"/>
            <a:ext cx="9819473" cy="969496"/>
          </a:xfrm>
          <a:prstGeom prst="rect">
            <a:avLst/>
          </a:prstGeom>
          <a:noFill/>
        </p:spPr>
        <p:txBody>
          <a:bodyPr wrap="square">
            <a:spAutoFit/>
          </a:bodyPr>
          <a:lstStyle/>
          <a:p>
            <a:pPr fontAlgn="auto">
              <a:lnSpc>
                <a:spcPct val="15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区域规划潜力凸显</a:t>
            </a:r>
          </a:p>
          <a:p>
            <a:pPr>
              <a:lnSpc>
                <a:spcPct val="150000"/>
              </a:lnSpc>
              <a:defRPr/>
            </a:pPr>
            <a:r>
              <a:rPr lang="zh-CN" altLang="en-US" sz="1200" dirty="0">
                <a:latin typeface="微软雅黑" panose="020B0503020204020204" pitchFamily="34" charset="-122"/>
                <a:ea typeface="微软雅黑" panose="020B0503020204020204" pitchFamily="34" charset="-122"/>
              </a:rPr>
              <a:t>从整体规划来看，海沧区正加速城市副中心的整体规划推进，拓展其商服配套、文化娱乐、及人居属性的功能完善，作为海沧城市发展的新片区，临港新城将承接海沧新城发展定位，整合周边优势资源，强化海沧城市功能。</a:t>
            </a:r>
          </a:p>
        </p:txBody>
      </p:sp>
      <p:sp>
        <p:nvSpPr>
          <p:cNvPr id="25" name="MH_Other_3"/>
          <p:cNvSpPr/>
          <p:nvPr>
            <p:custDataLst>
              <p:tags r:id="rId7"/>
            </p:custDataLst>
          </p:nvPr>
        </p:nvSpPr>
        <p:spPr>
          <a:xfrm flipH="1">
            <a:off x="426357" y="4945847"/>
            <a:ext cx="11297556" cy="1203098"/>
          </a:xfrm>
          <a:prstGeom prst="roundRect">
            <a:avLst>
              <a:gd name="adj" fmla="val 4648"/>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2400"/>
          </a:p>
        </p:txBody>
      </p:sp>
      <p:sp>
        <p:nvSpPr>
          <p:cNvPr id="26" name="MH_SubTitle_2"/>
          <p:cNvSpPr/>
          <p:nvPr>
            <p:custDataLst>
              <p:tags r:id="rId8"/>
            </p:custDataLst>
          </p:nvPr>
        </p:nvSpPr>
        <p:spPr>
          <a:xfrm flipH="1">
            <a:off x="510492" y="5044722"/>
            <a:ext cx="11082323" cy="1006125"/>
          </a:xfrm>
          <a:prstGeom prst="roundRect">
            <a:avLst>
              <a:gd name="adj" fmla="val 4648"/>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0" rIns="72000" bIns="0" anchor="ctr"/>
          <a:lstStyle/>
          <a:p>
            <a:pPr algn="r" fontAlgn="auto">
              <a:spcBef>
                <a:spcPts val="0"/>
              </a:spcBef>
              <a:spcAft>
                <a:spcPts val="0"/>
              </a:spcAft>
              <a:defRPr/>
            </a:pPr>
            <a:endParaRPr lang="zh-CN" altLang="en-US" sz="2000" dirty="0">
              <a:solidFill>
                <a:srgbClr val="333333"/>
              </a:solidFill>
            </a:endParaRPr>
          </a:p>
        </p:txBody>
      </p:sp>
      <p:sp>
        <p:nvSpPr>
          <p:cNvPr id="27" name="MH_Other_4"/>
          <p:cNvSpPr/>
          <p:nvPr>
            <p:custDataLst>
              <p:tags r:id="rId9"/>
            </p:custDataLst>
          </p:nvPr>
        </p:nvSpPr>
        <p:spPr>
          <a:xfrm flipH="1">
            <a:off x="500501" y="5335464"/>
            <a:ext cx="1295793" cy="720940"/>
          </a:xfrm>
          <a:custGeom>
            <a:avLst/>
            <a:gdLst>
              <a:gd name="connsiteX0" fmla="*/ 776377 w 785004"/>
              <a:gd name="connsiteY0" fmla="*/ 0 h 715992"/>
              <a:gd name="connsiteX1" fmla="*/ 439947 w 785004"/>
              <a:gd name="connsiteY1" fmla="*/ 0 h 715992"/>
              <a:gd name="connsiteX2" fmla="*/ 0 w 785004"/>
              <a:gd name="connsiteY2" fmla="*/ 715992 h 715992"/>
              <a:gd name="connsiteX3" fmla="*/ 785004 w 785004"/>
              <a:gd name="connsiteY3" fmla="*/ 715992 h 715992"/>
              <a:gd name="connsiteX4" fmla="*/ 776377 w 785004"/>
              <a:gd name="connsiteY4" fmla="*/ 0 h 7159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004" h="715992">
                <a:moveTo>
                  <a:pt x="776377" y="0"/>
                </a:moveTo>
                <a:lnTo>
                  <a:pt x="439947" y="0"/>
                </a:lnTo>
                <a:lnTo>
                  <a:pt x="0" y="715992"/>
                </a:lnTo>
                <a:lnTo>
                  <a:pt x="785004" y="715992"/>
                </a:lnTo>
                <a:lnTo>
                  <a:pt x="776377" y="0"/>
                </a:lnTo>
                <a:close/>
              </a:path>
            </a:pathLst>
          </a:cu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0" bIns="72000" anchor="b">
            <a:normAutofit/>
          </a:bodyPr>
          <a:lstStyle/>
          <a:p>
            <a:pPr fontAlgn="auto">
              <a:spcBef>
                <a:spcPts val="0"/>
              </a:spcBef>
              <a:spcAft>
                <a:spcPts val="0"/>
              </a:spcAft>
              <a:defRPr/>
            </a:pPr>
            <a:r>
              <a:rPr lang="en-US" altLang="zh-CN" sz="3200" b="1" dirty="0">
                <a:solidFill>
                  <a:srgbClr val="FFFFFF"/>
                </a:solidFill>
                <a:latin typeface="Agency FB" panose="020B0503020202020204" pitchFamily="34" charset="0"/>
                <a:ea typeface="方正姚体" panose="02010601030101010101" pitchFamily="2" charset="-122"/>
              </a:rPr>
              <a:t>03</a:t>
            </a:r>
            <a:endParaRPr lang="zh-CN" altLang="en-US" sz="3200" b="1" dirty="0">
              <a:solidFill>
                <a:srgbClr val="FFFFFF"/>
              </a:solidFill>
              <a:latin typeface="Agency FB" panose="020B0503020202020204" pitchFamily="34" charset="0"/>
              <a:ea typeface="方正姚体" panose="02010601030101010101" pitchFamily="2" charset="-122"/>
            </a:endParaRPr>
          </a:p>
        </p:txBody>
      </p:sp>
      <p:sp>
        <p:nvSpPr>
          <p:cNvPr id="28" name="文本框 27"/>
          <p:cNvSpPr txBox="1"/>
          <p:nvPr/>
        </p:nvSpPr>
        <p:spPr>
          <a:xfrm>
            <a:off x="1754981" y="5027151"/>
            <a:ext cx="9819473" cy="969496"/>
          </a:xfrm>
          <a:prstGeom prst="rect">
            <a:avLst/>
          </a:prstGeom>
          <a:noFill/>
        </p:spPr>
        <p:txBody>
          <a:bodyPr wrap="square">
            <a:spAutoFit/>
          </a:bodyPr>
          <a:lstStyle/>
          <a:p>
            <a:pPr fontAlgn="auto">
              <a:lnSpc>
                <a:spcPct val="150000"/>
              </a:lnSpc>
              <a:spcBef>
                <a:spcPts val="0"/>
              </a:spcBef>
              <a:spcAft>
                <a:spcPts val="0"/>
              </a:spcAft>
              <a:defRPr/>
            </a:pPr>
            <a:r>
              <a:rPr lang="zh-CN" altLang="en-US" sz="1400" b="1" dirty="0">
                <a:latin typeface="微软雅黑" panose="020B0503020204020204" pitchFamily="34" charset="-122"/>
                <a:ea typeface="微软雅黑" panose="020B0503020204020204" pitchFamily="34" charset="-122"/>
              </a:rPr>
              <a:t>五大发展理念下的新城推进</a:t>
            </a:r>
          </a:p>
          <a:p>
            <a:pPr fontAlgn="auto">
              <a:lnSpc>
                <a:spcPct val="150000"/>
              </a:lnSpc>
              <a:spcBef>
                <a:spcPts val="0"/>
              </a:spcBef>
              <a:spcAft>
                <a:spcPts val="0"/>
              </a:spcAft>
              <a:defRPr/>
            </a:pPr>
            <a:r>
              <a:rPr lang="zh-CN" altLang="en-US" sz="1200" dirty="0">
                <a:latin typeface="微软雅黑" panose="020B0503020204020204" pitchFamily="34" charset="-122"/>
                <a:ea typeface="微软雅黑" panose="020B0503020204020204" pitchFamily="34" charset="-122"/>
              </a:rPr>
              <a:t>在海沧区明确“争当五大发展先行区”的政策指导下，创新、协调、绿色、开放、共享，这五大理念将成为了海沧区新区发展的核心定位。临港新城作为海沧城市西进“主力军”，梳理并落实五大发展核心理念，是区域定位提升的主要方向。</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923330"/>
          </a:xfrm>
          <a:prstGeom prst="rect">
            <a:avLst/>
          </a:prstGeom>
        </p:spPr>
        <p:txBody>
          <a:bodyPr wrap="square">
            <a:spAutoFit/>
          </a:bodyPr>
          <a:lstStyle/>
          <a:p>
            <a:pPr>
              <a:lnSpc>
                <a:spcPct val="150000"/>
              </a:lnSpc>
            </a:pPr>
            <a:r>
              <a:rPr lang="zh-CN" altLang="en-US" sz="3600" b="0" dirty="0">
                <a:solidFill>
                  <a:srgbClr val="314865"/>
                </a:solidFill>
                <a:latin typeface="微软雅黑" panose="020B0503020204020204" pitchFamily="34" charset="-122"/>
                <a:ea typeface="微软雅黑" panose="020B0503020204020204" pitchFamily="34" charset="-122"/>
              </a:rPr>
              <a:t>三、项目属性与价值梳理</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2"/>
          <p:cNvSpPr txBox="1">
            <a:spLocks noChangeArrowheads="1"/>
          </p:cNvSpPr>
          <p:nvPr/>
        </p:nvSpPr>
        <p:spPr bwMode="auto">
          <a:xfrm>
            <a:off x="326050" y="825978"/>
            <a:ext cx="11394619" cy="871016"/>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项目本体属性：</a:t>
            </a:r>
            <a:r>
              <a:rPr lang="zh-CN" altLang="en-US" sz="2000" dirty="0">
                <a:latin typeface="微软雅黑" panose="020B0503020204020204" pitchFamily="34" charset="-122"/>
                <a:ea typeface="微软雅黑" panose="020B0503020204020204" pitchFamily="34" charset="-122"/>
              </a:rPr>
              <a:t>临港新城整体规划为以文化旅游和配套居住为主导功能的综合片区，但目前区域现状以城中村为主，整体发展有待后期继续规划及建设。</a:t>
            </a:r>
          </a:p>
        </p:txBody>
      </p:sp>
      <p:grpSp>
        <p:nvGrpSpPr>
          <p:cNvPr id="27" name="组合 2"/>
          <p:cNvGrpSpPr/>
          <p:nvPr/>
        </p:nvGrpSpPr>
        <p:grpSpPr bwMode="auto">
          <a:xfrm>
            <a:off x="326050" y="1781451"/>
            <a:ext cx="6528706" cy="4322531"/>
            <a:chOff x="527909" y="843558"/>
            <a:chExt cx="6012232" cy="4448027"/>
          </a:xfrm>
        </p:grpSpPr>
        <p:pic>
          <p:nvPicPr>
            <p:cNvPr id="28" name="Picture 4" descr="大鸟瞰模型小样"/>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48060" y="843558"/>
              <a:ext cx="5992081" cy="4448027"/>
            </a:xfrm>
            <a:prstGeom prst="rect">
              <a:avLst/>
            </a:prstGeom>
            <a:noFill/>
            <a:ln w="9525">
              <a:solidFill>
                <a:schemeClr val="tx1"/>
              </a:solidFill>
              <a:miter lim="800000"/>
              <a:headEnd/>
              <a:tailEnd/>
            </a:ln>
          </p:spPr>
        </p:pic>
        <p:sp>
          <p:nvSpPr>
            <p:cNvPr id="29" name="任意多边形 28"/>
            <p:cNvSpPr/>
            <p:nvPr/>
          </p:nvSpPr>
          <p:spPr>
            <a:xfrm>
              <a:off x="1600548" y="2101894"/>
              <a:ext cx="2967029" cy="1806947"/>
            </a:xfrm>
            <a:custGeom>
              <a:avLst/>
              <a:gdLst>
                <a:gd name="connsiteX0" fmla="*/ 1041991 w 2966484"/>
                <a:gd name="connsiteY0" fmla="*/ 116958 h 1807535"/>
                <a:gd name="connsiteX1" fmla="*/ 2966484 w 2966484"/>
                <a:gd name="connsiteY1" fmla="*/ 0 h 1807535"/>
                <a:gd name="connsiteX2" fmla="*/ 2945219 w 2966484"/>
                <a:gd name="connsiteY2" fmla="*/ 308344 h 1807535"/>
                <a:gd name="connsiteX3" fmla="*/ 1977656 w 2966484"/>
                <a:gd name="connsiteY3" fmla="*/ 1765005 h 1807535"/>
                <a:gd name="connsiteX4" fmla="*/ 1679944 w 2966484"/>
                <a:gd name="connsiteY4" fmla="*/ 1807535 h 1807535"/>
                <a:gd name="connsiteX5" fmla="*/ 0 w 2966484"/>
                <a:gd name="connsiteY5" fmla="*/ 754912 h 1807535"/>
                <a:gd name="connsiteX6" fmla="*/ 1116419 w 2966484"/>
                <a:gd name="connsiteY6" fmla="*/ 95693 h 1807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6484" h="1807535">
                  <a:moveTo>
                    <a:pt x="1041991" y="116958"/>
                  </a:moveTo>
                  <a:lnTo>
                    <a:pt x="2966484" y="0"/>
                  </a:lnTo>
                  <a:lnTo>
                    <a:pt x="2945219" y="308344"/>
                  </a:lnTo>
                  <a:lnTo>
                    <a:pt x="1977656" y="1765005"/>
                  </a:lnTo>
                  <a:lnTo>
                    <a:pt x="1679944" y="1807535"/>
                  </a:lnTo>
                  <a:lnTo>
                    <a:pt x="0" y="754912"/>
                  </a:lnTo>
                  <a:lnTo>
                    <a:pt x="1116419" y="95693"/>
                  </a:lnTo>
                </a:path>
              </a:pathLst>
            </a:custGeom>
            <a:solidFill>
              <a:srgbClr val="C00000">
                <a:alpha val="6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0" name="任意多边形 29"/>
            <p:cNvSpPr/>
            <p:nvPr/>
          </p:nvSpPr>
          <p:spPr>
            <a:xfrm>
              <a:off x="1227851" y="2134525"/>
              <a:ext cx="4317827" cy="2965352"/>
            </a:xfrm>
            <a:custGeom>
              <a:avLst/>
              <a:gdLst>
                <a:gd name="connsiteX0" fmla="*/ 4316819 w 4316819"/>
                <a:gd name="connsiteY0" fmla="*/ 2966483 h 2966483"/>
                <a:gd name="connsiteX1" fmla="*/ 2806996 w 4316819"/>
                <a:gd name="connsiteY1" fmla="*/ 2264735 h 2966483"/>
                <a:gd name="connsiteX2" fmla="*/ 233917 w 4316819"/>
                <a:gd name="connsiteY2" fmla="*/ 691116 h 2966483"/>
                <a:gd name="connsiteX3" fmla="*/ 0 w 4316819"/>
                <a:gd name="connsiteY3" fmla="*/ 0 h 2966483"/>
              </a:gdLst>
              <a:ahLst/>
              <a:cxnLst>
                <a:cxn ang="0">
                  <a:pos x="connsiteX0" y="connsiteY0"/>
                </a:cxn>
                <a:cxn ang="0">
                  <a:pos x="connsiteX1" y="connsiteY1"/>
                </a:cxn>
                <a:cxn ang="0">
                  <a:pos x="connsiteX2" y="connsiteY2"/>
                </a:cxn>
                <a:cxn ang="0">
                  <a:pos x="connsiteX3" y="connsiteY3"/>
                </a:cxn>
              </a:cxnLst>
              <a:rect l="l" t="t" r="r" b="b"/>
              <a:pathLst>
                <a:path w="4316819" h="2966483">
                  <a:moveTo>
                    <a:pt x="4316819" y="2966483"/>
                  </a:moveTo>
                  <a:lnTo>
                    <a:pt x="2806996" y="2264735"/>
                  </a:lnTo>
                  <a:lnTo>
                    <a:pt x="233917" y="691116"/>
                  </a:lnTo>
                  <a:lnTo>
                    <a:pt x="0" y="0"/>
                  </a:lnTo>
                </a:path>
              </a:pathLst>
            </a:custGeom>
            <a:noFill/>
            <a:ln w="508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rgbClr val="FFC000"/>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580631" y="2091698"/>
              <a:ext cx="5943148" cy="744396"/>
            </a:xfrm>
            <a:custGeom>
              <a:avLst/>
              <a:gdLst>
                <a:gd name="connsiteX0" fmla="*/ 0 w 5943600"/>
                <a:gd name="connsiteY0" fmla="*/ 308345 h 744280"/>
                <a:gd name="connsiteX1" fmla="*/ 531628 w 5943600"/>
                <a:gd name="connsiteY1" fmla="*/ 712382 h 744280"/>
                <a:gd name="connsiteX2" fmla="*/ 850605 w 5943600"/>
                <a:gd name="connsiteY2" fmla="*/ 744280 h 744280"/>
                <a:gd name="connsiteX3" fmla="*/ 2147777 w 5943600"/>
                <a:gd name="connsiteY3" fmla="*/ 95693 h 744280"/>
                <a:gd name="connsiteX4" fmla="*/ 3976577 w 5943600"/>
                <a:gd name="connsiteY4" fmla="*/ 0 h 744280"/>
                <a:gd name="connsiteX5" fmla="*/ 5092996 w 5943600"/>
                <a:gd name="connsiteY5" fmla="*/ 350875 h 744280"/>
                <a:gd name="connsiteX6" fmla="*/ 5943600 w 5943600"/>
                <a:gd name="connsiteY6" fmla="*/ 510363 h 74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43600" h="744280">
                  <a:moveTo>
                    <a:pt x="0" y="308345"/>
                  </a:moveTo>
                  <a:lnTo>
                    <a:pt x="531628" y="712382"/>
                  </a:lnTo>
                  <a:lnTo>
                    <a:pt x="850605" y="744280"/>
                  </a:lnTo>
                  <a:lnTo>
                    <a:pt x="2147777" y="95693"/>
                  </a:lnTo>
                  <a:lnTo>
                    <a:pt x="3976577" y="0"/>
                  </a:lnTo>
                  <a:lnTo>
                    <a:pt x="5092996" y="350875"/>
                  </a:lnTo>
                  <a:lnTo>
                    <a:pt x="5943600" y="510363"/>
                  </a:lnTo>
                </a:path>
              </a:pathLst>
            </a:cu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2" name="任意多边形 31"/>
            <p:cNvSpPr/>
            <p:nvPr/>
          </p:nvSpPr>
          <p:spPr>
            <a:xfrm>
              <a:off x="3045883" y="1506377"/>
              <a:ext cx="1521694" cy="3573106"/>
            </a:xfrm>
            <a:custGeom>
              <a:avLst/>
              <a:gdLst>
                <a:gd name="connsiteX0" fmla="*/ 1435395 w 1520456"/>
                <a:gd name="connsiteY0" fmla="*/ 0 h 3572539"/>
                <a:gd name="connsiteX1" fmla="*/ 1520456 w 1520456"/>
                <a:gd name="connsiteY1" fmla="*/ 627321 h 3572539"/>
                <a:gd name="connsiteX2" fmla="*/ 1520456 w 1520456"/>
                <a:gd name="connsiteY2" fmla="*/ 882502 h 3572539"/>
                <a:gd name="connsiteX3" fmla="*/ 510363 w 1520456"/>
                <a:gd name="connsiteY3" fmla="*/ 2615609 h 3572539"/>
                <a:gd name="connsiteX4" fmla="*/ 0 w 1520456"/>
                <a:gd name="connsiteY4" fmla="*/ 3572539 h 35725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0456" h="3572539">
                  <a:moveTo>
                    <a:pt x="1435395" y="0"/>
                  </a:moveTo>
                  <a:lnTo>
                    <a:pt x="1520456" y="627321"/>
                  </a:lnTo>
                  <a:lnTo>
                    <a:pt x="1520456" y="882502"/>
                  </a:lnTo>
                  <a:lnTo>
                    <a:pt x="510363" y="2615609"/>
                  </a:lnTo>
                  <a:lnTo>
                    <a:pt x="0" y="3572539"/>
                  </a:lnTo>
                </a:path>
              </a:pathLst>
            </a:custGeom>
            <a:noFill/>
            <a:ln w="508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solidFill>
                  <a:srgbClr val="FFC000"/>
                </a:solidFill>
                <a:latin typeface="微软雅黑" panose="020B0503020204020204" pitchFamily="34" charset="-122"/>
                <a:ea typeface="微软雅黑" panose="020B0503020204020204" pitchFamily="34" charset="-122"/>
              </a:endParaRPr>
            </a:p>
          </p:txBody>
        </p:sp>
        <p:sp>
          <p:nvSpPr>
            <p:cNvPr id="33" name="TextBox 23"/>
            <p:cNvSpPr txBox="1"/>
            <p:nvPr/>
          </p:nvSpPr>
          <p:spPr>
            <a:xfrm>
              <a:off x="2680459" y="2640308"/>
              <a:ext cx="1268986" cy="379008"/>
            </a:xfrm>
            <a:prstGeom prst="rect">
              <a:avLst/>
            </a:prstGeom>
            <a:noFill/>
          </p:spPr>
          <p:txBody>
            <a:bodyPr>
              <a:spAutoFit/>
            </a:bodyPr>
            <a:lstStyle/>
            <a:p>
              <a:pPr fontAlgn="auto">
                <a:spcBef>
                  <a:spcPts val="0"/>
                </a:spcBef>
                <a:spcAft>
                  <a:spcPts val="0"/>
                </a:spcAft>
                <a:defRPr/>
              </a:pPr>
              <a:r>
                <a:rPr lang="zh-CN" altLang="en-US" sz="2000" b="1" dirty="0">
                  <a:solidFill>
                    <a:srgbClr val="FFFF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临港新城</a:t>
              </a:r>
            </a:p>
          </p:txBody>
        </p:sp>
        <p:sp>
          <p:nvSpPr>
            <p:cNvPr id="34" name="TextBox 31"/>
            <p:cNvSpPr txBox="1">
              <a:spLocks noChangeArrowheads="1"/>
            </p:cNvSpPr>
            <p:nvPr/>
          </p:nvSpPr>
          <p:spPr bwMode="auto">
            <a:xfrm rot="21405171">
              <a:off x="2838950" y="1814678"/>
              <a:ext cx="967365" cy="291545"/>
            </a:xfrm>
            <a:prstGeom prst="rect">
              <a:avLst/>
            </a:prstGeom>
            <a:solidFill>
              <a:srgbClr val="00B050"/>
            </a:solidFill>
            <a:ln w="9525">
              <a:noFill/>
              <a:miter lim="800000"/>
            </a:ln>
          </p:spPr>
          <p:txBody>
            <a:bodyPr>
              <a:spAutoFit/>
            </a:bodyPr>
            <a:lstStyle/>
            <a:p>
              <a:pPr algn="ctr"/>
              <a:r>
                <a:rPr lang="zh-CN" altLang="en-US" sz="1400" b="1">
                  <a:latin typeface="微软雅黑" panose="020B0503020204020204" pitchFamily="34" charset="-122"/>
                  <a:ea typeface="微软雅黑" panose="020B0503020204020204" pitchFamily="34" charset="-122"/>
                </a:rPr>
                <a:t>马青路</a:t>
              </a:r>
            </a:p>
          </p:txBody>
        </p:sp>
        <p:sp>
          <p:nvSpPr>
            <p:cNvPr id="35" name="TextBox 34"/>
            <p:cNvSpPr txBox="1">
              <a:spLocks noChangeArrowheads="1"/>
            </p:cNvSpPr>
            <p:nvPr/>
          </p:nvSpPr>
          <p:spPr bwMode="auto">
            <a:xfrm rot="18155611">
              <a:off x="3850108" y="3033538"/>
              <a:ext cx="842419" cy="254115"/>
            </a:xfrm>
            <a:prstGeom prst="rect">
              <a:avLst/>
            </a:prstGeom>
            <a:solidFill>
              <a:srgbClr val="00B0F0"/>
            </a:solid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海新路</a:t>
              </a:r>
            </a:p>
          </p:txBody>
        </p:sp>
        <p:sp>
          <p:nvSpPr>
            <p:cNvPr id="36" name="TextBox 35"/>
            <p:cNvSpPr txBox="1">
              <a:spLocks noChangeArrowheads="1"/>
            </p:cNvSpPr>
            <p:nvPr/>
          </p:nvSpPr>
          <p:spPr bwMode="auto">
            <a:xfrm rot="18125797">
              <a:off x="1324766" y="3907520"/>
              <a:ext cx="930430" cy="254115"/>
            </a:xfrm>
            <a:prstGeom prst="rect">
              <a:avLst/>
            </a:prstGeom>
            <a:solidFill>
              <a:srgbClr val="7030A0"/>
            </a:solid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三都路</a:t>
              </a:r>
            </a:p>
          </p:txBody>
        </p:sp>
        <p:sp>
          <p:nvSpPr>
            <p:cNvPr id="37" name="TextBox 36"/>
            <p:cNvSpPr txBox="1">
              <a:spLocks noChangeArrowheads="1"/>
            </p:cNvSpPr>
            <p:nvPr/>
          </p:nvSpPr>
          <p:spPr bwMode="auto">
            <a:xfrm rot="1973665">
              <a:off x="2198850" y="3725748"/>
              <a:ext cx="1262619" cy="495625"/>
            </a:xfrm>
            <a:prstGeom prst="rect">
              <a:avLst/>
            </a:prstGeom>
            <a:solidFill>
              <a:srgbClr val="FFC000"/>
            </a:solidFill>
            <a:ln w="9525">
              <a:noFill/>
              <a:miter lim="800000"/>
            </a:ln>
          </p:spPr>
          <p:txBody>
            <a:bodyPr>
              <a:spAutoFit/>
            </a:bodyPr>
            <a:lstStyle/>
            <a:p>
              <a:pPr algn="ctr"/>
              <a:r>
                <a:rPr lang="zh-CN" altLang="en-US" sz="1400" b="1">
                  <a:latin typeface="微软雅黑" panose="020B0503020204020204" pitchFamily="34" charset="-122"/>
                  <a:ea typeface="微软雅黑" panose="020B0503020204020204" pitchFamily="34" charset="-122"/>
                </a:rPr>
                <a:t>角嵩路</a:t>
              </a:r>
              <a:endParaRPr lang="en-US" altLang="zh-CN" sz="1400" b="1">
                <a:latin typeface="微软雅黑" panose="020B0503020204020204" pitchFamily="34" charset="-122"/>
                <a:ea typeface="微软雅黑" panose="020B0503020204020204" pitchFamily="34" charset="-122"/>
              </a:endParaRPr>
            </a:p>
            <a:p>
              <a:pPr algn="ctr"/>
              <a:r>
                <a:rPr lang="zh-CN" altLang="en-US" sz="1400" b="1">
                  <a:latin typeface="微软雅黑" panose="020B0503020204020204" pitchFamily="34" charset="-122"/>
                  <a:ea typeface="微软雅黑" panose="020B0503020204020204" pitchFamily="34" charset="-122"/>
                </a:rPr>
                <a:t>（厦蓉高速）</a:t>
              </a:r>
            </a:p>
          </p:txBody>
        </p:sp>
        <p:sp>
          <p:nvSpPr>
            <p:cNvPr id="38" name="右箭头 37"/>
            <p:cNvSpPr/>
            <p:nvPr/>
          </p:nvSpPr>
          <p:spPr>
            <a:xfrm rot="12763685">
              <a:off x="527909" y="2091698"/>
              <a:ext cx="1016279" cy="509861"/>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39" name="右箭头 38"/>
            <p:cNvSpPr/>
            <p:nvPr/>
          </p:nvSpPr>
          <p:spPr>
            <a:xfrm rot="7527611">
              <a:off x="465756" y="4249946"/>
              <a:ext cx="1111498" cy="510868"/>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0" name="右箭头 39"/>
            <p:cNvSpPr/>
            <p:nvPr/>
          </p:nvSpPr>
          <p:spPr>
            <a:xfrm rot="15712870">
              <a:off x="3753416" y="1308049"/>
              <a:ext cx="1015643" cy="510868"/>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1" name="右箭头 40"/>
            <p:cNvSpPr/>
            <p:nvPr/>
          </p:nvSpPr>
          <p:spPr>
            <a:xfrm rot="641427">
              <a:off x="4829373" y="1932621"/>
              <a:ext cx="1550781" cy="511900"/>
            </a:xfrm>
            <a:prstGeom prst="rightArrow">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2" name="TextBox 25"/>
            <p:cNvSpPr txBox="1">
              <a:spLocks noChangeArrowheads="1"/>
            </p:cNvSpPr>
            <p:nvPr/>
          </p:nvSpPr>
          <p:spPr bwMode="auto">
            <a:xfrm rot="4965212">
              <a:off x="3733598" y="1662405"/>
              <a:ext cx="1143000" cy="254115"/>
            </a:xfrm>
            <a:prstGeom prst="rect">
              <a:avLst/>
            </a:prstGeom>
            <a:noFill/>
            <a:ln w="9525">
              <a:noFill/>
              <a:miter lim="800000"/>
            </a:ln>
          </p:spPr>
          <p:txBody>
            <a:bodyPr>
              <a:spAutoFit/>
            </a:bodyPr>
            <a:lstStyle/>
            <a:p>
              <a:endParaRPr lang="zh-CN" altLang="en-US" sz="1400" b="1">
                <a:latin typeface="微软雅黑" panose="020B0503020204020204" pitchFamily="34" charset="-122"/>
                <a:ea typeface="微软雅黑" panose="020B0503020204020204" pitchFamily="34" charset="-122"/>
              </a:endParaRPr>
            </a:p>
          </p:txBody>
        </p:sp>
        <p:sp>
          <p:nvSpPr>
            <p:cNvPr id="43" name="TextBox 26"/>
            <p:cNvSpPr txBox="1">
              <a:spLocks noChangeArrowheads="1"/>
            </p:cNvSpPr>
            <p:nvPr/>
          </p:nvSpPr>
          <p:spPr bwMode="auto">
            <a:xfrm rot="21185365">
              <a:off x="4088603" y="1265712"/>
              <a:ext cx="430273" cy="699707"/>
            </a:xfrm>
            <a:prstGeom prst="rect">
              <a:avLst/>
            </a:prstGeom>
            <a:no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往新阳</a:t>
              </a:r>
            </a:p>
          </p:txBody>
        </p:sp>
        <p:sp>
          <p:nvSpPr>
            <p:cNvPr id="44" name="TextBox 28"/>
            <p:cNvSpPr txBox="1">
              <a:spLocks noChangeArrowheads="1"/>
            </p:cNvSpPr>
            <p:nvPr/>
          </p:nvSpPr>
          <p:spPr bwMode="auto">
            <a:xfrm rot="547425">
              <a:off x="4812402" y="2043373"/>
              <a:ext cx="1681946" cy="291545"/>
            </a:xfrm>
            <a:prstGeom prst="rect">
              <a:avLst/>
            </a:prstGeom>
            <a:no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往厦门岛</a:t>
              </a:r>
            </a:p>
          </p:txBody>
        </p:sp>
        <p:sp>
          <p:nvSpPr>
            <p:cNvPr id="45" name="TextBox 41"/>
            <p:cNvSpPr txBox="1">
              <a:spLocks noChangeArrowheads="1"/>
            </p:cNvSpPr>
            <p:nvPr/>
          </p:nvSpPr>
          <p:spPr bwMode="auto">
            <a:xfrm rot="18112802">
              <a:off x="885816" y="2054313"/>
              <a:ext cx="430273" cy="609874"/>
            </a:xfrm>
            <a:prstGeom prst="rect">
              <a:avLst/>
            </a:prstGeom>
            <a:no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往角美</a:t>
              </a:r>
            </a:p>
          </p:txBody>
        </p:sp>
        <p:sp>
          <p:nvSpPr>
            <p:cNvPr id="46" name="TextBox 42"/>
            <p:cNvSpPr txBox="1">
              <a:spLocks noChangeArrowheads="1"/>
            </p:cNvSpPr>
            <p:nvPr/>
          </p:nvSpPr>
          <p:spPr bwMode="auto">
            <a:xfrm rot="2187502">
              <a:off x="859366" y="4014077"/>
              <a:ext cx="430273" cy="903787"/>
            </a:xfrm>
            <a:prstGeom prst="rect">
              <a:avLst/>
            </a:prstGeom>
            <a:noFill/>
            <a:ln w="9525">
              <a:noFill/>
              <a:miter lim="800000"/>
            </a:ln>
          </p:spPr>
          <p:txBody>
            <a:bodyPr>
              <a:spAutoFit/>
            </a:bodyPr>
            <a:lstStyle/>
            <a:p>
              <a:r>
                <a:rPr lang="zh-CN" altLang="en-US" sz="1400" b="1">
                  <a:latin typeface="微软雅黑" panose="020B0503020204020204" pitchFamily="34" charset="-122"/>
                  <a:ea typeface="微软雅黑" panose="020B0503020204020204" pitchFamily="34" charset="-122"/>
                </a:rPr>
                <a:t>往漳州港</a:t>
              </a:r>
            </a:p>
          </p:txBody>
        </p:sp>
        <p:sp>
          <p:nvSpPr>
            <p:cNvPr id="47" name="任意多边形 46"/>
            <p:cNvSpPr/>
            <p:nvPr/>
          </p:nvSpPr>
          <p:spPr>
            <a:xfrm>
              <a:off x="1462378" y="3419375"/>
              <a:ext cx="892653" cy="1488794"/>
            </a:xfrm>
            <a:custGeom>
              <a:avLst/>
              <a:gdLst>
                <a:gd name="connsiteX0" fmla="*/ 893135 w 893135"/>
                <a:gd name="connsiteY0" fmla="*/ 0 h 1488558"/>
                <a:gd name="connsiteX1" fmla="*/ 893135 w 893135"/>
                <a:gd name="connsiteY1" fmla="*/ 0 h 1488558"/>
                <a:gd name="connsiteX2" fmla="*/ 829339 w 893135"/>
                <a:gd name="connsiteY2" fmla="*/ 74428 h 1488558"/>
                <a:gd name="connsiteX3" fmla="*/ 797442 w 893135"/>
                <a:gd name="connsiteY3" fmla="*/ 95693 h 1488558"/>
                <a:gd name="connsiteX4" fmla="*/ 776176 w 893135"/>
                <a:gd name="connsiteY4" fmla="*/ 116958 h 1488558"/>
                <a:gd name="connsiteX5" fmla="*/ 723014 w 893135"/>
                <a:gd name="connsiteY5" fmla="*/ 212651 h 1488558"/>
                <a:gd name="connsiteX6" fmla="*/ 701749 w 893135"/>
                <a:gd name="connsiteY6" fmla="*/ 265814 h 1488558"/>
                <a:gd name="connsiteX7" fmla="*/ 0 w 893135"/>
                <a:gd name="connsiteY7" fmla="*/ 1488558 h 1488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93135" h="1488558">
                  <a:moveTo>
                    <a:pt x="893135" y="0"/>
                  </a:moveTo>
                  <a:lnTo>
                    <a:pt x="893135" y="0"/>
                  </a:lnTo>
                  <a:cubicBezTo>
                    <a:pt x="871870" y="24809"/>
                    <a:pt x="852444" y="51323"/>
                    <a:pt x="829339" y="74428"/>
                  </a:cubicBezTo>
                  <a:cubicBezTo>
                    <a:pt x="820303" y="83464"/>
                    <a:pt x="807420" y="87710"/>
                    <a:pt x="797442" y="95693"/>
                  </a:cubicBezTo>
                  <a:cubicBezTo>
                    <a:pt x="789614" y="101955"/>
                    <a:pt x="783265" y="109870"/>
                    <a:pt x="776176" y="116958"/>
                  </a:cubicBezTo>
                  <a:cubicBezTo>
                    <a:pt x="757463" y="173102"/>
                    <a:pt x="771761" y="139531"/>
                    <a:pt x="723014" y="212651"/>
                  </a:cubicBezTo>
                  <a:cubicBezTo>
                    <a:pt x="712427" y="228532"/>
                    <a:pt x="701749" y="265814"/>
                    <a:pt x="701749" y="265814"/>
                  </a:cubicBezTo>
                  <a:lnTo>
                    <a:pt x="0" y="1488558"/>
                  </a:lnTo>
                </a:path>
              </a:pathLst>
            </a:custGeom>
            <a:solidFill>
              <a:srgbClr val="7030A0"/>
            </a:solidFill>
            <a:ln w="508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8" name="椭圆 47"/>
            <p:cNvSpPr/>
            <p:nvPr/>
          </p:nvSpPr>
          <p:spPr>
            <a:xfrm rot="21088543">
              <a:off x="969690" y="1098488"/>
              <a:ext cx="2047104" cy="929987"/>
            </a:xfrm>
            <a:prstGeom prst="ellipse">
              <a:avLst/>
            </a:prstGeom>
            <a:solidFill>
              <a:schemeClr val="accent2">
                <a:lumMod val="75000"/>
                <a:alpha val="60000"/>
              </a:schemeClr>
            </a:solid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49" name="椭圆 48"/>
            <p:cNvSpPr/>
            <p:nvPr/>
          </p:nvSpPr>
          <p:spPr>
            <a:xfrm rot="444846">
              <a:off x="4436678" y="2483271"/>
              <a:ext cx="1954384" cy="2169969"/>
            </a:xfrm>
            <a:prstGeom prst="ellipse">
              <a:avLst/>
            </a:prstGeom>
            <a:solidFill>
              <a:schemeClr val="accent5">
                <a:lumMod val="75000"/>
                <a:alpha val="60000"/>
              </a:schemeClr>
            </a:solid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50" name="椭圆 49"/>
            <p:cNvSpPr/>
            <p:nvPr/>
          </p:nvSpPr>
          <p:spPr>
            <a:xfrm rot="431680">
              <a:off x="4694839" y="1194342"/>
              <a:ext cx="1794397" cy="830053"/>
            </a:xfrm>
            <a:prstGeom prst="ellipse">
              <a:avLst/>
            </a:prstGeom>
            <a:solidFill>
              <a:schemeClr val="accent4">
                <a:lumMod val="60000"/>
                <a:lumOff val="40000"/>
                <a:alpha val="60000"/>
              </a:schemeClr>
            </a:solid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400">
                <a:latin typeface="微软雅黑" panose="020B0503020204020204" pitchFamily="34" charset="-122"/>
                <a:ea typeface="微软雅黑" panose="020B0503020204020204" pitchFamily="34" charset="-122"/>
              </a:endParaRPr>
            </a:p>
          </p:txBody>
        </p:sp>
        <p:sp>
          <p:nvSpPr>
            <p:cNvPr id="51" name="TextBox 8"/>
            <p:cNvSpPr txBox="1">
              <a:spLocks noChangeArrowheads="1"/>
            </p:cNvSpPr>
            <p:nvPr/>
          </p:nvSpPr>
          <p:spPr bwMode="auto">
            <a:xfrm>
              <a:off x="1302971" y="1368173"/>
              <a:ext cx="1371600" cy="291545"/>
            </a:xfrm>
            <a:prstGeom prst="rect">
              <a:avLst/>
            </a:prstGeom>
            <a:noFill/>
            <a:ln w="9525">
              <a:noFill/>
              <a:miter lim="800000"/>
            </a:ln>
          </p:spPr>
          <p:txBody>
            <a:bodyPr>
              <a:spAutoFit/>
            </a:bodyPr>
            <a:lstStyle/>
            <a:p>
              <a:pPr algn="ctr"/>
              <a:r>
                <a:rPr lang="zh-CN" altLang="en-US" sz="1400" b="1">
                  <a:latin typeface="微软雅黑" panose="020B0503020204020204" pitchFamily="34" charset="-122"/>
                  <a:ea typeface="微软雅黑" panose="020B0503020204020204" pitchFamily="34" charset="-122"/>
                </a:rPr>
                <a:t>生态文化休闲区</a:t>
              </a:r>
            </a:p>
          </p:txBody>
        </p:sp>
        <p:sp>
          <p:nvSpPr>
            <p:cNvPr id="52" name="TextBox 32"/>
            <p:cNvSpPr txBox="1">
              <a:spLocks noChangeArrowheads="1"/>
            </p:cNvSpPr>
            <p:nvPr/>
          </p:nvSpPr>
          <p:spPr bwMode="auto">
            <a:xfrm>
              <a:off x="4958430" y="1481104"/>
              <a:ext cx="1371600" cy="291545"/>
            </a:xfrm>
            <a:prstGeom prst="rect">
              <a:avLst/>
            </a:prstGeom>
            <a:noFill/>
            <a:ln w="9525">
              <a:noFill/>
              <a:miter lim="800000"/>
            </a:ln>
          </p:spPr>
          <p:txBody>
            <a:bodyPr>
              <a:spAutoFit/>
            </a:bodyPr>
            <a:lstStyle/>
            <a:p>
              <a:pPr algn="ctr"/>
              <a:r>
                <a:rPr lang="zh-CN" altLang="en-US" sz="1400" b="1" dirty="0">
                  <a:latin typeface="微软雅黑" panose="020B0503020204020204" pitchFamily="34" charset="-122"/>
                  <a:ea typeface="微软雅黑" panose="020B0503020204020204" pitchFamily="34" charset="-122"/>
                </a:rPr>
                <a:t>汽车文化产业区</a:t>
              </a:r>
            </a:p>
          </p:txBody>
        </p:sp>
        <p:sp>
          <p:nvSpPr>
            <p:cNvPr id="53" name="TextBox 33"/>
            <p:cNvSpPr txBox="1">
              <a:spLocks noChangeArrowheads="1"/>
            </p:cNvSpPr>
            <p:nvPr/>
          </p:nvSpPr>
          <p:spPr bwMode="auto">
            <a:xfrm>
              <a:off x="4859562" y="3372448"/>
              <a:ext cx="1245261" cy="291545"/>
            </a:xfrm>
            <a:prstGeom prst="rect">
              <a:avLst/>
            </a:prstGeom>
            <a:noFill/>
            <a:ln w="9525">
              <a:noFill/>
              <a:miter lim="800000"/>
            </a:ln>
          </p:spPr>
          <p:txBody>
            <a:bodyPr>
              <a:spAutoFit/>
            </a:bodyPr>
            <a:lstStyle/>
            <a:p>
              <a:pPr algn="ctr"/>
              <a:r>
                <a:rPr lang="zh-CN" altLang="en-US" sz="1400" b="1">
                  <a:latin typeface="微软雅黑" panose="020B0503020204020204" pitchFamily="34" charset="-122"/>
                  <a:ea typeface="微软雅黑" panose="020B0503020204020204" pitchFamily="34" charset="-122"/>
                </a:rPr>
                <a:t>信息产业园</a:t>
              </a:r>
            </a:p>
          </p:txBody>
        </p:sp>
      </p:grpSp>
      <p:sp>
        <p:nvSpPr>
          <p:cNvPr id="54" name="TextBox 9"/>
          <p:cNvSpPr txBox="1"/>
          <p:nvPr/>
        </p:nvSpPr>
        <p:spPr>
          <a:xfrm>
            <a:off x="6956047" y="1771857"/>
            <a:ext cx="4628284" cy="4332125"/>
          </a:xfrm>
          <a:prstGeom prst="rect">
            <a:avLst/>
          </a:prstGeom>
          <a:noFill/>
          <a:ln w="19050">
            <a:solidFill>
              <a:srgbClr val="314865"/>
            </a:solidFill>
            <a:prstDash val="solid"/>
            <a:miter lim="800000"/>
          </a:ln>
        </p:spPr>
        <p:txBody>
          <a:bodyPr wrap="square" lIns="84003" tIns="41994" rIns="84003" bIns="41994">
            <a:spAutoFit/>
          </a:bodyPr>
          <a:lstStyle>
            <a:defPPr>
              <a:defRPr lang="zh-CN"/>
            </a:defPPr>
            <a:lvl1pPr marL="285750" indent="-285750" algn="just" defTabSz="746760" fontAlgn="base">
              <a:lnSpc>
                <a:spcPct val="150000"/>
              </a:lnSpc>
              <a:spcBef>
                <a:spcPct val="0"/>
              </a:spcBef>
              <a:spcAft>
                <a:spcPct val="0"/>
              </a:spcAft>
              <a:buFont typeface="Wingdings" panose="05000000000000000000" pitchFamily="2" charset="2"/>
              <a:buChar char="Ø"/>
              <a:defRPr sz="1100" b="0">
                <a:solidFill>
                  <a:prstClr val="black"/>
                </a:solidFill>
                <a:latin typeface="微软雅黑" panose="020B0503020204020204" pitchFamily="34" charset="-122"/>
                <a:ea typeface="微软雅黑" panose="020B0503020204020204" pitchFamily="34" charset="-122"/>
              </a:defRPr>
            </a:lvl1pPr>
          </a:lstStyle>
          <a:p>
            <a:pPr>
              <a:lnSpc>
                <a:spcPct val="200000"/>
              </a:lnSpc>
              <a:defRPr/>
            </a:pPr>
            <a:r>
              <a:rPr lang="zh-CN" altLang="en-US" sz="1400" b="1" dirty="0">
                <a:cs typeface="+mn-cs"/>
              </a:rPr>
              <a:t>规划范围 ：</a:t>
            </a:r>
            <a:endParaRPr lang="en-US" altLang="zh-CN" sz="1400" b="1" dirty="0">
              <a:cs typeface="+mn-cs"/>
            </a:endParaRPr>
          </a:p>
          <a:p>
            <a:pPr marL="0" indent="0">
              <a:lnSpc>
                <a:spcPct val="200000"/>
              </a:lnSpc>
              <a:buFont typeface="Wingdings" panose="05000000000000000000" pitchFamily="2" charset="2"/>
              <a:buNone/>
              <a:defRPr/>
            </a:pPr>
            <a:r>
              <a:rPr lang="zh-CN" altLang="en-US" sz="1200" dirty="0">
                <a:cs typeface="+mn-cs"/>
              </a:rPr>
              <a:t>        东至海新路、西至厦成高速公路，南至角嵩路、北至文圃山。规划总用地面积为</a:t>
            </a:r>
            <a:r>
              <a:rPr lang="en-US" altLang="zh-CN" sz="1200" dirty="0">
                <a:cs typeface="+mn-cs"/>
              </a:rPr>
              <a:t>778.81</a:t>
            </a:r>
            <a:r>
              <a:rPr lang="zh-CN" altLang="en-US" sz="1200" dirty="0">
                <a:cs typeface="+mn-cs"/>
              </a:rPr>
              <a:t>公顷。</a:t>
            </a:r>
          </a:p>
          <a:p>
            <a:pPr>
              <a:lnSpc>
                <a:spcPct val="200000"/>
              </a:lnSpc>
              <a:defRPr/>
            </a:pPr>
            <a:r>
              <a:rPr lang="zh-CN" altLang="en-US" sz="1400" b="1" dirty="0">
                <a:cs typeface="+mn-cs"/>
              </a:rPr>
              <a:t>发展规模：</a:t>
            </a:r>
            <a:endParaRPr lang="en-US" altLang="zh-CN" sz="1400" b="1" dirty="0">
              <a:cs typeface="+mn-cs"/>
            </a:endParaRPr>
          </a:p>
          <a:p>
            <a:pPr marL="0" indent="0">
              <a:lnSpc>
                <a:spcPct val="200000"/>
              </a:lnSpc>
              <a:buFont typeface="Wingdings" panose="05000000000000000000" pitchFamily="2" charset="2"/>
              <a:buNone/>
              <a:defRPr/>
            </a:pPr>
            <a:r>
              <a:rPr lang="zh-CN" altLang="en-US" sz="1200" dirty="0">
                <a:cs typeface="+mn-cs"/>
              </a:rPr>
              <a:t>        规划居住总人口为</a:t>
            </a:r>
            <a:r>
              <a:rPr lang="en-US" altLang="zh-CN" sz="1200" dirty="0">
                <a:cs typeface="+mn-cs"/>
              </a:rPr>
              <a:t>3.2</a:t>
            </a:r>
            <a:r>
              <a:rPr lang="zh-CN" altLang="en-US" sz="1200" dirty="0">
                <a:cs typeface="+mn-cs"/>
              </a:rPr>
              <a:t>万人，城市建设用地面积</a:t>
            </a:r>
            <a:r>
              <a:rPr lang="en-US" altLang="zh-CN" sz="1200" dirty="0">
                <a:cs typeface="+mn-cs"/>
              </a:rPr>
              <a:t>573.13</a:t>
            </a:r>
            <a:r>
              <a:rPr lang="zh-CN" altLang="en-US" sz="1200" dirty="0">
                <a:cs typeface="+mn-cs"/>
              </a:rPr>
              <a:t>公顷。</a:t>
            </a:r>
          </a:p>
          <a:p>
            <a:pPr>
              <a:lnSpc>
                <a:spcPct val="200000"/>
              </a:lnSpc>
              <a:defRPr/>
            </a:pPr>
            <a:r>
              <a:rPr lang="zh-CN" altLang="en-US" sz="1400" b="1" dirty="0">
                <a:cs typeface="+mn-cs"/>
              </a:rPr>
              <a:t>规划结构：</a:t>
            </a:r>
            <a:endParaRPr lang="en-US" altLang="zh-CN" sz="1400" b="1" dirty="0">
              <a:cs typeface="+mn-cs"/>
            </a:endParaRPr>
          </a:p>
          <a:p>
            <a:pPr marL="0" indent="0">
              <a:lnSpc>
                <a:spcPct val="200000"/>
              </a:lnSpc>
              <a:buFont typeface="Wingdings" panose="05000000000000000000" pitchFamily="2" charset="2"/>
              <a:buNone/>
              <a:defRPr/>
            </a:pPr>
            <a:r>
              <a:rPr lang="zh-CN" altLang="en-US" sz="1200" dirty="0">
                <a:cs typeface="+mn-cs"/>
              </a:rPr>
              <a:t>         空间布局结构为“一核、一轴、四组团”</a:t>
            </a:r>
            <a:br>
              <a:rPr lang="zh-CN" altLang="en-US" sz="1200" dirty="0">
                <a:cs typeface="+mn-cs"/>
              </a:rPr>
            </a:br>
            <a:r>
              <a:rPr lang="zh-CN" altLang="en-US" sz="1200" dirty="0">
                <a:cs typeface="+mn-cs"/>
              </a:rPr>
              <a:t>一核：由蔡尖尾山及龟山构成的山体生态绿核；　</a:t>
            </a:r>
            <a:br>
              <a:rPr lang="zh-CN" altLang="en-US" sz="1200" dirty="0">
                <a:cs typeface="+mn-cs"/>
              </a:rPr>
            </a:br>
            <a:r>
              <a:rPr lang="zh-CN" altLang="en-US" sz="1200" dirty="0">
                <a:cs typeface="+mn-cs"/>
              </a:rPr>
              <a:t>一轴：依托马青路所形成的城市生活发展轴； </a:t>
            </a:r>
            <a:br>
              <a:rPr lang="zh-CN" altLang="en-US" sz="1200" dirty="0">
                <a:cs typeface="+mn-cs"/>
              </a:rPr>
            </a:br>
            <a:r>
              <a:rPr lang="zh-CN" altLang="en-US" sz="1200" dirty="0">
                <a:cs typeface="+mn-cs"/>
              </a:rPr>
              <a:t>四组团：东宫养生文化旅游组团、临港综合配套服务组团、汽车文化综合产业组团以及文圃山陵园组团。  </a:t>
            </a:r>
            <a:endParaRPr lang="en-US" altLang="zh-CN" sz="1200" dirty="0">
              <a:cs typeface="+mn-cs"/>
            </a:endParaRPr>
          </a:p>
        </p:txBody>
      </p:sp>
      <p:sp>
        <p:nvSpPr>
          <p:cNvPr id="56" name="椭圆 55"/>
          <p:cNvSpPr/>
          <p:nvPr/>
        </p:nvSpPr>
        <p:spPr>
          <a:xfrm rot="1412762">
            <a:off x="1780392" y="5770678"/>
            <a:ext cx="2967327" cy="652463"/>
          </a:xfrm>
          <a:prstGeom prst="ellipse">
            <a:avLst/>
          </a:prstGeom>
          <a:solidFill>
            <a:srgbClr val="92D050">
              <a:alpha val="60000"/>
            </a:srgbClr>
          </a:solid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latin typeface="微软雅黑" panose="020B0503020204020204" pitchFamily="34" charset="-122"/>
            </a:endParaRPr>
          </a:p>
        </p:txBody>
      </p:sp>
      <p:sp>
        <p:nvSpPr>
          <p:cNvPr id="55" name="TextBox 33"/>
          <p:cNvSpPr txBox="1">
            <a:spLocks noChangeArrowheads="1"/>
          </p:cNvSpPr>
          <p:nvPr/>
        </p:nvSpPr>
        <p:spPr bwMode="auto">
          <a:xfrm>
            <a:off x="2701099" y="5478982"/>
            <a:ext cx="1087437" cy="261937"/>
          </a:xfrm>
          <a:prstGeom prst="rect">
            <a:avLst/>
          </a:prstGeom>
          <a:noFill/>
          <a:ln w="9525">
            <a:noFill/>
            <a:miter lim="800000"/>
          </a:ln>
        </p:spPr>
        <p:txBody>
          <a:bodyPr>
            <a:spAutoFit/>
          </a:bodyPr>
          <a:lstStyle/>
          <a:p>
            <a:pPr algn="ctr"/>
            <a:r>
              <a:rPr lang="zh-CN" altLang="en-US" sz="1100" b="1" dirty="0">
                <a:latin typeface="微软雅黑" panose="020B0503020204020204" pitchFamily="34" charset="-122"/>
                <a:ea typeface="微软雅黑" panose="020B0503020204020204" pitchFamily="34" charset="-122"/>
              </a:rPr>
              <a:t>海沧自贸区</a:t>
            </a:r>
          </a:p>
        </p:txBody>
      </p:sp>
      <p:sp>
        <p:nvSpPr>
          <p:cNvPr id="57"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6" name="Rectangle 2"/>
          <p:cNvSpPr txBox="1">
            <a:spLocks noChangeArrowheads="1"/>
          </p:cNvSpPr>
          <p:nvPr/>
        </p:nvSpPr>
        <p:spPr bwMode="auto">
          <a:xfrm>
            <a:off x="402771" y="777782"/>
            <a:ext cx="11394619" cy="1122321"/>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项目现状：</a:t>
            </a:r>
            <a:r>
              <a:rPr lang="zh-CN" altLang="en-US" sz="2000" dirty="0">
                <a:latin typeface="微软雅黑" panose="020B0503020204020204" pitchFamily="34" charset="-122"/>
                <a:ea typeface="微软雅黑" panose="020B0503020204020204" pitchFamily="34" charset="-122"/>
              </a:rPr>
              <a:t>已建成并投入使用的项目有：一期安置房</a:t>
            </a:r>
            <a:r>
              <a:rPr lang="en-US" altLang="zh-CN" sz="2000" dirty="0">
                <a:latin typeface="微软雅黑" panose="020B0503020204020204" pitchFamily="34" charset="-122"/>
                <a:ea typeface="微软雅黑" panose="020B0503020204020204" pitchFamily="34" charset="-122"/>
              </a:rPr>
              <a:t>1-2</a:t>
            </a:r>
            <a:r>
              <a:rPr lang="zh-CN" altLang="en-US" sz="2000" dirty="0">
                <a:latin typeface="微软雅黑" panose="020B0503020204020204" pitchFamily="34" charset="-122"/>
                <a:ea typeface="微软雅黑" panose="020B0503020204020204" pitchFamily="34" charset="-122"/>
              </a:rPr>
              <a:t>组团、科技第一幼儿园、华中师大海沧附属小学一期、华中师大海沧附属中学、以及临港新城社区服务中心；在建及待建项目有：华中师大海沧附属小学二期、华中师大海沧附属中学三期工程。</a:t>
            </a:r>
          </a:p>
        </p:txBody>
      </p:sp>
      <p:sp>
        <p:nvSpPr>
          <p:cNvPr id="57"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5800" y="1926772"/>
            <a:ext cx="3276600" cy="2457450"/>
          </a:xfrm>
          <a:prstGeom prst="rect">
            <a:avLst/>
          </a:prstGeom>
        </p:spPr>
      </p:pic>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14799" y="1926771"/>
            <a:ext cx="3276601" cy="2457451"/>
          </a:xfrm>
          <a:prstGeom prst="rect">
            <a:avLst/>
          </a:prstGeom>
        </p:spPr>
      </p:pic>
      <p:pic>
        <p:nvPicPr>
          <p:cNvPr id="5" name="图片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543799" y="1926770"/>
            <a:ext cx="3276602" cy="2457452"/>
          </a:xfrm>
          <a:prstGeom prst="rect">
            <a:avLst/>
          </a:prstGeom>
        </p:spPr>
      </p:pic>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5800" y="4410890"/>
            <a:ext cx="3276600" cy="2370415"/>
          </a:xfrm>
          <a:prstGeom prst="rect">
            <a:avLst/>
          </a:prstGeom>
        </p:spPr>
      </p:pic>
      <p:pic>
        <p:nvPicPr>
          <p:cNvPr id="8" name="图片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14800" y="4410890"/>
            <a:ext cx="3178630" cy="2383973"/>
          </a:xfrm>
          <a:prstGeom prst="rect">
            <a:avLst/>
          </a:prstGeom>
        </p:spPr>
      </p:pic>
      <p:pic>
        <p:nvPicPr>
          <p:cNvPr id="9" name="图片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7391400" y="4410890"/>
            <a:ext cx="1777812" cy="23704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项目交通条件：</a:t>
            </a:r>
            <a:r>
              <a:rPr lang="zh-CN" altLang="en-US" sz="2000" dirty="0">
                <a:latin typeface="微软雅黑" panose="020B0503020204020204" pitchFamily="34" charset="-122"/>
                <a:ea typeface="微软雅黑" panose="020B0503020204020204" pitchFamily="34" charset="-122"/>
              </a:rPr>
              <a:t>临港新城周边路网成型，局部路网陆续完善中，并规划有地铁</a:t>
            </a: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号线，交通人流导入性强。但目前公共交通处于空白，区域人流在近年内仍将以内部及周边人口为主。</a:t>
            </a:r>
          </a:p>
        </p:txBody>
      </p:sp>
      <p:grpSp>
        <p:nvGrpSpPr>
          <p:cNvPr id="6" name="组合 7"/>
          <p:cNvGrpSpPr/>
          <p:nvPr/>
        </p:nvGrpSpPr>
        <p:grpSpPr bwMode="auto">
          <a:xfrm>
            <a:off x="367758" y="1796851"/>
            <a:ext cx="6816813" cy="3917496"/>
            <a:chOff x="3347564" y="1809340"/>
            <a:chExt cx="7423015" cy="3964758"/>
          </a:xfrm>
        </p:grpSpPr>
        <p:pic>
          <p:nvPicPr>
            <p:cNvPr id="7" name="图片 8"/>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347564" y="1809340"/>
              <a:ext cx="7423015" cy="3821153"/>
            </a:xfrm>
            <a:prstGeom prst="rect">
              <a:avLst/>
            </a:prstGeom>
            <a:noFill/>
            <a:ln w="9525">
              <a:noFill/>
              <a:miter lim="800000"/>
              <a:headEnd/>
              <a:tailEnd/>
            </a:ln>
          </p:spPr>
        </p:pic>
        <p:sp>
          <p:nvSpPr>
            <p:cNvPr id="8" name="任意多边形 7"/>
            <p:cNvSpPr/>
            <p:nvPr/>
          </p:nvSpPr>
          <p:spPr>
            <a:xfrm>
              <a:off x="4620284" y="1935727"/>
              <a:ext cx="6137852" cy="1400651"/>
            </a:xfrm>
            <a:custGeom>
              <a:avLst/>
              <a:gdLst>
                <a:gd name="connsiteX0" fmla="*/ 0 w 6138153"/>
                <a:gd name="connsiteY0" fmla="*/ 1400783 h 1400783"/>
                <a:gd name="connsiteX1" fmla="*/ 564205 w 6138153"/>
                <a:gd name="connsiteY1" fmla="*/ 1040859 h 1400783"/>
                <a:gd name="connsiteX2" fmla="*/ 1031132 w 6138153"/>
                <a:gd name="connsiteY2" fmla="*/ 651753 h 1400783"/>
                <a:gd name="connsiteX3" fmla="*/ 2247090 w 6138153"/>
                <a:gd name="connsiteY3" fmla="*/ 437745 h 1400783"/>
                <a:gd name="connsiteX4" fmla="*/ 3044758 w 6138153"/>
                <a:gd name="connsiteY4" fmla="*/ 428017 h 1400783"/>
                <a:gd name="connsiteX5" fmla="*/ 4484451 w 6138153"/>
                <a:gd name="connsiteY5" fmla="*/ 535021 h 1400783"/>
                <a:gd name="connsiteX6" fmla="*/ 5321030 w 6138153"/>
                <a:gd name="connsiteY6" fmla="*/ 505838 h 1400783"/>
                <a:gd name="connsiteX7" fmla="*/ 6138153 w 6138153"/>
                <a:gd name="connsiteY7" fmla="*/ 0 h 1400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38153" h="1400783">
                  <a:moveTo>
                    <a:pt x="0" y="1400783"/>
                  </a:moveTo>
                  <a:lnTo>
                    <a:pt x="564205" y="1040859"/>
                  </a:lnTo>
                  <a:lnTo>
                    <a:pt x="1031132" y="651753"/>
                  </a:lnTo>
                  <a:lnTo>
                    <a:pt x="2247090" y="437745"/>
                  </a:lnTo>
                  <a:lnTo>
                    <a:pt x="3044758" y="428017"/>
                  </a:lnTo>
                  <a:lnTo>
                    <a:pt x="4484451" y="535021"/>
                  </a:lnTo>
                  <a:lnTo>
                    <a:pt x="5321030" y="505838"/>
                  </a:lnTo>
                  <a:lnTo>
                    <a:pt x="6138153" y="0"/>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9" name="任意多边形 8"/>
            <p:cNvSpPr/>
            <p:nvPr/>
          </p:nvSpPr>
          <p:spPr>
            <a:xfrm>
              <a:off x="3404445" y="3298288"/>
              <a:ext cx="1265610" cy="2274975"/>
            </a:xfrm>
            <a:custGeom>
              <a:avLst/>
              <a:gdLst>
                <a:gd name="connsiteX0" fmla="*/ 1264596 w 1264596"/>
                <a:gd name="connsiteY0" fmla="*/ 0 h 2276273"/>
                <a:gd name="connsiteX1" fmla="*/ 593387 w 1264596"/>
                <a:gd name="connsiteY1" fmla="*/ 418290 h 2276273"/>
                <a:gd name="connsiteX2" fmla="*/ 136187 w 1264596"/>
                <a:gd name="connsiteY2" fmla="*/ 1702341 h 2276273"/>
                <a:gd name="connsiteX3" fmla="*/ 0 w 1264596"/>
                <a:gd name="connsiteY3" fmla="*/ 2276273 h 2276273"/>
              </a:gdLst>
              <a:ahLst/>
              <a:cxnLst>
                <a:cxn ang="0">
                  <a:pos x="connsiteX0" y="connsiteY0"/>
                </a:cxn>
                <a:cxn ang="0">
                  <a:pos x="connsiteX1" y="connsiteY1"/>
                </a:cxn>
                <a:cxn ang="0">
                  <a:pos x="connsiteX2" y="connsiteY2"/>
                </a:cxn>
                <a:cxn ang="0">
                  <a:pos x="connsiteX3" y="connsiteY3"/>
                </a:cxn>
              </a:cxnLst>
              <a:rect l="l" t="t" r="r" b="b"/>
              <a:pathLst>
                <a:path w="1264596" h="2276273">
                  <a:moveTo>
                    <a:pt x="1264596" y="0"/>
                  </a:moveTo>
                  <a:lnTo>
                    <a:pt x="593387" y="418290"/>
                  </a:lnTo>
                  <a:lnTo>
                    <a:pt x="136187" y="1702341"/>
                  </a:lnTo>
                  <a:lnTo>
                    <a:pt x="0" y="2276273"/>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0" name="任意多边形 9"/>
            <p:cNvSpPr/>
            <p:nvPr/>
          </p:nvSpPr>
          <p:spPr>
            <a:xfrm>
              <a:off x="4211449" y="3005692"/>
              <a:ext cx="6537799" cy="2335572"/>
            </a:xfrm>
            <a:custGeom>
              <a:avLst/>
              <a:gdLst>
                <a:gd name="connsiteX0" fmla="*/ 0 w 6536987"/>
                <a:gd name="connsiteY0" fmla="*/ 0 h 2334639"/>
                <a:gd name="connsiteX1" fmla="*/ 457200 w 6536987"/>
                <a:gd name="connsiteY1" fmla="*/ 515566 h 2334639"/>
                <a:gd name="connsiteX2" fmla="*/ 1147863 w 6536987"/>
                <a:gd name="connsiteY2" fmla="*/ 797668 h 2334639"/>
                <a:gd name="connsiteX3" fmla="*/ 2772383 w 6536987"/>
                <a:gd name="connsiteY3" fmla="*/ 1361873 h 2334639"/>
                <a:gd name="connsiteX4" fmla="*/ 3570051 w 6536987"/>
                <a:gd name="connsiteY4" fmla="*/ 1605064 h 2334639"/>
                <a:gd name="connsiteX5" fmla="*/ 4513634 w 6536987"/>
                <a:gd name="connsiteY5" fmla="*/ 1877439 h 2334639"/>
                <a:gd name="connsiteX6" fmla="*/ 5321029 w 6536987"/>
                <a:gd name="connsiteY6" fmla="*/ 2198451 h 2334639"/>
                <a:gd name="connsiteX7" fmla="*/ 6108970 w 6536987"/>
                <a:gd name="connsiteY7" fmla="*/ 2305456 h 2334639"/>
                <a:gd name="connsiteX8" fmla="*/ 6536987 w 6536987"/>
                <a:gd name="connsiteY8" fmla="*/ 2334639 h 2334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536987" h="2334639">
                  <a:moveTo>
                    <a:pt x="0" y="0"/>
                  </a:moveTo>
                  <a:cubicBezTo>
                    <a:pt x="132945" y="191310"/>
                    <a:pt x="265890" y="382621"/>
                    <a:pt x="457200" y="515566"/>
                  </a:cubicBezTo>
                  <a:cubicBezTo>
                    <a:pt x="648510" y="648511"/>
                    <a:pt x="761999" y="656617"/>
                    <a:pt x="1147863" y="797668"/>
                  </a:cubicBezTo>
                  <a:cubicBezTo>
                    <a:pt x="1533727" y="938719"/>
                    <a:pt x="2368685" y="1227307"/>
                    <a:pt x="2772383" y="1361873"/>
                  </a:cubicBezTo>
                  <a:cubicBezTo>
                    <a:pt x="3176081" y="1496439"/>
                    <a:pt x="3570051" y="1605064"/>
                    <a:pt x="3570051" y="1605064"/>
                  </a:cubicBezTo>
                  <a:cubicBezTo>
                    <a:pt x="3860259" y="1690992"/>
                    <a:pt x="4221804" y="1778541"/>
                    <a:pt x="4513634" y="1877439"/>
                  </a:cubicBezTo>
                  <a:cubicBezTo>
                    <a:pt x="4805464" y="1976337"/>
                    <a:pt x="5055140" y="2127115"/>
                    <a:pt x="5321029" y="2198451"/>
                  </a:cubicBezTo>
                  <a:cubicBezTo>
                    <a:pt x="5586918" y="2269787"/>
                    <a:pt x="5906310" y="2282758"/>
                    <a:pt x="6108970" y="2305456"/>
                  </a:cubicBezTo>
                  <a:cubicBezTo>
                    <a:pt x="6311630" y="2328154"/>
                    <a:pt x="6424308" y="2331396"/>
                    <a:pt x="6536987" y="2334639"/>
                  </a:cubicBezTo>
                </a:path>
              </a:pathLst>
            </a:cu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1" name="任意多边形 10"/>
            <p:cNvSpPr/>
            <p:nvPr/>
          </p:nvSpPr>
          <p:spPr>
            <a:xfrm>
              <a:off x="6001434" y="1876862"/>
              <a:ext cx="1324269" cy="3755267"/>
            </a:xfrm>
            <a:custGeom>
              <a:avLst/>
              <a:gdLst>
                <a:gd name="connsiteX0" fmla="*/ 1322962 w 1322962"/>
                <a:gd name="connsiteY0" fmla="*/ 0 h 3754876"/>
                <a:gd name="connsiteX1" fmla="*/ 1264596 w 1322962"/>
                <a:gd name="connsiteY1" fmla="*/ 603115 h 3754876"/>
                <a:gd name="connsiteX2" fmla="*/ 729574 w 1322962"/>
                <a:gd name="connsiteY2" fmla="*/ 2052536 h 3754876"/>
                <a:gd name="connsiteX3" fmla="*/ 457200 w 1322962"/>
                <a:gd name="connsiteY3" fmla="*/ 2733472 h 3754876"/>
                <a:gd name="connsiteX4" fmla="*/ 0 w 1322962"/>
                <a:gd name="connsiteY4" fmla="*/ 3754876 h 3754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2962" h="3754876">
                  <a:moveTo>
                    <a:pt x="1322962" y="0"/>
                  </a:moveTo>
                  <a:lnTo>
                    <a:pt x="1264596" y="603115"/>
                  </a:lnTo>
                  <a:lnTo>
                    <a:pt x="729574" y="2052536"/>
                  </a:lnTo>
                  <a:lnTo>
                    <a:pt x="457200" y="2733472"/>
                  </a:lnTo>
                  <a:lnTo>
                    <a:pt x="0" y="3754876"/>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2" name="任意多边形 11"/>
            <p:cNvSpPr/>
            <p:nvPr/>
          </p:nvSpPr>
          <p:spPr>
            <a:xfrm>
              <a:off x="3502210" y="3881748"/>
              <a:ext cx="1994402" cy="1750381"/>
            </a:xfrm>
            <a:custGeom>
              <a:avLst/>
              <a:gdLst>
                <a:gd name="connsiteX0" fmla="*/ 1994171 w 1994171"/>
                <a:gd name="connsiteY0" fmla="*/ 0 h 1750978"/>
                <a:gd name="connsiteX1" fmla="*/ 1750979 w 1994171"/>
                <a:gd name="connsiteY1" fmla="*/ 758757 h 1750978"/>
                <a:gd name="connsiteX2" fmla="*/ 1614792 w 1994171"/>
                <a:gd name="connsiteY2" fmla="*/ 1235413 h 1750978"/>
                <a:gd name="connsiteX3" fmla="*/ 1410511 w 1994171"/>
                <a:gd name="connsiteY3" fmla="*/ 1750978 h 1750978"/>
                <a:gd name="connsiteX4" fmla="*/ 0 w 1994171"/>
                <a:gd name="connsiteY4" fmla="*/ 1449421 h 17509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4171" h="1750978">
                  <a:moveTo>
                    <a:pt x="1994171" y="0"/>
                  </a:moveTo>
                  <a:lnTo>
                    <a:pt x="1750979" y="758757"/>
                  </a:lnTo>
                  <a:lnTo>
                    <a:pt x="1614792" y="1235413"/>
                  </a:lnTo>
                  <a:lnTo>
                    <a:pt x="1410511" y="1750978"/>
                  </a:lnTo>
                  <a:lnTo>
                    <a:pt x="0" y="1449421"/>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5" name="任意多边形 14"/>
            <p:cNvSpPr/>
            <p:nvPr/>
          </p:nvSpPr>
          <p:spPr>
            <a:xfrm>
              <a:off x="4211449" y="4873804"/>
              <a:ext cx="1916190" cy="427639"/>
            </a:xfrm>
            <a:custGeom>
              <a:avLst/>
              <a:gdLst>
                <a:gd name="connsiteX0" fmla="*/ 0 w 1916349"/>
                <a:gd name="connsiteY0" fmla="*/ 0 h 428017"/>
                <a:gd name="connsiteX1" fmla="*/ 1284051 w 1916349"/>
                <a:gd name="connsiteY1" fmla="*/ 272375 h 428017"/>
                <a:gd name="connsiteX2" fmla="*/ 1916349 w 1916349"/>
                <a:gd name="connsiteY2" fmla="*/ 428017 h 428017"/>
              </a:gdLst>
              <a:ahLst/>
              <a:cxnLst>
                <a:cxn ang="0">
                  <a:pos x="connsiteX0" y="connsiteY0"/>
                </a:cxn>
                <a:cxn ang="0">
                  <a:pos x="connsiteX1" y="connsiteY1"/>
                </a:cxn>
                <a:cxn ang="0">
                  <a:pos x="connsiteX2" y="connsiteY2"/>
                </a:cxn>
              </a:cxnLst>
              <a:rect l="l" t="t" r="r" b="b"/>
              <a:pathLst>
                <a:path w="1916349" h="428017">
                  <a:moveTo>
                    <a:pt x="0" y="0"/>
                  </a:moveTo>
                  <a:lnTo>
                    <a:pt x="1284051" y="272375"/>
                  </a:lnTo>
                  <a:lnTo>
                    <a:pt x="1916349" y="428017"/>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6" name="下箭头 15"/>
            <p:cNvSpPr/>
            <p:nvPr/>
          </p:nvSpPr>
          <p:spPr>
            <a:xfrm rot="1038997">
              <a:off x="3559091" y="4719714"/>
              <a:ext cx="604364" cy="1054384"/>
            </a:xfrm>
            <a:prstGeom prst="downArrow">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solidFill>
                    <a:schemeClr val="tx1"/>
                  </a:solidFill>
                  <a:latin typeface="微软雅黑" panose="020B0503020204020204" pitchFamily="34" charset="-122"/>
                  <a:ea typeface="微软雅黑" panose="020B0503020204020204" pitchFamily="34" charset="-122"/>
                </a:rPr>
                <a:t>厦漳大桥</a:t>
              </a:r>
            </a:p>
          </p:txBody>
        </p:sp>
        <p:sp>
          <p:nvSpPr>
            <p:cNvPr id="17" name="任意多边形 16"/>
            <p:cNvSpPr/>
            <p:nvPr/>
          </p:nvSpPr>
          <p:spPr>
            <a:xfrm>
              <a:off x="7188831" y="2976260"/>
              <a:ext cx="2899171" cy="876056"/>
            </a:xfrm>
            <a:custGeom>
              <a:avLst/>
              <a:gdLst>
                <a:gd name="connsiteX0" fmla="*/ 0 w 2898843"/>
                <a:gd name="connsiteY0" fmla="*/ 0 h 875490"/>
                <a:gd name="connsiteX1" fmla="*/ 1488332 w 2898843"/>
                <a:gd name="connsiteY1" fmla="*/ 437745 h 875490"/>
                <a:gd name="connsiteX2" fmla="*/ 2898843 w 2898843"/>
                <a:gd name="connsiteY2" fmla="*/ 875490 h 875490"/>
              </a:gdLst>
              <a:ahLst/>
              <a:cxnLst>
                <a:cxn ang="0">
                  <a:pos x="connsiteX0" y="connsiteY0"/>
                </a:cxn>
                <a:cxn ang="0">
                  <a:pos x="connsiteX1" y="connsiteY1"/>
                </a:cxn>
                <a:cxn ang="0">
                  <a:pos x="connsiteX2" y="connsiteY2"/>
                </a:cxn>
              </a:cxnLst>
              <a:rect l="l" t="t" r="r" b="b"/>
              <a:pathLst>
                <a:path w="2898843" h="875490">
                  <a:moveTo>
                    <a:pt x="0" y="0"/>
                  </a:moveTo>
                  <a:lnTo>
                    <a:pt x="1488332" y="437745"/>
                  </a:lnTo>
                  <a:lnTo>
                    <a:pt x="2898843" y="875490"/>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19" name="任意多边形 18"/>
            <p:cNvSpPr/>
            <p:nvPr/>
          </p:nvSpPr>
          <p:spPr>
            <a:xfrm>
              <a:off x="7908737" y="2529576"/>
              <a:ext cx="1157179" cy="3054076"/>
            </a:xfrm>
            <a:custGeom>
              <a:avLst/>
              <a:gdLst>
                <a:gd name="connsiteX0" fmla="*/ 1157592 w 1157592"/>
                <a:gd name="connsiteY0" fmla="*/ 0 h 3054485"/>
                <a:gd name="connsiteX1" fmla="*/ 1011677 w 1157592"/>
                <a:gd name="connsiteY1" fmla="*/ 564204 h 3054485"/>
                <a:gd name="connsiteX2" fmla="*/ 710119 w 1157592"/>
                <a:gd name="connsiteY2" fmla="*/ 992221 h 3054485"/>
                <a:gd name="connsiteX3" fmla="*/ 554477 w 1157592"/>
                <a:gd name="connsiteY3" fmla="*/ 1439694 h 3054485"/>
                <a:gd name="connsiteX4" fmla="*/ 398834 w 1157592"/>
                <a:gd name="connsiteY4" fmla="*/ 1857983 h 3054485"/>
                <a:gd name="connsiteX5" fmla="*/ 262647 w 1157592"/>
                <a:gd name="connsiteY5" fmla="*/ 2217906 h 3054485"/>
                <a:gd name="connsiteX6" fmla="*/ 0 w 1157592"/>
                <a:gd name="connsiteY6" fmla="*/ 2918298 h 3054485"/>
                <a:gd name="connsiteX7" fmla="*/ 29183 w 1157592"/>
                <a:gd name="connsiteY7" fmla="*/ 3054485 h 305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592" h="3054485">
                  <a:moveTo>
                    <a:pt x="1157592" y="0"/>
                  </a:moveTo>
                  <a:lnTo>
                    <a:pt x="1011677" y="564204"/>
                  </a:lnTo>
                  <a:lnTo>
                    <a:pt x="710119" y="992221"/>
                  </a:lnTo>
                  <a:lnTo>
                    <a:pt x="554477" y="1439694"/>
                  </a:lnTo>
                  <a:lnTo>
                    <a:pt x="398834" y="1857983"/>
                  </a:lnTo>
                  <a:lnTo>
                    <a:pt x="262647" y="2217906"/>
                  </a:lnTo>
                  <a:lnTo>
                    <a:pt x="0" y="2918298"/>
                  </a:lnTo>
                  <a:lnTo>
                    <a:pt x="29183" y="3054485"/>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0" name="矩形 19"/>
            <p:cNvSpPr/>
            <p:nvPr/>
          </p:nvSpPr>
          <p:spPr>
            <a:xfrm rot="182081">
              <a:off x="8027831" y="2285457"/>
              <a:ext cx="675466" cy="225074"/>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050" b="1" dirty="0">
                  <a:solidFill>
                    <a:schemeClr val="tx1"/>
                  </a:solidFill>
                  <a:latin typeface="微软雅黑" panose="020B0503020204020204" pitchFamily="34" charset="-122"/>
                  <a:ea typeface="微软雅黑" panose="020B0503020204020204" pitchFamily="34" charset="-122"/>
                </a:rPr>
                <a:t>马青路</a:t>
              </a:r>
            </a:p>
          </p:txBody>
        </p:sp>
        <p:sp>
          <p:nvSpPr>
            <p:cNvPr id="21" name="矩形 20"/>
            <p:cNvSpPr/>
            <p:nvPr/>
          </p:nvSpPr>
          <p:spPr>
            <a:xfrm rot="3226422">
              <a:off x="3901184" y="2915695"/>
              <a:ext cx="792952" cy="197308"/>
            </a:xfrm>
            <a:prstGeom prst="rect">
              <a:avLst/>
            </a:prstGeom>
            <a:solidFill>
              <a:srgbClr val="FFFF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050" b="1" dirty="0">
                  <a:solidFill>
                    <a:schemeClr val="tx1"/>
                  </a:solidFill>
                  <a:latin typeface="微软雅黑" panose="020B0503020204020204" pitchFamily="34" charset="-122"/>
                  <a:ea typeface="微软雅黑" panose="020B0503020204020204" pitchFamily="34" charset="-122"/>
                </a:rPr>
                <a:t>厦蓉高速</a:t>
              </a:r>
            </a:p>
          </p:txBody>
        </p:sp>
        <p:sp>
          <p:nvSpPr>
            <p:cNvPr id="22" name="任意多边形 21"/>
            <p:cNvSpPr/>
            <p:nvPr/>
          </p:nvSpPr>
          <p:spPr>
            <a:xfrm>
              <a:off x="5331301" y="4601983"/>
              <a:ext cx="972315" cy="320298"/>
            </a:xfrm>
            <a:custGeom>
              <a:avLst/>
              <a:gdLst>
                <a:gd name="connsiteX0" fmla="*/ 0 w 972766"/>
                <a:gd name="connsiteY0" fmla="*/ 0 h 321012"/>
                <a:gd name="connsiteX1" fmla="*/ 972766 w 972766"/>
                <a:gd name="connsiteY1" fmla="*/ 321012 h 321012"/>
              </a:gdLst>
              <a:ahLst/>
              <a:cxnLst>
                <a:cxn ang="0">
                  <a:pos x="connsiteX0" y="connsiteY0"/>
                </a:cxn>
                <a:cxn ang="0">
                  <a:pos x="connsiteX1" y="connsiteY1"/>
                </a:cxn>
              </a:cxnLst>
              <a:rect l="l" t="t" r="r" b="b"/>
              <a:pathLst>
                <a:path w="972766" h="321012">
                  <a:moveTo>
                    <a:pt x="0" y="0"/>
                  </a:moveTo>
                  <a:lnTo>
                    <a:pt x="972766" y="321012"/>
                  </a:lnTo>
                </a:path>
              </a:pathLst>
            </a:cu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3" name="任意多边形 22"/>
            <p:cNvSpPr/>
            <p:nvPr/>
          </p:nvSpPr>
          <p:spPr>
            <a:xfrm>
              <a:off x="6362275" y="4932669"/>
              <a:ext cx="1555349" cy="524594"/>
            </a:xfrm>
            <a:custGeom>
              <a:avLst/>
              <a:gdLst>
                <a:gd name="connsiteX0" fmla="*/ 0 w 1556426"/>
                <a:gd name="connsiteY0" fmla="*/ 0 h 525294"/>
                <a:gd name="connsiteX1" fmla="*/ 1556426 w 1556426"/>
                <a:gd name="connsiteY1" fmla="*/ 525294 h 525294"/>
              </a:gdLst>
              <a:ahLst/>
              <a:cxnLst>
                <a:cxn ang="0">
                  <a:pos x="connsiteX0" y="connsiteY0"/>
                </a:cxn>
                <a:cxn ang="0">
                  <a:pos x="connsiteX1" y="connsiteY1"/>
                </a:cxn>
              </a:cxnLst>
              <a:rect l="l" t="t" r="r" b="b"/>
              <a:pathLst>
                <a:path w="1556426" h="525294">
                  <a:moveTo>
                    <a:pt x="0" y="0"/>
                  </a:moveTo>
                  <a:lnTo>
                    <a:pt x="1556426" y="525294"/>
                  </a:lnTo>
                </a:path>
              </a:pathLst>
            </a:custGeom>
            <a:noFill/>
            <a:ln w="5715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00">
                <a:latin typeface="微软雅黑" panose="020B0503020204020204" pitchFamily="34" charset="-122"/>
                <a:ea typeface="微软雅黑" panose="020B0503020204020204" pitchFamily="34" charset="-122"/>
              </a:endParaRPr>
            </a:p>
          </p:txBody>
        </p:sp>
        <p:sp>
          <p:nvSpPr>
            <p:cNvPr id="24" name="右箭头 23"/>
            <p:cNvSpPr/>
            <p:nvPr/>
          </p:nvSpPr>
          <p:spPr>
            <a:xfrm>
              <a:off x="9586736" y="3881748"/>
              <a:ext cx="1171400" cy="981668"/>
            </a:xfrm>
            <a:prstGeom prst="rightArrow">
              <a:avLst/>
            </a:prstGeom>
            <a:solidFill>
              <a:srgbClr val="FFFF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200" b="1" dirty="0">
                  <a:solidFill>
                    <a:schemeClr val="tx1"/>
                  </a:solidFill>
                  <a:latin typeface="微软雅黑" panose="020B0503020204020204" pitchFamily="34" charset="-122"/>
                  <a:ea typeface="微软雅黑" panose="020B0503020204020204" pitchFamily="34" charset="-122"/>
                </a:rPr>
                <a:t>海沧</a:t>
              </a:r>
              <a:endParaRPr lang="en-US" altLang="zh-CN" sz="1200" b="1" dirty="0">
                <a:solidFill>
                  <a:schemeClr val="tx1"/>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200" b="1" dirty="0">
                  <a:solidFill>
                    <a:schemeClr val="tx1"/>
                  </a:solidFill>
                  <a:latin typeface="微软雅黑" panose="020B0503020204020204" pitchFamily="34" charset="-122"/>
                  <a:ea typeface="微软雅黑" panose="020B0503020204020204" pitchFamily="34" charset="-122"/>
                </a:rPr>
                <a:t>岛内方向</a:t>
              </a:r>
            </a:p>
          </p:txBody>
        </p:sp>
        <p:sp>
          <p:nvSpPr>
            <p:cNvPr id="25" name="矩形 24"/>
            <p:cNvSpPr/>
            <p:nvPr/>
          </p:nvSpPr>
          <p:spPr>
            <a:xfrm rot="1319139">
              <a:off x="6333834" y="4293806"/>
              <a:ext cx="227525" cy="614625"/>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050" b="1" dirty="0">
                  <a:solidFill>
                    <a:schemeClr val="tx1"/>
                  </a:solidFill>
                  <a:latin typeface="微软雅黑" panose="020B0503020204020204" pitchFamily="34" charset="-122"/>
                  <a:ea typeface="微软雅黑" panose="020B0503020204020204" pitchFamily="34" charset="-122"/>
                </a:rPr>
                <a:t>海新路</a:t>
              </a:r>
            </a:p>
          </p:txBody>
        </p:sp>
        <p:sp>
          <p:nvSpPr>
            <p:cNvPr id="26" name="矩形 25"/>
            <p:cNvSpPr/>
            <p:nvPr/>
          </p:nvSpPr>
          <p:spPr>
            <a:xfrm rot="1319139">
              <a:off x="5116218" y="4319776"/>
              <a:ext cx="225748" cy="614624"/>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050" b="1" dirty="0">
                  <a:solidFill>
                    <a:schemeClr val="tx1"/>
                  </a:solidFill>
                  <a:latin typeface="微软雅黑" panose="020B0503020204020204" pitchFamily="34" charset="-122"/>
                  <a:ea typeface="微软雅黑" panose="020B0503020204020204" pitchFamily="34" charset="-122"/>
                </a:rPr>
                <a:t>三都路</a:t>
              </a:r>
            </a:p>
          </p:txBody>
        </p:sp>
        <p:sp>
          <p:nvSpPr>
            <p:cNvPr id="27" name="矩形 26"/>
            <p:cNvSpPr/>
            <p:nvPr/>
          </p:nvSpPr>
          <p:spPr>
            <a:xfrm rot="1319139">
              <a:off x="7869631" y="3159782"/>
              <a:ext cx="639915" cy="275282"/>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050" b="1" dirty="0">
                  <a:solidFill>
                    <a:schemeClr val="tx1"/>
                  </a:solidFill>
                  <a:latin typeface="微软雅黑" panose="020B0503020204020204" pitchFamily="34" charset="-122"/>
                  <a:ea typeface="微软雅黑" panose="020B0503020204020204" pitchFamily="34" charset="-122"/>
                </a:rPr>
                <a:t>三都路</a:t>
              </a:r>
            </a:p>
          </p:txBody>
        </p:sp>
      </p:grpSp>
      <p:sp>
        <p:nvSpPr>
          <p:cNvPr id="29" name="矩形标注 28"/>
          <p:cNvSpPr/>
          <p:nvPr/>
        </p:nvSpPr>
        <p:spPr>
          <a:xfrm>
            <a:off x="2825339" y="3102486"/>
            <a:ext cx="814388" cy="203200"/>
          </a:xfrm>
          <a:prstGeom prst="wedgeRectCallout">
            <a:avLst>
              <a:gd name="adj1" fmla="val -9055"/>
              <a:gd name="adj2" fmla="val 146724"/>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本项目</a:t>
            </a:r>
          </a:p>
        </p:txBody>
      </p:sp>
      <p:sp>
        <p:nvSpPr>
          <p:cNvPr id="30" name="椭圆 29"/>
          <p:cNvSpPr/>
          <p:nvPr/>
        </p:nvSpPr>
        <p:spPr>
          <a:xfrm rot="21088543">
            <a:off x="2907889" y="3489836"/>
            <a:ext cx="625475" cy="603250"/>
          </a:xfrm>
          <a:prstGeom prst="ellipse">
            <a:avLst/>
          </a:prstGeom>
          <a:solidFill>
            <a:srgbClr val="FF0000">
              <a:alpha val="60000"/>
            </a:srgbClr>
          </a:solidFill>
          <a:ln w="3175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100">
              <a:latin typeface="微软雅黑" panose="020B0503020204020204" pitchFamily="34" charset="-122"/>
            </a:endParaRPr>
          </a:p>
        </p:txBody>
      </p:sp>
      <p:cxnSp>
        <p:nvCxnSpPr>
          <p:cNvPr id="31" name="直接连接符 30"/>
          <p:cNvCxnSpPr/>
          <p:nvPr/>
        </p:nvCxnSpPr>
        <p:spPr>
          <a:xfrm>
            <a:off x="5360557" y="5895129"/>
            <a:ext cx="803275" cy="0"/>
          </a:xfrm>
          <a:prstGeom prst="line">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5360557" y="6144007"/>
            <a:ext cx="803275" cy="0"/>
          </a:xfrm>
          <a:prstGeom prst="line">
            <a:avLst/>
          </a:prstGeom>
          <a:noFill/>
          <a:ln w="57150">
            <a:solidFill>
              <a:srgbClr val="92D050"/>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5346270" y="6377004"/>
            <a:ext cx="803275" cy="0"/>
          </a:xfrm>
          <a:prstGeom prst="line">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cxnSp>
      <p:sp>
        <p:nvSpPr>
          <p:cNvPr id="34" name="矩形 33"/>
          <p:cNvSpPr/>
          <p:nvPr/>
        </p:nvSpPr>
        <p:spPr>
          <a:xfrm>
            <a:off x="6182634" y="5773337"/>
            <a:ext cx="800219" cy="276999"/>
          </a:xfrm>
          <a:prstGeom prst="rect">
            <a:avLst/>
          </a:prstGeom>
        </p:spPr>
        <p:txBody>
          <a:bodyPr wrap="none">
            <a:spAutoFit/>
          </a:bodyPr>
          <a:lstStyle/>
          <a:p>
            <a:pPr fontAlgn="auto">
              <a:spcBef>
                <a:spcPts val="0"/>
              </a:spcBef>
              <a:spcAft>
                <a:spcPts val="0"/>
              </a:spcAft>
              <a:defRPr/>
            </a:pPr>
            <a:r>
              <a:rPr lang="zh-CN" altLang="en-US" sz="1200" b="1" dirty="0">
                <a:latin typeface="微软雅黑" panose="020B0503020204020204" pitchFamily="34" charset="-122"/>
                <a:ea typeface="微软雅黑" panose="020B0503020204020204" pitchFamily="34" charset="-122"/>
                <a:cs typeface="+mn-cs"/>
              </a:rPr>
              <a:t>城市干道</a:t>
            </a:r>
          </a:p>
        </p:txBody>
      </p:sp>
      <p:sp>
        <p:nvSpPr>
          <p:cNvPr id="35" name="矩形 34"/>
          <p:cNvSpPr>
            <a:spLocks noChangeArrowheads="1"/>
          </p:cNvSpPr>
          <p:nvPr/>
        </p:nvSpPr>
        <p:spPr bwMode="auto">
          <a:xfrm>
            <a:off x="6177336" y="6036825"/>
            <a:ext cx="1107996" cy="276999"/>
          </a:xfrm>
          <a:prstGeom prst="rect">
            <a:avLst/>
          </a:prstGeom>
          <a:noFill/>
          <a:ln w="9525">
            <a:noFill/>
            <a:miter lim="800000"/>
          </a:ln>
        </p:spPr>
        <p:txBody>
          <a:bodyPr wrap="none">
            <a:spAutoFit/>
          </a:bodyPr>
          <a:lstStyle/>
          <a:p>
            <a:r>
              <a:rPr lang="zh-CN" altLang="en-US" sz="1200" b="1" dirty="0">
                <a:latin typeface="微软雅黑" panose="020B0503020204020204" pitchFamily="34" charset="-122"/>
                <a:ea typeface="微软雅黑" panose="020B0503020204020204" pitchFamily="34" charset="-122"/>
              </a:rPr>
              <a:t>规划城市干道</a:t>
            </a:r>
          </a:p>
        </p:txBody>
      </p:sp>
      <p:sp>
        <p:nvSpPr>
          <p:cNvPr id="36" name="矩形 35"/>
          <p:cNvSpPr>
            <a:spLocks noChangeArrowheads="1"/>
          </p:cNvSpPr>
          <p:nvPr/>
        </p:nvSpPr>
        <p:spPr bwMode="auto">
          <a:xfrm>
            <a:off x="6177336" y="6273253"/>
            <a:ext cx="646331" cy="276999"/>
          </a:xfrm>
          <a:prstGeom prst="rect">
            <a:avLst/>
          </a:prstGeom>
          <a:noFill/>
          <a:ln w="9525">
            <a:noFill/>
            <a:miter lim="800000"/>
          </a:ln>
        </p:spPr>
        <p:txBody>
          <a:bodyPr wrap="none">
            <a:spAutoFit/>
          </a:bodyPr>
          <a:lstStyle/>
          <a:p>
            <a:r>
              <a:rPr lang="zh-CN" altLang="en-US" sz="1200" b="1" dirty="0">
                <a:latin typeface="微软雅黑" panose="020B0503020204020204" pitchFamily="34" charset="-122"/>
                <a:ea typeface="微软雅黑" panose="020B0503020204020204" pitchFamily="34" charset="-122"/>
              </a:rPr>
              <a:t>高速路</a:t>
            </a:r>
          </a:p>
        </p:txBody>
      </p:sp>
      <p:sp>
        <p:nvSpPr>
          <p:cNvPr id="39" name="TextBox 9"/>
          <p:cNvSpPr txBox="1">
            <a:spLocks noChangeArrowheads="1"/>
          </p:cNvSpPr>
          <p:nvPr/>
        </p:nvSpPr>
        <p:spPr bwMode="auto">
          <a:xfrm>
            <a:off x="367758" y="5791920"/>
            <a:ext cx="4777435" cy="638806"/>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项目周边道路基本成型，局部路网开始陆续完善。项目南面紧邻高速快速道，交通较为便捷。并规划有地铁四号线。</a:t>
            </a:r>
          </a:p>
        </p:txBody>
      </p:sp>
      <p:grpSp>
        <p:nvGrpSpPr>
          <p:cNvPr id="4" name="组合 3"/>
          <p:cNvGrpSpPr/>
          <p:nvPr/>
        </p:nvGrpSpPr>
        <p:grpSpPr>
          <a:xfrm>
            <a:off x="7346109" y="1796850"/>
            <a:ext cx="4558930" cy="4720923"/>
            <a:chOff x="3636027" y="181617"/>
            <a:chExt cx="8391471" cy="7284026"/>
          </a:xfrm>
        </p:grpSpPr>
        <p:pic>
          <p:nvPicPr>
            <p:cNvPr id="2" name="图片 1"/>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3636027" y="181617"/>
              <a:ext cx="8391471" cy="7284026"/>
            </a:xfrm>
            <a:prstGeom prst="rect">
              <a:avLst/>
            </a:prstGeom>
          </p:spPr>
        </p:pic>
        <p:sp>
          <p:nvSpPr>
            <p:cNvPr id="3" name="任意多边形 2"/>
            <p:cNvSpPr/>
            <p:nvPr/>
          </p:nvSpPr>
          <p:spPr>
            <a:xfrm>
              <a:off x="5984725" y="2687105"/>
              <a:ext cx="6000446" cy="3476304"/>
            </a:xfrm>
            <a:custGeom>
              <a:avLst/>
              <a:gdLst>
                <a:gd name="connsiteX0" fmla="*/ 1014789 w 6000446"/>
                <a:gd name="connsiteY0" fmla="*/ 3452438 h 3476304"/>
                <a:gd name="connsiteX1" fmla="*/ 916818 w 6000446"/>
                <a:gd name="connsiteY1" fmla="*/ 3474209 h 3476304"/>
                <a:gd name="connsiteX2" fmla="*/ 840618 w 6000446"/>
                <a:gd name="connsiteY2" fmla="*/ 3474209 h 3476304"/>
                <a:gd name="connsiteX3" fmla="*/ 786189 w 6000446"/>
                <a:gd name="connsiteY3" fmla="*/ 3463324 h 3476304"/>
                <a:gd name="connsiteX4" fmla="*/ 731761 w 6000446"/>
                <a:gd name="connsiteY4" fmla="*/ 3430666 h 3476304"/>
                <a:gd name="connsiteX5" fmla="*/ 688218 w 6000446"/>
                <a:gd name="connsiteY5" fmla="*/ 3321809 h 3476304"/>
                <a:gd name="connsiteX6" fmla="*/ 633789 w 6000446"/>
                <a:gd name="connsiteY6" fmla="*/ 3223838 h 3476304"/>
                <a:gd name="connsiteX7" fmla="*/ 579361 w 6000446"/>
                <a:gd name="connsiteY7" fmla="*/ 3104095 h 3476304"/>
                <a:gd name="connsiteX8" fmla="*/ 481389 w 6000446"/>
                <a:gd name="connsiteY8" fmla="*/ 3093209 h 3476304"/>
                <a:gd name="connsiteX9" fmla="*/ 350761 w 6000446"/>
                <a:gd name="connsiteY9" fmla="*/ 3038781 h 3476304"/>
                <a:gd name="connsiteX10" fmla="*/ 198361 w 6000446"/>
                <a:gd name="connsiteY10" fmla="*/ 2995238 h 3476304"/>
                <a:gd name="connsiteX11" fmla="*/ 143932 w 6000446"/>
                <a:gd name="connsiteY11" fmla="*/ 2962581 h 3476304"/>
                <a:gd name="connsiteX12" fmla="*/ 111275 w 6000446"/>
                <a:gd name="connsiteY12" fmla="*/ 2929924 h 3476304"/>
                <a:gd name="connsiteX13" fmla="*/ 100389 w 6000446"/>
                <a:gd name="connsiteY13" fmla="*/ 2897266 h 3476304"/>
                <a:gd name="connsiteX14" fmla="*/ 100389 w 6000446"/>
                <a:gd name="connsiteY14" fmla="*/ 2810181 h 3476304"/>
                <a:gd name="connsiteX15" fmla="*/ 133046 w 6000446"/>
                <a:gd name="connsiteY15" fmla="*/ 2527152 h 3476304"/>
                <a:gd name="connsiteX16" fmla="*/ 165704 w 6000446"/>
                <a:gd name="connsiteY16" fmla="*/ 2276781 h 3476304"/>
                <a:gd name="connsiteX17" fmla="*/ 154818 w 6000446"/>
                <a:gd name="connsiteY17" fmla="*/ 2146152 h 3476304"/>
                <a:gd name="connsiteX18" fmla="*/ 154818 w 6000446"/>
                <a:gd name="connsiteY18" fmla="*/ 2026409 h 3476304"/>
                <a:gd name="connsiteX19" fmla="*/ 133046 w 6000446"/>
                <a:gd name="connsiteY19" fmla="*/ 1950209 h 3476304"/>
                <a:gd name="connsiteX20" fmla="*/ 133046 w 6000446"/>
                <a:gd name="connsiteY20" fmla="*/ 1874009 h 3476304"/>
                <a:gd name="connsiteX21" fmla="*/ 133046 w 6000446"/>
                <a:gd name="connsiteY21" fmla="*/ 1841352 h 3476304"/>
                <a:gd name="connsiteX22" fmla="*/ 143932 w 6000446"/>
                <a:gd name="connsiteY22" fmla="*/ 1590981 h 3476304"/>
                <a:gd name="connsiteX23" fmla="*/ 122161 w 6000446"/>
                <a:gd name="connsiteY23" fmla="*/ 1503895 h 3476304"/>
                <a:gd name="connsiteX24" fmla="*/ 56846 w 6000446"/>
                <a:gd name="connsiteY24" fmla="*/ 1395038 h 3476304"/>
                <a:gd name="connsiteX25" fmla="*/ 2418 w 6000446"/>
                <a:gd name="connsiteY25" fmla="*/ 1264409 h 3476304"/>
                <a:gd name="connsiteX26" fmla="*/ 45961 w 6000446"/>
                <a:gd name="connsiteY26" fmla="*/ 1166438 h 3476304"/>
                <a:gd name="connsiteX27" fmla="*/ 350761 w 6000446"/>
                <a:gd name="connsiteY27" fmla="*/ 872524 h 3476304"/>
                <a:gd name="connsiteX28" fmla="*/ 557589 w 6000446"/>
                <a:gd name="connsiteY28" fmla="*/ 687466 h 3476304"/>
                <a:gd name="connsiteX29" fmla="*/ 590246 w 6000446"/>
                <a:gd name="connsiteY29" fmla="*/ 687466 h 3476304"/>
                <a:gd name="connsiteX30" fmla="*/ 688218 w 6000446"/>
                <a:gd name="connsiteY30" fmla="*/ 665695 h 3476304"/>
                <a:gd name="connsiteX31" fmla="*/ 895046 w 6000446"/>
                <a:gd name="connsiteY31" fmla="*/ 643924 h 3476304"/>
                <a:gd name="connsiteX32" fmla="*/ 960361 w 6000446"/>
                <a:gd name="connsiteY32" fmla="*/ 633038 h 3476304"/>
                <a:gd name="connsiteX33" fmla="*/ 1101875 w 6000446"/>
                <a:gd name="connsiteY33" fmla="*/ 545952 h 3476304"/>
                <a:gd name="connsiteX34" fmla="*/ 1286932 w 6000446"/>
                <a:gd name="connsiteY34" fmla="*/ 415324 h 3476304"/>
                <a:gd name="connsiteX35" fmla="*/ 1493761 w 6000446"/>
                <a:gd name="connsiteY35" fmla="*/ 306466 h 3476304"/>
                <a:gd name="connsiteX36" fmla="*/ 1689704 w 6000446"/>
                <a:gd name="connsiteY36" fmla="*/ 197609 h 3476304"/>
                <a:gd name="connsiteX37" fmla="*/ 1820332 w 6000446"/>
                <a:gd name="connsiteY37" fmla="*/ 110524 h 3476304"/>
                <a:gd name="connsiteX38" fmla="*/ 1885646 w 6000446"/>
                <a:gd name="connsiteY38" fmla="*/ 77866 h 3476304"/>
                <a:gd name="connsiteX39" fmla="*/ 1961846 w 6000446"/>
                <a:gd name="connsiteY39" fmla="*/ 56095 h 3476304"/>
                <a:gd name="connsiteX40" fmla="*/ 2125132 w 6000446"/>
                <a:gd name="connsiteY40" fmla="*/ 56095 h 3476304"/>
                <a:gd name="connsiteX41" fmla="*/ 2255761 w 6000446"/>
                <a:gd name="connsiteY41" fmla="*/ 66981 h 3476304"/>
                <a:gd name="connsiteX42" fmla="*/ 2462589 w 6000446"/>
                <a:gd name="connsiteY42" fmla="*/ 23438 h 3476304"/>
                <a:gd name="connsiteX43" fmla="*/ 2517018 w 6000446"/>
                <a:gd name="connsiteY43" fmla="*/ 1666 h 3476304"/>
                <a:gd name="connsiteX44" fmla="*/ 2723846 w 6000446"/>
                <a:gd name="connsiteY44" fmla="*/ 66981 h 3476304"/>
                <a:gd name="connsiteX45" fmla="*/ 2821818 w 6000446"/>
                <a:gd name="connsiteY45" fmla="*/ 164952 h 3476304"/>
                <a:gd name="connsiteX46" fmla="*/ 2887132 w 6000446"/>
                <a:gd name="connsiteY46" fmla="*/ 230266 h 3476304"/>
                <a:gd name="connsiteX47" fmla="*/ 3061304 w 6000446"/>
                <a:gd name="connsiteY47" fmla="*/ 284695 h 3476304"/>
                <a:gd name="connsiteX48" fmla="*/ 3191932 w 6000446"/>
                <a:gd name="connsiteY48" fmla="*/ 328238 h 3476304"/>
                <a:gd name="connsiteX49" fmla="*/ 3387875 w 6000446"/>
                <a:gd name="connsiteY49" fmla="*/ 371781 h 3476304"/>
                <a:gd name="connsiteX50" fmla="*/ 3464075 w 6000446"/>
                <a:gd name="connsiteY50" fmla="*/ 415324 h 3476304"/>
                <a:gd name="connsiteX51" fmla="*/ 3605589 w 6000446"/>
                <a:gd name="connsiteY51" fmla="*/ 426209 h 3476304"/>
                <a:gd name="connsiteX52" fmla="*/ 3692675 w 6000446"/>
                <a:gd name="connsiteY52" fmla="*/ 426209 h 3476304"/>
                <a:gd name="connsiteX53" fmla="*/ 3692675 w 6000446"/>
                <a:gd name="connsiteY53" fmla="*/ 447981 h 3476304"/>
                <a:gd name="connsiteX54" fmla="*/ 3725332 w 6000446"/>
                <a:gd name="connsiteY54" fmla="*/ 502409 h 3476304"/>
                <a:gd name="connsiteX55" fmla="*/ 3714446 w 6000446"/>
                <a:gd name="connsiteY55" fmla="*/ 687466 h 3476304"/>
                <a:gd name="connsiteX56" fmla="*/ 3725332 w 6000446"/>
                <a:gd name="connsiteY56" fmla="*/ 905181 h 3476304"/>
                <a:gd name="connsiteX57" fmla="*/ 3768875 w 6000446"/>
                <a:gd name="connsiteY57" fmla="*/ 1188209 h 3476304"/>
                <a:gd name="connsiteX58" fmla="*/ 3845075 w 6000446"/>
                <a:gd name="connsiteY58" fmla="*/ 1362381 h 3476304"/>
                <a:gd name="connsiteX59" fmla="*/ 3932161 w 6000446"/>
                <a:gd name="connsiteY59" fmla="*/ 1438581 h 3476304"/>
                <a:gd name="connsiteX60" fmla="*/ 4095446 w 6000446"/>
                <a:gd name="connsiteY60" fmla="*/ 1569209 h 3476304"/>
                <a:gd name="connsiteX61" fmla="*/ 4280504 w 6000446"/>
                <a:gd name="connsiteY61" fmla="*/ 1601866 h 3476304"/>
                <a:gd name="connsiteX62" fmla="*/ 4432904 w 6000446"/>
                <a:gd name="connsiteY62" fmla="*/ 1590981 h 3476304"/>
                <a:gd name="connsiteX63" fmla="*/ 4628846 w 6000446"/>
                <a:gd name="connsiteY63" fmla="*/ 1547438 h 3476304"/>
                <a:gd name="connsiteX64" fmla="*/ 4781246 w 6000446"/>
                <a:gd name="connsiteY64" fmla="*/ 1525666 h 3476304"/>
                <a:gd name="connsiteX65" fmla="*/ 4846561 w 6000446"/>
                <a:gd name="connsiteY65" fmla="*/ 1525666 h 3476304"/>
                <a:gd name="connsiteX66" fmla="*/ 4922761 w 6000446"/>
                <a:gd name="connsiteY66" fmla="*/ 1525666 h 3476304"/>
                <a:gd name="connsiteX67" fmla="*/ 5009846 w 6000446"/>
                <a:gd name="connsiteY67" fmla="*/ 1623638 h 3476304"/>
                <a:gd name="connsiteX68" fmla="*/ 5129589 w 6000446"/>
                <a:gd name="connsiteY68" fmla="*/ 1721609 h 3476304"/>
                <a:gd name="connsiteX69" fmla="*/ 5205789 w 6000446"/>
                <a:gd name="connsiteY69" fmla="*/ 1776038 h 3476304"/>
                <a:gd name="connsiteX70" fmla="*/ 5325532 w 6000446"/>
                <a:gd name="connsiteY70" fmla="*/ 1852238 h 3476304"/>
                <a:gd name="connsiteX71" fmla="*/ 5423504 w 6000446"/>
                <a:gd name="connsiteY71" fmla="*/ 1939324 h 3476304"/>
                <a:gd name="connsiteX72" fmla="*/ 5477932 w 6000446"/>
                <a:gd name="connsiteY72" fmla="*/ 2015524 h 3476304"/>
                <a:gd name="connsiteX73" fmla="*/ 5510589 w 6000446"/>
                <a:gd name="connsiteY73" fmla="*/ 2091724 h 3476304"/>
                <a:gd name="connsiteX74" fmla="*/ 5575904 w 6000446"/>
                <a:gd name="connsiteY74" fmla="*/ 2157038 h 3476304"/>
                <a:gd name="connsiteX75" fmla="*/ 5662989 w 6000446"/>
                <a:gd name="connsiteY75" fmla="*/ 2178809 h 3476304"/>
                <a:gd name="connsiteX76" fmla="*/ 5750075 w 6000446"/>
                <a:gd name="connsiteY76" fmla="*/ 2102609 h 3476304"/>
                <a:gd name="connsiteX77" fmla="*/ 5858932 w 6000446"/>
                <a:gd name="connsiteY77" fmla="*/ 2069952 h 3476304"/>
                <a:gd name="connsiteX78" fmla="*/ 5946018 w 6000446"/>
                <a:gd name="connsiteY78" fmla="*/ 2015524 h 3476304"/>
                <a:gd name="connsiteX79" fmla="*/ 6000446 w 6000446"/>
                <a:gd name="connsiteY79" fmla="*/ 1982866 h 3476304"/>
                <a:gd name="connsiteX80" fmla="*/ 6000446 w 6000446"/>
                <a:gd name="connsiteY80" fmla="*/ 1982866 h 3476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6000446" h="3476304">
                  <a:moveTo>
                    <a:pt x="1014789" y="3452438"/>
                  </a:moveTo>
                  <a:cubicBezTo>
                    <a:pt x="980317" y="3461509"/>
                    <a:pt x="945846" y="3470581"/>
                    <a:pt x="916818" y="3474209"/>
                  </a:cubicBezTo>
                  <a:cubicBezTo>
                    <a:pt x="887789" y="3477838"/>
                    <a:pt x="862389" y="3476023"/>
                    <a:pt x="840618" y="3474209"/>
                  </a:cubicBezTo>
                  <a:cubicBezTo>
                    <a:pt x="818847" y="3472395"/>
                    <a:pt x="804332" y="3470581"/>
                    <a:pt x="786189" y="3463324"/>
                  </a:cubicBezTo>
                  <a:cubicBezTo>
                    <a:pt x="768046" y="3456067"/>
                    <a:pt x="748089" y="3454252"/>
                    <a:pt x="731761" y="3430666"/>
                  </a:cubicBezTo>
                  <a:cubicBezTo>
                    <a:pt x="715433" y="3407080"/>
                    <a:pt x="704547" y="3356280"/>
                    <a:pt x="688218" y="3321809"/>
                  </a:cubicBezTo>
                  <a:cubicBezTo>
                    <a:pt x="671889" y="3287338"/>
                    <a:pt x="651932" y="3260124"/>
                    <a:pt x="633789" y="3223838"/>
                  </a:cubicBezTo>
                  <a:cubicBezTo>
                    <a:pt x="615646" y="3187552"/>
                    <a:pt x="604761" y="3125866"/>
                    <a:pt x="579361" y="3104095"/>
                  </a:cubicBezTo>
                  <a:cubicBezTo>
                    <a:pt x="553961" y="3082324"/>
                    <a:pt x="519489" y="3104095"/>
                    <a:pt x="481389" y="3093209"/>
                  </a:cubicBezTo>
                  <a:cubicBezTo>
                    <a:pt x="443289" y="3082323"/>
                    <a:pt x="397932" y="3055109"/>
                    <a:pt x="350761" y="3038781"/>
                  </a:cubicBezTo>
                  <a:cubicBezTo>
                    <a:pt x="303590" y="3022452"/>
                    <a:pt x="232832" y="3007938"/>
                    <a:pt x="198361" y="2995238"/>
                  </a:cubicBezTo>
                  <a:cubicBezTo>
                    <a:pt x="163889" y="2982538"/>
                    <a:pt x="158446" y="2973467"/>
                    <a:pt x="143932" y="2962581"/>
                  </a:cubicBezTo>
                  <a:cubicBezTo>
                    <a:pt x="129418" y="2951695"/>
                    <a:pt x="118532" y="2940810"/>
                    <a:pt x="111275" y="2929924"/>
                  </a:cubicBezTo>
                  <a:cubicBezTo>
                    <a:pt x="104018" y="2919038"/>
                    <a:pt x="102203" y="2917223"/>
                    <a:pt x="100389" y="2897266"/>
                  </a:cubicBezTo>
                  <a:cubicBezTo>
                    <a:pt x="98575" y="2877309"/>
                    <a:pt x="94946" y="2871867"/>
                    <a:pt x="100389" y="2810181"/>
                  </a:cubicBezTo>
                  <a:cubicBezTo>
                    <a:pt x="105832" y="2748495"/>
                    <a:pt x="122160" y="2616052"/>
                    <a:pt x="133046" y="2527152"/>
                  </a:cubicBezTo>
                  <a:cubicBezTo>
                    <a:pt x="143932" y="2438252"/>
                    <a:pt x="162075" y="2340281"/>
                    <a:pt x="165704" y="2276781"/>
                  </a:cubicBezTo>
                  <a:cubicBezTo>
                    <a:pt x="169333" y="2213281"/>
                    <a:pt x="156632" y="2187881"/>
                    <a:pt x="154818" y="2146152"/>
                  </a:cubicBezTo>
                  <a:cubicBezTo>
                    <a:pt x="153004" y="2104423"/>
                    <a:pt x="158447" y="2059066"/>
                    <a:pt x="154818" y="2026409"/>
                  </a:cubicBezTo>
                  <a:cubicBezTo>
                    <a:pt x="151189" y="1993752"/>
                    <a:pt x="136675" y="1975609"/>
                    <a:pt x="133046" y="1950209"/>
                  </a:cubicBezTo>
                  <a:cubicBezTo>
                    <a:pt x="129417" y="1924809"/>
                    <a:pt x="133046" y="1874009"/>
                    <a:pt x="133046" y="1874009"/>
                  </a:cubicBezTo>
                  <a:cubicBezTo>
                    <a:pt x="133046" y="1855866"/>
                    <a:pt x="131232" y="1888523"/>
                    <a:pt x="133046" y="1841352"/>
                  </a:cubicBezTo>
                  <a:cubicBezTo>
                    <a:pt x="134860" y="1794181"/>
                    <a:pt x="145746" y="1647224"/>
                    <a:pt x="143932" y="1590981"/>
                  </a:cubicBezTo>
                  <a:cubicBezTo>
                    <a:pt x="142118" y="1534738"/>
                    <a:pt x="136675" y="1536552"/>
                    <a:pt x="122161" y="1503895"/>
                  </a:cubicBezTo>
                  <a:cubicBezTo>
                    <a:pt x="107647" y="1471238"/>
                    <a:pt x="76803" y="1434952"/>
                    <a:pt x="56846" y="1395038"/>
                  </a:cubicBezTo>
                  <a:cubicBezTo>
                    <a:pt x="36889" y="1355124"/>
                    <a:pt x="4232" y="1302509"/>
                    <a:pt x="2418" y="1264409"/>
                  </a:cubicBezTo>
                  <a:cubicBezTo>
                    <a:pt x="604" y="1226309"/>
                    <a:pt x="-12096" y="1231752"/>
                    <a:pt x="45961" y="1166438"/>
                  </a:cubicBezTo>
                  <a:cubicBezTo>
                    <a:pt x="104018" y="1101124"/>
                    <a:pt x="265490" y="952353"/>
                    <a:pt x="350761" y="872524"/>
                  </a:cubicBezTo>
                  <a:cubicBezTo>
                    <a:pt x="436032" y="792695"/>
                    <a:pt x="517675" y="718309"/>
                    <a:pt x="557589" y="687466"/>
                  </a:cubicBezTo>
                  <a:cubicBezTo>
                    <a:pt x="597503" y="656623"/>
                    <a:pt x="568475" y="691094"/>
                    <a:pt x="590246" y="687466"/>
                  </a:cubicBezTo>
                  <a:cubicBezTo>
                    <a:pt x="612017" y="683838"/>
                    <a:pt x="637418" y="672952"/>
                    <a:pt x="688218" y="665695"/>
                  </a:cubicBezTo>
                  <a:cubicBezTo>
                    <a:pt x="739018" y="658438"/>
                    <a:pt x="849689" y="649367"/>
                    <a:pt x="895046" y="643924"/>
                  </a:cubicBezTo>
                  <a:cubicBezTo>
                    <a:pt x="940403" y="638481"/>
                    <a:pt x="925889" y="649367"/>
                    <a:pt x="960361" y="633038"/>
                  </a:cubicBezTo>
                  <a:cubicBezTo>
                    <a:pt x="994832" y="616709"/>
                    <a:pt x="1047447" y="582238"/>
                    <a:pt x="1101875" y="545952"/>
                  </a:cubicBezTo>
                  <a:cubicBezTo>
                    <a:pt x="1156303" y="509666"/>
                    <a:pt x="1221618" y="455238"/>
                    <a:pt x="1286932" y="415324"/>
                  </a:cubicBezTo>
                  <a:cubicBezTo>
                    <a:pt x="1352246" y="375410"/>
                    <a:pt x="1426632" y="342752"/>
                    <a:pt x="1493761" y="306466"/>
                  </a:cubicBezTo>
                  <a:cubicBezTo>
                    <a:pt x="1560890" y="270180"/>
                    <a:pt x="1635275" y="230266"/>
                    <a:pt x="1689704" y="197609"/>
                  </a:cubicBezTo>
                  <a:cubicBezTo>
                    <a:pt x="1744133" y="164952"/>
                    <a:pt x="1787675" y="130481"/>
                    <a:pt x="1820332" y="110524"/>
                  </a:cubicBezTo>
                  <a:cubicBezTo>
                    <a:pt x="1852989" y="90567"/>
                    <a:pt x="1862060" y="86937"/>
                    <a:pt x="1885646" y="77866"/>
                  </a:cubicBezTo>
                  <a:cubicBezTo>
                    <a:pt x="1909232" y="68795"/>
                    <a:pt x="1921932" y="59723"/>
                    <a:pt x="1961846" y="56095"/>
                  </a:cubicBezTo>
                  <a:cubicBezTo>
                    <a:pt x="2001760" y="52467"/>
                    <a:pt x="2076146" y="54281"/>
                    <a:pt x="2125132" y="56095"/>
                  </a:cubicBezTo>
                  <a:cubicBezTo>
                    <a:pt x="2174118" y="57909"/>
                    <a:pt x="2199518" y="72424"/>
                    <a:pt x="2255761" y="66981"/>
                  </a:cubicBezTo>
                  <a:cubicBezTo>
                    <a:pt x="2312004" y="61538"/>
                    <a:pt x="2419046" y="34324"/>
                    <a:pt x="2462589" y="23438"/>
                  </a:cubicBezTo>
                  <a:cubicBezTo>
                    <a:pt x="2506132" y="12552"/>
                    <a:pt x="2473475" y="-5591"/>
                    <a:pt x="2517018" y="1666"/>
                  </a:cubicBezTo>
                  <a:cubicBezTo>
                    <a:pt x="2560561" y="8923"/>
                    <a:pt x="2673046" y="39767"/>
                    <a:pt x="2723846" y="66981"/>
                  </a:cubicBezTo>
                  <a:cubicBezTo>
                    <a:pt x="2774646" y="94195"/>
                    <a:pt x="2821818" y="164952"/>
                    <a:pt x="2821818" y="164952"/>
                  </a:cubicBezTo>
                  <a:cubicBezTo>
                    <a:pt x="2849032" y="192166"/>
                    <a:pt x="2847218" y="210309"/>
                    <a:pt x="2887132" y="230266"/>
                  </a:cubicBezTo>
                  <a:cubicBezTo>
                    <a:pt x="2927046" y="250223"/>
                    <a:pt x="3010504" y="268366"/>
                    <a:pt x="3061304" y="284695"/>
                  </a:cubicBezTo>
                  <a:cubicBezTo>
                    <a:pt x="3112104" y="301024"/>
                    <a:pt x="3137503" y="313724"/>
                    <a:pt x="3191932" y="328238"/>
                  </a:cubicBezTo>
                  <a:cubicBezTo>
                    <a:pt x="3246361" y="342752"/>
                    <a:pt x="3342518" y="357267"/>
                    <a:pt x="3387875" y="371781"/>
                  </a:cubicBezTo>
                  <a:cubicBezTo>
                    <a:pt x="3433232" y="386295"/>
                    <a:pt x="3427789" y="406253"/>
                    <a:pt x="3464075" y="415324"/>
                  </a:cubicBezTo>
                  <a:cubicBezTo>
                    <a:pt x="3500361" y="424395"/>
                    <a:pt x="3567489" y="424395"/>
                    <a:pt x="3605589" y="426209"/>
                  </a:cubicBezTo>
                  <a:cubicBezTo>
                    <a:pt x="3643689" y="428023"/>
                    <a:pt x="3678161" y="422580"/>
                    <a:pt x="3692675" y="426209"/>
                  </a:cubicBezTo>
                  <a:cubicBezTo>
                    <a:pt x="3707189" y="429838"/>
                    <a:pt x="3687232" y="435281"/>
                    <a:pt x="3692675" y="447981"/>
                  </a:cubicBezTo>
                  <a:cubicBezTo>
                    <a:pt x="3698118" y="460681"/>
                    <a:pt x="3721704" y="462495"/>
                    <a:pt x="3725332" y="502409"/>
                  </a:cubicBezTo>
                  <a:cubicBezTo>
                    <a:pt x="3728960" y="542323"/>
                    <a:pt x="3714446" y="620337"/>
                    <a:pt x="3714446" y="687466"/>
                  </a:cubicBezTo>
                  <a:cubicBezTo>
                    <a:pt x="3714446" y="754595"/>
                    <a:pt x="3716261" y="821724"/>
                    <a:pt x="3725332" y="905181"/>
                  </a:cubicBezTo>
                  <a:cubicBezTo>
                    <a:pt x="3734404" y="988638"/>
                    <a:pt x="3748918" y="1112009"/>
                    <a:pt x="3768875" y="1188209"/>
                  </a:cubicBezTo>
                  <a:cubicBezTo>
                    <a:pt x="3788832" y="1264409"/>
                    <a:pt x="3817861" y="1320652"/>
                    <a:pt x="3845075" y="1362381"/>
                  </a:cubicBezTo>
                  <a:cubicBezTo>
                    <a:pt x="3872289" y="1404110"/>
                    <a:pt x="3890433" y="1404110"/>
                    <a:pt x="3932161" y="1438581"/>
                  </a:cubicBezTo>
                  <a:cubicBezTo>
                    <a:pt x="3973889" y="1473052"/>
                    <a:pt x="4037389" y="1541995"/>
                    <a:pt x="4095446" y="1569209"/>
                  </a:cubicBezTo>
                  <a:cubicBezTo>
                    <a:pt x="4153503" y="1596423"/>
                    <a:pt x="4224261" y="1598237"/>
                    <a:pt x="4280504" y="1601866"/>
                  </a:cubicBezTo>
                  <a:cubicBezTo>
                    <a:pt x="4336747" y="1605495"/>
                    <a:pt x="4374847" y="1600052"/>
                    <a:pt x="4432904" y="1590981"/>
                  </a:cubicBezTo>
                  <a:cubicBezTo>
                    <a:pt x="4490961" y="1581910"/>
                    <a:pt x="4570789" y="1558324"/>
                    <a:pt x="4628846" y="1547438"/>
                  </a:cubicBezTo>
                  <a:cubicBezTo>
                    <a:pt x="4686903" y="1536552"/>
                    <a:pt x="4744960" y="1529295"/>
                    <a:pt x="4781246" y="1525666"/>
                  </a:cubicBezTo>
                  <a:cubicBezTo>
                    <a:pt x="4817532" y="1522037"/>
                    <a:pt x="4846561" y="1525666"/>
                    <a:pt x="4846561" y="1525666"/>
                  </a:cubicBezTo>
                  <a:cubicBezTo>
                    <a:pt x="4870147" y="1525666"/>
                    <a:pt x="4895547" y="1509337"/>
                    <a:pt x="4922761" y="1525666"/>
                  </a:cubicBezTo>
                  <a:cubicBezTo>
                    <a:pt x="4949975" y="1541995"/>
                    <a:pt x="4975375" y="1590981"/>
                    <a:pt x="5009846" y="1623638"/>
                  </a:cubicBezTo>
                  <a:cubicBezTo>
                    <a:pt x="5044317" y="1656295"/>
                    <a:pt x="5096932" y="1696209"/>
                    <a:pt x="5129589" y="1721609"/>
                  </a:cubicBezTo>
                  <a:cubicBezTo>
                    <a:pt x="5162246" y="1747009"/>
                    <a:pt x="5173132" y="1754267"/>
                    <a:pt x="5205789" y="1776038"/>
                  </a:cubicBezTo>
                  <a:cubicBezTo>
                    <a:pt x="5238446" y="1797809"/>
                    <a:pt x="5289246" y="1825024"/>
                    <a:pt x="5325532" y="1852238"/>
                  </a:cubicBezTo>
                  <a:cubicBezTo>
                    <a:pt x="5361818" y="1879452"/>
                    <a:pt x="5398104" y="1912110"/>
                    <a:pt x="5423504" y="1939324"/>
                  </a:cubicBezTo>
                  <a:cubicBezTo>
                    <a:pt x="5448904" y="1966538"/>
                    <a:pt x="5463418" y="1990124"/>
                    <a:pt x="5477932" y="2015524"/>
                  </a:cubicBezTo>
                  <a:cubicBezTo>
                    <a:pt x="5492446" y="2040924"/>
                    <a:pt x="5494260" y="2068138"/>
                    <a:pt x="5510589" y="2091724"/>
                  </a:cubicBezTo>
                  <a:cubicBezTo>
                    <a:pt x="5526918" y="2115310"/>
                    <a:pt x="5550504" y="2142524"/>
                    <a:pt x="5575904" y="2157038"/>
                  </a:cubicBezTo>
                  <a:cubicBezTo>
                    <a:pt x="5601304" y="2171552"/>
                    <a:pt x="5633960" y="2187881"/>
                    <a:pt x="5662989" y="2178809"/>
                  </a:cubicBezTo>
                  <a:cubicBezTo>
                    <a:pt x="5692018" y="2169737"/>
                    <a:pt x="5717418" y="2120752"/>
                    <a:pt x="5750075" y="2102609"/>
                  </a:cubicBezTo>
                  <a:cubicBezTo>
                    <a:pt x="5782732" y="2084466"/>
                    <a:pt x="5826275" y="2084466"/>
                    <a:pt x="5858932" y="2069952"/>
                  </a:cubicBezTo>
                  <a:cubicBezTo>
                    <a:pt x="5891589" y="2055438"/>
                    <a:pt x="5922432" y="2030038"/>
                    <a:pt x="5946018" y="2015524"/>
                  </a:cubicBezTo>
                  <a:cubicBezTo>
                    <a:pt x="5969604" y="2001010"/>
                    <a:pt x="6000446" y="1982866"/>
                    <a:pt x="6000446" y="1982866"/>
                  </a:cubicBezTo>
                  <a:lnTo>
                    <a:pt x="6000446" y="1982866"/>
                  </a:lnTo>
                </a:path>
              </a:pathLst>
            </a:custGeom>
            <a:noFill/>
            <a:ln w="76200">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矩形标注 40"/>
          <p:cNvSpPr/>
          <p:nvPr/>
        </p:nvSpPr>
        <p:spPr>
          <a:xfrm>
            <a:off x="8821500" y="4157311"/>
            <a:ext cx="1569409" cy="517135"/>
          </a:xfrm>
          <a:prstGeom prst="wedgeRectCallout">
            <a:avLst>
              <a:gd name="adj1" fmla="val -47754"/>
              <a:gd name="adj2" fmla="val -80381"/>
            </a:avLst>
          </a:prstGeom>
          <a:solidFill>
            <a:srgbClr val="843C0C"/>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厦门地铁</a:t>
            </a:r>
            <a:r>
              <a:rPr lang="en-US" altLang="zh-CN" sz="1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r>
              <a:rPr lang="zh-CN" altLang="en-US" sz="14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号线（规划）</a:t>
            </a:r>
          </a:p>
        </p:txBody>
      </p:sp>
      <p:sp>
        <p:nvSpPr>
          <p:cNvPr id="14" name="矩形 13"/>
          <p:cNvSpPr/>
          <p:nvPr/>
        </p:nvSpPr>
        <p:spPr>
          <a:xfrm>
            <a:off x="9430579" y="3151152"/>
            <a:ext cx="591532" cy="242725"/>
          </a:xfrm>
          <a:prstGeom prst="rect">
            <a:avLst/>
          </a:prstGeom>
          <a:solidFill>
            <a:srgbClr val="7F6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同安</a:t>
            </a:r>
          </a:p>
        </p:txBody>
      </p:sp>
      <p:sp>
        <p:nvSpPr>
          <p:cNvPr id="43" name="矩形 42"/>
          <p:cNvSpPr/>
          <p:nvPr/>
        </p:nvSpPr>
        <p:spPr>
          <a:xfrm>
            <a:off x="11088803" y="3456486"/>
            <a:ext cx="591532" cy="242725"/>
          </a:xfrm>
          <a:prstGeom prst="rect">
            <a:avLst/>
          </a:prstGeom>
          <a:solidFill>
            <a:srgbClr val="7F6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翔安</a:t>
            </a:r>
          </a:p>
        </p:txBody>
      </p:sp>
      <p:sp>
        <p:nvSpPr>
          <p:cNvPr id="44" name="矩形 43"/>
          <p:cNvSpPr/>
          <p:nvPr/>
        </p:nvSpPr>
        <p:spPr>
          <a:xfrm>
            <a:off x="9625307" y="5451091"/>
            <a:ext cx="591532" cy="242725"/>
          </a:xfrm>
          <a:prstGeom prst="rect">
            <a:avLst/>
          </a:prstGeom>
          <a:solidFill>
            <a:srgbClr val="7F6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岛内</a:t>
            </a:r>
          </a:p>
        </p:txBody>
      </p:sp>
      <p:sp>
        <p:nvSpPr>
          <p:cNvPr id="45" name="矩形 44"/>
          <p:cNvSpPr/>
          <p:nvPr/>
        </p:nvSpPr>
        <p:spPr>
          <a:xfrm>
            <a:off x="8799675" y="4905089"/>
            <a:ext cx="591532" cy="242725"/>
          </a:xfrm>
          <a:prstGeom prst="rect">
            <a:avLst/>
          </a:prstGeom>
          <a:solidFill>
            <a:srgbClr val="7F6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latin typeface="微软雅黑" panose="020B0503020204020204" pitchFamily="34" charset="-122"/>
                <a:ea typeface="微软雅黑" panose="020B0503020204020204" pitchFamily="34" charset="-122"/>
              </a:rPr>
              <a:t>海沧</a:t>
            </a:r>
          </a:p>
        </p:txBody>
      </p:sp>
      <p:sp>
        <p:nvSpPr>
          <p:cNvPr id="46"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项目生态环境：</a:t>
            </a:r>
            <a:r>
              <a:rPr lang="zh-CN" altLang="en-US" sz="2000" dirty="0">
                <a:latin typeface="微软雅黑" panose="020B0503020204020204" pitchFamily="34" charset="-122"/>
                <a:ea typeface="微软雅黑" panose="020B0503020204020204" pitchFamily="34" charset="-122"/>
              </a:rPr>
              <a:t>临港新城背靠蔡尖尾山，规划有龟山公园等生态配套，整体绿化率高达</a:t>
            </a:r>
            <a:r>
              <a:rPr lang="en-US" altLang="zh-CN" sz="2000" dirty="0">
                <a:latin typeface="微软雅黑" panose="020B0503020204020204" pitchFamily="34" charset="-122"/>
                <a:ea typeface="微软雅黑" panose="020B0503020204020204" pitchFamily="34" charset="-122"/>
              </a:rPr>
              <a:t>60%</a:t>
            </a:r>
            <a:r>
              <a:rPr lang="zh-CN" altLang="en-US" sz="2000" dirty="0">
                <a:latin typeface="微软雅黑" panose="020B0503020204020204" pitchFamily="34" charset="-122"/>
                <a:ea typeface="微软雅黑" panose="020B0503020204020204" pitchFamily="34" charset="-122"/>
              </a:rPr>
              <a:t>，区域内生态环境良好，为项目独特的优势条件。</a:t>
            </a:r>
          </a:p>
        </p:txBody>
      </p:sp>
      <p:pic>
        <p:nvPicPr>
          <p:cNvPr id="40" name="图片 3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3990" y="1900691"/>
            <a:ext cx="4727817" cy="3684486"/>
          </a:xfrm>
          <a:prstGeom prst="rect">
            <a:avLst/>
          </a:prstGeom>
        </p:spPr>
      </p:pic>
      <p:pic>
        <p:nvPicPr>
          <p:cNvPr id="41" name="图片 4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250663" y="1900691"/>
            <a:ext cx="6170141" cy="3684486"/>
          </a:xfrm>
          <a:prstGeom prst="rect">
            <a:avLst/>
          </a:prstGeom>
        </p:spPr>
      </p:pic>
      <p:sp>
        <p:nvSpPr>
          <p:cNvPr id="42" name="TextBox 9"/>
          <p:cNvSpPr txBox="1">
            <a:spLocks noChangeArrowheads="1"/>
          </p:cNvSpPr>
          <p:nvPr/>
        </p:nvSpPr>
        <p:spPr bwMode="auto">
          <a:xfrm>
            <a:off x="369133" y="5650491"/>
            <a:ext cx="11354780" cy="606169"/>
          </a:xfrm>
          <a:prstGeom prst="rect">
            <a:avLst/>
          </a:prstGeom>
          <a:noFill/>
          <a:ln w="19050">
            <a:solidFill>
              <a:srgbClr val="314865"/>
            </a:solidFill>
            <a:miter lim="800000"/>
          </a:ln>
        </p:spPr>
        <p:txBody>
          <a:bodyPr wrap="square" lIns="84003" tIns="41994" rIns="84003" bIns="41994">
            <a:spAutoFit/>
          </a:bodyPr>
          <a:lstStyle/>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龟山公园总规划面积约为</a:t>
            </a:r>
            <a:r>
              <a:rPr lang="en-US" altLang="zh-CN" sz="1200" dirty="0">
                <a:solidFill>
                  <a:srgbClr val="000000"/>
                </a:solidFill>
                <a:latin typeface="微软雅黑" panose="020B0503020204020204" pitchFamily="34" charset="-122"/>
                <a:ea typeface="微软雅黑" panose="020B0503020204020204" pitchFamily="34" charset="-122"/>
              </a:rPr>
              <a:t>72</a:t>
            </a:r>
            <a:r>
              <a:rPr lang="zh-CN" altLang="en-US" sz="1200" dirty="0">
                <a:solidFill>
                  <a:srgbClr val="000000"/>
                </a:solidFill>
                <a:latin typeface="微软雅黑" panose="020B0503020204020204" pitchFamily="34" charset="-122"/>
                <a:ea typeface="微软雅黑" panose="020B0503020204020204" pitchFamily="34" charset="-122"/>
              </a:rPr>
              <a:t>公顷，北至马青路与龟山北路，东南至龟山南路，西至三都路。</a:t>
            </a:r>
            <a:endParaRPr lang="en-US" altLang="zh-CN" sz="1200" dirty="0">
              <a:solidFill>
                <a:srgbClr val="000000"/>
              </a:solidFill>
              <a:latin typeface="微软雅黑" panose="020B0503020204020204" pitchFamily="34" charset="-122"/>
              <a:ea typeface="微软雅黑" panose="020B0503020204020204" pitchFamily="34" charset="-122"/>
            </a:endParaRPr>
          </a:p>
          <a:p>
            <a:pPr marL="284480" indent="-284480" algn="just" defTabSz="746125">
              <a:lnSpc>
                <a:spcPct val="150000"/>
              </a:lnSpc>
              <a:buFont typeface="Wingdings" panose="05000000000000000000" pitchFamily="2" charset="2"/>
              <a:buChar char="Ø"/>
            </a:pPr>
            <a:r>
              <a:rPr lang="zh-CN" altLang="en-US" sz="1200" dirty="0">
                <a:solidFill>
                  <a:srgbClr val="000000"/>
                </a:solidFill>
                <a:latin typeface="微软雅黑" panose="020B0503020204020204" pitchFamily="34" charset="-122"/>
                <a:ea typeface="微软雅黑" panose="020B0503020204020204" pitchFamily="34" charset="-122"/>
              </a:rPr>
              <a:t>蔡尖尾山公园总面积约</a:t>
            </a:r>
            <a:r>
              <a:rPr lang="en-US" altLang="zh-CN" sz="1200" dirty="0">
                <a:solidFill>
                  <a:srgbClr val="000000"/>
                </a:solidFill>
                <a:latin typeface="微软雅黑" panose="020B0503020204020204" pitchFamily="34" charset="-122"/>
                <a:ea typeface="微软雅黑" panose="020B0503020204020204" pitchFamily="34" charset="-122"/>
              </a:rPr>
              <a:t>1670</a:t>
            </a:r>
            <a:r>
              <a:rPr lang="zh-CN" altLang="en-US" sz="1200" dirty="0">
                <a:solidFill>
                  <a:srgbClr val="000000"/>
                </a:solidFill>
                <a:latin typeface="微软雅黑" panose="020B0503020204020204" pitchFamily="34" charset="-122"/>
                <a:ea typeface="微软雅黑" panose="020B0503020204020204" pitchFamily="34" charset="-122"/>
              </a:rPr>
              <a:t>公顷，为海沧中心城区的大型绿肺，处于项目西北方向。</a:t>
            </a:r>
          </a:p>
        </p:txBody>
      </p:sp>
      <p:sp>
        <p:nvSpPr>
          <p:cNvPr id="9"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项目周边环境：</a:t>
            </a:r>
            <a:r>
              <a:rPr lang="zh-CN" altLang="en-US" sz="2000" dirty="0">
                <a:latin typeface="微软雅黑" panose="020B0503020204020204" pitchFamily="34" charset="-122"/>
                <a:ea typeface="微软雅黑" panose="020B0503020204020204" pitchFamily="34" charset="-122"/>
              </a:rPr>
              <a:t>临港新城周边园区规划丰富，未来将形成大量产业人口集聚，为本项目未来人居、休闲、商服等各业态的发展，提供了有力的支撑。</a:t>
            </a:r>
          </a:p>
        </p:txBody>
      </p:sp>
      <p:grpSp>
        <p:nvGrpSpPr>
          <p:cNvPr id="29" name="组合 7"/>
          <p:cNvGrpSpPr/>
          <p:nvPr/>
        </p:nvGrpSpPr>
        <p:grpSpPr bwMode="auto">
          <a:xfrm>
            <a:off x="427264" y="2061250"/>
            <a:ext cx="10697936" cy="4542289"/>
            <a:chOff x="343026" y="900694"/>
            <a:chExt cx="10255138" cy="5173451"/>
          </a:xfrm>
        </p:grpSpPr>
        <p:grpSp>
          <p:nvGrpSpPr>
            <p:cNvPr id="30" name="组合 12"/>
            <p:cNvGrpSpPr/>
            <p:nvPr/>
          </p:nvGrpSpPr>
          <p:grpSpPr bwMode="auto">
            <a:xfrm>
              <a:off x="343026" y="900694"/>
              <a:ext cx="9829929" cy="5173451"/>
              <a:chOff x="343026" y="976210"/>
              <a:chExt cx="9719694" cy="5093480"/>
            </a:xfrm>
          </p:grpSpPr>
          <p:pic>
            <p:nvPicPr>
              <p:cNvPr id="32" name="Picture 2"/>
              <p:cNvPicPr>
                <a:picLocks noChangeAspect="1" noChangeArrowheads="1"/>
              </p:cNvPicPr>
              <p:nvPr/>
            </p:nvPicPr>
            <p:blipFill>
              <a:blip r:embed="rId2" cstate="email">
                <a:grayscl/>
                <a:extLst>
                  <a:ext uri="{28A0092B-C50C-407E-A947-70E740481C1C}">
                    <a14:useLocalDpi xmlns:a14="http://schemas.microsoft.com/office/drawing/2010/main"/>
                  </a:ext>
                </a:extLst>
              </a:blip>
              <a:srcRect/>
              <a:stretch>
                <a:fillRect/>
              </a:stretch>
            </p:blipFill>
            <p:spPr bwMode="auto">
              <a:xfrm>
                <a:off x="1614000" y="976210"/>
                <a:ext cx="7719180" cy="4479824"/>
              </a:xfrm>
              <a:prstGeom prst="rect">
                <a:avLst/>
              </a:prstGeom>
              <a:noFill/>
              <a:ln w="9525">
                <a:noFill/>
                <a:miter lim="800000"/>
                <a:headEnd/>
                <a:tailEnd/>
              </a:ln>
            </p:spPr>
          </p:pic>
          <p:sp>
            <p:nvSpPr>
              <p:cNvPr id="33" name="任意多边形 32"/>
              <p:cNvSpPr/>
              <p:nvPr/>
            </p:nvSpPr>
            <p:spPr>
              <a:xfrm>
                <a:off x="3772750" y="1639460"/>
                <a:ext cx="1755941" cy="1597550"/>
              </a:xfrm>
              <a:custGeom>
                <a:avLst/>
                <a:gdLst>
                  <a:gd name="connsiteX0" fmla="*/ 493986 w 1755228"/>
                  <a:gd name="connsiteY0" fmla="*/ 0 h 1597572"/>
                  <a:gd name="connsiteX1" fmla="*/ 504496 w 1755228"/>
                  <a:gd name="connsiteY1" fmla="*/ 178676 h 1597572"/>
                  <a:gd name="connsiteX2" fmla="*/ 73572 w 1755228"/>
                  <a:gd name="connsiteY2" fmla="*/ 1324303 h 1597572"/>
                  <a:gd name="connsiteX3" fmla="*/ 0 w 1755228"/>
                  <a:gd name="connsiteY3" fmla="*/ 1387365 h 1597572"/>
                  <a:gd name="connsiteX4" fmla="*/ 767255 w 1755228"/>
                  <a:gd name="connsiteY4" fmla="*/ 1576552 h 1597572"/>
                  <a:gd name="connsiteX5" fmla="*/ 1240221 w 1755228"/>
                  <a:gd name="connsiteY5" fmla="*/ 1597572 h 1597572"/>
                  <a:gd name="connsiteX6" fmla="*/ 1418896 w 1755228"/>
                  <a:gd name="connsiteY6" fmla="*/ 924910 h 1597572"/>
                  <a:gd name="connsiteX7" fmla="*/ 1492469 w 1755228"/>
                  <a:gd name="connsiteY7" fmla="*/ 704193 h 1597572"/>
                  <a:gd name="connsiteX8" fmla="*/ 1681655 w 1755228"/>
                  <a:gd name="connsiteY8" fmla="*/ 283779 h 1597572"/>
                  <a:gd name="connsiteX9" fmla="*/ 1755228 w 1755228"/>
                  <a:gd name="connsiteY9" fmla="*/ 21020 h 1597572"/>
                  <a:gd name="connsiteX10" fmla="*/ 1051034 w 1755228"/>
                  <a:gd name="connsiteY10" fmla="*/ 52552 h 1597572"/>
                  <a:gd name="connsiteX11" fmla="*/ 493986 w 1755228"/>
                  <a:gd name="connsiteY11" fmla="*/ 0 h 1597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5228" h="1597572">
                    <a:moveTo>
                      <a:pt x="493986" y="0"/>
                    </a:moveTo>
                    <a:lnTo>
                      <a:pt x="504496" y="178676"/>
                    </a:lnTo>
                    <a:lnTo>
                      <a:pt x="73572" y="1324303"/>
                    </a:lnTo>
                    <a:lnTo>
                      <a:pt x="0" y="1387365"/>
                    </a:lnTo>
                    <a:lnTo>
                      <a:pt x="767255" y="1576552"/>
                    </a:lnTo>
                    <a:lnTo>
                      <a:pt x="1240221" y="1597572"/>
                    </a:lnTo>
                    <a:lnTo>
                      <a:pt x="1418896" y="924910"/>
                    </a:lnTo>
                    <a:lnTo>
                      <a:pt x="1492469" y="704193"/>
                    </a:lnTo>
                    <a:lnTo>
                      <a:pt x="1681655" y="283779"/>
                    </a:lnTo>
                    <a:lnTo>
                      <a:pt x="1755228" y="21020"/>
                    </a:lnTo>
                    <a:lnTo>
                      <a:pt x="1051034" y="52552"/>
                    </a:lnTo>
                    <a:lnTo>
                      <a:pt x="493986" y="0"/>
                    </a:lnTo>
                    <a:close/>
                  </a:path>
                </a:pathLst>
              </a:custGeom>
              <a:solidFill>
                <a:schemeClr val="accent5">
                  <a:alpha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4" name="任意多边形 33"/>
              <p:cNvSpPr/>
              <p:nvPr/>
            </p:nvSpPr>
            <p:spPr>
              <a:xfrm>
                <a:off x="2343540" y="1659994"/>
                <a:ext cx="1861031" cy="1303914"/>
              </a:xfrm>
              <a:custGeom>
                <a:avLst/>
                <a:gdLst>
                  <a:gd name="connsiteX0" fmla="*/ 1849821 w 1860331"/>
                  <a:gd name="connsiteY0" fmla="*/ 0 h 1303283"/>
                  <a:gd name="connsiteX1" fmla="*/ 1860331 w 1860331"/>
                  <a:gd name="connsiteY1" fmla="*/ 199697 h 1303283"/>
                  <a:gd name="connsiteX2" fmla="*/ 1429407 w 1860331"/>
                  <a:gd name="connsiteY2" fmla="*/ 1292773 h 1303283"/>
                  <a:gd name="connsiteX3" fmla="*/ 1313793 w 1860331"/>
                  <a:gd name="connsiteY3" fmla="*/ 1303283 h 1303283"/>
                  <a:gd name="connsiteX4" fmla="*/ 0 w 1860331"/>
                  <a:gd name="connsiteY4" fmla="*/ 987973 h 1303283"/>
                  <a:gd name="connsiteX5" fmla="*/ 725214 w 1860331"/>
                  <a:gd name="connsiteY5" fmla="*/ 336332 h 1303283"/>
                  <a:gd name="connsiteX6" fmla="*/ 1198179 w 1860331"/>
                  <a:gd name="connsiteY6" fmla="*/ 220718 h 1303283"/>
                  <a:gd name="connsiteX7" fmla="*/ 1849821 w 1860331"/>
                  <a:gd name="connsiteY7" fmla="*/ 0 h 1303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60331" h="1303283">
                    <a:moveTo>
                      <a:pt x="1849821" y="0"/>
                    </a:moveTo>
                    <a:lnTo>
                      <a:pt x="1860331" y="199697"/>
                    </a:lnTo>
                    <a:lnTo>
                      <a:pt x="1429407" y="1292773"/>
                    </a:lnTo>
                    <a:lnTo>
                      <a:pt x="1313793" y="1303283"/>
                    </a:lnTo>
                    <a:lnTo>
                      <a:pt x="0" y="987973"/>
                    </a:lnTo>
                    <a:lnTo>
                      <a:pt x="725214" y="336332"/>
                    </a:lnTo>
                    <a:lnTo>
                      <a:pt x="1198179" y="220718"/>
                    </a:lnTo>
                    <a:lnTo>
                      <a:pt x="1849821" y="0"/>
                    </a:lnTo>
                    <a:close/>
                  </a:path>
                </a:pathLst>
              </a:custGeom>
              <a:solidFill>
                <a:srgbClr val="C00000">
                  <a:alpha val="5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5" name="任意多边形 34"/>
              <p:cNvSpPr/>
              <p:nvPr/>
            </p:nvSpPr>
            <p:spPr>
              <a:xfrm>
                <a:off x="2049291" y="2785261"/>
                <a:ext cx="4362148" cy="2217679"/>
              </a:xfrm>
              <a:custGeom>
                <a:avLst/>
                <a:gdLst>
                  <a:gd name="connsiteX0" fmla="*/ 4361793 w 4361793"/>
                  <a:gd name="connsiteY0" fmla="*/ 2091559 h 2217683"/>
                  <a:gd name="connsiteX1" fmla="*/ 4330262 w 4361793"/>
                  <a:gd name="connsiteY1" fmla="*/ 2217683 h 2217683"/>
                  <a:gd name="connsiteX2" fmla="*/ 0 w 4361793"/>
                  <a:gd name="connsiteY2" fmla="*/ 1608083 h 2217683"/>
                  <a:gd name="connsiteX3" fmla="*/ 84083 w 4361793"/>
                  <a:gd name="connsiteY3" fmla="*/ 998483 h 2217683"/>
                  <a:gd name="connsiteX4" fmla="*/ 31531 w 4361793"/>
                  <a:gd name="connsiteY4" fmla="*/ 924911 h 2217683"/>
                  <a:gd name="connsiteX5" fmla="*/ 388883 w 4361793"/>
                  <a:gd name="connsiteY5" fmla="*/ 0 h 2217683"/>
                  <a:gd name="connsiteX6" fmla="*/ 2974428 w 4361793"/>
                  <a:gd name="connsiteY6" fmla="*/ 546538 h 2217683"/>
                  <a:gd name="connsiteX7" fmla="*/ 2848304 w 4361793"/>
                  <a:gd name="connsiteY7" fmla="*/ 1061545 h 2217683"/>
                  <a:gd name="connsiteX8" fmla="*/ 2879835 w 4361793"/>
                  <a:gd name="connsiteY8" fmla="*/ 1313793 h 2217683"/>
                  <a:gd name="connsiteX9" fmla="*/ 4361793 w 4361793"/>
                  <a:gd name="connsiteY9" fmla="*/ 2091559 h 22176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61793" h="2217683">
                    <a:moveTo>
                      <a:pt x="4361793" y="2091559"/>
                    </a:moveTo>
                    <a:lnTo>
                      <a:pt x="4330262" y="2217683"/>
                    </a:lnTo>
                    <a:lnTo>
                      <a:pt x="0" y="1608083"/>
                    </a:lnTo>
                    <a:lnTo>
                      <a:pt x="84083" y="998483"/>
                    </a:lnTo>
                    <a:lnTo>
                      <a:pt x="31531" y="924911"/>
                    </a:lnTo>
                    <a:lnTo>
                      <a:pt x="388883" y="0"/>
                    </a:lnTo>
                    <a:lnTo>
                      <a:pt x="2974428" y="546538"/>
                    </a:lnTo>
                    <a:lnTo>
                      <a:pt x="2848304" y="1061545"/>
                    </a:lnTo>
                    <a:lnTo>
                      <a:pt x="2879835" y="1313793"/>
                    </a:lnTo>
                    <a:lnTo>
                      <a:pt x="4361793" y="2091559"/>
                    </a:lnTo>
                    <a:close/>
                  </a:path>
                </a:pathLst>
              </a:custGeom>
              <a:solidFill>
                <a:srgbClr val="7030A0">
                  <a:alpha val="50000"/>
                </a:srgb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6" name="任意多边形 35"/>
              <p:cNvSpPr/>
              <p:nvPr/>
            </p:nvSpPr>
            <p:spPr>
              <a:xfrm>
                <a:off x="8092863" y="3961863"/>
                <a:ext cx="240749" cy="188913"/>
              </a:xfrm>
              <a:custGeom>
                <a:avLst/>
                <a:gdLst>
                  <a:gd name="connsiteX0" fmla="*/ 0 w 241738"/>
                  <a:gd name="connsiteY0" fmla="*/ 63062 h 189186"/>
                  <a:gd name="connsiteX1" fmla="*/ 73572 w 241738"/>
                  <a:gd name="connsiteY1" fmla="*/ 189186 h 189186"/>
                  <a:gd name="connsiteX2" fmla="*/ 241738 w 241738"/>
                  <a:gd name="connsiteY2" fmla="*/ 157655 h 189186"/>
                  <a:gd name="connsiteX3" fmla="*/ 147144 w 241738"/>
                  <a:gd name="connsiteY3" fmla="*/ 0 h 189186"/>
                  <a:gd name="connsiteX4" fmla="*/ 0 w 241738"/>
                  <a:gd name="connsiteY4" fmla="*/ 63062 h 1891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38" h="189186">
                    <a:moveTo>
                      <a:pt x="0" y="63062"/>
                    </a:moveTo>
                    <a:lnTo>
                      <a:pt x="73572" y="189186"/>
                    </a:lnTo>
                    <a:lnTo>
                      <a:pt x="241738" y="157655"/>
                    </a:lnTo>
                    <a:lnTo>
                      <a:pt x="147144" y="0"/>
                    </a:lnTo>
                    <a:lnTo>
                      <a:pt x="0" y="63062"/>
                    </a:lnTo>
                    <a:close/>
                  </a:path>
                </a:pathLst>
              </a:custGeom>
              <a:solidFill>
                <a:schemeClr val="accent6">
                  <a:alpha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sp>
            <p:nvSpPr>
              <p:cNvPr id="37" name="矩形 36"/>
              <p:cNvSpPr/>
              <p:nvPr/>
            </p:nvSpPr>
            <p:spPr>
              <a:xfrm>
                <a:off x="6484610" y="4339690"/>
                <a:ext cx="2160449" cy="1432416"/>
              </a:xfrm>
              <a:prstGeom prst="rect">
                <a:avLst/>
              </a:prstGeom>
              <a:solidFill>
                <a:schemeClr val="accent6"/>
              </a:solidFill>
            </p:spPr>
            <p:txBody>
              <a:bodyPr wrap="square">
                <a:spAutoFit/>
              </a:bodyPr>
              <a:lstStyle/>
              <a:p>
                <a:pPr fontAlgn="auto">
                  <a:spcBef>
                    <a:spcPts val="0"/>
                  </a:spcBef>
                  <a:spcAft>
                    <a:spcPts val="600"/>
                  </a:spcAft>
                  <a:defRPr/>
                </a:pPr>
                <a:r>
                  <a:rPr lang="zh-CN" altLang="en-US" sz="1600" b="1" dirty="0">
                    <a:solidFill>
                      <a:schemeClr val="bg1"/>
                    </a:solidFill>
                    <a:latin typeface="微软雅黑" panose="020B0503020204020204" pitchFamily="34" charset="-122"/>
                    <a:ea typeface="微软雅黑" panose="020B0503020204020204" pitchFamily="34" charset="-122"/>
                  </a:rPr>
                  <a:t>海峡文创中心</a:t>
                </a:r>
                <a:r>
                  <a:rPr lang="en-US" altLang="zh-CN" sz="1600" b="1" dirty="0">
                    <a:solidFill>
                      <a:schemeClr val="bg1"/>
                    </a:solidFill>
                    <a:latin typeface="微软雅黑" panose="020B0503020204020204" pitchFamily="34" charset="-122"/>
                    <a:ea typeface="微软雅黑" panose="020B0503020204020204" pitchFamily="34" charset="-122"/>
                  </a:rPr>
                  <a:t>——</a:t>
                </a:r>
              </a:p>
              <a:p>
                <a:pPr fontAlgn="auto">
                  <a:spcBef>
                    <a:spcPts val="0"/>
                  </a:spcBef>
                  <a:spcAft>
                    <a:spcPts val="0"/>
                  </a:spcAft>
                  <a:defRPr/>
                </a:pPr>
                <a:r>
                  <a:rPr lang="zh-CN" altLang="en-US" sz="1200" dirty="0">
                    <a:solidFill>
                      <a:schemeClr val="bg1"/>
                    </a:solidFill>
                    <a:latin typeface="微软雅黑" panose="020B0503020204020204" pitchFamily="34" charset="-122"/>
                    <a:ea typeface="微软雅黑" panose="020B0503020204020204" pitchFamily="34" charset="-122"/>
                  </a:rPr>
                  <a:t>总建</a:t>
                </a:r>
                <a:r>
                  <a:rPr lang="en-US" altLang="zh-CN" sz="1200" dirty="0">
                    <a:solidFill>
                      <a:schemeClr val="bg1"/>
                    </a:solidFill>
                    <a:latin typeface="微软雅黑" panose="020B0503020204020204" pitchFamily="34" charset="-122"/>
                    <a:ea typeface="微软雅黑" panose="020B0503020204020204" pitchFamily="34" charset="-122"/>
                  </a:rPr>
                  <a:t>13</a:t>
                </a:r>
                <a:r>
                  <a:rPr lang="zh-CN" altLang="en-US" sz="1200" dirty="0">
                    <a:solidFill>
                      <a:schemeClr val="bg1"/>
                    </a:solidFill>
                    <a:latin typeface="微软雅黑" panose="020B0503020204020204" pitchFamily="34" charset="-122"/>
                    <a:ea typeface="微软雅黑" panose="020B0503020204020204" pitchFamily="34" charset="-122"/>
                  </a:rPr>
                  <a:t>万平，主力引进大量来自海峡两岸的影视制作、出版发行、信息消费、跨境电商等相关联的高端产业入驻。</a:t>
                </a:r>
              </a:p>
            </p:txBody>
          </p:sp>
          <p:sp>
            <p:nvSpPr>
              <p:cNvPr id="38" name="矩形 20"/>
              <p:cNvSpPr>
                <a:spLocks noChangeArrowheads="1"/>
              </p:cNvSpPr>
              <p:nvPr/>
            </p:nvSpPr>
            <p:spPr bwMode="auto">
              <a:xfrm>
                <a:off x="440806" y="4637274"/>
                <a:ext cx="3248686" cy="1432416"/>
              </a:xfrm>
              <a:prstGeom prst="rect">
                <a:avLst/>
              </a:prstGeom>
              <a:solidFill>
                <a:srgbClr val="7030A0"/>
              </a:solidFill>
              <a:ln w="9525">
                <a:noFill/>
                <a:miter lim="800000"/>
              </a:ln>
            </p:spPr>
            <p:txBody>
              <a:bodyPr wrap="square">
                <a:spAutoFit/>
              </a:bodyPr>
              <a:lstStyle/>
              <a:p>
                <a:pPr>
                  <a:spcAft>
                    <a:spcPts val="600"/>
                  </a:spcAft>
                </a:pPr>
                <a:r>
                  <a:rPr lang="zh-CN" altLang="en-US" sz="1600" b="1" dirty="0">
                    <a:solidFill>
                      <a:schemeClr val="bg1"/>
                    </a:solidFill>
                    <a:latin typeface="微软雅黑" panose="020B0503020204020204" pitchFamily="34" charset="-122"/>
                    <a:ea typeface="微软雅黑" panose="020B0503020204020204" pitchFamily="34" charset="-122"/>
                  </a:rPr>
                  <a:t>厦门海沧保税港区</a:t>
                </a:r>
                <a:r>
                  <a:rPr lang="en-US" altLang="zh-CN" sz="1600" b="1" dirty="0">
                    <a:solidFill>
                      <a:schemeClr val="bg1"/>
                    </a:solidFill>
                    <a:latin typeface="微软雅黑" panose="020B0503020204020204" pitchFamily="34" charset="-122"/>
                    <a:ea typeface="微软雅黑" panose="020B0503020204020204" pitchFamily="34" charset="-122"/>
                  </a:rPr>
                  <a:t>——</a:t>
                </a:r>
              </a:p>
              <a:p>
                <a:r>
                  <a:rPr lang="zh-CN" altLang="en-US" sz="1200" dirty="0">
                    <a:solidFill>
                      <a:schemeClr val="bg1"/>
                    </a:solidFill>
                    <a:latin typeface="微软雅黑" panose="020B0503020204020204" pitchFamily="34" charset="-122"/>
                    <a:ea typeface="微软雅黑" panose="020B0503020204020204" pitchFamily="34" charset="-122"/>
                  </a:rPr>
                  <a:t>总体规划面积</a:t>
                </a:r>
                <a:r>
                  <a:rPr lang="en-US" altLang="zh-CN" sz="1200" dirty="0">
                    <a:solidFill>
                      <a:schemeClr val="bg1"/>
                    </a:solidFill>
                    <a:latin typeface="微软雅黑" panose="020B0503020204020204" pitchFamily="34" charset="-122"/>
                    <a:ea typeface="微软雅黑" panose="020B0503020204020204" pitchFamily="34" charset="-122"/>
                  </a:rPr>
                  <a:t>9.51</a:t>
                </a:r>
                <a:r>
                  <a:rPr lang="zh-CN" altLang="en-US" sz="1200" dirty="0">
                    <a:solidFill>
                      <a:schemeClr val="bg1"/>
                    </a:solidFill>
                    <a:latin typeface="微软雅黑" panose="020B0503020204020204" pitchFamily="34" charset="-122"/>
                    <a:ea typeface="微软雅黑" panose="020B0503020204020204" pitchFamily="34" charset="-122"/>
                  </a:rPr>
                  <a:t>平方公里，区内分为港口作业、物流仓储、出口加工、口岸查验、铁路卸装和配套服务等</a:t>
                </a: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大功能区。</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分析：主题性，差异性业态或成突破口。</a:t>
                </a:r>
              </a:p>
            </p:txBody>
          </p:sp>
          <p:sp>
            <p:nvSpPr>
              <p:cNvPr id="39" name="矩形 21"/>
              <p:cNvSpPr>
                <a:spLocks noChangeArrowheads="1"/>
              </p:cNvSpPr>
              <p:nvPr/>
            </p:nvSpPr>
            <p:spPr bwMode="auto">
              <a:xfrm>
                <a:off x="6043442" y="1996965"/>
                <a:ext cx="4019278" cy="1294216"/>
              </a:xfrm>
              <a:prstGeom prst="rect">
                <a:avLst/>
              </a:prstGeom>
              <a:solidFill>
                <a:schemeClr val="accent1"/>
              </a:solidFill>
              <a:ln w="9525">
                <a:noFill/>
                <a:miter lim="800000"/>
              </a:ln>
            </p:spPr>
            <p:txBody>
              <a:bodyPr wrap="square">
                <a:spAutoFit/>
              </a:bodyPr>
              <a:lstStyle/>
              <a:p>
                <a:pPr>
                  <a:spcAft>
                    <a:spcPts val="600"/>
                  </a:spcAft>
                </a:pPr>
                <a:r>
                  <a:rPr lang="zh-CN" altLang="en-US" sz="1600" b="1" dirty="0">
                    <a:solidFill>
                      <a:schemeClr val="bg1"/>
                    </a:solidFill>
                    <a:latin typeface="微软雅黑" panose="020B0503020204020204" pitchFamily="34" charset="-122"/>
                    <a:ea typeface="微软雅黑" panose="020B0503020204020204" pitchFamily="34" charset="-122"/>
                  </a:rPr>
                  <a:t>信息产业园</a:t>
                </a:r>
                <a:r>
                  <a:rPr lang="en-US" altLang="zh-CN" sz="1600" b="1" dirty="0">
                    <a:solidFill>
                      <a:schemeClr val="bg1"/>
                    </a:solidFill>
                    <a:latin typeface="微软雅黑" panose="020B0503020204020204" pitchFamily="34" charset="-122"/>
                    <a:ea typeface="微软雅黑" panose="020B0503020204020204" pitchFamily="34" charset="-122"/>
                  </a:rPr>
                  <a:t>——</a:t>
                </a:r>
              </a:p>
              <a:p>
                <a:r>
                  <a:rPr lang="zh-CN" altLang="en-US" sz="1200" dirty="0">
                    <a:solidFill>
                      <a:schemeClr val="bg1"/>
                    </a:solidFill>
                    <a:latin typeface="微软雅黑" panose="020B0503020204020204" pitchFamily="34" charset="-122"/>
                    <a:ea typeface="微软雅黑" panose="020B0503020204020204" pitchFamily="34" charset="-122"/>
                  </a:rPr>
                  <a:t>建设信息消费产业集聚区，打造绿色、低碳、智能化的信息消费智慧园区，园区总占地</a:t>
                </a:r>
                <a:r>
                  <a:rPr lang="en-US" altLang="zh-CN" sz="1200" dirty="0">
                    <a:solidFill>
                      <a:schemeClr val="bg1"/>
                    </a:solidFill>
                    <a:latin typeface="微软雅黑" panose="020B0503020204020204" pitchFamily="34" charset="-122"/>
                    <a:ea typeface="微软雅黑" panose="020B0503020204020204" pitchFamily="34" charset="-122"/>
                  </a:rPr>
                  <a:t>3.21</a:t>
                </a:r>
                <a:r>
                  <a:rPr lang="zh-CN" altLang="en-US" sz="1200" dirty="0">
                    <a:solidFill>
                      <a:schemeClr val="bg1"/>
                    </a:solidFill>
                    <a:latin typeface="微软雅黑" panose="020B0503020204020204" pitchFamily="34" charset="-122"/>
                    <a:ea typeface="微软雅黑" panose="020B0503020204020204" pitchFamily="34" charset="-122"/>
                  </a:rPr>
                  <a:t>平方公里，规划就业人口为</a:t>
                </a: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万人。</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分析：庞大的就业人群，能良好培育周边商业氛围。</a:t>
                </a:r>
              </a:p>
            </p:txBody>
          </p:sp>
          <p:sp>
            <p:nvSpPr>
              <p:cNvPr id="43" name="矩形 22"/>
              <p:cNvSpPr>
                <a:spLocks noChangeArrowheads="1"/>
              </p:cNvSpPr>
              <p:nvPr/>
            </p:nvSpPr>
            <p:spPr bwMode="auto">
              <a:xfrm>
                <a:off x="343026" y="1334173"/>
                <a:ext cx="2105603" cy="1087141"/>
              </a:xfrm>
              <a:prstGeom prst="rect">
                <a:avLst/>
              </a:prstGeom>
              <a:solidFill>
                <a:schemeClr val="accent2"/>
              </a:solidFill>
              <a:ln w="9525">
                <a:noFill/>
                <a:miter lim="800000"/>
              </a:ln>
            </p:spPr>
            <p:txBody>
              <a:bodyPr wrap="square">
                <a:spAutoFit/>
              </a:bodyPr>
              <a:lstStyle/>
              <a:p>
                <a:pPr>
                  <a:spcAft>
                    <a:spcPts val="600"/>
                  </a:spcAft>
                </a:pPr>
                <a:r>
                  <a:rPr lang="zh-CN" altLang="en-US" sz="1600" b="1" dirty="0">
                    <a:solidFill>
                      <a:schemeClr val="bg1"/>
                    </a:solidFill>
                    <a:latin typeface="微软雅黑" panose="020B0503020204020204" pitchFamily="34" charset="-122"/>
                    <a:ea typeface="微软雅黑" panose="020B0503020204020204" pitchFamily="34" charset="-122"/>
                  </a:rPr>
                  <a:t>古楼小镇</a:t>
                </a:r>
                <a:r>
                  <a:rPr lang="en-US" altLang="zh-CN" sz="1600" b="1" dirty="0">
                    <a:solidFill>
                      <a:schemeClr val="bg1"/>
                    </a:solidFill>
                    <a:latin typeface="微软雅黑" panose="020B0503020204020204" pitchFamily="34" charset="-122"/>
                    <a:ea typeface="微软雅黑" panose="020B0503020204020204" pitchFamily="34" charset="-122"/>
                  </a:rPr>
                  <a:t>——</a:t>
                </a:r>
              </a:p>
              <a:p>
                <a:r>
                  <a:rPr lang="zh-CN" altLang="zh-CN" sz="1200" dirty="0">
                    <a:solidFill>
                      <a:schemeClr val="bg1"/>
                    </a:solidFill>
                    <a:latin typeface="微软雅黑" panose="020B0503020204020204" pitchFamily="34" charset="-122"/>
                    <a:ea typeface="微软雅黑" panose="020B0503020204020204" pitchFamily="34" charset="-122"/>
                  </a:rPr>
                  <a:t>建设综合性、多功能、多业态的小型旅游产业区和生态居住区。</a:t>
                </a:r>
                <a:endParaRPr lang="en-US" altLang="zh-CN" sz="1200" dirty="0">
                  <a:solidFill>
                    <a:schemeClr val="bg1"/>
                  </a:solidFill>
                  <a:latin typeface="微软雅黑" panose="020B0503020204020204" pitchFamily="34" charset="-122"/>
                  <a:ea typeface="微软雅黑" panose="020B0503020204020204" pitchFamily="34" charset="-122"/>
                </a:endParaRPr>
              </a:p>
            </p:txBody>
          </p:sp>
          <p:cxnSp>
            <p:nvCxnSpPr>
              <p:cNvPr id="44" name="直接连接符 43"/>
              <p:cNvCxnSpPr/>
              <p:nvPr/>
            </p:nvCxnSpPr>
            <p:spPr>
              <a:xfrm flipV="1">
                <a:off x="4814086" y="2312977"/>
                <a:ext cx="1228586" cy="82136"/>
              </a:xfrm>
              <a:prstGeom prst="line">
                <a:avLst/>
              </a:prstGeom>
              <a:ln w="254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flipH="1">
                <a:off x="7641935" y="4089175"/>
                <a:ext cx="565570" cy="236141"/>
              </a:xfrm>
              <a:prstGeom prst="line">
                <a:avLst/>
              </a:prstGeom>
              <a:ln w="254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直接连接符 45"/>
              <p:cNvCxnSpPr>
                <a:endCxn id="38" idx="0"/>
              </p:cNvCxnSpPr>
              <p:nvPr/>
            </p:nvCxnSpPr>
            <p:spPr>
              <a:xfrm flipH="1">
                <a:off x="2065149" y="4011145"/>
                <a:ext cx="601303" cy="626129"/>
              </a:xfrm>
              <a:prstGeom prst="line">
                <a:avLst/>
              </a:prstGeom>
              <a:ln w="254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47" name="任意多边形 46"/>
              <p:cNvSpPr/>
              <p:nvPr/>
            </p:nvSpPr>
            <p:spPr>
              <a:xfrm>
                <a:off x="2821217" y="988530"/>
                <a:ext cx="739444" cy="967154"/>
              </a:xfrm>
              <a:custGeom>
                <a:avLst/>
                <a:gdLst>
                  <a:gd name="connsiteX0" fmla="*/ 10511 w 325821"/>
                  <a:gd name="connsiteY0" fmla="*/ 378372 h 378372"/>
                  <a:gd name="connsiteX1" fmla="*/ 0 w 325821"/>
                  <a:gd name="connsiteY1" fmla="*/ 31531 h 378372"/>
                  <a:gd name="connsiteX2" fmla="*/ 126124 w 325821"/>
                  <a:gd name="connsiteY2" fmla="*/ 0 h 378372"/>
                  <a:gd name="connsiteX3" fmla="*/ 262759 w 325821"/>
                  <a:gd name="connsiteY3" fmla="*/ 115614 h 378372"/>
                  <a:gd name="connsiteX4" fmla="*/ 325821 w 325821"/>
                  <a:gd name="connsiteY4" fmla="*/ 304800 h 378372"/>
                  <a:gd name="connsiteX5" fmla="*/ 10511 w 325821"/>
                  <a:gd name="connsiteY5" fmla="*/ 378372 h 378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21" h="378372">
                    <a:moveTo>
                      <a:pt x="10511" y="378372"/>
                    </a:moveTo>
                    <a:lnTo>
                      <a:pt x="0" y="31531"/>
                    </a:lnTo>
                    <a:lnTo>
                      <a:pt x="126124" y="0"/>
                    </a:lnTo>
                    <a:lnTo>
                      <a:pt x="262759" y="115614"/>
                    </a:lnTo>
                    <a:lnTo>
                      <a:pt x="325821" y="304800"/>
                    </a:lnTo>
                    <a:lnTo>
                      <a:pt x="10511" y="378372"/>
                    </a:lnTo>
                    <a:close/>
                  </a:path>
                </a:pathLst>
              </a:custGeom>
              <a:solidFill>
                <a:schemeClr val="accent2">
                  <a:alpha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latin typeface="微软雅黑" panose="020B0503020204020204" pitchFamily="34" charset="-122"/>
                  <a:ea typeface="微软雅黑" panose="020B0503020204020204" pitchFamily="34" charset="-122"/>
                </a:endParaRPr>
              </a:p>
            </p:txBody>
          </p:sp>
          <p:cxnSp>
            <p:nvCxnSpPr>
              <p:cNvPr id="48" name="直接连接符 47"/>
              <p:cNvCxnSpPr/>
              <p:nvPr/>
            </p:nvCxnSpPr>
            <p:spPr>
              <a:xfrm flipV="1">
                <a:off x="2353093" y="1471080"/>
                <a:ext cx="674481" cy="310065"/>
              </a:xfrm>
              <a:prstGeom prst="line">
                <a:avLst/>
              </a:prstGeom>
              <a:ln w="2540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pic>
          <p:nvPicPr>
            <p:cNvPr id="31" name="Picture 4" descr="8`A{_W02B0_`NWNYEE0K)R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38731" y="4321216"/>
              <a:ext cx="1859433" cy="1338828"/>
            </a:xfrm>
            <a:prstGeom prst="rect">
              <a:avLst/>
            </a:prstGeom>
            <a:noFill/>
            <a:ln w="9525">
              <a:noFill/>
              <a:miter lim="800000"/>
              <a:headEnd/>
              <a:tailEnd/>
            </a:ln>
          </p:spPr>
        </p:pic>
      </p:grpSp>
      <p:sp>
        <p:nvSpPr>
          <p:cNvPr id="49" name="矩形标注 48"/>
          <p:cNvSpPr/>
          <p:nvPr/>
        </p:nvSpPr>
        <p:spPr>
          <a:xfrm>
            <a:off x="4064577" y="1775073"/>
            <a:ext cx="1167516" cy="326815"/>
          </a:xfrm>
          <a:prstGeom prst="wedgeRectCallout">
            <a:avLst>
              <a:gd name="adj1" fmla="val -49682"/>
              <a:gd name="adj2" fmla="val 282043"/>
            </a:avLst>
          </a:prstGeom>
          <a:solidFill>
            <a:srgbClr val="C0000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本项目</a:t>
            </a:r>
          </a:p>
        </p:txBody>
      </p:sp>
      <p:sp>
        <p:nvSpPr>
          <p:cNvPr id="24"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933065"/>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项目内部商服配套：</a:t>
            </a:r>
            <a:r>
              <a:rPr lang="zh-CN" altLang="en-US" sz="2000" dirty="0">
                <a:latin typeface="微软雅黑" panose="020B0503020204020204" pitchFamily="34" charset="-122"/>
                <a:ea typeface="微软雅黑" panose="020B0503020204020204" pitchFamily="34" charset="-122"/>
              </a:rPr>
              <a:t>临港新城内部规划有临港新城小区、海投自贸城等住宅项目，</a:t>
            </a: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万㎡的文体中心，此外包含临港生活广场、五星级酒店、高档写字楼等休闲、商服配套，内部配套规划完善，未来可依托片区居民生活需求。</a:t>
            </a:r>
          </a:p>
        </p:txBody>
      </p:sp>
      <p:sp>
        <p:nvSpPr>
          <p:cNvPr id="46"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29294" y="2078883"/>
            <a:ext cx="5465466" cy="3864717"/>
          </a:xfrm>
          <a:prstGeom prst="rect">
            <a:avLst/>
          </a:prstGeom>
        </p:spPr>
      </p:pic>
      <p:pic>
        <p:nvPicPr>
          <p:cNvPr id="8" name="图片 31760" descr="鸟瞰--0922 副本"/>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15483" y="2078882"/>
            <a:ext cx="5967475" cy="3864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249690" y="840981"/>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项目人文环境：</a:t>
            </a:r>
            <a:r>
              <a:rPr lang="zh-CN" altLang="en-US" sz="2000" dirty="0">
                <a:latin typeface="微软雅黑" panose="020B0503020204020204" pitchFamily="34" charset="-122"/>
                <a:ea typeface="微软雅黑" panose="020B0503020204020204" pitchFamily="34" charset="-122"/>
              </a:rPr>
              <a:t>片区内人文配套丰富，包含青礁慈济宫、院前社、开台王等文化历史遗产，建设完成的华中师范附属中小学和科技第一幼儿园，以及即将入驻的国际学校等也将完善项目人文教育资源配套。</a:t>
            </a:r>
          </a:p>
        </p:txBody>
      </p:sp>
      <p:pic>
        <p:nvPicPr>
          <p:cNvPr id="2" name="图片 1"/>
          <p:cNvPicPr>
            <a:picLocks noChangeAspect="1"/>
          </p:cNvPicPr>
          <p:nvPr/>
        </p:nvPicPr>
        <p:blipFill>
          <a:blip r:embed="rId2"/>
          <a:stretch>
            <a:fillRect/>
          </a:stretch>
        </p:blipFill>
        <p:spPr>
          <a:xfrm>
            <a:off x="1157287" y="1748292"/>
            <a:ext cx="4705350" cy="2695575"/>
          </a:xfrm>
          <a:prstGeom prst="rect">
            <a:avLst/>
          </a:prstGeom>
        </p:spPr>
      </p:pic>
      <p:pic>
        <p:nvPicPr>
          <p:cNvPr id="4" name="图片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88723" y="4533734"/>
            <a:ext cx="5255077" cy="2071000"/>
          </a:xfrm>
          <a:prstGeom prst="rect">
            <a:avLst/>
          </a:prstGeom>
        </p:spPr>
      </p:pic>
      <p:pic>
        <p:nvPicPr>
          <p:cNvPr id="6" name="图片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28163" y="4533734"/>
            <a:ext cx="3926131" cy="2071000"/>
          </a:xfrm>
          <a:prstGeom prst="rect">
            <a:avLst/>
          </a:prstGeom>
        </p:spPr>
      </p:pic>
      <p:sp>
        <p:nvSpPr>
          <p:cNvPr id="10"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pic>
        <p:nvPicPr>
          <p:cNvPr id="7" name="图片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47000" y="1835378"/>
            <a:ext cx="4329943" cy="260849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816429"/>
            <a:ext cx="11394619" cy="74022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通过</a:t>
            </a:r>
            <a:r>
              <a:rPr lang="en-US" altLang="zh-CN" sz="2000" b="1" dirty="0">
                <a:latin typeface="微软雅黑" panose="020B0503020204020204" pitchFamily="34" charset="-122"/>
                <a:ea typeface="微软雅黑" panose="020B0503020204020204" pitchFamily="34" charset="-122"/>
              </a:rPr>
              <a:t>SWOT</a:t>
            </a:r>
            <a:r>
              <a:rPr lang="zh-CN" altLang="en-US" sz="2000" b="1" dirty="0">
                <a:latin typeface="微软雅黑" panose="020B0503020204020204" pitchFamily="34" charset="-122"/>
                <a:ea typeface="微软雅黑" panose="020B0503020204020204" pitchFamily="34" charset="-122"/>
              </a:rPr>
              <a:t>分析梳理本项目可以抓住的机会点</a:t>
            </a:r>
          </a:p>
        </p:txBody>
      </p:sp>
      <p:graphicFrame>
        <p:nvGraphicFramePr>
          <p:cNvPr id="9" name="Group 57"/>
          <p:cNvGraphicFramePr/>
          <p:nvPr/>
        </p:nvGraphicFramePr>
        <p:xfrm>
          <a:off x="329294" y="1556657"/>
          <a:ext cx="11123386" cy="4783135"/>
        </p:xfrm>
        <a:graphic>
          <a:graphicData uri="http://schemas.openxmlformats.org/drawingml/2006/table">
            <a:tbl>
              <a:tblPr/>
              <a:tblGrid>
                <a:gridCol w="4992391">
                  <a:extLst>
                    <a:ext uri="{9D8B030D-6E8A-4147-A177-3AD203B41FA5}">
                      <a16:colId xmlns:a16="http://schemas.microsoft.com/office/drawing/2014/main" val="20000"/>
                    </a:ext>
                  </a:extLst>
                </a:gridCol>
                <a:gridCol w="3263271">
                  <a:extLst>
                    <a:ext uri="{9D8B030D-6E8A-4147-A177-3AD203B41FA5}">
                      <a16:colId xmlns:a16="http://schemas.microsoft.com/office/drawing/2014/main" val="20001"/>
                    </a:ext>
                  </a:extLst>
                </a:gridCol>
                <a:gridCol w="2867724">
                  <a:extLst>
                    <a:ext uri="{9D8B030D-6E8A-4147-A177-3AD203B41FA5}">
                      <a16:colId xmlns:a16="http://schemas.microsoft.com/office/drawing/2014/main" val="20002"/>
                    </a:ext>
                  </a:extLst>
                </a:gridCol>
              </a:tblGrid>
              <a:tr h="338112">
                <a:tc rowSpan="2">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None/>
                      </a:pPr>
                      <a:endParaRPr kumimoji="0" lang="zh-CN"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w="12700" cap="flat" cmpd="sng" algn="ctr">
                      <a:solidFill>
                        <a:srgbClr val="ACD2DE"/>
                      </a:solidFill>
                      <a:prstDash val="solid"/>
                      <a:round/>
                      <a:headEnd type="none" w="med" len="med"/>
                      <a:tailEnd type="none" w="med" len="med"/>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pP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优势（</a:t>
                      </a:r>
                      <a:r>
                        <a:rPr kumimoji="0" lang="en-US" altLang="zh-CN"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Strengths</a:t>
                      </a: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0"/>
                        </a:spcBef>
                        <a:spcAft>
                          <a:spcPct val="0"/>
                        </a:spcAft>
                        <a:buClrTx/>
                        <a:buSzTx/>
                        <a:buFont typeface="Wingdings 3" panose="05040102010807070707" pitchFamily="18" charset="2"/>
                        <a:buNone/>
                      </a:pP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劣势（</a:t>
                      </a:r>
                      <a:r>
                        <a:rPr kumimoji="0" lang="en-US" altLang="zh-CN"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Weaknesses</a:t>
                      </a: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endPar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tx2">
                        <a:lumMod val="60000"/>
                        <a:lumOff val="40000"/>
                      </a:schemeClr>
                    </a:solidFill>
                  </a:tcPr>
                </a:tc>
                <a:extLst>
                  <a:ext uri="{0D108BD9-81ED-4DB2-BD59-A6C34878D82A}">
                    <a16:rowId xmlns:a16="http://schemas.microsoft.com/office/drawing/2014/main" val="10000"/>
                  </a:ext>
                </a:extLst>
              </a:tr>
              <a:tr h="1457312">
                <a:tc vMerge="1">
                  <a:txBody>
                    <a:bodyPr/>
                    <a:lstStyle/>
                    <a:p>
                      <a:endParaRPr lang="zh-CN"/>
                    </a:p>
                  </a:txBody>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项目周边路网完善，交通可达性强</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项目背靠群山，绿化率较高，整体生态环境良好</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项目区域内保有较多人文、民俗文化</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项目规模大，规划起点高</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bg2">
                        <a:lumMod val="9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区域目前整体人气不足，人流较少</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rPr>
                        <a:t>目前项目内主要以城中村为主，昭示面较弱，区域整体形象较差</a:t>
                      </a:r>
                      <a:endParaRPr kumimoji="0" lang="en-US" altLang="zh-CN"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rPr>
                        <a:t>项目现阶段配套较为不足</a:t>
                      </a:r>
                      <a:endParaRPr kumimoji="0" lang="en-US" altLang="zh-CN"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bg2">
                        <a:lumMod val="90000"/>
                      </a:schemeClr>
                    </a:solidFill>
                  </a:tcPr>
                </a:tc>
                <a:extLst>
                  <a:ext uri="{0D108BD9-81ED-4DB2-BD59-A6C34878D82A}">
                    <a16:rowId xmlns:a16="http://schemas.microsoft.com/office/drawing/2014/main" val="10001"/>
                  </a:ext>
                </a:extLst>
              </a:tr>
              <a:tr h="338112">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None/>
                      </a:pP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机会（</a:t>
                      </a:r>
                      <a:r>
                        <a:rPr kumimoji="0" lang="en-US" altLang="zh-CN"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Opportunities</a:t>
                      </a: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None/>
                      </a:pPr>
                      <a:r>
                        <a:rPr kumimoji="0" lang="zh-CN" altLang="en-US" sz="1400" b="1" i="0" u="none" strike="noStrike" cap="none" normalizeH="0" baseline="0" dirty="0">
                          <a:ln>
                            <a:noFill/>
                          </a:ln>
                          <a:solidFill>
                            <a:schemeClr val="accent2">
                              <a:lumMod val="50000"/>
                            </a:schemeClr>
                          </a:solidFill>
                          <a:effectLst/>
                          <a:latin typeface="微软雅黑" panose="020B0503020204020204" pitchFamily="34" charset="-122"/>
                          <a:ea typeface="微软雅黑" panose="020B0503020204020204" pitchFamily="34" charset="-122"/>
                        </a:rPr>
                        <a:t>定位策略：发挥优势</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B2D2DE"/>
                        </a:buClr>
                        <a:buSzTx/>
                        <a:buFont typeface="Wingdings" panose="05000000000000000000" pitchFamily="2" charset="2"/>
                        <a:buNone/>
                      </a:pPr>
                      <a:r>
                        <a:rPr kumimoji="0" lang="zh-CN" altLang="en-US" sz="1400" b="1" i="0" u="none" strike="noStrike" cap="none" normalizeH="0" baseline="0" dirty="0">
                          <a:ln>
                            <a:noFill/>
                          </a:ln>
                          <a:solidFill>
                            <a:schemeClr val="accent2">
                              <a:lumMod val="50000"/>
                            </a:schemeClr>
                          </a:solidFill>
                          <a:effectLst/>
                          <a:latin typeface="微软雅黑" panose="020B0503020204020204" pitchFamily="34" charset="-122"/>
                          <a:ea typeface="微软雅黑" panose="020B0503020204020204" pitchFamily="34" charset="-122"/>
                        </a:rPr>
                        <a:t>定位策略：弥补劣势</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1543042">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厦门乃至海沧区都处于经济快速发展期，城市拓展需求显著</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项目紧邻信息产业园及海沧自贸区，未来有较好的产业支撑</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海沧目前中西部区城市发展品质较低，</a:t>
                      </a:r>
                      <a:r>
                        <a:rPr lang="zh-CN" altLang="en-US" sz="1400" dirty="0">
                          <a:latin typeface="微软雅黑" panose="020B0503020204020204" pitchFamily="34" charset="-122"/>
                          <a:ea typeface="微软雅黑" panose="020B0503020204020204" pitchFamily="34" charset="-122"/>
                        </a:rPr>
                        <a:t>亟待完善</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项目未来或可吸引角美及周边区域居民</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bg2">
                        <a:lumMod val="9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rPr>
                        <a:t>  利用交通优势，凸显项目未来良好通达性及区位优势</a:t>
                      </a:r>
                      <a:endParaRPr kumimoji="0" lang="en-US" altLang="zh-CN" sz="1400" b="0" i="0" u="none" strike="noStrike" kern="1200" cap="none" normalizeH="0" baseline="0" dirty="0">
                        <a:ln>
                          <a:noFill/>
                        </a:ln>
                        <a:solidFill>
                          <a:schemeClr val="tx1"/>
                        </a:solidFill>
                        <a:effectLst/>
                        <a:latin typeface="微软雅黑" panose="020B0503020204020204" pitchFamily="34" charset="-122"/>
                        <a:ea typeface="微软雅黑" panose="020B0503020204020204" pitchFamily="34" charset="-122"/>
                        <a:cs typeface="+mn-cs"/>
                      </a:endParaRPr>
                    </a:p>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利用项目的景观资源及高起点规划，提升项目档次</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发挥区域人文底蕴优势，塑造项目浓郁的文化人居特质</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弱化项目公共交通较少的现状，放大项目优势交通配套，如地铁规划等</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强化项目整体规划方向，凸显项目未来完善的内部配套，以及人居环境</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38112">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None/>
                      </a:pP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威胁（</a:t>
                      </a:r>
                      <a:r>
                        <a:rPr kumimoji="0" lang="en-US" altLang="zh-CN"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Threats</a:t>
                      </a:r>
                      <a:r>
                        <a:rPr kumimoji="0" lang="zh-CN" altLang="en-US" sz="1400" b="1"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tx2">
                        <a:lumMod val="60000"/>
                        <a:lumOff val="4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B2D2DE"/>
                        </a:buClr>
                        <a:buSzTx/>
                        <a:buFont typeface="Wingdings" panose="05000000000000000000" pitchFamily="2" charset="2"/>
                        <a:buNone/>
                      </a:pPr>
                      <a:r>
                        <a:rPr kumimoji="0" lang="zh-CN" altLang="en-US" sz="1400" b="1" i="0" u="none" strike="noStrike" cap="none" normalizeH="0" baseline="0" dirty="0">
                          <a:ln>
                            <a:noFill/>
                          </a:ln>
                          <a:solidFill>
                            <a:schemeClr val="accent2">
                              <a:lumMod val="50000"/>
                            </a:schemeClr>
                          </a:solidFill>
                          <a:effectLst/>
                          <a:latin typeface="微软雅黑" panose="020B0503020204020204" pitchFamily="34" charset="-122"/>
                          <a:ea typeface="微软雅黑" panose="020B0503020204020204" pitchFamily="34" charset="-122"/>
                        </a:rPr>
                        <a:t>定位策略：利用机会</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ctr" defTabSz="914400" rtl="0" eaLnBrk="1" fontAlgn="base" latinLnBrk="0" hangingPunct="1">
                        <a:lnSpc>
                          <a:spcPct val="100000"/>
                        </a:lnSpc>
                        <a:spcBef>
                          <a:spcPct val="20000"/>
                        </a:spcBef>
                        <a:spcAft>
                          <a:spcPct val="0"/>
                        </a:spcAft>
                        <a:buClr>
                          <a:srgbClr val="B2D2DE"/>
                        </a:buClr>
                        <a:buSzTx/>
                        <a:buFont typeface="Wingdings" panose="05000000000000000000" pitchFamily="2" charset="2"/>
                        <a:buNone/>
                      </a:pPr>
                      <a:r>
                        <a:rPr kumimoji="0" lang="zh-CN" altLang="en-US" sz="1400" b="1" i="0" u="none" strike="noStrike" cap="none" normalizeH="0" baseline="0" dirty="0">
                          <a:ln>
                            <a:noFill/>
                          </a:ln>
                          <a:solidFill>
                            <a:schemeClr val="accent2">
                              <a:lumMod val="50000"/>
                            </a:schemeClr>
                          </a:solidFill>
                          <a:effectLst/>
                          <a:latin typeface="微软雅黑" panose="020B0503020204020204" pitchFamily="34" charset="-122"/>
                          <a:ea typeface="微软雅黑" panose="020B0503020204020204" pitchFamily="34" charset="-122"/>
                        </a:rPr>
                        <a:t>定位策略：规避威胁</a:t>
                      </a: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68445">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马銮湾新城目前发展及影响力较好</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p>
                      <a:pPr marL="36195"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角美片区整体发展同样较为快速</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solidFill>
                      <a:schemeClr val="bg2">
                        <a:lumMod val="90000"/>
                      </a:schemeClr>
                    </a:solid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围绕项目周边良好的产业集群、城市拓展新城区的机会属性，强调项目良好的环境、人文资源</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tc>
                  <a:txBody>
                    <a:bodyPr/>
                    <a:lstStyle>
                      <a:lvl1pPr marL="0" algn="l" defTabSz="914400" rtl="0" eaLnBrk="1" latinLnBrk="0" hangingPunct="1">
                        <a:defRPr sz="1800" kern="1200">
                          <a:solidFill>
                            <a:schemeClr val="tx1"/>
                          </a:solidFill>
                          <a:latin typeface="Arial" panose="020B0604020202020204"/>
                          <a:ea typeface="PMingLiU" panose="02020500000000000000" charset="-120"/>
                        </a:defRPr>
                      </a:lvl1pPr>
                      <a:lvl2pPr marL="457200" algn="l" defTabSz="914400" rtl="0" eaLnBrk="1" latinLnBrk="0" hangingPunct="1">
                        <a:defRPr sz="1800" kern="1200">
                          <a:solidFill>
                            <a:schemeClr val="tx1"/>
                          </a:solidFill>
                          <a:latin typeface="Arial" panose="020B0604020202020204"/>
                          <a:ea typeface="PMingLiU" panose="02020500000000000000" charset="-120"/>
                        </a:defRPr>
                      </a:lvl2pPr>
                      <a:lvl3pPr marL="914400" algn="l" defTabSz="914400" rtl="0" eaLnBrk="1" latinLnBrk="0" hangingPunct="1">
                        <a:defRPr sz="1800" kern="1200">
                          <a:solidFill>
                            <a:schemeClr val="tx1"/>
                          </a:solidFill>
                          <a:latin typeface="Arial" panose="020B0604020202020204"/>
                          <a:ea typeface="PMingLiU" panose="02020500000000000000" charset="-120"/>
                        </a:defRPr>
                      </a:lvl3pPr>
                      <a:lvl4pPr marL="1371600" algn="l" defTabSz="914400" rtl="0" eaLnBrk="1" latinLnBrk="0" hangingPunct="1">
                        <a:defRPr sz="1800" kern="1200">
                          <a:solidFill>
                            <a:schemeClr val="tx1"/>
                          </a:solidFill>
                          <a:latin typeface="Arial" panose="020B0604020202020204"/>
                          <a:ea typeface="PMingLiU" panose="02020500000000000000" charset="-120"/>
                        </a:defRPr>
                      </a:lvl4pPr>
                      <a:lvl5pPr marL="1828800" algn="l" defTabSz="914400" rtl="0" eaLnBrk="1" latinLnBrk="0" hangingPunct="1">
                        <a:defRPr sz="1800" kern="1200">
                          <a:solidFill>
                            <a:schemeClr val="tx1"/>
                          </a:solidFill>
                          <a:latin typeface="Arial" panose="020B0604020202020204"/>
                          <a:ea typeface="PMingLiU" panose="02020500000000000000" charset="-120"/>
                        </a:defRPr>
                      </a:lvl5pPr>
                      <a:lvl6pPr marL="2286000" algn="l" defTabSz="914400" rtl="0" eaLnBrk="1" latinLnBrk="0" hangingPunct="1">
                        <a:defRPr sz="1800" kern="1200">
                          <a:solidFill>
                            <a:schemeClr val="tx1"/>
                          </a:solidFill>
                          <a:latin typeface="Arial" panose="020B0604020202020204"/>
                          <a:ea typeface="PMingLiU" panose="02020500000000000000" charset="-120"/>
                        </a:defRPr>
                      </a:lvl6pPr>
                      <a:lvl7pPr marL="2743200" algn="l" defTabSz="914400" rtl="0" eaLnBrk="1" latinLnBrk="0" hangingPunct="1">
                        <a:defRPr sz="1800" kern="1200">
                          <a:solidFill>
                            <a:schemeClr val="tx1"/>
                          </a:solidFill>
                          <a:latin typeface="Arial" panose="020B0604020202020204"/>
                          <a:ea typeface="PMingLiU" panose="02020500000000000000" charset="-120"/>
                        </a:defRPr>
                      </a:lvl7pPr>
                      <a:lvl8pPr marL="3200400" algn="l" defTabSz="914400" rtl="0" eaLnBrk="1" latinLnBrk="0" hangingPunct="1">
                        <a:defRPr sz="1800" kern="1200">
                          <a:solidFill>
                            <a:schemeClr val="tx1"/>
                          </a:solidFill>
                          <a:latin typeface="Arial" panose="020B0604020202020204"/>
                          <a:ea typeface="PMingLiU" panose="02020500000000000000" charset="-120"/>
                        </a:defRPr>
                      </a:lvl8pPr>
                      <a:lvl9pPr marL="3657600" algn="l" defTabSz="914400" rtl="0" eaLnBrk="1" latinLnBrk="0" hangingPunct="1">
                        <a:defRPr sz="1800" kern="1200">
                          <a:solidFill>
                            <a:schemeClr val="tx1"/>
                          </a:solidFill>
                          <a:latin typeface="Arial" panose="020B0604020202020204"/>
                          <a:ea typeface="PMingLiU" panose="02020500000000000000" charset="-120"/>
                        </a:defRPr>
                      </a:lvl9pPr>
                    </a:lstStyle>
                    <a:p>
                      <a:pPr marL="0" marR="0" lvl="0" indent="0" algn="l" defTabSz="914400" rtl="0" eaLnBrk="1" fontAlgn="base" latinLnBrk="0" hangingPunct="1">
                        <a:lnSpc>
                          <a:spcPct val="100000"/>
                        </a:lnSpc>
                        <a:spcBef>
                          <a:spcPct val="20000"/>
                        </a:spcBef>
                        <a:spcAft>
                          <a:spcPct val="0"/>
                        </a:spcAft>
                        <a:buClr>
                          <a:srgbClr val="CAA65E"/>
                        </a:buClr>
                        <a:buSzTx/>
                        <a:buFont typeface="Wingdings" panose="05000000000000000000" pitchFamily="2" charset="2"/>
                        <a:buChar char="Ø"/>
                      </a:pPr>
                      <a:r>
                        <a:rPr kumimoji="0" lang="zh-CN" altLang="en-US"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rPr>
                        <a:t>  差异化区分周边新城定位，以高规划定调项目核心理念</a:t>
                      </a:r>
                      <a:endParaRPr kumimoji="0" lang="en-US" altLang="zh-CN" sz="1400" b="0" i="0" u="none" strike="noStrike" cap="none" normalizeH="0" baseline="0" dirty="0">
                        <a:ln>
                          <a:noFill/>
                        </a:ln>
                        <a:solidFill>
                          <a:schemeClr val="tx1"/>
                        </a:solidFill>
                        <a:effectLst/>
                        <a:latin typeface="微软雅黑" panose="020B0503020204020204" pitchFamily="34" charset="-122"/>
                        <a:ea typeface="微软雅黑" panose="020B0503020204020204" pitchFamily="34" charset="-122"/>
                      </a:endParaRPr>
                    </a:p>
                  </a:txBody>
                  <a:tcPr marT="45718" marB="45718" horzOverflow="overflow">
                    <a:lnL w="12700" cap="flat" cmpd="sng" algn="ctr">
                      <a:solidFill>
                        <a:schemeClr val="accent3">
                          <a:lumMod val="75000"/>
                        </a:schemeClr>
                      </a:solidFill>
                      <a:prstDash val="solid"/>
                      <a:round/>
                      <a:headEnd type="none" w="med" len="med"/>
                      <a:tailEnd type="none" w="med" len="med"/>
                    </a:lnL>
                    <a:lnR w="12700" cap="flat" cmpd="sng" algn="ctr">
                      <a:solidFill>
                        <a:schemeClr val="accent3">
                          <a:lumMod val="75000"/>
                        </a:schemeClr>
                      </a:solidFill>
                      <a:prstDash val="solid"/>
                      <a:round/>
                      <a:headEnd type="none" w="med" len="med"/>
                      <a:tailEnd type="none" w="med" len="med"/>
                    </a:lnR>
                    <a:lnT w="12700" cap="flat" cmpd="sng" algn="ctr">
                      <a:solidFill>
                        <a:schemeClr val="accent3">
                          <a:lumMod val="75000"/>
                        </a:schemeClr>
                      </a:solidFill>
                      <a:prstDash val="solid"/>
                      <a:round/>
                      <a:headEnd type="none" w="med" len="med"/>
                      <a:tailEnd type="none" w="med" len="med"/>
                    </a:lnT>
                    <a:lnB w="12700" cap="flat" cmpd="sng" algn="ctr">
                      <a:solidFill>
                        <a:schemeClr val="accent3">
                          <a:lumMod val="7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0" name="Text Box 40"/>
          <p:cNvSpPr txBox="1">
            <a:spLocks noChangeArrowheads="1"/>
          </p:cNvSpPr>
          <p:nvPr/>
        </p:nvSpPr>
        <p:spPr bwMode="auto">
          <a:xfrm>
            <a:off x="3238727" y="1979014"/>
            <a:ext cx="1336934" cy="400110"/>
          </a:xfrm>
          <a:prstGeom prst="rect">
            <a:avLst/>
          </a:prstGeom>
          <a:noFill/>
          <a:ln w="9525">
            <a:noFill/>
            <a:miter lim="800000"/>
          </a:ln>
        </p:spPr>
        <p:txBody>
          <a:bodyPr wrap="square">
            <a:spAutoFit/>
          </a:bodyPr>
          <a:lstStyle/>
          <a:p>
            <a:r>
              <a:rPr lang="zh-CN" altLang="en-US" sz="2000" b="1" i="1" dirty="0">
                <a:latin typeface="微软雅黑" panose="020B0503020204020204" pitchFamily="34" charset="-122"/>
                <a:ea typeface="微软雅黑" panose="020B0503020204020204" pitchFamily="34" charset="-122"/>
              </a:rPr>
              <a:t>内部能力</a:t>
            </a:r>
          </a:p>
        </p:txBody>
      </p:sp>
      <p:sp>
        <p:nvSpPr>
          <p:cNvPr id="11" name="Text Box 41"/>
          <p:cNvSpPr txBox="1">
            <a:spLocks noChangeArrowheads="1"/>
          </p:cNvSpPr>
          <p:nvPr/>
        </p:nvSpPr>
        <p:spPr bwMode="auto">
          <a:xfrm>
            <a:off x="1149264" y="2581501"/>
            <a:ext cx="1720118" cy="400110"/>
          </a:xfrm>
          <a:prstGeom prst="rect">
            <a:avLst/>
          </a:prstGeom>
          <a:noFill/>
          <a:ln w="9525">
            <a:noFill/>
            <a:miter lim="800000"/>
          </a:ln>
        </p:spPr>
        <p:txBody>
          <a:bodyPr wrap="square">
            <a:spAutoFit/>
          </a:bodyPr>
          <a:lstStyle/>
          <a:p>
            <a:r>
              <a:rPr lang="zh-CN" altLang="en-US" sz="2000" b="1" i="1" dirty="0">
                <a:latin typeface="微软雅黑" panose="020B0503020204020204" pitchFamily="34" charset="-122"/>
                <a:ea typeface="微软雅黑" panose="020B0503020204020204" pitchFamily="34" charset="-122"/>
              </a:rPr>
              <a:t>外部因素</a:t>
            </a:r>
          </a:p>
        </p:txBody>
      </p:sp>
      <p:sp>
        <p:nvSpPr>
          <p:cNvPr id="14"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7" name="Text Box 5"/>
          <p:cNvSpPr txBox="1">
            <a:spLocks noChangeArrowheads="1"/>
          </p:cNvSpPr>
          <p:nvPr/>
        </p:nvSpPr>
        <p:spPr bwMode="auto">
          <a:xfrm>
            <a:off x="1630840" y="1099086"/>
            <a:ext cx="9040338" cy="781119"/>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ctr" defTabSz="914400"/>
            <a:lvl2pPr marL="457200" defTabSz="914400"/>
            <a:lvl3pPr marL="914400" defTabSz="914400"/>
            <a:lvl4pPr marL="1371600" defTabSz="914400"/>
            <a:lvl5pPr marL="1828800" defTabSz="914400"/>
            <a:lvl6pPr marL="2286000" defTabSz="914400"/>
            <a:lvl7pPr marL="2743200" defTabSz="914400"/>
            <a:lvl8pPr marL="3200400" defTabSz="914400"/>
            <a:lvl9pPr marL="3657600" defTabSz="914400"/>
          </a:lstStyle>
          <a:p>
            <a:pPr fontAlgn="auto">
              <a:spcBef>
                <a:spcPts val="0"/>
              </a:spcBef>
              <a:spcAft>
                <a:spcPts val="0"/>
              </a:spcAft>
              <a:defRPr/>
            </a:pPr>
            <a:r>
              <a:rPr lang="zh-CN" altLang="en-US" sz="3200" b="1" dirty="0">
                <a:solidFill>
                  <a:schemeClr val="bg1"/>
                </a:solidFill>
                <a:latin typeface="微软雅黑" panose="020B0503020204020204" pitchFamily="34" charset="-122"/>
                <a:ea typeface="微软雅黑" panose="020B0503020204020204" pitchFamily="34" charset="-122"/>
              </a:rPr>
              <a:t>立足现状  整合规划  品牌突破</a:t>
            </a:r>
          </a:p>
        </p:txBody>
      </p:sp>
      <p:grpSp>
        <p:nvGrpSpPr>
          <p:cNvPr id="8" name="组合 7"/>
          <p:cNvGrpSpPr>
            <a:grpSpLocks noChangeAspect="1"/>
          </p:cNvGrpSpPr>
          <p:nvPr/>
        </p:nvGrpSpPr>
        <p:grpSpPr bwMode="auto">
          <a:xfrm>
            <a:off x="1630840" y="2090056"/>
            <a:ext cx="9041132" cy="4310743"/>
            <a:chOff x="683568" y="1635646"/>
            <a:chExt cx="8135937" cy="3675063"/>
          </a:xfrm>
        </p:grpSpPr>
        <p:grpSp>
          <p:nvGrpSpPr>
            <p:cNvPr id="9" name="Group 26"/>
            <p:cNvGrpSpPr/>
            <p:nvPr/>
          </p:nvGrpSpPr>
          <p:grpSpPr bwMode="auto">
            <a:xfrm>
              <a:off x="683568" y="1635646"/>
              <a:ext cx="8135937" cy="3675063"/>
              <a:chOff x="436" y="1207"/>
              <a:chExt cx="5384" cy="2646"/>
            </a:xfrm>
          </p:grpSpPr>
          <p:sp>
            <p:nvSpPr>
              <p:cNvPr id="16" name="AutoShape 27"/>
              <p:cNvSpPr>
                <a:spLocks noChangeArrowheads="1"/>
              </p:cNvSpPr>
              <p:nvPr/>
            </p:nvSpPr>
            <p:spPr bwMode="auto">
              <a:xfrm rot="16200000">
                <a:off x="2925" y="-1282"/>
                <a:ext cx="396" cy="5374"/>
              </a:xfrm>
              <a:prstGeom prst="chevron">
                <a:avLst>
                  <a:gd name="adj" fmla="val 100000"/>
                </a:avLst>
              </a:prstGeom>
              <a:solidFill>
                <a:schemeClr val="tx2"/>
              </a:solidFill>
              <a:ln w="22225">
                <a:solidFill>
                  <a:srgbClr val="314865"/>
                </a:solidFill>
                <a:miter lim="800000"/>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17" name="Group 28"/>
              <p:cNvGrpSpPr/>
              <p:nvPr/>
            </p:nvGrpSpPr>
            <p:grpSpPr bwMode="auto">
              <a:xfrm>
                <a:off x="746" y="1644"/>
                <a:ext cx="4766" cy="70"/>
                <a:chOff x="714" y="1710"/>
                <a:chExt cx="4830" cy="69"/>
              </a:xfrm>
            </p:grpSpPr>
            <p:sp>
              <p:nvSpPr>
                <p:cNvPr id="30" name="Line 29"/>
                <p:cNvSpPr>
                  <a:spLocks noChangeShapeType="1"/>
                </p:cNvSpPr>
                <p:nvPr/>
              </p:nvSpPr>
              <p:spPr bwMode="auto">
                <a:xfrm>
                  <a:off x="714" y="1710"/>
                  <a:ext cx="4831" cy="0"/>
                </a:xfrm>
                <a:prstGeom prst="line">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31" name="Line 30"/>
                <p:cNvSpPr>
                  <a:spLocks noChangeShapeType="1"/>
                </p:cNvSpPr>
                <p:nvPr/>
              </p:nvSpPr>
              <p:spPr bwMode="auto">
                <a:xfrm>
                  <a:off x="714" y="1780"/>
                  <a:ext cx="4831" cy="0"/>
                </a:xfrm>
                <a:prstGeom prst="line">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Group 31"/>
              <p:cNvGrpSpPr/>
              <p:nvPr/>
            </p:nvGrpSpPr>
            <p:grpSpPr bwMode="auto">
              <a:xfrm>
                <a:off x="438" y="1792"/>
                <a:ext cx="5382" cy="2061"/>
                <a:chOff x="438" y="1792"/>
                <a:chExt cx="5382" cy="2061"/>
              </a:xfrm>
            </p:grpSpPr>
            <p:sp>
              <p:nvSpPr>
                <p:cNvPr id="20" name="Line 32"/>
                <p:cNvSpPr>
                  <a:spLocks noChangeShapeType="1"/>
                </p:cNvSpPr>
                <p:nvPr/>
              </p:nvSpPr>
              <p:spPr bwMode="auto">
                <a:xfrm>
                  <a:off x="802" y="3709"/>
                  <a:ext cx="4654" cy="0"/>
                </a:xfrm>
                <a:prstGeom prst="line">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1" name="Line 33"/>
                <p:cNvSpPr>
                  <a:spLocks noChangeShapeType="1"/>
                </p:cNvSpPr>
                <p:nvPr/>
              </p:nvSpPr>
              <p:spPr bwMode="auto">
                <a:xfrm>
                  <a:off x="626" y="3781"/>
                  <a:ext cx="5006" cy="0"/>
                </a:xfrm>
                <a:prstGeom prst="line">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2" name="Line 34"/>
                <p:cNvSpPr>
                  <a:spLocks noChangeShapeType="1"/>
                </p:cNvSpPr>
                <p:nvPr/>
              </p:nvSpPr>
              <p:spPr bwMode="auto">
                <a:xfrm>
                  <a:off x="438" y="3853"/>
                  <a:ext cx="5382" cy="0"/>
                </a:xfrm>
                <a:prstGeom prst="line">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nvGrpSpPr>
                <p:cNvPr id="23" name="Group 35"/>
                <p:cNvGrpSpPr/>
                <p:nvPr/>
              </p:nvGrpSpPr>
              <p:grpSpPr bwMode="auto">
                <a:xfrm>
                  <a:off x="954" y="1792"/>
                  <a:ext cx="4368" cy="1845"/>
                  <a:chOff x="852" y="1926"/>
                  <a:chExt cx="4470" cy="1884"/>
                </a:xfrm>
              </p:grpSpPr>
              <p:sp>
                <p:nvSpPr>
                  <p:cNvPr id="24" name="AutoShape 36"/>
                  <p:cNvSpPr/>
                  <p:nvPr/>
                </p:nvSpPr>
                <p:spPr bwMode="auto">
                  <a:xfrm>
                    <a:off x="852" y="1926"/>
                    <a:ext cx="143"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5" name="AutoShape 37"/>
                  <p:cNvSpPr/>
                  <p:nvPr/>
                </p:nvSpPr>
                <p:spPr bwMode="auto">
                  <a:xfrm flipH="1">
                    <a:off x="2118" y="1926"/>
                    <a:ext cx="145"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6" name="AutoShape 38"/>
                  <p:cNvSpPr/>
                  <p:nvPr/>
                </p:nvSpPr>
                <p:spPr bwMode="auto">
                  <a:xfrm>
                    <a:off x="2383" y="1926"/>
                    <a:ext cx="143"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7" name="AutoShape 39"/>
                  <p:cNvSpPr/>
                  <p:nvPr/>
                </p:nvSpPr>
                <p:spPr bwMode="auto">
                  <a:xfrm flipH="1">
                    <a:off x="3648" y="1926"/>
                    <a:ext cx="143"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8" name="AutoShape 40"/>
                  <p:cNvSpPr/>
                  <p:nvPr/>
                </p:nvSpPr>
                <p:spPr bwMode="auto">
                  <a:xfrm>
                    <a:off x="3912" y="1926"/>
                    <a:ext cx="145"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sp>
                <p:nvSpPr>
                  <p:cNvPr id="29" name="AutoShape 41"/>
                  <p:cNvSpPr/>
                  <p:nvPr/>
                </p:nvSpPr>
                <p:spPr bwMode="auto">
                  <a:xfrm flipH="1">
                    <a:off x="5179" y="1926"/>
                    <a:ext cx="143" cy="1883"/>
                  </a:xfrm>
                  <a:prstGeom prst="rightBracket">
                    <a:avLst>
                      <a:gd name="adj" fmla="val 0"/>
                    </a:avLst>
                  </a:prstGeom>
                  <a:noFill/>
                  <a:ln w="22225">
                    <a:solidFill>
                      <a:srgbClr val="314865"/>
                    </a:solidFill>
                    <a:round/>
                  </a:ln>
                </p:spPr>
                <p:txBody>
                  <a:bodyPr wrap="none" lIns="0" tIns="0" rIns="0" bIns="0" anchor="ctr"/>
                  <a:lstStyle/>
                  <a:p>
                    <a:pPr fontAlgn="auto">
                      <a:spcBef>
                        <a:spcPts val="0"/>
                      </a:spcBef>
                      <a:spcAft>
                        <a:spcPts val="0"/>
                      </a:spcAft>
                      <a:defRPr/>
                    </a:pPr>
                    <a:endParaRPr lang="zh-CN" altLang="en-US" kern="0">
                      <a:solidFill>
                        <a:sysClr val="windowText" lastClr="000000"/>
                      </a:solidFill>
                      <a:latin typeface="微软雅黑" panose="020B0503020204020204" pitchFamily="34" charset="-122"/>
                      <a:ea typeface="微软雅黑" panose="020B0503020204020204" pitchFamily="34" charset="-122"/>
                    </a:endParaRPr>
                  </a:p>
                </p:txBody>
              </p:sp>
            </p:grpSp>
          </p:grpSp>
        </p:grpSp>
        <p:sp>
          <p:nvSpPr>
            <p:cNvPr id="10" name="Rectangle 42"/>
            <p:cNvSpPr>
              <a:spLocks noChangeArrowheads="1"/>
            </p:cNvSpPr>
            <p:nvPr/>
          </p:nvSpPr>
          <p:spPr bwMode="auto">
            <a:xfrm>
              <a:off x="1785558" y="2450581"/>
              <a:ext cx="1443694" cy="2558235"/>
            </a:xfrm>
            <a:prstGeom prst="rect">
              <a:avLst/>
            </a:prstGeom>
            <a:solidFill>
              <a:schemeClr val="accent3">
                <a:lumMod val="75000"/>
              </a:schemeClr>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项目品牌发展选择应以区域经济环境为基础和背景，以区域整体发展方向作为项目品牌定位依据，从宏观层面给予项目导向和思维。</a:t>
              </a:r>
            </a:p>
          </p:txBody>
        </p:sp>
        <p:sp>
          <p:nvSpPr>
            <p:cNvPr id="11" name="Rectangle 43"/>
            <p:cNvSpPr>
              <a:spLocks noChangeArrowheads="1"/>
            </p:cNvSpPr>
            <p:nvPr/>
          </p:nvSpPr>
          <p:spPr bwMode="auto">
            <a:xfrm>
              <a:off x="4040795" y="2450581"/>
              <a:ext cx="1443694" cy="2558235"/>
            </a:xfrm>
            <a:prstGeom prst="rect">
              <a:avLst/>
            </a:prstGeom>
            <a:solidFill>
              <a:schemeClr val="accent3">
                <a:lumMod val="75000"/>
              </a:schemeClr>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面对多样性新城的规划，本项目应梳理好自身优势资源，如生态，文化等，坚持差异化定位策略，以此开拓自身特色品牌形象</a:t>
              </a:r>
            </a:p>
          </p:txBody>
        </p:sp>
        <p:sp>
          <p:nvSpPr>
            <p:cNvPr id="12" name="Rectangle 44"/>
            <p:cNvSpPr>
              <a:spLocks noChangeArrowheads="1"/>
            </p:cNvSpPr>
            <p:nvPr/>
          </p:nvSpPr>
          <p:spPr bwMode="auto">
            <a:xfrm>
              <a:off x="6306282" y="2450581"/>
              <a:ext cx="1443694" cy="2558235"/>
            </a:xfrm>
            <a:prstGeom prst="rect">
              <a:avLst/>
            </a:prstGeom>
            <a:solidFill>
              <a:schemeClr val="accent3">
                <a:lumMod val="75000"/>
              </a:schemeClr>
            </a:solidFill>
            <a:ln>
              <a:solidFill>
                <a:srgbClr val="31486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zh-CN" altLang="en-US" sz="1600" dirty="0">
                  <a:solidFill>
                    <a:schemeClr val="bg1"/>
                  </a:solidFill>
                  <a:latin typeface="微软雅黑" panose="020B0503020204020204" pitchFamily="34" charset="-122"/>
                  <a:ea typeface="微软雅黑" panose="020B0503020204020204" pitchFamily="34" charset="-122"/>
                </a:rPr>
                <a:t>虽然区位建设不完善、配套弱等形势为项目所面临的现状，但正因如此才有项目未来的发展机会，整合规划，塑造高定位，是项目品牌定位的核心！</a:t>
              </a:r>
            </a:p>
          </p:txBody>
        </p:sp>
        <p:sp>
          <p:nvSpPr>
            <p:cNvPr id="15" name="Text Box 45"/>
            <p:cNvSpPr txBox="1">
              <a:spLocks noChangeArrowheads="1"/>
            </p:cNvSpPr>
            <p:nvPr/>
          </p:nvSpPr>
          <p:spPr bwMode="auto">
            <a:xfrm>
              <a:off x="3591589" y="1846195"/>
              <a:ext cx="2304784" cy="367750"/>
            </a:xfrm>
            <a:prstGeom prst="rect">
              <a:avLst/>
            </a:prstGeom>
            <a:noFill/>
            <a:ln>
              <a:solidFill>
                <a:srgbClr val="314865"/>
              </a:solidFill>
            </a:ln>
          </p:spPr>
          <p:txBody>
            <a:bodyPr>
              <a:spAutoFit/>
            </a:bodyPr>
            <a:lstStyle>
              <a:lvl1pPr>
                <a:defRPr>
                  <a:solidFill>
                    <a:schemeClr val="tx1"/>
                  </a:solidFill>
                  <a:latin typeface="Times New Roman" panose="02020603050405020304" pitchFamily="18" charset="0"/>
                  <a:ea typeface="微软雅黑" panose="020B0503020204020204" pitchFamily="34" charset="-122"/>
                </a:defRPr>
              </a:lvl1pPr>
              <a:lvl2pPr marL="742950" indent="-285750">
                <a:defRPr>
                  <a:solidFill>
                    <a:schemeClr val="tx1"/>
                  </a:solidFill>
                  <a:latin typeface="Times New Roman" panose="02020603050405020304" pitchFamily="18" charset="0"/>
                  <a:ea typeface="微软雅黑" panose="020B0503020204020204" pitchFamily="34" charset="-122"/>
                </a:defRPr>
              </a:lvl2pPr>
              <a:lvl3pPr marL="1143000" indent="-228600">
                <a:defRPr>
                  <a:solidFill>
                    <a:schemeClr val="tx1"/>
                  </a:solidFill>
                  <a:latin typeface="Times New Roman" panose="02020603050405020304" pitchFamily="18" charset="0"/>
                  <a:ea typeface="微软雅黑" panose="020B0503020204020204" pitchFamily="34" charset="-122"/>
                </a:defRPr>
              </a:lvl3pPr>
              <a:lvl4pPr marL="1600200" indent="-228600">
                <a:defRPr>
                  <a:solidFill>
                    <a:schemeClr val="tx1"/>
                  </a:solidFill>
                  <a:latin typeface="Times New Roman" panose="02020603050405020304" pitchFamily="18" charset="0"/>
                  <a:ea typeface="微软雅黑" panose="020B0503020204020204" pitchFamily="34" charset="-122"/>
                </a:defRPr>
              </a:lvl4pPr>
              <a:lvl5pPr marL="2057400" indent="-228600">
                <a:defRPr>
                  <a:solidFill>
                    <a:schemeClr val="tx1"/>
                  </a:solidFill>
                  <a:latin typeface="Times New Roman" panose="02020603050405020304" pitchFamily="18"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Times New Roman" panose="02020603050405020304" pitchFamily="18"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Times New Roman" panose="02020603050405020304" pitchFamily="18"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Times New Roman" panose="02020603050405020304" pitchFamily="18"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Times New Roman" panose="02020603050405020304" pitchFamily="18" charset="0"/>
                  <a:ea typeface="微软雅黑" panose="020B0503020204020204" pitchFamily="34" charset="-122"/>
                </a:defRPr>
              </a:lvl9pPr>
            </a:lstStyle>
            <a:p>
              <a:pPr algn="ctr" fontAlgn="auto">
                <a:spcBef>
                  <a:spcPct val="50000"/>
                </a:spcBef>
                <a:spcAft>
                  <a:spcPts val="0"/>
                </a:spcAft>
                <a:defRPr/>
              </a:pPr>
              <a:r>
                <a:rPr lang="zh-CN" altLang="en-US" sz="2000" b="1" kern="0" dirty="0">
                  <a:solidFill>
                    <a:schemeClr val="accent2">
                      <a:lumMod val="50000"/>
                    </a:schemeClr>
                  </a:solidFill>
                  <a:latin typeface="微软雅黑" panose="020B0503020204020204" pitchFamily="34" charset="-122"/>
                </a:rPr>
                <a:t>优势资源</a:t>
              </a:r>
              <a:r>
                <a:rPr lang="en-US" altLang="zh-CN" sz="2000" b="1" kern="0" dirty="0">
                  <a:solidFill>
                    <a:schemeClr val="accent2">
                      <a:lumMod val="50000"/>
                    </a:schemeClr>
                  </a:solidFill>
                  <a:latin typeface="微软雅黑" panose="020B0503020204020204" pitchFamily="34" charset="-122"/>
                </a:rPr>
                <a:t>+</a:t>
              </a:r>
              <a:r>
                <a:rPr lang="zh-CN" altLang="en-US" sz="2000" b="1" kern="0" dirty="0">
                  <a:solidFill>
                    <a:schemeClr val="accent2">
                      <a:lumMod val="50000"/>
                    </a:schemeClr>
                  </a:solidFill>
                  <a:latin typeface="微软雅黑" panose="020B0503020204020204" pitchFamily="34" charset="-122"/>
                </a:rPr>
                <a:t>高起点</a:t>
              </a:r>
            </a:p>
          </p:txBody>
        </p:sp>
      </p:grpSp>
      <p:sp>
        <p:nvSpPr>
          <p:cNvPr id="32" name="TextBox 6"/>
          <p:cNvSpPr txBox="1"/>
          <p:nvPr/>
        </p:nvSpPr>
        <p:spPr>
          <a:xfrm>
            <a:off x="25173" y="101027"/>
            <a:ext cx="1409701"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项目属性与</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价值梳理</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923330"/>
          </a:xfrm>
          <a:prstGeom prst="rect">
            <a:avLst/>
          </a:prstGeom>
        </p:spPr>
        <p:txBody>
          <a:bodyPr wrap="square">
            <a:spAutoFit/>
          </a:bodyPr>
          <a:lstStyle/>
          <a:p>
            <a:pPr>
              <a:lnSpc>
                <a:spcPct val="150000"/>
              </a:lnSpc>
            </a:pPr>
            <a:r>
              <a:rPr lang="zh-CN" altLang="en-US" sz="3600" dirty="0">
                <a:solidFill>
                  <a:srgbClr val="314865"/>
                </a:solidFill>
                <a:latin typeface="微软雅黑" panose="020B0503020204020204" pitchFamily="34" charset="-122"/>
                <a:ea typeface="微软雅黑" panose="020B0503020204020204" pitchFamily="34" charset="-122"/>
              </a:rPr>
              <a:t>四、项目品牌形象构建</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品牌形象构建</a:t>
            </a: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txBox="1">
            <a:spLocks noChangeArrowheads="1"/>
          </p:cNvSpPr>
          <p:nvPr/>
        </p:nvSpPr>
        <p:spPr bwMode="auto">
          <a:xfrm>
            <a:off x="329294" y="816429"/>
            <a:ext cx="11394619" cy="1018948"/>
          </a:xfrm>
          <a:prstGeom prst="rect">
            <a:avLst/>
          </a:prstGeom>
          <a:noFill/>
          <a:ln w="9525">
            <a:noFill/>
            <a:miter lim="800000"/>
          </a:ln>
        </p:spPr>
        <p:txBody>
          <a:bodyPr lIns="72548" tIns="36274" rIns="72548" bIns="36274" anchor="ctr"/>
          <a:lstStyle/>
          <a:p>
            <a:pPr algn="just" defTabSz="989330"/>
            <a:r>
              <a:rPr lang="zh-CN" altLang="en-US" sz="2000" b="1" dirty="0">
                <a:latin typeface="微软雅黑" panose="020B0503020204020204" pitchFamily="34" charset="-122"/>
                <a:ea typeface="微软雅黑" panose="020B0503020204020204" pitchFamily="34" charset="-122"/>
              </a:rPr>
              <a:t>项目发展核心提炼：</a:t>
            </a:r>
            <a:r>
              <a:rPr lang="zh-CN" altLang="en-US" sz="2000" dirty="0">
                <a:latin typeface="微软雅黑" panose="020B0503020204020204" pitchFamily="34" charset="-122"/>
                <a:ea typeface="微软雅黑" panose="020B0503020204020204" pitchFamily="34" charset="-122"/>
              </a:rPr>
              <a:t>以五大发展理念为灵魂，充分利用区域自然景观资源及包含文化、商服、休闲配套等的高规划、高定位，赋予项目核心的品牌方向和定位思路。</a:t>
            </a:r>
          </a:p>
        </p:txBody>
      </p:sp>
      <p:graphicFrame>
        <p:nvGraphicFramePr>
          <p:cNvPr id="2" name="图示 1"/>
          <p:cNvGraphicFramePr/>
          <p:nvPr/>
        </p:nvGraphicFramePr>
        <p:xfrm>
          <a:off x="3218543" y="1852840"/>
          <a:ext cx="5675085" cy="4640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7" name="组合 5"/>
          <p:cNvGrpSpPr/>
          <p:nvPr/>
        </p:nvGrpSpPr>
        <p:grpSpPr bwMode="auto">
          <a:xfrm>
            <a:off x="1" y="3722915"/>
            <a:ext cx="12192000" cy="3135086"/>
            <a:chOff x="-3" y="4683"/>
            <a:chExt cx="14357" cy="3404"/>
          </a:xfrm>
        </p:grpSpPr>
        <p:pic>
          <p:nvPicPr>
            <p:cNvPr id="8" name="图片 1" descr="401b"/>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38" y="4683"/>
              <a:ext cx="4816" cy="3405"/>
            </a:xfrm>
            <a:prstGeom prst="rect">
              <a:avLst/>
            </a:prstGeom>
            <a:noFill/>
            <a:ln w="9525">
              <a:noFill/>
              <a:miter lim="800000"/>
              <a:headEnd/>
              <a:tailEnd/>
            </a:ln>
          </p:spPr>
        </p:pic>
        <p:pic>
          <p:nvPicPr>
            <p:cNvPr id="9" name="图片 3" descr="401a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751" y="4683"/>
              <a:ext cx="4787" cy="3385"/>
            </a:xfrm>
            <a:prstGeom prst="rect">
              <a:avLst/>
            </a:prstGeom>
            <a:noFill/>
            <a:ln w="9525">
              <a:noFill/>
              <a:miter lim="800000"/>
              <a:headEnd/>
              <a:tailEnd/>
            </a:ln>
          </p:spPr>
        </p:pic>
        <p:pic>
          <p:nvPicPr>
            <p:cNvPr id="10" name="图片 4" descr="401a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 y="4683"/>
              <a:ext cx="4754" cy="3363"/>
            </a:xfrm>
            <a:prstGeom prst="rect">
              <a:avLst/>
            </a:prstGeom>
            <a:noFill/>
            <a:ln w="9525">
              <a:noFill/>
              <a:miter lim="800000"/>
              <a:headEnd/>
              <a:tailEnd/>
            </a:ln>
          </p:spPr>
        </p:pic>
      </p:grpSp>
      <p:pic>
        <p:nvPicPr>
          <p:cNvPr id="11" name="图片 2" descr="401ad"/>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074219" y="828101"/>
            <a:ext cx="4093155" cy="2894814"/>
          </a:xfrm>
          <a:prstGeom prst="rect">
            <a:avLst/>
          </a:prstGeom>
          <a:noFill/>
          <a:ln w="9525">
            <a:noFill/>
            <a:miter lim="800000"/>
            <a:headEnd/>
            <a:tailEnd/>
          </a:ln>
        </p:spPr>
      </p:pic>
      <p:sp>
        <p:nvSpPr>
          <p:cNvPr id="12" name="矩形 11"/>
          <p:cNvSpPr/>
          <p:nvPr/>
        </p:nvSpPr>
        <p:spPr>
          <a:xfrm>
            <a:off x="76200" y="859972"/>
            <a:ext cx="8026042" cy="2797628"/>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Rectangle 2"/>
          <p:cNvSpPr txBox="1">
            <a:spLocks noChangeArrowheads="1"/>
          </p:cNvSpPr>
          <p:nvPr/>
        </p:nvSpPr>
        <p:spPr bwMode="auto">
          <a:xfrm>
            <a:off x="511174" y="1213530"/>
            <a:ext cx="3949700" cy="360362"/>
          </a:xfrm>
          <a:prstGeom prst="rect">
            <a:avLst/>
          </a:prstGeom>
          <a:noFill/>
          <a:ln w="9525">
            <a:noFill/>
            <a:miter lim="800000"/>
          </a:ln>
        </p:spPr>
        <p:txBody>
          <a:bodyPr lIns="72548" tIns="36274" rIns="72548" bIns="36274" anchor="ctr"/>
          <a:lstStyle/>
          <a:p>
            <a:pPr algn="just"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项目品牌定位思考方向</a:t>
            </a:r>
            <a:r>
              <a:rPr lang="en-US" altLang="zh-CN" sz="2400" b="1" dirty="0">
                <a:solidFill>
                  <a:schemeClr val="bg1"/>
                </a:solidFill>
                <a:latin typeface="微软雅黑" panose="020B0503020204020204" pitchFamily="34" charset="-122"/>
                <a:ea typeface="微软雅黑" panose="020B0503020204020204" pitchFamily="34" charset="-122"/>
              </a:rPr>
              <a:t>1</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6" name="文本框 16"/>
          <p:cNvSpPr txBox="1">
            <a:spLocks noChangeArrowheads="1"/>
          </p:cNvSpPr>
          <p:nvPr/>
        </p:nvSpPr>
        <p:spPr bwMode="auto">
          <a:xfrm>
            <a:off x="511174" y="1764464"/>
            <a:ext cx="6289191" cy="1477328"/>
          </a:xfrm>
          <a:prstGeom prst="rect">
            <a:avLst/>
          </a:prstGeom>
          <a:noFill/>
          <a:ln w="9525">
            <a:noFill/>
            <a:miter lim="800000"/>
          </a:ln>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片区所辖范围超</a:t>
            </a:r>
            <a:r>
              <a:rPr lang="en-US" altLang="zh-CN" dirty="0">
                <a:solidFill>
                  <a:schemeClr val="bg1"/>
                </a:solidFill>
                <a:latin typeface="微软雅黑" panose="020B0503020204020204" pitchFamily="34" charset="-122"/>
                <a:ea typeface="微软雅黑" panose="020B0503020204020204" pitchFamily="34" charset="-122"/>
              </a:rPr>
              <a:t>60%</a:t>
            </a:r>
            <a:r>
              <a:rPr lang="zh-CN" altLang="en-US" dirty="0">
                <a:solidFill>
                  <a:schemeClr val="bg1"/>
                </a:solidFill>
                <a:latin typeface="微软雅黑" panose="020B0503020204020204" pitchFamily="34" charset="-122"/>
                <a:ea typeface="微软雅黑" panose="020B0503020204020204" pitchFamily="34" charset="-122"/>
              </a:rPr>
              <a:t>为生态绿地，有海沧绿肺</a:t>
            </a:r>
            <a:r>
              <a:rPr lang="en-US" altLang="zh-CN" dirty="0">
                <a:solidFill>
                  <a:schemeClr val="bg1"/>
                </a:solidFill>
                <a:latin typeface="微软雅黑" panose="020B0503020204020204" pitchFamily="34" charset="-122"/>
                <a:ea typeface="微软雅黑" panose="020B0503020204020204" pitchFamily="34" charset="-122"/>
              </a:rPr>
              <a:t>——</a:t>
            </a:r>
            <a:r>
              <a:rPr lang="zh-CN" altLang="en-US" dirty="0">
                <a:solidFill>
                  <a:schemeClr val="bg1"/>
                </a:solidFill>
                <a:latin typeface="微软雅黑" panose="020B0503020204020204" pitchFamily="34" charset="-122"/>
                <a:ea typeface="微软雅黑" panose="020B0503020204020204" pitchFamily="34" charset="-122"/>
              </a:rPr>
              <a:t>蔡尖尾山、规划面积达</a:t>
            </a:r>
            <a:r>
              <a:rPr lang="en-US" altLang="zh-CN" dirty="0">
                <a:solidFill>
                  <a:schemeClr val="bg1"/>
                </a:solidFill>
                <a:latin typeface="微软雅黑" panose="020B0503020204020204" pitchFamily="34" charset="-122"/>
                <a:ea typeface="微软雅黑" panose="020B0503020204020204" pitchFamily="34" charset="-122"/>
              </a:rPr>
              <a:t>72</a:t>
            </a:r>
            <a:r>
              <a:rPr lang="zh-CN" altLang="en-US" dirty="0">
                <a:solidFill>
                  <a:schemeClr val="bg1"/>
                </a:solidFill>
                <a:latin typeface="微软雅黑" panose="020B0503020204020204" pitchFamily="34" charset="-122"/>
                <a:ea typeface="微软雅黑" panose="020B0503020204020204" pitchFamily="34" charset="-122"/>
              </a:rPr>
              <a:t>公顷的龟山公园、网山等原生态自然资源，规划中的龟山公园将以中华历史文化为主线，串联起整个龟山旅游动线。片区优等的生态品质，将成为项目品牌落位的依据之一。</a:t>
            </a:r>
          </a:p>
        </p:txBody>
      </p:sp>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品牌形象构建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项目品牌定位与宣传发展建议</a:t>
            </a:r>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21775" y="0"/>
            <a:ext cx="12224661" cy="6858000"/>
          </a:xfrm>
          <a:prstGeom prst="rect">
            <a:avLst/>
          </a:prstGeom>
        </p:spPr>
      </p:pic>
      <p:sp>
        <p:nvSpPr>
          <p:cNvPr id="7" name="矩形 6"/>
          <p:cNvSpPr/>
          <p:nvPr/>
        </p:nvSpPr>
        <p:spPr>
          <a:xfrm>
            <a:off x="-21775" y="-1"/>
            <a:ext cx="12224661" cy="3331029"/>
          </a:xfrm>
          <a:prstGeom prst="rect">
            <a:avLst/>
          </a:prstGeom>
          <a:solidFill>
            <a:schemeClr val="bg1">
              <a:lumMod val="8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Rectangle 2"/>
          <p:cNvSpPr txBox="1">
            <a:spLocks noChangeArrowheads="1"/>
          </p:cNvSpPr>
          <p:nvPr/>
        </p:nvSpPr>
        <p:spPr bwMode="auto">
          <a:xfrm>
            <a:off x="4924201" y="320899"/>
            <a:ext cx="2329997" cy="360362"/>
          </a:xfrm>
          <a:prstGeom prst="rect">
            <a:avLst/>
          </a:prstGeom>
          <a:noFill/>
          <a:ln w="9525">
            <a:noFill/>
            <a:miter lim="800000"/>
          </a:ln>
        </p:spPr>
        <p:txBody>
          <a:bodyPr lIns="72548" tIns="36274" rIns="72548" bIns="36274" anchor="ctr"/>
          <a:lstStyle/>
          <a:p>
            <a:pPr algn="ctr"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项目品牌定位一</a:t>
            </a:r>
          </a:p>
        </p:txBody>
      </p:sp>
      <p:sp>
        <p:nvSpPr>
          <p:cNvPr id="9" name="文本框 15"/>
          <p:cNvSpPr txBox="1">
            <a:spLocks noChangeArrowheads="1"/>
          </p:cNvSpPr>
          <p:nvPr/>
        </p:nvSpPr>
        <p:spPr bwMode="auto">
          <a:xfrm>
            <a:off x="3531737" y="795333"/>
            <a:ext cx="5114924" cy="707886"/>
          </a:xfrm>
          <a:prstGeom prst="rect">
            <a:avLst/>
          </a:prstGeom>
          <a:noFill/>
          <a:ln w="9525">
            <a:noFill/>
            <a:miter lim="800000"/>
          </a:ln>
        </p:spPr>
        <p:txBody>
          <a:bodyPr wrap="square">
            <a:spAutoFit/>
          </a:bodyPr>
          <a:lstStyle/>
          <a:p>
            <a:pPr algn="ctr"/>
            <a:r>
              <a:rPr lang="zh-CN" altLang="en-US" sz="4000" b="1" dirty="0">
                <a:solidFill>
                  <a:schemeClr val="accent6">
                    <a:lumMod val="50000"/>
                  </a:schemeClr>
                </a:solidFill>
                <a:ea typeface="微软雅黑" panose="020B0503020204020204" pitchFamily="34" charset="-122"/>
              </a:rPr>
              <a:t>临港新城</a:t>
            </a:r>
            <a:r>
              <a:rPr lang="en-US" altLang="zh-CN" sz="4000" b="1" dirty="0">
                <a:solidFill>
                  <a:schemeClr val="accent6">
                    <a:lumMod val="50000"/>
                  </a:schemeClr>
                </a:solidFill>
                <a:ea typeface="微软雅黑" panose="020B0503020204020204" pitchFamily="34" charset="-122"/>
              </a:rPr>
              <a:t>·</a:t>
            </a:r>
            <a:r>
              <a:rPr lang="zh-CN" altLang="en-US" sz="4000" b="1" dirty="0">
                <a:solidFill>
                  <a:schemeClr val="accent6">
                    <a:lumMod val="50000"/>
                  </a:schemeClr>
                </a:solidFill>
                <a:ea typeface="微软雅黑" panose="020B0503020204020204" pitchFamily="34" charset="-122"/>
              </a:rPr>
              <a:t>生态之城</a:t>
            </a:r>
          </a:p>
        </p:txBody>
      </p:sp>
      <p:sp>
        <p:nvSpPr>
          <p:cNvPr id="10" name="文本框 15"/>
          <p:cNvSpPr txBox="1">
            <a:spLocks noChangeArrowheads="1"/>
          </p:cNvSpPr>
          <p:nvPr/>
        </p:nvSpPr>
        <p:spPr bwMode="auto">
          <a:xfrm>
            <a:off x="3531737" y="1442351"/>
            <a:ext cx="5114924" cy="923330"/>
          </a:xfrm>
          <a:prstGeom prst="rect">
            <a:avLst/>
          </a:prstGeom>
          <a:noFill/>
          <a:ln w="9525">
            <a:noFill/>
            <a:miter lim="800000"/>
          </a:ln>
        </p:spPr>
        <p:txBody>
          <a:bodyPr wrap="square">
            <a:spAutoFit/>
          </a:bodyPr>
          <a:lstStyle/>
          <a:p>
            <a:pPr algn="ctr">
              <a:lnSpc>
                <a:spcPct val="150000"/>
              </a:lnSpc>
            </a:pPr>
            <a:r>
              <a:rPr lang="zh-CN" altLang="en-US" dirty="0">
                <a:solidFill>
                  <a:schemeClr val="accent6">
                    <a:lumMod val="75000"/>
                  </a:schemeClr>
                </a:solidFill>
                <a:latin typeface="微软雅黑" panose="020B0503020204020204" pitchFamily="34" charset="-122"/>
                <a:ea typeface="微软雅黑" panose="020B0503020204020204" pitchFamily="34" charset="-122"/>
              </a:rPr>
              <a:t>绿意的倾诉</a:t>
            </a:r>
            <a:endParaRPr lang="en-US" altLang="zh-CN" dirty="0">
              <a:solidFill>
                <a:schemeClr val="accent6">
                  <a:lumMod val="7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chemeClr val="accent6">
                    <a:lumMod val="75000"/>
                  </a:schemeClr>
                </a:solidFill>
                <a:latin typeface="微软雅黑" panose="020B0503020204020204" pitchFamily="34" charset="-122"/>
                <a:ea typeface="微软雅黑" panose="020B0503020204020204" pitchFamily="34" charset="-122"/>
              </a:rPr>
              <a:t>绝尘，不绝城</a:t>
            </a:r>
            <a:endParaRPr lang="en-US" altLang="zh-CN" dirty="0">
              <a:solidFill>
                <a:schemeClr val="accent6">
                  <a:lumMod val="75000"/>
                </a:schemeClr>
              </a:solidFill>
              <a:latin typeface="微软雅黑" panose="020B0503020204020204" pitchFamily="34" charset="-122"/>
              <a:ea typeface="微软雅黑" panose="020B0503020204020204" pitchFamily="34" charset="-122"/>
            </a:endParaRPr>
          </a:p>
        </p:txBody>
      </p:sp>
      <p:sp>
        <p:nvSpPr>
          <p:cNvPr id="11" name="文本框 15"/>
          <p:cNvSpPr txBox="1">
            <a:spLocks noChangeArrowheads="1"/>
          </p:cNvSpPr>
          <p:nvPr/>
        </p:nvSpPr>
        <p:spPr bwMode="auto">
          <a:xfrm>
            <a:off x="2134622" y="2409225"/>
            <a:ext cx="7909153" cy="700576"/>
          </a:xfrm>
          <a:prstGeom prst="rect">
            <a:avLst/>
          </a:prstGeom>
          <a:noFill/>
          <a:ln w="9525">
            <a:noFill/>
            <a:miter lim="800000"/>
          </a:ln>
        </p:spPr>
        <p:txBody>
          <a:bodyPr wrap="square">
            <a:spAutoFit/>
          </a:bodyPr>
          <a:lstStyle/>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放大项目生态属性，借势其优势生态资源，体现其特殊性、差异性。</a:t>
            </a:r>
          </a:p>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将生态与新城发展有机结合，被注入期许成为海沧新城代表，是海沧绿色生态的人居新区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6199" y="859972"/>
            <a:ext cx="8055429" cy="2797628"/>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Rectangle 2"/>
          <p:cNvSpPr txBox="1">
            <a:spLocks noChangeArrowheads="1"/>
          </p:cNvSpPr>
          <p:nvPr/>
        </p:nvSpPr>
        <p:spPr bwMode="auto">
          <a:xfrm>
            <a:off x="511174" y="1213530"/>
            <a:ext cx="3949700" cy="360362"/>
          </a:xfrm>
          <a:prstGeom prst="rect">
            <a:avLst/>
          </a:prstGeom>
          <a:noFill/>
          <a:ln w="9525">
            <a:noFill/>
            <a:miter lim="800000"/>
          </a:ln>
        </p:spPr>
        <p:txBody>
          <a:bodyPr lIns="72548" tIns="36274" rIns="72548" bIns="36274" anchor="ctr"/>
          <a:lstStyle/>
          <a:p>
            <a:pPr algn="just"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项目品牌定位思考方向</a:t>
            </a:r>
            <a:r>
              <a:rPr lang="en-US" altLang="zh-CN" sz="2400" b="1" dirty="0">
                <a:solidFill>
                  <a:schemeClr val="bg1"/>
                </a:solidFill>
                <a:latin typeface="微软雅黑" panose="020B0503020204020204" pitchFamily="34" charset="-122"/>
                <a:ea typeface="微软雅黑" panose="020B0503020204020204" pitchFamily="34" charset="-122"/>
              </a:rPr>
              <a:t>2</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6" name="文本框 16"/>
          <p:cNvSpPr txBox="1">
            <a:spLocks noChangeArrowheads="1"/>
          </p:cNvSpPr>
          <p:nvPr/>
        </p:nvSpPr>
        <p:spPr bwMode="auto">
          <a:xfrm>
            <a:off x="511174" y="1764464"/>
            <a:ext cx="6684283" cy="1477328"/>
          </a:xfrm>
          <a:prstGeom prst="rect">
            <a:avLst/>
          </a:prstGeom>
          <a:noFill/>
          <a:ln w="9525">
            <a:noFill/>
            <a:miter lim="800000"/>
          </a:ln>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临港新城具有浓厚闽台文化氛围，除了开台王等人文历史遗产，片区内的青礁慈济宫、院前社等历史文化建筑、村落，也已经成为海沧乃至厦门的文化名片，规划中的中医药博物馆、华中师范附属中小学等等后期文化公共场所、优质人文配套的加持，更烘托了临港新城的文化属性。</a:t>
            </a:r>
          </a:p>
        </p:txBody>
      </p:sp>
      <p:pic>
        <p:nvPicPr>
          <p:cNvPr id="17" name="图片 11" descr="院前"/>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8227020" y="859973"/>
            <a:ext cx="3950919" cy="2797628"/>
          </a:xfrm>
          <a:prstGeom prst="rect">
            <a:avLst/>
          </a:prstGeom>
          <a:noFill/>
          <a:ln w="9525">
            <a:noFill/>
            <a:miter lim="800000"/>
            <a:headEnd/>
            <a:tailEnd/>
          </a:ln>
        </p:spPr>
      </p:pic>
      <p:pic>
        <p:nvPicPr>
          <p:cNvPr id="19" name="图片 15" descr="院前2"/>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6487886" y="3724501"/>
            <a:ext cx="5690054" cy="3124734"/>
          </a:xfrm>
          <a:prstGeom prst="rect">
            <a:avLst/>
          </a:prstGeom>
          <a:noFill/>
          <a:ln w="9525">
            <a:noFill/>
            <a:miter lim="800000"/>
            <a:headEnd/>
            <a:tailEnd/>
          </a:ln>
        </p:spPr>
      </p:pic>
      <p:pic>
        <p:nvPicPr>
          <p:cNvPr id="20" name="图片 17" descr="青礁2"/>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85162" y="3719810"/>
            <a:ext cx="6348295" cy="3129425"/>
          </a:xfrm>
          <a:prstGeom prst="rect">
            <a:avLst/>
          </a:prstGeom>
          <a:noFill/>
          <a:ln w="9525">
            <a:noFill/>
            <a:miter lim="800000"/>
            <a:headEnd/>
            <a:tailEnd/>
          </a:ln>
        </p:spPr>
      </p:pic>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品牌形象构建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5446" y="0"/>
            <a:ext cx="12192000" cy="6889898"/>
          </a:xfrm>
          <a:prstGeom prst="rect">
            <a:avLst/>
          </a:prstGeom>
        </p:spPr>
      </p:pic>
      <p:sp>
        <p:nvSpPr>
          <p:cNvPr id="7" name="矩形 6"/>
          <p:cNvSpPr/>
          <p:nvPr/>
        </p:nvSpPr>
        <p:spPr>
          <a:xfrm>
            <a:off x="-27221" y="1791573"/>
            <a:ext cx="12224661" cy="3433569"/>
          </a:xfrm>
          <a:prstGeom prst="rect">
            <a:avLst/>
          </a:prstGeom>
          <a:solidFill>
            <a:schemeClr val="bg1">
              <a:lumMod val="85000"/>
              <a:alpha val="4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Rectangle 2"/>
          <p:cNvSpPr txBox="1">
            <a:spLocks noChangeArrowheads="1"/>
          </p:cNvSpPr>
          <p:nvPr/>
        </p:nvSpPr>
        <p:spPr bwMode="auto">
          <a:xfrm>
            <a:off x="4800367" y="1888444"/>
            <a:ext cx="2329997" cy="360362"/>
          </a:xfrm>
          <a:prstGeom prst="rect">
            <a:avLst/>
          </a:prstGeom>
          <a:noFill/>
          <a:ln w="9525">
            <a:noFill/>
            <a:miter lim="800000"/>
          </a:ln>
        </p:spPr>
        <p:txBody>
          <a:bodyPr lIns="72548" tIns="36274" rIns="72548" bIns="36274" anchor="ctr"/>
          <a:lstStyle/>
          <a:p>
            <a:pPr algn="ctr"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项目品牌定位二</a:t>
            </a:r>
          </a:p>
        </p:txBody>
      </p:sp>
      <p:sp>
        <p:nvSpPr>
          <p:cNvPr id="9" name="文本框 15"/>
          <p:cNvSpPr txBox="1">
            <a:spLocks noChangeArrowheads="1"/>
          </p:cNvSpPr>
          <p:nvPr/>
        </p:nvSpPr>
        <p:spPr bwMode="auto">
          <a:xfrm>
            <a:off x="3407903" y="2362878"/>
            <a:ext cx="5114924" cy="707886"/>
          </a:xfrm>
          <a:prstGeom prst="rect">
            <a:avLst/>
          </a:prstGeom>
          <a:noFill/>
          <a:ln w="9525">
            <a:noFill/>
            <a:miter lim="800000"/>
          </a:ln>
        </p:spPr>
        <p:txBody>
          <a:bodyPr wrap="square">
            <a:spAutoFit/>
          </a:bodyPr>
          <a:lstStyle/>
          <a:p>
            <a:pPr algn="ctr"/>
            <a:r>
              <a:rPr lang="zh-CN" altLang="en-US" sz="4000" b="1" dirty="0">
                <a:solidFill>
                  <a:schemeClr val="accent2">
                    <a:lumMod val="50000"/>
                  </a:schemeClr>
                </a:solidFill>
                <a:ea typeface="微软雅黑" panose="020B0503020204020204" pitchFamily="34" charset="-122"/>
              </a:rPr>
              <a:t>临港新城</a:t>
            </a:r>
            <a:r>
              <a:rPr lang="en-US" altLang="zh-CN" sz="4000" b="1" dirty="0">
                <a:solidFill>
                  <a:schemeClr val="accent2">
                    <a:lumMod val="50000"/>
                  </a:schemeClr>
                </a:solidFill>
                <a:ea typeface="微软雅黑" panose="020B0503020204020204" pitchFamily="34" charset="-122"/>
              </a:rPr>
              <a:t>·</a:t>
            </a:r>
            <a:r>
              <a:rPr lang="zh-CN" altLang="en-US" sz="4000" b="1" dirty="0">
                <a:solidFill>
                  <a:schemeClr val="accent2">
                    <a:lumMod val="50000"/>
                  </a:schemeClr>
                </a:solidFill>
                <a:ea typeface="微软雅黑" panose="020B0503020204020204" pitchFamily="34" charset="-122"/>
              </a:rPr>
              <a:t>人文之城</a:t>
            </a:r>
          </a:p>
        </p:txBody>
      </p:sp>
      <p:sp>
        <p:nvSpPr>
          <p:cNvPr id="6" name="文本框 15"/>
          <p:cNvSpPr txBox="1">
            <a:spLocks noChangeArrowheads="1"/>
          </p:cNvSpPr>
          <p:nvPr/>
        </p:nvSpPr>
        <p:spPr bwMode="auto">
          <a:xfrm>
            <a:off x="3516761" y="3027899"/>
            <a:ext cx="5114924" cy="1615827"/>
          </a:xfrm>
          <a:prstGeom prst="rect">
            <a:avLst/>
          </a:prstGeom>
          <a:noFill/>
          <a:ln w="9525">
            <a:noFill/>
            <a:miter lim="800000"/>
          </a:ln>
        </p:spPr>
        <p:txBody>
          <a:bodyPr wrap="square">
            <a:spAutoFit/>
          </a:bodyPr>
          <a:lstStyle/>
          <a:p>
            <a:pPr algn="ctr">
              <a:lnSpc>
                <a:spcPct val="150000"/>
              </a:lnSpc>
            </a:pPr>
            <a:r>
              <a:rPr lang="zh-CN" altLang="en-US" dirty="0">
                <a:solidFill>
                  <a:srgbClr val="843C0C"/>
                </a:solidFill>
                <a:latin typeface="微软雅黑" panose="020B0503020204020204" pitchFamily="34" charset="-122"/>
                <a:ea typeface="微软雅黑" panose="020B0503020204020204" pitchFamily="34" charset="-122"/>
              </a:rPr>
              <a:t>于时代的光线中</a:t>
            </a:r>
            <a:endParaRPr lang="en-US" altLang="zh-CN" dirty="0">
              <a:solidFill>
                <a:srgbClr val="843C0C"/>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rgbClr val="843C0C"/>
                </a:solidFill>
                <a:latin typeface="微软雅黑" panose="020B0503020204020204" pitchFamily="34" charset="-122"/>
                <a:ea typeface="微软雅黑" panose="020B0503020204020204" pitchFamily="34" charset="-122"/>
              </a:rPr>
              <a:t>激活文化的土壤</a:t>
            </a:r>
            <a:endParaRPr lang="en-US" altLang="zh-CN" dirty="0">
              <a:solidFill>
                <a:srgbClr val="843C0C"/>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rgbClr val="843C0C"/>
                </a:solidFill>
                <a:latin typeface="微软雅黑" panose="020B0503020204020204" pitchFamily="34" charset="-122"/>
                <a:ea typeface="微软雅黑" panose="020B0503020204020204" pitchFamily="34" charset="-122"/>
              </a:rPr>
              <a:t>重书人与生命的故事</a:t>
            </a:r>
            <a:endParaRPr lang="en-US" altLang="zh-CN" dirty="0">
              <a:solidFill>
                <a:srgbClr val="843C0C"/>
              </a:solidFill>
              <a:latin typeface="微软雅黑" panose="020B0503020204020204" pitchFamily="34" charset="-122"/>
              <a:ea typeface="微软雅黑" panose="020B0503020204020204" pitchFamily="34" charset="-122"/>
            </a:endParaRPr>
          </a:p>
          <a:p>
            <a:pPr algn="ctr"/>
            <a:endParaRPr lang="zh-CN" altLang="en-US" dirty="0">
              <a:solidFill>
                <a:srgbClr val="843C0C"/>
              </a:solidFill>
              <a:latin typeface="微软雅黑" panose="020B0503020204020204" pitchFamily="34" charset="-122"/>
              <a:ea typeface="微软雅黑" panose="020B0503020204020204" pitchFamily="34" charset="-122"/>
            </a:endParaRPr>
          </a:p>
        </p:txBody>
      </p:sp>
      <p:sp>
        <p:nvSpPr>
          <p:cNvPr id="10" name="文本框 15"/>
          <p:cNvSpPr txBox="1">
            <a:spLocks noChangeArrowheads="1"/>
          </p:cNvSpPr>
          <p:nvPr/>
        </p:nvSpPr>
        <p:spPr bwMode="auto">
          <a:xfrm>
            <a:off x="2010788" y="4404461"/>
            <a:ext cx="7909153" cy="738664"/>
          </a:xfrm>
          <a:prstGeom prst="rect">
            <a:avLst/>
          </a:prstGeom>
          <a:noFill/>
          <a:ln w="9525">
            <a:noFill/>
            <a:miter lim="800000"/>
          </a:ln>
        </p:spPr>
        <p:txBody>
          <a:bodyPr wrap="square">
            <a:spAutoFit/>
          </a:bodyPr>
          <a:lstStyle/>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以项目优等的文化、文教资源作为亮点之一，提炼项目核心价值，放大品牌定位</a:t>
            </a:r>
            <a:endParaRPr lang="en-US" altLang="zh-CN" sz="1400" dirty="0">
              <a:latin typeface="微软雅黑" panose="020B0503020204020204" pitchFamily="34" charset="-122"/>
              <a:ea typeface="微软雅黑" panose="020B0503020204020204" pitchFamily="34" charset="-122"/>
            </a:endParaRPr>
          </a:p>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人文的属性将作为项目文化依托的重要元素，成为产城融合的潜在价值</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6199" y="859972"/>
            <a:ext cx="8055429" cy="2797628"/>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Rectangle 2"/>
          <p:cNvSpPr txBox="1">
            <a:spLocks noChangeArrowheads="1"/>
          </p:cNvSpPr>
          <p:nvPr/>
        </p:nvSpPr>
        <p:spPr bwMode="auto">
          <a:xfrm>
            <a:off x="511174" y="1213530"/>
            <a:ext cx="3949700" cy="360362"/>
          </a:xfrm>
          <a:prstGeom prst="rect">
            <a:avLst/>
          </a:prstGeom>
          <a:noFill/>
          <a:ln w="9525">
            <a:noFill/>
            <a:miter lim="800000"/>
          </a:ln>
        </p:spPr>
        <p:txBody>
          <a:bodyPr lIns="72548" tIns="36274" rIns="72548" bIns="36274" anchor="ctr"/>
          <a:lstStyle/>
          <a:p>
            <a:pPr algn="just"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项目品牌定位思考方向</a:t>
            </a:r>
            <a:r>
              <a:rPr lang="en-US" altLang="zh-CN" sz="2400" b="1" dirty="0">
                <a:solidFill>
                  <a:schemeClr val="bg1"/>
                </a:solidFill>
                <a:latin typeface="微软雅黑" panose="020B0503020204020204" pitchFamily="34" charset="-122"/>
                <a:ea typeface="微软雅黑" panose="020B0503020204020204" pitchFamily="34" charset="-122"/>
              </a:rPr>
              <a:t>3</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6" name="文本框 16"/>
          <p:cNvSpPr txBox="1">
            <a:spLocks noChangeArrowheads="1"/>
          </p:cNvSpPr>
          <p:nvPr/>
        </p:nvSpPr>
        <p:spPr bwMode="auto">
          <a:xfrm>
            <a:off x="511174" y="1764464"/>
            <a:ext cx="6289191" cy="1754326"/>
          </a:xfrm>
          <a:prstGeom prst="rect">
            <a:avLst/>
          </a:prstGeom>
          <a:noFill/>
          <a:ln w="9525">
            <a:noFill/>
            <a:miter lim="800000"/>
          </a:ln>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作为海沧区未来人居、宜业的生态新城，临港新城将在产城规模提升的大形势下，将创造多样性的就职岗位，以此迎来“新居民”，如产业科研人员、商贸服务人员等等。不同行业与产业的融合、“原住民”及“新居民”间的融合、新时代与传统文化的融合，多维度的整合，昭示着片区未来交融、和谐的宜居氛围。</a:t>
            </a:r>
          </a:p>
        </p:txBody>
      </p:sp>
      <p:pic>
        <p:nvPicPr>
          <p:cNvPr id="11" name="图片 11" descr="00-1信息产业园说明书封面"/>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883407" y="3766457"/>
            <a:ext cx="3558463" cy="2645229"/>
          </a:xfrm>
          <a:prstGeom prst="rect">
            <a:avLst/>
          </a:prstGeom>
          <a:noFill/>
          <a:ln w="9525">
            <a:noFill/>
            <a:miter lim="800000"/>
            <a:headEnd/>
            <a:tailEnd/>
          </a:ln>
        </p:spPr>
      </p:pic>
      <p:pic>
        <p:nvPicPr>
          <p:cNvPr id="21" name="图片 1"/>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199" y="3766457"/>
            <a:ext cx="3036897" cy="2645229"/>
          </a:xfrm>
          <a:prstGeom prst="rect">
            <a:avLst/>
          </a:prstGeom>
          <a:noFill/>
          <a:ln w="9525">
            <a:noFill/>
            <a:miter lim="800000"/>
            <a:headEnd/>
            <a:tailEnd/>
          </a:ln>
        </p:spPr>
      </p:pic>
      <p:pic>
        <p:nvPicPr>
          <p:cNvPr id="22" name="Picture 2" descr="D:\1005金刚\1103古楼\古楼分析图\参考\欧式风情街夜景透视01.JPG"/>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26976" y="3766457"/>
            <a:ext cx="4542551" cy="2645229"/>
          </a:xfrm>
          <a:prstGeom prst="rect">
            <a:avLst/>
          </a:prstGeom>
          <a:noFill/>
          <a:ln w="9525">
            <a:noFill/>
            <a:miter lim="800000"/>
            <a:headEnd/>
            <a:tailEnd/>
          </a:ln>
        </p:spPr>
      </p:pic>
      <p:pic>
        <p:nvPicPr>
          <p:cNvPr id="23" name="图片 15" descr="自贸区"/>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8182428" y="859972"/>
            <a:ext cx="3963814" cy="2797628"/>
          </a:xfrm>
          <a:prstGeom prst="rect">
            <a:avLst/>
          </a:prstGeom>
          <a:noFill/>
          <a:ln w="9525">
            <a:noFill/>
            <a:miter lim="800000"/>
            <a:headEnd/>
            <a:tailEnd/>
          </a:ln>
        </p:spPr>
      </p:pic>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品牌形象构建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矩形 6"/>
          <p:cNvSpPr/>
          <p:nvPr/>
        </p:nvSpPr>
        <p:spPr>
          <a:xfrm>
            <a:off x="-1" y="2950029"/>
            <a:ext cx="7579513" cy="3907971"/>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Rectangle 2"/>
          <p:cNvSpPr txBox="1">
            <a:spLocks noChangeArrowheads="1"/>
          </p:cNvSpPr>
          <p:nvPr/>
        </p:nvSpPr>
        <p:spPr bwMode="auto">
          <a:xfrm>
            <a:off x="2710309" y="3193541"/>
            <a:ext cx="2329997" cy="360362"/>
          </a:xfrm>
          <a:prstGeom prst="rect">
            <a:avLst/>
          </a:prstGeom>
          <a:noFill/>
          <a:ln w="9525">
            <a:noFill/>
            <a:miter lim="800000"/>
          </a:ln>
        </p:spPr>
        <p:txBody>
          <a:bodyPr lIns="72548" tIns="36274" rIns="72548" bIns="36274" anchor="ctr"/>
          <a:lstStyle/>
          <a:p>
            <a:pPr algn="ctr"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项目品牌定位三</a:t>
            </a:r>
          </a:p>
        </p:txBody>
      </p:sp>
      <p:sp>
        <p:nvSpPr>
          <p:cNvPr id="9" name="文本框 15"/>
          <p:cNvSpPr txBox="1">
            <a:spLocks noChangeArrowheads="1"/>
          </p:cNvSpPr>
          <p:nvPr/>
        </p:nvSpPr>
        <p:spPr bwMode="auto">
          <a:xfrm>
            <a:off x="1317845" y="3667975"/>
            <a:ext cx="5114924" cy="707886"/>
          </a:xfrm>
          <a:prstGeom prst="rect">
            <a:avLst/>
          </a:prstGeom>
          <a:noFill/>
          <a:ln w="9525">
            <a:noFill/>
            <a:miter lim="800000"/>
          </a:ln>
        </p:spPr>
        <p:txBody>
          <a:bodyPr wrap="square">
            <a:spAutoFit/>
          </a:bodyPr>
          <a:lstStyle/>
          <a:p>
            <a:pPr algn="ctr"/>
            <a:r>
              <a:rPr lang="zh-CN" altLang="en-US" sz="4000" b="1" dirty="0">
                <a:solidFill>
                  <a:schemeClr val="tx1">
                    <a:lumMod val="85000"/>
                    <a:lumOff val="15000"/>
                  </a:schemeClr>
                </a:solidFill>
                <a:ea typeface="微软雅黑" panose="020B0503020204020204" pitchFamily="34" charset="-122"/>
              </a:rPr>
              <a:t>临港新城</a:t>
            </a:r>
            <a:r>
              <a:rPr lang="en-US" altLang="zh-CN" sz="4000" b="1" dirty="0">
                <a:solidFill>
                  <a:schemeClr val="tx1">
                    <a:lumMod val="85000"/>
                    <a:lumOff val="15000"/>
                  </a:schemeClr>
                </a:solidFill>
                <a:ea typeface="微软雅黑" panose="020B0503020204020204" pitchFamily="34" charset="-122"/>
              </a:rPr>
              <a:t>·</a:t>
            </a:r>
            <a:r>
              <a:rPr lang="zh-CN" altLang="en-US" sz="4000" b="1" dirty="0">
                <a:solidFill>
                  <a:schemeClr val="tx1">
                    <a:lumMod val="85000"/>
                    <a:lumOff val="15000"/>
                  </a:schemeClr>
                </a:solidFill>
                <a:ea typeface="微软雅黑" panose="020B0503020204020204" pitchFamily="34" charset="-122"/>
              </a:rPr>
              <a:t>和谐之城</a:t>
            </a:r>
          </a:p>
        </p:txBody>
      </p:sp>
      <p:sp>
        <p:nvSpPr>
          <p:cNvPr id="6" name="文本框 15"/>
          <p:cNvSpPr txBox="1">
            <a:spLocks noChangeArrowheads="1"/>
          </p:cNvSpPr>
          <p:nvPr/>
        </p:nvSpPr>
        <p:spPr bwMode="auto">
          <a:xfrm>
            <a:off x="1274309" y="4375861"/>
            <a:ext cx="5114924" cy="1615827"/>
          </a:xfrm>
          <a:prstGeom prst="rect">
            <a:avLst/>
          </a:prstGeom>
          <a:noFill/>
          <a:ln w="9525">
            <a:noFill/>
            <a:miter lim="800000"/>
          </a:ln>
        </p:spPr>
        <p:txBody>
          <a:bodyPr wrap="square">
            <a:spAutoFit/>
          </a:bodyPr>
          <a:lstStyle/>
          <a:p>
            <a:pPr algn="ct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凝聚希望</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点亮未来</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铸就美丽和谐中国梦</a:t>
            </a:r>
            <a:endParaRPr lang="en-US" altLang="zh-CN"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endParaRPr lang="zh-CN" altLang="en-US"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 name="文本框 15"/>
          <p:cNvSpPr txBox="1">
            <a:spLocks noChangeArrowheads="1"/>
          </p:cNvSpPr>
          <p:nvPr/>
        </p:nvSpPr>
        <p:spPr bwMode="auto">
          <a:xfrm>
            <a:off x="-65095" y="5807040"/>
            <a:ext cx="7909153" cy="738664"/>
          </a:xfrm>
          <a:prstGeom prst="rect">
            <a:avLst/>
          </a:prstGeom>
          <a:noFill/>
          <a:ln w="9525">
            <a:noFill/>
            <a:miter lim="800000"/>
          </a:ln>
        </p:spPr>
        <p:txBody>
          <a:bodyPr wrap="square">
            <a:spAutoFit/>
          </a:bodyPr>
          <a:lstStyle/>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产业间的和谐、人与人之间的和谐、文化与文化间的交融，是实现中国梦不可或缺的要素</a:t>
            </a:r>
            <a:endParaRPr lang="en-US" altLang="zh-CN" sz="1400" dirty="0">
              <a:latin typeface="微软雅黑" panose="020B0503020204020204" pitchFamily="34" charset="-122"/>
              <a:ea typeface="微软雅黑" panose="020B0503020204020204" pitchFamily="34" charset="-122"/>
            </a:endParaRPr>
          </a:p>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多样性的和谐，使得项目未来塑造为海沧典范性新城</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76199" y="859972"/>
            <a:ext cx="8055429" cy="2797628"/>
          </a:xfrm>
          <a:prstGeom prst="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5" name="Rectangle 2"/>
          <p:cNvSpPr txBox="1">
            <a:spLocks noChangeArrowheads="1"/>
          </p:cNvSpPr>
          <p:nvPr/>
        </p:nvSpPr>
        <p:spPr bwMode="auto">
          <a:xfrm>
            <a:off x="511174" y="1213530"/>
            <a:ext cx="3949700" cy="360362"/>
          </a:xfrm>
          <a:prstGeom prst="rect">
            <a:avLst/>
          </a:prstGeom>
          <a:noFill/>
          <a:ln w="9525">
            <a:noFill/>
            <a:miter lim="800000"/>
          </a:ln>
        </p:spPr>
        <p:txBody>
          <a:bodyPr lIns="72548" tIns="36274" rIns="72548" bIns="36274" anchor="ctr"/>
          <a:lstStyle/>
          <a:p>
            <a:pPr algn="just"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项目品牌定位思考方向</a:t>
            </a:r>
            <a:r>
              <a:rPr lang="en-US" altLang="zh-CN" sz="2400" b="1" dirty="0">
                <a:solidFill>
                  <a:schemeClr val="bg1"/>
                </a:solidFill>
                <a:latin typeface="微软雅黑" panose="020B0503020204020204" pitchFamily="34" charset="-122"/>
                <a:ea typeface="微软雅黑" panose="020B0503020204020204" pitchFamily="34" charset="-122"/>
              </a:rPr>
              <a:t>4</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6" name="文本框 16"/>
          <p:cNvSpPr txBox="1">
            <a:spLocks noChangeArrowheads="1"/>
          </p:cNvSpPr>
          <p:nvPr/>
        </p:nvSpPr>
        <p:spPr bwMode="auto">
          <a:xfrm>
            <a:off x="511174" y="1764464"/>
            <a:ext cx="6999969" cy="1477328"/>
          </a:xfrm>
          <a:prstGeom prst="rect">
            <a:avLst/>
          </a:prstGeom>
          <a:noFill/>
          <a:ln w="9525">
            <a:noFill/>
            <a:miter lim="800000"/>
          </a:ln>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作为比邻海沧自贸港区的高规格新城，片区不仅周边规划有海沧信息产业园、古楼影视小镇等产业配套，内部也有临港新城小区、海投自贸城等住宅项目，临港生活广场、五星级酒店、高档写字楼</a:t>
            </a: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万㎡文体中心等休闲、商服配套。未来，临港新城将会成为周边商业办公人员的宜居宜业家园，真正实现产城融合，资源共享。</a:t>
            </a:r>
          </a:p>
        </p:txBody>
      </p:sp>
      <p:pic>
        <p:nvPicPr>
          <p:cNvPr id="11" name="图片 11" descr="西南侧鸟瞰图g副本"/>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6199" y="3766457"/>
            <a:ext cx="3532671" cy="2498199"/>
          </a:xfrm>
          <a:prstGeom prst="rect">
            <a:avLst/>
          </a:prstGeom>
          <a:noFill/>
          <a:ln w="9525">
            <a:noFill/>
            <a:miter lim="800000"/>
            <a:headEnd/>
            <a:tailEnd/>
          </a:ln>
        </p:spPr>
      </p:pic>
      <p:pic>
        <p:nvPicPr>
          <p:cNvPr id="21" name="图片 15" descr="04 东北角透视图"/>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1437" y="859972"/>
            <a:ext cx="3954690" cy="2797628"/>
          </a:xfrm>
          <a:prstGeom prst="rect">
            <a:avLst/>
          </a:prstGeom>
          <a:noFill/>
          <a:ln w="9525">
            <a:noFill/>
            <a:miter lim="800000"/>
            <a:headEnd/>
            <a:tailEnd/>
          </a:ln>
        </p:spPr>
      </p:pic>
      <p:pic>
        <p:nvPicPr>
          <p:cNvPr id="22" name="图片 16" descr="04"/>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103715" y="3766457"/>
            <a:ext cx="4114079" cy="2535237"/>
          </a:xfrm>
          <a:prstGeom prst="rect">
            <a:avLst/>
          </a:prstGeom>
          <a:noFill/>
          <a:ln w="9525">
            <a:noFill/>
            <a:miter lim="800000"/>
            <a:headEnd/>
            <a:tailEnd/>
          </a:ln>
        </p:spPr>
      </p:pic>
      <p:pic>
        <p:nvPicPr>
          <p:cNvPr id="23" name="图片 17" descr="07 商业中庭透视图"/>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95019" y="3766457"/>
            <a:ext cx="3322547" cy="2498199"/>
          </a:xfrm>
          <a:prstGeom prst="rect">
            <a:avLst/>
          </a:prstGeom>
          <a:noFill/>
          <a:ln w="9525">
            <a:noFill/>
            <a:miter lim="800000"/>
            <a:headEnd/>
            <a:tailEnd/>
          </a:ln>
        </p:spPr>
      </p:pic>
      <p:sp>
        <p:nvSpPr>
          <p:cNvPr id="14" name="TextBox 6"/>
          <p:cNvSpPr txBox="1"/>
          <p:nvPr/>
        </p:nvSpPr>
        <p:spPr>
          <a:xfrm>
            <a:off x="-21775" y="119038"/>
            <a:ext cx="1455284" cy="523218"/>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项目</a:t>
            </a:r>
            <a:endParaRPr lang="en-US" altLang="zh-CN" sz="1400" b="1" dirty="0">
              <a:solidFill>
                <a:srgbClr val="314865"/>
              </a:solidFill>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品牌形象构建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email">
            <a:extLst>
              <a:ext uri="{28A0092B-C50C-407E-A947-70E740481C1C}">
                <a14:useLocalDpi xmlns:a14="http://schemas.microsoft.com/office/drawing/2010/main"/>
              </a:ext>
            </a:extLst>
          </a:blip>
          <a:srcRect/>
          <a:stretch>
            <a:fillRect/>
          </a:stretch>
        </p:blipFill>
        <p:spPr>
          <a:xfrm>
            <a:off x="0" y="0"/>
            <a:ext cx="12192000" cy="6847114"/>
          </a:xfrm>
          <a:prstGeom prst="rect">
            <a:avLst/>
          </a:prstGeom>
        </p:spPr>
      </p:pic>
      <p:sp>
        <p:nvSpPr>
          <p:cNvPr id="7" name="矩形 6"/>
          <p:cNvSpPr/>
          <p:nvPr/>
        </p:nvSpPr>
        <p:spPr>
          <a:xfrm>
            <a:off x="4288971" y="0"/>
            <a:ext cx="7903029" cy="3559630"/>
          </a:xfrm>
          <a:prstGeom prst="rect">
            <a:avLst/>
          </a:prstGeom>
          <a:solidFill>
            <a:schemeClr val="bg1">
              <a:lumMod val="85000"/>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Rectangle 2"/>
          <p:cNvSpPr txBox="1">
            <a:spLocks noChangeArrowheads="1"/>
          </p:cNvSpPr>
          <p:nvPr/>
        </p:nvSpPr>
        <p:spPr bwMode="auto">
          <a:xfrm>
            <a:off x="7162567" y="442807"/>
            <a:ext cx="2329997" cy="360362"/>
          </a:xfrm>
          <a:prstGeom prst="rect">
            <a:avLst/>
          </a:prstGeom>
          <a:noFill/>
          <a:ln w="9525">
            <a:noFill/>
            <a:miter lim="800000"/>
          </a:ln>
        </p:spPr>
        <p:txBody>
          <a:bodyPr lIns="72548" tIns="36274" rIns="72548" bIns="36274" anchor="ctr"/>
          <a:lstStyle/>
          <a:p>
            <a:pPr algn="ctr" defTabSz="987425"/>
            <a:r>
              <a:rPr lang="zh-CN" altLang="en-US" sz="2400" b="1" dirty="0">
                <a:solidFill>
                  <a:schemeClr val="bg1"/>
                </a:solidFill>
                <a:latin typeface="微软雅黑" panose="020B0503020204020204" pitchFamily="34" charset="-122"/>
                <a:ea typeface="微软雅黑" panose="020B0503020204020204" pitchFamily="34" charset="-122"/>
              </a:rPr>
              <a:t>项目品牌定位四</a:t>
            </a:r>
          </a:p>
        </p:txBody>
      </p:sp>
      <p:sp>
        <p:nvSpPr>
          <p:cNvPr id="9" name="文本框 15"/>
          <p:cNvSpPr txBox="1">
            <a:spLocks noChangeArrowheads="1"/>
          </p:cNvSpPr>
          <p:nvPr/>
        </p:nvSpPr>
        <p:spPr bwMode="auto">
          <a:xfrm>
            <a:off x="5770103" y="917241"/>
            <a:ext cx="5114924" cy="707886"/>
          </a:xfrm>
          <a:prstGeom prst="rect">
            <a:avLst/>
          </a:prstGeom>
          <a:noFill/>
          <a:ln w="9525">
            <a:noFill/>
            <a:miter lim="800000"/>
          </a:ln>
        </p:spPr>
        <p:txBody>
          <a:bodyPr wrap="square">
            <a:spAutoFit/>
          </a:bodyPr>
          <a:lstStyle/>
          <a:p>
            <a:pPr algn="ctr"/>
            <a:r>
              <a:rPr lang="zh-CN" altLang="en-US" sz="4000" b="1" dirty="0">
                <a:solidFill>
                  <a:schemeClr val="accent4">
                    <a:lumMod val="50000"/>
                  </a:schemeClr>
                </a:solidFill>
                <a:ea typeface="微软雅黑" panose="020B0503020204020204" pitchFamily="34" charset="-122"/>
              </a:rPr>
              <a:t>临港新城</a:t>
            </a:r>
            <a:r>
              <a:rPr lang="en-US" altLang="zh-CN" sz="4000" b="1" dirty="0">
                <a:solidFill>
                  <a:schemeClr val="accent4">
                    <a:lumMod val="50000"/>
                  </a:schemeClr>
                </a:solidFill>
                <a:ea typeface="微软雅黑" panose="020B0503020204020204" pitchFamily="34" charset="-122"/>
              </a:rPr>
              <a:t>·</a:t>
            </a:r>
            <a:r>
              <a:rPr lang="zh-CN" altLang="en-US" sz="4000" b="1" dirty="0">
                <a:solidFill>
                  <a:schemeClr val="accent4">
                    <a:lumMod val="50000"/>
                  </a:schemeClr>
                </a:solidFill>
                <a:ea typeface="微软雅黑" panose="020B0503020204020204" pitchFamily="34" charset="-122"/>
              </a:rPr>
              <a:t>共享之城</a:t>
            </a:r>
          </a:p>
        </p:txBody>
      </p:sp>
      <p:sp>
        <p:nvSpPr>
          <p:cNvPr id="6" name="文本框 15"/>
          <p:cNvSpPr txBox="1">
            <a:spLocks noChangeArrowheads="1"/>
          </p:cNvSpPr>
          <p:nvPr/>
        </p:nvSpPr>
        <p:spPr bwMode="auto">
          <a:xfrm>
            <a:off x="5770103" y="1625127"/>
            <a:ext cx="5114924" cy="923330"/>
          </a:xfrm>
          <a:prstGeom prst="rect">
            <a:avLst/>
          </a:prstGeom>
          <a:noFill/>
          <a:ln w="9525">
            <a:noFill/>
            <a:miter lim="800000"/>
          </a:ln>
        </p:spPr>
        <p:txBody>
          <a:bodyPr wrap="square">
            <a:spAutoFit/>
          </a:bodyPr>
          <a:lstStyle/>
          <a:p>
            <a:pPr algn="ctr">
              <a:lnSpc>
                <a:spcPct val="150000"/>
              </a:lnSpc>
            </a:pPr>
            <a:r>
              <a:rPr lang="zh-CN" altLang="en-US" dirty="0">
                <a:solidFill>
                  <a:srgbClr val="7F6000"/>
                </a:solidFill>
                <a:latin typeface="微软雅黑" panose="020B0503020204020204" pitchFamily="34" charset="-122"/>
                <a:ea typeface="微软雅黑" panose="020B0503020204020204" pitchFamily="34" charset="-122"/>
              </a:rPr>
              <a:t>新征城</a:t>
            </a:r>
            <a:endParaRPr lang="en-US" altLang="zh-CN" dirty="0">
              <a:solidFill>
                <a:srgbClr val="7F6000"/>
              </a:solidFill>
              <a:latin typeface="微软雅黑" panose="020B0503020204020204" pitchFamily="34" charset="-122"/>
              <a:ea typeface="微软雅黑" panose="020B0503020204020204" pitchFamily="34" charset="-122"/>
            </a:endParaRPr>
          </a:p>
          <a:p>
            <a:pPr algn="ctr">
              <a:lnSpc>
                <a:spcPct val="150000"/>
              </a:lnSpc>
            </a:pPr>
            <a:r>
              <a:rPr lang="zh-CN" altLang="en-US" dirty="0">
                <a:solidFill>
                  <a:srgbClr val="7F6000"/>
                </a:solidFill>
                <a:latin typeface="微软雅黑" panose="020B0503020204020204" pitchFamily="34" charset="-122"/>
                <a:ea typeface="微软雅黑" panose="020B0503020204020204" pitchFamily="34" charset="-122"/>
              </a:rPr>
              <a:t>共享写意生活</a:t>
            </a:r>
          </a:p>
        </p:txBody>
      </p:sp>
      <p:sp>
        <p:nvSpPr>
          <p:cNvPr id="10" name="文本框 15"/>
          <p:cNvSpPr txBox="1">
            <a:spLocks noChangeArrowheads="1"/>
          </p:cNvSpPr>
          <p:nvPr/>
        </p:nvSpPr>
        <p:spPr bwMode="auto">
          <a:xfrm>
            <a:off x="4288971" y="2692709"/>
            <a:ext cx="7909153" cy="738664"/>
          </a:xfrm>
          <a:prstGeom prst="rect">
            <a:avLst/>
          </a:prstGeom>
          <a:noFill/>
          <a:ln w="9525">
            <a:noFill/>
            <a:miter lim="800000"/>
          </a:ln>
        </p:spPr>
        <p:txBody>
          <a:bodyPr wrap="square">
            <a:spAutoFit/>
          </a:bodyPr>
          <a:lstStyle/>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信息产业园、海沧自贸区、以及内部的商服配套，将筑基项目未来产业发展</a:t>
            </a:r>
            <a:endParaRPr lang="en-US" altLang="zh-CN" sz="1400" dirty="0">
              <a:latin typeface="微软雅黑" panose="020B0503020204020204" pitchFamily="34" charset="-122"/>
              <a:ea typeface="微软雅黑" panose="020B0503020204020204" pitchFamily="34" charset="-122"/>
            </a:endParaRPr>
          </a:p>
          <a:p>
            <a:pPr marL="285750" indent="-285750" algn="ctr">
              <a:lnSpc>
                <a:spcPct val="150000"/>
              </a:lnSpc>
              <a:buFont typeface="Wingdings" panose="05000000000000000000" pitchFamily="2" charset="2"/>
              <a:buChar char="Ø"/>
            </a:pPr>
            <a:r>
              <a:rPr lang="zh-CN" altLang="en-US" sz="1400" dirty="0">
                <a:latin typeface="微软雅黑" panose="020B0503020204020204" pitchFamily="34" charset="-122"/>
                <a:ea typeface="微软雅黑" panose="020B0503020204020204" pitchFamily="34" charset="-122"/>
              </a:rPr>
              <a:t>产城融合，共享新片区，项目未来可以此为着力点，塑造海沧新城示范区</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3" descr="方案二"/>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661" y="3198"/>
            <a:ext cx="12221937" cy="6854802"/>
          </a:xfrm>
          <a:prstGeom prst="rect">
            <a:avLst/>
          </a:prstGeom>
          <a:noFill/>
          <a:ln w="9525">
            <a:noFill/>
            <a:miter lim="800000"/>
            <a:headEnd/>
            <a:tailEnd/>
          </a:ln>
        </p:spPr>
      </p:pic>
      <p:sp>
        <p:nvSpPr>
          <p:cNvPr id="7" name="矩形 6"/>
          <p:cNvSpPr/>
          <p:nvPr/>
        </p:nvSpPr>
        <p:spPr>
          <a:xfrm>
            <a:off x="-21772" y="1268664"/>
            <a:ext cx="12224661" cy="2797628"/>
          </a:xfrm>
          <a:prstGeom prst="rect">
            <a:avLst/>
          </a:prstGeom>
          <a:solidFill>
            <a:schemeClr val="bg1">
              <a:lumMod val="85000"/>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8" name="文本框 15"/>
          <p:cNvSpPr txBox="1">
            <a:spLocks noChangeArrowheads="1"/>
          </p:cNvSpPr>
          <p:nvPr/>
        </p:nvSpPr>
        <p:spPr bwMode="auto">
          <a:xfrm>
            <a:off x="3788230" y="1765408"/>
            <a:ext cx="6803570" cy="1938992"/>
          </a:xfrm>
          <a:prstGeom prst="rect">
            <a:avLst/>
          </a:prstGeom>
          <a:noFill/>
          <a:ln w="9525">
            <a:noFill/>
            <a:miter lim="800000"/>
          </a:ln>
        </p:spPr>
        <p:txBody>
          <a:bodyPr wrap="square">
            <a:spAutoFit/>
          </a:bodyPr>
          <a:lstStyle/>
          <a:p>
            <a:pPr algn="ctr">
              <a:lnSpc>
                <a:spcPct val="150000"/>
              </a:lnSpc>
            </a:pPr>
            <a:r>
              <a:rPr lang="zh-CN" altLang="en-US" sz="4000" b="1" dirty="0">
                <a:solidFill>
                  <a:srgbClr val="FFFF00"/>
                </a:solidFill>
                <a:ea typeface="微软雅黑" panose="020B0503020204020204" pitchFamily="34" charset="-122"/>
              </a:rPr>
              <a:t>宜居宜业生态片区</a:t>
            </a:r>
            <a:endParaRPr lang="en-US" altLang="zh-CN" sz="4000" b="1" dirty="0">
              <a:solidFill>
                <a:srgbClr val="FFFF00"/>
              </a:solidFill>
              <a:ea typeface="微软雅黑" panose="020B0503020204020204" pitchFamily="34" charset="-122"/>
            </a:endParaRPr>
          </a:p>
          <a:p>
            <a:pPr algn="ctr">
              <a:lnSpc>
                <a:spcPct val="150000"/>
              </a:lnSpc>
            </a:pPr>
            <a:r>
              <a:rPr lang="zh-CN" altLang="en-US" sz="4000" b="1" dirty="0">
                <a:solidFill>
                  <a:srgbClr val="FFFF00"/>
                </a:solidFill>
                <a:ea typeface="微软雅黑" panose="020B0503020204020204" pitchFamily="34" charset="-122"/>
              </a:rPr>
              <a:t>产城融合典范新城</a:t>
            </a:r>
          </a:p>
        </p:txBody>
      </p:sp>
      <p:sp>
        <p:nvSpPr>
          <p:cNvPr id="9" name="Rectangle 2"/>
          <p:cNvSpPr txBox="1">
            <a:spLocks noChangeArrowheads="1"/>
          </p:cNvSpPr>
          <p:nvPr/>
        </p:nvSpPr>
        <p:spPr bwMode="auto">
          <a:xfrm>
            <a:off x="1034144" y="2487297"/>
            <a:ext cx="3909786" cy="360362"/>
          </a:xfrm>
          <a:prstGeom prst="rect">
            <a:avLst/>
          </a:prstGeom>
          <a:noFill/>
          <a:ln w="9525">
            <a:noFill/>
            <a:miter lim="800000"/>
          </a:ln>
        </p:spPr>
        <p:txBody>
          <a:bodyPr lIns="72548" tIns="36274" rIns="72548" bIns="36274" anchor="ctr"/>
          <a:lstStyle/>
          <a:p>
            <a:pPr algn="just" defTabSz="987425"/>
            <a:r>
              <a:rPr lang="zh-CN" altLang="en-US" sz="2400" b="1" dirty="0">
                <a:latin typeface="微软雅黑" panose="020B0503020204020204" pitchFamily="34" charset="-122"/>
                <a:ea typeface="微软雅黑" panose="020B0503020204020204" pitchFamily="34" charset="-122"/>
              </a:rPr>
              <a:t>临港新城整体品牌定位：</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825419"/>
          </a:xfrm>
          <a:prstGeom prst="rect">
            <a:avLst/>
          </a:prstGeom>
        </p:spPr>
        <p:txBody>
          <a:bodyPr wrap="square">
            <a:spAutoFit/>
          </a:bodyPr>
          <a:lstStyle/>
          <a:p>
            <a:pPr>
              <a:lnSpc>
                <a:spcPct val="150000"/>
              </a:lnSpc>
            </a:pPr>
            <a:r>
              <a:rPr lang="zh-CN" altLang="en-US" sz="3600" dirty="0">
                <a:solidFill>
                  <a:srgbClr val="314865"/>
                </a:solidFill>
                <a:latin typeface="微软雅黑" panose="020B0503020204020204" pitchFamily="34" charset="-122"/>
                <a:ea typeface="微软雅黑" panose="020B0503020204020204" pitchFamily="34" charset="-122"/>
              </a:rPr>
              <a:t>五、项目品牌形象设计内容</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88389" cy="6858000"/>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88389"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7999"/>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7999"/>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06" y="0"/>
            <a:ext cx="12188388"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434874" y="2356867"/>
            <a:ext cx="7525545" cy="825419"/>
          </a:xfrm>
          <a:prstGeom prst="rect">
            <a:avLst/>
          </a:prstGeom>
        </p:spPr>
        <p:txBody>
          <a:bodyPr wrap="square">
            <a:spAutoFit/>
          </a:bodyPr>
          <a:lstStyle/>
          <a:p>
            <a:pPr>
              <a:lnSpc>
                <a:spcPct val="150000"/>
              </a:lnSpc>
            </a:pPr>
            <a:r>
              <a:rPr lang="zh-CN" altLang="en-US" sz="3600" dirty="0">
                <a:solidFill>
                  <a:srgbClr val="314865"/>
                </a:solidFill>
                <a:latin typeface="微软雅黑" panose="020B0503020204020204" pitchFamily="34" charset="-122"/>
                <a:ea typeface="微软雅黑" panose="020B0503020204020204" pitchFamily="34" charset="-122"/>
              </a:rPr>
              <a:t>六、宣传推广方案</a:t>
            </a:r>
          </a:p>
        </p:txBody>
      </p:sp>
      <p:sp>
        <p:nvSpPr>
          <p:cNvPr id="9" name="矩形 8"/>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a:off x="0" y="751114"/>
            <a:ext cx="350996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2" name="TextBox 6"/>
          <p:cNvSpPr txBox="1"/>
          <p:nvPr/>
        </p:nvSpPr>
        <p:spPr>
          <a:xfrm>
            <a:off x="25173" y="249255"/>
            <a:ext cx="1409701" cy="307775"/>
          </a:xfrm>
          <a:prstGeom prst="rect">
            <a:avLst/>
          </a:prstGeom>
          <a:noFill/>
        </p:spPr>
        <p:txBody>
          <a:bodyPr wrap="square" lIns="91438" tIns="45719" rIns="91438" bIns="45719">
            <a:spAutoFit/>
          </a:bodyPr>
          <a:lstStyle/>
          <a:p>
            <a:pPr algn="ctr" fontAlgn="auto">
              <a:spcBef>
                <a:spcPts val="0"/>
              </a:spcBef>
              <a:spcAft>
                <a:spcPts val="0"/>
              </a:spcAft>
              <a:defRPr/>
            </a:pPr>
            <a:r>
              <a:rPr lang="zh-CN" altLang="en-US" sz="1400" b="1" dirty="0">
                <a:solidFill>
                  <a:srgbClr val="314865"/>
                </a:solidFill>
                <a:latin typeface="微软雅黑" panose="020B0503020204020204" pitchFamily="34" charset="-122"/>
                <a:ea typeface="微软雅黑" panose="020B0503020204020204" pitchFamily="34" charset="-122"/>
              </a:rPr>
              <a:t>宣传推广方案</a:t>
            </a:r>
          </a:p>
        </p:txBody>
      </p:sp>
      <p:sp>
        <p:nvSpPr>
          <p:cNvPr id="7" name="矩形 6"/>
          <p:cNvSpPr/>
          <p:nvPr/>
        </p:nvSpPr>
        <p:spPr>
          <a:xfrm>
            <a:off x="134031" y="810104"/>
            <a:ext cx="11829369" cy="2616101"/>
          </a:xfrm>
          <a:prstGeom prst="rect">
            <a:avLst/>
          </a:prstGeom>
        </p:spPr>
        <p:txBody>
          <a:bodyPr wrap="square">
            <a:spAutoFit/>
          </a:bodyPr>
          <a:lstStyle/>
          <a:p>
            <a:pPr algn="just">
              <a:spcAft>
                <a:spcPts val="0"/>
              </a:spcAft>
            </a:pP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rPr>
              <a:t>宣传策略：</a:t>
            </a:r>
            <a:endParaRPr lang="en-US"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1</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、围绕</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海沧临港新城自身重要节点，以及全市、全区范围内的各大活动、如临港生活广场开业、厦门汽博会、海沧半程马拉松等，于报纸媒体、广播媒体、户外媒体、新媒体、全网推等资源媒介</a:t>
            </a:r>
            <a:r>
              <a:rPr lang="zh-CN"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进行推介宣传。</a:t>
            </a:r>
            <a:endParaRPr lang="zh-CN" altLang="zh-CN" sz="1600" kern="100" dirty="0">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r>
              <a:rPr lang="en-US"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a:t>
            </a:r>
            <a:r>
              <a:rPr lang="zh-CN"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结合海沧城建自身媒体资源，如海沧公交站牌、路名牌、主干道灯杆旗等，进行区域全方位宣传。</a:t>
            </a:r>
            <a:endParaRPr lang="en-US" altLang="zh-CN" sz="1600" b="1"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r>
              <a:rPr lang="en-US"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rPr>
              <a:t>3</a:t>
            </a:r>
            <a:r>
              <a:rPr lang="zh-CN" altLang="en-US" sz="1600" b="1" kern="100" dirty="0">
                <a:effectLst/>
                <a:latin typeface="微软雅黑" panose="020B0503020204020204" pitchFamily="34" charset="-122"/>
                <a:ea typeface="微软雅黑" panose="020B0503020204020204" pitchFamily="34" charset="-122"/>
                <a:cs typeface="Times New Roman" panose="02020603050405020304" pitchFamily="18" charset="0"/>
              </a:rPr>
              <a:t>、主要传播受众：</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海沧、厦门新居民，两大产业区职工，全市潜在改善型家庭</a:t>
            </a:r>
            <a:endParaRPr lang="en-US" altLang="zh-CN" sz="1600" b="1"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just">
              <a:lnSpc>
                <a:spcPct val="150000"/>
              </a:lnSpc>
              <a:spcAft>
                <a:spcPts val="0"/>
              </a:spcAft>
            </a:pPr>
            <a:r>
              <a:rPr lang="en-US" altLang="zh-CN" sz="1600" b="1" kern="100" dirty="0">
                <a:latin typeface="微软雅黑" panose="020B0503020204020204" pitchFamily="34" charset="-122"/>
                <a:ea typeface="微软雅黑" panose="020B0503020204020204" pitchFamily="34" charset="-122"/>
                <a:cs typeface="Times New Roman" panose="02020603050405020304" pitchFamily="18" charset="0"/>
              </a:rPr>
              <a:t>4</a:t>
            </a:r>
            <a:r>
              <a:rPr lang="zh-CN" altLang="en-US" sz="1600" b="1" kern="100" dirty="0">
                <a:latin typeface="微软雅黑" panose="020B0503020204020204" pitchFamily="34" charset="-122"/>
                <a:ea typeface="微软雅黑" panose="020B0503020204020204" pitchFamily="34" charset="-122"/>
                <a:cs typeface="Times New Roman" panose="02020603050405020304" pitchFamily="18" charset="0"/>
              </a:rPr>
              <a:t>、传播目的：锁定主要传播受众，以海沧为核心，辐射全市，提高临港新城知名度，宣传项目良好的生态、人文、配套资源，促进项目优势的传播及认知形成。</a:t>
            </a:r>
            <a:endParaRPr lang="zh-CN" alt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8" name="图片 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495616" y="3379188"/>
            <a:ext cx="2044620" cy="890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94838" y="5047569"/>
            <a:ext cx="714618" cy="709309"/>
          </a:xfrm>
          <a:prstGeom prst="roundRect">
            <a:avLst/>
          </a:prstGeom>
          <a:ln>
            <a:solidFill>
              <a:schemeClr val="bg1">
                <a:lumMod val="85000"/>
              </a:schemeClr>
            </a:solidFill>
          </a:ln>
        </p:spPr>
      </p:pic>
      <p:pic>
        <p:nvPicPr>
          <p:cNvPr id="10" name="图片 9"/>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495616" y="4380258"/>
            <a:ext cx="1400101" cy="546428"/>
          </a:xfrm>
          <a:prstGeom prst="roundRect">
            <a:avLst/>
          </a:prstGeom>
          <a:ln>
            <a:solidFill>
              <a:schemeClr val="bg1">
                <a:lumMod val="85000"/>
              </a:schemeClr>
            </a:solidFill>
          </a:ln>
        </p:spPr>
      </p:pic>
      <p:pic>
        <p:nvPicPr>
          <p:cNvPr id="2" name="图片 1"/>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646219" y="3494092"/>
            <a:ext cx="993311" cy="775870"/>
          </a:xfrm>
          <a:prstGeom prst="rect">
            <a:avLst/>
          </a:prstGeom>
        </p:spPr>
      </p:pic>
      <p:pic>
        <p:nvPicPr>
          <p:cNvPr id="3" name="图片 2"/>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0982010" y="4380258"/>
            <a:ext cx="786270" cy="539667"/>
          </a:xfrm>
          <a:prstGeom prst="rect">
            <a:avLst/>
          </a:prstGeom>
        </p:spPr>
      </p:pic>
      <p:pic>
        <p:nvPicPr>
          <p:cNvPr id="4" name="图片 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974742" y="4380258"/>
            <a:ext cx="906397" cy="546428"/>
          </a:xfrm>
          <a:prstGeom prst="rect">
            <a:avLst/>
          </a:prstGeom>
        </p:spPr>
      </p:pic>
      <p:graphicFrame>
        <p:nvGraphicFramePr>
          <p:cNvPr id="14" name="表格 13"/>
          <p:cNvGraphicFramePr>
            <a:graphicFrameLocks noGrp="1"/>
          </p:cNvGraphicFramePr>
          <p:nvPr/>
        </p:nvGraphicFramePr>
        <p:xfrm>
          <a:off x="223744" y="3426205"/>
          <a:ext cx="8135703" cy="3181425"/>
        </p:xfrm>
        <a:graphic>
          <a:graphicData uri="http://schemas.openxmlformats.org/drawingml/2006/table">
            <a:tbl>
              <a:tblPr/>
              <a:tblGrid>
                <a:gridCol w="2348066">
                  <a:extLst>
                    <a:ext uri="{9D8B030D-6E8A-4147-A177-3AD203B41FA5}">
                      <a16:colId xmlns:a16="http://schemas.microsoft.com/office/drawing/2014/main" val="20000"/>
                    </a:ext>
                  </a:extLst>
                </a:gridCol>
                <a:gridCol w="5787637">
                  <a:extLst>
                    <a:ext uri="{9D8B030D-6E8A-4147-A177-3AD203B41FA5}">
                      <a16:colId xmlns:a16="http://schemas.microsoft.com/office/drawing/2014/main" val="20001"/>
                    </a:ext>
                  </a:extLst>
                </a:gridCol>
              </a:tblGrid>
              <a:tr h="457325">
                <a:tc>
                  <a:txBody>
                    <a:bodyPr/>
                    <a:lstStyle/>
                    <a:p>
                      <a:pPr algn="ctr">
                        <a:spcAft>
                          <a:spcPts val="0"/>
                        </a:spcAft>
                      </a:pPr>
                      <a:r>
                        <a:rPr lang="zh-CN" altLang="en-US" sz="1100" dirty="0">
                          <a:solidFill>
                            <a:schemeClr val="bg1"/>
                          </a:solidFill>
                          <a:effectLst/>
                          <a:latin typeface="微软雅黑" panose="020B0503020204020204" pitchFamily="34" charset="-122"/>
                          <a:ea typeface="微软雅黑" panose="020B0503020204020204" pitchFamily="34" charset="-122"/>
                        </a:rPr>
                        <a:t>传播渠道</a:t>
                      </a:r>
                      <a:endParaRPr lang="zh-CN" sz="1100" dirty="0">
                        <a:solidFill>
                          <a:schemeClr val="bg1"/>
                        </a:solidFill>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58ED5"/>
                    </a:solidFill>
                  </a:tcPr>
                </a:tc>
                <a:tc>
                  <a:txBody>
                    <a:bodyPr/>
                    <a:lstStyle/>
                    <a:p>
                      <a:pPr algn="ctr">
                        <a:spcAft>
                          <a:spcPts val="0"/>
                        </a:spcAft>
                      </a:pPr>
                      <a:r>
                        <a:rPr lang="zh-CN" altLang="en-US" sz="1100" dirty="0">
                          <a:solidFill>
                            <a:schemeClr val="bg1"/>
                          </a:solidFill>
                          <a:effectLst/>
                          <a:latin typeface="微软雅黑" panose="020B0503020204020204" pitchFamily="34" charset="-122"/>
                          <a:ea typeface="微软雅黑" panose="020B0503020204020204" pitchFamily="34" charset="-122"/>
                        </a:rPr>
                        <a:t>投放项目</a:t>
                      </a:r>
                      <a:endParaRPr lang="zh-CN" sz="1100" dirty="0">
                        <a:solidFill>
                          <a:schemeClr val="bg1"/>
                        </a:solidFill>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58ED5"/>
                    </a:solidFill>
                  </a:tcPr>
                </a:tc>
                <a:extLst>
                  <a:ext uri="{0D108BD9-81ED-4DB2-BD59-A6C34878D82A}">
                    <a16:rowId xmlns:a16="http://schemas.microsoft.com/office/drawing/2014/main" val="10000"/>
                  </a:ext>
                </a:extLst>
              </a:tr>
              <a:tr h="73868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1" dirty="0">
                          <a:effectLst/>
                          <a:latin typeface="微软雅黑" panose="020B0503020204020204" pitchFamily="34" charset="-122"/>
                          <a:ea typeface="微软雅黑" panose="020B0503020204020204" pitchFamily="34" charset="-122"/>
                        </a:rPr>
                        <a:t>报纸媒体</a:t>
                      </a:r>
                      <a:endParaRPr lang="zh-CN" sz="1400" b="1"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厦门日报、晚报、海西晨报、海峡导报</a:t>
                      </a:r>
                      <a:endParaRPr lang="en-US"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8686">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1" dirty="0">
                          <a:effectLst/>
                          <a:latin typeface="微软雅黑" panose="020B0503020204020204" pitchFamily="34" charset="-122"/>
                          <a:ea typeface="微软雅黑" panose="020B0503020204020204" pitchFamily="34" charset="-122"/>
                        </a:rPr>
                        <a:t>广播媒体</a:t>
                      </a:r>
                      <a:endParaRPr lang="zh-CN" sz="1400" b="1"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厦门经济交通广播、</a:t>
                      </a:r>
                      <a:r>
                        <a:rPr lang="en-US" altLang="zh-CN" sz="1100" dirty="0">
                          <a:effectLst/>
                          <a:latin typeface="微软雅黑" panose="020B0503020204020204" pitchFamily="34" charset="-122"/>
                          <a:ea typeface="微软雅黑" panose="020B0503020204020204" pitchFamily="34" charset="-122"/>
                        </a:rPr>
                        <a:t>FM94</a:t>
                      </a:r>
                      <a:r>
                        <a:rPr lang="zh-CN" altLang="en-US" sz="1100" dirty="0">
                          <a:effectLst/>
                          <a:latin typeface="微软雅黑" panose="020B0503020204020204" pitchFamily="34" charset="-122"/>
                          <a:ea typeface="微软雅黑" panose="020B0503020204020204" pitchFamily="34" charset="-122"/>
                        </a:rPr>
                        <a:t>私家车</a:t>
                      </a:r>
                      <a:endParaRPr lang="en-US"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62336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1" dirty="0">
                          <a:effectLst/>
                          <a:latin typeface="微软雅黑" panose="020B0503020204020204" pitchFamily="34" charset="-122"/>
                          <a:ea typeface="微软雅黑" panose="020B0503020204020204" pitchFamily="34" charset="-122"/>
                        </a:rPr>
                        <a:t>户外媒体</a:t>
                      </a:r>
                      <a:endParaRPr lang="zh-CN" sz="1400" b="1"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海沧第一屏、海沧公交站广告、海沧路名牌、公交车身广告、厦门移动电视、海沧灯杆旗（暂定滨湖路、马青路）</a:t>
                      </a:r>
                      <a:endParaRPr lang="en-US"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23364">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b="1" dirty="0">
                          <a:effectLst/>
                          <a:latin typeface="微软雅黑" panose="020B0503020204020204" pitchFamily="34" charset="-122"/>
                          <a:ea typeface="微软雅黑" panose="020B0503020204020204" pitchFamily="34" charset="-122"/>
                        </a:rPr>
                        <a:t>新媒体</a:t>
                      </a:r>
                      <a:endParaRPr lang="zh-CN" sz="1400" b="1"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厦门日报微信大</a:t>
                      </a:r>
                      <a:r>
                        <a:rPr lang="en-US" altLang="zh-CN" sz="1100" dirty="0">
                          <a:effectLst/>
                          <a:latin typeface="微软雅黑" panose="020B0503020204020204" pitchFamily="34" charset="-122"/>
                          <a:ea typeface="微软雅黑" panose="020B0503020204020204" pitchFamily="34" charset="-122"/>
                        </a:rPr>
                        <a:t>V</a:t>
                      </a:r>
                      <a:r>
                        <a:rPr lang="zh-CN" altLang="en-US" sz="1100" dirty="0">
                          <a:effectLst/>
                          <a:latin typeface="微软雅黑" panose="020B0503020204020204" pitchFamily="34" charset="-122"/>
                          <a:ea typeface="微软雅黑" panose="020B0503020204020204" pitchFamily="34" charset="-122"/>
                        </a:rPr>
                        <a:t>、厦门大城小事、今日头条、华亿微信矩阵、全网推（国内各大知名门户网站新闻链接、各大视频平台宣传片推送）</a:t>
                      </a:r>
                      <a:endParaRPr lang="en-US"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pic>
        <p:nvPicPr>
          <p:cNvPr id="15" name="图片 717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8495616" y="5047570"/>
            <a:ext cx="583070" cy="709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090168" y="5047569"/>
            <a:ext cx="1768501" cy="709309"/>
          </a:xfrm>
          <a:prstGeom prst="rect">
            <a:avLst/>
          </a:prstGeom>
        </p:spPr>
      </p:pic>
      <p:pic>
        <p:nvPicPr>
          <p:cNvPr id="16" name="图片 15"/>
          <p:cNvPicPr>
            <a:picLocks noChangeAspect="1"/>
          </p:cNvPicPr>
          <p:nvPr/>
        </p:nvPicPr>
        <p:blipFill>
          <a:blip r:embed="rId10"/>
          <a:stretch>
            <a:fillRect/>
          </a:stretch>
        </p:blipFill>
        <p:spPr>
          <a:xfrm>
            <a:off x="8475624" y="5815265"/>
            <a:ext cx="685800" cy="704850"/>
          </a:xfrm>
          <a:prstGeom prst="rect">
            <a:avLst/>
          </a:prstGeom>
        </p:spPr>
      </p:pic>
      <p:pic>
        <p:nvPicPr>
          <p:cNvPr id="5" name="图片 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297593" y="5791099"/>
            <a:ext cx="1869654" cy="72901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p:cNvGraphicFramePr>
            <a:graphicFrameLocks noGrp="1"/>
          </p:cNvGraphicFramePr>
          <p:nvPr>
            <p:custDataLst>
              <p:tags r:id="rId1"/>
            </p:custDataLst>
          </p:nvPr>
        </p:nvGraphicFramePr>
        <p:xfrm>
          <a:off x="239486" y="87095"/>
          <a:ext cx="11702143" cy="6640275"/>
        </p:xfrm>
        <a:graphic>
          <a:graphicData uri="http://schemas.openxmlformats.org/drawingml/2006/table">
            <a:tbl>
              <a:tblPr/>
              <a:tblGrid>
                <a:gridCol w="1986277">
                  <a:extLst>
                    <a:ext uri="{9D8B030D-6E8A-4147-A177-3AD203B41FA5}">
                      <a16:colId xmlns:a16="http://schemas.microsoft.com/office/drawing/2014/main" val="20000"/>
                    </a:ext>
                  </a:extLst>
                </a:gridCol>
                <a:gridCol w="3783169">
                  <a:extLst>
                    <a:ext uri="{9D8B030D-6E8A-4147-A177-3AD203B41FA5}">
                      <a16:colId xmlns:a16="http://schemas.microsoft.com/office/drawing/2014/main" val="20001"/>
                    </a:ext>
                  </a:extLst>
                </a:gridCol>
                <a:gridCol w="5932697">
                  <a:extLst>
                    <a:ext uri="{9D8B030D-6E8A-4147-A177-3AD203B41FA5}">
                      <a16:colId xmlns:a16="http://schemas.microsoft.com/office/drawing/2014/main" val="20002"/>
                    </a:ext>
                  </a:extLst>
                </a:gridCol>
              </a:tblGrid>
              <a:tr h="206246">
                <a:tc>
                  <a:txBody>
                    <a:bodyPr/>
                    <a:lstStyle/>
                    <a:p>
                      <a:pPr algn="ctr">
                        <a:spcAft>
                          <a:spcPts val="0"/>
                        </a:spcAft>
                      </a:pPr>
                      <a:r>
                        <a:rPr lang="zh-CN" altLang="en-US" sz="1000" dirty="0">
                          <a:solidFill>
                            <a:schemeClr val="bg1"/>
                          </a:solidFill>
                          <a:effectLst/>
                          <a:latin typeface="微软雅黑" panose="020B0503020204020204" pitchFamily="34" charset="-122"/>
                          <a:ea typeface="微软雅黑" panose="020B0503020204020204" pitchFamily="34" charset="-122"/>
                        </a:rPr>
                        <a:t>投放活动节点（暂定）</a:t>
                      </a:r>
                      <a:endParaRPr lang="zh-CN" sz="1000" dirty="0">
                        <a:solidFill>
                          <a:schemeClr val="bg1"/>
                        </a:solidFill>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58ED5"/>
                    </a:solidFill>
                  </a:tcPr>
                </a:tc>
                <a:tc>
                  <a:txBody>
                    <a:bodyPr/>
                    <a:lstStyle/>
                    <a:p>
                      <a:pPr algn="ctr">
                        <a:spcAft>
                          <a:spcPts val="0"/>
                        </a:spcAft>
                      </a:pPr>
                      <a:r>
                        <a:rPr lang="zh-CN" altLang="en-US" sz="1000" dirty="0">
                          <a:solidFill>
                            <a:schemeClr val="bg1"/>
                          </a:solidFill>
                          <a:effectLst/>
                          <a:latin typeface="微软雅黑" panose="020B0503020204020204" pitchFamily="34" charset="-122"/>
                          <a:ea typeface="微软雅黑" panose="020B0503020204020204" pitchFamily="34" charset="-122"/>
                        </a:rPr>
                        <a:t>投放渠道</a:t>
                      </a:r>
                      <a:endParaRPr lang="zh-CN" sz="1000" dirty="0">
                        <a:solidFill>
                          <a:schemeClr val="bg1"/>
                        </a:solidFill>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58ED5"/>
                    </a:solidFill>
                  </a:tcPr>
                </a:tc>
                <a:tc>
                  <a:txBody>
                    <a:bodyPr/>
                    <a:lstStyle/>
                    <a:p>
                      <a:pPr algn="ctr">
                        <a:spcAft>
                          <a:spcPts val="0"/>
                        </a:spcAft>
                      </a:pPr>
                      <a:r>
                        <a:rPr lang="zh-CN" altLang="en-US" sz="1000" dirty="0">
                          <a:solidFill>
                            <a:schemeClr val="bg1"/>
                          </a:solidFill>
                          <a:effectLst/>
                          <a:latin typeface="微软雅黑" panose="020B0503020204020204" pitchFamily="34" charset="-122"/>
                          <a:ea typeface="微软雅黑" panose="020B0503020204020204" pitchFamily="34" charset="-122"/>
                        </a:rPr>
                        <a:t>投放内容</a:t>
                      </a:r>
                      <a:endParaRPr lang="zh-CN" sz="1000" dirty="0">
                        <a:solidFill>
                          <a:schemeClr val="bg1"/>
                        </a:solidFill>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558ED5"/>
                    </a:solidFill>
                  </a:tcPr>
                </a:tc>
                <a:extLst>
                  <a:ext uri="{0D108BD9-81ED-4DB2-BD59-A6C34878D82A}">
                    <a16:rowId xmlns:a16="http://schemas.microsoft.com/office/drawing/2014/main" val="10000"/>
                  </a:ext>
                </a:extLst>
              </a:tr>
              <a:tr h="206246">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厦门春季房交会</a:t>
                      </a:r>
                      <a:endParaRPr lang="en-US" altLang="zh-CN" sz="1100" dirty="0">
                        <a:effectLst/>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en-US" altLang="zh-CN" sz="1100" dirty="0">
                          <a:effectLst/>
                          <a:latin typeface="微软雅黑" panose="020B0503020204020204" pitchFamily="34" charset="-122"/>
                          <a:ea typeface="微软雅黑" panose="020B0503020204020204" pitchFamily="34" charset="-122"/>
                        </a:rPr>
                        <a:t>5</a:t>
                      </a:r>
                      <a:r>
                        <a:rPr lang="zh-CN" altLang="en-US" sz="1100" dirty="0">
                          <a:effectLst/>
                          <a:latin typeface="微软雅黑" panose="020B0503020204020204" pitchFamily="34" charset="-122"/>
                          <a:ea typeface="微软雅黑" panose="020B0503020204020204" pitchFamily="34" charset="-122"/>
                        </a:rPr>
                        <a:t>月</a:t>
                      </a:r>
                      <a:endParaRPr 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报媒：厦门日报、晚报、海西晨报</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临港新城规划、资源宣传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户外媒体：海沧第一屏、厦门移动电视</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dirty="0">
                          <a:effectLst/>
                          <a:latin typeface="微软雅黑" panose="020B0503020204020204" pitchFamily="34" charset="-122"/>
                          <a:ea typeface="微软雅黑" panose="020B0503020204020204" pitchFamily="34" charset="-122"/>
                        </a:rPr>
                        <a:t>15</a:t>
                      </a:r>
                      <a:r>
                        <a:rPr lang="zh-CN" altLang="en-US" sz="1000" dirty="0">
                          <a:effectLst/>
                          <a:latin typeface="微软雅黑" panose="020B0503020204020204" pitchFamily="34" charset="-122"/>
                          <a:ea typeface="微软雅黑" panose="020B0503020204020204" pitchFamily="34" charset="-122"/>
                        </a:rPr>
                        <a:t>秒、</a:t>
                      </a:r>
                      <a:r>
                        <a:rPr lang="en-US" altLang="zh-CN" sz="1000" dirty="0">
                          <a:effectLst/>
                          <a:latin typeface="微软雅黑" panose="020B0503020204020204" pitchFamily="34" charset="-122"/>
                          <a:ea typeface="微软雅黑" panose="020B0503020204020204" pitchFamily="34" charset="-122"/>
                        </a:rPr>
                        <a:t>30</a:t>
                      </a:r>
                      <a:r>
                        <a:rPr lang="zh-CN" altLang="en-US" sz="1000" dirty="0">
                          <a:effectLst/>
                          <a:latin typeface="微软雅黑" panose="020B0503020204020204" pitchFamily="34" charset="-122"/>
                          <a:ea typeface="微软雅黑" panose="020B0503020204020204" pitchFamily="34" charset="-122"/>
                        </a:rPr>
                        <a:t>秒宣传视频快剪版投放</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55350">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新媒体：厦门日报微信大</a:t>
                      </a:r>
                      <a:r>
                        <a:rPr lang="en-US" altLang="zh-CN" sz="1000" dirty="0">
                          <a:effectLst/>
                          <a:latin typeface="微软雅黑" panose="020B0503020204020204" pitchFamily="34" charset="-122"/>
                          <a:ea typeface="微软雅黑" panose="020B0503020204020204" pitchFamily="34" charset="-122"/>
                        </a:rPr>
                        <a:t>V</a:t>
                      </a:r>
                      <a:r>
                        <a:rPr lang="zh-CN" altLang="en-US" sz="1000" dirty="0">
                          <a:effectLst/>
                          <a:latin typeface="微软雅黑" panose="020B0503020204020204" pitchFamily="34" charset="-122"/>
                          <a:ea typeface="微软雅黑" panose="020B0503020204020204" pitchFamily="34" charset="-122"/>
                        </a:rPr>
                        <a:t>、厦门大城小事、华亿微信矩阵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临港新城品牌宣传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活动现场</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临港新城视频、画册投放宣传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06246">
                <a:tc rowSpan="4">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u="none" strike="noStrike" dirty="0">
                          <a:effectLst/>
                          <a:latin typeface="微软雅黑" panose="020B0503020204020204" pitchFamily="34" charset="-122"/>
                          <a:ea typeface="微软雅黑" panose="020B0503020204020204" pitchFamily="34" charset="-122"/>
                        </a:rPr>
                        <a:t>两岸特色庙会</a:t>
                      </a:r>
                      <a:endParaRPr lang="en-US" altLang="zh-CN" sz="1100" u="none" strike="noStrike" dirty="0">
                        <a:effectLst/>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en-US" altLang="zh-CN" sz="1100" dirty="0">
                          <a:effectLst/>
                          <a:latin typeface="微软雅黑" panose="020B0503020204020204" pitchFamily="34" charset="-122"/>
                          <a:ea typeface="微软雅黑" panose="020B0503020204020204" pitchFamily="34" charset="-122"/>
                        </a:rPr>
                        <a:t>6</a:t>
                      </a:r>
                      <a:r>
                        <a:rPr lang="zh-CN" altLang="en-US" sz="1100" dirty="0">
                          <a:effectLst/>
                          <a:latin typeface="微软雅黑" panose="020B0503020204020204" pitchFamily="34" charset="-122"/>
                          <a:ea typeface="微软雅黑" panose="020B0503020204020204" pitchFamily="34" charset="-122"/>
                        </a:rPr>
                        <a:t>月</a:t>
                      </a:r>
                      <a:endParaRPr 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报媒：厦门日报、晚报、海西晨报</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庙会宣传推广、临港新城一期安置房交房宣传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360931">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户外媒体：海沧第一屏、海沧公交站广告、海沧路名牌、海沧公交车身广告、厦门移动电视、海沧灯杆旗</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dirty="0">
                          <a:effectLst/>
                          <a:latin typeface="微软雅黑" panose="020B0503020204020204" pitchFamily="34" charset="-122"/>
                          <a:ea typeface="微软雅黑" panose="020B0503020204020204" pitchFamily="34" charset="-122"/>
                        </a:rPr>
                        <a:t>15</a:t>
                      </a:r>
                      <a:r>
                        <a:rPr lang="zh-CN" altLang="en-US" sz="1000" dirty="0">
                          <a:effectLst/>
                          <a:latin typeface="微软雅黑" panose="020B0503020204020204" pitchFamily="34" charset="-122"/>
                          <a:ea typeface="微软雅黑" panose="020B0503020204020204" pitchFamily="34" charset="-122"/>
                        </a:rPr>
                        <a:t>秒、</a:t>
                      </a:r>
                      <a:r>
                        <a:rPr lang="en-US" altLang="zh-CN" sz="1000" dirty="0">
                          <a:effectLst/>
                          <a:latin typeface="微软雅黑" panose="020B0503020204020204" pitchFamily="34" charset="-122"/>
                          <a:ea typeface="微软雅黑" panose="020B0503020204020204" pitchFamily="34" charset="-122"/>
                        </a:rPr>
                        <a:t>30</a:t>
                      </a:r>
                      <a:r>
                        <a:rPr lang="zh-CN" altLang="en-US" sz="1000" dirty="0">
                          <a:effectLst/>
                          <a:latin typeface="微软雅黑" panose="020B0503020204020204" pitchFamily="34" charset="-122"/>
                          <a:ea typeface="微软雅黑" panose="020B0503020204020204" pitchFamily="34" charset="-122"/>
                        </a:rPr>
                        <a:t>秒宣传视频快剪版投放、临港新城规划宣传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新媒体：厦门日报微信大</a:t>
                      </a:r>
                      <a:r>
                        <a:rPr lang="en-US" altLang="zh-CN" sz="1000" dirty="0">
                          <a:effectLst/>
                          <a:latin typeface="微软雅黑" panose="020B0503020204020204" pitchFamily="34" charset="-122"/>
                          <a:ea typeface="微软雅黑" panose="020B0503020204020204" pitchFamily="34" charset="-122"/>
                        </a:rPr>
                        <a:t>V</a:t>
                      </a:r>
                      <a:r>
                        <a:rPr lang="zh-CN" altLang="en-US" sz="1000" dirty="0">
                          <a:effectLst/>
                          <a:latin typeface="微软雅黑" panose="020B0503020204020204" pitchFamily="34" charset="-122"/>
                          <a:ea typeface="微软雅黑" panose="020B0503020204020204" pitchFamily="34" charset="-122"/>
                        </a:rPr>
                        <a:t>、厦门大城小事、华亿微信矩阵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临港新城一期安置房交房宣传、规划宣传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活动现场</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品牌画册免费发阅</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06246">
                <a:tc rowSpan="3">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厦门海西汽博会</a:t>
                      </a:r>
                      <a:endParaRPr lang="en-US" altLang="zh-CN" sz="1100" dirty="0">
                        <a:effectLst/>
                        <a:latin typeface="微软雅黑" panose="020B0503020204020204" pitchFamily="34" charset="-122"/>
                        <a:ea typeface="微软雅黑" panose="020B0503020204020204" pitchFamily="34" charset="-122"/>
                      </a:endParaRPr>
                    </a:p>
                    <a:p>
                      <a:pPr algn="ctr">
                        <a:spcAft>
                          <a:spcPts val="0"/>
                        </a:spcAft>
                      </a:pPr>
                      <a:r>
                        <a:rPr lang="en-US" altLang="zh-CN" sz="1100" dirty="0">
                          <a:effectLst/>
                          <a:latin typeface="微软雅黑" panose="020B0503020204020204" pitchFamily="34" charset="-122"/>
                          <a:ea typeface="微软雅黑" panose="020B0503020204020204" pitchFamily="34" charset="-122"/>
                        </a:rPr>
                        <a:t>6</a:t>
                      </a:r>
                      <a:r>
                        <a:rPr lang="zh-CN" altLang="en-US" sz="1100" dirty="0">
                          <a:effectLst/>
                          <a:latin typeface="微软雅黑" panose="020B0503020204020204" pitchFamily="34" charset="-122"/>
                          <a:ea typeface="微软雅黑" panose="020B0503020204020204" pitchFamily="34" charset="-122"/>
                        </a:rPr>
                        <a:t>月</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户外媒体：厦门移动电视、海沧第一屏</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临港新城宣传快剪视频播放</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新媒体：厦门日报微信大</a:t>
                      </a:r>
                      <a:r>
                        <a:rPr lang="en-US" altLang="zh-CN" sz="1000" dirty="0">
                          <a:effectLst/>
                          <a:latin typeface="微软雅黑" panose="020B0503020204020204" pitchFamily="34" charset="-122"/>
                          <a:ea typeface="微软雅黑" panose="020B0503020204020204" pitchFamily="34" charset="-122"/>
                        </a:rPr>
                        <a:t>V</a:t>
                      </a:r>
                      <a:r>
                        <a:rPr lang="zh-CN" altLang="en-US" sz="1000" dirty="0">
                          <a:effectLst/>
                          <a:latin typeface="微软雅黑" panose="020B0503020204020204" pitchFamily="34" charset="-122"/>
                          <a:ea typeface="微软雅黑" panose="020B0503020204020204" pitchFamily="34" charset="-122"/>
                        </a:rPr>
                        <a:t>、华亿微信矩阵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临港新城整体规划及品牌宣传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活动现场</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临港新城宣传视频轮播、品牌画册免费发阅</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360931">
                <a:tc rowSpan="3">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临港生活广场开业</a:t>
                      </a:r>
                      <a:endParaRPr lang="en-US" altLang="zh-CN" sz="1100" dirty="0">
                        <a:effectLst/>
                        <a:latin typeface="微软雅黑" panose="020B0503020204020204" pitchFamily="34" charset="-122"/>
                        <a:ea typeface="微软雅黑" panose="020B0503020204020204" pitchFamily="34" charset="-122"/>
                      </a:endParaRPr>
                    </a:p>
                    <a:p>
                      <a:pPr algn="ctr">
                        <a:spcAft>
                          <a:spcPts val="0"/>
                        </a:spcAft>
                      </a:pPr>
                      <a:r>
                        <a:rPr lang="en-US" altLang="zh-CN" sz="1100" dirty="0">
                          <a:effectLst/>
                          <a:latin typeface="微软雅黑" panose="020B0503020204020204" pitchFamily="34" charset="-122"/>
                          <a:ea typeface="微软雅黑" panose="020B0503020204020204" pitchFamily="34" charset="-122"/>
                        </a:rPr>
                        <a:t>10</a:t>
                      </a:r>
                      <a:r>
                        <a:rPr lang="zh-CN" altLang="en-US" sz="1100" dirty="0">
                          <a:effectLst/>
                          <a:latin typeface="微软雅黑" panose="020B0503020204020204" pitchFamily="34" charset="-122"/>
                          <a:ea typeface="微软雅黑" panose="020B0503020204020204" pitchFamily="34" charset="-122"/>
                        </a:rPr>
                        <a:t>月</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户外媒体：海沧第一屏、海沧公交站广告、海沧路名牌、海沧公交车身广告、厦门移动电视、海沧灯杆旗</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临港生活广场开业宣传、临港新城规划宣传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360931">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新媒体：厦门日报微信大</a:t>
                      </a:r>
                      <a:r>
                        <a:rPr lang="en-US" altLang="zh-CN" sz="1000" dirty="0">
                          <a:effectLst/>
                          <a:latin typeface="微软雅黑" panose="020B0503020204020204" pitchFamily="34" charset="-122"/>
                          <a:ea typeface="微软雅黑" panose="020B0503020204020204" pitchFamily="34" charset="-122"/>
                        </a:rPr>
                        <a:t>V</a:t>
                      </a:r>
                      <a:r>
                        <a:rPr lang="zh-CN" altLang="en-US" sz="1000" dirty="0">
                          <a:effectLst/>
                          <a:latin typeface="微软雅黑" panose="020B0503020204020204" pitchFamily="34" charset="-122"/>
                          <a:ea typeface="微软雅黑" panose="020B0503020204020204" pitchFamily="34" charset="-122"/>
                        </a:rPr>
                        <a:t>、厦门大城小事、今日头条、华亿微信矩阵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临港生活广场开业活动宣传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活动现场</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临港新城宣传快剪视频播放</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06246">
                <a:tc rowSpan="2">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海沧半程马拉松</a:t>
                      </a:r>
                      <a:endParaRPr lang="en-US" altLang="zh-CN" sz="1100" dirty="0">
                        <a:effectLst/>
                        <a:latin typeface="微软雅黑" panose="020B0503020204020204" pitchFamily="34" charset="-122"/>
                        <a:ea typeface="微软雅黑" panose="020B0503020204020204" pitchFamily="34" charset="-122"/>
                      </a:endParaRPr>
                    </a:p>
                    <a:p>
                      <a:pPr algn="ctr">
                        <a:spcAft>
                          <a:spcPts val="0"/>
                        </a:spcAft>
                      </a:pPr>
                      <a:r>
                        <a:rPr lang="en-US" altLang="zh-CN" sz="1100" dirty="0">
                          <a:effectLst/>
                          <a:latin typeface="微软雅黑" panose="020B0503020204020204" pitchFamily="34" charset="-122"/>
                          <a:ea typeface="微软雅黑" panose="020B0503020204020204" pitchFamily="34" charset="-122"/>
                        </a:rPr>
                        <a:t>11</a:t>
                      </a:r>
                      <a:r>
                        <a:rPr lang="zh-CN" altLang="en-US" sz="1100" dirty="0">
                          <a:effectLst/>
                          <a:latin typeface="微软雅黑" panose="020B0503020204020204" pitchFamily="34" charset="-122"/>
                          <a:ea typeface="微软雅黑" panose="020B0503020204020204" pitchFamily="34" charset="-122"/>
                        </a:rPr>
                        <a:t>月</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户外媒体：海沧第一屏、厦门移动电视、海沧灯杆旗</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临港新城宣传快剪视频播放</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活动现场</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临港新城宣传视频轮播、品牌画册免费发阅</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06246">
                <a:tc rowSpan="4">
                  <a:txBody>
                    <a:bodyPr/>
                    <a:lstStyle/>
                    <a:p>
                      <a:pPr algn="ctr">
                        <a:spcAft>
                          <a:spcPts val="0"/>
                        </a:spcAft>
                      </a:pPr>
                      <a:r>
                        <a:rPr lang="zh-CN" altLang="en-US" sz="1100" dirty="0">
                          <a:effectLst/>
                          <a:latin typeface="微软雅黑" panose="020B0503020204020204" pitchFamily="34" charset="-122"/>
                          <a:ea typeface="微软雅黑" panose="020B0503020204020204" pitchFamily="34" charset="-122"/>
                        </a:rPr>
                        <a:t>厦门房车展</a:t>
                      </a:r>
                      <a:endParaRPr lang="en-US" altLang="zh-CN" sz="1100" dirty="0">
                        <a:effectLst/>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en-US" altLang="zh-CN" sz="1100" dirty="0">
                          <a:effectLst/>
                          <a:latin typeface="微软雅黑" panose="020B0503020204020204" pitchFamily="34" charset="-122"/>
                          <a:ea typeface="微软雅黑" panose="020B0503020204020204" pitchFamily="34" charset="-122"/>
                        </a:rPr>
                        <a:t>11</a:t>
                      </a:r>
                      <a:r>
                        <a:rPr lang="zh-CN" altLang="en-US" sz="1100" dirty="0">
                          <a:effectLst/>
                          <a:latin typeface="微软雅黑" panose="020B0503020204020204" pitchFamily="34" charset="-122"/>
                          <a:ea typeface="微软雅黑" panose="020B0503020204020204" pitchFamily="34" charset="-122"/>
                        </a:rPr>
                        <a:t>月</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报媒：厦门日报、晚报</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临港新城规划、资源宣传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户外媒体：海沧第一屏、厦门移动电视</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dirty="0">
                          <a:effectLst/>
                          <a:latin typeface="微软雅黑" panose="020B0503020204020204" pitchFamily="34" charset="-122"/>
                          <a:ea typeface="微软雅黑" panose="020B0503020204020204" pitchFamily="34" charset="-122"/>
                        </a:rPr>
                        <a:t>15</a:t>
                      </a:r>
                      <a:r>
                        <a:rPr lang="zh-CN" altLang="en-US" sz="1000" dirty="0">
                          <a:effectLst/>
                          <a:latin typeface="微软雅黑" panose="020B0503020204020204" pitchFamily="34" charset="-122"/>
                          <a:ea typeface="微软雅黑" panose="020B0503020204020204" pitchFamily="34" charset="-122"/>
                        </a:rPr>
                        <a:t>秒、</a:t>
                      </a:r>
                      <a:r>
                        <a:rPr lang="en-US" altLang="zh-CN" sz="1000" dirty="0">
                          <a:effectLst/>
                          <a:latin typeface="微软雅黑" panose="020B0503020204020204" pitchFamily="34" charset="-122"/>
                          <a:ea typeface="微软雅黑" panose="020B0503020204020204" pitchFamily="34" charset="-122"/>
                        </a:rPr>
                        <a:t>30</a:t>
                      </a:r>
                      <a:r>
                        <a:rPr lang="zh-CN" altLang="en-US" sz="1000" dirty="0">
                          <a:effectLst/>
                          <a:latin typeface="微软雅黑" panose="020B0503020204020204" pitchFamily="34" charset="-122"/>
                          <a:ea typeface="微软雅黑" panose="020B0503020204020204" pitchFamily="34" charset="-122"/>
                        </a:rPr>
                        <a:t>秒宣传视频快剪版投放</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新媒体：厦门大城小事、华亿微信矩阵、影像厦门</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临港新城品牌宣传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活动现场</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临港新城视频、画册投放宣传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0"/>
                  </a:ext>
                </a:extLst>
              </a:tr>
              <a:tr h="360931">
                <a:tc row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文体中心开业</a:t>
                      </a:r>
                      <a:endParaRPr lang="en-US" altLang="zh-CN" sz="1100" dirty="0">
                        <a:effectLst/>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时间待定</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户外媒体：海沧第一屏、海沧公交站广告、海沧路名牌、公交车身广告、厦门移动电视、海沧灯杆旗</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dirty="0">
                          <a:effectLst/>
                          <a:latin typeface="微软雅黑" panose="020B0503020204020204" pitchFamily="34" charset="-122"/>
                          <a:ea typeface="微软雅黑" panose="020B0503020204020204" pitchFamily="34" charset="-122"/>
                        </a:rPr>
                        <a:t>15</a:t>
                      </a:r>
                      <a:r>
                        <a:rPr lang="zh-CN" altLang="en-US" sz="1000" dirty="0">
                          <a:effectLst/>
                          <a:latin typeface="微软雅黑" panose="020B0503020204020204" pitchFamily="34" charset="-122"/>
                          <a:ea typeface="微软雅黑" panose="020B0503020204020204" pitchFamily="34" charset="-122"/>
                        </a:rPr>
                        <a:t>秒、</a:t>
                      </a:r>
                      <a:r>
                        <a:rPr lang="en-US" altLang="zh-CN" sz="1000" dirty="0">
                          <a:effectLst/>
                          <a:latin typeface="微软雅黑" panose="020B0503020204020204" pitchFamily="34" charset="-122"/>
                          <a:ea typeface="微软雅黑" panose="020B0503020204020204" pitchFamily="34" charset="-122"/>
                        </a:rPr>
                        <a:t>30</a:t>
                      </a:r>
                      <a:r>
                        <a:rPr lang="zh-CN" altLang="en-US" sz="1000" dirty="0">
                          <a:effectLst/>
                          <a:latin typeface="微软雅黑" panose="020B0503020204020204" pitchFamily="34" charset="-122"/>
                          <a:ea typeface="微软雅黑" panose="020B0503020204020204" pitchFamily="34" charset="-122"/>
                        </a:rPr>
                        <a:t>秒宣传视频快剪版投放、临港新城规划宣传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1"/>
                  </a:ext>
                </a:extLst>
              </a:tr>
              <a:tr h="355350">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新媒体：厦门大城小事、今日头条、华亿微信矩阵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临港新城整体规划及品牌宣传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2"/>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活动现场</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品牌画册免费发阅</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3"/>
                  </a:ext>
                </a:extLst>
              </a:tr>
              <a:tr h="206246">
                <a:tc rowSpan="3">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临港新城二期安置房交房</a:t>
                      </a:r>
                      <a:endParaRPr lang="en-US" altLang="zh-CN" sz="1100" dirty="0">
                        <a:effectLst/>
                        <a:latin typeface="微软雅黑" panose="020B0503020204020204" pitchFamily="34" charset="-122"/>
                        <a:ea typeface="微软雅黑" panose="020B0503020204020204" pitchFamily="34" charset="-122"/>
                      </a:endParaRPr>
                    </a:p>
                    <a:p>
                      <a:pPr marL="0" marR="0" indent="0" algn="ctr" defTabSz="914400" rtl="0" eaLnBrk="1" fontAlgn="auto" latinLnBrk="0" hangingPunct="1">
                        <a:lnSpc>
                          <a:spcPct val="100000"/>
                        </a:lnSpc>
                        <a:spcBef>
                          <a:spcPts val="0"/>
                        </a:spcBef>
                        <a:spcAft>
                          <a:spcPts val="0"/>
                        </a:spcAft>
                        <a:buClrTx/>
                        <a:buSzTx/>
                        <a:buFontTx/>
                        <a:buNone/>
                        <a:defRPr/>
                      </a:pPr>
                      <a:r>
                        <a:rPr lang="zh-CN" altLang="en-US" sz="1100" dirty="0">
                          <a:effectLst/>
                          <a:latin typeface="微软雅黑" panose="020B0503020204020204" pitchFamily="34" charset="-122"/>
                          <a:ea typeface="微软雅黑" panose="020B0503020204020204" pitchFamily="34" charset="-122"/>
                        </a:rPr>
                        <a:t>年底</a:t>
                      </a:r>
                      <a:endParaRPr lang="zh-CN" altLang="zh-CN" sz="11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报媒：厦门日报、晚报、海西晨报</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临港新城二期安置房交房宣传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4"/>
                  </a:ext>
                </a:extLst>
              </a:tr>
              <a:tr h="360931">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户外媒体：海沧第一屏、海沧公交站广告、海沧路名牌、海沧公交车身广告、厦门移动电视、海沧灯杆旗</a:t>
                      </a: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000" dirty="0">
                          <a:effectLst/>
                          <a:latin typeface="微软雅黑" panose="020B0503020204020204" pitchFamily="34" charset="-122"/>
                          <a:ea typeface="微软雅黑" panose="020B0503020204020204" pitchFamily="34" charset="-122"/>
                        </a:rPr>
                        <a:t>15</a:t>
                      </a:r>
                      <a:r>
                        <a:rPr lang="zh-CN" altLang="en-US" sz="1000" dirty="0">
                          <a:effectLst/>
                          <a:latin typeface="微软雅黑" panose="020B0503020204020204" pitchFamily="34" charset="-122"/>
                          <a:ea typeface="微软雅黑" panose="020B0503020204020204" pitchFamily="34" charset="-122"/>
                        </a:rPr>
                        <a:t>秒、</a:t>
                      </a:r>
                      <a:r>
                        <a:rPr lang="en-US" altLang="zh-CN" sz="1000" dirty="0">
                          <a:effectLst/>
                          <a:latin typeface="微软雅黑" panose="020B0503020204020204" pitchFamily="34" charset="-122"/>
                          <a:ea typeface="微软雅黑" panose="020B0503020204020204" pitchFamily="34" charset="-122"/>
                        </a:rPr>
                        <a:t>30</a:t>
                      </a:r>
                      <a:r>
                        <a:rPr lang="zh-CN" altLang="en-US" sz="1000" dirty="0">
                          <a:effectLst/>
                          <a:latin typeface="微软雅黑" panose="020B0503020204020204" pitchFamily="34" charset="-122"/>
                          <a:ea typeface="微软雅黑" panose="020B0503020204020204" pitchFamily="34" charset="-122"/>
                        </a:rPr>
                        <a:t>秒宣传视频快剪版投放、临港新城规划宣传</a:t>
                      </a:r>
                      <a:endParaRPr lang="zh-CN"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5"/>
                  </a:ext>
                </a:extLst>
              </a:tr>
              <a:tr h="206246">
                <a:tc vMerge="1">
                  <a:txBody>
                    <a:bodyPr/>
                    <a:lstStyle/>
                    <a:p>
                      <a:endParaRPr lang="zh-CN"/>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000" dirty="0">
                          <a:effectLst/>
                          <a:latin typeface="微软雅黑" panose="020B0503020204020204" pitchFamily="34" charset="-122"/>
                          <a:ea typeface="微软雅黑" panose="020B0503020204020204" pitchFamily="34" charset="-122"/>
                        </a:rPr>
                        <a:t>新媒体：厦门日报微信大</a:t>
                      </a:r>
                      <a:r>
                        <a:rPr lang="en-US" altLang="zh-CN" sz="1000" dirty="0">
                          <a:effectLst/>
                          <a:latin typeface="微软雅黑" panose="020B0503020204020204" pitchFamily="34" charset="-122"/>
                          <a:ea typeface="微软雅黑" panose="020B0503020204020204" pitchFamily="34" charset="-122"/>
                        </a:rPr>
                        <a:t>V</a:t>
                      </a:r>
                      <a:r>
                        <a:rPr lang="zh-CN" altLang="en-US" sz="1000" dirty="0">
                          <a:effectLst/>
                          <a:latin typeface="微软雅黑" panose="020B0503020204020204" pitchFamily="34" charset="-122"/>
                          <a:ea typeface="微软雅黑" panose="020B0503020204020204" pitchFamily="34" charset="-122"/>
                        </a:rPr>
                        <a:t>、厦门大城小事、华亿微信矩阵</a:t>
                      </a:r>
                      <a:endParaRPr lang="en-US" alt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altLang="en-US" sz="1000" dirty="0">
                          <a:effectLst/>
                          <a:latin typeface="微软雅黑" panose="020B0503020204020204" pitchFamily="34" charset="-122"/>
                          <a:ea typeface="微软雅黑" panose="020B0503020204020204" pitchFamily="34" charset="-122"/>
                        </a:rPr>
                        <a:t>临港新城二期安置房交房宣传、规划宣传</a:t>
                      </a:r>
                      <a:endParaRPr lang="zh-CN" sz="1000" dirty="0">
                        <a:effectLst/>
                        <a:latin typeface="微软雅黑" panose="020B0503020204020204" pitchFamily="34" charset="-122"/>
                        <a:ea typeface="微软雅黑" panose="020B0503020204020204" pitchFamily="34" charset="-122"/>
                      </a:endParaRPr>
                    </a:p>
                  </a:txBody>
                  <a:tcPr marL="38100" marR="38100" marT="25400" marB="2540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26"/>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4853354"/>
            <a:ext cx="12192000" cy="2004646"/>
          </a:xfrm>
          <a:prstGeom prst="rect">
            <a:avLst/>
          </a:prstGeom>
          <a:solidFill>
            <a:srgbClr val="E2E9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1284626" y="1455371"/>
            <a:ext cx="6096000" cy="1314206"/>
          </a:xfrm>
          <a:prstGeom prst="rect">
            <a:avLst/>
          </a:prstGeom>
        </p:spPr>
        <p:txBody>
          <a:bodyPr>
            <a:spAutoFit/>
          </a:bodyPr>
          <a:lstStyle/>
          <a:p>
            <a:pPr>
              <a:lnSpc>
                <a:spcPct val="150000"/>
              </a:lnSpc>
            </a:pPr>
            <a:r>
              <a:rPr lang="en-US" altLang="zh-CN" sz="6000" b="0" dirty="0">
                <a:solidFill>
                  <a:schemeClr val="bg1">
                    <a:lumMod val="50000"/>
                  </a:schemeClr>
                </a:solidFill>
                <a:latin typeface="微软雅黑" panose="020B0503020204020204" pitchFamily="34" charset="-122"/>
                <a:ea typeface="微软雅黑" panose="020B0503020204020204" pitchFamily="34" charset="-122"/>
              </a:rPr>
              <a:t>THANKS!</a:t>
            </a:r>
            <a:endParaRPr lang="zh-CN" altLang="en-US" sz="4000" b="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75" name="矩形 574"/>
          <p:cNvSpPr/>
          <p:nvPr/>
        </p:nvSpPr>
        <p:spPr>
          <a:xfrm>
            <a:off x="1434874" y="0"/>
            <a:ext cx="1343025" cy="685800"/>
          </a:xfrm>
          <a:prstGeom prst="rect">
            <a:avLst/>
          </a:prstGeom>
          <a:solidFill>
            <a:srgbClr val="3148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6" name="直接连接符 575"/>
          <p:cNvCxnSpPr/>
          <p:nvPr/>
        </p:nvCxnSpPr>
        <p:spPr>
          <a:xfrm>
            <a:off x="0" y="685800"/>
            <a:ext cx="12192000" cy="0"/>
          </a:xfrm>
          <a:prstGeom prst="line">
            <a:avLst/>
          </a:prstGeom>
          <a:ln>
            <a:solidFill>
              <a:schemeClr val="bg1">
                <a:lumMod val="75000"/>
                <a:alpha val="5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98a53486-b9af-420f-81ce-6e1584d51e72"/>
  <p:tag name="COMMONDATA" val="eyJoZGlkIjoiZjVhNGJiMWVmZTg4ZjFhYWZhYWFiMzBkODkwYWRkZmUifQ=="/>
</p:tagLst>
</file>

<file path=ppt/tags/tag2.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3"/>
</p:tagLst>
</file>

<file path=ppt/tags/tag3.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SubTitle"/>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SubTitle"/>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11163324"/>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KSO_WM_UNIT_TABLE_BEAUTIFY" val="smartTable{5cbff347-c1fe-488b-9b2d-c26a504164a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4457</Words>
  <Application>Microsoft Office PowerPoint</Application>
  <PresentationFormat>宽屏</PresentationFormat>
  <Paragraphs>379</Paragraphs>
  <Slides>59</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59</vt:i4>
      </vt:variant>
    </vt:vector>
  </HeadingPairs>
  <TitlesOfParts>
    <vt:vector size="68" baseType="lpstr">
      <vt:lpstr>宋体</vt:lpstr>
      <vt:lpstr>微软雅黑</vt:lpstr>
      <vt:lpstr>Agency FB</vt:lpstr>
      <vt:lpstr>Arial</vt:lpstr>
      <vt:lpstr>Calibri</vt:lpstr>
      <vt:lpstr>Calibri Light</vt:lpstr>
      <vt:lpstr>Wingdings</vt:lpstr>
      <vt:lpstr>Wingdings 3</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陈志磊</dc:creator>
  <cp:lastModifiedBy>15474</cp:lastModifiedBy>
  <cp:revision>184</cp:revision>
  <dcterms:created xsi:type="dcterms:W3CDTF">2013-07-01T03:05:00Z</dcterms:created>
  <dcterms:modified xsi:type="dcterms:W3CDTF">2023-05-16T00:50:26Z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2052-11.1.0.14309</vt:lpwstr>
  </property>
  <property fmtid="{D5CDD505-2E9C-101B-9397-08002B2CF9AE}" pid="3" name="ICV">
    <vt:lpwstr>E4EB2852B7CE402DB12C772806B638D1_12</vt:lpwstr>
  </property>
</Properties>
</file>