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wmf" ContentType="image/x-w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Java 21.8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95" r:id="rId4"/>
    <p:sldId id="377" r:id="rId5"/>
    <p:sldId id="378" r:id="rId6"/>
    <p:sldId id="379" r:id="rId7"/>
    <p:sldId id="374" r:id="rId8"/>
    <p:sldId id="380" r:id="rId9"/>
    <p:sldId id="381" r:id="rId10"/>
    <p:sldId id="382" r:id="rId11"/>
    <p:sldId id="383" r:id="rId12"/>
    <p:sldId id="384" r:id="rId13"/>
    <p:sldId id="385" r:id="rId14"/>
    <p:sldId id="348" r:id="rId15"/>
    <p:sldId id="386" r:id="rId16"/>
    <p:sldId id="325" r:id="rId17"/>
    <p:sldId id="387" r:id="rId18"/>
    <p:sldId id="388" r:id="rId19"/>
    <p:sldId id="391" r:id="rId20"/>
    <p:sldId id="392" r:id="rId21"/>
    <p:sldId id="393" r:id="rId22"/>
    <p:sldId id="296" r:id="rId23"/>
    <p:sldId id="297" r:id="rId24"/>
    <p:sldId id="298" r:id="rId25"/>
    <p:sldId id="299" r:id="rId26"/>
    <p:sldId id="300" r:id="rId27"/>
    <p:sldId id="291" r:id="rId28"/>
    <p:sldId id="303" r:id="rId29"/>
    <p:sldId id="394" r:id="rId30"/>
    <p:sldId id="307" r:id="rId31"/>
    <p:sldId id="308" r:id="rId32"/>
    <p:sldId id="375" r:id="rId33"/>
    <p:sldId id="376" r:id="rId34"/>
    <p:sldId id="309" r:id="rId35"/>
    <p:sldId id="310" r:id="rId36"/>
    <p:sldId id="326" r:id="rId37"/>
    <p:sldId id="269" r:id="rId38"/>
    <p:sldId id="327" r:id="rId39"/>
    <p:sldId id="328" r:id="rId40"/>
    <p:sldId id="373" r:id="rId41"/>
    <p:sldId id="270" r:id="rId42"/>
    <p:sldId id="395" r:id="rId43"/>
    <p:sldId id="396" r:id="rId44"/>
    <p:sldId id="397" r:id="rId45"/>
    <p:sldId id="271" r:id="rId46"/>
    <p:sldId id="272" r:id="rId47"/>
    <p:sldId id="398" r:id="rId48"/>
    <p:sldId id="399" r:id="rId49"/>
    <p:sldId id="274" r:id="rId50"/>
    <p:sldId id="275" r:id="rId51"/>
    <p:sldId id="276" r:id="rId52"/>
    <p:sldId id="400" r:id="rId53"/>
    <p:sldId id="401" r:id="rId54"/>
    <p:sldId id="402" r:id="rId55"/>
    <p:sldId id="403" r:id="rId56"/>
    <p:sldId id="404" r:id="rId57"/>
    <p:sldId id="277" r:id="rId58"/>
    <p:sldId id="365" r:id="rId59"/>
    <p:sldId id="278" r:id="rId60"/>
    <p:sldId id="405" r:id="rId61"/>
    <p:sldId id="279" r:id="rId62"/>
    <p:sldId id="280" r:id="rId63"/>
    <p:sldId id="329" r:id="rId64"/>
    <p:sldId id="281" r:id="rId65"/>
    <p:sldId id="340" r:id="rId66"/>
    <p:sldId id="406" r:id="rId67"/>
    <p:sldId id="407" r:id="rId68"/>
    <p:sldId id="408" r:id="rId69"/>
    <p:sldId id="337" r:id="rId70"/>
    <p:sldId id="409" r:id="rId71"/>
    <p:sldId id="338" r:id="rId72"/>
    <p:sldId id="339" r:id="rId73"/>
    <p:sldId id="410" r:id="rId74"/>
    <p:sldId id="411" r:id="rId75"/>
    <p:sldId id="283" r:id="rId76"/>
    <p:sldId id="372" r:id="rId77"/>
    <p:sldId id="284" r:id="rId78"/>
    <p:sldId id="285" r:id="rId79"/>
    <p:sldId id="286" r:id="rId80"/>
    <p:sldId id="287" r:id="rId81"/>
    <p:sldId id="288" r:id="rId82"/>
    <p:sldId id="330" r:id="rId83"/>
    <p:sldId id="289" r:id="rId84"/>
    <p:sldId id="312" r:id="rId85"/>
    <p:sldId id="313" r:id="rId86"/>
    <p:sldId id="314" r:id="rId87"/>
    <p:sldId id="315" r:id="rId88"/>
    <p:sldId id="316" r:id="rId89"/>
  </p:sldIdLst>
  <p:sldSz cx="10287000" cy="6858000" type="35mm"/>
  <p:notesSz cx="6669088" cy="9820275"/>
  <p:custDataLst>
    <p:tags r:id="rId90"/>
  </p:custDataLst>
  <p:defaultTextStyle>
    <a:defPPr>
      <a:defRPr lang="zh-TW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1" sz="3000" b="1" i="1" u="none" baseline="0">
        <a:solidFill>
          <a:schemeClr val="tx1"/>
        </a:solidFill>
        <a:effectLst/>
        <a:latin typeface="Times New Roman" pitchFamily="18" charset="0"/>
        <a:ea typeface="PMingLiU" pitchFamily="18" charset="-120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1" sz="3000" b="1" i="1" u="none" baseline="0">
        <a:solidFill>
          <a:schemeClr val="tx1"/>
        </a:solidFill>
        <a:effectLst/>
        <a:latin typeface="Times New Roman" pitchFamily="18" charset="0"/>
        <a:ea typeface="PMingLiU" pitchFamily="18" charset="-120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1" sz="3000" b="1" i="1" u="none" baseline="0">
        <a:solidFill>
          <a:schemeClr val="tx1"/>
        </a:solidFill>
        <a:effectLst/>
        <a:latin typeface="Times New Roman" pitchFamily="18" charset="0"/>
        <a:ea typeface="PMingLiU" pitchFamily="18" charset="-120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1" sz="3000" b="1" i="1" u="none" baseline="0">
        <a:solidFill>
          <a:schemeClr val="tx1"/>
        </a:solidFill>
        <a:effectLst/>
        <a:latin typeface="Times New Roman" pitchFamily="18" charset="0"/>
        <a:ea typeface="PMingLiU" pitchFamily="18" charset="-120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1" sz="3000" b="1" i="1" u="none" baseline="0">
        <a:solidFill>
          <a:schemeClr val="tx1"/>
        </a:solidFill>
        <a:effectLst/>
        <a:latin typeface="Times New Roman" pitchFamily="18" charset="0"/>
        <a:ea typeface="PMingLiU" pitchFamily="18" charset="-120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 autoAdjust="0"/>
    <p:restoredTop sz="94683" autoAdjust="0"/>
  </p:normalViewPr>
  <p:slideViewPr>
    <p:cSldViewPr>
      <p:cViewPr>
        <p:scale>
          <a:sx n="66" d="100"/>
          <a:sy n="66" d="100"/>
        </p:scale>
        <p:origin x="0" y="0"/>
      </p:cViewPr>
    </p:cSldViewPr>
  </p:slideViewPr>
  <p:notesViewPr>
    <p:cSldViewPr>
      <p:cViewPr varScale="1">
        <p:scale>
          <a:sx n="25" d="100"/>
          <a:sy n="25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slide" Target="slides/slide38.xml" /><Relationship Id="rId42" Type="http://schemas.openxmlformats.org/officeDocument/2006/relationships/slide" Target="slides/slide39.xml" /><Relationship Id="rId43" Type="http://schemas.openxmlformats.org/officeDocument/2006/relationships/slide" Target="slides/slide40.xml" /><Relationship Id="rId44" Type="http://schemas.openxmlformats.org/officeDocument/2006/relationships/slide" Target="slides/slide41.xml" /><Relationship Id="rId45" Type="http://schemas.openxmlformats.org/officeDocument/2006/relationships/slide" Target="slides/slide42.xml" /><Relationship Id="rId46" Type="http://schemas.openxmlformats.org/officeDocument/2006/relationships/slide" Target="slides/slide43.xml" /><Relationship Id="rId47" Type="http://schemas.openxmlformats.org/officeDocument/2006/relationships/slide" Target="slides/slide44.xml" /><Relationship Id="rId48" Type="http://schemas.openxmlformats.org/officeDocument/2006/relationships/slide" Target="slides/slide45.xml" /><Relationship Id="rId49" Type="http://schemas.openxmlformats.org/officeDocument/2006/relationships/slide" Target="slides/slide46.xml" /><Relationship Id="rId5" Type="http://schemas.openxmlformats.org/officeDocument/2006/relationships/slide" Target="slides/slide2.xml" /><Relationship Id="rId50" Type="http://schemas.openxmlformats.org/officeDocument/2006/relationships/slide" Target="slides/slide47.xml" /><Relationship Id="rId51" Type="http://schemas.openxmlformats.org/officeDocument/2006/relationships/slide" Target="slides/slide48.xml" /><Relationship Id="rId52" Type="http://schemas.openxmlformats.org/officeDocument/2006/relationships/slide" Target="slides/slide49.xml" /><Relationship Id="rId53" Type="http://schemas.openxmlformats.org/officeDocument/2006/relationships/slide" Target="slides/slide50.xml" /><Relationship Id="rId54" Type="http://schemas.openxmlformats.org/officeDocument/2006/relationships/slide" Target="slides/slide51.xml" /><Relationship Id="rId55" Type="http://schemas.openxmlformats.org/officeDocument/2006/relationships/slide" Target="slides/slide52.xml" /><Relationship Id="rId56" Type="http://schemas.openxmlformats.org/officeDocument/2006/relationships/slide" Target="slides/slide53.xml" /><Relationship Id="rId57" Type="http://schemas.openxmlformats.org/officeDocument/2006/relationships/slide" Target="slides/slide54.xml" /><Relationship Id="rId58" Type="http://schemas.openxmlformats.org/officeDocument/2006/relationships/slide" Target="slides/slide55.xml" /><Relationship Id="rId59" Type="http://schemas.openxmlformats.org/officeDocument/2006/relationships/slide" Target="slides/slide56.xml" /><Relationship Id="rId6" Type="http://schemas.openxmlformats.org/officeDocument/2006/relationships/slide" Target="slides/slide3.xml" /><Relationship Id="rId60" Type="http://schemas.openxmlformats.org/officeDocument/2006/relationships/slide" Target="slides/slide57.xml" /><Relationship Id="rId61" Type="http://schemas.openxmlformats.org/officeDocument/2006/relationships/slide" Target="slides/slide58.xml" /><Relationship Id="rId62" Type="http://schemas.openxmlformats.org/officeDocument/2006/relationships/slide" Target="slides/slide59.xml" /><Relationship Id="rId63" Type="http://schemas.openxmlformats.org/officeDocument/2006/relationships/slide" Target="slides/slide60.xml" /><Relationship Id="rId64" Type="http://schemas.openxmlformats.org/officeDocument/2006/relationships/slide" Target="slides/slide61.xml" /><Relationship Id="rId65" Type="http://schemas.openxmlformats.org/officeDocument/2006/relationships/slide" Target="slides/slide62.xml" /><Relationship Id="rId66" Type="http://schemas.openxmlformats.org/officeDocument/2006/relationships/slide" Target="slides/slide63.xml" /><Relationship Id="rId67" Type="http://schemas.openxmlformats.org/officeDocument/2006/relationships/slide" Target="slides/slide64.xml" /><Relationship Id="rId68" Type="http://schemas.openxmlformats.org/officeDocument/2006/relationships/slide" Target="slides/slide65.xml" /><Relationship Id="rId69" Type="http://schemas.openxmlformats.org/officeDocument/2006/relationships/slide" Target="slides/slide66.xml" /><Relationship Id="rId7" Type="http://schemas.openxmlformats.org/officeDocument/2006/relationships/slide" Target="slides/slide4.xml" /><Relationship Id="rId70" Type="http://schemas.openxmlformats.org/officeDocument/2006/relationships/slide" Target="slides/slide67.xml" /><Relationship Id="rId71" Type="http://schemas.openxmlformats.org/officeDocument/2006/relationships/slide" Target="slides/slide68.xml" /><Relationship Id="rId72" Type="http://schemas.openxmlformats.org/officeDocument/2006/relationships/slide" Target="slides/slide69.xml" /><Relationship Id="rId73" Type="http://schemas.openxmlformats.org/officeDocument/2006/relationships/slide" Target="slides/slide70.xml" /><Relationship Id="rId74" Type="http://schemas.openxmlformats.org/officeDocument/2006/relationships/slide" Target="slides/slide71.xml" /><Relationship Id="rId75" Type="http://schemas.openxmlformats.org/officeDocument/2006/relationships/slide" Target="slides/slide72.xml" /><Relationship Id="rId76" Type="http://schemas.openxmlformats.org/officeDocument/2006/relationships/slide" Target="slides/slide73.xml" /><Relationship Id="rId77" Type="http://schemas.openxmlformats.org/officeDocument/2006/relationships/slide" Target="slides/slide74.xml" /><Relationship Id="rId78" Type="http://schemas.openxmlformats.org/officeDocument/2006/relationships/slide" Target="slides/slide75.xml" /><Relationship Id="rId79" Type="http://schemas.openxmlformats.org/officeDocument/2006/relationships/slide" Target="slides/slide76.xml" /><Relationship Id="rId8" Type="http://schemas.openxmlformats.org/officeDocument/2006/relationships/slide" Target="slides/slide5.xml" /><Relationship Id="rId80" Type="http://schemas.openxmlformats.org/officeDocument/2006/relationships/slide" Target="slides/slide77.xml" /><Relationship Id="rId81" Type="http://schemas.openxmlformats.org/officeDocument/2006/relationships/slide" Target="slides/slide78.xml" /><Relationship Id="rId82" Type="http://schemas.openxmlformats.org/officeDocument/2006/relationships/slide" Target="slides/slide79.xml" /><Relationship Id="rId83" Type="http://schemas.openxmlformats.org/officeDocument/2006/relationships/slide" Target="slides/slide80.xml" /><Relationship Id="rId84" Type="http://schemas.openxmlformats.org/officeDocument/2006/relationships/slide" Target="slides/slide81.xml" /><Relationship Id="rId85" Type="http://schemas.openxmlformats.org/officeDocument/2006/relationships/slide" Target="slides/slide82.xml" /><Relationship Id="rId86" Type="http://schemas.openxmlformats.org/officeDocument/2006/relationships/slide" Target="slides/slide83.xml" /><Relationship Id="rId87" Type="http://schemas.openxmlformats.org/officeDocument/2006/relationships/slide" Target="slides/slide84.xml" /><Relationship Id="rId88" Type="http://schemas.openxmlformats.org/officeDocument/2006/relationships/slide" Target="slides/slide85.xml" /><Relationship Id="rId89" Type="http://schemas.openxmlformats.org/officeDocument/2006/relationships/slide" Target="slides/slide86.xml" /><Relationship Id="rId9" Type="http://schemas.openxmlformats.org/officeDocument/2006/relationships/slide" Target="slides/slide6.xml" /><Relationship Id="rId90" Type="http://schemas.openxmlformats.org/officeDocument/2006/relationships/tags" Target="tags/tag1.xml" /><Relationship Id="rId91" Type="http://schemas.openxmlformats.org/officeDocument/2006/relationships/presProps" Target="presProps.xml" /><Relationship Id="rId92" Type="http://schemas.openxmlformats.org/officeDocument/2006/relationships/viewProps" Target="viewProps.xml" /><Relationship Id="rId93" Type="http://schemas.openxmlformats.org/officeDocument/2006/relationships/theme" Target="theme/theme1.xml" /><Relationship Id="rId94" Type="http://schemas.openxmlformats.org/officeDocument/2006/relationships/tableStyles" Target="tableStyles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w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-1587" y="11113"/>
            <a:ext cx="2890837" cy="458787"/>
          </a:xfrm>
          <a:prstGeom prst="rect">
            <a:avLst/>
          </a:prstGeom>
          <a:noFill/>
          <a:ln>
            <a:noFill/>
          </a:ln>
          <a:effectLst/>
        </p:spPr>
        <p:txBody>
          <a:bodyPr lIns="19050" tIns="0" rIns="19050" bIns="0"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TW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TW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TW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TW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TW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lang="en-US" altLang="zh-TW" sz="1000" b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11113"/>
            <a:ext cx="2890838" cy="458787"/>
          </a:xfrm>
          <a:prstGeom prst="rect">
            <a:avLst/>
          </a:prstGeom>
          <a:noFill/>
          <a:ln>
            <a:noFill/>
          </a:ln>
          <a:effectLst/>
        </p:spPr>
        <p:txBody>
          <a:bodyPr lIns="19050" tIns="0" rIns="19050" bIns="0" numCol="1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000" b="0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/>
            <a:endParaRPr lang="en-US" altLang="zh-TW" sz="1000" b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-1587" y="9350375"/>
            <a:ext cx="2890837" cy="458788"/>
          </a:xfrm>
          <a:prstGeom prst="rect">
            <a:avLst/>
          </a:prstGeom>
          <a:noFill/>
          <a:ln>
            <a:noFill/>
          </a:ln>
          <a:effectLst/>
        </p:spPr>
        <p:txBody>
          <a:bodyPr lIns="19050" tIns="0" rIns="19050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000" b="0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/>
            <a:endParaRPr lang="en-US" altLang="zh-TW" sz="1000" b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</a:ln>
          <a:effectLst/>
        </p:spPr>
        <p:txBody>
          <a:bodyPr lIns="19050" tIns="0" rIns="19050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000" b="0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/>
            <a:fld id="{D3FCDD5E-21B1-4B69-B601-C33B0471C44F}" type="slidenum">
              <a:rPr lang="en-US" altLang="zh-TW" sz="1000" b="0"/>
              <a:t>*</a:t>
            </a:fld>
            <a:endParaRPr lang="en-US" altLang="zh-TW" sz="1000" b="0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838200" y="957263"/>
            <a:ext cx="5018088" cy="36401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TW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742950" indent="-28575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11430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6002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20574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9pPr>
          </a:lstStyle>
          <a:p>
            <a:pPr marL="0" lvl="0" indent="0" algn="ctr"/>
            <a:endParaRPr lang="zh-CN" altLang="en-US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849313" y="5262563"/>
            <a:ext cx="5016500" cy="36401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TW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742950" indent="-28575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11430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6002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20574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9pPr>
          </a:lstStyle>
          <a:p>
            <a:pPr marL="0" lvl="0" indent="0"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-1587" y="11113"/>
            <a:ext cx="2890837" cy="458787"/>
          </a:xfrm>
          <a:prstGeom prst="rect">
            <a:avLst/>
          </a:prstGeom>
          <a:noFill/>
          <a:ln>
            <a:noFill/>
          </a:ln>
          <a:effectLst/>
        </p:spPr>
        <p:txBody>
          <a:bodyPr lIns="19050" tIns="0" rIns="19050" bIns="0"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TW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TW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TW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TW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TW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762000" eaLnBrk="1" hangingPunct="1"/>
            <a:endParaRPr lang="en-US" altLang="zh-TW" sz="1000" b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11113"/>
            <a:ext cx="2890838" cy="458787"/>
          </a:xfrm>
          <a:prstGeom prst="rect">
            <a:avLst/>
          </a:prstGeom>
          <a:noFill/>
          <a:ln>
            <a:noFill/>
          </a:ln>
          <a:effectLst/>
        </p:spPr>
        <p:txBody>
          <a:bodyPr lIns="19050" tIns="0" rIns="19050" bIns="0" numCol="1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marL="0" indent="0" algn="r" defTabSz="7620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000" b="0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endParaRPr lang="en-US" altLang="zh-TW" sz="1000" b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-1587" y="9350375"/>
            <a:ext cx="2890837" cy="458788"/>
          </a:xfrm>
          <a:prstGeom prst="rect">
            <a:avLst/>
          </a:prstGeom>
          <a:noFill/>
          <a:ln>
            <a:noFill/>
          </a:ln>
          <a:effectLst/>
        </p:spPr>
        <p:txBody>
          <a:bodyPr lIns="19050" tIns="0" rIns="19050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marL="0" indent="0" algn="l" defTabSz="7620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000" b="0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defTabSz="762000" eaLnBrk="1" hangingPunct="1"/>
            <a:endParaRPr lang="en-US" altLang="zh-TW" sz="1000" b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</a:ln>
          <a:effectLst/>
        </p:spPr>
        <p:txBody>
          <a:bodyPr lIns="19050" tIns="0" rIns="19050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marL="0" indent="0" algn="r" defTabSz="7620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000" b="0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639238FE-5BA7-403E-B9E4-525D1771EF87}" type="slidenum">
              <a:rPr lang="en-US" altLang="zh-TW" sz="1000" b="0"/>
              <a:t>*</a:t>
            </a:fld>
            <a:endParaRPr lang="en-US" altLang="zh-TW" sz="1000" b="0"/>
          </a:p>
        </p:txBody>
      </p:sp>
      <p:sp>
        <p:nvSpPr>
          <p:cNvPr id="2054" name="Rectangle 6"/>
          <p:cNvSpPr>
            <a:spLocks noTextEdit="1"/>
          </p:cNvSpPr>
          <p:nvPr>
            <p:ph type="sldImg" idx="2"/>
          </p:nvPr>
        </p:nvSpPr>
        <p:spPr>
          <a:xfrm>
            <a:off x="749300" y="855663"/>
            <a:ext cx="5168900" cy="3441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sp>
      <p:sp>
        <p:nvSpPr>
          <p:cNvPr id="2055" name="Rectangle 7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67250"/>
            <a:ext cx="4889500" cy="41338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TW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PMingLiU" pitchFamily="18" charset="-120"/>
                <a:cs typeface="+mn-cs"/>
              </a:rPr>
              <a:t>Click to edit Master notes styles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TW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PMingLiU" pitchFamily="18" charset="-120"/>
                <a:cs typeface="+mn-cs"/>
              </a:rPr>
              <a:t>Second Level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TW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PMingLiU" pitchFamily="18" charset="-120"/>
                <a:cs typeface="+mn-cs"/>
              </a:rPr>
              <a:t>Third Level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TW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PMingLiU" pitchFamily="18" charset="-120"/>
                <a:cs typeface="+mn-cs"/>
              </a:rPr>
              <a:t>Fourth Level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TW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PMingLiU" pitchFamily="18" charset="-120"/>
                <a:cs typeface="+mn-cs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9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0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1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2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3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4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6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8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4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5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6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8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3CC350D3-94A7-49E6-ADDD-E0A832822CA8}" type="slidenum">
              <a:rPr lang="en-US" altLang="zh-TW" sz="1000" b="0"/>
              <a:t>8</a:t>
            </a:fld>
            <a:endParaRPr lang="en-US" altLang="zh-TW" sz="1000" b="0"/>
          </a:p>
        </p:txBody>
      </p:sp>
      <p:sp>
        <p:nvSpPr>
          <p:cNvPr id="12291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12292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255DFBEE-E034-4E31-8B27-1AD9BD2A550C}" type="slidenum">
              <a:rPr lang="en-US" altLang="zh-TW" sz="1000" b="0"/>
              <a:t>9</a:t>
            </a:fld>
            <a:endParaRPr lang="en-US" altLang="zh-TW" sz="1000" b="0"/>
          </a:p>
        </p:txBody>
      </p:sp>
      <p:sp>
        <p:nvSpPr>
          <p:cNvPr id="14339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14340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/>
            <a:r>
              <a:t>品牌和產品都要顧及</a:t>
            </a:r>
          </a:p>
          <a:p>
            <a:pPr marL="0" lvl="0" indent="0"/>
            <a:r>
              <a:t>產品要能滿足消費者對功能上的需求</a:t>
            </a:r>
            <a:r>
              <a:t>(</a:t>
            </a:r>
            <a:r>
              <a:t>產品力</a:t>
            </a:r>
            <a:r>
              <a:t>)</a:t>
            </a:r>
          </a:p>
          <a:p>
            <a:pPr marL="0" lvl="0" indent="0"/>
            <a:r>
              <a:t>品牌則是照顧消費者心理層面的需求</a:t>
            </a:r>
            <a:r>
              <a:t>(</a:t>
            </a:r>
            <a:r>
              <a:t>安全感及虛榮感</a:t>
            </a:r>
            <a:r>
              <a:t>)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622BD990-94BD-42BB-AE0E-6EBF7703674E}" type="slidenum">
              <a:rPr lang="en-US" altLang="zh-TW" sz="1000" b="0"/>
              <a:t>25</a:t>
            </a:fld>
            <a:endParaRPr lang="en-US" altLang="zh-TW" sz="1000" b="0"/>
          </a:p>
        </p:txBody>
      </p:sp>
      <p:sp>
        <p:nvSpPr>
          <p:cNvPr id="31747" name="Rectangle 2"/>
          <p:cNvSpPr>
            <a:spLocks noTextEdit="1"/>
          </p:cNvSpPr>
          <p:nvPr>
            <p:ph type="sldImg" idx="2"/>
          </p:nvPr>
        </p:nvSpPr>
        <p:spPr>
          <a:xfrm>
            <a:off x="574675" y="739775"/>
            <a:ext cx="5518150" cy="3678238"/>
          </a:xfrm>
          <a:noFill/>
          <a:ln w="12700" cap="flat">
            <a:miter lim="800000"/>
          </a:ln>
        </p:spPr>
      </p:sp>
      <p:sp>
        <p:nvSpPr>
          <p:cNvPr id="31748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89500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01306511-6A8D-4E36-A20D-16DC0355781F}" type="slidenum">
              <a:rPr lang="en-US" altLang="zh-TW" sz="1000" b="0"/>
              <a:t>28</a:t>
            </a:fld>
            <a:endParaRPr lang="en-US" altLang="zh-TW" sz="1000" b="0"/>
          </a:p>
        </p:txBody>
      </p:sp>
      <p:sp>
        <p:nvSpPr>
          <p:cNvPr id="35843" name="Rectangle 2"/>
          <p:cNvSpPr>
            <a:spLocks noTextEdit="1"/>
          </p:cNvSpPr>
          <p:nvPr>
            <p:ph type="sldImg" idx="2"/>
          </p:nvPr>
        </p:nvSpPr>
        <p:spPr>
          <a:xfrm>
            <a:off x="752475" y="855663"/>
            <a:ext cx="5162550" cy="3441700"/>
          </a:xfrm>
          <a:noFill/>
          <a:ln w="12700" cap="flat">
            <a:miter lim="800000"/>
          </a:ln>
        </p:spPr>
      </p:sp>
      <p:sp>
        <p:nvSpPr>
          <p:cNvPr id="35844" name="Rectangle 3"/>
          <p:cNvSpPr>
            <a:spLocks noGrp="1"/>
          </p:cNvSpPr>
          <p:nvPr>
            <p:ph type="body" idx="3"/>
          </p:nvPr>
        </p:nvSpPr>
        <p:spPr>
          <a:xfrm>
            <a:off x="889000" y="4667250"/>
            <a:ext cx="4889500" cy="413385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0D0B40EC-BAD2-4855-B889-FB4E0A8F17C3}" type="slidenum">
              <a:rPr lang="en-US" altLang="zh-TW" sz="1000" b="0"/>
              <a:t>34</a:t>
            </a:fld>
            <a:endParaRPr lang="en-US" altLang="zh-TW" sz="1000" b="0"/>
          </a:p>
        </p:txBody>
      </p:sp>
      <p:sp>
        <p:nvSpPr>
          <p:cNvPr id="43011" name="Rectangle 2"/>
          <p:cNvSpPr>
            <a:spLocks noTextEdit="1"/>
          </p:cNvSpPr>
          <p:nvPr>
            <p:ph type="sldImg" idx="2"/>
          </p:nvPr>
        </p:nvSpPr>
        <p:spPr>
          <a:xfrm>
            <a:off x="574675" y="739775"/>
            <a:ext cx="5518150" cy="3678238"/>
          </a:xfrm>
          <a:noFill/>
          <a:ln w="12700" cap="flat">
            <a:miter lim="800000"/>
          </a:ln>
        </p:spPr>
      </p:sp>
      <p:sp>
        <p:nvSpPr>
          <p:cNvPr id="43012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89500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2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432934EF-1817-46E8-B210-176D8653FBD0}" type="slidenum">
              <a:rPr lang="en-US" altLang="zh-TW" sz="1000" b="0"/>
              <a:t>46</a:t>
            </a:fld>
            <a:endParaRPr lang="en-US" altLang="zh-TW" sz="1000" b="0"/>
          </a:p>
        </p:txBody>
      </p:sp>
      <p:sp>
        <p:nvSpPr>
          <p:cNvPr id="56323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56324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/>
            <a:r>
              <a:t>品牌管家有幾個步驟</a:t>
            </a:r>
            <a:r>
              <a:t>, </a:t>
            </a:r>
            <a:r>
              <a:t>最重要的產出是品牌檢驗和品牌寫真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8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FB2451A5-CBE2-4132-BF91-9F2C522D5539}" type="slidenum">
              <a:rPr lang="en-US" altLang="zh-TW" sz="1000" b="0"/>
              <a:t>49</a:t>
            </a:fld>
            <a:endParaRPr lang="en-US" altLang="zh-TW" sz="1000" b="0"/>
          </a:p>
        </p:txBody>
      </p:sp>
      <p:sp>
        <p:nvSpPr>
          <p:cNvPr id="60419" name="Rectangle 2"/>
          <p:cNvSpPr>
            <a:spLocks noTextEdit="1"/>
          </p:cNvSpPr>
          <p:nvPr>
            <p:ph type="sldImg" idx="2"/>
          </p:nvPr>
        </p:nvSpPr>
        <p:spPr>
          <a:xfrm>
            <a:off x="752475" y="855663"/>
            <a:ext cx="5162550" cy="3441700"/>
          </a:xfrm>
          <a:noFill/>
          <a:ln w="12700" cap="flat">
            <a:miter lim="800000"/>
          </a:ln>
        </p:spPr>
      </p:sp>
      <p:sp>
        <p:nvSpPr>
          <p:cNvPr id="60420" name="Rectangle 3"/>
          <p:cNvSpPr>
            <a:spLocks noGrp="1"/>
          </p:cNvSpPr>
          <p:nvPr>
            <p:ph type="body" idx="3"/>
          </p:nvPr>
        </p:nvSpPr>
        <p:spPr>
          <a:xfrm>
            <a:off x="889000" y="4667250"/>
            <a:ext cx="4889500" cy="413385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6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0F288A45-AAD3-46C3-9729-2DF0592B5A9D}" type="slidenum">
              <a:rPr lang="en-US" altLang="zh-TW" sz="1000" b="0"/>
              <a:t>50</a:t>
            </a:fld>
            <a:endParaRPr lang="en-US" altLang="zh-TW" sz="1000" b="0"/>
          </a:p>
        </p:txBody>
      </p:sp>
      <p:sp>
        <p:nvSpPr>
          <p:cNvPr id="62467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62468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/>
            <a:r>
              <a:t>例</a:t>
            </a:r>
            <a:r>
              <a:t>: </a:t>
            </a:r>
          </a:p>
          <a:p>
            <a:pPr marL="0" lvl="0" indent="0"/>
            <a:r>
              <a:t>IBM: </a:t>
            </a:r>
            <a:r>
              <a:t>藍色的巨人, 有距離的 ---&gt; 大品牌, 提供不同的解決方案</a:t>
            </a:r>
          </a:p>
          <a:p>
            <a:pPr marL="0" lvl="0" indent="0"/>
            <a:r>
              <a:t>BMW: logo, </a:t>
            </a:r>
            <a:r>
              <a:t>速度</a:t>
            </a:r>
            <a:r>
              <a:t>, </a:t>
            </a:r>
            <a:r>
              <a:t>品質的保證</a:t>
            </a:r>
          </a:p>
          <a:p>
            <a:pPr marL="0" lvl="0" indent="0"/>
            <a:r>
              <a:t>統一</a:t>
            </a:r>
            <a:r>
              <a:t>: </a:t>
            </a:r>
            <a:r>
              <a:t>食品業的老大</a:t>
            </a:r>
            <a:r>
              <a:t>, </a:t>
            </a:r>
            <a:r>
              <a:t>安全感 </a:t>
            </a:r>
            <a:r>
              <a:t>(</a:t>
            </a:r>
            <a:r>
              <a:t>新產品上市是的嘗試</a:t>
            </a:r>
            <a:r>
              <a:t>)</a:t>
            </a:r>
          </a:p>
          <a:p>
            <a:pPr marL="0" lvl="0" indent="0"/>
            <a:r>
              <a:t>美國運通</a:t>
            </a:r>
            <a:r>
              <a:t>: </a:t>
            </a:r>
            <a:r>
              <a:t>國際的</a:t>
            </a:r>
            <a:r>
              <a:t>, </a:t>
            </a:r>
            <a:r>
              <a:t>出國好用的</a:t>
            </a:r>
            <a:r>
              <a:t>(</a:t>
            </a:r>
            <a:r>
              <a:t>出門別忘它</a:t>
            </a:r>
            <a:r>
              <a:t>), </a:t>
            </a:r>
            <a:r>
              <a:t>身份地位的認可</a:t>
            </a:r>
          </a:p>
          <a:p>
            <a:pPr marL="0" lvl="0" indent="0"/>
            <a:r>
              <a:t>雀巢</a:t>
            </a:r>
            <a:r>
              <a:t>: “</a:t>
            </a:r>
            <a:r>
              <a:t>我就是喝這個雀巢奶粉長大的”</a:t>
            </a:r>
            <a:r>
              <a:t>, </a:t>
            </a:r>
            <a:r>
              <a:t>咖啡</a:t>
            </a:r>
          </a:p>
          <a:p>
            <a:pPr marL="0" lvl="0" indent="0"/>
            <a:r>
              <a:t>旁氏</a:t>
            </a:r>
            <a:r>
              <a:t>: </a:t>
            </a:r>
            <a:r>
              <a:t>老牌子</a:t>
            </a:r>
            <a:r>
              <a:t>(</a:t>
            </a:r>
            <a:r>
              <a:t>媽媽放在冰箱的冷霜 </a:t>
            </a:r>
            <a:r>
              <a:t>--&gt;</a:t>
            </a:r>
            <a:r>
              <a:t>值得信賴的</a:t>
            </a:r>
            <a:r>
              <a:t>), </a:t>
            </a:r>
            <a:r>
              <a:t>護膚研究中心的門</a:t>
            </a:r>
            <a:r>
              <a:t>, </a:t>
            </a:r>
            <a:r>
              <a:t>研</a:t>
            </a:r>
          </a:p>
          <a:p>
            <a:pPr marL="0" lvl="0" indent="0"/>
            <a:r>
              <a:t>          發新產品</a:t>
            </a:r>
            <a:r>
              <a:t>(</a:t>
            </a:r>
            <a:r>
              <a:t>科技感</a:t>
            </a:r>
            <a:r>
              <a:t>, </a:t>
            </a:r>
            <a:r>
              <a:t>跟得上時代的</a:t>
            </a:r>
            <a:r>
              <a:t>), </a:t>
            </a:r>
            <a:r>
              <a:t>到處都買得到的</a:t>
            </a:r>
          </a:p>
          <a:p>
            <a:pPr marL="0" lvl="0" indent="0"/>
            <a:r>
              <a:t>東元呢</a:t>
            </a:r>
            <a:r>
              <a:t>?</a:t>
            </a:r>
          </a:p>
          <a:p>
            <a:pPr marL="0" lvl="0" indent="0"/>
            <a:r>
              <a:t> - </a:t>
            </a:r>
            <a:r>
              <a:t>本土的大品牌</a:t>
            </a:r>
            <a:r>
              <a:t>? </a:t>
            </a:r>
            <a:r>
              <a:t>不同的產品</a:t>
            </a:r>
            <a:r>
              <a:t>? </a:t>
            </a:r>
            <a:r>
              <a:t>廣告的印象</a:t>
            </a:r>
            <a:r>
              <a:t>? </a:t>
            </a:r>
            <a:r>
              <a:t>值得信賴的</a:t>
            </a:r>
            <a:r>
              <a:t>?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4514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05A68542-0722-4EE3-98FF-C3B0530BD04E}" type="slidenum">
              <a:rPr lang="en-US" altLang="zh-TW" sz="1000" b="0"/>
              <a:t>51</a:t>
            </a:fld>
            <a:endParaRPr lang="en-US" altLang="zh-TW" sz="1000" b="0"/>
          </a:p>
        </p:txBody>
      </p:sp>
      <p:sp>
        <p:nvSpPr>
          <p:cNvPr id="64515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64516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/>
            <a:r>
              <a:t>例 </a:t>
            </a:r>
            <a:r>
              <a:t>(</a:t>
            </a:r>
            <a:r>
              <a:t>感受</a:t>
            </a:r>
            <a:r>
              <a:t>)</a:t>
            </a:r>
          </a:p>
          <a:p>
            <a:pPr marL="0" lvl="0" indent="0"/>
            <a:r>
              <a:t>克寧 </a:t>
            </a:r>
            <a:r>
              <a:t>- </a:t>
            </a:r>
            <a:r>
              <a:t>想起小時候媽媽照顧自己</a:t>
            </a:r>
            <a:r>
              <a:t>(</a:t>
            </a:r>
            <a:r>
              <a:t>溫暖</a:t>
            </a:r>
            <a:r>
              <a:t>)</a:t>
            </a:r>
          </a:p>
          <a:p>
            <a:pPr marL="0" lvl="0" indent="0"/>
            <a:r>
              <a:t>美國運通 </a:t>
            </a:r>
            <a:r>
              <a:t>- </a:t>
            </a:r>
            <a:r>
              <a:t>出示美國運通的面子</a:t>
            </a:r>
            <a:r>
              <a:t>(</a:t>
            </a:r>
            <a:r>
              <a:t>或沒面子</a:t>
            </a:r>
            <a:r>
              <a:t>)</a:t>
            </a:r>
          </a:p>
          <a:p>
            <a:pPr marL="0" lvl="0" indent="0"/>
            <a:r>
              <a:t>左岸咖啡館 </a:t>
            </a:r>
            <a:r>
              <a:t>- </a:t>
            </a:r>
            <a:r>
              <a:t>異國的浪漫情懷</a:t>
            </a:r>
          </a:p>
          <a:p>
            <a:pPr marL="0" lvl="0" indent="0"/>
            <a:r>
              <a:t>例 </a:t>
            </a:r>
            <a:r>
              <a:t>(</a:t>
            </a:r>
            <a:r>
              <a:t>看待自己</a:t>
            </a:r>
            <a:r>
              <a:t>)</a:t>
            </a:r>
          </a:p>
          <a:p>
            <a:pPr marL="0" lvl="0" indent="0"/>
            <a:r>
              <a:t>有品味的</a:t>
            </a:r>
            <a:r>
              <a:t>, </a:t>
            </a:r>
            <a:r>
              <a:t>實際的</a:t>
            </a:r>
            <a:r>
              <a:t>, </a:t>
            </a:r>
            <a:r>
              <a:t>有眼光的</a:t>
            </a:r>
            <a:r>
              <a:t>, </a:t>
            </a:r>
            <a:r>
              <a:t>不隨波逐流的</a:t>
            </a:r>
            <a:r>
              <a:t>, </a:t>
            </a:r>
            <a:r>
              <a:t>有想像力的</a:t>
            </a:r>
          </a:p>
          <a:p>
            <a:pPr marL="0" lvl="0" indent="0"/>
            <a:r>
              <a:t>例 </a:t>
            </a:r>
            <a:r>
              <a:t>(</a:t>
            </a:r>
            <a:r>
              <a:t>別人使用</a:t>
            </a:r>
            <a:r>
              <a:t>)</a:t>
            </a:r>
          </a:p>
          <a:p>
            <a:pPr marL="0" lvl="0" indent="0"/>
            <a:r>
              <a:t>英雄所見略同</a:t>
            </a:r>
            <a:r>
              <a:t>(March), </a:t>
            </a:r>
            <a:r>
              <a:t>值得驕傲的</a:t>
            </a:r>
            <a:r>
              <a:t>(Amex)</a:t>
            </a:r>
          </a:p>
          <a:p>
            <a:pPr marL="0" lvl="0" indent="0"/>
            <a:r>
              <a:t>例</a:t>
            </a:r>
            <a:r>
              <a:t>(</a:t>
            </a:r>
            <a:r>
              <a:t>品牌情緒</a:t>
            </a:r>
            <a:r>
              <a:t>)</a:t>
            </a:r>
          </a:p>
          <a:p>
            <a:pPr marL="0" lvl="0" indent="0"/>
            <a:r>
              <a:t>穩穩的</a:t>
            </a:r>
            <a:r>
              <a:t>, </a:t>
            </a:r>
            <a:r>
              <a:t>喜怒不形於色</a:t>
            </a:r>
            <a:r>
              <a:t>(</a:t>
            </a:r>
            <a:r>
              <a:t>普拿疼</a:t>
            </a:r>
            <a:r>
              <a:t>), </a:t>
            </a:r>
            <a:r>
              <a:t>高亢歡樂</a:t>
            </a:r>
            <a:r>
              <a:t>(</a:t>
            </a:r>
            <a:r>
              <a:t>可口可樂</a:t>
            </a:r>
            <a:r>
              <a:t>)</a:t>
            </a:r>
          </a:p>
          <a:p>
            <a:pPr marL="0" lvl="0" indent="0"/>
            <a:r>
              <a:t>例 </a:t>
            </a:r>
            <a:r>
              <a:t>(</a:t>
            </a:r>
            <a:r>
              <a:t>品牌背後的人</a:t>
            </a:r>
            <a:r>
              <a:t>)</a:t>
            </a:r>
          </a:p>
          <a:p>
            <a:pPr marL="0" lvl="0" indent="0"/>
            <a:r>
              <a:t>年輕有幹勁</a:t>
            </a:r>
            <a:r>
              <a:t>, </a:t>
            </a:r>
            <a:r>
              <a:t>不斷研發新產品</a:t>
            </a:r>
            <a:r>
              <a:t>. </a:t>
            </a:r>
            <a:r>
              <a:t>閉門造車</a:t>
            </a:r>
            <a:r>
              <a:t>, </a:t>
            </a:r>
            <a:r>
              <a:t>不在乎消費者需求</a:t>
            </a:r>
            <a:r>
              <a:t>. </a:t>
            </a:r>
            <a:r>
              <a:t>自以為了不起</a:t>
            </a:r>
            <a:r>
              <a:t>. </a:t>
            </a:r>
            <a:r>
              <a:t>與社會脫節</a:t>
            </a:r>
            <a:r>
              <a:t>. </a:t>
            </a:r>
            <a:r>
              <a:t>關心了解我的人</a:t>
            </a:r>
            <a:r>
              <a:t>…</a:t>
            </a:r>
          </a:p>
          <a:p>
            <a:pPr marL="0" indent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6562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17EB8FFD-7A0C-43E3-ACE3-F86B170296E8}" type="slidenum">
              <a:rPr lang="en-US" altLang="zh-TW" sz="1000" b="0"/>
              <a:t>52</a:t>
            </a:fld>
            <a:endParaRPr lang="en-US" altLang="zh-TW" sz="1000" b="0"/>
          </a:p>
        </p:txBody>
      </p:sp>
      <p:sp>
        <p:nvSpPr>
          <p:cNvPr id="66563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66564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8610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15060B3C-67E6-474F-A1FC-A77F973AFEB0}" type="slidenum">
              <a:rPr lang="en-US" altLang="zh-TW" sz="1000" b="0"/>
              <a:t>53</a:t>
            </a:fld>
            <a:endParaRPr lang="en-US" altLang="zh-TW" sz="1000" b="0"/>
          </a:p>
        </p:txBody>
      </p:sp>
      <p:sp>
        <p:nvSpPr>
          <p:cNvPr id="68611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68612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/>
            <a:r>
              <a:t>例 </a:t>
            </a:r>
            <a:r>
              <a:t>(</a:t>
            </a:r>
            <a:r>
              <a:t>別的品牌無法實現的</a:t>
            </a:r>
            <a:r>
              <a:t>)</a:t>
            </a:r>
          </a:p>
          <a:p>
            <a:pPr marL="0" lvl="0" indent="0"/>
            <a:r>
              <a:t>特別溫暖</a:t>
            </a:r>
            <a:r>
              <a:t>, </a:t>
            </a:r>
            <a:r>
              <a:t>特別安全</a:t>
            </a:r>
            <a:r>
              <a:t>, </a:t>
            </a:r>
            <a:r>
              <a:t>特別現代</a:t>
            </a:r>
            <a:r>
              <a:t>, </a:t>
            </a:r>
            <a:r>
              <a:t>特別令人信賴</a:t>
            </a:r>
            <a:r>
              <a:t>, </a:t>
            </a:r>
            <a:r>
              <a:t>有態度</a:t>
            </a:r>
            <a:r>
              <a:t>…</a:t>
            </a:r>
          </a:p>
          <a:p>
            <a:pPr marL="0" lvl="0" indent="0"/>
            <a:r>
              <a:t>例 </a:t>
            </a:r>
            <a:r>
              <a:t>(</a:t>
            </a:r>
            <a:r>
              <a:t>特殊的觀點</a:t>
            </a:r>
            <a:r>
              <a:t>)</a:t>
            </a:r>
          </a:p>
          <a:p>
            <a:pPr marL="0" lvl="0" indent="0"/>
            <a:r>
              <a:t>‘</a:t>
            </a:r>
            <a:r>
              <a:t>多喝水’讓喝水這件事變得有意思</a:t>
            </a:r>
            <a:r>
              <a:t>; </a:t>
            </a:r>
            <a:r>
              <a:t>美國運通不只是消費的工具</a:t>
            </a:r>
            <a:r>
              <a:t>, </a:t>
            </a:r>
            <a:r>
              <a:t>出國時還是一種保障</a:t>
            </a:r>
            <a:r>
              <a:t>; </a:t>
            </a:r>
            <a:r>
              <a:t>左岸咖啡帶你神遊</a:t>
            </a:r>
            <a:r>
              <a:t>, </a:t>
            </a:r>
            <a:r>
              <a:t>讓你浸淫文學的浪漫中</a:t>
            </a:r>
          </a:p>
          <a:p>
            <a:pPr marL="0" lvl="0" indent="0"/>
            <a:r>
              <a:t>例 </a:t>
            </a:r>
            <a:r>
              <a:t>(</a:t>
            </a:r>
            <a:r>
              <a:t>行為</a:t>
            </a:r>
            <a:r>
              <a:t>/</a:t>
            </a:r>
            <a:r>
              <a:t>思考強化品牌所做的一切</a:t>
            </a:r>
            <a:r>
              <a:t>)</a:t>
            </a:r>
          </a:p>
          <a:p>
            <a:pPr marL="0" lvl="0" indent="0"/>
            <a:r>
              <a:t>自己是講求實際不盲從的人</a:t>
            </a:r>
            <a:r>
              <a:t>, </a:t>
            </a:r>
            <a:r>
              <a:t>旁氏針對消費者需求研發產品</a:t>
            </a:r>
            <a:r>
              <a:t>, </a:t>
            </a:r>
            <a:r>
              <a:t>價格大眾化</a:t>
            </a:r>
            <a:r>
              <a:t>..</a:t>
            </a:r>
          </a:p>
          <a:p>
            <a:pPr marL="0" lvl="0" indent="0"/>
            <a:r>
              <a:t>成就要</a:t>
            </a:r>
            <a:r>
              <a:t>show</a:t>
            </a:r>
            <a:r>
              <a:t>出來</a:t>
            </a:r>
            <a:r>
              <a:t>, </a:t>
            </a:r>
            <a:r>
              <a:t>自己認可自己</a:t>
            </a:r>
            <a:r>
              <a:t>, BMW</a:t>
            </a:r>
            <a:r>
              <a:t>是成就的象徵</a:t>
            </a:r>
          </a:p>
          <a:p>
            <a:pPr marL="0" indent="0"/>
          </a:p>
          <a:p>
            <a:pPr marL="0" indent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0658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060D8CF7-2B6A-46AC-ACE6-FDEF80E88543}" type="slidenum">
              <a:rPr lang="en-US" altLang="zh-TW" sz="1000" b="0"/>
              <a:t>54</a:t>
            </a:fld>
            <a:endParaRPr lang="en-US" altLang="zh-TW" sz="1000" b="0"/>
          </a:p>
        </p:txBody>
      </p:sp>
      <p:sp>
        <p:nvSpPr>
          <p:cNvPr id="70659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70660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3730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4013E93D-0648-4DEE-BF9A-8BC6F8F80C21}" type="slidenum">
              <a:rPr lang="en-US" altLang="zh-TW" sz="1000" b="0"/>
              <a:t>56</a:t>
            </a:fld>
            <a:endParaRPr lang="en-US" altLang="zh-TW" sz="1000" b="0"/>
          </a:p>
        </p:txBody>
      </p:sp>
      <p:sp>
        <p:nvSpPr>
          <p:cNvPr id="73731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73732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/>
            <a:r>
              <a:t>圖片拼貼</a:t>
            </a:r>
            <a:r>
              <a:t>: </a:t>
            </a:r>
            <a:r>
              <a:t>旁氏 </a:t>
            </a:r>
            <a:r>
              <a:t>vs </a:t>
            </a:r>
            <a:r>
              <a:t>歐蕾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6802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EE7CA35C-4AAD-483A-A55E-BDA9390E8166}" type="slidenum">
              <a:rPr lang="en-US" altLang="zh-TW" sz="1000" b="0"/>
              <a:t>58</a:t>
            </a:fld>
            <a:endParaRPr lang="en-US" altLang="zh-TW" sz="1000" b="0"/>
          </a:p>
        </p:txBody>
      </p:sp>
      <p:sp>
        <p:nvSpPr>
          <p:cNvPr id="76803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76804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3970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5DD90AA4-F0CD-4F2E-BAB1-4B236E4FDC30}" type="slidenum">
              <a:rPr lang="en-US" altLang="zh-TW" sz="1000" b="0"/>
              <a:t>64</a:t>
            </a:fld>
            <a:endParaRPr lang="en-US" altLang="zh-TW" sz="1000" b="0"/>
          </a:p>
        </p:txBody>
      </p:sp>
      <p:sp>
        <p:nvSpPr>
          <p:cNvPr id="83971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83972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/>
            <a:r>
              <a:t>出示多芬</a:t>
            </a:r>
            <a:r>
              <a:t>BrandPrint film</a:t>
            </a:r>
          </a:p>
          <a:p>
            <a:pPr marL="0" indent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6018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CF6B3397-0EF3-4619-A8FB-D0DD34AA77F1}" type="slidenum">
              <a:rPr lang="en-US" altLang="zh-TW" sz="1000" b="0"/>
              <a:t>65</a:t>
            </a:fld>
            <a:endParaRPr lang="en-US" altLang="zh-TW" sz="1000" b="0"/>
          </a:p>
        </p:txBody>
      </p:sp>
      <p:sp>
        <p:nvSpPr>
          <p:cNvPr id="86019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86020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/>
            <a:r>
              <a:t>出示多芬</a:t>
            </a:r>
            <a:r>
              <a:t>BrandPrint film</a:t>
            </a:r>
          </a:p>
          <a:p>
            <a:pPr marL="0" indent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8066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E122332B-8579-4ADD-9257-E0E57359C290}" type="slidenum">
              <a:rPr lang="en-US" altLang="zh-TW" sz="1000" b="0"/>
              <a:t>66</a:t>
            </a:fld>
            <a:endParaRPr lang="en-US" altLang="zh-TW" sz="1000" b="0"/>
          </a:p>
        </p:txBody>
      </p:sp>
      <p:sp>
        <p:nvSpPr>
          <p:cNvPr id="88067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88068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/>
            <a:r>
              <a:t>出示多芬</a:t>
            </a:r>
            <a:r>
              <a:t>BrandPrint film</a:t>
            </a:r>
          </a:p>
          <a:p>
            <a:pPr marL="0" indent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1138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4F777B55-C948-4B4D-BE66-6C4442731F62}" type="slidenum">
              <a:rPr lang="en-US" altLang="zh-TW" sz="1000" b="0"/>
              <a:t>68</a:t>
            </a:fld>
            <a:endParaRPr lang="en-US" altLang="zh-TW" sz="1000" b="0"/>
          </a:p>
        </p:txBody>
      </p:sp>
      <p:sp>
        <p:nvSpPr>
          <p:cNvPr id="91139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91140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5234" name="Rectangle 5"/>
          <p:cNvSpPr>
            <a:spLocks noGrp="1"/>
          </p:cNvSpPr>
          <p:nvPr>
            <p:ph type="sldNum"/>
          </p:nvPr>
        </p:nvSpPr>
        <p:spPr>
          <a:xfrm>
            <a:off x="3778250" y="9350375"/>
            <a:ext cx="2890838" cy="4587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9050" tIns="0" rIns="19050" bIns="0" anchor="b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 algn="r" defTabSz="762000" eaLnBrk="1" hangingPunct="1"/>
            <a:fld id="{395E6CF9-E102-4F2A-A727-0CBE1DAB9374}" type="slidenum">
              <a:rPr lang="en-US" altLang="zh-TW" sz="1000" b="0"/>
              <a:t>71</a:t>
            </a:fld>
            <a:endParaRPr lang="en-US" altLang="zh-TW" sz="1000" b="0"/>
          </a:p>
        </p:txBody>
      </p:sp>
      <p:sp>
        <p:nvSpPr>
          <p:cNvPr id="95235" name="Rectangle 2"/>
          <p:cNvSpPr>
            <a:spLocks noTextEdit="1"/>
          </p:cNvSpPr>
          <p:nvPr>
            <p:ph type="sldImg" idx="2"/>
          </p:nvPr>
        </p:nvSpPr>
        <p:spPr>
          <a:xfrm>
            <a:off x="573088" y="736600"/>
            <a:ext cx="5524500" cy="3683000"/>
          </a:xfrm>
          <a:noFill/>
          <a:ln w="12700">
            <a:miter lim="800000"/>
          </a:ln>
        </p:spPr>
      </p:sp>
      <p:sp>
        <p:nvSpPr>
          <p:cNvPr id="95236" name="Rectangle 3"/>
          <p:cNvSpPr>
            <a:spLocks noGrp="1"/>
          </p:cNvSpPr>
          <p:nvPr>
            <p:ph type="body" idx="3"/>
          </p:nvPr>
        </p:nvSpPr>
        <p:spPr>
          <a:xfrm>
            <a:off x="889000" y="4664075"/>
            <a:ext cx="4891088" cy="4419600"/>
          </a:xfrm>
          <a:noFill/>
          <a:ln w="9525">
            <a:noFill/>
            <a:miter lim="800000"/>
          </a:ln>
          <a:effectLst/>
        </p:spPr>
        <p:txBody>
          <a:bodyPr wrap="square" lIns="92075" tIns="46038" rIns="92075" bIns="46038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85875" y="1122363"/>
            <a:ext cx="771525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285875" y="3602038"/>
            <a:ext cx="771525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1675" y="1709738"/>
            <a:ext cx="8872538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01675" y="4589463"/>
            <a:ext cx="8872538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7975" y="1739900"/>
            <a:ext cx="4144963" cy="45640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75338" y="1739900"/>
            <a:ext cx="4144962" cy="45640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8025" y="365125"/>
            <a:ext cx="8872538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08025" y="1681163"/>
            <a:ext cx="435292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08025" y="2505075"/>
            <a:ext cx="4352925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208588" y="1681163"/>
            <a:ext cx="437197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208588" y="2505075"/>
            <a:ext cx="4371975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8025" y="457200"/>
            <a:ext cx="33178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73563" y="987425"/>
            <a:ext cx="52070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8025" y="2057400"/>
            <a:ext cx="33178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8025" y="457200"/>
            <a:ext cx="33178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373563" y="987425"/>
            <a:ext cx="5207000" cy="4873625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None/>
              <a:defRPr/>
            </a:pP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8025" y="2057400"/>
            <a:ext cx="33178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967663" y="393700"/>
            <a:ext cx="2128837" cy="5910263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77975" y="393700"/>
            <a:ext cx="6237288" cy="5910263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577975" y="1739900"/>
            <a:ext cx="8442325" cy="4564063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/>
            </a:pPr>
            <a:endParaRPr kumimoji="1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58738" y="404813"/>
            <a:ext cx="1217612" cy="6434137"/>
          </a:xfrm>
          <a:prstGeom prst="rect">
            <a:avLst/>
          </a:prstGeom>
          <a:solidFill>
            <a:srgbClr val="FF0600"/>
          </a:solidFill>
          <a:ln w="12700">
            <a:solidFill>
              <a:srgbClr val="FF0600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TW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742950" indent="-28575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11430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6002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20574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9pPr>
          </a:lstStyle>
          <a:p>
            <a:pPr marL="0" lvl="0" indent="0" algn="ctr"/>
            <a:endParaRPr lang="zh-CN" altLang="en-US"/>
          </a:p>
        </p:txBody>
      </p:sp>
      <p:cxnSp>
        <p:nvCxnSpPr>
          <p:cNvPr id="1027" name="Line 3"/>
          <p:cNvCxnSpPr/>
          <p:nvPr/>
        </p:nvCxnSpPr>
        <p:spPr>
          <a:xfrm>
            <a:off x="1341438" y="6508750"/>
            <a:ext cx="8932862" cy="0"/>
          </a:xfrm>
          <a:prstGeom prst="line">
            <a:avLst/>
          </a:prstGeom>
          <a:noFill/>
          <a:ln w="25400">
            <a:solidFill>
              <a:srgbClr val="FF0600"/>
            </a:solidFill>
            <a:miter lim="800000"/>
          </a:ln>
          <a:effectLst/>
        </p:spPr>
      </p:cxnSp>
      <p:cxnSp>
        <p:nvCxnSpPr>
          <p:cNvPr id="1028" name="Line 4"/>
          <p:cNvCxnSpPr/>
          <p:nvPr/>
        </p:nvCxnSpPr>
        <p:spPr>
          <a:xfrm>
            <a:off x="0" y="346075"/>
            <a:ext cx="10274300" cy="0"/>
          </a:xfrm>
          <a:prstGeom prst="line">
            <a:avLst/>
          </a:prstGeom>
          <a:noFill/>
          <a:ln w="25400">
            <a:solidFill>
              <a:srgbClr val="FF0600"/>
            </a:solidFill>
            <a:miter lim="800000"/>
          </a:ln>
          <a:effectLst>
            <a:outerShdw algn="ctr">
              <a:schemeClr val="bg2"/>
            </a:outerShdw>
          </a:effectLst>
        </p:spPr>
      </p:cxn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44450" y="96838"/>
            <a:ext cx="1238250" cy="201295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2075" tIns="46038" rIns="92075" bIns="46038">
            <a:spAutoFit/>
          </a:bodyPr>
          <a:lstStyle>
            <a:lvl1pPr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1pPr>
            <a:lvl2pPr marL="742950" indent="-285750"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2pPr>
            <a:lvl3pPr marL="1143000" indent="-228600"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3pPr>
            <a:lvl4pPr marL="1600200" indent="-228600"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4pPr>
            <a:lvl5pPr marL="2057400" indent="-228600"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TW" sz="12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OMBaskerville" pitchFamily="2" charset="0"/>
                <a:ea typeface="PMingLiU" pitchFamily="18" charset="-120"/>
                <a:cs typeface="+mn-cs"/>
              </a:rPr>
              <a:t>&amp;</a:t>
            </a:r>
          </a:p>
        </p:txBody>
      </p:sp>
      <p:sp>
        <p:nvSpPr>
          <p:cNvPr id="1030" name="Rectangle 6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32pt Smallest 28pt</a:t>
            </a:r>
          </a:p>
          <a:p>
            <a:pPr lvl="1"/>
            <a:r>
              <a:t>28pt Smallest 28pt</a:t>
            </a:r>
          </a:p>
          <a:p>
            <a:pPr lvl="2"/>
            <a:r>
              <a:t>28pt Smallest 28pt</a:t>
            </a:r>
          </a:p>
          <a:p>
            <a:pPr lvl="3"/>
            <a:r>
              <a:t>28pt Smallest 28pt</a:t>
            </a: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8383588" y="6092825"/>
            <a:ext cx="2232025" cy="274638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>
            <a:spAutoFit/>
          </a:bodyPr>
          <a:lstStyle>
            <a:lvl1pPr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1pPr>
            <a:lvl2pPr marL="742950" indent="-285750"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2pPr>
            <a:lvl3pPr marL="1143000" indent="-228600"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3pPr>
            <a:lvl4pPr marL="1600200" indent="-228600"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4pPr>
            <a:lvl5pPr marL="2057400" indent="-228600"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TW" sz="1800" b="0" i="0" u="none" strike="noStrike" kern="1200" cap="none" spc="0" normalizeH="0" baseline="0" noProof="0">
                <a:ln>
                  <a:noFill/>
                </a:ln>
                <a:solidFill>
                  <a:srgbClr val="FF0600"/>
                </a:solidFill>
                <a:effectLst/>
                <a:uLnTx/>
                <a:uFillTx/>
                <a:latin typeface="OgilvyBaskervillePlain" pitchFamily="2" charset="0"/>
                <a:ea typeface="PMingLiU" pitchFamily="18" charset="-120"/>
                <a:cs typeface="+mn-cs"/>
              </a:rPr>
              <a:t>Ogilvy &amp; Mather</a:t>
            </a:r>
          </a:p>
        </p:txBody>
      </p:sp>
      <p:sp>
        <p:nvSpPr>
          <p:cNvPr id="1032" name="Rectangle 8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Heading 48pt</a:t>
            </a: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-7951787" y="-2971800"/>
            <a:ext cx="26190575" cy="92360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 anchorCtr="0">
            <a:noAutofit/>
          </a:bodyPr>
          <a:lstStyle>
            <a:defPPr>
              <a:defRPr lang="zh-TW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742950" indent="-28575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11430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6002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20574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9pPr>
          </a:lstStyle>
          <a:p>
            <a:pPr marL="0" lvl="0" indent="0" algn="ctr"/>
            <a:endParaRPr lang="zh-CN" altLang="en-US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7696200" y="106363"/>
            <a:ext cx="2667000" cy="274637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1pPr>
            <a:lvl2pPr marL="742950" indent="-285750"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2pPr>
            <a:lvl3pPr marL="1143000" indent="-228600"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3pPr>
            <a:lvl4pPr marL="1600200" indent="-228600"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4pPr>
            <a:lvl5pPr marL="2057400" indent="-228600" algn="ctr"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TW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PMingLiU" pitchFamily="18" charset="-120"/>
                <a:cs typeface="+mn-cs"/>
              </a:rPr>
              <a:t>Ref:TN/BRAND/TW/TW81120A/rc</a:t>
            </a: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9882188" y="6262688"/>
            <a:ext cx="34925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defPPr>
              <a:defRPr lang="zh-TW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742950" indent="-28575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11430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6002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2057400" indent="-22860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lang="zh-TW" altLang="en-US" sz="3000" b="1" i="1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9pPr>
          </a:lstStyle>
          <a:p>
            <a:pPr marL="0" lvl="0" indent="0" algn="ctr">
              <a:spcBef>
                <a:spcPct val="50000"/>
              </a:spcBef>
            </a:pPr>
            <a:fld id="{8B91DF28-9FB9-4835-978B-1DFC41644B05}" type="slidenum">
              <a:rPr lang="en-US" altLang="zh-TW" sz="1200" b="0" i="0"/>
              <a:t>1</a:t>
            </a:fld>
            <a:endParaRPr lang="en-US" altLang="zh-TW" sz="1200" b="0" i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3200" b="1" i="0" u="sng" kern="1200" baseline="0">
          <a:solidFill>
            <a:schemeClr val="accent1"/>
          </a:solidFill>
          <a:effectLst/>
          <a:latin typeface="Times New Roman" pitchFamily="18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rgbClr val="FF0600"/>
        </a:buClr>
        <a:buSzPct val="65000"/>
        <a:buFont typeface="Monotype Sorts" pitchFamily="2" charset="2"/>
        <a:buChar char="n"/>
        <a:defRPr kumimoji="1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rgbClr val="FAFD00"/>
        </a:buClr>
        <a:buSzPct val="50000"/>
        <a:buFont typeface="Monotype Sorts" pitchFamily="2" charset="2"/>
        <a:buChar char="l"/>
        <a:defRPr kumimoji="1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rgbClr val="FF0600"/>
        </a:buClr>
        <a:buSzTx/>
        <a:buFontTx/>
        <a:buChar char="–"/>
        <a:defRPr kumimoji="1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24000" indent="-190500" algn="l" defTabSz="914400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rgbClr val="00FF00"/>
        </a:buClr>
        <a:buSzPct val="50000"/>
        <a:buFont typeface="Monotype Sorts" pitchFamily="2" charset="2"/>
        <a:buChar char="l"/>
        <a:defRPr kumimoji="1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000" b="0" i="0" u="none" kern="1200" baseline="0">
          <a:solidFill>
            <a:schemeClr val="tx1"/>
          </a:solidFill>
          <a:effectLst/>
          <a:latin typeface="+mn-lt"/>
          <a:ea typeface="PMingLiU" pitchFamily="18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1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6.xml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1.wmf" /><Relationship Id="rId5" Type="http://schemas.openxmlformats.org/officeDocument/2006/relationships/vmlDrawing" Target="../drawings/vmlDrawing1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7.x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0.x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1.x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2.x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3.xm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notesSlide" Target="../notesSlides/notesSlide14.xml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5.xml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6.xml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7.xml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8.xml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9.xml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2.png" /></Relationships>
</file>

<file path=ppt/slides/_rels/slide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8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/>
          </p:cNvSpPr>
          <p:nvPr>
            <p:ph type="ctrTitle"/>
          </p:nvPr>
        </p:nvSpPr>
        <p:spPr>
          <a:xfrm>
            <a:off x="1104900" y="2286000"/>
            <a:ext cx="8686800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baseline="0">
                <a:solidFill>
                  <a:schemeClr val="accent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</a:lstStyle>
          <a:p>
            <a:pPr lvl="0" algn="ctr"/>
            <a:r>
              <a:rPr lang="zh-CN" altLang="en-US" sz="4000">
                <a:latin typeface="宋体" pitchFamily="2" charset="-122"/>
              </a:rPr>
              <a:t>管理品牌之道</a:t>
            </a:r>
            <a:br>
              <a:rPr lang="zh-CN" altLang="en-US" sz="4000">
                <a:latin typeface="宋体" pitchFamily="2" charset="-122"/>
              </a:rPr>
            </a:br>
            <a:r>
              <a:rPr lang="en-US" altLang="zh-TW" sz="4000"/>
              <a:t>Brands and Their Stewardship</a:t>
            </a:r>
            <a:endParaRPr lang="en-US" altLang="zh-TW" sz="4000"/>
          </a:p>
        </p:txBody>
      </p:sp>
      <p:sp>
        <p:nvSpPr>
          <p:cNvPr id="4099" name="Rectangle 3"/>
          <p:cNvSpPr>
            <a:spLocks noGrp="1"/>
          </p:cNvSpPr>
          <p:nvPr>
            <p:ph type="subTitle" idx="1"/>
          </p:nvPr>
        </p:nvSpPr>
        <p:spPr>
          <a:xfrm>
            <a:off x="1943100" y="3886200"/>
            <a:ext cx="7162800" cy="1752600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None/>
              <a:defRPr kumimoji="1" lang="zh-TW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ctr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None/>
              <a:defRPr kumimoji="1" lang="zh-TW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ctr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None/>
              <a:defRPr kumimoji="1" lang="zh-TW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33500" indent="0" algn="ctr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None/>
              <a:defRPr kumimoji="1" lang="zh-TW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342900" lvl="0" indent="-342900"/>
            <a:endParaRPr lang="en-US" altLang="zh-TW" b="1"/>
          </a:p>
          <a:p>
            <a:pPr marL="342900" lvl="0" indent="-342900"/>
            <a:endParaRPr lang="en-US" altLang="zh-TW" b="1"/>
          </a:p>
          <a:p>
            <a:pPr marL="342900" lvl="0" indent="-342900"/>
            <a:r>
              <a:rPr lang="zh-CN" altLang="en-US" b="1">
                <a:latin typeface="宋体" pitchFamily="2" charset="-122"/>
              </a:rPr>
              <a:t>林友琴</a:t>
            </a:r>
            <a:endParaRPr lang="zh-CN" altLang="en-US" b="1">
              <a:latin typeface="宋体" pitchFamily="2" charset="-122"/>
            </a:endParaRPr>
          </a:p>
          <a:p>
            <a:pPr marL="342900" lvl="0" indent="-342900"/>
            <a:r>
              <a:rPr lang="zh-CN" altLang="en-US" b="1">
                <a:latin typeface="宋体" pitchFamily="2" charset="-122"/>
              </a:rPr>
              <a:t>台湾奥美公关品牌训练</a:t>
            </a:r>
            <a:endParaRPr lang="zh-CN" altLang="en-US" b="1">
              <a:latin typeface="宋体" pitchFamily="2" charset="-122"/>
            </a:endParaRPr>
          </a:p>
          <a:p>
            <a:pPr marL="342900" lvl="0" indent="-342900"/>
            <a:endParaRPr lang="en-US" altLang="zh-TW" b="1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1524000" y="533400"/>
            <a:ext cx="8510588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 algn="ctr"/>
            <a:r>
              <a:rPr lang="zh-CN" altLang="en-US"/>
              <a:t>奥美的远景 </a:t>
            </a:r>
            <a:r>
              <a:rPr lang="en-US" altLang="zh-TW"/>
              <a:t>/ O&amp;M Vision</a:t>
            </a:r>
            <a:endParaRPr lang="en-US" altLang="zh-TW"/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None/>
            </a:pPr>
            <a:endParaRPr lang="en-US" altLang="zh-TW" sz="3200" b="1"/>
          </a:p>
          <a:p>
            <a:pPr marL="0" lvl="0" indent="0" algn="ctr">
              <a:buNone/>
            </a:pPr>
            <a:r>
              <a:rPr lang="zh-CN" altLang="en-US" sz="3200" b="1"/>
              <a:t>对珍视品牌的人而言</a:t>
            </a:r>
            <a:endParaRPr lang="zh-CN" altLang="en-US" sz="3200" b="1">
              <a:latin typeface="宋体" pitchFamily="2" charset="-122"/>
            </a:endParaRPr>
          </a:p>
          <a:p>
            <a:pPr marL="0" lvl="0" indent="0" algn="ctr">
              <a:buNone/>
            </a:pPr>
            <a:r>
              <a:rPr lang="zh-CN" altLang="en-US" sz="3200" b="1"/>
              <a:t>奥美是最值得重视的代理商</a:t>
            </a:r>
            <a:endParaRPr lang="zh-CN" altLang="en-US" sz="3200" b="1">
              <a:latin typeface="宋体" pitchFamily="2" charset="-122"/>
            </a:endParaRPr>
          </a:p>
          <a:p>
            <a:pPr marL="0" lvl="0" indent="0" algn="ctr">
              <a:buNone/>
            </a:pPr>
            <a:endParaRPr lang="zh-TW" altLang="en-US" sz="2000" b="1"/>
          </a:p>
          <a:p>
            <a:pPr marL="0" lvl="0" indent="0" algn="ctr">
              <a:spcBef>
                <a:spcPct val="0"/>
              </a:spcBef>
              <a:buNone/>
            </a:pPr>
            <a:r>
              <a:rPr lang="en-US" altLang="zh-TW" sz="3200" b="1"/>
              <a:t>To be the agency most valued, </a:t>
            </a:r>
            <a:endParaRPr lang="en-US" altLang="zh-TW" sz="3200" b="1"/>
          </a:p>
          <a:p>
            <a:pPr marL="0" lvl="0" indent="0" algn="ctr">
              <a:spcBef>
                <a:spcPct val="0"/>
              </a:spcBef>
              <a:buNone/>
            </a:pPr>
            <a:r>
              <a:rPr lang="en-US" altLang="zh-TW" sz="3200" b="1"/>
              <a:t>by those who most valued brands.</a:t>
            </a:r>
            <a:endParaRPr lang="en-US" altLang="zh-TW" sz="3200" b="1"/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1524000" y="393700"/>
            <a:ext cx="8510588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 algn="ctr"/>
            <a:r>
              <a:rPr lang="zh-CN" altLang="en-US"/>
              <a:t>奥美的价值观 / </a:t>
            </a:r>
            <a:r>
              <a:rPr lang="en-US" altLang="zh-CN"/>
              <a:t>Our Values</a:t>
            </a:r>
            <a:endParaRPr lang="en-US" altLang="zh-TW"/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 b="1"/>
              <a:t>我们的所作所为，不为自己，</a:t>
            </a:r>
            <a:endParaRPr lang="zh-CN" altLang="en-US" b="1">
              <a:latin typeface="宋体" pitchFamily="2" charset="-122"/>
            </a:endParaRPr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 b="1"/>
              <a:t>不为我们公司，</a:t>
            </a:r>
            <a:endParaRPr lang="zh-CN" altLang="en-US" b="1">
              <a:latin typeface="宋体" pitchFamily="2" charset="-122"/>
            </a:endParaRPr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 b="1"/>
              <a:t>甚至不为我们的客户。</a:t>
            </a:r>
            <a:endParaRPr lang="zh-CN" altLang="en-US" b="1">
              <a:latin typeface="宋体" pitchFamily="2" charset="-122"/>
            </a:endParaRPr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 b="1"/>
              <a:t>我们的一切作为，都是为了品牌</a:t>
            </a:r>
            <a:endParaRPr lang="zh-CN" altLang="en-US" b="1">
              <a:latin typeface="宋体" pitchFamily="2" charset="-122"/>
            </a:endParaRPr>
          </a:p>
          <a:p>
            <a:pPr marL="0" lvl="0" indent="0" algn="ctr">
              <a:lnSpc>
                <a:spcPct val="100000"/>
              </a:lnSpc>
              <a:buNone/>
            </a:pPr>
            <a:endParaRPr lang="zh-CN" altLang="en-US" b="1">
              <a:latin typeface="宋体" pitchFamily="2" charset="-122"/>
            </a:endParaRPr>
          </a:p>
          <a:p>
            <a:pPr marL="0" lvl="0" indent="0" algn="ctr">
              <a:lnSpc>
                <a:spcPct val="100000"/>
              </a:lnSpc>
              <a:buNone/>
            </a:pPr>
            <a:r>
              <a:rPr lang="en-US" altLang="zh-CN" b="1"/>
              <a:t>We work not for ourselves,</a:t>
            </a:r>
            <a:endParaRPr lang="en-US" altLang="zh-CN" b="1"/>
          </a:p>
          <a:p>
            <a:pPr marL="0" lvl="0" indent="0" algn="ctr">
              <a:lnSpc>
                <a:spcPct val="100000"/>
              </a:lnSpc>
              <a:buNone/>
            </a:pPr>
            <a:r>
              <a:rPr lang="en-US" altLang="zh-CN" b="1"/>
              <a:t>not for the company,</a:t>
            </a:r>
            <a:endParaRPr lang="en-US" altLang="zh-CN" b="1"/>
          </a:p>
          <a:p>
            <a:pPr marL="0" lvl="0" indent="0" algn="ctr">
              <a:lnSpc>
                <a:spcPct val="100000"/>
              </a:lnSpc>
              <a:buNone/>
            </a:pPr>
            <a:r>
              <a:rPr lang="en-US" altLang="zh-CN" b="1"/>
              <a:t>not even for our Clients.</a:t>
            </a:r>
            <a:endParaRPr lang="en-US" altLang="zh-CN" b="1"/>
          </a:p>
          <a:p>
            <a:pPr marL="0" lvl="0" indent="0" algn="ctr">
              <a:lnSpc>
                <a:spcPct val="100000"/>
              </a:lnSpc>
              <a:buNone/>
            </a:pPr>
            <a:r>
              <a:rPr lang="en-US" altLang="zh-CN" b="1"/>
              <a:t>We work for Brands</a:t>
            </a:r>
            <a:endParaRPr lang="en-US" altLang="zh-CN" b="1"/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None/>
            </a:pPr>
            <a:endParaRPr lang="en-US" altLang="zh-TW" b="1"/>
          </a:p>
          <a:p>
            <a:pPr marL="0" lvl="0" indent="0" algn="ctr">
              <a:spcBef>
                <a:spcPct val="0"/>
              </a:spcBef>
              <a:buNone/>
            </a:pPr>
            <a:endParaRPr lang="en-US" altLang="zh-TW" b="1"/>
          </a:p>
          <a:p>
            <a:pPr marL="0" lvl="0" indent="0" algn="ctr">
              <a:spcBef>
                <a:spcPct val="0"/>
              </a:spcBef>
              <a:buNone/>
            </a:pPr>
            <a:r>
              <a:rPr lang="en-US" altLang="zh-TW" sz="3600" b="1">
                <a:solidFill>
                  <a:schemeClr val="accent1"/>
                </a:solidFill>
              </a:rPr>
              <a:t>“The Unlimited Brand Company”</a:t>
            </a:r>
            <a:endParaRPr lang="en-US" altLang="zh-TW" sz="3600" b="1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Rectangle 1026"/>
          <p:cNvSpPr>
            <a:spLocks noGrp="1"/>
          </p:cNvSpPr>
          <p:nvPr>
            <p:ph type="ctrTitle"/>
          </p:nvPr>
        </p:nvSpPr>
        <p:spPr>
          <a:xfrm>
            <a:off x="762000" y="2286000"/>
            <a:ext cx="8763000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baseline="0">
                <a:solidFill>
                  <a:schemeClr val="accent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</a:lstStyle>
          <a:p>
            <a:pPr lvl="0" algn="ctr"/>
            <a:r>
              <a:rPr lang="en-US" altLang="zh-TW" sz="3600"/>
              <a:t>What Is BRAND?</a:t>
            </a:r>
            <a:endParaRPr lang="en-US" altLang="zh-TW"/>
          </a:p>
        </p:txBody>
      </p:sp>
      <p:sp>
        <p:nvSpPr>
          <p:cNvPr id="8195" name="Rectangle 1027"/>
          <p:cNvSpPr>
            <a:spLocks noGrp="1"/>
          </p:cNvSpPr>
          <p:nvPr>
            <p:ph type="subTitle" idx="1"/>
          </p:nvPr>
        </p:nvSpPr>
        <p:spPr>
          <a:xfrm>
            <a:off x="1524000" y="3886200"/>
            <a:ext cx="7239000" cy="1752600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None/>
              <a:defRPr kumimoji="1" lang="zh-TW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ctr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None/>
              <a:defRPr kumimoji="1" lang="zh-TW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ctr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None/>
              <a:defRPr kumimoji="1" lang="zh-TW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33500" indent="0" algn="ctr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None/>
              <a:defRPr kumimoji="1" lang="zh-TW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lvl="0" indent="0"/>
            <a:r>
              <a:t> 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/>
          </p:cNvSpPr>
          <p:nvPr>
            <p:ph type="title"/>
          </p:nvPr>
        </p:nvSpPr>
        <p:spPr>
          <a:xfrm>
            <a:off x="1585913" y="8509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 algn="ctr"/>
            <a:r>
              <a:rPr lang="zh-CN" altLang="en-US"/>
              <a:t>什麽是产品, 什麽是品牌?</a:t>
            </a:r>
            <a:endParaRPr lang="en-US" altLang="zh-TW"/>
          </a:p>
        </p:txBody>
      </p:sp>
      <p:sp>
        <p:nvSpPr>
          <p:cNvPr id="9219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None/>
            </a:pPr>
            <a:endParaRPr lang="en-US" altLang="zh-TW" sz="2000" b="1" i="1"/>
          </a:p>
          <a:p>
            <a:pPr lvl="0" algn="ctr">
              <a:buNone/>
            </a:pPr>
            <a:endParaRPr lang="en-US" altLang="zh-TW" sz="2000" b="1" i="1"/>
          </a:p>
          <a:p>
            <a:pPr lvl="0" algn="ctr">
              <a:buNone/>
            </a:pPr>
            <a:r>
              <a:rPr lang="zh-CN" altLang="en-US" sz="3200" b="1" i="1"/>
              <a:t>产品是工厂生产的东西， </a:t>
            </a:r>
            <a:endParaRPr lang="zh-CN" altLang="en-US" sz="3200" b="1" i="1"/>
          </a:p>
          <a:p>
            <a:pPr lvl="0" algn="ctr">
              <a:buNone/>
            </a:pPr>
            <a:r>
              <a:rPr lang="zh-CN" altLang="en-US" sz="3200" b="1" i="1"/>
              <a:t>品牌是消费者购买的东西。</a:t>
            </a:r>
            <a:endParaRPr lang="zh-CN" altLang="en-US" sz="3200" b="1" i="1">
              <a:latin typeface="宋体" pitchFamily="2" charset="-122"/>
            </a:endParaRPr>
          </a:p>
          <a:p>
            <a:pPr lvl="0" algn="ctr">
              <a:buNone/>
            </a:pPr>
            <a:endParaRPr lang="zh-CN" altLang="en-US" sz="3200" b="1" i="1">
              <a:latin typeface="宋体" pitchFamily="2" charset="-122"/>
            </a:endParaRPr>
          </a:p>
          <a:p>
            <a:pPr lvl="0" algn="ctr">
              <a:buNone/>
            </a:pPr>
            <a:r>
              <a:rPr lang="zh-CN" altLang="en-US" sz="3200" b="1" i="1"/>
              <a:t>消费者拥有品牌</a:t>
            </a:r>
            <a:endParaRPr lang="zh-CN" altLang="en-US" sz="3200" b="1" i="1"/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Rectangle 2"/>
          <p:cNvSpPr>
            <a:spLocks noGrp="1"/>
          </p:cNvSpPr>
          <p:nvPr>
            <p:ph type="title"/>
          </p:nvPr>
        </p:nvSpPr>
        <p:spPr>
          <a:xfrm>
            <a:off x="1585913" y="8509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 algn="ctr"/>
            <a:r>
              <a:rPr lang="zh-CN" altLang="en-US" sz="3600" u="none"/>
              <a:t>产品</a:t>
            </a:r>
            <a:r>
              <a:rPr lang="zh-CN" altLang="en-US" sz="3600" u="none">
                <a:latin typeface="宋体" pitchFamily="2" charset="-122"/>
              </a:rPr>
              <a:t>		</a:t>
            </a:r>
            <a:r>
              <a:rPr lang="zh-CN" altLang="en-US" sz="3600" u="none"/>
              <a:t>品牌</a:t>
            </a:r>
            <a:endParaRPr lang="zh-TW" altLang="en-US" sz="3600" u="none">
              <a:latin typeface="宋体" pitchFamily="2" charset="-122"/>
            </a:endParaRPr>
          </a:p>
        </p:txBody>
      </p:sp>
      <p:sp>
        <p:nvSpPr>
          <p:cNvPr id="10243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10000"/>
              </a:lnSpc>
              <a:buNone/>
            </a:pPr>
            <a:endParaRPr lang="en-US" altLang="zh-TW" sz="2000" b="1" i="1"/>
          </a:p>
          <a:p>
            <a:pPr lvl="0" algn="ctr">
              <a:lnSpc>
                <a:spcPct val="110000"/>
              </a:lnSpc>
              <a:buNone/>
            </a:pPr>
            <a:endParaRPr lang="en-US" altLang="zh-TW" sz="2000" b="1" i="1"/>
          </a:p>
          <a:p>
            <a:pPr lvl="0" algn="ctr">
              <a:buNone/>
            </a:pPr>
            <a:r>
              <a:rPr lang="zh-CN" altLang="en-US" sz="3200" b="1"/>
              <a:t>每一品牌中必有一产品</a:t>
            </a:r>
            <a:endParaRPr lang="zh-CN" altLang="en-US" sz="3200" b="1">
              <a:latin typeface="宋体" pitchFamily="2" charset="-122"/>
            </a:endParaRPr>
          </a:p>
          <a:p>
            <a:pPr lvl="0" algn="ctr">
              <a:buNone/>
            </a:pPr>
            <a:endParaRPr lang="zh-CN" altLang="en-US" sz="3200" b="1">
              <a:latin typeface="宋体" pitchFamily="2" charset="-122"/>
            </a:endParaRPr>
          </a:p>
          <a:p>
            <a:pPr lvl="0" algn="ctr">
              <a:buNone/>
            </a:pPr>
            <a:r>
              <a:rPr lang="zh-CN" altLang="en-US" sz="3200" b="1"/>
              <a:t>但不是每一个产品都会成为品牌</a:t>
            </a:r>
            <a:endParaRPr lang="zh-CN" altLang="en-US" sz="3200" b="1"/>
          </a:p>
        </p:txBody>
      </p:sp>
      <p:cxnSp>
        <p:nvCxnSpPr>
          <p:cNvPr id="10244" name="Line 4"/>
          <p:cNvCxnSpPr/>
          <p:nvPr/>
        </p:nvCxnSpPr>
        <p:spPr>
          <a:xfrm>
            <a:off x="5676900" y="1371600"/>
            <a:ext cx="304800" cy="0"/>
          </a:xfrm>
          <a:prstGeom prst="line">
            <a:avLst/>
          </a:prstGeom>
          <a:noFill/>
          <a:ln w="25400">
            <a:solidFill>
              <a:schemeClr val="accent1"/>
            </a:solidFill>
            <a:miter lim="800000"/>
          </a:ln>
          <a:effectLst/>
        </p:spPr>
      </p:cxnSp>
      <p:cxnSp>
        <p:nvCxnSpPr>
          <p:cNvPr id="10245" name="Line 5"/>
          <p:cNvCxnSpPr/>
          <p:nvPr/>
        </p:nvCxnSpPr>
        <p:spPr>
          <a:xfrm>
            <a:off x="5676900" y="1447800"/>
            <a:ext cx="304800" cy="0"/>
          </a:xfrm>
          <a:prstGeom prst="line">
            <a:avLst/>
          </a:prstGeom>
          <a:noFill/>
          <a:ln w="25400">
            <a:solidFill>
              <a:schemeClr val="accent1"/>
            </a:solidFill>
            <a:miter lim="800000"/>
          </a:ln>
          <a:effectLst/>
        </p:spPr>
      </p:cxnSp>
      <p:cxnSp>
        <p:nvCxnSpPr>
          <p:cNvPr id="10246" name="Line 6"/>
          <p:cNvCxnSpPr/>
          <p:nvPr/>
        </p:nvCxnSpPr>
        <p:spPr>
          <a:xfrm>
            <a:off x="5753100" y="1295400"/>
            <a:ext cx="228600" cy="228600"/>
          </a:xfrm>
          <a:prstGeom prst="line">
            <a:avLst/>
          </a:prstGeom>
          <a:noFill/>
          <a:ln w="25400">
            <a:solidFill>
              <a:schemeClr val="accent1"/>
            </a:solidFill>
            <a:miter lim="800000"/>
          </a:ln>
          <a:effectLst/>
        </p:spPr>
      </p:cxn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定义产品和品牌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11267" name="Rectangle 3"/>
          <p:cNvSpPr>
            <a:spLocks noGrp="1"/>
          </p:cNvSpPr>
          <p:nvPr>
            <p:ph type="body" sz="half" idx="1"/>
          </p:nvPr>
        </p:nvSpPr>
        <p:spPr>
          <a:xfrm>
            <a:off x="1577975" y="1739900"/>
            <a:ext cx="413067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18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lvl="0" algn="just">
              <a:lnSpc>
                <a:spcPct val="100000"/>
              </a:lnSpc>
            </a:pPr>
            <a:r>
              <a:rPr lang="zh-CN" altLang="en-US"/>
              <a:t>产品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对产品功能的使用经验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有形的: 摸得著, 感觉得到, 看得见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在外在属性:有风格式样, 特性, 价值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能满足消费者对其功能和价值的期望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但...这些只是部份特点</a:t>
            </a:r>
            <a:endParaRPr lang="zh-CN" altLang="en-US">
              <a:latin typeface="宋体" pitchFamily="2" charset="-122"/>
            </a:endParaRPr>
          </a:p>
        </p:txBody>
      </p:sp>
      <p:sp>
        <p:nvSpPr>
          <p:cNvPr id="11268" name="Rectangle 4"/>
          <p:cNvSpPr>
            <a:spLocks noGrp="1"/>
          </p:cNvSpPr>
          <p:nvPr>
            <p:ph type="body" sz="half" idx="2"/>
          </p:nvPr>
        </p:nvSpPr>
        <p:spPr>
          <a:xfrm>
            <a:off x="5889625" y="1739900"/>
            <a:ext cx="413067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18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lvl="0">
              <a:lnSpc>
                <a:spcPct val="100000"/>
              </a:lnSpc>
            </a:pPr>
            <a:r>
              <a:rPr lang="zh-CN" altLang="en-US"/>
              <a:t>品牌</a:t>
            </a:r>
            <a:endParaRPr lang="zh-CN" altLang="en-US">
              <a:latin typeface="宋体" pitchFamily="2" charset="-122"/>
            </a:endParaRPr>
          </a:p>
          <a:p>
            <a:pPr lvl="1">
              <a:lnSpc>
                <a:spcPct val="100000"/>
              </a:lnSpc>
            </a:pPr>
            <a:r>
              <a:rPr lang="zh-CN" altLang="en-US"/>
              <a:t>对产品的全方位体验</a:t>
            </a:r>
            <a:endParaRPr lang="zh-CN" altLang="en-US">
              <a:latin typeface="宋体" pitchFamily="2" charset="-122"/>
            </a:endParaRPr>
          </a:p>
          <a:p>
            <a:pPr lvl="1">
              <a:lnSpc>
                <a:spcPct val="100000"/>
              </a:lnSpc>
            </a:pPr>
            <a:r>
              <a:rPr lang="zh-CN" altLang="en-US"/>
              <a:t>个性</a:t>
            </a:r>
            <a:endParaRPr lang="zh-CN" altLang="en-US">
              <a:latin typeface="宋体" pitchFamily="2" charset="-122"/>
            </a:endParaRPr>
          </a:p>
          <a:p>
            <a:pPr lvl="1">
              <a:lnSpc>
                <a:spcPct val="100000"/>
              </a:lnSpc>
            </a:pPr>
            <a:r>
              <a:rPr lang="zh-CN" altLang="en-US"/>
              <a:t>信任</a:t>
            </a:r>
            <a:endParaRPr lang="zh-CN" altLang="en-US">
              <a:latin typeface="宋体" pitchFamily="2" charset="-122"/>
            </a:endParaRPr>
          </a:p>
          <a:p>
            <a:pPr lvl="1">
              <a:lnSpc>
                <a:spcPct val="100000"/>
              </a:lnSpc>
            </a:pPr>
            <a:r>
              <a:rPr lang="zh-CN" altLang="en-US"/>
              <a:t>可靠</a:t>
            </a:r>
            <a:endParaRPr lang="zh-CN" altLang="en-US">
              <a:latin typeface="宋体" pitchFamily="2" charset="-122"/>
            </a:endParaRPr>
          </a:p>
          <a:p>
            <a:pPr lvl="1">
              <a:lnSpc>
                <a:spcPct val="100000"/>
              </a:lnSpc>
            </a:pPr>
            <a:r>
              <a:rPr lang="zh-CN" altLang="en-US"/>
              <a:t>信心</a:t>
            </a:r>
            <a:endParaRPr lang="zh-CN" altLang="en-US">
              <a:latin typeface="宋体" pitchFamily="2" charset="-122"/>
            </a:endParaRPr>
          </a:p>
          <a:p>
            <a:pPr lvl="1">
              <a:lnSpc>
                <a:spcPct val="100000"/>
              </a:lnSpc>
            </a:pPr>
            <a:r>
              <a:rPr lang="zh-CN" altLang="en-US"/>
              <a:t>朋友</a:t>
            </a:r>
            <a:endParaRPr lang="zh-CN" altLang="en-US">
              <a:latin typeface="宋体" pitchFamily="2" charset="-122"/>
            </a:endParaRPr>
          </a:p>
          <a:p>
            <a:pPr lvl="1">
              <a:lnSpc>
                <a:spcPct val="100000"/>
              </a:lnSpc>
            </a:pPr>
            <a:r>
              <a:rPr lang="zh-CN" altLang="en-US"/>
              <a:t>地位</a:t>
            </a:r>
            <a:endParaRPr lang="zh-CN" altLang="en-US">
              <a:latin typeface="宋体" pitchFamily="2" charset="-122"/>
            </a:endParaRPr>
          </a:p>
          <a:p>
            <a:pPr lvl="1">
              <a:lnSpc>
                <a:spcPct val="100000"/>
              </a:lnSpc>
            </a:pPr>
            <a:r>
              <a:rPr lang="zh-CN" altLang="en-US"/>
              <a:t>共享的经验</a:t>
            </a:r>
            <a:endParaRPr lang="zh-CN" altLang="en-US">
              <a:latin typeface="宋体" pitchFamily="2" charset="-122"/>
            </a:endParaRPr>
          </a:p>
          <a:p>
            <a:pPr lvl="1">
              <a:lnSpc>
                <a:spcPct val="100000"/>
              </a:lnSpc>
            </a:pPr>
            <a:r>
              <a:rPr lang="zh-CN" altLang="en-US"/>
              <a:t>...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创建一个品牌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13315" name="Oval 3"/>
          <p:cNvSpPr/>
          <p:nvPr/>
        </p:nvSpPr>
        <p:spPr>
          <a:xfrm>
            <a:off x="2590800" y="3200400"/>
            <a:ext cx="1371600" cy="1295400"/>
          </a:xfrm>
          <a:prstGeom prst="ellips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13316" name="Oval 4"/>
          <p:cNvSpPr/>
          <p:nvPr/>
        </p:nvSpPr>
        <p:spPr>
          <a:xfrm>
            <a:off x="1905000" y="2438400"/>
            <a:ext cx="2819400" cy="2819400"/>
          </a:xfrm>
          <a:prstGeom prst="ellips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13317" name="Oval 5"/>
          <p:cNvSpPr/>
          <p:nvPr/>
        </p:nvSpPr>
        <p:spPr>
          <a:xfrm>
            <a:off x="6629400" y="3200400"/>
            <a:ext cx="1371600" cy="1295400"/>
          </a:xfrm>
          <a:prstGeom prst="ellips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13318" name="Oval 6"/>
          <p:cNvSpPr/>
          <p:nvPr/>
        </p:nvSpPr>
        <p:spPr>
          <a:xfrm>
            <a:off x="5943600" y="2362200"/>
            <a:ext cx="2895600" cy="2895600"/>
          </a:xfrm>
          <a:prstGeom prst="ellips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13319" name="Text Box 7"/>
          <p:cNvSpPr/>
          <p:nvPr/>
        </p:nvSpPr>
        <p:spPr>
          <a:xfrm>
            <a:off x="2740025" y="3519488"/>
            <a:ext cx="1003300" cy="579437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i="1"/>
              <a:t>事实</a:t>
            </a:r>
            <a:endParaRPr lang="zh-TW" altLang="en-US" sz="3200" b="1" i="1"/>
          </a:p>
        </p:txBody>
      </p:sp>
      <p:sp>
        <p:nvSpPr>
          <p:cNvPr id="13320" name="Text Box 8"/>
          <p:cNvSpPr/>
          <p:nvPr/>
        </p:nvSpPr>
        <p:spPr>
          <a:xfrm>
            <a:off x="2782888" y="2397125"/>
            <a:ext cx="987425" cy="579438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i="1"/>
              <a:t>感受</a:t>
            </a:r>
            <a:endParaRPr lang="zh-TW" altLang="en-US" sz="3200" b="1" i="1"/>
          </a:p>
        </p:txBody>
      </p:sp>
      <p:sp>
        <p:nvSpPr>
          <p:cNvPr id="13321" name="Text Box 9"/>
          <p:cNvSpPr/>
          <p:nvPr/>
        </p:nvSpPr>
        <p:spPr>
          <a:xfrm>
            <a:off x="6816725" y="3463925"/>
            <a:ext cx="995363" cy="579438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i="1"/>
              <a:t>产品</a:t>
            </a:r>
            <a:endParaRPr lang="zh-TW" altLang="en-US" sz="3200" b="1" i="1"/>
          </a:p>
        </p:txBody>
      </p:sp>
      <p:sp>
        <p:nvSpPr>
          <p:cNvPr id="13322" name="Text Box 10"/>
          <p:cNvSpPr/>
          <p:nvPr/>
        </p:nvSpPr>
        <p:spPr>
          <a:xfrm>
            <a:off x="6938963" y="2452688"/>
            <a:ext cx="987425" cy="579437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i="1"/>
              <a:t>品牌</a:t>
            </a:r>
            <a:endParaRPr lang="zh-TW" altLang="en-US" sz="3200" b="1" i="1"/>
          </a:p>
        </p:txBody>
      </p:sp>
      <p:sp>
        <p:nvSpPr>
          <p:cNvPr id="13323" name="AutoShape 11"/>
          <p:cNvSpPr/>
          <p:nvPr/>
        </p:nvSpPr>
        <p:spPr>
          <a:xfrm>
            <a:off x="4724400" y="2971800"/>
            <a:ext cx="1219200" cy="152400"/>
          </a:xfrm>
          <a:prstGeom prst="rightArrow">
            <a:avLst>
              <a:gd name="adj1" fmla="val 50000"/>
              <a:gd name="adj2" fmla="val 2000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形成品牌的原料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15363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lnSpc>
                <a:spcPct val="100000"/>
              </a:lnSpc>
              <a:buNone/>
            </a:pPr>
            <a:r>
              <a:rPr lang="zh-CN" altLang="en-US" b="1"/>
              <a:t>具体面...</a:t>
            </a:r>
            <a:endParaRPr lang="zh-CN" altLang="en-US"/>
          </a:p>
          <a:p>
            <a:pPr lvl="0" algn="just">
              <a:lnSpc>
                <a:spcPct val="100000"/>
              </a:lnSpc>
              <a:buNone/>
            </a:pPr>
            <a:endParaRPr lang="zh-CN" altLang="en-US"/>
          </a:p>
          <a:p>
            <a:pPr lvl="0" algn="just">
              <a:lnSpc>
                <a:spcPct val="100000"/>
              </a:lnSpc>
              <a:buNone/>
            </a:pP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色彩</a:t>
            </a:r>
            <a:r>
              <a:rPr lang="zh-CN" altLang="en-US">
                <a:latin typeface="宋体" pitchFamily="2" charset="-122"/>
              </a:rPr>
              <a:t>		</a:t>
            </a:r>
            <a:r>
              <a:rPr lang="zh-CN" altLang="en-US">
                <a:solidFill>
                  <a:srgbClr val="FC0128"/>
                </a:solidFill>
              </a:rPr>
              <a:t>*</a:t>
            </a:r>
            <a:r>
              <a:rPr lang="zh-CN" altLang="en-US"/>
              <a:t> 销售文件</a:t>
            </a:r>
            <a:r>
              <a:rPr lang="zh-CN" altLang="en-US">
                <a:latin typeface="宋体" pitchFamily="2" charset="-122"/>
              </a:rPr>
              <a:t>		</a:t>
            </a: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媒体环境</a:t>
            </a:r>
            <a:endParaRPr lang="zh-CN" altLang="en-US">
              <a:latin typeface="宋体" pitchFamily="2" charset="-122"/>
            </a:endParaRPr>
          </a:p>
          <a:p>
            <a:pPr lvl="0" algn="just">
              <a:lnSpc>
                <a:spcPct val="100000"/>
              </a:lnSpc>
              <a:buNone/>
            </a:pPr>
            <a:r>
              <a:rPr lang="zh-CN" altLang="en-US">
                <a:solidFill>
                  <a:srgbClr val="FC0128"/>
                </a:solidFill>
              </a:rPr>
              <a:t>*</a:t>
            </a:r>
            <a:r>
              <a:rPr lang="zh-CN" altLang="en-US"/>
              <a:t> 质地</a:t>
            </a:r>
            <a:r>
              <a:rPr lang="zh-CN" altLang="en-US">
                <a:latin typeface="宋体" pitchFamily="2" charset="-122"/>
              </a:rPr>
              <a:t>		</a:t>
            </a: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直效行销</a:t>
            </a:r>
            <a:r>
              <a:rPr lang="zh-CN" altLang="en-US">
                <a:latin typeface="宋体" pitchFamily="2" charset="-122"/>
              </a:rPr>
              <a:t>		</a:t>
            </a: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员工制服</a:t>
            </a:r>
            <a:endParaRPr lang="zh-CN" altLang="en-US">
              <a:latin typeface="宋体" pitchFamily="2" charset="-122"/>
            </a:endParaRPr>
          </a:p>
          <a:p>
            <a:pPr lvl="0" algn="just">
              <a:lnSpc>
                <a:spcPct val="100000"/>
              </a:lnSpc>
              <a:buNone/>
            </a:pPr>
            <a:r>
              <a:rPr lang="zh-CN" altLang="en-US">
                <a:solidFill>
                  <a:srgbClr val="FC0128"/>
                </a:solidFill>
              </a:rPr>
              <a:t>*</a:t>
            </a:r>
            <a:r>
              <a:rPr lang="zh-CN" altLang="en-US"/>
              <a:t> 重量</a:t>
            </a:r>
            <a:r>
              <a:rPr lang="zh-CN" altLang="en-US">
                <a:latin typeface="宋体" pitchFamily="2" charset="-122"/>
              </a:rPr>
              <a:t>		</a:t>
            </a: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 促销</a:t>
            </a:r>
            <a:r>
              <a:rPr lang="zh-CN" altLang="en-US">
                <a:latin typeface="宋体" pitchFamily="2" charset="-122"/>
              </a:rPr>
              <a:t>		</a:t>
            </a: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运送车外貌</a:t>
            </a:r>
            <a:endParaRPr lang="zh-CN" altLang="en-US">
              <a:latin typeface="宋体" pitchFamily="2" charset="-122"/>
            </a:endParaRPr>
          </a:p>
          <a:p>
            <a:pPr lvl="0" algn="just">
              <a:lnSpc>
                <a:spcPct val="100000"/>
              </a:lnSpc>
              <a:buNone/>
            </a:pP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通路</a:t>
            </a:r>
            <a:r>
              <a:rPr lang="zh-CN" altLang="en-US">
                <a:latin typeface="宋体" pitchFamily="2" charset="-122"/>
              </a:rPr>
              <a:t>		</a:t>
            </a: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广告</a:t>
            </a:r>
            <a:r>
              <a:rPr lang="zh-CN" altLang="en-US">
                <a:latin typeface="宋体" pitchFamily="2" charset="-122"/>
              </a:rPr>
              <a:t>		</a:t>
            </a:r>
            <a:r>
              <a:rPr lang="zh-CN" altLang="en-US">
                <a:solidFill>
                  <a:srgbClr val="FC0128"/>
                </a:solidFill>
              </a:rPr>
              <a:t>*</a:t>
            </a:r>
            <a:r>
              <a:rPr lang="zh-CN" altLang="en-US"/>
              <a:t> 电话礼貌</a:t>
            </a:r>
            <a:endParaRPr lang="zh-CN" altLang="en-US">
              <a:latin typeface="宋体" pitchFamily="2" charset="-122"/>
            </a:endParaRPr>
          </a:p>
          <a:p>
            <a:pPr lvl="0" algn="just">
              <a:lnSpc>
                <a:spcPct val="100000"/>
              </a:lnSpc>
              <a:buNone/>
            </a:pPr>
            <a:r>
              <a:rPr lang="zh-CN" altLang="en-US">
                <a:solidFill>
                  <a:srgbClr val="FC0128"/>
                </a:solidFill>
              </a:rPr>
              <a:t>*</a:t>
            </a:r>
            <a:r>
              <a:rPr lang="zh-CN" altLang="en-US"/>
              <a:t> 价格</a:t>
            </a:r>
            <a:r>
              <a:rPr lang="zh-CN" altLang="en-US">
                <a:latin typeface="宋体" pitchFamily="2" charset="-122"/>
              </a:rPr>
              <a:t>		</a:t>
            </a: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字体</a:t>
            </a:r>
            <a:r>
              <a:rPr lang="zh-CN" altLang="en-US">
                <a:latin typeface="宋体" pitchFamily="2" charset="-122"/>
              </a:rPr>
              <a:t>	</a:t>
            </a:r>
            <a:r>
              <a:rPr lang="zh-CN" altLang="en-US">
                <a:solidFill>
                  <a:srgbClr val="FC0128"/>
                </a:solidFill>
                <a:latin typeface="宋体" pitchFamily="2" charset="-122"/>
              </a:rPr>
              <a:t>	</a:t>
            </a:r>
            <a:r>
              <a:rPr lang="zh-CN" altLang="en-US">
                <a:solidFill>
                  <a:srgbClr val="FC0128"/>
                </a:solidFill>
              </a:rPr>
              <a:t>*</a:t>
            </a:r>
            <a:r>
              <a:rPr lang="zh-CN" altLang="en-US"/>
              <a:t> 抱怨处理</a:t>
            </a:r>
            <a:endParaRPr lang="zh-CN" altLang="en-US">
              <a:latin typeface="宋体" pitchFamily="2" charset="-122"/>
            </a:endParaRPr>
          </a:p>
          <a:p>
            <a:pPr lvl="0" algn="just">
              <a:lnSpc>
                <a:spcPct val="100000"/>
              </a:lnSpc>
              <a:buNone/>
            </a:pP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竞争者</a:t>
            </a:r>
            <a:r>
              <a:rPr lang="zh-CN" altLang="en-US">
                <a:latin typeface="宋体" pitchFamily="2" charset="-122"/>
              </a:rPr>
              <a:t>	</a:t>
            </a:r>
            <a:r>
              <a:rPr lang="zh-CN" altLang="en-US">
                <a:solidFill>
                  <a:srgbClr val="FC0128"/>
                </a:solidFill>
                <a:latin typeface="宋体" pitchFamily="2" charset="-122"/>
              </a:rPr>
              <a:t>	</a:t>
            </a:r>
            <a:r>
              <a:rPr lang="zh-CN" altLang="en-US">
                <a:solidFill>
                  <a:srgbClr val="FC0128"/>
                </a:solidFill>
              </a:rPr>
              <a:t>*</a:t>
            </a:r>
            <a:r>
              <a:rPr lang="zh-CN" altLang="en-US"/>
              <a:t> 音乐</a:t>
            </a:r>
            <a:r>
              <a:rPr lang="zh-CN" altLang="en-US">
                <a:latin typeface="宋体" pitchFamily="2" charset="-122"/>
              </a:rPr>
              <a:t>	</a:t>
            </a:r>
            <a:r>
              <a:rPr lang="zh-CN" altLang="en-US">
                <a:solidFill>
                  <a:srgbClr val="FC0128"/>
                </a:solidFill>
                <a:latin typeface="宋体" pitchFamily="2" charset="-122"/>
              </a:rPr>
              <a:t>	</a:t>
            </a:r>
            <a:r>
              <a:rPr lang="zh-CN" altLang="en-US">
                <a:solidFill>
                  <a:srgbClr val="FC0128"/>
                </a:solidFill>
              </a:rPr>
              <a:t>*</a:t>
            </a:r>
            <a:r>
              <a:rPr lang="zh-CN" altLang="en-US"/>
              <a:t> 招牌</a:t>
            </a:r>
            <a:endParaRPr lang="zh-CN" altLang="en-US">
              <a:latin typeface="宋体" pitchFamily="2" charset="-122"/>
            </a:endParaRPr>
          </a:p>
          <a:p>
            <a:pPr lvl="0" algn="just">
              <a:lnSpc>
                <a:spcPct val="100000"/>
              </a:lnSpc>
              <a:buNone/>
            </a:pPr>
            <a:r>
              <a:rPr lang="zh-CN" altLang="en-US">
                <a:solidFill>
                  <a:srgbClr val="FC0128"/>
                </a:solidFill>
              </a:rPr>
              <a:t>*</a:t>
            </a:r>
            <a:r>
              <a:rPr lang="zh-CN" altLang="en-US"/>
              <a:t> 品牌占有</a:t>
            </a:r>
            <a:r>
              <a:rPr lang="zh-CN" altLang="en-US">
                <a:latin typeface="宋体" pitchFamily="2" charset="-122"/>
              </a:rPr>
              <a:t>		</a:t>
            </a: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旁白</a:t>
            </a:r>
            <a:endParaRPr lang="zh-CN" altLang="en-US"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Rectangle 2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None/>
            </a:pPr>
            <a:r>
              <a:rPr lang="zh-CN" altLang="en-US" b="1"/>
              <a:t>抽象面...</a:t>
            </a:r>
            <a:endParaRPr lang="zh-CN" altLang="en-US"/>
          </a:p>
          <a:p>
            <a:pPr lvl="0" algn="just">
              <a:buNone/>
            </a:pPr>
            <a:endParaRPr lang="zh-CN" altLang="en-US"/>
          </a:p>
          <a:p>
            <a:pPr lvl="0" algn="just">
              <a:buNone/>
            </a:pP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使用者如何接近品牌</a:t>
            </a:r>
            <a:endParaRPr lang="zh-CN" altLang="en-US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他们使用时的日常经验</a:t>
            </a:r>
            <a:endParaRPr lang="zh-CN" altLang="en-US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友谊与感受</a:t>
            </a:r>
            <a:endParaRPr lang="zh-CN" altLang="en-US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想法与态度</a:t>
            </a:r>
            <a:endParaRPr lang="zh-CN" altLang="en-US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>
                <a:solidFill>
                  <a:srgbClr val="FC0128"/>
                </a:solidFill>
              </a:rPr>
              <a:t>* </a:t>
            </a:r>
            <a:r>
              <a:rPr lang="zh-CN" altLang="en-US"/>
              <a:t>需求与欲求</a:t>
            </a:r>
            <a:endParaRPr lang="zh-CN" altLang="en-US"/>
          </a:p>
        </p:txBody>
      </p:sp>
      <p:sp>
        <p:nvSpPr>
          <p:cNvPr id="16387" name="Rectangle 3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形成品牌的原料 (续)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Rectangle 1026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>
                <a:latin typeface="宋体" pitchFamily="2" charset="-122"/>
              </a:rPr>
              <a:t>建立品牌的原料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17411" name="Rectangle 1027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7680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>
                <a:latin typeface="宋体" pitchFamily="2" charset="-122"/>
              </a:rPr>
              <a:t>消费者从我们提供的原料中建造品牌...以及所有与它们相关的经验与历史.</a:t>
            </a:r>
            <a:endParaRPr lang="zh-CN" altLang="en-US">
              <a:latin typeface="宋体" pitchFamily="2" charset="-122"/>
            </a:endParaRPr>
          </a:p>
          <a:p>
            <a:pPr lvl="0" algn="just"/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>
                <a:latin typeface="宋体" pitchFamily="2" charset="-122"/>
              </a:rPr>
              <a:t>在重要的功能利益以外, 尚存在著决定所有忠实度与购买决策的情感层面.</a:t>
            </a:r>
            <a:endParaRPr lang="zh-CN" altLang="en-US"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582612">
              <a:buNone/>
            </a:pPr>
            <a:endParaRPr lang="en-US" altLang="zh-TW" sz="3200" b="1" i="1">
              <a:solidFill>
                <a:schemeClr val="accent1"/>
              </a:solidFill>
            </a:endParaRPr>
          </a:p>
          <a:p>
            <a:pPr marL="0" lvl="0" indent="0" algn="ctr" defTabSz="582612">
              <a:buNone/>
            </a:pPr>
            <a:r>
              <a:rPr lang="zh-CN" altLang="en-US" sz="3200" b="1" i="1">
                <a:solidFill>
                  <a:schemeClr val="accent1"/>
                </a:solidFill>
              </a:rPr>
              <a:t>今日欧美行销最热门的话题</a:t>
            </a:r>
            <a:endParaRPr lang="zh-CN" altLang="en-US" sz="3200" b="1" i="1">
              <a:solidFill>
                <a:schemeClr val="accent1"/>
              </a:solidFill>
              <a:latin typeface="宋体" pitchFamily="2" charset="-122"/>
            </a:endParaRPr>
          </a:p>
          <a:p>
            <a:pPr marL="0" lvl="0" indent="0" algn="ctr" defTabSz="582612">
              <a:buNone/>
            </a:pPr>
            <a:endParaRPr lang="zh-CN" altLang="en-US" sz="3200" b="1" i="1">
              <a:solidFill>
                <a:schemeClr val="accent1"/>
              </a:solidFill>
              <a:latin typeface="宋体" pitchFamily="2" charset="-122"/>
            </a:endParaRPr>
          </a:p>
          <a:p>
            <a:pPr marL="0" lvl="0" indent="0" algn="ctr" defTabSz="582612">
              <a:buNone/>
            </a:pPr>
            <a:r>
              <a:rPr lang="zh-CN" altLang="en-US" sz="3200" b="1" i="1">
                <a:solidFill>
                  <a:schemeClr val="accent1"/>
                </a:solidFill>
              </a:rPr>
              <a:t>品牌资产</a:t>
            </a:r>
            <a:endParaRPr lang="zh-CN" altLang="en-US" sz="3200" b="1" i="1">
              <a:solidFill>
                <a:schemeClr val="accent1"/>
              </a:solidFill>
              <a:latin typeface="宋体" pitchFamily="2" charset="-122"/>
            </a:endParaRPr>
          </a:p>
          <a:p>
            <a:pPr marL="0" lvl="0" indent="0" algn="ctr" defTabSz="582612">
              <a:buNone/>
            </a:pPr>
            <a:r>
              <a:rPr lang="zh-CN" altLang="en-US" sz="3200" b="1" i="1">
                <a:solidFill>
                  <a:schemeClr val="accent1"/>
                </a:solidFill>
              </a:rPr>
              <a:t>(</a:t>
            </a:r>
            <a:r>
              <a:rPr lang="en-US" altLang="zh-CN" sz="3200" b="1" i="1">
                <a:solidFill>
                  <a:schemeClr val="accent1"/>
                </a:solidFill>
              </a:rPr>
              <a:t>Brand Equity)</a:t>
            </a:r>
            <a:endParaRPr lang="en-US" altLang="zh-CN" sz="3200" b="1" i="1">
              <a:solidFill>
                <a:schemeClr val="accent1"/>
              </a:solidFill>
            </a:endParaRPr>
          </a:p>
          <a:p>
            <a:pPr marL="0" lvl="0" indent="0" algn="ctr" defTabSz="582612">
              <a:buNone/>
            </a:pPr>
            <a:endParaRPr lang="en-US" altLang="zh-TW" sz="3200" b="1" i="1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 name="">
    <p:spTree>
      <p:nvGrpSpPr>
        <p:cNvPr id="1" name=""/>
        <p:cNvGrpSpPr/>
        <p:nvPr/>
      </p:nvGrpSpPr>
      <p:grpSpPr/>
      <p:sp>
        <p:nvSpPr>
          <p:cNvPr id="19458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 algn="ctr"/>
            <a:r>
              <a:rPr lang="zh-CN" altLang="en-US">
                <a:latin typeface="宋体" pitchFamily="2" charset="-122"/>
              </a:rPr>
              <a:t>为何如此?</a:t>
            </a:r>
            <a:endParaRPr lang="en-US" altLang="zh-TW">
              <a:latin typeface="宋体" pitchFamily="2" charset="-122"/>
            </a:endParaRPr>
          </a:p>
        </p:txBody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 sz="3200">
                <a:latin typeface="宋体" pitchFamily="2" charset="-122"/>
              </a:rPr>
              <a:t>许多企业乐於付高价购买品牌.</a:t>
            </a:r>
            <a:endParaRPr lang="zh-CN" altLang="en-US" sz="3200">
              <a:latin typeface="宋体" pitchFamily="2" charset="-122"/>
            </a:endParaRPr>
          </a:p>
          <a:p>
            <a:pPr lvl="0" algn="just"/>
            <a:r>
              <a:rPr lang="zh-CN" altLang="en-US" sz="3200">
                <a:latin typeface="宋体" pitchFamily="2" charset="-122"/>
              </a:rPr>
              <a:t>过多削价促销"教育"消费者以价格为购买基准, 削弱品牌忠实度.</a:t>
            </a:r>
            <a:endParaRPr lang="zh-CN" altLang="en-US" sz="3200">
              <a:latin typeface="宋体" pitchFamily="2" charset="-122"/>
            </a:endParaRPr>
          </a:p>
          <a:p>
            <a:pPr lvl="0" algn="just"/>
            <a:r>
              <a:rPr lang="zh-CN" altLang="en-US" sz="3200">
                <a:latin typeface="宋体" pitchFamily="2" charset="-122"/>
              </a:rPr>
              <a:t>通路本身开始建立自己的品牌</a:t>
            </a:r>
            <a:endParaRPr lang="zh-CN" altLang="en-US" sz="3200">
              <a:latin typeface="宋体" pitchFamily="2" charset="-122"/>
            </a:endParaRPr>
          </a:p>
          <a:p>
            <a:pPr lvl="0" algn="just"/>
            <a:r>
              <a:rPr lang="zh-CN" altLang="en-US" sz="3200">
                <a:latin typeface="宋体" pitchFamily="2" charset="-122"/>
              </a:rPr>
              <a:t>建立新品牌 越来越难</a:t>
            </a:r>
            <a:endParaRPr lang="zh-CN" altLang="en-US" sz="3200"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什麽是品牌资产 / </a:t>
            </a:r>
            <a:r>
              <a:t>What is brand equity?</a:t>
            </a:r>
          </a:p>
        </p:txBody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财务上的价值: 资产 </a:t>
            </a:r>
            <a:r>
              <a:rPr lang="en-US" altLang="zh-CN"/>
              <a:t>or </a:t>
            </a:r>
            <a:r>
              <a:rPr lang="zh-CN" altLang="en-US"/>
              <a:t>负债</a:t>
            </a:r>
            <a:endParaRPr lang="zh-CN" altLang="en-US">
              <a:latin typeface="宋体" pitchFamily="2" charset="-122"/>
            </a:endParaRPr>
          </a:p>
          <a:p>
            <a:pPr lvl="0" algn="just"/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操作性的价值: 延伸、发展的筹码或可能性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每个品牌都有独特的资产 / </a:t>
            </a:r>
            <a:br/>
            <a:r>
              <a:t>Each Brand Has A Unique Equity</a:t>
            </a:r>
          </a:p>
        </p:txBody>
      </p:sp>
      <p:sp>
        <p:nvSpPr>
          <p:cNvPr id="21507" name="Rectangle 3"/>
          <p:cNvSpPr/>
          <p:nvPr/>
        </p:nvSpPr>
        <p:spPr>
          <a:xfrm>
            <a:off x="4648200" y="3657600"/>
            <a:ext cx="1447800" cy="6096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200" b="1">
                <a:solidFill>
                  <a:schemeClr val="bg2"/>
                </a:solidFill>
              </a:rPr>
              <a:t>品牌</a:t>
            </a:r>
            <a:endParaRPr lang="zh-TW" altLang="en-US" sz="3200" b="1">
              <a:solidFill>
                <a:schemeClr val="bg2"/>
              </a:solidFill>
            </a:endParaRPr>
          </a:p>
        </p:txBody>
      </p:sp>
      <p:sp>
        <p:nvSpPr>
          <p:cNvPr id="21508" name="Text Box 4"/>
          <p:cNvSpPr/>
          <p:nvPr/>
        </p:nvSpPr>
        <p:spPr>
          <a:xfrm>
            <a:off x="4692650" y="1752600"/>
            <a:ext cx="641350" cy="11430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vert="eaVert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000"/>
              <a:t>通路</a:t>
            </a:r>
            <a:endParaRPr lang="zh-TW" altLang="en-US" sz="3000"/>
          </a:p>
        </p:txBody>
      </p:sp>
      <p:sp>
        <p:nvSpPr>
          <p:cNvPr id="21509" name="Text Box 5"/>
          <p:cNvSpPr/>
          <p:nvPr/>
        </p:nvSpPr>
        <p:spPr>
          <a:xfrm>
            <a:off x="5410200" y="1752600"/>
            <a:ext cx="641350" cy="11430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vert="eaVert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000"/>
              <a:t>产品</a:t>
            </a:r>
            <a:endParaRPr lang="zh-TW" altLang="en-US" sz="3000"/>
          </a:p>
        </p:txBody>
      </p:sp>
      <p:sp>
        <p:nvSpPr>
          <p:cNvPr id="21510" name="Text Box 6"/>
          <p:cNvSpPr/>
          <p:nvPr/>
        </p:nvSpPr>
        <p:spPr>
          <a:xfrm>
            <a:off x="4235450" y="5257800"/>
            <a:ext cx="1098550" cy="18288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vert="eaVert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000"/>
              <a:t>制造商	</a:t>
            </a:r>
            <a:endParaRPr lang="zh-TW" altLang="en-US" sz="3000"/>
          </a:p>
        </p:txBody>
      </p:sp>
      <p:sp>
        <p:nvSpPr>
          <p:cNvPr id="21511" name="Text Box 7"/>
          <p:cNvSpPr/>
          <p:nvPr/>
        </p:nvSpPr>
        <p:spPr>
          <a:xfrm>
            <a:off x="5410200" y="5257800"/>
            <a:ext cx="641350" cy="11430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vert="eaVert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000"/>
              <a:t>广告</a:t>
            </a:r>
            <a:endParaRPr lang="zh-TW" altLang="en-US" sz="3000"/>
          </a:p>
        </p:txBody>
      </p:sp>
      <p:sp>
        <p:nvSpPr>
          <p:cNvPr id="21512" name="Text Box 8"/>
          <p:cNvSpPr/>
          <p:nvPr/>
        </p:nvSpPr>
        <p:spPr>
          <a:xfrm>
            <a:off x="7620000" y="3733800"/>
            <a:ext cx="1676400" cy="5492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000"/>
              <a:t>包装</a:t>
            </a:r>
            <a:endParaRPr lang="zh-CN" altLang="en-US" sz="3000"/>
          </a:p>
        </p:txBody>
      </p:sp>
      <p:sp>
        <p:nvSpPr>
          <p:cNvPr id="21513" name="Text Box 9"/>
          <p:cNvSpPr/>
          <p:nvPr/>
        </p:nvSpPr>
        <p:spPr>
          <a:xfrm>
            <a:off x="7162800" y="2667000"/>
            <a:ext cx="1676400" cy="5492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000"/>
              <a:t>名字</a:t>
            </a:r>
            <a:endParaRPr lang="zh-CN" altLang="en-US" sz="3000"/>
          </a:p>
        </p:txBody>
      </p:sp>
      <p:sp>
        <p:nvSpPr>
          <p:cNvPr id="21514" name="Text Box 10"/>
          <p:cNvSpPr/>
          <p:nvPr/>
        </p:nvSpPr>
        <p:spPr>
          <a:xfrm>
            <a:off x="7162800" y="4800600"/>
            <a:ext cx="1676400" cy="5492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000"/>
              <a:t>价格</a:t>
            </a:r>
            <a:endParaRPr lang="zh-CN" altLang="en-US" sz="3000"/>
          </a:p>
        </p:txBody>
      </p:sp>
      <p:sp>
        <p:nvSpPr>
          <p:cNvPr id="21515" name="Text Box 11"/>
          <p:cNvSpPr/>
          <p:nvPr/>
        </p:nvSpPr>
        <p:spPr>
          <a:xfrm>
            <a:off x="1524000" y="3810000"/>
            <a:ext cx="1676400" cy="5492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000"/>
              <a:t>历史</a:t>
            </a:r>
            <a:endParaRPr lang="zh-TW" altLang="en-US" sz="3000"/>
          </a:p>
        </p:txBody>
      </p:sp>
      <p:sp>
        <p:nvSpPr>
          <p:cNvPr id="21516" name="Text Box 12"/>
          <p:cNvSpPr/>
          <p:nvPr/>
        </p:nvSpPr>
        <p:spPr>
          <a:xfrm>
            <a:off x="2209800" y="2286000"/>
            <a:ext cx="1676400" cy="5492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000"/>
              <a:t>促销</a:t>
            </a:r>
            <a:endParaRPr lang="zh-TW" altLang="en-US" sz="3000"/>
          </a:p>
        </p:txBody>
      </p:sp>
      <p:sp>
        <p:nvSpPr>
          <p:cNvPr id="21517" name="Text Box 13"/>
          <p:cNvSpPr/>
          <p:nvPr/>
        </p:nvSpPr>
        <p:spPr>
          <a:xfrm>
            <a:off x="2209800" y="5013325"/>
            <a:ext cx="1676400" cy="5492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000"/>
              <a:t>使用者</a:t>
            </a:r>
            <a:endParaRPr lang="zh-TW" altLang="en-US" sz="3000"/>
          </a:p>
        </p:txBody>
      </p:sp>
      <p:sp>
        <p:nvSpPr>
          <p:cNvPr id="21518" name="Text Box 14"/>
          <p:cNvSpPr/>
          <p:nvPr/>
        </p:nvSpPr>
        <p:spPr>
          <a:xfrm>
            <a:off x="1600200" y="3048000"/>
            <a:ext cx="1676400" cy="5492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000"/>
              <a:t>竞争者</a:t>
            </a:r>
            <a:endParaRPr lang="zh-TW" altLang="en-US" sz="3000"/>
          </a:p>
        </p:txBody>
      </p:sp>
      <p:cxnSp>
        <p:nvCxnSpPr>
          <p:cNvPr id="21519" name="Line 15"/>
          <p:cNvCxnSpPr/>
          <p:nvPr/>
        </p:nvCxnSpPr>
        <p:spPr>
          <a:xfrm flipH="1">
            <a:off x="5029200" y="4267200"/>
            <a:ext cx="0" cy="8382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21520" name="Line 16"/>
          <p:cNvCxnSpPr/>
          <p:nvPr/>
        </p:nvCxnSpPr>
        <p:spPr>
          <a:xfrm flipH="1">
            <a:off x="5638800" y="4267200"/>
            <a:ext cx="0" cy="8382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21521" name="Line 17"/>
          <p:cNvCxnSpPr/>
          <p:nvPr/>
        </p:nvCxnSpPr>
        <p:spPr>
          <a:xfrm flipH="1">
            <a:off x="5029200" y="2819400"/>
            <a:ext cx="0" cy="8382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21522" name="Line 18"/>
          <p:cNvCxnSpPr/>
          <p:nvPr/>
        </p:nvCxnSpPr>
        <p:spPr>
          <a:xfrm flipH="1">
            <a:off x="5638800" y="2819400"/>
            <a:ext cx="0" cy="8382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21523" name="Line 19"/>
          <p:cNvCxnSpPr/>
          <p:nvPr/>
        </p:nvCxnSpPr>
        <p:spPr>
          <a:xfrm flipV="1">
            <a:off x="6096000" y="3124200"/>
            <a:ext cx="838200" cy="5334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21524" name="Line 20"/>
          <p:cNvCxnSpPr/>
          <p:nvPr/>
        </p:nvCxnSpPr>
        <p:spPr>
          <a:xfrm>
            <a:off x="6096000" y="4267200"/>
            <a:ext cx="914400" cy="5334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21525" name="Line 21"/>
          <p:cNvCxnSpPr/>
          <p:nvPr/>
        </p:nvCxnSpPr>
        <p:spPr>
          <a:xfrm>
            <a:off x="3505200" y="4038600"/>
            <a:ext cx="11430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21526" name="Line 22"/>
          <p:cNvCxnSpPr/>
          <p:nvPr/>
        </p:nvCxnSpPr>
        <p:spPr>
          <a:xfrm>
            <a:off x="3733800" y="3124200"/>
            <a:ext cx="914400" cy="5334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21527" name="Line 23"/>
          <p:cNvCxnSpPr/>
          <p:nvPr/>
        </p:nvCxnSpPr>
        <p:spPr>
          <a:xfrm flipV="1">
            <a:off x="3810000" y="4267200"/>
            <a:ext cx="838200" cy="5334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21528" name="Line 24"/>
          <p:cNvCxnSpPr/>
          <p:nvPr/>
        </p:nvCxnSpPr>
        <p:spPr>
          <a:xfrm>
            <a:off x="6096000" y="3962400"/>
            <a:ext cx="11430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21529" name="Line 25"/>
          <p:cNvCxnSpPr/>
          <p:nvPr/>
        </p:nvCxnSpPr>
        <p:spPr>
          <a:xfrm>
            <a:off x="3352800" y="3505200"/>
            <a:ext cx="1295400" cy="3810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Rectangle 2"/>
          <p:cNvSpPr>
            <a:spLocks noGrp="1"/>
          </p:cNvSpPr>
          <p:nvPr>
            <p:ph type="body" idx="1"/>
          </p:nvPr>
        </p:nvSpPr>
        <p:spPr>
          <a:xfrm>
            <a:off x="1333500" y="1739900"/>
            <a:ext cx="8877300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endParaRPr lang="en-US" altLang="zh-TW" sz="3600" b="1" i="1">
              <a:solidFill>
                <a:srgbClr val="FAFD00"/>
              </a:solidFill>
            </a:endParaRPr>
          </a:p>
          <a:p>
            <a:pPr marL="0" lvl="0" indent="0" algn="ctr">
              <a:buNone/>
            </a:pPr>
            <a:r>
              <a:rPr lang="zh-CN" altLang="en-US" sz="3600" b="1" i="1">
                <a:solidFill>
                  <a:srgbClr val="FAFD00"/>
                </a:solidFill>
              </a:rPr>
              <a:t>"消费者形成品牌形象就像鸟儿筑巢一样，</a:t>
            </a:r>
            <a:endParaRPr lang="zh-CN" altLang="en-US" sz="3600" b="1" i="1">
              <a:solidFill>
                <a:srgbClr val="FAFD00"/>
              </a:solidFill>
              <a:latin typeface="宋体" pitchFamily="2" charset="-122"/>
            </a:endParaRPr>
          </a:p>
          <a:p>
            <a:pPr marL="0" lvl="0" indent="0" algn="ctr">
              <a:buNone/>
            </a:pPr>
            <a:r>
              <a:rPr lang="zh-CN" altLang="en-US" sz="3600" b="1" i="1">
                <a:solidFill>
                  <a:srgbClr val="FAFD00"/>
                </a:solidFill>
              </a:rPr>
              <a:t>由许多随手可得的材料撷取而成"</a:t>
            </a:r>
            <a:endParaRPr lang="zh-CN" altLang="en-US" sz="3600" b="1" i="1">
              <a:solidFill>
                <a:srgbClr val="FAFD00"/>
              </a:solidFill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Rectangle 2"/>
          <p:cNvSpPr>
            <a:spLocks noGrp="1"/>
          </p:cNvSpPr>
          <p:nvPr>
            <p:ph type="body" idx="1"/>
          </p:nvPr>
        </p:nvSpPr>
        <p:spPr>
          <a:xfrm>
            <a:off x="1447800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endParaRPr lang="en-US" altLang="zh-TW" sz="3600" b="1" i="1">
              <a:solidFill>
                <a:srgbClr val="FAFD00"/>
              </a:solidFill>
            </a:endParaRPr>
          </a:p>
          <a:p>
            <a:pPr marL="0" lvl="0" indent="0" algn="ctr">
              <a:buNone/>
            </a:pPr>
            <a:r>
              <a:rPr lang="zh-CN" altLang="en-US" sz="3600" b="1" i="1">
                <a:solidFill>
                  <a:srgbClr val="FAFD00"/>
                </a:solidFill>
              </a:rPr>
              <a:t>"产品是躯体</a:t>
            </a:r>
            <a:endParaRPr lang="zh-CN" altLang="en-US" sz="3600" b="1" i="1">
              <a:solidFill>
                <a:srgbClr val="FAFD00"/>
              </a:solidFill>
              <a:latin typeface="宋体" pitchFamily="2" charset="-122"/>
            </a:endParaRPr>
          </a:p>
          <a:p>
            <a:pPr marL="0" lvl="0" indent="0" algn="ctr">
              <a:buNone/>
            </a:pPr>
            <a:r>
              <a:rPr lang="zh-CN" altLang="en-US" sz="3600" b="1" i="1">
                <a:solidFill>
                  <a:srgbClr val="FAFD00"/>
                </a:solidFill>
              </a:rPr>
              <a:t>   品牌是灵魂"</a:t>
            </a:r>
            <a:endParaRPr lang="zh-CN" altLang="en-US" sz="3600" b="1" i="1">
              <a:solidFill>
                <a:srgbClr val="FAFD00"/>
              </a:solidFill>
            </a:endParaRP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Rectangle 2"/>
          <p:cNvSpPr>
            <a:spLocks noGrp="1"/>
          </p:cNvSpPr>
          <p:nvPr>
            <p:ph type="body" idx="1"/>
          </p:nvPr>
        </p:nvSpPr>
        <p:spPr>
          <a:xfrm>
            <a:off x="1447800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endParaRPr lang="en-US" altLang="zh-TW" sz="3600" b="1" i="1">
              <a:solidFill>
                <a:srgbClr val="FAFD00"/>
              </a:solidFill>
            </a:endParaRPr>
          </a:p>
          <a:p>
            <a:pPr marL="0" lvl="0" indent="0" algn="ctr">
              <a:buNone/>
            </a:pPr>
            <a:r>
              <a:rPr lang="zh-CN" altLang="en-US" sz="3600" b="1" i="1">
                <a:solidFill>
                  <a:srgbClr val="FAFD00"/>
                </a:solidFill>
              </a:rPr>
              <a:t>"品牌就是消费者对 </a:t>
            </a:r>
            <a:endParaRPr lang="zh-CN" altLang="en-US" sz="3600" b="1" i="1">
              <a:solidFill>
                <a:srgbClr val="FAFD00"/>
              </a:solidFill>
            </a:endParaRPr>
          </a:p>
          <a:p>
            <a:pPr marL="0" lvl="0" indent="0" algn="ctr">
              <a:buNone/>
            </a:pPr>
            <a:r>
              <a:rPr lang="zh-CN" altLang="en-US" sz="3600" b="1" i="1">
                <a:solidFill>
                  <a:srgbClr val="FAFD00"/>
                </a:solidFill>
              </a:rPr>
              <a:t>某产品感受的总和"</a:t>
            </a:r>
            <a:endParaRPr lang="zh-CN" altLang="en-US" sz="3600" b="1" i="1">
              <a:solidFill>
                <a:srgbClr val="FAFD00"/>
              </a:solidFill>
            </a:endParaRP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 name=""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95512" lvl="0" indent="0" defTabSz="582612">
              <a:buNone/>
            </a:pPr>
            <a:endParaRPr lang="en-US" altLang="zh-TW" sz="3600" b="1">
              <a:solidFill>
                <a:srgbClr val="FAFD00"/>
              </a:solidFill>
            </a:endParaRPr>
          </a:p>
          <a:p>
            <a:pPr marL="2195512" lvl="0" indent="0" algn="just" defTabSz="582612">
              <a:buNone/>
            </a:pPr>
            <a:r>
              <a:rPr lang="en-US" altLang="zh-CN" sz="3600" b="1">
                <a:solidFill>
                  <a:srgbClr val="FAFD00"/>
                </a:solidFill>
                <a:latin typeface="宋体" pitchFamily="2" charset="-122"/>
              </a:rPr>
              <a:t>Hook		</a:t>
            </a:r>
            <a:r>
              <a:rPr lang="zh-CN" altLang="en-US" sz="3600" b="1">
                <a:solidFill>
                  <a:srgbClr val="FAFD00"/>
                </a:solidFill>
                <a:latin typeface="宋体" pitchFamily="2" charset="-122"/>
              </a:rPr>
              <a:t>勾子</a:t>
            </a:r>
            <a:endParaRPr lang="zh-CN" altLang="en-US" sz="3600" b="1">
              <a:solidFill>
                <a:srgbClr val="FAFD00"/>
              </a:solidFill>
              <a:latin typeface="宋体" pitchFamily="2" charset="-122"/>
            </a:endParaRPr>
          </a:p>
          <a:p>
            <a:pPr marL="2195512" lvl="0" indent="0" algn="just" defTabSz="582612">
              <a:buNone/>
            </a:pPr>
            <a:endParaRPr lang="zh-CN" altLang="en-US" sz="3600" b="1">
              <a:solidFill>
                <a:srgbClr val="FAFD00"/>
              </a:solidFill>
              <a:latin typeface="宋体" pitchFamily="2" charset="-122"/>
            </a:endParaRPr>
          </a:p>
          <a:p>
            <a:pPr marL="2195512" lvl="0" indent="0" algn="just" defTabSz="582612">
              <a:buNone/>
            </a:pPr>
            <a:r>
              <a:rPr lang="en-US" altLang="zh-CN" sz="3600" b="1">
                <a:solidFill>
                  <a:srgbClr val="FAFD00"/>
                </a:solidFill>
                <a:latin typeface="宋体" pitchFamily="2" charset="-122"/>
              </a:rPr>
              <a:t>Boot		</a:t>
            </a:r>
            <a:r>
              <a:rPr lang="zh-CN" altLang="en-US" sz="3600" b="1">
                <a:solidFill>
                  <a:srgbClr val="FAFD00"/>
                </a:solidFill>
                <a:latin typeface="宋体" pitchFamily="2" charset="-122"/>
              </a:rPr>
              <a:t>临门一脚</a:t>
            </a:r>
            <a:endParaRPr lang="zh-CN" altLang="en-US" sz="3600" b="1">
              <a:solidFill>
                <a:srgbClr val="FAFD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 name="">
    <p:spTree>
      <p:nvGrpSpPr>
        <p:cNvPr id="1" name=""/>
        <p:cNvGrpSpPr/>
        <p:nvPr/>
      </p:nvGrpSpPr>
      <p:grpSpPr/>
      <p:sp>
        <p:nvSpPr>
          <p:cNvPr id="26626" name="Rectangle 2"/>
          <p:cNvSpPr>
            <a:spLocks noGrp="1"/>
          </p:cNvSpPr>
          <p:nvPr>
            <p:ph type="body" idx="1"/>
          </p:nvPr>
        </p:nvSpPr>
        <p:spPr>
          <a:xfrm>
            <a:off x="1577975" y="977900"/>
            <a:ext cx="8442325" cy="5346700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None/>
            </a:pPr>
            <a:r>
              <a:rPr lang="zh-CN" altLang="en-US" b="1" u="sng">
                <a:solidFill>
                  <a:srgbClr val="FAFD00"/>
                </a:solidFill>
                <a:latin typeface="宋体" pitchFamily="2" charset="-122"/>
              </a:rPr>
              <a:t>勾子 </a:t>
            </a:r>
            <a:r>
              <a:rPr lang="en-US" altLang="zh-CN" b="1" u="sng">
                <a:solidFill>
                  <a:srgbClr val="FAFD00"/>
                </a:solidFill>
                <a:latin typeface="宋体" pitchFamily="2" charset="-122"/>
              </a:rPr>
              <a:t>Hook</a:t>
            </a:r>
            <a:endParaRPr lang="en-US" altLang="zh-CN" b="1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>
                <a:latin typeface="宋体" pitchFamily="2" charset="-122"/>
              </a:rPr>
              <a:t>勾住消费者, 使他驻足, 使他停留的原因.</a:t>
            </a:r>
            <a:endParaRPr lang="zh-CN" altLang="en-US" b="1">
              <a:latin typeface="宋体" pitchFamily="2" charset="-122"/>
            </a:endParaRPr>
          </a:p>
          <a:p>
            <a:pPr lvl="0" algn="just">
              <a:buNone/>
            </a:pPr>
            <a:endParaRPr lang="zh-CN" altLang="en-US" b="1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 b="1" u="sng">
                <a:solidFill>
                  <a:srgbClr val="FAFD00"/>
                </a:solidFill>
                <a:latin typeface="宋体" pitchFamily="2" charset="-122"/>
              </a:rPr>
              <a:t>临门一脚 </a:t>
            </a:r>
            <a:r>
              <a:rPr lang="en-US" altLang="zh-CN" b="1" u="sng">
                <a:solidFill>
                  <a:srgbClr val="FAFD00"/>
                </a:solidFill>
                <a:latin typeface="宋体" pitchFamily="2" charset="-122"/>
              </a:rPr>
              <a:t>Boot</a:t>
            </a:r>
            <a:endParaRPr lang="en-US" altLang="zh-CN" b="1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>
                <a:latin typeface="宋体" pitchFamily="2" charset="-122"/>
              </a:rPr>
              <a:t>促使他前进与向往的理由和动力.</a:t>
            </a:r>
            <a:endParaRPr lang="zh-CN" altLang="en-US" b="1">
              <a:latin typeface="宋体" pitchFamily="2" charset="-122"/>
            </a:endParaRPr>
          </a:p>
          <a:p>
            <a:pPr lvl="0" algn="just">
              <a:buNone/>
            </a:pPr>
            <a:endParaRPr lang="zh-CN" altLang="en-US" b="1">
              <a:latin typeface="宋体" pitchFamily="2" charset="-122"/>
            </a:endParaRPr>
          </a:p>
          <a:p>
            <a:pPr lvl="0" algn="just">
              <a:buNone/>
            </a:pPr>
            <a:r>
              <a:rPr lang="en-US" altLang="zh-CN" b="1">
                <a:latin typeface="宋体" pitchFamily="2" charset="-122"/>
              </a:rPr>
              <a:t>Hook + Boot = </a:t>
            </a:r>
            <a:r>
              <a:rPr lang="zh-CN" altLang="en-US" b="1">
                <a:latin typeface="宋体" pitchFamily="2" charset="-122"/>
              </a:rPr>
              <a:t>消费者洞察力 + 品牌洞察力</a:t>
            </a:r>
            <a:endParaRPr lang="zh-CN" altLang="en-US" b="1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 b="1">
                <a:latin typeface="宋体" pitchFamily="2" charset="-122"/>
              </a:rPr>
              <a:t>		          </a:t>
            </a:r>
            <a:r>
              <a:rPr lang="en-US" altLang="zh-CN" b="1">
                <a:latin typeface="宋体" pitchFamily="2" charset="-122"/>
              </a:rPr>
              <a:t>Consumer	     Brand</a:t>
            </a:r>
            <a:endParaRPr lang="en-US" altLang="zh-CN" b="1">
              <a:latin typeface="宋体" pitchFamily="2" charset="-122"/>
            </a:endParaRPr>
          </a:p>
          <a:p>
            <a:pPr lvl="0" algn="just">
              <a:buNone/>
            </a:pPr>
            <a:r>
              <a:rPr lang="en-US" altLang="zh-CN" b="1">
                <a:latin typeface="宋体" pitchFamily="2" charset="-122"/>
              </a:rPr>
              <a:t>		           Insight	    Insight</a:t>
            </a:r>
            <a:endParaRPr lang="en-US" altLang="zh-CN" b="1"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 name=""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None/>
            </a:pPr>
            <a:endParaRPr lang="en-US" altLang="zh-TW" sz="3200" b="1"/>
          </a:p>
          <a:p>
            <a:pPr lvl="0" algn="just">
              <a:buNone/>
            </a:pPr>
            <a:r>
              <a:rPr lang="zh-CN" altLang="en-US" sz="3200" b="1">
                <a:latin typeface="宋体" pitchFamily="2" charset="-122"/>
              </a:rPr>
              <a:t>你对消费者的认识和洞察力	以及</a:t>
            </a:r>
            <a:endParaRPr lang="zh-CN" altLang="en-US" sz="3200" b="1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 sz="3200" b="1">
                <a:latin typeface="宋体" pitchFamily="2" charset="-122"/>
              </a:rPr>
              <a:t>你对本品牌的了解, 从他的过去和潜能,</a:t>
            </a:r>
            <a:endParaRPr lang="zh-CN" altLang="en-US" sz="3200" b="1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 sz="3200" b="1">
                <a:latin typeface="宋体" pitchFamily="2" charset="-122"/>
              </a:rPr>
              <a:t>去设想未来品牌能够满足消费者的部份和本质</a:t>
            </a:r>
            <a:endParaRPr lang="zh-CN" altLang="en-US" sz="3200" b="1">
              <a:latin typeface="宋体" pitchFamily="2" charset="-122"/>
            </a:endParaRPr>
          </a:p>
          <a:p>
            <a:pPr lvl="0" algn="just">
              <a:buNone/>
            </a:pPr>
            <a:endParaRPr lang="en-US" altLang="zh-TW" sz="3200" b="1"/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None/>
            </a:pPr>
            <a:endParaRPr lang="en-US" altLang="zh-TW" sz="4000" b="1" u="sng">
              <a:solidFill>
                <a:srgbClr val="FAFD00"/>
              </a:solidFill>
            </a:endParaRPr>
          </a:p>
          <a:p>
            <a:pPr lvl="0" algn="ctr">
              <a:buNone/>
            </a:pPr>
            <a:endParaRPr lang="en-US" altLang="zh-TW" sz="4000" b="1" u="sng">
              <a:solidFill>
                <a:srgbClr val="FAFD00"/>
              </a:solidFill>
            </a:endParaRPr>
          </a:p>
          <a:p>
            <a:pPr lvl="0" algn="ctr">
              <a:buNone/>
            </a:pPr>
            <a:r>
              <a:rPr lang="zh-CN" altLang="en-US" sz="4000" b="1" u="sng">
                <a:solidFill>
                  <a:srgbClr val="FAFD00"/>
                </a:solidFill>
                <a:latin typeface="宋体" pitchFamily="2" charset="-122"/>
              </a:rPr>
              <a:t>音乐行销</a:t>
            </a:r>
            <a:endParaRPr lang="zh-CN" altLang="en-US" sz="4000" b="1" u="sng">
              <a:solidFill>
                <a:srgbClr val="FAFD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>
                <a:latin typeface="宋体" pitchFamily="2" charset="-122"/>
              </a:rPr>
              <a:t>周华健和张学友为什麽是"品牌" ?</a:t>
            </a:r>
            <a:endParaRPr lang="en-US" altLang="zh-TW">
              <a:latin typeface="宋体" pitchFamily="2" charset="-122"/>
            </a:endParaRPr>
          </a:p>
        </p:txBody>
      </p:sp>
      <p:sp>
        <p:nvSpPr>
          <p:cNvPr id="29699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>
                <a:latin typeface="宋体" pitchFamily="2" charset="-122"/>
              </a:rPr>
              <a:t>知名度高</a:t>
            </a:r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>
                <a:latin typeface="宋体" pitchFamily="2" charset="-122"/>
              </a:rPr>
              <a:t>消费者对其品质认知</a:t>
            </a:r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>
                <a:latin typeface="宋体" pitchFamily="2" charset="-122"/>
              </a:rPr>
              <a:t>忠实度已存在</a:t>
            </a:r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>
                <a:latin typeface="宋体" pitchFamily="2" charset="-122"/>
              </a:rPr>
              <a:t>有特定的联想与个性存在</a:t>
            </a:r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>
                <a:latin typeface="宋体" pitchFamily="2" charset="-122"/>
              </a:rPr>
              <a:t>已与消费者建立某种独特的关系</a:t>
            </a:r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>
                <a:latin typeface="宋体" pitchFamily="2" charset="-122"/>
              </a:rPr>
              <a:t>看起来, 还有一段长路可以走下去</a:t>
            </a:r>
            <a:endParaRPr lang="zh-CN" altLang="en-US"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Freeform 2"/>
          <p:cNvSpPr/>
          <p:nvPr/>
        </p:nvSpPr>
        <p:spPr bwMode="auto">
          <a:xfrm>
            <a:off x="2170113" y="2436813"/>
            <a:ext cx="3579812" cy="1376362"/>
          </a:xfrm>
          <a:custGeom>
            <a:cxnLst>
              <a:cxn ang="0">
                <a:pos x="2147483646" y="138607750"/>
              </a:cxn>
              <a:cxn ang="0">
                <a:pos x="2147483646" y="85685281"/>
              </a:cxn>
              <a:cxn ang="0">
                <a:pos x="2147483646" y="40322485"/>
              </a:cxn>
              <a:cxn ang="0">
                <a:pos x="2147483646" y="10080621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2147483646" y="10080621"/>
              </a:cxn>
              <a:cxn ang="0">
                <a:pos x="2147483646" y="40322485"/>
              </a:cxn>
              <a:cxn ang="0">
                <a:pos x="2016124718" y="85685281"/>
              </a:cxn>
              <a:cxn ang="0">
                <a:pos x="1847273479" y="143648060"/>
              </a:cxn>
              <a:cxn ang="0">
                <a:pos x="1708665699" y="206652737"/>
              </a:cxn>
              <a:cxn ang="0">
                <a:pos x="1600298201" y="292338019"/>
              </a:cxn>
              <a:cxn ang="0">
                <a:pos x="1524693525" y="365421730"/>
              </a:cxn>
              <a:cxn ang="0">
                <a:pos x="1474290407" y="458668271"/>
              </a:cxn>
              <a:cxn ang="0">
                <a:pos x="1486891980" y="546872914"/>
              </a:cxn>
              <a:cxn ang="0">
                <a:pos x="1512093539" y="599796970"/>
              </a:cxn>
              <a:cxn ang="0">
                <a:pos x="1275198884" y="592235710"/>
              </a:cxn>
              <a:cxn ang="0">
                <a:pos x="1068546101" y="604837280"/>
              </a:cxn>
              <a:cxn ang="0">
                <a:pos x="836691758" y="627517885"/>
              </a:cxn>
              <a:cxn ang="0">
                <a:pos x="637598648" y="660280698"/>
              </a:cxn>
              <a:cxn ang="0">
                <a:pos x="451107112" y="710683804"/>
              </a:cxn>
              <a:cxn ang="0">
                <a:pos x="289817135" y="773686894"/>
              </a:cxn>
              <a:cxn ang="0">
                <a:pos x="161289977" y="846772192"/>
              </a:cxn>
              <a:cxn ang="0">
                <a:pos x="73083727" y="924896214"/>
              </a:cxn>
              <a:cxn ang="0">
                <a:pos x="27720921" y="1005541185"/>
              </a:cxn>
              <a:cxn ang="0">
                <a:pos x="0" y="1098787726"/>
              </a:cxn>
              <a:cxn ang="0">
                <a:pos x="27720921" y="1186992369"/>
              </a:cxn>
              <a:cxn ang="0">
                <a:pos x="73083727" y="1275198599"/>
              </a:cxn>
              <a:cxn ang="0">
                <a:pos x="166330289" y="1348282310"/>
              </a:cxn>
              <a:cxn ang="0">
                <a:pos x="320059005" y="1421367609"/>
              </a:cxn>
              <a:cxn ang="0">
                <a:pos x="395663682" y="1466730405"/>
              </a:cxn>
              <a:cxn ang="0">
                <a:pos x="461187736" y="1486891647"/>
              </a:cxn>
              <a:cxn ang="0">
                <a:pos x="924896421" y="1622980035"/>
              </a:cxn>
              <a:cxn ang="0">
                <a:pos x="1408766353" y="1733866870"/>
              </a:cxn>
              <a:cxn ang="0">
                <a:pos x="1912797533" y="1842232756"/>
              </a:cxn>
              <a:cxn ang="0">
                <a:pos x="2147483646" y="1935479297"/>
              </a:cxn>
              <a:cxn ang="0">
                <a:pos x="2147483646" y="2008563008"/>
              </a:cxn>
              <a:cxn ang="0">
                <a:pos x="2147483646" y="2074087047"/>
              </a:cxn>
              <a:cxn ang="0">
                <a:pos x="2147483646" y="2121970792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1953119590"/>
              </a:cxn>
              <a:cxn ang="0">
                <a:pos x="2147483646" y="1728826559"/>
              </a:cxn>
              <a:cxn ang="0">
                <a:pos x="2147483646" y="1517133511"/>
              </a:cxn>
              <a:cxn ang="0">
                <a:pos x="2147483646" y="1300400153"/>
              </a:cxn>
              <a:cxn ang="0">
                <a:pos x="2147483646" y="1086186155"/>
              </a:cxn>
              <a:cxn ang="0">
                <a:pos x="2147483646" y="884573729"/>
              </a:cxn>
              <a:cxn ang="0">
                <a:pos x="2147483646" y="682961302"/>
              </a:cxn>
              <a:cxn ang="0">
                <a:pos x="2147483646" y="493950446"/>
              </a:cxn>
              <a:cxn ang="0">
                <a:pos x="2147483646" y="302418640"/>
              </a:cxn>
              <a:cxn ang="0">
                <a:pos x="2147483646" y="163809303"/>
              </a:cxn>
              <a:cxn ang="0">
                <a:pos x="2147483646" y="138607750"/>
              </a:cxn>
            </a:cxnLst>
            <a:rect l="l" t="t" r="r" b="b"/>
            <a:pathLst>
              <a:path w="2255" h="867">
                <a:moveTo>
                  <a:pt x="1462" y="55"/>
                </a:moveTo>
                <a:lnTo>
                  <a:pt x="1384" y="34"/>
                </a:lnTo>
                <a:lnTo>
                  <a:pt x="1309" y="16"/>
                </a:lnTo>
                <a:lnTo>
                  <a:pt x="1225" y="4"/>
                </a:lnTo>
                <a:lnTo>
                  <a:pt x="1137" y="0"/>
                </a:lnTo>
                <a:lnTo>
                  <a:pt x="1047" y="0"/>
                </a:lnTo>
                <a:lnTo>
                  <a:pt x="956" y="4"/>
                </a:lnTo>
                <a:lnTo>
                  <a:pt x="878" y="16"/>
                </a:lnTo>
                <a:lnTo>
                  <a:pt x="800" y="34"/>
                </a:lnTo>
                <a:lnTo>
                  <a:pt x="733" y="57"/>
                </a:lnTo>
                <a:lnTo>
                  <a:pt x="678" y="82"/>
                </a:lnTo>
                <a:lnTo>
                  <a:pt x="635" y="116"/>
                </a:lnTo>
                <a:lnTo>
                  <a:pt x="605" y="145"/>
                </a:lnTo>
                <a:lnTo>
                  <a:pt x="585" y="182"/>
                </a:lnTo>
                <a:lnTo>
                  <a:pt x="590" y="217"/>
                </a:lnTo>
                <a:lnTo>
                  <a:pt x="600" y="238"/>
                </a:lnTo>
                <a:lnTo>
                  <a:pt x="506" y="235"/>
                </a:lnTo>
                <a:lnTo>
                  <a:pt x="424" y="240"/>
                </a:lnTo>
                <a:lnTo>
                  <a:pt x="332" y="249"/>
                </a:lnTo>
                <a:lnTo>
                  <a:pt x="253" y="262"/>
                </a:lnTo>
                <a:lnTo>
                  <a:pt x="179" y="282"/>
                </a:lnTo>
                <a:lnTo>
                  <a:pt x="115" y="307"/>
                </a:lnTo>
                <a:lnTo>
                  <a:pt x="64" y="336"/>
                </a:lnTo>
                <a:lnTo>
                  <a:pt x="29" y="367"/>
                </a:lnTo>
                <a:lnTo>
                  <a:pt x="11" y="399"/>
                </a:lnTo>
                <a:lnTo>
                  <a:pt x="0" y="436"/>
                </a:lnTo>
                <a:lnTo>
                  <a:pt x="11" y="471"/>
                </a:lnTo>
                <a:lnTo>
                  <a:pt x="29" y="506"/>
                </a:lnTo>
                <a:lnTo>
                  <a:pt x="66" y="535"/>
                </a:lnTo>
                <a:lnTo>
                  <a:pt x="127" y="564"/>
                </a:lnTo>
                <a:lnTo>
                  <a:pt x="157" y="582"/>
                </a:lnTo>
                <a:lnTo>
                  <a:pt x="183" y="590"/>
                </a:lnTo>
                <a:lnTo>
                  <a:pt x="367" y="644"/>
                </a:lnTo>
                <a:lnTo>
                  <a:pt x="559" y="688"/>
                </a:lnTo>
                <a:lnTo>
                  <a:pt x="759" y="731"/>
                </a:lnTo>
                <a:lnTo>
                  <a:pt x="965" y="768"/>
                </a:lnTo>
                <a:lnTo>
                  <a:pt x="1173" y="797"/>
                </a:lnTo>
                <a:lnTo>
                  <a:pt x="1393" y="823"/>
                </a:lnTo>
                <a:lnTo>
                  <a:pt x="1612" y="842"/>
                </a:lnTo>
                <a:lnTo>
                  <a:pt x="1840" y="856"/>
                </a:lnTo>
                <a:lnTo>
                  <a:pt x="2060" y="863"/>
                </a:lnTo>
                <a:lnTo>
                  <a:pt x="2254" y="866"/>
                </a:lnTo>
                <a:lnTo>
                  <a:pt x="2240" y="775"/>
                </a:lnTo>
                <a:lnTo>
                  <a:pt x="2205" y="686"/>
                </a:lnTo>
                <a:lnTo>
                  <a:pt x="2162" y="602"/>
                </a:lnTo>
                <a:lnTo>
                  <a:pt x="2113" y="516"/>
                </a:lnTo>
                <a:lnTo>
                  <a:pt x="2033" y="431"/>
                </a:lnTo>
                <a:lnTo>
                  <a:pt x="1942" y="351"/>
                </a:lnTo>
                <a:lnTo>
                  <a:pt x="1840" y="271"/>
                </a:lnTo>
                <a:lnTo>
                  <a:pt x="1717" y="196"/>
                </a:lnTo>
                <a:lnTo>
                  <a:pt x="1591" y="120"/>
                </a:lnTo>
                <a:lnTo>
                  <a:pt x="1471" y="65"/>
                </a:lnTo>
                <a:lnTo>
                  <a:pt x="1462" y="55"/>
                </a:lnTo>
              </a:path>
            </a:pathLst>
          </a:custGeom>
          <a:solidFill>
            <a:schemeClr val="accent1"/>
          </a:solidFill>
          <a:ln w="25400" cap="rnd" cmpd="sng">
            <a:solidFill>
              <a:schemeClr val="tx1"/>
            </a:solidFill>
            <a:prstDash val="solid"/>
            <a:round/>
          </a:ln>
          <a:effectLst>
            <a:outerShdw dist="53882" dir="2700000" algn="ctr">
              <a:schemeClr val="tx1"/>
            </a:outerShdw>
          </a:effectLst>
        </p:spPr>
      </p:sp>
      <p:sp>
        <p:nvSpPr>
          <p:cNvPr id="30723" name="Freeform 3"/>
          <p:cNvSpPr/>
          <p:nvPr/>
        </p:nvSpPr>
        <p:spPr bwMode="auto">
          <a:xfrm>
            <a:off x="5867400" y="2459038"/>
            <a:ext cx="3578225" cy="1374775"/>
          </a:xfrm>
          <a:custGeom>
            <a:cxnLst>
              <a:cxn ang="0">
                <a:pos x="2003525013" y="138609388"/>
              </a:cxn>
              <a:cxn ang="0">
                <a:pos x="2147483646" y="85685313"/>
              </a:cxn>
              <a:cxn ang="0">
                <a:pos x="2147483646" y="40322500"/>
              </a:cxn>
              <a:cxn ang="0">
                <a:pos x="2147483646" y="10080625"/>
              </a:cxn>
              <a:cxn ang="0">
                <a:pos x="2147483646" y="0"/>
              </a:cxn>
              <a:cxn ang="0">
                <a:pos x="2147483646" y="0"/>
              </a:cxn>
              <a:cxn ang="0">
                <a:pos x="2147483646" y="10080625"/>
              </a:cxn>
              <a:cxn ang="0">
                <a:pos x="2147483646" y="40322500"/>
              </a:cxn>
              <a:cxn ang="0">
                <a:pos x="2147483646" y="85685313"/>
              </a:cxn>
              <a:cxn ang="0">
                <a:pos x="2147483646" y="143649700"/>
              </a:cxn>
              <a:cxn ang="0">
                <a:pos x="2147483646" y="206652813"/>
              </a:cxn>
              <a:cxn ang="0">
                <a:pos x="2147483646" y="292338125"/>
              </a:cxn>
              <a:cxn ang="0">
                <a:pos x="2147483646" y="365423450"/>
              </a:cxn>
              <a:cxn ang="0">
                <a:pos x="2147483646" y="458668438"/>
              </a:cxn>
              <a:cxn ang="0">
                <a:pos x="2147483646" y="546874700"/>
              </a:cxn>
              <a:cxn ang="0">
                <a:pos x="2147483646" y="599797188"/>
              </a:cxn>
              <a:cxn ang="0">
                <a:pos x="2147483646" y="592237513"/>
              </a:cxn>
              <a:cxn ang="0">
                <a:pos x="2147483646" y="604837500"/>
              </a:cxn>
              <a:cxn ang="0">
                <a:pos x="2147483646" y="627519700"/>
              </a:cxn>
              <a:cxn ang="0">
                <a:pos x="2147483646" y="660280938"/>
              </a:cxn>
              <a:cxn ang="0">
                <a:pos x="2147483646" y="710684063"/>
              </a:cxn>
              <a:cxn ang="0">
                <a:pos x="2147483646" y="773688763"/>
              </a:cxn>
              <a:cxn ang="0">
                <a:pos x="2147483646" y="846772500"/>
              </a:cxn>
              <a:cxn ang="0">
                <a:pos x="2147483646" y="922377188"/>
              </a:cxn>
              <a:cxn ang="0">
                <a:pos x="2147483646" y="1005543138"/>
              </a:cxn>
              <a:cxn ang="0">
                <a:pos x="2147483646" y="1096268763"/>
              </a:cxn>
              <a:cxn ang="0">
                <a:pos x="2147483646" y="1184473438"/>
              </a:cxn>
              <a:cxn ang="0">
                <a:pos x="2147483646" y="1272679700"/>
              </a:cxn>
              <a:cxn ang="0">
                <a:pos x="2147483646" y="1345763438"/>
              </a:cxn>
              <a:cxn ang="0">
                <a:pos x="2147483646" y="1418848763"/>
              </a:cxn>
              <a:cxn ang="0">
                <a:pos x="2147483646" y="1466730938"/>
              </a:cxn>
              <a:cxn ang="0">
                <a:pos x="2147483646" y="1484372825"/>
              </a:cxn>
              <a:cxn ang="0">
                <a:pos x="2147483646" y="1622980625"/>
              </a:cxn>
              <a:cxn ang="0">
                <a:pos x="2147483646" y="1731348138"/>
              </a:cxn>
              <a:cxn ang="0">
                <a:pos x="2147483646" y="1839714063"/>
              </a:cxn>
              <a:cxn ang="0">
                <a:pos x="2147483646" y="1932960638"/>
              </a:cxn>
              <a:cxn ang="0">
                <a:pos x="2147483646" y="2006044375"/>
              </a:cxn>
              <a:cxn ang="0">
                <a:pos x="2147483646" y="2071568438"/>
              </a:cxn>
              <a:cxn ang="0">
                <a:pos x="1602819375" y="2119452200"/>
              </a:cxn>
              <a:cxn ang="0">
                <a:pos x="1035785013" y="2147483646"/>
              </a:cxn>
              <a:cxn ang="0">
                <a:pos x="481350638" y="2147483646"/>
              </a:cxn>
              <a:cxn ang="0">
                <a:pos x="0" y="2147483646"/>
              </a:cxn>
              <a:cxn ang="0">
                <a:pos x="35282188" y="1950600938"/>
              </a:cxn>
              <a:cxn ang="0">
                <a:pos x="115927188" y="1728827188"/>
              </a:cxn>
              <a:cxn ang="0">
                <a:pos x="221773750" y="1514614700"/>
              </a:cxn>
              <a:cxn ang="0">
                <a:pos x="352821875" y="1297881263"/>
              </a:cxn>
              <a:cxn ang="0">
                <a:pos x="549394063" y="1086188138"/>
              </a:cxn>
              <a:cxn ang="0">
                <a:pos x="773688763" y="882054688"/>
              </a:cxn>
              <a:cxn ang="0">
                <a:pos x="1035785013" y="682963138"/>
              </a:cxn>
              <a:cxn ang="0">
                <a:pos x="1328123138" y="491431263"/>
              </a:cxn>
              <a:cxn ang="0">
                <a:pos x="1653222500" y="302418750"/>
              </a:cxn>
              <a:cxn ang="0">
                <a:pos x="1973283138" y="163810950"/>
              </a:cxn>
              <a:cxn ang="0">
                <a:pos x="2003525013" y="138609388"/>
              </a:cxn>
            </a:cxnLst>
            <a:rect l="l" t="t" r="r" b="b"/>
            <a:pathLst>
              <a:path w="2254" h="866">
                <a:moveTo>
                  <a:pt x="795" y="55"/>
                </a:moveTo>
                <a:lnTo>
                  <a:pt x="868" y="34"/>
                </a:lnTo>
                <a:lnTo>
                  <a:pt x="944" y="16"/>
                </a:lnTo>
                <a:lnTo>
                  <a:pt x="1025" y="4"/>
                </a:lnTo>
                <a:lnTo>
                  <a:pt x="1113" y="0"/>
                </a:lnTo>
                <a:lnTo>
                  <a:pt x="1201" y="0"/>
                </a:lnTo>
                <a:lnTo>
                  <a:pt x="1294" y="4"/>
                </a:lnTo>
                <a:lnTo>
                  <a:pt x="1374" y="16"/>
                </a:lnTo>
                <a:lnTo>
                  <a:pt x="1452" y="34"/>
                </a:lnTo>
                <a:lnTo>
                  <a:pt x="1521" y="57"/>
                </a:lnTo>
                <a:lnTo>
                  <a:pt x="1576" y="82"/>
                </a:lnTo>
                <a:lnTo>
                  <a:pt x="1623" y="116"/>
                </a:lnTo>
                <a:lnTo>
                  <a:pt x="1648" y="145"/>
                </a:lnTo>
                <a:lnTo>
                  <a:pt x="1665" y="182"/>
                </a:lnTo>
                <a:lnTo>
                  <a:pt x="1662" y="217"/>
                </a:lnTo>
                <a:lnTo>
                  <a:pt x="1655" y="238"/>
                </a:lnTo>
                <a:lnTo>
                  <a:pt x="1742" y="235"/>
                </a:lnTo>
                <a:lnTo>
                  <a:pt x="1830" y="240"/>
                </a:lnTo>
                <a:lnTo>
                  <a:pt x="1921" y="249"/>
                </a:lnTo>
                <a:lnTo>
                  <a:pt x="1998" y="262"/>
                </a:lnTo>
                <a:lnTo>
                  <a:pt x="2074" y="282"/>
                </a:lnTo>
                <a:lnTo>
                  <a:pt x="2133" y="307"/>
                </a:lnTo>
                <a:lnTo>
                  <a:pt x="2190" y="336"/>
                </a:lnTo>
                <a:lnTo>
                  <a:pt x="2220" y="366"/>
                </a:lnTo>
                <a:lnTo>
                  <a:pt x="2240" y="399"/>
                </a:lnTo>
                <a:lnTo>
                  <a:pt x="2253" y="435"/>
                </a:lnTo>
                <a:lnTo>
                  <a:pt x="2246" y="470"/>
                </a:lnTo>
                <a:lnTo>
                  <a:pt x="2223" y="505"/>
                </a:lnTo>
                <a:lnTo>
                  <a:pt x="2183" y="534"/>
                </a:lnTo>
                <a:lnTo>
                  <a:pt x="2124" y="563"/>
                </a:lnTo>
                <a:lnTo>
                  <a:pt x="2091" y="582"/>
                </a:lnTo>
                <a:lnTo>
                  <a:pt x="2068" y="589"/>
                </a:lnTo>
                <a:lnTo>
                  <a:pt x="1887" y="644"/>
                </a:lnTo>
                <a:lnTo>
                  <a:pt x="1689" y="687"/>
                </a:lnTo>
                <a:lnTo>
                  <a:pt x="1493" y="730"/>
                </a:lnTo>
                <a:lnTo>
                  <a:pt x="1285" y="767"/>
                </a:lnTo>
                <a:lnTo>
                  <a:pt x="1075" y="796"/>
                </a:lnTo>
                <a:lnTo>
                  <a:pt x="864" y="822"/>
                </a:lnTo>
                <a:lnTo>
                  <a:pt x="636" y="841"/>
                </a:lnTo>
                <a:lnTo>
                  <a:pt x="411" y="855"/>
                </a:lnTo>
                <a:lnTo>
                  <a:pt x="191" y="862"/>
                </a:lnTo>
                <a:lnTo>
                  <a:pt x="0" y="865"/>
                </a:lnTo>
                <a:lnTo>
                  <a:pt x="14" y="774"/>
                </a:lnTo>
                <a:lnTo>
                  <a:pt x="46" y="686"/>
                </a:lnTo>
                <a:lnTo>
                  <a:pt x="88" y="601"/>
                </a:lnTo>
                <a:lnTo>
                  <a:pt x="140" y="515"/>
                </a:lnTo>
                <a:lnTo>
                  <a:pt x="218" y="431"/>
                </a:lnTo>
                <a:lnTo>
                  <a:pt x="307" y="350"/>
                </a:lnTo>
                <a:lnTo>
                  <a:pt x="411" y="271"/>
                </a:lnTo>
                <a:lnTo>
                  <a:pt x="527" y="195"/>
                </a:lnTo>
                <a:lnTo>
                  <a:pt x="656" y="120"/>
                </a:lnTo>
                <a:lnTo>
                  <a:pt x="783" y="65"/>
                </a:lnTo>
                <a:lnTo>
                  <a:pt x="795" y="55"/>
                </a:lnTo>
              </a:path>
            </a:pathLst>
          </a:custGeom>
          <a:solidFill>
            <a:schemeClr val="accent1"/>
          </a:solidFill>
          <a:ln w="25400" cap="rnd" cmpd="sng">
            <a:solidFill>
              <a:schemeClr val="tx1"/>
            </a:solidFill>
            <a:prstDash val="solid"/>
            <a:round/>
          </a:ln>
          <a:effectLst>
            <a:outerShdw dist="53882" dir="2700000" algn="ctr">
              <a:schemeClr val="tx1"/>
            </a:outerShdw>
          </a:effectLst>
        </p:spPr>
      </p:sp>
      <p:sp>
        <p:nvSpPr>
          <p:cNvPr id="30724" name="Freeform 4"/>
          <p:cNvSpPr/>
          <p:nvPr/>
        </p:nvSpPr>
        <p:spPr bwMode="auto">
          <a:xfrm>
            <a:off x="2170113" y="3806825"/>
            <a:ext cx="3579812" cy="1373188"/>
          </a:xfrm>
          <a:custGeom>
            <a:cxnLst>
              <a:cxn ang="0">
                <a:pos x="2147483646" y="2028727314"/>
              </a:cxn>
              <a:cxn ang="0">
                <a:pos x="2147483646" y="2081649820"/>
              </a:cxn>
              <a:cxn ang="0">
                <a:pos x="2147483646" y="2132052964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34573915"/>
              </a:cxn>
              <a:cxn ang="0">
                <a:pos x="2016124718" y="2081649820"/>
              </a:cxn>
              <a:cxn ang="0">
                <a:pos x="1847273479" y="2023686999"/>
              </a:cxn>
              <a:cxn ang="0">
                <a:pos x="1708665699" y="1963203227"/>
              </a:cxn>
              <a:cxn ang="0">
                <a:pos x="1600298201" y="1877517884"/>
              </a:cxn>
              <a:cxn ang="0">
                <a:pos x="1524693525" y="1801913169"/>
              </a:cxn>
              <a:cxn ang="0">
                <a:pos x="1474290407" y="1716227825"/>
              </a:cxn>
              <a:cxn ang="0">
                <a:pos x="1486891980" y="1625502167"/>
              </a:cxn>
              <a:cxn ang="0">
                <a:pos x="1512093539" y="1572578073"/>
              </a:cxn>
              <a:cxn ang="0">
                <a:pos x="1275198884" y="1582658701"/>
              </a:cxn>
              <a:cxn ang="0">
                <a:pos x="1068546101" y="1570058709"/>
              </a:cxn>
              <a:cxn ang="0">
                <a:pos x="836691758" y="1549897452"/>
              </a:cxn>
              <a:cxn ang="0">
                <a:pos x="637598648" y="1514615251"/>
              </a:cxn>
              <a:cxn ang="0">
                <a:pos x="451107112" y="1459171794"/>
              </a:cxn>
              <a:cxn ang="0">
                <a:pos x="289817135" y="1401207385"/>
              </a:cxn>
              <a:cxn ang="0">
                <a:pos x="161289977" y="1325602670"/>
              </a:cxn>
              <a:cxn ang="0">
                <a:pos x="73083727" y="1244957641"/>
              </a:cxn>
              <a:cxn ang="0">
                <a:pos x="27720921" y="1166833562"/>
              </a:cxn>
              <a:cxn ang="0">
                <a:pos x="0" y="1076107904"/>
              </a:cxn>
              <a:cxn ang="0">
                <a:pos x="27720921" y="987901610"/>
              </a:cxn>
              <a:cxn ang="0">
                <a:pos x="73083727" y="899696903"/>
              </a:cxn>
              <a:cxn ang="0">
                <a:pos x="166330289" y="831651865"/>
              </a:cxn>
              <a:cxn ang="0">
                <a:pos x="320059005" y="751006836"/>
              </a:cxn>
              <a:cxn ang="0">
                <a:pos x="395663682" y="710684321"/>
              </a:cxn>
              <a:cxn ang="0">
                <a:pos x="461187736" y="685482750"/>
              </a:cxn>
              <a:cxn ang="0">
                <a:pos x="924896421" y="554434577"/>
              </a:cxn>
              <a:cxn ang="0">
                <a:pos x="1408766353" y="443547662"/>
              </a:cxn>
              <a:cxn ang="0">
                <a:pos x="1912797533" y="330141383"/>
              </a:cxn>
              <a:cxn ang="0">
                <a:pos x="2147483646" y="236894774"/>
              </a:cxn>
              <a:cxn ang="0">
                <a:pos x="2147483646" y="161290059"/>
              </a:cxn>
              <a:cxn ang="0">
                <a:pos x="2147483646" y="100806287"/>
              </a:cxn>
              <a:cxn ang="0">
                <a:pos x="2147483646" y="52924094"/>
              </a:cxn>
              <a:cxn ang="0">
                <a:pos x="2147483646" y="20161257"/>
              </a:cxn>
              <a:cxn ang="0">
                <a:pos x="2147483646" y="7561265"/>
              </a:cxn>
              <a:cxn ang="0">
                <a:pos x="2147483646" y="0"/>
              </a:cxn>
              <a:cxn ang="0">
                <a:pos x="2147483646" y="214214153"/>
              </a:cxn>
              <a:cxn ang="0">
                <a:pos x="2147483646" y="443547662"/>
              </a:cxn>
              <a:cxn ang="0">
                <a:pos x="2147483646" y="655240864"/>
              </a:cxn>
              <a:cxn ang="0">
                <a:pos x="2147483646" y="877014694"/>
              </a:cxn>
              <a:cxn ang="0">
                <a:pos x="2147483646" y="1081148219"/>
              </a:cxn>
              <a:cxn ang="0">
                <a:pos x="2147483646" y="1290320470"/>
              </a:cxn>
              <a:cxn ang="0">
                <a:pos x="2147483646" y="1491933043"/>
              </a:cxn>
              <a:cxn ang="0">
                <a:pos x="2147483646" y="1685985939"/>
              </a:cxn>
              <a:cxn ang="0">
                <a:pos x="2147483646" y="1862396941"/>
              </a:cxn>
              <a:cxn ang="0">
                <a:pos x="2147483646" y="2008566056"/>
              </a:cxn>
              <a:cxn ang="0">
                <a:pos x="2147483646" y="2028727314"/>
              </a:cxn>
            </a:cxnLst>
            <a:rect l="l" t="t" r="r" b="b"/>
            <a:pathLst>
              <a:path w="2255" h="865">
                <a:moveTo>
                  <a:pt x="1462" y="805"/>
                </a:moveTo>
                <a:lnTo>
                  <a:pt x="1384" y="826"/>
                </a:lnTo>
                <a:lnTo>
                  <a:pt x="1309" y="846"/>
                </a:lnTo>
                <a:lnTo>
                  <a:pt x="1225" y="857"/>
                </a:lnTo>
                <a:lnTo>
                  <a:pt x="1137" y="864"/>
                </a:lnTo>
                <a:lnTo>
                  <a:pt x="1047" y="864"/>
                </a:lnTo>
                <a:lnTo>
                  <a:pt x="956" y="857"/>
                </a:lnTo>
                <a:lnTo>
                  <a:pt x="878" y="847"/>
                </a:lnTo>
                <a:lnTo>
                  <a:pt x="800" y="826"/>
                </a:lnTo>
                <a:lnTo>
                  <a:pt x="733" y="803"/>
                </a:lnTo>
                <a:lnTo>
                  <a:pt x="678" y="779"/>
                </a:lnTo>
                <a:lnTo>
                  <a:pt x="635" y="745"/>
                </a:lnTo>
                <a:lnTo>
                  <a:pt x="605" y="715"/>
                </a:lnTo>
                <a:lnTo>
                  <a:pt x="585" y="681"/>
                </a:lnTo>
                <a:lnTo>
                  <a:pt x="590" y="645"/>
                </a:lnTo>
                <a:lnTo>
                  <a:pt x="600" y="624"/>
                </a:lnTo>
                <a:lnTo>
                  <a:pt x="506" y="628"/>
                </a:lnTo>
                <a:lnTo>
                  <a:pt x="424" y="623"/>
                </a:lnTo>
                <a:lnTo>
                  <a:pt x="332" y="615"/>
                </a:lnTo>
                <a:lnTo>
                  <a:pt x="253" y="601"/>
                </a:lnTo>
                <a:lnTo>
                  <a:pt x="179" y="579"/>
                </a:lnTo>
                <a:lnTo>
                  <a:pt x="115" y="556"/>
                </a:lnTo>
                <a:lnTo>
                  <a:pt x="64" y="526"/>
                </a:lnTo>
                <a:lnTo>
                  <a:pt x="29" y="494"/>
                </a:lnTo>
                <a:lnTo>
                  <a:pt x="11" y="463"/>
                </a:lnTo>
                <a:lnTo>
                  <a:pt x="0" y="427"/>
                </a:lnTo>
                <a:lnTo>
                  <a:pt x="11" y="392"/>
                </a:lnTo>
                <a:lnTo>
                  <a:pt x="29" y="357"/>
                </a:lnTo>
                <a:lnTo>
                  <a:pt x="66" y="330"/>
                </a:lnTo>
                <a:lnTo>
                  <a:pt x="127" y="298"/>
                </a:lnTo>
                <a:lnTo>
                  <a:pt x="157" y="282"/>
                </a:lnTo>
                <a:lnTo>
                  <a:pt x="183" y="272"/>
                </a:lnTo>
                <a:lnTo>
                  <a:pt x="367" y="220"/>
                </a:lnTo>
                <a:lnTo>
                  <a:pt x="559" y="176"/>
                </a:lnTo>
                <a:lnTo>
                  <a:pt x="759" y="131"/>
                </a:lnTo>
                <a:lnTo>
                  <a:pt x="965" y="94"/>
                </a:lnTo>
                <a:lnTo>
                  <a:pt x="1173" y="64"/>
                </a:lnTo>
                <a:lnTo>
                  <a:pt x="1393" y="40"/>
                </a:lnTo>
                <a:lnTo>
                  <a:pt x="1612" y="21"/>
                </a:lnTo>
                <a:lnTo>
                  <a:pt x="1840" y="8"/>
                </a:lnTo>
                <a:lnTo>
                  <a:pt x="2060" y="3"/>
                </a:lnTo>
                <a:lnTo>
                  <a:pt x="2254" y="0"/>
                </a:lnTo>
                <a:lnTo>
                  <a:pt x="2240" y="85"/>
                </a:lnTo>
                <a:lnTo>
                  <a:pt x="2205" y="176"/>
                </a:lnTo>
                <a:lnTo>
                  <a:pt x="2162" y="260"/>
                </a:lnTo>
                <a:lnTo>
                  <a:pt x="2113" y="348"/>
                </a:lnTo>
                <a:lnTo>
                  <a:pt x="2033" y="429"/>
                </a:lnTo>
                <a:lnTo>
                  <a:pt x="1942" y="512"/>
                </a:lnTo>
                <a:lnTo>
                  <a:pt x="1840" y="592"/>
                </a:lnTo>
                <a:lnTo>
                  <a:pt x="1717" y="669"/>
                </a:lnTo>
                <a:lnTo>
                  <a:pt x="1591" y="739"/>
                </a:lnTo>
                <a:lnTo>
                  <a:pt x="1471" y="797"/>
                </a:lnTo>
                <a:lnTo>
                  <a:pt x="1462" y="805"/>
                </a:lnTo>
              </a:path>
            </a:pathLst>
          </a:custGeom>
          <a:solidFill>
            <a:schemeClr val="accent1"/>
          </a:solidFill>
          <a:ln w="25400" cap="rnd" cmpd="sng">
            <a:solidFill>
              <a:schemeClr val="tx1"/>
            </a:solidFill>
            <a:prstDash val="solid"/>
            <a:round/>
          </a:ln>
          <a:effectLst>
            <a:outerShdw dist="53882" dir="2700000" algn="ctr">
              <a:schemeClr val="tx1"/>
            </a:outerShdw>
          </a:effectLst>
        </p:spPr>
      </p:sp>
      <p:sp>
        <p:nvSpPr>
          <p:cNvPr id="30725" name="Freeform 5"/>
          <p:cNvSpPr/>
          <p:nvPr/>
        </p:nvSpPr>
        <p:spPr bwMode="auto">
          <a:xfrm>
            <a:off x="5786438" y="3846513"/>
            <a:ext cx="3578225" cy="1373187"/>
          </a:xfrm>
          <a:custGeom>
            <a:cxnLst>
              <a:cxn ang="0">
                <a:pos x="2003525013" y="2028724249"/>
              </a:cxn>
              <a:cxn ang="0">
                <a:pos x="2147483646" y="2081648305"/>
              </a:cxn>
              <a:cxn ang="0">
                <a:pos x="2147483646" y="2132051411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34570773"/>
              </a:cxn>
              <a:cxn ang="0">
                <a:pos x="2147483646" y="2081648305"/>
              </a:cxn>
              <a:cxn ang="0">
                <a:pos x="2147483646" y="2023683938"/>
              </a:cxn>
              <a:cxn ang="0">
                <a:pos x="2147483646" y="1963200210"/>
              </a:cxn>
              <a:cxn ang="0">
                <a:pos x="2147483646" y="1877514929"/>
              </a:cxn>
              <a:cxn ang="0">
                <a:pos x="2147483646" y="1801910269"/>
              </a:cxn>
              <a:cxn ang="0">
                <a:pos x="2147483646" y="1716224988"/>
              </a:cxn>
              <a:cxn ang="0">
                <a:pos x="2147483646" y="1625499396"/>
              </a:cxn>
              <a:cxn ang="0">
                <a:pos x="2147483646" y="1572576927"/>
              </a:cxn>
              <a:cxn ang="0">
                <a:pos x="2147483646" y="1582657549"/>
              </a:cxn>
              <a:cxn ang="0">
                <a:pos x="2147483646" y="1570055978"/>
              </a:cxn>
              <a:cxn ang="0">
                <a:pos x="2147483646" y="1549894736"/>
              </a:cxn>
              <a:cxn ang="0">
                <a:pos x="2147483646" y="1514612561"/>
              </a:cxn>
              <a:cxn ang="0">
                <a:pos x="2147483646" y="1459169144"/>
              </a:cxn>
              <a:cxn ang="0">
                <a:pos x="2147483646" y="1401206365"/>
              </a:cxn>
              <a:cxn ang="0">
                <a:pos x="2147483646" y="1325601705"/>
              </a:cxn>
              <a:cxn ang="0">
                <a:pos x="2147483646" y="1244956734"/>
              </a:cxn>
              <a:cxn ang="0">
                <a:pos x="2147483646" y="1166831125"/>
              </a:cxn>
              <a:cxn ang="0">
                <a:pos x="2147483646" y="1076105533"/>
              </a:cxn>
              <a:cxn ang="0">
                <a:pos x="2147483646" y="987900890"/>
              </a:cxn>
              <a:cxn ang="0">
                <a:pos x="2147483646" y="899694660"/>
              </a:cxn>
              <a:cxn ang="0">
                <a:pos x="2147483646" y="831651260"/>
              </a:cxn>
              <a:cxn ang="0">
                <a:pos x="2147483646" y="751006289"/>
              </a:cxn>
              <a:cxn ang="0">
                <a:pos x="2147483646" y="710683804"/>
              </a:cxn>
              <a:cxn ang="0">
                <a:pos x="2147483646" y="685482250"/>
              </a:cxn>
              <a:cxn ang="0">
                <a:pos x="2147483646" y="554434173"/>
              </a:cxn>
              <a:cxn ang="0">
                <a:pos x="2147483646" y="443547338"/>
              </a:cxn>
              <a:cxn ang="0">
                <a:pos x="2147483646" y="330139555"/>
              </a:cxn>
              <a:cxn ang="0">
                <a:pos x="2147483646" y="236894601"/>
              </a:cxn>
              <a:cxn ang="0">
                <a:pos x="2147483646" y="161289941"/>
              </a:cxn>
              <a:cxn ang="0">
                <a:pos x="2147483646" y="100806213"/>
              </a:cxn>
              <a:cxn ang="0">
                <a:pos x="1602819375" y="52922468"/>
              </a:cxn>
              <a:cxn ang="0">
                <a:pos x="1035785013" y="20161243"/>
              </a:cxn>
              <a:cxn ang="0">
                <a:pos x="481350638" y="7559672"/>
              </a:cxn>
              <a:cxn ang="0">
                <a:pos x="0" y="0"/>
              </a:cxn>
              <a:cxn ang="0">
                <a:pos x="35282188" y="214212410"/>
              </a:cxn>
              <a:cxn ang="0">
                <a:pos x="115927188" y="443547338"/>
              </a:cxn>
              <a:cxn ang="0">
                <a:pos x="221773750" y="655240386"/>
              </a:cxn>
              <a:cxn ang="0">
                <a:pos x="352821875" y="877014056"/>
              </a:cxn>
              <a:cxn ang="0">
                <a:pos x="549394063" y="1081145844"/>
              </a:cxn>
              <a:cxn ang="0">
                <a:pos x="773688763" y="1290319530"/>
              </a:cxn>
              <a:cxn ang="0">
                <a:pos x="1035785013" y="1491931957"/>
              </a:cxn>
              <a:cxn ang="0">
                <a:pos x="1328123138" y="1685983124"/>
              </a:cxn>
              <a:cxn ang="0">
                <a:pos x="1653222500" y="1862393997"/>
              </a:cxn>
              <a:cxn ang="0">
                <a:pos x="1973283138" y="2008563006"/>
              </a:cxn>
              <a:cxn ang="0">
                <a:pos x="2003525013" y="2028724249"/>
              </a:cxn>
            </a:cxnLst>
            <a:rect l="l" t="t" r="r" b="b"/>
            <a:pathLst>
              <a:path w="2254" h="865">
                <a:moveTo>
                  <a:pt x="795" y="805"/>
                </a:moveTo>
                <a:lnTo>
                  <a:pt x="868" y="826"/>
                </a:lnTo>
                <a:lnTo>
                  <a:pt x="944" y="846"/>
                </a:lnTo>
                <a:lnTo>
                  <a:pt x="1025" y="857"/>
                </a:lnTo>
                <a:lnTo>
                  <a:pt x="1113" y="864"/>
                </a:lnTo>
                <a:lnTo>
                  <a:pt x="1201" y="864"/>
                </a:lnTo>
                <a:lnTo>
                  <a:pt x="1294" y="857"/>
                </a:lnTo>
                <a:lnTo>
                  <a:pt x="1374" y="847"/>
                </a:lnTo>
                <a:lnTo>
                  <a:pt x="1452" y="826"/>
                </a:lnTo>
                <a:lnTo>
                  <a:pt x="1521" y="803"/>
                </a:lnTo>
                <a:lnTo>
                  <a:pt x="1576" y="779"/>
                </a:lnTo>
                <a:lnTo>
                  <a:pt x="1623" y="745"/>
                </a:lnTo>
                <a:lnTo>
                  <a:pt x="1648" y="715"/>
                </a:lnTo>
                <a:lnTo>
                  <a:pt x="1665" y="681"/>
                </a:lnTo>
                <a:lnTo>
                  <a:pt x="1662" y="645"/>
                </a:lnTo>
                <a:lnTo>
                  <a:pt x="1655" y="624"/>
                </a:lnTo>
                <a:lnTo>
                  <a:pt x="1742" y="628"/>
                </a:lnTo>
                <a:lnTo>
                  <a:pt x="1830" y="623"/>
                </a:lnTo>
                <a:lnTo>
                  <a:pt x="1921" y="615"/>
                </a:lnTo>
                <a:lnTo>
                  <a:pt x="1998" y="601"/>
                </a:lnTo>
                <a:lnTo>
                  <a:pt x="2074" y="579"/>
                </a:lnTo>
                <a:lnTo>
                  <a:pt x="2133" y="556"/>
                </a:lnTo>
                <a:lnTo>
                  <a:pt x="2190" y="526"/>
                </a:lnTo>
                <a:lnTo>
                  <a:pt x="2220" y="494"/>
                </a:lnTo>
                <a:lnTo>
                  <a:pt x="2240" y="463"/>
                </a:lnTo>
                <a:lnTo>
                  <a:pt x="2253" y="427"/>
                </a:lnTo>
                <a:lnTo>
                  <a:pt x="2246" y="392"/>
                </a:lnTo>
                <a:lnTo>
                  <a:pt x="2223" y="357"/>
                </a:lnTo>
                <a:lnTo>
                  <a:pt x="2183" y="330"/>
                </a:lnTo>
                <a:lnTo>
                  <a:pt x="2124" y="298"/>
                </a:lnTo>
                <a:lnTo>
                  <a:pt x="2091" y="282"/>
                </a:lnTo>
                <a:lnTo>
                  <a:pt x="2068" y="272"/>
                </a:lnTo>
                <a:lnTo>
                  <a:pt x="1887" y="220"/>
                </a:lnTo>
                <a:lnTo>
                  <a:pt x="1689" y="176"/>
                </a:lnTo>
                <a:lnTo>
                  <a:pt x="1493" y="131"/>
                </a:lnTo>
                <a:lnTo>
                  <a:pt x="1285" y="94"/>
                </a:lnTo>
                <a:lnTo>
                  <a:pt x="1075" y="64"/>
                </a:lnTo>
                <a:lnTo>
                  <a:pt x="864" y="40"/>
                </a:lnTo>
                <a:lnTo>
                  <a:pt x="636" y="21"/>
                </a:lnTo>
                <a:lnTo>
                  <a:pt x="411" y="8"/>
                </a:lnTo>
                <a:lnTo>
                  <a:pt x="191" y="3"/>
                </a:lnTo>
                <a:lnTo>
                  <a:pt x="0" y="0"/>
                </a:lnTo>
                <a:lnTo>
                  <a:pt x="14" y="85"/>
                </a:lnTo>
                <a:lnTo>
                  <a:pt x="46" y="176"/>
                </a:lnTo>
                <a:lnTo>
                  <a:pt x="88" y="260"/>
                </a:lnTo>
                <a:lnTo>
                  <a:pt x="140" y="348"/>
                </a:lnTo>
                <a:lnTo>
                  <a:pt x="218" y="429"/>
                </a:lnTo>
                <a:lnTo>
                  <a:pt x="307" y="512"/>
                </a:lnTo>
                <a:lnTo>
                  <a:pt x="411" y="592"/>
                </a:lnTo>
                <a:lnTo>
                  <a:pt x="527" y="669"/>
                </a:lnTo>
                <a:lnTo>
                  <a:pt x="656" y="739"/>
                </a:lnTo>
                <a:lnTo>
                  <a:pt x="783" y="797"/>
                </a:lnTo>
                <a:lnTo>
                  <a:pt x="795" y="805"/>
                </a:lnTo>
              </a:path>
            </a:pathLst>
          </a:custGeom>
          <a:solidFill>
            <a:schemeClr val="accent1"/>
          </a:solidFill>
          <a:ln w="25400" cap="rnd" cmpd="sng">
            <a:solidFill>
              <a:schemeClr val="tx1"/>
            </a:solidFill>
            <a:prstDash val="solid"/>
            <a:round/>
          </a:ln>
          <a:effectLst>
            <a:outerShdw dist="53882" dir="2700000" algn="ctr">
              <a:schemeClr val="tx1"/>
            </a:outerShdw>
          </a:effectLst>
        </p:spPr>
      </p:sp>
      <p:sp>
        <p:nvSpPr>
          <p:cNvPr id="30726" name="Freeform 6"/>
          <p:cNvSpPr/>
          <p:nvPr/>
        </p:nvSpPr>
        <p:spPr bwMode="auto">
          <a:xfrm>
            <a:off x="3341688" y="3811588"/>
            <a:ext cx="2533650" cy="2427287"/>
          </a:xfrm>
          <a:custGeom>
            <a:cxnLst>
              <a:cxn ang="0">
                <a:pos x="955140013" y="2147483646"/>
              </a:cxn>
              <a:cxn ang="0">
                <a:pos x="1396166563" y="2147483646"/>
              </a:cxn>
              <a:cxn ang="0">
                <a:pos x="1809472188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058966438"/>
              </a:cxn>
              <a:cxn ang="0">
                <a:pos x="2147483646" y="1806950865"/>
              </a:cxn>
              <a:cxn ang="0">
                <a:pos x="2147483646" y="1552415930"/>
              </a:cxn>
              <a:cxn ang="0">
                <a:pos x="2147483646" y="1292839096"/>
              </a:cxn>
              <a:cxn ang="0">
                <a:pos x="2147483646" y="1035783212"/>
              </a:cxn>
              <a:cxn ang="0">
                <a:pos x="2147483646" y="771167654"/>
              </a:cxn>
              <a:cxn ang="0">
                <a:pos x="2147483646" y="514111769"/>
              </a:cxn>
              <a:cxn ang="0">
                <a:pos x="2147483646" y="254534935"/>
              </a:cxn>
              <a:cxn ang="0">
                <a:pos x="2147483646" y="0"/>
              </a:cxn>
              <a:cxn ang="0">
                <a:pos x="2147483646" y="52922477"/>
              </a:cxn>
              <a:cxn ang="0">
                <a:pos x="2147483646" y="307458999"/>
              </a:cxn>
              <a:cxn ang="0">
                <a:pos x="2147483646" y="559474572"/>
              </a:cxn>
              <a:cxn ang="0">
                <a:pos x="2147483646" y="814009507"/>
              </a:cxn>
              <a:cxn ang="0">
                <a:pos x="2147483646" y="1060984769"/>
              </a:cxn>
              <a:cxn ang="0">
                <a:pos x="2147483646" y="1315521292"/>
              </a:cxn>
              <a:cxn ang="0">
                <a:pos x="2147483646" y="1562496553"/>
              </a:cxn>
              <a:cxn ang="0">
                <a:pos x="2147483646" y="1801910554"/>
              </a:cxn>
              <a:cxn ang="0">
                <a:pos x="2147483646" y="2046366453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1794351250" y="2147483646"/>
              </a:cxn>
              <a:cxn ang="0">
                <a:pos x="1388606888" y="2147483646"/>
              </a:cxn>
              <a:cxn ang="0">
                <a:pos x="955140013" y="2147483646"/>
              </a:cxn>
              <a:cxn ang="0">
                <a:pos x="483870000" y="2147483646"/>
              </a:cxn>
              <a:cxn ang="0">
                <a:pos x="0" y="2147483646"/>
              </a:cxn>
              <a:cxn ang="0">
                <a:pos x="955140013" y="2147483646"/>
              </a:cxn>
            </a:cxnLst>
            <a:rect l="l" t="t" r="r" b="b"/>
            <a:pathLst>
              <a:path w="1596" h="1529">
                <a:moveTo>
                  <a:pt x="379" y="1528"/>
                </a:moveTo>
                <a:lnTo>
                  <a:pt x="554" y="1451"/>
                </a:lnTo>
                <a:lnTo>
                  <a:pt x="718" y="1370"/>
                </a:lnTo>
                <a:lnTo>
                  <a:pt x="863" y="1287"/>
                </a:lnTo>
                <a:lnTo>
                  <a:pt x="1004" y="1196"/>
                </a:lnTo>
                <a:lnTo>
                  <a:pt x="1131" y="1105"/>
                </a:lnTo>
                <a:lnTo>
                  <a:pt x="1244" y="1013"/>
                </a:lnTo>
                <a:lnTo>
                  <a:pt x="1341" y="916"/>
                </a:lnTo>
                <a:lnTo>
                  <a:pt x="1422" y="817"/>
                </a:lnTo>
                <a:lnTo>
                  <a:pt x="1488" y="717"/>
                </a:lnTo>
                <a:lnTo>
                  <a:pt x="1537" y="616"/>
                </a:lnTo>
                <a:lnTo>
                  <a:pt x="1572" y="513"/>
                </a:lnTo>
                <a:lnTo>
                  <a:pt x="1591" y="411"/>
                </a:lnTo>
                <a:lnTo>
                  <a:pt x="1595" y="306"/>
                </a:lnTo>
                <a:lnTo>
                  <a:pt x="1582" y="204"/>
                </a:lnTo>
                <a:lnTo>
                  <a:pt x="1555" y="101"/>
                </a:lnTo>
                <a:lnTo>
                  <a:pt x="1516" y="0"/>
                </a:lnTo>
                <a:lnTo>
                  <a:pt x="1516" y="21"/>
                </a:lnTo>
                <a:lnTo>
                  <a:pt x="1535" y="122"/>
                </a:lnTo>
                <a:lnTo>
                  <a:pt x="1535" y="222"/>
                </a:lnTo>
                <a:lnTo>
                  <a:pt x="1523" y="323"/>
                </a:lnTo>
                <a:lnTo>
                  <a:pt x="1492" y="421"/>
                </a:lnTo>
                <a:lnTo>
                  <a:pt x="1444" y="522"/>
                </a:lnTo>
                <a:lnTo>
                  <a:pt x="1382" y="620"/>
                </a:lnTo>
                <a:lnTo>
                  <a:pt x="1305" y="715"/>
                </a:lnTo>
                <a:lnTo>
                  <a:pt x="1215" y="812"/>
                </a:lnTo>
                <a:lnTo>
                  <a:pt x="1109" y="901"/>
                </a:lnTo>
                <a:lnTo>
                  <a:pt x="987" y="991"/>
                </a:lnTo>
                <a:lnTo>
                  <a:pt x="853" y="1079"/>
                </a:lnTo>
                <a:lnTo>
                  <a:pt x="712" y="1160"/>
                </a:lnTo>
                <a:lnTo>
                  <a:pt x="551" y="1241"/>
                </a:lnTo>
                <a:lnTo>
                  <a:pt x="379" y="1314"/>
                </a:lnTo>
                <a:lnTo>
                  <a:pt x="192" y="1385"/>
                </a:lnTo>
                <a:lnTo>
                  <a:pt x="0" y="1451"/>
                </a:lnTo>
                <a:lnTo>
                  <a:pt x="379" y="1528"/>
                </a:lnTo>
              </a:path>
            </a:pathLst>
          </a:custGeom>
          <a:solidFill>
            <a:srgbClr val="00AE00"/>
          </a:solidFill>
          <a:ln w="25400" cap="rnd" cmpd="sng">
            <a:solidFill>
              <a:schemeClr val="tx1"/>
            </a:solidFill>
            <a:prstDash val="solid"/>
            <a:round/>
          </a:ln>
          <a:effectLst>
            <a:outerShdw dist="53882" dir="2700000" algn="ctr">
              <a:schemeClr val="tx1"/>
            </a:outerShdw>
          </a:effectLst>
        </p:spPr>
      </p:sp>
      <p:sp>
        <p:nvSpPr>
          <p:cNvPr id="30727" name="Rectangle 7"/>
          <p:cNvSpPr/>
          <p:nvPr/>
        </p:nvSpPr>
        <p:spPr>
          <a:xfrm>
            <a:off x="5889625" y="4346575"/>
            <a:ext cx="2919413" cy="455613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8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	品牌忠实度</a:t>
            </a:r>
            <a:endParaRPr lang="zh-TW" altLang="en-US" b="1">
              <a:solidFill>
                <a:srgbClr val="FC0128"/>
              </a:solidFill>
            </a:endParaRPr>
          </a:p>
        </p:txBody>
      </p:sp>
      <p:sp>
        <p:nvSpPr>
          <p:cNvPr id="30728" name="Rectangle 8"/>
          <p:cNvSpPr/>
          <p:nvPr/>
        </p:nvSpPr>
        <p:spPr>
          <a:xfrm>
            <a:off x="6299200" y="2781300"/>
            <a:ext cx="2840038" cy="9461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对品牌的</a:t>
            </a:r>
            <a:endParaRPr lang="zh-CN" altLang="en-US" b="1">
              <a:solidFill>
                <a:srgbClr val="FC0128"/>
              </a:solidFill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品质认知	</a:t>
            </a:r>
            <a:endParaRPr lang="zh-TW" altLang="en-US" b="1">
              <a:solidFill>
                <a:srgbClr val="FC0128"/>
              </a:solidFill>
            </a:endParaRPr>
          </a:p>
        </p:txBody>
      </p:sp>
      <p:sp>
        <p:nvSpPr>
          <p:cNvPr id="30729" name="Rectangle 9"/>
          <p:cNvSpPr/>
          <p:nvPr/>
        </p:nvSpPr>
        <p:spPr>
          <a:xfrm>
            <a:off x="2978150" y="4344988"/>
            <a:ext cx="22225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品牌联想	</a:t>
            </a:r>
            <a:endParaRPr lang="zh-TW" altLang="en-US" b="1">
              <a:solidFill>
                <a:srgbClr val="FC0128"/>
              </a:solidFill>
            </a:endParaRPr>
          </a:p>
        </p:txBody>
      </p:sp>
      <p:sp>
        <p:nvSpPr>
          <p:cNvPr id="30730" name="Rectangle 10"/>
          <p:cNvSpPr/>
          <p:nvPr/>
        </p:nvSpPr>
        <p:spPr>
          <a:xfrm>
            <a:off x="2847975" y="2674938"/>
            <a:ext cx="2170113" cy="9461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其他</a:t>
            </a:r>
            <a:endParaRPr lang="zh-CN" altLang="en-US" b="1">
              <a:solidFill>
                <a:srgbClr val="FC0128"/>
              </a:solidFill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专利资产</a:t>
            </a:r>
            <a:endParaRPr lang="zh-TW" altLang="en-US" b="1">
              <a:solidFill>
                <a:srgbClr val="FC0128"/>
              </a:solidFill>
            </a:endParaRPr>
          </a:p>
        </p:txBody>
      </p:sp>
      <p:sp>
        <p:nvSpPr>
          <p:cNvPr id="30731" name="Freeform 11"/>
          <p:cNvSpPr/>
          <p:nvPr/>
        </p:nvSpPr>
        <p:spPr bwMode="auto">
          <a:xfrm>
            <a:off x="5265738" y="1385888"/>
            <a:ext cx="2303462" cy="2487612"/>
          </a:xfrm>
          <a:custGeom>
            <a:cxnLst>
              <a:cxn ang="0">
                <a:pos x="108365901" y="1469250005"/>
              </a:cxn>
              <a:cxn ang="0">
                <a:pos x="173889950" y="1330642233"/>
              </a:cxn>
              <a:cxn ang="0">
                <a:pos x="262096193" y="1194553822"/>
              </a:cxn>
              <a:cxn ang="0">
                <a:pos x="367942733" y="1066025086"/>
              </a:cxn>
              <a:cxn ang="0">
                <a:pos x="506550503" y="932457625"/>
              </a:cxn>
              <a:cxn ang="0">
                <a:pos x="652719533" y="808969200"/>
              </a:cxn>
              <a:cxn ang="0">
                <a:pos x="821570759" y="685482362"/>
              </a:cxn>
              <a:cxn ang="0">
                <a:pos x="985380086" y="597276117"/>
              </a:cxn>
              <a:cxn ang="0">
                <a:pos x="1161790985" y="516631134"/>
              </a:cxn>
              <a:cxn ang="0">
                <a:pos x="1340722834" y="461187707"/>
              </a:cxn>
              <a:cxn ang="0">
                <a:pos x="1491932176" y="425905527"/>
              </a:cxn>
              <a:cxn ang="0">
                <a:pos x="1653222141" y="420865215"/>
              </a:cxn>
              <a:cxn ang="0">
                <a:pos x="1771668665" y="430945838"/>
              </a:cxn>
              <a:cxn ang="0">
                <a:pos x="1895157089" y="471268330"/>
              </a:cxn>
              <a:cxn ang="0">
                <a:pos x="1980842383" y="536792380"/>
              </a:cxn>
              <a:cxn ang="0">
                <a:pos x="2016124562" y="577114872"/>
              </a:cxn>
              <a:cxn ang="0">
                <a:pos x="2147483646" y="453628034"/>
              </a:cxn>
              <a:cxn ang="0">
                <a:pos x="2147483646" y="337700870"/>
              </a:cxn>
              <a:cxn ang="0">
                <a:pos x="2147483646" y="229333379"/>
              </a:cxn>
              <a:cxn ang="0">
                <a:pos x="2147483646" y="138607772"/>
              </a:cxn>
              <a:cxn ang="0">
                <a:pos x="2147483646" y="70564361"/>
              </a:cxn>
              <a:cxn ang="0">
                <a:pos x="2147483646" y="25201557"/>
              </a:cxn>
              <a:cxn ang="0">
                <a:pos x="2147483646" y="0"/>
              </a:cxn>
              <a:cxn ang="0">
                <a:pos x="2147483646" y="7559673"/>
              </a:cxn>
              <a:cxn ang="0">
                <a:pos x="2147483646" y="32761231"/>
              </a:cxn>
              <a:cxn ang="0">
                <a:pos x="2147483646" y="75604672"/>
              </a:cxn>
              <a:cxn ang="0">
                <a:pos x="2147483646" y="148688395"/>
              </a:cxn>
              <a:cxn ang="0">
                <a:pos x="2147483646" y="236894640"/>
              </a:cxn>
              <a:cxn ang="0">
                <a:pos x="2147483646" y="345260543"/>
              </a:cxn>
              <a:cxn ang="0">
                <a:pos x="2147483646" y="473789280"/>
              </a:cxn>
              <a:cxn ang="0">
                <a:pos x="2147483646" y="551913314"/>
              </a:cxn>
              <a:cxn ang="0">
                <a:pos x="2147483646" y="594756755"/>
              </a:cxn>
              <a:cxn ang="0">
                <a:pos x="2147483646" y="940017299"/>
              </a:cxn>
              <a:cxn ang="0">
                <a:pos x="2147483646" y="1287798791"/>
              </a:cxn>
              <a:cxn ang="0">
                <a:pos x="2147483646" y="1635580284"/>
              </a:cxn>
              <a:cxn ang="0">
                <a:pos x="2147483646" y="198588272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1809471795" y="2147483646"/>
              </a:cxn>
              <a:cxn ang="0">
                <a:pos x="1466730619" y="2147483646"/>
              </a:cxn>
              <a:cxn ang="0">
                <a:pos x="1118949132" y="2147483646"/>
              </a:cxn>
              <a:cxn ang="0">
                <a:pos x="801409514" y="2147483646"/>
              </a:cxn>
              <a:cxn ang="0">
                <a:pos x="594756746" y="2147483646"/>
              </a:cxn>
              <a:cxn ang="0">
                <a:pos x="425905520" y="2147483646"/>
              </a:cxn>
              <a:cxn ang="0">
                <a:pos x="287297750" y="2147483646"/>
              </a:cxn>
              <a:cxn ang="0">
                <a:pos x="161289965" y="2147483646"/>
              </a:cxn>
              <a:cxn ang="0">
                <a:pos x="75604671" y="2147483646"/>
              </a:cxn>
              <a:cxn ang="0">
                <a:pos x="27720919" y="2147483646"/>
              </a:cxn>
              <a:cxn ang="0">
                <a:pos x="0" y="2147483646"/>
              </a:cxn>
              <a:cxn ang="0">
                <a:pos x="10080623" y="2079127695"/>
              </a:cxn>
              <a:cxn ang="0">
                <a:pos x="35282180" y="1771668694"/>
              </a:cxn>
              <a:cxn ang="0">
                <a:pos x="115927162" y="1502012823"/>
              </a:cxn>
              <a:cxn ang="0">
                <a:pos x="108365901" y="1469250005"/>
              </a:cxn>
            </a:cxnLst>
            <a:rect l="l" t="t" r="r" b="b"/>
            <a:pathLst>
              <a:path w="1451" h="1567">
                <a:moveTo>
                  <a:pt x="43" y="583"/>
                </a:moveTo>
                <a:lnTo>
                  <a:pt x="69" y="528"/>
                </a:lnTo>
                <a:lnTo>
                  <a:pt x="104" y="474"/>
                </a:lnTo>
                <a:lnTo>
                  <a:pt x="146" y="423"/>
                </a:lnTo>
                <a:lnTo>
                  <a:pt x="201" y="370"/>
                </a:lnTo>
                <a:lnTo>
                  <a:pt x="259" y="321"/>
                </a:lnTo>
                <a:lnTo>
                  <a:pt x="326" y="272"/>
                </a:lnTo>
                <a:lnTo>
                  <a:pt x="391" y="237"/>
                </a:lnTo>
                <a:lnTo>
                  <a:pt x="461" y="205"/>
                </a:lnTo>
                <a:lnTo>
                  <a:pt x="532" y="183"/>
                </a:lnTo>
                <a:lnTo>
                  <a:pt x="592" y="169"/>
                </a:lnTo>
                <a:lnTo>
                  <a:pt x="656" y="167"/>
                </a:lnTo>
                <a:lnTo>
                  <a:pt x="703" y="171"/>
                </a:lnTo>
                <a:lnTo>
                  <a:pt x="752" y="187"/>
                </a:lnTo>
                <a:lnTo>
                  <a:pt x="786" y="213"/>
                </a:lnTo>
                <a:lnTo>
                  <a:pt x="800" y="229"/>
                </a:lnTo>
                <a:lnTo>
                  <a:pt x="856" y="180"/>
                </a:lnTo>
                <a:lnTo>
                  <a:pt x="919" y="134"/>
                </a:lnTo>
                <a:lnTo>
                  <a:pt x="988" y="91"/>
                </a:lnTo>
                <a:lnTo>
                  <a:pt x="1054" y="55"/>
                </a:lnTo>
                <a:lnTo>
                  <a:pt x="1124" y="28"/>
                </a:lnTo>
                <a:lnTo>
                  <a:pt x="1189" y="10"/>
                </a:lnTo>
                <a:lnTo>
                  <a:pt x="1257" y="0"/>
                </a:lnTo>
                <a:lnTo>
                  <a:pt x="1307" y="3"/>
                </a:lnTo>
                <a:lnTo>
                  <a:pt x="1353" y="13"/>
                </a:lnTo>
                <a:lnTo>
                  <a:pt x="1398" y="30"/>
                </a:lnTo>
                <a:lnTo>
                  <a:pt x="1428" y="59"/>
                </a:lnTo>
                <a:lnTo>
                  <a:pt x="1447" y="94"/>
                </a:lnTo>
                <a:lnTo>
                  <a:pt x="1450" y="137"/>
                </a:lnTo>
                <a:lnTo>
                  <a:pt x="1439" y="188"/>
                </a:lnTo>
                <a:lnTo>
                  <a:pt x="1435" y="219"/>
                </a:lnTo>
                <a:lnTo>
                  <a:pt x="1428" y="236"/>
                </a:lnTo>
                <a:lnTo>
                  <a:pt x="1362" y="373"/>
                </a:lnTo>
                <a:lnTo>
                  <a:pt x="1271" y="511"/>
                </a:lnTo>
                <a:lnTo>
                  <a:pt x="1183" y="649"/>
                </a:lnTo>
                <a:lnTo>
                  <a:pt x="1079" y="788"/>
                </a:lnTo>
                <a:lnTo>
                  <a:pt x="968" y="926"/>
                </a:lnTo>
                <a:lnTo>
                  <a:pt x="854" y="1058"/>
                </a:lnTo>
                <a:lnTo>
                  <a:pt x="718" y="1197"/>
                </a:lnTo>
                <a:lnTo>
                  <a:pt x="582" y="1331"/>
                </a:lnTo>
                <a:lnTo>
                  <a:pt x="444" y="1458"/>
                </a:lnTo>
                <a:lnTo>
                  <a:pt x="318" y="1566"/>
                </a:lnTo>
                <a:lnTo>
                  <a:pt x="236" y="1496"/>
                </a:lnTo>
                <a:lnTo>
                  <a:pt x="169" y="1421"/>
                </a:lnTo>
                <a:lnTo>
                  <a:pt x="114" y="1340"/>
                </a:lnTo>
                <a:lnTo>
                  <a:pt x="64" y="1254"/>
                </a:lnTo>
                <a:lnTo>
                  <a:pt x="30" y="1154"/>
                </a:lnTo>
                <a:lnTo>
                  <a:pt x="11" y="1051"/>
                </a:lnTo>
                <a:lnTo>
                  <a:pt x="0" y="941"/>
                </a:lnTo>
                <a:lnTo>
                  <a:pt x="4" y="825"/>
                </a:lnTo>
                <a:lnTo>
                  <a:pt x="14" y="703"/>
                </a:lnTo>
                <a:lnTo>
                  <a:pt x="46" y="596"/>
                </a:lnTo>
                <a:lnTo>
                  <a:pt x="43" y="583"/>
                </a:lnTo>
              </a:path>
            </a:pathLst>
          </a:custGeom>
          <a:solidFill>
            <a:schemeClr val="accent1"/>
          </a:solidFill>
          <a:ln w="25400" cap="rnd" cmpd="sng">
            <a:solidFill>
              <a:schemeClr val="tx1"/>
            </a:solidFill>
            <a:prstDash val="solid"/>
            <a:round/>
          </a:ln>
          <a:effectLst>
            <a:outerShdw dist="53882" dir="2700000" algn="ctr">
              <a:schemeClr val="tx1"/>
            </a:outerShdw>
          </a:effectLst>
        </p:spPr>
      </p:sp>
      <p:sp>
        <p:nvSpPr>
          <p:cNvPr id="30732" name="Rectangle 12"/>
          <p:cNvSpPr/>
          <p:nvPr/>
        </p:nvSpPr>
        <p:spPr>
          <a:xfrm>
            <a:off x="5170488" y="2057400"/>
            <a:ext cx="1955800" cy="9461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品牌</a:t>
            </a:r>
            <a:endParaRPr lang="zh-CN" altLang="en-US" b="1">
              <a:solidFill>
                <a:srgbClr val="FC0128"/>
              </a:solidFill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知名度</a:t>
            </a:r>
            <a:endParaRPr lang="zh-TW" altLang="en-US" b="1">
              <a:solidFill>
                <a:srgbClr val="FC0128"/>
              </a:solidFill>
            </a:endParaRPr>
          </a:p>
        </p:txBody>
      </p:sp>
      <p:sp>
        <p:nvSpPr>
          <p:cNvPr id="30733" name="Oval 13"/>
          <p:cNvSpPr/>
          <p:nvPr/>
        </p:nvSpPr>
        <p:spPr>
          <a:xfrm>
            <a:off x="5019675" y="3222625"/>
            <a:ext cx="1635125" cy="955675"/>
          </a:xfrm>
          <a:prstGeom prst="ellipse">
            <a:avLst/>
          </a:prstGeom>
          <a:solidFill>
            <a:srgbClr val="FC0128"/>
          </a:solidFill>
          <a:ln w="254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30734" name="Rectangle 14"/>
          <p:cNvSpPr/>
          <p:nvPr/>
        </p:nvSpPr>
        <p:spPr>
          <a:xfrm>
            <a:off x="1585913" y="393700"/>
            <a:ext cx="8510587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u="sng">
                <a:solidFill>
                  <a:srgbClr val="FAFD00"/>
                </a:solidFill>
                <a:latin typeface="宋体" pitchFamily="2" charset="-122"/>
              </a:rPr>
              <a:t>品牌资产花</a:t>
            </a:r>
            <a:endParaRPr lang="zh-CN" altLang="en-US" sz="3200" b="1" u="sng">
              <a:solidFill>
                <a:srgbClr val="FAFD00"/>
              </a:solidFill>
              <a:latin typeface="宋体" pitchFamily="2" charset="-122"/>
            </a:endParaRPr>
          </a:p>
        </p:txBody>
      </p:sp>
      <p:sp>
        <p:nvSpPr>
          <p:cNvPr id="30735" name="文本框 2"/>
          <p:cNvSpPr txBox="1"/>
          <p:nvPr/>
        </p:nvSpPr>
        <p:spPr>
          <a:xfrm>
            <a:off x="0" y="7029400"/>
            <a:ext cx="12123291" cy="624466"/>
          </a:xfrm>
          <a:prstGeom prst="rect">
            <a:avLst/>
          </a:prstGeom>
          <a:noFill/>
        </p:spPr>
        <p:txBody>
          <a:bodyPr rtlCol="0">
            <a:sp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600" b="0" i="0" spc="0">
                <a:solidFill>
                  <a:srgbClr val="001350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方案库 </a:t>
            </a:r>
            <a:r>
              <a:rPr lang="en-US" altLang="zh-CN" sz="2600" b="0" i="0" spc="0">
                <a:solidFill>
                  <a:srgbClr val="001350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fanganku.cn </a:t>
            </a:r>
            <a:r>
              <a:rPr lang="zh-CN" altLang="en-US" sz="2600" b="0" i="0" spc="0">
                <a:solidFill>
                  <a:srgbClr val="001350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，每天收录全网方案，让天下没有难写的方案！</a:t>
            </a:r>
            <a:endParaRPr lang="en-US" altLang="zh-CN" sz="2600" b="0" i="0">
              <a:solidFill>
                <a:srgbClr val="001350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Rectangle 2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None/>
            </a:pPr>
            <a:r>
              <a:rPr lang="zh-CN" altLang="en-US" sz="3200" b="1">
                <a:solidFill>
                  <a:srgbClr val="FAFD00"/>
                </a:solidFill>
                <a:latin typeface="宋体" pitchFamily="2" charset="-122"/>
              </a:rPr>
              <a:t>广告是品牌的口头语言 </a:t>
            </a:r>
            <a:endParaRPr lang="zh-CN" altLang="en-US" sz="3200" b="1">
              <a:solidFill>
                <a:srgbClr val="FAFD00"/>
              </a:solidFill>
              <a:latin typeface="宋体" pitchFamily="2" charset="-122"/>
            </a:endParaRPr>
          </a:p>
          <a:p>
            <a:pPr lvl="0" algn="ctr">
              <a:buNone/>
            </a:pPr>
            <a:r>
              <a:rPr lang="zh-CN" altLang="en-US" sz="3200" b="1">
                <a:solidFill>
                  <a:srgbClr val="FAFD00"/>
                </a:solidFill>
                <a:latin typeface="宋体" pitchFamily="2" charset="-122"/>
              </a:rPr>
              <a:t>(</a:t>
            </a:r>
            <a:r>
              <a:rPr lang="en-US" altLang="zh-CN" sz="3200" b="1">
                <a:solidFill>
                  <a:srgbClr val="FAFD00"/>
                </a:solidFill>
                <a:latin typeface="宋体" pitchFamily="2" charset="-122"/>
              </a:rPr>
              <a:t>Verbal Language)</a:t>
            </a:r>
            <a:endParaRPr lang="en-US" altLang="zh-CN" sz="3200" b="1">
              <a:solidFill>
                <a:srgbClr val="FAFD00"/>
              </a:solidFill>
              <a:latin typeface="宋体" pitchFamily="2" charset="-122"/>
            </a:endParaRPr>
          </a:p>
          <a:p>
            <a:pPr lvl="0" algn="ctr">
              <a:buNone/>
            </a:pPr>
            <a:endParaRPr lang="en-US" altLang="zh-CN" sz="3200" b="1">
              <a:solidFill>
                <a:srgbClr val="FAFD00"/>
              </a:solidFill>
              <a:latin typeface="宋体" pitchFamily="2" charset="-122"/>
            </a:endParaRPr>
          </a:p>
          <a:p>
            <a:pPr lvl="0" algn="ctr">
              <a:buNone/>
            </a:pPr>
            <a:r>
              <a:rPr lang="zh-CN" altLang="en-US" sz="3200" b="1">
                <a:solidFill>
                  <a:srgbClr val="FAFD00"/>
                </a:solidFill>
                <a:latin typeface="宋体" pitchFamily="2" charset="-122"/>
              </a:rPr>
              <a:t>其他传播物是品牌的身体语言 </a:t>
            </a:r>
            <a:endParaRPr lang="zh-CN" altLang="en-US" sz="3200" b="1">
              <a:solidFill>
                <a:srgbClr val="FAFD00"/>
              </a:solidFill>
              <a:latin typeface="宋体" pitchFamily="2" charset="-122"/>
            </a:endParaRPr>
          </a:p>
          <a:p>
            <a:pPr lvl="0" algn="ctr">
              <a:buNone/>
            </a:pPr>
            <a:r>
              <a:rPr lang="zh-CN" altLang="en-US" sz="3200" b="1">
                <a:solidFill>
                  <a:srgbClr val="FAFD00"/>
                </a:solidFill>
                <a:latin typeface="宋体" pitchFamily="2" charset="-122"/>
              </a:rPr>
              <a:t>(</a:t>
            </a:r>
            <a:r>
              <a:rPr lang="en-US" altLang="zh-CN" sz="3200" b="1">
                <a:solidFill>
                  <a:srgbClr val="FAFD00"/>
                </a:solidFill>
                <a:latin typeface="宋体" pitchFamily="2" charset="-122"/>
              </a:rPr>
              <a:t>Body Language)</a:t>
            </a:r>
            <a:endParaRPr lang="en-US" altLang="zh-CN" sz="3200" b="1">
              <a:solidFill>
                <a:srgbClr val="FAFD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传统的分析方式</a:t>
            </a:r>
          </a:p>
        </p:txBody>
      </p:sp>
      <p:sp>
        <p:nvSpPr>
          <p:cNvPr id="33795" name="Rectangle 3"/>
          <p:cNvSpPr/>
          <p:nvPr/>
        </p:nvSpPr>
        <p:spPr>
          <a:xfrm>
            <a:off x="1568450" y="2063750"/>
            <a:ext cx="2273300" cy="10541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7184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收集品牌产品</a:t>
            </a:r>
            <a:endParaRPr lang="zh-CN" altLang="en-US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相关的事实</a:t>
            </a:r>
            <a:endParaRPr lang="zh-CN" altLang="en-US" b="1">
              <a:solidFill>
                <a:srgbClr val="FC0128"/>
              </a:solidFill>
            </a:endParaRPr>
          </a:p>
        </p:txBody>
      </p:sp>
      <p:sp>
        <p:nvSpPr>
          <p:cNvPr id="33796" name="Rectangle 4"/>
          <p:cNvSpPr/>
          <p:nvPr/>
        </p:nvSpPr>
        <p:spPr>
          <a:xfrm>
            <a:off x="4692650" y="2063750"/>
            <a:ext cx="2273300" cy="10541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7184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形成品牌行销</a:t>
            </a:r>
            <a:endParaRPr lang="zh-CN" altLang="en-US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计划</a:t>
            </a:r>
            <a:endParaRPr lang="zh-CN" altLang="en-US" b="1">
              <a:solidFill>
                <a:srgbClr val="FC0128"/>
              </a:solidFill>
            </a:endParaRPr>
          </a:p>
        </p:txBody>
      </p:sp>
      <p:sp>
        <p:nvSpPr>
          <p:cNvPr id="33797" name="Rectangle 5"/>
          <p:cNvSpPr/>
          <p:nvPr/>
        </p:nvSpPr>
        <p:spPr>
          <a:xfrm>
            <a:off x="7816850" y="2063750"/>
            <a:ext cx="2273300" cy="10541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7184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形成品牌传播</a:t>
            </a:r>
            <a:endParaRPr lang="zh-CN" altLang="en-US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C0128"/>
                </a:solidFill>
              </a:rPr>
              <a:t>计划</a:t>
            </a:r>
            <a:endParaRPr lang="zh-CN" altLang="en-US" b="1">
              <a:solidFill>
                <a:srgbClr val="FC0128"/>
              </a:solidFill>
            </a:endParaRPr>
          </a:p>
        </p:txBody>
      </p:sp>
      <p:cxnSp>
        <p:nvCxnSpPr>
          <p:cNvPr id="33798" name="Line 6"/>
          <p:cNvCxnSpPr/>
          <p:nvPr/>
        </p:nvCxnSpPr>
        <p:spPr>
          <a:xfrm>
            <a:off x="3924300" y="2667000"/>
            <a:ext cx="762000" cy="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tailEnd type="stealth" len="lg"/>
          </a:ln>
          <a:effectLst/>
        </p:spPr>
      </p:cxnSp>
      <p:cxnSp>
        <p:nvCxnSpPr>
          <p:cNvPr id="33799" name="Line 7"/>
          <p:cNvCxnSpPr/>
          <p:nvPr/>
        </p:nvCxnSpPr>
        <p:spPr>
          <a:xfrm>
            <a:off x="7048500" y="2667000"/>
            <a:ext cx="762000" cy="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tailEnd type="stealth" len="lg"/>
          </a:ln>
          <a:effectLst/>
        </p:spPr>
      </p:cxnSp>
      <p:sp>
        <p:nvSpPr>
          <p:cNvPr id="33800" name="Rectangle 8"/>
          <p:cNvSpPr/>
          <p:nvPr/>
        </p:nvSpPr>
        <p:spPr>
          <a:xfrm>
            <a:off x="1562100" y="3505200"/>
            <a:ext cx="3429000" cy="26479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zh-CN" sz="2400"/>
              <a:t>Sales</a:t>
            </a:r>
            <a:endParaRPr lang="en-US" altLang="zh-CN" sz="2400"/>
          </a:p>
          <a:p>
            <a:pPr marL="0" lvl="0" indent="0" algn="just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/>
              <a:t>偏好</a:t>
            </a:r>
            <a:endParaRPr lang="zh-CN" altLang="en-US" sz="2400">
              <a:latin typeface="宋体" pitchFamily="2" charset="-122"/>
            </a:endParaRPr>
          </a:p>
          <a:p>
            <a:pPr marL="0" lvl="0" indent="0" algn="just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/>
              <a:t>消费者</a:t>
            </a:r>
            <a:r>
              <a:rPr lang="en-US" altLang="zh-CN" sz="2400"/>
              <a:t>A&amp;U</a:t>
            </a:r>
            <a:endParaRPr lang="en-US" altLang="zh-CN" sz="2400"/>
          </a:p>
          <a:p>
            <a:pPr marL="0" lvl="0" indent="0" algn="just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/>
              <a:t>对广告的偏好及知名度</a:t>
            </a:r>
            <a:endParaRPr lang="zh-CN" altLang="en-US" sz="2400">
              <a:latin typeface="宋体" pitchFamily="2" charset="-122"/>
            </a:endParaRPr>
          </a:p>
          <a:p>
            <a:pPr marL="0" lvl="0" indent="0" algn="just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/>
              <a:t>消费者的生活形态</a:t>
            </a:r>
            <a:endParaRPr lang="zh-CN" altLang="en-US" sz="2400">
              <a:latin typeface="宋体" pitchFamily="2" charset="-122"/>
            </a:endParaRPr>
          </a:p>
          <a:p>
            <a:pPr marL="0" lvl="0" indent="0" algn="just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/>
              <a:t>4</a:t>
            </a:r>
            <a:r>
              <a:rPr lang="en-US" altLang="zh-CN" sz="2400"/>
              <a:t>P</a:t>
            </a:r>
            <a:r>
              <a:rPr lang="zh-CN" altLang="en-US" sz="2400"/>
              <a:t>的决策及历史</a:t>
            </a:r>
            <a:endParaRPr lang="zh-CN" altLang="en-US" sz="2400"/>
          </a:p>
        </p:txBody>
      </p:sp>
      <p:sp>
        <p:nvSpPr>
          <p:cNvPr id="33801" name="Rectangle 9"/>
          <p:cNvSpPr/>
          <p:nvPr/>
        </p:nvSpPr>
        <p:spPr>
          <a:xfrm>
            <a:off x="4838700" y="3505200"/>
            <a:ext cx="3429000" cy="13335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/>
              <a:t>行销目标</a:t>
            </a:r>
            <a:endParaRPr lang="zh-CN" altLang="en-US" sz="2400">
              <a:latin typeface="宋体" pitchFamily="2" charset="-122"/>
            </a:endParaRPr>
          </a:p>
          <a:p>
            <a:pPr marL="0" lvl="0" indent="0" algn="just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/>
              <a:t>行销对象</a:t>
            </a:r>
            <a:endParaRPr lang="zh-CN" altLang="en-US" sz="2400">
              <a:latin typeface="宋体" pitchFamily="2" charset="-122"/>
            </a:endParaRPr>
          </a:p>
          <a:p>
            <a:pPr marL="0" lvl="0" indent="0" algn="just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400"/>
              <a:t>行销策略</a:t>
            </a:r>
            <a:endParaRPr lang="zh-CN" altLang="en-US" sz="2400"/>
          </a:p>
        </p:txBody>
      </p:sp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Rectangle 2"/>
          <p:cNvSpPr>
            <a:spLocks noGrp="1"/>
          </p:cNvSpPr>
          <p:nvPr>
            <p:ph type="body" idx="1"/>
          </p:nvPr>
        </p:nvSpPr>
        <p:spPr>
          <a:xfrm>
            <a:off x="1654175" y="2044700"/>
            <a:ext cx="4022725" cy="3213100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None/>
            </a:pPr>
            <a:r>
              <a:rPr lang="zh-CN" altLang="en-US" sz="2400" b="1">
                <a:latin typeface="宋体" pitchFamily="2" charset="-122"/>
              </a:rPr>
              <a:t>理性和数字、逻辑</a:t>
            </a:r>
            <a:endParaRPr lang="zh-CN" altLang="en-US" sz="2400" b="1">
              <a:latin typeface="宋体" pitchFamily="2" charset="-122"/>
            </a:endParaRPr>
          </a:p>
          <a:p>
            <a:pPr lvl="0" algn="just">
              <a:buNone/>
            </a:pPr>
            <a:endParaRPr lang="zh-CN" altLang="en-US" sz="2400" b="1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 sz="2400" b="1">
                <a:latin typeface="宋体" pitchFamily="2" charset="-122"/>
              </a:rPr>
              <a:t>左脑的分析</a:t>
            </a:r>
            <a:endParaRPr lang="zh-CN" altLang="en-US" sz="2400" b="1">
              <a:latin typeface="宋体" pitchFamily="2" charset="-122"/>
            </a:endParaRPr>
          </a:p>
          <a:p>
            <a:pPr lvl="0" algn="just">
              <a:buNone/>
            </a:pPr>
            <a:endParaRPr lang="zh-CN" altLang="en-US" sz="2400" b="1">
              <a:latin typeface="宋体" pitchFamily="2" charset="-122"/>
            </a:endParaRPr>
          </a:p>
          <a:p>
            <a:pPr lvl="0" algn="just">
              <a:buNone/>
            </a:pPr>
            <a:r>
              <a:rPr lang="en-US" altLang="zh-CN" sz="2400" b="1"/>
              <a:t>Insight</a:t>
            </a:r>
            <a:r>
              <a:rPr lang="zh-CN" altLang="en-US" sz="2400" b="1"/>
              <a:t>有没有,完全看个人	</a:t>
            </a:r>
            <a:endParaRPr lang="zh-TW" altLang="en-US" sz="2400" b="1"/>
          </a:p>
        </p:txBody>
      </p:sp>
      <p:sp>
        <p:nvSpPr>
          <p:cNvPr id="34819" name="Rectangle 3"/>
          <p:cNvSpPr/>
          <p:nvPr/>
        </p:nvSpPr>
        <p:spPr>
          <a:xfrm>
            <a:off x="6134100" y="2286000"/>
            <a:ext cx="3733800" cy="20637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eaLnBrk="1" hangingPunct="1">
              <a:buClrTx/>
              <a:buSzTx/>
              <a:buFontTx/>
              <a:buNone/>
            </a:pPr>
            <a:r>
              <a:rPr lang="zh-CN" altLang="en-US" sz="2400" b="1">
                <a:latin typeface="宋体" pitchFamily="2" charset="-122"/>
              </a:rPr>
              <a:t>是否可能在理性的过程中,</a:t>
            </a:r>
            <a:endParaRPr lang="zh-CN" altLang="en-US" sz="2400" b="1">
              <a:latin typeface="宋体" pitchFamily="2" charset="-122"/>
            </a:endParaRPr>
          </a:p>
          <a:p>
            <a:pPr marL="0" lvl="0" indent="0" algn="just" eaLnBrk="1" hangingPunct="1">
              <a:buClrTx/>
              <a:buSzTx/>
              <a:buFontTx/>
              <a:buNone/>
            </a:pPr>
            <a:r>
              <a:rPr lang="zh-CN" altLang="en-US" sz="2400" b="1">
                <a:latin typeface="宋体" pitchFamily="2" charset="-122"/>
              </a:rPr>
              <a:t>加入感性的步骤</a:t>
            </a:r>
            <a:endParaRPr lang="zh-CN" altLang="en-US" sz="2400" b="1">
              <a:latin typeface="宋体" pitchFamily="2" charset="-122"/>
            </a:endParaRPr>
          </a:p>
          <a:p>
            <a:pPr marL="0" lvl="0" indent="0" algn="just" eaLnBrk="1" hangingPunct="1">
              <a:buClrTx/>
              <a:buSzTx/>
              <a:buFontTx/>
              <a:buNone/>
            </a:pPr>
            <a:r>
              <a:rPr lang="zh-CN" altLang="en-US" sz="2400" b="1">
                <a:latin typeface="宋体" pitchFamily="2" charset="-122"/>
              </a:rPr>
              <a:t>使我们有意识的去探索</a:t>
            </a:r>
            <a:endParaRPr lang="zh-CN" altLang="en-US" sz="2400" b="1">
              <a:latin typeface="宋体" pitchFamily="2" charset="-122"/>
            </a:endParaRPr>
          </a:p>
          <a:p>
            <a:pPr marL="0" lvl="0" indent="0" algn="just" eaLnBrk="1" hangingPunct="1">
              <a:buClrTx/>
              <a:buSzTx/>
              <a:buFontTx/>
              <a:buNone/>
            </a:pPr>
            <a:r>
              <a:rPr lang="zh-CN" altLang="en-US" sz="2400" b="1">
                <a:latin typeface="宋体" pitchFamily="2" charset="-122"/>
              </a:rPr>
              <a:t>消费者右脑的无限可能?</a:t>
            </a:r>
            <a:endParaRPr lang="zh-CN" altLang="en-US" sz="2400" b="1">
              <a:latin typeface="宋体" pitchFamily="2" charset="-122"/>
            </a:endParaRPr>
          </a:p>
        </p:txBody>
      </p:sp>
      <p:sp>
        <p:nvSpPr>
          <p:cNvPr id="34820" name="AutoShape 4"/>
          <p:cNvSpPr/>
          <p:nvPr/>
        </p:nvSpPr>
        <p:spPr>
          <a:xfrm>
            <a:off x="4921250" y="3206750"/>
            <a:ext cx="825500" cy="368300"/>
          </a:xfrm>
          <a:prstGeom prst="rightArrow">
            <a:avLst>
              <a:gd name="adj1" fmla="val 75009"/>
              <a:gd name="adj2" fmla="val 112079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Rectangle 2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defTabSz="661988">
              <a:buNone/>
            </a:pPr>
            <a:r>
              <a:rPr lang="en-US" altLang="zh-TW" sz="3600" b="1">
                <a:solidFill>
                  <a:srgbClr val="FAFD00"/>
                </a:solidFill>
              </a:rPr>
              <a:t>	</a:t>
            </a:r>
            <a:endParaRPr lang="en-US" altLang="zh-TW" sz="3600" b="1">
              <a:solidFill>
                <a:srgbClr val="FAFD00"/>
              </a:solidFill>
            </a:endParaRPr>
          </a:p>
          <a:p>
            <a:pPr marL="342900" lvl="0" indent="-342900" defTabSz="661988">
              <a:buNone/>
            </a:pPr>
            <a:r>
              <a:rPr lang="zh-CN" altLang="en-US" sz="3600" b="1">
                <a:solidFill>
                  <a:srgbClr val="FAFD00"/>
                </a:solidFill>
              </a:rPr>
              <a:t>		</a:t>
            </a:r>
            <a:r>
              <a:rPr lang="en-US" altLang="zh-CN" sz="3600" b="1">
                <a:solidFill>
                  <a:srgbClr val="FAFD00"/>
                </a:solidFill>
              </a:rPr>
              <a:t>Soft Values	&amp;	 Hard Values</a:t>
            </a:r>
            <a:endParaRPr lang="en-US" altLang="zh-CN" sz="3600" b="1">
              <a:solidFill>
                <a:srgbClr val="FAFD00"/>
              </a:solidFill>
            </a:endParaRPr>
          </a:p>
          <a:p>
            <a:pPr marL="342900" lvl="0" indent="-342900" defTabSz="661988">
              <a:buNone/>
            </a:pPr>
            <a:endParaRPr lang="en-US" altLang="zh-CN" sz="3600" b="1">
              <a:solidFill>
                <a:srgbClr val="FAFD00"/>
              </a:solidFill>
            </a:endParaRPr>
          </a:p>
          <a:p>
            <a:pPr marL="342900" lvl="0" indent="-342900" defTabSz="661988">
              <a:buNone/>
            </a:pPr>
            <a:r>
              <a:rPr lang="en-US" altLang="zh-CN" sz="3600" b="1">
                <a:solidFill>
                  <a:srgbClr val="FAFD00"/>
                </a:solidFill>
              </a:rPr>
              <a:t>		</a:t>
            </a:r>
            <a:r>
              <a:rPr lang="zh-CN" altLang="en-US" sz="3600" b="1">
                <a:solidFill>
                  <a:srgbClr val="FAFD00"/>
                </a:solidFill>
              </a:rPr>
              <a:t>软性的价值	       铁般事实的价值</a:t>
            </a:r>
            <a:endParaRPr lang="zh-CN" altLang="en-US" sz="3600" b="1">
              <a:solidFill>
                <a:srgbClr val="FAFD00"/>
              </a:solidFill>
            </a:endParaRPr>
          </a:p>
          <a:p>
            <a:pPr marL="342900" lvl="0" indent="-342900" defTabSz="661988">
              <a:buNone/>
            </a:pPr>
            <a:endParaRPr lang="zh-CN" altLang="en-US" sz="3600" b="1">
              <a:solidFill>
                <a:srgbClr val="FAFD00"/>
              </a:solidFill>
            </a:endParaRPr>
          </a:p>
        </p:txBody>
      </p:sp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Rectangle 2"/>
          <p:cNvSpPr>
            <a:spLocks noGrp="1"/>
          </p:cNvSpPr>
          <p:nvPr>
            <p:ph type="body" idx="1"/>
          </p:nvPr>
        </p:nvSpPr>
        <p:spPr>
          <a:xfrm>
            <a:off x="1257300" y="838200"/>
            <a:ext cx="8991600" cy="56181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/>
              <a:t>	</a:t>
            </a:r>
            <a:r>
              <a:rPr lang="zh-CN" altLang="en-US" sz="2400" b="1">
                <a:solidFill>
                  <a:srgbClr val="FAFD00"/>
                </a:solidFill>
              </a:rPr>
              <a:t>		</a:t>
            </a:r>
            <a:r>
              <a:rPr lang="en-US" altLang="zh-CN" sz="2400" b="1">
                <a:solidFill>
                  <a:srgbClr val="FAFD00"/>
                </a:solidFill>
              </a:rPr>
              <a:t>What to sing	 How to sing	To whom	   Basic elements</a:t>
            </a:r>
            <a:endParaRPr lang="en-US" altLang="zh-CN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rgbClr val="FAFD00"/>
                </a:solidFill>
              </a:rPr>
              <a:t>											   for success</a:t>
            </a:r>
            <a:endParaRPr lang="en-US" altLang="zh-CN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rgbClr val="FAFD00"/>
                </a:solidFill>
              </a:rPr>
              <a:t>			</a:t>
            </a:r>
            <a:r>
              <a:rPr lang="zh-CN" altLang="en-US" sz="2400" b="1">
                <a:solidFill>
                  <a:srgbClr val="FAFD00"/>
                </a:solidFill>
              </a:rPr>
              <a:t>歌曲的		 语调		吸引那一	   成功的本质</a:t>
            </a:r>
            <a:endParaRPr lang="zh-CN" altLang="en-US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FAFD00"/>
                </a:solidFill>
              </a:rPr>
              <a:t>			内容			 			群消费者	   是什麽	</a:t>
            </a:r>
            <a:endParaRPr lang="zh-CN" altLang="en-US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400"/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400"/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FAFD00"/>
                </a:solidFill>
              </a:rPr>
              <a:t> 周华健</a:t>
            </a:r>
            <a:r>
              <a:rPr lang="zh-CN" altLang="en-US" sz="2400"/>
              <a:t>	痴心			温柔/		      ?			   ?</a:t>
            </a:r>
            <a:endParaRPr lang="zh-CN" altLang="en-US" sz="2400"/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/>
              <a:t>						正义感/</a:t>
            </a:r>
            <a:endParaRPr lang="zh-CN" altLang="en-US" sz="2400"/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/>
              <a:t>						真诚/</a:t>
            </a:r>
            <a:endParaRPr lang="zh-CN" altLang="en-US" sz="2400"/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400"/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400"/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FAFD00"/>
                </a:solidFill>
              </a:rPr>
              <a:t> 张学友</a:t>
            </a:r>
            <a:r>
              <a:rPr lang="zh-CN" altLang="en-US" sz="2400"/>
              <a:t>	痴心			失落/		      ?			   ?</a:t>
            </a:r>
            <a:endParaRPr lang="zh-CN" altLang="en-US" sz="2400"/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/>
              <a:t>						痛苦/</a:t>
            </a:r>
            <a:endParaRPr lang="zh-CN" altLang="en-US" sz="2400"/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/>
              <a:t>						忧虑/	</a:t>
            </a:r>
            <a:endParaRPr lang="zh-CN" altLang="en-US" sz="2400"/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400"/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Rectangle 2"/>
          <p:cNvSpPr>
            <a:spLocks noGrp="1"/>
          </p:cNvSpPr>
          <p:nvPr>
            <p:ph type="body" idx="1"/>
          </p:nvPr>
        </p:nvSpPr>
        <p:spPr>
          <a:xfrm>
            <a:off x="1257300" y="838200"/>
            <a:ext cx="8991600" cy="56181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/>
              <a:t>		</a:t>
            </a:r>
            <a:r>
              <a:rPr lang="zh-CN" altLang="en-US" sz="2400" b="1">
                <a:solidFill>
                  <a:srgbClr val="FAFD00"/>
                </a:solidFill>
              </a:rPr>
              <a:t>	</a:t>
            </a:r>
            <a:r>
              <a:rPr lang="en-US" altLang="zh-CN" sz="2400" b="1">
                <a:solidFill>
                  <a:srgbClr val="FAFD00"/>
                </a:solidFill>
              </a:rPr>
              <a:t>What to sing	 How to sing	To whom	   Basic elements</a:t>
            </a:r>
            <a:endParaRPr lang="en-US" altLang="zh-CN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rgbClr val="FAFD00"/>
                </a:solidFill>
              </a:rPr>
              <a:t>											   for success</a:t>
            </a:r>
            <a:endParaRPr lang="en-US" altLang="zh-CN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rgbClr val="FAFD00"/>
                </a:solidFill>
              </a:rPr>
              <a:t>			</a:t>
            </a:r>
            <a:r>
              <a:rPr lang="zh-CN" altLang="en-US" sz="2400" b="1">
                <a:solidFill>
                  <a:srgbClr val="FAFD00"/>
                </a:solidFill>
              </a:rPr>
              <a:t>歌曲的		 语调		吸引那一	   成功的本质</a:t>
            </a:r>
            <a:endParaRPr lang="zh-CN" altLang="en-US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FAFD00"/>
                </a:solidFill>
              </a:rPr>
              <a:t>			内容			 			群消费者	   是什麽	</a:t>
            </a:r>
            <a:endParaRPr lang="zh-CN" altLang="en-US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FAFD00"/>
                </a:solidFill>
              </a:rPr>
              <a:t> 谢祯忠	</a:t>
            </a:r>
            <a:endParaRPr lang="zh-CN" altLang="en-US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FAFD00"/>
                </a:solidFill>
              </a:rPr>
              <a:t>						</a:t>
            </a:r>
            <a:endParaRPr lang="zh-CN" altLang="en-US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FAFD00"/>
                </a:solidFill>
              </a:rPr>
              <a:t>						</a:t>
            </a:r>
            <a:endParaRPr lang="zh-CN" altLang="en-US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FAFD00"/>
                </a:solidFill>
              </a:rPr>
              <a:t> 白崇亮	</a:t>
            </a:r>
            <a:endParaRPr lang="zh-CN" altLang="en-US" sz="2400" b="1">
              <a:solidFill>
                <a:srgbClr val="FAFD00"/>
              </a:solidFill>
            </a:endParaRPr>
          </a:p>
          <a:p>
            <a:pPr marL="342900" lvl="0" indent="-342900" algn="just" defTabSz="661988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400" b="1">
              <a:solidFill>
                <a:srgbClr val="FAFD00"/>
              </a:solidFill>
            </a:endParaRPr>
          </a:p>
        </p:txBody>
      </p:sp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cxnSp>
        <p:nvCxnSpPr>
          <p:cNvPr id="39938" name="Line 9"/>
          <p:cNvCxnSpPr/>
          <p:nvPr/>
        </p:nvCxnSpPr>
        <p:spPr>
          <a:xfrm flipH="1">
            <a:off x="2095500" y="3124200"/>
            <a:ext cx="0" cy="6858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39939" name="Line 10"/>
          <p:cNvCxnSpPr/>
          <p:nvPr/>
        </p:nvCxnSpPr>
        <p:spPr>
          <a:xfrm flipH="1">
            <a:off x="2247900" y="3124200"/>
            <a:ext cx="0" cy="6858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sp>
        <p:nvSpPr>
          <p:cNvPr id="39940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>
                <a:latin typeface="宋体" pitchFamily="2" charset="-122"/>
              </a:rPr>
              <a:t>如果你要塑造一个歌星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39941" name="Rectangle 3"/>
          <p:cNvSpPr/>
          <p:nvPr/>
        </p:nvSpPr>
        <p:spPr>
          <a:xfrm>
            <a:off x="1371600" y="1600200"/>
            <a:ext cx="2209800" cy="17526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7184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C0128"/>
                </a:solidFill>
              </a:rPr>
              <a:t>Hard Values</a:t>
            </a:r>
            <a:endParaRPr lang="en-US" altLang="zh-CN" sz="2400" b="1">
              <a:solidFill>
                <a:srgbClr val="FC0128"/>
              </a:solidFill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C0128"/>
                </a:solidFill>
              </a:rPr>
              <a:t>·  </a:t>
            </a:r>
            <a:r>
              <a:rPr lang="zh-CN" altLang="en-US" sz="2400" b="1">
                <a:solidFill>
                  <a:srgbClr val="FC0128"/>
                </a:solidFill>
              </a:rPr>
              <a:t>音色, 歌路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·  外型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·  年龄</a:t>
            </a:r>
            <a:endParaRPr lang="zh-CN" altLang="en-US" sz="2400" b="1">
              <a:solidFill>
                <a:srgbClr val="FC0128"/>
              </a:solidFill>
            </a:endParaRPr>
          </a:p>
        </p:txBody>
      </p:sp>
      <p:sp>
        <p:nvSpPr>
          <p:cNvPr id="39942" name="Rectangle 4"/>
          <p:cNvSpPr/>
          <p:nvPr/>
        </p:nvSpPr>
        <p:spPr>
          <a:xfrm>
            <a:off x="1371600" y="3657600"/>
            <a:ext cx="3200400" cy="27432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7184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C0128"/>
                </a:solidFill>
              </a:rPr>
              <a:t>Soft Values</a:t>
            </a:r>
            <a:endParaRPr lang="en-US" altLang="zh-CN" sz="2400" b="1">
              <a:solidFill>
                <a:srgbClr val="FC0128"/>
              </a:solidFill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 b="1">
                <a:solidFill>
                  <a:srgbClr val="FC0128"/>
                </a:solidFill>
              </a:rPr>
              <a:t>·  </a:t>
            </a:r>
            <a:r>
              <a:rPr lang="zh-CN" altLang="en-US" sz="2400" b="1">
                <a:solidFill>
                  <a:srgbClr val="FC0128"/>
                </a:solidFill>
              </a:rPr>
              <a:t>个性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·  </a:t>
            </a:r>
            <a:r>
              <a:rPr lang="en-US" altLang="zh-CN" sz="2400" b="1">
                <a:solidFill>
                  <a:srgbClr val="FC0128"/>
                </a:solidFill>
              </a:rPr>
              <a:t>Tone/</a:t>
            </a:r>
            <a:r>
              <a:rPr lang="zh-CN" altLang="en-US" sz="2400" b="1">
                <a:solidFill>
                  <a:srgbClr val="FC0128"/>
                </a:solidFill>
              </a:rPr>
              <a:t>风格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·  歌曲的内涵所反映的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  个性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·  歌迷和歌手的"关系"</a:t>
            </a:r>
            <a:endParaRPr lang="zh-CN" altLang="en-US" sz="2400" b="1">
              <a:solidFill>
                <a:srgbClr val="FC0128"/>
              </a:solidFill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·  有哪一些这个歌手的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  特质决定了这份关系</a:t>
            </a:r>
            <a:endParaRPr lang="zh-CN" altLang="en-US" sz="2400" b="1">
              <a:solidFill>
                <a:srgbClr val="FC0128"/>
              </a:solidFill>
            </a:endParaRPr>
          </a:p>
        </p:txBody>
      </p:sp>
      <p:sp>
        <p:nvSpPr>
          <p:cNvPr id="39943" name="Rectangle 5"/>
          <p:cNvSpPr/>
          <p:nvPr/>
        </p:nvSpPr>
        <p:spPr>
          <a:xfrm>
            <a:off x="5194300" y="2444750"/>
            <a:ext cx="1206500" cy="21971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7184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000" b="1">
                <a:solidFill>
                  <a:srgbClr val="FC0128"/>
                </a:solidFill>
              </a:rPr>
              <a:t>决定</a:t>
            </a:r>
            <a:endParaRPr lang="zh-CN" altLang="en-US" sz="30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000" b="1">
                <a:solidFill>
                  <a:srgbClr val="FC0128"/>
                </a:solidFill>
              </a:rPr>
              <a:t>成功</a:t>
            </a:r>
            <a:endParaRPr lang="zh-CN" altLang="en-US" sz="30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000" b="1">
                <a:solidFill>
                  <a:srgbClr val="FC0128"/>
                </a:solidFill>
              </a:rPr>
              <a:t>的本质</a:t>
            </a:r>
            <a:endParaRPr lang="zh-CN" altLang="en-US" sz="3000" b="1">
              <a:solidFill>
                <a:srgbClr val="FC0128"/>
              </a:solidFill>
            </a:endParaRPr>
          </a:p>
        </p:txBody>
      </p:sp>
      <p:sp>
        <p:nvSpPr>
          <p:cNvPr id="39944" name="Rectangle 6"/>
          <p:cNvSpPr/>
          <p:nvPr/>
        </p:nvSpPr>
        <p:spPr>
          <a:xfrm>
            <a:off x="6629400" y="2667000"/>
            <a:ext cx="1600200" cy="98425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7184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唱片的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行销策略</a:t>
            </a:r>
            <a:endParaRPr lang="zh-TW" altLang="en-US" sz="2000" b="1">
              <a:solidFill>
                <a:srgbClr val="FC0128"/>
              </a:solidFill>
            </a:endParaRPr>
          </a:p>
        </p:txBody>
      </p:sp>
      <p:sp>
        <p:nvSpPr>
          <p:cNvPr id="39945" name="Rectangle 7"/>
          <p:cNvSpPr/>
          <p:nvPr/>
        </p:nvSpPr>
        <p:spPr>
          <a:xfrm>
            <a:off x="8458200" y="2743200"/>
            <a:ext cx="1752600" cy="9906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7184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唱片的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传播策略</a:t>
            </a:r>
            <a:endParaRPr lang="zh-CN" altLang="en-US" sz="2400" b="1">
              <a:solidFill>
                <a:srgbClr val="FC0128"/>
              </a:solidFill>
            </a:endParaRPr>
          </a:p>
        </p:txBody>
      </p:sp>
      <p:sp>
        <p:nvSpPr>
          <p:cNvPr id="39946" name="Rectangle 8"/>
          <p:cNvSpPr/>
          <p:nvPr/>
        </p:nvSpPr>
        <p:spPr>
          <a:xfrm>
            <a:off x="8458200" y="4267200"/>
            <a:ext cx="1828800" cy="825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7184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计划的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执行</a:t>
            </a:r>
            <a:endParaRPr lang="zh-CN" altLang="en-US" sz="2400" b="1">
              <a:solidFill>
                <a:srgbClr val="FC0128"/>
              </a:solidFill>
            </a:endParaRPr>
          </a:p>
        </p:txBody>
      </p:sp>
      <p:cxnSp>
        <p:nvCxnSpPr>
          <p:cNvPr id="39947" name="Line 11"/>
          <p:cNvCxnSpPr/>
          <p:nvPr/>
        </p:nvCxnSpPr>
        <p:spPr>
          <a:xfrm flipH="1" flipV="1">
            <a:off x="4876800" y="3048000"/>
            <a:ext cx="0" cy="24384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39948" name="Line 12"/>
          <p:cNvCxnSpPr/>
          <p:nvPr/>
        </p:nvCxnSpPr>
        <p:spPr>
          <a:xfrm>
            <a:off x="3657600" y="3048000"/>
            <a:ext cx="12192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39949" name="Line 13"/>
          <p:cNvCxnSpPr/>
          <p:nvPr/>
        </p:nvCxnSpPr>
        <p:spPr>
          <a:xfrm>
            <a:off x="4648200" y="54864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39950" name="Line 14"/>
          <p:cNvCxnSpPr/>
          <p:nvPr/>
        </p:nvCxnSpPr>
        <p:spPr>
          <a:xfrm>
            <a:off x="4876800" y="37338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/>
          </a:ln>
          <a:effectLst/>
        </p:spPr>
      </p:cxnSp>
      <p:cxnSp>
        <p:nvCxnSpPr>
          <p:cNvPr id="39951" name="Line 15"/>
          <p:cNvCxnSpPr/>
          <p:nvPr/>
        </p:nvCxnSpPr>
        <p:spPr>
          <a:xfrm>
            <a:off x="8153400" y="33528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/>
          </a:ln>
          <a:effectLst/>
        </p:spPr>
      </p:cxnSp>
      <p:cxnSp>
        <p:nvCxnSpPr>
          <p:cNvPr id="39952" name="Line 16"/>
          <p:cNvCxnSpPr/>
          <p:nvPr/>
        </p:nvCxnSpPr>
        <p:spPr>
          <a:xfrm>
            <a:off x="8153400" y="47244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/>
          </a:ln>
          <a:effectLst/>
        </p:spPr>
      </p:cxnSp>
      <p:cxnSp>
        <p:nvCxnSpPr>
          <p:cNvPr id="39953" name="Line 17"/>
          <p:cNvCxnSpPr/>
          <p:nvPr/>
        </p:nvCxnSpPr>
        <p:spPr>
          <a:xfrm>
            <a:off x="6324600" y="33528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/>
          </a:ln>
          <a:effectLst/>
        </p:spPr>
      </p:cxnSp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品牌塑造的过程好像在做媒婆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40963" name="Oval 3"/>
          <p:cNvSpPr/>
          <p:nvPr/>
        </p:nvSpPr>
        <p:spPr>
          <a:xfrm>
            <a:off x="1981200" y="1371600"/>
            <a:ext cx="2590800" cy="14478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品牌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及其独特的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价值观</a:t>
            </a:r>
            <a:endParaRPr lang="zh-CN" altLang="en-US" sz="2400" b="1">
              <a:solidFill>
                <a:srgbClr val="FC0128"/>
              </a:solidFill>
            </a:endParaRPr>
          </a:p>
        </p:txBody>
      </p:sp>
      <p:sp>
        <p:nvSpPr>
          <p:cNvPr id="40964" name="Oval 4"/>
          <p:cNvSpPr/>
          <p:nvPr/>
        </p:nvSpPr>
        <p:spPr>
          <a:xfrm>
            <a:off x="6064250" y="1295400"/>
            <a:ext cx="3079750" cy="144145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消费者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及其个人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价值观</a:t>
            </a:r>
            <a:endParaRPr lang="zh-CN" altLang="en-US" sz="2400" b="1">
              <a:solidFill>
                <a:srgbClr val="FC0128"/>
              </a:solidFill>
            </a:endParaRP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4572000" y="2825750"/>
            <a:ext cx="1547813" cy="3492500"/>
          </a:xfrm>
          <a:prstGeom prst="rect">
            <a:avLst/>
          </a:prstGeom>
          <a:solidFill>
            <a:srgbClr val="618FFD"/>
          </a:solidFill>
          <a:ln w="12700">
            <a:solidFill>
              <a:schemeClr val="tx1"/>
            </a:solidFill>
            <a:miter lim="800000"/>
          </a:ln>
          <a:effectLst>
            <a:outerShdw dist="71842" dir="2700000" algn="ctr" rotWithShape="0">
              <a:schemeClr val="tx1"/>
            </a:outerShdw>
          </a:effectLst>
        </p:spPr>
        <p:txBody>
          <a:bodyPr vert="eaVert" lIns="92075" tIns="46038" rIns="92075" bIns="46038">
            <a:sp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>
              <a:lnSpc>
                <a:spcPct val="110000"/>
              </a:lnSpc>
              <a:spcBef>
                <a:spcPct val="20000"/>
              </a:spcBef>
            </a:pPr>
            <a:r>
              <a:rPr lang="en-US" altLang="zh-TW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	</a:t>
            </a:r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占有一席之地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just" eaLnBrk="1" hangingPunct="1">
              <a:lnSpc>
                <a:spcPct val="110000"/>
              </a:lnSpc>
              <a:spcBef>
                <a:spcPct val="20000"/>
              </a:spcBef>
            </a:pPr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因此品牌在消费者生命中</a:t>
            </a:r>
            <a:endParaRPr lang="zh-TW" altLang="en-US" sz="24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  <a:p>
            <a:pPr marL="0" marR="0" lvl="0" indent="0" algn="just" eaLnBrk="1" hangingPunct="1">
              <a:lnSpc>
                <a:spcPct val="110000"/>
              </a:lnSpc>
              <a:spcBef>
                <a:spcPct val="20000"/>
              </a:spcBef>
            </a:pPr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互动产生关系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  <p:cxnSp>
        <p:nvCxnSpPr>
          <p:cNvPr id="40966" name="Line 6"/>
          <p:cNvCxnSpPr/>
          <p:nvPr/>
        </p:nvCxnSpPr>
        <p:spPr>
          <a:xfrm flipH="1" flipV="1">
            <a:off x="4305300" y="2590800"/>
            <a:ext cx="228600" cy="2286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 len="lg"/>
          </a:ln>
          <a:effectLst/>
        </p:spPr>
      </p:cxnSp>
      <p:cxnSp>
        <p:nvCxnSpPr>
          <p:cNvPr id="40967" name="Line 7"/>
          <p:cNvCxnSpPr/>
          <p:nvPr/>
        </p:nvCxnSpPr>
        <p:spPr>
          <a:xfrm flipV="1">
            <a:off x="6210300" y="2590800"/>
            <a:ext cx="228600" cy="2286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 len="lg"/>
          </a:ln>
          <a:effectLst/>
        </p:spPr>
      </p:cxnSp>
    </p:spTree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Rectangle 2"/>
          <p:cNvSpPr/>
          <p:nvPr/>
        </p:nvSpPr>
        <p:spPr>
          <a:xfrm>
            <a:off x="1500188" y="381000"/>
            <a:ext cx="8101012" cy="11493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defTabSz="76200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>
                <a:solidFill>
                  <a:srgbClr val="FAFD00"/>
                </a:solidFill>
              </a:rPr>
              <a:t>品牌资产的金字塔</a:t>
            </a:r>
            <a:endParaRPr lang="zh-CN" altLang="en-US" sz="3600" b="1">
              <a:solidFill>
                <a:srgbClr val="FAFD00"/>
              </a:solidFill>
            </a:endParaRPr>
          </a:p>
        </p:txBody>
      </p:sp>
      <p:sp>
        <p:nvSpPr>
          <p:cNvPr id="41987" name="AutoShape 3"/>
          <p:cNvSpPr/>
          <p:nvPr/>
        </p:nvSpPr>
        <p:spPr>
          <a:xfrm>
            <a:off x="5160963" y="1612900"/>
            <a:ext cx="4116387" cy="4581525"/>
          </a:xfrm>
          <a:prstGeom prst="rtTriangle">
            <a:avLst/>
          </a:prstGeom>
          <a:solidFill>
            <a:srgbClr val="3365FB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41988" name="AutoShape 4"/>
          <p:cNvSpPr/>
          <p:nvPr/>
        </p:nvSpPr>
        <p:spPr>
          <a:xfrm>
            <a:off x="1744663" y="1612900"/>
            <a:ext cx="6818312" cy="4581525"/>
          </a:xfrm>
          <a:prstGeom prst="triangle">
            <a:avLst>
              <a:gd name="adj" fmla="val 49995"/>
            </a:avLst>
          </a:prstGeom>
          <a:solidFill>
            <a:srgbClr val="618FFD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cxnSp>
        <p:nvCxnSpPr>
          <p:cNvPr id="41989" name="Line 5"/>
          <p:cNvCxnSpPr/>
          <p:nvPr/>
        </p:nvCxnSpPr>
        <p:spPr>
          <a:xfrm>
            <a:off x="2214563" y="5588000"/>
            <a:ext cx="5876925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41990" name="Line 6"/>
          <p:cNvCxnSpPr/>
          <p:nvPr/>
        </p:nvCxnSpPr>
        <p:spPr>
          <a:xfrm>
            <a:off x="2690813" y="4975225"/>
            <a:ext cx="4924425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41991" name="Line 7"/>
          <p:cNvCxnSpPr/>
          <p:nvPr/>
        </p:nvCxnSpPr>
        <p:spPr>
          <a:xfrm>
            <a:off x="3644900" y="3673475"/>
            <a:ext cx="3017838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41992" name="Line 8"/>
          <p:cNvCxnSpPr/>
          <p:nvPr/>
        </p:nvCxnSpPr>
        <p:spPr>
          <a:xfrm>
            <a:off x="4121150" y="3060700"/>
            <a:ext cx="2065338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41993" name="Line 9"/>
          <p:cNvCxnSpPr/>
          <p:nvPr/>
        </p:nvCxnSpPr>
        <p:spPr>
          <a:xfrm>
            <a:off x="4518025" y="2525713"/>
            <a:ext cx="12700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41994" name="Line 10"/>
          <p:cNvCxnSpPr/>
          <p:nvPr/>
        </p:nvCxnSpPr>
        <p:spPr>
          <a:xfrm>
            <a:off x="3168650" y="4286250"/>
            <a:ext cx="3970338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sp>
        <p:nvSpPr>
          <p:cNvPr id="41995" name="AutoShape 11"/>
          <p:cNvSpPr/>
          <p:nvPr/>
        </p:nvSpPr>
        <p:spPr>
          <a:xfrm>
            <a:off x="8653463" y="5670550"/>
            <a:ext cx="941387" cy="523875"/>
          </a:xfrm>
          <a:prstGeom prst="parallelogram">
            <a:avLst>
              <a:gd name="adj" fmla="val 44916"/>
            </a:avLst>
          </a:prstGeom>
          <a:solidFill>
            <a:schemeClr val="bg1"/>
          </a:solidFill>
          <a:ln w="12700">
            <a:solidFill>
              <a:schemeClr val="bg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41996" name="Rectangle 12"/>
          <p:cNvSpPr>
            <a:spLocks noChangeArrowheads="1"/>
          </p:cNvSpPr>
          <p:nvPr/>
        </p:nvSpPr>
        <p:spPr bwMode="auto">
          <a:xfrm>
            <a:off x="2216150" y="5741988"/>
            <a:ext cx="6429375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76200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spc="0">
                <a:effectLst>
                  <a:outerShdw blurRad="38100" dist="38100" dir="2700000" algn="tl">
                    <a:schemeClr val="bg2"/>
                  </a:outerShdw>
                </a:effectLst>
              </a:rPr>
              <a:t>基本的产品功能与呈现方式</a:t>
            </a:r>
            <a:endParaRPr lang="zh-TW" altLang="en-US" b="1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</a:endParaRPr>
          </a:p>
        </p:txBody>
      </p:sp>
      <p:sp>
        <p:nvSpPr>
          <p:cNvPr id="41997" name="Rectangle 13"/>
          <p:cNvSpPr>
            <a:spLocks noChangeArrowheads="1"/>
          </p:cNvSpPr>
          <p:nvPr/>
        </p:nvSpPr>
        <p:spPr bwMode="auto">
          <a:xfrm>
            <a:off x="2617788" y="5129213"/>
            <a:ext cx="52197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76200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spc="0">
                <a:effectLst>
                  <a:outerShdw blurRad="38100" dist="38100" dir="2700000" algn="tl">
                    <a:schemeClr val="bg2"/>
                  </a:outerShdw>
                </a:effectLst>
              </a:rPr>
              <a:t>铺货通路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</a:endParaRPr>
          </a:p>
        </p:txBody>
      </p:sp>
      <p:sp>
        <p:nvSpPr>
          <p:cNvPr id="41998" name="Rectangle 14"/>
          <p:cNvSpPr>
            <a:spLocks noChangeArrowheads="1"/>
          </p:cNvSpPr>
          <p:nvPr/>
        </p:nvSpPr>
        <p:spPr bwMode="auto">
          <a:xfrm>
            <a:off x="3086100" y="4516438"/>
            <a:ext cx="4124325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76200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spc="0">
                <a:effectLst>
                  <a:outerShdw blurRad="38100" dist="38100" dir="2700000" algn="tl">
                    <a:schemeClr val="bg2"/>
                  </a:outerShdw>
                </a:effectLst>
              </a:rPr>
              <a:t>价格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</a:endParaRPr>
          </a:p>
        </p:txBody>
      </p:sp>
      <p:sp>
        <p:nvSpPr>
          <p:cNvPr id="41999" name="Rectangle 15"/>
          <p:cNvSpPr>
            <a:spLocks noChangeArrowheads="1"/>
          </p:cNvSpPr>
          <p:nvPr/>
        </p:nvSpPr>
        <p:spPr bwMode="auto">
          <a:xfrm>
            <a:off x="3486150" y="3827463"/>
            <a:ext cx="3516313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76200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spc="0">
                <a:effectLst>
                  <a:outerShdw blurRad="38100" dist="38100" dir="2700000" algn="tl">
                    <a:schemeClr val="bg2"/>
                  </a:outerShdw>
                </a:effectLst>
              </a:rPr>
              <a:t>知名度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</a:endParaRPr>
          </a:p>
        </p:txBody>
      </p:sp>
      <p:sp>
        <p:nvSpPr>
          <p:cNvPr id="42000" name="Rectangle 16"/>
          <p:cNvSpPr>
            <a:spLocks noChangeArrowheads="1"/>
          </p:cNvSpPr>
          <p:nvPr/>
        </p:nvSpPr>
        <p:spPr bwMode="auto">
          <a:xfrm>
            <a:off x="4125913" y="3214688"/>
            <a:ext cx="230505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76200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spc="0">
                <a:effectLst>
                  <a:outerShdw blurRad="38100" dist="38100" dir="2700000" algn="tl">
                    <a:schemeClr val="bg2"/>
                  </a:outerShdw>
                </a:effectLst>
              </a:rPr>
              <a:t>品牌联想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</a:endParaRPr>
          </a:p>
        </p:txBody>
      </p:sp>
      <p:sp>
        <p:nvSpPr>
          <p:cNvPr id="42001" name="Rectangle 17"/>
          <p:cNvSpPr>
            <a:spLocks noChangeArrowheads="1"/>
          </p:cNvSpPr>
          <p:nvPr/>
        </p:nvSpPr>
        <p:spPr bwMode="auto">
          <a:xfrm>
            <a:off x="4478338" y="2601913"/>
            <a:ext cx="1455737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76200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spc="0">
                <a:effectLst>
                  <a:outerShdw blurRad="38100" dist="38100" dir="2700000" algn="tl">
                    <a:schemeClr val="bg2"/>
                  </a:outerShdw>
                </a:effectLst>
              </a:rPr>
              <a:t>个性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</a:endParaRPr>
          </a:p>
        </p:txBody>
      </p:sp>
      <p:sp>
        <p:nvSpPr>
          <p:cNvPr id="42002" name="Rectangle 18"/>
          <p:cNvSpPr>
            <a:spLocks noChangeArrowheads="1"/>
          </p:cNvSpPr>
          <p:nvPr/>
        </p:nvSpPr>
        <p:spPr bwMode="auto">
          <a:xfrm>
            <a:off x="4368800" y="2065338"/>
            <a:ext cx="1697038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76200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spc="0">
                <a:effectLst>
                  <a:outerShdw blurRad="38100" dist="38100" dir="2700000" algn="tl">
                    <a:schemeClr val="bg2"/>
                  </a:outerShdw>
                </a:effectLst>
              </a:rPr>
              <a:t>关系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grpSp>
        <p:nvGrpSpPr>
          <p:cNvPr id="42003" name="Group 28"/>
          <p:cNvGrpSpPr/>
          <p:nvPr/>
        </p:nvGrpSpPr>
        <p:grpSpPr>
          <a:xfrm>
            <a:off x="8972550" y="1458913"/>
            <a:ext cx="463550" cy="4659312"/>
            <a:chOff x="5652" y="919"/>
            <a:chExt cx="292" cy="2935"/>
          </a:xfrm>
        </p:grpSpPr>
        <p:sp>
          <p:nvSpPr>
            <p:cNvPr id="42006" name="Rectangle 19"/>
            <p:cNvSpPr/>
            <p:nvPr/>
          </p:nvSpPr>
          <p:spPr>
            <a:xfrm>
              <a:off x="5752" y="1112"/>
              <a:ext cx="92" cy="2742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Pct val="65000"/>
                <a:buFont typeface="Monotype Sorts" pitchFamily="2" charset="2"/>
                <a:buChar char="n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AFD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Tx/>
                <a:buFontTx/>
                <a:buChar char="–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524000" indent="-1905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FF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1" lang="zh-TW" altLang="en-US" sz="2000" b="0" i="0" u="none" kern="1200" baseline="0">
                  <a:solidFill>
                    <a:schemeClr val="tx1"/>
                  </a:solidFill>
                  <a:effectLst/>
                  <a:latin typeface="+mn-lt"/>
                  <a:ea typeface="PMingLiU" pitchFamily="18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3000" b="1" i="1">
                <a:ea typeface="PMingLiU" pitchFamily="18" charset="-120"/>
              </a:endParaRPr>
            </a:p>
          </p:txBody>
        </p:sp>
        <p:sp>
          <p:nvSpPr>
            <p:cNvPr id="42007" name="AutoShape 20"/>
            <p:cNvSpPr/>
            <p:nvPr/>
          </p:nvSpPr>
          <p:spPr>
            <a:xfrm>
              <a:off x="5652" y="919"/>
              <a:ext cx="292" cy="282"/>
            </a:xfrm>
            <a:prstGeom prst="triangle">
              <a:avLst>
                <a:gd name="adj" fmla="val 499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Pct val="65000"/>
                <a:buFont typeface="Monotype Sorts" pitchFamily="2" charset="2"/>
                <a:buChar char="n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AFD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Tx/>
                <a:buFontTx/>
                <a:buChar char="–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524000" indent="-1905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FF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1" lang="zh-TW" altLang="en-US" sz="2000" b="0" i="0" u="none" kern="1200" baseline="0">
                  <a:solidFill>
                    <a:schemeClr val="tx1"/>
                  </a:solidFill>
                  <a:effectLst/>
                  <a:latin typeface="+mn-lt"/>
                  <a:ea typeface="PMingLiU" pitchFamily="18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3000" b="1" i="1">
                <a:ea typeface="PMingLiU" pitchFamily="18" charset="-120"/>
              </a:endParaRPr>
            </a:p>
          </p:txBody>
        </p:sp>
        <p:sp>
          <p:nvSpPr>
            <p:cNvPr id="42008" name="Rectangle 21"/>
            <p:cNvSpPr/>
            <p:nvPr/>
          </p:nvSpPr>
          <p:spPr>
            <a:xfrm>
              <a:off x="5752" y="3476"/>
              <a:ext cx="92" cy="8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Pct val="65000"/>
                <a:buFont typeface="Monotype Sorts" pitchFamily="2" charset="2"/>
                <a:buChar char="n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AFD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Tx/>
                <a:buFontTx/>
                <a:buChar char="–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524000" indent="-1905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FF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1" lang="zh-TW" altLang="en-US" sz="2000" b="0" i="0" u="none" kern="1200" baseline="0">
                  <a:solidFill>
                    <a:schemeClr val="tx1"/>
                  </a:solidFill>
                  <a:effectLst/>
                  <a:latin typeface="+mn-lt"/>
                  <a:ea typeface="PMingLiU" pitchFamily="18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3000" b="1" i="1">
                <a:ea typeface="PMingLiU" pitchFamily="18" charset="-120"/>
              </a:endParaRPr>
            </a:p>
          </p:txBody>
        </p:sp>
        <p:sp>
          <p:nvSpPr>
            <p:cNvPr id="42009" name="Rectangle 22"/>
            <p:cNvSpPr/>
            <p:nvPr/>
          </p:nvSpPr>
          <p:spPr>
            <a:xfrm>
              <a:off x="5752" y="3138"/>
              <a:ext cx="92" cy="8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Pct val="65000"/>
                <a:buFont typeface="Monotype Sorts" pitchFamily="2" charset="2"/>
                <a:buChar char="n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AFD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Tx/>
                <a:buFontTx/>
                <a:buChar char="–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524000" indent="-1905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FF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1" lang="zh-TW" altLang="en-US" sz="2000" b="0" i="0" u="none" kern="1200" baseline="0">
                  <a:solidFill>
                    <a:schemeClr val="tx1"/>
                  </a:solidFill>
                  <a:effectLst/>
                  <a:latin typeface="+mn-lt"/>
                  <a:ea typeface="PMingLiU" pitchFamily="18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3000" b="1" i="1">
                <a:ea typeface="PMingLiU" pitchFamily="18" charset="-120"/>
              </a:endParaRPr>
            </a:p>
          </p:txBody>
        </p:sp>
        <p:sp>
          <p:nvSpPr>
            <p:cNvPr id="42010" name="Rectangle 23"/>
            <p:cNvSpPr/>
            <p:nvPr/>
          </p:nvSpPr>
          <p:spPr>
            <a:xfrm>
              <a:off x="5752" y="2800"/>
              <a:ext cx="92" cy="8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Pct val="65000"/>
                <a:buFont typeface="Monotype Sorts" pitchFamily="2" charset="2"/>
                <a:buChar char="n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AFD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Tx/>
                <a:buFontTx/>
                <a:buChar char="–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524000" indent="-1905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FF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1" lang="zh-TW" altLang="en-US" sz="2000" b="0" i="0" u="none" kern="1200" baseline="0">
                  <a:solidFill>
                    <a:schemeClr val="tx1"/>
                  </a:solidFill>
                  <a:effectLst/>
                  <a:latin typeface="+mn-lt"/>
                  <a:ea typeface="PMingLiU" pitchFamily="18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3000" b="1" i="1">
                <a:ea typeface="PMingLiU" pitchFamily="18" charset="-120"/>
              </a:endParaRPr>
            </a:p>
          </p:txBody>
        </p:sp>
        <p:sp>
          <p:nvSpPr>
            <p:cNvPr id="42011" name="Rectangle 24"/>
            <p:cNvSpPr/>
            <p:nvPr/>
          </p:nvSpPr>
          <p:spPr>
            <a:xfrm>
              <a:off x="5752" y="2463"/>
              <a:ext cx="92" cy="8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Pct val="65000"/>
                <a:buFont typeface="Monotype Sorts" pitchFamily="2" charset="2"/>
                <a:buChar char="n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AFD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Tx/>
                <a:buFontTx/>
                <a:buChar char="–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524000" indent="-1905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FF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1" lang="zh-TW" altLang="en-US" sz="2000" b="0" i="0" u="none" kern="1200" baseline="0">
                  <a:solidFill>
                    <a:schemeClr val="tx1"/>
                  </a:solidFill>
                  <a:effectLst/>
                  <a:latin typeface="+mn-lt"/>
                  <a:ea typeface="PMingLiU" pitchFamily="18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3000" b="1" i="1">
                <a:ea typeface="PMingLiU" pitchFamily="18" charset="-120"/>
              </a:endParaRPr>
            </a:p>
          </p:txBody>
        </p:sp>
        <p:sp>
          <p:nvSpPr>
            <p:cNvPr id="42012" name="Rectangle 25"/>
            <p:cNvSpPr/>
            <p:nvPr/>
          </p:nvSpPr>
          <p:spPr>
            <a:xfrm>
              <a:off x="5752" y="2125"/>
              <a:ext cx="92" cy="8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Pct val="65000"/>
                <a:buFont typeface="Monotype Sorts" pitchFamily="2" charset="2"/>
                <a:buChar char="n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AFD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Tx/>
                <a:buFontTx/>
                <a:buChar char="–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524000" indent="-1905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FF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1" lang="zh-TW" altLang="en-US" sz="2000" b="0" i="0" u="none" kern="1200" baseline="0">
                  <a:solidFill>
                    <a:schemeClr val="tx1"/>
                  </a:solidFill>
                  <a:effectLst/>
                  <a:latin typeface="+mn-lt"/>
                  <a:ea typeface="PMingLiU" pitchFamily="18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3000" b="1" i="1">
                <a:ea typeface="PMingLiU" pitchFamily="18" charset="-120"/>
              </a:endParaRPr>
            </a:p>
          </p:txBody>
        </p:sp>
        <p:sp>
          <p:nvSpPr>
            <p:cNvPr id="42013" name="Rectangle 26"/>
            <p:cNvSpPr/>
            <p:nvPr/>
          </p:nvSpPr>
          <p:spPr>
            <a:xfrm>
              <a:off x="5752" y="1787"/>
              <a:ext cx="92" cy="137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Pct val="65000"/>
                <a:buFont typeface="Monotype Sorts" pitchFamily="2" charset="2"/>
                <a:buChar char="n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AFD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Tx/>
                <a:buFontTx/>
                <a:buChar char="–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524000" indent="-1905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FF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1" lang="zh-TW" altLang="en-US" sz="2000" b="0" i="0" u="none" kern="1200" baseline="0">
                  <a:solidFill>
                    <a:schemeClr val="tx1"/>
                  </a:solidFill>
                  <a:effectLst/>
                  <a:latin typeface="+mn-lt"/>
                  <a:ea typeface="PMingLiU" pitchFamily="18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3000" b="1" i="1">
                <a:ea typeface="PMingLiU" pitchFamily="18" charset="-120"/>
              </a:endParaRPr>
            </a:p>
          </p:txBody>
        </p:sp>
        <p:sp>
          <p:nvSpPr>
            <p:cNvPr id="42014" name="Rectangle 27"/>
            <p:cNvSpPr/>
            <p:nvPr/>
          </p:nvSpPr>
          <p:spPr>
            <a:xfrm>
              <a:off x="5752" y="1498"/>
              <a:ext cx="92" cy="8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Pct val="65000"/>
                <a:buFont typeface="Monotype Sorts" pitchFamily="2" charset="2"/>
                <a:buChar char="n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AFD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0600"/>
                </a:buClr>
                <a:buSzTx/>
                <a:buFontTx/>
                <a:buChar char="–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524000" indent="-190500" algn="l" defTabSz="914400" rtl="0" eaLnBrk="0" fontAlgn="base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FF00"/>
                </a:buClr>
                <a:buSzPct val="50000"/>
                <a:buFont typeface="Monotype Sorts" pitchFamily="2" charset="2"/>
                <a:buChar char="l"/>
                <a:defRPr kumimoji="1" lang="zh-TW" altLang="en-US" sz="2800" b="0" i="0" u="non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1" lang="zh-TW" altLang="en-US" sz="2000" b="0" i="0" u="none" kern="1200" baseline="0">
                  <a:solidFill>
                    <a:schemeClr val="tx1"/>
                  </a:solidFill>
                  <a:effectLst/>
                  <a:latin typeface="+mn-lt"/>
                  <a:ea typeface="PMingLiU" pitchFamily="18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TW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zh-CN" altLang="en-US" sz="3000" b="1" i="1">
                <a:ea typeface="PMingLiU" pitchFamily="18" charset="-120"/>
              </a:endParaRPr>
            </a:p>
          </p:txBody>
        </p:sp>
      </p:grpSp>
      <p:sp>
        <p:nvSpPr>
          <p:cNvPr id="42004" name="Rectangle 29"/>
          <p:cNvSpPr/>
          <p:nvPr/>
        </p:nvSpPr>
        <p:spPr>
          <a:xfrm>
            <a:off x="8382000" y="2754313"/>
            <a:ext cx="671513" cy="2286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vert="eaVert"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defTabSz="76200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/>
              <a:t>品牌忠实度</a:t>
            </a:r>
            <a:endParaRPr lang="zh-CN" altLang="en-US" sz="3200"/>
          </a:p>
        </p:txBody>
      </p:sp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身为专业的传播人你必须能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None/>
            </a:pPr>
            <a:endParaRPr lang="en-US" altLang="zh-TW" sz="3200" b="1"/>
          </a:p>
          <a:p>
            <a:pPr lvl="0" algn="just">
              <a:buNone/>
            </a:pPr>
            <a:r>
              <a:rPr lang="zh-CN" altLang="en-US" sz="3200" b="1"/>
              <a:t>够锐利, 能办识双方的价值观: 共通和互动.</a:t>
            </a:r>
            <a:endParaRPr lang="zh-CN" altLang="en-US" sz="3200" b="1"/>
          </a:p>
          <a:p>
            <a:pPr lvl="0" algn="just">
              <a:buNone/>
            </a:pPr>
            <a:r>
              <a:rPr lang="zh-CN" altLang="en-US" sz="3200" b="1"/>
              <a:t>够感性, 能找到启动消费者心扉的按钮.</a:t>
            </a:r>
            <a:endParaRPr lang="zh-CN" altLang="en-US" sz="3200" b="1"/>
          </a:p>
          <a:p>
            <a:pPr lvl="0" algn="just">
              <a:buNone/>
            </a:pPr>
            <a:r>
              <a:rPr lang="zh-CN" altLang="en-US" sz="3200" b="1"/>
              <a:t>够坚持, 能持续地建造这种关系.</a:t>
            </a:r>
            <a:endParaRPr lang="zh-CN" altLang="en-US" sz="3200" b="1"/>
          </a:p>
        </p:txBody>
      </p:sp>
    </p:spTree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 name="">
    <p:spTree>
      <p:nvGrpSpPr>
        <p:cNvPr id="1" name=""/>
        <p:cNvGrpSpPr/>
        <p:nvPr/>
      </p:nvGrpSpPr>
      <p:grpSpPr/>
      <p:sp>
        <p:nvSpPr>
          <p:cNvPr id="45058" name="Rectangle 2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None/>
            </a:pPr>
            <a:endParaRPr lang="en-US" altLang="zh-TW" b="1" i="1">
              <a:solidFill>
                <a:schemeClr val="accent1"/>
              </a:solidFill>
            </a:endParaRPr>
          </a:p>
          <a:p>
            <a:pPr lvl="0" algn="ctr">
              <a:buNone/>
            </a:pPr>
            <a:endParaRPr lang="en-US" altLang="zh-TW" b="1" i="1">
              <a:solidFill>
                <a:schemeClr val="accent1"/>
              </a:solidFill>
            </a:endParaRPr>
          </a:p>
          <a:p>
            <a:pPr lvl="0" algn="ctr">
              <a:buNone/>
            </a:pPr>
            <a:r>
              <a:rPr lang="en-US" altLang="zh-TW" sz="3600" b="1" i="1">
                <a:solidFill>
                  <a:schemeClr val="accent1"/>
                </a:solidFill>
              </a:rPr>
              <a:t>The Spirit of Sales House</a:t>
            </a:r>
            <a:endParaRPr lang="en-US" altLang="zh-TW" sz="3600" b="1" i="1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 name="">
    <p:spTree>
      <p:nvGrpSpPr>
        <p:cNvPr id="1" name=""/>
        <p:cNvGrpSpPr/>
        <p:nvPr/>
      </p:nvGrpSpPr>
      <p:grpSpPr/>
      <p:sp>
        <p:nvSpPr>
          <p:cNvPr id="460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prstGeom prst="rect">
            <a:avLst/>
          </a:prstGeo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>
              <a:buNone/>
            </a:pPr>
            <a:endParaRPr lang="en-US" altLang="zh-TW" sz="3600" b="1">
              <a:solidFill>
                <a:srgbClr val="FAFD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marR="0" lvl="0" indent="-342900" algn="ctr">
              <a:buNone/>
            </a:pPr>
            <a:r>
              <a:rPr lang="en-US" altLang="zh-CN" sz="3600" b="1" spc="0">
                <a:solidFill>
                  <a:srgbClr val="FAFD00"/>
                </a:solidFill>
              </a:rPr>
              <a:t>Sales House</a:t>
            </a:r>
            <a:r>
              <a:rPr lang="zh-CN" altLang="en-US" sz="3600" b="1" spc="0">
                <a:solidFill>
                  <a:srgbClr val="FAFD00"/>
                </a:solidFill>
              </a:rPr>
              <a:t>是南非的一家服饰店,</a:t>
            </a:r>
            <a:endParaRPr lang="zh-CN" altLang="en-US" sz="3600" b="1">
              <a:solidFill>
                <a:srgbClr val="FAFD00"/>
              </a:solidFill>
            </a:endParaRPr>
          </a:p>
          <a:p>
            <a:pPr marL="342900" marR="0" lvl="0" indent="-342900" algn="ctr">
              <a:buNone/>
            </a:pPr>
            <a:r>
              <a:rPr lang="zh-CN" altLang="en-US" sz="3600" b="1" spc="0">
                <a:solidFill>
                  <a:srgbClr val="FAFD00"/>
                </a:solidFill>
              </a:rPr>
              <a:t>在种族歧视的南非,</a:t>
            </a:r>
            <a:endParaRPr lang="zh-CN" altLang="en-US" sz="3600" b="1">
              <a:solidFill>
                <a:srgbClr val="FAFD00"/>
              </a:solidFill>
            </a:endParaRPr>
          </a:p>
          <a:p>
            <a:pPr marL="342900" marR="0" lvl="0" indent="-342900" algn="ctr">
              <a:buNone/>
            </a:pPr>
            <a:r>
              <a:rPr lang="zh-CN" altLang="en-US" sz="3600" b="1" spc="0">
                <a:solidFill>
                  <a:srgbClr val="FAFD00"/>
                </a:solidFill>
              </a:rPr>
              <a:t>专门卖给不受重视的黑人.</a:t>
            </a:r>
            <a:endParaRPr lang="zh-CN" altLang="en-US" sz="3600" b="1">
              <a:solidFill>
                <a:srgbClr val="FAFD00"/>
              </a:solidFill>
            </a:endParaRPr>
          </a:p>
        </p:txBody>
      </p:sp>
    </p:spTree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Ogilvy Equities</a:t>
            </a:r>
          </a:p>
        </p:txBody>
      </p:sp>
      <p:sp>
        <p:nvSpPr>
          <p:cNvPr id="47107" name="AutoShape 4"/>
          <p:cNvSpPr/>
          <p:nvPr/>
        </p:nvSpPr>
        <p:spPr bwMode="auto">
          <a:xfrm>
            <a:off x="4572000" y="3048000"/>
            <a:ext cx="1295400" cy="1219200"/>
          </a:xfrm>
          <a:custGeom>
            <a:gdLst>
              <a:gd name="GT0" fmla="*/ 3163 w 21600"/>
              <a:gd name="GT1" fmla="+- l GT0 0"/>
              <a:gd name="GT2" fmla="*/ 3163 h 21600"/>
              <a:gd name="GT3" fmla="+- t GT2 0"/>
              <a:gd name="GT4" fmla="*/ 18437 w 21600"/>
              <a:gd name="GT5" fmla="+- l GT4 0"/>
              <a:gd name="GT6" fmla="*/ 18437 h 21600"/>
              <a:gd name="GT7" fmla="+- t GT6 0"/>
            </a:gdLst>
            <a:cxnLst>
              <a:cxn ang="0">
                <a:pos x="38844008" y="0"/>
              </a:cxn>
              <a:cxn ang="0">
                <a:pos x="9711002" y="34405372"/>
              </a:cxn>
              <a:cxn ang="0">
                <a:pos x="38844008" y="17204267"/>
              </a:cxn>
              <a:cxn ang="0">
                <a:pos x="87399019" y="34408533"/>
              </a:cxn>
              <a:cxn ang="0">
                <a:pos x="67977015" y="51612800"/>
              </a:cxn>
              <a:cxn ang="0">
                <a:pos x="48555010" y="34408533"/>
              </a:cxn>
            </a:cxnLst>
            <a:rect l="GT1" t="GT3" r="GT5" b="GT7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799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accent1"/>
            </a:solidFill>
            <a:miter lim="800000"/>
            <a:headEnd type="none" w="sm" len="sm"/>
            <a:tailEnd type="none" w="sm" len="sm"/>
          </a:ln>
          <a:effectLst/>
        </p:spPr>
      </p:sp>
      <p:sp>
        <p:nvSpPr>
          <p:cNvPr id="47108" name="AutoShape 5"/>
          <p:cNvSpPr/>
          <p:nvPr/>
        </p:nvSpPr>
        <p:spPr bwMode="auto">
          <a:xfrm flipH="1" flipV="1">
            <a:off x="4572000" y="3505200"/>
            <a:ext cx="1295400" cy="1219200"/>
          </a:xfrm>
          <a:custGeom>
            <a:gdLst>
              <a:gd name="GT0" fmla="*/ 3163 w 21600"/>
              <a:gd name="GT1" fmla="+- l GT0 0"/>
              <a:gd name="GT2" fmla="*/ 3163 h 21600"/>
              <a:gd name="GT3" fmla="+- t GT2 0"/>
              <a:gd name="GT4" fmla="*/ 18437 w 21600"/>
              <a:gd name="GT5" fmla="+- l GT4 0"/>
              <a:gd name="GT6" fmla="*/ 18437 h 21600"/>
              <a:gd name="GT7" fmla="+- t GT6 0"/>
            </a:gdLst>
            <a:cxnLst>
              <a:cxn ang="0">
                <a:pos x="38844008" y="0"/>
              </a:cxn>
              <a:cxn ang="0">
                <a:pos x="9711002" y="34405372"/>
              </a:cxn>
              <a:cxn ang="0">
                <a:pos x="38844008" y="17204267"/>
              </a:cxn>
              <a:cxn ang="0">
                <a:pos x="87399019" y="34408533"/>
              </a:cxn>
              <a:cxn ang="0">
                <a:pos x="67977015" y="51612800"/>
              </a:cxn>
              <a:cxn ang="0">
                <a:pos x="48555010" y="34408533"/>
              </a:cxn>
            </a:cxnLst>
            <a:rect l="GT1" t="GT3" r="GT5" b="GT7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799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accent1"/>
            </a:solidFill>
            <a:miter lim="800000"/>
            <a:headEnd type="none" w="sm" len="sm"/>
            <a:tailEnd type="none" w="sm" len="sm"/>
          </a:ln>
          <a:effectLst/>
        </p:spPr>
      </p:sp>
      <p:sp>
        <p:nvSpPr>
          <p:cNvPr id="47109" name="Text Box 6"/>
          <p:cNvSpPr/>
          <p:nvPr/>
        </p:nvSpPr>
        <p:spPr>
          <a:xfrm>
            <a:off x="3886200" y="1525588"/>
            <a:ext cx="3124200" cy="1600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400" b="1" u="sng"/>
              <a:t>Brand Stewardship</a:t>
            </a:r>
            <a:endParaRPr lang="en-US" altLang="zh-TW" sz="2400" b="1" u="sng"/>
          </a:p>
          <a:p>
            <a:pPr marL="0" lvl="0" indent="0" algn="just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u="sng"/>
              <a:t>品牌管家</a:t>
            </a:r>
            <a:endParaRPr lang="zh-CN" altLang="en-US" sz="2400">
              <a:latin typeface="宋体" pitchFamily="2" charset="-122"/>
            </a:endParaRPr>
          </a:p>
          <a:p>
            <a:pPr marL="0" lvl="0" indent="0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TW" altLang="en-US" sz="1200" b="1"/>
          </a:p>
          <a:p>
            <a:pPr marL="0" lvl="0" indent="0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400"/>
              <a:t>Builds Brands</a:t>
            </a:r>
            <a:endParaRPr lang="en-US" altLang="zh-TW" sz="2400"/>
          </a:p>
          <a:p>
            <a:pPr marL="0" lvl="0" indent="0" algn="just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/>
              <a:t>建立品牌</a:t>
            </a:r>
            <a:endParaRPr lang="zh-TW" altLang="en-US" sz="2400"/>
          </a:p>
        </p:txBody>
      </p:sp>
      <p:sp>
        <p:nvSpPr>
          <p:cNvPr id="47110" name="Text Box 7"/>
          <p:cNvSpPr/>
          <p:nvPr/>
        </p:nvSpPr>
        <p:spPr>
          <a:xfrm>
            <a:off x="1600200" y="4648200"/>
            <a:ext cx="3276600" cy="154622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400" b="1" u="sng"/>
              <a:t>Customer Ownership</a:t>
            </a:r>
            <a:endParaRPr lang="en-US" altLang="zh-TW" sz="2400" b="1" u="sng"/>
          </a:p>
          <a:p>
            <a:pPr marL="0" lvl="0" indent="0" algn="just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u="sng"/>
              <a:t>顾客归属</a:t>
            </a:r>
            <a:endParaRPr lang="zh-CN" altLang="en-US" sz="2400">
              <a:latin typeface="宋体" pitchFamily="2" charset="-122"/>
            </a:endParaRPr>
          </a:p>
          <a:p>
            <a:pPr marL="0" lvl="0" indent="0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TW" altLang="en-US" sz="1200" b="1"/>
          </a:p>
          <a:p>
            <a:pPr marL="0" lvl="0" indent="0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400"/>
              <a:t>Increases volume, value, goodwill</a:t>
            </a:r>
            <a:endParaRPr lang="en-US" altLang="zh-TW" sz="2400"/>
          </a:p>
        </p:txBody>
      </p:sp>
      <p:sp>
        <p:nvSpPr>
          <p:cNvPr id="47111" name="Text Box 8"/>
          <p:cNvSpPr/>
          <p:nvPr/>
        </p:nvSpPr>
        <p:spPr>
          <a:xfrm>
            <a:off x="6248400" y="3462338"/>
            <a:ext cx="3581400" cy="154622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400" b="1" u="sng"/>
              <a:t>Differential Influence</a:t>
            </a:r>
            <a:endParaRPr lang="en-US" altLang="zh-TW" sz="2400" b="1" u="sng"/>
          </a:p>
          <a:p>
            <a:pPr marL="0" lvl="0" indent="0" algn="just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 u="sng"/>
              <a:t>差异化的影响力</a:t>
            </a:r>
            <a:endParaRPr lang="zh-CN" altLang="en-US" sz="2400">
              <a:latin typeface="宋体" pitchFamily="2" charset="-122"/>
            </a:endParaRPr>
          </a:p>
          <a:p>
            <a:pPr marL="0" lvl="0" indent="0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TW" altLang="en-US" sz="1200"/>
          </a:p>
          <a:p>
            <a:pPr marL="0" lvl="0" indent="0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400"/>
              <a:t>Activates allies and relates brand to selling context</a:t>
            </a:r>
            <a:endParaRPr lang="en-US" altLang="zh-TW" sz="2400"/>
          </a:p>
        </p:txBody>
      </p:sp>
    </p:spTree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Rectangle 2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None/>
            </a:pPr>
            <a:endParaRPr lang="en-US" altLang="zh-TW" sz="3600" b="1" i="1">
              <a:solidFill>
                <a:srgbClr val="FAFD00"/>
              </a:solidFill>
            </a:endParaRPr>
          </a:p>
          <a:p>
            <a:pPr lvl="0" algn="just">
              <a:buNone/>
            </a:pPr>
            <a:r>
              <a:rPr lang="zh-CN" altLang="en-US" sz="3600" b="1" i="1">
                <a:solidFill>
                  <a:srgbClr val="FAFD00"/>
                </a:solidFill>
              </a:rPr>
              <a:t>"品牌管家"是一套工具 .</a:t>
            </a:r>
            <a:endParaRPr lang="zh-CN" altLang="en-US" sz="3600" b="1" i="1">
              <a:solidFill>
                <a:srgbClr val="FAFD00"/>
              </a:solidFill>
            </a:endParaRPr>
          </a:p>
          <a:p>
            <a:pPr lvl="0" algn="just">
              <a:buNone/>
            </a:pPr>
            <a:r>
              <a:rPr lang="zh-CN" altLang="en-US" sz="3600" b="1" i="1">
                <a:solidFill>
                  <a:srgbClr val="FAFD00"/>
                </a:solidFill>
              </a:rPr>
              <a:t>帮助你成功地建造彼此的关系 .</a:t>
            </a:r>
            <a:endParaRPr lang="zh-CN" altLang="en-US" sz="3600" b="1" i="1">
              <a:solidFill>
                <a:srgbClr val="FAFD00"/>
              </a:solidFill>
            </a:endParaRPr>
          </a:p>
        </p:txBody>
      </p:sp>
    </p:spTree>
  </p:cSld>
  <p:clrMapOvr>
    <a:masterClrMapping/>
  </p:clrMapOvr>
  <p:transition/>
  <p:timing/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Steward</a:t>
            </a:r>
          </a:p>
        </p:txBody>
      </p:sp>
      <p:sp>
        <p:nvSpPr>
          <p:cNvPr id="49155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None/>
            </a:pPr>
            <a:r>
              <a:rPr lang="zh-CN" altLang="en-US" b="1"/>
              <a:t>古言"</a:t>
            </a:r>
            <a:r>
              <a:rPr lang="en-US" altLang="zh-CN" b="1"/>
              <a:t>Stig Ward" - </a:t>
            </a:r>
            <a:r>
              <a:rPr lang="zh-CN" altLang="en-US" b="1"/>
              <a:t>看管猪舍的人</a:t>
            </a:r>
            <a:endParaRPr lang="zh-CN" altLang="en-US">
              <a:latin typeface="宋体" pitchFamily="2" charset="-122"/>
            </a:endParaRPr>
          </a:p>
          <a:p>
            <a:pPr lvl="0" algn="just"/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负责动物的健康、养育、市场价格和死亡时的处理</a:t>
            </a:r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负责给予动物的主人一个好名声</a:t>
            </a:r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如果力有不逮，此人可能被处死刑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管理品牌资产 / "</a:t>
            </a:r>
            <a:r>
              <a:t>Stewarding" Brand Equity </a:t>
            </a:r>
          </a:p>
        </p:txBody>
      </p:sp>
      <p:sp>
        <p:nvSpPr>
          <p:cNvPr id="50179" name="Rectangle 3"/>
          <p:cNvSpPr>
            <a:spLocks noGrp="1"/>
          </p:cNvSpPr>
          <p:nvPr>
            <p:ph type="body" sz="half" idx="1"/>
          </p:nvPr>
        </p:nvSpPr>
        <p:spPr>
          <a:xfrm>
            <a:off x="1577975" y="2174875"/>
            <a:ext cx="3603625" cy="39417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18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lvl="0" algn="just">
              <a:buNone/>
            </a:pPr>
            <a:r>
              <a:rPr lang="zh-CN" altLang="en-US" b="1" u="sng">
                <a:solidFill>
                  <a:srgbClr val="FAFD00"/>
                </a:solidFill>
              </a:rPr>
              <a:t>相关性 (</a:t>
            </a:r>
            <a:r>
              <a:rPr lang="en-US" altLang="zh-CN" b="1" u="sng">
                <a:solidFill>
                  <a:srgbClr val="FAFD00"/>
                </a:solidFill>
              </a:rPr>
              <a:t>Relevant)</a:t>
            </a:r>
            <a:endParaRPr lang="en-US" altLang="zh-CN" b="1"/>
          </a:p>
          <a:p>
            <a:pPr lvl="0" algn="just"/>
            <a:endParaRPr lang="en-US" altLang="zh-CN" b="1"/>
          </a:p>
          <a:p>
            <a:pPr lvl="0" algn="just"/>
            <a:r>
              <a:rPr lang="zh-CN" altLang="en-US" b="1"/>
              <a:t>精确的反应消费者的需求</a:t>
            </a:r>
            <a:endParaRPr lang="zh-CN" altLang="en-US" b="1">
              <a:latin typeface="宋体" pitchFamily="2" charset="-122"/>
            </a:endParaRPr>
          </a:p>
          <a:p>
            <a:pPr lvl="0" algn="just"/>
            <a:r>
              <a:rPr lang="zh-CN" altLang="en-US" b="1"/>
              <a:t>品牌的真实面</a:t>
            </a:r>
            <a:endParaRPr lang="zh-CN" altLang="en-US" b="1">
              <a:latin typeface="宋体" pitchFamily="2" charset="-122"/>
            </a:endParaRPr>
          </a:p>
          <a:p>
            <a:pPr lvl="0" algn="just"/>
            <a:r>
              <a:rPr lang="zh-CN" altLang="en-US" b="1"/>
              <a:t>品牌的形象</a:t>
            </a:r>
            <a:endParaRPr lang="zh-CN" altLang="en-US" b="1">
              <a:latin typeface="宋体" pitchFamily="2" charset="-122"/>
            </a:endParaRPr>
          </a:p>
          <a:p>
            <a:pPr lvl="0" algn="just"/>
            <a:r>
              <a:rPr lang="zh-CN" altLang="en-US" b="1"/>
              <a:t>品牌的目标</a:t>
            </a:r>
            <a:endParaRPr lang="zh-CN" altLang="en-US" b="1"/>
          </a:p>
        </p:txBody>
      </p:sp>
      <p:sp>
        <p:nvSpPr>
          <p:cNvPr id="50180" name="Rectangle 4"/>
          <p:cNvSpPr>
            <a:spLocks noGrp="1"/>
          </p:cNvSpPr>
          <p:nvPr>
            <p:ph type="body" sz="half" idx="2"/>
          </p:nvPr>
        </p:nvSpPr>
        <p:spPr>
          <a:xfrm>
            <a:off x="5029200" y="2230438"/>
            <a:ext cx="4648200" cy="3941762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18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lvl="0">
              <a:buNone/>
            </a:pPr>
            <a:r>
              <a:rPr lang="en-US" altLang="zh-TW" sz="3000" b="1">
                <a:solidFill>
                  <a:schemeClr val="accent1"/>
                </a:solidFill>
                <a:sym typeface="Monotype Sorts" pitchFamily="2" charset="2"/>
              </a:rPr>
              <a:t></a:t>
            </a:r>
            <a:r>
              <a:rPr lang="zh-TW" altLang="en-US" sz="3000" b="1">
                <a:solidFill>
                  <a:schemeClr val="accent1"/>
                </a:solidFill>
                <a:sym typeface="Monotype Sorts" pitchFamily="2" charset="2"/>
              </a:rPr>
              <a:t>　</a:t>
            </a:r>
            <a:r>
              <a:rPr lang="zh-CN" altLang="en-US" b="1" u="sng">
                <a:solidFill>
                  <a:srgbClr val="FAFD00"/>
                </a:solidFill>
              </a:rPr>
              <a:t>突出度 (</a:t>
            </a:r>
            <a:r>
              <a:rPr lang="en-US" altLang="zh-CN" b="1" u="sng">
                <a:solidFill>
                  <a:srgbClr val="FAFD00"/>
                </a:solidFill>
              </a:rPr>
              <a:t>Distinctive)</a:t>
            </a:r>
            <a:endParaRPr lang="en-US" altLang="zh-CN"/>
          </a:p>
          <a:p>
            <a:pPr lvl="0" algn="just"/>
            <a:endParaRPr lang="en-US" altLang="zh-CN"/>
          </a:p>
          <a:p>
            <a:pPr lvl="2" algn="just">
              <a:buSzPct val="65000"/>
              <a:buFont typeface="Monotype Sorts" pitchFamily="2" charset="2"/>
            </a:pPr>
            <a:r>
              <a:rPr lang="zh-CN" altLang="zh-TW"/>
              <a:t>  </a:t>
            </a:r>
            <a:r>
              <a:rPr lang="zh-CN" altLang="en-US"/>
              <a:t>能用一种特别的具原</a:t>
            </a:r>
            <a:endParaRPr lang="zh-CN" altLang="en-US">
              <a:latin typeface="宋体" pitchFamily="2" charset="-122"/>
            </a:endParaRPr>
          </a:p>
          <a:p>
            <a:pPr lvl="2" algn="just">
              <a:buSzPct val="65000"/>
              <a:buFont typeface="Monotype Sorts" pitchFamily="2" charset="2"/>
            </a:pPr>
            <a:r>
              <a:rPr lang="zh-CN" altLang="en-US"/>
              <a:t>  创的方式表达出来</a:t>
            </a:r>
            <a:endParaRPr lang="zh-CN" altLang="en-US">
              <a:latin typeface="宋体" pitchFamily="2" charset="-122"/>
            </a:endParaRPr>
          </a:p>
          <a:p>
            <a:pPr lvl="0" algn="just"/>
            <a:endParaRPr lang="en-US" altLang="zh-TW" sz="2800"/>
          </a:p>
        </p:txBody>
      </p:sp>
      <p:sp>
        <p:nvSpPr>
          <p:cNvPr id="50181" name="Text Box 5"/>
          <p:cNvSpPr/>
          <p:nvPr/>
        </p:nvSpPr>
        <p:spPr>
          <a:xfrm>
            <a:off x="1600200" y="1524000"/>
            <a:ext cx="7315200" cy="5492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000" b="1"/>
              <a:t>需要敏锐的企划，使我们的品牌兼具</a:t>
            </a:r>
            <a:endParaRPr lang="zh-CN" altLang="en-US" sz="30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奥美的品牌管家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>
          <a:xfrm>
            <a:off x="1577975" y="2667000"/>
            <a:ext cx="7223125" cy="36369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None/>
            </a:pPr>
            <a:endParaRPr lang="en-US" altLang="zh-TW"/>
          </a:p>
          <a:p>
            <a:pPr lvl="0"/>
            <a:r>
              <a:rPr lang="zh-CN" altLang="en-US"/>
              <a:t>建造今日的品牌 (短期的销售)</a:t>
            </a:r>
            <a:endParaRPr lang="zh-CN" altLang="en-US"/>
          </a:p>
          <a:p>
            <a:pPr lvl="0"/>
            <a:r>
              <a:rPr lang="zh-CN" altLang="en-US"/>
              <a:t>忠於品牌核心价值与精神, 使品牌持久不　 (长期销售)</a:t>
            </a:r>
            <a:endParaRPr lang="zh-CN" altLang="en-US"/>
          </a:p>
        </p:txBody>
      </p:sp>
      <p:sp>
        <p:nvSpPr>
          <p:cNvPr id="51204" name="Rectangle 4"/>
          <p:cNvSpPr/>
          <p:nvPr/>
        </p:nvSpPr>
        <p:spPr>
          <a:xfrm>
            <a:off x="1638300" y="1828800"/>
            <a:ext cx="7391400" cy="1117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/>
              <a:t>一个完整的作业过程以确保所有活动，能反映、建立、并忠於品牌的核心价值与精神。</a:t>
            </a:r>
            <a:endParaRPr lang="zh-CN" altLang="en-US" b="1"/>
          </a:p>
        </p:txBody>
      </p:sp>
    </p:spTree>
  </p:cSld>
  <p:clrMapOvr>
    <a:masterClrMapping/>
  </p:clrMapOvr>
  <p:transition/>
  <p:timing/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6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品牌七步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52227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None/>
            </a:pPr>
            <a:r>
              <a:rPr lang="zh-CN" altLang="en-US"/>
              <a:t>第一步</a:t>
            </a:r>
            <a:r>
              <a:rPr lang="zh-CN" altLang="en-US">
                <a:latin typeface="宋体" pitchFamily="2" charset="-122"/>
              </a:rPr>
              <a:t>	</a:t>
            </a:r>
            <a:r>
              <a:rPr lang="zh-CN" altLang="en-US"/>
              <a:t>收集资料</a:t>
            </a:r>
            <a:endParaRPr lang="zh-CN" altLang="en-US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/>
              <a:t>第二步</a:t>
            </a:r>
            <a:r>
              <a:rPr lang="zh-CN" altLang="en-US">
                <a:latin typeface="宋体" pitchFamily="2" charset="-122"/>
              </a:rPr>
              <a:t>	</a:t>
            </a:r>
            <a:r>
              <a:rPr lang="zh-CN" altLang="en-US"/>
              <a:t>品牌检验 (</a:t>
            </a:r>
            <a:r>
              <a:rPr lang="en-US" altLang="zh-CN"/>
              <a:t>Brand Audit)</a:t>
            </a:r>
            <a:endParaRPr lang="en-US" altLang="zh-CN"/>
          </a:p>
          <a:p>
            <a:pPr lvl="0" algn="just">
              <a:buNone/>
            </a:pPr>
            <a:r>
              <a:rPr lang="zh-CN" altLang="en-US"/>
              <a:t>第三步</a:t>
            </a:r>
            <a:r>
              <a:rPr lang="zh-CN" altLang="en-US">
                <a:latin typeface="宋体" pitchFamily="2" charset="-122"/>
              </a:rPr>
              <a:t>	</a:t>
            </a:r>
            <a:r>
              <a:rPr lang="zh-CN" altLang="en-US"/>
              <a:t>品牌探测 (</a:t>
            </a:r>
            <a:r>
              <a:rPr lang="en-US" altLang="zh-CN"/>
              <a:t>Brand Probe)</a:t>
            </a:r>
            <a:endParaRPr lang="en-US" altLang="zh-CN"/>
          </a:p>
          <a:p>
            <a:pPr lvl="0" algn="just">
              <a:buNone/>
            </a:pPr>
            <a:r>
              <a:rPr lang="zh-CN" altLang="en-US"/>
              <a:t>第四步</a:t>
            </a:r>
            <a:r>
              <a:rPr lang="zh-CN" altLang="en-US">
                <a:latin typeface="宋体" pitchFamily="2" charset="-122"/>
              </a:rPr>
              <a:t>	</a:t>
            </a:r>
            <a:r>
              <a:rPr lang="zh-CN" altLang="en-US"/>
              <a:t>品牌写真 (</a:t>
            </a:r>
            <a:r>
              <a:rPr lang="en-US" altLang="zh-CN"/>
              <a:t>BrandPrint)</a:t>
            </a:r>
            <a:endParaRPr lang="en-US" altLang="zh-CN"/>
          </a:p>
          <a:p>
            <a:pPr lvl="0" algn="just">
              <a:buNone/>
            </a:pPr>
            <a:r>
              <a:rPr lang="zh-CN" altLang="en-US"/>
              <a:t>第五步</a:t>
            </a:r>
            <a:r>
              <a:rPr lang="zh-CN" altLang="en-US">
                <a:latin typeface="宋体" pitchFamily="2" charset="-122"/>
              </a:rPr>
              <a:t>	</a:t>
            </a:r>
            <a:r>
              <a:rPr lang="zh-CN" altLang="en-US"/>
              <a:t>运用写真</a:t>
            </a:r>
            <a:endParaRPr lang="zh-CN" altLang="en-US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/>
              <a:t>第六步</a:t>
            </a:r>
            <a:r>
              <a:rPr lang="zh-CN" altLang="en-US">
                <a:latin typeface="宋体" pitchFamily="2" charset="-122"/>
              </a:rPr>
              <a:t>	</a:t>
            </a:r>
            <a:r>
              <a:rPr lang="zh-CN" altLang="en-US"/>
              <a:t>发展策略</a:t>
            </a:r>
            <a:endParaRPr lang="zh-CN" altLang="en-US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/>
              <a:t>第七步</a:t>
            </a:r>
            <a:r>
              <a:rPr lang="zh-CN" altLang="en-US">
                <a:latin typeface="宋体" pitchFamily="2" charset="-122"/>
              </a:rPr>
              <a:t>	</a:t>
            </a:r>
            <a:r>
              <a:rPr lang="zh-CN" altLang="en-US"/>
              <a:t>每年检查 (</a:t>
            </a:r>
            <a:r>
              <a:rPr lang="en-US" altLang="zh-CN"/>
              <a:t>Brand Check)</a:t>
            </a:r>
            <a:endParaRPr lang="en-US" altLang="zh-CN"/>
          </a:p>
        </p:txBody>
      </p:sp>
    </p:spTree>
  </p:cSld>
  <p:clrMapOvr>
    <a:masterClrMapping/>
  </p:clrMapOvr>
  <p:transition/>
  <p:timing/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品牌七步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53251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76041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这些步骤不是秘笈, 也不是完全不能改变使用的顺序.</a:t>
            </a:r>
            <a:endParaRPr lang="zh-CN" altLang="en-US"/>
          </a:p>
          <a:p>
            <a:pPr lvl="0" algn="just"/>
            <a:endParaRPr lang="zh-CN" altLang="en-US"/>
          </a:p>
          <a:p>
            <a:pPr lvl="0" algn="just"/>
            <a:r>
              <a:rPr lang="zh-CN" altLang="en-US"/>
              <a:t>你必须了解自己要在这段过程中找寻什麽, 才知道怎麽用.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4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品牌七步的流程</a:t>
            </a:r>
          </a:p>
        </p:txBody>
      </p:sp>
      <p:sp>
        <p:nvSpPr>
          <p:cNvPr id="54275" name="Oval 3"/>
          <p:cNvSpPr/>
          <p:nvPr/>
        </p:nvSpPr>
        <p:spPr>
          <a:xfrm>
            <a:off x="1416050" y="3130550"/>
            <a:ext cx="1816100" cy="12065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  <a:ea typeface="華康中楷體" pitchFamily="49" charset="-128"/>
              </a:rPr>
              <a:t>Step 1</a:t>
            </a:r>
            <a:endParaRPr lang="en-US" altLang="zh-TW" sz="2200" b="1">
              <a:solidFill>
                <a:srgbClr val="FC0128"/>
              </a:solidFill>
              <a:ea typeface="華康中楷體" pitchFamily="49" charset="-128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收集资料</a:t>
            </a:r>
            <a:endParaRPr lang="zh-TW" altLang="en-US" sz="2400" b="1">
              <a:solidFill>
                <a:srgbClr val="FC0128"/>
              </a:solidFill>
            </a:endParaRPr>
          </a:p>
        </p:txBody>
      </p:sp>
      <p:sp>
        <p:nvSpPr>
          <p:cNvPr id="54276" name="Oval 4"/>
          <p:cNvSpPr/>
          <p:nvPr/>
        </p:nvSpPr>
        <p:spPr>
          <a:xfrm>
            <a:off x="4768850" y="1301750"/>
            <a:ext cx="1892300" cy="12065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  <a:ea typeface="華康中楷體" pitchFamily="49" charset="-128"/>
              </a:rPr>
              <a:t>Step 3</a:t>
            </a:r>
            <a:endParaRPr lang="en-US" altLang="zh-TW" sz="2200" b="1">
              <a:solidFill>
                <a:srgbClr val="FC0128"/>
              </a:solidFill>
              <a:ea typeface="華康中楷體" pitchFamily="49" charset="-128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品牌探测</a:t>
            </a:r>
            <a:endParaRPr lang="zh-TW" altLang="en-US" sz="2400" b="1">
              <a:solidFill>
                <a:srgbClr val="FC0128"/>
              </a:solidFill>
            </a:endParaRPr>
          </a:p>
        </p:txBody>
      </p:sp>
      <p:cxnSp>
        <p:nvCxnSpPr>
          <p:cNvPr id="54277" name="Line 5"/>
          <p:cNvCxnSpPr/>
          <p:nvPr/>
        </p:nvCxnSpPr>
        <p:spPr>
          <a:xfrm>
            <a:off x="3238500" y="3733800"/>
            <a:ext cx="5334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 len="lg"/>
          </a:ln>
          <a:effectLst/>
        </p:spPr>
      </p:cxnSp>
      <p:cxnSp>
        <p:nvCxnSpPr>
          <p:cNvPr id="54278" name="Line 6"/>
          <p:cNvCxnSpPr/>
          <p:nvPr/>
        </p:nvCxnSpPr>
        <p:spPr>
          <a:xfrm>
            <a:off x="5524500" y="3733800"/>
            <a:ext cx="5334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 len="lg"/>
          </a:ln>
          <a:effectLst/>
        </p:spPr>
      </p:cxnSp>
      <p:cxnSp>
        <p:nvCxnSpPr>
          <p:cNvPr id="54279" name="Line 7"/>
          <p:cNvCxnSpPr/>
          <p:nvPr/>
        </p:nvCxnSpPr>
        <p:spPr>
          <a:xfrm>
            <a:off x="7810500" y="3733800"/>
            <a:ext cx="5334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 len="lg"/>
          </a:ln>
          <a:effectLst/>
        </p:spPr>
      </p:cxnSp>
      <p:cxnSp>
        <p:nvCxnSpPr>
          <p:cNvPr id="54280" name="Line 8"/>
          <p:cNvCxnSpPr/>
          <p:nvPr/>
        </p:nvCxnSpPr>
        <p:spPr>
          <a:xfrm flipH="1">
            <a:off x="7962900" y="2590800"/>
            <a:ext cx="0" cy="22860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headEnd type="stealth" len="lg"/>
            <a:tailEnd type="stealth" len="lg"/>
          </a:ln>
          <a:effectLst/>
        </p:spPr>
      </p:cxnSp>
      <p:cxnSp>
        <p:nvCxnSpPr>
          <p:cNvPr id="54281" name="Line 9"/>
          <p:cNvCxnSpPr/>
          <p:nvPr/>
        </p:nvCxnSpPr>
        <p:spPr>
          <a:xfrm flipH="1">
            <a:off x="5676900" y="2590800"/>
            <a:ext cx="0" cy="11430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headEnd type="stealth" len="lg"/>
          </a:ln>
          <a:effectLst/>
        </p:spPr>
      </p:cxnSp>
      <p:cxnSp>
        <p:nvCxnSpPr>
          <p:cNvPr id="54282" name="Line 10"/>
          <p:cNvCxnSpPr/>
          <p:nvPr/>
        </p:nvCxnSpPr>
        <p:spPr>
          <a:xfrm flipH="1">
            <a:off x="3390900" y="2057400"/>
            <a:ext cx="0" cy="1676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miter lim="800000"/>
          </a:ln>
          <a:effectLst/>
        </p:spPr>
      </p:cxnSp>
      <p:cxnSp>
        <p:nvCxnSpPr>
          <p:cNvPr id="54283" name="Line 11"/>
          <p:cNvCxnSpPr/>
          <p:nvPr/>
        </p:nvCxnSpPr>
        <p:spPr>
          <a:xfrm>
            <a:off x="3390900" y="2057400"/>
            <a:ext cx="12954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miter lim="800000"/>
            <a:tailEnd type="stealth" len="lg"/>
          </a:ln>
          <a:effectLst/>
        </p:spPr>
      </p:cxnSp>
      <p:cxnSp>
        <p:nvCxnSpPr>
          <p:cNvPr id="54284" name="Line 12"/>
          <p:cNvCxnSpPr/>
          <p:nvPr/>
        </p:nvCxnSpPr>
        <p:spPr>
          <a:xfrm flipH="1">
            <a:off x="2400300" y="4419600"/>
            <a:ext cx="0" cy="18288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miter lim="800000"/>
            <a:headEnd type="stealth" len="lg"/>
          </a:ln>
          <a:effectLst/>
        </p:spPr>
      </p:cxnSp>
      <p:cxnSp>
        <p:nvCxnSpPr>
          <p:cNvPr id="54285" name="Line 13"/>
          <p:cNvCxnSpPr/>
          <p:nvPr/>
        </p:nvCxnSpPr>
        <p:spPr>
          <a:xfrm>
            <a:off x="2400300" y="6248400"/>
            <a:ext cx="6705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miter lim="800000"/>
          </a:ln>
          <a:effectLst/>
        </p:spPr>
      </p:cxnSp>
      <p:cxnSp>
        <p:nvCxnSpPr>
          <p:cNvPr id="54286" name="Line 14"/>
          <p:cNvCxnSpPr/>
          <p:nvPr/>
        </p:nvCxnSpPr>
        <p:spPr>
          <a:xfrm flipH="1">
            <a:off x="9258300" y="4419600"/>
            <a:ext cx="0" cy="18288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miter lim="800000"/>
          </a:ln>
          <a:effectLst/>
        </p:spPr>
      </p:cxnSp>
      <p:sp>
        <p:nvSpPr>
          <p:cNvPr id="54287" name="Oval 15"/>
          <p:cNvSpPr/>
          <p:nvPr/>
        </p:nvSpPr>
        <p:spPr>
          <a:xfrm>
            <a:off x="3702050" y="3130550"/>
            <a:ext cx="1816100" cy="12065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  <a:ea typeface="華康中楷體" pitchFamily="49" charset="-128"/>
              </a:rPr>
              <a:t>Step 2</a:t>
            </a:r>
            <a:endParaRPr lang="en-US" altLang="zh-TW" sz="2400" b="1">
              <a:solidFill>
                <a:srgbClr val="FC0128"/>
              </a:solidFill>
              <a:ea typeface="華康中楷體" pitchFamily="49" charset="-128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品牌检验</a:t>
            </a:r>
            <a:endParaRPr lang="zh-TW" altLang="en-US" sz="2400" b="1">
              <a:solidFill>
                <a:srgbClr val="FC0128"/>
              </a:solidFill>
            </a:endParaRPr>
          </a:p>
        </p:txBody>
      </p:sp>
      <p:sp>
        <p:nvSpPr>
          <p:cNvPr id="54288" name="Oval 16"/>
          <p:cNvSpPr/>
          <p:nvPr/>
        </p:nvSpPr>
        <p:spPr>
          <a:xfrm>
            <a:off x="5988050" y="3130550"/>
            <a:ext cx="1816100" cy="12065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  <a:ea typeface="華康中楷體" pitchFamily="49" charset="-128"/>
              </a:rPr>
              <a:t>Step 4</a:t>
            </a:r>
            <a:endParaRPr lang="en-US" altLang="zh-TW" sz="2400" b="1">
              <a:solidFill>
                <a:srgbClr val="FC0128"/>
              </a:solidFill>
              <a:ea typeface="華康中楷體" pitchFamily="49" charset="-128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品牌写真</a:t>
            </a:r>
            <a:endParaRPr lang="zh-TW" altLang="en-US" sz="2400" b="1">
              <a:solidFill>
                <a:srgbClr val="FC0128"/>
              </a:solidFill>
            </a:endParaRPr>
          </a:p>
        </p:txBody>
      </p:sp>
      <p:sp>
        <p:nvSpPr>
          <p:cNvPr id="54289" name="Oval 17"/>
          <p:cNvSpPr/>
          <p:nvPr/>
        </p:nvSpPr>
        <p:spPr>
          <a:xfrm>
            <a:off x="8274050" y="3130550"/>
            <a:ext cx="1816100" cy="12065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  <a:ea typeface="華康中楷體" pitchFamily="49" charset="-128"/>
              </a:rPr>
              <a:t>Step 7</a:t>
            </a:r>
            <a:endParaRPr lang="en-US" altLang="zh-TW" sz="2400" b="1">
              <a:solidFill>
                <a:srgbClr val="FC0128"/>
              </a:solidFill>
              <a:ea typeface="華康中楷體" pitchFamily="49" charset="-128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品牌检查</a:t>
            </a:r>
            <a:endParaRPr lang="zh-TW" altLang="en-US" sz="2400" b="1">
              <a:solidFill>
                <a:srgbClr val="FC0128"/>
              </a:solidFill>
            </a:endParaRPr>
          </a:p>
        </p:txBody>
      </p:sp>
      <p:sp>
        <p:nvSpPr>
          <p:cNvPr id="54290" name="Oval 18"/>
          <p:cNvSpPr/>
          <p:nvPr/>
        </p:nvSpPr>
        <p:spPr>
          <a:xfrm>
            <a:off x="7054850" y="4883150"/>
            <a:ext cx="1816100" cy="12065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  <a:ea typeface="華康中楷體" pitchFamily="49" charset="-128"/>
              </a:rPr>
              <a:t>Step 6</a:t>
            </a:r>
            <a:endParaRPr lang="en-US" altLang="zh-TW" sz="2400" b="1">
              <a:solidFill>
                <a:srgbClr val="FC0128"/>
              </a:solidFill>
              <a:ea typeface="華康中楷體" pitchFamily="49" charset="-128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策略发展</a:t>
            </a:r>
            <a:endParaRPr lang="zh-TW" altLang="en-US" sz="2400" b="1">
              <a:solidFill>
                <a:srgbClr val="FC0128"/>
              </a:solidFill>
            </a:endParaRPr>
          </a:p>
        </p:txBody>
      </p:sp>
      <p:sp>
        <p:nvSpPr>
          <p:cNvPr id="54291" name="Oval 19"/>
          <p:cNvSpPr/>
          <p:nvPr/>
        </p:nvSpPr>
        <p:spPr>
          <a:xfrm>
            <a:off x="7054850" y="1301750"/>
            <a:ext cx="1892300" cy="12065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  <a:ea typeface="華康中楷體" pitchFamily="49" charset="-128"/>
              </a:rPr>
              <a:t>Step 5</a:t>
            </a:r>
            <a:endParaRPr lang="en-US" altLang="zh-TW" sz="2200" b="1">
              <a:solidFill>
                <a:srgbClr val="FC0128"/>
              </a:solidFill>
              <a:ea typeface="華康中楷體" pitchFamily="49" charset="-128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运用品牌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写真</a:t>
            </a:r>
            <a:endParaRPr lang="zh-TW" altLang="en-US" sz="2400" b="1">
              <a:solidFill>
                <a:srgbClr val="FC0128"/>
              </a:solidFill>
            </a:endParaRPr>
          </a:p>
        </p:txBody>
      </p:sp>
    </p:spTree>
  </p:cSld>
  <p:clrMapOvr>
    <a:masterClrMapping/>
  </p:clrMapOvr>
  <p:transition/>
  <p:timing/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8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品牌管家的过程</a:t>
            </a:r>
            <a:endParaRPr lang="zh-TW" altLang="en-US">
              <a:latin typeface="宋体" pitchFamily="2" charset="-122"/>
            </a:endParaRPr>
          </a:p>
        </p:txBody>
      </p:sp>
      <p:graphicFrame>
        <p:nvGraphicFramePr>
          <p:cNvPr id="55299" name="Object 3"/>
          <p:cNvGraphicFramePr>
            <a:graphicFrameLocks noChangeAspect="1"/>
          </p:cNvGraphicFramePr>
          <p:nvPr>
            <p:ph type="tbl" idx="1"/>
          </p:nvPr>
        </p:nvGraphicFramePr>
        <p:xfrm>
          <a:off x="1604963" y="1746250"/>
          <a:ext cx="8393112" cy="45545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name="文件" r:id="rId3" imgW="8393112" imgH="4554538" progId="Word.Document.8">
                  <p:embed/>
                </p:oleObj>
              </mc:Choice>
              <mc:Fallback>
                <p:oleObj name="文件" r:id="rId3" imgW="8393112" imgH="45545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04963" y="1746250"/>
                        <a:ext cx="8393112" cy="455453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00" name="Rectangle 4"/>
          <p:cNvSpPr/>
          <p:nvPr/>
        </p:nvSpPr>
        <p:spPr>
          <a:xfrm>
            <a:off x="1905000" y="1981200"/>
            <a:ext cx="2590800" cy="838200"/>
          </a:xfrm>
          <a:prstGeom prst="rect">
            <a:avLst/>
          </a:prstGeom>
          <a:solidFill>
            <a:srgbClr val="C1CEFF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55301" name="Rectangle 5"/>
          <p:cNvSpPr/>
          <p:nvPr/>
        </p:nvSpPr>
        <p:spPr>
          <a:xfrm>
            <a:off x="5715000" y="2743200"/>
            <a:ext cx="2590800" cy="838200"/>
          </a:xfrm>
          <a:prstGeom prst="rect">
            <a:avLst/>
          </a:prstGeom>
          <a:solidFill>
            <a:srgbClr val="C1CEFF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55302" name="AutoShape 6"/>
          <p:cNvSpPr/>
          <p:nvPr/>
        </p:nvSpPr>
        <p:spPr>
          <a:xfrm>
            <a:off x="4800600" y="3124200"/>
            <a:ext cx="762000" cy="3048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55303" name="Text Box 7"/>
          <p:cNvSpPr/>
          <p:nvPr/>
        </p:nvSpPr>
        <p:spPr>
          <a:xfrm>
            <a:off x="2209800" y="2057400"/>
            <a:ext cx="2209800" cy="6413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>
                <a:solidFill>
                  <a:schemeClr val="bg2"/>
                </a:solidFill>
              </a:rPr>
              <a:t>品牌检验</a:t>
            </a:r>
            <a:endParaRPr lang="zh-CN" altLang="en-US" sz="3600" b="1">
              <a:solidFill>
                <a:schemeClr val="bg2"/>
              </a:solidFill>
            </a:endParaRPr>
          </a:p>
        </p:txBody>
      </p:sp>
      <p:sp>
        <p:nvSpPr>
          <p:cNvPr id="55304" name="Text Box 8"/>
          <p:cNvSpPr/>
          <p:nvPr/>
        </p:nvSpPr>
        <p:spPr>
          <a:xfrm>
            <a:off x="5981700" y="2863850"/>
            <a:ext cx="2025650" cy="6413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>
                <a:solidFill>
                  <a:schemeClr val="bg2"/>
                </a:solidFill>
              </a:rPr>
              <a:t>品牌写真</a:t>
            </a:r>
            <a:endParaRPr lang="zh-TW" altLang="en-US" sz="3600" b="1" i="1">
              <a:solidFill>
                <a:schemeClr val="bg2"/>
              </a:solidFill>
              <a:latin typeface="New Baskerville" charset="0"/>
              <a:ea typeface="華康中楷體" pitchFamily="49" charset="-128"/>
            </a:endParaRPr>
          </a:p>
        </p:txBody>
      </p:sp>
      <p:sp>
        <p:nvSpPr>
          <p:cNvPr id="55305" name="Text Box 9"/>
          <p:cNvSpPr/>
          <p:nvPr/>
        </p:nvSpPr>
        <p:spPr>
          <a:xfrm>
            <a:off x="2133600" y="4564063"/>
            <a:ext cx="2695575" cy="9461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/>
              <a:t>探索品牌的</a:t>
            </a:r>
            <a:endParaRPr lang="zh-CN" altLang="en-US" b="1"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/>
              <a:t>有形和无形资产</a:t>
            </a:r>
            <a:endParaRPr lang="zh-CN" altLang="en-US" b="1"/>
          </a:p>
        </p:txBody>
      </p:sp>
      <p:sp>
        <p:nvSpPr>
          <p:cNvPr id="55306" name="Text Box 10"/>
          <p:cNvSpPr/>
          <p:nvPr/>
        </p:nvSpPr>
        <p:spPr>
          <a:xfrm>
            <a:off x="5962650" y="4527550"/>
            <a:ext cx="1970088" cy="9461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/>
              <a:t>确定理想的</a:t>
            </a:r>
            <a:endParaRPr lang="zh-CN" altLang="en-US" b="1">
              <a:latin typeface="宋体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/>
              <a:t>品牌价值</a:t>
            </a:r>
            <a:endParaRPr lang="zh-CN" altLang="en-US" b="1"/>
          </a:p>
        </p:txBody>
      </p:sp>
      <p:sp>
        <p:nvSpPr>
          <p:cNvPr id="55307" name="Rectangle 11"/>
          <p:cNvSpPr/>
          <p:nvPr/>
        </p:nvSpPr>
        <p:spPr>
          <a:xfrm>
            <a:off x="1905000" y="3276600"/>
            <a:ext cx="2590800" cy="838200"/>
          </a:xfrm>
          <a:prstGeom prst="rect">
            <a:avLst/>
          </a:prstGeom>
          <a:solidFill>
            <a:srgbClr val="C1CEFF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55308" name="Text Box 12"/>
          <p:cNvSpPr/>
          <p:nvPr/>
        </p:nvSpPr>
        <p:spPr>
          <a:xfrm>
            <a:off x="2209800" y="3352800"/>
            <a:ext cx="2209800" cy="6413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>
                <a:solidFill>
                  <a:schemeClr val="bg2"/>
                </a:solidFill>
              </a:rPr>
              <a:t>品牌探测</a:t>
            </a:r>
            <a:endParaRPr lang="zh-CN" altLang="en-US" sz="3600" b="1">
              <a:solidFill>
                <a:schemeClr val="bg2"/>
              </a:solidFill>
            </a:endParaRPr>
          </a:p>
        </p:txBody>
      </p:sp>
      <p:sp>
        <p:nvSpPr>
          <p:cNvPr id="55309" name="Text Box 13"/>
          <p:cNvSpPr/>
          <p:nvPr/>
        </p:nvSpPr>
        <p:spPr>
          <a:xfrm>
            <a:off x="2590800" y="2803525"/>
            <a:ext cx="1219200" cy="5492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sz="3000" b="1">
                <a:solidFill>
                  <a:schemeClr val="accent1"/>
                </a:solidFill>
                <a:ea typeface="PMingLiU" pitchFamily="18" charset="-120"/>
                <a:sym typeface="Monotype Sorts" pitchFamily="2" charset="2"/>
              </a:rPr>
              <a:t></a:t>
            </a:r>
            <a:endParaRPr lang="en-US" altLang="zh-TW" sz="3000" b="1">
              <a:solidFill>
                <a:schemeClr val="accent1"/>
              </a:solidFill>
              <a:ea typeface="PMingLiU" pitchFamily="18" charset="-120"/>
              <a:sym typeface="Monotype Sorts" pitchFamily="2" charset="2"/>
            </a:endParaRPr>
          </a:p>
        </p:txBody>
      </p:sp>
    </p:spTree>
  </p:cSld>
  <p:clrMapOvr>
    <a:masterClrMapping/>
  </p:clrMapOvr>
  <p:transition/>
  <p:timing/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6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什麽是"品牌检验" (</a:t>
            </a:r>
            <a:r>
              <a:t>Brand Audit)</a:t>
            </a:r>
          </a:p>
        </p:txBody>
      </p:sp>
      <p:sp>
        <p:nvSpPr>
          <p:cNvPr id="57347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78327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找寻勾动本品牌在消费者心中识别性的趋动元 (</a:t>
            </a:r>
            <a:r>
              <a:rPr lang="en-US" altLang="zh-CN"/>
              <a:t>Brand Triggers).</a:t>
            </a:r>
            <a:endParaRPr lang="en-US" altLang="zh-CN"/>
          </a:p>
          <a:p>
            <a:pPr lvl="0" algn="just"/>
            <a:r>
              <a:rPr lang="zh-CN" altLang="en-US"/>
              <a:t>找寻本品牌在消费者心中引燃的感情及感性的元素.</a:t>
            </a:r>
            <a:endParaRPr lang="zh-CN" altLang="en-US"/>
          </a:p>
          <a:p>
            <a:pPr lvl="0" algn="just"/>
            <a:r>
              <a:rPr lang="zh-CN" altLang="en-US"/>
              <a:t>了解本品牌引发的记忆和联想.</a:t>
            </a:r>
            <a:endParaRPr lang="zh-CN" altLang="en-US"/>
          </a:p>
          <a:p>
            <a:pPr lvl="0" algn="just"/>
            <a:r>
              <a:rPr lang="zh-CN" altLang="en-US"/>
              <a:t>"我在他的生命里, 到底扮演什麽角色"</a:t>
            </a:r>
            <a:endParaRPr lang="zh-CN" altLang="en-US"/>
          </a:p>
          <a:p>
            <a:pPr lvl="0" algn="just"/>
            <a:r>
              <a:rPr lang="zh-CN" altLang="en-US"/>
              <a:t>是否需要改变, 要怎麽改变?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70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为什麽要"品牌检验"</a:t>
            </a:r>
          </a:p>
        </p:txBody>
      </p:sp>
      <p:sp>
        <p:nvSpPr>
          <p:cNvPr id="58371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137525" cy="2908300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找出除了功能面外的抽象元素: 情感, 联想, 视觉, 记忆 ......</a:t>
            </a:r>
            <a:endParaRPr lang="zh-CN" altLang="en-US"/>
          </a:p>
          <a:p>
            <a:pPr lvl="0" algn="just"/>
            <a:r>
              <a:rPr lang="zh-CN" altLang="en-US"/>
              <a:t>从中寻找品牌价值与消费者价值观的接轨处和互动点.</a:t>
            </a:r>
            <a:endParaRPr lang="zh-CN" altLang="en-US"/>
          </a:p>
          <a:p>
            <a:pPr lvl="0" algn="just"/>
            <a:r>
              <a:rPr lang="zh-CN" altLang="en-US"/>
              <a:t>品牌"生命的意义" (</a:t>
            </a:r>
            <a:r>
              <a:rPr lang="en-US" altLang="zh-CN"/>
              <a:t>reason for being)</a:t>
            </a:r>
            <a:endParaRPr lang="en-US" altLang="zh-CN"/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2330450" y="4959350"/>
            <a:ext cx="6388100" cy="1054100"/>
          </a:xfrm>
          <a:prstGeom prst="rect">
            <a:avLst/>
          </a:prstGeom>
          <a:solidFill>
            <a:srgbClr val="618FFD"/>
          </a:solidFill>
          <a:ln w="12700">
            <a:solidFill>
              <a:schemeClr val="tx1"/>
            </a:solidFill>
            <a:miter lim="800000"/>
          </a:ln>
          <a:effectLst>
            <a:outerShdw dist="71842" dir="2700000" algn="ctr" rotWithShape="0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品牌检验不是消费者座谈会的讨论纲要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eaLnBrk="1" hangingPunct="1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它是你想了解的消费者观点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4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怎麽做"品牌检验"</a:t>
            </a:r>
          </a:p>
        </p:txBody>
      </p:sp>
      <p:sp>
        <p:nvSpPr>
          <p:cNvPr id="59395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79851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找你的品牌小组来, 消化所有消费者相关资料後, 用当事人对消费者的洞察及了解来填写及讨论这份问卷.</a:t>
            </a:r>
            <a:endParaRPr lang="zh-CN" altLang="en-US"/>
          </a:p>
          <a:p>
            <a:pPr lvl="0" algn="just"/>
            <a:r>
              <a:rPr lang="zh-CN" altLang="en-US"/>
              <a:t>必须想像自己是一个忠实的消费者.</a:t>
            </a:r>
            <a:endParaRPr lang="zh-CN" altLang="en-US"/>
          </a:p>
          <a:p>
            <a:pPr lvl="0" algn="just"/>
            <a:r>
              <a:rPr lang="zh-CN" altLang="en-US"/>
              <a:t>不会填怎麽办?</a:t>
            </a:r>
            <a:endParaRPr lang="zh-CN" altLang="en-US"/>
          </a:p>
          <a:p>
            <a:pPr lvl="0" algn="just"/>
            <a:r>
              <a:rPr lang="zh-CN" altLang="en-US"/>
              <a:t>客户一起来?</a:t>
            </a:r>
            <a:endParaRPr lang="zh-CN" altLang="en-US"/>
          </a:p>
          <a:p>
            <a:pPr lvl="0" algn="just"/>
            <a:r>
              <a:rPr lang="zh-CN" altLang="en-US"/>
              <a:t>怎麽做"消费者座谈"?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42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品牌检验内容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61443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对品牌的直接联想</a:t>
            </a:r>
            <a:endParaRPr lang="zh-CN" altLang="en-US">
              <a:latin typeface="宋体" pitchFamily="2" charset="-122"/>
            </a:endParaRPr>
          </a:p>
          <a:p>
            <a:pPr lvl="1" algn="just"/>
            <a:r>
              <a:rPr lang="zh-CN" altLang="en-US"/>
              <a:t>提到品牌名的立即联想</a:t>
            </a:r>
            <a:endParaRPr lang="zh-CN" altLang="en-US">
              <a:latin typeface="宋体" pitchFamily="2" charset="-122"/>
            </a:endParaRPr>
          </a:p>
          <a:p>
            <a:pPr lvl="1" algn="just"/>
            <a:r>
              <a:rPr lang="zh-CN" altLang="en-US"/>
              <a:t>其他方面联想</a:t>
            </a:r>
            <a:endParaRPr lang="zh-CN" altLang="en-US">
              <a:latin typeface="宋体" pitchFamily="2" charset="-122"/>
            </a:endParaRPr>
          </a:p>
          <a:p>
            <a:pPr lvl="2" algn="just"/>
            <a:r>
              <a:rPr lang="zh-CN" altLang="en-US"/>
              <a:t>视觉及影象</a:t>
            </a:r>
            <a:endParaRPr lang="zh-CN" altLang="en-US">
              <a:latin typeface="宋体" pitchFamily="2" charset="-122"/>
            </a:endParaRPr>
          </a:p>
          <a:p>
            <a:pPr lvl="2" algn="just"/>
            <a:r>
              <a:rPr lang="zh-CN" altLang="en-US"/>
              <a:t>包装及产品元素</a:t>
            </a:r>
            <a:endParaRPr lang="zh-CN" altLang="en-US">
              <a:latin typeface="宋体" pitchFamily="2" charset="-122"/>
            </a:endParaRPr>
          </a:p>
          <a:p>
            <a:pPr lvl="2" algn="just"/>
            <a:r>
              <a:rPr lang="zh-CN" altLang="en-US"/>
              <a:t>广告的印象</a:t>
            </a:r>
            <a:endParaRPr lang="zh-CN" altLang="en-US">
              <a:latin typeface="宋体" pitchFamily="2" charset="-122"/>
            </a:endParaRPr>
          </a:p>
          <a:p>
            <a:pPr lvl="2" algn="just"/>
            <a:r>
              <a:rPr lang="zh-CN" altLang="en-US"/>
              <a:t>符号及标记</a:t>
            </a:r>
            <a:endParaRPr lang="zh-CN" altLang="en-US">
              <a:latin typeface="宋体" pitchFamily="2" charset="-122"/>
            </a:endParaRPr>
          </a:p>
          <a:p>
            <a:pPr lvl="1" algn="just"/>
            <a:r>
              <a:rPr lang="zh-CN" altLang="en-US"/>
              <a:t>这些联想暗示这个品牌是...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3490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品牌检验的内容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63491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lnSpc>
                <a:spcPct val="100000"/>
              </a:lnSpc>
            </a:pPr>
            <a:r>
              <a:rPr lang="zh-CN" altLang="en-US"/>
              <a:t>品牌在心中勾起的感受及共鸣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使用这个品牌时, 有哪些特殊的感受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用这个品牌让你如何看待自己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看到别人使用这个品牌, 你有什麽感受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这个品牌的情绪如何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这个品牌背後是哪一群人? 你想他们是如何看待你?</a:t>
            </a:r>
            <a:endParaRPr lang="zh-CN" altLang="en-US"/>
          </a:p>
          <a:p>
            <a:pPr lvl="1" algn="just">
              <a:lnSpc>
                <a:spcPct val="100000"/>
              </a:lnSpc>
            </a:pPr>
            <a:r>
              <a:rPr lang="zh-CN" altLang="en-US"/>
              <a:t>使用这个品牌和使用主要竞争品牌的心情和感受有何不同?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5538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品牌检验内容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65539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既然使用一个品牌已成为生活的一部分, 所以品牌维系著一个人的记忆...</a:t>
            </a:r>
            <a:endParaRPr lang="zh-CN" altLang="en-US"/>
          </a:p>
          <a:p>
            <a:pPr lvl="1" algn="just"/>
            <a:r>
              <a:rPr lang="zh-CN" altLang="en-US"/>
              <a:t>你个人有哪些关於这个品牌的记忆和联想</a:t>
            </a:r>
            <a:endParaRPr lang="zh-CN" altLang="en-US">
              <a:latin typeface="宋体" pitchFamily="2" charset="-122"/>
            </a:endParaRPr>
          </a:p>
          <a:p>
            <a:pPr lvl="1" algn="just"/>
            <a:r>
              <a:rPr lang="zh-CN" altLang="en-US"/>
              <a:t>描述你自己或你亲近的某个人和这个品牌有关的小故事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7586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品牌检验内容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67587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除了特定功能外, 品牌还为我们的生活做更多的事...</a:t>
            </a:r>
            <a:endParaRPr lang="zh-CN" altLang="en-US"/>
          </a:p>
          <a:p>
            <a:pPr lvl="1" algn="just"/>
            <a:r>
              <a:rPr lang="zh-CN" altLang="en-US"/>
              <a:t>除了产品技术功能外, 这个品牌还有什麽是别的品牌所无法实现的?</a:t>
            </a:r>
            <a:endParaRPr lang="zh-CN" altLang="en-US"/>
          </a:p>
          <a:p>
            <a:pPr lvl="1" algn="just"/>
            <a:r>
              <a:rPr lang="zh-CN" altLang="en-US"/>
              <a:t>这个品牌有什麽独特的贡献?</a:t>
            </a:r>
            <a:endParaRPr lang="zh-CN" altLang="en-US"/>
          </a:p>
          <a:p>
            <a:pPr lvl="1" algn="just"/>
            <a:r>
              <a:rPr lang="zh-CN" altLang="en-US"/>
              <a:t>用这个品牌让你对使用这个产品类别产生什麽特殊的观点?</a:t>
            </a:r>
            <a:endParaRPr lang="zh-CN" altLang="en-US"/>
          </a:p>
          <a:p>
            <a:pPr lvl="1" algn="just"/>
            <a:r>
              <a:rPr lang="zh-CN" altLang="en-US"/>
              <a:t>你行为模式和思考方式的哪些部份强化了品牌为你所做的一切?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9634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品牌检验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69635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运用事前设计的品牌检验题目, 确认品牌和消费者之间的关系</a:t>
            </a:r>
            <a:endParaRPr lang="zh-CN" altLang="en-US">
              <a:latin typeface="宋体" pitchFamily="2" charset="-122"/>
            </a:endParaRPr>
          </a:p>
          <a:p>
            <a:pPr lvl="0" algn="just"/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其创新之处在於可同时搜集具体和抽象的感受</a:t>
            </a:r>
            <a:endParaRPr lang="zh-CN" altLang="en-US">
              <a:latin typeface="宋体" pitchFamily="2" charset="-122"/>
            </a:endParaRPr>
          </a:p>
          <a:p>
            <a:pPr lvl="0" algn="just"/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其目的在於找到"消费者洞察"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82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什麽是"品牌探测" (</a:t>
            </a:r>
            <a:r>
              <a:t>Brand Probe)</a:t>
            </a:r>
          </a:p>
        </p:txBody>
      </p:sp>
      <p:sp>
        <p:nvSpPr>
          <p:cNvPr id="71683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73755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lnSpc>
                <a:spcPct val="100000"/>
              </a:lnSpc>
            </a:pPr>
            <a:r>
              <a:rPr lang="zh-CN" altLang="en-US"/>
              <a:t>运用各种调查方法, 来"探测"品牌与消费者关系的真像.</a:t>
            </a:r>
            <a:endParaRPr lang="zh-CN" altLang="en-US"/>
          </a:p>
          <a:p>
            <a:pPr lvl="0" algn="just">
              <a:lnSpc>
                <a:spcPct val="100000"/>
              </a:lnSpc>
            </a:pPr>
            <a:r>
              <a:rPr lang="zh-CN" altLang="en-US"/>
              <a:t>刺激与投射, 用来了解复杂或问不来的问题.</a:t>
            </a:r>
            <a:endParaRPr lang="zh-CN" altLang="en-US"/>
          </a:p>
          <a:p>
            <a:pPr lvl="1" algn="just">
              <a:lnSpc>
                <a:spcPct val="100000"/>
              </a:lnSpc>
            </a:pPr>
            <a:r>
              <a:rPr lang="zh-CN" altLang="en-US"/>
              <a:t>品牌自杀法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品牌譬喻/拟人化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品牌再生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角色扮演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日记法</a:t>
            </a:r>
            <a:endParaRPr lang="zh-CN" altLang="en-US">
              <a:latin typeface="宋体" pitchFamily="2" charset="-122"/>
            </a:endParaRPr>
          </a:p>
          <a:p>
            <a:pPr lvl="0" algn="just">
              <a:lnSpc>
                <a:spcPct val="100000"/>
              </a:lnSpc>
            </a:pPr>
            <a:r>
              <a:rPr lang="zh-CN" altLang="en-US"/>
              <a:t>是"品牌检验"前後的辅助工具.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2706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"品牌探测" (</a:t>
            </a:r>
            <a:r>
              <a:t>Brand Probe): Examples</a:t>
            </a:r>
          </a:p>
        </p:txBody>
      </p:sp>
      <p:sp>
        <p:nvSpPr>
          <p:cNvPr id="72707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lnSpc>
                <a:spcPct val="100000"/>
              </a:lnSpc>
            </a:pPr>
            <a:r>
              <a:rPr lang="zh-CN" altLang="en-US"/>
              <a:t>如果品牌是一个人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性别, 年龄, 穿著, 个性, 嗜好, 价值观...</a:t>
            </a:r>
            <a:endParaRPr lang="zh-CN" altLang="en-US"/>
          </a:p>
          <a:p>
            <a:pPr lvl="0" algn="just">
              <a:lnSpc>
                <a:spcPct val="100000"/>
              </a:lnSpc>
            </a:pPr>
            <a:r>
              <a:rPr lang="zh-CN" altLang="en-US"/>
              <a:t>如果品牌是...</a:t>
            </a:r>
            <a:endParaRPr lang="zh-CN" altLang="en-US"/>
          </a:p>
          <a:p>
            <a:pPr lvl="1" algn="just">
              <a:lnSpc>
                <a:spcPct val="100000"/>
              </a:lnSpc>
            </a:pPr>
            <a:r>
              <a:rPr lang="zh-CN" altLang="en-US"/>
              <a:t>动物, 银行, 汽车, 植物...</a:t>
            </a:r>
            <a:endParaRPr lang="zh-CN" altLang="en-US"/>
          </a:p>
          <a:p>
            <a:pPr lvl="0" algn="just">
              <a:lnSpc>
                <a:spcPct val="100000"/>
              </a:lnSpc>
            </a:pPr>
            <a:r>
              <a:rPr lang="zh-CN" altLang="en-US"/>
              <a:t>引导幻想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进入品牌世界, 看到什麽, 闻到什麽, 颜色, 感觉, 心情, 逗留或离开... </a:t>
            </a:r>
            <a:endParaRPr lang="zh-CN" altLang="en-US"/>
          </a:p>
          <a:p>
            <a:pPr lvl="0" algn="just">
              <a:lnSpc>
                <a:spcPct val="100000"/>
              </a:lnSpc>
            </a:pPr>
            <a:r>
              <a:rPr lang="zh-CN" altLang="en-US"/>
              <a:t>品牌形象描绘</a:t>
            </a:r>
            <a:endParaRPr lang="zh-CN" altLang="en-US">
              <a:latin typeface="宋体" pitchFamily="2" charset="-122"/>
            </a:endParaRPr>
          </a:p>
          <a:p>
            <a:pPr lvl="1" algn="just">
              <a:lnSpc>
                <a:spcPct val="100000"/>
              </a:lnSpc>
            </a:pPr>
            <a:r>
              <a:rPr lang="zh-CN" altLang="en-US"/>
              <a:t>图片拼贴及说明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4754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怎麽做"品牌探测"</a:t>
            </a:r>
          </a:p>
        </p:txBody>
      </p:sp>
      <p:sp>
        <p:nvSpPr>
          <p:cNvPr id="74755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buNone/>
            </a:pPr>
            <a:endParaRPr lang="en-US" altLang="zh-TW"/>
          </a:p>
          <a:p>
            <a:pPr lvl="0" algn="just"/>
            <a:r>
              <a:rPr lang="zh-CN" altLang="en-US"/>
              <a:t>一般的消费者座谈</a:t>
            </a:r>
            <a:endParaRPr lang="zh-CN" altLang="en-US">
              <a:latin typeface="宋体" pitchFamily="2" charset="-122"/>
            </a:endParaRPr>
          </a:p>
          <a:p>
            <a:pPr lvl="0" algn="just"/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内部的动脑会议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5778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从品牌检验到品牌写真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75779" name="Rectangle 3"/>
          <p:cNvSpPr/>
          <p:nvPr/>
        </p:nvSpPr>
        <p:spPr>
          <a:xfrm>
            <a:off x="1981200" y="2133600"/>
            <a:ext cx="2362200" cy="1143000"/>
          </a:xfrm>
          <a:prstGeom prst="rect">
            <a:avLst/>
          </a:prstGeom>
          <a:solidFill>
            <a:srgbClr val="C1CEFF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b="1">
                <a:solidFill>
                  <a:schemeClr val="bg2"/>
                </a:solidFill>
              </a:rPr>
              <a:t>品牌检验</a:t>
            </a:r>
            <a:endParaRPr lang="zh-TW" altLang="en-US" sz="4000" b="1" i="1">
              <a:solidFill>
                <a:schemeClr val="bg2"/>
              </a:solidFill>
              <a:latin typeface="New Baskerville" charset="0"/>
            </a:endParaRPr>
          </a:p>
        </p:txBody>
      </p:sp>
      <p:sp>
        <p:nvSpPr>
          <p:cNvPr id="75780" name="AutoShape 4"/>
          <p:cNvSpPr/>
          <p:nvPr/>
        </p:nvSpPr>
        <p:spPr>
          <a:xfrm>
            <a:off x="2895600" y="3429000"/>
            <a:ext cx="533400" cy="1219200"/>
          </a:xfrm>
          <a:prstGeom prst="downArrow">
            <a:avLst>
              <a:gd name="adj1" fmla="val 50000"/>
              <a:gd name="adj2" fmla="val 57143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vert="eaVert"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75781" name="Rectangle 5"/>
          <p:cNvSpPr/>
          <p:nvPr/>
        </p:nvSpPr>
        <p:spPr>
          <a:xfrm>
            <a:off x="1981200" y="4800600"/>
            <a:ext cx="2362200" cy="1143000"/>
          </a:xfrm>
          <a:prstGeom prst="rect">
            <a:avLst/>
          </a:prstGeom>
          <a:solidFill>
            <a:srgbClr val="C1CEFF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000" b="1">
                <a:solidFill>
                  <a:schemeClr val="bg2"/>
                </a:solidFill>
              </a:rPr>
              <a:t>品牌写真</a:t>
            </a:r>
            <a:endParaRPr lang="zh-CN" altLang="en-US" sz="4000" b="1">
              <a:solidFill>
                <a:schemeClr val="bg2"/>
              </a:solidFill>
            </a:endParaRPr>
          </a:p>
        </p:txBody>
      </p:sp>
      <p:sp>
        <p:nvSpPr>
          <p:cNvPr id="75782" name="AutoShape 6"/>
          <p:cNvSpPr/>
          <p:nvPr/>
        </p:nvSpPr>
        <p:spPr>
          <a:xfrm>
            <a:off x="3810000" y="3733800"/>
            <a:ext cx="1676400" cy="381000"/>
          </a:xfrm>
          <a:prstGeom prst="leftArrow">
            <a:avLst>
              <a:gd name="adj1" fmla="val 50000"/>
              <a:gd name="adj2" fmla="val 1100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75783" name="Oval 7"/>
          <p:cNvSpPr/>
          <p:nvPr/>
        </p:nvSpPr>
        <p:spPr>
          <a:xfrm>
            <a:off x="5791200" y="2514600"/>
            <a:ext cx="2514600" cy="3200400"/>
          </a:xfrm>
          <a:prstGeom prst="ellipse">
            <a:avLst/>
          </a:prstGeom>
          <a:solidFill>
            <a:srgbClr val="FC0128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zh-TW" b="1" i="1" u="sng">
              <a:solidFill>
                <a:schemeClr val="bg2"/>
              </a:solidFill>
              <a:latin typeface="New Baskerville" charset="0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zh-TW" sz="2000" b="1" i="1" u="sng">
              <a:solidFill>
                <a:schemeClr val="bg2"/>
              </a:solidFill>
              <a:latin typeface="New Baskerville" charset="0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 u="sng">
                <a:solidFill>
                  <a:schemeClr val="bg2"/>
                </a:solidFill>
              </a:rPr>
              <a:t>消费者洞察</a:t>
            </a:r>
            <a:endParaRPr lang="zh-CN" altLang="en-US" sz="2400" b="1">
              <a:solidFill>
                <a:schemeClr val="bg2"/>
              </a:solidFill>
              <a:latin typeface="宋体" pitchFamily="2" charset="-122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TW" altLang="en-US" sz="2000" b="1" i="1">
              <a:solidFill>
                <a:schemeClr val="bg2"/>
              </a:solidFill>
              <a:latin typeface="New Baskerville" charset="0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chemeClr val="bg2"/>
                </a:solidFill>
              </a:rPr>
              <a:t>整体感受</a:t>
            </a:r>
            <a:endParaRPr lang="zh-CN" altLang="en-US" sz="2400" b="1">
              <a:solidFill>
                <a:schemeClr val="bg2"/>
              </a:solidFill>
              <a:latin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chemeClr val="bg2"/>
                </a:solidFill>
              </a:rPr>
              <a:t>特殊情感</a:t>
            </a:r>
            <a:endParaRPr lang="zh-CN" altLang="en-US" sz="2400" b="1">
              <a:solidFill>
                <a:schemeClr val="bg2"/>
              </a:solidFill>
              <a:latin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chemeClr val="bg2"/>
                </a:solidFill>
              </a:rPr>
              <a:t>有别於其他品牌</a:t>
            </a:r>
            <a:endParaRPr lang="zh-CN" altLang="en-US" sz="2400" b="1">
              <a:solidFill>
                <a:schemeClr val="bg2"/>
              </a:solidFill>
              <a:latin typeface="宋体" pitchFamily="2" charset="-122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TW" altLang="en-US" b="1" i="1">
              <a:solidFill>
                <a:schemeClr val="bg2"/>
              </a:solidFill>
              <a:latin typeface="New Baskerville" charset="0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zh-TW" b="1" i="1">
              <a:solidFill>
                <a:schemeClr val="bg2"/>
              </a:solidFill>
              <a:latin typeface="New Baskerville" charset="0"/>
            </a:endParaRPr>
          </a:p>
        </p:txBody>
      </p:sp>
    </p:spTree>
  </p:cSld>
  <p:clrMapOvr>
    <a:masterClrMapping/>
  </p:clrMapOvr>
  <p:transition/>
  <p:timing/>
</p:sld>
</file>

<file path=ppt/slides/slide5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7826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什麽是"品牌写真" (</a:t>
            </a:r>
            <a:r>
              <a:t>BrandPrint)</a:t>
            </a:r>
          </a:p>
        </p:txBody>
      </p:sp>
      <p:sp>
        <p:nvSpPr>
          <p:cNvPr id="77827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79089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一段栩栩如生的描述, 说明存在於消费者与品牌之间的独特关系.</a:t>
            </a:r>
            <a:endParaRPr lang="zh-CN" altLang="en-US"/>
          </a:p>
          <a:p>
            <a:pPr lvl="0" algn="just"/>
            <a:r>
              <a:rPr lang="zh-CN" altLang="en-US"/>
              <a:t>品牌核心的精髓, 品牌之所以是品牌的理由, 成功的本质.</a:t>
            </a:r>
            <a:endParaRPr lang="zh-CN" altLang="en-US"/>
          </a:p>
          <a:p>
            <a:pPr lvl="0" algn="just"/>
            <a:r>
              <a:rPr lang="zh-CN" altLang="en-US"/>
              <a:t>最好可以减缩成一句话.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6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8850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为什麽要"品牌写真"?</a:t>
            </a:r>
          </a:p>
        </p:txBody>
      </p:sp>
      <p:sp>
        <p:nvSpPr>
          <p:cNvPr id="78851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75279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这是品牌的"定义", 它的</a:t>
            </a:r>
            <a:r>
              <a:rPr lang="en-US" altLang="zh-CN"/>
              <a:t>DNA, </a:t>
            </a:r>
            <a:r>
              <a:rPr lang="zh-CN" altLang="en-US"/>
              <a:t>不能/不应变的本质.</a:t>
            </a:r>
            <a:endParaRPr lang="zh-CN" altLang="en-US"/>
          </a:p>
          <a:p>
            <a:pPr lvl="0" algn="just"/>
            <a:r>
              <a:rPr lang="zh-CN" altLang="en-US"/>
              <a:t>所有和策略(创意./媒介/公关......)都不应违背  "品牌写真"的精神.</a:t>
            </a:r>
            <a:endParaRPr lang="zh-CN" altLang="en-US"/>
          </a:p>
          <a:p>
            <a:pPr lvl="0" algn="just"/>
            <a:r>
              <a:rPr lang="zh-CN" altLang="en-US"/>
              <a:t>让品牌小组的全部成员了解"我们在做什麽".</a:t>
            </a:r>
            <a:endParaRPr lang="zh-CN" altLang="en-US"/>
          </a:p>
          <a:p>
            <a:pPr lvl="0" algn="just"/>
            <a:r>
              <a:rPr lang="zh-CN" altLang="en-US"/>
              <a:t>激发创意人员的才情.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6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9874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品牌写真不是.....</a:t>
            </a:r>
          </a:p>
        </p:txBody>
      </p:sp>
      <p:sp>
        <p:nvSpPr>
          <p:cNvPr id="79875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"</a:t>
            </a:r>
            <a:r>
              <a:rPr lang="en-US" altLang="zh-CN"/>
              <a:t>Brand Consumer Benefit"</a:t>
            </a:r>
            <a:endParaRPr lang="en-US" altLang="zh-CN"/>
          </a:p>
          <a:p>
            <a:pPr lvl="0" algn="just"/>
            <a:endParaRPr lang="en-US" altLang="zh-CN"/>
          </a:p>
          <a:p>
            <a:pPr lvl="0" algn="just"/>
            <a:r>
              <a:rPr lang="zh-CN" altLang="en-US"/>
              <a:t>定位陈述</a:t>
            </a:r>
            <a:endParaRPr lang="zh-CN" altLang="en-US">
              <a:latin typeface="宋体" pitchFamily="2" charset="-122"/>
            </a:endParaRPr>
          </a:p>
          <a:p>
            <a:pPr lvl="0" algn="just"/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创意简报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6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0898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怎麽做"品牌写真"</a:t>
            </a:r>
          </a:p>
        </p:txBody>
      </p:sp>
      <p:sp>
        <p:nvSpPr>
          <p:cNvPr id="80899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不一定是业务部责任, 组实应在讨论过後指定最能将这段关系发扬光大的人操作.</a:t>
            </a:r>
            <a:endParaRPr lang="zh-CN" altLang="en-US"/>
          </a:p>
          <a:p>
            <a:pPr lvl="0" algn="just"/>
            <a:endParaRPr lang="zh-CN" altLang="en-US"/>
          </a:p>
          <a:p>
            <a:pPr lvl="0" algn="just"/>
            <a:r>
              <a:rPr lang="zh-CN" altLang="en-US"/>
              <a:t>应包含品牌的价值, 消费者的价值观及因应而产生的关系, 一定会与产品的功能相关.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6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22" name="Rectangle 2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10000"/>
              </a:lnSpc>
              <a:buNone/>
            </a:pPr>
            <a:endParaRPr lang="en-US" altLang="zh-TW" sz="3600" b="1" u="sng">
              <a:solidFill>
                <a:srgbClr val="FAFD00"/>
              </a:solidFill>
            </a:endParaRPr>
          </a:p>
          <a:p>
            <a:pPr lvl="0" algn="ctr">
              <a:lnSpc>
                <a:spcPct val="110000"/>
              </a:lnSpc>
              <a:buNone/>
            </a:pPr>
            <a:endParaRPr lang="en-US" altLang="zh-TW" sz="3600" b="1" u="sng">
              <a:solidFill>
                <a:srgbClr val="FAFD00"/>
              </a:solidFill>
            </a:endParaRPr>
          </a:p>
          <a:p>
            <a:pPr lvl="0" algn="ctr">
              <a:buNone/>
            </a:pPr>
            <a:r>
              <a:rPr lang="zh-CN" altLang="en-US" sz="3600" b="1">
                <a:solidFill>
                  <a:srgbClr val="FAFD00"/>
                </a:solidFill>
              </a:rPr>
              <a:t>品牌写真举例</a:t>
            </a:r>
            <a:endParaRPr lang="zh-CN" altLang="en-US" sz="3600" b="1">
              <a:solidFill>
                <a:srgbClr val="FAFD00"/>
              </a:solidFill>
            </a:endParaRPr>
          </a:p>
        </p:txBody>
      </p:sp>
    </p:spTree>
  </p:cSld>
  <p:clrMapOvr>
    <a:masterClrMapping/>
  </p:clrMapOvr>
  <p:transition/>
  <p:timing/>
</p:sld>
</file>

<file path=ppt/slides/slide6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2946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品牌写真范例 - 多芬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82947" name="Rectangle 3"/>
          <p:cNvSpPr>
            <a:spLocks noGrp="1"/>
          </p:cNvSpPr>
          <p:nvPr>
            <p:ph type="body" idx="1"/>
          </p:nvPr>
        </p:nvSpPr>
        <p:spPr>
          <a:xfrm>
            <a:off x="1143000" y="1739900"/>
            <a:ext cx="9144000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/>
              <a:t>多芬是重现我女人天性的承诺 --</a:t>
            </a:r>
            <a:endParaRPr lang="zh-CN" altLang="en-US"/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/>
              <a:t>对我的肌肤，和我的内心</a:t>
            </a:r>
            <a:endParaRPr lang="zh-CN" altLang="en-US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/>
              <a:t>它告诉我，我能呈现自己最完美的状况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6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4994" name="Rectangle 2"/>
          <p:cNvSpPr>
            <a:spLocks noGrp="1"/>
          </p:cNvSpPr>
          <p:nvPr>
            <p:ph type="body" idx="1"/>
          </p:nvPr>
        </p:nvSpPr>
        <p:spPr>
          <a:xfrm>
            <a:off x="1143000" y="1739900"/>
            <a:ext cx="9144000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/>
              <a:t>多芬是重现我女人天性的承诺 --</a:t>
            </a:r>
            <a:endParaRPr lang="zh-CN" altLang="en-US" sz="2000"/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/>
              <a:t>对我的肌肤，和我的内心</a:t>
            </a:r>
            <a:endParaRPr lang="zh-CN" altLang="en-US" sz="2000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/>
              <a:t>它告诉我，我能呈现自己最完美的状况</a:t>
            </a:r>
            <a:endParaRPr lang="zh-CN" altLang="en-US" sz="2000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000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/>
              <a:t>当洗脸让我乾燥，它会滋润我</a:t>
            </a:r>
            <a:endParaRPr lang="zh-CN" altLang="en-US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/>
              <a:t>当洗澡的时间变成我心灵逃逸的唯一净土时，它会犒赏我</a:t>
            </a:r>
            <a:endParaRPr lang="zh-CN" altLang="en-US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/>
              <a:t>当我的肌肤不复往日的柔软时，它会使之再现</a:t>
            </a:r>
            <a:endParaRPr lang="zh-CN" altLang="en-US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/>
              <a:t>当我忘记自己是个女人时，它会点醒我</a:t>
            </a:r>
            <a:endParaRPr lang="zh-CN" altLang="en-US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endParaRPr lang="en-US" altLang="zh-TW"/>
          </a:p>
        </p:txBody>
      </p:sp>
      <p:sp>
        <p:nvSpPr>
          <p:cNvPr id="84995" name="Rectangle 3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品牌写真范例 - 多芬</a:t>
            </a:r>
            <a:endParaRPr lang="zh-TW" altLang="en-US"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6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7042" name="Rectangle 2"/>
          <p:cNvSpPr>
            <a:spLocks noGrp="1"/>
          </p:cNvSpPr>
          <p:nvPr>
            <p:ph type="body" idx="1"/>
          </p:nvPr>
        </p:nvSpPr>
        <p:spPr>
          <a:xfrm>
            <a:off x="1143000" y="1739900"/>
            <a:ext cx="9144000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/>
              <a:t>多芬是重现我女人天性的承诺 --</a:t>
            </a:r>
            <a:endParaRPr lang="zh-CN" altLang="en-US" sz="2000"/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/>
              <a:t>对我的肌肤，和我的内心</a:t>
            </a:r>
            <a:endParaRPr lang="zh-CN" altLang="en-US" sz="2000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/>
              <a:t>它告诉我，我能呈现自己最完美的状况</a:t>
            </a:r>
            <a:endParaRPr lang="zh-CN" altLang="en-US" sz="2000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000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/>
              <a:t>当洗脸让我乾燥，它会滋润我</a:t>
            </a:r>
            <a:endParaRPr lang="zh-CN" altLang="en-US" sz="2000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/>
              <a:t>当洗澡的时间变成我心灵逃逸的唯一净土时，它会犒赏我</a:t>
            </a:r>
            <a:endParaRPr lang="zh-CN" altLang="en-US" sz="2000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/>
              <a:t>当我的肌肤不复往日的柔软时，它会使之再现</a:t>
            </a:r>
            <a:endParaRPr lang="zh-CN" altLang="en-US" sz="2000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000"/>
              <a:t>当我忘记自己是个女人时，它会点醒我</a:t>
            </a:r>
            <a:endParaRPr lang="zh-CN" altLang="en-US" sz="2000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000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/>
              <a:t>我的肌肤需要保护和滋养时，它会重新滋润我</a:t>
            </a:r>
            <a:endParaRPr lang="zh-CN" altLang="en-US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2000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600" b="1"/>
              <a:t>一个单纯而无私的承诺，</a:t>
            </a:r>
            <a:endParaRPr lang="zh-CN" altLang="en-US" sz="3600" b="1">
              <a:latin typeface="宋体" pitchFamily="2" charset="-122"/>
            </a:endParaRP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600" b="1"/>
              <a:t>送给住在我内心的那个女人</a:t>
            </a:r>
            <a:endParaRPr lang="zh-TW" altLang="en-US" sz="2000"/>
          </a:p>
        </p:txBody>
      </p:sp>
      <p:sp>
        <p:nvSpPr>
          <p:cNvPr id="87043" name="Rectangle 3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品牌写真范例 - 多芬</a:t>
            </a:r>
            <a:endParaRPr lang="zh-TW" altLang="en-US"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6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 name="">
    <p:spTree>
      <p:nvGrpSpPr>
        <p:cNvPr id="1" name=""/>
        <p:cNvGrpSpPr/>
        <p:nvPr/>
      </p:nvGrpSpPr>
      <p:grpSpPr/>
      <p:sp>
        <p:nvSpPr>
          <p:cNvPr id="89090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 algn="ctr"/>
            <a:r>
              <a:rPr lang="en-US" altLang="zh-CN"/>
              <a:t>Dove</a:t>
            </a:r>
            <a:r>
              <a:rPr lang="zh-CN" altLang="en-US"/>
              <a:t>象徵一种可撷取的奇迹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89091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zh-CN" altLang="en-US"/>
              <a:t>这个品牌和其使用者有一种握手的协议. </a:t>
            </a:r>
            <a:endParaRPr lang="zh-CN" altLang="en-US"/>
          </a:p>
          <a:p>
            <a:pPr marL="0" lvl="0" indent="0" algn="ctr">
              <a:buNone/>
            </a:pPr>
            <a:r>
              <a:rPr lang="en-US" altLang="zh-CN"/>
              <a:t>Dove</a:t>
            </a:r>
            <a:r>
              <a:rPr lang="zh-CN" altLang="en-US"/>
              <a:t>毫无欺骗地带来希望;</a:t>
            </a:r>
            <a:endParaRPr lang="zh-CN" altLang="en-US"/>
          </a:p>
          <a:p>
            <a:pPr marL="0" lvl="0" indent="0" algn="ctr">
              <a:buNone/>
            </a:pPr>
            <a:r>
              <a:rPr lang="zh-CN" altLang="en-US"/>
              <a:t>它不会利用因不安引起的苦恼, </a:t>
            </a:r>
            <a:endParaRPr lang="zh-CN" altLang="en-US"/>
          </a:p>
          <a:p>
            <a:pPr marL="0" lvl="0" indent="0" algn="ctr">
              <a:buNone/>
            </a:pPr>
            <a:r>
              <a:rPr lang="zh-CN" altLang="en-US"/>
              <a:t>相反的,它是信心的建造者.</a:t>
            </a:r>
            <a:endParaRPr lang="zh-CN" altLang="en-US"/>
          </a:p>
          <a:p>
            <a:pPr marL="0" lvl="0" indent="0" algn="ctr">
              <a:buNone/>
            </a:pPr>
            <a:r>
              <a:rPr lang="zh-CN" altLang="en-US"/>
              <a:t>当你使用时,会产生真正的预期感,</a:t>
            </a:r>
            <a:endParaRPr lang="zh-CN" altLang="en-US"/>
          </a:p>
          <a:p>
            <a:pPr marL="0" lvl="0" indent="0" algn="ctr">
              <a:buNone/>
            </a:pPr>
            <a:r>
              <a:rPr lang="zh-CN" altLang="en-US"/>
              <a:t>一种和滋养霜耳鬓厮磨的参与感,</a:t>
            </a:r>
            <a:endParaRPr lang="zh-CN" altLang="en-US"/>
          </a:p>
          <a:p>
            <a:pPr marL="0" lvl="0" indent="0" algn="ctr">
              <a:buNone/>
            </a:pPr>
            <a:r>
              <a:rPr lang="zh-CN" altLang="en-US"/>
              <a:t>它好像在说: "一个小小的奇迹正在出现".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6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0114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 algn="ctr"/>
            <a:r>
              <a:rPr lang="zh-CN" altLang="en-US"/>
              <a:t>旁氏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90115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Bef>
                <a:spcPct val="0"/>
              </a:spcBef>
              <a:buNone/>
            </a:pPr>
            <a:endParaRPr lang="en-US" altLang="zh-TW"/>
          </a:p>
          <a:p>
            <a:pPr lvl="0" algn="ctr">
              <a:spcBef>
                <a:spcPct val="0"/>
              </a:spcBef>
              <a:buNone/>
            </a:pPr>
            <a:r>
              <a:rPr lang="zh-CN" altLang="en-US"/>
              <a:t>我相信旁氏不会对我说谎，</a:t>
            </a:r>
            <a:endParaRPr lang="zh-CN" altLang="en-US">
              <a:latin typeface="宋体" pitchFamily="2" charset="-122"/>
            </a:endParaRPr>
          </a:p>
          <a:p>
            <a:pPr lvl="0" algn="ctr">
              <a:spcBef>
                <a:spcPct val="0"/>
              </a:spcBef>
              <a:buNone/>
            </a:pPr>
            <a:r>
              <a:rPr lang="zh-CN" altLang="en-US"/>
              <a:t>我相信旁氏不会浪费我的时间，</a:t>
            </a:r>
            <a:endParaRPr lang="zh-CN" altLang="en-US">
              <a:latin typeface="宋体" pitchFamily="2" charset="-122"/>
            </a:endParaRPr>
          </a:p>
          <a:p>
            <a:pPr lvl="0" algn="ctr">
              <a:spcBef>
                <a:spcPct val="0"/>
              </a:spcBef>
              <a:buNone/>
            </a:pPr>
            <a:r>
              <a:rPr lang="zh-CN" altLang="en-US"/>
              <a:t>我相信旁氏不会让我的脸担风险。</a:t>
            </a:r>
            <a:endParaRPr lang="zh-CN" altLang="en-US">
              <a:latin typeface="宋体" pitchFamily="2" charset="-122"/>
            </a:endParaRPr>
          </a:p>
          <a:p>
            <a:pPr lvl="0" algn="ctr">
              <a:spcBef>
                <a:spcPct val="0"/>
              </a:spcBef>
              <a:buNone/>
            </a:pPr>
            <a:endParaRPr lang="zh-CN" altLang="en-US">
              <a:latin typeface="宋体" pitchFamily="2" charset="-122"/>
            </a:endParaRPr>
          </a:p>
          <a:p>
            <a:pPr lvl="0" algn="ctr">
              <a:spcBef>
                <a:spcPct val="0"/>
              </a:spcBef>
              <a:buNone/>
            </a:pPr>
            <a:r>
              <a:rPr lang="zh-CN" altLang="en-US"/>
              <a:t>如果世界上还有什麽能使我的皮肤更美丽，</a:t>
            </a:r>
            <a:endParaRPr lang="zh-CN" altLang="en-US">
              <a:latin typeface="宋体" pitchFamily="2" charset="-122"/>
            </a:endParaRPr>
          </a:p>
          <a:p>
            <a:pPr lvl="0" algn="ctr">
              <a:spcBef>
                <a:spcPct val="0"/>
              </a:spcBef>
              <a:buNone/>
            </a:pPr>
            <a:r>
              <a:rPr lang="zh-CN" altLang="en-US"/>
              <a:t>旁氏会做出来，为了我。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6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 name="">
    <p:spTree>
      <p:nvGrpSpPr>
        <p:cNvPr id="1" name=""/>
        <p:cNvGrpSpPr/>
        <p:nvPr/>
      </p:nvGrpSpPr>
      <p:grpSpPr/>
      <p:sp>
        <p:nvSpPr>
          <p:cNvPr id="92162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 algn="ctr"/>
            <a:r>
              <a:rPr lang="zh-CN" altLang="en-US"/>
              <a:t>好奇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92163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当妈妈对孩子怀抱著期望与梦想时,</a:t>
            </a:r>
            <a:endParaRPr lang="zh-CN" altLang="en-US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好奇是信心十足的象徵.</a:t>
            </a:r>
            <a:endParaRPr lang="zh-CN" altLang="en-US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年轻的母亲总是挂虑著孩子.</a:t>
            </a:r>
            <a:endParaRPr lang="zh-CN" altLang="en-US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而好奇的妈妈们, </a:t>
            </a:r>
            <a:endParaRPr lang="zh-CN" altLang="en-US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不仅惦记孩子的现, 也担心孩子的未来.</a:t>
            </a:r>
            <a:endParaRPr lang="zh-CN" altLang="en-US"/>
          </a:p>
          <a:p>
            <a:pPr marL="0" lvl="0" indent="0" algn="ctr">
              <a:lnSpc>
                <a:spcPct val="100000"/>
              </a:lnSpc>
              <a:buNone/>
            </a:pPr>
            <a:endParaRPr lang="zh-CN" altLang="en-US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 i="1"/>
              <a:t>他是否一切平安?</a:t>
            </a:r>
            <a:endParaRPr lang="zh-CN" altLang="en-US" i="1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 i="1"/>
              <a:t>他有一切必要的条件吗?</a:t>
            </a:r>
            <a:endParaRPr lang="zh-CN" altLang="en-US" i="1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 i="1"/>
              <a:t>她将来会成功吗?</a:t>
            </a:r>
            <a:endParaRPr lang="zh-CN" altLang="en-US" i="1"/>
          </a:p>
        </p:txBody>
      </p:sp>
    </p:spTree>
  </p:cSld>
  <p:clrMapOvr>
    <a:masterClrMapping/>
  </p:clrMapOvr>
  <p:transition/>
  <p:timing/>
</p:sld>
</file>

<file path=ppt/slides/slide7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 name="">
    <p:spTree>
      <p:nvGrpSpPr>
        <p:cNvPr id="1" name=""/>
        <p:cNvGrpSpPr/>
        <p:nvPr/>
      </p:nvGrpSpPr>
      <p:grpSpPr/>
      <p:sp>
        <p:nvSpPr>
          <p:cNvPr id="93186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 algn="ctr"/>
            <a:r>
              <a:rPr lang="zh-CN" altLang="en-US"/>
              <a:t>积架..... 像它的主人, 独一无二, 绝无翻版.</a:t>
            </a:r>
            <a:endParaRPr lang="en-US" altLang="zh-TW"/>
          </a:p>
        </p:txBody>
      </p:sp>
      <p:sp>
        <p:nvSpPr>
          <p:cNvPr id="93187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迎合大众, 从来就不是积架所崇尚的.</a:t>
            </a:r>
            <a:endParaRPr lang="zh-CN" altLang="en-US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它是为一群独特的买主所创.</a:t>
            </a:r>
            <a:endParaRPr lang="zh-CN" altLang="en-US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这群人真正用心回应汽车的召唤.</a:t>
            </a:r>
            <a:endParaRPr lang="zh-CN" altLang="en-US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他们不了解富豪汽车(</a:t>
            </a:r>
            <a:r>
              <a:rPr lang="en-US" altLang="zh-CN"/>
              <a:t>Volvo),</a:t>
            </a:r>
            <a:endParaRPr lang="en-US" altLang="zh-CN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他们认为</a:t>
            </a:r>
            <a:r>
              <a:rPr lang="en-US" altLang="zh-CN"/>
              <a:t>Lexus</a:t>
            </a:r>
            <a:r>
              <a:rPr lang="zh-CN" altLang="en-US"/>
              <a:t>温和没个性,</a:t>
            </a:r>
            <a:endParaRPr lang="zh-CN" altLang="en-US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他们对於宾士的精确无动於衷,</a:t>
            </a:r>
            <a:endParaRPr lang="zh-CN" altLang="en-US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他们更觉得凯迪拉克俗不可耐.</a:t>
            </a:r>
            <a:endParaRPr lang="zh-CN" altLang="en-US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这群人绝对不会因纯粹的实用效益去买任何东西,</a:t>
            </a:r>
            <a:endParaRPr lang="zh-CN" altLang="en-US"/>
          </a:p>
          <a:p>
            <a:pPr marL="0" lvl="0" indent="0" algn="ctr">
              <a:lnSpc>
                <a:spcPct val="100000"/>
              </a:lnSpc>
              <a:buNone/>
            </a:pPr>
            <a:r>
              <a:rPr lang="zh-CN" altLang="en-US"/>
              <a:t>就算那些实用性打动了他们.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7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4210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品牌写真的运用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/>
            <a:r>
              <a:rPr lang="zh-CN" altLang="en-US"/>
              <a:t>对所有行销传播活动的发展及检视提供清楚的标竿</a:t>
            </a:r>
            <a:endParaRPr lang="zh-CN" altLang="en-US">
              <a:latin typeface="宋体" pitchFamily="2" charset="-122"/>
            </a:endParaRPr>
          </a:p>
          <a:p>
            <a:pPr lvl="1" algn="just"/>
            <a:r>
              <a:rPr lang="zh-CN" altLang="en-US"/>
              <a:t>全面向建立与消费者之间关系推进</a:t>
            </a:r>
            <a:endParaRPr lang="zh-CN" altLang="en-US">
              <a:latin typeface="宋体" pitchFamily="2" charset="-122"/>
            </a:endParaRPr>
          </a:p>
          <a:p>
            <a:pPr lvl="0" algn="just"/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协助长期创意及传播动活动的发展</a:t>
            </a:r>
            <a:endParaRPr lang="zh-CN" altLang="en-US">
              <a:latin typeface="宋体" pitchFamily="2" charset="-122"/>
            </a:endParaRPr>
          </a:p>
          <a:p>
            <a:pPr lvl="1" algn="just"/>
            <a:r>
              <a:rPr lang="zh-CN" altLang="en-US"/>
              <a:t>不致轻易偏离主轴, 轻易放弃核心资产</a:t>
            </a:r>
            <a:endParaRPr lang="zh-CN" altLang="en-US">
              <a:latin typeface="宋体" pitchFamily="2" charset="-122"/>
            </a:endParaRPr>
          </a:p>
          <a:p>
            <a:pPr lvl="0" algn="just"/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确保新产品来自同一"家族", 同时新产品延伸可以回馈品牌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7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所有名词到底要做什麽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96259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just" defTabSz="661988">
              <a:buNone/>
            </a:pPr>
            <a:r>
              <a:rPr lang="zh-CN" altLang="en-US"/>
              <a:t>品牌检验 (</a:t>
            </a:r>
            <a:r>
              <a:rPr lang="en-US" altLang="zh-CN"/>
              <a:t>Brand Audit) =	</a:t>
            </a:r>
            <a:r>
              <a:rPr lang="zh-CN" altLang="en-US"/>
              <a:t>寻找一般市场调研中找不到</a:t>
            </a:r>
            <a:r>
              <a:rPr lang="zh-CN" altLang="en-US">
                <a:latin typeface="宋体" pitchFamily="2" charset="-122"/>
              </a:rPr>
              <a:t>						</a:t>
            </a:r>
            <a:r>
              <a:rPr lang="zh-CN" altLang="en-US"/>
              <a:t>的感性因素及非理性层面</a:t>
            </a:r>
            <a:endParaRPr lang="zh-CN" altLang="en-US">
              <a:latin typeface="宋体" pitchFamily="2" charset="-122"/>
            </a:endParaRPr>
          </a:p>
          <a:p>
            <a:pPr marL="342900" lvl="0" indent="-342900" algn="just" defTabSz="661988">
              <a:buNone/>
            </a:pPr>
            <a:endParaRPr lang="zh-CN" altLang="en-US">
              <a:latin typeface="宋体" pitchFamily="2" charset="-122"/>
            </a:endParaRPr>
          </a:p>
          <a:p>
            <a:pPr marL="342900" lvl="0" indent="-342900" algn="just" defTabSz="661988">
              <a:buNone/>
            </a:pPr>
            <a:r>
              <a:rPr lang="zh-CN" altLang="en-US"/>
              <a:t>品牌探测 (</a:t>
            </a:r>
            <a:r>
              <a:rPr lang="en-US" altLang="zh-CN"/>
              <a:t>Brand Probe) =	</a:t>
            </a:r>
            <a:r>
              <a:rPr lang="zh-CN" altLang="en-US"/>
              <a:t>运用各种技巧来了解消费者</a:t>
            </a:r>
            <a:r>
              <a:rPr lang="zh-CN" altLang="en-US">
                <a:latin typeface="宋体" pitchFamily="2" charset="-122"/>
              </a:rPr>
              <a:t>						</a:t>
            </a:r>
            <a:r>
              <a:rPr lang="zh-CN" altLang="en-US"/>
              <a:t>说不出的话</a:t>
            </a:r>
            <a:endParaRPr lang="zh-CN" altLang="en-US">
              <a:latin typeface="宋体" pitchFamily="2" charset="-122"/>
            </a:endParaRPr>
          </a:p>
          <a:p>
            <a:pPr marL="342900" lvl="0" indent="-342900" algn="just" defTabSz="661988">
              <a:buNone/>
            </a:pPr>
            <a:endParaRPr lang="zh-CN" altLang="en-US">
              <a:latin typeface="宋体" pitchFamily="2" charset="-122"/>
            </a:endParaRPr>
          </a:p>
          <a:p>
            <a:pPr marL="342900" lvl="0" indent="-342900" algn="just" defTabSz="661988">
              <a:buNone/>
            </a:pPr>
            <a:r>
              <a:rPr lang="zh-CN" altLang="en-US"/>
              <a:t>品牌写真 (</a:t>
            </a:r>
            <a:r>
              <a:rPr lang="en-US" altLang="zh-CN"/>
              <a:t>BrandPrint) =	</a:t>
            </a:r>
            <a:r>
              <a:rPr lang="zh-CN" altLang="en-US"/>
              <a:t>写出一段话来主导日後该品						牌与消费者的关系		</a:t>
            </a:r>
            <a:r>
              <a:rPr lang="zh-TW" altLang="en-US"/>
              <a:t>							</a:t>
            </a:r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 uiExpand="1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7282" name="Rectangle 2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10000"/>
              </a:lnSpc>
              <a:buNone/>
            </a:pPr>
            <a:endParaRPr lang="en-US" altLang="zh-TW" sz="3600" b="1" i="1">
              <a:solidFill>
                <a:schemeClr val="accent1"/>
              </a:solidFill>
            </a:endParaRPr>
          </a:p>
          <a:p>
            <a:pPr lvl="0" algn="ctr">
              <a:lnSpc>
                <a:spcPct val="110000"/>
              </a:lnSpc>
              <a:buNone/>
            </a:pPr>
            <a:r>
              <a:rPr lang="en-US" altLang="zh-TW" sz="3600" b="1" i="1">
                <a:solidFill>
                  <a:schemeClr val="accent1"/>
                </a:solidFill>
              </a:rPr>
              <a:t>“Read their mind”,</a:t>
            </a:r>
            <a:endParaRPr lang="en-US" altLang="zh-TW" b="1" i="1">
              <a:solidFill>
                <a:schemeClr val="accent1"/>
              </a:solidFill>
            </a:endParaRPr>
          </a:p>
          <a:p>
            <a:pPr lvl="0" algn="ctr">
              <a:lnSpc>
                <a:spcPct val="110000"/>
              </a:lnSpc>
              <a:buNone/>
            </a:pPr>
            <a:r>
              <a:rPr lang="en-US" altLang="zh-TW" sz="3600" b="1" i="1">
                <a:solidFill>
                  <a:schemeClr val="accent1"/>
                </a:solidFill>
              </a:rPr>
              <a:t>Not “read their lips.”</a:t>
            </a:r>
            <a:endParaRPr lang="en-US" altLang="zh-TW" sz="3600" b="1" i="1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/>
  <p:timing/>
</p:sld>
</file>

<file path=ppt/slides/slide7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8306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练习 </a:t>
            </a:r>
            <a:r>
              <a:t>Exercise</a:t>
            </a:r>
          </a:p>
        </p:txBody>
      </p:sp>
      <p:sp>
        <p:nvSpPr>
          <p:cNvPr id="98307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76250" lvl="0" indent="-476250" algn="just" defTabSz="576262">
              <a:buNone/>
            </a:pPr>
            <a:r>
              <a:rPr lang="en-US" altLang="zh-CN"/>
              <a:t>A.	</a:t>
            </a:r>
            <a:r>
              <a:rPr lang="zh-CN" altLang="en-US"/>
              <a:t>为周华健在大中国区做好品牌形象的规划。</a:t>
            </a:r>
            <a:endParaRPr lang="zh-CN" altLang="en-US">
              <a:latin typeface="宋体" pitchFamily="2" charset="-122"/>
            </a:endParaRPr>
          </a:p>
          <a:p>
            <a:pPr marL="476250" lvl="0" indent="-476250" algn="just" defTabSz="576262">
              <a:buNone/>
            </a:pPr>
            <a:endParaRPr lang="zh-CN" altLang="en-US">
              <a:latin typeface="宋体" pitchFamily="2" charset="-122"/>
            </a:endParaRPr>
          </a:p>
          <a:p>
            <a:pPr marL="476250" lvl="0" indent="-476250" algn="just" defTabSz="576262">
              <a:buNone/>
            </a:pPr>
            <a:r>
              <a:rPr lang="en-US" altLang="zh-CN"/>
              <a:t>B.	</a:t>
            </a:r>
            <a:r>
              <a:rPr lang="zh-CN" altLang="en-US"/>
              <a:t>为新歌手黄森美规划长期的品牌形象建立。</a:t>
            </a:r>
            <a:endParaRPr lang="zh-CN" altLang="en-US">
              <a:latin typeface="宋体" pitchFamily="2" charset="-122"/>
            </a:endParaRPr>
          </a:p>
          <a:p>
            <a:pPr marL="476250" lvl="0" indent="-476250" algn="just" defTabSz="576262">
              <a:buNone/>
            </a:pPr>
            <a:endParaRPr lang="zh-CN" altLang="en-US">
              <a:latin typeface="宋体" pitchFamily="2" charset="-122"/>
            </a:endParaRPr>
          </a:p>
          <a:p>
            <a:pPr marL="476250" lvl="0" indent="-476250" algn="just" defTabSz="576262">
              <a:buNone/>
            </a:pPr>
            <a:r>
              <a:rPr lang="en-US" altLang="zh-CN"/>
              <a:t>C.	</a:t>
            </a:r>
            <a:r>
              <a:rPr lang="zh-CN" altLang="en-US"/>
              <a:t>为己在印度成名的歌手</a:t>
            </a:r>
            <a:r>
              <a:rPr lang="en-US" altLang="zh-CN"/>
              <a:t>Mark Lamb</a:t>
            </a:r>
            <a:r>
              <a:rPr lang="zh-CN" altLang="en-US"/>
              <a:t>进入台湾市场进行品牌管家的规划。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7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9330" name="Rectangle 2"/>
          <p:cNvSpPr>
            <a:spLocks noGrp="1"/>
          </p:cNvSpPr>
          <p:nvPr>
            <p:ph type="body" idx="1"/>
          </p:nvPr>
        </p:nvSpPr>
        <p:spPr>
          <a:xfrm>
            <a:off x="1409700" y="1739900"/>
            <a:ext cx="8686800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None/>
            </a:pPr>
            <a:endParaRPr lang="en-US" altLang="zh-TW" sz="3200" b="1">
              <a:solidFill>
                <a:srgbClr val="FAFD00"/>
              </a:solidFill>
            </a:endParaRPr>
          </a:p>
          <a:p>
            <a:pPr lvl="0" algn="ctr">
              <a:buNone/>
            </a:pPr>
            <a:endParaRPr lang="en-US" altLang="zh-TW" sz="3200" b="1">
              <a:solidFill>
                <a:srgbClr val="FAFD00"/>
              </a:solidFill>
            </a:endParaRPr>
          </a:p>
          <a:p>
            <a:pPr lvl="0" algn="just">
              <a:buNone/>
            </a:pPr>
            <a:r>
              <a:rPr lang="zh-CN" altLang="en-US" sz="3200" b="1">
                <a:solidFill>
                  <a:srgbClr val="FAFD00"/>
                </a:solidFill>
              </a:rPr>
              <a:t>品牌管家操作过程:  如何企划, 如何向客户解释</a:t>
            </a:r>
            <a:endParaRPr lang="zh-CN" altLang="en-US" sz="3200" b="1">
              <a:solidFill>
                <a:srgbClr val="FAFD00"/>
              </a:solidFill>
            </a:endParaRPr>
          </a:p>
        </p:txBody>
      </p:sp>
    </p:spTree>
  </p:cSld>
  <p:clrMapOvr>
    <a:masterClrMapping/>
  </p:clrMapOvr>
  <p:transition/>
  <p:timing/>
</p:sld>
</file>

<file path=ppt/slides/slide7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既有品牌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100355" name="Oval 3"/>
          <p:cNvSpPr/>
          <p:nvPr/>
        </p:nvSpPr>
        <p:spPr>
          <a:xfrm>
            <a:off x="1339850" y="2978150"/>
            <a:ext cx="1054100" cy="8255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资料</a:t>
            </a:r>
            <a:endParaRPr lang="zh-TW" altLang="en-US" sz="2400" b="1">
              <a:solidFill>
                <a:srgbClr val="FC0128"/>
              </a:solidFill>
            </a:endParaRPr>
          </a:p>
        </p:txBody>
      </p:sp>
      <p:sp>
        <p:nvSpPr>
          <p:cNvPr id="100356" name="Oval 4"/>
          <p:cNvSpPr/>
          <p:nvPr/>
        </p:nvSpPr>
        <p:spPr>
          <a:xfrm>
            <a:off x="7969250" y="2597150"/>
            <a:ext cx="2197100" cy="15113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用文字表达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这份关系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BrandPrint</a:t>
            </a:r>
            <a:endParaRPr lang="en-US" altLang="zh-TW" sz="2200" b="1">
              <a:solidFill>
                <a:srgbClr val="FC0128"/>
              </a:solidFill>
            </a:endParaRPr>
          </a:p>
        </p:txBody>
      </p:sp>
      <p:cxnSp>
        <p:nvCxnSpPr>
          <p:cNvPr id="100357" name="Line 5"/>
          <p:cNvCxnSpPr/>
          <p:nvPr/>
        </p:nvCxnSpPr>
        <p:spPr>
          <a:xfrm>
            <a:off x="2400300" y="34290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 len="lg"/>
          </a:ln>
          <a:effectLst/>
        </p:spPr>
      </p:cxnSp>
      <p:cxnSp>
        <p:nvCxnSpPr>
          <p:cNvPr id="100358" name="Line 6"/>
          <p:cNvCxnSpPr/>
          <p:nvPr/>
        </p:nvCxnSpPr>
        <p:spPr>
          <a:xfrm>
            <a:off x="4991100" y="34290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 len="lg"/>
          </a:ln>
          <a:effectLst/>
        </p:spPr>
      </p:cxnSp>
      <p:cxnSp>
        <p:nvCxnSpPr>
          <p:cNvPr id="100359" name="Line 7"/>
          <p:cNvCxnSpPr/>
          <p:nvPr/>
        </p:nvCxnSpPr>
        <p:spPr>
          <a:xfrm>
            <a:off x="7581900" y="34290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 len="lg"/>
          </a:ln>
          <a:effectLst/>
        </p:spPr>
      </p:cxnSp>
      <p:sp>
        <p:nvSpPr>
          <p:cNvPr id="100360" name="Oval 8"/>
          <p:cNvSpPr/>
          <p:nvPr/>
        </p:nvSpPr>
        <p:spPr>
          <a:xfrm>
            <a:off x="5302250" y="2597150"/>
            <a:ext cx="2197100" cy="15113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沉殿主要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价值观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(Values)</a:t>
            </a:r>
            <a:endParaRPr lang="en-US" altLang="zh-TW" sz="2200" b="1">
              <a:solidFill>
                <a:srgbClr val="FC0128"/>
              </a:solidFill>
            </a:endParaRPr>
          </a:p>
        </p:txBody>
      </p:sp>
      <p:sp>
        <p:nvSpPr>
          <p:cNvPr id="100361" name="Oval 9"/>
          <p:cNvSpPr/>
          <p:nvPr/>
        </p:nvSpPr>
        <p:spPr>
          <a:xfrm>
            <a:off x="2711450" y="2597150"/>
            <a:ext cx="2197100" cy="15113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品牌检验</a:t>
            </a:r>
            <a:endParaRPr lang="zh-CN" altLang="en-US" sz="2400" b="1">
              <a:solidFill>
                <a:srgbClr val="FC0128"/>
              </a:solidFill>
              <a:latin typeface="宋体" pitchFamily="2" charset="-122"/>
            </a:endParaRPr>
          </a:p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Brand Audit</a:t>
            </a:r>
            <a:endParaRPr lang="en-US" altLang="zh-TW" sz="2200" b="1">
              <a:solidFill>
                <a:srgbClr val="FC0128"/>
              </a:solidFill>
            </a:endParaRPr>
          </a:p>
        </p:txBody>
      </p:sp>
    </p:spTree>
  </p:cSld>
  <p:clrMapOvr>
    <a:masterClrMapping/>
  </p:clrMapOvr>
  <p:transition/>
  <p:timing/>
</p:sld>
</file>

<file path=ppt/slides/slide7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1378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 algn="ctr"/>
            <a:r>
              <a:rPr lang="zh-CN" altLang="en-US"/>
              <a:t>国际品牌进入新市场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101379" name="AutoShape 3"/>
          <p:cNvSpPr>
            <a:spLocks noChangeArrowheads="1"/>
          </p:cNvSpPr>
          <p:nvPr/>
        </p:nvSpPr>
        <p:spPr bwMode="auto">
          <a:xfrm>
            <a:off x="1416050" y="2292350"/>
            <a:ext cx="825500" cy="1282700"/>
          </a:xfrm>
          <a:prstGeom prst="roundRect">
            <a:avLst>
              <a:gd name="adj" fmla="val 12495"/>
            </a:avLst>
          </a:prstGeom>
          <a:solidFill>
            <a:srgbClr val="618FFD"/>
          </a:solidFill>
          <a:ln w="12700">
            <a:solidFill>
              <a:schemeClr val="tx1"/>
            </a:solidFill>
            <a:round/>
          </a:ln>
          <a:effectLst>
            <a:outerShdw dist="81320" dir="2319588" algn="ctr" rotWithShape="0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资料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  <p:sp>
        <p:nvSpPr>
          <p:cNvPr id="101380" name="AutoShape 4"/>
          <p:cNvSpPr>
            <a:spLocks noChangeArrowheads="1"/>
          </p:cNvSpPr>
          <p:nvPr/>
        </p:nvSpPr>
        <p:spPr bwMode="auto">
          <a:xfrm>
            <a:off x="2711450" y="2292350"/>
            <a:ext cx="1511300" cy="1282700"/>
          </a:xfrm>
          <a:prstGeom prst="roundRect">
            <a:avLst>
              <a:gd name="adj" fmla="val 12495"/>
            </a:avLst>
          </a:prstGeom>
          <a:solidFill>
            <a:srgbClr val="618FFD"/>
          </a:solidFill>
          <a:ln w="12700">
            <a:solidFill>
              <a:schemeClr val="tx1"/>
            </a:solidFill>
            <a:round/>
          </a:ln>
          <a:effectLst>
            <a:outerShdw dist="81320" dir="2319588" algn="ctr" rotWithShape="0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决定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目标对象</a:t>
            </a:r>
            <a:endParaRPr lang="zh-TW" altLang="en-US" sz="28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  <p:sp>
        <p:nvSpPr>
          <p:cNvPr id="101381" name="AutoShape 5"/>
          <p:cNvSpPr>
            <a:spLocks noChangeArrowheads="1"/>
          </p:cNvSpPr>
          <p:nvPr/>
        </p:nvSpPr>
        <p:spPr bwMode="auto">
          <a:xfrm>
            <a:off x="4692650" y="2292350"/>
            <a:ext cx="2654300" cy="1282700"/>
          </a:xfrm>
          <a:prstGeom prst="roundRect">
            <a:avLst>
              <a:gd name="adj" fmla="val 12495"/>
            </a:avLst>
          </a:prstGeom>
          <a:solidFill>
            <a:srgbClr val="618FFD"/>
          </a:solidFill>
          <a:ln w="12700">
            <a:solidFill>
              <a:schemeClr val="tx1"/>
            </a:solidFill>
            <a:round/>
          </a:ln>
          <a:effectLst>
            <a:outerShdw dist="81320" dir="2319588" algn="ctr" rotWithShape="0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检定本品牌所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代表的主要价观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(</a:t>
            </a:r>
            <a:r>
              <a:rPr lang="en-US" altLang="zh-CN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Core Value)</a:t>
            </a:r>
            <a:endParaRPr lang="en-US" altLang="zh-CN" sz="24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  <p:sp>
        <p:nvSpPr>
          <p:cNvPr id="101382" name="AutoShape 6"/>
          <p:cNvSpPr>
            <a:spLocks noChangeArrowheads="1"/>
          </p:cNvSpPr>
          <p:nvPr/>
        </p:nvSpPr>
        <p:spPr bwMode="auto">
          <a:xfrm>
            <a:off x="7816850" y="2292350"/>
            <a:ext cx="2273300" cy="1282700"/>
          </a:xfrm>
          <a:prstGeom prst="roundRect">
            <a:avLst>
              <a:gd name="adj" fmla="val 12495"/>
            </a:avLst>
          </a:prstGeom>
          <a:solidFill>
            <a:srgbClr val="618FFD"/>
          </a:solidFill>
          <a:ln w="12700">
            <a:solidFill>
              <a:schemeClr val="tx1"/>
            </a:solidFill>
            <a:round/>
          </a:ln>
          <a:effectLst>
            <a:outerShdw dist="81320" dir="2319588" algn="ctr" rotWithShape="0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了解上述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价值观在目标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对象的意义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  <p:sp>
        <p:nvSpPr>
          <p:cNvPr id="101383" name="AutoShape 7"/>
          <p:cNvSpPr>
            <a:spLocks noChangeArrowheads="1"/>
          </p:cNvSpPr>
          <p:nvPr/>
        </p:nvSpPr>
        <p:spPr bwMode="auto">
          <a:xfrm>
            <a:off x="1416050" y="4578350"/>
            <a:ext cx="2654300" cy="1282700"/>
          </a:xfrm>
          <a:prstGeom prst="roundRect">
            <a:avLst>
              <a:gd name="adj" fmla="val 12495"/>
            </a:avLst>
          </a:prstGeom>
          <a:solidFill>
            <a:srgbClr val="618FFD"/>
          </a:solidFill>
          <a:ln w="12700">
            <a:solidFill>
              <a:schemeClr val="tx1"/>
            </a:solidFill>
            <a:round/>
          </a:ln>
          <a:effectLst>
            <a:outerShdw dist="81320" dir="2319588" algn="ctr" rotWithShape="0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推估消费者可能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与目标对象产生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的关系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  <p:sp>
        <p:nvSpPr>
          <p:cNvPr id="101384" name="AutoShape 8"/>
          <p:cNvSpPr>
            <a:spLocks noChangeArrowheads="1"/>
          </p:cNvSpPr>
          <p:nvPr/>
        </p:nvSpPr>
        <p:spPr bwMode="auto">
          <a:xfrm>
            <a:off x="4540250" y="4578350"/>
            <a:ext cx="2654300" cy="1282700"/>
          </a:xfrm>
          <a:prstGeom prst="roundRect">
            <a:avLst>
              <a:gd name="adj" fmla="val 12495"/>
            </a:avLst>
          </a:prstGeom>
          <a:solidFill>
            <a:srgbClr val="618FFD"/>
          </a:solidFill>
          <a:ln w="12700">
            <a:solidFill>
              <a:schemeClr val="tx1"/>
            </a:solidFill>
            <a:round/>
          </a:ln>
          <a:effectLst>
            <a:outerShdw dist="81320" dir="2319588" algn="ctr" rotWithShape="0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写出这份关系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形成品牌远景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(</a:t>
            </a:r>
            <a:r>
              <a:rPr lang="en-US" altLang="zh-CN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Brand Vision)</a:t>
            </a:r>
            <a:endParaRPr lang="en-US" altLang="zh-CN" sz="24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  <p:sp>
        <p:nvSpPr>
          <p:cNvPr id="101385" name="AutoShape 9"/>
          <p:cNvSpPr>
            <a:spLocks noChangeArrowheads="1"/>
          </p:cNvSpPr>
          <p:nvPr/>
        </p:nvSpPr>
        <p:spPr bwMode="auto">
          <a:xfrm>
            <a:off x="7664450" y="4578350"/>
            <a:ext cx="2273300" cy="1282700"/>
          </a:xfrm>
          <a:prstGeom prst="roundRect">
            <a:avLst>
              <a:gd name="adj" fmla="val 12495"/>
            </a:avLst>
          </a:prstGeom>
          <a:solidFill>
            <a:srgbClr val="618FFD"/>
          </a:solidFill>
          <a:ln w="12700">
            <a:solidFill>
              <a:schemeClr val="tx1"/>
            </a:solidFill>
            <a:round/>
          </a:ln>
          <a:effectLst>
            <a:outerShdw dist="81320" dir="2319588" algn="ctr" rotWithShape="0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发展策略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  <p:sp>
        <p:nvSpPr>
          <p:cNvPr id="101386" name="AutoShape 10"/>
          <p:cNvSpPr/>
          <p:nvPr/>
        </p:nvSpPr>
        <p:spPr>
          <a:xfrm>
            <a:off x="2406650" y="2825750"/>
            <a:ext cx="215900" cy="215900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101387" name="AutoShape 11"/>
          <p:cNvSpPr/>
          <p:nvPr/>
        </p:nvSpPr>
        <p:spPr>
          <a:xfrm>
            <a:off x="4387850" y="2825750"/>
            <a:ext cx="215900" cy="215900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101388" name="AutoShape 12"/>
          <p:cNvSpPr/>
          <p:nvPr/>
        </p:nvSpPr>
        <p:spPr>
          <a:xfrm>
            <a:off x="7512050" y="2825750"/>
            <a:ext cx="215900" cy="215900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101389" name="AutoShape 13"/>
          <p:cNvSpPr/>
          <p:nvPr/>
        </p:nvSpPr>
        <p:spPr>
          <a:xfrm>
            <a:off x="4235450" y="5111750"/>
            <a:ext cx="215900" cy="215900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101390" name="AutoShape 14"/>
          <p:cNvSpPr/>
          <p:nvPr/>
        </p:nvSpPr>
        <p:spPr>
          <a:xfrm>
            <a:off x="7359650" y="5111750"/>
            <a:ext cx="215900" cy="215900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pic>
        <p:nvPicPr>
          <p:cNvPr id="101391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0613" y="-746125"/>
            <a:ext cx="2846387" cy="6842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7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02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 algn="ctr"/>
            <a:r>
              <a:rPr lang="zh-CN" altLang="en-US"/>
              <a:t>新品牌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auto">
          <a:xfrm>
            <a:off x="1416050" y="2292350"/>
            <a:ext cx="2425700" cy="1282700"/>
          </a:xfrm>
          <a:prstGeom prst="roundRect">
            <a:avLst>
              <a:gd name="adj" fmla="val 12495"/>
            </a:avLst>
          </a:prstGeom>
          <a:solidFill>
            <a:srgbClr val="618FFD"/>
          </a:solidFill>
          <a:ln w="12700">
            <a:solidFill>
              <a:schemeClr val="tx1"/>
            </a:solidFill>
            <a:round/>
          </a:ln>
          <a:effectLst>
            <a:outerShdw dist="81320" dir="2319588" algn="ctr" rotWithShape="0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做竞争者的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品牌检验及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本品类的检验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auto">
          <a:xfrm>
            <a:off x="4540250" y="2292350"/>
            <a:ext cx="2044700" cy="1282700"/>
          </a:xfrm>
          <a:prstGeom prst="roundRect">
            <a:avLst>
              <a:gd name="adj" fmla="val 12495"/>
            </a:avLst>
          </a:prstGeom>
          <a:solidFill>
            <a:srgbClr val="618FFD"/>
          </a:solidFill>
          <a:ln w="12700">
            <a:solidFill>
              <a:schemeClr val="tx1"/>
            </a:solidFill>
            <a:round/>
          </a:ln>
          <a:effectLst>
            <a:outerShdw dist="81320" dir="2319588" algn="ctr" rotWithShape="0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找出机会点</a:t>
            </a:r>
            <a:endParaRPr lang="zh-TW" altLang="en-US" sz="28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  <p:sp>
        <p:nvSpPr>
          <p:cNvPr id="102405" name="AutoShape 5"/>
          <p:cNvSpPr>
            <a:spLocks noChangeArrowheads="1"/>
          </p:cNvSpPr>
          <p:nvPr/>
        </p:nvSpPr>
        <p:spPr bwMode="auto">
          <a:xfrm>
            <a:off x="7207250" y="2292350"/>
            <a:ext cx="2273300" cy="1282700"/>
          </a:xfrm>
          <a:prstGeom prst="roundRect">
            <a:avLst>
              <a:gd name="adj" fmla="val 12495"/>
            </a:avLst>
          </a:prstGeom>
          <a:solidFill>
            <a:srgbClr val="618FFD"/>
          </a:solidFill>
          <a:ln w="12700">
            <a:solidFill>
              <a:schemeClr val="tx1"/>
            </a:solidFill>
            <a:round/>
          </a:ln>
          <a:effectLst>
            <a:outerShdw dist="81320" dir="2319588" algn="ctr" rotWithShape="0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与本产品的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特出度相关连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  <p:sp>
        <p:nvSpPr>
          <p:cNvPr id="102406" name="AutoShape 6"/>
          <p:cNvSpPr>
            <a:spLocks noChangeArrowheads="1"/>
          </p:cNvSpPr>
          <p:nvPr/>
        </p:nvSpPr>
        <p:spPr bwMode="auto">
          <a:xfrm>
            <a:off x="1416050" y="4578350"/>
            <a:ext cx="2044700" cy="1282700"/>
          </a:xfrm>
          <a:prstGeom prst="roundRect">
            <a:avLst>
              <a:gd name="adj" fmla="val 12495"/>
            </a:avLst>
          </a:prstGeom>
          <a:solidFill>
            <a:srgbClr val="618FFD"/>
          </a:solidFill>
          <a:ln w="12700">
            <a:solidFill>
              <a:schemeClr val="tx1"/>
            </a:solidFill>
            <a:round/>
          </a:ln>
          <a:effectLst>
            <a:outerShdw dist="81320" dir="2319588" algn="ctr" rotWithShape="0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形成可能的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品牌远景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  <p:sp>
        <p:nvSpPr>
          <p:cNvPr id="102407" name="AutoShape 7"/>
          <p:cNvSpPr>
            <a:spLocks noChangeArrowheads="1"/>
          </p:cNvSpPr>
          <p:nvPr/>
        </p:nvSpPr>
        <p:spPr bwMode="auto">
          <a:xfrm>
            <a:off x="4083050" y="4578350"/>
            <a:ext cx="1739900" cy="1282700"/>
          </a:xfrm>
          <a:prstGeom prst="roundRect">
            <a:avLst>
              <a:gd name="adj" fmla="val 12495"/>
            </a:avLst>
          </a:prstGeom>
          <a:solidFill>
            <a:srgbClr val="618FFD"/>
          </a:solidFill>
          <a:ln w="12700">
            <a:solidFill>
              <a:schemeClr val="tx1"/>
            </a:solidFill>
            <a:round/>
          </a:ln>
          <a:effectLst>
            <a:outerShdw dist="81320" dir="2319588" algn="ctr" rotWithShape="0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defPPr>
              <a:defRPr lang="zh-TW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000" b="1" i="1" u="none" baseline="0">
                <a:solidFill>
                  <a:schemeClr val="tx1"/>
                </a:solidFill>
                <a:effectLst/>
                <a:latin typeface="Times New Roman" pitchFamily="18" charset="0"/>
                <a:ea typeface="PMingLiU" pitchFamily="18" charset="-120"/>
              </a:defRPr>
            </a:lvl5pPr>
          </a:lstStyle>
          <a:p>
            <a:pPr marL="0" marR="0" lvl="0" indent="0" algn="ctr" eaLnBrk="1" hangingPunct="1"/>
            <a:r>
              <a:rPr lang="zh-CN" altLang="en-US" sz="2400" i="0" spc="0">
                <a:effectLst>
                  <a:outerShdw blurRad="38100" dist="38100" dir="2700000" algn="tl">
                    <a:schemeClr val="bg2"/>
                  </a:outerShdw>
                </a:effectLst>
                <a:ea typeface="宋体" pitchFamily="2" charset="-122"/>
              </a:rPr>
              <a:t>发展策略</a:t>
            </a:r>
            <a:endParaRPr lang="zh-CN" altLang="en-US" sz="2400" i="0">
              <a:effectLst>
                <a:outerShdw blurRad="38100" dist="38100" dir="2700000" algn="tl">
                  <a:schemeClr val="bg2"/>
                </a:outerShdw>
              </a:effectLst>
              <a:ea typeface="宋体" pitchFamily="2" charset="-122"/>
            </a:endParaRPr>
          </a:p>
        </p:txBody>
      </p:sp>
      <p:sp>
        <p:nvSpPr>
          <p:cNvPr id="102408" name="AutoShape 8"/>
          <p:cNvSpPr/>
          <p:nvPr/>
        </p:nvSpPr>
        <p:spPr>
          <a:xfrm>
            <a:off x="4083050" y="2825750"/>
            <a:ext cx="215900" cy="215900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102409" name="AutoShape 9"/>
          <p:cNvSpPr/>
          <p:nvPr/>
        </p:nvSpPr>
        <p:spPr>
          <a:xfrm>
            <a:off x="6826250" y="2825750"/>
            <a:ext cx="215900" cy="215900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102410" name="AutoShape 10"/>
          <p:cNvSpPr/>
          <p:nvPr/>
        </p:nvSpPr>
        <p:spPr>
          <a:xfrm>
            <a:off x="3702050" y="5111750"/>
            <a:ext cx="215900" cy="215900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102411" name="AutoShape 11"/>
          <p:cNvSpPr/>
          <p:nvPr/>
        </p:nvSpPr>
        <p:spPr>
          <a:xfrm>
            <a:off x="9721850" y="2825750"/>
            <a:ext cx="215900" cy="215900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</p:spTree>
  </p:cSld>
  <p:clrMapOvr>
    <a:masterClrMapping/>
  </p:clrMapOvr>
  <p:transition/>
  <p:timing/>
</p:sld>
</file>

<file path=ppt/slides/slide7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3426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 algn="ctr"/>
            <a:r>
              <a:rPr lang="en-US" altLang="zh-CN"/>
              <a:t>Brand Stewardship Process</a:t>
            </a:r>
            <a:br>
              <a:rPr lang="en-US" altLang="zh-CN"/>
            </a:br>
            <a:r>
              <a:rPr lang="zh-CN" altLang="en-US"/>
              <a:t>品牌管家流程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103427" name="Rectangle 3"/>
          <p:cNvSpPr/>
          <p:nvPr/>
        </p:nvSpPr>
        <p:spPr>
          <a:xfrm>
            <a:off x="1416050" y="1911350"/>
            <a:ext cx="1511300" cy="825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Mkt. Env.</a:t>
            </a:r>
            <a:endParaRPr lang="en-US" altLang="zh-TW" b="1">
              <a:solidFill>
                <a:srgbClr val="FC0128"/>
              </a:solidFill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市场环境</a:t>
            </a:r>
            <a:endParaRPr lang="zh-TW" altLang="en-US" b="1">
              <a:solidFill>
                <a:srgbClr val="FC0128"/>
              </a:solidFill>
            </a:endParaRPr>
          </a:p>
        </p:txBody>
      </p:sp>
      <p:sp>
        <p:nvSpPr>
          <p:cNvPr id="103428" name="Rectangle 4"/>
          <p:cNvSpPr/>
          <p:nvPr/>
        </p:nvSpPr>
        <p:spPr>
          <a:xfrm>
            <a:off x="1416050" y="3054350"/>
            <a:ext cx="1511300" cy="825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Client Enf.</a:t>
            </a:r>
            <a:endParaRPr lang="en-US" altLang="zh-TW" b="1">
              <a:solidFill>
                <a:srgbClr val="FC0128"/>
              </a:solidFill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客户环境</a:t>
            </a:r>
            <a:endParaRPr lang="zh-CN" altLang="en-US" sz="2400" b="1">
              <a:solidFill>
                <a:srgbClr val="FC0128"/>
              </a:solidFill>
            </a:endParaRPr>
          </a:p>
        </p:txBody>
      </p:sp>
      <p:sp>
        <p:nvSpPr>
          <p:cNvPr id="103429" name="Rectangle 5"/>
          <p:cNvSpPr/>
          <p:nvPr/>
        </p:nvSpPr>
        <p:spPr>
          <a:xfrm>
            <a:off x="1416050" y="4197350"/>
            <a:ext cx="1511300" cy="825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Target Mkt.</a:t>
            </a:r>
            <a:endParaRPr lang="en-US" altLang="zh-TW" b="1">
              <a:solidFill>
                <a:srgbClr val="FC0128"/>
              </a:solidFill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目标市场</a:t>
            </a:r>
            <a:endParaRPr lang="zh-TW" altLang="en-US" b="1">
              <a:solidFill>
                <a:srgbClr val="FC0128"/>
              </a:solidFill>
            </a:endParaRPr>
          </a:p>
        </p:txBody>
      </p:sp>
      <p:sp>
        <p:nvSpPr>
          <p:cNvPr id="103430" name="Rectangle 6"/>
          <p:cNvSpPr/>
          <p:nvPr/>
        </p:nvSpPr>
        <p:spPr>
          <a:xfrm>
            <a:off x="3625850" y="1911350"/>
            <a:ext cx="1892300" cy="1206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Marketing </a:t>
            </a:r>
            <a:endParaRPr lang="en-US" altLang="zh-TW" sz="2200" b="1">
              <a:solidFill>
                <a:srgbClr val="FC0128"/>
              </a:solidFill>
            </a:endParaRPr>
          </a:p>
          <a:p>
            <a:pPr marL="0" lvl="0" indent="0"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Strategy</a:t>
            </a:r>
            <a:endParaRPr lang="en-US" altLang="zh-TW" sz="2200" b="1">
              <a:solidFill>
                <a:srgbClr val="FC0128"/>
              </a:solidFill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市场环境</a:t>
            </a:r>
            <a:endParaRPr lang="zh-CN" altLang="en-US" sz="2400" b="1">
              <a:solidFill>
                <a:srgbClr val="FC0128"/>
              </a:solidFill>
            </a:endParaRPr>
          </a:p>
        </p:txBody>
      </p:sp>
      <p:sp>
        <p:nvSpPr>
          <p:cNvPr id="103431" name="Rectangle 7"/>
          <p:cNvSpPr/>
          <p:nvPr/>
        </p:nvSpPr>
        <p:spPr>
          <a:xfrm>
            <a:off x="3625850" y="3816350"/>
            <a:ext cx="1892300" cy="1206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BrandPrint</a:t>
            </a:r>
            <a:endParaRPr lang="en-US" altLang="zh-TW" sz="2200" b="1">
              <a:solidFill>
                <a:srgbClr val="FC0128"/>
              </a:solidFill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品牌写真</a:t>
            </a:r>
            <a:endParaRPr lang="zh-CN" altLang="en-US" sz="2400" b="1">
              <a:solidFill>
                <a:srgbClr val="FC0128"/>
              </a:solidFill>
            </a:endParaRPr>
          </a:p>
        </p:txBody>
      </p:sp>
      <p:sp>
        <p:nvSpPr>
          <p:cNvPr id="103432" name="Rectangle 8"/>
          <p:cNvSpPr/>
          <p:nvPr/>
        </p:nvSpPr>
        <p:spPr>
          <a:xfrm>
            <a:off x="2406650" y="5340350"/>
            <a:ext cx="1968500" cy="825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Product Audit</a:t>
            </a:r>
            <a:endParaRPr lang="en-US" altLang="zh-TW" b="1">
              <a:solidFill>
                <a:srgbClr val="FC0128"/>
              </a:solidFill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产品检验</a:t>
            </a:r>
            <a:endParaRPr lang="zh-TW" altLang="en-US" b="1">
              <a:solidFill>
                <a:srgbClr val="FC0128"/>
              </a:solidFill>
            </a:endParaRPr>
          </a:p>
        </p:txBody>
      </p:sp>
      <p:sp>
        <p:nvSpPr>
          <p:cNvPr id="103433" name="Rectangle 9"/>
          <p:cNvSpPr/>
          <p:nvPr/>
        </p:nvSpPr>
        <p:spPr>
          <a:xfrm>
            <a:off x="4692650" y="5340350"/>
            <a:ext cx="1892300" cy="825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Brand Audit</a:t>
            </a:r>
            <a:endParaRPr lang="en-US" altLang="zh-TW" b="1">
              <a:solidFill>
                <a:srgbClr val="FC0128"/>
              </a:solidFill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品牌检验</a:t>
            </a:r>
            <a:endParaRPr lang="zh-CN" altLang="en-US" sz="2400" b="1">
              <a:solidFill>
                <a:srgbClr val="FC0128"/>
              </a:solidFill>
            </a:endParaRPr>
          </a:p>
        </p:txBody>
      </p:sp>
      <p:sp>
        <p:nvSpPr>
          <p:cNvPr id="103434" name="Rectangle 10"/>
          <p:cNvSpPr/>
          <p:nvPr/>
        </p:nvSpPr>
        <p:spPr>
          <a:xfrm>
            <a:off x="6292850" y="2063750"/>
            <a:ext cx="1435100" cy="977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Commu.</a:t>
            </a:r>
            <a:endParaRPr lang="en-US" altLang="zh-TW" sz="2200" b="1">
              <a:solidFill>
                <a:srgbClr val="FC0128"/>
              </a:solidFill>
            </a:endParaRPr>
          </a:p>
          <a:p>
            <a:pPr marL="0" lvl="0" indent="0" algn="ctr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Strategy</a:t>
            </a:r>
            <a:endParaRPr lang="en-US" altLang="zh-TW" sz="2400" b="1">
              <a:solidFill>
                <a:srgbClr val="FC0128"/>
              </a:solidFill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传播策略</a:t>
            </a:r>
            <a:endParaRPr lang="zh-CN" altLang="en-US" sz="2400" b="1">
              <a:solidFill>
                <a:srgbClr val="FC0128"/>
              </a:solidFill>
            </a:endParaRPr>
          </a:p>
        </p:txBody>
      </p:sp>
      <p:sp>
        <p:nvSpPr>
          <p:cNvPr id="103435" name="Rectangle 11"/>
          <p:cNvSpPr/>
          <p:nvPr/>
        </p:nvSpPr>
        <p:spPr>
          <a:xfrm>
            <a:off x="6292850" y="3892550"/>
            <a:ext cx="1435100" cy="977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Creative</a:t>
            </a:r>
            <a:endParaRPr lang="en-US" altLang="zh-TW" sz="2200" b="1">
              <a:solidFill>
                <a:srgbClr val="FC0128"/>
              </a:solidFill>
            </a:endParaRPr>
          </a:p>
          <a:p>
            <a:pPr marL="0" lvl="0" indent="0" algn="ctr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Idea</a:t>
            </a:r>
            <a:endParaRPr lang="en-US" altLang="zh-TW" sz="2400" b="1">
              <a:solidFill>
                <a:srgbClr val="FC0128"/>
              </a:solidFill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创意构想</a:t>
            </a:r>
            <a:endParaRPr lang="zh-TW" altLang="en-US" b="1">
              <a:solidFill>
                <a:srgbClr val="FC0128"/>
              </a:solidFill>
            </a:endParaRPr>
          </a:p>
        </p:txBody>
      </p:sp>
      <p:sp>
        <p:nvSpPr>
          <p:cNvPr id="103436" name="Rectangle 12"/>
          <p:cNvSpPr/>
          <p:nvPr/>
        </p:nvSpPr>
        <p:spPr>
          <a:xfrm>
            <a:off x="7131050" y="5340350"/>
            <a:ext cx="1816100" cy="825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lIns="92075" tIns="46038" rIns="92075" bIns="46038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b="1">
                <a:solidFill>
                  <a:srgbClr val="FC0128"/>
                </a:solidFill>
              </a:rPr>
              <a:t>Brand Probe</a:t>
            </a:r>
            <a:endParaRPr lang="en-US" altLang="zh-TW" b="1">
              <a:solidFill>
                <a:srgbClr val="FC0128"/>
              </a:solidFill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C0128"/>
                </a:solidFill>
              </a:rPr>
              <a:t>品牌探究</a:t>
            </a:r>
            <a:endParaRPr lang="zh-TW" altLang="en-US" b="1">
              <a:solidFill>
                <a:srgbClr val="FC0128"/>
              </a:solidFill>
            </a:endParaRPr>
          </a:p>
        </p:txBody>
      </p:sp>
      <p:sp>
        <p:nvSpPr>
          <p:cNvPr id="103437" name="Oval 13"/>
          <p:cNvSpPr/>
          <p:nvPr/>
        </p:nvSpPr>
        <p:spPr>
          <a:xfrm>
            <a:off x="8350250" y="2368550"/>
            <a:ext cx="444500" cy="18923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35921" dir="2700000" algn="ctr">
              <a:schemeClr val="tx1"/>
            </a:outerShdw>
          </a:effectLst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103438" name="Rectangle 14"/>
          <p:cNvSpPr/>
          <p:nvPr/>
        </p:nvSpPr>
        <p:spPr>
          <a:xfrm>
            <a:off x="9264650" y="1758950"/>
            <a:ext cx="825500" cy="4025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</a:ln>
          <a:effectLst>
            <a:outerShdw dist="53882" dir="2700000" algn="ctr">
              <a:schemeClr val="tx1"/>
            </a:outerShdw>
          </a:effectLst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sz="3000" b="1" i="1">
              <a:ea typeface="PMingLiU" pitchFamily="18" charset="-120"/>
            </a:endParaRPr>
          </a:p>
        </p:txBody>
      </p:sp>
      <p:sp>
        <p:nvSpPr>
          <p:cNvPr id="103439" name="Rectangle 15"/>
          <p:cNvSpPr/>
          <p:nvPr/>
        </p:nvSpPr>
        <p:spPr>
          <a:xfrm>
            <a:off x="9334500" y="2057400"/>
            <a:ext cx="685800" cy="2303463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sz="2600" b="1">
                <a:solidFill>
                  <a:srgbClr val="FC0128"/>
                </a:solidFill>
              </a:rPr>
              <a:t>M</a:t>
            </a:r>
            <a:endParaRPr lang="en-US" altLang="zh-TW" sz="2600" b="1">
              <a:solidFill>
                <a:srgbClr val="FC0128"/>
              </a:solidFill>
            </a:endParaRPr>
          </a:p>
          <a:p>
            <a:pPr marL="0" lvl="0" indent="0" algn="ctr">
              <a:lnSpc>
                <a:spcPct val="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sz="2600" b="1">
                <a:solidFill>
                  <a:srgbClr val="FC0128"/>
                </a:solidFill>
              </a:rPr>
              <a:t>e</a:t>
            </a:r>
            <a:endParaRPr lang="en-US" altLang="zh-TW" sz="2600" b="1">
              <a:solidFill>
                <a:srgbClr val="FC0128"/>
              </a:solidFill>
            </a:endParaRPr>
          </a:p>
          <a:p>
            <a:pPr marL="0" lvl="0" indent="0" algn="ctr">
              <a:lnSpc>
                <a:spcPct val="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sz="2600" b="1">
                <a:solidFill>
                  <a:srgbClr val="FC0128"/>
                </a:solidFill>
              </a:rPr>
              <a:t>a</a:t>
            </a:r>
            <a:endParaRPr lang="en-US" altLang="zh-TW" sz="2600" b="1">
              <a:solidFill>
                <a:srgbClr val="FC0128"/>
              </a:solidFill>
            </a:endParaRPr>
          </a:p>
          <a:p>
            <a:pPr marL="0" lvl="0" indent="0" algn="ctr">
              <a:lnSpc>
                <a:spcPct val="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sz="2600" b="1">
                <a:solidFill>
                  <a:srgbClr val="FC0128"/>
                </a:solidFill>
              </a:rPr>
              <a:t>s</a:t>
            </a:r>
            <a:endParaRPr lang="en-US" altLang="zh-TW" sz="2600" b="1">
              <a:solidFill>
                <a:srgbClr val="FC0128"/>
              </a:solidFill>
            </a:endParaRPr>
          </a:p>
          <a:p>
            <a:pPr marL="0" lvl="0" indent="0" algn="ctr">
              <a:lnSpc>
                <a:spcPct val="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sz="2600" b="1">
                <a:solidFill>
                  <a:srgbClr val="FC0128"/>
                </a:solidFill>
              </a:rPr>
              <a:t>u</a:t>
            </a:r>
            <a:endParaRPr lang="en-US" altLang="zh-TW" sz="2600" b="1">
              <a:solidFill>
                <a:srgbClr val="FC0128"/>
              </a:solidFill>
            </a:endParaRPr>
          </a:p>
          <a:p>
            <a:pPr marL="0" lvl="0" indent="0" algn="ctr">
              <a:lnSpc>
                <a:spcPct val="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sz="2600" b="1">
                <a:solidFill>
                  <a:srgbClr val="FC0128"/>
                </a:solidFill>
              </a:rPr>
              <a:t>r</a:t>
            </a:r>
            <a:endParaRPr lang="en-US" altLang="zh-TW" sz="2600" b="1">
              <a:solidFill>
                <a:srgbClr val="FC0128"/>
              </a:solidFill>
            </a:endParaRPr>
          </a:p>
          <a:p>
            <a:pPr marL="0" lvl="0" indent="0" algn="ctr">
              <a:lnSpc>
                <a:spcPct val="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sz="2600" b="1">
                <a:solidFill>
                  <a:srgbClr val="FC0128"/>
                </a:solidFill>
              </a:rPr>
              <a:t>e</a:t>
            </a:r>
            <a:endParaRPr lang="en-US" altLang="zh-TW" sz="2600" b="1">
              <a:solidFill>
                <a:srgbClr val="FC0128"/>
              </a:solidFill>
            </a:endParaRPr>
          </a:p>
          <a:p>
            <a:pPr marL="0" lvl="0" indent="0" algn="ctr">
              <a:lnSpc>
                <a:spcPct val="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sz="2600" b="1">
                <a:solidFill>
                  <a:srgbClr val="FC0128"/>
                </a:solidFill>
              </a:rPr>
              <a:t>m</a:t>
            </a:r>
            <a:endParaRPr lang="en-US" altLang="zh-TW" sz="2600" b="1">
              <a:solidFill>
                <a:srgbClr val="FC0128"/>
              </a:solidFill>
            </a:endParaRPr>
          </a:p>
          <a:p>
            <a:pPr marL="0" lvl="0" indent="0" algn="ctr">
              <a:lnSpc>
                <a:spcPct val="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sz="2600" b="1">
                <a:solidFill>
                  <a:srgbClr val="FC0128"/>
                </a:solidFill>
              </a:rPr>
              <a:t>e</a:t>
            </a:r>
            <a:endParaRPr lang="en-US" altLang="zh-TW" sz="2600" b="1">
              <a:solidFill>
                <a:srgbClr val="FC0128"/>
              </a:solidFill>
            </a:endParaRPr>
          </a:p>
          <a:p>
            <a:pPr marL="0" lvl="0" indent="0" algn="ctr">
              <a:lnSpc>
                <a:spcPct val="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sz="2600" b="1">
                <a:solidFill>
                  <a:srgbClr val="FC0128"/>
                </a:solidFill>
              </a:rPr>
              <a:t>n</a:t>
            </a:r>
            <a:endParaRPr lang="en-US" altLang="zh-TW" sz="2600" b="1">
              <a:solidFill>
                <a:srgbClr val="FC0128"/>
              </a:solidFill>
            </a:endParaRPr>
          </a:p>
          <a:p>
            <a:pPr marL="0" lvl="0" indent="0" algn="ctr">
              <a:lnSpc>
                <a:spcPct val="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sz="2600" b="1">
                <a:solidFill>
                  <a:srgbClr val="FC0128"/>
                </a:solidFill>
              </a:rPr>
              <a:t>t</a:t>
            </a:r>
            <a:endParaRPr lang="en-US" altLang="zh-TW" sz="2600" b="1">
              <a:solidFill>
                <a:srgbClr val="FC0128"/>
              </a:solidFill>
            </a:endParaRPr>
          </a:p>
        </p:txBody>
      </p:sp>
      <p:sp>
        <p:nvSpPr>
          <p:cNvPr id="103440" name="Rectangle 16"/>
          <p:cNvSpPr/>
          <p:nvPr/>
        </p:nvSpPr>
        <p:spPr>
          <a:xfrm>
            <a:off x="9332913" y="1295400"/>
            <a:ext cx="611187" cy="4800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vert="eaVert" lIns="92075" tIns="46038" rIns="92075" bIns="46038">
            <a:sp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b="1">
                <a:solidFill>
                  <a:srgbClr val="FC0128"/>
                </a:solidFill>
              </a:rPr>
              <a:t>	                        </a:t>
            </a:r>
            <a:r>
              <a:rPr lang="zh-CN" altLang="en-US" b="1">
                <a:solidFill>
                  <a:srgbClr val="FC0128"/>
                </a:solidFill>
              </a:rPr>
              <a:t>测量评估</a:t>
            </a:r>
            <a:endParaRPr lang="zh-TW" altLang="en-US" b="1">
              <a:solidFill>
                <a:srgbClr val="FC0128"/>
              </a:solidFill>
            </a:endParaRPr>
          </a:p>
        </p:txBody>
      </p:sp>
      <p:cxnSp>
        <p:nvCxnSpPr>
          <p:cNvPr id="103441" name="Line 17"/>
          <p:cNvCxnSpPr/>
          <p:nvPr/>
        </p:nvCxnSpPr>
        <p:spPr>
          <a:xfrm>
            <a:off x="4533900" y="1600200"/>
            <a:ext cx="51054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42" name="Line 18"/>
          <p:cNvCxnSpPr/>
          <p:nvPr/>
        </p:nvCxnSpPr>
        <p:spPr>
          <a:xfrm flipH="1">
            <a:off x="9639300" y="1600200"/>
            <a:ext cx="0" cy="1524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43" name="Line 19"/>
          <p:cNvCxnSpPr/>
          <p:nvPr/>
        </p:nvCxnSpPr>
        <p:spPr>
          <a:xfrm flipH="1">
            <a:off x="4533900" y="1600200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 len="lg"/>
          </a:ln>
          <a:effectLst/>
        </p:spPr>
      </p:cxnSp>
      <p:cxnSp>
        <p:nvCxnSpPr>
          <p:cNvPr id="103444" name="Line 20"/>
          <p:cNvCxnSpPr/>
          <p:nvPr/>
        </p:nvCxnSpPr>
        <p:spPr>
          <a:xfrm flipH="1">
            <a:off x="6972300" y="1600200"/>
            <a:ext cx="0" cy="4572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 len="lg"/>
          </a:ln>
          <a:effectLst/>
        </p:spPr>
      </p:cxnSp>
      <p:cxnSp>
        <p:nvCxnSpPr>
          <p:cNvPr id="103445" name="Line 21"/>
          <p:cNvCxnSpPr/>
          <p:nvPr/>
        </p:nvCxnSpPr>
        <p:spPr>
          <a:xfrm flipH="1">
            <a:off x="3162300" y="2286000"/>
            <a:ext cx="0" cy="23622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46" name="Line 22"/>
          <p:cNvCxnSpPr/>
          <p:nvPr/>
        </p:nvCxnSpPr>
        <p:spPr>
          <a:xfrm flipH="1">
            <a:off x="3390900" y="2286000"/>
            <a:ext cx="0" cy="23622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47" name="Line 23"/>
          <p:cNvCxnSpPr/>
          <p:nvPr/>
        </p:nvCxnSpPr>
        <p:spPr>
          <a:xfrm>
            <a:off x="3009900" y="35052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48" name="Line 24"/>
          <p:cNvCxnSpPr/>
          <p:nvPr/>
        </p:nvCxnSpPr>
        <p:spPr>
          <a:xfrm>
            <a:off x="3390900" y="22860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49" name="Line 25"/>
          <p:cNvCxnSpPr/>
          <p:nvPr/>
        </p:nvCxnSpPr>
        <p:spPr>
          <a:xfrm>
            <a:off x="2933700" y="22860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50" name="Line 26"/>
          <p:cNvCxnSpPr/>
          <p:nvPr/>
        </p:nvCxnSpPr>
        <p:spPr>
          <a:xfrm>
            <a:off x="3390900" y="46482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51" name="Line 27"/>
          <p:cNvCxnSpPr/>
          <p:nvPr/>
        </p:nvCxnSpPr>
        <p:spPr>
          <a:xfrm>
            <a:off x="2933700" y="46482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52" name="Line 28"/>
          <p:cNvCxnSpPr/>
          <p:nvPr/>
        </p:nvCxnSpPr>
        <p:spPr>
          <a:xfrm flipH="1">
            <a:off x="5753100" y="2286000"/>
            <a:ext cx="0" cy="23622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53" name="Line 29"/>
          <p:cNvCxnSpPr/>
          <p:nvPr/>
        </p:nvCxnSpPr>
        <p:spPr>
          <a:xfrm flipH="1">
            <a:off x="5981700" y="2286000"/>
            <a:ext cx="0" cy="23622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54" name="Line 30"/>
          <p:cNvCxnSpPr/>
          <p:nvPr/>
        </p:nvCxnSpPr>
        <p:spPr>
          <a:xfrm flipH="1">
            <a:off x="7962900" y="2286000"/>
            <a:ext cx="0" cy="23622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55" name="Line 31"/>
          <p:cNvCxnSpPr/>
          <p:nvPr/>
        </p:nvCxnSpPr>
        <p:spPr>
          <a:xfrm>
            <a:off x="5524500" y="22860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56" name="Line 32"/>
          <p:cNvCxnSpPr/>
          <p:nvPr/>
        </p:nvCxnSpPr>
        <p:spPr>
          <a:xfrm>
            <a:off x="5753100" y="34290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57" name="Line 33"/>
          <p:cNvCxnSpPr/>
          <p:nvPr/>
        </p:nvCxnSpPr>
        <p:spPr>
          <a:xfrm>
            <a:off x="5524500" y="46482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58" name="Line 34"/>
          <p:cNvCxnSpPr/>
          <p:nvPr/>
        </p:nvCxnSpPr>
        <p:spPr>
          <a:xfrm>
            <a:off x="5981700" y="22860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 len="lg"/>
          </a:ln>
          <a:effectLst/>
        </p:spPr>
      </p:cxnSp>
      <p:cxnSp>
        <p:nvCxnSpPr>
          <p:cNvPr id="103459" name="Line 35"/>
          <p:cNvCxnSpPr/>
          <p:nvPr/>
        </p:nvCxnSpPr>
        <p:spPr>
          <a:xfrm>
            <a:off x="5981700" y="46482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 len="lg"/>
          </a:ln>
          <a:effectLst/>
        </p:spPr>
      </p:cxnSp>
      <p:cxnSp>
        <p:nvCxnSpPr>
          <p:cNvPr id="103460" name="Line 36"/>
          <p:cNvCxnSpPr/>
          <p:nvPr/>
        </p:nvCxnSpPr>
        <p:spPr>
          <a:xfrm>
            <a:off x="7734300" y="22860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61" name="Line 37"/>
          <p:cNvCxnSpPr/>
          <p:nvPr/>
        </p:nvCxnSpPr>
        <p:spPr>
          <a:xfrm>
            <a:off x="7734300" y="46482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62" name="Line 38"/>
          <p:cNvCxnSpPr/>
          <p:nvPr/>
        </p:nvCxnSpPr>
        <p:spPr>
          <a:xfrm>
            <a:off x="7962900" y="33528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63" name="Line 39"/>
          <p:cNvCxnSpPr/>
          <p:nvPr/>
        </p:nvCxnSpPr>
        <p:spPr>
          <a:xfrm>
            <a:off x="8801100" y="3352800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tailEnd type="stealth" len="lg"/>
          </a:ln>
          <a:effectLst/>
        </p:spPr>
      </p:cxnSp>
      <p:cxnSp>
        <p:nvCxnSpPr>
          <p:cNvPr id="103464" name="Line 40"/>
          <p:cNvCxnSpPr/>
          <p:nvPr/>
        </p:nvCxnSpPr>
        <p:spPr>
          <a:xfrm flipH="1">
            <a:off x="3924300" y="5029200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headEnd type="stealth" len="lg"/>
          </a:ln>
          <a:effectLst/>
        </p:spPr>
      </p:cxnSp>
      <p:cxnSp>
        <p:nvCxnSpPr>
          <p:cNvPr id="103465" name="Line 41"/>
          <p:cNvCxnSpPr/>
          <p:nvPr/>
        </p:nvCxnSpPr>
        <p:spPr>
          <a:xfrm flipH="1">
            <a:off x="5372100" y="5029200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headEnd type="stealth" len="lg"/>
          </a:ln>
          <a:effectLst/>
        </p:spPr>
      </p:cxnSp>
      <p:cxnSp>
        <p:nvCxnSpPr>
          <p:cNvPr id="103466" name="Line 42"/>
          <p:cNvCxnSpPr/>
          <p:nvPr/>
        </p:nvCxnSpPr>
        <p:spPr>
          <a:xfrm>
            <a:off x="6667500" y="5791200"/>
            <a:ext cx="5334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headEnd type="stealth" len="lg"/>
          </a:ln>
          <a:effectLst/>
        </p:spPr>
      </p:cxnSp>
      <p:cxnSp>
        <p:nvCxnSpPr>
          <p:cNvPr id="103467" name="Line 43"/>
          <p:cNvCxnSpPr/>
          <p:nvPr/>
        </p:nvCxnSpPr>
        <p:spPr>
          <a:xfrm>
            <a:off x="2019300" y="6400800"/>
            <a:ext cx="76962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03468" name="Line 44"/>
          <p:cNvCxnSpPr/>
          <p:nvPr/>
        </p:nvCxnSpPr>
        <p:spPr>
          <a:xfrm flipH="1">
            <a:off x="2019300" y="5105400"/>
            <a:ext cx="0" cy="12954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headEnd type="stealth" len="lg"/>
          </a:ln>
          <a:effectLst/>
        </p:spPr>
      </p:cxnSp>
      <p:cxnSp>
        <p:nvCxnSpPr>
          <p:cNvPr id="103469" name="Line 45"/>
          <p:cNvCxnSpPr/>
          <p:nvPr/>
        </p:nvCxnSpPr>
        <p:spPr>
          <a:xfrm flipH="1">
            <a:off x="5372100" y="6172200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  <a:headEnd type="stealth" len="lg"/>
          </a:ln>
          <a:effectLst/>
        </p:spPr>
      </p:cxnSp>
      <p:cxnSp>
        <p:nvCxnSpPr>
          <p:cNvPr id="103470" name="Line 46"/>
          <p:cNvCxnSpPr/>
          <p:nvPr/>
        </p:nvCxnSpPr>
        <p:spPr>
          <a:xfrm flipH="1">
            <a:off x="9715500" y="58674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</p:spTree>
  </p:cSld>
  <p:clrMapOvr>
    <a:masterClrMapping/>
  </p:clrMapOvr>
  <p:transition/>
  <p:timing/>
</p:sld>
</file>

<file path=ppt/slides/slide8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4450" name="Rectangle 2"/>
          <p:cNvSpPr>
            <a:spLocks noGrp="1"/>
          </p:cNvSpPr>
          <p:nvPr>
            <p:ph type="title"/>
          </p:nvPr>
        </p:nvSpPr>
        <p:spPr>
          <a:xfrm>
            <a:off x="1585913" y="6223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 algn="ctr"/>
            <a:r>
              <a:rPr lang="zh-CN" altLang="en-US"/>
              <a:t>传播扮演的角色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104451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30000"/>
              </a:lnSpc>
              <a:buNone/>
            </a:pPr>
            <a:endParaRPr lang="en-US" altLang="zh-TW" b="1" i="1"/>
          </a:p>
          <a:p>
            <a:pPr lvl="0" algn="ctr">
              <a:lnSpc>
                <a:spcPct val="130000"/>
              </a:lnSpc>
              <a:buNone/>
            </a:pPr>
            <a:endParaRPr lang="en-US" altLang="zh-TW" b="1" i="1"/>
          </a:p>
          <a:p>
            <a:pPr lvl="0" algn="ctr">
              <a:buNone/>
            </a:pPr>
            <a:r>
              <a:rPr lang="zh-CN" altLang="en-US" b="1" i="1"/>
              <a:t>传播是为了建造品牌,</a:t>
            </a:r>
            <a:endParaRPr lang="zh-CN" altLang="en-US" b="1" i="1"/>
          </a:p>
          <a:p>
            <a:pPr lvl="0" algn="ctr">
              <a:buNone/>
            </a:pPr>
            <a:r>
              <a:rPr lang="zh-CN" altLang="en-US" b="1" i="1"/>
              <a:t>我们的责任是协助管理品牌资产</a:t>
            </a:r>
            <a:endParaRPr lang="zh-CN" altLang="en-US" b="1" i="1"/>
          </a:p>
        </p:txBody>
      </p:sp>
    </p:spTree>
  </p:cSld>
  <p:clrMapOvr>
    <a:masterClrMapping/>
  </p:clrMapOvr>
  <p:transition/>
  <p:timing/>
</p:sld>
</file>

<file path=ppt/slides/slide8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 name="">
    <p:spTree>
      <p:nvGrpSpPr>
        <p:cNvPr id="1" name=""/>
        <p:cNvGrpSpPr/>
        <p:nvPr/>
      </p:nvGrpSpPr>
      <p:grpSpPr/>
      <p:sp>
        <p:nvSpPr>
          <p:cNvPr id="105474" name="Rectangle 2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None/>
            </a:pPr>
            <a:endParaRPr lang="en-US" altLang="zh-TW" sz="3600" b="1" i="1">
              <a:solidFill>
                <a:srgbClr val="FAFD00"/>
              </a:solidFill>
            </a:endParaRPr>
          </a:p>
          <a:p>
            <a:pPr lvl="0" algn="just">
              <a:buNone/>
            </a:pPr>
            <a:r>
              <a:rPr lang="zh-CN" altLang="en-US" sz="3600" b="1">
                <a:solidFill>
                  <a:srgbClr val="FAFD00"/>
                </a:solidFill>
              </a:rPr>
              <a:t>你是在创造历史</a:t>
            </a:r>
            <a:endParaRPr lang="zh-CN" altLang="en-US" sz="3600" b="1">
              <a:solidFill>
                <a:srgbClr val="FAFD00"/>
              </a:solidFill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 sz="3600" b="1">
                <a:solidFill>
                  <a:srgbClr val="FAFD00"/>
                </a:solidFill>
              </a:rPr>
              <a:t>不是在等待"历史"发生</a:t>
            </a:r>
            <a:endParaRPr lang="zh-CN" altLang="en-US" sz="3600" b="1">
              <a:solidFill>
                <a:srgbClr val="FAFD00"/>
              </a:solidFill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 sz="3600" b="1">
                <a:solidFill>
                  <a:srgbClr val="FAFD00"/>
                </a:solidFill>
              </a:rPr>
              <a:t>也不是在等待历史给予我们教训和指正</a:t>
            </a:r>
            <a:endParaRPr lang="zh-CN" altLang="en-US" sz="3600" b="1">
              <a:solidFill>
                <a:srgbClr val="FAFD00"/>
              </a:solidFill>
            </a:endParaRPr>
          </a:p>
        </p:txBody>
      </p:sp>
    </p:spTree>
  </p:cSld>
  <p:clrMapOvr>
    <a:masterClrMapping/>
  </p:clrMapOvr>
  <p:transition/>
  <p:timing/>
</p:sld>
</file>

<file path=ppt/slides/slide8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6498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/>
              <a:t>再一次提醒</a:t>
            </a:r>
            <a:endParaRPr lang="zh-TW" altLang="en-US">
              <a:latin typeface="宋体" pitchFamily="2" charset="-122"/>
            </a:endParaRPr>
          </a:p>
        </p:txBody>
      </p:sp>
      <p:sp>
        <p:nvSpPr>
          <p:cNvPr id="106499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None/>
            </a:pPr>
            <a:r>
              <a:rPr lang="en-US" altLang="zh-TW" b="1"/>
              <a:t>1.	</a:t>
            </a:r>
            <a:r>
              <a:rPr lang="zh-CN" altLang="en-US" b="1"/>
              <a:t>为何要创造品牌</a:t>
            </a:r>
            <a:endParaRPr lang="zh-CN" altLang="en-US"/>
          </a:p>
          <a:p>
            <a:pPr lvl="0"/>
            <a:endParaRPr lang="zh-CN" altLang="en-US"/>
          </a:p>
          <a:p>
            <a:pPr lvl="0"/>
            <a:r>
              <a:rPr lang="zh-CN" altLang="en-US"/>
              <a:t>建立长久关系与消费者忠实度</a:t>
            </a:r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创造具竞争力的绝缘体</a:t>
            </a:r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有能力支持更高价位</a:t>
            </a:r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为新产品或新服务铺路</a:t>
            </a:r>
            <a:r>
              <a:rPr lang="zh-TW" altLang="en-US"/>
              <a:t>為新產品或新服務舖路</a:t>
            </a:r>
            <a:endParaRPr lang="zh-TW" altLang="en-US"/>
          </a:p>
        </p:txBody>
      </p:sp>
    </p:spTree>
  </p:cSld>
  <p:clrMapOvr>
    <a:masterClrMapping/>
  </p:clrMapOvr>
  <p:transition/>
  <p:timing/>
</p:sld>
</file>

<file path=ppt/slides/slide8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7522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再一次提醒 (续)</a:t>
            </a:r>
          </a:p>
        </p:txBody>
      </p:sp>
      <p:sp>
        <p:nvSpPr>
          <p:cNvPr id="107523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None/>
            </a:pPr>
            <a:r>
              <a:rPr lang="zh-CN" altLang="en-US" b="1"/>
              <a:t>2.	  管理品牌资产</a:t>
            </a:r>
            <a:endParaRPr lang="zh-CN" altLang="en-US">
              <a:latin typeface="宋体" pitchFamily="2" charset="-122"/>
            </a:endParaRPr>
          </a:p>
          <a:p>
            <a:pPr lvl="0" algn="just"/>
            <a:endParaRPr lang="zh-CN" altLang="en-US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/>
              <a:t>资产是消费者汇集许多知识的结果:</a:t>
            </a:r>
            <a:endParaRPr lang="zh-CN" altLang="en-US"/>
          </a:p>
          <a:p>
            <a:pPr lvl="0" algn="just"/>
            <a:r>
              <a:rPr lang="zh-CN" altLang="en-US"/>
              <a:t>从资讯与经验</a:t>
            </a:r>
            <a:endParaRPr lang="zh-CN" altLang="en-US">
              <a:latin typeface="宋体" pitchFamily="2" charset="-122"/>
            </a:endParaRPr>
          </a:p>
          <a:p>
            <a:pPr lvl="0" algn="just"/>
            <a:r>
              <a:rPr lang="zh-CN" altLang="en-US"/>
              <a:t>从许多不同的来源</a:t>
            </a:r>
            <a:endParaRPr lang="zh-CN" altLang="en-US">
              <a:latin typeface="宋体" pitchFamily="2" charset="-122"/>
            </a:endParaRPr>
          </a:p>
          <a:p>
            <a:pPr lvl="0" algn="just">
              <a:buNone/>
            </a:pPr>
            <a:r>
              <a:rPr lang="zh-CN" altLang="en-US"/>
              <a:t>年复一年, 日复一日, 累积而成.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8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8546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再一次提醒 (续)</a:t>
            </a:r>
          </a:p>
        </p:txBody>
      </p:sp>
      <p:sp>
        <p:nvSpPr>
          <p:cNvPr id="108547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lnSpc>
                <a:spcPct val="110000"/>
              </a:lnSpc>
              <a:buNone/>
            </a:pPr>
            <a:r>
              <a:rPr lang="zh-CN" altLang="en-US" b="1"/>
              <a:t>3.	  进行传播计划之前:</a:t>
            </a:r>
            <a:endParaRPr lang="zh-CN" altLang="en-US"/>
          </a:p>
          <a:p>
            <a:pPr lvl="0" algn="just">
              <a:lnSpc>
                <a:spcPct val="110000"/>
              </a:lnSpc>
            </a:pPr>
            <a:endParaRPr lang="zh-CN" altLang="en-US"/>
          </a:p>
          <a:p>
            <a:pPr lvl="0" algn="just">
              <a:lnSpc>
                <a:spcPct val="110000"/>
              </a:lnSpc>
            </a:pPr>
            <a:r>
              <a:rPr lang="zh-CN" altLang="en-US"/>
              <a:t>消费者与本品牌、竞争品牌接触点何在</a:t>
            </a:r>
            <a:endParaRPr lang="zh-CN" altLang="en-US">
              <a:latin typeface="宋体" pitchFamily="2" charset="-122"/>
            </a:endParaRPr>
          </a:p>
          <a:p>
            <a:pPr lvl="0" algn="just">
              <a:lnSpc>
                <a:spcPct val="110000"/>
              </a:lnSpc>
            </a:pPr>
            <a:r>
              <a:rPr lang="en-US" altLang="zh-CN"/>
              <a:t>(Brand Contacts)</a:t>
            </a:r>
            <a:endParaRPr lang="en-US" altLang="zh-CN"/>
          </a:p>
          <a:p>
            <a:pPr lvl="0" algn="just">
              <a:lnSpc>
                <a:spcPct val="110000"/>
              </a:lnSpc>
            </a:pPr>
            <a:r>
              <a:rPr lang="zh-CN" altLang="en-US"/>
              <a:t>每一接触对消费者作品牌判断有多重要?</a:t>
            </a:r>
            <a:endParaRPr lang="zh-CN" altLang="en-US"/>
          </a:p>
          <a:p>
            <a:pPr lvl="0" algn="just">
              <a:lnSpc>
                <a:spcPct val="110000"/>
              </a:lnSpc>
            </a:pPr>
            <a:r>
              <a:rPr lang="zh-CN" altLang="en-US"/>
              <a:t>每一接触点, 消费者的期望为何?</a:t>
            </a:r>
            <a:endParaRPr lang="zh-CN" altLang="en-US"/>
          </a:p>
          <a:p>
            <a:pPr lvl="0" algn="just">
              <a:lnSpc>
                <a:spcPct val="110000"/>
              </a:lnSpc>
            </a:pPr>
            <a:r>
              <a:rPr lang="zh-CN" altLang="en-US"/>
              <a:t>每一接触点, 真正传达了什麽?</a:t>
            </a:r>
            <a:endParaRPr lang="zh-CN" altLang="en-US"/>
          </a:p>
          <a:p>
            <a:pPr lvl="0" algn="just">
              <a:lnSpc>
                <a:spcPct val="110000"/>
              </a:lnSpc>
            </a:pPr>
            <a:r>
              <a:rPr lang="zh-CN" altLang="en-US"/>
              <a:t>每一接触, 如何影响消费者对品牌的看法?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8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9570" name="Rectangle 2"/>
          <p:cNvSpPr>
            <a:spLocks noGrp="1"/>
          </p:cNvSpPr>
          <p:nvPr>
            <p:ph type="title"/>
          </p:nvPr>
        </p:nvSpPr>
        <p:spPr>
          <a:xfrm>
            <a:off x="1585913" y="393700"/>
            <a:ext cx="8510587" cy="1143000"/>
          </a:xfrm>
          <a:noFill/>
          <a:ln>
            <a:miter lim="800000"/>
          </a:ln>
        </p:spPr>
        <p:txBody>
          <a:bodyPr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TW" altLang="en-US" sz="3200" b="1" i="0" u="sng" kern="1200" baseline="0">
                <a:solidFill>
                  <a:schemeClr val="accent1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再一次提醒 (续)</a:t>
            </a:r>
          </a:p>
        </p:txBody>
      </p:sp>
      <p:sp>
        <p:nvSpPr>
          <p:cNvPr id="109571" name="Rectangle 3"/>
          <p:cNvSpPr>
            <a:spLocks noGrp="1"/>
          </p:cNvSpPr>
          <p:nvPr>
            <p:ph type="body" idx="1"/>
          </p:nvPr>
        </p:nvSpPr>
        <p:spPr>
          <a:xfrm>
            <a:off x="1577975" y="1739900"/>
            <a:ext cx="84423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lnSpc>
                <a:spcPct val="110000"/>
              </a:lnSpc>
              <a:buNone/>
            </a:pPr>
            <a:r>
              <a:rPr lang="zh-CN" altLang="en-US" b="1"/>
              <a:t>4.	  了解消费者:</a:t>
            </a:r>
            <a:endParaRPr lang="zh-CN" altLang="en-US"/>
          </a:p>
          <a:p>
            <a:pPr lvl="0" algn="just">
              <a:lnSpc>
                <a:spcPct val="110000"/>
              </a:lnSpc>
            </a:pPr>
            <a:endParaRPr lang="zh-CN" altLang="en-US"/>
          </a:p>
          <a:p>
            <a:pPr lvl="0" algn="just">
              <a:lnSpc>
                <a:spcPct val="110000"/>
              </a:lnSpc>
            </a:pPr>
            <a:r>
              <a:rPr lang="zh-CN" altLang="en-US"/>
              <a:t>关键的洞察力</a:t>
            </a:r>
            <a:endParaRPr lang="zh-CN" altLang="en-US">
              <a:latin typeface="宋体" pitchFamily="2" charset="-122"/>
            </a:endParaRPr>
          </a:p>
          <a:p>
            <a:pPr lvl="0" algn="just">
              <a:lnSpc>
                <a:spcPct val="110000"/>
              </a:lnSpc>
            </a:pPr>
            <a:r>
              <a:rPr lang="zh-CN" altLang="en-US"/>
              <a:t>他们的需求与欲求?</a:t>
            </a:r>
            <a:endParaRPr lang="zh-CN" altLang="en-US"/>
          </a:p>
          <a:p>
            <a:pPr lvl="0" algn="just">
              <a:lnSpc>
                <a:spcPct val="110000"/>
              </a:lnSpc>
            </a:pPr>
            <a:r>
              <a:rPr lang="zh-CN" altLang="en-US"/>
              <a:t>他们对品牌的想法如何?</a:t>
            </a:r>
            <a:endParaRPr lang="zh-CN" altLang="en-US"/>
          </a:p>
          <a:p>
            <a:pPr lvl="0" algn="just">
              <a:lnSpc>
                <a:spcPct val="110000"/>
              </a:lnSpc>
            </a:pPr>
            <a:r>
              <a:rPr lang="zh-CN" altLang="en-US"/>
              <a:t>他们的举止行动为何如此?</a:t>
            </a:r>
            <a:endParaRPr lang="zh-CN" altLang="en-US"/>
          </a:p>
          <a:p>
            <a:pPr lvl="0" algn="just">
              <a:lnSpc>
                <a:spcPct val="110000"/>
              </a:lnSpc>
            </a:pPr>
            <a:r>
              <a:rPr lang="zh-CN" altLang="en-US"/>
              <a:t>他们现在的行为如何?</a:t>
            </a:r>
            <a:endParaRPr lang="zh-CN" altLang="en-US"/>
          </a:p>
          <a:p>
            <a:pPr lvl="0" algn="just">
              <a:lnSpc>
                <a:spcPct val="110000"/>
              </a:lnSpc>
            </a:pPr>
            <a:r>
              <a:rPr lang="zh-CN" altLang="en-US"/>
              <a:t>品牌所要改变的消费者行为是什麽?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8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0594" name="Rectangle 2"/>
          <p:cNvSpPr>
            <a:spLocks noGrp="1"/>
          </p:cNvSpPr>
          <p:nvPr>
            <p:ph type="body" idx="1"/>
          </p:nvPr>
        </p:nvSpPr>
        <p:spPr>
          <a:xfrm>
            <a:off x="1577975" y="1587500"/>
            <a:ext cx="7985125" cy="4564063"/>
          </a:xfrm>
          <a:noFill/>
          <a:ln>
            <a:miter lim="800000"/>
          </a:ln>
        </p:spPr>
        <p:txBody>
          <a:bodyPr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Font typeface="Monotype Sorts" pitchFamily="2" charset="2"/>
              <a:buChar char="n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AFD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Tx/>
              <a:buFontTx/>
              <a:buChar char="–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24000" indent="-190500" algn="l" defTabSz="914400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0000"/>
              <a:buFont typeface="Monotype Sorts" pitchFamily="2" charset="2"/>
              <a:buChar char="l"/>
              <a:defRPr kumimoji="1" lang="zh-TW" altLang="en-US" sz="2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TW" altLang="en-US" sz="2000" b="0" i="0" u="none" kern="1200" baseline="0">
                <a:solidFill>
                  <a:schemeClr val="tx1"/>
                </a:solidFill>
                <a:effectLst/>
                <a:latin typeface="+mn-lt"/>
                <a:ea typeface="PMingLiU" pitchFamily="18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TW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buNone/>
            </a:pPr>
            <a:r>
              <a:rPr lang="zh-CN" altLang="en-US" sz="3200" b="1" i="1"/>
              <a:t>"未来的行销是品牌的战争  -- 品牌互争长短的竞争. 商界与投资者将认清品牌才是公司最珍贵的资产. 此概念极为重要, 因系有关如何发展、强化、防卫与管理生意业务的一种远景......拥有市场比拥有工厂重要多了. 唯一拥有市场的途径是拥有具市场优势的品牌."</a:t>
            </a:r>
            <a:endParaRPr lang="zh-CN" altLang="en-US" sz="3200" b="1" i="1"/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1.08.31"/>
  <p:tag name="AS_TITLE" val="Aspose.Slides for Java"/>
  <p:tag name="AS_VERSION" val="21.8"/>
</p:tagLst>
</file>

<file path=ppt/theme/theme1.xml><?xml version="1.0" encoding="utf-8"?>
<a:theme xmlns:r="http://schemas.openxmlformats.org/officeDocument/2006/relationships" xmlns:a="http://schemas.openxmlformats.org/drawingml/2006/main" name="intls.ppt - International">
  <a:themeElements>
    <a:clrScheme name="">
      <a:dk1>
        <a:srgbClr val="000000"/>
      </a:dk1>
      <a:lt1>
        <a:srgbClr val="FFFFFF"/>
      </a:lt1>
      <a:dk2>
        <a:srgbClr val="00279F"/>
      </a:dk2>
      <a:lt2>
        <a:srgbClr val="000000"/>
      </a:lt2>
      <a:accent1>
        <a:srgbClr val="FAFD00"/>
      </a:accent1>
      <a:accent2>
        <a:srgbClr val="7B00E4"/>
      </a:accent2>
      <a:accent3>
        <a:srgbClr val="AAACCD"/>
      </a:accent3>
      <a:accent4>
        <a:srgbClr val="DADADA"/>
      </a:accent4>
      <a:accent5>
        <a:srgbClr val="FCFEAA"/>
      </a:accent5>
      <a:accent6>
        <a:srgbClr val="6F00CF"/>
      </a:accent6>
      <a:hlink>
        <a:srgbClr val="00279F"/>
      </a:hlink>
      <a:folHlink>
        <a:srgbClr val="005400"/>
      </a:folHlink>
    </a:clrScheme>
    <a:fontScheme name="intls.ppt - International">
      <a:majorFont>
        <a:latin typeface="Times New Roman"/>
        <a:ea typeface="宋体"/>
        <a:cs typeface="Arial"/>
      </a:majorFont>
      <a:minorFont>
        <a:latin typeface="Times New Roman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30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PMingLiU" panose="02020500000000000000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30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PMingLiU" panose="02020500000000000000" pitchFamily="18" charset="-120"/>
          </a:defRPr>
        </a:defPPr>
      </a:lstStyle>
    </a:lnDef>
  </a:objectDefaults>
  <a:extraClrSchemeLst>
    <a:extraClrScheme>
      <a:clrScheme name="intls.ppt - International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ls.ppt - International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tls.ppt - International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ls.ppt - International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ls.ppt - International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ls.ppt - International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ls.ppt - International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等线 Light" panose="020f0302020204030204"/>
        <a:ea typeface="等线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等线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等线 Light" panose="020f0302020204030204"/>
        <a:ea typeface="等线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等线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35mm Slides</PresentationFormat>
  <Paragraphs>568</Paragraphs>
  <Slides>86</Slides>
  <Notes>19</Notes>
  <TotalTime>1258484</TotalTime>
  <HiddenSlides>10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86</vt:i4>
      </vt:variant>
    </vt:vector>
  </HeadingPairs>
  <TitlesOfParts>
    <vt:vector baseType="lpstr" size="101">
      <vt:lpstr>Arial</vt:lpstr>
      <vt:lpstr>Times New Roman</vt:lpstr>
      <vt:lpstr>PMingLiU</vt:lpstr>
      <vt:lpstr>宋体</vt:lpstr>
      <vt:lpstr>Monotype Sorts</vt:lpstr>
      <vt:lpstr>OMBaskerville</vt:lpstr>
      <vt:lpstr>OgilvyBaskervillePlain</vt:lpstr>
      <vt:lpstr>微软雅黑 Light</vt:lpstr>
      <vt:lpstr>Dubai Light</vt:lpstr>
      <vt:lpstr>華康中楷體</vt:lpstr>
      <vt:lpstr>New Baskerville</vt:lpstr>
      <vt:lpstr>Calibri</vt:lpstr>
      <vt:lpstr>等线 Light</vt:lpstr>
      <vt:lpstr>等线</vt:lpstr>
      <vt:lpstr>intls.ppt - International</vt:lpstr>
      <vt:lpstr>管理品牌之道Brands and Their Stewardship</vt:lpstr>
      <vt:lpstr>奥美的远景 / O&amp;M Vision</vt:lpstr>
      <vt:lpstr>奥美的价值观 / Our Values</vt:lpstr>
      <vt:lpstr>PowerPoint Presentation</vt:lpstr>
      <vt:lpstr>What Is BRAND?</vt:lpstr>
      <vt:lpstr>什麽是产品, 什麽是品牌?</vt:lpstr>
      <vt:lpstr>产品		品牌</vt:lpstr>
      <vt:lpstr>定义产品和品牌</vt:lpstr>
      <vt:lpstr>创建一个品牌</vt:lpstr>
      <vt:lpstr>形成品牌的原料</vt:lpstr>
      <vt:lpstr>形成品牌的原料 (续)</vt:lpstr>
      <vt:lpstr>建立品牌的原料</vt:lpstr>
      <vt:lpstr>PowerPoint Presentation</vt:lpstr>
      <vt:lpstr>为何如此?</vt:lpstr>
      <vt:lpstr>什麽是品牌资产 / What is brand equity?</vt:lpstr>
      <vt:lpstr>每个品牌都有独特的资产 / Each Brand Has A Unique Equity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周华健和张学友为什麽是"品牌" ?</vt:lpstr>
      <vt:lpstr>PowerPoint Presentation</vt:lpstr>
      <vt:lpstr>PowerPoint Presentation</vt:lpstr>
      <vt:lpstr>传统的分析方式</vt:lpstr>
      <vt:lpstr>PowerPoint Presentation</vt:lpstr>
      <vt:lpstr>PowerPoint Presentation</vt:lpstr>
      <vt:lpstr>PowerPoint Presentation</vt:lpstr>
      <vt:lpstr>PowerPoint Presentation</vt:lpstr>
      <vt:lpstr>如果你要塑造一个歌星</vt:lpstr>
      <vt:lpstr>品牌塑造的过程好像在做媒婆</vt:lpstr>
      <vt:lpstr>PowerPoint Presentation</vt:lpstr>
      <vt:lpstr>身为专业的传播人你必须能</vt:lpstr>
      <vt:lpstr>PowerPoint Presentation</vt:lpstr>
      <vt:lpstr>PowerPoint Presentation</vt:lpstr>
      <vt:lpstr>Ogilvy Equities</vt:lpstr>
      <vt:lpstr>PowerPoint Presentation</vt:lpstr>
      <vt:lpstr>Steward</vt:lpstr>
      <vt:lpstr>管理品牌资产 / "Stewarding" Brand Equity </vt:lpstr>
      <vt:lpstr>奥美的品牌管家</vt:lpstr>
      <vt:lpstr>品牌七步</vt:lpstr>
      <vt:lpstr>品牌七步</vt:lpstr>
      <vt:lpstr>品牌七步的流程</vt:lpstr>
      <vt:lpstr>品牌管家的过程</vt:lpstr>
      <vt:lpstr>什麽是"品牌检验" (Brand Audit)</vt:lpstr>
      <vt:lpstr>为什麽要"品牌检验"</vt:lpstr>
      <vt:lpstr>怎麽做"品牌检验"</vt:lpstr>
      <vt:lpstr>品牌检验内容</vt:lpstr>
      <vt:lpstr>品牌检验的内容</vt:lpstr>
      <vt:lpstr>品牌检验内容</vt:lpstr>
      <vt:lpstr>品牌检验内容</vt:lpstr>
      <vt:lpstr>品牌检验</vt:lpstr>
      <vt:lpstr>什麽是"品牌探测" (Brand Probe)</vt:lpstr>
      <vt:lpstr>"品牌探测" (Brand Probe): Examples</vt:lpstr>
      <vt:lpstr>怎麽做"品牌探测"</vt:lpstr>
      <vt:lpstr>从品牌检验到品牌写真</vt:lpstr>
      <vt:lpstr>什麽是"品牌写真" (BrandPrint)</vt:lpstr>
      <vt:lpstr>为什麽要"品牌写真"?</vt:lpstr>
      <vt:lpstr>品牌写真不是.....</vt:lpstr>
      <vt:lpstr>怎麽做"品牌写真"</vt:lpstr>
      <vt:lpstr>PowerPoint Presentation</vt:lpstr>
      <vt:lpstr>品牌写真范例 - 多芬</vt:lpstr>
      <vt:lpstr>品牌写真范例 - 多芬</vt:lpstr>
      <vt:lpstr>品牌写真范例 - 多芬</vt:lpstr>
      <vt:lpstr>Dove象徵一种可撷取的奇迹</vt:lpstr>
      <vt:lpstr>旁氏</vt:lpstr>
      <vt:lpstr>好奇</vt:lpstr>
      <vt:lpstr>积架..... 像它的主人, 独一无二, 绝无翻版.</vt:lpstr>
      <vt:lpstr>品牌写真的运用</vt:lpstr>
      <vt:lpstr>所有名词到底要做什麽</vt:lpstr>
      <vt:lpstr>PowerPoint Presentation</vt:lpstr>
      <vt:lpstr>练习 Exercise</vt:lpstr>
      <vt:lpstr>PowerPoint Presentation</vt:lpstr>
      <vt:lpstr>既有品牌</vt:lpstr>
      <vt:lpstr>国际品牌进入新市场</vt:lpstr>
      <vt:lpstr>新品牌</vt:lpstr>
      <vt:lpstr>Brand Stewardship Process品牌管家流程</vt:lpstr>
      <vt:lpstr>传播扮演的角色</vt:lpstr>
      <vt:lpstr>PowerPoint Presentation</vt:lpstr>
      <vt:lpstr>再一次提醒</vt:lpstr>
      <vt:lpstr>再一次提醒 (续)</vt:lpstr>
      <vt:lpstr>再一次提醒 (续)</vt:lpstr>
      <vt:lpstr>再一次提醒 (续)</vt:lpstr>
      <vt:lpstr>PowerPoint Presentation</vt:lpstr>
    </vt:vector>
  </TitlesOfParts>
  <LinksUpToDate>0</LinksUpToDate>
  <SharedDoc>0</SharedDoc>
  <HyperlinksChanged>0</HyperlinksChanged>
  <Application>Aspose.Slides for Java</Application>
  <AppVersion>21.0800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管理品牌之道 Brands and Their Stewardship</dc:title>
  <dc:creator>小宇哥</dc:creator>
  <cp:lastModifiedBy>xiao yu</cp:lastModifiedBy>
  <cp:revision>45</cp:revision>
  <dcterms:modified xsi:type="dcterms:W3CDTF">2022-09-18T18:39:12Z</dcterms:modified>
</cp:coreProperties>
</file>