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notesMasterIdLst>
    <p:notesMasterId r:id="rId50"/>
  </p:notesMasterIdLst>
  <p:handoutMasterIdLst>
    <p:handoutMasterId r:id="rId51"/>
  </p:handoutMasterIdLst>
  <p:sldIdLst>
    <p:sldId id="256" r:id="rId3"/>
    <p:sldId id="257" r:id="rId4"/>
    <p:sldId id="313" r:id="rId5"/>
    <p:sldId id="309" r:id="rId6"/>
    <p:sldId id="310" r:id="rId7"/>
    <p:sldId id="265" r:id="rId8"/>
    <p:sldId id="266" r:id="rId9"/>
    <p:sldId id="267" r:id="rId10"/>
    <p:sldId id="268" r:id="rId11"/>
    <p:sldId id="269" r:id="rId12"/>
    <p:sldId id="270" r:id="rId13"/>
    <p:sldId id="271" r:id="rId14"/>
    <p:sldId id="272" r:id="rId15"/>
    <p:sldId id="273" r:id="rId16"/>
    <p:sldId id="31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315" r:id="rId35"/>
    <p:sldId id="292" r:id="rId36"/>
    <p:sldId id="293" r:id="rId37"/>
    <p:sldId id="294" r:id="rId38"/>
    <p:sldId id="295" r:id="rId39"/>
    <p:sldId id="296" r:id="rId40"/>
    <p:sldId id="316" r:id="rId41"/>
    <p:sldId id="300" r:id="rId42"/>
    <p:sldId id="301" r:id="rId43"/>
    <p:sldId id="302" r:id="rId44"/>
    <p:sldId id="303" r:id="rId45"/>
    <p:sldId id="304" r:id="rId46"/>
    <p:sldId id="305" r:id="rId47"/>
    <p:sldId id="306" r:id="rId48"/>
    <p:sldId id="312" r:id="rId49"/>
  </p:sldIdLst>
  <p:sldSz cx="12192000" cy="6858000"/>
  <p:notesSz cx="6858000" cy="9144000"/>
  <p:embeddedFontLst>
    <p:embeddedFont>
      <p:font typeface="Calibri" panose="020F0502020204030204" pitchFamily="34" charset="0"/>
      <p:regular r:id="rId52"/>
      <p:bold r:id="rId53"/>
      <p:italic r:id="rId54"/>
      <p:boldItalic r:id="rId55"/>
    </p:embeddedFont>
    <p:embeddedFont>
      <p:font typeface="Century Gothic" panose="020B0502020202020204" pitchFamily="34" charset="0"/>
      <p:regular r:id="rId56"/>
      <p:bold r:id="rId57"/>
      <p:italic r:id="rId58"/>
      <p:boldItalic r:id="rId59"/>
    </p:embeddedFont>
    <p:embeddedFont>
      <p:font typeface="等线" panose="02010600030101010101" pitchFamily="2" charset="-122"/>
      <p:regular r:id="rId60"/>
      <p:bold r:id="rId61"/>
    </p:embeddedFont>
    <p:embeddedFont>
      <p:font typeface="等线 Light" panose="02010600030101010101" pitchFamily="2" charset="-122"/>
      <p:regular r:id="rId62"/>
    </p:embeddedFont>
    <p:embeddedFont>
      <p:font typeface="微软雅黑" panose="020B0503020204020204" pitchFamily="34" charset="-122"/>
      <p:regular r:id="rId63"/>
      <p:bold r:id="rId64"/>
    </p:embeddedFont>
  </p:embeddedFontLst>
  <p:custDataLst>
    <p:tags r:id="rId6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杨 磊" initials="杨" lastIdx="2" clrIdx="0">
    <p:extLst>
      <p:ext uri="{19B8F6BF-5375-455C-9EA6-DF929625EA0E}">
        <p15:presenceInfo xmlns:p15="http://schemas.microsoft.com/office/powerpoint/2012/main" userId="47d999163ad59c8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C1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660" y="56"/>
      </p:cViewPr>
      <p:guideLst/>
    </p:cSldViewPr>
  </p:slideViewPr>
  <p:notesTextViewPr>
    <p:cViewPr>
      <p:scale>
        <a:sx n="1" d="1"/>
        <a:sy n="1" d="1"/>
      </p:scale>
      <p:origin x="0" y="0"/>
    </p:cViewPr>
  </p:notesTextViewPr>
  <p:notesViewPr>
    <p:cSldViewPr snapToGrid="0">
      <p:cViewPr varScale="1">
        <p:scale>
          <a:sx n="86" d="100"/>
          <a:sy n="86" d="100"/>
        </p:scale>
        <p:origin x="3864"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2.fntdata"/><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notesMaster" Target="notesMasters/notesMaster1.xml"/><Relationship Id="rId55" Type="http://schemas.openxmlformats.org/officeDocument/2006/relationships/font" Target="fonts/font4.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20DCAD-DEA5-423D-BA61-E24B3EE5E733}" type="doc">
      <dgm:prSet presStyleIdx="-1"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zh-CN" altLang="en-US"/>
        </a:p>
      </dgm:t>
    </dgm:pt>
    <dgm:pt modelId="{E415E74E-A1FF-4532-99E8-5C183933E796}" type="parTrans" cxnId="{F1AC09E9-F22C-4193-9AAD-5252857B5BE5}">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1129FDDC-9DD7-4956-8527-4F43E758F8DB}">
      <dgm:prSet presStyleIdx="-1" phldr="1" custT="1"/>
      <dgm:spPr>
        <a:solidFill>
          <a:srgbClr val="6AC1C3"/>
        </a:solidFill>
      </dgm:spPr>
      <dgm:t>
        <a:bodyPr/>
        <a:lstStyle/>
        <a:p>
          <a:endParaRPr lang="zh-CN" altLang="en-US" sz="1400">
            <a:solidFill>
              <a:schemeClr val="bg1"/>
            </a:solidFill>
            <a:latin typeface="微软雅黑" panose="020B0503020204020204" pitchFamily="34" charset="-122"/>
            <a:ea typeface="微软雅黑" panose="020B0503020204020204" pitchFamily="34" charset="-122"/>
          </a:endParaRPr>
        </a:p>
      </dgm:t>
    </dgm:pt>
    <dgm:pt modelId="{3341FF63-052C-43F3-A398-315CCC76B4B1}" type="sibTrans" cxnId="{F1AC09E9-F22C-4193-9AAD-5252857B5BE5}">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BC6E5861-914F-4BF6-92FF-2F5B7254EBB1}" type="parTrans" cxnId="{6C0F7E0F-C178-43EC-80A1-B4F1EBD8B787}">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763E19AA-0F48-483C-9517-9420FF3B66A4}">
      <dgm:prSet presStyleIdx="-1"/>
      <dgm:spPr>
        <a:solidFill>
          <a:srgbClr val="6AC1C3"/>
        </a:solidFill>
      </dgm:spPr>
      <dgm:t>
        <a:bodyPr/>
        <a:lstStyle/>
        <a:p>
          <a:r>
            <a:rPr lang="zh-CN" b="1">
              <a:solidFill>
                <a:schemeClr val="bg1"/>
              </a:solidFill>
              <a:latin typeface="微软雅黑" panose="020B0503020204020204" pitchFamily="34" charset="-122"/>
              <a:ea typeface="微软雅黑" panose="020B0503020204020204" pitchFamily="34" charset="-122"/>
            </a:rPr>
            <a:t>未提示知名度</a:t>
          </a:r>
          <a:endParaRPr lang="zh-CN">
            <a:solidFill>
              <a:schemeClr val="bg1"/>
            </a:solidFill>
            <a:latin typeface="微软雅黑" panose="020B0503020204020204" pitchFamily="34" charset="-122"/>
            <a:ea typeface="微软雅黑" panose="020B0503020204020204" pitchFamily="34" charset="-122"/>
          </a:endParaRPr>
        </a:p>
      </dgm:t>
    </dgm:pt>
    <dgm:pt modelId="{AFBC7925-2C40-4FA8-A5B5-734442EEE48E}" type="sibTrans" cxnId="{6C0F7E0F-C178-43EC-80A1-B4F1EBD8B787}">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0791D80F-EB48-4BDF-8AD5-4B7FD0AC9539}" type="parTrans" cxnId="{5CFF5B34-7139-4A77-AF40-356938EF6204}">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4A0FD068-5EEE-4196-BDD8-0B61A350C52F}">
      <dgm:prSet presStyleIdx="-1"/>
      <dgm:spPr>
        <a:solidFill>
          <a:srgbClr val="6AC1C3"/>
        </a:solidFill>
      </dgm:spPr>
      <dgm:t>
        <a:bodyPr/>
        <a:lstStyle/>
        <a:p>
          <a:r>
            <a:rPr lang="zh-CN" b="1">
              <a:solidFill>
                <a:schemeClr val="bg1"/>
              </a:solidFill>
              <a:latin typeface="微软雅黑" panose="020B0503020204020204" pitchFamily="34" charset="-122"/>
              <a:ea typeface="微软雅黑" panose="020B0503020204020204" pitchFamily="34" charset="-122"/>
            </a:rPr>
            <a:t>提示知名度</a:t>
          </a:r>
          <a:endParaRPr lang="zh-CN">
            <a:solidFill>
              <a:schemeClr val="bg1"/>
            </a:solidFill>
            <a:latin typeface="微软雅黑" panose="020B0503020204020204" pitchFamily="34" charset="-122"/>
            <a:ea typeface="微软雅黑" panose="020B0503020204020204" pitchFamily="34" charset="-122"/>
          </a:endParaRPr>
        </a:p>
      </dgm:t>
    </dgm:pt>
    <dgm:pt modelId="{702ED39A-9825-437C-A0FB-C71D774F87AB}" type="sibTrans" cxnId="{5CFF5B34-7139-4A77-AF40-356938EF6204}">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FAED520B-3ECE-41E2-BB92-BEA2EAA9D8CA}" type="parTrans" cxnId="{6348DD67-F648-4A77-9266-1764093DD136}">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FE5AFBD9-8D3C-4511-BC05-E0D916F1F745}">
      <dgm:prSet presStyleIdx="-1"/>
      <dgm:spPr>
        <a:solidFill>
          <a:srgbClr val="6AC1C3"/>
        </a:solidFill>
      </dgm:spPr>
      <dgm:t>
        <a:bodyPr/>
        <a:lstStyle/>
        <a:p>
          <a:r>
            <a:rPr lang="zh-CN" b="1">
              <a:solidFill>
                <a:schemeClr val="bg1"/>
              </a:solidFill>
              <a:latin typeface="微软雅黑" panose="020B0503020204020204" pitchFamily="34" charset="-122"/>
              <a:ea typeface="微软雅黑" panose="020B0503020204020204" pitchFamily="34" charset="-122"/>
            </a:rPr>
            <a:t>无知名度</a:t>
          </a:r>
          <a:endParaRPr lang="zh-CN">
            <a:solidFill>
              <a:schemeClr val="bg1"/>
            </a:solidFill>
            <a:latin typeface="微软雅黑" panose="020B0503020204020204" pitchFamily="34" charset="-122"/>
            <a:ea typeface="微软雅黑" panose="020B0503020204020204" pitchFamily="34" charset="-122"/>
          </a:endParaRPr>
        </a:p>
      </dgm:t>
    </dgm:pt>
    <dgm:pt modelId="{750E1F98-4327-4816-A7F3-86AB369A17B4}" type="sibTrans" cxnId="{6348DD67-F648-4A77-9266-1764093DD136}">
      <dgm:prSet presStyleIdx="-1"/>
      <dgm:spPr/>
      <dgm:t>
        <a:bodyPr/>
        <a:lstStyle/>
        <a:p>
          <a:endParaRPr lang="zh-CN" altLang="en-US">
            <a:solidFill>
              <a:schemeClr val="bg1"/>
            </a:solidFill>
            <a:latin typeface="微软雅黑" panose="020B0503020204020204" pitchFamily="34" charset="-122"/>
            <a:ea typeface="微软雅黑" panose="020B0503020204020204" pitchFamily="34" charset="-122"/>
          </a:endParaRPr>
        </a:p>
      </dgm:t>
    </dgm:pt>
    <dgm:pt modelId="{56C01778-B8CA-430D-8A4A-80454B4DEC70}" type="pres">
      <dgm:prSet presAssocID="{7220DCAD-DEA5-423D-BA61-E24B3EE5E733}" presName="Name0" presStyleIdx="-1" presStyleCnt="0">
        <dgm:presLayoutVars>
          <dgm:dir/>
          <dgm:animLvl val="lvl"/>
          <dgm:resizeHandles val="exact"/>
        </dgm:presLayoutVars>
      </dgm:prSet>
      <dgm:spPr/>
    </dgm:pt>
    <dgm:pt modelId="{59D27621-C32E-40B9-AB4F-9CE70D919761}" type="pres">
      <dgm:prSet presAssocID="{1129FDDC-9DD7-4956-8527-4F43E758F8DB}" presName="Name8" presStyleIdx="-1" presStyleCnt="0"/>
      <dgm:spPr/>
    </dgm:pt>
    <dgm:pt modelId="{8084267B-9A8D-4E4C-856E-EE401A28C533}" type="pres">
      <dgm:prSet presAssocID="{1129FDDC-9DD7-4956-8527-4F43E758F8DB}" presName="level" presStyleLbl="node1" presStyleIdx="0" presStyleCnt="4">
        <dgm:presLayoutVars>
          <dgm:chMax val="1"/>
          <dgm:bulletEnabled val="1"/>
        </dgm:presLayoutVars>
      </dgm:prSet>
      <dgm:spPr/>
    </dgm:pt>
    <dgm:pt modelId="{6100A246-1EA0-4537-B4A6-93F56501A2F8}" type="pres">
      <dgm:prSet presAssocID="{1129FDDC-9DD7-4956-8527-4F43E758F8DB}" presName="levelTx" presStyleLbl="revTx" presStyleIdx="0" presStyleCnt="0">
        <dgm:presLayoutVars>
          <dgm:chMax val="1"/>
          <dgm:bulletEnabled val="1"/>
        </dgm:presLayoutVars>
      </dgm:prSet>
      <dgm:spPr/>
    </dgm:pt>
    <dgm:pt modelId="{A2093B93-693F-4511-B60B-C8DA55B03808}" type="pres">
      <dgm:prSet presAssocID="{763E19AA-0F48-483C-9517-9420FF3B66A4}" presName="Name8" presStyleIdx="-1" presStyleCnt="0"/>
      <dgm:spPr/>
    </dgm:pt>
    <dgm:pt modelId="{5CB02A2F-9EA9-4E2A-915C-B2E88F91664C}" type="pres">
      <dgm:prSet presAssocID="{763E19AA-0F48-483C-9517-9420FF3B66A4}" presName="level" presStyleLbl="node1" presStyleIdx="1" presStyleCnt="4">
        <dgm:presLayoutVars>
          <dgm:chMax val="1"/>
          <dgm:bulletEnabled val="1"/>
        </dgm:presLayoutVars>
      </dgm:prSet>
      <dgm:spPr/>
    </dgm:pt>
    <dgm:pt modelId="{337D44D1-2AFE-494C-BBD7-4046B60188E5}" type="pres">
      <dgm:prSet presAssocID="{763E19AA-0F48-483C-9517-9420FF3B66A4}" presName="levelTx" presStyleLbl="revTx" presStyleIdx="0" presStyleCnt="0">
        <dgm:presLayoutVars>
          <dgm:chMax val="1"/>
          <dgm:bulletEnabled val="1"/>
        </dgm:presLayoutVars>
      </dgm:prSet>
      <dgm:spPr/>
    </dgm:pt>
    <dgm:pt modelId="{35973A6A-E65E-4937-B272-2FF8FAD2DECA}" type="pres">
      <dgm:prSet presAssocID="{4A0FD068-5EEE-4196-BDD8-0B61A350C52F}" presName="Name8" presStyleIdx="-1" presStyleCnt="0"/>
      <dgm:spPr/>
    </dgm:pt>
    <dgm:pt modelId="{B3D076BF-6D53-4C86-BE5E-266EF2B41468}" type="pres">
      <dgm:prSet presAssocID="{4A0FD068-5EEE-4196-BDD8-0B61A350C52F}" presName="level" presStyleLbl="node1" presStyleIdx="2" presStyleCnt="4">
        <dgm:presLayoutVars>
          <dgm:chMax val="1"/>
          <dgm:bulletEnabled val="1"/>
        </dgm:presLayoutVars>
      </dgm:prSet>
      <dgm:spPr/>
    </dgm:pt>
    <dgm:pt modelId="{48A59EF7-4842-4619-999A-7A38E9A920C6}" type="pres">
      <dgm:prSet presAssocID="{4A0FD068-5EEE-4196-BDD8-0B61A350C52F}" presName="levelTx" presStyleLbl="revTx" presStyleIdx="0" presStyleCnt="0">
        <dgm:presLayoutVars>
          <dgm:chMax val="1"/>
          <dgm:bulletEnabled val="1"/>
        </dgm:presLayoutVars>
      </dgm:prSet>
      <dgm:spPr/>
    </dgm:pt>
    <dgm:pt modelId="{1B9ADDC7-F534-47C8-A733-D3BC16201513}" type="pres">
      <dgm:prSet presAssocID="{FE5AFBD9-8D3C-4511-BC05-E0D916F1F745}" presName="Name8" presStyleIdx="-1" presStyleCnt="0"/>
      <dgm:spPr/>
    </dgm:pt>
    <dgm:pt modelId="{927B3C56-3714-4B12-A34E-DB2E766608C2}" type="pres">
      <dgm:prSet presAssocID="{FE5AFBD9-8D3C-4511-BC05-E0D916F1F745}" presName="level" presStyleLbl="node1" presStyleIdx="3" presStyleCnt="4">
        <dgm:presLayoutVars>
          <dgm:chMax val="1"/>
          <dgm:bulletEnabled val="1"/>
        </dgm:presLayoutVars>
      </dgm:prSet>
      <dgm:spPr/>
    </dgm:pt>
    <dgm:pt modelId="{A9170410-FBB7-48A3-B9CD-4BD85CC3CE94}" type="pres">
      <dgm:prSet presAssocID="{FE5AFBD9-8D3C-4511-BC05-E0D916F1F745}" presName="levelTx" presStyleLbl="revTx" presStyleIdx="0" presStyleCnt="0">
        <dgm:presLayoutVars>
          <dgm:chMax val="1"/>
          <dgm:bulletEnabled val="1"/>
        </dgm:presLayoutVars>
      </dgm:prSet>
      <dgm:spPr/>
    </dgm:pt>
  </dgm:ptLst>
  <dgm:cxnLst>
    <dgm:cxn modelId="{6C0F7E0F-C178-43EC-80A1-B4F1EBD8B787}" srcId="{7220DCAD-DEA5-423D-BA61-E24B3EE5E733}" destId="{763E19AA-0F48-483C-9517-9420FF3B66A4}" srcOrd="1" destOrd="0" parTransId="{BC6E5861-914F-4BF6-92FF-2F5B7254EBB1}" sibTransId="{AFBC7925-2C40-4FA8-A5B5-734442EEE48E}"/>
    <dgm:cxn modelId="{09D9EB17-7A87-4EFE-A0BE-556559E8A2D6}" type="presOf" srcId="{1129FDDC-9DD7-4956-8527-4F43E758F8DB}" destId="{6100A246-1EA0-4537-B4A6-93F56501A2F8}" srcOrd="1" destOrd="0" presId="urn:microsoft.com/office/officeart/2005/8/layout/pyramid1"/>
    <dgm:cxn modelId="{F21A7B1B-B2AF-40B6-B372-290D2A3CEC1F}" type="presOf" srcId="{FE5AFBD9-8D3C-4511-BC05-E0D916F1F745}" destId="{927B3C56-3714-4B12-A34E-DB2E766608C2}" srcOrd="0" destOrd="0" presId="urn:microsoft.com/office/officeart/2005/8/layout/pyramid1"/>
    <dgm:cxn modelId="{5CFF5B34-7139-4A77-AF40-356938EF6204}" srcId="{7220DCAD-DEA5-423D-BA61-E24B3EE5E733}" destId="{4A0FD068-5EEE-4196-BDD8-0B61A350C52F}" srcOrd="2" destOrd="0" parTransId="{0791D80F-EB48-4BDF-8AD5-4B7FD0AC9539}" sibTransId="{702ED39A-9825-437C-A0FB-C71D774F87AB}"/>
    <dgm:cxn modelId="{6348DD67-F648-4A77-9266-1764093DD136}" srcId="{7220DCAD-DEA5-423D-BA61-E24B3EE5E733}" destId="{FE5AFBD9-8D3C-4511-BC05-E0D916F1F745}" srcOrd="3" destOrd="0" parTransId="{FAED520B-3ECE-41E2-BB92-BEA2EAA9D8CA}" sibTransId="{750E1F98-4327-4816-A7F3-86AB369A17B4}"/>
    <dgm:cxn modelId="{D4E2CB48-1B5F-4F52-B938-D141905F441F}" type="presOf" srcId="{4A0FD068-5EEE-4196-BDD8-0B61A350C52F}" destId="{B3D076BF-6D53-4C86-BE5E-266EF2B41468}" srcOrd="0" destOrd="0" presId="urn:microsoft.com/office/officeart/2005/8/layout/pyramid1"/>
    <dgm:cxn modelId="{1DC3716A-5B12-4D0C-ABFC-2CEB292BFB1B}" type="presOf" srcId="{7220DCAD-DEA5-423D-BA61-E24B3EE5E733}" destId="{56C01778-B8CA-430D-8A4A-80454B4DEC70}" srcOrd="0" destOrd="0" presId="urn:microsoft.com/office/officeart/2005/8/layout/pyramid1"/>
    <dgm:cxn modelId="{7A4E4291-5323-493A-88E5-C9FF18843957}" type="presOf" srcId="{763E19AA-0F48-483C-9517-9420FF3B66A4}" destId="{5CB02A2F-9EA9-4E2A-915C-B2E88F91664C}" srcOrd="0" destOrd="0" presId="urn:microsoft.com/office/officeart/2005/8/layout/pyramid1"/>
    <dgm:cxn modelId="{F5C83C95-E061-4B95-A99A-EE6992E1A174}" type="presOf" srcId="{763E19AA-0F48-483C-9517-9420FF3B66A4}" destId="{337D44D1-2AFE-494C-BBD7-4046B60188E5}" srcOrd="1" destOrd="0" presId="urn:microsoft.com/office/officeart/2005/8/layout/pyramid1"/>
    <dgm:cxn modelId="{2F35D19A-47EA-486F-A4B2-6EB7B3D4518D}" type="presOf" srcId="{4A0FD068-5EEE-4196-BDD8-0B61A350C52F}" destId="{48A59EF7-4842-4619-999A-7A38E9A920C6}" srcOrd="1" destOrd="0" presId="urn:microsoft.com/office/officeart/2005/8/layout/pyramid1"/>
    <dgm:cxn modelId="{D6D55BB4-C8CA-41E8-844D-B4CD5FF17215}" type="presOf" srcId="{FE5AFBD9-8D3C-4511-BC05-E0D916F1F745}" destId="{A9170410-FBB7-48A3-B9CD-4BD85CC3CE94}" srcOrd="1" destOrd="0" presId="urn:microsoft.com/office/officeart/2005/8/layout/pyramid1"/>
    <dgm:cxn modelId="{FCAC58DC-2F59-4E5F-A3DE-DE8917111872}" type="presOf" srcId="{1129FDDC-9DD7-4956-8527-4F43E758F8DB}" destId="{8084267B-9A8D-4E4C-856E-EE401A28C533}" srcOrd="0" destOrd="0" presId="urn:microsoft.com/office/officeart/2005/8/layout/pyramid1"/>
    <dgm:cxn modelId="{F1AC09E9-F22C-4193-9AAD-5252857B5BE5}" srcId="{7220DCAD-DEA5-423D-BA61-E24B3EE5E733}" destId="{1129FDDC-9DD7-4956-8527-4F43E758F8DB}" srcOrd="0" destOrd="0" parTransId="{E415E74E-A1FF-4532-99E8-5C183933E796}" sibTransId="{3341FF63-052C-43F3-A398-315CCC76B4B1}"/>
    <dgm:cxn modelId="{5D23CC26-CFC9-4B18-A9DF-42E89E528C20}" type="presParOf" srcId="{56C01778-B8CA-430D-8A4A-80454B4DEC70}" destId="{59D27621-C32E-40B9-AB4F-9CE70D919761}" srcOrd="0" destOrd="0" presId="urn:microsoft.com/office/officeart/2005/8/layout/pyramid1"/>
    <dgm:cxn modelId="{E6948497-0EFA-4155-8853-B5D0719CD1D3}" type="presParOf" srcId="{59D27621-C32E-40B9-AB4F-9CE70D919761}" destId="{8084267B-9A8D-4E4C-856E-EE401A28C533}" srcOrd="0" destOrd="0" presId="urn:microsoft.com/office/officeart/2005/8/layout/pyramid1"/>
    <dgm:cxn modelId="{023B7461-BC49-451C-BDE9-09273674783F}" type="presParOf" srcId="{59D27621-C32E-40B9-AB4F-9CE70D919761}" destId="{6100A246-1EA0-4537-B4A6-93F56501A2F8}" srcOrd="1" destOrd="0" presId="urn:microsoft.com/office/officeart/2005/8/layout/pyramid1"/>
    <dgm:cxn modelId="{63BA521D-F033-47E5-9585-730453F3C94D}" type="presParOf" srcId="{56C01778-B8CA-430D-8A4A-80454B4DEC70}" destId="{A2093B93-693F-4511-B60B-C8DA55B03808}" srcOrd="1" destOrd="0" presId="urn:microsoft.com/office/officeart/2005/8/layout/pyramid1"/>
    <dgm:cxn modelId="{FD1990F2-2AFE-402F-9148-C42B57F0DF5A}" type="presParOf" srcId="{A2093B93-693F-4511-B60B-C8DA55B03808}" destId="{5CB02A2F-9EA9-4E2A-915C-B2E88F91664C}" srcOrd="0" destOrd="0" presId="urn:microsoft.com/office/officeart/2005/8/layout/pyramid1"/>
    <dgm:cxn modelId="{8ED701C4-B925-4BD2-9BCD-681E9399B59D}" type="presParOf" srcId="{A2093B93-693F-4511-B60B-C8DA55B03808}" destId="{337D44D1-2AFE-494C-BBD7-4046B60188E5}" srcOrd="1" destOrd="0" presId="urn:microsoft.com/office/officeart/2005/8/layout/pyramid1"/>
    <dgm:cxn modelId="{0D169AFD-26E0-4F87-80CF-F56CC25A83C3}" type="presParOf" srcId="{56C01778-B8CA-430D-8A4A-80454B4DEC70}" destId="{35973A6A-E65E-4937-B272-2FF8FAD2DECA}" srcOrd="2" destOrd="0" presId="urn:microsoft.com/office/officeart/2005/8/layout/pyramid1"/>
    <dgm:cxn modelId="{021271F8-39F8-4BAB-BE92-1C4963BE13EE}" type="presParOf" srcId="{35973A6A-E65E-4937-B272-2FF8FAD2DECA}" destId="{B3D076BF-6D53-4C86-BE5E-266EF2B41468}" srcOrd="0" destOrd="0" presId="urn:microsoft.com/office/officeart/2005/8/layout/pyramid1"/>
    <dgm:cxn modelId="{171C6DC1-62E9-4307-9F43-EAC85860BE31}" type="presParOf" srcId="{35973A6A-E65E-4937-B272-2FF8FAD2DECA}" destId="{48A59EF7-4842-4619-999A-7A38E9A920C6}" srcOrd="1" destOrd="0" presId="urn:microsoft.com/office/officeart/2005/8/layout/pyramid1"/>
    <dgm:cxn modelId="{9B06C886-0666-467B-8E14-C51469DE3D6F}" type="presParOf" srcId="{56C01778-B8CA-430D-8A4A-80454B4DEC70}" destId="{1B9ADDC7-F534-47C8-A733-D3BC16201513}" srcOrd="3" destOrd="0" presId="urn:microsoft.com/office/officeart/2005/8/layout/pyramid1"/>
    <dgm:cxn modelId="{D21AC2C5-503F-4B30-861B-3DDF5E24DF63}" type="presParOf" srcId="{1B9ADDC7-F534-47C8-A733-D3BC16201513}" destId="{927B3C56-3714-4B12-A34E-DB2E766608C2}" srcOrd="0" destOrd="0" presId="urn:microsoft.com/office/officeart/2005/8/layout/pyramid1"/>
    <dgm:cxn modelId="{E2677DEF-D134-4CA0-8810-2DD11AA733B4}" type="presParOf" srcId="{1B9ADDC7-F534-47C8-A733-D3BC16201513}" destId="{A9170410-FBB7-48A3-B9CD-4BD85CC3CE94}"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B16ECA-6D76-4AEF-9791-DB500C534CC3}" type="doc">
      <dgm:prSet presStyleIdx="-1"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zh-CN" altLang="en-US"/>
        </a:p>
      </dgm:t>
    </dgm:pt>
    <dgm:pt modelId="{E242F39B-BACA-4B9B-B188-59FDD6809BF3}" type="parTrans" cxnId="{D550FF19-1E52-4ECD-A725-E4D15A40E7FE}">
      <dgm:prSet presStyleIdx="-1"/>
      <dgm:spPr/>
      <dgm:t>
        <a:bodyPr/>
        <a:lstStyle/>
        <a:p>
          <a:endParaRPr lang="zh-CN" altLang="en-US"/>
        </a:p>
      </dgm:t>
    </dgm:pt>
    <dgm:pt modelId="{4F57E05E-6FE3-47DB-BE08-ADDB3DD1D65A}">
      <dgm:prSet presStyleIdx="-1" phldrT="[文本]" phldr="1"/>
      <dgm:spPr/>
      <dgm:t>
        <a:bodyPr/>
        <a:lstStyle/>
        <a:p>
          <a:endParaRPr lang="zh-CN" altLang="en-US"/>
        </a:p>
      </dgm:t>
    </dgm:pt>
    <dgm:pt modelId="{7A180A33-0627-4055-9C92-328C166AA3DC}" type="sibTrans" cxnId="{D550FF19-1E52-4ECD-A725-E4D15A40E7FE}">
      <dgm:prSet presStyleIdx="-1"/>
      <dgm:spPr/>
      <dgm:t>
        <a:bodyPr/>
        <a:lstStyle/>
        <a:p>
          <a:endParaRPr lang="zh-CN" altLang="en-US"/>
        </a:p>
      </dgm:t>
    </dgm:pt>
    <dgm:pt modelId="{DBFC42E8-0CBE-4344-A0CA-769FB8D0B479}" type="pres">
      <dgm:prSet presAssocID="{3DB16ECA-6D76-4AEF-9791-DB500C534CC3}" presName="compositeShape" presStyleIdx="-1" presStyleCnt="0">
        <dgm:presLayoutVars>
          <dgm:chMax val="2"/>
          <dgm:dir/>
          <dgm:resizeHandles val="exact"/>
        </dgm:presLayoutVars>
      </dgm:prSet>
      <dgm:spPr/>
    </dgm:pt>
    <dgm:pt modelId="{B6B1BC39-85AD-4778-9783-9ECC67F32D29}" type="pres">
      <dgm:prSet presAssocID="{3DB16ECA-6D76-4AEF-9791-DB500C534CC3}" presName="ribbon" presStyleLbl="node1" presStyleIdx="0" presStyleCnt="1"/>
      <dgm:spPr>
        <a:solidFill>
          <a:srgbClr val="6AC1C3"/>
        </a:solidFill>
      </dgm:spPr>
    </dgm:pt>
    <dgm:pt modelId="{6D5DAB3A-140F-47D5-9863-87AA6F188557}" type="pres">
      <dgm:prSet presAssocID="{3DB16ECA-6D76-4AEF-9791-DB500C534CC3}" presName="leftArrowText" presStyleLbl="node1" presStyleIdx="0" presStyleCnt="1">
        <dgm:presLayoutVars>
          <dgm:chMax val="0"/>
          <dgm:bulletEnabled val="1"/>
        </dgm:presLayoutVars>
      </dgm:prSet>
      <dgm:spPr/>
    </dgm:pt>
    <dgm:pt modelId="{FAAD5F09-7A32-46A3-AA04-9CEC17F12BE7}" type="pres">
      <dgm:prSet presAssocID="{3DB16ECA-6D76-4AEF-9791-DB500C534CC3}" presName="rightArrowText" presStyleLbl="node1" presStyleIdx="0" presStyleCnt="1" custLinFactNeighborX="11361" custLinFactNeighborY="-7041">
        <dgm:presLayoutVars>
          <dgm:chMax val="0"/>
          <dgm:bulletEnabled val="1"/>
        </dgm:presLayoutVars>
      </dgm:prSet>
      <dgm:spPr/>
    </dgm:pt>
  </dgm:ptLst>
  <dgm:cxnLst>
    <dgm:cxn modelId="{D550FF19-1E52-4ECD-A725-E4D15A40E7FE}" srcId="{3DB16ECA-6D76-4AEF-9791-DB500C534CC3}" destId="{4F57E05E-6FE3-47DB-BE08-ADDB3DD1D65A}" srcOrd="0" destOrd="0" parTransId="{E242F39B-BACA-4B9B-B188-59FDD6809BF3}" sibTransId="{7A180A33-0627-4055-9C92-328C166AA3DC}"/>
    <dgm:cxn modelId="{9997554A-9808-4080-839E-17191E076D5B}" type="presOf" srcId="{4F57E05E-6FE3-47DB-BE08-ADDB3DD1D65A}" destId="{6D5DAB3A-140F-47D5-9863-87AA6F188557}" srcOrd="0" destOrd="0" presId="urn:microsoft.com/office/officeart/2005/8/layout/arrow6"/>
    <dgm:cxn modelId="{B83AD7B6-D2BD-4120-B2AF-07DBF73B5108}" type="presOf" srcId="{3DB16ECA-6D76-4AEF-9791-DB500C534CC3}" destId="{DBFC42E8-0CBE-4344-A0CA-769FB8D0B479}" srcOrd="0" destOrd="0" presId="urn:microsoft.com/office/officeart/2005/8/layout/arrow6"/>
    <dgm:cxn modelId="{624638B8-7DF6-41A5-A2DF-40F042A9879B}" type="presParOf" srcId="{DBFC42E8-0CBE-4344-A0CA-769FB8D0B479}" destId="{B6B1BC39-85AD-4778-9783-9ECC67F32D29}" srcOrd="0" destOrd="0" presId="urn:microsoft.com/office/officeart/2005/8/layout/arrow6"/>
    <dgm:cxn modelId="{8FE74ED4-F98A-4DA9-B317-1BAC53608FBF}" type="presParOf" srcId="{DBFC42E8-0CBE-4344-A0CA-769FB8D0B479}" destId="{6D5DAB3A-140F-47D5-9863-87AA6F188557}" srcOrd="1" destOrd="0" presId="urn:microsoft.com/office/officeart/2005/8/layout/arrow6"/>
    <dgm:cxn modelId="{E1D9434F-8336-401B-A655-1A768E4E6FA9}" type="presParOf" srcId="{DBFC42E8-0CBE-4344-A0CA-769FB8D0B479}" destId="{FAAD5F09-7A32-46A3-AA04-9CEC17F12BE7}"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84267B-9A8D-4E4C-856E-EE401A28C533}">
      <dsp:nvSpPr>
        <dsp:cNvPr id="0" name=""/>
        <dsp:cNvSpPr/>
      </dsp:nvSpPr>
      <dsp:spPr>
        <a:xfrm>
          <a:off x="1823492" y="0"/>
          <a:ext cx="1215661" cy="1077329"/>
        </a:xfrm>
        <a:prstGeom prst="trapezoid">
          <a:avLst>
            <a:gd name="adj" fmla="val 56420"/>
          </a:avLst>
        </a:prstGeom>
        <a:solidFill>
          <a:srgbClr val="6AC1C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zh-CN" altLang="en-US" sz="1400" kern="1200">
            <a:solidFill>
              <a:schemeClr val="bg1"/>
            </a:solidFill>
            <a:latin typeface="微软雅黑" panose="020B0503020204020204" pitchFamily="34" charset="-122"/>
            <a:ea typeface="微软雅黑" panose="020B0503020204020204" pitchFamily="34" charset="-122"/>
          </a:endParaRPr>
        </a:p>
      </dsp:txBody>
      <dsp:txXfrm>
        <a:off x="1823492" y="0"/>
        <a:ext cx="1215661" cy="1077329"/>
      </dsp:txXfrm>
    </dsp:sp>
    <dsp:sp modelId="{5CB02A2F-9EA9-4E2A-915C-B2E88F91664C}">
      <dsp:nvSpPr>
        <dsp:cNvPr id="0" name=""/>
        <dsp:cNvSpPr/>
      </dsp:nvSpPr>
      <dsp:spPr>
        <a:xfrm>
          <a:off x="1215661" y="1077329"/>
          <a:ext cx="2431323" cy="1077329"/>
        </a:xfrm>
        <a:prstGeom prst="trapezoid">
          <a:avLst>
            <a:gd name="adj" fmla="val 56420"/>
          </a:avLst>
        </a:prstGeom>
        <a:solidFill>
          <a:srgbClr val="6AC1C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sz="2500" b="1" kern="1200">
              <a:solidFill>
                <a:schemeClr val="bg1"/>
              </a:solidFill>
              <a:latin typeface="微软雅黑" panose="020B0503020204020204" pitchFamily="34" charset="-122"/>
              <a:ea typeface="微软雅黑" panose="020B0503020204020204" pitchFamily="34" charset="-122"/>
            </a:rPr>
            <a:t>未提示知名度</a:t>
          </a:r>
          <a:endParaRPr lang="zh-CN" sz="2500" kern="1200">
            <a:solidFill>
              <a:schemeClr val="bg1"/>
            </a:solidFill>
            <a:latin typeface="微软雅黑" panose="020B0503020204020204" pitchFamily="34" charset="-122"/>
            <a:ea typeface="微软雅黑" panose="020B0503020204020204" pitchFamily="34" charset="-122"/>
          </a:endParaRPr>
        </a:p>
      </dsp:txBody>
      <dsp:txXfrm>
        <a:off x="1641143" y="1077329"/>
        <a:ext cx="1580360" cy="1077329"/>
      </dsp:txXfrm>
    </dsp:sp>
    <dsp:sp modelId="{B3D076BF-6D53-4C86-BE5E-266EF2B41468}">
      <dsp:nvSpPr>
        <dsp:cNvPr id="0" name=""/>
        <dsp:cNvSpPr/>
      </dsp:nvSpPr>
      <dsp:spPr>
        <a:xfrm>
          <a:off x="607830" y="2154659"/>
          <a:ext cx="3646985" cy="1077329"/>
        </a:xfrm>
        <a:prstGeom prst="trapezoid">
          <a:avLst>
            <a:gd name="adj" fmla="val 56420"/>
          </a:avLst>
        </a:prstGeom>
        <a:solidFill>
          <a:srgbClr val="6AC1C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sz="2500" b="1" kern="1200">
              <a:solidFill>
                <a:schemeClr val="bg1"/>
              </a:solidFill>
              <a:latin typeface="微软雅黑" panose="020B0503020204020204" pitchFamily="34" charset="-122"/>
              <a:ea typeface="微软雅黑" panose="020B0503020204020204" pitchFamily="34" charset="-122"/>
            </a:rPr>
            <a:t>提示知名度</a:t>
          </a:r>
          <a:endParaRPr lang="zh-CN" sz="2500" kern="1200">
            <a:solidFill>
              <a:schemeClr val="bg1"/>
            </a:solidFill>
            <a:latin typeface="微软雅黑" panose="020B0503020204020204" pitchFamily="34" charset="-122"/>
            <a:ea typeface="微软雅黑" panose="020B0503020204020204" pitchFamily="34" charset="-122"/>
          </a:endParaRPr>
        </a:p>
      </dsp:txBody>
      <dsp:txXfrm>
        <a:off x="1246053" y="2154659"/>
        <a:ext cx="2370540" cy="1077329"/>
      </dsp:txXfrm>
    </dsp:sp>
    <dsp:sp modelId="{927B3C56-3714-4B12-A34E-DB2E766608C2}">
      <dsp:nvSpPr>
        <dsp:cNvPr id="0" name=""/>
        <dsp:cNvSpPr/>
      </dsp:nvSpPr>
      <dsp:spPr>
        <a:xfrm>
          <a:off x="0" y="3231988"/>
          <a:ext cx="4862647" cy="1077329"/>
        </a:xfrm>
        <a:prstGeom prst="trapezoid">
          <a:avLst>
            <a:gd name="adj" fmla="val 56420"/>
          </a:avLst>
        </a:prstGeom>
        <a:solidFill>
          <a:srgbClr val="6AC1C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zh-CN" sz="2500" b="1" kern="1200">
              <a:solidFill>
                <a:schemeClr val="bg1"/>
              </a:solidFill>
              <a:latin typeface="微软雅黑" panose="020B0503020204020204" pitchFamily="34" charset="-122"/>
              <a:ea typeface="微软雅黑" panose="020B0503020204020204" pitchFamily="34" charset="-122"/>
            </a:rPr>
            <a:t>无知名度</a:t>
          </a:r>
          <a:endParaRPr lang="zh-CN" sz="2500" kern="1200">
            <a:solidFill>
              <a:schemeClr val="bg1"/>
            </a:solidFill>
            <a:latin typeface="微软雅黑" panose="020B0503020204020204" pitchFamily="34" charset="-122"/>
            <a:ea typeface="微软雅黑" panose="020B0503020204020204" pitchFamily="34" charset="-122"/>
          </a:endParaRPr>
        </a:p>
      </dsp:txBody>
      <dsp:txXfrm>
        <a:off x="850963" y="3231988"/>
        <a:ext cx="3160720" cy="1077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1BC39-85AD-4778-9783-9ECC67F32D29}">
      <dsp:nvSpPr>
        <dsp:cNvPr id="0" name=""/>
        <dsp:cNvSpPr/>
      </dsp:nvSpPr>
      <dsp:spPr>
        <a:xfrm>
          <a:off x="0" y="542572"/>
          <a:ext cx="4069290" cy="1627715"/>
        </a:xfrm>
        <a:prstGeom prst="leftRightRibbon">
          <a:avLst/>
        </a:prstGeom>
        <a:solidFill>
          <a:srgbClr val="6AC1C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5DAB3A-140F-47D5-9863-87AA6F188557}">
      <dsp:nvSpPr>
        <dsp:cNvPr id="0" name=""/>
        <dsp:cNvSpPr/>
      </dsp:nvSpPr>
      <dsp:spPr>
        <a:xfrm>
          <a:off x="488314" y="827422"/>
          <a:ext cx="1342865" cy="79758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0904" rIns="0" bIns="129540" numCol="1" spcCol="1270" anchor="ctr" anchorCtr="0">
          <a:noAutofit/>
        </a:bodyPr>
        <a:lstStyle/>
        <a:p>
          <a:pPr marL="0" lvl="0" indent="0" algn="ctr" defTabSz="1511300">
            <a:lnSpc>
              <a:spcPct val="90000"/>
            </a:lnSpc>
            <a:spcBef>
              <a:spcPct val="0"/>
            </a:spcBef>
            <a:spcAft>
              <a:spcPct val="35000"/>
            </a:spcAft>
            <a:buNone/>
          </a:pPr>
          <a:endParaRPr lang="zh-CN" altLang="en-US" sz="3400" kern="1200"/>
        </a:p>
      </dsp:txBody>
      <dsp:txXfrm>
        <a:off x="488314" y="827422"/>
        <a:ext cx="1342865" cy="79758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4BB681-5BD4-43C1-9241-CC243E95267D}" type="datetimeFigureOut">
              <a:rPr lang="zh-CN" altLang="en-US" smtClean="0"/>
              <a:t>2023/7/14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FA1F97-A1E4-4647-8C03-41CB09E56C7D}" type="slidenum">
              <a:rPr lang="zh-CN" altLang="en-US" smtClean="0"/>
              <a:t>‹#›</a:t>
            </a:fld>
            <a:endParaRPr lang="zh-CN" altLang="en-US"/>
          </a:p>
        </p:txBody>
      </p:sp>
    </p:spTree>
    <p:extLst>
      <p:ext uri="{BB962C8B-B14F-4D97-AF65-F5344CB8AC3E}">
        <p14:creationId xmlns:p14="http://schemas.microsoft.com/office/powerpoint/2010/main" val="3595910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86A563-AB8D-4E41-A2F9-CD5EEFC6B8C3}" type="datetimeFigureOut">
              <a:rPr lang="zh-CN" altLang="en-US" smtClean="0"/>
              <a:t>2023/7/14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398D00-1312-4644-9D96-EDB8A309DC4F}" type="slidenum">
              <a:rPr lang="zh-CN" altLang="en-US" smtClean="0"/>
              <a:t>‹#›</a:t>
            </a:fld>
            <a:endParaRPr lang="zh-CN" altLang="en-US"/>
          </a:p>
        </p:txBody>
      </p:sp>
    </p:spTree>
    <p:extLst>
      <p:ext uri="{BB962C8B-B14F-4D97-AF65-F5344CB8AC3E}">
        <p14:creationId xmlns:p14="http://schemas.microsoft.com/office/powerpoint/2010/main" val="1379500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ChangeArrowheads="1" noTextEdit="1"/>
          </p:cNvSpPr>
          <p:nvPr>
            <p:ph type="sldImg"/>
          </p:nvPr>
        </p:nvSpPr>
        <p:spPr>
          <a:xfrm>
            <a:off x="0" y="0"/>
            <a:ext cx="0" cy="0"/>
          </a:xfrm>
        </p:spPr>
      </p:sp>
      <p:sp>
        <p:nvSpPr>
          <p:cNvPr id="1433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34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63DED530-1065-4C8B-B9FC-E6F067E693A3}"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434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B116AB8-D87F-4D5B-9669-7113CDA58D9C}"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60731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ChangeArrowheads="1" noTextEdit="1"/>
          </p:cNvSpPr>
          <p:nvPr>
            <p:ph type="sldImg"/>
          </p:nvPr>
        </p:nvSpPr>
        <p:spPr>
          <a:xfrm>
            <a:off x="0" y="0"/>
            <a:ext cx="0" cy="0"/>
          </a:xfrm>
        </p:spPr>
      </p:sp>
      <p:sp>
        <p:nvSpPr>
          <p:cNvPr id="1638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38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09741B6-B8E2-42CA-A41A-2333BC38AC27}"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638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5B29A308-DB43-44A5-AF3D-5C6EAE36DD36}"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75584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ChangeArrowheads="1" noTextEdit="1"/>
          </p:cNvSpPr>
          <p:nvPr>
            <p:ph type="sldImg"/>
          </p:nvPr>
        </p:nvSpPr>
        <p:spPr>
          <a:xfrm>
            <a:off x="0" y="0"/>
            <a:ext cx="0" cy="0"/>
          </a:xfrm>
        </p:spPr>
      </p:sp>
      <p:sp>
        <p:nvSpPr>
          <p:cNvPr id="1843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3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0E5B6937-C7FD-4F1B-9AE1-A8D9B7A3976C}"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843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7A62FB62-BF2E-42E0-9822-AF8CAC697C0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38084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ChangeArrowheads="1" noTextEdit="1"/>
          </p:cNvSpPr>
          <p:nvPr>
            <p:ph type="sldImg"/>
          </p:nvPr>
        </p:nvSpPr>
        <p:spPr>
          <a:xfrm>
            <a:off x="0" y="0"/>
            <a:ext cx="0" cy="0"/>
          </a:xfrm>
        </p:spPr>
      </p:sp>
      <p:sp>
        <p:nvSpPr>
          <p:cNvPr id="2048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8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DF7BA77-97C0-4BFD-84BA-0875E723819A}"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048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20CEC76A-90C0-48CE-A1CE-B0CC4DD2445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034582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ChangeArrowheads="1" noTextEdit="1"/>
          </p:cNvSpPr>
          <p:nvPr>
            <p:ph type="sldImg"/>
          </p:nvPr>
        </p:nvSpPr>
        <p:spPr>
          <a:xfrm>
            <a:off x="0" y="0"/>
            <a:ext cx="0" cy="0"/>
          </a:xfrm>
        </p:spPr>
      </p:sp>
      <p:sp>
        <p:nvSpPr>
          <p:cNvPr id="2253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3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616AC16-B5D1-4D67-A1C5-C977BE6A8B87}"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53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490D507F-7FAD-40BF-A951-B941FFA7B04B}"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52836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p:nvPr>
        </p:nvSpPr>
        <p:spPr>
          <a:xfrm>
            <a:off x="0" y="0"/>
            <a:ext cx="0" cy="0"/>
          </a:xfrm>
        </p:spPr>
      </p:sp>
      <p:sp>
        <p:nvSpPr>
          <p:cNvPr id="2457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8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CBB1E8D-0266-41F9-AB5F-530E3AA13CDD}"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458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2013898F-AFDA-440B-AFCC-14BC6C88400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9588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ChangeArrowheads="1" noTextEdit="1"/>
          </p:cNvSpPr>
          <p:nvPr>
            <p:ph type="sldImg"/>
          </p:nvPr>
        </p:nvSpPr>
        <p:spPr>
          <a:xfrm>
            <a:off x="0" y="0"/>
            <a:ext cx="0" cy="0"/>
          </a:xfrm>
        </p:spPr>
      </p:sp>
      <p:sp>
        <p:nvSpPr>
          <p:cNvPr id="2662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0436599-19EB-4A7B-801A-1E25E89FBCBC}"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662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518B4FD6-B7BA-429B-B57F-D4D9D87C80A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53622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p:nvPr>
        </p:nvSpPr>
        <p:spPr>
          <a:xfrm>
            <a:off x="0" y="0"/>
            <a:ext cx="0" cy="0"/>
          </a:xfrm>
        </p:spPr>
      </p:sp>
      <p:sp>
        <p:nvSpPr>
          <p:cNvPr id="2867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2D12E7F-15B1-4C21-AE00-4A130931F7E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867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579A1ACE-852B-45D4-BD9E-D1AB67646BF2}"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92039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ChangeArrowheads="1" noTextEdit="1"/>
          </p:cNvSpPr>
          <p:nvPr>
            <p:ph type="sldImg"/>
          </p:nvPr>
        </p:nvSpPr>
        <p:spPr>
          <a:xfrm>
            <a:off x="0" y="0"/>
            <a:ext cx="0" cy="0"/>
          </a:xfrm>
        </p:spPr>
      </p:sp>
      <p:sp>
        <p:nvSpPr>
          <p:cNvPr id="3072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2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8195319-48AF-4C00-9010-0E7050159A74}"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072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6C88B899-BA59-4A88-B44B-327F8AE29093}"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461506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ChangeArrowheads="1" noTextEdit="1"/>
          </p:cNvSpPr>
          <p:nvPr>
            <p:ph type="sldImg"/>
          </p:nvPr>
        </p:nvSpPr>
        <p:spPr>
          <a:xfrm>
            <a:off x="0" y="0"/>
            <a:ext cx="0" cy="0"/>
          </a:xfrm>
        </p:spPr>
      </p:sp>
      <p:sp>
        <p:nvSpPr>
          <p:cNvPr id="3481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82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2189DD4A-8EB1-46AD-9013-7773BB97B3E7}"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482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A6FA90A-EAE4-4147-9E25-D21F71C6BFC0}"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46174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ChangeArrowheads="1" noTextEdit="1"/>
          </p:cNvSpPr>
          <p:nvPr>
            <p:ph type="sldImg"/>
          </p:nvPr>
        </p:nvSpPr>
        <p:spPr>
          <a:xfrm>
            <a:off x="0" y="0"/>
            <a:ext cx="0" cy="0"/>
          </a:xfrm>
        </p:spPr>
      </p:sp>
      <p:sp>
        <p:nvSpPr>
          <p:cNvPr id="3686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86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9410318-104A-42B4-84DE-1E8F33B8994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686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55B3B15-B629-4267-A61F-1C826DE39E1B}"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836156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ChangeArrowheads="1" noTextEdit="1"/>
          </p:cNvSpPr>
          <p:nvPr>
            <p:ph type="sldImg"/>
          </p:nvPr>
        </p:nvSpPr>
        <p:spPr>
          <a:xfrm>
            <a:off x="0" y="0"/>
            <a:ext cx="0" cy="0"/>
          </a:xfrm>
        </p:spPr>
      </p:sp>
      <p:sp>
        <p:nvSpPr>
          <p:cNvPr id="3891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91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63E98170-75A2-4D66-8EC4-A1F13B5C58B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891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D895E9A-0B8B-4844-929D-19D43C2A2FBA}"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15724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ChangeArrowheads="1" noTextEdit="1"/>
          </p:cNvSpPr>
          <p:nvPr>
            <p:ph type="sldImg"/>
          </p:nvPr>
        </p:nvSpPr>
        <p:spPr>
          <a:xfrm>
            <a:off x="0" y="0"/>
            <a:ext cx="0" cy="0"/>
          </a:xfrm>
        </p:spPr>
      </p:sp>
      <p:sp>
        <p:nvSpPr>
          <p:cNvPr id="4096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4766E733-D2BB-4794-8343-F6770A9D46D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096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3744DB5-7656-4C12-98D5-70CE5E930A65}"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33108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ChangeArrowheads="1" noTextEdit="1"/>
          </p:cNvSpPr>
          <p:nvPr>
            <p:ph type="sldImg"/>
          </p:nvPr>
        </p:nvSpPr>
        <p:spPr>
          <a:xfrm>
            <a:off x="0" y="0"/>
            <a:ext cx="0" cy="0"/>
          </a:xfrm>
        </p:spPr>
      </p:sp>
      <p:sp>
        <p:nvSpPr>
          <p:cNvPr id="4301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01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98EE99C-EDF1-4B22-B027-7A7F4EF394F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301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06E99D11-F5C0-41B6-AD31-6261F2B8F9B8}"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1520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ChangeArrowheads="1" noTextEdit="1"/>
          </p:cNvSpPr>
          <p:nvPr>
            <p:ph type="sldImg"/>
          </p:nvPr>
        </p:nvSpPr>
        <p:spPr>
          <a:xfrm>
            <a:off x="0" y="0"/>
            <a:ext cx="0" cy="0"/>
          </a:xfrm>
        </p:spPr>
      </p:sp>
      <p:sp>
        <p:nvSpPr>
          <p:cNvPr id="4505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06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543CDF4-D7F6-4E28-99B4-887E195A8682}"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506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B5EFB37-3B84-47AD-B912-FD6CDEA0D5D1}"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779799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ChangeArrowheads="1" noTextEdit="1"/>
          </p:cNvSpPr>
          <p:nvPr>
            <p:ph type="sldImg"/>
          </p:nvPr>
        </p:nvSpPr>
        <p:spPr>
          <a:xfrm>
            <a:off x="0" y="0"/>
            <a:ext cx="0" cy="0"/>
          </a:xfrm>
        </p:spPr>
      </p:sp>
      <p:sp>
        <p:nvSpPr>
          <p:cNvPr id="4710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0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780C695F-8FAA-490B-945C-2C3386184833}"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710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579A6EE9-B551-4254-A2D8-0B423886ED4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548071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ChangeArrowheads="1" noTextEdit="1"/>
          </p:cNvSpPr>
          <p:nvPr>
            <p:ph type="sldImg"/>
          </p:nvPr>
        </p:nvSpPr>
        <p:spPr>
          <a:xfrm>
            <a:off x="0" y="0"/>
            <a:ext cx="0" cy="0"/>
          </a:xfrm>
        </p:spPr>
      </p:sp>
      <p:sp>
        <p:nvSpPr>
          <p:cNvPr id="4915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15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4AA59A5B-88DD-4ABA-8420-A6795489C45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4915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2526E6E0-97CB-4AD0-9FF4-C0789CFDA7D1}"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23</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06462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ChangeArrowheads="1" noTextEdit="1"/>
          </p:cNvSpPr>
          <p:nvPr>
            <p:ph type="sldImg"/>
          </p:nvPr>
        </p:nvSpPr>
        <p:spPr>
          <a:xfrm>
            <a:off x="0" y="0"/>
            <a:ext cx="0" cy="0"/>
          </a:xfrm>
        </p:spPr>
      </p:sp>
      <p:sp>
        <p:nvSpPr>
          <p:cNvPr id="5120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0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7A458BC-E746-4B4D-AB83-B39735C92F3C}"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120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A7E6D4C-D286-42CA-8BD5-842F525BA8D2}"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14454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ChangeArrowheads="1" noTextEdit="1"/>
          </p:cNvSpPr>
          <p:nvPr>
            <p:ph type="sldImg"/>
          </p:nvPr>
        </p:nvSpPr>
        <p:spPr>
          <a:xfrm>
            <a:off x="0" y="0"/>
            <a:ext cx="0" cy="0"/>
          </a:xfrm>
        </p:spPr>
      </p:sp>
      <p:sp>
        <p:nvSpPr>
          <p:cNvPr id="5325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25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A04555F-8190-4F48-A9AA-9B7A4CADDEDC}"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325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A23F104-B233-4776-8D23-30B7345B7A2B}"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25</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80405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ChangeArrowheads="1" noTextEdit="1"/>
          </p:cNvSpPr>
          <p:nvPr>
            <p:ph type="sldImg"/>
          </p:nvPr>
        </p:nvSpPr>
        <p:spPr>
          <a:xfrm>
            <a:off x="0" y="0"/>
            <a:ext cx="0" cy="0"/>
          </a:xfrm>
        </p:spPr>
      </p:sp>
      <p:sp>
        <p:nvSpPr>
          <p:cNvPr id="5529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30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A33CDCD-D31F-436D-8BBF-3FF7373EEA35}"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530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0B3D456-C9AC-428E-B4DA-9A59A1CA032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50919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ChangeArrowheads="1" noTextEdit="1"/>
          </p:cNvSpPr>
          <p:nvPr>
            <p:ph type="sldImg"/>
          </p:nvPr>
        </p:nvSpPr>
        <p:spPr>
          <a:xfrm>
            <a:off x="0" y="0"/>
            <a:ext cx="0" cy="0"/>
          </a:xfrm>
        </p:spPr>
      </p:sp>
      <p:sp>
        <p:nvSpPr>
          <p:cNvPr id="5734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734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9ABC80E-2E85-42EC-A8E2-CFEAC117A844}"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734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98E758BA-81DB-456C-B6EC-8CB102DDDCA9}"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27</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063854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ChangeArrowheads="1" noTextEdit="1"/>
          </p:cNvSpPr>
          <p:nvPr>
            <p:ph type="sldImg"/>
          </p:nvPr>
        </p:nvSpPr>
        <p:spPr>
          <a:xfrm>
            <a:off x="0" y="0"/>
            <a:ext cx="0" cy="0"/>
          </a:xfrm>
        </p:spPr>
      </p:sp>
      <p:sp>
        <p:nvSpPr>
          <p:cNvPr id="5939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39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1B49D3FB-D51A-4AA6-8C43-23E4D61A63EE}"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5939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B020B13-85F5-4DB1-A792-EDC41761EB37}"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28</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237482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ChangeArrowheads="1" noTextEdit="1"/>
          </p:cNvSpPr>
          <p:nvPr>
            <p:ph type="sldImg"/>
          </p:nvPr>
        </p:nvSpPr>
        <p:spPr>
          <a:xfrm>
            <a:off x="0" y="0"/>
            <a:ext cx="0" cy="0"/>
          </a:xfrm>
        </p:spPr>
      </p:sp>
      <p:sp>
        <p:nvSpPr>
          <p:cNvPr id="6144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4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031522D-825E-4531-AC24-7EE227CCB09C}"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6144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2474B8A4-BDEC-4D7E-BDB5-7B877AB43C0C}"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29</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0679375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ChangeArrowheads="1" noTextEdit="1"/>
          </p:cNvSpPr>
          <p:nvPr>
            <p:ph type="sldImg"/>
          </p:nvPr>
        </p:nvSpPr>
        <p:spPr>
          <a:xfrm>
            <a:off x="0" y="0"/>
            <a:ext cx="0" cy="0"/>
          </a:xfrm>
        </p:spPr>
      </p:sp>
      <p:sp>
        <p:nvSpPr>
          <p:cNvPr id="6349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349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876D2CA-A37F-4CDF-B744-6A9DAD4806B7}"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6349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94F8370-B62B-48A6-99FD-1F3C761C03F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30</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16859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ChangeArrowheads="1" noTextEdit="1"/>
          </p:cNvSpPr>
          <p:nvPr>
            <p:ph type="sldImg"/>
          </p:nvPr>
        </p:nvSpPr>
        <p:spPr>
          <a:xfrm>
            <a:off x="0" y="0"/>
            <a:ext cx="0" cy="0"/>
          </a:xfrm>
        </p:spPr>
      </p:sp>
      <p:sp>
        <p:nvSpPr>
          <p:cNvPr id="6553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554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D764CAD-46F0-4138-97C8-053B1DC3FE4A}"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6554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14D1D51C-46E1-420F-869F-FF8ED7BFBC3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31</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187817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ChangeArrowheads="1" noTextEdit="1"/>
          </p:cNvSpPr>
          <p:nvPr>
            <p:ph type="sldImg"/>
          </p:nvPr>
        </p:nvSpPr>
        <p:spPr>
          <a:xfrm>
            <a:off x="0" y="0"/>
            <a:ext cx="0" cy="0"/>
          </a:xfrm>
        </p:spPr>
      </p:sp>
      <p:sp>
        <p:nvSpPr>
          <p:cNvPr id="6758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58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9E5144D9-CB91-4DA1-9782-4538FB5EAB78}"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6758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C945BC5-CC99-4BDE-8666-C9B131AFE77C}"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32</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063424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ChangeArrowheads="1" noTextEdit="1"/>
          </p:cNvSpPr>
          <p:nvPr>
            <p:ph type="sldImg"/>
          </p:nvPr>
        </p:nvSpPr>
        <p:spPr>
          <a:xfrm>
            <a:off x="0" y="0"/>
            <a:ext cx="0" cy="0"/>
          </a:xfrm>
        </p:spPr>
      </p:sp>
      <p:sp>
        <p:nvSpPr>
          <p:cNvPr id="7168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68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7B277EA2-B4B4-4FAE-9B94-C4BB14305F8E}"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168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A49568A1-49E8-4ABF-9837-CCAD0850FD74}"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147564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ChangeArrowheads="1" noTextEdit="1"/>
          </p:cNvSpPr>
          <p:nvPr>
            <p:ph type="sldImg"/>
          </p:nvPr>
        </p:nvSpPr>
        <p:spPr>
          <a:xfrm>
            <a:off x="0" y="0"/>
            <a:ext cx="0" cy="0"/>
          </a:xfrm>
        </p:spPr>
      </p:sp>
      <p:sp>
        <p:nvSpPr>
          <p:cNvPr id="7373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373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9AC117F-A238-4C60-AE51-21F88D0BB278}"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373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995BBA4-4617-4CD1-A743-465558AD595A}"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35</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5995592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ChangeArrowheads="1" noTextEdit="1"/>
          </p:cNvSpPr>
          <p:nvPr>
            <p:ph type="sldImg"/>
          </p:nvPr>
        </p:nvSpPr>
        <p:spPr>
          <a:xfrm>
            <a:off x="0" y="0"/>
            <a:ext cx="0" cy="0"/>
          </a:xfrm>
        </p:spPr>
      </p:sp>
      <p:sp>
        <p:nvSpPr>
          <p:cNvPr id="7577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578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44AAF8F-6AAC-408F-B6E3-48C49C87C979}"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578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0A696D61-DD5A-44B2-A290-F94EB6970768}"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130565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ChangeArrowheads="1" noTextEdit="1"/>
          </p:cNvSpPr>
          <p:nvPr>
            <p:ph type="sldImg"/>
          </p:nvPr>
        </p:nvSpPr>
        <p:spPr>
          <a:xfrm>
            <a:off x="0" y="0"/>
            <a:ext cx="0" cy="0"/>
          </a:xfrm>
        </p:spPr>
      </p:sp>
      <p:sp>
        <p:nvSpPr>
          <p:cNvPr id="7782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782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9B62179-1E95-4B13-B4C5-3BDEEC8BADA8}"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782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5911C44-AD1E-417B-AA84-4D7599E98FA5}"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37</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248778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ChangeArrowheads="1" noTextEdit="1"/>
          </p:cNvSpPr>
          <p:nvPr>
            <p:ph type="sldImg"/>
          </p:nvPr>
        </p:nvSpPr>
        <p:spPr>
          <a:xfrm>
            <a:off x="0" y="0"/>
            <a:ext cx="0" cy="0"/>
          </a:xfrm>
        </p:spPr>
      </p:sp>
      <p:sp>
        <p:nvSpPr>
          <p:cNvPr id="7987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87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4C1AC5AF-3B6F-43A9-8897-A8E64510C6B0}"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7987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772A563-1791-4293-B22B-E540B15E2732}"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38</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406290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ChangeArrowheads="1" noTextEdit="1"/>
          </p:cNvSpPr>
          <p:nvPr>
            <p:ph type="sldImg"/>
          </p:nvPr>
        </p:nvSpPr>
        <p:spPr>
          <a:xfrm>
            <a:off x="0" y="0"/>
            <a:ext cx="0" cy="0"/>
          </a:xfrm>
        </p:spPr>
      </p:sp>
      <p:sp>
        <p:nvSpPr>
          <p:cNvPr id="8806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806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F2D8D76-5FD3-4178-ADDD-38ADB328E2F3}"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8806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09D3B722-6768-452E-A518-29BCE19100B9}"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40</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689667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ChangeArrowheads="1" noTextEdit="1"/>
          </p:cNvSpPr>
          <p:nvPr>
            <p:ph type="sldImg"/>
          </p:nvPr>
        </p:nvSpPr>
        <p:spPr>
          <a:xfrm>
            <a:off x="0" y="0"/>
            <a:ext cx="0" cy="0"/>
          </a:xfrm>
        </p:spPr>
      </p:sp>
      <p:sp>
        <p:nvSpPr>
          <p:cNvPr id="9011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011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D7675DAC-2FA8-4D10-8982-6CF938C5A07A}"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011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9B41358B-1558-4C2D-BE58-F8C19B1F36D9}"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41</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2871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ChangeArrowheads="1" noTextEdit="1"/>
          </p:cNvSpPr>
          <p:nvPr>
            <p:ph type="sldImg"/>
          </p:nvPr>
        </p:nvSpPr>
        <p:spPr>
          <a:xfrm>
            <a:off x="0" y="0"/>
            <a:ext cx="0" cy="0"/>
          </a:xfrm>
        </p:spPr>
      </p:sp>
      <p:sp>
        <p:nvSpPr>
          <p:cNvPr id="92163"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164"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8CDE4EA8-9B95-4A3B-A2A6-C8A5C2589496}"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2165"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5E32C210-B493-4472-B79E-5B343493C9ED}"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42</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595892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ChangeArrowheads="1" noTextEdit="1"/>
          </p:cNvSpPr>
          <p:nvPr>
            <p:ph type="sldImg"/>
          </p:nvPr>
        </p:nvSpPr>
        <p:spPr>
          <a:xfrm>
            <a:off x="0" y="0"/>
            <a:ext cx="0" cy="0"/>
          </a:xfrm>
        </p:spPr>
      </p:sp>
      <p:sp>
        <p:nvSpPr>
          <p:cNvPr id="94211"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4212"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371AC1AB-8DE3-441A-BF55-BF9E460A7B78}"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4213"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800CE01-11D3-4DC2-9AFF-9AC7045A8723}"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43</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992468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ChangeArrowheads="1" noTextEdit="1"/>
          </p:cNvSpPr>
          <p:nvPr>
            <p:ph type="sldImg"/>
          </p:nvPr>
        </p:nvSpPr>
        <p:spPr>
          <a:xfrm>
            <a:off x="0" y="0"/>
            <a:ext cx="0" cy="0"/>
          </a:xfrm>
        </p:spPr>
      </p:sp>
      <p:sp>
        <p:nvSpPr>
          <p:cNvPr id="96259"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6260"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646A29FD-40F1-4284-9F0A-206E9BA011A7}"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6261"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09172837-8006-4819-8A30-472FD2B6DD13}"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082366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ChangeArrowheads="1" noTextEdit="1"/>
          </p:cNvSpPr>
          <p:nvPr>
            <p:ph type="sldImg"/>
          </p:nvPr>
        </p:nvSpPr>
        <p:spPr>
          <a:xfrm>
            <a:off x="0" y="0"/>
            <a:ext cx="0" cy="0"/>
          </a:xfrm>
        </p:spPr>
      </p:sp>
      <p:sp>
        <p:nvSpPr>
          <p:cNvPr id="98307"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8308"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E42AAFB5-2115-4EE7-825B-062DB8F7121B}"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98309"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C27BDB56-ACC4-43A1-A09F-066D06357EBC}"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45</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120892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ChangeArrowheads="1" noTextEdit="1"/>
          </p:cNvSpPr>
          <p:nvPr>
            <p:ph type="sldImg"/>
          </p:nvPr>
        </p:nvSpPr>
        <p:spPr>
          <a:xfrm>
            <a:off x="0" y="0"/>
            <a:ext cx="0" cy="0"/>
          </a:xfrm>
        </p:spPr>
      </p:sp>
      <p:sp>
        <p:nvSpPr>
          <p:cNvPr id="100355" name="备注占位符 2"/>
          <p:cNvSpPr>
            <a:spLocks noGrp="1" noChangeArrowheads="1"/>
          </p:cNvSpPr>
          <p:nvPr>
            <p:ph type="body" idx="1"/>
          </p:nvPr>
        </p:nvSpPr>
        <p:spPr>
          <a:xfrm>
            <a:off x="685800" y="4400550"/>
            <a:ext cx="5486400" cy="3600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0356" name="日期占位符 3"/>
          <p:cNvSpPr>
            <a:spLocks noGrp="1"/>
          </p:cNvSpPr>
          <p:nvPr>
            <p:ph type="dt" sz="quarter" idx="1"/>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F082536E-C9FC-4300-83CC-B5E15C957932}" type="datetime1">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2023/7/14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100357" name="灯片编号占位符 4"/>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ct val="0"/>
              </a:spcAft>
              <a:buClrTx/>
              <a:buSzTx/>
              <a:buFontTx/>
              <a:buNone/>
              <a:defRPr/>
            </a:pPr>
            <a:fld id="{BA0D6C94-0485-471A-990C-35453733D02C}"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t>46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25522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212129"/>
      </p:ext>
    </p:extLst>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75870981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96718743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7218205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159458585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7150500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81627897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雷锋PPT网www.LFPPT.com">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0479819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50573905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53249032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5801167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99B9EB2-0717-409A-B1C1-EC7F80FF8E51}" type="datetimeFigureOut">
              <a:rPr lang="zh-CN" altLang="en-US" smtClean="0"/>
              <a:t>2023/7/14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362DDA3C-55E3-436C-8907-1B92F441DF6A}" type="slidenum">
              <a:rPr lang="zh-CN" altLang="en-US" smtClean="0"/>
              <a:t>‹#›</a:t>
            </a:fld>
            <a:endParaRPr lang="zh-CN" altLang="en-US"/>
          </a:p>
        </p:txBody>
      </p:sp>
    </p:spTree>
    <p:extLst>
      <p:ext uri="{BB962C8B-B14F-4D97-AF65-F5344CB8AC3E}">
        <p14:creationId xmlns:p14="http://schemas.microsoft.com/office/powerpoint/2010/main" val="2438477977"/>
      </p:ext>
    </p:extLst>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811874"/>
      </p:ext>
    </p:extLst>
  </p:cSld>
  <p:clrMap bg1="lt1" tx1="dk1" bg2="lt2" tx2="dk2" accent1="accent1" accent2="accent2" accent3="accent3" accent4="accent4" accent5="accent5" accent6="accent6" hlink="hlink" folHlink="folHlink"/>
  <p:sldLayoutIdLst>
    <p:sldLayoutId id="2147483649" r:id="rId1"/>
  </p:sldLayoutIdLst>
  <p:transition spd="slow">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userDrawn="1"/>
        </p:nvSpPr>
        <p:spPr>
          <a:xfrm>
            <a:off x="0" y="0"/>
            <a:ext cx="6786283"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 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a:t>
            </a:r>
          </a:p>
          <a:p>
            <a:pPr marL="0" marR="0" lvl="0" indent="0" algn="l" defTabSz="914400" rtl="0" eaLnBrk="1" fontAlgn="auto" latinLnBrk="0" hangingPunct="1">
              <a:lnSpc>
                <a:spcPct val="100000"/>
              </a:lnSpc>
              <a:spcBef>
                <a:spcPct val="0"/>
              </a:spcBef>
              <a:spcAft>
                <a:spcPct val="0"/>
              </a:spcAft>
              <a:buClrTx/>
              <a:buSzTx/>
              <a:buFontTx/>
              <a:buNone/>
              <a:defRPr/>
            </a:pP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 </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p>
          <a:p>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免费</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模板下载</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模板免费下载</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教程</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素材</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雷锋</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网</a:t>
            </a:r>
            <a:r>
              <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-WWW.LFPPT.COM PPT</a:t>
            </a:r>
            <a:r>
              <a:rPr lang="zh-CN" altLang="en-US"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rPr>
              <a:t>课件</a:t>
            </a:r>
            <a:endParaRPr lang="en-US" altLang="zh-CN" sz="1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0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0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0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altLang="zh-CN" sz="10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a:p>
            <a:endParaRPr lang="en-US" altLang="zh-CN" sz="1000">
              <a:solidFill>
                <a:schemeClr val="tx1">
                  <a:alpha val="0"/>
                </a:schemeClr>
              </a:solidFill>
              <a:effectLst>
                <a:outerShdw sx="1000" sy="1000" algn="ctr" rotWithShape="0">
                  <a:schemeClr val="tx1"/>
                </a:outerShdw>
              </a:effectLst>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217581176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40.png"/><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LFPPT网 www.Lfppt.com"/>
          <p:cNvSpPr>
            <a:spLocks noChangeArrowheads="1"/>
          </p:cNvSpPr>
          <p:nvPr/>
        </p:nvSpPr>
        <p:spPr>
          <a:xfrm>
            <a:off x="502875" y="3026716"/>
            <a:ext cx="678810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zh-CN" sz="8000" b="1">
                <a:latin typeface="微软雅黑" panose="020B0503020204020204" pitchFamily="34" charset="-122"/>
                <a:ea typeface="微软雅黑" panose="020B0503020204020204" pitchFamily="34" charset="-122"/>
                <a:cs typeface="+mn-ea"/>
                <a:sym typeface="+mn-lt"/>
              </a:rPr>
              <a:t>揭秘</a:t>
            </a:r>
            <a:r>
              <a:rPr lang="zh-CN" altLang="zh-CN" sz="8000" b="1">
                <a:solidFill>
                  <a:srgbClr val="6AC1C3"/>
                </a:solidFill>
                <a:latin typeface="微软雅黑" panose="020B0503020204020204" pitchFamily="34" charset="-122"/>
                <a:ea typeface="微软雅黑" panose="020B0503020204020204" pitchFamily="34" charset="-122"/>
                <a:cs typeface="+mn-ea"/>
                <a:sym typeface="+mn-lt"/>
              </a:rPr>
              <a:t>品牌</a:t>
            </a:r>
            <a:r>
              <a:rPr lang="zh-CN" altLang="zh-CN" sz="8000" b="1">
                <a:latin typeface="微软雅黑" panose="020B0503020204020204" pitchFamily="34" charset="-122"/>
                <a:ea typeface="微软雅黑" panose="020B0503020204020204" pitchFamily="34" charset="-122"/>
                <a:cs typeface="+mn-ea"/>
                <a:sym typeface="+mn-lt"/>
              </a:rPr>
              <a:t>建设</a:t>
            </a:r>
          </a:p>
        </p:txBody>
      </p:sp>
      <p:sp>
        <p:nvSpPr>
          <p:cNvPr id="27" name="矩形 27"/>
          <p:cNvSpPr>
            <a:spLocks noChangeArrowheads="1"/>
          </p:cNvSpPr>
          <p:nvPr/>
        </p:nvSpPr>
        <p:spPr>
          <a:xfrm>
            <a:off x="528275" y="2365253"/>
            <a:ext cx="51281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企业中高层领导商务培训</a:t>
            </a:r>
            <a:endParaRPr lang="zh-CN" altLang="zh-CN" sz="3200" b="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283234" y="268763"/>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矩形 27"/>
          <p:cNvSpPr>
            <a:spLocks noChangeArrowheads="1"/>
          </p:cNvSpPr>
          <p:nvPr/>
        </p:nvSpPr>
        <p:spPr>
          <a:xfrm>
            <a:off x="384106" y="268763"/>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buFont typeface="Arial" panose="020B0604020202020204" pitchFamily="34" charset="0"/>
              <a:buNone/>
            </a:pPr>
            <a:r>
              <a:rPr lang="en-US" altLang="zh-CN" sz="2000" b="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LOGO</a:t>
            </a:r>
            <a:endParaRPr lang="zh-CN" altLang="zh-CN" sz="2000" b="1">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3"/>
          <p:cNvSpPr>
            <a:spLocks noChangeArrowheads="1"/>
          </p:cNvSpPr>
          <p:nvPr/>
        </p:nvSpPr>
        <p:spPr>
          <a:xfrm>
            <a:off x="604475" y="4600308"/>
            <a:ext cx="24857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cs typeface="+mn-ea"/>
                <a:sym typeface="+mn-lt"/>
              </a:rPr>
              <a:t>讲课人：</a:t>
            </a:r>
            <a:r>
              <a:rPr lang="en-US" altLang="zh-CN" sz="2400" b="1">
                <a:latin typeface="微软雅黑" panose="020B0503020204020204" pitchFamily="34" charset="-122"/>
                <a:ea typeface="微软雅黑" panose="020B0503020204020204" pitchFamily="34" charset="-122"/>
                <a:cs typeface="+mn-ea"/>
                <a:sym typeface="+mn-lt"/>
              </a:rPr>
              <a:t>XXX</a:t>
            </a:r>
            <a:endParaRPr lang="zh-CN" altLang="zh-CN" sz="2400" b="1">
              <a:latin typeface="微软雅黑" panose="020B0503020204020204" pitchFamily="34" charset="-122"/>
              <a:ea typeface="微软雅黑" panose="020B0503020204020204" pitchFamily="34" charset="-122"/>
              <a:cs typeface="+mn-ea"/>
              <a:sym typeface="+mn-lt"/>
            </a:endParaRPr>
          </a:p>
        </p:txBody>
      </p:sp>
      <p:sp>
        <p:nvSpPr>
          <p:cNvPr id="35" name="TextBox 3"/>
          <p:cNvSpPr>
            <a:spLocks noChangeArrowheads="1"/>
          </p:cNvSpPr>
          <p:nvPr/>
        </p:nvSpPr>
        <p:spPr>
          <a:xfrm>
            <a:off x="3896926" y="4600308"/>
            <a:ext cx="23197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cs typeface="+mn-ea"/>
                <a:sym typeface="+mn-lt"/>
              </a:rPr>
              <a:t>时间：</a:t>
            </a:r>
            <a:r>
              <a:rPr lang="en-US" altLang="zh-CN" sz="2400" b="1">
                <a:latin typeface="微软雅黑" panose="020B0503020204020204" pitchFamily="34" charset="-122"/>
                <a:ea typeface="微软雅黑" panose="020B0503020204020204" pitchFamily="34" charset="-122"/>
                <a:cs typeface="+mn-ea"/>
                <a:sym typeface="+mn-lt"/>
              </a:rPr>
              <a:t>XXX</a:t>
            </a:r>
            <a:endParaRPr lang="zh-CN" altLang="zh-CN" sz="2400" b="1">
              <a:latin typeface="微软雅黑" panose="020B0503020204020204" pitchFamily="34" charset="-122"/>
              <a:ea typeface="微软雅黑" panose="020B0503020204020204" pitchFamily="34" charset="-122"/>
              <a:cs typeface="+mn-ea"/>
              <a:sym typeface="+mn-lt"/>
            </a:endParaRPr>
          </a:p>
        </p:txBody>
      </p:sp>
      <p:pic>
        <p:nvPicPr>
          <p:cNvPr id="36" name="5c7401c612ca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rcRect/>
          <a:stretch>
            <a:fillRect/>
          </a:stretch>
        </p:blipFill>
        <p:spPr>
          <a:xfrm>
            <a:off x="283234" y="6046535"/>
            <a:ext cx="589556" cy="589556"/>
          </a:xfrm>
          <a:prstGeom prst="rect">
            <a:avLst/>
          </a:prstGeom>
        </p:spPr>
      </p:pic>
      <p:pic>
        <p:nvPicPr>
          <p:cNvPr id="2" name="图片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023306" y="1423173"/>
            <a:ext cx="4930750" cy="4623362"/>
          </a:xfrm>
          <a:prstGeom prst="rect">
            <a:avLst/>
          </a:prstGeom>
        </p:spPr>
      </p:pic>
    </p:spTree>
    <p:extLst>
      <p:ext uri="{BB962C8B-B14F-4D97-AF65-F5344CB8AC3E}">
        <p14:creationId xmlns:p14="http://schemas.microsoft.com/office/powerpoint/2010/main" val="3309758437"/>
      </p:ext>
    </p:extLst>
  </p:cSld>
  <p:clrMapOvr>
    <a:masterClrMapping/>
  </p:clrMapOvr>
  <mc:AlternateContent xmlns:mc="http://schemas.openxmlformats.org/markup-compatibility/2006" xmlns:p14="http://schemas.microsoft.com/office/powerpoint/2010/main">
    <mc:Choice Requires="p14">
      <p:transition p14:dur="10"/>
    </mc:Choice>
    <mc:Fallback xmlns="">
      <p:transition spd="fast">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rLst="">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2"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rLst="">
                                      <p:cBhvr>
                                        <p:cTn id="19" dur="500"/>
                                        <p:tgtEl>
                                          <p:spTgt spid="29"/>
                                        </p:tgtEl>
                                      </p:cBhvr>
                                    </p:animEffect>
                                  </p:childTnLst>
                                </p:cTn>
                              </p:par>
                              <p:par>
                                <p:cTn id="20" presetID="10" presetClass="entr" presetSubtype="0" fill="hold" grpId="3"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rLs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1"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rLst="">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37" presetClass="entr" presetSubtype="0" fill="hold" grpId="0" nodeType="clickEffect">
                                  <p:stCondLst>
                                    <p:cond delay="0"/>
                                  </p:stCondLst>
                                  <p:iterate type="lt">
                                    <p:tmPct val="10000"/>
                                  </p:iterate>
                                  <p:childTnLst>
                                    <p:set>
                                      <p:cBhvr>
                                        <p:cTn id="31" dur="1" fill="hold">
                                          <p:stCondLst>
                                            <p:cond delay="0"/>
                                          </p:stCondLst>
                                        </p:cTn>
                                        <p:tgtEl>
                                          <p:spTgt spid="25"/>
                                        </p:tgtEl>
                                        <p:attrNameLst>
                                          <p:attrName>style.visibility</p:attrName>
                                        </p:attrNameLst>
                                      </p:cBhvr>
                                      <p:to>
                                        <p:strVal val="visible"/>
                                      </p:to>
                                    </p:set>
                                    <p:animEffect transition="in" filter="fade" prLst="">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900" decel="100000" fill="hold"/>
                                        <p:tgtEl>
                                          <p:spTgt spid="2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4"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rLst="">
                                      <p:cBhvr>
                                        <p:cTn id="40" dur="1000"/>
                                        <p:tgtEl>
                                          <p:spTgt spid="33"/>
                                        </p:tgtEl>
                                      </p:cBhvr>
                                    </p:animEffect>
                                    <p:anim calcmode="lin" valueType="num">
                                      <p:cBhvr>
                                        <p:cTn id="41" dur="1000" fill="hold"/>
                                        <p:tgtEl>
                                          <p:spTgt spid="33"/>
                                        </p:tgtEl>
                                        <p:attrNameLst>
                                          <p:attrName>ppt_x</p:attrName>
                                        </p:attrNameLst>
                                      </p:cBhvr>
                                      <p:tavLst>
                                        <p:tav tm="0">
                                          <p:val>
                                            <p:strVal val="#ppt_x"/>
                                          </p:val>
                                        </p:tav>
                                        <p:tav tm="100000">
                                          <p:val>
                                            <p:strVal val="#ppt_x"/>
                                          </p:val>
                                        </p:tav>
                                      </p:tavLst>
                                    </p:anim>
                                    <p:anim calcmode="lin" valueType="num">
                                      <p:cBhvr>
                                        <p:cTn id="42" dur="10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grpId="5"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rLst="">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36"/>
                    </p:tgtEl>
                  </p:cond>
                </p:stCondLst>
                <p:endSync evt="end" delay="0">
                  <p:rtn val="all"/>
                </p:endSync>
                <p:iterate>
                  <p:tmPct val="0"/>
                </p:iterate>
                <p:childTnLst>
                  <p:par>
                    <p:cTn id="49" fill="hold">
                      <p:stCondLst>
                        <p:cond delay="0"/>
                      </p:stCondLst>
                      <p:iterate>
                        <p:tmPct val="0"/>
                      </p:iterate>
                      <p:childTnLst>
                        <p:par>
                          <p:cTn id="50" fill="hold">
                            <p:stCondLst>
                              <p:cond delay="0"/>
                            </p:stCondLst>
                            <p:iterate>
                              <p:tmPct val="0"/>
                            </p:iterate>
                            <p:childTnLst>
                              <p:par>
                                <p:cTn id="51" presetID="1" presetClass="mediacall" presetSubtype="1" fill="hold" nodeType="clickEffect">
                                  <p:stCondLst>
                                    <p:cond delay="0"/>
                                  </p:stCondLst>
                                  <p:iterate>
                                    <p:tmPct val="0"/>
                                  </p:iterate>
                                  <p:childTnLst>
                                    <p:cmd type="call" cmd="playFrom(0.0)">
                                      <p:cBhvr>
                                        <p:cTn id="52" fill="hold">
                                          <p:stCondLst>
                                            <p:cond delay="0"/>
                                          </p:stCondLst>
                                          <p:iterate>
                                            <p:tmPct val="0"/>
                                          </p:iterate>
                                        </p:cTn>
                                        <p:tgtEl>
                                          <p:spTgt spid="36"/>
                                        </p:tgtEl>
                                      </p:cBhvr>
                                    </p:cmd>
                                  </p:childTnLst>
                                </p:cTn>
                              </p:par>
                            </p:childTnLst>
                          </p:cTn>
                        </p:par>
                      </p:childTnLst>
                    </p:cTn>
                  </p:par>
                </p:childTnLst>
              </p:cTn>
              <p:nextCondLst>
                <p:cond evt="onClick" delay="0">
                  <p:tgtEl>
                    <p:spTgt spid="36"/>
                  </p:tgtEl>
                </p:cond>
              </p:nextCondLst>
            </p:seq>
            <p:audio>
              <p:cMediaNode vol="80000" numSld="999" showWhenStopped="0">
                <p:cTn id="53"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36"/>
                </p:tgtEl>
              </p:cMediaNode>
            </p:audio>
          </p:childTnLst>
        </p:cTn>
      </p:par>
    </p:tnLst>
    <p:bldLst>
      <p:bldP spid="25" grpId="0"/>
      <p:bldP spid="27" grpId="1"/>
      <p:bldP spid="29" grpId="2" animBg="1"/>
      <p:bldP spid="31" grpId="3"/>
      <p:bldP spid="33" grpId="4"/>
      <p:bldP spid="35" grpId="5"/>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4"/>
          <p:cNvSpPr>
            <a:spLocks noChangeAspect="1"/>
          </p:cNvSpPr>
          <p:nvPr/>
        </p:nvSpPr>
        <p:spPr>
          <a:xfrm rot="5400000" flipV="1">
            <a:off x="4787768" y="-914186"/>
            <a:ext cx="2627294" cy="4455652"/>
          </a:xfrm>
          <a:custGeom>
            <a:avLst/>
            <a:gdLst>
              <a:gd name="connsiteX0" fmla="*/ 2279742 w 2279742"/>
              <a:gd name="connsiteY0" fmla="*/ 1602318 h 4558523"/>
              <a:gd name="connsiteX1" fmla="*/ 2279742 w 2279742"/>
              <a:gd name="connsiteY1" fmla="*/ 2991365 h 4558523"/>
              <a:gd name="connsiteX2" fmla="*/ 2204253 w 2279742"/>
              <a:gd name="connsiteY2" fmla="*/ 3238445 h 4558523"/>
              <a:gd name="connsiteX3" fmla="*/ 2202825 w 2279742"/>
              <a:gd name="connsiteY3" fmla="*/ 3240175 h 4558523"/>
              <a:gd name="connsiteX4" fmla="*/ 2193619 w 2279742"/>
              <a:gd name="connsiteY4" fmla="*/ 3271232 h 4558523"/>
              <a:gd name="connsiteX5" fmla="*/ 2096523 w 2279742"/>
              <a:gd name="connsiteY5" fmla="*/ 3417420 h 4558523"/>
              <a:gd name="connsiteX6" fmla="*/ 1114113 w 2279742"/>
              <a:gd name="connsiteY6" fmla="*/ 4399625 h 4558523"/>
              <a:gd name="connsiteX7" fmla="*/ 885986 w 2279742"/>
              <a:gd name="connsiteY7" fmla="*/ 4520969 h 4558523"/>
              <a:gd name="connsiteX8" fmla="*/ 871630 w 2279742"/>
              <a:gd name="connsiteY8" fmla="*/ 4522345 h 4558523"/>
              <a:gd name="connsiteX9" fmla="*/ 868956 w 2279742"/>
              <a:gd name="connsiteY9" fmla="*/ 4523796 h 4558523"/>
              <a:gd name="connsiteX10" fmla="*/ 696907 w 2279742"/>
              <a:gd name="connsiteY10" fmla="*/ 4558523 h 4558523"/>
              <a:gd name="connsiteX11" fmla="*/ 0 w 2279742"/>
              <a:gd name="connsiteY11" fmla="*/ 4558523 h 4558523"/>
              <a:gd name="connsiteX12" fmla="*/ 0 w 2279742"/>
              <a:gd name="connsiteY12" fmla="*/ 0 h 4558523"/>
              <a:gd name="connsiteX13" fmla="*/ 696907 w 2279742"/>
              <a:gd name="connsiteY13" fmla="*/ 0 h 4558523"/>
              <a:gd name="connsiteX14" fmla="*/ 944038 w 2279742"/>
              <a:gd name="connsiteY14" fmla="*/ 75473 h 4558523"/>
              <a:gd name="connsiteX15" fmla="*/ 966349 w 2279742"/>
              <a:gd name="connsiteY15" fmla="*/ 93878 h 4558523"/>
              <a:gd name="connsiteX16" fmla="*/ 976835 w 2279742"/>
              <a:gd name="connsiteY16" fmla="*/ 96984 h 4558523"/>
              <a:gd name="connsiteX17" fmla="*/ 1123054 w 2279742"/>
              <a:gd name="connsiteY17" fmla="*/ 194059 h 4558523"/>
              <a:gd name="connsiteX18" fmla="*/ 2105465 w 2279742"/>
              <a:gd name="connsiteY18" fmla="*/ 1176264 h 4558523"/>
              <a:gd name="connsiteX19" fmla="*/ 2202561 w 2279742"/>
              <a:gd name="connsiteY19" fmla="*/ 1322452 h 4558523"/>
              <a:gd name="connsiteX20" fmla="*/ 2221932 w 2279742"/>
              <a:gd name="connsiteY20" fmla="*/ 1387803 h 4558523"/>
              <a:gd name="connsiteX21" fmla="*/ 2245006 w 2279742"/>
              <a:gd name="connsiteY21" fmla="*/ 1430305 h 4558523"/>
              <a:gd name="connsiteX22" fmla="*/ 2279742 w 2279742"/>
              <a:gd name="connsiteY22" fmla="*/ 1602318 h 45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79742" h="4558523">
                <a:moveTo>
                  <a:pt x="2279742" y="1602318"/>
                </a:moveTo>
                <a:lnTo>
                  <a:pt x="2279742" y="2991365"/>
                </a:lnTo>
                <a:cubicBezTo>
                  <a:pt x="2279742" y="3082889"/>
                  <a:pt x="2251912" y="3167914"/>
                  <a:pt x="2204253" y="3238445"/>
                </a:cubicBezTo>
                <a:lnTo>
                  <a:pt x="2202825" y="3240175"/>
                </a:lnTo>
                <a:lnTo>
                  <a:pt x="2193619" y="3271232"/>
                </a:lnTo>
                <a:cubicBezTo>
                  <a:pt x="2172042" y="3324429"/>
                  <a:pt x="2139677" y="3374275"/>
                  <a:pt x="2096523" y="3417420"/>
                </a:cubicBezTo>
                <a:lnTo>
                  <a:pt x="1114113" y="4399625"/>
                </a:lnTo>
                <a:cubicBezTo>
                  <a:pt x="1049382" y="4464341"/>
                  <a:pt x="969569" y="4504789"/>
                  <a:pt x="885986" y="4520969"/>
                </a:cubicBezTo>
                <a:lnTo>
                  <a:pt x="871630" y="4522345"/>
                </a:lnTo>
                <a:lnTo>
                  <a:pt x="868956" y="4523796"/>
                </a:lnTo>
                <a:cubicBezTo>
                  <a:pt x="816076" y="4546157"/>
                  <a:pt x="757935" y="4558523"/>
                  <a:pt x="696907" y="4558523"/>
                </a:cubicBezTo>
                <a:lnTo>
                  <a:pt x="0" y="4558523"/>
                </a:lnTo>
                <a:lnTo>
                  <a:pt x="0" y="0"/>
                </a:lnTo>
                <a:lnTo>
                  <a:pt x="696907" y="0"/>
                </a:lnTo>
                <a:cubicBezTo>
                  <a:pt x="788450" y="0"/>
                  <a:pt x="873493" y="27824"/>
                  <a:pt x="944038" y="75473"/>
                </a:cubicBezTo>
                <a:lnTo>
                  <a:pt x="966349" y="93878"/>
                </a:lnTo>
                <a:lnTo>
                  <a:pt x="976835" y="96984"/>
                </a:lnTo>
                <a:cubicBezTo>
                  <a:pt x="1030043" y="118557"/>
                  <a:pt x="1079901" y="150915"/>
                  <a:pt x="1123054" y="194059"/>
                </a:cubicBezTo>
                <a:lnTo>
                  <a:pt x="2105465" y="1176264"/>
                </a:lnTo>
                <a:cubicBezTo>
                  <a:pt x="2148618" y="1219408"/>
                  <a:pt x="2180983" y="1269255"/>
                  <a:pt x="2202561" y="1322452"/>
                </a:cubicBezTo>
                <a:lnTo>
                  <a:pt x="2221932" y="1387803"/>
                </a:lnTo>
                <a:lnTo>
                  <a:pt x="2245006" y="1430305"/>
                </a:lnTo>
                <a:cubicBezTo>
                  <a:pt x="2267373" y="1483175"/>
                  <a:pt x="2279742" y="1541303"/>
                  <a:pt x="2279742" y="1602318"/>
                </a:cubicBezTo>
                <a:close/>
              </a:path>
            </a:pathLst>
          </a:custGeom>
          <a:solidFill>
            <a:srgbClr val="6AC1C3"/>
          </a:solidFill>
          <a:ln w="539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任意多边形 24"/>
          <p:cNvSpPr>
            <a:spLocks noChangeAspect="1"/>
          </p:cNvSpPr>
          <p:nvPr/>
        </p:nvSpPr>
        <p:spPr>
          <a:xfrm rot="5400000" flipV="1">
            <a:off x="5227486" y="-377072"/>
            <a:ext cx="1737029" cy="2903020"/>
          </a:xfrm>
          <a:custGeom>
            <a:avLst/>
            <a:gdLst>
              <a:gd name="connsiteX0" fmla="*/ 2279742 w 2279742"/>
              <a:gd name="connsiteY0" fmla="*/ 1602318 h 4558523"/>
              <a:gd name="connsiteX1" fmla="*/ 2279742 w 2279742"/>
              <a:gd name="connsiteY1" fmla="*/ 2991365 h 4558523"/>
              <a:gd name="connsiteX2" fmla="*/ 2204253 w 2279742"/>
              <a:gd name="connsiteY2" fmla="*/ 3238445 h 4558523"/>
              <a:gd name="connsiteX3" fmla="*/ 2202825 w 2279742"/>
              <a:gd name="connsiteY3" fmla="*/ 3240175 h 4558523"/>
              <a:gd name="connsiteX4" fmla="*/ 2193619 w 2279742"/>
              <a:gd name="connsiteY4" fmla="*/ 3271232 h 4558523"/>
              <a:gd name="connsiteX5" fmla="*/ 2096523 w 2279742"/>
              <a:gd name="connsiteY5" fmla="*/ 3417420 h 4558523"/>
              <a:gd name="connsiteX6" fmla="*/ 1114113 w 2279742"/>
              <a:gd name="connsiteY6" fmla="*/ 4399625 h 4558523"/>
              <a:gd name="connsiteX7" fmla="*/ 885986 w 2279742"/>
              <a:gd name="connsiteY7" fmla="*/ 4520969 h 4558523"/>
              <a:gd name="connsiteX8" fmla="*/ 871630 w 2279742"/>
              <a:gd name="connsiteY8" fmla="*/ 4522345 h 4558523"/>
              <a:gd name="connsiteX9" fmla="*/ 868956 w 2279742"/>
              <a:gd name="connsiteY9" fmla="*/ 4523796 h 4558523"/>
              <a:gd name="connsiteX10" fmla="*/ 696907 w 2279742"/>
              <a:gd name="connsiteY10" fmla="*/ 4558523 h 4558523"/>
              <a:gd name="connsiteX11" fmla="*/ 0 w 2279742"/>
              <a:gd name="connsiteY11" fmla="*/ 4558523 h 4558523"/>
              <a:gd name="connsiteX12" fmla="*/ 0 w 2279742"/>
              <a:gd name="connsiteY12" fmla="*/ 0 h 4558523"/>
              <a:gd name="connsiteX13" fmla="*/ 696907 w 2279742"/>
              <a:gd name="connsiteY13" fmla="*/ 0 h 4558523"/>
              <a:gd name="connsiteX14" fmla="*/ 944038 w 2279742"/>
              <a:gd name="connsiteY14" fmla="*/ 75473 h 4558523"/>
              <a:gd name="connsiteX15" fmla="*/ 966349 w 2279742"/>
              <a:gd name="connsiteY15" fmla="*/ 93878 h 4558523"/>
              <a:gd name="connsiteX16" fmla="*/ 976835 w 2279742"/>
              <a:gd name="connsiteY16" fmla="*/ 96984 h 4558523"/>
              <a:gd name="connsiteX17" fmla="*/ 1123054 w 2279742"/>
              <a:gd name="connsiteY17" fmla="*/ 194059 h 4558523"/>
              <a:gd name="connsiteX18" fmla="*/ 2105465 w 2279742"/>
              <a:gd name="connsiteY18" fmla="*/ 1176264 h 4558523"/>
              <a:gd name="connsiteX19" fmla="*/ 2202561 w 2279742"/>
              <a:gd name="connsiteY19" fmla="*/ 1322452 h 4558523"/>
              <a:gd name="connsiteX20" fmla="*/ 2221932 w 2279742"/>
              <a:gd name="connsiteY20" fmla="*/ 1387803 h 4558523"/>
              <a:gd name="connsiteX21" fmla="*/ 2245006 w 2279742"/>
              <a:gd name="connsiteY21" fmla="*/ 1430305 h 4558523"/>
              <a:gd name="connsiteX22" fmla="*/ 2279742 w 2279742"/>
              <a:gd name="connsiteY22" fmla="*/ 1602318 h 45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79742" h="4558523">
                <a:moveTo>
                  <a:pt x="2279742" y="1602318"/>
                </a:moveTo>
                <a:lnTo>
                  <a:pt x="2279742" y="2991365"/>
                </a:lnTo>
                <a:cubicBezTo>
                  <a:pt x="2279742" y="3082889"/>
                  <a:pt x="2251912" y="3167914"/>
                  <a:pt x="2204253" y="3238445"/>
                </a:cubicBezTo>
                <a:lnTo>
                  <a:pt x="2202825" y="3240175"/>
                </a:lnTo>
                <a:lnTo>
                  <a:pt x="2193619" y="3271232"/>
                </a:lnTo>
                <a:cubicBezTo>
                  <a:pt x="2172042" y="3324429"/>
                  <a:pt x="2139677" y="3374275"/>
                  <a:pt x="2096523" y="3417420"/>
                </a:cubicBezTo>
                <a:lnTo>
                  <a:pt x="1114113" y="4399625"/>
                </a:lnTo>
                <a:cubicBezTo>
                  <a:pt x="1049382" y="4464341"/>
                  <a:pt x="969569" y="4504789"/>
                  <a:pt x="885986" y="4520969"/>
                </a:cubicBezTo>
                <a:lnTo>
                  <a:pt x="871630" y="4522345"/>
                </a:lnTo>
                <a:lnTo>
                  <a:pt x="868956" y="4523796"/>
                </a:lnTo>
                <a:cubicBezTo>
                  <a:pt x="816076" y="4546157"/>
                  <a:pt x="757935" y="4558523"/>
                  <a:pt x="696907" y="4558523"/>
                </a:cubicBezTo>
                <a:lnTo>
                  <a:pt x="0" y="4558523"/>
                </a:lnTo>
                <a:lnTo>
                  <a:pt x="0" y="0"/>
                </a:lnTo>
                <a:lnTo>
                  <a:pt x="696907" y="0"/>
                </a:lnTo>
                <a:cubicBezTo>
                  <a:pt x="788450" y="0"/>
                  <a:pt x="873493" y="27824"/>
                  <a:pt x="944038" y="75473"/>
                </a:cubicBezTo>
                <a:lnTo>
                  <a:pt x="966349" y="93878"/>
                </a:lnTo>
                <a:lnTo>
                  <a:pt x="976835" y="96984"/>
                </a:lnTo>
                <a:cubicBezTo>
                  <a:pt x="1030043" y="118557"/>
                  <a:pt x="1079901" y="150915"/>
                  <a:pt x="1123054" y="194059"/>
                </a:cubicBezTo>
                <a:lnTo>
                  <a:pt x="2105465" y="1176264"/>
                </a:lnTo>
                <a:cubicBezTo>
                  <a:pt x="2148618" y="1219408"/>
                  <a:pt x="2180983" y="1269255"/>
                  <a:pt x="2202561" y="1322452"/>
                </a:cubicBezTo>
                <a:lnTo>
                  <a:pt x="2221932" y="1387803"/>
                </a:lnTo>
                <a:lnTo>
                  <a:pt x="2245006" y="1430305"/>
                </a:lnTo>
                <a:cubicBezTo>
                  <a:pt x="2267373" y="1483175"/>
                  <a:pt x="2279742" y="1541303"/>
                  <a:pt x="2279742" y="1602318"/>
                </a:cubicBez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w="539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任意多边形 24"/>
          <p:cNvSpPr>
            <a:spLocks noChangeAspect="1"/>
          </p:cNvSpPr>
          <p:nvPr/>
        </p:nvSpPr>
        <p:spPr>
          <a:xfrm rot="5400000" flipV="1">
            <a:off x="4900167" y="-875282"/>
            <a:ext cx="2391668" cy="3862836"/>
          </a:xfrm>
          <a:custGeom>
            <a:avLst/>
            <a:gdLst>
              <a:gd name="connsiteX0" fmla="*/ 2279742 w 2279742"/>
              <a:gd name="connsiteY0" fmla="*/ 1602318 h 4558523"/>
              <a:gd name="connsiteX1" fmla="*/ 2279742 w 2279742"/>
              <a:gd name="connsiteY1" fmla="*/ 2991365 h 4558523"/>
              <a:gd name="connsiteX2" fmla="*/ 2204253 w 2279742"/>
              <a:gd name="connsiteY2" fmla="*/ 3238445 h 4558523"/>
              <a:gd name="connsiteX3" fmla="*/ 2202825 w 2279742"/>
              <a:gd name="connsiteY3" fmla="*/ 3240175 h 4558523"/>
              <a:gd name="connsiteX4" fmla="*/ 2193619 w 2279742"/>
              <a:gd name="connsiteY4" fmla="*/ 3271232 h 4558523"/>
              <a:gd name="connsiteX5" fmla="*/ 2096523 w 2279742"/>
              <a:gd name="connsiteY5" fmla="*/ 3417420 h 4558523"/>
              <a:gd name="connsiteX6" fmla="*/ 1114113 w 2279742"/>
              <a:gd name="connsiteY6" fmla="*/ 4399625 h 4558523"/>
              <a:gd name="connsiteX7" fmla="*/ 885986 w 2279742"/>
              <a:gd name="connsiteY7" fmla="*/ 4520969 h 4558523"/>
              <a:gd name="connsiteX8" fmla="*/ 871630 w 2279742"/>
              <a:gd name="connsiteY8" fmla="*/ 4522345 h 4558523"/>
              <a:gd name="connsiteX9" fmla="*/ 868956 w 2279742"/>
              <a:gd name="connsiteY9" fmla="*/ 4523796 h 4558523"/>
              <a:gd name="connsiteX10" fmla="*/ 696907 w 2279742"/>
              <a:gd name="connsiteY10" fmla="*/ 4558523 h 4558523"/>
              <a:gd name="connsiteX11" fmla="*/ 0 w 2279742"/>
              <a:gd name="connsiteY11" fmla="*/ 4558523 h 4558523"/>
              <a:gd name="connsiteX12" fmla="*/ 0 w 2279742"/>
              <a:gd name="connsiteY12" fmla="*/ 0 h 4558523"/>
              <a:gd name="connsiteX13" fmla="*/ 696907 w 2279742"/>
              <a:gd name="connsiteY13" fmla="*/ 0 h 4558523"/>
              <a:gd name="connsiteX14" fmla="*/ 944038 w 2279742"/>
              <a:gd name="connsiteY14" fmla="*/ 75473 h 4558523"/>
              <a:gd name="connsiteX15" fmla="*/ 966349 w 2279742"/>
              <a:gd name="connsiteY15" fmla="*/ 93878 h 4558523"/>
              <a:gd name="connsiteX16" fmla="*/ 976835 w 2279742"/>
              <a:gd name="connsiteY16" fmla="*/ 96984 h 4558523"/>
              <a:gd name="connsiteX17" fmla="*/ 1123054 w 2279742"/>
              <a:gd name="connsiteY17" fmla="*/ 194059 h 4558523"/>
              <a:gd name="connsiteX18" fmla="*/ 2105465 w 2279742"/>
              <a:gd name="connsiteY18" fmla="*/ 1176264 h 4558523"/>
              <a:gd name="connsiteX19" fmla="*/ 2202561 w 2279742"/>
              <a:gd name="connsiteY19" fmla="*/ 1322452 h 4558523"/>
              <a:gd name="connsiteX20" fmla="*/ 2221932 w 2279742"/>
              <a:gd name="connsiteY20" fmla="*/ 1387803 h 4558523"/>
              <a:gd name="connsiteX21" fmla="*/ 2245006 w 2279742"/>
              <a:gd name="connsiteY21" fmla="*/ 1430305 h 4558523"/>
              <a:gd name="connsiteX22" fmla="*/ 2279742 w 2279742"/>
              <a:gd name="connsiteY22" fmla="*/ 1602318 h 45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79742" h="4558523">
                <a:moveTo>
                  <a:pt x="2279742" y="1602318"/>
                </a:moveTo>
                <a:lnTo>
                  <a:pt x="2279742" y="2991365"/>
                </a:lnTo>
                <a:cubicBezTo>
                  <a:pt x="2279742" y="3082889"/>
                  <a:pt x="2251912" y="3167914"/>
                  <a:pt x="2204253" y="3238445"/>
                </a:cubicBezTo>
                <a:lnTo>
                  <a:pt x="2202825" y="3240175"/>
                </a:lnTo>
                <a:lnTo>
                  <a:pt x="2193619" y="3271232"/>
                </a:lnTo>
                <a:cubicBezTo>
                  <a:pt x="2172042" y="3324429"/>
                  <a:pt x="2139677" y="3374275"/>
                  <a:pt x="2096523" y="3417420"/>
                </a:cubicBezTo>
                <a:lnTo>
                  <a:pt x="1114113" y="4399625"/>
                </a:lnTo>
                <a:cubicBezTo>
                  <a:pt x="1049382" y="4464341"/>
                  <a:pt x="969569" y="4504789"/>
                  <a:pt x="885986" y="4520969"/>
                </a:cubicBezTo>
                <a:lnTo>
                  <a:pt x="871630" y="4522345"/>
                </a:lnTo>
                <a:lnTo>
                  <a:pt x="868956" y="4523796"/>
                </a:lnTo>
                <a:cubicBezTo>
                  <a:pt x="816076" y="4546157"/>
                  <a:pt x="757935" y="4558523"/>
                  <a:pt x="696907" y="4558523"/>
                </a:cubicBezTo>
                <a:lnTo>
                  <a:pt x="0" y="4558523"/>
                </a:lnTo>
                <a:lnTo>
                  <a:pt x="0" y="0"/>
                </a:lnTo>
                <a:lnTo>
                  <a:pt x="696907" y="0"/>
                </a:lnTo>
                <a:cubicBezTo>
                  <a:pt x="788450" y="0"/>
                  <a:pt x="873493" y="27824"/>
                  <a:pt x="944038" y="75473"/>
                </a:cubicBezTo>
                <a:lnTo>
                  <a:pt x="966349" y="93878"/>
                </a:lnTo>
                <a:lnTo>
                  <a:pt x="976835" y="96984"/>
                </a:lnTo>
                <a:cubicBezTo>
                  <a:pt x="1030043" y="118557"/>
                  <a:pt x="1079901" y="150915"/>
                  <a:pt x="1123054" y="194059"/>
                </a:cubicBezTo>
                <a:lnTo>
                  <a:pt x="2105465" y="1176264"/>
                </a:lnTo>
                <a:cubicBezTo>
                  <a:pt x="2148618" y="1219408"/>
                  <a:pt x="2180983" y="1269255"/>
                  <a:pt x="2202561" y="1322452"/>
                </a:cubicBezTo>
                <a:lnTo>
                  <a:pt x="2221932" y="1387803"/>
                </a:lnTo>
                <a:lnTo>
                  <a:pt x="2245006" y="1430305"/>
                </a:lnTo>
                <a:cubicBezTo>
                  <a:pt x="2267373" y="1483175"/>
                  <a:pt x="2279742" y="1541303"/>
                  <a:pt x="2279742" y="1602318"/>
                </a:cubicBezTo>
                <a:close/>
              </a:path>
            </a:pathLst>
          </a:custGeom>
          <a:noFill/>
          <a:ln w="539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任意多边形 9"/>
          <p:cNvSpPr/>
          <p:nvPr/>
        </p:nvSpPr>
        <p:spPr>
          <a:xfrm rot="16200000">
            <a:off x="322922" y="729113"/>
            <a:ext cx="327023" cy="327023"/>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539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任意多边形 9"/>
          <p:cNvSpPr/>
          <p:nvPr/>
        </p:nvSpPr>
        <p:spPr>
          <a:xfrm rot="16200000">
            <a:off x="-167612" y="-16899"/>
            <a:ext cx="654045" cy="654045"/>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LFPPT网 www.Lfppt.com"/>
          <p:cNvSpPr txBox="1"/>
          <p:nvPr/>
        </p:nvSpPr>
        <p:spPr>
          <a:xfrm>
            <a:off x="2713317" y="3523012"/>
            <a:ext cx="3394487" cy="359317"/>
          </a:xfrm>
          <a:prstGeom prst="rect">
            <a:avLst/>
          </a:prstGeom>
          <a:noFill/>
        </p:spPr>
        <p:txBody>
          <a:bodyPr wrap="none" lIns="480000" tIns="0" rIns="0" bIns="0" anchor="b" anchorCtr="0">
            <a:noAutofit/>
          </a:bodyPr>
          <a:lstStyle/>
          <a:p>
            <a:pPr eaLnBrk="1" hangingPunct="1">
              <a:buFont typeface="Arial" panose="020B0604020202020204" pitchFamily="34" charset="0"/>
              <a:buNone/>
            </a:pPr>
            <a:r>
              <a:rPr lang="zh-CN" altLang="zh-CN" sz="2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品牌知识概述</a:t>
            </a:r>
          </a:p>
        </p:txBody>
      </p:sp>
      <p:sp>
        <p:nvSpPr>
          <p:cNvPr id="30" name="TextBox 23"/>
          <p:cNvSpPr txBox="1"/>
          <p:nvPr/>
        </p:nvSpPr>
        <p:spPr>
          <a:xfrm>
            <a:off x="6835726" y="3523012"/>
            <a:ext cx="3394487" cy="359317"/>
          </a:xfrm>
          <a:prstGeom prst="rect">
            <a:avLst/>
          </a:prstGeom>
          <a:noFill/>
        </p:spPr>
        <p:txBody>
          <a:bodyPr wrap="none" lIns="480000" tIns="0" rIns="0" bIns="0" anchor="b" anchorCtr="0">
            <a:noAutofit/>
          </a:bodyPr>
          <a:lstStyle/>
          <a:p>
            <a:pPr eaLnBrk="1" hangingPunct="1">
              <a:lnSpc>
                <a:spcPct val="120000"/>
              </a:lnSpc>
              <a:buFont typeface="Arial" panose="020B0604020202020204" pitchFamily="34" charset="0"/>
              <a:buNone/>
            </a:pPr>
            <a:r>
              <a:rPr lang="zh-CN" altLang="zh-CN" sz="2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品牌价值与品牌资产</a:t>
            </a:r>
          </a:p>
        </p:txBody>
      </p:sp>
      <p:sp>
        <p:nvSpPr>
          <p:cNvPr id="33" name="TextBox 26"/>
          <p:cNvSpPr txBox="1"/>
          <p:nvPr/>
        </p:nvSpPr>
        <p:spPr>
          <a:xfrm>
            <a:off x="2751007" y="5001322"/>
            <a:ext cx="3394487" cy="359317"/>
          </a:xfrm>
          <a:prstGeom prst="rect">
            <a:avLst/>
          </a:prstGeom>
          <a:noFill/>
        </p:spPr>
        <p:txBody>
          <a:bodyPr wrap="none" lIns="480000" tIns="0" rIns="0" bIns="0" anchor="b" anchorCtr="0">
            <a:noAutofit/>
          </a:bodyPr>
          <a:lstStyle/>
          <a:p>
            <a:pPr eaLnBrk="1" hangingPunct="1">
              <a:buFont typeface="Arial" panose="020B0604020202020204" pitchFamily="34" charset="0"/>
              <a:buNone/>
            </a:pPr>
            <a:r>
              <a:rPr lang="zh-CN" altLang="zh-CN" sz="2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品牌建设概述</a:t>
            </a:r>
          </a:p>
        </p:txBody>
      </p:sp>
      <p:sp>
        <p:nvSpPr>
          <p:cNvPr id="36" name="TextBox 29"/>
          <p:cNvSpPr txBox="1"/>
          <p:nvPr/>
        </p:nvSpPr>
        <p:spPr>
          <a:xfrm>
            <a:off x="6835726" y="4950739"/>
            <a:ext cx="3394487" cy="359317"/>
          </a:xfrm>
          <a:prstGeom prst="rect">
            <a:avLst/>
          </a:prstGeom>
          <a:noFill/>
        </p:spPr>
        <p:txBody>
          <a:bodyPr wrap="none" lIns="480000" tIns="0" rIns="0" bIns="0" anchor="b" anchorCtr="0">
            <a:noAutofit/>
          </a:bodyPr>
          <a:lstStyle/>
          <a:p>
            <a:pPr eaLnBrk="1" hangingPunct="1">
              <a:buFont typeface="Arial" panose="020B0604020202020204" pitchFamily="34" charset="0"/>
              <a:buNone/>
            </a:pPr>
            <a:r>
              <a:rPr lang="zh-CN" altLang="zh-CN" sz="2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品牌建设实施</a:t>
            </a:r>
          </a:p>
        </p:txBody>
      </p:sp>
      <p:grpSp>
        <p:nvGrpSpPr>
          <p:cNvPr id="42" name="组合"/>
          <p:cNvGrpSpPr/>
          <p:nvPr/>
        </p:nvGrpSpPr>
        <p:grpSpPr>
          <a:xfrm>
            <a:off x="2593260" y="3472429"/>
            <a:ext cx="460481" cy="460481"/>
            <a:chOff x="2593259" y="3453137"/>
            <a:chExt cx="460481" cy="460481"/>
          </a:xfrm>
        </p:grpSpPr>
        <p:sp>
          <p:nvSpPr>
            <p:cNvPr id="39" name="任意多边形 9"/>
            <p:cNvSpPr/>
            <p:nvPr/>
          </p:nvSpPr>
          <p:spPr>
            <a:xfrm rot="16200000">
              <a:off x="2593259" y="3453137"/>
              <a:ext cx="460481" cy="460481"/>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TextBox 19"/>
            <p:cNvSpPr txBox="1"/>
            <p:nvPr/>
          </p:nvSpPr>
          <p:spPr>
            <a:xfrm>
              <a:off x="2608745" y="3503720"/>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3" name="组合"/>
          <p:cNvGrpSpPr/>
          <p:nvPr/>
        </p:nvGrpSpPr>
        <p:grpSpPr>
          <a:xfrm>
            <a:off x="6696223" y="3472429"/>
            <a:ext cx="460481" cy="460481"/>
            <a:chOff x="2593259" y="3453137"/>
            <a:chExt cx="460481" cy="460481"/>
          </a:xfrm>
        </p:grpSpPr>
        <p:sp>
          <p:nvSpPr>
            <p:cNvPr id="44" name="任意多边形 9"/>
            <p:cNvSpPr/>
            <p:nvPr/>
          </p:nvSpPr>
          <p:spPr>
            <a:xfrm rot="16200000">
              <a:off x="2593259" y="3453137"/>
              <a:ext cx="460481" cy="460481"/>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TextBox 19"/>
            <p:cNvSpPr txBox="1"/>
            <p:nvPr/>
          </p:nvSpPr>
          <p:spPr>
            <a:xfrm>
              <a:off x="2608745" y="3503720"/>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6" name="组合"/>
          <p:cNvGrpSpPr/>
          <p:nvPr/>
        </p:nvGrpSpPr>
        <p:grpSpPr>
          <a:xfrm>
            <a:off x="2593260" y="4950739"/>
            <a:ext cx="460481" cy="460481"/>
            <a:chOff x="2593259" y="3453137"/>
            <a:chExt cx="460481" cy="460481"/>
          </a:xfrm>
        </p:grpSpPr>
        <p:sp>
          <p:nvSpPr>
            <p:cNvPr id="47" name="任意多边形 9"/>
            <p:cNvSpPr/>
            <p:nvPr/>
          </p:nvSpPr>
          <p:spPr>
            <a:xfrm rot="16200000">
              <a:off x="2593259" y="3453137"/>
              <a:ext cx="460481" cy="460481"/>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TextBox 19"/>
            <p:cNvSpPr txBox="1"/>
            <p:nvPr/>
          </p:nvSpPr>
          <p:spPr>
            <a:xfrm>
              <a:off x="2608745" y="3503720"/>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b="1">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9" name="组合"/>
          <p:cNvGrpSpPr/>
          <p:nvPr/>
        </p:nvGrpSpPr>
        <p:grpSpPr>
          <a:xfrm>
            <a:off x="6711709" y="4892938"/>
            <a:ext cx="460481" cy="460481"/>
            <a:chOff x="2593259" y="3453137"/>
            <a:chExt cx="460481" cy="460481"/>
          </a:xfrm>
        </p:grpSpPr>
        <p:sp>
          <p:nvSpPr>
            <p:cNvPr id="50" name="任意多边形 9"/>
            <p:cNvSpPr/>
            <p:nvPr/>
          </p:nvSpPr>
          <p:spPr>
            <a:xfrm rot="16200000">
              <a:off x="2593259" y="3453137"/>
              <a:ext cx="460481" cy="460481"/>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TextBox 19"/>
            <p:cNvSpPr txBox="1"/>
            <p:nvPr/>
          </p:nvSpPr>
          <p:spPr>
            <a:xfrm>
              <a:off x="2608745" y="3503720"/>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cs typeface="+mn-ea"/>
                  <a:sym typeface="+mn-lt"/>
                </a:rPr>
                <a:t>04</a:t>
              </a:r>
              <a:endParaRPr lang="zh-CN" altLang="zh-CN" b="1">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2" name="任意多边形 9"/>
          <p:cNvSpPr/>
          <p:nvPr/>
        </p:nvSpPr>
        <p:spPr>
          <a:xfrm rot="20155444">
            <a:off x="-2935020" y="4799036"/>
            <a:ext cx="4928214" cy="492821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 name="任意多边形 9"/>
          <p:cNvSpPr/>
          <p:nvPr/>
        </p:nvSpPr>
        <p:spPr>
          <a:xfrm rot="20155444">
            <a:off x="10732227" y="5951421"/>
            <a:ext cx="2044268" cy="204426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1373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rLst="">
                                      <p:cBhvr>
                                        <p:cTn id="9" dur="500"/>
                                        <p:tgtEl>
                                          <p:spTgt spid="3"/>
                                        </p:tgtEl>
                                      </p:cBhvr>
                                    </p:animEffect>
                                  </p:childTnLst>
                                </p:cTn>
                              </p:par>
                            </p:childTnLst>
                          </p:cTn>
                        </p:par>
                        <p:par>
                          <p:cTn id="10" fill="hold">
                            <p:stCondLst>
                              <p:cond delay="500"/>
                            </p:stCondLst>
                            <p:childTnLst>
                              <p:par>
                                <p:cTn id="11" presetID="53" presetClass="entr" presetSubtype="0" fill="hold" grpId="2"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rLst="">
                                      <p:cBhvr>
                                        <p:cTn id="15" dur="500"/>
                                        <p:tgtEl>
                                          <p:spTgt spid="7"/>
                                        </p:tgtEl>
                                      </p:cBhvr>
                                    </p:animEffect>
                                  </p:childTnLst>
                                </p:cTn>
                              </p:par>
                            </p:childTnLst>
                          </p:cTn>
                        </p:par>
                        <p:par>
                          <p:cTn id="16" fill="hold">
                            <p:stCondLst>
                              <p:cond delay="1000"/>
                            </p:stCondLst>
                            <p:childTnLst>
                              <p:par>
                                <p:cTn id="17" presetID="53" presetClass="entr" presetSubtype="0"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rLs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rLst="">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par>
                                <p:cTn id="29" presetID="42" presetClass="entr" presetSubtype="0" fill="hold" grpId="3"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rLst="">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rLst="">
                                      <p:cBhvr>
                                        <p:cTn id="38" dur="1000"/>
                                        <p:tgtEl>
                                          <p:spTgt spid="43"/>
                                        </p:tgtEl>
                                      </p:cBhvr>
                                    </p:animEffect>
                                    <p:anim calcmode="lin" valueType="num">
                                      <p:cBhvr>
                                        <p:cTn id="39" dur="1000" fill="hold"/>
                                        <p:tgtEl>
                                          <p:spTgt spid="43"/>
                                        </p:tgtEl>
                                        <p:attrNameLst>
                                          <p:attrName>ppt_x</p:attrName>
                                        </p:attrNameLst>
                                      </p:cBhvr>
                                      <p:tavLst>
                                        <p:tav tm="0">
                                          <p:val>
                                            <p:strVal val="#ppt_x"/>
                                          </p:val>
                                        </p:tav>
                                        <p:tav tm="100000">
                                          <p:val>
                                            <p:strVal val="#ppt_x"/>
                                          </p:val>
                                        </p:tav>
                                      </p:tavLst>
                                    </p:anim>
                                    <p:anim calcmode="lin" valueType="num">
                                      <p:cBhvr>
                                        <p:cTn id="40" dur="1000" fill="hold"/>
                                        <p:tgtEl>
                                          <p:spTgt spid="43"/>
                                        </p:tgtEl>
                                        <p:attrNameLst>
                                          <p:attrName>ppt_y</p:attrName>
                                        </p:attrNameLst>
                                      </p:cBhvr>
                                      <p:tavLst>
                                        <p:tav tm="0">
                                          <p:val>
                                            <p:strVal val="#ppt_y+.1"/>
                                          </p:val>
                                        </p:tav>
                                        <p:tav tm="100000">
                                          <p:val>
                                            <p:strVal val="#ppt_y"/>
                                          </p:val>
                                        </p:tav>
                                      </p:tavLst>
                                    </p:anim>
                                  </p:childTnLst>
                                </p:cTn>
                              </p:par>
                              <p:par>
                                <p:cTn id="41" presetID="42" presetClass="entr" presetSubtype="0" fill="hold" grpId="4"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rLst="">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rLst="">
                                      <p:cBhvr>
                                        <p:cTn id="50" dur="1000"/>
                                        <p:tgtEl>
                                          <p:spTgt spid="46"/>
                                        </p:tgtEl>
                                      </p:cBhvr>
                                    </p:animEffect>
                                    <p:anim calcmode="lin" valueType="num">
                                      <p:cBhvr>
                                        <p:cTn id="51" dur="1000" fill="hold"/>
                                        <p:tgtEl>
                                          <p:spTgt spid="46"/>
                                        </p:tgtEl>
                                        <p:attrNameLst>
                                          <p:attrName>ppt_x</p:attrName>
                                        </p:attrNameLst>
                                      </p:cBhvr>
                                      <p:tavLst>
                                        <p:tav tm="0">
                                          <p:val>
                                            <p:strVal val="#ppt_x"/>
                                          </p:val>
                                        </p:tav>
                                        <p:tav tm="100000">
                                          <p:val>
                                            <p:strVal val="#ppt_x"/>
                                          </p:val>
                                        </p:tav>
                                      </p:tavLst>
                                    </p:anim>
                                    <p:anim calcmode="lin" valueType="num">
                                      <p:cBhvr>
                                        <p:cTn id="52" dur="1000" fill="hold"/>
                                        <p:tgtEl>
                                          <p:spTgt spid="46"/>
                                        </p:tgtEl>
                                        <p:attrNameLst>
                                          <p:attrName>ppt_y</p:attrName>
                                        </p:attrNameLst>
                                      </p:cBhvr>
                                      <p:tavLst>
                                        <p:tav tm="0">
                                          <p:val>
                                            <p:strVal val="#ppt_y+.1"/>
                                          </p:val>
                                        </p:tav>
                                        <p:tav tm="100000">
                                          <p:val>
                                            <p:strVal val="#ppt_y"/>
                                          </p:val>
                                        </p:tav>
                                      </p:tavLst>
                                    </p:anim>
                                  </p:childTnLst>
                                </p:cTn>
                              </p:par>
                              <p:par>
                                <p:cTn id="53" presetID="42" presetClass="entr" presetSubtype="0" fill="hold" grpId="5"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rLst="">
                                      <p:cBhvr>
                                        <p:cTn id="55" dur="1000"/>
                                        <p:tgtEl>
                                          <p:spTgt spid="33"/>
                                        </p:tgtEl>
                                      </p:cBhvr>
                                    </p:animEffect>
                                    <p:anim calcmode="lin" valueType="num">
                                      <p:cBhvr>
                                        <p:cTn id="56" dur="1000" fill="hold"/>
                                        <p:tgtEl>
                                          <p:spTgt spid="33"/>
                                        </p:tgtEl>
                                        <p:attrNameLst>
                                          <p:attrName>ppt_x</p:attrName>
                                        </p:attrNameLst>
                                      </p:cBhvr>
                                      <p:tavLst>
                                        <p:tav tm="0">
                                          <p:val>
                                            <p:strVal val="#ppt_x"/>
                                          </p:val>
                                        </p:tav>
                                        <p:tav tm="100000">
                                          <p:val>
                                            <p:strVal val="#ppt_x"/>
                                          </p:val>
                                        </p:tav>
                                      </p:tavLst>
                                    </p:anim>
                                    <p:anim calcmode="lin" valueType="num">
                                      <p:cBhvr>
                                        <p:cTn id="5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rLst="">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par>
                                <p:cTn id="65" presetID="42" presetClass="entr" presetSubtype="0" fill="hold" grpId="6"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rLst="">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1" animBg="1"/>
      <p:bldP spid="7" grpId="2" animBg="1"/>
      <p:bldP spid="27" grpId="3"/>
      <p:bldP spid="30" grpId="4"/>
      <p:bldP spid="33" grpId="5"/>
      <p:bldP spid="36" grpId="6"/>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9"/>
          <p:cNvSpPr/>
          <p:nvPr/>
        </p:nvSpPr>
        <p:spPr>
          <a:xfrm rot="16200000">
            <a:off x="1096037" y="1148101"/>
            <a:ext cx="4586269" cy="458627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0462708" y="437091"/>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27"/>
          <p:cNvSpPr>
            <a:spLocks noChangeArrowheads="1"/>
          </p:cNvSpPr>
          <p:nvPr/>
        </p:nvSpPr>
        <p:spPr>
          <a:xfrm>
            <a:off x="10563580" y="437091"/>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LOGO</a:t>
            </a:r>
            <a:endParaRPr kumimoji="0" lang="zh-CN"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任意多边形: 形状 23"/>
          <p:cNvSpPr>
            <a:spLocks noChangeAspect="1"/>
          </p:cNvSpPr>
          <p:nvPr/>
        </p:nvSpPr>
        <p:spPr>
          <a:xfrm rot="10800000" flipV="1">
            <a:off x="1298811" y="1460265"/>
            <a:ext cx="4179461" cy="3952266"/>
          </a:xfrm>
          <a:custGeom>
            <a:avLst/>
            <a:gdLst>
              <a:gd name="connsiteX0" fmla="*/ 2573600 w 3968540"/>
              <a:gd name="connsiteY0" fmla="*/ 0 h 4385308"/>
              <a:gd name="connsiteX1" fmla="*/ 1364330 w 3968540"/>
              <a:gd name="connsiteY1" fmla="*/ 0 h 4385308"/>
              <a:gd name="connsiteX2" fmla="*/ 1149228 w 3968540"/>
              <a:gd name="connsiteY2" fmla="*/ 72605 h 4385308"/>
              <a:gd name="connsiteX3" fmla="*/ 1147722 w 3968540"/>
              <a:gd name="connsiteY3" fmla="*/ 73978 h 4385308"/>
              <a:gd name="connsiteX4" fmla="*/ 1120684 w 3968540"/>
              <a:gd name="connsiteY4" fmla="*/ 82833 h 4385308"/>
              <a:gd name="connsiteX5" fmla="*/ 993417 w 3968540"/>
              <a:gd name="connsiteY5" fmla="*/ 176220 h 4385308"/>
              <a:gd name="connsiteX6" fmla="*/ 138333 w 3968540"/>
              <a:gd name="connsiteY6" fmla="*/ 1121102 h 4385308"/>
              <a:gd name="connsiteX7" fmla="*/ 32693 w 3968540"/>
              <a:gd name="connsiteY7" fmla="*/ 1340513 h 4385308"/>
              <a:gd name="connsiteX8" fmla="*/ 31496 w 3968540"/>
              <a:gd name="connsiteY8" fmla="*/ 1354321 h 4385308"/>
              <a:gd name="connsiteX9" fmla="*/ 30232 w 3968540"/>
              <a:gd name="connsiteY9" fmla="*/ 1356893 h 4385308"/>
              <a:gd name="connsiteX10" fmla="*/ 0 w 3968540"/>
              <a:gd name="connsiteY10" fmla="*/ 1522370 h 4385308"/>
              <a:gd name="connsiteX11" fmla="*/ 0 w 3968540"/>
              <a:gd name="connsiteY11" fmla="*/ 2858635 h 4385308"/>
              <a:gd name="connsiteX12" fmla="*/ 30232 w 3968540"/>
              <a:gd name="connsiteY12" fmla="*/ 3024112 h 4385308"/>
              <a:gd name="connsiteX13" fmla="*/ 30589 w 3968540"/>
              <a:gd name="connsiteY13" fmla="*/ 3024837 h 4385308"/>
              <a:gd name="connsiteX14" fmla="*/ 32692 w 3968540"/>
              <a:gd name="connsiteY14" fmla="*/ 3049087 h 4385308"/>
              <a:gd name="connsiteX15" fmla="*/ 138332 w 3968540"/>
              <a:gd name="connsiteY15" fmla="*/ 3268499 h 4385308"/>
              <a:gd name="connsiteX16" fmla="*/ 993415 w 3968540"/>
              <a:gd name="connsiteY16" fmla="*/ 4213383 h 4385308"/>
              <a:gd name="connsiteX17" fmla="*/ 1120683 w 3968540"/>
              <a:gd name="connsiteY17" fmla="*/ 4306769 h 4385308"/>
              <a:gd name="connsiteX18" fmla="*/ 1161767 w 3968540"/>
              <a:gd name="connsiteY18" fmla="*/ 4320224 h 4385308"/>
              <a:gd name="connsiteX19" fmla="*/ 1214579 w 3968540"/>
              <a:gd name="connsiteY19" fmla="*/ 4351899 h 4385308"/>
              <a:gd name="connsiteX20" fmla="*/ 1364330 w 3968540"/>
              <a:gd name="connsiteY20" fmla="*/ 4385308 h 4385308"/>
              <a:gd name="connsiteX21" fmla="*/ 2573600 w 3968540"/>
              <a:gd name="connsiteY21" fmla="*/ 4385308 h 4385308"/>
              <a:gd name="connsiteX22" fmla="*/ 2723351 w 3968540"/>
              <a:gd name="connsiteY22" fmla="*/ 4351899 h 4385308"/>
              <a:gd name="connsiteX23" fmla="*/ 2745198 w 3968540"/>
              <a:gd name="connsiteY23" fmla="*/ 4338796 h 4385308"/>
              <a:gd name="connsiteX24" fmla="*/ 2745955 w 3968540"/>
              <a:gd name="connsiteY24" fmla="*/ 4338716 h 4385308"/>
              <a:gd name="connsiteX25" fmla="*/ 2944514 w 3968540"/>
              <a:gd name="connsiteY25" fmla="*/ 4221983 h 4385308"/>
              <a:gd name="connsiteX26" fmla="*/ 3799598 w 3968540"/>
              <a:gd name="connsiteY26" fmla="*/ 3277099 h 4385308"/>
              <a:gd name="connsiteX27" fmla="*/ 3884109 w 3968540"/>
              <a:gd name="connsiteY27" fmla="*/ 3136466 h 4385308"/>
              <a:gd name="connsiteX28" fmla="*/ 3890413 w 3968540"/>
              <a:gd name="connsiteY28" fmla="*/ 3112963 h 4385308"/>
              <a:gd name="connsiteX29" fmla="*/ 3902835 w 3968540"/>
              <a:gd name="connsiteY29" fmla="*/ 3096326 h 4385308"/>
              <a:gd name="connsiteX30" fmla="*/ 3968540 w 3968540"/>
              <a:gd name="connsiteY30" fmla="*/ 2858635 h 4385308"/>
              <a:gd name="connsiteX31" fmla="*/ 3968540 w 3968540"/>
              <a:gd name="connsiteY31" fmla="*/ 1522370 h 4385308"/>
              <a:gd name="connsiteX32" fmla="*/ 3902835 w 3968540"/>
              <a:gd name="connsiteY32" fmla="*/ 1284679 h 4385308"/>
              <a:gd name="connsiteX33" fmla="*/ 3886813 w 3968540"/>
              <a:gd name="connsiteY33" fmla="*/ 1263220 h 4385308"/>
              <a:gd name="connsiteX34" fmla="*/ 3884108 w 3968540"/>
              <a:gd name="connsiteY34" fmla="*/ 1253135 h 4385308"/>
              <a:gd name="connsiteX35" fmla="*/ 3799597 w 3968540"/>
              <a:gd name="connsiteY35" fmla="*/ 1112502 h 4385308"/>
              <a:gd name="connsiteX36" fmla="*/ 2944513 w 3968540"/>
              <a:gd name="connsiteY36" fmla="*/ 167620 h 4385308"/>
              <a:gd name="connsiteX37" fmla="*/ 2817245 w 3968540"/>
              <a:gd name="connsiteY37" fmla="*/ 74233 h 4385308"/>
              <a:gd name="connsiteX38" fmla="*/ 2760353 w 3968540"/>
              <a:gd name="connsiteY38" fmla="*/ 55602 h 4385308"/>
              <a:gd name="connsiteX39" fmla="*/ 2723351 w 3968540"/>
              <a:gd name="connsiteY39" fmla="*/ 33409 h 4385308"/>
              <a:gd name="connsiteX40" fmla="*/ 2573600 w 3968540"/>
              <a:gd name="connsiteY40" fmla="*/ 0 h 438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68540" h="4385308">
                <a:moveTo>
                  <a:pt x="2573600" y="0"/>
                </a:moveTo>
                <a:lnTo>
                  <a:pt x="1364330" y="0"/>
                </a:lnTo>
                <a:cubicBezTo>
                  <a:pt x="1284651" y="0"/>
                  <a:pt x="1210631" y="26767"/>
                  <a:pt x="1149228" y="72605"/>
                </a:cubicBezTo>
                <a:lnTo>
                  <a:pt x="1147722" y="73978"/>
                </a:lnTo>
                <a:lnTo>
                  <a:pt x="1120684" y="82833"/>
                </a:lnTo>
                <a:cubicBezTo>
                  <a:pt x="1074372" y="103586"/>
                  <a:pt x="1030977" y="134715"/>
                  <a:pt x="993417" y="176220"/>
                </a:cubicBezTo>
                <a:lnTo>
                  <a:pt x="138333" y="1121102"/>
                </a:lnTo>
                <a:cubicBezTo>
                  <a:pt x="81992" y="1183360"/>
                  <a:pt x="46779" y="1260123"/>
                  <a:pt x="32693" y="1340513"/>
                </a:cubicBezTo>
                <a:lnTo>
                  <a:pt x="31496" y="1354321"/>
                </a:lnTo>
                <a:lnTo>
                  <a:pt x="30232" y="1356893"/>
                </a:lnTo>
                <a:cubicBezTo>
                  <a:pt x="10765" y="1407753"/>
                  <a:pt x="0" y="1463673"/>
                  <a:pt x="0" y="1522370"/>
                </a:cubicBezTo>
                <a:lnTo>
                  <a:pt x="0" y="2858635"/>
                </a:lnTo>
                <a:cubicBezTo>
                  <a:pt x="0" y="2917332"/>
                  <a:pt x="10765" y="2973252"/>
                  <a:pt x="30232" y="3024112"/>
                </a:cubicBezTo>
                <a:lnTo>
                  <a:pt x="30589" y="3024837"/>
                </a:lnTo>
                <a:lnTo>
                  <a:pt x="32692" y="3049087"/>
                </a:lnTo>
                <a:cubicBezTo>
                  <a:pt x="46778" y="3129479"/>
                  <a:pt x="81991" y="3206242"/>
                  <a:pt x="138332" y="3268499"/>
                </a:cubicBezTo>
                <a:lnTo>
                  <a:pt x="993415" y="4213383"/>
                </a:lnTo>
                <a:cubicBezTo>
                  <a:pt x="1030976" y="4254888"/>
                  <a:pt x="1074371" y="4286016"/>
                  <a:pt x="1120683" y="4306769"/>
                </a:cubicBezTo>
                <a:lnTo>
                  <a:pt x="1161767" y="4320224"/>
                </a:lnTo>
                <a:lnTo>
                  <a:pt x="1214579" y="4351899"/>
                </a:lnTo>
                <a:cubicBezTo>
                  <a:pt x="1260607" y="4373412"/>
                  <a:pt x="1311211" y="4385308"/>
                  <a:pt x="1364330" y="4385308"/>
                </a:cubicBezTo>
                <a:lnTo>
                  <a:pt x="2573600" y="4385308"/>
                </a:lnTo>
                <a:cubicBezTo>
                  <a:pt x="2626719" y="4385308"/>
                  <a:pt x="2677324" y="4373412"/>
                  <a:pt x="2723351" y="4351899"/>
                </a:cubicBezTo>
                <a:lnTo>
                  <a:pt x="2745198" y="4338796"/>
                </a:lnTo>
                <a:lnTo>
                  <a:pt x="2745955" y="4338716"/>
                </a:lnTo>
                <a:cubicBezTo>
                  <a:pt x="2818705" y="4323152"/>
                  <a:pt x="2888173" y="4284240"/>
                  <a:pt x="2944514" y="4221983"/>
                </a:cubicBezTo>
                <a:lnTo>
                  <a:pt x="3799598" y="3277099"/>
                </a:lnTo>
                <a:cubicBezTo>
                  <a:pt x="3837158" y="3235594"/>
                  <a:pt x="3865328" y="3187642"/>
                  <a:pt x="3884109" y="3136466"/>
                </a:cubicBezTo>
                <a:lnTo>
                  <a:pt x="3890413" y="3112963"/>
                </a:lnTo>
                <a:lnTo>
                  <a:pt x="3902835" y="3096326"/>
                </a:lnTo>
                <a:cubicBezTo>
                  <a:pt x="3944317" y="3028475"/>
                  <a:pt x="3968540" y="2946681"/>
                  <a:pt x="3968540" y="2858635"/>
                </a:cubicBezTo>
                <a:lnTo>
                  <a:pt x="3968540" y="1522370"/>
                </a:lnTo>
                <a:cubicBezTo>
                  <a:pt x="3968540" y="1434324"/>
                  <a:pt x="3944317" y="1352530"/>
                  <a:pt x="3902835" y="1284679"/>
                </a:cubicBezTo>
                <a:lnTo>
                  <a:pt x="3886813" y="1263220"/>
                </a:lnTo>
                <a:lnTo>
                  <a:pt x="3884108" y="1253135"/>
                </a:lnTo>
                <a:cubicBezTo>
                  <a:pt x="3865327" y="1201960"/>
                  <a:pt x="3837157" y="1154007"/>
                  <a:pt x="3799597" y="1112502"/>
                </a:cubicBezTo>
                <a:lnTo>
                  <a:pt x="2944513" y="167620"/>
                </a:lnTo>
                <a:cubicBezTo>
                  <a:pt x="2906953" y="126115"/>
                  <a:pt x="2863557" y="94986"/>
                  <a:pt x="2817245" y="74233"/>
                </a:cubicBezTo>
                <a:lnTo>
                  <a:pt x="2760353" y="55602"/>
                </a:lnTo>
                <a:lnTo>
                  <a:pt x="2723351" y="33409"/>
                </a:lnTo>
                <a:cubicBezTo>
                  <a:pt x="2677324" y="11896"/>
                  <a:pt x="2626719" y="0"/>
                  <a:pt x="2573600" y="0"/>
                </a:cubicBez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w="539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9"/>
          <p:cNvSpPr/>
          <p:nvPr/>
        </p:nvSpPr>
        <p:spPr>
          <a:xfrm rot="16200000">
            <a:off x="458946" y="444696"/>
            <a:ext cx="327023" cy="327023"/>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539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9"/>
          <p:cNvSpPr/>
          <p:nvPr/>
        </p:nvSpPr>
        <p:spPr>
          <a:xfrm rot="16200000">
            <a:off x="-167611" y="-206758"/>
            <a:ext cx="654045" cy="654045"/>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20155444">
            <a:off x="10287397" y="5215419"/>
            <a:ext cx="3187318" cy="318731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TextBox 3"/>
          <p:cNvSpPr>
            <a:spLocks noChangeArrowheads="1"/>
          </p:cNvSpPr>
          <p:nvPr/>
        </p:nvSpPr>
        <p:spPr>
          <a:xfrm>
            <a:off x="6659167" y="2342363"/>
            <a:ext cx="48047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7200" b="1" i="0" u="none" strike="noStrike" kern="1200" cap="none" spc="0" normalizeH="0" baseline="0" noProof="0">
                <a:ln>
                  <a:noFill/>
                </a:ln>
                <a:solidFill>
                  <a:schemeClr val="tx1">
                    <a:lumMod val="85000"/>
                    <a:lumOff val="15000"/>
                  </a:schemeClr>
                </a:solidFill>
                <a:effectLst/>
                <a:uLnTx/>
                <a:uFillTx/>
                <a:latin typeface="等线" panose="020F0502020204030204"/>
                <a:ea typeface="等线" panose="02010600030101010101" pitchFamily="2" charset="-122"/>
                <a:cs typeface="+mn-ea"/>
                <a:sym typeface="+mn-lt"/>
              </a:rPr>
              <a:t>PART 01</a:t>
            </a:r>
            <a:endParaRPr kumimoji="0" lang="zh-CN" altLang="zh-CN" sz="7200" b="1" i="0" u="none" strike="noStrike" kern="1200" cap="none" spc="0" normalizeH="0" baseline="0" noProof="0">
              <a:ln>
                <a:noFill/>
              </a:ln>
              <a:solidFill>
                <a:schemeClr val="tx1">
                  <a:lumMod val="85000"/>
                  <a:lumOff val="15000"/>
                </a:schemeClr>
              </a:solidFill>
              <a:effectLst/>
              <a:uLnTx/>
              <a:uFillTx/>
              <a:latin typeface="等线" panose="020F0502020204030204"/>
              <a:ea typeface="等线" panose="02010600030101010101" pitchFamily="2" charset="-122"/>
              <a:cs typeface="+mn-ea"/>
              <a:sym typeface="+mn-lt"/>
            </a:endParaRPr>
          </a:p>
        </p:txBody>
      </p:sp>
      <p:sp>
        <p:nvSpPr>
          <p:cNvPr id="15" name="LFPPT网 www.Lfppt.com"/>
          <p:cNvSpPr txBox="1"/>
          <p:nvPr/>
        </p:nvSpPr>
        <p:spPr>
          <a:xfrm>
            <a:off x="6354319" y="3405952"/>
            <a:ext cx="4957116" cy="1011100"/>
          </a:xfrm>
          <a:prstGeom prst="rect">
            <a:avLst/>
          </a:prstGeom>
          <a:noFill/>
        </p:spPr>
        <p:txBody>
          <a:bodyPr wrap="none" lIns="0" tIns="0" rIns="0" bIns="0" anchor="b" anchorCtr="0">
            <a:noAutofit/>
          </a:bodyPr>
          <a:lstStyle/>
          <a:p>
            <a:pPr eaLnBrk="1" hangingPunct="1">
              <a:buFont typeface="Arial" panose="020B0604020202020204" pitchFamily="34" charset="0"/>
              <a:buNone/>
            </a:pPr>
            <a:r>
              <a:rPr lang="zh-CN" altLang="zh-CN" sz="5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品牌知识概述</a:t>
            </a:r>
          </a:p>
        </p:txBody>
      </p:sp>
    </p:spTree>
    <p:extLst>
      <p:ext uri="{BB962C8B-B14F-4D97-AF65-F5344CB8AC3E}">
        <p14:creationId xmlns:p14="http://schemas.microsoft.com/office/powerpoint/2010/main" val="38006477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5"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par>
                                <p:cTn id="10" presetID="53" presetClass="entr" presetSubtype="0" fill="hold" grpId="4"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rLst="">
                                      <p:cBhvr>
                                        <p:cTn id="14" dur="500"/>
                                        <p:tgtEl>
                                          <p:spTgt spid="4"/>
                                        </p:tgtEl>
                                      </p:cBhvr>
                                    </p:animEffect>
                                  </p:childTnLst>
                                </p:cTn>
                              </p:par>
                              <p:par>
                                <p:cTn id="15" presetID="53" presetClass="entr" presetSubtype="0" fill="hold" grpId="6"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rLs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3"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000" fill="hold"/>
                                        <p:tgtEl>
                                          <p:spTgt spid="24"/>
                                        </p:tgtEl>
                                        <p:attrNameLst>
                                          <p:attrName>ppt_w</p:attrName>
                                        </p:attrNameLst>
                                      </p:cBhvr>
                                      <p:tavLst>
                                        <p:tav tm="0">
                                          <p:val>
                                            <p:fltVal val="0"/>
                                          </p:val>
                                        </p:tav>
                                        <p:tav tm="100000">
                                          <p:val>
                                            <p:strVal val="#ppt_w"/>
                                          </p:val>
                                        </p:tav>
                                      </p:tavLst>
                                    </p:anim>
                                    <p:anim calcmode="lin" valueType="num">
                                      <p:cBhvr>
                                        <p:cTn id="25" dur="1000" fill="hold"/>
                                        <p:tgtEl>
                                          <p:spTgt spid="24"/>
                                        </p:tgtEl>
                                        <p:attrNameLst>
                                          <p:attrName>ppt_h</p:attrName>
                                        </p:attrNameLst>
                                      </p:cBhvr>
                                      <p:tavLst>
                                        <p:tav tm="0">
                                          <p:val>
                                            <p:fltVal val="0"/>
                                          </p:val>
                                        </p:tav>
                                        <p:tav tm="100000">
                                          <p:val>
                                            <p:strVal val="#ppt_h"/>
                                          </p:val>
                                        </p:tav>
                                      </p:tavLst>
                                    </p:anim>
                                    <p:anim calcmode="lin" valueType="num">
                                      <p:cBhvr>
                                        <p:cTn id="26" dur="1000" fill="hold"/>
                                        <p:tgtEl>
                                          <p:spTgt spid="24"/>
                                        </p:tgtEl>
                                        <p:attrNameLst>
                                          <p:attrName>style.rotation</p:attrName>
                                        </p:attrNameLst>
                                      </p:cBhvr>
                                      <p:tavLst>
                                        <p:tav tm="0">
                                          <p:val>
                                            <p:fltVal val="90"/>
                                          </p:val>
                                        </p:tav>
                                        <p:tav tm="100000">
                                          <p:val>
                                            <p:fltVal val="0"/>
                                          </p:val>
                                        </p:tav>
                                      </p:tavLst>
                                    </p:anim>
                                    <p:animEffect transition="in" filter="fade" prLst="">
                                      <p:cBhvr>
                                        <p:cTn id="27" dur="1000"/>
                                        <p:tgtEl>
                                          <p:spTgt spid="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rLst="">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rLst="">
                                      <p:cBhvr>
                                        <p:cTn id="38" dur="500"/>
                                        <p:tgtEl>
                                          <p:spTgt spid="29"/>
                                        </p:tgtEl>
                                      </p:cBhvr>
                                    </p:animEffect>
                                  </p:childTnLst>
                                </p:cTn>
                              </p:par>
                              <p:par>
                                <p:cTn id="39" presetID="10" presetClass="entr" presetSubtype="0" fill="hold" grpId="2"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rLst="">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7"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rLs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8"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0" fill="hold"/>
                                        <p:tgtEl>
                                          <p:spTgt spid="15"/>
                                        </p:tgtEl>
                                        <p:attrNameLst>
                                          <p:attrName>ppt_w</p:attrName>
                                        </p:attrNameLst>
                                      </p:cBhvr>
                                      <p:tavLst>
                                        <p:tav tm="0">
                                          <p:val>
                                            <p:strVal val="#ppt_w+.3"/>
                                          </p:val>
                                        </p:tav>
                                        <p:tav tm="100000">
                                          <p:val>
                                            <p:strVal val="#ppt_w"/>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animEffect transition="in" filter="fade" prLst="">
                                      <p:cBhvr>
                                        <p:cTn id="5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1" animBg="1"/>
      <p:bldP spid="31" grpId="2"/>
      <p:bldP spid="24" grpId="3" animBg="1"/>
      <p:bldP spid="4" grpId="4" animBg="1"/>
      <p:bldP spid="6" grpId="5" animBg="1"/>
      <p:bldP spid="16" grpId="6" animBg="1"/>
      <p:bldP spid="14" grpId="7"/>
      <p:bldP spid="15" grpId="8"/>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443883" y="5090577"/>
            <a:ext cx="11398928" cy="1416223"/>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p:cNvGrpSpPr/>
          <p:nvPr/>
        </p:nvGrpSpPr>
        <p:grpSpPr>
          <a:xfrm>
            <a:off x="371122" y="276376"/>
            <a:ext cx="4156132" cy="646705"/>
            <a:chOff x="371122" y="276376"/>
            <a:chExt cx="4156132" cy="646705"/>
          </a:xfrm>
        </p:grpSpPr>
        <p:sp>
          <p:nvSpPr>
            <p:cNvPr id="5" name="矩形 4"/>
            <p:cNvSpPr/>
            <p:nvPr/>
          </p:nvSpPr>
          <p:spPr>
            <a:xfrm>
              <a:off x="1162230" y="351200"/>
              <a:ext cx="3365024"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品牌的定义及分类</a:t>
              </a:r>
              <a:endParaRPr lang="zh-CN" altLang="en-US" sz="2800" b="1" spc="300">
                <a:latin typeface="微软雅黑" panose="020B0503020204020204" pitchFamily="34" charset="-122"/>
                <a:ea typeface="微软雅黑" panose="020B0503020204020204" pitchFamily="34" charset="-122"/>
              </a:endParaRPr>
            </a:p>
          </p:txBody>
        </p:sp>
        <p:grpSp>
          <p:nvGrpSpPr>
            <p:cNvPr id="8" name="组合"/>
            <p:cNvGrpSpPr/>
            <p:nvPr/>
          </p:nvGrpSpPr>
          <p:grpSpPr>
            <a:xfrm>
              <a:off x="371122" y="276376"/>
              <a:ext cx="705826" cy="646705"/>
              <a:chOff x="371122" y="276376"/>
              <a:chExt cx="705826" cy="646705"/>
            </a:xfrm>
          </p:grpSpPr>
          <p:grpSp>
            <p:nvGrpSpPr>
              <p:cNvPr id="4" name="组合 3"/>
              <p:cNvGrpSpPr/>
              <p:nvPr/>
            </p:nvGrpSpPr>
            <p:grpSpPr>
              <a:xfrm>
                <a:off x="371122" y="276376"/>
                <a:ext cx="705826" cy="646705"/>
                <a:chOff x="1037872" y="790726"/>
                <a:chExt cx="705826" cy="646705"/>
              </a:xfrm>
            </p:grpSpPr>
            <p:sp>
              <p:nvSpPr>
                <p:cNvPr id="2"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7"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2" name="TextBox 6"/>
          <p:cNvSpPr>
            <a:spLocks noChangeArrowheads="1"/>
          </p:cNvSpPr>
          <p:nvPr/>
        </p:nvSpPr>
        <p:spPr>
          <a:xfrm>
            <a:off x="605132" y="5183431"/>
            <a:ext cx="10981735" cy="118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Aft>
                <a:spcPts val="600"/>
              </a:spcAft>
            </a:pP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现代品牌理论认为，品牌是一个以消费者为中心的概念，没有消费者，就没有品牌。“品牌”（</a:t>
            </a:r>
            <a:r>
              <a:rPr kumimoji="0" lang="en-US" altLang="zh-CN" sz="1400" b="0" i="0" u="none" strike="noStrike" kern="1200" cap="none" spc="0" normalizeH="0" baseline="0" noProof="0">
                <a:ln>
                  <a:noFill/>
                </a:ln>
                <a:solidFill>
                  <a:schemeClr val="bg1"/>
                </a:solidFill>
                <a:effectLst/>
                <a:uLnTx/>
                <a:uFillTx/>
                <a:latin typeface="Adobe Arabic"/>
                <a:ea typeface="微软雅黑"/>
                <a:cs typeface="+mn-ea"/>
                <a:sym typeface="+mn-lt"/>
              </a:rPr>
              <a:t>brand</a:t>
            </a: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）一词来源于古挪威文字</a:t>
            </a:r>
            <a:r>
              <a:rPr kumimoji="0" lang="en-US" altLang="zh-CN" sz="1400" b="0" i="0" u="none" strike="noStrike" kern="1200" cap="none" spc="0" normalizeH="0" baseline="0" noProof="0">
                <a:ln>
                  <a:noFill/>
                </a:ln>
                <a:solidFill>
                  <a:schemeClr val="bg1"/>
                </a:solidFill>
                <a:effectLst/>
                <a:uLnTx/>
                <a:uFillTx/>
                <a:latin typeface="Adobe Arabic"/>
                <a:ea typeface="微软雅黑"/>
                <a:cs typeface="+mn-ea"/>
                <a:sym typeface="+mn-lt"/>
              </a:rPr>
              <a:t>brandr</a:t>
            </a: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，意思是“打上烙印”，它非常形象地表达了品牌的含义</a:t>
            </a:r>
            <a:r>
              <a:rPr kumimoji="0" lang="en-US" altLang="zh-CN" sz="1400" b="0" i="0" u="none" strike="noStrike" kern="1200" cap="none" spc="0" normalizeH="0" baseline="0" noProof="0">
                <a:ln>
                  <a:noFill/>
                </a:ln>
                <a:solidFill>
                  <a:schemeClr val="bg1"/>
                </a:solidFill>
                <a:effectLst/>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如何在消费者心中留下烙印？”。而这种印记，就是消费者的感受</a:t>
            </a:r>
            <a:r>
              <a:rPr lang="zh-CN" altLang="en-US" sz="1400">
                <a:solidFill>
                  <a:schemeClr val="bg1"/>
                </a:solidFill>
                <a:latin typeface="Adobe Arabic"/>
                <a:ea typeface="微软雅黑"/>
                <a:cs typeface="+mn-ea"/>
                <a:sym typeface="+mn-lt"/>
              </a:rPr>
              <a:t>。归结为一点：</a:t>
            </a:r>
            <a:r>
              <a:rPr lang="zh-CN" altLang="en-US" sz="1400" b="1">
                <a:solidFill>
                  <a:schemeClr val="bg1"/>
                </a:solidFill>
                <a:latin typeface="Adobe Arabic"/>
                <a:ea typeface="微软雅黑"/>
                <a:cs typeface="+mn-ea"/>
                <a:sym typeface="+mn-lt"/>
              </a:rPr>
              <a:t>品牌是消费者所经历的、体验的总和</a:t>
            </a:r>
            <a:r>
              <a:rPr lang="zh-CN" altLang="en-US" sz="1400">
                <a:solidFill>
                  <a:schemeClr val="bg1"/>
                </a:solidFill>
                <a:latin typeface="Adobe Arabic"/>
                <a:ea typeface="微软雅黑"/>
                <a:cs typeface="+mn-ea"/>
                <a:sym typeface="+mn-lt"/>
              </a:rPr>
              <a:t>。简而言之，</a:t>
            </a:r>
            <a:r>
              <a:rPr lang="zh-CN" altLang="en-US" sz="1400" b="1">
                <a:solidFill>
                  <a:schemeClr val="bg1"/>
                </a:solidFill>
                <a:latin typeface="Adobe Arabic"/>
                <a:ea typeface="微软雅黑"/>
                <a:cs typeface="+mn-ea"/>
                <a:sym typeface="+mn-lt"/>
              </a:rPr>
              <a:t>品牌就是人们私下里对你的评价</a:t>
            </a:r>
            <a:r>
              <a:rPr lang="zh-CN" altLang="en-US" sz="1400">
                <a:solidFill>
                  <a:schemeClr val="bg1"/>
                </a:solidFill>
                <a:latin typeface="Adobe Arabic"/>
                <a:ea typeface="微软雅黑"/>
                <a:cs typeface="+mn-ea"/>
                <a:sym typeface="+mn-lt"/>
              </a:rPr>
              <a:t>。而这个评价映射到品牌的拥有者身上，就是给拥有者带来溢价、产生增值的一种无形的资产，增值的源泉来自于消费者心中形成的对品牌载体本身的印象和感受。</a:t>
            </a:r>
            <a:endParaRPr lang="zh-CN" altLang="en-US" sz="1400" b="1">
              <a:solidFill>
                <a:schemeClr val="bg1"/>
              </a:solidFill>
              <a:latin typeface="Adobe Arabic"/>
              <a:ea typeface="微软雅黑"/>
              <a:cs typeface="+mn-ea"/>
              <a:sym typeface="+mn-lt"/>
            </a:endParaRPr>
          </a:p>
        </p:txBody>
      </p:sp>
      <p:sp>
        <p:nvSpPr>
          <p:cNvPr id="13" name="TextBox 7"/>
          <p:cNvSpPr>
            <a:spLocks noChangeArrowheads="1"/>
          </p:cNvSpPr>
          <p:nvPr/>
        </p:nvSpPr>
        <p:spPr>
          <a:xfrm>
            <a:off x="768350" y="2455863"/>
            <a:ext cx="6440318" cy="118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美国著名的营销学者、被誉为“现代营销学之父”的菲利普</a:t>
            </a:r>
            <a:r>
              <a:rPr kumimoji="0" lang="en-US" altLang="zh-CN"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科特勒（</a:t>
            </a:r>
            <a:r>
              <a:rPr kumimoji="0" lang="en-US" altLang="zh-CN"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Philip Kotler</a:t>
            </a:r>
            <a:r>
              <a:rPr kumimoji="0" lang="zh-CN" altLang="en-US"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）将品牌的定义表述为：“</a:t>
            </a:r>
            <a:r>
              <a:rPr kumimoji="0" lang="zh-CN" altLang="en-US" sz="1400" b="1"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品牌是一种名称、术语、标记、符号或设计，或是它们的组合运用，其目的是借以辨认某个销售者或某群销售者的产品或服务，并使之同竞争对手的产品和服务区别开来</a:t>
            </a:r>
            <a:r>
              <a:rPr kumimoji="0" lang="zh-CN" altLang="en-US" sz="1400" b="0"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rPr>
              <a:t>”。</a:t>
            </a:r>
            <a:endParaRPr kumimoji="0" lang="zh-CN" altLang="en-US" sz="1400" b="1" i="0" u="none" strike="noStrike" kern="1200" cap="none" spc="0" normalizeH="0" baseline="0" noProof="0">
              <a:ln>
                <a:noFill/>
              </a:ln>
              <a:solidFill>
                <a:schemeClr val="tx1">
                  <a:lumMod val="85000"/>
                  <a:lumOff val="15000"/>
                </a:schemeClr>
              </a:solidFill>
              <a:uLnTx/>
              <a:uFillTx/>
              <a:latin typeface="Adobe Arabic"/>
              <a:ea typeface="微软雅黑"/>
              <a:cs typeface="+mn-ea"/>
              <a:sym typeface="+mn-lt"/>
            </a:endParaRPr>
          </a:p>
        </p:txBody>
      </p:sp>
      <p:sp>
        <p:nvSpPr>
          <p:cNvPr id="14" name="LFPPT网 www.Lfppt.com"/>
          <p:cNvSpPr>
            <a:spLocks noChangeArrowheads="1"/>
          </p:cNvSpPr>
          <p:nvPr/>
        </p:nvSpPr>
        <p:spPr>
          <a:xfrm>
            <a:off x="766676" y="3678644"/>
            <a:ext cx="6619546" cy="118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该定义表述的是品牌的原始概念，即品牌在物质层面上的意义，它本质是一种商品区别于另一种商品的标识（</a:t>
            </a:r>
            <a:r>
              <a:rPr kumimoji="0" lang="en-US" altLang="zh-CN"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brand</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），用以表示“</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独家制造、质量保证</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”，如果没有</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brand</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，“不是我干的，不关我的事”；有了</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brand</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之后，“</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冤有头债有主，包修包换包退</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25" name="组合"/>
          <p:cNvGrpSpPr/>
          <p:nvPr/>
        </p:nvGrpSpPr>
        <p:grpSpPr>
          <a:xfrm>
            <a:off x="681393" y="1600569"/>
            <a:ext cx="3530129" cy="538085"/>
            <a:chOff x="681393" y="1600569"/>
            <a:chExt cx="3530129" cy="538085"/>
          </a:xfrm>
        </p:grpSpPr>
        <p:sp>
          <p:nvSpPr>
            <p:cNvPr id="15" name="TextBox 6"/>
            <p:cNvSpPr>
              <a:spLocks noChangeArrowheads="1"/>
            </p:cNvSpPr>
            <p:nvPr/>
          </p:nvSpPr>
          <p:spPr>
            <a:xfrm>
              <a:off x="1260070" y="1600569"/>
              <a:ext cx="2951452"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rPr>
                <a:t>品牌的定义</a:t>
              </a:r>
            </a:p>
          </p:txBody>
        </p:sp>
        <p:grpSp>
          <p:nvGrpSpPr>
            <p:cNvPr id="17" name="组合"/>
            <p:cNvGrpSpPr/>
            <p:nvPr/>
          </p:nvGrpSpPr>
          <p:grpSpPr>
            <a:xfrm>
              <a:off x="681393" y="1657716"/>
              <a:ext cx="480838" cy="480938"/>
              <a:chOff x="9649593" y="838200"/>
              <a:chExt cx="1595960" cy="1596294"/>
            </a:xfrm>
          </p:grpSpPr>
          <p:grpSp>
            <p:nvGrpSpPr>
              <p:cNvPr id="18" name="组合 17"/>
              <p:cNvGrpSpPr/>
              <p:nvPr/>
            </p:nvGrpSpPr>
            <p:grpSpPr>
              <a:xfrm>
                <a:off x="9649593" y="838200"/>
                <a:ext cx="1595960" cy="1596294"/>
                <a:chOff x="1860461" y="3551798"/>
                <a:chExt cx="1786768" cy="1787144"/>
              </a:xfrm>
            </p:grpSpPr>
            <p:sp>
              <p:nvSpPr>
                <p:cNvPr id="20" name="任意多边形 31"/>
                <p:cNvSpPr>
                  <a:spLocks noChangeAspect="1"/>
                </p:cNvSpPr>
                <p:nvPr/>
              </p:nvSpPr>
              <p:spPr>
                <a:xfrm rot="5400000">
                  <a:off x="1860273" y="3551986"/>
                  <a:ext cx="1787144" cy="178676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chemeClr val="bg1"/>
                </a:solidFill>
                <a:ln w="9525">
                  <a:solidFill>
                    <a:srgbClr val="6AC1C3"/>
                  </a:solid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任意多边形 32"/>
                <p:cNvSpPr>
                  <a:spLocks noChangeAspect="1"/>
                </p:cNvSpPr>
                <p:nvPr/>
              </p:nvSpPr>
              <p:spPr>
                <a:xfrm rot="5400000">
                  <a:off x="1987517" y="3681578"/>
                  <a:ext cx="1532658" cy="1532336"/>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9525">
                  <a:solidFill>
                    <a:srgbClr val="6AC1C3"/>
                  </a:solidFill>
                </a:ln>
                <a:effectLst>
                  <a:outerShdw blurRad="63500" sx="101000" sy="101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9" name="Freeform 87"/>
              <p:cNvSpPr>
                <a:spLocks noChangeArrowheads="1"/>
              </p:cNvSpPr>
              <p:nvPr/>
            </p:nvSpPr>
            <p:spPr>
              <a:xfrm>
                <a:off x="10201590" y="1385311"/>
                <a:ext cx="491966" cy="502072"/>
              </a:xfrm>
              <a:custGeom>
                <a:avLst/>
                <a:gdLst>
                  <a:gd name="T0" fmla="*/ 187705 w 426"/>
                  <a:gd name="T1" fmla="*/ 115822 h 435"/>
                  <a:gd name="T2" fmla="*/ 187705 w 426"/>
                  <a:gd name="T3" fmla="*/ 115822 h 435"/>
                  <a:gd name="T4" fmla="*/ 115888 w 426"/>
                  <a:gd name="T5" fmla="*/ 188143 h 435"/>
                  <a:gd name="T6" fmla="*/ 42982 w 426"/>
                  <a:gd name="T7" fmla="*/ 115822 h 435"/>
                  <a:gd name="T8" fmla="*/ 47878 w 426"/>
                  <a:gd name="T9" fmla="*/ 106034 h 435"/>
                  <a:gd name="T10" fmla="*/ 0 w 426"/>
                  <a:gd name="T11" fmla="*/ 106034 h 435"/>
                  <a:gd name="T12" fmla="*/ 0 w 426"/>
                  <a:gd name="T13" fmla="*/ 197387 h 435"/>
                  <a:gd name="T14" fmla="*/ 33733 w 426"/>
                  <a:gd name="T15" fmla="*/ 235994 h 435"/>
                  <a:gd name="T16" fmla="*/ 197498 w 426"/>
                  <a:gd name="T17" fmla="*/ 235994 h 435"/>
                  <a:gd name="T18" fmla="*/ 231231 w 426"/>
                  <a:gd name="T19" fmla="*/ 197387 h 435"/>
                  <a:gd name="T20" fmla="*/ 231231 w 426"/>
                  <a:gd name="T21" fmla="*/ 106034 h 435"/>
                  <a:gd name="T22" fmla="*/ 183353 w 426"/>
                  <a:gd name="T23" fmla="*/ 106034 h 435"/>
                  <a:gd name="T24" fmla="*/ 187705 w 426"/>
                  <a:gd name="T25" fmla="*/ 115822 h 435"/>
                  <a:gd name="T26" fmla="*/ 197498 w 426"/>
                  <a:gd name="T27" fmla="*/ 0 h 435"/>
                  <a:gd name="T28" fmla="*/ 197498 w 426"/>
                  <a:gd name="T29" fmla="*/ 0 h 435"/>
                  <a:gd name="T30" fmla="*/ 33733 w 426"/>
                  <a:gd name="T31" fmla="*/ 0 h 435"/>
                  <a:gd name="T32" fmla="*/ 0 w 426"/>
                  <a:gd name="T33" fmla="*/ 38607 h 435"/>
                  <a:gd name="T34" fmla="*/ 0 w 426"/>
                  <a:gd name="T35" fmla="*/ 77215 h 435"/>
                  <a:gd name="T36" fmla="*/ 57672 w 426"/>
                  <a:gd name="T37" fmla="*/ 77215 h 435"/>
                  <a:gd name="T38" fmla="*/ 115888 w 426"/>
                  <a:gd name="T39" fmla="*/ 48395 h 435"/>
                  <a:gd name="T40" fmla="*/ 173559 w 426"/>
                  <a:gd name="T41" fmla="*/ 77215 h 435"/>
                  <a:gd name="T42" fmla="*/ 231231 w 426"/>
                  <a:gd name="T43" fmla="*/ 77215 h 435"/>
                  <a:gd name="T44" fmla="*/ 231231 w 426"/>
                  <a:gd name="T45" fmla="*/ 38607 h 435"/>
                  <a:gd name="T46" fmla="*/ 197498 w 426"/>
                  <a:gd name="T47" fmla="*/ 0 h 435"/>
                  <a:gd name="T48" fmla="*/ 212188 w 426"/>
                  <a:gd name="T49" fmla="*/ 48395 h 435"/>
                  <a:gd name="T50" fmla="*/ 212188 w 426"/>
                  <a:gd name="T51" fmla="*/ 48395 h 435"/>
                  <a:gd name="T52" fmla="*/ 207292 w 426"/>
                  <a:gd name="T53" fmla="*/ 52745 h 435"/>
                  <a:gd name="T54" fmla="*/ 187705 w 426"/>
                  <a:gd name="T55" fmla="*/ 52745 h 435"/>
                  <a:gd name="T56" fmla="*/ 178456 w 426"/>
                  <a:gd name="T57" fmla="*/ 48395 h 435"/>
                  <a:gd name="T58" fmla="*/ 178456 w 426"/>
                  <a:gd name="T59" fmla="*/ 28820 h 435"/>
                  <a:gd name="T60" fmla="*/ 187705 w 426"/>
                  <a:gd name="T61" fmla="*/ 19576 h 435"/>
                  <a:gd name="T62" fmla="*/ 207292 w 426"/>
                  <a:gd name="T63" fmla="*/ 19576 h 435"/>
                  <a:gd name="T64" fmla="*/ 212188 w 426"/>
                  <a:gd name="T65" fmla="*/ 28820 h 435"/>
                  <a:gd name="T66" fmla="*/ 212188 w 426"/>
                  <a:gd name="T67" fmla="*/ 48395 h 435"/>
                  <a:gd name="T68" fmla="*/ 158869 w 426"/>
                  <a:gd name="T69" fmla="*/ 115822 h 435"/>
                  <a:gd name="T70" fmla="*/ 158869 w 426"/>
                  <a:gd name="T71" fmla="*/ 115822 h 435"/>
                  <a:gd name="T72" fmla="*/ 115888 w 426"/>
                  <a:gd name="T73" fmla="*/ 72321 h 435"/>
                  <a:gd name="T74" fmla="*/ 71818 w 426"/>
                  <a:gd name="T75" fmla="*/ 115822 h 435"/>
                  <a:gd name="T76" fmla="*/ 115888 w 426"/>
                  <a:gd name="T77" fmla="*/ 159323 h 435"/>
                  <a:gd name="T78" fmla="*/ 158869 w 426"/>
                  <a:gd name="T79" fmla="*/ 115822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rgbClr val="6AC1C3"/>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pic>
        <p:nvPicPr>
          <p:cNvPr id="24" name="图片 23" descr="桌子上放着笔记本电脑和键盘&#10;&#10;描述已自动生成"/>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670307" y="1973818"/>
            <a:ext cx="3916560" cy="2611367"/>
          </a:xfrm>
          <a:prstGeom prst="snip2DiagRect">
            <a:avLst>
              <a:gd name="adj1" fmla="val 12178"/>
              <a:gd name="adj2" fmla="val 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125391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rLst="">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2"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rLst="">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3"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rLs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rLs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barn(inVertical)" prLst="">
                                      <p:cBhvr>
                                        <p:cTn id="36" dur="500"/>
                                        <p:tgtEl>
                                          <p:spTgt spid="22"/>
                                        </p:tgtEl>
                                      </p:cBhvr>
                                    </p:animEffect>
                                  </p:childTnLst>
                                </p:cTn>
                              </p:par>
                              <p:par>
                                <p:cTn id="37" presetID="16" presetClass="entr" presetSubtype="21" fill="hold" grpId="1"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rLst="">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1"/>
      <p:bldP spid="13" grpId="2"/>
      <p:bldP spid="14" grpId="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p:cNvGrpSpPr/>
          <p:nvPr/>
        </p:nvGrpSpPr>
        <p:grpSpPr>
          <a:xfrm>
            <a:off x="371122" y="276376"/>
            <a:ext cx="4156132" cy="646705"/>
            <a:chOff x="371122" y="276376"/>
            <a:chExt cx="4156132" cy="646705"/>
          </a:xfrm>
        </p:grpSpPr>
        <p:sp>
          <p:nvSpPr>
            <p:cNvPr id="3" name="矩形 2"/>
            <p:cNvSpPr/>
            <p:nvPr/>
          </p:nvSpPr>
          <p:spPr>
            <a:xfrm>
              <a:off x="1162230" y="351200"/>
              <a:ext cx="3365024"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品牌的定义及分类</a:t>
              </a:r>
              <a:endParaRPr lang="zh-CN" altLang="en-US" sz="2800" b="1" spc="300">
                <a:latin typeface="微软雅黑" panose="020B0503020204020204" pitchFamily="34" charset="-122"/>
                <a:ea typeface="微软雅黑" panose="020B0503020204020204" pitchFamily="34" charset="-122"/>
              </a:endParaRPr>
            </a:p>
          </p:txBody>
        </p:sp>
        <p:grpSp>
          <p:nvGrpSpPr>
            <p:cNvPr id="4" name="组合"/>
            <p:cNvGrpSpPr/>
            <p:nvPr/>
          </p:nvGrpSpPr>
          <p:grpSpPr>
            <a:xfrm>
              <a:off x="371122" y="276376"/>
              <a:ext cx="705826" cy="646705"/>
              <a:chOff x="371122" y="276376"/>
              <a:chExt cx="705826" cy="646705"/>
            </a:xfrm>
          </p:grpSpPr>
          <p:grpSp>
            <p:nvGrpSpPr>
              <p:cNvPr id="5" name="组合 4"/>
              <p:cNvGrpSpPr/>
              <p:nvPr/>
            </p:nvGrpSpPr>
            <p:grpSpPr>
              <a:xfrm>
                <a:off x="371122" y="276376"/>
                <a:ext cx="705826" cy="646705"/>
                <a:chOff x="1037872" y="790726"/>
                <a:chExt cx="705826" cy="646705"/>
              </a:xfrm>
            </p:grpSpPr>
            <p:sp>
              <p:nvSpPr>
                <p:cNvPr id="7"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6"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9" name="组合"/>
          <p:cNvGrpSpPr/>
          <p:nvPr/>
        </p:nvGrpSpPr>
        <p:grpSpPr>
          <a:xfrm>
            <a:off x="594436" y="1460869"/>
            <a:ext cx="3530129" cy="538085"/>
            <a:chOff x="681393" y="1600569"/>
            <a:chExt cx="3530129" cy="538085"/>
          </a:xfrm>
        </p:grpSpPr>
        <p:sp>
          <p:nvSpPr>
            <p:cNvPr id="10" name="TextBox 6"/>
            <p:cNvSpPr>
              <a:spLocks noChangeArrowheads="1"/>
            </p:cNvSpPr>
            <p:nvPr/>
          </p:nvSpPr>
          <p:spPr>
            <a:xfrm>
              <a:off x="1260070" y="1600569"/>
              <a:ext cx="2951452"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rPr>
                <a:t>品牌的分类</a:t>
              </a:r>
            </a:p>
          </p:txBody>
        </p:sp>
        <p:grpSp>
          <p:nvGrpSpPr>
            <p:cNvPr id="11" name="组合"/>
            <p:cNvGrpSpPr/>
            <p:nvPr/>
          </p:nvGrpSpPr>
          <p:grpSpPr>
            <a:xfrm>
              <a:off x="681393" y="1657716"/>
              <a:ext cx="480838" cy="480938"/>
              <a:chOff x="9649593" y="838200"/>
              <a:chExt cx="1595960" cy="1596294"/>
            </a:xfrm>
          </p:grpSpPr>
          <p:grpSp>
            <p:nvGrpSpPr>
              <p:cNvPr id="12" name="组合 11"/>
              <p:cNvGrpSpPr/>
              <p:nvPr/>
            </p:nvGrpSpPr>
            <p:grpSpPr>
              <a:xfrm>
                <a:off x="9649593" y="838200"/>
                <a:ext cx="1595960" cy="1596294"/>
                <a:chOff x="1860461" y="3551798"/>
                <a:chExt cx="1786768" cy="1787144"/>
              </a:xfrm>
            </p:grpSpPr>
            <p:sp>
              <p:nvSpPr>
                <p:cNvPr id="14" name="任意多边形 31"/>
                <p:cNvSpPr>
                  <a:spLocks noChangeAspect="1"/>
                </p:cNvSpPr>
                <p:nvPr/>
              </p:nvSpPr>
              <p:spPr>
                <a:xfrm rot="5400000">
                  <a:off x="1860273" y="3551986"/>
                  <a:ext cx="1787144" cy="178676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chemeClr val="bg1"/>
                </a:solidFill>
                <a:ln w="9525">
                  <a:solidFill>
                    <a:srgbClr val="6AC1C3"/>
                  </a:solid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任意多边形 32"/>
                <p:cNvSpPr>
                  <a:spLocks noChangeAspect="1"/>
                </p:cNvSpPr>
                <p:nvPr/>
              </p:nvSpPr>
              <p:spPr>
                <a:xfrm rot="5400000">
                  <a:off x="1987517" y="3681578"/>
                  <a:ext cx="1532658" cy="1532336"/>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9525">
                  <a:solidFill>
                    <a:srgbClr val="6AC1C3"/>
                  </a:solidFill>
                </a:ln>
                <a:effectLst>
                  <a:outerShdw blurRad="63500" sx="101000" sy="101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Freeform 87"/>
              <p:cNvSpPr>
                <a:spLocks noChangeArrowheads="1"/>
              </p:cNvSpPr>
              <p:nvPr/>
            </p:nvSpPr>
            <p:spPr>
              <a:xfrm>
                <a:off x="10201590" y="1385311"/>
                <a:ext cx="491966" cy="502072"/>
              </a:xfrm>
              <a:custGeom>
                <a:avLst/>
                <a:gdLst>
                  <a:gd name="T0" fmla="*/ 187705 w 426"/>
                  <a:gd name="T1" fmla="*/ 115822 h 435"/>
                  <a:gd name="T2" fmla="*/ 187705 w 426"/>
                  <a:gd name="T3" fmla="*/ 115822 h 435"/>
                  <a:gd name="T4" fmla="*/ 115888 w 426"/>
                  <a:gd name="T5" fmla="*/ 188143 h 435"/>
                  <a:gd name="T6" fmla="*/ 42982 w 426"/>
                  <a:gd name="T7" fmla="*/ 115822 h 435"/>
                  <a:gd name="T8" fmla="*/ 47878 w 426"/>
                  <a:gd name="T9" fmla="*/ 106034 h 435"/>
                  <a:gd name="T10" fmla="*/ 0 w 426"/>
                  <a:gd name="T11" fmla="*/ 106034 h 435"/>
                  <a:gd name="T12" fmla="*/ 0 w 426"/>
                  <a:gd name="T13" fmla="*/ 197387 h 435"/>
                  <a:gd name="T14" fmla="*/ 33733 w 426"/>
                  <a:gd name="T15" fmla="*/ 235994 h 435"/>
                  <a:gd name="T16" fmla="*/ 197498 w 426"/>
                  <a:gd name="T17" fmla="*/ 235994 h 435"/>
                  <a:gd name="T18" fmla="*/ 231231 w 426"/>
                  <a:gd name="T19" fmla="*/ 197387 h 435"/>
                  <a:gd name="T20" fmla="*/ 231231 w 426"/>
                  <a:gd name="T21" fmla="*/ 106034 h 435"/>
                  <a:gd name="T22" fmla="*/ 183353 w 426"/>
                  <a:gd name="T23" fmla="*/ 106034 h 435"/>
                  <a:gd name="T24" fmla="*/ 187705 w 426"/>
                  <a:gd name="T25" fmla="*/ 115822 h 435"/>
                  <a:gd name="T26" fmla="*/ 197498 w 426"/>
                  <a:gd name="T27" fmla="*/ 0 h 435"/>
                  <a:gd name="T28" fmla="*/ 197498 w 426"/>
                  <a:gd name="T29" fmla="*/ 0 h 435"/>
                  <a:gd name="T30" fmla="*/ 33733 w 426"/>
                  <a:gd name="T31" fmla="*/ 0 h 435"/>
                  <a:gd name="T32" fmla="*/ 0 w 426"/>
                  <a:gd name="T33" fmla="*/ 38607 h 435"/>
                  <a:gd name="T34" fmla="*/ 0 w 426"/>
                  <a:gd name="T35" fmla="*/ 77215 h 435"/>
                  <a:gd name="T36" fmla="*/ 57672 w 426"/>
                  <a:gd name="T37" fmla="*/ 77215 h 435"/>
                  <a:gd name="T38" fmla="*/ 115888 w 426"/>
                  <a:gd name="T39" fmla="*/ 48395 h 435"/>
                  <a:gd name="T40" fmla="*/ 173559 w 426"/>
                  <a:gd name="T41" fmla="*/ 77215 h 435"/>
                  <a:gd name="T42" fmla="*/ 231231 w 426"/>
                  <a:gd name="T43" fmla="*/ 77215 h 435"/>
                  <a:gd name="T44" fmla="*/ 231231 w 426"/>
                  <a:gd name="T45" fmla="*/ 38607 h 435"/>
                  <a:gd name="T46" fmla="*/ 197498 w 426"/>
                  <a:gd name="T47" fmla="*/ 0 h 435"/>
                  <a:gd name="T48" fmla="*/ 212188 w 426"/>
                  <a:gd name="T49" fmla="*/ 48395 h 435"/>
                  <a:gd name="T50" fmla="*/ 212188 w 426"/>
                  <a:gd name="T51" fmla="*/ 48395 h 435"/>
                  <a:gd name="T52" fmla="*/ 207292 w 426"/>
                  <a:gd name="T53" fmla="*/ 52745 h 435"/>
                  <a:gd name="T54" fmla="*/ 187705 w 426"/>
                  <a:gd name="T55" fmla="*/ 52745 h 435"/>
                  <a:gd name="T56" fmla="*/ 178456 w 426"/>
                  <a:gd name="T57" fmla="*/ 48395 h 435"/>
                  <a:gd name="T58" fmla="*/ 178456 w 426"/>
                  <a:gd name="T59" fmla="*/ 28820 h 435"/>
                  <a:gd name="T60" fmla="*/ 187705 w 426"/>
                  <a:gd name="T61" fmla="*/ 19576 h 435"/>
                  <a:gd name="T62" fmla="*/ 207292 w 426"/>
                  <a:gd name="T63" fmla="*/ 19576 h 435"/>
                  <a:gd name="T64" fmla="*/ 212188 w 426"/>
                  <a:gd name="T65" fmla="*/ 28820 h 435"/>
                  <a:gd name="T66" fmla="*/ 212188 w 426"/>
                  <a:gd name="T67" fmla="*/ 48395 h 435"/>
                  <a:gd name="T68" fmla="*/ 158869 w 426"/>
                  <a:gd name="T69" fmla="*/ 115822 h 435"/>
                  <a:gd name="T70" fmla="*/ 158869 w 426"/>
                  <a:gd name="T71" fmla="*/ 115822 h 435"/>
                  <a:gd name="T72" fmla="*/ 115888 w 426"/>
                  <a:gd name="T73" fmla="*/ 72321 h 435"/>
                  <a:gd name="T74" fmla="*/ 71818 w 426"/>
                  <a:gd name="T75" fmla="*/ 115822 h 435"/>
                  <a:gd name="T76" fmla="*/ 115888 w 426"/>
                  <a:gd name="T77" fmla="*/ 159323 h 435"/>
                  <a:gd name="T78" fmla="*/ 158869 w 426"/>
                  <a:gd name="T79" fmla="*/ 115822 h 4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rgbClr val="6AC1C3"/>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sp>
        <p:nvSpPr>
          <p:cNvPr id="16" name="TextBox 6"/>
          <p:cNvSpPr>
            <a:spLocks noChangeArrowheads="1"/>
          </p:cNvSpPr>
          <p:nvPr/>
        </p:nvSpPr>
        <p:spPr>
          <a:xfrm>
            <a:off x="681393" y="3071813"/>
            <a:ext cx="11088688"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根据品牌知名度的辐射区域划分：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区域品牌、国内品牌、国际品牌。 </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根据品牌的生命周期长短划分：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短期品牌、长期品牌。</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根据品牌强度划分：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顶级品牌、强势品牌、弱势品牌。</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根据品牌地位划分：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领导品牌、挑战品牌、跟随品牌。</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根据产品生产经营的不同环节划分：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制造商品牌、经营商</a:t>
            </a:r>
            <a:r>
              <a:rPr kumimoji="0" lang="en-US" altLang="zh-CN"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中间商品牌。</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根据品牌来源划分：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自有品牌、外来品牌、嫁接品牌</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。外来品牌是指企业通过特许经营、兼并、收购或其他形式而取得的品牌。嫁接品牌主要指通过合资、合作方式形成的带有双方品牌的新产品，如索尼</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爱立信手机。</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根据品牌层次的不同进行划分：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公司品牌、产品大类品牌、产品线品牌、子品牌</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等。</a:t>
            </a:r>
          </a:p>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根据品牌的主体不同：</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个人品牌、组织品牌、地理品牌</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（城市、国家）等。</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7" name="组合"/>
          <p:cNvGrpSpPr/>
          <p:nvPr/>
        </p:nvGrpSpPr>
        <p:grpSpPr>
          <a:xfrm>
            <a:off x="681393" y="2368550"/>
            <a:ext cx="5133975" cy="514350"/>
            <a:chOff x="0" y="0"/>
            <a:chExt cx="5133725" cy="514248"/>
          </a:xfrm>
          <a:solidFill>
            <a:srgbClr val="6AC1C3"/>
          </a:solidFill>
        </p:grpSpPr>
        <p:sp>
          <p:nvSpPr>
            <p:cNvPr id="18" name="圆角矩形 19"/>
            <p:cNvSpPr>
              <a:spLocks noChangeArrowheads="1"/>
            </p:cNvSpPr>
            <p:nvPr/>
          </p:nvSpPr>
          <p:spPr>
            <a:xfrm>
              <a:off x="0" y="0"/>
              <a:ext cx="5133725" cy="514248"/>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19" name="TextBox 6"/>
            <p:cNvSpPr>
              <a:spLocks noChangeArrowheads="1"/>
            </p:cNvSpPr>
            <p:nvPr/>
          </p:nvSpPr>
          <p:spPr>
            <a:xfrm>
              <a:off x="864" y="30908"/>
              <a:ext cx="5132861" cy="4315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prstClr val="white"/>
                  </a:solidFill>
                  <a:effectLst/>
                  <a:uLnTx/>
                  <a:uFillTx/>
                  <a:latin typeface="Adobe Arabic"/>
                  <a:ea typeface="微软雅黑"/>
                  <a:cs typeface="+mn-ea"/>
                  <a:sym typeface="+mn-lt"/>
                </a:rPr>
                <a:t>品牌可以依据不同的标准划分为不同的种类： </a:t>
              </a:r>
            </a:p>
          </p:txBody>
        </p:sp>
      </p:grpSp>
      <p:pic>
        <p:nvPicPr>
          <p:cNvPr id="21" name="图形 20" descr="钢笔书法"/>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957584" y="1256997"/>
            <a:ext cx="3251806" cy="3251806"/>
          </a:xfrm>
          <a:prstGeom prst="rect">
            <a:avLst/>
          </a:prstGeom>
        </p:spPr>
      </p:pic>
    </p:spTree>
    <p:extLst>
      <p:ext uri="{BB962C8B-B14F-4D97-AF65-F5344CB8AC3E}">
        <p14:creationId xmlns:p14="http://schemas.microsoft.com/office/powerpoint/2010/main" val="80774091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rLs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rLst="">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rLst="">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rLst="">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xEl>
                                              <p:pRg st="0" end="0"/>
                                            </p:txEl>
                                          </p:spTgt>
                                        </p:tgtEl>
                                        <p:attrNameLst>
                                          <p:attrName>style.visibility</p:attrName>
                                        </p:attrNameLst>
                                      </p:cBhvr>
                                      <p:to>
                                        <p:strVal val="visible"/>
                                      </p:to>
                                    </p:set>
                                    <p:animEffect transition="in" filter="fade" prLst="">
                                      <p:cBhvr>
                                        <p:cTn id="29" dur="500"/>
                                        <p:tgtEl>
                                          <p:spTgt spid="16">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xEl>
                                              <p:pRg st="1" end="1"/>
                                            </p:txEl>
                                          </p:spTgt>
                                        </p:tgtEl>
                                        <p:attrNameLst>
                                          <p:attrName>style.visibility</p:attrName>
                                        </p:attrNameLst>
                                      </p:cBhvr>
                                      <p:to>
                                        <p:strVal val="visible"/>
                                      </p:to>
                                    </p:set>
                                    <p:animEffect transition="in" filter="fade" prLst="">
                                      <p:cBhvr>
                                        <p:cTn id="34" dur="500"/>
                                        <p:tgtEl>
                                          <p:spTgt spid="16">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xEl>
                                              <p:pRg st="2" end="2"/>
                                            </p:txEl>
                                          </p:spTgt>
                                        </p:tgtEl>
                                        <p:attrNameLst>
                                          <p:attrName>style.visibility</p:attrName>
                                        </p:attrNameLst>
                                      </p:cBhvr>
                                      <p:to>
                                        <p:strVal val="visible"/>
                                      </p:to>
                                    </p:set>
                                    <p:animEffect transition="in" filter="fade" prLst="">
                                      <p:cBhvr>
                                        <p:cTn id="39" dur="500"/>
                                        <p:tgtEl>
                                          <p:spTgt spid="16">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xEl>
                                              <p:pRg st="3" end="3"/>
                                            </p:txEl>
                                          </p:spTgt>
                                        </p:tgtEl>
                                        <p:attrNameLst>
                                          <p:attrName>style.visibility</p:attrName>
                                        </p:attrNameLst>
                                      </p:cBhvr>
                                      <p:to>
                                        <p:strVal val="visible"/>
                                      </p:to>
                                    </p:set>
                                    <p:animEffect transition="in" filter="fade" prLst="">
                                      <p:cBhvr>
                                        <p:cTn id="44" dur="500"/>
                                        <p:tgtEl>
                                          <p:spTgt spid="16">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xEl>
                                              <p:pRg st="4" end="4"/>
                                            </p:txEl>
                                          </p:spTgt>
                                        </p:tgtEl>
                                        <p:attrNameLst>
                                          <p:attrName>style.visibility</p:attrName>
                                        </p:attrNameLst>
                                      </p:cBhvr>
                                      <p:to>
                                        <p:strVal val="visible"/>
                                      </p:to>
                                    </p:set>
                                    <p:animEffect transition="in" filter="fade" prLst="">
                                      <p:cBhvr>
                                        <p:cTn id="49" dur="500"/>
                                        <p:tgtEl>
                                          <p:spTgt spid="16">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6">
                                            <p:txEl>
                                              <p:pRg st="5" end="5"/>
                                            </p:txEl>
                                          </p:spTgt>
                                        </p:tgtEl>
                                        <p:attrNameLst>
                                          <p:attrName>style.visibility</p:attrName>
                                        </p:attrNameLst>
                                      </p:cBhvr>
                                      <p:to>
                                        <p:strVal val="visible"/>
                                      </p:to>
                                    </p:set>
                                    <p:animEffect transition="in" filter="fade" prLst="">
                                      <p:cBhvr>
                                        <p:cTn id="54" dur="500"/>
                                        <p:tgtEl>
                                          <p:spTgt spid="16">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6">
                                            <p:txEl>
                                              <p:pRg st="6" end="6"/>
                                            </p:txEl>
                                          </p:spTgt>
                                        </p:tgtEl>
                                        <p:attrNameLst>
                                          <p:attrName>style.visibility</p:attrName>
                                        </p:attrNameLst>
                                      </p:cBhvr>
                                      <p:to>
                                        <p:strVal val="visible"/>
                                      </p:to>
                                    </p:set>
                                    <p:animEffect transition="in" filter="fade" prLst="">
                                      <p:cBhvr>
                                        <p:cTn id="59" dur="500"/>
                                        <p:tgtEl>
                                          <p:spTgt spid="16">
                                            <p:txEl>
                                              <p:pRg st="6" end="6"/>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6">
                                            <p:txEl>
                                              <p:pRg st="7" end="7"/>
                                            </p:txEl>
                                          </p:spTgt>
                                        </p:tgtEl>
                                        <p:attrNameLst>
                                          <p:attrName>style.visibility</p:attrName>
                                        </p:attrNameLst>
                                      </p:cBhvr>
                                      <p:to>
                                        <p:strVal val="visible"/>
                                      </p:to>
                                    </p:set>
                                    <p:animEffect transition="in" filter="fade" prLst="">
                                      <p:cBhvr>
                                        <p:cTn id="64" dur="500"/>
                                        <p:tgtEl>
                                          <p:spTgt spid="1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20" name="组合"/>
          <p:cNvGrpSpPr/>
          <p:nvPr/>
        </p:nvGrpSpPr>
        <p:grpSpPr>
          <a:xfrm>
            <a:off x="3486150" y="2670175"/>
            <a:ext cx="5486400" cy="3200400"/>
            <a:chOff x="0" y="0"/>
            <a:chExt cx="5486400" cy="3200400"/>
          </a:xfrm>
        </p:grpSpPr>
        <p:sp>
          <p:nvSpPr>
            <p:cNvPr id="13340" name="Oval 9"/>
            <p:cNvSpPr>
              <a:spLocks noChangeArrowheads="1"/>
            </p:cNvSpPr>
            <p:nvPr/>
          </p:nvSpPr>
          <p:spPr>
            <a:xfrm>
              <a:off x="1822772" y="794128"/>
              <a:ext cx="1840855" cy="1840855"/>
            </a:xfrm>
            <a:prstGeom prst="ellipse">
              <a:avLst/>
            </a:prstGeom>
            <a:solidFill>
              <a:srgbClr val="6AC1C3"/>
            </a:solidFill>
            <a:ln w="9525">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1" name="Rectangle 10"/>
            <p:cNvSpPr>
              <a:spLocks noChangeArrowheads="1"/>
            </p:cNvSpPr>
            <p:nvPr/>
          </p:nvSpPr>
          <p:spPr>
            <a:xfrm>
              <a:off x="2092359" y="1063715"/>
              <a:ext cx="1301681" cy="130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420" tIns="58420" rIns="58420" bIns="5842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4600" b="0" i="0" u="none" strike="noStrike" kern="1200" cap="none" spc="0" normalizeH="0" baseline="0" noProof="0">
                  <a:ln>
                    <a:noFill/>
                  </a:ln>
                  <a:solidFill>
                    <a:srgbClr val="FFFFFF"/>
                  </a:solidFill>
                  <a:effectLst/>
                  <a:uLnTx/>
                  <a:uFillTx/>
                  <a:latin typeface="Adobe Arabic"/>
                  <a:ea typeface="微软雅黑"/>
                  <a:cs typeface="+mn-ea"/>
                  <a:sym typeface="+mn-lt"/>
                </a:rPr>
                <a:t>品牌</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2" name="Oval 11"/>
            <p:cNvSpPr>
              <a:spLocks noChangeArrowheads="1"/>
            </p:cNvSpPr>
            <p:nvPr/>
          </p:nvSpPr>
          <p:spPr>
            <a:xfrm>
              <a:off x="2282986" y="56794"/>
              <a:ext cx="920427" cy="920427"/>
            </a:xfrm>
            <a:prstGeom prst="ellipse">
              <a:avLst/>
            </a:prstGeom>
            <a:solidFill>
              <a:srgbClr val="6AC1C3"/>
            </a:solidFill>
            <a:ln w="38100">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3" name="Rectangle 12"/>
            <p:cNvSpPr>
              <a:spLocks noChangeArrowheads="1"/>
            </p:cNvSpPr>
            <p:nvPr/>
          </p:nvSpPr>
          <p:spPr>
            <a:xfrm>
              <a:off x="2417779" y="191587"/>
              <a:ext cx="650841" cy="65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9210" tIns="29210" rIns="29210" bIns="2921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300" b="0" i="0" u="none" strike="noStrike" kern="1200" cap="none" spc="0" normalizeH="0" baseline="0" noProof="0">
                  <a:ln>
                    <a:noFill/>
                  </a:ln>
                  <a:solidFill>
                    <a:srgbClr val="FFFFFF"/>
                  </a:solidFill>
                  <a:effectLst/>
                  <a:uLnTx/>
                  <a:uFillTx/>
                  <a:latin typeface="Adobe Arabic"/>
                  <a:ea typeface="微软雅黑"/>
                  <a:cs typeface="+mn-ea"/>
                  <a:sym typeface="+mn-lt"/>
                </a:rPr>
                <a:t>产品</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4" name="Oval 13"/>
            <p:cNvSpPr>
              <a:spLocks noChangeArrowheads="1"/>
            </p:cNvSpPr>
            <p:nvPr/>
          </p:nvSpPr>
          <p:spPr>
            <a:xfrm>
              <a:off x="3421921" y="884279"/>
              <a:ext cx="920427" cy="920427"/>
            </a:xfrm>
            <a:prstGeom prst="ellipse">
              <a:avLst/>
            </a:prstGeom>
            <a:solidFill>
              <a:srgbClr val="6AC1C3"/>
            </a:solidFill>
            <a:ln w="38100">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5" name="Rectangle 14"/>
            <p:cNvSpPr>
              <a:spLocks noChangeArrowheads="1"/>
            </p:cNvSpPr>
            <p:nvPr/>
          </p:nvSpPr>
          <p:spPr>
            <a:xfrm>
              <a:off x="3556714" y="1019072"/>
              <a:ext cx="650841" cy="65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9210" tIns="29210" rIns="29210" bIns="2921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300" b="0" i="0" u="none" strike="noStrike" kern="1200" cap="none" spc="0" normalizeH="0" baseline="0" noProof="0">
                  <a:ln>
                    <a:noFill/>
                  </a:ln>
                  <a:solidFill>
                    <a:srgbClr val="FFFFFF"/>
                  </a:solidFill>
                  <a:effectLst/>
                  <a:uLnTx/>
                  <a:uFillTx/>
                  <a:latin typeface="Adobe Arabic"/>
                  <a:ea typeface="微软雅黑"/>
                  <a:cs typeface="+mn-ea"/>
                  <a:sym typeface="+mn-lt"/>
                </a:rPr>
                <a:t>商标</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6" name="Oval 15"/>
            <p:cNvSpPr>
              <a:spLocks noChangeArrowheads="1"/>
            </p:cNvSpPr>
            <p:nvPr/>
          </p:nvSpPr>
          <p:spPr>
            <a:xfrm>
              <a:off x="2986886" y="2223177"/>
              <a:ext cx="920427" cy="920427"/>
            </a:xfrm>
            <a:prstGeom prst="ellipse">
              <a:avLst/>
            </a:prstGeom>
            <a:solidFill>
              <a:srgbClr val="6AC1C3"/>
            </a:solidFill>
            <a:ln w="38100">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7" name="Rectangle 16"/>
            <p:cNvSpPr>
              <a:spLocks noChangeArrowheads="1"/>
            </p:cNvSpPr>
            <p:nvPr/>
          </p:nvSpPr>
          <p:spPr>
            <a:xfrm>
              <a:off x="3121679" y="2357970"/>
              <a:ext cx="650841" cy="65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9210" tIns="29210" rIns="29210" bIns="2921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300" b="0" i="0" u="none" strike="noStrike" kern="1200" cap="none" spc="0" normalizeH="0" baseline="0" noProof="0">
                  <a:ln>
                    <a:noFill/>
                  </a:ln>
                  <a:solidFill>
                    <a:srgbClr val="FFFFFF"/>
                  </a:solidFill>
                  <a:effectLst/>
                  <a:uLnTx/>
                  <a:uFillTx/>
                  <a:latin typeface="Adobe Arabic"/>
                  <a:ea typeface="微软雅黑"/>
                  <a:cs typeface="+mn-ea"/>
                  <a:sym typeface="+mn-lt"/>
                </a:rPr>
                <a:t>名牌</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8" name="Oval 17"/>
            <p:cNvSpPr>
              <a:spLocks noChangeArrowheads="1"/>
            </p:cNvSpPr>
            <p:nvPr/>
          </p:nvSpPr>
          <p:spPr>
            <a:xfrm>
              <a:off x="1579085" y="2223177"/>
              <a:ext cx="920427" cy="920427"/>
            </a:xfrm>
            <a:prstGeom prst="ellipse">
              <a:avLst/>
            </a:prstGeom>
            <a:solidFill>
              <a:srgbClr val="6AC1C3"/>
            </a:solidFill>
            <a:ln w="38100">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49" name="Rectangle 18"/>
            <p:cNvSpPr>
              <a:spLocks noChangeArrowheads="1"/>
            </p:cNvSpPr>
            <p:nvPr/>
          </p:nvSpPr>
          <p:spPr>
            <a:xfrm>
              <a:off x="1713878" y="2357970"/>
              <a:ext cx="650841" cy="65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9210" tIns="29210" rIns="29210" bIns="2921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300" b="0" i="0" u="none" strike="noStrike" kern="1200" cap="none" spc="0" normalizeH="0" baseline="0" noProof="0">
                  <a:ln>
                    <a:noFill/>
                  </a:ln>
                  <a:solidFill>
                    <a:srgbClr val="FFFFFF"/>
                  </a:solidFill>
                  <a:effectLst/>
                  <a:uLnTx/>
                  <a:uFillTx/>
                  <a:latin typeface="Adobe Arabic"/>
                  <a:ea typeface="微软雅黑"/>
                  <a:cs typeface="+mn-ea"/>
                  <a:sym typeface="+mn-lt"/>
                </a:rPr>
                <a:t>文化</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50" name="Oval 19"/>
            <p:cNvSpPr>
              <a:spLocks noChangeArrowheads="1"/>
            </p:cNvSpPr>
            <p:nvPr/>
          </p:nvSpPr>
          <p:spPr>
            <a:xfrm>
              <a:off x="1144051" y="884279"/>
              <a:ext cx="920427" cy="920427"/>
            </a:xfrm>
            <a:prstGeom prst="ellipse">
              <a:avLst/>
            </a:prstGeom>
            <a:solidFill>
              <a:srgbClr val="6AC1C3"/>
            </a:solidFill>
            <a:ln w="38100">
              <a:solidFill>
                <a:schemeClr val="bg1"/>
              </a:solidFill>
              <a:bevel/>
            </a:ln>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51" name="Rectangle 20"/>
            <p:cNvSpPr>
              <a:spLocks noChangeArrowheads="1"/>
            </p:cNvSpPr>
            <p:nvPr/>
          </p:nvSpPr>
          <p:spPr>
            <a:xfrm>
              <a:off x="1278844" y="1019072"/>
              <a:ext cx="650841" cy="650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9210" tIns="29210" rIns="29210" bIns="2921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300" b="0" i="0" u="none" strike="noStrike" kern="1200" cap="none" spc="0" normalizeH="0" baseline="0" noProof="0">
                  <a:ln>
                    <a:noFill/>
                  </a:ln>
                  <a:solidFill>
                    <a:srgbClr val="FFFFFF"/>
                  </a:solidFill>
                  <a:effectLst/>
                  <a:uLnTx/>
                  <a:uFillTx/>
                  <a:latin typeface="Adobe Arabic"/>
                  <a:ea typeface="微软雅黑"/>
                  <a:cs typeface="+mn-ea"/>
                  <a:sym typeface="+mn-lt"/>
                </a:rPr>
                <a:t>营销</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sp>
        <p:nvSpPr>
          <p:cNvPr id="8213" name="矩形 26"/>
          <p:cNvSpPr>
            <a:spLocks noChangeArrowheads="1"/>
          </p:cNvSpPr>
          <p:nvPr/>
        </p:nvSpPr>
        <p:spPr>
          <a:xfrm>
            <a:off x="7604125" y="5178425"/>
            <a:ext cx="4176713"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“名牌”，简单的说，就是知名品牌，或在市场竞争中的强势品牌。</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8214" name="矩形 27"/>
          <p:cNvSpPr>
            <a:spLocks noChangeArrowheads="1"/>
          </p:cNvSpPr>
          <p:nvPr/>
        </p:nvSpPr>
        <p:spPr>
          <a:xfrm>
            <a:off x="692150" y="3103563"/>
            <a:ext cx="3775075"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做营销的目的是销量的提升，做品牌的目的主要是让销售可持续增长。</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8215" name="矩形 28"/>
          <p:cNvSpPr>
            <a:spLocks noChangeArrowheads="1"/>
          </p:cNvSpPr>
          <p:nvPr/>
        </p:nvSpPr>
        <p:spPr>
          <a:xfrm>
            <a:off x="7956550" y="2814638"/>
            <a:ext cx="382428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商标是在工商局注册的，是法律概念；品牌是在消费者心中“注册的”，品牌只有转化为商标，才能受到保护。</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8216" name="矩形 29"/>
          <p:cNvSpPr>
            <a:spLocks noChangeArrowheads="1"/>
          </p:cNvSpPr>
          <p:nvPr/>
        </p:nvSpPr>
        <p:spPr>
          <a:xfrm>
            <a:off x="1050925" y="5137150"/>
            <a:ext cx="3776663"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品牌是一种文化现象，品牌的内涵来源于文化。</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8217" name="矩形 30"/>
          <p:cNvSpPr>
            <a:spLocks noChangeArrowheads="1"/>
          </p:cNvSpPr>
          <p:nvPr/>
        </p:nvSpPr>
        <p:spPr>
          <a:xfrm>
            <a:off x="3571875" y="1589088"/>
            <a:ext cx="5472113"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产品是工厂制造出来的，用以满足消费者功能需求；品牌是根植消费者的头脑中的，是消费者愿意付出购买的情感依托。</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3326" name="组合"/>
          <p:cNvGrpSpPr/>
          <p:nvPr/>
        </p:nvGrpSpPr>
        <p:grpSpPr>
          <a:xfrm>
            <a:off x="1050925" y="5695950"/>
            <a:ext cx="4465638" cy="287338"/>
            <a:chOff x="0" y="0"/>
            <a:chExt cx="4464496" cy="288032"/>
          </a:xfrm>
        </p:grpSpPr>
        <p:sp>
          <p:nvSpPr>
            <p:cNvPr id="13338" name="直接连接符 2"/>
            <p:cNvSpPr>
              <a:spLocks noChangeShapeType="1"/>
            </p:cNvSpPr>
            <p:nvPr/>
          </p:nvSpPr>
          <p:spPr>
            <a:xfrm flipH="1">
              <a:off x="4032448" y="0"/>
              <a:ext cx="432048" cy="288032"/>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39" name="直接连接符 4"/>
            <p:cNvSpPr>
              <a:spLocks noChangeShapeType="1"/>
            </p:cNvSpPr>
            <p:nvPr/>
          </p:nvSpPr>
          <p:spPr>
            <a:xfrm flipH="1">
              <a:off x="0" y="288032"/>
              <a:ext cx="4032448" cy="1"/>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13327" name="组合"/>
          <p:cNvGrpSpPr/>
          <p:nvPr/>
        </p:nvGrpSpPr>
        <p:grpSpPr>
          <a:xfrm flipV="1">
            <a:off x="692150" y="3908425"/>
            <a:ext cx="4135438" cy="252413"/>
            <a:chOff x="0" y="0"/>
            <a:chExt cx="4464496" cy="288032"/>
          </a:xfrm>
        </p:grpSpPr>
        <p:sp>
          <p:nvSpPr>
            <p:cNvPr id="13336" name="直接连接符 32"/>
            <p:cNvSpPr>
              <a:spLocks noChangeShapeType="1"/>
            </p:cNvSpPr>
            <p:nvPr/>
          </p:nvSpPr>
          <p:spPr>
            <a:xfrm flipH="1">
              <a:off x="4032448" y="0"/>
              <a:ext cx="432048" cy="288032"/>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37" name="直接连接符 33"/>
            <p:cNvSpPr>
              <a:spLocks noChangeShapeType="1"/>
            </p:cNvSpPr>
            <p:nvPr/>
          </p:nvSpPr>
          <p:spPr>
            <a:xfrm flipH="1">
              <a:off x="0" y="288032"/>
              <a:ext cx="4032448" cy="1"/>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sp>
        <p:nvSpPr>
          <p:cNvPr id="13328" name="直接连接符 35"/>
          <p:cNvSpPr>
            <a:spLocks noChangeShapeType="1"/>
          </p:cNvSpPr>
          <p:nvPr/>
        </p:nvSpPr>
        <p:spPr>
          <a:xfrm>
            <a:off x="3571875" y="2382838"/>
            <a:ext cx="5472113" cy="1587"/>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29" name="直接连接符 37"/>
          <p:cNvSpPr>
            <a:spLocks noChangeShapeType="1"/>
          </p:cNvSpPr>
          <p:nvPr/>
        </p:nvSpPr>
        <p:spPr>
          <a:xfrm flipV="1">
            <a:off x="6235700" y="2386013"/>
            <a:ext cx="0" cy="428625"/>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nvGrpSpPr>
          <p:cNvPr id="13330" name="组合"/>
          <p:cNvGrpSpPr/>
          <p:nvPr/>
        </p:nvGrpSpPr>
        <p:grpSpPr>
          <a:xfrm flipH="1" flipV="1">
            <a:off x="7675563" y="3905250"/>
            <a:ext cx="3960812" cy="396875"/>
            <a:chOff x="0" y="0"/>
            <a:chExt cx="4464496" cy="288032"/>
          </a:xfrm>
        </p:grpSpPr>
        <p:sp>
          <p:nvSpPr>
            <p:cNvPr id="13334" name="直接连接符 39"/>
            <p:cNvSpPr>
              <a:spLocks noChangeShapeType="1"/>
            </p:cNvSpPr>
            <p:nvPr/>
          </p:nvSpPr>
          <p:spPr>
            <a:xfrm flipH="1">
              <a:off x="4032448" y="0"/>
              <a:ext cx="432048" cy="288032"/>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35" name="直接连接符 40"/>
            <p:cNvSpPr>
              <a:spLocks noChangeShapeType="1"/>
            </p:cNvSpPr>
            <p:nvPr/>
          </p:nvSpPr>
          <p:spPr>
            <a:xfrm flipH="1">
              <a:off x="0" y="288032"/>
              <a:ext cx="4032448" cy="1"/>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13331" name="组合"/>
          <p:cNvGrpSpPr/>
          <p:nvPr/>
        </p:nvGrpSpPr>
        <p:grpSpPr>
          <a:xfrm flipH="1">
            <a:off x="7183438" y="5638800"/>
            <a:ext cx="4452937" cy="309563"/>
            <a:chOff x="0" y="0"/>
            <a:chExt cx="4464496" cy="288032"/>
          </a:xfrm>
        </p:grpSpPr>
        <p:sp>
          <p:nvSpPr>
            <p:cNvPr id="13332" name="直接连接符 42"/>
            <p:cNvSpPr>
              <a:spLocks noChangeShapeType="1"/>
            </p:cNvSpPr>
            <p:nvPr/>
          </p:nvSpPr>
          <p:spPr>
            <a:xfrm flipH="1">
              <a:off x="4032448" y="0"/>
              <a:ext cx="432048" cy="288032"/>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3333" name="直接连接符 43"/>
            <p:cNvSpPr>
              <a:spLocks noChangeShapeType="1"/>
            </p:cNvSpPr>
            <p:nvPr/>
          </p:nvSpPr>
          <p:spPr>
            <a:xfrm flipH="1">
              <a:off x="0" y="288032"/>
              <a:ext cx="4032448" cy="1"/>
            </a:xfrm>
            <a:prstGeom prst="line">
              <a:avLst/>
            </a:prstGeom>
            <a:noFill/>
            <a:ln w="19050">
              <a:solidFill>
                <a:schemeClr val="bg1">
                  <a:lumMod val="65000"/>
                </a:schemeClr>
              </a:solidFill>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37" name="组合"/>
          <p:cNvGrpSpPr/>
          <p:nvPr/>
        </p:nvGrpSpPr>
        <p:grpSpPr>
          <a:xfrm>
            <a:off x="371122" y="276376"/>
            <a:ext cx="4156132" cy="646705"/>
            <a:chOff x="371122" y="276376"/>
            <a:chExt cx="4156132" cy="646705"/>
          </a:xfrm>
        </p:grpSpPr>
        <p:sp>
          <p:nvSpPr>
            <p:cNvPr id="38" name="矩形 37"/>
            <p:cNvSpPr/>
            <p:nvPr/>
          </p:nvSpPr>
          <p:spPr>
            <a:xfrm>
              <a:off x="1162230" y="351200"/>
              <a:ext cx="3365024"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相关定义间的区别</a:t>
              </a:r>
              <a:endParaRPr lang="zh-CN" altLang="en-US" sz="2800" b="1" spc="300">
                <a:latin typeface="微软雅黑" panose="020B0503020204020204" pitchFamily="34" charset="-122"/>
                <a:ea typeface="微软雅黑" panose="020B0503020204020204" pitchFamily="34" charset="-122"/>
              </a:endParaRPr>
            </a:p>
          </p:txBody>
        </p:sp>
        <p:grpSp>
          <p:nvGrpSpPr>
            <p:cNvPr id="39" name="组合"/>
            <p:cNvGrpSpPr/>
            <p:nvPr/>
          </p:nvGrpSpPr>
          <p:grpSpPr>
            <a:xfrm>
              <a:off x="371122" y="276376"/>
              <a:ext cx="705826" cy="646705"/>
              <a:chOff x="371122" y="276376"/>
              <a:chExt cx="705826" cy="646705"/>
            </a:xfrm>
          </p:grpSpPr>
          <p:grpSp>
            <p:nvGrpSpPr>
              <p:cNvPr id="40" name="组合 39"/>
              <p:cNvGrpSpPr/>
              <p:nvPr/>
            </p:nvGrpSpPr>
            <p:grpSpPr>
              <a:xfrm>
                <a:off x="371122" y="276376"/>
                <a:ext cx="705826" cy="646705"/>
                <a:chOff x="1037872" y="790726"/>
                <a:chExt cx="705826" cy="646705"/>
              </a:xfrm>
            </p:grpSpPr>
            <p:sp>
              <p:nvSpPr>
                <p:cNvPr id="42"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204673871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rLs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320"/>
                                        </p:tgtEl>
                                        <p:attrNameLst>
                                          <p:attrName>style.visibility</p:attrName>
                                        </p:attrNameLst>
                                      </p:cBhvr>
                                      <p:to>
                                        <p:strVal val="visible"/>
                                      </p:to>
                                    </p:set>
                                    <p:anim calcmode="lin" valueType="num">
                                      <p:cBhvr>
                                        <p:cTn id="12" dur="1000" fill="hold"/>
                                        <p:tgtEl>
                                          <p:spTgt spid="13320"/>
                                        </p:tgtEl>
                                        <p:attrNameLst>
                                          <p:attrName>ppt_w</p:attrName>
                                        </p:attrNameLst>
                                      </p:cBhvr>
                                      <p:tavLst>
                                        <p:tav tm="0">
                                          <p:val>
                                            <p:fltVal val="0"/>
                                          </p:val>
                                        </p:tav>
                                        <p:tav tm="100000">
                                          <p:val>
                                            <p:strVal val="#ppt_w"/>
                                          </p:val>
                                        </p:tav>
                                      </p:tavLst>
                                    </p:anim>
                                    <p:anim calcmode="lin" valueType="num">
                                      <p:cBhvr>
                                        <p:cTn id="13" dur="1000" fill="hold"/>
                                        <p:tgtEl>
                                          <p:spTgt spid="13320"/>
                                        </p:tgtEl>
                                        <p:attrNameLst>
                                          <p:attrName>ppt_h</p:attrName>
                                        </p:attrNameLst>
                                      </p:cBhvr>
                                      <p:tavLst>
                                        <p:tav tm="0">
                                          <p:val>
                                            <p:fltVal val="0"/>
                                          </p:val>
                                        </p:tav>
                                        <p:tav tm="100000">
                                          <p:val>
                                            <p:strVal val="#ppt_h"/>
                                          </p:val>
                                        </p:tav>
                                      </p:tavLst>
                                    </p:anim>
                                    <p:anim calcmode="lin" valueType="num">
                                      <p:cBhvr>
                                        <p:cTn id="14" dur="1000" fill="hold"/>
                                        <p:tgtEl>
                                          <p:spTgt spid="13320"/>
                                        </p:tgtEl>
                                        <p:attrNameLst>
                                          <p:attrName>style.rotation</p:attrName>
                                        </p:attrNameLst>
                                      </p:cBhvr>
                                      <p:tavLst>
                                        <p:tav tm="0">
                                          <p:val>
                                            <p:fltVal val="90"/>
                                          </p:val>
                                        </p:tav>
                                        <p:tav tm="100000">
                                          <p:val>
                                            <p:fltVal val="0"/>
                                          </p:val>
                                        </p:tav>
                                      </p:tavLst>
                                    </p:anim>
                                    <p:animEffect transition="in" filter="fade" prLst="">
                                      <p:cBhvr>
                                        <p:cTn id="15" dur="1000"/>
                                        <p:tgtEl>
                                          <p:spTgt spid="1332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5" nodeType="clickEffect">
                                  <p:stCondLst>
                                    <p:cond delay="0"/>
                                  </p:stCondLst>
                                  <p:childTnLst>
                                    <p:set>
                                      <p:cBhvr>
                                        <p:cTn id="19" dur="1" fill="hold">
                                          <p:stCondLst>
                                            <p:cond delay="0"/>
                                          </p:stCondLst>
                                        </p:cTn>
                                        <p:tgtEl>
                                          <p:spTgt spid="13328"/>
                                        </p:tgtEl>
                                        <p:attrNameLst>
                                          <p:attrName>style.visibility</p:attrName>
                                        </p:attrNameLst>
                                      </p:cBhvr>
                                      <p:to>
                                        <p:strVal val="visible"/>
                                      </p:to>
                                    </p:set>
                                    <p:animEffect transition="in" filter="fade" prLst="">
                                      <p:cBhvr>
                                        <p:cTn id="20" dur="500"/>
                                        <p:tgtEl>
                                          <p:spTgt spid="13328"/>
                                        </p:tgtEl>
                                      </p:cBhvr>
                                    </p:animEffect>
                                  </p:childTnLst>
                                </p:cTn>
                              </p:par>
                              <p:par>
                                <p:cTn id="21" presetID="10" presetClass="entr" presetSubtype="0" fill="hold" grpId="6" nodeType="withEffect">
                                  <p:stCondLst>
                                    <p:cond delay="0"/>
                                  </p:stCondLst>
                                  <p:childTnLst>
                                    <p:set>
                                      <p:cBhvr>
                                        <p:cTn id="22" dur="1" fill="hold">
                                          <p:stCondLst>
                                            <p:cond delay="0"/>
                                          </p:stCondLst>
                                        </p:cTn>
                                        <p:tgtEl>
                                          <p:spTgt spid="13329"/>
                                        </p:tgtEl>
                                        <p:attrNameLst>
                                          <p:attrName>style.visibility</p:attrName>
                                        </p:attrNameLst>
                                      </p:cBhvr>
                                      <p:to>
                                        <p:strVal val="visible"/>
                                      </p:to>
                                    </p:set>
                                    <p:animEffect transition="in" filter="fade" prLst="">
                                      <p:cBhvr>
                                        <p:cTn id="23" dur="500"/>
                                        <p:tgtEl>
                                          <p:spTgt spid="1332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4" nodeType="clickEffect">
                                  <p:stCondLst>
                                    <p:cond delay="0"/>
                                  </p:stCondLst>
                                  <p:childTnLst>
                                    <p:set>
                                      <p:cBhvr>
                                        <p:cTn id="27" dur="1" fill="hold">
                                          <p:stCondLst>
                                            <p:cond delay="0"/>
                                          </p:stCondLst>
                                        </p:cTn>
                                        <p:tgtEl>
                                          <p:spTgt spid="8217"/>
                                        </p:tgtEl>
                                        <p:attrNameLst>
                                          <p:attrName>style.visibility</p:attrName>
                                        </p:attrNameLst>
                                      </p:cBhvr>
                                      <p:to>
                                        <p:strVal val="visible"/>
                                      </p:to>
                                    </p:set>
                                    <p:animEffect transition="in" filter="barn(inVertical)" prLst="">
                                      <p:cBhvr>
                                        <p:cTn id="28" dur="500"/>
                                        <p:tgtEl>
                                          <p:spTgt spid="82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327"/>
                                        </p:tgtEl>
                                        <p:attrNameLst>
                                          <p:attrName>style.visibility</p:attrName>
                                        </p:attrNameLst>
                                      </p:cBhvr>
                                      <p:to>
                                        <p:strVal val="visible"/>
                                      </p:to>
                                    </p:set>
                                    <p:animEffect transition="in" filter="fade" prLst="">
                                      <p:cBhvr>
                                        <p:cTn id="33" dur="500"/>
                                        <p:tgtEl>
                                          <p:spTgt spid="1332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1" nodeType="clickEffect">
                                  <p:stCondLst>
                                    <p:cond delay="0"/>
                                  </p:stCondLst>
                                  <p:childTnLst>
                                    <p:set>
                                      <p:cBhvr>
                                        <p:cTn id="37" dur="1" fill="hold">
                                          <p:stCondLst>
                                            <p:cond delay="0"/>
                                          </p:stCondLst>
                                        </p:cTn>
                                        <p:tgtEl>
                                          <p:spTgt spid="8214"/>
                                        </p:tgtEl>
                                        <p:attrNameLst>
                                          <p:attrName>style.visibility</p:attrName>
                                        </p:attrNameLst>
                                      </p:cBhvr>
                                      <p:to>
                                        <p:strVal val="visible"/>
                                      </p:to>
                                    </p:set>
                                    <p:animEffect transition="in" filter="wipe(down)" prLst="">
                                      <p:cBhvr>
                                        <p:cTn id="38" dur="500"/>
                                        <p:tgtEl>
                                          <p:spTgt spid="82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330"/>
                                        </p:tgtEl>
                                        <p:attrNameLst>
                                          <p:attrName>style.visibility</p:attrName>
                                        </p:attrNameLst>
                                      </p:cBhvr>
                                      <p:to>
                                        <p:strVal val="visible"/>
                                      </p:to>
                                    </p:set>
                                    <p:animEffect transition="in" filter="fade" prLst="">
                                      <p:cBhvr>
                                        <p:cTn id="43" dur="500"/>
                                        <p:tgtEl>
                                          <p:spTgt spid="1333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2" nodeType="clickEffect">
                                  <p:stCondLst>
                                    <p:cond delay="0"/>
                                  </p:stCondLst>
                                  <p:childTnLst>
                                    <p:set>
                                      <p:cBhvr>
                                        <p:cTn id="47" dur="1" fill="hold">
                                          <p:stCondLst>
                                            <p:cond delay="0"/>
                                          </p:stCondLst>
                                        </p:cTn>
                                        <p:tgtEl>
                                          <p:spTgt spid="8215"/>
                                        </p:tgtEl>
                                        <p:attrNameLst>
                                          <p:attrName>style.visibility</p:attrName>
                                        </p:attrNameLst>
                                      </p:cBhvr>
                                      <p:to>
                                        <p:strVal val="visible"/>
                                      </p:to>
                                    </p:set>
                                    <p:animEffect transition="in" filter="wipe(down)" prLst="">
                                      <p:cBhvr>
                                        <p:cTn id="48" dur="500"/>
                                        <p:tgtEl>
                                          <p:spTgt spid="821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3326"/>
                                        </p:tgtEl>
                                        <p:attrNameLst>
                                          <p:attrName>style.visibility</p:attrName>
                                        </p:attrNameLst>
                                      </p:cBhvr>
                                      <p:to>
                                        <p:strVal val="visible"/>
                                      </p:to>
                                    </p:set>
                                    <p:animEffect transition="in" filter="fade" prLst="">
                                      <p:cBhvr>
                                        <p:cTn id="53" dur="500"/>
                                        <p:tgtEl>
                                          <p:spTgt spid="1332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3" nodeType="clickEffect">
                                  <p:stCondLst>
                                    <p:cond delay="0"/>
                                  </p:stCondLst>
                                  <p:childTnLst>
                                    <p:set>
                                      <p:cBhvr>
                                        <p:cTn id="57" dur="1" fill="hold">
                                          <p:stCondLst>
                                            <p:cond delay="0"/>
                                          </p:stCondLst>
                                        </p:cTn>
                                        <p:tgtEl>
                                          <p:spTgt spid="8216"/>
                                        </p:tgtEl>
                                        <p:attrNameLst>
                                          <p:attrName>style.visibility</p:attrName>
                                        </p:attrNameLst>
                                      </p:cBhvr>
                                      <p:to>
                                        <p:strVal val="visible"/>
                                      </p:to>
                                    </p:set>
                                    <p:animEffect transition="in" filter="wipe(down)" prLst="">
                                      <p:cBhvr>
                                        <p:cTn id="58" dur="500"/>
                                        <p:tgtEl>
                                          <p:spTgt spid="821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331"/>
                                        </p:tgtEl>
                                        <p:attrNameLst>
                                          <p:attrName>style.visibility</p:attrName>
                                        </p:attrNameLst>
                                      </p:cBhvr>
                                      <p:to>
                                        <p:strVal val="visible"/>
                                      </p:to>
                                    </p:set>
                                    <p:animEffect transition="in" filter="fade" prLst="">
                                      <p:cBhvr>
                                        <p:cTn id="63" dur="500"/>
                                        <p:tgtEl>
                                          <p:spTgt spid="1333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8213"/>
                                        </p:tgtEl>
                                        <p:attrNameLst>
                                          <p:attrName>style.visibility</p:attrName>
                                        </p:attrNameLst>
                                      </p:cBhvr>
                                      <p:to>
                                        <p:strVal val="visible"/>
                                      </p:to>
                                    </p:set>
                                    <p:animEffect transition="in" filter="wipe(down)" prLst="">
                                      <p:cBhvr>
                                        <p:cTn id="68" dur="500"/>
                                        <p:tgtEl>
                                          <p:spTgt spid="8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3" grpId="0"/>
      <p:bldP spid="8214" grpId="1"/>
      <p:bldP spid="8215" grpId="2"/>
      <p:bldP spid="8216" grpId="3"/>
      <p:bldP spid="8217" grpId="4"/>
      <p:bldP spid="13328" grpId="5" animBg="1"/>
      <p:bldP spid="13329" grpId="6"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人, 室内, 笔记本, 桌子&#10;&#10;描述已自动生成"/>
          <p:cNvPicPr>
            <a:picLocks noChangeAspect="1"/>
          </p:cNvPicPr>
          <p:nvPr/>
        </p:nvPicPr>
        <p:blipFill>
          <a:blip r:embed="rId3" cstate="email">
            <a:extLst>
              <a:ext uri="{28A0092B-C50C-407E-A947-70E740481C1C}">
                <a14:useLocalDpi xmlns:a14="http://schemas.microsoft.com/office/drawing/2010/main"/>
              </a:ext>
            </a:extLst>
          </a:blip>
          <a:srcRect b="-3150"/>
          <a:stretch>
            <a:fillRect/>
          </a:stretch>
        </p:blipFill>
        <p:spPr>
          <a:xfrm>
            <a:off x="671157" y="1389162"/>
            <a:ext cx="4818500" cy="5117638"/>
          </a:xfrm>
          <a:prstGeom prst="rect">
            <a:avLst/>
          </a:prstGeom>
        </p:spPr>
      </p:pic>
      <p:sp>
        <p:nvSpPr>
          <p:cNvPr id="5" name="矩形 4"/>
          <p:cNvSpPr/>
          <p:nvPr/>
        </p:nvSpPr>
        <p:spPr>
          <a:xfrm>
            <a:off x="4431736" y="2378650"/>
            <a:ext cx="7202696" cy="19858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68" name="TextBox 6"/>
          <p:cNvSpPr>
            <a:spLocks noChangeArrowheads="1"/>
          </p:cNvSpPr>
          <p:nvPr/>
        </p:nvSpPr>
        <p:spPr>
          <a:xfrm>
            <a:off x="5727432" y="1432124"/>
            <a:ext cx="3276868" cy="75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36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rPr>
              <a:t>品牌的起源</a:t>
            </a:r>
          </a:p>
        </p:txBody>
      </p:sp>
      <p:sp>
        <p:nvSpPr>
          <p:cNvPr id="9225" name="TextBox 7"/>
          <p:cNvSpPr>
            <a:spLocks noChangeArrowheads="1"/>
          </p:cNvSpPr>
          <p:nvPr/>
        </p:nvSpPr>
        <p:spPr>
          <a:xfrm>
            <a:off x="4697232" y="2538694"/>
            <a:ext cx="6637425"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在西方，品牌单词</a:t>
            </a:r>
            <a:r>
              <a:rPr kumimoji="0" lang="en-US" altLang="zh-CN" sz="1600" b="0" i="0" u="none" strike="noStrike" kern="1200" cap="none" spc="0" normalizeH="0" baseline="0" noProof="0">
                <a:ln>
                  <a:noFill/>
                </a:ln>
                <a:solidFill>
                  <a:schemeClr val="bg1"/>
                </a:solidFill>
                <a:effectLst/>
                <a:uLnTx/>
                <a:uFillTx/>
                <a:latin typeface="Adobe Arabic"/>
                <a:ea typeface="微软雅黑"/>
                <a:cs typeface="+mn-ea"/>
                <a:sym typeface="+mn-lt"/>
              </a:rPr>
              <a:t>Brand</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，源出古挪威文</a:t>
            </a:r>
            <a:r>
              <a:rPr kumimoji="0" lang="en-US" altLang="zh-CN" sz="1600" b="0" i="0" u="none" strike="noStrike" kern="1200" cap="none" spc="0" normalizeH="0" baseline="0" noProof="0">
                <a:ln>
                  <a:noFill/>
                </a:ln>
                <a:solidFill>
                  <a:schemeClr val="bg1"/>
                </a:solidFill>
                <a:effectLst/>
                <a:uLnTx/>
                <a:uFillTx/>
                <a:latin typeface="Adobe Arabic"/>
                <a:ea typeface="微软雅黑"/>
                <a:cs typeface="+mn-ea"/>
                <a:sym typeface="+mn-lt"/>
              </a:rPr>
              <a:t>Brandr</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意为“打上烙印”，人们在其饲养的牲畜上敲上一个印记，以证明“它是我的”；到了中世纪的欧洲，手工艺匠人用这种打烙印的方法在自己的手工艺品上烙下标记，以便顾客识别产品的产地和生产者。这就产生了最初的商标，并以此为消费者提供担保，同时向生产者提供法律保护。</a:t>
            </a:r>
            <a:endParaRPr kumimoji="0" lang="zh-CN" altLang="en-US" sz="16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9226" name="TextBox 6"/>
          <p:cNvSpPr>
            <a:spLocks noChangeArrowheads="1"/>
          </p:cNvSpPr>
          <p:nvPr/>
        </p:nvSpPr>
        <p:spPr>
          <a:xfrm>
            <a:off x="5789432" y="4857029"/>
            <a:ext cx="5540375" cy="14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在东方，中国品牌文化的历史可追溯到</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7000</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年前铭刻在陶器上的标记。到周时，就有规制规定，“</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物勒工名，以考其诚</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周礼</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）”，在齐国之都临淄大量出土的战国时代的陶器上都刻着制造者的住址和名字，此是为中国产生的品牌规制的起源。从那开始，“制造者住址＋制造者名字”就成为了中国传统的品牌名称命名法。</a:t>
            </a:r>
            <a:endPar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4156132" cy="646705"/>
            <a:chOff x="371122" y="276376"/>
            <a:chExt cx="4156132" cy="646705"/>
          </a:xfrm>
        </p:grpSpPr>
        <p:sp>
          <p:nvSpPr>
            <p:cNvPr id="9" name="矩形 8"/>
            <p:cNvSpPr/>
            <p:nvPr/>
          </p:nvSpPr>
          <p:spPr>
            <a:xfrm>
              <a:off x="1162230" y="351200"/>
              <a:ext cx="3365024"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品牌的起源与发展</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4" name="矩形 3"/>
          <p:cNvSpPr/>
          <p:nvPr/>
        </p:nvSpPr>
        <p:spPr>
          <a:xfrm>
            <a:off x="5682982" y="4857030"/>
            <a:ext cx="88900" cy="1469057"/>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2546442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rLs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1" nodeType="clickEffect">
                                  <p:stCondLst>
                                    <p:cond delay="0"/>
                                  </p:stCondLst>
                                  <p:childTnLst>
                                    <p:set>
                                      <p:cBhvr>
                                        <p:cTn id="16" dur="1" fill="hold">
                                          <p:stCondLst>
                                            <p:cond delay="0"/>
                                          </p:stCondLst>
                                        </p:cTn>
                                        <p:tgtEl>
                                          <p:spTgt spid="15368"/>
                                        </p:tgtEl>
                                        <p:attrNameLst>
                                          <p:attrName>style.visibility</p:attrName>
                                        </p:attrNameLst>
                                      </p:cBhvr>
                                      <p:to>
                                        <p:strVal val="visible"/>
                                      </p:to>
                                    </p:set>
                                    <p:anim calcmode="lin" valueType="num">
                                      <p:cBhvr>
                                        <p:cTn id="17" dur="500" fill="hold"/>
                                        <p:tgtEl>
                                          <p:spTgt spid="15368"/>
                                        </p:tgtEl>
                                        <p:attrNameLst>
                                          <p:attrName>ppt_w</p:attrName>
                                        </p:attrNameLst>
                                      </p:cBhvr>
                                      <p:tavLst>
                                        <p:tav tm="0">
                                          <p:val>
                                            <p:fltVal val="0"/>
                                          </p:val>
                                        </p:tav>
                                        <p:tav tm="100000">
                                          <p:val>
                                            <p:strVal val="#ppt_w"/>
                                          </p:val>
                                        </p:tav>
                                      </p:tavLst>
                                    </p:anim>
                                    <p:anim calcmode="lin" valueType="num">
                                      <p:cBhvr>
                                        <p:cTn id="18" dur="500" fill="hold"/>
                                        <p:tgtEl>
                                          <p:spTgt spid="15368"/>
                                        </p:tgtEl>
                                        <p:attrNameLst>
                                          <p:attrName>ppt_h</p:attrName>
                                        </p:attrNameLst>
                                      </p:cBhvr>
                                      <p:tavLst>
                                        <p:tav tm="0">
                                          <p:val>
                                            <p:fltVal val="0"/>
                                          </p:val>
                                        </p:tav>
                                        <p:tav tm="100000">
                                          <p:val>
                                            <p:strVal val="#ppt_h"/>
                                          </p:val>
                                        </p:tav>
                                      </p:tavLst>
                                    </p:anim>
                                    <p:animEffect transition="in" filter="fade" prLst="">
                                      <p:cBhvr>
                                        <p:cTn id="19" dur="500"/>
                                        <p:tgtEl>
                                          <p:spTgt spid="1536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rLst="">
                                      <p:cBhvr>
                                        <p:cTn id="24" dur="500"/>
                                        <p:tgtEl>
                                          <p:spTgt spid="5"/>
                                        </p:tgtEl>
                                      </p:cBhvr>
                                    </p:animEffect>
                                  </p:childTnLst>
                                </p:cTn>
                              </p:par>
                              <p:par>
                                <p:cTn id="25" presetID="22" presetClass="entr" presetSubtype="8" fill="hold" grpId="2" nodeType="withEffect">
                                  <p:stCondLst>
                                    <p:cond delay="0"/>
                                  </p:stCondLst>
                                  <p:childTnLst>
                                    <p:set>
                                      <p:cBhvr>
                                        <p:cTn id="26" dur="1" fill="hold">
                                          <p:stCondLst>
                                            <p:cond delay="0"/>
                                          </p:stCondLst>
                                        </p:cTn>
                                        <p:tgtEl>
                                          <p:spTgt spid="9225"/>
                                        </p:tgtEl>
                                        <p:attrNameLst>
                                          <p:attrName>style.visibility</p:attrName>
                                        </p:attrNameLst>
                                      </p:cBhvr>
                                      <p:to>
                                        <p:strVal val="visible"/>
                                      </p:to>
                                    </p:set>
                                    <p:animEffect transition="in" filter="wipe(left)" prLst="">
                                      <p:cBhvr>
                                        <p:cTn id="27" dur="500"/>
                                        <p:tgtEl>
                                          <p:spTgt spid="92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4"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rLst="">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3" nodeType="click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fade" prLst="">
                                      <p:cBhvr>
                                        <p:cTn id="37" dur="5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368" grpId="1"/>
      <p:bldP spid="9225" grpId="2"/>
      <p:bldP spid="9226" grpId="3"/>
      <p:bldP spid="4" grpId="4"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6" name="TextBox 6"/>
          <p:cNvSpPr>
            <a:spLocks noChangeArrowheads="1"/>
          </p:cNvSpPr>
          <p:nvPr/>
        </p:nvSpPr>
        <p:spPr>
          <a:xfrm>
            <a:off x="2738524" y="1336049"/>
            <a:ext cx="5276850" cy="75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nSpc>
                <a:spcPct val="130000"/>
              </a:lnSpc>
            </a:pPr>
            <a:r>
              <a:rPr lang="zh-CN" altLang="en-US" sz="3600" b="1" spc="300">
                <a:solidFill>
                  <a:schemeClr val="tx1">
                    <a:lumMod val="85000"/>
                    <a:lumOff val="15000"/>
                  </a:schemeClr>
                </a:solidFill>
                <a:latin typeface="Adobe Arabic"/>
                <a:ea typeface="微软雅黑"/>
                <a:cs typeface="+mn-ea"/>
                <a:sym typeface="+mn-lt"/>
              </a:rPr>
              <a:t>品牌的发展</a:t>
            </a:r>
            <a:endParaRPr kumimoji="0" lang="zh-CN" altLang="en-US" sz="36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0249" name="TextBox 7"/>
          <p:cNvSpPr>
            <a:spLocks noChangeArrowheads="1"/>
          </p:cNvSpPr>
          <p:nvPr/>
        </p:nvSpPr>
        <p:spPr>
          <a:xfrm>
            <a:off x="3693137" y="4786712"/>
            <a:ext cx="7841964"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彼得</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 </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德鲁克曾说：“</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营销就是使得推销没有必要</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。”结果：营销取代了推销。营销大师阿尔</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里斯曾说：“</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营销让推销下岗，品牌让营销下岗</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有品牌的赚钱赚到笑死，没品牌做营销的赚钱赚到累死</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。可见，</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品牌是从推销→营销→品牌的最高阶段</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0250" name="TextBox 6"/>
          <p:cNvSpPr>
            <a:spLocks noChangeArrowheads="1"/>
          </p:cNvSpPr>
          <p:nvPr/>
        </p:nvSpPr>
        <p:spPr>
          <a:xfrm>
            <a:off x="2932160" y="2290706"/>
            <a:ext cx="7640183"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从</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20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世纪</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50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年代，美国的大卫</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奥格威第一次提出品牌的概念至今不过半个多世纪，</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“品牌”二字已经成为当代营销界使用频率最高的关键词，“品牌学”也成为一门显学</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。我国直到</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20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世纪</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90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年代才有了品牌的概念，然而随着市场经济的蓬勃发展，无论是企业界还是学术界，都在高度关注品牌运营的规律。</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4156132" cy="646705"/>
            <a:chOff x="371122" y="276376"/>
            <a:chExt cx="4156132" cy="646705"/>
          </a:xfrm>
        </p:grpSpPr>
        <p:sp>
          <p:nvSpPr>
            <p:cNvPr id="9" name="矩形 8"/>
            <p:cNvSpPr/>
            <p:nvPr/>
          </p:nvSpPr>
          <p:spPr>
            <a:xfrm>
              <a:off x="1162230" y="351200"/>
              <a:ext cx="3365024"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品牌的起源与发展</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3" name="组合"/>
          <p:cNvGrpSpPr/>
          <p:nvPr/>
        </p:nvGrpSpPr>
        <p:grpSpPr>
          <a:xfrm>
            <a:off x="885911" y="2084299"/>
            <a:ext cx="1710490" cy="1635576"/>
            <a:chOff x="1692767" y="1920875"/>
            <a:chExt cx="1710490" cy="1635576"/>
          </a:xfrm>
        </p:grpSpPr>
        <p:pic>
          <p:nvPicPr>
            <p:cNvPr id="19" name="图片 18"/>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692767" y="1920875"/>
              <a:ext cx="1695244" cy="1619287"/>
            </a:xfrm>
            <a:custGeom>
              <a:avLst/>
              <a:gdLst>
                <a:gd name="connsiteX0" fmla="*/ 2208510 w 6424077"/>
                <a:gd name="connsiteY0" fmla="*/ 0 h 6425426"/>
                <a:gd name="connsiteX1" fmla="*/ 4166018 w 6424077"/>
                <a:gd name="connsiteY1" fmla="*/ 0 h 6425426"/>
                <a:gd name="connsiteX2" fmla="*/ 4408426 w 6424077"/>
                <a:gd name="connsiteY2" fmla="*/ 48951 h 6425426"/>
                <a:gd name="connsiteX3" fmla="*/ 4443792 w 6424077"/>
                <a:gd name="connsiteY3" fmla="*/ 68151 h 6425426"/>
                <a:gd name="connsiteX4" fmla="*/ 4445016 w 6424077"/>
                <a:gd name="connsiteY4" fmla="*/ 68268 h 6425426"/>
                <a:gd name="connsiteX5" fmla="*/ 4766435 w 6424077"/>
                <a:gd name="connsiteY5" fmla="*/ 239308 h 6425426"/>
                <a:gd name="connsiteX6" fmla="*/ 6150602 w 6424077"/>
                <a:gd name="connsiteY6" fmla="*/ 1623767 h 6425426"/>
                <a:gd name="connsiteX7" fmla="*/ 6287406 w 6424077"/>
                <a:gd name="connsiteY7" fmla="*/ 1829824 h 6425426"/>
                <a:gd name="connsiteX8" fmla="*/ 6297609 w 6424077"/>
                <a:gd name="connsiteY8" fmla="*/ 1864262 h 6425426"/>
                <a:gd name="connsiteX9" fmla="*/ 6317717 w 6424077"/>
                <a:gd name="connsiteY9" fmla="*/ 1888639 h 6425426"/>
                <a:gd name="connsiteX10" fmla="*/ 6424077 w 6424077"/>
                <a:gd name="connsiteY10" fmla="*/ 2236907 h 6425426"/>
                <a:gd name="connsiteX11" fmla="*/ 6424077 w 6424077"/>
                <a:gd name="connsiteY11" fmla="*/ 4194826 h 6425426"/>
                <a:gd name="connsiteX12" fmla="*/ 6317717 w 6424077"/>
                <a:gd name="connsiteY12" fmla="*/ 4543094 h 6425426"/>
                <a:gd name="connsiteX13" fmla="*/ 6291781 w 6424077"/>
                <a:gd name="connsiteY13" fmla="*/ 4574535 h 6425426"/>
                <a:gd name="connsiteX14" fmla="*/ 6287404 w 6424077"/>
                <a:gd name="connsiteY14" fmla="*/ 4589312 h 6425426"/>
                <a:gd name="connsiteX15" fmla="*/ 6150600 w 6424077"/>
                <a:gd name="connsiteY15" fmla="*/ 4795371 h 6425426"/>
                <a:gd name="connsiteX16" fmla="*/ 4766433 w 6424077"/>
                <a:gd name="connsiteY16" fmla="*/ 6179828 h 6425426"/>
                <a:gd name="connsiteX17" fmla="*/ 4560418 w 6424077"/>
                <a:gd name="connsiteY17" fmla="*/ 6316660 h 6425426"/>
                <a:gd name="connsiteX18" fmla="*/ 4468323 w 6424077"/>
                <a:gd name="connsiteY18" fmla="*/ 6343958 h 6425426"/>
                <a:gd name="connsiteX19" fmla="*/ 4408426 w 6424077"/>
                <a:gd name="connsiteY19" fmla="*/ 6376475 h 6425426"/>
                <a:gd name="connsiteX20" fmla="*/ 4166018 w 6424077"/>
                <a:gd name="connsiteY20" fmla="*/ 6425426 h 6425426"/>
                <a:gd name="connsiteX21" fmla="*/ 2208510 w 6424077"/>
                <a:gd name="connsiteY21" fmla="*/ 6425426 h 6425426"/>
                <a:gd name="connsiteX22" fmla="*/ 1860315 w 6424077"/>
                <a:gd name="connsiteY22" fmla="*/ 6319044 h 6425426"/>
                <a:gd name="connsiteX23" fmla="*/ 1857876 w 6424077"/>
                <a:gd name="connsiteY23" fmla="*/ 6317032 h 6425426"/>
                <a:gd name="connsiteX24" fmla="*/ 1814109 w 6424077"/>
                <a:gd name="connsiteY24" fmla="*/ 6304059 h 6425426"/>
                <a:gd name="connsiteX25" fmla="*/ 1608094 w 6424077"/>
                <a:gd name="connsiteY25" fmla="*/ 6167226 h 6425426"/>
                <a:gd name="connsiteX26" fmla="*/ 223928 w 6424077"/>
                <a:gd name="connsiteY26" fmla="*/ 4782769 h 6425426"/>
                <a:gd name="connsiteX27" fmla="*/ 52923 w 6424077"/>
                <a:gd name="connsiteY27" fmla="*/ 4461284 h 6425426"/>
                <a:gd name="connsiteX28" fmla="*/ 50984 w 6424077"/>
                <a:gd name="connsiteY28" fmla="*/ 4441052 h 6425426"/>
                <a:gd name="connsiteX29" fmla="*/ 48940 w 6424077"/>
                <a:gd name="connsiteY29" fmla="*/ 4437284 h 6425426"/>
                <a:gd name="connsiteX30" fmla="*/ 0 w 6424077"/>
                <a:gd name="connsiteY30" fmla="*/ 4194826 h 6425426"/>
                <a:gd name="connsiteX31" fmla="*/ 0 w 6424077"/>
                <a:gd name="connsiteY31" fmla="*/ 2236907 h 6425426"/>
                <a:gd name="connsiteX32" fmla="*/ 48940 w 6424077"/>
                <a:gd name="connsiteY32" fmla="*/ 1994447 h 6425426"/>
                <a:gd name="connsiteX33" fmla="*/ 49517 w 6424077"/>
                <a:gd name="connsiteY33" fmla="*/ 1993386 h 6425426"/>
                <a:gd name="connsiteX34" fmla="*/ 52921 w 6424077"/>
                <a:gd name="connsiteY34" fmla="*/ 1957853 h 6425426"/>
                <a:gd name="connsiteX35" fmla="*/ 223926 w 6424077"/>
                <a:gd name="connsiteY35" fmla="*/ 1636368 h 6425426"/>
                <a:gd name="connsiteX36" fmla="*/ 1608092 w 6424077"/>
                <a:gd name="connsiteY36" fmla="*/ 251908 h 6425426"/>
                <a:gd name="connsiteX37" fmla="*/ 1814107 w 6424077"/>
                <a:gd name="connsiteY37" fmla="*/ 115077 h 6425426"/>
                <a:gd name="connsiteX38" fmla="*/ 1880612 w 6424077"/>
                <a:gd name="connsiteY38" fmla="*/ 95363 h 6425426"/>
                <a:gd name="connsiteX39" fmla="*/ 1966101 w 6424077"/>
                <a:gd name="connsiteY39" fmla="*/ 48951 h 6425426"/>
                <a:gd name="connsiteX40" fmla="*/ 2208510 w 6424077"/>
                <a:gd name="connsiteY40" fmla="*/ 0 h 642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24077" h="6425426">
                  <a:moveTo>
                    <a:pt x="2208510" y="0"/>
                  </a:moveTo>
                  <a:lnTo>
                    <a:pt x="4166018" y="0"/>
                  </a:lnTo>
                  <a:cubicBezTo>
                    <a:pt x="4252003" y="0"/>
                    <a:pt x="4333920" y="17430"/>
                    <a:pt x="4408426" y="48951"/>
                  </a:cubicBezTo>
                  <a:lnTo>
                    <a:pt x="4443792" y="68151"/>
                  </a:lnTo>
                  <a:lnTo>
                    <a:pt x="4445016" y="68268"/>
                  </a:lnTo>
                  <a:cubicBezTo>
                    <a:pt x="4562780" y="91073"/>
                    <a:pt x="4675232" y="148088"/>
                    <a:pt x="4766435" y="239308"/>
                  </a:cubicBezTo>
                  <a:lnTo>
                    <a:pt x="6150602" y="1623767"/>
                  </a:lnTo>
                  <a:cubicBezTo>
                    <a:pt x="6211404" y="1684581"/>
                    <a:pt x="6257004" y="1754841"/>
                    <a:pt x="6287406" y="1829824"/>
                  </a:cubicBezTo>
                  <a:lnTo>
                    <a:pt x="6297609" y="1864262"/>
                  </a:lnTo>
                  <a:lnTo>
                    <a:pt x="6317717" y="1888639"/>
                  </a:lnTo>
                  <a:cubicBezTo>
                    <a:pt x="6384866" y="1988055"/>
                    <a:pt x="6424077" y="2107900"/>
                    <a:pt x="6424077" y="2236907"/>
                  </a:cubicBezTo>
                  <a:lnTo>
                    <a:pt x="6424077" y="4194826"/>
                  </a:lnTo>
                  <a:cubicBezTo>
                    <a:pt x="6424077" y="4323832"/>
                    <a:pt x="6384866" y="4443678"/>
                    <a:pt x="6317717" y="4543094"/>
                  </a:cubicBezTo>
                  <a:lnTo>
                    <a:pt x="6291781" y="4574535"/>
                  </a:lnTo>
                  <a:lnTo>
                    <a:pt x="6287404" y="4589312"/>
                  </a:lnTo>
                  <a:cubicBezTo>
                    <a:pt x="6257002" y="4664294"/>
                    <a:pt x="6211401" y="4734557"/>
                    <a:pt x="6150600" y="4795371"/>
                  </a:cubicBezTo>
                  <a:lnTo>
                    <a:pt x="4766433" y="6179828"/>
                  </a:lnTo>
                  <a:cubicBezTo>
                    <a:pt x="4705632" y="6240642"/>
                    <a:pt x="4635385" y="6286251"/>
                    <a:pt x="4560418" y="6316660"/>
                  </a:cubicBezTo>
                  <a:lnTo>
                    <a:pt x="4468323" y="6343958"/>
                  </a:lnTo>
                  <a:lnTo>
                    <a:pt x="4408426" y="6376475"/>
                  </a:lnTo>
                  <a:cubicBezTo>
                    <a:pt x="4333920" y="6407996"/>
                    <a:pt x="4252003" y="6425426"/>
                    <a:pt x="4166018" y="6425426"/>
                  </a:cubicBezTo>
                  <a:lnTo>
                    <a:pt x="2208510" y="6425426"/>
                  </a:lnTo>
                  <a:cubicBezTo>
                    <a:pt x="2079530" y="6425426"/>
                    <a:pt x="1959710" y="6386207"/>
                    <a:pt x="1860315" y="6319044"/>
                  </a:cubicBezTo>
                  <a:lnTo>
                    <a:pt x="1857876" y="6317032"/>
                  </a:lnTo>
                  <a:lnTo>
                    <a:pt x="1814109" y="6304059"/>
                  </a:lnTo>
                  <a:cubicBezTo>
                    <a:pt x="1739141" y="6273650"/>
                    <a:pt x="1668895" y="6228040"/>
                    <a:pt x="1608094" y="6167226"/>
                  </a:cubicBezTo>
                  <a:lnTo>
                    <a:pt x="223928" y="4782769"/>
                  </a:lnTo>
                  <a:cubicBezTo>
                    <a:pt x="132725" y="4691548"/>
                    <a:pt x="75725" y="4579072"/>
                    <a:pt x="52923" y="4461284"/>
                  </a:cubicBezTo>
                  <a:lnTo>
                    <a:pt x="50984" y="4441052"/>
                  </a:lnTo>
                  <a:lnTo>
                    <a:pt x="48940" y="4437284"/>
                  </a:lnTo>
                  <a:cubicBezTo>
                    <a:pt x="17427" y="4362764"/>
                    <a:pt x="0" y="4280828"/>
                    <a:pt x="0" y="4194826"/>
                  </a:cubicBezTo>
                  <a:lnTo>
                    <a:pt x="0" y="2236907"/>
                  </a:lnTo>
                  <a:cubicBezTo>
                    <a:pt x="0" y="2150903"/>
                    <a:pt x="17427" y="2068969"/>
                    <a:pt x="48940" y="1994447"/>
                  </a:cubicBezTo>
                  <a:lnTo>
                    <a:pt x="49517" y="1993386"/>
                  </a:lnTo>
                  <a:lnTo>
                    <a:pt x="52921" y="1957853"/>
                  </a:lnTo>
                  <a:cubicBezTo>
                    <a:pt x="75723" y="1840062"/>
                    <a:pt x="132723" y="1727588"/>
                    <a:pt x="223926" y="1636368"/>
                  </a:cubicBezTo>
                  <a:lnTo>
                    <a:pt x="1608092" y="251908"/>
                  </a:lnTo>
                  <a:cubicBezTo>
                    <a:pt x="1668893" y="191094"/>
                    <a:pt x="1739139" y="145484"/>
                    <a:pt x="1814107" y="115077"/>
                  </a:cubicBezTo>
                  <a:lnTo>
                    <a:pt x="1880612" y="95363"/>
                  </a:lnTo>
                  <a:lnTo>
                    <a:pt x="1966101" y="48951"/>
                  </a:lnTo>
                  <a:cubicBezTo>
                    <a:pt x="2040609" y="17430"/>
                    <a:pt x="2122524" y="0"/>
                    <a:pt x="2208510" y="0"/>
                  </a:cubicBezTo>
                  <a:close/>
                </a:path>
              </a:pathLst>
            </a:custGeom>
          </p:spPr>
        </p:pic>
        <p:sp>
          <p:nvSpPr>
            <p:cNvPr id="15" name="椭圆 14"/>
            <p:cNvSpPr/>
            <p:nvPr/>
          </p:nvSpPr>
          <p:spPr>
            <a:xfrm>
              <a:off x="2850807" y="3004001"/>
              <a:ext cx="552450" cy="552450"/>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Century Gothic" panose="020B0502020202020204" pitchFamily="34" charset="0"/>
                  <a:ea typeface="宋体" panose="02010600030101010101" pitchFamily="2" charset="-122"/>
                  <a:cs typeface="+mn-cs"/>
                </a:rPr>
                <a:t>1</a:t>
              </a:r>
              <a:endParaRPr kumimoji="0" lang="zh-CN" altLang="en-US" sz="2000" b="0" i="0" u="none" strike="noStrike" kern="1200" cap="none" spc="0" normalizeH="0" baseline="0" noProof="0">
                <a:ln>
                  <a:noFill/>
                </a:ln>
                <a:solidFill>
                  <a:prstClr val="white"/>
                </a:solidFill>
                <a:effectLst/>
                <a:uLnTx/>
                <a:uFillTx/>
                <a:latin typeface="Century Gothic" panose="020B0502020202020204" pitchFamily="34" charset="0"/>
                <a:ea typeface="宋体" panose="02010600030101010101" pitchFamily="2" charset="-122"/>
                <a:cs typeface="+mn-cs"/>
              </a:endParaRPr>
            </a:p>
          </p:txBody>
        </p:sp>
      </p:grpSp>
      <p:grpSp>
        <p:nvGrpSpPr>
          <p:cNvPr id="2" name="组合"/>
          <p:cNvGrpSpPr/>
          <p:nvPr/>
        </p:nvGrpSpPr>
        <p:grpSpPr>
          <a:xfrm>
            <a:off x="1733533" y="4475838"/>
            <a:ext cx="1695094" cy="1647283"/>
            <a:chOff x="2003260" y="4038335"/>
            <a:chExt cx="1695094" cy="1647283"/>
          </a:xfrm>
        </p:grpSpPr>
        <p:pic>
          <p:nvPicPr>
            <p:cNvPr id="17" name="图片 16"/>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003260" y="4038335"/>
              <a:ext cx="1695094" cy="1554585"/>
            </a:xfrm>
            <a:custGeom>
              <a:avLst/>
              <a:gdLst>
                <a:gd name="connsiteX0" fmla="*/ 2238913 w 6512514"/>
                <a:gd name="connsiteY0" fmla="*/ 0 h 6513884"/>
                <a:gd name="connsiteX1" fmla="*/ 4223369 w 6512514"/>
                <a:gd name="connsiteY1" fmla="*/ 0 h 6513884"/>
                <a:gd name="connsiteX2" fmla="*/ 4469115 w 6512514"/>
                <a:gd name="connsiteY2" fmla="*/ 49625 h 6513884"/>
                <a:gd name="connsiteX3" fmla="*/ 4504967 w 6512514"/>
                <a:gd name="connsiteY3" fmla="*/ 69089 h 6513884"/>
                <a:gd name="connsiteX4" fmla="*/ 4506209 w 6512514"/>
                <a:gd name="connsiteY4" fmla="*/ 69208 h 6513884"/>
                <a:gd name="connsiteX5" fmla="*/ 4832052 w 6512514"/>
                <a:gd name="connsiteY5" fmla="*/ 242602 h 6513884"/>
                <a:gd name="connsiteX6" fmla="*/ 6235274 w 6512514"/>
                <a:gd name="connsiteY6" fmla="*/ 1646121 h 6513884"/>
                <a:gd name="connsiteX7" fmla="*/ 6373961 w 6512514"/>
                <a:gd name="connsiteY7" fmla="*/ 1855015 h 6513884"/>
                <a:gd name="connsiteX8" fmla="*/ 6384305 w 6512514"/>
                <a:gd name="connsiteY8" fmla="*/ 1889927 h 6513884"/>
                <a:gd name="connsiteX9" fmla="*/ 6404690 w 6512514"/>
                <a:gd name="connsiteY9" fmla="*/ 1914639 h 6513884"/>
                <a:gd name="connsiteX10" fmla="*/ 6512514 w 6512514"/>
                <a:gd name="connsiteY10" fmla="*/ 2267702 h 6513884"/>
                <a:gd name="connsiteX11" fmla="*/ 6512514 w 6512514"/>
                <a:gd name="connsiteY11" fmla="*/ 4252575 h 6513884"/>
                <a:gd name="connsiteX12" fmla="*/ 6404690 w 6512514"/>
                <a:gd name="connsiteY12" fmla="*/ 4605638 h 6513884"/>
                <a:gd name="connsiteX13" fmla="*/ 6378397 w 6512514"/>
                <a:gd name="connsiteY13" fmla="*/ 4637512 h 6513884"/>
                <a:gd name="connsiteX14" fmla="*/ 6373959 w 6512514"/>
                <a:gd name="connsiteY14" fmla="*/ 4652493 h 6513884"/>
                <a:gd name="connsiteX15" fmla="*/ 6235272 w 6512514"/>
                <a:gd name="connsiteY15" fmla="*/ 4861388 h 6513884"/>
                <a:gd name="connsiteX16" fmla="*/ 4832050 w 6512514"/>
                <a:gd name="connsiteY16" fmla="*/ 6264905 h 6513884"/>
                <a:gd name="connsiteX17" fmla="*/ 4623199 w 6512514"/>
                <a:gd name="connsiteY17" fmla="*/ 6403620 h 6513884"/>
                <a:gd name="connsiteX18" fmla="*/ 4529836 w 6512514"/>
                <a:gd name="connsiteY18" fmla="*/ 6431295 h 6513884"/>
                <a:gd name="connsiteX19" fmla="*/ 4469115 w 6512514"/>
                <a:gd name="connsiteY19" fmla="*/ 6464259 h 6513884"/>
                <a:gd name="connsiteX20" fmla="*/ 4223369 w 6512514"/>
                <a:gd name="connsiteY20" fmla="*/ 6513884 h 6513884"/>
                <a:gd name="connsiteX21" fmla="*/ 2238913 w 6512514"/>
                <a:gd name="connsiteY21" fmla="*/ 6513884 h 6513884"/>
                <a:gd name="connsiteX22" fmla="*/ 1885925 w 6512514"/>
                <a:gd name="connsiteY22" fmla="*/ 6406038 h 6513884"/>
                <a:gd name="connsiteX23" fmla="*/ 1883453 w 6512514"/>
                <a:gd name="connsiteY23" fmla="*/ 6403998 h 6513884"/>
                <a:gd name="connsiteX24" fmla="*/ 1839083 w 6512514"/>
                <a:gd name="connsiteY24" fmla="*/ 6390846 h 6513884"/>
                <a:gd name="connsiteX25" fmla="*/ 1630232 w 6512514"/>
                <a:gd name="connsiteY25" fmla="*/ 6252130 h 6513884"/>
                <a:gd name="connsiteX26" fmla="*/ 227010 w 6512514"/>
                <a:gd name="connsiteY26" fmla="*/ 4848613 h 6513884"/>
                <a:gd name="connsiteX27" fmla="*/ 53651 w 6512514"/>
                <a:gd name="connsiteY27" fmla="*/ 4522702 h 6513884"/>
                <a:gd name="connsiteX28" fmla="*/ 51686 w 6512514"/>
                <a:gd name="connsiteY28" fmla="*/ 4502192 h 6513884"/>
                <a:gd name="connsiteX29" fmla="*/ 49613 w 6512514"/>
                <a:gd name="connsiteY29" fmla="*/ 4498372 h 6513884"/>
                <a:gd name="connsiteX30" fmla="*/ 0 w 6512514"/>
                <a:gd name="connsiteY30" fmla="*/ 4252575 h 6513884"/>
                <a:gd name="connsiteX31" fmla="*/ 0 w 6512514"/>
                <a:gd name="connsiteY31" fmla="*/ 2267702 h 6513884"/>
                <a:gd name="connsiteX32" fmla="*/ 49613 w 6512514"/>
                <a:gd name="connsiteY32" fmla="*/ 2021904 h 6513884"/>
                <a:gd name="connsiteX33" fmla="*/ 50198 w 6512514"/>
                <a:gd name="connsiteY33" fmla="*/ 2020828 h 6513884"/>
                <a:gd name="connsiteX34" fmla="*/ 53649 w 6512514"/>
                <a:gd name="connsiteY34" fmla="*/ 1984806 h 6513884"/>
                <a:gd name="connsiteX35" fmla="*/ 227008 w 6512514"/>
                <a:gd name="connsiteY35" fmla="*/ 1658895 h 6513884"/>
                <a:gd name="connsiteX36" fmla="*/ 1630230 w 6512514"/>
                <a:gd name="connsiteY36" fmla="*/ 255376 h 6513884"/>
                <a:gd name="connsiteX37" fmla="*/ 1839081 w 6512514"/>
                <a:gd name="connsiteY37" fmla="*/ 116661 h 6513884"/>
                <a:gd name="connsiteX38" fmla="*/ 1906501 w 6512514"/>
                <a:gd name="connsiteY38" fmla="*/ 96676 h 6513884"/>
                <a:gd name="connsiteX39" fmla="*/ 1993167 w 6512514"/>
                <a:gd name="connsiteY39" fmla="*/ 49625 h 6513884"/>
                <a:gd name="connsiteX40" fmla="*/ 2238913 w 6512514"/>
                <a:gd name="connsiteY40" fmla="*/ 0 h 651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12514" h="6513884">
                  <a:moveTo>
                    <a:pt x="2238913" y="0"/>
                  </a:moveTo>
                  <a:lnTo>
                    <a:pt x="4223369" y="0"/>
                  </a:lnTo>
                  <a:cubicBezTo>
                    <a:pt x="4310538" y="0"/>
                    <a:pt x="4393583" y="17670"/>
                    <a:pt x="4469115" y="49625"/>
                  </a:cubicBezTo>
                  <a:lnTo>
                    <a:pt x="4504967" y="69089"/>
                  </a:lnTo>
                  <a:lnTo>
                    <a:pt x="4506209" y="69208"/>
                  </a:lnTo>
                  <a:cubicBezTo>
                    <a:pt x="4625594" y="92327"/>
                    <a:pt x="4739594" y="150126"/>
                    <a:pt x="4832052" y="242602"/>
                  </a:cubicBezTo>
                  <a:lnTo>
                    <a:pt x="6235274" y="1646121"/>
                  </a:lnTo>
                  <a:cubicBezTo>
                    <a:pt x="6296913" y="1707772"/>
                    <a:pt x="6343141" y="1778999"/>
                    <a:pt x="6373961" y="1855015"/>
                  </a:cubicBezTo>
                  <a:lnTo>
                    <a:pt x="6384305" y="1889927"/>
                  </a:lnTo>
                  <a:lnTo>
                    <a:pt x="6404690" y="1914639"/>
                  </a:lnTo>
                  <a:cubicBezTo>
                    <a:pt x="6472763" y="2015424"/>
                    <a:pt x="6512514" y="2136919"/>
                    <a:pt x="6512514" y="2267702"/>
                  </a:cubicBezTo>
                  <a:lnTo>
                    <a:pt x="6512514" y="4252575"/>
                  </a:lnTo>
                  <a:cubicBezTo>
                    <a:pt x="6512514" y="4383357"/>
                    <a:pt x="6472763" y="4504853"/>
                    <a:pt x="6404690" y="4605638"/>
                  </a:cubicBezTo>
                  <a:lnTo>
                    <a:pt x="6378397" y="4637512"/>
                  </a:lnTo>
                  <a:lnTo>
                    <a:pt x="6373959" y="4652493"/>
                  </a:lnTo>
                  <a:cubicBezTo>
                    <a:pt x="6343139" y="4728507"/>
                    <a:pt x="6296910" y="4799737"/>
                    <a:pt x="6235272" y="4861388"/>
                  </a:cubicBezTo>
                  <a:lnTo>
                    <a:pt x="4832050" y="6264905"/>
                  </a:lnTo>
                  <a:cubicBezTo>
                    <a:pt x="4770412" y="6326556"/>
                    <a:pt x="4699198" y="6372793"/>
                    <a:pt x="4623199" y="6403620"/>
                  </a:cubicBezTo>
                  <a:lnTo>
                    <a:pt x="4529836" y="6431295"/>
                  </a:lnTo>
                  <a:lnTo>
                    <a:pt x="4469115" y="6464259"/>
                  </a:lnTo>
                  <a:cubicBezTo>
                    <a:pt x="4393583" y="6496214"/>
                    <a:pt x="4310538" y="6513884"/>
                    <a:pt x="4223369" y="6513884"/>
                  </a:cubicBezTo>
                  <a:lnTo>
                    <a:pt x="2238913" y="6513884"/>
                  </a:lnTo>
                  <a:cubicBezTo>
                    <a:pt x="2108158" y="6513884"/>
                    <a:pt x="1986688" y="6474125"/>
                    <a:pt x="1885925" y="6406038"/>
                  </a:cubicBezTo>
                  <a:lnTo>
                    <a:pt x="1883453" y="6403998"/>
                  </a:lnTo>
                  <a:lnTo>
                    <a:pt x="1839083" y="6390846"/>
                  </a:lnTo>
                  <a:cubicBezTo>
                    <a:pt x="1763083" y="6360019"/>
                    <a:pt x="1691870" y="6313781"/>
                    <a:pt x="1630232" y="6252130"/>
                  </a:cubicBezTo>
                  <a:lnTo>
                    <a:pt x="227010" y="4848613"/>
                  </a:lnTo>
                  <a:cubicBezTo>
                    <a:pt x="134552" y="4756136"/>
                    <a:pt x="76767" y="4642112"/>
                    <a:pt x="53651" y="4522702"/>
                  </a:cubicBezTo>
                  <a:lnTo>
                    <a:pt x="51686" y="4502192"/>
                  </a:lnTo>
                  <a:lnTo>
                    <a:pt x="49613" y="4498372"/>
                  </a:lnTo>
                  <a:cubicBezTo>
                    <a:pt x="17667" y="4422825"/>
                    <a:pt x="0" y="4339762"/>
                    <a:pt x="0" y="4252575"/>
                  </a:cubicBezTo>
                  <a:lnTo>
                    <a:pt x="0" y="2267702"/>
                  </a:lnTo>
                  <a:cubicBezTo>
                    <a:pt x="0" y="2180514"/>
                    <a:pt x="17667" y="2097452"/>
                    <a:pt x="49613" y="2021904"/>
                  </a:cubicBezTo>
                  <a:lnTo>
                    <a:pt x="50198" y="2020828"/>
                  </a:lnTo>
                  <a:lnTo>
                    <a:pt x="53649" y="1984806"/>
                  </a:lnTo>
                  <a:cubicBezTo>
                    <a:pt x="76765" y="1865394"/>
                    <a:pt x="134550" y="1751371"/>
                    <a:pt x="227008" y="1658895"/>
                  </a:cubicBezTo>
                  <a:lnTo>
                    <a:pt x="1630230" y="255376"/>
                  </a:lnTo>
                  <a:cubicBezTo>
                    <a:pt x="1691868" y="193725"/>
                    <a:pt x="1763081" y="147487"/>
                    <a:pt x="1839081" y="116661"/>
                  </a:cubicBezTo>
                  <a:lnTo>
                    <a:pt x="1906501" y="96676"/>
                  </a:lnTo>
                  <a:lnTo>
                    <a:pt x="1993167" y="49625"/>
                  </a:lnTo>
                  <a:cubicBezTo>
                    <a:pt x="2068701" y="17670"/>
                    <a:pt x="2151744" y="0"/>
                    <a:pt x="2238913" y="0"/>
                  </a:cubicBezTo>
                  <a:close/>
                </a:path>
              </a:pathLst>
            </a:custGeom>
            <a:solidFill>
              <a:schemeClr val="bg1"/>
            </a:solidFill>
          </p:spPr>
        </p:pic>
        <p:sp>
          <p:nvSpPr>
            <p:cNvPr id="18" name="椭圆 17"/>
            <p:cNvSpPr/>
            <p:nvPr/>
          </p:nvSpPr>
          <p:spPr>
            <a:xfrm>
              <a:off x="3145904" y="5133168"/>
              <a:ext cx="552450" cy="552450"/>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a:ln>
                    <a:noFill/>
                  </a:ln>
                  <a:solidFill>
                    <a:prstClr val="white"/>
                  </a:solidFill>
                  <a:effectLst/>
                  <a:uLnTx/>
                  <a:uFillTx/>
                  <a:latin typeface="Century Gothic" panose="020B0502020202020204" pitchFamily="34" charset="0"/>
                  <a:ea typeface="宋体" panose="02010600030101010101" pitchFamily="2" charset="-122"/>
                  <a:cs typeface="+mn-cs"/>
                </a:rPr>
                <a:t>2</a:t>
              </a:r>
              <a:endParaRPr kumimoji="0" lang="zh-CN" altLang="en-US" sz="2000" b="0" i="0" u="none" strike="noStrike" kern="1200" cap="none" spc="0" normalizeH="0" baseline="0" noProof="0">
                <a:ln>
                  <a:noFill/>
                </a:ln>
                <a:solidFill>
                  <a:prstClr val="white"/>
                </a:solidFill>
                <a:effectLst/>
                <a:uLnTx/>
                <a:uFillTx/>
                <a:latin typeface="Century Gothic" panose="020B0502020202020204" pitchFamily="34" charset="0"/>
                <a:ea typeface="宋体" panose="02010600030101010101" pitchFamily="2" charset="-122"/>
                <a:cs typeface="+mn-cs"/>
              </a:endParaRPr>
            </a:p>
          </p:txBody>
        </p:sp>
      </p:grpSp>
      <p:cxnSp>
        <p:nvCxnSpPr>
          <p:cNvPr id="5" name="直接连接符 4"/>
          <p:cNvCxnSpPr/>
          <p:nvPr/>
        </p:nvCxnSpPr>
        <p:spPr>
          <a:xfrm>
            <a:off x="3428627" y="4140200"/>
            <a:ext cx="76962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63360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7416"/>
                                        </p:tgtEl>
                                        <p:attrNameLst>
                                          <p:attrName>style.visibility</p:attrName>
                                        </p:attrNameLst>
                                      </p:cBhvr>
                                      <p:to>
                                        <p:strVal val="visible"/>
                                      </p:to>
                                    </p:set>
                                    <p:anim calcmode="lin" valueType="num">
                                      <p:cBhvr>
                                        <p:cTn id="12" dur="500" fill="hold"/>
                                        <p:tgtEl>
                                          <p:spTgt spid="17416"/>
                                        </p:tgtEl>
                                        <p:attrNameLst>
                                          <p:attrName>ppt_w</p:attrName>
                                        </p:attrNameLst>
                                      </p:cBhvr>
                                      <p:tavLst>
                                        <p:tav tm="0">
                                          <p:val>
                                            <p:fltVal val="0"/>
                                          </p:val>
                                        </p:tav>
                                        <p:tav tm="100000">
                                          <p:val>
                                            <p:strVal val="#ppt_w"/>
                                          </p:val>
                                        </p:tav>
                                      </p:tavLst>
                                    </p:anim>
                                    <p:anim calcmode="lin" valueType="num">
                                      <p:cBhvr>
                                        <p:cTn id="13" dur="500" fill="hold"/>
                                        <p:tgtEl>
                                          <p:spTgt spid="17416"/>
                                        </p:tgtEl>
                                        <p:attrNameLst>
                                          <p:attrName>ppt_h</p:attrName>
                                        </p:attrNameLst>
                                      </p:cBhvr>
                                      <p:tavLst>
                                        <p:tav tm="0">
                                          <p:val>
                                            <p:fltVal val="0"/>
                                          </p:val>
                                        </p:tav>
                                        <p:tav tm="100000">
                                          <p:val>
                                            <p:strVal val="#ppt_h"/>
                                          </p:val>
                                        </p:tav>
                                      </p:tavLst>
                                    </p:anim>
                                    <p:animEffect transition="in" filter="fade" prLst="">
                                      <p:cBhvr>
                                        <p:cTn id="14" dur="500"/>
                                        <p:tgtEl>
                                          <p:spTgt spid="1741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rLs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2" nodeType="clickEffect">
                                  <p:stCondLst>
                                    <p:cond delay="0"/>
                                  </p:stCondLst>
                                  <p:childTnLst>
                                    <p:set>
                                      <p:cBhvr>
                                        <p:cTn id="26" dur="1" fill="hold">
                                          <p:stCondLst>
                                            <p:cond delay="0"/>
                                          </p:stCondLst>
                                        </p:cTn>
                                        <p:tgtEl>
                                          <p:spTgt spid="10250"/>
                                        </p:tgtEl>
                                        <p:attrNameLst>
                                          <p:attrName>style.visibility</p:attrName>
                                        </p:attrNameLst>
                                      </p:cBhvr>
                                      <p:to>
                                        <p:strVal val="visible"/>
                                      </p:to>
                                    </p:set>
                                    <p:animEffect transition="in" filter="wipe(left)" prLst="">
                                      <p:cBhvr>
                                        <p:cTn id="27" dur="500"/>
                                        <p:tgtEl>
                                          <p:spTgt spid="102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rLs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1000" fill="hold"/>
                                        <p:tgtEl>
                                          <p:spTgt spid="2"/>
                                        </p:tgtEl>
                                        <p:attrNameLst>
                                          <p:attrName>ppt_w</p:attrName>
                                        </p:attrNameLst>
                                      </p:cBhvr>
                                      <p:tavLst>
                                        <p:tav tm="0">
                                          <p:val>
                                            <p:fltVal val="0"/>
                                          </p:val>
                                        </p:tav>
                                        <p:tav tm="100000">
                                          <p:val>
                                            <p:strVal val="#ppt_w"/>
                                          </p:val>
                                        </p:tav>
                                      </p:tavLst>
                                    </p:anim>
                                    <p:anim calcmode="lin" valueType="num">
                                      <p:cBhvr>
                                        <p:cTn id="38" dur="1000" fill="hold"/>
                                        <p:tgtEl>
                                          <p:spTgt spid="2"/>
                                        </p:tgtEl>
                                        <p:attrNameLst>
                                          <p:attrName>ppt_h</p:attrName>
                                        </p:attrNameLst>
                                      </p:cBhvr>
                                      <p:tavLst>
                                        <p:tav tm="0">
                                          <p:val>
                                            <p:fltVal val="0"/>
                                          </p:val>
                                        </p:tav>
                                        <p:tav tm="100000">
                                          <p:val>
                                            <p:strVal val="#ppt_h"/>
                                          </p:val>
                                        </p:tav>
                                      </p:tavLst>
                                    </p:anim>
                                    <p:anim calcmode="lin" valueType="num">
                                      <p:cBhvr>
                                        <p:cTn id="39" dur="1000" fill="hold"/>
                                        <p:tgtEl>
                                          <p:spTgt spid="2"/>
                                        </p:tgtEl>
                                        <p:attrNameLst>
                                          <p:attrName>style.rotation</p:attrName>
                                        </p:attrNameLst>
                                      </p:cBhvr>
                                      <p:tavLst>
                                        <p:tav tm="0">
                                          <p:val>
                                            <p:fltVal val="90"/>
                                          </p:val>
                                        </p:tav>
                                        <p:tav tm="100000">
                                          <p:val>
                                            <p:fltVal val="0"/>
                                          </p:val>
                                        </p:tav>
                                      </p:tavLst>
                                    </p:anim>
                                    <p:animEffect transition="in" filter="fade" prLst="">
                                      <p:cBhvr>
                                        <p:cTn id="40" dur="10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1" nodeType="clickEffect">
                                  <p:stCondLst>
                                    <p:cond delay="0"/>
                                  </p:stCondLst>
                                  <p:childTnLst>
                                    <p:set>
                                      <p:cBhvr>
                                        <p:cTn id="44" dur="1" fill="hold">
                                          <p:stCondLst>
                                            <p:cond delay="0"/>
                                          </p:stCondLst>
                                        </p:cTn>
                                        <p:tgtEl>
                                          <p:spTgt spid="10249"/>
                                        </p:tgtEl>
                                        <p:attrNameLst>
                                          <p:attrName>style.visibility</p:attrName>
                                        </p:attrNameLst>
                                      </p:cBhvr>
                                      <p:to>
                                        <p:strVal val="visible"/>
                                      </p:to>
                                    </p:set>
                                    <p:animEffect transition="in" filter="wipe(left)" prLst="">
                                      <p:cBhvr>
                                        <p:cTn id="45" dur="5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p:bldP spid="10249" grpId="1"/>
      <p:bldP spid="10250"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p:cNvGrpSpPr/>
          <p:nvPr/>
        </p:nvGrpSpPr>
        <p:grpSpPr>
          <a:xfrm>
            <a:off x="681393" y="1503243"/>
            <a:ext cx="2622552" cy="541457"/>
            <a:chOff x="1885948" y="1195491"/>
            <a:chExt cx="2622552" cy="541457"/>
          </a:xfrm>
        </p:grpSpPr>
        <p:sp>
          <p:nvSpPr>
            <p:cNvPr id="2" name="矩形 1"/>
            <p:cNvSpPr/>
            <p:nvPr/>
          </p:nvSpPr>
          <p:spPr>
            <a:xfrm>
              <a:off x="1885948" y="1213728"/>
              <a:ext cx="2520950" cy="52322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65" name="TextBox 6"/>
            <p:cNvSpPr>
              <a:spLocks noChangeArrowheads="1"/>
            </p:cNvSpPr>
            <p:nvPr/>
          </p:nvSpPr>
          <p:spPr>
            <a:xfrm>
              <a:off x="1987550" y="1195491"/>
              <a:ext cx="2520950"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300" normalizeH="0" baseline="0" noProof="0">
                  <a:ln>
                    <a:noFill/>
                  </a:ln>
                  <a:solidFill>
                    <a:schemeClr val="bg1"/>
                  </a:solidFill>
                  <a:effectLst/>
                  <a:uLnTx/>
                  <a:uFillTx/>
                  <a:latin typeface="Adobe Arabic"/>
                  <a:ea typeface="微软雅黑"/>
                  <a:cs typeface="+mn-ea"/>
                  <a:sym typeface="+mn-lt"/>
                </a:rPr>
                <a:t>品牌的重要性</a:t>
              </a:r>
            </a:p>
          </p:txBody>
        </p:sp>
      </p:grpSp>
      <p:sp>
        <p:nvSpPr>
          <p:cNvPr id="11274" name="TextBox 6"/>
          <p:cNvSpPr>
            <a:spLocks noChangeArrowheads="1"/>
          </p:cNvSpPr>
          <p:nvPr/>
        </p:nvSpPr>
        <p:spPr>
          <a:xfrm>
            <a:off x="7277099" y="3556955"/>
            <a:ext cx="4295419" cy="230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中国生产了全世界近</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80%</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的玩具，一个芭比娃娃在美国市场上的价格为</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9.9</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美元，而生产芭比娃娃的中国企业只能拿到</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35</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美分的加工费，而当这些“中国制造”的玩具贴上洋品牌以“洋货”身份返销中国市场时（这类产品占国内品牌玩具市场份额一半以上）立即身价倍增，一个芭比娃娃至少卖出</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100</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余元。</a:t>
            </a:r>
          </a:p>
        </p:txBody>
      </p:sp>
      <p:sp>
        <p:nvSpPr>
          <p:cNvPr id="11275" name="TextBox 7"/>
          <p:cNvSpPr>
            <a:spLocks noChangeArrowheads="1"/>
          </p:cNvSpPr>
          <p:nvPr/>
        </p:nvSpPr>
        <p:spPr>
          <a:xfrm>
            <a:off x="619481" y="3556955"/>
            <a:ext cx="5781319" cy="2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在经济全球化的今天，中国有近</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200</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种产品的产量居世界第一。据统计，</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2006</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年中国生产了全球总量</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51%</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的水泥、</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33%</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的钢材、</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42%</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的建筑业材料、</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38%</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的服装、</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35%</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纺织品、</a:t>
            </a:r>
            <a:r>
              <a:rPr kumimoji="0" lang="en-US" altLang="zh-CN"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35%</a:t>
            </a:r>
            <a:r>
              <a:rPr kumimoji="0" lang="zh-CN" altLang="en-US" sz="1600" b="0" i="0" u="none" strike="noStrike" kern="1200" cap="none" spc="0" normalizeH="0" baseline="0" noProof="0">
                <a:ln>
                  <a:noFill/>
                </a:ln>
                <a:solidFill>
                  <a:schemeClr val="tx1">
                    <a:lumMod val="95000"/>
                    <a:lumOff val="5000"/>
                  </a:schemeClr>
                </a:solidFill>
                <a:effectLst/>
                <a:uLnTx/>
                <a:uFillTx/>
                <a:latin typeface="Adobe Arabic"/>
                <a:ea typeface="微软雅黑"/>
                <a:cs typeface="+mn-ea"/>
                <a:sym typeface="+mn-lt"/>
              </a:rPr>
              <a:t>以上家电等电子产品等等</a:t>
            </a:r>
            <a:r>
              <a:rPr lang="zh-CN" altLang="en-US" sz="1600">
                <a:solidFill>
                  <a:schemeClr val="tx1">
                    <a:lumMod val="95000"/>
                    <a:lumOff val="5000"/>
                  </a:schemeClr>
                </a:solidFill>
                <a:latin typeface="Adobe Arabic"/>
                <a:ea typeface="微软雅黑"/>
                <a:cs typeface="+mn-ea"/>
                <a:sym typeface="+mn-lt"/>
              </a:rPr>
              <a:t>。然而，中国是无可非议的制造业大国，却也是无可争议的品牌弱国。我国出口商品中</a:t>
            </a:r>
            <a:r>
              <a:rPr lang="en-US" altLang="zh-CN" sz="1600">
                <a:solidFill>
                  <a:schemeClr val="tx1">
                    <a:lumMod val="95000"/>
                    <a:lumOff val="5000"/>
                  </a:schemeClr>
                </a:solidFill>
                <a:latin typeface="Adobe Arabic"/>
                <a:ea typeface="微软雅黑"/>
                <a:cs typeface="+mn-ea"/>
                <a:sym typeface="+mn-lt"/>
              </a:rPr>
              <a:t>90</a:t>
            </a:r>
            <a:r>
              <a:rPr lang="zh-CN" altLang="en-US" sz="1600">
                <a:solidFill>
                  <a:schemeClr val="tx1">
                    <a:lumMod val="95000"/>
                    <a:lumOff val="5000"/>
                  </a:schemeClr>
                </a:solidFill>
                <a:latin typeface="Adobe Arabic"/>
                <a:ea typeface="微软雅黑"/>
                <a:cs typeface="+mn-ea"/>
                <a:sym typeface="+mn-lt"/>
              </a:rPr>
              <a:t>％是贴牌产品，拥有自主品牌的不足</a:t>
            </a:r>
            <a:r>
              <a:rPr lang="en-US" altLang="zh-CN" sz="1600">
                <a:solidFill>
                  <a:schemeClr val="tx1">
                    <a:lumMod val="95000"/>
                    <a:lumOff val="5000"/>
                  </a:schemeClr>
                </a:solidFill>
                <a:latin typeface="Adobe Arabic"/>
                <a:ea typeface="微软雅黑"/>
                <a:cs typeface="+mn-ea"/>
                <a:sym typeface="+mn-lt"/>
              </a:rPr>
              <a:t>10</a:t>
            </a:r>
            <a:r>
              <a:rPr lang="zh-CN" altLang="en-US" sz="1600">
                <a:solidFill>
                  <a:schemeClr val="tx1">
                    <a:lumMod val="95000"/>
                    <a:lumOff val="5000"/>
                  </a:schemeClr>
                </a:solidFill>
                <a:latin typeface="Adobe Arabic"/>
                <a:ea typeface="微软雅黑"/>
                <a:cs typeface="+mn-ea"/>
                <a:sym typeface="+mn-lt"/>
              </a:rPr>
              <a:t>％。品牌缺失之痛，导致我国企业只能陷于全球价值链中生产加工的低端环节，辛辛苦苦“为她人做嫁衣”，却踏不上令人瞩目的红地毯。</a:t>
            </a:r>
            <a:endParaRPr lang="zh-CN" altLang="en-US" sz="1600" b="1">
              <a:solidFill>
                <a:schemeClr val="tx1">
                  <a:lumMod val="95000"/>
                  <a:lumOff val="5000"/>
                </a:schemeClr>
              </a:solidFill>
              <a:latin typeface="Adobe Arabic"/>
              <a:ea typeface="微软雅黑"/>
              <a:cs typeface="+mn-ea"/>
              <a:sym typeface="+mn-lt"/>
            </a:endParaRPr>
          </a:p>
        </p:txBody>
      </p:sp>
      <p:sp>
        <p:nvSpPr>
          <p:cNvPr id="11278" name="TextBox 6"/>
          <p:cNvSpPr>
            <a:spLocks noChangeArrowheads="1"/>
          </p:cNvSpPr>
          <p:nvPr/>
        </p:nvSpPr>
        <p:spPr>
          <a:xfrm>
            <a:off x="619481" y="2261044"/>
            <a:ext cx="11164851"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品牌强则国家强，</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一个国家的实力在战争年代取决于它的军队，在全球一体化的和平年代则取决于它拥有多少世界性的著名品牌</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，世界性品牌的拥有量已成为衡量一个国家实力的重要标准。</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9471" name="组合"/>
          <p:cNvGrpSpPr/>
          <p:nvPr/>
        </p:nvGrpSpPr>
        <p:grpSpPr>
          <a:xfrm>
            <a:off x="3115390" y="1690939"/>
            <a:ext cx="1439862" cy="400050"/>
            <a:chOff x="0" y="0"/>
            <a:chExt cx="1440160" cy="400110"/>
          </a:xfrm>
        </p:grpSpPr>
        <p:sp>
          <p:nvSpPr>
            <p:cNvPr id="19473" name="TextBox 10"/>
            <p:cNvSpPr>
              <a:spLocks noChangeArrowheads="1"/>
            </p:cNvSpPr>
            <p:nvPr/>
          </p:nvSpPr>
          <p:spPr>
            <a:xfrm>
              <a:off x="0" y="0"/>
              <a:ext cx="1440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资料</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9474" name="TextBox 11"/>
            <p:cNvSpPr>
              <a:spLocks noChangeArrowheads="1"/>
            </p:cNvSpPr>
            <p:nvPr/>
          </p:nvSpPr>
          <p:spPr>
            <a:xfrm>
              <a:off x="169434" y="15389"/>
              <a:ext cx="29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9475" name="TextBox 12"/>
            <p:cNvSpPr>
              <a:spLocks noChangeArrowheads="1"/>
            </p:cNvSpPr>
            <p:nvPr/>
          </p:nvSpPr>
          <p:spPr>
            <a:xfrm>
              <a:off x="1023482" y="15389"/>
              <a:ext cx="29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sp>
        <p:nvSpPr>
          <p:cNvPr id="19472" name="矩形 17"/>
          <p:cNvSpPr>
            <a:spLocks noChangeArrowheads="1"/>
          </p:cNvSpPr>
          <p:nvPr/>
        </p:nvSpPr>
        <p:spPr>
          <a:xfrm>
            <a:off x="4115458" y="1706326"/>
            <a:ext cx="1838965" cy="400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indent="266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266700" algn="ctr" defTabSz="914400" rtl="0" eaLnBrk="1" fontAlgn="auto" latinLnBrk="0" hangingPunct="1">
              <a:lnSpc>
                <a:spcPct val="115000"/>
              </a:lnSpc>
              <a:spcBef>
                <a:spcPct val="0"/>
              </a:spcBef>
              <a:spcAft>
                <a:spcPts val="425"/>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品牌缺失之痛</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7" name="组合"/>
          <p:cNvGrpSpPr/>
          <p:nvPr/>
        </p:nvGrpSpPr>
        <p:grpSpPr>
          <a:xfrm>
            <a:off x="371122" y="276376"/>
            <a:ext cx="4553676" cy="646705"/>
            <a:chOff x="371122" y="276376"/>
            <a:chExt cx="4553676" cy="646705"/>
          </a:xfrm>
        </p:grpSpPr>
        <p:sp>
          <p:nvSpPr>
            <p:cNvPr id="18" name="矩形 17"/>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9" name="组合"/>
            <p:cNvGrpSpPr/>
            <p:nvPr/>
          </p:nvGrpSpPr>
          <p:grpSpPr>
            <a:xfrm>
              <a:off x="371122" y="276376"/>
              <a:ext cx="705826" cy="646705"/>
              <a:chOff x="371122" y="276376"/>
              <a:chExt cx="705826" cy="646705"/>
            </a:xfrm>
          </p:grpSpPr>
          <p:grpSp>
            <p:nvGrpSpPr>
              <p:cNvPr id="20" name="组合 19"/>
              <p:cNvGrpSpPr/>
              <p:nvPr/>
            </p:nvGrpSpPr>
            <p:grpSpPr>
              <a:xfrm>
                <a:off x="371122" y="276376"/>
                <a:ext cx="705826" cy="646705"/>
                <a:chOff x="1037872" y="790726"/>
                <a:chExt cx="705826" cy="646705"/>
              </a:xfrm>
            </p:grpSpPr>
            <p:sp>
              <p:nvSpPr>
                <p:cNvPr id="22"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cxnSp>
        <p:nvCxnSpPr>
          <p:cNvPr id="5" name="直接连接符 4"/>
          <p:cNvCxnSpPr/>
          <p:nvPr/>
        </p:nvCxnSpPr>
        <p:spPr>
          <a:xfrm>
            <a:off x="6807200" y="3314112"/>
            <a:ext cx="0" cy="3136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88583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rLs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rLst="">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471"/>
                                        </p:tgtEl>
                                        <p:attrNameLst>
                                          <p:attrName>style.visibility</p:attrName>
                                        </p:attrNameLst>
                                      </p:cBhvr>
                                      <p:to>
                                        <p:strVal val="visible"/>
                                      </p:to>
                                    </p:set>
                                    <p:animEffect transition="in" filter="fade" prLst="">
                                      <p:cBhvr>
                                        <p:cTn id="17" dur="1000"/>
                                        <p:tgtEl>
                                          <p:spTgt spid="19471"/>
                                        </p:tgtEl>
                                      </p:cBhvr>
                                    </p:animEffect>
                                    <p:anim calcmode="lin" valueType="num">
                                      <p:cBhvr>
                                        <p:cTn id="18" dur="1000" fill="hold"/>
                                        <p:tgtEl>
                                          <p:spTgt spid="19471"/>
                                        </p:tgtEl>
                                        <p:attrNameLst>
                                          <p:attrName>ppt_x</p:attrName>
                                        </p:attrNameLst>
                                      </p:cBhvr>
                                      <p:tavLst>
                                        <p:tav tm="0">
                                          <p:val>
                                            <p:strVal val="#ppt_x"/>
                                          </p:val>
                                        </p:tav>
                                        <p:tav tm="100000">
                                          <p:val>
                                            <p:strVal val="#ppt_x"/>
                                          </p:val>
                                        </p:tav>
                                      </p:tavLst>
                                    </p:anim>
                                    <p:anim calcmode="lin" valueType="num">
                                      <p:cBhvr>
                                        <p:cTn id="19" dur="1000" fill="hold"/>
                                        <p:tgtEl>
                                          <p:spTgt spid="19471"/>
                                        </p:tgtEl>
                                        <p:attrNameLst>
                                          <p:attrName>ppt_y</p:attrName>
                                        </p:attrNameLst>
                                      </p:cBhvr>
                                      <p:tavLst>
                                        <p:tav tm="0">
                                          <p:val>
                                            <p:strVal val="#ppt_y+.1"/>
                                          </p:val>
                                        </p:tav>
                                        <p:tav tm="100000">
                                          <p:val>
                                            <p:strVal val="#ppt_y"/>
                                          </p:val>
                                        </p:tav>
                                      </p:tavLst>
                                    </p:anim>
                                  </p:childTnLst>
                                </p:cTn>
                              </p:par>
                              <p:par>
                                <p:cTn id="20" presetID="42" presetClass="entr" presetSubtype="0" fill="hold" grpId="3" nodeType="withEffect">
                                  <p:stCondLst>
                                    <p:cond delay="0"/>
                                  </p:stCondLst>
                                  <p:childTnLst>
                                    <p:set>
                                      <p:cBhvr>
                                        <p:cTn id="21" dur="1" fill="hold">
                                          <p:stCondLst>
                                            <p:cond delay="0"/>
                                          </p:stCondLst>
                                        </p:cTn>
                                        <p:tgtEl>
                                          <p:spTgt spid="19472"/>
                                        </p:tgtEl>
                                        <p:attrNameLst>
                                          <p:attrName>style.visibility</p:attrName>
                                        </p:attrNameLst>
                                      </p:cBhvr>
                                      <p:to>
                                        <p:strVal val="visible"/>
                                      </p:to>
                                    </p:set>
                                    <p:animEffect transition="in" filter="fade" prLst="">
                                      <p:cBhvr>
                                        <p:cTn id="22" dur="1000"/>
                                        <p:tgtEl>
                                          <p:spTgt spid="19472"/>
                                        </p:tgtEl>
                                      </p:cBhvr>
                                    </p:animEffect>
                                    <p:anim calcmode="lin" valueType="num">
                                      <p:cBhvr>
                                        <p:cTn id="23" dur="1000" fill="hold"/>
                                        <p:tgtEl>
                                          <p:spTgt spid="19472"/>
                                        </p:tgtEl>
                                        <p:attrNameLst>
                                          <p:attrName>ppt_x</p:attrName>
                                        </p:attrNameLst>
                                      </p:cBhvr>
                                      <p:tavLst>
                                        <p:tav tm="0">
                                          <p:val>
                                            <p:strVal val="#ppt_x"/>
                                          </p:val>
                                        </p:tav>
                                        <p:tav tm="100000">
                                          <p:val>
                                            <p:strVal val="#ppt_x"/>
                                          </p:val>
                                        </p:tav>
                                      </p:tavLst>
                                    </p:anim>
                                    <p:anim calcmode="lin" valueType="num">
                                      <p:cBhvr>
                                        <p:cTn id="24" dur="1000" fill="hold"/>
                                        <p:tgtEl>
                                          <p:spTgt spid="1947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2" nodeType="clickEffect">
                                  <p:stCondLst>
                                    <p:cond delay="0"/>
                                  </p:stCondLst>
                                  <p:childTnLst>
                                    <p:set>
                                      <p:cBhvr>
                                        <p:cTn id="28" dur="1" fill="hold">
                                          <p:stCondLst>
                                            <p:cond delay="0"/>
                                          </p:stCondLst>
                                        </p:cTn>
                                        <p:tgtEl>
                                          <p:spTgt spid="11278"/>
                                        </p:tgtEl>
                                        <p:attrNameLst>
                                          <p:attrName>style.visibility</p:attrName>
                                        </p:attrNameLst>
                                      </p:cBhvr>
                                      <p:to>
                                        <p:strVal val="visible"/>
                                      </p:to>
                                    </p:set>
                                    <p:animEffect transition="in" filter="wipe(left)" prLst="">
                                      <p:cBhvr>
                                        <p:cTn id="29" dur="500"/>
                                        <p:tgtEl>
                                          <p:spTgt spid="1127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1" nodeType="clickEffect">
                                  <p:stCondLst>
                                    <p:cond delay="0"/>
                                  </p:stCondLst>
                                  <p:childTnLst>
                                    <p:set>
                                      <p:cBhvr>
                                        <p:cTn id="33" dur="1" fill="hold">
                                          <p:stCondLst>
                                            <p:cond delay="0"/>
                                          </p:stCondLst>
                                        </p:cTn>
                                        <p:tgtEl>
                                          <p:spTgt spid="11275"/>
                                        </p:tgtEl>
                                        <p:attrNameLst>
                                          <p:attrName>style.visibility</p:attrName>
                                        </p:attrNameLst>
                                      </p:cBhvr>
                                      <p:to>
                                        <p:strVal val="visible"/>
                                      </p:to>
                                    </p:set>
                                    <p:animEffect transition="in" filter="fade" prLst="">
                                      <p:cBhvr>
                                        <p:cTn id="34" dur="1000"/>
                                        <p:tgtEl>
                                          <p:spTgt spid="11275"/>
                                        </p:tgtEl>
                                      </p:cBhvr>
                                    </p:animEffect>
                                    <p:anim calcmode="lin" valueType="num">
                                      <p:cBhvr>
                                        <p:cTn id="35" dur="1000" fill="hold"/>
                                        <p:tgtEl>
                                          <p:spTgt spid="11275"/>
                                        </p:tgtEl>
                                        <p:attrNameLst>
                                          <p:attrName>ppt_x</p:attrName>
                                        </p:attrNameLst>
                                      </p:cBhvr>
                                      <p:tavLst>
                                        <p:tav tm="0">
                                          <p:val>
                                            <p:strVal val="#ppt_x"/>
                                          </p:val>
                                        </p:tav>
                                        <p:tav tm="100000">
                                          <p:val>
                                            <p:strVal val="#ppt_x"/>
                                          </p:val>
                                        </p:tav>
                                      </p:tavLst>
                                    </p:anim>
                                    <p:anim calcmode="lin" valueType="num">
                                      <p:cBhvr>
                                        <p:cTn id="36" dur="1000" fill="hold"/>
                                        <p:tgtEl>
                                          <p:spTgt spid="1127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rLs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1274"/>
                                        </p:tgtEl>
                                        <p:attrNameLst>
                                          <p:attrName>style.visibility</p:attrName>
                                        </p:attrNameLst>
                                      </p:cBhvr>
                                      <p:to>
                                        <p:strVal val="visible"/>
                                      </p:to>
                                    </p:set>
                                    <p:animEffect transition="in" filter="fade" prLst="">
                                      <p:cBhvr>
                                        <p:cTn id="46" dur="1000"/>
                                        <p:tgtEl>
                                          <p:spTgt spid="11274"/>
                                        </p:tgtEl>
                                      </p:cBhvr>
                                    </p:animEffect>
                                    <p:anim calcmode="lin" valueType="num">
                                      <p:cBhvr>
                                        <p:cTn id="47" dur="1000" fill="hold"/>
                                        <p:tgtEl>
                                          <p:spTgt spid="11274"/>
                                        </p:tgtEl>
                                        <p:attrNameLst>
                                          <p:attrName>ppt_x</p:attrName>
                                        </p:attrNameLst>
                                      </p:cBhvr>
                                      <p:tavLst>
                                        <p:tav tm="0">
                                          <p:val>
                                            <p:strVal val="#ppt_x"/>
                                          </p:val>
                                        </p:tav>
                                        <p:tav tm="100000">
                                          <p:val>
                                            <p:strVal val="#ppt_x"/>
                                          </p:val>
                                        </p:tav>
                                      </p:tavLst>
                                    </p:anim>
                                    <p:anim calcmode="lin" valueType="num">
                                      <p:cBhvr>
                                        <p:cTn id="48" dur="1000" fill="hold"/>
                                        <p:tgtEl>
                                          <p:spTgt spid="112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4" grpId="0"/>
      <p:bldP spid="11275" grpId="1"/>
      <p:bldP spid="11278" grpId="2"/>
      <p:bldP spid="19472"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7" name="TextBox 7"/>
          <p:cNvSpPr>
            <a:spLocks noChangeArrowheads="1"/>
          </p:cNvSpPr>
          <p:nvPr/>
        </p:nvSpPr>
        <p:spPr>
          <a:xfrm>
            <a:off x="671157" y="1806913"/>
            <a:ext cx="5835650"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早在</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40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年前美国著名广告研究专家</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Larry Light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根据他对市场发展的研究就大胆地提出：</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未来营销之战将是品牌之战，是为获得品牌主导地位而进行的竞争</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。未来的企业和投资人都将把品牌视为企业最有价值的资产。拥有市场比拥有企业更重要，而拥有市场的惟一途径是拥有占据市场主导地位的品牌。</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2298" name="TextBox 6"/>
          <p:cNvSpPr>
            <a:spLocks noChangeArrowheads="1"/>
          </p:cNvSpPr>
          <p:nvPr/>
        </p:nvSpPr>
        <p:spPr>
          <a:xfrm>
            <a:off x="644376" y="3741431"/>
            <a:ext cx="5568496" cy="2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如今，经济飞速发展，在物质生产过剩的今天，全球的经济已基本处于买方市场。作为买方市场供给大于需求，产品或服务的同质化严重，差别很不明显，特别是核心功能差别几乎为零。</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在这种商品极大丰富，差异性不明显的买方市场条件下，品牌毫无疑问已经成为同类产品之间相互区分的主要标志</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，我们已经进入了品牌竞争的时代，拥有品牌，尤其是强势品牌就会拥有更多的关注，更强的竞争力。越来越多的企业开始认识到，</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品牌是竞争制胜的法宝</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4553676" cy="646705"/>
            <a:chOff x="371122" y="276376"/>
            <a:chExt cx="4553676" cy="646705"/>
          </a:xfrm>
        </p:grpSpPr>
        <p:sp>
          <p:nvSpPr>
            <p:cNvPr id="9" name="矩形 8"/>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5" name="圆角矩形 3"/>
          <p:cNvSpPr/>
          <p:nvPr/>
        </p:nvSpPr>
        <p:spPr>
          <a:xfrm rot="1240267">
            <a:off x="6926193" y="1296661"/>
            <a:ext cx="4351930" cy="4351928"/>
          </a:xfrm>
          <a:prstGeom prst="roundRect">
            <a:avLst>
              <a:gd name="adj" fmla="val 22595"/>
            </a:avLst>
          </a:prstGeom>
          <a:blipFill dpi="0" rotWithShape="1">
            <a:blip r:embed="rId3" cstate="email">
              <a:extLst>
                <a:ext uri="{28A0092B-C50C-407E-A947-70E740481C1C}">
                  <a14:useLocalDpi xmlns:a14="http://schemas.microsoft.com/office/drawing/2010/main"/>
                </a:ext>
              </a:extLst>
            </a:blip>
            <a:srcRect/>
            <a:stretch>
              <a:fillRect/>
            </a:stretch>
          </a:blipFill>
          <a:ln w="825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3"/>
          <p:cNvSpPr/>
          <p:nvPr/>
        </p:nvSpPr>
        <p:spPr>
          <a:xfrm rot="3546708">
            <a:off x="7118297" y="5511187"/>
            <a:ext cx="468816" cy="468816"/>
          </a:xfrm>
          <a:prstGeom prst="roundRect">
            <a:avLst>
              <a:gd name="adj" fmla="val 22595"/>
            </a:avLst>
          </a:prstGeom>
          <a:solidFill>
            <a:srgbClr val="6AC1C3"/>
          </a:solidFill>
          <a:ln w="82550">
            <a:noFill/>
          </a:ln>
          <a:effectLst>
            <a:outerShdw blurRad="368300" sx="103000" sy="103000" algn="ctr" rotWithShape="0">
              <a:srgbClr val="1D03E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3"/>
          <p:cNvSpPr/>
          <p:nvPr/>
        </p:nvSpPr>
        <p:spPr>
          <a:xfrm rot="3546708">
            <a:off x="9654272" y="5271777"/>
            <a:ext cx="959976" cy="959976"/>
          </a:xfrm>
          <a:prstGeom prst="roundRect">
            <a:avLst>
              <a:gd name="adj" fmla="val 22595"/>
            </a:avLst>
          </a:prstGeom>
          <a:solidFill>
            <a:srgbClr val="6AC1C3"/>
          </a:solidFill>
          <a:ln w="82550">
            <a:noFill/>
          </a:ln>
          <a:effectLst>
            <a:outerShdw blurRad="368300" sx="103000" sy="103000" algn="ctr" rotWithShape="0">
              <a:srgbClr val="1D03E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8" name="直接连接符 17"/>
          <p:cNvCxnSpPr/>
          <p:nvPr/>
        </p:nvCxnSpPr>
        <p:spPr>
          <a:xfrm>
            <a:off x="751511" y="1755252"/>
            <a:ext cx="325437" cy="0"/>
          </a:xfrm>
          <a:prstGeom prst="line">
            <a:avLst/>
          </a:prstGeom>
          <a:ln w="38100">
            <a:solidFill>
              <a:srgbClr val="6AC1C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1393" y="3637005"/>
            <a:ext cx="56167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088902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rLs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297"/>
                                        </p:tgtEl>
                                        <p:attrNameLst>
                                          <p:attrName>style.visibility</p:attrName>
                                        </p:attrNameLst>
                                      </p:cBhvr>
                                      <p:to>
                                        <p:strVal val="visible"/>
                                      </p:to>
                                    </p:set>
                                    <p:animEffect transition="in" filter="wipe(down)" prLst="">
                                      <p:cBhvr>
                                        <p:cTn id="17" dur="500"/>
                                        <p:tgtEl>
                                          <p:spTgt spid="122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rLs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1" nodeType="clickEffect">
                                  <p:stCondLst>
                                    <p:cond delay="0"/>
                                  </p:stCondLst>
                                  <p:childTnLst>
                                    <p:set>
                                      <p:cBhvr>
                                        <p:cTn id="26" dur="1" fill="hold">
                                          <p:stCondLst>
                                            <p:cond delay="0"/>
                                          </p:stCondLst>
                                        </p:cTn>
                                        <p:tgtEl>
                                          <p:spTgt spid="12298"/>
                                        </p:tgtEl>
                                        <p:attrNameLst>
                                          <p:attrName>style.visibility</p:attrName>
                                        </p:attrNameLst>
                                      </p:cBhvr>
                                      <p:to>
                                        <p:strVal val="visible"/>
                                      </p:to>
                                    </p:set>
                                    <p:animEffect transition="in" filter="wipe(down)" prLst="">
                                      <p:cBhvr>
                                        <p:cTn id="27" dur="500"/>
                                        <p:tgtEl>
                                          <p:spTgt spid="1229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2"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rLst="">
                                      <p:cBhvr>
                                        <p:cTn id="34" dur="500"/>
                                        <p:tgtEl>
                                          <p:spTgt spid="15"/>
                                        </p:tgtEl>
                                      </p:cBhvr>
                                    </p:animEffect>
                                  </p:childTnLst>
                                </p:cTn>
                              </p:par>
                              <p:par>
                                <p:cTn id="35" presetID="53" presetClass="entr" presetSubtype="0" fill="hold" grpId="3"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rLst="">
                                      <p:cBhvr>
                                        <p:cTn id="39" dur="500"/>
                                        <p:tgtEl>
                                          <p:spTgt spid="16"/>
                                        </p:tgtEl>
                                      </p:cBhvr>
                                    </p:animEffect>
                                  </p:childTnLst>
                                </p:cTn>
                              </p:par>
                              <p:par>
                                <p:cTn id="40" presetID="53" presetClass="entr" presetSubtype="0" fill="hold" grpId="4"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rLs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p:bldP spid="12298" grpId="1"/>
      <p:bldP spid="15" grpId="2" animBg="1"/>
      <p:bldP spid="16" grpId="3" animBg="1"/>
      <p:bldP spid="17" grpId="4"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1" name="TextBox 7"/>
          <p:cNvSpPr>
            <a:spLocks noChangeArrowheads="1"/>
          </p:cNvSpPr>
          <p:nvPr/>
        </p:nvSpPr>
        <p:spPr>
          <a:xfrm>
            <a:off x="5106788" y="2279937"/>
            <a:ext cx="5957491"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中国企业的经营思想也正在经历从“机会导向”到“战略导向”、从“资源整合”到“能力培养”、从“巧妙运作”到“系统管理”、从“经营策略”到“行业本质”、从“业绩致胜”到“品牌致胜”的根本转变，这是新的竞争环境下的企业生存发展之道。</a:t>
            </a:r>
          </a:p>
        </p:txBody>
      </p:sp>
      <p:sp>
        <p:nvSpPr>
          <p:cNvPr id="13322" name="TextBox 6"/>
          <p:cNvSpPr>
            <a:spLocks noChangeArrowheads="1"/>
          </p:cNvSpPr>
          <p:nvPr/>
        </p:nvSpPr>
        <p:spPr>
          <a:xfrm>
            <a:off x="766675" y="4788187"/>
            <a:ext cx="10656975"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英国联合饼干公司首席执行官赫克特</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莱恩说过：“房屋久了会破败倒塌，机器用长了会磨损不堪，人老了会寿终西去，长盛不衰的唯有品牌。” </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品牌企业的生命远远长于企业家的生命</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，要想</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基业长青</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，一代代的企业掌舵人必须是一个个品牌老总，必须目光远大，志在千里，不仅要追求做企业家，而且要追求做品牌企业家，把自己有限的生命融进百年老店，永远青史留名！</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4553676" cy="646705"/>
            <a:chOff x="371122" y="276376"/>
            <a:chExt cx="4553676" cy="646705"/>
          </a:xfrm>
        </p:grpSpPr>
        <p:sp>
          <p:nvSpPr>
            <p:cNvPr id="9" name="矩形 8"/>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pic>
        <p:nvPicPr>
          <p:cNvPr id="3" name="图片 2" descr="一群人坐在桌子前&#10;&#10;描述已自动生成"/>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6675" y="1643856"/>
            <a:ext cx="3979068" cy="2652712"/>
          </a:xfrm>
          <a:prstGeom prst="roundRect">
            <a:avLst>
              <a:gd name="adj" fmla="val 762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矩形: 圆角 3"/>
          <p:cNvSpPr/>
          <p:nvPr/>
        </p:nvSpPr>
        <p:spPr>
          <a:xfrm>
            <a:off x="3771900" y="1778000"/>
            <a:ext cx="7653425" cy="2349500"/>
          </a:xfrm>
          <a:prstGeom prst="roundRect">
            <a:avLst>
              <a:gd name="adj" fmla="val 10181"/>
            </a:avLst>
          </a:prstGeom>
          <a:noFill/>
          <a:ln w="285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411101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rLs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2"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rLst="">
                                      <p:cBhvr>
                                        <p:cTn id="19" dur="500"/>
                                        <p:tgtEl>
                                          <p:spTgt spid="4"/>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321"/>
                                        </p:tgtEl>
                                        <p:attrNameLst>
                                          <p:attrName>style.visibility</p:attrName>
                                        </p:attrNameLst>
                                      </p:cBhvr>
                                      <p:to>
                                        <p:strVal val="visible"/>
                                      </p:to>
                                    </p:set>
                                    <p:animEffect transition="in" filter="wipe(down)" prLst="">
                                      <p:cBhvr>
                                        <p:cTn id="22" dur="500"/>
                                        <p:tgtEl>
                                          <p:spTgt spid="133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1" nodeType="clickEffect">
                                  <p:stCondLst>
                                    <p:cond delay="0"/>
                                  </p:stCondLst>
                                  <p:childTnLst>
                                    <p:set>
                                      <p:cBhvr>
                                        <p:cTn id="26" dur="1" fill="hold">
                                          <p:stCondLst>
                                            <p:cond delay="0"/>
                                          </p:stCondLst>
                                        </p:cTn>
                                        <p:tgtEl>
                                          <p:spTgt spid="13322"/>
                                        </p:tgtEl>
                                        <p:attrNameLst>
                                          <p:attrName>style.visibility</p:attrName>
                                        </p:attrNameLst>
                                      </p:cBhvr>
                                      <p:to>
                                        <p:strVal val="visible"/>
                                      </p:to>
                                    </p:set>
                                    <p:animEffect transition="in" filter="barn(inVertical)" prLst="">
                                      <p:cBhvr>
                                        <p:cTn id="27" dur="500"/>
                                        <p:tgtEl>
                                          <p:spTgt spid="13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1" grpId="0"/>
      <p:bldP spid="13322" grpId="1"/>
      <p:bldP spid="4"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130298" y="2038222"/>
            <a:ext cx="0" cy="4819778"/>
          </a:xfrm>
          <a:prstGeom prst="line">
            <a:avLst/>
          </a:prstGeom>
          <a:ln w="28575">
            <a:solidFill>
              <a:srgbClr val="6AC1C3"/>
            </a:solidFill>
          </a:ln>
        </p:spPr>
        <p:style>
          <a:lnRef idx="1">
            <a:schemeClr val="accent1"/>
          </a:lnRef>
          <a:fillRef idx="0">
            <a:schemeClr val="accent1"/>
          </a:fillRef>
          <a:effectRef idx="0">
            <a:schemeClr val="accent1"/>
          </a:effectRef>
          <a:fontRef idx="minor">
            <a:schemeClr val="tx1"/>
          </a:fontRef>
        </p:style>
      </p:cxnSp>
      <p:grpSp>
        <p:nvGrpSpPr>
          <p:cNvPr id="9" name="组合"/>
          <p:cNvGrpSpPr/>
          <p:nvPr/>
        </p:nvGrpSpPr>
        <p:grpSpPr>
          <a:xfrm>
            <a:off x="371122" y="276376"/>
            <a:ext cx="4553676" cy="646705"/>
            <a:chOff x="371122" y="276376"/>
            <a:chExt cx="4553676" cy="646705"/>
          </a:xfrm>
        </p:grpSpPr>
        <p:sp>
          <p:nvSpPr>
            <p:cNvPr id="10" name="矩形 9"/>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6" name="组合"/>
          <p:cNvGrpSpPr/>
          <p:nvPr/>
        </p:nvGrpSpPr>
        <p:grpSpPr>
          <a:xfrm>
            <a:off x="615950" y="1227728"/>
            <a:ext cx="4308848" cy="990600"/>
            <a:chOff x="768350" y="1505971"/>
            <a:chExt cx="4308848" cy="990600"/>
          </a:xfrm>
        </p:grpSpPr>
        <p:sp>
          <p:nvSpPr>
            <p:cNvPr id="3" name="流程图: 可选过程 2"/>
            <p:cNvSpPr/>
            <p:nvPr/>
          </p:nvSpPr>
          <p:spPr>
            <a:xfrm>
              <a:off x="1314630" y="1639596"/>
              <a:ext cx="3762568" cy="727090"/>
            </a:xfrm>
            <a:prstGeom prst="flowChartAlternateProcess">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768350" y="1505971"/>
              <a:ext cx="990600" cy="990600"/>
            </a:xfrm>
            <a:prstGeom prst="ellipse">
              <a:avLst/>
            </a:prstGeom>
            <a:solidFill>
              <a:srgbClr val="6AC1C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40746" y="1770438"/>
              <a:ext cx="2954655" cy="461665"/>
            </a:xfrm>
            <a:prstGeom prst="rect">
              <a:avLst/>
            </a:prstGeom>
          </p:spPr>
          <p:txBody>
            <a:bodyPr wrap="none">
              <a:spAutoFit/>
            </a:bodyPr>
            <a:lstStyle/>
            <a:p>
              <a:r>
                <a:rPr lang="zh-CN" altLang="en-US" sz="2400" b="1" spc="300">
                  <a:solidFill>
                    <a:schemeClr val="bg1"/>
                  </a:solidFill>
                  <a:latin typeface="Adobe Arabic"/>
                  <a:ea typeface="微软雅黑"/>
                  <a:cs typeface="+mn-ea"/>
                  <a:sym typeface="+mn-lt"/>
                </a:rPr>
                <a:t>品牌对企业的作用</a:t>
              </a:r>
              <a:endParaRPr lang="zh-CN" altLang="en-US" sz="2400" spc="300">
                <a:solidFill>
                  <a:schemeClr val="bg1"/>
                </a:solidFill>
              </a:endParaRPr>
            </a:p>
          </p:txBody>
        </p:sp>
        <p:sp>
          <p:nvSpPr>
            <p:cNvPr id="5" name="矩形 4"/>
            <p:cNvSpPr/>
            <p:nvPr/>
          </p:nvSpPr>
          <p:spPr>
            <a:xfrm>
              <a:off x="937278" y="1670134"/>
              <a:ext cx="652743" cy="646331"/>
            </a:xfrm>
            <a:prstGeom prst="rect">
              <a:avLst/>
            </a:prstGeom>
          </p:spPr>
          <p:txBody>
            <a:bodyPr wrap="none">
              <a:spAutoFit/>
            </a:bodyPr>
            <a:lstStyle/>
            <a:p>
              <a:pPr algn="ctr"/>
              <a:r>
                <a:rPr lang="en-US" altLang="zh-CN" sz="3600" b="1">
                  <a:solidFill>
                    <a:schemeClr val="bg1"/>
                  </a:solidFill>
                  <a:latin typeface="Adobe Arabic"/>
                  <a:ea typeface="微软雅黑"/>
                  <a:cs typeface="+mn-ea"/>
                  <a:sym typeface="+mn-lt"/>
                </a:rPr>
                <a:t>01</a:t>
              </a:r>
              <a:endParaRPr lang="zh-CN" altLang="en-US" sz="3600">
                <a:solidFill>
                  <a:schemeClr val="bg1"/>
                </a:solidFill>
              </a:endParaRPr>
            </a:p>
          </p:txBody>
        </p:sp>
      </p:grpSp>
      <p:sp>
        <p:nvSpPr>
          <p:cNvPr id="22" name="矩形 21"/>
          <p:cNvSpPr/>
          <p:nvPr/>
        </p:nvSpPr>
        <p:spPr>
          <a:xfrm>
            <a:off x="1551166" y="2501709"/>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存储增值</a:t>
            </a:r>
            <a:endParaRPr lang="zh-CN" altLang="en-US" spc="300">
              <a:solidFill>
                <a:schemeClr val="tx1">
                  <a:lumMod val="85000"/>
                  <a:lumOff val="15000"/>
                </a:schemeClr>
              </a:solidFill>
            </a:endParaRPr>
          </a:p>
        </p:txBody>
      </p:sp>
      <p:grpSp>
        <p:nvGrpSpPr>
          <p:cNvPr id="24" name="组合"/>
          <p:cNvGrpSpPr/>
          <p:nvPr/>
        </p:nvGrpSpPr>
        <p:grpSpPr>
          <a:xfrm>
            <a:off x="991666" y="2550438"/>
            <a:ext cx="537320" cy="276972"/>
            <a:chOff x="991666" y="2800350"/>
            <a:chExt cx="537320" cy="276972"/>
          </a:xfrm>
        </p:grpSpPr>
        <p:sp>
          <p:nvSpPr>
            <p:cNvPr id="20" name="椭圆 19"/>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V 形 22"/>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5" name="矩形 24"/>
          <p:cNvSpPr/>
          <p:nvPr/>
        </p:nvSpPr>
        <p:spPr>
          <a:xfrm>
            <a:off x="1551166" y="2827410"/>
            <a:ext cx="7783929" cy="348750"/>
          </a:xfrm>
          <a:prstGeom prst="rect">
            <a:avLst/>
          </a:prstGeom>
        </p:spPr>
        <p:txBody>
          <a:bodyPr wrap="square">
            <a:spAutoFit/>
          </a:bodyPr>
          <a:lstStyle/>
          <a:p>
            <a:pPr lvl="0">
              <a:lnSpc>
                <a:spcPct val="130000"/>
              </a:lnSpc>
              <a:spcAft>
                <a:spcPts val="300"/>
              </a:spcAft>
              <a:defRPr/>
            </a:pPr>
            <a:r>
              <a:rPr lang="zh-CN" altLang="en-US" sz="1400">
                <a:solidFill>
                  <a:srgbClr val="595959"/>
                </a:solidFill>
                <a:latin typeface="Adobe Arabic"/>
                <a:ea typeface="微软雅黑"/>
                <a:cs typeface="+mn-ea"/>
                <a:sym typeface="+mn-lt"/>
              </a:rPr>
              <a:t>品牌可以帮助企业存储形象、商誉、价值，并使得品牌资产随着品牌的提升而不断增值。</a:t>
            </a:r>
          </a:p>
        </p:txBody>
      </p:sp>
      <p:grpSp>
        <p:nvGrpSpPr>
          <p:cNvPr id="31" name="组合"/>
          <p:cNvGrpSpPr/>
          <p:nvPr/>
        </p:nvGrpSpPr>
        <p:grpSpPr>
          <a:xfrm>
            <a:off x="991666" y="3292279"/>
            <a:ext cx="537320" cy="276972"/>
            <a:chOff x="991666" y="2800350"/>
            <a:chExt cx="537320" cy="276972"/>
          </a:xfrm>
        </p:grpSpPr>
        <p:sp>
          <p:nvSpPr>
            <p:cNvPr id="32" name="椭圆 31"/>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箭头: V 形 32"/>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4" name="组合"/>
          <p:cNvGrpSpPr/>
          <p:nvPr/>
        </p:nvGrpSpPr>
        <p:grpSpPr>
          <a:xfrm>
            <a:off x="991666" y="4106099"/>
            <a:ext cx="537320" cy="276972"/>
            <a:chOff x="991666" y="2800350"/>
            <a:chExt cx="537320" cy="276972"/>
          </a:xfrm>
        </p:grpSpPr>
        <p:sp>
          <p:nvSpPr>
            <p:cNvPr id="35" name="椭圆 34"/>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箭头: V 形 35"/>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7" name="组合"/>
          <p:cNvGrpSpPr/>
          <p:nvPr/>
        </p:nvGrpSpPr>
        <p:grpSpPr>
          <a:xfrm>
            <a:off x="991666" y="4847940"/>
            <a:ext cx="537320" cy="276972"/>
            <a:chOff x="991666" y="2800350"/>
            <a:chExt cx="537320" cy="276972"/>
          </a:xfrm>
        </p:grpSpPr>
        <p:sp>
          <p:nvSpPr>
            <p:cNvPr id="38" name="椭圆 37"/>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箭头: V 形 38"/>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6" name="矩形 25"/>
          <p:cNvSpPr/>
          <p:nvPr/>
        </p:nvSpPr>
        <p:spPr>
          <a:xfrm>
            <a:off x="1566715" y="3237073"/>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维权保护</a:t>
            </a:r>
            <a:endParaRPr lang="zh-CN" altLang="en-US" b="1" spc="300">
              <a:solidFill>
                <a:schemeClr val="tx1">
                  <a:lumMod val="85000"/>
                  <a:lumOff val="15000"/>
                </a:schemeClr>
              </a:solidFill>
              <a:latin typeface="Adobe Arabic"/>
              <a:ea typeface="微软雅黑"/>
              <a:cs typeface="+mn-ea"/>
            </a:endParaRPr>
          </a:p>
        </p:txBody>
      </p:sp>
      <p:sp>
        <p:nvSpPr>
          <p:cNvPr id="27" name="矩形 26"/>
          <p:cNvSpPr/>
          <p:nvPr/>
        </p:nvSpPr>
        <p:spPr>
          <a:xfrm>
            <a:off x="1554768" y="3552756"/>
            <a:ext cx="9111093" cy="348750"/>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通过注册专利和商标，品牌可以受到法律的保护，即可以利用法律武器防止和打击品牌假冒或抄袭行为。</a:t>
            </a:r>
          </a:p>
        </p:txBody>
      </p:sp>
      <p:sp>
        <p:nvSpPr>
          <p:cNvPr id="28" name="矩形 27"/>
          <p:cNvSpPr/>
          <p:nvPr/>
        </p:nvSpPr>
        <p:spPr>
          <a:xfrm>
            <a:off x="1578855" y="4034157"/>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促进销售</a:t>
            </a:r>
            <a:endParaRPr lang="zh-CN" altLang="en-US" b="1" spc="300">
              <a:solidFill>
                <a:schemeClr val="tx1">
                  <a:lumMod val="85000"/>
                  <a:lumOff val="15000"/>
                </a:schemeClr>
              </a:solidFill>
              <a:latin typeface="Adobe Arabic"/>
              <a:ea typeface="微软雅黑"/>
              <a:cs typeface="+mn-ea"/>
            </a:endParaRPr>
          </a:p>
        </p:txBody>
      </p:sp>
      <p:sp>
        <p:nvSpPr>
          <p:cNvPr id="29" name="矩形 28"/>
          <p:cNvSpPr/>
          <p:nvPr/>
        </p:nvSpPr>
        <p:spPr>
          <a:xfrm>
            <a:off x="1551166" y="4380877"/>
            <a:ext cx="9736285" cy="348750"/>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营销让推销下岗，品牌让营销下岗，品牌让销售变得更容易。特别是名牌产品，卖的贵、卖的多、卖的快、卖的久。</a:t>
            </a:r>
            <a:endParaRPr lang="zh-CN" altLang="en-US" sz="1400">
              <a:solidFill>
                <a:srgbClr val="595959"/>
              </a:solidFill>
              <a:latin typeface="Adobe Arabic"/>
              <a:ea typeface="微软雅黑"/>
              <a:cs typeface="+mn-ea"/>
            </a:endParaRPr>
          </a:p>
        </p:txBody>
      </p:sp>
      <p:sp>
        <p:nvSpPr>
          <p:cNvPr id="30" name="矩形 29"/>
          <p:cNvSpPr/>
          <p:nvPr/>
        </p:nvSpPr>
        <p:spPr>
          <a:xfrm>
            <a:off x="1579412" y="4777471"/>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降低成本</a:t>
            </a:r>
            <a:endParaRPr lang="zh-CN" altLang="en-US" b="1" spc="300">
              <a:solidFill>
                <a:schemeClr val="tx1">
                  <a:lumMod val="85000"/>
                  <a:lumOff val="15000"/>
                </a:schemeClr>
              </a:solidFill>
              <a:latin typeface="Adobe Arabic"/>
              <a:ea typeface="微软雅黑"/>
              <a:cs typeface="+mn-ea"/>
            </a:endParaRPr>
          </a:p>
        </p:txBody>
      </p:sp>
      <p:sp>
        <p:nvSpPr>
          <p:cNvPr id="40" name="矩形 39"/>
          <p:cNvSpPr/>
          <p:nvPr/>
        </p:nvSpPr>
        <p:spPr>
          <a:xfrm>
            <a:off x="1528985" y="5185532"/>
            <a:ext cx="10028013" cy="628826"/>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平均而言，赢得一个新客户所花的成本是保持一个既有客户成本的</a:t>
            </a:r>
            <a:r>
              <a:rPr lang="en-US" altLang="zh-CN" sz="1400">
                <a:solidFill>
                  <a:srgbClr val="595959"/>
                </a:solidFill>
                <a:latin typeface="Adobe Arabic"/>
                <a:ea typeface="微软雅黑"/>
                <a:cs typeface="+mn-ea"/>
                <a:sym typeface="+mn-lt"/>
              </a:rPr>
              <a:t>6</a:t>
            </a:r>
            <a:r>
              <a:rPr lang="zh-CN" altLang="en-US" sz="1400">
                <a:solidFill>
                  <a:srgbClr val="595959"/>
                </a:solidFill>
                <a:latin typeface="Adobe Arabic"/>
                <a:ea typeface="微软雅黑"/>
                <a:cs typeface="+mn-ea"/>
                <a:sym typeface="+mn-lt"/>
              </a:rPr>
              <a:t>倍，而品牌则可以通过与顾客建立品牌偏好（忠诚度），有效降低宣传和新产品开发的成本。</a:t>
            </a:r>
          </a:p>
        </p:txBody>
      </p:sp>
      <p:sp>
        <p:nvSpPr>
          <p:cNvPr id="41" name="矩形 40"/>
          <p:cNvSpPr/>
          <p:nvPr/>
        </p:nvSpPr>
        <p:spPr>
          <a:xfrm>
            <a:off x="1566715" y="5876290"/>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保持优势</a:t>
            </a:r>
            <a:endParaRPr lang="zh-CN" altLang="en-US" b="1" spc="300">
              <a:solidFill>
                <a:schemeClr val="tx1">
                  <a:lumMod val="85000"/>
                  <a:lumOff val="15000"/>
                </a:schemeClr>
              </a:solidFill>
              <a:latin typeface="Adobe Arabic"/>
              <a:ea typeface="微软雅黑"/>
              <a:cs typeface="+mn-ea"/>
            </a:endParaRPr>
          </a:p>
        </p:txBody>
      </p:sp>
      <p:sp>
        <p:nvSpPr>
          <p:cNvPr id="42" name="矩形 41"/>
          <p:cNvSpPr/>
          <p:nvPr/>
        </p:nvSpPr>
        <p:spPr>
          <a:xfrm>
            <a:off x="1556905" y="6168711"/>
            <a:ext cx="10635091" cy="348750"/>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品牌可以打破企业生命周期的限制，为企业创造了可持续经营和发展的可能，成为企业抵抗竞争的工具。</a:t>
            </a:r>
            <a:endParaRPr lang="zh-CN" altLang="en-US" sz="1400">
              <a:solidFill>
                <a:srgbClr val="595959"/>
              </a:solidFill>
              <a:latin typeface="Adobe Arabic"/>
              <a:ea typeface="微软雅黑"/>
              <a:cs typeface="+mn-ea"/>
            </a:endParaRPr>
          </a:p>
        </p:txBody>
      </p:sp>
      <p:grpSp>
        <p:nvGrpSpPr>
          <p:cNvPr id="48" name="组合"/>
          <p:cNvGrpSpPr/>
          <p:nvPr/>
        </p:nvGrpSpPr>
        <p:grpSpPr>
          <a:xfrm>
            <a:off x="1003060" y="5899405"/>
            <a:ext cx="537320" cy="276972"/>
            <a:chOff x="991666" y="2800350"/>
            <a:chExt cx="537320" cy="276972"/>
          </a:xfrm>
        </p:grpSpPr>
        <p:sp>
          <p:nvSpPr>
            <p:cNvPr id="49" name="椭圆 48"/>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箭头: V 形 49"/>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66245791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rLs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rLs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rLs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rLst="">
                                      <p:cBhvr>
                                        <p:cTn id="29" dur="500"/>
                                        <p:tgtEl>
                                          <p:spTgt spid="22"/>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rLs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rLst="">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2"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rLst="">
                                      <p:cBhvr>
                                        <p:cTn id="44" dur="500"/>
                                        <p:tgtEl>
                                          <p:spTgt spid="26"/>
                                        </p:tgtEl>
                                      </p:cBhvr>
                                    </p:animEffect>
                                  </p:childTnLst>
                                </p:cTn>
                              </p:par>
                              <p:par>
                                <p:cTn id="45" presetID="10" presetClass="entr" presetSubtype="0" fill="hold" grpId="3"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rLst="">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0" fill="hold" nodeType="click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rLst="">
                                      <p:cBhvr>
                                        <p:cTn id="54" dur="500"/>
                                        <p:tgtEl>
                                          <p:spTgt spid="3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4"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rLst="">
                                      <p:cBhvr>
                                        <p:cTn id="59" dur="500"/>
                                        <p:tgtEl>
                                          <p:spTgt spid="28"/>
                                        </p:tgtEl>
                                      </p:cBhvr>
                                    </p:animEffect>
                                  </p:childTnLst>
                                </p:cTn>
                              </p:par>
                              <p:par>
                                <p:cTn id="60" presetID="10" presetClass="entr" presetSubtype="0" fill="hold" grpId="5"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rLst="">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rLst="">
                                      <p:cBhvr>
                                        <p:cTn id="69" dur="500"/>
                                        <p:tgtEl>
                                          <p:spTgt spid="37"/>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6" nodeType="click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rLst="">
                                      <p:cBhvr>
                                        <p:cTn id="74" dur="500"/>
                                        <p:tgtEl>
                                          <p:spTgt spid="30"/>
                                        </p:tgtEl>
                                      </p:cBhvr>
                                    </p:animEffect>
                                  </p:childTnLst>
                                </p:cTn>
                              </p:par>
                              <p:par>
                                <p:cTn id="75" presetID="10" presetClass="entr" presetSubtype="0" fill="hold" grpId="7"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rLst="">
                                      <p:cBhvr>
                                        <p:cTn id="77" dur="500"/>
                                        <p:tgtEl>
                                          <p:spTgt spid="40"/>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0" fill="hold" nodeType="clickEffect">
                                  <p:stCondLst>
                                    <p:cond delay="0"/>
                                  </p:stCondLst>
                                  <p:childTnLst>
                                    <p:set>
                                      <p:cBhvr>
                                        <p:cTn id="81" dur="1" fill="hold">
                                          <p:stCondLst>
                                            <p:cond delay="0"/>
                                          </p:stCondLst>
                                        </p:cTn>
                                        <p:tgtEl>
                                          <p:spTgt spid="48"/>
                                        </p:tgtEl>
                                        <p:attrNameLst>
                                          <p:attrName>style.visibility</p:attrName>
                                        </p:attrNameLst>
                                      </p:cBhvr>
                                      <p:to>
                                        <p:strVal val="visible"/>
                                      </p:to>
                                    </p:set>
                                    <p:anim calcmode="lin" valueType="num">
                                      <p:cBhvr>
                                        <p:cTn id="82" dur="500" fill="hold"/>
                                        <p:tgtEl>
                                          <p:spTgt spid="48"/>
                                        </p:tgtEl>
                                        <p:attrNameLst>
                                          <p:attrName>ppt_w</p:attrName>
                                        </p:attrNameLst>
                                      </p:cBhvr>
                                      <p:tavLst>
                                        <p:tav tm="0">
                                          <p:val>
                                            <p:fltVal val="0"/>
                                          </p:val>
                                        </p:tav>
                                        <p:tav tm="100000">
                                          <p:val>
                                            <p:strVal val="#ppt_w"/>
                                          </p:val>
                                        </p:tav>
                                      </p:tavLst>
                                    </p:anim>
                                    <p:anim calcmode="lin" valueType="num">
                                      <p:cBhvr>
                                        <p:cTn id="83" dur="500" fill="hold"/>
                                        <p:tgtEl>
                                          <p:spTgt spid="48"/>
                                        </p:tgtEl>
                                        <p:attrNameLst>
                                          <p:attrName>ppt_h</p:attrName>
                                        </p:attrNameLst>
                                      </p:cBhvr>
                                      <p:tavLst>
                                        <p:tav tm="0">
                                          <p:val>
                                            <p:fltVal val="0"/>
                                          </p:val>
                                        </p:tav>
                                        <p:tav tm="100000">
                                          <p:val>
                                            <p:strVal val="#ppt_h"/>
                                          </p:val>
                                        </p:tav>
                                      </p:tavLst>
                                    </p:anim>
                                    <p:animEffect transition="in" filter="fade" prLst="">
                                      <p:cBhvr>
                                        <p:cTn id="84" dur="500"/>
                                        <p:tgtEl>
                                          <p:spTgt spid="4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8"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rLst="">
                                      <p:cBhvr>
                                        <p:cTn id="89" dur="500"/>
                                        <p:tgtEl>
                                          <p:spTgt spid="41"/>
                                        </p:tgtEl>
                                      </p:cBhvr>
                                    </p:animEffect>
                                  </p:childTnLst>
                                </p:cTn>
                              </p:par>
                              <p:par>
                                <p:cTn id="90" presetID="10" presetClass="entr" presetSubtype="0" fill="hold" grpId="9"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rLst="">
                                      <p:cBhvr>
                                        <p:cTn id="9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1"/>
      <p:bldP spid="26" grpId="2"/>
      <p:bldP spid="27" grpId="3"/>
      <p:bldP spid="28" grpId="4"/>
      <p:bldP spid="29" grpId="5"/>
      <p:bldP spid="30" grpId="6"/>
      <p:bldP spid="40" grpId="7"/>
      <p:bldP spid="41" grpId="8"/>
      <p:bldP spid="42" grpId="9"/>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1130298" y="2038222"/>
            <a:ext cx="0" cy="4819778"/>
          </a:xfrm>
          <a:prstGeom prst="line">
            <a:avLst/>
          </a:prstGeom>
          <a:ln w="28575">
            <a:solidFill>
              <a:srgbClr val="6AC1C3"/>
            </a:solidFill>
          </a:ln>
        </p:spPr>
        <p:style>
          <a:lnRef idx="1">
            <a:schemeClr val="accent1"/>
          </a:lnRef>
          <a:fillRef idx="0">
            <a:schemeClr val="accent1"/>
          </a:fillRef>
          <a:effectRef idx="0">
            <a:schemeClr val="accent1"/>
          </a:effectRef>
          <a:fontRef idx="minor">
            <a:schemeClr val="tx1"/>
          </a:fontRef>
        </p:style>
      </p:cxnSp>
      <p:grpSp>
        <p:nvGrpSpPr>
          <p:cNvPr id="22" name="组合"/>
          <p:cNvGrpSpPr/>
          <p:nvPr/>
        </p:nvGrpSpPr>
        <p:grpSpPr>
          <a:xfrm>
            <a:off x="991666" y="2864896"/>
            <a:ext cx="537320" cy="276972"/>
            <a:chOff x="991666" y="2800350"/>
            <a:chExt cx="537320" cy="276972"/>
          </a:xfrm>
        </p:grpSpPr>
        <p:sp>
          <p:nvSpPr>
            <p:cNvPr id="23" name="椭圆 22"/>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V 形 23"/>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5" name="组合"/>
          <p:cNvGrpSpPr/>
          <p:nvPr/>
        </p:nvGrpSpPr>
        <p:grpSpPr>
          <a:xfrm>
            <a:off x="991666" y="3803087"/>
            <a:ext cx="537320" cy="276972"/>
            <a:chOff x="991666" y="2800350"/>
            <a:chExt cx="537320" cy="276972"/>
          </a:xfrm>
        </p:grpSpPr>
        <p:sp>
          <p:nvSpPr>
            <p:cNvPr id="26" name="椭圆 25"/>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V 形 26"/>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8" name="组合"/>
          <p:cNvGrpSpPr/>
          <p:nvPr/>
        </p:nvGrpSpPr>
        <p:grpSpPr>
          <a:xfrm>
            <a:off x="991666" y="5004940"/>
            <a:ext cx="537320" cy="276972"/>
            <a:chOff x="991666" y="2800350"/>
            <a:chExt cx="537320" cy="276972"/>
          </a:xfrm>
        </p:grpSpPr>
        <p:sp>
          <p:nvSpPr>
            <p:cNvPr id="29" name="椭圆 28"/>
            <p:cNvSpPr/>
            <p:nvPr/>
          </p:nvSpPr>
          <p:spPr>
            <a:xfrm>
              <a:off x="991666" y="2800350"/>
              <a:ext cx="276972" cy="276972"/>
            </a:xfrm>
            <a:prstGeom prst="ellipse">
              <a:avLst/>
            </a:prstGeom>
            <a:solidFill>
              <a:srgbClr val="6AC1C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箭头: V 形 29"/>
            <p:cNvSpPr/>
            <p:nvPr/>
          </p:nvSpPr>
          <p:spPr>
            <a:xfrm>
              <a:off x="1360057" y="2833790"/>
              <a:ext cx="168929" cy="204993"/>
            </a:xfrm>
            <a:prstGeom prst="chevron">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p:cNvGrpSpPr/>
          <p:nvPr/>
        </p:nvGrpSpPr>
        <p:grpSpPr>
          <a:xfrm>
            <a:off x="371122" y="276376"/>
            <a:ext cx="4553676" cy="646705"/>
            <a:chOff x="371122" y="276376"/>
            <a:chExt cx="4553676" cy="646705"/>
          </a:xfrm>
        </p:grpSpPr>
        <p:sp>
          <p:nvSpPr>
            <p:cNvPr id="9" name="矩形 8"/>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6" name="组合"/>
          <p:cNvGrpSpPr/>
          <p:nvPr/>
        </p:nvGrpSpPr>
        <p:grpSpPr>
          <a:xfrm>
            <a:off x="615950" y="1227728"/>
            <a:ext cx="4603750" cy="990600"/>
            <a:chOff x="768350" y="1505971"/>
            <a:chExt cx="4603750" cy="990600"/>
          </a:xfrm>
        </p:grpSpPr>
        <p:sp>
          <p:nvSpPr>
            <p:cNvPr id="17" name="流程图: 可选过程 16"/>
            <p:cNvSpPr/>
            <p:nvPr/>
          </p:nvSpPr>
          <p:spPr>
            <a:xfrm>
              <a:off x="1314630" y="1639596"/>
              <a:ext cx="4057470" cy="727090"/>
            </a:xfrm>
            <a:prstGeom prst="flowChartAlternateProcess">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68350" y="1505971"/>
              <a:ext cx="990600" cy="990600"/>
            </a:xfrm>
            <a:prstGeom prst="ellipse">
              <a:avLst/>
            </a:prstGeom>
            <a:solidFill>
              <a:srgbClr val="6AC1C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940746" y="1770438"/>
              <a:ext cx="3300904" cy="461665"/>
            </a:xfrm>
            <a:prstGeom prst="rect">
              <a:avLst/>
            </a:prstGeom>
          </p:spPr>
          <p:txBody>
            <a:bodyPr wrap="none">
              <a:spAutoFit/>
            </a:bodyPr>
            <a:lstStyle/>
            <a:p>
              <a:r>
                <a:rPr lang="zh-CN" altLang="en-US" sz="2400" b="1" spc="300">
                  <a:solidFill>
                    <a:schemeClr val="bg1"/>
                  </a:solidFill>
                  <a:latin typeface="Adobe Arabic"/>
                  <a:ea typeface="微软雅黑"/>
                  <a:cs typeface="+mn-ea"/>
                  <a:sym typeface="+mn-lt"/>
                </a:rPr>
                <a:t>品牌对消费者的作用</a:t>
              </a:r>
              <a:endParaRPr lang="zh-CN" altLang="en-US" sz="2400" spc="300">
                <a:solidFill>
                  <a:schemeClr val="bg1"/>
                </a:solidFill>
              </a:endParaRPr>
            </a:p>
          </p:txBody>
        </p:sp>
        <p:sp>
          <p:nvSpPr>
            <p:cNvPr id="20" name="矩形 19"/>
            <p:cNvSpPr/>
            <p:nvPr/>
          </p:nvSpPr>
          <p:spPr>
            <a:xfrm>
              <a:off x="937278" y="1670134"/>
              <a:ext cx="652743" cy="646331"/>
            </a:xfrm>
            <a:prstGeom prst="rect">
              <a:avLst/>
            </a:prstGeom>
          </p:spPr>
          <p:txBody>
            <a:bodyPr wrap="none">
              <a:spAutoFit/>
            </a:bodyPr>
            <a:lstStyle/>
            <a:p>
              <a:pPr algn="ctr"/>
              <a:r>
                <a:rPr lang="en-US" altLang="zh-CN" sz="3600" b="1">
                  <a:solidFill>
                    <a:schemeClr val="bg1"/>
                  </a:solidFill>
                  <a:latin typeface="Adobe Arabic"/>
                  <a:ea typeface="微软雅黑"/>
                  <a:cs typeface="+mn-ea"/>
                  <a:sym typeface="+mn-lt"/>
                </a:rPr>
                <a:t>02</a:t>
              </a:r>
              <a:endParaRPr lang="zh-CN" altLang="en-US" sz="3600">
                <a:solidFill>
                  <a:schemeClr val="bg1"/>
                </a:solidFill>
              </a:endParaRPr>
            </a:p>
          </p:txBody>
        </p:sp>
      </p:grpSp>
      <p:sp>
        <p:nvSpPr>
          <p:cNvPr id="37" name="矩形 36"/>
          <p:cNvSpPr/>
          <p:nvPr/>
        </p:nvSpPr>
        <p:spPr>
          <a:xfrm>
            <a:off x="1551166" y="2816167"/>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识别导购</a:t>
            </a:r>
            <a:endParaRPr lang="zh-CN" altLang="en-US" b="1" spc="300">
              <a:solidFill>
                <a:schemeClr val="tx1">
                  <a:lumMod val="85000"/>
                  <a:lumOff val="15000"/>
                </a:schemeClr>
              </a:solidFill>
              <a:latin typeface="Adobe Arabic"/>
              <a:ea typeface="微软雅黑"/>
              <a:cs typeface="+mn-ea"/>
            </a:endParaRPr>
          </a:p>
        </p:txBody>
      </p:sp>
      <p:sp>
        <p:nvSpPr>
          <p:cNvPr id="38" name="矩形 37"/>
          <p:cNvSpPr/>
          <p:nvPr/>
        </p:nvSpPr>
        <p:spPr>
          <a:xfrm>
            <a:off x="1551166" y="3141868"/>
            <a:ext cx="7783929" cy="348750"/>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品牌有利于消费者快速识别及选购商品，从而提高购物效率，节约购物成本。</a:t>
            </a:r>
          </a:p>
        </p:txBody>
      </p:sp>
      <p:sp>
        <p:nvSpPr>
          <p:cNvPr id="4" name="矩形 3"/>
          <p:cNvSpPr/>
          <p:nvPr/>
        </p:nvSpPr>
        <p:spPr>
          <a:xfrm>
            <a:off x="1551166" y="3755142"/>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降低风险</a:t>
            </a:r>
            <a:endParaRPr lang="zh-CN" altLang="en-US" b="1" spc="300">
              <a:solidFill>
                <a:schemeClr val="tx1">
                  <a:lumMod val="85000"/>
                  <a:lumOff val="15000"/>
                </a:schemeClr>
              </a:solidFill>
              <a:latin typeface="Adobe Arabic"/>
              <a:ea typeface="微软雅黑"/>
              <a:cs typeface="+mn-ea"/>
            </a:endParaRPr>
          </a:p>
        </p:txBody>
      </p:sp>
      <p:sp>
        <p:nvSpPr>
          <p:cNvPr id="5" name="矩形 4"/>
          <p:cNvSpPr/>
          <p:nvPr/>
        </p:nvSpPr>
        <p:spPr>
          <a:xfrm>
            <a:off x="1540380" y="4956210"/>
            <a:ext cx="1261884" cy="369332"/>
          </a:xfrm>
          <a:prstGeom prst="rect">
            <a:avLst/>
          </a:prstGeom>
        </p:spPr>
        <p:txBody>
          <a:bodyPr wrap="none">
            <a:spAutoFit/>
          </a:bodyPr>
          <a:lstStyle/>
          <a:p>
            <a:r>
              <a:rPr lang="zh-CN" altLang="en-US" b="1" spc="300">
                <a:solidFill>
                  <a:schemeClr val="tx1">
                    <a:lumMod val="85000"/>
                    <a:lumOff val="15000"/>
                  </a:schemeClr>
                </a:solidFill>
                <a:latin typeface="Adobe Arabic"/>
                <a:ea typeface="微软雅黑"/>
                <a:cs typeface="+mn-ea"/>
                <a:sym typeface="+mn-lt"/>
              </a:rPr>
              <a:t>个性展现</a:t>
            </a:r>
            <a:endParaRPr lang="zh-CN" altLang="en-US" b="1" spc="300">
              <a:solidFill>
                <a:schemeClr val="tx1">
                  <a:lumMod val="85000"/>
                  <a:lumOff val="15000"/>
                </a:schemeClr>
              </a:solidFill>
              <a:latin typeface="Adobe Arabic"/>
              <a:ea typeface="微软雅黑"/>
              <a:cs typeface="+mn-ea"/>
            </a:endParaRPr>
          </a:p>
        </p:txBody>
      </p:sp>
      <p:sp>
        <p:nvSpPr>
          <p:cNvPr id="6" name="矩形 5"/>
          <p:cNvSpPr/>
          <p:nvPr/>
        </p:nvSpPr>
        <p:spPr>
          <a:xfrm>
            <a:off x="1575578" y="4061673"/>
            <a:ext cx="6590520" cy="629275"/>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消费者选品牌是为了买个放心，选择信誉好的品牌则可以帮助降低精神风险和金钱风险，因为品牌的背后有着一整个品牌企业的实力支撑。</a:t>
            </a:r>
            <a:endParaRPr lang="zh-CN" altLang="en-US" sz="1400">
              <a:solidFill>
                <a:srgbClr val="595959"/>
              </a:solidFill>
              <a:latin typeface="Adobe Arabic"/>
              <a:ea typeface="微软雅黑"/>
              <a:cs typeface="+mn-ea"/>
            </a:endParaRPr>
          </a:p>
        </p:txBody>
      </p:sp>
      <p:sp>
        <p:nvSpPr>
          <p:cNvPr id="7" name="矩形 6"/>
          <p:cNvSpPr/>
          <p:nvPr/>
        </p:nvSpPr>
        <p:spPr>
          <a:xfrm>
            <a:off x="1575577" y="5262003"/>
            <a:ext cx="5841224" cy="628826"/>
          </a:xfrm>
          <a:prstGeom prst="rect">
            <a:avLst/>
          </a:prstGeom>
        </p:spPr>
        <p:txBody>
          <a:bodyPr wrap="square">
            <a:spAutoFit/>
          </a:bodyPr>
          <a:lstStyle/>
          <a:p>
            <a:pPr>
              <a:lnSpc>
                <a:spcPct val="130000"/>
              </a:lnSpc>
              <a:spcAft>
                <a:spcPts val="300"/>
              </a:spcAft>
            </a:pPr>
            <a:r>
              <a:rPr lang="zh-CN" altLang="en-US" sz="1400">
                <a:solidFill>
                  <a:srgbClr val="595959"/>
                </a:solidFill>
                <a:latin typeface="Adobe Arabic"/>
                <a:ea typeface="微软雅黑"/>
                <a:cs typeface="+mn-ea"/>
                <a:sym typeface="+mn-lt"/>
              </a:rPr>
              <a:t>品牌经过多年的发展，能积累独特的个性和丰富的内涵，而消费者可以通过购买与自己个性气质相吻合的品牌来展现自我。</a:t>
            </a:r>
            <a:endParaRPr lang="zh-CN" altLang="en-US" sz="1400">
              <a:solidFill>
                <a:srgbClr val="595959"/>
              </a:solidFill>
              <a:latin typeface="Adobe Arabic"/>
              <a:ea typeface="微软雅黑"/>
              <a:cs typeface="+mn-ea"/>
            </a:endParaRPr>
          </a:p>
        </p:txBody>
      </p:sp>
      <p:pic>
        <p:nvPicPr>
          <p:cNvPr id="40" name="图片 3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08077" y="3141868"/>
            <a:ext cx="5144018" cy="3636592"/>
          </a:xfrm>
          <a:prstGeom prst="rect">
            <a:avLst/>
          </a:prstGeom>
        </p:spPr>
      </p:pic>
    </p:spTree>
    <p:extLst>
      <p:ext uri="{BB962C8B-B14F-4D97-AF65-F5344CB8AC3E}">
        <p14:creationId xmlns:p14="http://schemas.microsoft.com/office/powerpoint/2010/main" val="3859694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rLs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rLst="">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rLs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rLs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rLst="">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rLst="">
                                      <p:cBhvr>
                                        <p:cTn id="34" dur="500"/>
                                        <p:tgtEl>
                                          <p:spTgt spid="37"/>
                                        </p:tgtEl>
                                      </p:cBhvr>
                                    </p:animEffect>
                                  </p:childTnLst>
                                </p:cTn>
                              </p:par>
                              <p:par>
                                <p:cTn id="35" presetID="10" presetClass="entr" presetSubtype="0" fill="hold" grpId="1"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rLst="">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rLs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2"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rLst="">
                                      <p:cBhvr>
                                        <p:cTn id="49" dur="500"/>
                                        <p:tgtEl>
                                          <p:spTgt spid="4"/>
                                        </p:tgtEl>
                                      </p:cBhvr>
                                    </p:animEffect>
                                  </p:childTnLst>
                                </p:cTn>
                              </p:par>
                              <p:par>
                                <p:cTn id="50" presetID="10" presetClass="entr" presetSubtype="0" fill="hold" grpId="4"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rLst="">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rLst="">
                                      <p:cBhvr>
                                        <p:cTn id="59" dur="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3"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rLst="">
                                      <p:cBhvr>
                                        <p:cTn id="64" dur="500"/>
                                        <p:tgtEl>
                                          <p:spTgt spid="5"/>
                                        </p:tgtEl>
                                      </p:cBhvr>
                                    </p:animEffect>
                                  </p:childTnLst>
                                </p:cTn>
                              </p:par>
                              <p:par>
                                <p:cTn id="65" presetID="10" presetClass="entr" presetSubtype="0" fill="hold" grpId="5"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rLst="">
                                      <p:cBhvr>
                                        <p:cTn id="6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1"/>
      <p:bldP spid="4" grpId="2"/>
      <p:bldP spid="5" grpId="3"/>
      <p:bldP spid="6" grpId="4"/>
      <p:bldP spid="7" grpId="5"/>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5" name="TextBox 6"/>
          <p:cNvSpPr>
            <a:spLocks noChangeArrowheads="1"/>
          </p:cNvSpPr>
          <p:nvPr/>
        </p:nvSpPr>
        <p:spPr>
          <a:xfrm>
            <a:off x="456402" y="2522974"/>
            <a:ext cx="11354597"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30000"/>
              </a:lnSpc>
              <a:spcBef>
                <a:spcPct val="0"/>
              </a:spcBef>
              <a:spcAft>
                <a:spcPts val="300"/>
              </a:spcAft>
              <a:buClrTx/>
              <a:buSzTx/>
              <a:buFont typeface="Calibri" panose="020F0502020204030204" pitchFamily="34" charset="0"/>
              <a:buAutoNum type="circleNumDbPlain"/>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磁场效应：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企业或产品拥有了较高的美誉度后，会在消费者心目中树立其极高的威望，表现出对品牌的极度忠诚。</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内敛</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名牌企业的良好形象使工作在这样企业中的员工会产生自豪感和荣誉感，从而更加努力、认真的工作。 </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聚合</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企业和产品成了名牌，会获得社会的认可，有利于企业聚合社会资源使企业进一步扩大，形成规模。</a:t>
            </a:r>
          </a:p>
          <a:p>
            <a:pPr lvl="0">
              <a:lnSpc>
                <a:spcPct val="130000"/>
              </a:lnSpc>
              <a:spcAft>
                <a:spcPts val="300"/>
              </a:spcAft>
              <a:buFont typeface="Calibri" panose="020F0502020204030204" pitchFamily="34" charset="0"/>
              <a:buAutoNum type="circleNumDbPlain"/>
            </a:pPr>
            <a:r>
              <a:rPr lang="zh-CN" altLang="en-US" b="1">
                <a:solidFill>
                  <a:schemeClr val="tx1">
                    <a:lumMod val="85000"/>
                    <a:lumOff val="15000"/>
                  </a:schemeClr>
                </a:solidFill>
                <a:latin typeface="Adobe Arabic"/>
                <a:ea typeface="微软雅黑"/>
                <a:cs typeface="+mn-ea"/>
                <a:sym typeface="+mn-lt"/>
              </a:rPr>
              <a:t>光环效应：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企业成为名牌，会给其产品带来一道光环，在其照耀下，企业及产品会受到一种正面的经济效应的影响。</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宣传</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名牌形成后它可以利用它的知名度、美誉度传播企业名声，宣传企业形象。</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带动</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名牌企业对城市经济、地区经济甚至国家经济都有带动作用。</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稳定</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当一个地区经济波动的时候，名牌的稳定发展一方面可以拉动地区经济，另一方面起到了稳定军心的作用，使人、财、物不致流走。</a:t>
            </a:r>
          </a:p>
          <a:p>
            <a:pPr lvl="0">
              <a:lnSpc>
                <a:spcPct val="130000"/>
              </a:lnSpc>
              <a:spcAft>
                <a:spcPts val="300"/>
              </a:spcAft>
              <a:buFont typeface="Calibri" panose="020F0502020204030204" pitchFamily="34" charset="0"/>
              <a:buAutoNum type="circleNumDbPlain"/>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“核裂变”</a:t>
            </a:r>
            <a:r>
              <a:rPr lang="zh-CN" altLang="en-US" b="1">
                <a:solidFill>
                  <a:schemeClr val="tx1">
                    <a:lumMod val="85000"/>
                    <a:lumOff val="15000"/>
                  </a:schemeClr>
                </a:solidFill>
                <a:latin typeface="Adobe Arabic"/>
                <a:ea typeface="微软雅黑"/>
                <a:cs typeface="+mn-ea"/>
                <a:sym typeface="+mn-lt"/>
              </a:rPr>
              <a:t>效应：</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当品牌发展到一定阶段后，它积累、聚合的各类社会资源及营销力量、管理经验就会产生“核裂变”，不断衍生出新的产品、新的服务，形成新的名牌。</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8" name="组合"/>
          <p:cNvGrpSpPr/>
          <p:nvPr/>
        </p:nvGrpSpPr>
        <p:grpSpPr>
          <a:xfrm>
            <a:off x="371122" y="276376"/>
            <a:ext cx="4553676" cy="646705"/>
            <a:chOff x="371122" y="276376"/>
            <a:chExt cx="4553676" cy="646705"/>
          </a:xfrm>
        </p:grpSpPr>
        <p:sp>
          <p:nvSpPr>
            <p:cNvPr id="9" name="矩形 8"/>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品牌的重要性及作用</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6" name="组合"/>
          <p:cNvGrpSpPr/>
          <p:nvPr/>
        </p:nvGrpSpPr>
        <p:grpSpPr>
          <a:xfrm>
            <a:off x="615950" y="1227728"/>
            <a:ext cx="4603750" cy="990600"/>
            <a:chOff x="768350" y="1505971"/>
            <a:chExt cx="4603750" cy="990600"/>
          </a:xfrm>
        </p:grpSpPr>
        <p:sp>
          <p:nvSpPr>
            <p:cNvPr id="17" name="流程图: 可选过程 16"/>
            <p:cNvSpPr/>
            <p:nvPr/>
          </p:nvSpPr>
          <p:spPr>
            <a:xfrm>
              <a:off x="1314630" y="1639596"/>
              <a:ext cx="4057470" cy="727090"/>
            </a:xfrm>
            <a:prstGeom prst="flowChartAlternateProcess">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68350" y="1505971"/>
              <a:ext cx="990600" cy="990600"/>
            </a:xfrm>
            <a:prstGeom prst="ellipse">
              <a:avLst/>
            </a:prstGeom>
            <a:solidFill>
              <a:srgbClr val="6AC1C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940746" y="1770438"/>
              <a:ext cx="3126177" cy="461665"/>
            </a:xfrm>
            <a:prstGeom prst="rect">
              <a:avLst/>
            </a:prstGeom>
          </p:spPr>
          <p:txBody>
            <a:bodyPr wrap="none">
              <a:spAutoFit/>
            </a:bodyPr>
            <a:lstStyle/>
            <a:p>
              <a:r>
                <a:rPr lang="zh-CN" altLang="en-US" sz="2400" b="1" spc="300">
                  <a:solidFill>
                    <a:schemeClr val="bg1"/>
                  </a:solidFill>
                  <a:latin typeface="Adobe Arabic"/>
                  <a:ea typeface="微软雅黑"/>
                  <a:cs typeface="+mn-ea"/>
                  <a:sym typeface="+mn-lt"/>
                </a:rPr>
                <a:t>名牌</a:t>
              </a:r>
              <a:r>
                <a:rPr lang="en-US" altLang="zh-CN" sz="2400" b="1" spc="300">
                  <a:solidFill>
                    <a:schemeClr val="bg1"/>
                  </a:solidFill>
                  <a:latin typeface="Adobe Arabic"/>
                  <a:ea typeface="微软雅黑"/>
                  <a:cs typeface="+mn-ea"/>
                  <a:sym typeface="+mn-lt"/>
                </a:rPr>
                <a:t>/</a:t>
              </a:r>
              <a:r>
                <a:rPr lang="zh-CN" altLang="en-US" sz="2400" b="1" spc="300">
                  <a:solidFill>
                    <a:schemeClr val="bg1"/>
                  </a:solidFill>
                  <a:latin typeface="Adobe Arabic"/>
                  <a:ea typeface="微软雅黑"/>
                  <a:cs typeface="+mn-ea"/>
                  <a:sym typeface="+mn-lt"/>
                </a:rPr>
                <a:t>强势品牌效应</a:t>
              </a:r>
            </a:p>
          </p:txBody>
        </p:sp>
        <p:sp>
          <p:nvSpPr>
            <p:cNvPr id="20" name="矩形 19"/>
            <p:cNvSpPr/>
            <p:nvPr/>
          </p:nvSpPr>
          <p:spPr>
            <a:xfrm>
              <a:off x="937278" y="1670134"/>
              <a:ext cx="652743" cy="646331"/>
            </a:xfrm>
            <a:prstGeom prst="rect">
              <a:avLst/>
            </a:prstGeom>
          </p:spPr>
          <p:txBody>
            <a:bodyPr wrap="none">
              <a:spAutoFit/>
            </a:bodyPr>
            <a:lstStyle/>
            <a:p>
              <a:pPr algn="ctr"/>
              <a:r>
                <a:rPr lang="en-US" altLang="zh-CN" sz="3600" b="1">
                  <a:solidFill>
                    <a:schemeClr val="bg1"/>
                  </a:solidFill>
                  <a:latin typeface="Adobe Arabic"/>
                  <a:ea typeface="微软雅黑"/>
                  <a:cs typeface="+mn-ea"/>
                  <a:sym typeface="+mn-lt"/>
                </a:rPr>
                <a:t>03</a:t>
              </a:r>
              <a:endParaRPr lang="zh-CN" altLang="en-US" sz="3600">
                <a:solidFill>
                  <a:schemeClr val="bg1"/>
                </a:solidFill>
              </a:endParaRPr>
            </a:p>
          </p:txBody>
        </p:sp>
      </p:grpSp>
    </p:spTree>
    <p:extLst>
      <p:ext uri="{BB962C8B-B14F-4D97-AF65-F5344CB8AC3E}">
        <p14:creationId xmlns:p14="http://schemas.microsoft.com/office/powerpoint/2010/main" val="300841726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rLs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rLs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95">
                                            <p:txEl>
                                              <p:pRg st="0" end="0"/>
                                            </p:txEl>
                                          </p:spTgt>
                                        </p:tgtEl>
                                        <p:attrNameLst>
                                          <p:attrName>style.visibility</p:attrName>
                                        </p:attrNameLst>
                                      </p:cBhvr>
                                      <p:to>
                                        <p:strVal val="visible"/>
                                      </p:to>
                                    </p:set>
                                    <p:animEffect transition="in" filter="fade" prLst="">
                                      <p:cBhvr>
                                        <p:cTn id="17" dur="500"/>
                                        <p:tgtEl>
                                          <p:spTgt spid="1639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95">
                                            <p:txEl>
                                              <p:pRg st="1" end="1"/>
                                            </p:txEl>
                                          </p:spTgt>
                                        </p:tgtEl>
                                        <p:attrNameLst>
                                          <p:attrName>style.visibility</p:attrName>
                                        </p:attrNameLst>
                                      </p:cBhvr>
                                      <p:to>
                                        <p:strVal val="visible"/>
                                      </p:to>
                                    </p:set>
                                    <p:animEffect transition="in" filter="fade" prLst="">
                                      <p:cBhvr>
                                        <p:cTn id="22" dur="500"/>
                                        <p:tgtEl>
                                          <p:spTgt spid="1639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395">
                                            <p:txEl>
                                              <p:pRg st="2" end="2"/>
                                            </p:txEl>
                                          </p:spTgt>
                                        </p:tgtEl>
                                        <p:attrNameLst>
                                          <p:attrName>style.visibility</p:attrName>
                                        </p:attrNameLst>
                                      </p:cBhvr>
                                      <p:to>
                                        <p:strVal val="visible"/>
                                      </p:to>
                                    </p:set>
                                    <p:animEffect transition="in" filter="fade" prLst="">
                                      <p:cBhvr>
                                        <p:cTn id="27" dur="500"/>
                                        <p:tgtEl>
                                          <p:spTgt spid="1639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395">
                                            <p:txEl>
                                              <p:pRg st="3" end="3"/>
                                            </p:txEl>
                                          </p:spTgt>
                                        </p:tgtEl>
                                        <p:attrNameLst>
                                          <p:attrName>style.visibility</p:attrName>
                                        </p:attrNameLst>
                                      </p:cBhvr>
                                      <p:to>
                                        <p:strVal val="visible"/>
                                      </p:to>
                                    </p:set>
                                    <p:animEffect transition="in" filter="fade" prLst="">
                                      <p:cBhvr>
                                        <p:cTn id="32" dur="500"/>
                                        <p:tgtEl>
                                          <p:spTgt spid="1639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395">
                                            <p:txEl>
                                              <p:pRg st="4" end="4"/>
                                            </p:txEl>
                                          </p:spTgt>
                                        </p:tgtEl>
                                        <p:attrNameLst>
                                          <p:attrName>style.visibility</p:attrName>
                                        </p:attrNameLst>
                                      </p:cBhvr>
                                      <p:to>
                                        <p:strVal val="visible"/>
                                      </p:to>
                                    </p:set>
                                    <p:animEffect transition="in" filter="fade" prLst="">
                                      <p:cBhvr>
                                        <p:cTn id="37" dur="500"/>
                                        <p:tgtEl>
                                          <p:spTgt spid="1639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395">
                                            <p:txEl>
                                              <p:pRg st="5" end="5"/>
                                            </p:txEl>
                                          </p:spTgt>
                                        </p:tgtEl>
                                        <p:attrNameLst>
                                          <p:attrName>style.visibility</p:attrName>
                                        </p:attrNameLst>
                                      </p:cBhvr>
                                      <p:to>
                                        <p:strVal val="visible"/>
                                      </p:to>
                                    </p:set>
                                    <p:animEffect transition="in" filter="fade" prLst="">
                                      <p:cBhvr>
                                        <p:cTn id="42" dur="500"/>
                                        <p:tgtEl>
                                          <p:spTgt spid="16395">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395">
                                            <p:txEl>
                                              <p:pRg st="6" end="6"/>
                                            </p:txEl>
                                          </p:spTgt>
                                        </p:tgtEl>
                                        <p:attrNameLst>
                                          <p:attrName>style.visibility</p:attrName>
                                        </p:attrNameLst>
                                      </p:cBhvr>
                                      <p:to>
                                        <p:strVal val="visible"/>
                                      </p:to>
                                    </p:set>
                                    <p:animEffect transition="in" filter="fade" prLst="">
                                      <p:cBhvr>
                                        <p:cTn id="47" dur="500"/>
                                        <p:tgtEl>
                                          <p:spTgt spid="16395">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395">
                                            <p:txEl>
                                              <p:pRg st="7" end="7"/>
                                            </p:txEl>
                                          </p:spTgt>
                                        </p:tgtEl>
                                        <p:attrNameLst>
                                          <p:attrName>style.visibility</p:attrName>
                                        </p:attrNameLst>
                                      </p:cBhvr>
                                      <p:to>
                                        <p:strVal val="visible"/>
                                      </p:to>
                                    </p:set>
                                    <p:animEffect transition="in" filter="fade" prLst="">
                                      <p:cBhvr>
                                        <p:cTn id="52" dur="500"/>
                                        <p:tgtEl>
                                          <p:spTgt spid="163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9"/>
          <p:cNvSpPr/>
          <p:nvPr/>
        </p:nvSpPr>
        <p:spPr>
          <a:xfrm rot="16200000">
            <a:off x="1096037" y="1148101"/>
            <a:ext cx="4586269" cy="458627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0462708" y="437091"/>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27"/>
          <p:cNvSpPr>
            <a:spLocks noChangeArrowheads="1"/>
          </p:cNvSpPr>
          <p:nvPr/>
        </p:nvSpPr>
        <p:spPr>
          <a:xfrm>
            <a:off x="10563580" y="437091"/>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LOGO</a:t>
            </a:r>
            <a:endParaRPr kumimoji="0" lang="zh-CN"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任意多边形: 形状 23"/>
          <p:cNvSpPr>
            <a:spLocks noChangeAspect="1"/>
          </p:cNvSpPr>
          <p:nvPr/>
        </p:nvSpPr>
        <p:spPr>
          <a:xfrm rot="10800000" flipV="1">
            <a:off x="1298811" y="1460265"/>
            <a:ext cx="4179461" cy="3952266"/>
          </a:xfrm>
          <a:custGeom>
            <a:avLst/>
            <a:gdLst>
              <a:gd name="connsiteX0" fmla="*/ 2573600 w 3968540"/>
              <a:gd name="connsiteY0" fmla="*/ 0 h 4385308"/>
              <a:gd name="connsiteX1" fmla="*/ 1364330 w 3968540"/>
              <a:gd name="connsiteY1" fmla="*/ 0 h 4385308"/>
              <a:gd name="connsiteX2" fmla="*/ 1149228 w 3968540"/>
              <a:gd name="connsiteY2" fmla="*/ 72605 h 4385308"/>
              <a:gd name="connsiteX3" fmla="*/ 1147722 w 3968540"/>
              <a:gd name="connsiteY3" fmla="*/ 73978 h 4385308"/>
              <a:gd name="connsiteX4" fmla="*/ 1120684 w 3968540"/>
              <a:gd name="connsiteY4" fmla="*/ 82833 h 4385308"/>
              <a:gd name="connsiteX5" fmla="*/ 993417 w 3968540"/>
              <a:gd name="connsiteY5" fmla="*/ 176220 h 4385308"/>
              <a:gd name="connsiteX6" fmla="*/ 138333 w 3968540"/>
              <a:gd name="connsiteY6" fmla="*/ 1121102 h 4385308"/>
              <a:gd name="connsiteX7" fmla="*/ 32693 w 3968540"/>
              <a:gd name="connsiteY7" fmla="*/ 1340513 h 4385308"/>
              <a:gd name="connsiteX8" fmla="*/ 31496 w 3968540"/>
              <a:gd name="connsiteY8" fmla="*/ 1354321 h 4385308"/>
              <a:gd name="connsiteX9" fmla="*/ 30232 w 3968540"/>
              <a:gd name="connsiteY9" fmla="*/ 1356893 h 4385308"/>
              <a:gd name="connsiteX10" fmla="*/ 0 w 3968540"/>
              <a:gd name="connsiteY10" fmla="*/ 1522370 h 4385308"/>
              <a:gd name="connsiteX11" fmla="*/ 0 w 3968540"/>
              <a:gd name="connsiteY11" fmla="*/ 2858635 h 4385308"/>
              <a:gd name="connsiteX12" fmla="*/ 30232 w 3968540"/>
              <a:gd name="connsiteY12" fmla="*/ 3024112 h 4385308"/>
              <a:gd name="connsiteX13" fmla="*/ 30589 w 3968540"/>
              <a:gd name="connsiteY13" fmla="*/ 3024837 h 4385308"/>
              <a:gd name="connsiteX14" fmla="*/ 32692 w 3968540"/>
              <a:gd name="connsiteY14" fmla="*/ 3049087 h 4385308"/>
              <a:gd name="connsiteX15" fmla="*/ 138332 w 3968540"/>
              <a:gd name="connsiteY15" fmla="*/ 3268499 h 4385308"/>
              <a:gd name="connsiteX16" fmla="*/ 993415 w 3968540"/>
              <a:gd name="connsiteY16" fmla="*/ 4213383 h 4385308"/>
              <a:gd name="connsiteX17" fmla="*/ 1120683 w 3968540"/>
              <a:gd name="connsiteY17" fmla="*/ 4306769 h 4385308"/>
              <a:gd name="connsiteX18" fmla="*/ 1161767 w 3968540"/>
              <a:gd name="connsiteY18" fmla="*/ 4320224 h 4385308"/>
              <a:gd name="connsiteX19" fmla="*/ 1214579 w 3968540"/>
              <a:gd name="connsiteY19" fmla="*/ 4351899 h 4385308"/>
              <a:gd name="connsiteX20" fmla="*/ 1364330 w 3968540"/>
              <a:gd name="connsiteY20" fmla="*/ 4385308 h 4385308"/>
              <a:gd name="connsiteX21" fmla="*/ 2573600 w 3968540"/>
              <a:gd name="connsiteY21" fmla="*/ 4385308 h 4385308"/>
              <a:gd name="connsiteX22" fmla="*/ 2723351 w 3968540"/>
              <a:gd name="connsiteY22" fmla="*/ 4351899 h 4385308"/>
              <a:gd name="connsiteX23" fmla="*/ 2745198 w 3968540"/>
              <a:gd name="connsiteY23" fmla="*/ 4338796 h 4385308"/>
              <a:gd name="connsiteX24" fmla="*/ 2745955 w 3968540"/>
              <a:gd name="connsiteY24" fmla="*/ 4338716 h 4385308"/>
              <a:gd name="connsiteX25" fmla="*/ 2944514 w 3968540"/>
              <a:gd name="connsiteY25" fmla="*/ 4221983 h 4385308"/>
              <a:gd name="connsiteX26" fmla="*/ 3799598 w 3968540"/>
              <a:gd name="connsiteY26" fmla="*/ 3277099 h 4385308"/>
              <a:gd name="connsiteX27" fmla="*/ 3884109 w 3968540"/>
              <a:gd name="connsiteY27" fmla="*/ 3136466 h 4385308"/>
              <a:gd name="connsiteX28" fmla="*/ 3890413 w 3968540"/>
              <a:gd name="connsiteY28" fmla="*/ 3112963 h 4385308"/>
              <a:gd name="connsiteX29" fmla="*/ 3902835 w 3968540"/>
              <a:gd name="connsiteY29" fmla="*/ 3096326 h 4385308"/>
              <a:gd name="connsiteX30" fmla="*/ 3968540 w 3968540"/>
              <a:gd name="connsiteY30" fmla="*/ 2858635 h 4385308"/>
              <a:gd name="connsiteX31" fmla="*/ 3968540 w 3968540"/>
              <a:gd name="connsiteY31" fmla="*/ 1522370 h 4385308"/>
              <a:gd name="connsiteX32" fmla="*/ 3902835 w 3968540"/>
              <a:gd name="connsiteY32" fmla="*/ 1284679 h 4385308"/>
              <a:gd name="connsiteX33" fmla="*/ 3886813 w 3968540"/>
              <a:gd name="connsiteY33" fmla="*/ 1263220 h 4385308"/>
              <a:gd name="connsiteX34" fmla="*/ 3884108 w 3968540"/>
              <a:gd name="connsiteY34" fmla="*/ 1253135 h 4385308"/>
              <a:gd name="connsiteX35" fmla="*/ 3799597 w 3968540"/>
              <a:gd name="connsiteY35" fmla="*/ 1112502 h 4385308"/>
              <a:gd name="connsiteX36" fmla="*/ 2944513 w 3968540"/>
              <a:gd name="connsiteY36" fmla="*/ 167620 h 4385308"/>
              <a:gd name="connsiteX37" fmla="*/ 2817245 w 3968540"/>
              <a:gd name="connsiteY37" fmla="*/ 74233 h 4385308"/>
              <a:gd name="connsiteX38" fmla="*/ 2760353 w 3968540"/>
              <a:gd name="connsiteY38" fmla="*/ 55602 h 4385308"/>
              <a:gd name="connsiteX39" fmla="*/ 2723351 w 3968540"/>
              <a:gd name="connsiteY39" fmla="*/ 33409 h 4385308"/>
              <a:gd name="connsiteX40" fmla="*/ 2573600 w 3968540"/>
              <a:gd name="connsiteY40" fmla="*/ 0 h 438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68540" h="4385308">
                <a:moveTo>
                  <a:pt x="2573600" y="0"/>
                </a:moveTo>
                <a:lnTo>
                  <a:pt x="1364330" y="0"/>
                </a:lnTo>
                <a:cubicBezTo>
                  <a:pt x="1284651" y="0"/>
                  <a:pt x="1210631" y="26767"/>
                  <a:pt x="1149228" y="72605"/>
                </a:cubicBezTo>
                <a:lnTo>
                  <a:pt x="1147722" y="73978"/>
                </a:lnTo>
                <a:lnTo>
                  <a:pt x="1120684" y="82833"/>
                </a:lnTo>
                <a:cubicBezTo>
                  <a:pt x="1074372" y="103586"/>
                  <a:pt x="1030977" y="134715"/>
                  <a:pt x="993417" y="176220"/>
                </a:cubicBezTo>
                <a:lnTo>
                  <a:pt x="138333" y="1121102"/>
                </a:lnTo>
                <a:cubicBezTo>
                  <a:pt x="81992" y="1183360"/>
                  <a:pt x="46779" y="1260123"/>
                  <a:pt x="32693" y="1340513"/>
                </a:cubicBezTo>
                <a:lnTo>
                  <a:pt x="31496" y="1354321"/>
                </a:lnTo>
                <a:lnTo>
                  <a:pt x="30232" y="1356893"/>
                </a:lnTo>
                <a:cubicBezTo>
                  <a:pt x="10765" y="1407753"/>
                  <a:pt x="0" y="1463673"/>
                  <a:pt x="0" y="1522370"/>
                </a:cubicBezTo>
                <a:lnTo>
                  <a:pt x="0" y="2858635"/>
                </a:lnTo>
                <a:cubicBezTo>
                  <a:pt x="0" y="2917332"/>
                  <a:pt x="10765" y="2973252"/>
                  <a:pt x="30232" y="3024112"/>
                </a:cubicBezTo>
                <a:lnTo>
                  <a:pt x="30589" y="3024837"/>
                </a:lnTo>
                <a:lnTo>
                  <a:pt x="32692" y="3049087"/>
                </a:lnTo>
                <a:cubicBezTo>
                  <a:pt x="46778" y="3129479"/>
                  <a:pt x="81991" y="3206242"/>
                  <a:pt x="138332" y="3268499"/>
                </a:cubicBezTo>
                <a:lnTo>
                  <a:pt x="993415" y="4213383"/>
                </a:lnTo>
                <a:cubicBezTo>
                  <a:pt x="1030976" y="4254888"/>
                  <a:pt x="1074371" y="4286016"/>
                  <a:pt x="1120683" y="4306769"/>
                </a:cubicBezTo>
                <a:lnTo>
                  <a:pt x="1161767" y="4320224"/>
                </a:lnTo>
                <a:lnTo>
                  <a:pt x="1214579" y="4351899"/>
                </a:lnTo>
                <a:cubicBezTo>
                  <a:pt x="1260607" y="4373412"/>
                  <a:pt x="1311211" y="4385308"/>
                  <a:pt x="1364330" y="4385308"/>
                </a:cubicBezTo>
                <a:lnTo>
                  <a:pt x="2573600" y="4385308"/>
                </a:lnTo>
                <a:cubicBezTo>
                  <a:pt x="2626719" y="4385308"/>
                  <a:pt x="2677324" y="4373412"/>
                  <a:pt x="2723351" y="4351899"/>
                </a:cubicBezTo>
                <a:lnTo>
                  <a:pt x="2745198" y="4338796"/>
                </a:lnTo>
                <a:lnTo>
                  <a:pt x="2745955" y="4338716"/>
                </a:lnTo>
                <a:cubicBezTo>
                  <a:pt x="2818705" y="4323152"/>
                  <a:pt x="2888173" y="4284240"/>
                  <a:pt x="2944514" y="4221983"/>
                </a:cubicBezTo>
                <a:lnTo>
                  <a:pt x="3799598" y="3277099"/>
                </a:lnTo>
                <a:cubicBezTo>
                  <a:pt x="3837158" y="3235594"/>
                  <a:pt x="3865328" y="3187642"/>
                  <a:pt x="3884109" y="3136466"/>
                </a:cubicBezTo>
                <a:lnTo>
                  <a:pt x="3890413" y="3112963"/>
                </a:lnTo>
                <a:lnTo>
                  <a:pt x="3902835" y="3096326"/>
                </a:lnTo>
                <a:cubicBezTo>
                  <a:pt x="3944317" y="3028475"/>
                  <a:pt x="3968540" y="2946681"/>
                  <a:pt x="3968540" y="2858635"/>
                </a:cubicBezTo>
                <a:lnTo>
                  <a:pt x="3968540" y="1522370"/>
                </a:lnTo>
                <a:cubicBezTo>
                  <a:pt x="3968540" y="1434324"/>
                  <a:pt x="3944317" y="1352530"/>
                  <a:pt x="3902835" y="1284679"/>
                </a:cubicBezTo>
                <a:lnTo>
                  <a:pt x="3886813" y="1263220"/>
                </a:lnTo>
                <a:lnTo>
                  <a:pt x="3884108" y="1253135"/>
                </a:lnTo>
                <a:cubicBezTo>
                  <a:pt x="3865327" y="1201960"/>
                  <a:pt x="3837157" y="1154007"/>
                  <a:pt x="3799597" y="1112502"/>
                </a:cubicBezTo>
                <a:lnTo>
                  <a:pt x="2944513" y="167620"/>
                </a:lnTo>
                <a:cubicBezTo>
                  <a:pt x="2906953" y="126115"/>
                  <a:pt x="2863557" y="94986"/>
                  <a:pt x="2817245" y="74233"/>
                </a:cubicBezTo>
                <a:lnTo>
                  <a:pt x="2760353" y="55602"/>
                </a:lnTo>
                <a:lnTo>
                  <a:pt x="2723351" y="33409"/>
                </a:lnTo>
                <a:cubicBezTo>
                  <a:pt x="2677324" y="11896"/>
                  <a:pt x="2626719" y="0"/>
                  <a:pt x="2573600" y="0"/>
                </a:cubicBez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w="539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9"/>
          <p:cNvSpPr/>
          <p:nvPr/>
        </p:nvSpPr>
        <p:spPr>
          <a:xfrm rot="16200000">
            <a:off x="458946" y="444696"/>
            <a:ext cx="327023" cy="327023"/>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539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9"/>
          <p:cNvSpPr/>
          <p:nvPr/>
        </p:nvSpPr>
        <p:spPr>
          <a:xfrm rot="16200000">
            <a:off x="-167611" y="-206758"/>
            <a:ext cx="654045" cy="654045"/>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20155444">
            <a:off x="10287397" y="5215419"/>
            <a:ext cx="3187318" cy="318731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TextBox 3"/>
          <p:cNvSpPr>
            <a:spLocks noChangeArrowheads="1"/>
          </p:cNvSpPr>
          <p:nvPr/>
        </p:nvSpPr>
        <p:spPr>
          <a:xfrm>
            <a:off x="6862053" y="2400421"/>
            <a:ext cx="48047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rPr>
              <a:t>PART 02</a:t>
            </a:r>
            <a:endParaRPr kumimoji="0" lang="zh-CN"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endParaRPr>
          </a:p>
        </p:txBody>
      </p:sp>
      <p:sp>
        <p:nvSpPr>
          <p:cNvPr id="15" name="TextBox 19"/>
          <p:cNvSpPr txBox="1"/>
          <p:nvPr/>
        </p:nvSpPr>
        <p:spPr>
          <a:xfrm>
            <a:off x="6138850" y="3429000"/>
            <a:ext cx="4957116" cy="1011100"/>
          </a:xfrm>
          <a:prstGeom prst="rect">
            <a:avLst/>
          </a:prstGeom>
          <a:noFill/>
        </p:spPr>
        <p:txBody>
          <a:bodyPr wrap="none" lIns="0" tIns="0" rIns="0" bIns="0" anchor="b" anchorCtr="0">
            <a:noAutofit/>
          </a:bodyPr>
          <a:lstStyle/>
          <a:p>
            <a:pPr>
              <a:lnSpc>
                <a:spcPct val="120000"/>
              </a:lnSpc>
            </a:pPr>
            <a:r>
              <a:rPr lang="zh-CN" altLang="zh-CN" sz="4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品牌价值与品牌资产</a:t>
            </a:r>
          </a:p>
        </p:txBody>
      </p:sp>
    </p:spTree>
    <p:extLst>
      <p:ext uri="{BB962C8B-B14F-4D97-AF65-F5344CB8AC3E}">
        <p14:creationId xmlns:p14="http://schemas.microsoft.com/office/powerpoint/2010/main" val="36589284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5"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par>
                                <p:cTn id="10" presetID="53" presetClass="entr" presetSubtype="0" fill="hold" grpId="4"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rLst="">
                                      <p:cBhvr>
                                        <p:cTn id="14" dur="500"/>
                                        <p:tgtEl>
                                          <p:spTgt spid="4"/>
                                        </p:tgtEl>
                                      </p:cBhvr>
                                    </p:animEffect>
                                  </p:childTnLst>
                                </p:cTn>
                              </p:par>
                              <p:par>
                                <p:cTn id="15" presetID="53" presetClass="entr" presetSubtype="0" fill="hold" grpId="6"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rLs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3"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000" fill="hold"/>
                                        <p:tgtEl>
                                          <p:spTgt spid="24"/>
                                        </p:tgtEl>
                                        <p:attrNameLst>
                                          <p:attrName>ppt_w</p:attrName>
                                        </p:attrNameLst>
                                      </p:cBhvr>
                                      <p:tavLst>
                                        <p:tav tm="0">
                                          <p:val>
                                            <p:fltVal val="0"/>
                                          </p:val>
                                        </p:tav>
                                        <p:tav tm="100000">
                                          <p:val>
                                            <p:strVal val="#ppt_w"/>
                                          </p:val>
                                        </p:tav>
                                      </p:tavLst>
                                    </p:anim>
                                    <p:anim calcmode="lin" valueType="num">
                                      <p:cBhvr>
                                        <p:cTn id="25" dur="1000" fill="hold"/>
                                        <p:tgtEl>
                                          <p:spTgt spid="24"/>
                                        </p:tgtEl>
                                        <p:attrNameLst>
                                          <p:attrName>ppt_h</p:attrName>
                                        </p:attrNameLst>
                                      </p:cBhvr>
                                      <p:tavLst>
                                        <p:tav tm="0">
                                          <p:val>
                                            <p:fltVal val="0"/>
                                          </p:val>
                                        </p:tav>
                                        <p:tav tm="100000">
                                          <p:val>
                                            <p:strVal val="#ppt_h"/>
                                          </p:val>
                                        </p:tav>
                                      </p:tavLst>
                                    </p:anim>
                                    <p:anim calcmode="lin" valueType="num">
                                      <p:cBhvr>
                                        <p:cTn id="26" dur="1000" fill="hold"/>
                                        <p:tgtEl>
                                          <p:spTgt spid="24"/>
                                        </p:tgtEl>
                                        <p:attrNameLst>
                                          <p:attrName>style.rotation</p:attrName>
                                        </p:attrNameLst>
                                      </p:cBhvr>
                                      <p:tavLst>
                                        <p:tav tm="0">
                                          <p:val>
                                            <p:fltVal val="90"/>
                                          </p:val>
                                        </p:tav>
                                        <p:tav tm="100000">
                                          <p:val>
                                            <p:fltVal val="0"/>
                                          </p:val>
                                        </p:tav>
                                      </p:tavLst>
                                    </p:anim>
                                    <p:animEffect transition="in" filter="fade" prLst="">
                                      <p:cBhvr>
                                        <p:cTn id="27" dur="1000"/>
                                        <p:tgtEl>
                                          <p:spTgt spid="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rLst="">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rLst="">
                                      <p:cBhvr>
                                        <p:cTn id="38" dur="500"/>
                                        <p:tgtEl>
                                          <p:spTgt spid="29"/>
                                        </p:tgtEl>
                                      </p:cBhvr>
                                    </p:animEffect>
                                  </p:childTnLst>
                                </p:cTn>
                              </p:par>
                              <p:par>
                                <p:cTn id="39" presetID="10" presetClass="entr" presetSubtype="0" fill="hold" grpId="2"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rLst="">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7"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rLs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8"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0" fill="hold"/>
                                        <p:tgtEl>
                                          <p:spTgt spid="15"/>
                                        </p:tgtEl>
                                        <p:attrNameLst>
                                          <p:attrName>ppt_w</p:attrName>
                                        </p:attrNameLst>
                                      </p:cBhvr>
                                      <p:tavLst>
                                        <p:tav tm="0">
                                          <p:val>
                                            <p:strVal val="#ppt_w+.3"/>
                                          </p:val>
                                        </p:tav>
                                        <p:tav tm="100000">
                                          <p:val>
                                            <p:strVal val="#ppt_w"/>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animEffect transition="in" filter="fade" prLst="">
                                      <p:cBhvr>
                                        <p:cTn id="5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1" animBg="1"/>
      <p:bldP spid="31" grpId="2"/>
      <p:bldP spid="24" grpId="3" animBg="1"/>
      <p:bldP spid="4" grpId="4" animBg="1"/>
      <p:bldP spid="6" grpId="5" animBg="1"/>
      <p:bldP spid="16" grpId="6" animBg="1"/>
      <p:bldP spid="14" grpId="7"/>
      <p:bldP spid="15" grpId="8"/>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a:xfrm>
            <a:off x="6865582" y="2087226"/>
            <a:ext cx="4752975" cy="2538404"/>
          </a:xfrm>
          <a:prstGeom prst="roundRect">
            <a:avLst>
              <a:gd name="adj" fmla="val 6551"/>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对话气泡: 矩形 3"/>
          <p:cNvSpPr/>
          <p:nvPr/>
        </p:nvSpPr>
        <p:spPr>
          <a:xfrm>
            <a:off x="671157" y="1945930"/>
            <a:ext cx="5329238" cy="2679700"/>
          </a:xfrm>
          <a:prstGeom prst="wedgeRectCallout">
            <a:avLst>
              <a:gd name="adj1" fmla="val 59714"/>
              <a:gd name="adj2" fmla="val -20438"/>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39" name="TextBox 6"/>
          <p:cNvSpPr>
            <a:spLocks noChangeArrowheads="1"/>
          </p:cNvSpPr>
          <p:nvPr/>
        </p:nvSpPr>
        <p:spPr>
          <a:xfrm>
            <a:off x="766675" y="4918083"/>
            <a:ext cx="11088688"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理论自形成的那一天起就是用来被突破的，我们不能钻入了前人的口袋而僵化了自己的思维，既然我们又不是为了应付考试，又何必照搬书本、迷信大师？</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每个人出生的时候都是原创的，可悲的是，很多人渐渐成了盗版。”因此，一定要跳出圈外，一定要切入到事物的本质层面去深入思考，直到对事物的理解能够说服得了自己才行。能不能提出自己的见解甚至理论系统，与我们的身份没有任何关系，最宝贵的是独立思考的精神。</a:t>
            </a:r>
          </a:p>
        </p:txBody>
      </p:sp>
      <p:sp>
        <p:nvSpPr>
          <p:cNvPr id="18440" name="TextBox 10"/>
          <p:cNvSpPr>
            <a:spLocks noChangeArrowheads="1"/>
          </p:cNvSpPr>
          <p:nvPr/>
        </p:nvSpPr>
        <p:spPr>
          <a:xfrm>
            <a:off x="1007351" y="2271175"/>
            <a:ext cx="4383443" cy="202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由于品牌理论的纷繁芜杂，对于“品牌价值”、“品牌资产”等定义及要素的分析重现多种版本，各种学说层出不穷，可谓百花齐放、百家争鸣，但终究莫衷一是，难以出现大家都认同的理论系统。国内很多教材、论文或网络观点也多是直接引用国外大师的著述（如</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David A. Aaker</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1991</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年著作</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管理品牌权益</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等）</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18441" name="TextBox 6"/>
          <p:cNvSpPr>
            <a:spLocks noChangeArrowheads="1"/>
          </p:cNvSpPr>
          <p:nvPr/>
        </p:nvSpPr>
        <p:spPr>
          <a:xfrm>
            <a:off x="7186257" y="2372775"/>
            <a:ext cx="4105275" cy="202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他们常被拗口、复杂、相互交错的理论描述迷住了双眼，深陷于文字游戏不能自拔，缺乏自己的深入思考及独特见解，而这些大师的理论在被反复引用的过程中也常出现被断章取义或增删修改等现象，且其年代也渐渐久远，故而结合当前的市场发展状况，这些理论愈发难以厘清，难以理解，也更难以说服我们自己。</a:t>
            </a:r>
            <a:endPar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endParaRPr>
          </a:p>
        </p:txBody>
      </p:sp>
      <p:grpSp>
        <p:nvGrpSpPr>
          <p:cNvPr id="14" name="组合"/>
          <p:cNvGrpSpPr/>
          <p:nvPr/>
        </p:nvGrpSpPr>
        <p:grpSpPr>
          <a:xfrm>
            <a:off x="371122" y="276376"/>
            <a:ext cx="3758587" cy="646705"/>
            <a:chOff x="371122" y="276376"/>
            <a:chExt cx="3758587" cy="646705"/>
          </a:xfrm>
        </p:grpSpPr>
        <p:sp>
          <p:nvSpPr>
            <p:cNvPr id="15" name="矩形 14"/>
            <p:cNvSpPr/>
            <p:nvPr/>
          </p:nvSpPr>
          <p:spPr>
            <a:xfrm>
              <a:off x="1162230" y="351200"/>
              <a:ext cx="2967479" cy="523220"/>
            </a:xfrm>
            <a:prstGeom prst="rect">
              <a:avLst/>
            </a:prstGeom>
          </p:spPr>
          <p:txBody>
            <a:bodyPr wrap="none">
              <a:spAutoFit/>
            </a:bodyPr>
            <a:lstStyle/>
            <a:p>
              <a:r>
                <a:rPr lang="zh-CN" altLang="zh-CN" sz="2800" b="1" spc="300">
                  <a:solidFill>
                    <a:prstClr val="black"/>
                  </a:solidFill>
                  <a:latin typeface="微软雅黑" panose="020B0503020204020204" pitchFamily="34" charset="-122"/>
                  <a:ea typeface="微软雅黑" panose="020B0503020204020204" pitchFamily="34" charset="-122"/>
                  <a:cs typeface="+mn-ea"/>
                  <a:sym typeface="+mn-lt"/>
                </a:rPr>
                <a:t>品牌</a:t>
              </a:r>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价值与资产</a:t>
              </a:r>
              <a:endParaRPr lang="zh-CN" altLang="en-US" sz="2800" b="1" spc="300">
                <a:latin typeface="微软雅黑" panose="020B0503020204020204" pitchFamily="34" charset="-122"/>
                <a:ea typeface="微软雅黑" panose="020B0503020204020204" pitchFamily="34" charset="-122"/>
              </a:endParaRPr>
            </a:p>
          </p:txBody>
        </p:sp>
        <p:grpSp>
          <p:nvGrpSpPr>
            <p:cNvPr id="16" name="组合"/>
            <p:cNvGrpSpPr/>
            <p:nvPr/>
          </p:nvGrpSpPr>
          <p:grpSpPr>
            <a:xfrm>
              <a:off x="371122" y="276376"/>
              <a:ext cx="705826" cy="646705"/>
              <a:chOff x="371122" y="276376"/>
              <a:chExt cx="705826" cy="646705"/>
            </a:xfrm>
          </p:grpSpPr>
          <p:grpSp>
            <p:nvGrpSpPr>
              <p:cNvPr id="17" name="组合 16"/>
              <p:cNvGrpSpPr/>
              <p:nvPr/>
            </p:nvGrpSpPr>
            <p:grpSpPr>
              <a:xfrm>
                <a:off x="371122" y="276376"/>
                <a:ext cx="705826" cy="646705"/>
                <a:chOff x="1037872" y="790726"/>
                <a:chExt cx="705826" cy="646705"/>
              </a:xfrm>
            </p:grpSpPr>
            <p:sp>
              <p:nvSpPr>
                <p:cNvPr id="20"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9"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3" name="组合"/>
          <p:cNvGrpSpPr/>
          <p:nvPr/>
        </p:nvGrpSpPr>
        <p:grpSpPr>
          <a:xfrm>
            <a:off x="904187" y="1542565"/>
            <a:ext cx="2082800" cy="621874"/>
            <a:chOff x="1416050" y="1638726"/>
            <a:chExt cx="2082800" cy="621874"/>
          </a:xfrm>
        </p:grpSpPr>
        <p:sp>
          <p:nvSpPr>
            <p:cNvPr id="2" name="矩形: 圆角 1"/>
            <p:cNvSpPr/>
            <p:nvPr/>
          </p:nvSpPr>
          <p:spPr>
            <a:xfrm>
              <a:off x="1416050" y="1638726"/>
              <a:ext cx="2082800" cy="621874"/>
            </a:xfrm>
            <a:prstGeom prst="round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804" name="组合"/>
            <p:cNvGrpSpPr/>
            <p:nvPr/>
          </p:nvGrpSpPr>
          <p:grpSpPr>
            <a:xfrm>
              <a:off x="1736725" y="1749638"/>
              <a:ext cx="1441450" cy="400050"/>
              <a:chOff x="0" y="0"/>
              <a:chExt cx="1440160" cy="400110"/>
            </a:xfrm>
          </p:grpSpPr>
          <p:sp>
            <p:nvSpPr>
              <p:cNvPr id="33807" name="TextBox 10"/>
              <p:cNvSpPr>
                <a:spLocks noChangeArrowheads="1"/>
              </p:cNvSpPr>
              <p:nvPr/>
            </p:nvSpPr>
            <p:spPr>
              <a:xfrm>
                <a:off x="0" y="0"/>
                <a:ext cx="14401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bg1"/>
                    </a:solidFill>
                    <a:effectLst/>
                    <a:uLnTx/>
                    <a:uFillTx/>
                    <a:latin typeface="Adobe Arabic"/>
                    <a:ea typeface="微软雅黑"/>
                    <a:cs typeface="+mn-ea"/>
                    <a:sym typeface="+mn-lt"/>
                  </a:rPr>
                  <a:t>吐槽</a:t>
                </a:r>
                <a:endParaRPr kumimoji="0" lang="zh-CN" altLang="en-US" sz="18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33808" name="TextBox 11"/>
              <p:cNvSpPr>
                <a:spLocks noChangeArrowheads="1"/>
              </p:cNvSpPr>
              <p:nvPr/>
            </p:nvSpPr>
            <p:spPr>
              <a:xfrm>
                <a:off x="169434" y="15389"/>
                <a:ext cx="29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chemeClr val="bg1"/>
                    </a:solidFill>
                    <a:effectLst/>
                    <a:uLnTx/>
                    <a:uFillTx/>
                    <a:latin typeface="Adobe Arabic"/>
                    <a:ea typeface="微软雅黑"/>
                    <a:cs typeface="+mn-ea"/>
                    <a:sym typeface="+mn-lt"/>
                  </a:rPr>
                  <a:t>[</a:t>
                </a:r>
                <a:endParaRPr kumimoji="0" lang="zh-CN" altLang="en-US" sz="18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33809" name="TextBox 12"/>
              <p:cNvSpPr>
                <a:spLocks noChangeArrowheads="1"/>
              </p:cNvSpPr>
              <p:nvPr/>
            </p:nvSpPr>
            <p:spPr>
              <a:xfrm>
                <a:off x="1023482" y="15389"/>
                <a:ext cx="29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chemeClr val="bg1"/>
                    </a:solidFill>
                    <a:effectLst/>
                    <a:uLnTx/>
                    <a:uFillTx/>
                    <a:latin typeface="Adobe Arabic"/>
                    <a:ea typeface="微软雅黑"/>
                    <a:cs typeface="+mn-ea"/>
                    <a:sym typeface="+mn-lt"/>
                  </a:rPr>
                  <a:t>]</a:t>
                </a:r>
                <a:endParaRPr kumimoji="0" lang="zh-CN" altLang="en-US" sz="18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grpSp>
      </p:grpSp>
    </p:spTree>
    <p:extLst>
      <p:ext uri="{BB962C8B-B14F-4D97-AF65-F5344CB8AC3E}">
        <p14:creationId xmlns:p14="http://schemas.microsoft.com/office/powerpoint/2010/main" val="37879242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rLs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rLs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rLst="">
                                      <p:cBhvr>
                                        <p:cTn id="19" dur="500"/>
                                        <p:tgtEl>
                                          <p:spTgt spid="4"/>
                                        </p:tgtEl>
                                      </p:cBhvr>
                                    </p:animEffect>
                                  </p:childTnLst>
                                </p:cTn>
                              </p:par>
                              <p:par>
                                <p:cTn id="20" presetID="10" presetClass="entr" presetSubtype="0" fill="hold" grpId="3" nodeType="withEffect">
                                  <p:stCondLst>
                                    <p:cond delay="0"/>
                                  </p:stCondLst>
                                  <p:childTnLst>
                                    <p:set>
                                      <p:cBhvr>
                                        <p:cTn id="21" dur="1" fill="hold">
                                          <p:stCondLst>
                                            <p:cond delay="0"/>
                                          </p:stCondLst>
                                        </p:cTn>
                                        <p:tgtEl>
                                          <p:spTgt spid="18440"/>
                                        </p:tgtEl>
                                        <p:attrNameLst>
                                          <p:attrName>style.visibility</p:attrName>
                                        </p:attrNameLst>
                                      </p:cBhvr>
                                      <p:to>
                                        <p:strVal val="visible"/>
                                      </p:to>
                                    </p:set>
                                    <p:animEffect transition="in" filter="fade" prLst="">
                                      <p:cBhvr>
                                        <p:cTn id="22" dur="500"/>
                                        <p:tgtEl>
                                          <p:spTgt spid="1844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rLst="">
                                      <p:cBhvr>
                                        <p:cTn id="29" dur="500"/>
                                        <p:tgtEl>
                                          <p:spTgt spid="5"/>
                                        </p:tgtEl>
                                      </p:cBhvr>
                                    </p:animEffect>
                                  </p:childTnLst>
                                </p:cTn>
                              </p:par>
                              <p:par>
                                <p:cTn id="30" presetID="53" presetClass="entr" presetSubtype="0" fill="hold" grpId="4" nodeType="withEffect">
                                  <p:stCondLst>
                                    <p:cond delay="0"/>
                                  </p:stCondLst>
                                  <p:childTnLst>
                                    <p:set>
                                      <p:cBhvr>
                                        <p:cTn id="31" dur="1" fill="hold">
                                          <p:stCondLst>
                                            <p:cond delay="0"/>
                                          </p:stCondLst>
                                        </p:cTn>
                                        <p:tgtEl>
                                          <p:spTgt spid="18441"/>
                                        </p:tgtEl>
                                        <p:attrNameLst>
                                          <p:attrName>style.visibility</p:attrName>
                                        </p:attrNameLst>
                                      </p:cBhvr>
                                      <p:to>
                                        <p:strVal val="visible"/>
                                      </p:to>
                                    </p:set>
                                    <p:anim calcmode="lin" valueType="num">
                                      <p:cBhvr>
                                        <p:cTn id="32" dur="500" fill="hold"/>
                                        <p:tgtEl>
                                          <p:spTgt spid="18441"/>
                                        </p:tgtEl>
                                        <p:attrNameLst>
                                          <p:attrName>ppt_w</p:attrName>
                                        </p:attrNameLst>
                                      </p:cBhvr>
                                      <p:tavLst>
                                        <p:tav tm="0">
                                          <p:val>
                                            <p:fltVal val="0"/>
                                          </p:val>
                                        </p:tav>
                                        <p:tav tm="100000">
                                          <p:val>
                                            <p:strVal val="#ppt_w"/>
                                          </p:val>
                                        </p:tav>
                                      </p:tavLst>
                                    </p:anim>
                                    <p:anim calcmode="lin" valueType="num">
                                      <p:cBhvr>
                                        <p:cTn id="33" dur="500" fill="hold"/>
                                        <p:tgtEl>
                                          <p:spTgt spid="18441"/>
                                        </p:tgtEl>
                                        <p:attrNameLst>
                                          <p:attrName>ppt_h</p:attrName>
                                        </p:attrNameLst>
                                      </p:cBhvr>
                                      <p:tavLst>
                                        <p:tav tm="0">
                                          <p:val>
                                            <p:fltVal val="0"/>
                                          </p:val>
                                        </p:tav>
                                        <p:tav tm="100000">
                                          <p:val>
                                            <p:strVal val="#ppt_h"/>
                                          </p:val>
                                        </p:tav>
                                      </p:tavLst>
                                    </p:anim>
                                    <p:animEffect transition="in" filter="fade" prLst="">
                                      <p:cBhvr>
                                        <p:cTn id="34" dur="500"/>
                                        <p:tgtEl>
                                          <p:spTgt spid="18441"/>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2" nodeType="clickEffect">
                                  <p:stCondLst>
                                    <p:cond delay="0"/>
                                  </p:stCondLst>
                                  <p:childTnLst>
                                    <p:set>
                                      <p:cBhvr>
                                        <p:cTn id="38" dur="1" fill="hold">
                                          <p:stCondLst>
                                            <p:cond delay="0"/>
                                          </p:stCondLst>
                                        </p:cTn>
                                        <p:tgtEl>
                                          <p:spTgt spid="18439"/>
                                        </p:tgtEl>
                                        <p:attrNameLst>
                                          <p:attrName>style.visibility</p:attrName>
                                        </p:attrNameLst>
                                      </p:cBhvr>
                                      <p:to>
                                        <p:strVal val="visible"/>
                                      </p:to>
                                    </p:set>
                                    <p:animEffect transition="in" filter="fade" prLst="">
                                      <p:cBhvr>
                                        <p:cTn id="39" dur="1000"/>
                                        <p:tgtEl>
                                          <p:spTgt spid="18439"/>
                                        </p:tgtEl>
                                      </p:cBhvr>
                                    </p:animEffect>
                                    <p:anim calcmode="lin" valueType="num">
                                      <p:cBhvr>
                                        <p:cTn id="40" dur="1000" fill="hold"/>
                                        <p:tgtEl>
                                          <p:spTgt spid="18439"/>
                                        </p:tgtEl>
                                        <p:attrNameLst>
                                          <p:attrName>ppt_x</p:attrName>
                                        </p:attrNameLst>
                                      </p:cBhvr>
                                      <p:tavLst>
                                        <p:tav tm="0">
                                          <p:val>
                                            <p:strVal val="#ppt_x"/>
                                          </p:val>
                                        </p:tav>
                                        <p:tav tm="100000">
                                          <p:val>
                                            <p:strVal val="#ppt_x"/>
                                          </p:val>
                                        </p:tav>
                                      </p:tavLst>
                                    </p:anim>
                                    <p:anim calcmode="lin" valueType="num">
                                      <p:cBhvr>
                                        <p:cTn id="41" dur="1000" fill="hold"/>
                                        <p:tgtEl>
                                          <p:spTgt spid="18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1" animBg="1"/>
      <p:bldP spid="18439" grpId="2"/>
      <p:bldP spid="18440" grpId="3"/>
      <p:bldP spid="18441" grpId="4"/>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5" name="TextBox 6"/>
          <p:cNvSpPr>
            <a:spLocks noChangeArrowheads="1"/>
          </p:cNvSpPr>
          <p:nvPr/>
        </p:nvSpPr>
        <p:spPr>
          <a:xfrm>
            <a:off x="3282792" y="1377703"/>
            <a:ext cx="6480175"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我们认为可以从两个方面来理解品牌价值。</a:t>
            </a:r>
          </a:p>
        </p:txBody>
      </p:sp>
      <p:sp>
        <p:nvSpPr>
          <p:cNvPr id="19466" name="TextBox 7"/>
          <p:cNvSpPr>
            <a:spLocks noChangeArrowheads="1"/>
          </p:cNvSpPr>
          <p:nvPr/>
        </p:nvSpPr>
        <p:spPr>
          <a:xfrm>
            <a:off x="2178618" y="3936430"/>
            <a:ext cx="2550145" cy="45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从市场的角度来理解</a:t>
            </a:r>
          </a:p>
        </p:txBody>
      </p:sp>
      <p:grpSp>
        <p:nvGrpSpPr>
          <p:cNvPr id="8" name="组合"/>
          <p:cNvGrpSpPr/>
          <p:nvPr/>
        </p:nvGrpSpPr>
        <p:grpSpPr>
          <a:xfrm>
            <a:off x="371122" y="276376"/>
            <a:ext cx="3758587" cy="646705"/>
            <a:chOff x="371122" y="276376"/>
            <a:chExt cx="3758587" cy="646705"/>
          </a:xfrm>
        </p:grpSpPr>
        <p:sp>
          <p:nvSpPr>
            <p:cNvPr id="9" name="矩形 8"/>
            <p:cNvSpPr/>
            <p:nvPr/>
          </p:nvSpPr>
          <p:spPr>
            <a:xfrm>
              <a:off x="1162230" y="351200"/>
              <a:ext cx="2967479" cy="523220"/>
            </a:xfrm>
            <a:prstGeom prst="rect">
              <a:avLst/>
            </a:prstGeom>
          </p:spPr>
          <p:txBody>
            <a:bodyPr wrap="none">
              <a:spAutoFit/>
            </a:bodyPr>
            <a:lstStyle/>
            <a:p>
              <a:r>
                <a:rPr lang="zh-CN" altLang="zh-CN" sz="2800" b="1" spc="300">
                  <a:solidFill>
                    <a:prstClr val="black"/>
                  </a:solidFill>
                  <a:latin typeface="微软雅黑" panose="020B0503020204020204" pitchFamily="34" charset="-122"/>
                  <a:ea typeface="微软雅黑" panose="020B0503020204020204" pitchFamily="34" charset="-122"/>
                  <a:cs typeface="+mn-ea"/>
                  <a:sym typeface="+mn-lt"/>
                </a:rPr>
                <a:t>品牌</a:t>
              </a:r>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价值的含义</a:t>
              </a:r>
              <a:endParaRPr lang="zh-CN" altLang="en-US" sz="2800" b="1" spc="300">
                <a:latin typeface="微软雅黑" panose="020B0503020204020204" pitchFamily="34" charset="-122"/>
                <a:ea typeface="微软雅黑" panose="020B0503020204020204" pitchFamily="34" charset="-122"/>
              </a:endParaRPr>
            </a:p>
          </p:txBody>
        </p:sp>
        <p:grpSp>
          <p:nvGrpSpPr>
            <p:cNvPr id="10" name="组合"/>
            <p:cNvGrpSpPr/>
            <p:nvPr/>
          </p:nvGrpSpPr>
          <p:grpSpPr>
            <a:xfrm>
              <a:off x="371122" y="276376"/>
              <a:ext cx="705826" cy="646705"/>
              <a:chOff x="371122" y="276376"/>
              <a:chExt cx="705826" cy="646705"/>
            </a:xfrm>
          </p:grpSpPr>
          <p:grpSp>
            <p:nvGrpSpPr>
              <p:cNvPr id="11" name="组合 10"/>
              <p:cNvGrpSpPr/>
              <p:nvPr/>
            </p:nvGrpSpPr>
            <p:grpSpPr>
              <a:xfrm>
                <a:off x="371122" y="276376"/>
                <a:ext cx="705826" cy="646705"/>
                <a:chOff x="1037872" y="790726"/>
                <a:chExt cx="705826" cy="646705"/>
              </a:xfrm>
            </p:grpSpPr>
            <p:sp>
              <p:nvSpPr>
                <p:cNvPr id="1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任意多边形 37"/>
          <p:cNvSpPr>
            <a:spLocks noChangeAspect="1"/>
          </p:cNvSpPr>
          <p:nvPr/>
        </p:nvSpPr>
        <p:spPr>
          <a:xfrm rot="5400000">
            <a:off x="2505823" y="4708486"/>
            <a:ext cx="777050" cy="77688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chemeClr val="bg1"/>
          </a:solidFill>
          <a:ln w="539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20" name="直接连接符 19"/>
          <p:cNvCxnSpPr/>
          <p:nvPr/>
        </p:nvCxnSpPr>
        <p:spPr>
          <a:xfrm>
            <a:off x="1670230" y="5718091"/>
            <a:ext cx="7513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361455" y="4492266"/>
            <a:ext cx="4184470" cy="1666290"/>
          </a:xfrm>
          <a:prstGeom prst="rect">
            <a:avLst/>
          </a:prstGeom>
        </p:spPr>
        <p:txBody>
          <a:bodyPr wrap="square">
            <a:spAutoFit/>
          </a:bodyPr>
          <a:lstStyle/>
          <a:p>
            <a:pPr algn="ctr">
              <a:lnSpc>
                <a:spcPct val="130000"/>
              </a:lnSpc>
            </a:pPr>
            <a:r>
              <a:rPr lang="zh-CN" altLang="en-US" sz="1600">
                <a:solidFill>
                  <a:schemeClr val="tx1">
                    <a:lumMod val="85000"/>
                    <a:lumOff val="15000"/>
                  </a:schemeClr>
                </a:solidFill>
                <a:latin typeface="Adobe Arabic"/>
                <a:ea typeface="微软雅黑"/>
                <a:cs typeface="+mn-ea"/>
                <a:sym typeface="+mn-lt"/>
              </a:rPr>
              <a:t>消费者为什么要选择某品牌？该品牌或该品牌产品能够给消费者带来什么？所以，这里的品牌价值，就是指某品牌给消费者带来的价值，它包括三个层面：即</a:t>
            </a:r>
            <a:r>
              <a:rPr lang="zh-CN" altLang="en-US" sz="1600" b="1">
                <a:solidFill>
                  <a:schemeClr val="tx1">
                    <a:lumMod val="85000"/>
                    <a:lumOff val="15000"/>
                  </a:schemeClr>
                </a:solidFill>
                <a:latin typeface="Adobe Arabic"/>
                <a:ea typeface="微软雅黑"/>
                <a:cs typeface="+mn-ea"/>
                <a:sym typeface="+mn-lt"/>
              </a:rPr>
              <a:t>功能性价值、情感性价值及象征性价值</a:t>
            </a:r>
            <a:r>
              <a:rPr lang="zh-CN" altLang="en-US" sz="1600">
                <a:solidFill>
                  <a:schemeClr val="tx1">
                    <a:lumMod val="85000"/>
                    <a:lumOff val="15000"/>
                  </a:schemeClr>
                </a:solidFill>
                <a:latin typeface="Adobe Arabic"/>
                <a:ea typeface="微软雅黑"/>
                <a:cs typeface="+mn-ea"/>
                <a:sym typeface="+mn-lt"/>
              </a:rPr>
              <a:t>。</a:t>
            </a:r>
            <a:endParaRPr lang="zh-CN" altLang="en-US" sz="1600">
              <a:solidFill>
                <a:schemeClr val="tx1">
                  <a:lumMod val="85000"/>
                  <a:lumOff val="15000"/>
                </a:schemeClr>
              </a:solidFill>
            </a:endParaRPr>
          </a:p>
        </p:txBody>
      </p:sp>
      <p:grpSp>
        <p:nvGrpSpPr>
          <p:cNvPr id="6" name="组合"/>
          <p:cNvGrpSpPr/>
          <p:nvPr/>
        </p:nvGrpSpPr>
        <p:grpSpPr>
          <a:xfrm>
            <a:off x="2676949" y="2378858"/>
            <a:ext cx="1498751" cy="1420776"/>
            <a:chOff x="2294829" y="2096069"/>
            <a:chExt cx="1498751" cy="1420776"/>
          </a:xfrm>
        </p:grpSpPr>
        <p:pic>
          <p:nvPicPr>
            <p:cNvPr id="16" name="图片 1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2459662" y="2096069"/>
              <a:ext cx="1333918" cy="1332931"/>
            </a:xfrm>
            <a:custGeom>
              <a:avLst/>
              <a:gdLst>
                <a:gd name="connsiteX0" fmla="*/ 2269491 w 6456599"/>
                <a:gd name="connsiteY0" fmla="*/ 0 h 6457950"/>
                <a:gd name="connsiteX1" fmla="*/ 4236909 w 6456599"/>
                <a:gd name="connsiteY1" fmla="*/ 0 h 6457950"/>
                <a:gd name="connsiteX2" fmla="*/ 4480544 w 6456599"/>
                <a:gd name="connsiteY2" fmla="*/ 49199 h 6457950"/>
                <a:gd name="connsiteX3" fmla="*/ 4566467 w 6456599"/>
                <a:gd name="connsiteY3" fmla="*/ 95846 h 6457950"/>
                <a:gd name="connsiteX4" fmla="*/ 4633308 w 6456599"/>
                <a:gd name="connsiteY4" fmla="*/ 115659 h 6457950"/>
                <a:gd name="connsiteX5" fmla="*/ 4840366 w 6456599"/>
                <a:gd name="connsiteY5" fmla="*/ 253184 h 6457950"/>
                <a:gd name="connsiteX6" fmla="*/ 6231540 w 6456599"/>
                <a:gd name="connsiteY6" fmla="*/ 1644650 h 6457950"/>
                <a:gd name="connsiteX7" fmla="*/ 6403411 w 6456599"/>
                <a:gd name="connsiteY7" fmla="*/ 1967764 h 6457950"/>
                <a:gd name="connsiteX8" fmla="*/ 6406831 w 6456599"/>
                <a:gd name="connsiteY8" fmla="*/ 2003477 h 6457950"/>
                <a:gd name="connsiteX9" fmla="*/ 6407413 w 6456599"/>
                <a:gd name="connsiteY9" fmla="*/ 2004542 h 6457950"/>
                <a:gd name="connsiteX10" fmla="*/ 6456599 w 6456599"/>
                <a:gd name="connsiteY10" fmla="*/ 2248229 h 6457950"/>
                <a:gd name="connsiteX11" fmla="*/ 6456599 w 6456599"/>
                <a:gd name="connsiteY11" fmla="*/ 4216058 h 6457950"/>
                <a:gd name="connsiteX12" fmla="*/ 6407413 w 6456599"/>
                <a:gd name="connsiteY12" fmla="*/ 4459747 h 6457950"/>
                <a:gd name="connsiteX13" fmla="*/ 6405357 w 6456599"/>
                <a:gd name="connsiteY13" fmla="*/ 4463533 h 6457950"/>
                <a:gd name="connsiteX14" fmla="*/ 6403409 w 6456599"/>
                <a:gd name="connsiteY14" fmla="*/ 4483867 h 6457950"/>
                <a:gd name="connsiteX15" fmla="*/ 6231538 w 6456599"/>
                <a:gd name="connsiteY15" fmla="*/ 4806979 h 6457950"/>
                <a:gd name="connsiteX16" fmla="*/ 4840364 w 6456599"/>
                <a:gd name="connsiteY16" fmla="*/ 6198444 h 6457950"/>
                <a:gd name="connsiteX17" fmla="*/ 4633305 w 6456599"/>
                <a:gd name="connsiteY17" fmla="*/ 6335969 h 6457950"/>
                <a:gd name="connsiteX18" fmla="*/ 4589316 w 6456599"/>
                <a:gd name="connsiteY18" fmla="*/ 6349008 h 6457950"/>
                <a:gd name="connsiteX19" fmla="*/ 4586866 w 6456599"/>
                <a:gd name="connsiteY19" fmla="*/ 6351031 h 6457950"/>
                <a:gd name="connsiteX20" fmla="*/ 4236909 w 6456599"/>
                <a:gd name="connsiteY20" fmla="*/ 6457950 h 6457950"/>
                <a:gd name="connsiteX21" fmla="*/ 2269491 w 6456599"/>
                <a:gd name="connsiteY21" fmla="*/ 6457950 h 6457950"/>
                <a:gd name="connsiteX22" fmla="*/ 2025854 w 6456599"/>
                <a:gd name="connsiteY22" fmla="*/ 6408752 h 6457950"/>
                <a:gd name="connsiteX23" fmla="*/ 1965655 w 6456599"/>
                <a:gd name="connsiteY23" fmla="*/ 6376070 h 6457950"/>
                <a:gd name="connsiteX24" fmla="*/ 1873093 w 6456599"/>
                <a:gd name="connsiteY24" fmla="*/ 6348633 h 6457950"/>
                <a:gd name="connsiteX25" fmla="*/ 1666035 w 6456599"/>
                <a:gd name="connsiteY25" fmla="*/ 6211108 h 6457950"/>
                <a:gd name="connsiteX26" fmla="*/ 274862 w 6456599"/>
                <a:gd name="connsiteY26" fmla="*/ 4819644 h 6457950"/>
                <a:gd name="connsiteX27" fmla="*/ 137366 w 6456599"/>
                <a:gd name="connsiteY27" fmla="*/ 4612542 h 6457950"/>
                <a:gd name="connsiteX28" fmla="*/ 132967 w 6456599"/>
                <a:gd name="connsiteY28" fmla="*/ 4597690 h 6457950"/>
                <a:gd name="connsiteX29" fmla="*/ 106898 w 6456599"/>
                <a:gd name="connsiteY29" fmla="*/ 4566091 h 6457950"/>
                <a:gd name="connsiteX30" fmla="*/ 0 w 6456599"/>
                <a:gd name="connsiteY30" fmla="*/ 4216058 h 6457950"/>
                <a:gd name="connsiteX31" fmla="*/ 0 w 6456599"/>
                <a:gd name="connsiteY31" fmla="*/ 2248229 h 6457950"/>
                <a:gd name="connsiteX32" fmla="*/ 106898 w 6456599"/>
                <a:gd name="connsiteY32" fmla="*/ 1898198 h 6457950"/>
                <a:gd name="connsiteX33" fmla="*/ 127109 w 6456599"/>
                <a:gd name="connsiteY33" fmla="*/ 1873699 h 6457950"/>
                <a:gd name="connsiteX34" fmla="*/ 137364 w 6456599"/>
                <a:gd name="connsiteY34" fmla="*/ 1839087 h 6457950"/>
                <a:gd name="connsiteX35" fmla="*/ 274859 w 6456599"/>
                <a:gd name="connsiteY35" fmla="*/ 1631987 h 6457950"/>
                <a:gd name="connsiteX36" fmla="*/ 1666033 w 6456599"/>
                <a:gd name="connsiteY36" fmla="*/ 240519 h 6457950"/>
                <a:gd name="connsiteX37" fmla="*/ 1989079 w 6456599"/>
                <a:gd name="connsiteY37" fmla="*/ 68614 h 6457950"/>
                <a:gd name="connsiteX38" fmla="*/ 1990312 w 6456599"/>
                <a:gd name="connsiteY38" fmla="*/ 68496 h 6457950"/>
                <a:gd name="connsiteX39" fmla="*/ 2025854 w 6456599"/>
                <a:gd name="connsiteY39" fmla="*/ 49199 h 6457950"/>
                <a:gd name="connsiteX40" fmla="*/ 2269491 w 6456599"/>
                <a:gd name="connsiteY40" fmla="*/ 0 h 645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56599" h="6457950">
                  <a:moveTo>
                    <a:pt x="2269491" y="0"/>
                  </a:moveTo>
                  <a:lnTo>
                    <a:pt x="4236909" y="0"/>
                  </a:lnTo>
                  <a:cubicBezTo>
                    <a:pt x="4323329" y="0"/>
                    <a:pt x="4405659" y="17518"/>
                    <a:pt x="4480544" y="49199"/>
                  </a:cubicBezTo>
                  <a:lnTo>
                    <a:pt x="4566467" y="95846"/>
                  </a:lnTo>
                  <a:lnTo>
                    <a:pt x="4633308" y="115659"/>
                  </a:lnTo>
                  <a:cubicBezTo>
                    <a:pt x="4708655" y="146221"/>
                    <a:pt x="4779256" y="192062"/>
                    <a:pt x="4840366" y="253184"/>
                  </a:cubicBezTo>
                  <a:lnTo>
                    <a:pt x="6231540" y="1644650"/>
                  </a:lnTo>
                  <a:cubicBezTo>
                    <a:pt x="6323205" y="1736332"/>
                    <a:pt x="6380493" y="1849377"/>
                    <a:pt x="6403411" y="1967764"/>
                  </a:cubicBezTo>
                  <a:lnTo>
                    <a:pt x="6406831" y="2003477"/>
                  </a:lnTo>
                  <a:lnTo>
                    <a:pt x="6407413" y="2004542"/>
                  </a:lnTo>
                  <a:cubicBezTo>
                    <a:pt x="6439084" y="2079442"/>
                    <a:pt x="6456599" y="2161791"/>
                    <a:pt x="6456599" y="2248229"/>
                  </a:cubicBezTo>
                  <a:lnTo>
                    <a:pt x="6456599" y="4216058"/>
                  </a:lnTo>
                  <a:cubicBezTo>
                    <a:pt x="6456599" y="4302498"/>
                    <a:pt x="6439084" y="4384846"/>
                    <a:pt x="6407413" y="4459747"/>
                  </a:cubicBezTo>
                  <a:lnTo>
                    <a:pt x="6405357" y="4463533"/>
                  </a:lnTo>
                  <a:lnTo>
                    <a:pt x="6403409" y="4483867"/>
                  </a:lnTo>
                  <a:cubicBezTo>
                    <a:pt x="6380492" y="4602252"/>
                    <a:pt x="6323202" y="4715296"/>
                    <a:pt x="6231538" y="4806979"/>
                  </a:cubicBezTo>
                  <a:lnTo>
                    <a:pt x="4840364" y="6198444"/>
                  </a:lnTo>
                  <a:cubicBezTo>
                    <a:pt x="4779255" y="6259565"/>
                    <a:pt x="4708654" y="6305406"/>
                    <a:pt x="4633305" y="6335969"/>
                  </a:cubicBezTo>
                  <a:lnTo>
                    <a:pt x="4589316" y="6349008"/>
                  </a:lnTo>
                  <a:lnTo>
                    <a:pt x="4586866" y="6351031"/>
                  </a:lnTo>
                  <a:cubicBezTo>
                    <a:pt x="4486968" y="6418534"/>
                    <a:pt x="4366541" y="6457950"/>
                    <a:pt x="4236909" y="6457950"/>
                  </a:cubicBezTo>
                  <a:lnTo>
                    <a:pt x="2269491" y="6457950"/>
                  </a:lnTo>
                  <a:cubicBezTo>
                    <a:pt x="2183071" y="6457950"/>
                    <a:pt x="2100738" y="6440432"/>
                    <a:pt x="2025854" y="6408752"/>
                  </a:cubicBezTo>
                  <a:lnTo>
                    <a:pt x="1965655" y="6376070"/>
                  </a:lnTo>
                  <a:lnTo>
                    <a:pt x="1873093" y="6348633"/>
                  </a:lnTo>
                  <a:cubicBezTo>
                    <a:pt x="1797747" y="6318071"/>
                    <a:pt x="1727145" y="6272230"/>
                    <a:pt x="1666035" y="6211108"/>
                  </a:cubicBezTo>
                  <a:lnTo>
                    <a:pt x="274862" y="4819644"/>
                  </a:lnTo>
                  <a:cubicBezTo>
                    <a:pt x="213753" y="4758523"/>
                    <a:pt x="167922" y="4687904"/>
                    <a:pt x="137366" y="4612542"/>
                  </a:cubicBezTo>
                  <a:lnTo>
                    <a:pt x="132967" y="4597690"/>
                  </a:lnTo>
                  <a:lnTo>
                    <a:pt x="106898" y="4566091"/>
                  </a:lnTo>
                  <a:cubicBezTo>
                    <a:pt x="39409" y="4466171"/>
                    <a:pt x="0" y="4345719"/>
                    <a:pt x="0" y="4216058"/>
                  </a:cubicBezTo>
                  <a:lnTo>
                    <a:pt x="0" y="2248229"/>
                  </a:lnTo>
                  <a:cubicBezTo>
                    <a:pt x="0" y="2118570"/>
                    <a:pt x="39409" y="1998118"/>
                    <a:pt x="106898" y="1898198"/>
                  </a:cubicBezTo>
                  <a:lnTo>
                    <a:pt x="127109" y="1873699"/>
                  </a:lnTo>
                  <a:lnTo>
                    <a:pt x="137364" y="1839087"/>
                  </a:lnTo>
                  <a:cubicBezTo>
                    <a:pt x="167920" y="1763723"/>
                    <a:pt x="213751" y="1693108"/>
                    <a:pt x="274859" y="1631987"/>
                  </a:cubicBezTo>
                  <a:lnTo>
                    <a:pt x="1666033" y="240519"/>
                  </a:lnTo>
                  <a:cubicBezTo>
                    <a:pt x="1757698" y="148837"/>
                    <a:pt x="1870719" y="91535"/>
                    <a:pt x="1989079" y="68614"/>
                  </a:cubicBezTo>
                  <a:lnTo>
                    <a:pt x="1990312" y="68496"/>
                  </a:lnTo>
                  <a:lnTo>
                    <a:pt x="2025854" y="49199"/>
                  </a:lnTo>
                  <a:cubicBezTo>
                    <a:pt x="2100738" y="17518"/>
                    <a:pt x="2183071" y="0"/>
                    <a:pt x="2269491" y="0"/>
                  </a:cubicBezTo>
                  <a:close/>
                </a:path>
              </a:pathLst>
            </a:custGeom>
            <a:noFill/>
          </p:spPr>
        </p:pic>
        <p:sp>
          <p:nvSpPr>
            <p:cNvPr id="18" name="任意多边形 47"/>
            <p:cNvSpPr>
              <a:spLocks noChangeAspect="1"/>
            </p:cNvSpPr>
            <p:nvPr/>
          </p:nvSpPr>
          <p:spPr>
            <a:xfrm rot="5400000">
              <a:off x="2389552" y="2813994"/>
              <a:ext cx="702925" cy="70277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TextBox 7"/>
            <p:cNvSpPr>
              <a:spLocks noChangeArrowheads="1"/>
            </p:cNvSpPr>
            <p:nvPr/>
          </p:nvSpPr>
          <p:spPr>
            <a:xfrm>
              <a:off x="2294829" y="2840203"/>
              <a:ext cx="892369" cy="60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0">
                  <a:ln>
                    <a:noFill/>
                  </a:ln>
                  <a:solidFill>
                    <a:schemeClr val="bg1"/>
                  </a:solidFill>
                  <a:effectLst/>
                  <a:uLnTx/>
                  <a:uFillTx/>
                  <a:latin typeface="Adobe Arabic"/>
                  <a:ea typeface="微软雅黑"/>
                  <a:cs typeface="+mn-ea"/>
                  <a:sym typeface="+mn-lt"/>
                </a:rPr>
                <a:t>01</a:t>
              </a:r>
              <a:endParaRPr kumimoji="0" lang="zh-CN" altLang="en-US" sz="28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grpSp>
      <p:grpSp>
        <p:nvGrpSpPr>
          <p:cNvPr id="27" name="组合"/>
          <p:cNvGrpSpPr/>
          <p:nvPr/>
        </p:nvGrpSpPr>
        <p:grpSpPr>
          <a:xfrm>
            <a:off x="7888173" y="2378858"/>
            <a:ext cx="1498751" cy="1420776"/>
            <a:chOff x="2294829" y="2096069"/>
            <a:chExt cx="1498751" cy="1420776"/>
          </a:xfrm>
        </p:grpSpPr>
        <p:pic>
          <p:nvPicPr>
            <p:cNvPr id="28" name="图片 2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2459662" y="2096069"/>
              <a:ext cx="1333918" cy="1332931"/>
            </a:xfrm>
            <a:custGeom>
              <a:avLst/>
              <a:gdLst>
                <a:gd name="connsiteX0" fmla="*/ 2269491 w 6456599"/>
                <a:gd name="connsiteY0" fmla="*/ 0 h 6457950"/>
                <a:gd name="connsiteX1" fmla="*/ 4236909 w 6456599"/>
                <a:gd name="connsiteY1" fmla="*/ 0 h 6457950"/>
                <a:gd name="connsiteX2" fmla="*/ 4480544 w 6456599"/>
                <a:gd name="connsiteY2" fmla="*/ 49199 h 6457950"/>
                <a:gd name="connsiteX3" fmla="*/ 4566467 w 6456599"/>
                <a:gd name="connsiteY3" fmla="*/ 95846 h 6457950"/>
                <a:gd name="connsiteX4" fmla="*/ 4633308 w 6456599"/>
                <a:gd name="connsiteY4" fmla="*/ 115659 h 6457950"/>
                <a:gd name="connsiteX5" fmla="*/ 4840366 w 6456599"/>
                <a:gd name="connsiteY5" fmla="*/ 253184 h 6457950"/>
                <a:gd name="connsiteX6" fmla="*/ 6231540 w 6456599"/>
                <a:gd name="connsiteY6" fmla="*/ 1644650 h 6457950"/>
                <a:gd name="connsiteX7" fmla="*/ 6403411 w 6456599"/>
                <a:gd name="connsiteY7" fmla="*/ 1967764 h 6457950"/>
                <a:gd name="connsiteX8" fmla="*/ 6406831 w 6456599"/>
                <a:gd name="connsiteY8" fmla="*/ 2003477 h 6457950"/>
                <a:gd name="connsiteX9" fmla="*/ 6407413 w 6456599"/>
                <a:gd name="connsiteY9" fmla="*/ 2004542 h 6457950"/>
                <a:gd name="connsiteX10" fmla="*/ 6456599 w 6456599"/>
                <a:gd name="connsiteY10" fmla="*/ 2248229 h 6457950"/>
                <a:gd name="connsiteX11" fmla="*/ 6456599 w 6456599"/>
                <a:gd name="connsiteY11" fmla="*/ 4216058 h 6457950"/>
                <a:gd name="connsiteX12" fmla="*/ 6407413 w 6456599"/>
                <a:gd name="connsiteY12" fmla="*/ 4459747 h 6457950"/>
                <a:gd name="connsiteX13" fmla="*/ 6405357 w 6456599"/>
                <a:gd name="connsiteY13" fmla="*/ 4463533 h 6457950"/>
                <a:gd name="connsiteX14" fmla="*/ 6403409 w 6456599"/>
                <a:gd name="connsiteY14" fmla="*/ 4483867 h 6457950"/>
                <a:gd name="connsiteX15" fmla="*/ 6231538 w 6456599"/>
                <a:gd name="connsiteY15" fmla="*/ 4806979 h 6457950"/>
                <a:gd name="connsiteX16" fmla="*/ 4840364 w 6456599"/>
                <a:gd name="connsiteY16" fmla="*/ 6198444 h 6457950"/>
                <a:gd name="connsiteX17" fmla="*/ 4633305 w 6456599"/>
                <a:gd name="connsiteY17" fmla="*/ 6335969 h 6457950"/>
                <a:gd name="connsiteX18" fmla="*/ 4589316 w 6456599"/>
                <a:gd name="connsiteY18" fmla="*/ 6349008 h 6457950"/>
                <a:gd name="connsiteX19" fmla="*/ 4586866 w 6456599"/>
                <a:gd name="connsiteY19" fmla="*/ 6351031 h 6457950"/>
                <a:gd name="connsiteX20" fmla="*/ 4236909 w 6456599"/>
                <a:gd name="connsiteY20" fmla="*/ 6457950 h 6457950"/>
                <a:gd name="connsiteX21" fmla="*/ 2269491 w 6456599"/>
                <a:gd name="connsiteY21" fmla="*/ 6457950 h 6457950"/>
                <a:gd name="connsiteX22" fmla="*/ 2025854 w 6456599"/>
                <a:gd name="connsiteY22" fmla="*/ 6408752 h 6457950"/>
                <a:gd name="connsiteX23" fmla="*/ 1965655 w 6456599"/>
                <a:gd name="connsiteY23" fmla="*/ 6376070 h 6457950"/>
                <a:gd name="connsiteX24" fmla="*/ 1873093 w 6456599"/>
                <a:gd name="connsiteY24" fmla="*/ 6348633 h 6457950"/>
                <a:gd name="connsiteX25" fmla="*/ 1666035 w 6456599"/>
                <a:gd name="connsiteY25" fmla="*/ 6211108 h 6457950"/>
                <a:gd name="connsiteX26" fmla="*/ 274862 w 6456599"/>
                <a:gd name="connsiteY26" fmla="*/ 4819644 h 6457950"/>
                <a:gd name="connsiteX27" fmla="*/ 137366 w 6456599"/>
                <a:gd name="connsiteY27" fmla="*/ 4612542 h 6457950"/>
                <a:gd name="connsiteX28" fmla="*/ 132967 w 6456599"/>
                <a:gd name="connsiteY28" fmla="*/ 4597690 h 6457950"/>
                <a:gd name="connsiteX29" fmla="*/ 106898 w 6456599"/>
                <a:gd name="connsiteY29" fmla="*/ 4566091 h 6457950"/>
                <a:gd name="connsiteX30" fmla="*/ 0 w 6456599"/>
                <a:gd name="connsiteY30" fmla="*/ 4216058 h 6457950"/>
                <a:gd name="connsiteX31" fmla="*/ 0 w 6456599"/>
                <a:gd name="connsiteY31" fmla="*/ 2248229 h 6457950"/>
                <a:gd name="connsiteX32" fmla="*/ 106898 w 6456599"/>
                <a:gd name="connsiteY32" fmla="*/ 1898198 h 6457950"/>
                <a:gd name="connsiteX33" fmla="*/ 127109 w 6456599"/>
                <a:gd name="connsiteY33" fmla="*/ 1873699 h 6457950"/>
                <a:gd name="connsiteX34" fmla="*/ 137364 w 6456599"/>
                <a:gd name="connsiteY34" fmla="*/ 1839087 h 6457950"/>
                <a:gd name="connsiteX35" fmla="*/ 274859 w 6456599"/>
                <a:gd name="connsiteY35" fmla="*/ 1631987 h 6457950"/>
                <a:gd name="connsiteX36" fmla="*/ 1666033 w 6456599"/>
                <a:gd name="connsiteY36" fmla="*/ 240519 h 6457950"/>
                <a:gd name="connsiteX37" fmla="*/ 1989079 w 6456599"/>
                <a:gd name="connsiteY37" fmla="*/ 68614 h 6457950"/>
                <a:gd name="connsiteX38" fmla="*/ 1990312 w 6456599"/>
                <a:gd name="connsiteY38" fmla="*/ 68496 h 6457950"/>
                <a:gd name="connsiteX39" fmla="*/ 2025854 w 6456599"/>
                <a:gd name="connsiteY39" fmla="*/ 49199 h 6457950"/>
                <a:gd name="connsiteX40" fmla="*/ 2269491 w 6456599"/>
                <a:gd name="connsiteY40" fmla="*/ 0 h 645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456599" h="6457950">
                  <a:moveTo>
                    <a:pt x="2269491" y="0"/>
                  </a:moveTo>
                  <a:lnTo>
                    <a:pt x="4236909" y="0"/>
                  </a:lnTo>
                  <a:cubicBezTo>
                    <a:pt x="4323329" y="0"/>
                    <a:pt x="4405659" y="17518"/>
                    <a:pt x="4480544" y="49199"/>
                  </a:cubicBezTo>
                  <a:lnTo>
                    <a:pt x="4566467" y="95846"/>
                  </a:lnTo>
                  <a:lnTo>
                    <a:pt x="4633308" y="115659"/>
                  </a:lnTo>
                  <a:cubicBezTo>
                    <a:pt x="4708655" y="146221"/>
                    <a:pt x="4779256" y="192062"/>
                    <a:pt x="4840366" y="253184"/>
                  </a:cubicBezTo>
                  <a:lnTo>
                    <a:pt x="6231540" y="1644650"/>
                  </a:lnTo>
                  <a:cubicBezTo>
                    <a:pt x="6323205" y="1736332"/>
                    <a:pt x="6380493" y="1849377"/>
                    <a:pt x="6403411" y="1967764"/>
                  </a:cubicBezTo>
                  <a:lnTo>
                    <a:pt x="6406831" y="2003477"/>
                  </a:lnTo>
                  <a:lnTo>
                    <a:pt x="6407413" y="2004542"/>
                  </a:lnTo>
                  <a:cubicBezTo>
                    <a:pt x="6439084" y="2079442"/>
                    <a:pt x="6456599" y="2161791"/>
                    <a:pt x="6456599" y="2248229"/>
                  </a:cubicBezTo>
                  <a:lnTo>
                    <a:pt x="6456599" y="4216058"/>
                  </a:lnTo>
                  <a:cubicBezTo>
                    <a:pt x="6456599" y="4302498"/>
                    <a:pt x="6439084" y="4384846"/>
                    <a:pt x="6407413" y="4459747"/>
                  </a:cubicBezTo>
                  <a:lnTo>
                    <a:pt x="6405357" y="4463533"/>
                  </a:lnTo>
                  <a:lnTo>
                    <a:pt x="6403409" y="4483867"/>
                  </a:lnTo>
                  <a:cubicBezTo>
                    <a:pt x="6380492" y="4602252"/>
                    <a:pt x="6323202" y="4715296"/>
                    <a:pt x="6231538" y="4806979"/>
                  </a:cubicBezTo>
                  <a:lnTo>
                    <a:pt x="4840364" y="6198444"/>
                  </a:lnTo>
                  <a:cubicBezTo>
                    <a:pt x="4779255" y="6259565"/>
                    <a:pt x="4708654" y="6305406"/>
                    <a:pt x="4633305" y="6335969"/>
                  </a:cubicBezTo>
                  <a:lnTo>
                    <a:pt x="4589316" y="6349008"/>
                  </a:lnTo>
                  <a:lnTo>
                    <a:pt x="4586866" y="6351031"/>
                  </a:lnTo>
                  <a:cubicBezTo>
                    <a:pt x="4486968" y="6418534"/>
                    <a:pt x="4366541" y="6457950"/>
                    <a:pt x="4236909" y="6457950"/>
                  </a:cubicBezTo>
                  <a:lnTo>
                    <a:pt x="2269491" y="6457950"/>
                  </a:lnTo>
                  <a:cubicBezTo>
                    <a:pt x="2183071" y="6457950"/>
                    <a:pt x="2100738" y="6440432"/>
                    <a:pt x="2025854" y="6408752"/>
                  </a:cubicBezTo>
                  <a:lnTo>
                    <a:pt x="1965655" y="6376070"/>
                  </a:lnTo>
                  <a:lnTo>
                    <a:pt x="1873093" y="6348633"/>
                  </a:lnTo>
                  <a:cubicBezTo>
                    <a:pt x="1797747" y="6318071"/>
                    <a:pt x="1727145" y="6272230"/>
                    <a:pt x="1666035" y="6211108"/>
                  </a:cubicBezTo>
                  <a:lnTo>
                    <a:pt x="274862" y="4819644"/>
                  </a:lnTo>
                  <a:cubicBezTo>
                    <a:pt x="213753" y="4758523"/>
                    <a:pt x="167922" y="4687904"/>
                    <a:pt x="137366" y="4612542"/>
                  </a:cubicBezTo>
                  <a:lnTo>
                    <a:pt x="132967" y="4597690"/>
                  </a:lnTo>
                  <a:lnTo>
                    <a:pt x="106898" y="4566091"/>
                  </a:lnTo>
                  <a:cubicBezTo>
                    <a:pt x="39409" y="4466171"/>
                    <a:pt x="0" y="4345719"/>
                    <a:pt x="0" y="4216058"/>
                  </a:cubicBezTo>
                  <a:lnTo>
                    <a:pt x="0" y="2248229"/>
                  </a:lnTo>
                  <a:cubicBezTo>
                    <a:pt x="0" y="2118570"/>
                    <a:pt x="39409" y="1998118"/>
                    <a:pt x="106898" y="1898198"/>
                  </a:cubicBezTo>
                  <a:lnTo>
                    <a:pt x="127109" y="1873699"/>
                  </a:lnTo>
                  <a:lnTo>
                    <a:pt x="137364" y="1839087"/>
                  </a:lnTo>
                  <a:cubicBezTo>
                    <a:pt x="167920" y="1763723"/>
                    <a:pt x="213751" y="1693108"/>
                    <a:pt x="274859" y="1631987"/>
                  </a:cubicBezTo>
                  <a:lnTo>
                    <a:pt x="1666033" y="240519"/>
                  </a:lnTo>
                  <a:cubicBezTo>
                    <a:pt x="1757698" y="148837"/>
                    <a:pt x="1870719" y="91535"/>
                    <a:pt x="1989079" y="68614"/>
                  </a:cubicBezTo>
                  <a:lnTo>
                    <a:pt x="1990312" y="68496"/>
                  </a:lnTo>
                  <a:lnTo>
                    <a:pt x="2025854" y="49199"/>
                  </a:lnTo>
                  <a:cubicBezTo>
                    <a:pt x="2100738" y="17518"/>
                    <a:pt x="2183071" y="0"/>
                    <a:pt x="2269491" y="0"/>
                  </a:cubicBezTo>
                  <a:close/>
                </a:path>
              </a:pathLst>
            </a:custGeom>
            <a:noFill/>
          </p:spPr>
        </p:pic>
        <p:sp>
          <p:nvSpPr>
            <p:cNvPr id="29" name="任意多边形 47"/>
            <p:cNvSpPr>
              <a:spLocks noChangeAspect="1"/>
            </p:cNvSpPr>
            <p:nvPr/>
          </p:nvSpPr>
          <p:spPr>
            <a:xfrm rot="5400000">
              <a:off x="2389552" y="2813994"/>
              <a:ext cx="702925" cy="70277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7"/>
            <p:cNvSpPr>
              <a:spLocks noChangeArrowheads="1"/>
            </p:cNvSpPr>
            <p:nvPr/>
          </p:nvSpPr>
          <p:spPr>
            <a:xfrm>
              <a:off x="2294829" y="2840203"/>
              <a:ext cx="892369" cy="60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0">
                  <a:ln>
                    <a:noFill/>
                  </a:ln>
                  <a:solidFill>
                    <a:schemeClr val="bg1"/>
                  </a:solidFill>
                  <a:effectLst/>
                  <a:uLnTx/>
                  <a:uFillTx/>
                  <a:latin typeface="Adobe Arabic"/>
                  <a:ea typeface="微软雅黑"/>
                  <a:cs typeface="+mn-ea"/>
                  <a:sym typeface="+mn-lt"/>
                </a:rPr>
                <a:t>02</a:t>
              </a:r>
              <a:endParaRPr kumimoji="0" lang="zh-CN" altLang="en-US" sz="28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grpSp>
      <p:sp>
        <p:nvSpPr>
          <p:cNvPr id="7" name="TextBox 7"/>
          <p:cNvSpPr>
            <a:spLocks noChangeArrowheads="1"/>
          </p:cNvSpPr>
          <p:nvPr/>
        </p:nvSpPr>
        <p:spPr>
          <a:xfrm>
            <a:off x="7558788" y="3936429"/>
            <a:ext cx="2550145" cy="45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buFont typeface="Arial" panose="020B0604020202020204" pitchFamily="34" charset="0"/>
              <a:buNone/>
            </a:pPr>
            <a:r>
              <a:rPr lang="zh-CN" altLang="en-US" sz="2000" b="1">
                <a:solidFill>
                  <a:schemeClr val="tx1">
                    <a:lumMod val="85000"/>
                    <a:lumOff val="15000"/>
                  </a:schemeClr>
                </a:solidFill>
                <a:latin typeface="Adobe Arabic"/>
                <a:ea typeface="微软雅黑"/>
                <a:cs typeface="+mn-ea"/>
                <a:sym typeface="+mn-lt"/>
              </a:rPr>
              <a:t>从财务的角度来理解</a:t>
            </a:r>
          </a:p>
        </p:txBody>
      </p:sp>
      <p:sp>
        <p:nvSpPr>
          <p:cNvPr id="22" name="矩形 21"/>
          <p:cNvSpPr/>
          <p:nvPr/>
        </p:nvSpPr>
        <p:spPr>
          <a:xfrm>
            <a:off x="6878782" y="4474344"/>
            <a:ext cx="4053820" cy="1665712"/>
          </a:xfrm>
          <a:prstGeom prst="rect">
            <a:avLst/>
          </a:prstGeom>
        </p:spPr>
        <p:txBody>
          <a:bodyPr wrap="square">
            <a:spAutoFit/>
          </a:bodyPr>
          <a:lstStyle/>
          <a:p>
            <a:pPr algn="ctr">
              <a:lnSpc>
                <a:spcPct val="130000"/>
              </a:lnSpc>
            </a:pPr>
            <a:r>
              <a:rPr lang="zh-CN" altLang="en-US" sz="1600">
                <a:solidFill>
                  <a:schemeClr val="tx1">
                    <a:lumMod val="85000"/>
                    <a:lumOff val="15000"/>
                  </a:schemeClr>
                </a:solidFill>
                <a:latin typeface="Adobe Arabic"/>
                <a:ea typeface="微软雅黑"/>
                <a:cs typeface="+mn-ea"/>
                <a:sym typeface="+mn-lt"/>
              </a:rPr>
              <a:t>品牌价值则是指品牌在某一个时点、用类似有形资产评估方法计算出来的</a:t>
            </a:r>
            <a:r>
              <a:rPr lang="zh-CN" altLang="en-US" sz="1600" b="1">
                <a:solidFill>
                  <a:schemeClr val="tx1">
                    <a:lumMod val="85000"/>
                    <a:lumOff val="15000"/>
                  </a:schemeClr>
                </a:solidFill>
                <a:latin typeface="Adobe Arabic"/>
                <a:ea typeface="微软雅黑"/>
                <a:cs typeface="+mn-ea"/>
                <a:sym typeface="+mn-lt"/>
              </a:rPr>
              <a:t>价值金额</a:t>
            </a:r>
            <a:r>
              <a:rPr lang="zh-CN" altLang="en-US" sz="1600">
                <a:solidFill>
                  <a:schemeClr val="tx1">
                    <a:lumMod val="85000"/>
                    <a:lumOff val="15000"/>
                  </a:schemeClr>
                </a:solidFill>
                <a:latin typeface="Adobe Arabic"/>
                <a:ea typeface="微软雅黑"/>
                <a:cs typeface="+mn-ea"/>
                <a:sym typeface="+mn-lt"/>
              </a:rPr>
              <a:t>。比如，美国咨询公司“</a:t>
            </a:r>
            <a:r>
              <a:rPr lang="en-US" altLang="zh-CN" sz="1600">
                <a:solidFill>
                  <a:schemeClr val="tx1">
                    <a:lumMod val="85000"/>
                    <a:lumOff val="15000"/>
                  </a:schemeClr>
                </a:solidFill>
                <a:latin typeface="Adobe Arabic"/>
                <a:ea typeface="微软雅黑"/>
                <a:cs typeface="+mn-ea"/>
                <a:sym typeface="+mn-lt"/>
              </a:rPr>
              <a:t>XXXXXXX”2010</a:t>
            </a:r>
            <a:r>
              <a:rPr lang="zh-CN" altLang="en-US" sz="1600">
                <a:solidFill>
                  <a:schemeClr val="tx1">
                    <a:lumMod val="85000"/>
                    <a:lumOff val="15000"/>
                  </a:schemeClr>
                </a:solidFill>
                <a:latin typeface="Adobe Arabic"/>
                <a:ea typeface="微软雅黑"/>
                <a:cs typeface="+mn-ea"/>
                <a:sym typeface="+mn-lt"/>
              </a:rPr>
              <a:t>年</a:t>
            </a:r>
            <a:r>
              <a:rPr lang="en-US" altLang="zh-CN" sz="1600">
                <a:solidFill>
                  <a:schemeClr val="tx1">
                    <a:lumMod val="85000"/>
                    <a:lumOff val="15000"/>
                  </a:schemeClr>
                </a:solidFill>
                <a:latin typeface="Adobe Arabic"/>
                <a:ea typeface="微软雅黑"/>
                <a:cs typeface="+mn-ea"/>
                <a:sym typeface="+mn-lt"/>
              </a:rPr>
              <a:t>9</a:t>
            </a:r>
            <a:r>
              <a:rPr lang="zh-CN" altLang="en-US" sz="1600">
                <a:solidFill>
                  <a:schemeClr val="tx1">
                    <a:lumMod val="85000"/>
                    <a:lumOff val="15000"/>
                  </a:schemeClr>
                </a:solidFill>
                <a:latin typeface="Adobe Arabic"/>
                <a:ea typeface="微软雅黑"/>
                <a:cs typeface="+mn-ea"/>
                <a:sym typeface="+mn-lt"/>
              </a:rPr>
              <a:t>月</a:t>
            </a:r>
            <a:r>
              <a:rPr lang="en-US" altLang="zh-CN" sz="1600">
                <a:solidFill>
                  <a:schemeClr val="tx1">
                    <a:lumMod val="85000"/>
                    <a:lumOff val="15000"/>
                  </a:schemeClr>
                </a:solidFill>
                <a:latin typeface="Adobe Arabic"/>
                <a:ea typeface="微软雅黑"/>
                <a:cs typeface="+mn-ea"/>
                <a:sym typeface="+mn-lt"/>
              </a:rPr>
              <a:t>16</a:t>
            </a:r>
            <a:r>
              <a:rPr lang="zh-CN" altLang="en-US" sz="1600">
                <a:solidFill>
                  <a:schemeClr val="tx1">
                    <a:lumMod val="85000"/>
                    <a:lumOff val="15000"/>
                  </a:schemeClr>
                </a:solidFill>
                <a:latin typeface="Adobe Arabic"/>
                <a:ea typeface="微软雅黑"/>
                <a:cs typeface="+mn-ea"/>
                <a:sym typeface="+mn-lt"/>
              </a:rPr>
              <a:t>日发布的全球企业品牌价值排行榜，第一名“</a:t>
            </a:r>
            <a:r>
              <a:rPr lang="en-US" altLang="zh-CN" sz="1600">
                <a:solidFill>
                  <a:schemeClr val="tx1">
                    <a:lumMod val="85000"/>
                    <a:lumOff val="15000"/>
                  </a:schemeClr>
                </a:solidFill>
                <a:latin typeface="Adobe Arabic"/>
                <a:ea typeface="微软雅黑"/>
                <a:cs typeface="+mn-ea"/>
                <a:sym typeface="+mn-lt"/>
              </a:rPr>
              <a:t>XXXXXXX</a:t>
            </a:r>
            <a:r>
              <a:rPr lang="zh-CN" altLang="en-US" sz="1600">
                <a:solidFill>
                  <a:schemeClr val="tx1">
                    <a:lumMod val="85000"/>
                    <a:lumOff val="15000"/>
                  </a:schemeClr>
                </a:solidFill>
                <a:latin typeface="Adobe Arabic"/>
                <a:ea typeface="微软雅黑"/>
                <a:cs typeface="+mn-ea"/>
                <a:sym typeface="+mn-lt"/>
              </a:rPr>
              <a:t>”品牌估值高达</a:t>
            </a:r>
            <a:r>
              <a:rPr lang="en-US" altLang="zh-CN" sz="1600">
                <a:solidFill>
                  <a:schemeClr val="tx1">
                    <a:lumMod val="85000"/>
                    <a:lumOff val="15000"/>
                  </a:schemeClr>
                </a:solidFill>
                <a:latin typeface="Adobe Arabic"/>
                <a:ea typeface="微软雅黑"/>
                <a:cs typeface="+mn-ea"/>
                <a:sym typeface="+mn-lt"/>
              </a:rPr>
              <a:t>647.27</a:t>
            </a:r>
            <a:r>
              <a:rPr lang="zh-CN" altLang="en-US" sz="1600">
                <a:solidFill>
                  <a:schemeClr val="tx1">
                    <a:lumMod val="85000"/>
                    <a:lumOff val="15000"/>
                  </a:schemeClr>
                </a:solidFill>
                <a:latin typeface="Adobe Arabic"/>
                <a:ea typeface="微软雅黑"/>
                <a:cs typeface="+mn-ea"/>
                <a:sym typeface="+mn-lt"/>
              </a:rPr>
              <a:t>亿美元</a:t>
            </a:r>
            <a:endParaRPr lang="zh-CN" altLang="en-US" sz="1600">
              <a:solidFill>
                <a:schemeClr val="tx1">
                  <a:lumMod val="85000"/>
                  <a:lumOff val="15000"/>
                </a:schemeClr>
              </a:solidFill>
              <a:latin typeface="Adobe Arabic"/>
              <a:ea typeface="微软雅黑"/>
              <a:cs typeface="+mn-ea"/>
            </a:endParaRPr>
          </a:p>
        </p:txBody>
      </p:sp>
    </p:spTree>
    <p:extLst>
      <p:ext uri="{BB962C8B-B14F-4D97-AF65-F5344CB8AC3E}">
        <p14:creationId xmlns:p14="http://schemas.microsoft.com/office/powerpoint/2010/main" val="15833915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rLs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465"/>
                                        </p:tgtEl>
                                        <p:attrNameLst>
                                          <p:attrName>style.visibility</p:attrName>
                                        </p:attrNameLst>
                                      </p:cBhvr>
                                      <p:to>
                                        <p:strVal val="visible"/>
                                      </p:to>
                                    </p:set>
                                    <p:animEffect transition="in" filter="barn(inVertical)" prLst="">
                                      <p:cBhvr>
                                        <p:cTn id="12" dur="500"/>
                                        <p:tgtEl>
                                          <p:spTgt spid="1946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rLs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1" nodeType="clickEffect">
                                  <p:stCondLst>
                                    <p:cond delay="0"/>
                                  </p:stCondLst>
                                  <p:childTnLst>
                                    <p:set>
                                      <p:cBhvr>
                                        <p:cTn id="23" dur="1" fill="hold">
                                          <p:stCondLst>
                                            <p:cond delay="0"/>
                                          </p:stCondLst>
                                        </p:cTn>
                                        <p:tgtEl>
                                          <p:spTgt spid="19466"/>
                                        </p:tgtEl>
                                        <p:attrNameLst>
                                          <p:attrName>style.visibility</p:attrName>
                                        </p:attrNameLst>
                                      </p:cBhvr>
                                      <p:to>
                                        <p:strVal val="visible"/>
                                      </p:to>
                                    </p:set>
                                    <p:anim calcmode="lin" valueType="num">
                                      <p:cBhvr additive="base">
                                        <p:cTn id="24" dur="500" fill="hold"/>
                                        <p:tgtEl>
                                          <p:spTgt spid="19466"/>
                                        </p:tgtEl>
                                        <p:attrNameLst>
                                          <p:attrName>ppt_x</p:attrName>
                                        </p:attrNameLst>
                                      </p:cBhvr>
                                      <p:tavLst>
                                        <p:tav tm="0">
                                          <p:val>
                                            <p:strVal val="#ppt_x"/>
                                          </p:val>
                                        </p:tav>
                                        <p:tav tm="100000">
                                          <p:val>
                                            <p:strVal val="#ppt_x"/>
                                          </p:val>
                                        </p:tav>
                                      </p:tavLst>
                                    </p:anim>
                                    <p:anim calcmode="lin" valueType="num">
                                      <p:cBhvr additive="base">
                                        <p:cTn id="25" dur="500" fill="hold"/>
                                        <p:tgtEl>
                                          <p:spTgt spid="19466"/>
                                        </p:tgtEl>
                                        <p:attrNameLst>
                                          <p:attrName>ppt_y</p:attrName>
                                        </p:attrNameLst>
                                      </p:cBhvr>
                                      <p:tavLst>
                                        <p:tav tm="0">
                                          <p:val>
                                            <p:strVal val="1+#ppt_h/2"/>
                                          </p:val>
                                        </p:tav>
                                        <p:tav tm="100000">
                                          <p:val>
                                            <p:strVal val="#ppt_y"/>
                                          </p:val>
                                        </p:tav>
                                      </p:tavLst>
                                    </p:anim>
                                  </p:childTnLst>
                                </p:cTn>
                              </p:par>
                              <p:par>
                                <p:cTn id="26" presetID="2" presetClass="entr" presetSubtype="4" fill="hold" grpId="2"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rLst="">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3"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4"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p:bldP spid="19466" grpId="1"/>
      <p:bldP spid="3" grpId="2"/>
      <p:bldP spid="7" grpId="3"/>
      <p:bldP spid="22" grpId="4"/>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9" name="TextBox 7"/>
          <p:cNvSpPr>
            <a:spLocks noChangeArrowheads="1"/>
          </p:cNvSpPr>
          <p:nvPr/>
        </p:nvSpPr>
        <p:spPr>
          <a:xfrm>
            <a:off x="681393" y="2276475"/>
            <a:ext cx="10913707"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功能性价值是品牌立足的基石，它主要体现</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产品功能性利益或物理属性</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品质、功效、性能、服务</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等。功能性价值是绝大多数品牌发展初期的立身之本，没有功能性价值为基础，品牌只能是空中楼阁。</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0490" name="TextBox 6"/>
          <p:cNvSpPr>
            <a:spLocks noChangeArrowheads="1"/>
          </p:cNvSpPr>
          <p:nvPr/>
        </p:nvSpPr>
        <p:spPr>
          <a:xfrm>
            <a:off x="681393" y="3440230"/>
            <a:ext cx="6202007"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宝洁旗下洗发水品牌价值大都定位功能性价值层面：飘柔突出“头发更飘，更柔顺”；潘婷强调“拥有健康，当然亮泽”；沙宣追求“专业头发护理”；海飞丝表达“头屑去无踪，秀发更出众”；伊卡璐诉求“草本精华”。</a:t>
            </a:r>
          </a:p>
        </p:txBody>
      </p:sp>
      <p:sp>
        <p:nvSpPr>
          <p:cNvPr id="37900" name="TextBox 6"/>
          <p:cNvSpPr>
            <a:spLocks noChangeArrowheads="1"/>
          </p:cNvSpPr>
          <p:nvPr/>
        </p:nvSpPr>
        <p:spPr>
          <a:xfrm>
            <a:off x="1463426" y="1600643"/>
            <a:ext cx="3240088"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功能性价值（理性价值）</a:t>
            </a:r>
          </a:p>
        </p:txBody>
      </p:sp>
      <p:sp>
        <p:nvSpPr>
          <p:cNvPr id="37902" name="矩形 11"/>
          <p:cNvSpPr>
            <a:spLocks noChangeArrowheads="1"/>
          </p:cNvSpPr>
          <p:nvPr/>
        </p:nvSpPr>
        <p:spPr>
          <a:xfrm>
            <a:off x="681393" y="5257357"/>
            <a:ext cx="8713788" cy="503237"/>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a:ln>
                  <a:noFill/>
                </a:ln>
                <a:solidFill>
                  <a:prstClr val="white"/>
                </a:solidFill>
                <a:effectLst/>
                <a:uLnTx/>
                <a:uFillTx/>
                <a:latin typeface="Adobe Arabic"/>
                <a:ea typeface="微软雅黑"/>
                <a:cs typeface="+mn-ea"/>
                <a:sym typeface="+mn-lt"/>
              </a:rPr>
              <a:t>飘柔，就是那么自信，“</a:t>
            </a:r>
            <a:r>
              <a:rPr kumimoji="0" lang="zh-CN" altLang="en-US" sz="2000" b="1" i="0" u="none" strike="noStrike" kern="1200" cap="none" spc="0" normalizeH="0" baseline="0" noProof="0">
                <a:ln>
                  <a:noFill/>
                </a:ln>
                <a:solidFill>
                  <a:prstClr val="white"/>
                </a:solidFill>
                <a:effectLst/>
                <a:uLnTx/>
                <a:uFillTx/>
                <a:latin typeface="Adobe Arabic"/>
                <a:ea typeface="微软雅黑"/>
                <a:cs typeface="+mn-ea"/>
                <a:sym typeface="+mn-lt"/>
              </a:rPr>
              <a:t>头发更飘，更柔顺</a:t>
            </a:r>
            <a:r>
              <a:rPr kumimoji="0" lang="zh-CN" altLang="en-US" sz="2000" b="0" i="0" u="none" strike="noStrike" kern="1200" cap="none" spc="0" normalizeH="0" baseline="0" noProof="0">
                <a:ln>
                  <a:noFill/>
                </a:ln>
                <a:solidFill>
                  <a:prstClr val="white"/>
                </a:solidFill>
                <a:effectLst/>
                <a:uLnTx/>
                <a:uFillTx/>
                <a:latin typeface="Adobe Arabic"/>
                <a:ea typeface="微软雅黑"/>
                <a:cs typeface="+mn-ea"/>
                <a:sym typeface="+mn-lt"/>
              </a:rPr>
              <a:t>”</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nvGrpSpPr>
          <p:cNvPr id="10" name="组合"/>
          <p:cNvGrpSpPr/>
          <p:nvPr/>
        </p:nvGrpSpPr>
        <p:grpSpPr>
          <a:xfrm>
            <a:off x="371122" y="276376"/>
            <a:ext cx="4553676" cy="646705"/>
            <a:chOff x="371122" y="276376"/>
            <a:chExt cx="4553676" cy="646705"/>
          </a:xfrm>
        </p:grpSpPr>
        <p:sp>
          <p:nvSpPr>
            <p:cNvPr id="11" name="矩形 10"/>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品牌价值的三个层面</a:t>
              </a:r>
              <a:endParaRPr lang="zh-CN" altLang="en-US" sz="2800" b="1" spc="300">
                <a:latin typeface="微软雅黑" panose="020B0503020204020204" pitchFamily="34" charset="-122"/>
                <a:ea typeface="微软雅黑" panose="020B0503020204020204" pitchFamily="34" charset="-122"/>
              </a:endParaRPr>
            </a:p>
          </p:txBody>
        </p:sp>
        <p:grpSp>
          <p:nvGrpSpPr>
            <p:cNvPr id="12" name="组合"/>
            <p:cNvGrpSpPr/>
            <p:nvPr/>
          </p:nvGrpSpPr>
          <p:grpSpPr>
            <a:xfrm>
              <a:off x="371122" y="276376"/>
              <a:ext cx="705826" cy="646705"/>
              <a:chOff x="371122" y="276376"/>
              <a:chExt cx="705826" cy="646705"/>
            </a:xfrm>
          </p:grpSpPr>
          <p:grpSp>
            <p:nvGrpSpPr>
              <p:cNvPr id="13" name="组合 12"/>
              <p:cNvGrpSpPr/>
              <p:nvPr/>
            </p:nvGrpSpPr>
            <p:grpSpPr>
              <a:xfrm>
                <a:off x="371122" y="276376"/>
                <a:ext cx="705826" cy="646705"/>
                <a:chOff x="1037872" y="790726"/>
                <a:chExt cx="705826" cy="646705"/>
              </a:xfrm>
            </p:grpSpPr>
            <p:sp>
              <p:nvSpPr>
                <p:cNvPr id="16"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4" name="组合"/>
          <p:cNvGrpSpPr/>
          <p:nvPr/>
        </p:nvGrpSpPr>
        <p:grpSpPr>
          <a:xfrm>
            <a:off x="766675" y="1556341"/>
            <a:ext cx="620545" cy="620544"/>
            <a:chOff x="766675" y="1701078"/>
            <a:chExt cx="620545" cy="620544"/>
          </a:xfrm>
        </p:grpSpPr>
        <p:sp>
          <p:nvSpPr>
            <p:cNvPr id="2" name="流程图: 延期 1"/>
            <p:cNvSpPr/>
            <p:nvPr/>
          </p:nvSpPr>
          <p:spPr>
            <a:xfrm>
              <a:off x="766675" y="1701078"/>
              <a:ext cx="620545" cy="620544"/>
            </a:xfrm>
            <a:prstGeom prst="flowChartDelay">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9"/>
            <p:cNvSpPr txBox="1"/>
            <p:nvPr/>
          </p:nvSpPr>
          <p:spPr>
            <a:xfrm>
              <a:off x="842881" y="1846767"/>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01</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258927" y="3081515"/>
            <a:ext cx="4272507" cy="3693776"/>
          </a:xfrm>
          <a:prstGeom prst="rect">
            <a:avLst/>
          </a:prstGeom>
        </p:spPr>
      </p:pic>
    </p:spTree>
    <p:extLst>
      <p:ext uri="{BB962C8B-B14F-4D97-AF65-F5344CB8AC3E}">
        <p14:creationId xmlns:p14="http://schemas.microsoft.com/office/powerpoint/2010/main" val="390340941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rLs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rLst="">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2" nodeType="withEffect">
                                  <p:stCondLst>
                                    <p:cond delay="0"/>
                                  </p:stCondLst>
                                  <p:childTnLst>
                                    <p:set>
                                      <p:cBhvr>
                                        <p:cTn id="16" dur="1" fill="hold">
                                          <p:stCondLst>
                                            <p:cond delay="0"/>
                                          </p:stCondLst>
                                        </p:cTn>
                                        <p:tgtEl>
                                          <p:spTgt spid="37900"/>
                                        </p:tgtEl>
                                        <p:attrNameLst>
                                          <p:attrName>style.visibility</p:attrName>
                                        </p:attrNameLst>
                                      </p:cBhvr>
                                      <p:to>
                                        <p:strVal val="visible"/>
                                      </p:to>
                                    </p:set>
                                    <p:animEffect transition="in" filter="fade" prLst="">
                                      <p:cBhvr>
                                        <p:cTn id="17" dur="1000"/>
                                        <p:tgtEl>
                                          <p:spTgt spid="37900"/>
                                        </p:tgtEl>
                                      </p:cBhvr>
                                    </p:animEffect>
                                    <p:anim calcmode="lin" valueType="num">
                                      <p:cBhvr>
                                        <p:cTn id="18" dur="1000" fill="hold"/>
                                        <p:tgtEl>
                                          <p:spTgt spid="37900"/>
                                        </p:tgtEl>
                                        <p:attrNameLst>
                                          <p:attrName>ppt_x</p:attrName>
                                        </p:attrNameLst>
                                      </p:cBhvr>
                                      <p:tavLst>
                                        <p:tav tm="0">
                                          <p:val>
                                            <p:strVal val="#ppt_x"/>
                                          </p:val>
                                        </p:tav>
                                        <p:tav tm="100000">
                                          <p:val>
                                            <p:strVal val="#ppt_x"/>
                                          </p:val>
                                        </p:tav>
                                      </p:tavLst>
                                    </p:anim>
                                    <p:anim calcmode="lin" valueType="num">
                                      <p:cBhvr>
                                        <p:cTn id="19" dur="1000" fill="hold"/>
                                        <p:tgtEl>
                                          <p:spTgt spid="3790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0489"/>
                                        </p:tgtEl>
                                        <p:attrNameLst>
                                          <p:attrName>style.visibility</p:attrName>
                                        </p:attrNameLst>
                                      </p:cBhvr>
                                      <p:to>
                                        <p:strVal val="visible"/>
                                      </p:to>
                                    </p:set>
                                    <p:animEffect transition="in" filter="wipe(left)" prLst="">
                                      <p:cBhvr>
                                        <p:cTn id="24" dur="500"/>
                                        <p:tgtEl>
                                          <p:spTgt spid="2048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1" nodeType="clickEffect">
                                  <p:stCondLst>
                                    <p:cond delay="0"/>
                                  </p:stCondLst>
                                  <p:childTnLst>
                                    <p:set>
                                      <p:cBhvr>
                                        <p:cTn id="28" dur="1" fill="hold">
                                          <p:stCondLst>
                                            <p:cond delay="0"/>
                                          </p:stCondLst>
                                        </p:cTn>
                                        <p:tgtEl>
                                          <p:spTgt spid="20490"/>
                                        </p:tgtEl>
                                        <p:attrNameLst>
                                          <p:attrName>style.visibility</p:attrName>
                                        </p:attrNameLst>
                                      </p:cBhvr>
                                      <p:to>
                                        <p:strVal val="visible"/>
                                      </p:to>
                                    </p:set>
                                    <p:anim calcmode="lin" valueType="num">
                                      <p:cBhvr>
                                        <p:cTn id="29" dur="500" fill="hold"/>
                                        <p:tgtEl>
                                          <p:spTgt spid="20490"/>
                                        </p:tgtEl>
                                        <p:attrNameLst>
                                          <p:attrName>ppt_w</p:attrName>
                                        </p:attrNameLst>
                                      </p:cBhvr>
                                      <p:tavLst>
                                        <p:tav tm="0">
                                          <p:val>
                                            <p:fltVal val="0"/>
                                          </p:val>
                                        </p:tav>
                                        <p:tav tm="100000">
                                          <p:val>
                                            <p:strVal val="#ppt_w"/>
                                          </p:val>
                                        </p:tav>
                                      </p:tavLst>
                                    </p:anim>
                                    <p:anim calcmode="lin" valueType="num">
                                      <p:cBhvr>
                                        <p:cTn id="30" dur="500" fill="hold"/>
                                        <p:tgtEl>
                                          <p:spTgt spid="20490"/>
                                        </p:tgtEl>
                                        <p:attrNameLst>
                                          <p:attrName>ppt_h</p:attrName>
                                        </p:attrNameLst>
                                      </p:cBhvr>
                                      <p:tavLst>
                                        <p:tav tm="0">
                                          <p:val>
                                            <p:fltVal val="0"/>
                                          </p:val>
                                        </p:tav>
                                        <p:tav tm="100000">
                                          <p:val>
                                            <p:strVal val="#ppt_h"/>
                                          </p:val>
                                        </p:tav>
                                      </p:tavLst>
                                    </p:anim>
                                    <p:animEffect transition="in" filter="fade" prLst="">
                                      <p:cBhvr>
                                        <p:cTn id="31" dur="500"/>
                                        <p:tgtEl>
                                          <p:spTgt spid="2049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3" nodeType="clickEffect">
                                  <p:stCondLst>
                                    <p:cond delay="0"/>
                                  </p:stCondLst>
                                  <p:childTnLst>
                                    <p:set>
                                      <p:cBhvr>
                                        <p:cTn id="35" dur="1" fill="hold">
                                          <p:stCondLst>
                                            <p:cond delay="0"/>
                                          </p:stCondLst>
                                        </p:cTn>
                                        <p:tgtEl>
                                          <p:spTgt spid="37902"/>
                                        </p:tgtEl>
                                        <p:attrNameLst>
                                          <p:attrName>style.visibility</p:attrName>
                                        </p:attrNameLst>
                                      </p:cBhvr>
                                      <p:to>
                                        <p:strVal val="visible"/>
                                      </p:to>
                                    </p:set>
                                    <p:animEffect transition="in" filter="wipe(left)" prLst="">
                                      <p:cBhvr>
                                        <p:cTn id="36" dur="500"/>
                                        <p:tgtEl>
                                          <p:spTgt spid="3790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rLs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p:bldP spid="20490" grpId="1"/>
      <p:bldP spid="37900" grpId="2"/>
      <p:bldP spid="37902" grpId="3"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50271" y="3854247"/>
            <a:ext cx="10949343" cy="2386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14" name="TextBox 7"/>
          <p:cNvSpPr>
            <a:spLocks noChangeArrowheads="1"/>
          </p:cNvSpPr>
          <p:nvPr/>
        </p:nvSpPr>
        <p:spPr>
          <a:xfrm>
            <a:off x="671156" y="2316372"/>
            <a:ext cx="10949343"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情感性价值主要表达的是</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品牌的情感内涵</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真情、关爱、友谊、温暖、牵挂</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等等</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品牌的情感性价值常常将冷冰冰产品带到了有血有肉情感境界，赋予产品情感的感染力，让消费者拥有一段美好的情感体验。</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1515" name="TextBox 6"/>
          <p:cNvSpPr>
            <a:spLocks noChangeArrowheads="1"/>
          </p:cNvSpPr>
          <p:nvPr/>
        </p:nvSpPr>
        <p:spPr>
          <a:xfrm>
            <a:off x="5187950" y="4164553"/>
            <a:ext cx="59753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“真诚到永远”表达了对消费者一片赤诚之心；</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钻石“钻石恒久远，一颗永留传”让人洗却浮躁，为纯真爱情而感动；</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护手霜“就像妈妈手温柔依旧”；贵州</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“喝杯</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，交个朋友”使浓浓友情融于醇醇香酒，表达出人们追求真挚友情一种美好愿望。</a:t>
            </a:r>
          </a:p>
        </p:txBody>
      </p:sp>
      <p:grpSp>
        <p:nvGrpSpPr>
          <p:cNvPr id="9" name="组合"/>
          <p:cNvGrpSpPr/>
          <p:nvPr/>
        </p:nvGrpSpPr>
        <p:grpSpPr>
          <a:xfrm>
            <a:off x="371122" y="276376"/>
            <a:ext cx="4553676" cy="646705"/>
            <a:chOff x="371122" y="276376"/>
            <a:chExt cx="4553676" cy="646705"/>
          </a:xfrm>
        </p:grpSpPr>
        <p:sp>
          <p:nvSpPr>
            <p:cNvPr id="10" name="矩形 9"/>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品牌价值的三个层面</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TextBox 6"/>
          <p:cNvSpPr>
            <a:spLocks noChangeArrowheads="1"/>
          </p:cNvSpPr>
          <p:nvPr/>
        </p:nvSpPr>
        <p:spPr>
          <a:xfrm>
            <a:off x="1463426" y="1600643"/>
            <a:ext cx="3240088"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nSpc>
                <a:spcPct val="130000"/>
              </a:lnSpc>
            </a:pPr>
            <a:r>
              <a:rPr lang="zh-CN" altLang="en-US" sz="2400" b="1">
                <a:solidFill>
                  <a:schemeClr val="tx1">
                    <a:lumMod val="85000"/>
                    <a:lumOff val="15000"/>
                  </a:schemeClr>
                </a:solidFill>
                <a:latin typeface="Adobe Arabic"/>
                <a:ea typeface="微软雅黑"/>
                <a:cs typeface="+mn-ea"/>
                <a:sym typeface="+mn-lt"/>
              </a:rPr>
              <a:t>情感性价值（感性价值）</a:t>
            </a:r>
            <a:endPar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8" name="组合"/>
          <p:cNvGrpSpPr/>
          <p:nvPr/>
        </p:nvGrpSpPr>
        <p:grpSpPr>
          <a:xfrm>
            <a:off x="766675" y="1556341"/>
            <a:ext cx="620545" cy="620544"/>
            <a:chOff x="766675" y="1701078"/>
            <a:chExt cx="620545" cy="620544"/>
          </a:xfrm>
        </p:grpSpPr>
        <p:sp>
          <p:nvSpPr>
            <p:cNvPr id="19" name="流程图: 延期 18"/>
            <p:cNvSpPr/>
            <p:nvPr/>
          </p:nvSpPr>
          <p:spPr>
            <a:xfrm>
              <a:off x="766675" y="1701078"/>
              <a:ext cx="620545" cy="620544"/>
            </a:xfrm>
            <a:prstGeom prst="flowChartDelay">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842881" y="1846767"/>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028700" y="3244490"/>
            <a:ext cx="3247848" cy="2997992"/>
          </a:xfrm>
          <a:prstGeom prst="rect">
            <a:avLst/>
          </a:prstGeom>
        </p:spPr>
      </p:pic>
    </p:spTree>
    <p:extLst>
      <p:ext uri="{BB962C8B-B14F-4D97-AF65-F5344CB8AC3E}">
        <p14:creationId xmlns:p14="http://schemas.microsoft.com/office/powerpoint/2010/main" val="360564405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rLst="">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3"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rLst="">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21514"/>
                                        </p:tgtEl>
                                        <p:attrNameLst>
                                          <p:attrName>style.visibility</p:attrName>
                                        </p:attrNameLst>
                                      </p:cBhvr>
                                      <p:to>
                                        <p:strVal val="visible"/>
                                      </p:to>
                                    </p:set>
                                    <p:animEffect transition="in" filter="wipe(left)" prLst="">
                                      <p:cBhvr>
                                        <p:cTn id="24" dur="500"/>
                                        <p:tgtEl>
                                          <p:spTgt spid="21514"/>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rLst="">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grpId="2" nodeType="withEffect">
                                  <p:stCondLst>
                                    <p:cond delay="0"/>
                                  </p:stCondLst>
                                  <p:childTnLst>
                                    <p:set>
                                      <p:cBhvr>
                                        <p:cTn id="33" dur="1" fill="hold">
                                          <p:stCondLst>
                                            <p:cond delay="0"/>
                                          </p:stCondLst>
                                        </p:cTn>
                                        <p:tgtEl>
                                          <p:spTgt spid="21515"/>
                                        </p:tgtEl>
                                        <p:attrNameLst>
                                          <p:attrName>style.visibility</p:attrName>
                                        </p:attrNameLst>
                                      </p:cBhvr>
                                      <p:to>
                                        <p:strVal val="visible"/>
                                      </p:to>
                                    </p:set>
                                    <p:animEffect transition="in" filter="fade" prLst="">
                                      <p:cBhvr>
                                        <p:cTn id="34" dur="1000"/>
                                        <p:tgtEl>
                                          <p:spTgt spid="21515"/>
                                        </p:tgtEl>
                                      </p:cBhvr>
                                    </p:animEffect>
                                    <p:anim calcmode="lin" valueType="num">
                                      <p:cBhvr>
                                        <p:cTn id="35" dur="1000" fill="hold"/>
                                        <p:tgtEl>
                                          <p:spTgt spid="21515"/>
                                        </p:tgtEl>
                                        <p:attrNameLst>
                                          <p:attrName>ppt_x</p:attrName>
                                        </p:attrNameLst>
                                      </p:cBhvr>
                                      <p:tavLst>
                                        <p:tav tm="0">
                                          <p:val>
                                            <p:strVal val="#ppt_x"/>
                                          </p:val>
                                        </p:tav>
                                        <p:tav tm="100000">
                                          <p:val>
                                            <p:strVal val="#ppt_x"/>
                                          </p:val>
                                        </p:tav>
                                      </p:tavLst>
                                    </p:anim>
                                    <p:anim calcmode="lin" valueType="num">
                                      <p:cBhvr>
                                        <p:cTn id="36" dur="1000" fill="hold"/>
                                        <p:tgtEl>
                                          <p:spTgt spid="2151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rLst="">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514" grpId="1"/>
      <p:bldP spid="21515" grpId="2"/>
      <p:bldP spid="17" grpId="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50271" y="3854247"/>
            <a:ext cx="10949343" cy="23861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38" name="TextBox 7"/>
          <p:cNvSpPr>
            <a:spLocks noChangeArrowheads="1"/>
          </p:cNvSpPr>
          <p:nvPr/>
        </p:nvSpPr>
        <p:spPr>
          <a:xfrm>
            <a:off x="681393" y="2335386"/>
            <a:ext cx="10901007"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象征性价值主要诠释品牌所</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蕴涵人生哲理、价值观、审美品味、身份地位</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等，人们往往通过使用这样品牌产品，体验人生追求，张扬自我个性，寻找精神寄托。品牌的象征性价值也可以理解为是品牌的个性，有个性的品牌就象人一样有血有肉令人难忘。</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2539" name="TextBox 6"/>
          <p:cNvSpPr>
            <a:spLocks noChangeArrowheads="1"/>
          </p:cNvSpPr>
          <p:nvPr/>
        </p:nvSpPr>
        <p:spPr>
          <a:xfrm>
            <a:off x="991666" y="4306170"/>
            <a:ext cx="6119813"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车体现着“权势、财富、成功”；</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张扬“青春、活力、激情”；</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代表“欢笑”；</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香水演绎“时尚、浪漫”的情怀；</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让消费者体验“尊贵、成就、完美、优雅”感受；</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展示“神奇童年”；</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机车则主张“无拘无束”个性</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9" name="组合"/>
          <p:cNvGrpSpPr/>
          <p:nvPr/>
        </p:nvGrpSpPr>
        <p:grpSpPr>
          <a:xfrm>
            <a:off x="371122" y="276376"/>
            <a:ext cx="4553676" cy="646705"/>
            <a:chOff x="371122" y="276376"/>
            <a:chExt cx="4553676" cy="646705"/>
          </a:xfrm>
        </p:grpSpPr>
        <p:sp>
          <p:nvSpPr>
            <p:cNvPr id="10" name="矩形 9"/>
            <p:cNvSpPr/>
            <p:nvPr/>
          </p:nvSpPr>
          <p:spPr>
            <a:xfrm>
              <a:off x="1162230" y="351200"/>
              <a:ext cx="3762568"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品牌价值的三个层面</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TextBox 6"/>
          <p:cNvSpPr>
            <a:spLocks noChangeArrowheads="1"/>
          </p:cNvSpPr>
          <p:nvPr/>
        </p:nvSpPr>
        <p:spPr>
          <a:xfrm>
            <a:off x="1463426" y="1600643"/>
            <a:ext cx="3240088"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nSpc>
                <a:spcPct val="130000"/>
              </a:lnSpc>
            </a:pPr>
            <a:r>
              <a:rPr lang="zh-CN" altLang="en-US" sz="2400" b="1">
                <a:solidFill>
                  <a:schemeClr val="tx1">
                    <a:lumMod val="85000"/>
                    <a:lumOff val="15000"/>
                  </a:schemeClr>
                </a:solidFill>
                <a:latin typeface="Adobe Arabic"/>
                <a:ea typeface="微软雅黑"/>
                <a:cs typeface="+mn-ea"/>
                <a:sym typeface="+mn-lt"/>
              </a:rPr>
              <a:t>象征性价值（品牌个性）</a:t>
            </a:r>
            <a:endPar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8" name="组合"/>
          <p:cNvGrpSpPr/>
          <p:nvPr/>
        </p:nvGrpSpPr>
        <p:grpSpPr>
          <a:xfrm>
            <a:off x="766675" y="1556341"/>
            <a:ext cx="620545" cy="620544"/>
            <a:chOff x="766675" y="1701078"/>
            <a:chExt cx="620545" cy="620544"/>
          </a:xfrm>
        </p:grpSpPr>
        <p:sp>
          <p:nvSpPr>
            <p:cNvPr id="19" name="流程图: 延期 18"/>
            <p:cNvSpPr/>
            <p:nvPr/>
          </p:nvSpPr>
          <p:spPr>
            <a:xfrm>
              <a:off x="766675" y="1701078"/>
              <a:ext cx="620545" cy="620544"/>
            </a:xfrm>
            <a:prstGeom prst="flowChartDelay">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842881" y="1846767"/>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178572" y="3236619"/>
            <a:ext cx="4021762" cy="3003753"/>
          </a:xfrm>
          <a:prstGeom prst="rect">
            <a:avLst/>
          </a:prstGeom>
        </p:spPr>
      </p:pic>
    </p:spTree>
    <p:extLst>
      <p:ext uri="{BB962C8B-B14F-4D97-AF65-F5344CB8AC3E}">
        <p14:creationId xmlns:p14="http://schemas.microsoft.com/office/powerpoint/2010/main" val="77781752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rLst="">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3"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rLst="">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22538"/>
                                        </p:tgtEl>
                                        <p:attrNameLst>
                                          <p:attrName>style.visibility</p:attrName>
                                        </p:attrNameLst>
                                      </p:cBhvr>
                                      <p:to>
                                        <p:strVal val="visible"/>
                                      </p:to>
                                    </p:set>
                                    <p:animEffect transition="in" filter="wipe(left)" prLst="">
                                      <p:cBhvr>
                                        <p:cTn id="24" dur="500"/>
                                        <p:tgtEl>
                                          <p:spTgt spid="2253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rLst="">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grpId="2" nodeType="withEffect">
                                  <p:stCondLst>
                                    <p:cond delay="0"/>
                                  </p:stCondLst>
                                  <p:childTnLst>
                                    <p:set>
                                      <p:cBhvr>
                                        <p:cTn id="33" dur="1" fill="hold">
                                          <p:stCondLst>
                                            <p:cond delay="0"/>
                                          </p:stCondLst>
                                        </p:cTn>
                                        <p:tgtEl>
                                          <p:spTgt spid="22539"/>
                                        </p:tgtEl>
                                        <p:attrNameLst>
                                          <p:attrName>style.visibility</p:attrName>
                                        </p:attrNameLst>
                                      </p:cBhvr>
                                      <p:to>
                                        <p:strVal val="visible"/>
                                      </p:to>
                                    </p:set>
                                    <p:animEffect transition="in" filter="fade" prLst="">
                                      <p:cBhvr>
                                        <p:cTn id="34" dur="1000"/>
                                        <p:tgtEl>
                                          <p:spTgt spid="22539"/>
                                        </p:tgtEl>
                                      </p:cBhvr>
                                    </p:animEffect>
                                    <p:anim calcmode="lin" valueType="num">
                                      <p:cBhvr>
                                        <p:cTn id="35" dur="1000" fill="hold"/>
                                        <p:tgtEl>
                                          <p:spTgt spid="22539"/>
                                        </p:tgtEl>
                                        <p:attrNameLst>
                                          <p:attrName>ppt_x</p:attrName>
                                        </p:attrNameLst>
                                      </p:cBhvr>
                                      <p:tavLst>
                                        <p:tav tm="0">
                                          <p:val>
                                            <p:strVal val="#ppt_x"/>
                                          </p:val>
                                        </p:tav>
                                        <p:tav tm="100000">
                                          <p:val>
                                            <p:strVal val="#ppt_x"/>
                                          </p:val>
                                        </p:tav>
                                      </p:tavLst>
                                    </p:anim>
                                    <p:anim calcmode="lin" valueType="num">
                                      <p:cBhvr>
                                        <p:cTn id="36" dur="1000" fill="hold"/>
                                        <p:tgtEl>
                                          <p:spTgt spid="2253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rLst="">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538" grpId="1"/>
      <p:bldP spid="22539" grpId="2"/>
      <p:bldP spid="17" grpId="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1871" y="4070643"/>
            <a:ext cx="8087329" cy="20987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329971" y="1519238"/>
            <a:ext cx="8087329" cy="20987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61" name="TextBox 7"/>
          <p:cNvSpPr>
            <a:spLocks noChangeArrowheads="1"/>
          </p:cNvSpPr>
          <p:nvPr/>
        </p:nvSpPr>
        <p:spPr>
          <a:xfrm>
            <a:off x="3549650" y="1836738"/>
            <a:ext cx="734377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我们认为品牌的核心价值就是</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品牌价值中的核心部分</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。品牌核心价值既可以是</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功能性价值，</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也可以是</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情感性价值</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或</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象征性价值，还可以是三者的和谐统一</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，其实每种模式都不乏成功案例，“药滋养”成就了</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，“科技以人为本”成就了</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（貌似现在不行了</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o(╯□╰)o</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），“真诚到永远”成就了</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3562" name="TextBox 6"/>
          <p:cNvSpPr>
            <a:spLocks noChangeArrowheads="1"/>
          </p:cNvSpPr>
          <p:nvPr/>
        </p:nvSpPr>
        <p:spPr>
          <a:xfrm>
            <a:off x="971550" y="4273871"/>
            <a:ext cx="73437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品牌的核心价值是品牌的精髓，是品牌的灵魂，是驱动消费者认同、喜欢乃至爱上一个品牌的主要力量</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。定位并全力维护和宣扬品牌核心价值已成为许多国际一流品牌的共识。而是否拥有核心价值，也是品牌经营是否成功的重要标志之一。例如，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的品牌核心价值是“贵族风范”，</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则是“牛仔形象”，而</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的品牌核心价值就是“体育精神”。</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3758587" cy="646705"/>
            <a:chOff x="371122" y="276376"/>
            <a:chExt cx="3758587" cy="646705"/>
          </a:xfrm>
        </p:grpSpPr>
        <p:sp>
          <p:nvSpPr>
            <p:cNvPr id="8" name="矩形 7"/>
            <p:cNvSpPr/>
            <p:nvPr/>
          </p:nvSpPr>
          <p:spPr>
            <a:xfrm>
              <a:off x="1162230" y="351200"/>
              <a:ext cx="2967479"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品牌的核心价值</a:t>
              </a:r>
              <a:endParaRPr lang="zh-CN" altLang="en-US" sz="2800" b="1" spc="300">
                <a:latin typeface="微软雅黑" panose="020B0503020204020204" pitchFamily="34" charset="-122"/>
                <a:ea typeface="微软雅黑" panose="020B0503020204020204" pitchFamily="34" charset="-122"/>
              </a:endParaRPr>
            </a:p>
          </p:txBody>
        </p:sp>
        <p:grpSp>
          <p:nvGrpSpPr>
            <p:cNvPr id="9" name="组合"/>
            <p:cNvGrpSpPr/>
            <p:nvPr/>
          </p:nvGrpSpPr>
          <p:grpSpPr>
            <a:xfrm>
              <a:off x="371122" y="276376"/>
              <a:ext cx="705826" cy="646705"/>
              <a:chOff x="371122" y="276376"/>
              <a:chExt cx="705826" cy="646705"/>
            </a:xfrm>
          </p:grpSpPr>
          <p:grpSp>
            <p:nvGrpSpPr>
              <p:cNvPr id="10" name="组合 9"/>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839200" y="4070643"/>
            <a:ext cx="2578100" cy="2098732"/>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51871" y="1519238"/>
            <a:ext cx="2578099" cy="2098732"/>
          </a:xfrm>
          <a:prstGeom prst="rect">
            <a:avLst/>
          </a:prstGeom>
        </p:spPr>
      </p:pic>
    </p:spTree>
    <p:extLst>
      <p:ext uri="{BB962C8B-B14F-4D97-AF65-F5344CB8AC3E}">
        <p14:creationId xmlns:p14="http://schemas.microsoft.com/office/powerpoint/2010/main" val="223508861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rLs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23561"/>
                                        </p:tgtEl>
                                        <p:attrNameLst>
                                          <p:attrName>style.visibility</p:attrName>
                                        </p:attrNameLst>
                                      </p:cBhvr>
                                      <p:to>
                                        <p:strVal val="visible"/>
                                      </p:to>
                                    </p:set>
                                    <p:animEffect transition="in" filter="wipe(left)" prLst="">
                                      <p:cBhvr>
                                        <p:cTn id="17" dur="500"/>
                                        <p:tgtEl>
                                          <p:spTgt spid="23561"/>
                                        </p:tgtEl>
                                      </p:cBhvr>
                                    </p:animEffect>
                                  </p:childTnLst>
                                </p:cTn>
                              </p:par>
                              <p:par>
                                <p:cTn id="18" presetID="22" presetClass="entr" presetSubtype="8" fill="hold" grpId="1"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rLs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rLst="">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3" nodeType="clickEffect">
                                  <p:stCondLst>
                                    <p:cond delay="0"/>
                                  </p:stCondLst>
                                  <p:childTnLst>
                                    <p:set>
                                      <p:cBhvr>
                                        <p:cTn id="29" dur="1" fill="hold">
                                          <p:stCondLst>
                                            <p:cond delay="0"/>
                                          </p:stCondLst>
                                        </p:cTn>
                                        <p:tgtEl>
                                          <p:spTgt spid="23562"/>
                                        </p:tgtEl>
                                        <p:attrNameLst>
                                          <p:attrName>style.visibility</p:attrName>
                                        </p:attrNameLst>
                                      </p:cBhvr>
                                      <p:to>
                                        <p:strVal val="visible"/>
                                      </p:to>
                                    </p:set>
                                    <p:animEffect transition="in" filter="wipe(right)" prLst="">
                                      <p:cBhvr>
                                        <p:cTn id="30" dur="500"/>
                                        <p:tgtEl>
                                          <p:spTgt spid="2356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rLst="">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1" animBg="1"/>
      <p:bldP spid="23561" grpId="2"/>
      <p:bldP spid="23562" grpId="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0550" y="1422400"/>
            <a:ext cx="11010900" cy="965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85" name="TextBox 6"/>
          <p:cNvSpPr>
            <a:spLocks noChangeArrowheads="1"/>
          </p:cNvSpPr>
          <p:nvPr/>
        </p:nvSpPr>
        <p:spPr>
          <a:xfrm>
            <a:off x="991666" y="1509122"/>
            <a:ext cx="10217360" cy="79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bg1"/>
                </a:solidFill>
                <a:effectLst/>
                <a:uLnTx/>
                <a:uFillTx/>
                <a:latin typeface="Adobe Arabic"/>
                <a:ea typeface="微软雅黑"/>
                <a:cs typeface="+mn-ea"/>
                <a:sym typeface="+mn-lt"/>
              </a:rPr>
              <a:t>那么，品牌核心价值究竟选择那种模式为最佳呢？这主要以品牌核心价值能否对目标消费群体产生最大感染力，并同竞争品牌形成差异为原则。</a:t>
            </a:r>
          </a:p>
        </p:txBody>
      </p:sp>
      <p:sp>
        <p:nvSpPr>
          <p:cNvPr id="24586" name="TextBox 7"/>
          <p:cNvSpPr>
            <a:spLocks noChangeArrowheads="1"/>
          </p:cNvSpPr>
          <p:nvPr/>
        </p:nvSpPr>
        <p:spPr>
          <a:xfrm>
            <a:off x="4445000" y="2848818"/>
            <a:ext cx="7156450"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比如洗涤洗发用品，消费者更关注产品使用功效，所以这类品牌大都选择了功能性品牌核心价值，如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洗发水“药去屑”、汰渍“领干净、袖无渍”等。</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4587" name="TextBox 6"/>
          <p:cNvSpPr>
            <a:spLocks noChangeArrowheads="1"/>
          </p:cNvSpPr>
          <p:nvPr/>
        </p:nvSpPr>
        <p:spPr>
          <a:xfrm>
            <a:off x="4445000" y="3896928"/>
            <a:ext cx="715645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使用汽车、手表、服饰、香水、酒等产品，消费者更希望籍此体现自己身份，寻找精神寄托，所以这类品牌大都定位于情感性或象征性品牌核心价值，如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“驾驶乐趣”、</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手表“代表成就与完美”、</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XXXXO“XXX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一开，好事自然来”等。</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4588" name="TextBox 6"/>
          <p:cNvSpPr>
            <a:spLocks noChangeArrowheads="1"/>
          </p:cNvSpPr>
          <p:nvPr/>
        </p:nvSpPr>
        <p:spPr>
          <a:xfrm>
            <a:off x="4446588" y="5397115"/>
            <a:ext cx="7154862"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保健品、药品主要体现关怀，强调功效，所以这类品牌核心价值，功能性情感性兼而有之，如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葡萄糖酸液“聪明妈妈会用‘锌’”等。 </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9" name="组合"/>
          <p:cNvGrpSpPr/>
          <p:nvPr/>
        </p:nvGrpSpPr>
        <p:grpSpPr>
          <a:xfrm>
            <a:off x="371122" y="276376"/>
            <a:ext cx="3758587" cy="646705"/>
            <a:chOff x="371122" y="276376"/>
            <a:chExt cx="3758587" cy="646705"/>
          </a:xfrm>
        </p:grpSpPr>
        <p:sp>
          <p:nvSpPr>
            <p:cNvPr id="10" name="矩形 9"/>
            <p:cNvSpPr/>
            <p:nvPr/>
          </p:nvSpPr>
          <p:spPr>
            <a:xfrm>
              <a:off x="1162230" y="351200"/>
              <a:ext cx="2967479"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品牌的核心价值</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90550" y="2785048"/>
            <a:ext cx="3583610" cy="3523105"/>
          </a:xfrm>
          <a:prstGeom prst="rect">
            <a:avLst/>
          </a:prstGeom>
        </p:spPr>
      </p:pic>
    </p:spTree>
    <p:extLst>
      <p:ext uri="{BB962C8B-B14F-4D97-AF65-F5344CB8AC3E}">
        <p14:creationId xmlns:p14="http://schemas.microsoft.com/office/powerpoint/2010/main" val="115885425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1" nodeType="clickEffect">
                                  <p:stCondLst>
                                    <p:cond delay="0"/>
                                  </p:stCondLst>
                                  <p:childTnLst>
                                    <p:set>
                                      <p:cBhvr>
                                        <p:cTn id="11" dur="1" fill="hold">
                                          <p:stCondLst>
                                            <p:cond delay="0"/>
                                          </p:stCondLst>
                                        </p:cTn>
                                        <p:tgtEl>
                                          <p:spTgt spid="24585"/>
                                        </p:tgtEl>
                                        <p:attrNameLst>
                                          <p:attrName>style.visibility</p:attrName>
                                        </p:attrNameLst>
                                      </p:cBhvr>
                                      <p:to>
                                        <p:strVal val="visible"/>
                                      </p:to>
                                    </p:set>
                                    <p:animEffect transition="in" filter="barn(inVertical)" prLst="">
                                      <p:cBhvr>
                                        <p:cTn id="12" dur="500"/>
                                        <p:tgtEl>
                                          <p:spTgt spid="2458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rLs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rLs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2" nodeType="clickEffect">
                                  <p:stCondLst>
                                    <p:cond delay="0"/>
                                  </p:stCondLst>
                                  <p:childTnLst>
                                    <p:set>
                                      <p:cBhvr>
                                        <p:cTn id="27" dur="1" fill="hold">
                                          <p:stCondLst>
                                            <p:cond delay="0"/>
                                          </p:stCondLst>
                                        </p:cTn>
                                        <p:tgtEl>
                                          <p:spTgt spid="24586"/>
                                        </p:tgtEl>
                                        <p:attrNameLst>
                                          <p:attrName>style.visibility</p:attrName>
                                        </p:attrNameLst>
                                      </p:cBhvr>
                                      <p:to>
                                        <p:strVal val="visible"/>
                                      </p:to>
                                    </p:set>
                                    <p:animEffect transition="in" filter="fade" prLst="">
                                      <p:cBhvr>
                                        <p:cTn id="28" dur="500"/>
                                        <p:tgtEl>
                                          <p:spTgt spid="2458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3" nodeType="clickEffect">
                                  <p:stCondLst>
                                    <p:cond delay="0"/>
                                  </p:stCondLst>
                                  <p:childTnLst>
                                    <p:set>
                                      <p:cBhvr>
                                        <p:cTn id="32" dur="1" fill="hold">
                                          <p:stCondLst>
                                            <p:cond delay="0"/>
                                          </p:stCondLst>
                                        </p:cTn>
                                        <p:tgtEl>
                                          <p:spTgt spid="24587"/>
                                        </p:tgtEl>
                                        <p:attrNameLst>
                                          <p:attrName>style.visibility</p:attrName>
                                        </p:attrNameLst>
                                      </p:cBhvr>
                                      <p:to>
                                        <p:strVal val="visible"/>
                                      </p:to>
                                    </p:set>
                                    <p:animEffect transition="in" filter="fade" prLst="">
                                      <p:cBhvr>
                                        <p:cTn id="33" dur="500"/>
                                        <p:tgtEl>
                                          <p:spTgt spid="2458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4" nodeType="clickEffect">
                                  <p:stCondLst>
                                    <p:cond delay="0"/>
                                  </p:stCondLst>
                                  <p:childTnLst>
                                    <p:set>
                                      <p:cBhvr>
                                        <p:cTn id="37" dur="1" fill="hold">
                                          <p:stCondLst>
                                            <p:cond delay="0"/>
                                          </p:stCondLst>
                                        </p:cTn>
                                        <p:tgtEl>
                                          <p:spTgt spid="24588"/>
                                        </p:tgtEl>
                                        <p:attrNameLst>
                                          <p:attrName>style.visibility</p:attrName>
                                        </p:attrNameLst>
                                      </p:cBhvr>
                                      <p:to>
                                        <p:strVal val="visible"/>
                                      </p:to>
                                    </p:set>
                                    <p:animEffect transition="in" filter="fade" prLst="">
                                      <p:cBhvr>
                                        <p:cTn id="38" dur="500"/>
                                        <p:tgtEl>
                                          <p:spTgt spid="24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585" grpId="1"/>
      <p:bldP spid="24586" grpId="2"/>
      <p:bldP spid="24587" grpId="3"/>
      <p:bldP spid="24588" grpId="4"/>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839787" y="4657925"/>
            <a:ext cx="10007885" cy="15350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12" name="TextBox 7"/>
          <p:cNvSpPr>
            <a:spLocks noChangeArrowheads="1"/>
          </p:cNvSpPr>
          <p:nvPr/>
        </p:nvSpPr>
        <p:spPr>
          <a:xfrm>
            <a:off x="885911" y="3444528"/>
            <a:ext cx="66960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而且，随着社会进步，人们生活水平不断提高，消费者选择品牌往往更注重情感精神感受，情感性或象征性品牌核心价值日益成为消费者认同品牌驱动力。</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5613" name="TextBox 6"/>
          <p:cNvSpPr>
            <a:spLocks noChangeArrowheads="1"/>
          </p:cNvSpPr>
          <p:nvPr/>
        </p:nvSpPr>
        <p:spPr>
          <a:xfrm>
            <a:off x="839788" y="4818729"/>
            <a:ext cx="6696075"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早期非常强调品牌功能性价值，然而随着市场发展，</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竞争优势越来越弱化，</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20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世纪</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90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为品牌注入新个性情感元素，提炼出“</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nothing is impossible</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”核心价值，</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又重新焕发了生命力。</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9" name="组合"/>
          <p:cNvGrpSpPr/>
          <p:nvPr/>
        </p:nvGrpSpPr>
        <p:grpSpPr>
          <a:xfrm>
            <a:off x="371122" y="276376"/>
            <a:ext cx="3758587" cy="646705"/>
            <a:chOff x="371122" y="276376"/>
            <a:chExt cx="3758587" cy="646705"/>
          </a:xfrm>
        </p:grpSpPr>
        <p:sp>
          <p:nvSpPr>
            <p:cNvPr id="10" name="矩形 9"/>
            <p:cNvSpPr/>
            <p:nvPr/>
          </p:nvSpPr>
          <p:spPr>
            <a:xfrm>
              <a:off x="1162230" y="351200"/>
              <a:ext cx="2967479"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品牌的核心价值</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矩形 16"/>
          <p:cNvSpPr/>
          <p:nvPr/>
        </p:nvSpPr>
        <p:spPr>
          <a:xfrm>
            <a:off x="590550" y="1395189"/>
            <a:ext cx="11010900" cy="965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11" name="TextBox 6"/>
          <p:cNvSpPr>
            <a:spLocks noChangeArrowheads="1"/>
          </p:cNvSpPr>
          <p:nvPr/>
        </p:nvSpPr>
        <p:spPr>
          <a:xfrm>
            <a:off x="681394" y="1481912"/>
            <a:ext cx="10761924" cy="79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bg1"/>
                </a:solidFill>
                <a:effectLst/>
                <a:uLnTx/>
                <a:uFillTx/>
                <a:latin typeface="Adobe Arabic"/>
                <a:ea typeface="微软雅黑"/>
                <a:cs typeface="+mn-ea"/>
                <a:sym typeface="+mn-lt"/>
              </a:rPr>
              <a:t>应该看到，产品日益同质化的今天，产品物理属性几乎相差无几，通过产品功能性价值战胜竞争对手机率越来越小，这就要求品牌更多地依赖情感性或象征性品牌核心价值才能与竞争对手形成差异。</a:t>
            </a: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918058" y="2759544"/>
            <a:ext cx="3683392" cy="3111781"/>
          </a:xfrm>
          <a:prstGeom prst="rect">
            <a:avLst/>
          </a:prstGeom>
        </p:spPr>
      </p:pic>
      <p:sp>
        <p:nvSpPr>
          <p:cNvPr id="48136" name="矩形 3"/>
          <p:cNvSpPr>
            <a:spLocks noChangeArrowheads="1"/>
          </p:cNvSpPr>
          <p:nvPr/>
        </p:nvSpPr>
        <p:spPr>
          <a:xfrm>
            <a:off x="681394" y="3151573"/>
            <a:ext cx="8653106" cy="3430052"/>
          </a:xfrm>
          <a:prstGeom prst="rect">
            <a:avLst/>
          </a:prstGeom>
          <a:noFill/>
          <a:ln w="28575">
            <a:solidFill>
              <a:srgbClr val="6AC1C3"/>
            </a:solid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Tree>
    <p:extLst>
      <p:ext uri="{BB962C8B-B14F-4D97-AF65-F5344CB8AC3E}">
        <p14:creationId xmlns:p14="http://schemas.microsoft.com/office/powerpoint/2010/main" val="384625464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4" nodeType="clickEffect">
                                  <p:stCondLst>
                                    <p:cond delay="0"/>
                                  </p:stCondLst>
                                  <p:childTnLst>
                                    <p:set>
                                      <p:cBhvr>
                                        <p:cTn id="11" dur="1" fill="hold">
                                          <p:stCondLst>
                                            <p:cond delay="0"/>
                                          </p:stCondLst>
                                        </p:cTn>
                                        <p:tgtEl>
                                          <p:spTgt spid="25611"/>
                                        </p:tgtEl>
                                        <p:attrNameLst>
                                          <p:attrName>style.visibility</p:attrName>
                                        </p:attrNameLst>
                                      </p:cBhvr>
                                      <p:to>
                                        <p:strVal val="visible"/>
                                      </p:to>
                                    </p:set>
                                    <p:animEffect transition="in" filter="barn(inVertical)" prLst="">
                                      <p:cBhvr>
                                        <p:cTn id="12" dur="500"/>
                                        <p:tgtEl>
                                          <p:spTgt spid="25611"/>
                                        </p:tgtEl>
                                      </p:cBhvr>
                                    </p:animEffect>
                                  </p:childTnLst>
                                </p:cTn>
                              </p:par>
                              <p:par>
                                <p:cTn id="13" presetID="16" presetClass="entr" presetSubtype="21" fill="hold" grpId="3"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rLs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rLst="">
                                      <p:cBhvr>
                                        <p:cTn id="22" dur="500"/>
                                        <p:tgtEl>
                                          <p:spTgt spid="3"/>
                                        </p:tgtEl>
                                      </p:cBhvr>
                                    </p:animEffect>
                                  </p:childTnLst>
                                </p:cTn>
                              </p:par>
                              <p:par>
                                <p:cTn id="23" presetID="53" presetClass="entr" presetSubtype="0" fill="hold" grpId="5" nodeType="withEffect">
                                  <p:stCondLst>
                                    <p:cond delay="0"/>
                                  </p:stCondLst>
                                  <p:childTnLst>
                                    <p:set>
                                      <p:cBhvr>
                                        <p:cTn id="24" dur="1" fill="hold">
                                          <p:stCondLst>
                                            <p:cond delay="0"/>
                                          </p:stCondLst>
                                        </p:cTn>
                                        <p:tgtEl>
                                          <p:spTgt spid="48136"/>
                                        </p:tgtEl>
                                        <p:attrNameLst>
                                          <p:attrName>style.visibility</p:attrName>
                                        </p:attrNameLst>
                                      </p:cBhvr>
                                      <p:to>
                                        <p:strVal val="visible"/>
                                      </p:to>
                                    </p:set>
                                    <p:anim calcmode="lin" valueType="num">
                                      <p:cBhvr>
                                        <p:cTn id="25" dur="500" fill="hold"/>
                                        <p:tgtEl>
                                          <p:spTgt spid="48136"/>
                                        </p:tgtEl>
                                        <p:attrNameLst>
                                          <p:attrName>ppt_w</p:attrName>
                                        </p:attrNameLst>
                                      </p:cBhvr>
                                      <p:tavLst>
                                        <p:tav tm="0">
                                          <p:val>
                                            <p:fltVal val="0"/>
                                          </p:val>
                                        </p:tav>
                                        <p:tav tm="100000">
                                          <p:val>
                                            <p:strVal val="#ppt_w"/>
                                          </p:val>
                                        </p:tav>
                                      </p:tavLst>
                                    </p:anim>
                                    <p:anim calcmode="lin" valueType="num">
                                      <p:cBhvr>
                                        <p:cTn id="26" dur="500" fill="hold"/>
                                        <p:tgtEl>
                                          <p:spTgt spid="48136"/>
                                        </p:tgtEl>
                                        <p:attrNameLst>
                                          <p:attrName>ppt_h</p:attrName>
                                        </p:attrNameLst>
                                      </p:cBhvr>
                                      <p:tavLst>
                                        <p:tav tm="0">
                                          <p:val>
                                            <p:fltVal val="0"/>
                                          </p:val>
                                        </p:tav>
                                        <p:tav tm="100000">
                                          <p:val>
                                            <p:strVal val="#ppt_h"/>
                                          </p:val>
                                        </p:tav>
                                      </p:tavLst>
                                    </p:anim>
                                    <p:animEffect transition="in" filter="fade" prLst="">
                                      <p:cBhvr>
                                        <p:cTn id="27" dur="500"/>
                                        <p:tgtEl>
                                          <p:spTgt spid="4813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25612"/>
                                        </p:tgtEl>
                                        <p:attrNameLst>
                                          <p:attrName>style.visibility</p:attrName>
                                        </p:attrNameLst>
                                      </p:cBhvr>
                                      <p:to>
                                        <p:strVal val="visible"/>
                                      </p:to>
                                    </p:set>
                                    <p:animEffect transition="in" filter="fade" prLst="">
                                      <p:cBhvr>
                                        <p:cTn id="32" dur="500"/>
                                        <p:tgtEl>
                                          <p:spTgt spid="256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rLst="">
                                      <p:cBhvr>
                                        <p:cTn id="37" dur="500"/>
                                        <p:tgtEl>
                                          <p:spTgt spid="18"/>
                                        </p:tgtEl>
                                      </p:cBhvr>
                                    </p:animEffect>
                                  </p:childTnLst>
                                </p:cTn>
                              </p:par>
                              <p:par>
                                <p:cTn id="38" presetID="22" presetClass="entr" presetSubtype="8" fill="hold" grpId="2" nodeType="withEffect">
                                  <p:stCondLst>
                                    <p:cond delay="0"/>
                                  </p:stCondLst>
                                  <p:childTnLst>
                                    <p:set>
                                      <p:cBhvr>
                                        <p:cTn id="39" dur="1" fill="hold">
                                          <p:stCondLst>
                                            <p:cond delay="0"/>
                                          </p:stCondLst>
                                        </p:cTn>
                                        <p:tgtEl>
                                          <p:spTgt spid="25613"/>
                                        </p:tgtEl>
                                        <p:attrNameLst>
                                          <p:attrName>style.visibility</p:attrName>
                                        </p:attrNameLst>
                                      </p:cBhvr>
                                      <p:to>
                                        <p:strVal val="visible"/>
                                      </p:to>
                                    </p:set>
                                    <p:animEffect transition="in" filter="wipe(left)" prLst="">
                                      <p:cBhvr>
                                        <p:cTn id="40" dur="500"/>
                                        <p:tgtEl>
                                          <p:spTgt spid="25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612" grpId="1"/>
      <p:bldP spid="25613" grpId="2"/>
      <p:bldP spid="17" grpId="3" animBg="1"/>
      <p:bldP spid="25611" grpId="4"/>
      <p:bldP spid="48136" grpId="5"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24034" y="5546862"/>
            <a:ext cx="2704966" cy="782138"/>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619500" y="4793911"/>
            <a:ext cx="7605166" cy="15350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619500" y="3087564"/>
            <a:ext cx="7605166" cy="15350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33" name="TextBox 6"/>
          <p:cNvSpPr>
            <a:spLocks noChangeArrowheads="1"/>
          </p:cNvSpPr>
          <p:nvPr/>
        </p:nvSpPr>
        <p:spPr>
          <a:xfrm>
            <a:off x="766675" y="2090499"/>
            <a:ext cx="10382250" cy="78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n"/>
              <a:defRPr/>
            </a:pPr>
            <a:r>
              <a:rPr kumimoji="0" lang="zh-CN" altLang="en-US" sz="180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当然，功能性价值是情感性价值和象征性价值基石，情感性价值和象征性价值只有在坚实可靠功能性价值强力支撑下，才更有说服力感染力。</a:t>
            </a:r>
          </a:p>
        </p:txBody>
      </p:sp>
      <p:sp>
        <p:nvSpPr>
          <p:cNvPr id="26634" name="TextBox 6"/>
          <p:cNvSpPr>
            <a:spLocks noChangeArrowheads="1"/>
          </p:cNvSpPr>
          <p:nvPr/>
        </p:nvSpPr>
        <p:spPr>
          <a:xfrm>
            <a:off x="3876587" y="3328853"/>
            <a:ext cx="727233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比如</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诠释“尊贵、成就、优雅”的品牌内涵，但</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对产品品质追求几近苛刻，</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每个制表工艺环节都严格讲究，除了表身质料选择之外，宝石镶配位置以及做工都经过反复草图设计，深思熟虑后才最终成型。</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6635" name="TextBox 6"/>
          <p:cNvSpPr>
            <a:spLocks noChangeArrowheads="1"/>
          </p:cNvSpPr>
          <p:nvPr/>
        </p:nvSpPr>
        <p:spPr>
          <a:xfrm>
            <a:off x="3876587" y="4998104"/>
            <a:ext cx="727392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每块表都进入气压室测试防水性能，然后用每一百年误差两秒原子钟做准确度校准，只要发现稍有不合格，即弃之不用。</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精良品质有力支撑了“尊贵、成就、优雅”品牌核心价值。</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6638" name="TextBox 7"/>
          <p:cNvSpPr>
            <a:spLocks noChangeArrowheads="1"/>
          </p:cNvSpPr>
          <p:nvPr/>
        </p:nvSpPr>
        <p:spPr>
          <a:xfrm>
            <a:off x="768350" y="1497607"/>
            <a:ext cx="9820189"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我也是商务人士，看我的手表，那是</a:t>
            </a:r>
            <a:r>
              <a:rPr kumimoji="0" lang="en-US" altLang="zh-CN"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，我的领带是金利来的</a:t>
            </a:r>
          </a:p>
        </p:txBody>
      </p:sp>
      <p:grpSp>
        <p:nvGrpSpPr>
          <p:cNvPr id="10" name="组合"/>
          <p:cNvGrpSpPr/>
          <p:nvPr/>
        </p:nvGrpSpPr>
        <p:grpSpPr>
          <a:xfrm>
            <a:off x="371122" y="276376"/>
            <a:ext cx="3758587" cy="646705"/>
            <a:chOff x="371122" y="276376"/>
            <a:chExt cx="3758587" cy="646705"/>
          </a:xfrm>
        </p:grpSpPr>
        <p:sp>
          <p:nvSpPr>
            <p:cNvPr id="11" name="矩形 10"/>
            <p:cNvSpPr/>
            <p:nvPr/>
          </p:nvSpPr>
          <p:spPr>
            <a:xfrm>
              <a:off x="1162230" y="351200"/>
              <a:ext cx="2967479"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品牌的核心价值</a:t>
              </a:r>
              <a:endParaRPr lang="zh-CN" altLang="en-US" sz="2800" b="1" spc="300">
                <a:latin typeface="微软雅黑" panose="020B0503020204020204" pitchFamily="34" charset="-122"/>
                <a:ea typeface="微软雅黑" panose="020B0503020204020204" pitchFamily="34" charset="-122"/>
              </a:endParaRPr>
            </a:p>
          </p:txBody>
        </p:sp>
        <p:grpSp>
          <p:nvGrpSpPr>
            <p:cNvPr id="12" name="组合"/>
            <p:cNvGrpSpPr/>
            <p:nvPr/>
          </p:nvGrpSpPr>
          <p:grpSpPr>
            <a:xfrm>
              <a:off x="371122" y="276376"/>
              <a:ext cx="705826" cy="646705"/>
              <a:chOff x="371122" y="276376"/>
              <a:chExt cx="705826" cy="646705"/>
            </a:xfrm>
          </p:grpSpPr>
          <p:grpSp>
            <p:nvGrpSpPr>
              <p:cNvPr id="13" name="组合 12"/>
              <p:cNvGrpSpPr/>
              <p:nvPr/>
            </p:nvGrpSpPr>
            <p:grpSpPr>
              <a:xfrm>
                <a:off x="371122" y="276376"/>
                <a:ext cx="705826" cy="646705"/>
                <a:chOff x="1037872" y="790726"/>
                <a:chExt cx="705826" cy="646705"/>
              </a:xfrm>
            </p:grpSpPr>
            <p:sp>
              <p:nvSpPr>
                <p:cNvPr id="16"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 name="矩形 1"/>
          <p:cNvSpPr/>
          <p:nvPr/>
        </p:nvSpPr>
        <p:spPr>
          <a:xfrm>
            <a:off x="863868" y="1378935"/>
            <a:ext cx="705827" cy="925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63868" y="3429000"/>
            <a:ext cx="2276249" cy="2590657"/>
          </a:xfrm>
          <a:prstGeom prst="rect">
            <a:avLst/>
          </a:prstGeom>
        </p:spPr>
      </p:pic>
    </p:spTree>
    <p:extLst>
      <p:ext uri="{BB962C8B-B14F-4D97-AF65-F5344CB8AC3E}">
        <p14:creationId xmlns:p14="http://schemas.microsoft.com/office/powerpoint/2010/main" val="123277443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rLs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7"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rLst="">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6" nodeType="withEffect">
                                  <p:stCondLst>
                                    <p:cond delay="0"/>
                                  </p:stCondLst>
                                  <p:childTnLst>
                                    <p:set>
                                      <p:cBhvr>
                                        <p:cTn id="16" dur="1" fill="hold">
                                          <p:stCondLst>
                                            <p:cond delay="0"/>
                                          </p:stCondLst>
                                        </p:cTn>
                                        <p:tgtEl>
                                          <p:spTgt spid="26638"/>
                                        </p:tgtEl>
                                        <p:attrNameLst>
                                          <p:attrName>style.visibility</p:attrName>
                                        </p:attrNameLst>
                                      </p:cBhvr>
                                      <p:to>
                                        <p:strVal val="visible"/>
                                      </p:to>
                                    </p:set>
                                    <p:animEffect transition="in" filter="fade" prLst="">
                                      <p:cBhvr>
                                        <p:cTn id="17" dur="1000"/>
                                        <p:tgtEl>
                                          <p:spTgt spid="26638"/>
                                        </p:tgtEl>
                                      </p:cBhvr>
                                    </p:animEffect>
                                    <p:anim calcmode="lin" valueType="num">
                                      <p:cBhvr>
                                        <p:cTn id="18" dur="1000" fill="hold"/>
                                        <p:tgtEl>
                                          <p:spTgt spid="26638"/>
                                        </p:tgtEl>
                                        <p:attrNameLst>
                                          <p:attrName>ppt_x</p:attrName>
                                        </p:attrNameLst>
                                      </p:cBhvr>
                                      <p:tavLst>
                                        <p:tav tm="0">
                                          <p:val>
                                            <p:strVal val="#ppt_x"/>
                                          </p:val>
                                        </p:tav>
                                        <p:tav tm="100000">
                                          <p:val>
                                            <p:strVal val="#ppt_x"/>
                                          </p:val>
                                        </p:tav>
                                      </p:tavLst>
                                    </p:anim>
                                    <p:anim calcmode="lin" valueType="num">
                                      <p:cBhvr>
                                        <p:cTn id="19" dur="1000" fill="hold"/>
                                        <p:tgtEl>
                                          <p:spTgt spid="2663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3" nodeType="clickEffect">
                                  <p:stCondLst>
                                    <p:cond delay="0"/>
                                  </p:stCondLst>
                                  <p:childTnLst>
                                    <p:set>
                                      <p:cBhvr>
                                        <p:cTn id="23" dur="1" fill="hold">
                                          <p:stCondLst>
                                            <p:cond delay="0"/>
                                          </p:stCondLst>
                                        </p:cTn>
                                        <p:tgtEl>
                                          <p:spTgt spid="26633"/>
                                        </p:tgtEl>
                                        <p:attrNameLst>
                                          <p:attrName>style.visibility</p:attrName>
                                        </p:attrNameLst>
                                      </p:cBhvr>
                                      <p:to>
                                        <p:strVal val="visible"/>
                                      </p:to>
                                    </p:set>
                                    <p:animEffect transition="in" filter="fade" prLst="">
                                      <p:cBhvr>
                                        <p:cTn id="24" dur="500"/>
                                        <p:tgtEl>
                                          <p:spTgt spid="2663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rLst="">
                                      <p:cBhvr>
                                        <p:cTn id="29" dur="500"/>
                                        <p:tgtEl>
                                          <p:spTgt spid="6"/>
                                        </p:tgtEl>
                                      </p:cBhvr>
                                    </p:animEffect>
                                  </p:childTnLst>
                                </p:cTn>
                              </p:par>
                              <p:par>
                                <p:cTn id="30" presetID="22" presetClass="entr" presetSubtype="4"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rLs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4" nodeType="clickEffect">
                                  <p:stCondLst>
                                    <p:cond delay="0"/>
                                  </p:stCondLst>
                                  <p:childTnLst>
                                    <p:set>
                                      <p:cBhvr>
                                        <p:cTn id="36" dur="1" fill="hold">
                                          <p:stCondLst>
                                            <p:cond delay="0"/>
                                          </p:stCondLst>
                                        </p:cTn>
                                        <p:tgtEl>
                                          <p:spTgt spid="26634"/>
                                        </p:tgtEl>
                                        <p:attrNameLst>
                                          <p:attrName>style.visibility</p:attrName>
                                        </p:attrNameLst>
                                      </p:cBhvr>
                                      <p:to>
                                        <p:strVal val="visible"/>
                                      </p:to>
                                    </p:set>
                                    <p:animEffect transition="in" filter="fade" prLst="">
                                      <p:cBhvr>
                                        <p:cTn id="37" dur="500"/>
                                        <p:tgtEl>
                                          <p:spTgt spid="26634"/>
                                        </p:tgtEl>
                                      </p:cBhvr>
                                    </p:animEffect>
                                  </p:childTnLst>
                                </p:cTn>
                              </p:par>
                              <p:par>
                                <p:cTn id="38" presetID="10" presetClass="entr" presetSubtype="0" fill="hold" grpId="2"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rLst="">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5" nodeType="clickEffect">
                                  <p:stCondLst>
                                    <p:cond delay="0"/>
                                  </p:stCondLst>
                                  <p:childTnLst>
                                    <p:set>
                                      <p:cBhvr>
                                        <p:cTn id="44" dur="1" fill="hold">
                                          <p:stCondLst>
                                            <p:cond delay="0"/>
                                          </p:stCondLst>
                                        </p:cTn>
                                        <p:tgtEl>
                                          <p:spTgt spid="26635"/>
                                        </p:tgtEl>
                                        <p:attrNameLst>
                                          <p:attrName>style.visibility</p:attrName>
                                        </p:attrNameLst>
                                      </p:cBhvr>
                                      <p:to>
                                        <p:strVal val="visible"/>
                                      </p:to>
                                    </p:set>
                                    <p:animEffect transition="in" filter="fade" prLst="">
                                      <p:cBhvr>
                                        <p:cTn id="45" dur="500"/>
                                        <p:tgtEl>
                                          <p:spTgt spid="26635"/>
                                        </p:tgtEl>
                                      </p:cBhvr>
                                    </p:animEffect>
                                  </p:childTnLst>
                                </p:cTn>
                              </p:par>
                              <p:par>
                                <p:cTn id="46" presetID="10" presetClass="entr"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rLst="">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1" animBg="1"/>
      <p:bldP spid="18" grpId="2" animBg="1"/>
      <p:bldP spid="26633" grpId="3"/>
      <p:bldP spid="26634" grpId="4"/>
      <p:bldP spid="26635" grpId="5"/>
      <p:bldP spid="26638" grpId="6"/>
      <p:bldP spid="2" grpId="7"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TextBox 6"/>
          <p:cNvSpPr>
            <a:spLocks noChangeArrowheads="1"/>
          </p:cNvSpPr>
          <p:nvPr/>
        </p:nvSpPr>
        <p:spPr>
          <a:xfrm>
            <a:off x="456403" y="4462565"/>
            <a:ext cx="5577975"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当前，品牌已成为企业最重要的无形资产。</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XXXXXXX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的总裁说，即使把</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XXXXXXX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在全球的工厂全部毁掉，它仍可在一夜之间东山再起。原因就在于，品牌作为巨大的无形资产，其重要性已超过土地、货币、技术和人力资本等构成企业的诸多要素。因此，品牌资产的概念应运而生。</a:t>
            </a:r>
          </a:p>
        </p:txBody>
      </p:sp>
      <p:grpSp>
        <p:nvGrpSpPr>
          <p:cNvPr id="8" name="组合"/>
          <p:cNvGrpSpPr/>
          <p:nvPr/>
        </p:nvGrpSpPr>
        <p:grpSpPr>
          <a:xfrm>
            <a:off x="446564" y="1473724"/>
            <a:ext cx="5462725" cy="2749462"/>
            <a:chOff x="446564" y="1473724"/>
            <a:chExt cx="5462725" cy="2749462"/>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46564" y="1473724"/>
              <a:ext cx="5458936" cy="2412037"/>
            </a:xfrm>
            <a:prstGeom prst="rect">
              <a:avLst/>
            </a:prstGeom>
          </p:spPr>
        </p:pic>
        <p:sp>
          <p:nvSpPr>
            <p:cNvPr id="52235" name="矩形 10"/>
            <p:cNvSpPr>
              <a:spLocks noChangeArrowheads="1"/>
            </p:cNvSpPr>
            <p:nvPr/>
          </p:nvSpPr>
          <p:spPr>
            <a:xfrm>
              <a:off x="446564" y="3026100"/>
              <a:ext cx="5458936" cy="1197086"/>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28684" name="TextBox 6"/>
            <p:cNvSpPr>
              <a:spLocks noChangeArrowheads="1"/>
            </p:cNvSpPr>
            <p:nvPr/>
          </p:nvSpPr>
          <p:spPr>
            <a:xfrm>
              <a:off x="501534" y="3026099"/>
              <a:ext cx="5407755" cy="114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800" b="1" i="0" u="none" strike="noStrike" kern="1200" cap="none" spc="0" normalizeH="0" baseline="0" noProof="0">
                  <a:ln>
                    <a:noFill/>
                  </a:ln>
                  <a:solidFill>
                    <a:prstClr val="white"/>
                  </a:solidFill>
                  <a:effectLst/>
                  <a:uLnTx/>
                  <a:uFillTx/>
                  <a:latin typeface="Adobe Arabic"/>
                  <a:ea typeface="微软雅黑"/>
                  <a:cs typeface="+mn-ea"/>
                  <a:sym typeface="+mn-lt"/>
                </a:rPr>
                <a:t>品牌资产（</a:t>
              </a:r>
              <a:r>
                <a:rPr kumimoji="0" lang="en-US" altLang="zh-CN" sz="1800" b="1" i="0" u="none" strike="noStrike" kern="1200" cap="none" spc="0" normalizeH="0" baseline="0" noProof="0">
                  <a:ln>
                    <a:noFill/>
                  </a:ln>
                  <a:solidFill>
                    <a:prstClr val="white"/>
                  </a:solidFill>
                  <a:effectLst/>
                  <a:uLnTx/>
                  <a:uFillTx/>
                  <a:latin typeface="Adobe Arabic"/>
                  <a:ea typeface="微软雅黑"/>
                  <a:cs typeface="+mn-ea"/>
                  <a:sym typeface="+mn-lt"/>
                </a:rPr>
                <a:t>Brand Equity</a:t>
              </a:r>
              <a:r>
                <a:rPr kumimoji="0" lang="zh-CN" altLang="en-US" sz="1800" b="1" i="0" u="none" strike="noStrike" kern="1200" cap="none" spc="0" normalizeH="0" baseline="0" noProof="0">
                  <a:ln>
                    <a:noFill/>
                  </a:ln>
                  <a:solidFill>
                    <a:prstClr val="white"/>
                  </a:solidFill>
                  <a:effectLst/>
                  <a:uLnTx/>
                  <a:uFillTx/>
                  <a:latin typeface="Adobe Arabic"/>
                  <a:ea typeface="微软雅黑"/>
                  <a:cs typeface="+mn-ea"/>
                  <a:sym typeface="+mn-lt"/>
                </a:rPr>
                <a:t>）也称作品牌权益，是指只有品牌才能产生的市场效益，或者说，产品在有品牌时与无品牌时的市场效益之差。</a:t>
              </a:r>
            </a:p>
          </p:txBody>
        </p:sp>
      </p:grpSp>
      <p:grpSp>
        <p:nvGrpSpPr>
          <p:cNvPr id="10" name="组合"/>
          <p:cNvGrpSpPr/>
          <p:nvPr/>
        </p:nvGrpSpPr>
        <p:grpSpPr>
          <a:xfrm>
            <a:off x="371122" y="276376"/>
            <a:ext cx="2565953" cy="646705"/>
            <a:chOff x="371122" y="276376"/>
            <a:chExt cx="2565953" cy="646705"/>
          </a:xfrm>
        </p:grpSpPr>
        <p:sp>
          <p:nvSpPr>
            <p:cNvPr id="11" name="矩形 10"/>
            <p:cNvSpPr/>
            <p:nvPr/>
          </p:nvSpPr>
          <p:spPr>
            <a:xfrm>
              <a:off x="1162230" y="351200"/>
              <a:ext cx="1774845"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品牌资产</a:t>
              </a:r>
              <a:endParaRPr lang="zh-CN" altLang="en-US" sz="2800" b="1" spc="300">
                <a:latin typeface="微软雅黑" panose="020B0503020204020204" pitchFamily="34" charset="-122"/>
                <a:ea typeface="微软雅黑" panose="020B0503020204020204" pitchFamily="34" charset="-122"/>
              </a:endParaRPr>
            </a:p>
          </p:txBody>
        </p:sp>
        <p:grpSp>
          <p:nvGrpSpPr>
            <p:cNvPr id="12" name="组合"/>
            <p:cNvGrpSpPr/>
            <p:nvPr/>
          </p:nvGrpSpPr>
          <p:grpSpPr>
            <a:xfrm>
              <a:off x="371122" y="276376"/>
              <a:ext cx="705826" cy="646705"/>
              <a:chOff x="371122" y="276376"/>
              <a:chExt cx="705826" cy="646705"/>
            </a:xfrm>
          </p:grpSpPr>
          <p:grpSp>
            <p:nvGrpSpPr>
              <p:cNvPr id="13" name="组合 12"/>
              <p:cNvGrpSpPr/>
              <p:nvPr/>
            </p:nvGrpSpPr>
            <p:grpSpPr>
              <a:xfrm>
                <a:off x="371122" y="276376"/>
                <a:ext cx="705826" cy="646705"/>
                <a:chOff x="1037872" y="790726"/>
                <a:chExt cx="705826" cy="646705"/>
              </a:xfrm>
            </p:grpSpPr>
            <p:sp>
              <p:nvSpPr>
                <p:cNvPr id="16"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5"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5" name="组合"/>
          <p:cNvGrpSpPr/>
          <p:nvPr/>
        </p:nvGrpSpPr>
        <p:grpSpPr>
          <a:xfrm>
            <a:off x="6524650" y="4093639"/>
            <a:ext cx="5017972" cy="2125283"/>
            <a:chOff x="6586653" y="4048503"/>
            <a:chExt cx="5017972" cy="2125283"/>
          </a:xfrm>
        </p:grpSpPr>
        <p:sp>
          <p:nvSpPr>
            <p:cNvPr id="20" name="矩形 19"/>
            <p:cNvSpPr/>
            <p:nvPr/>
          </p:nvSpPr>
          <p:spPr>
            <a:xfrm>
              <a:off x="6769100" y="4048503"/>
              <a:ext cx="4835525" cy="21252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82" name="TextBox 6"/>
            <p:cNvSpPr>
              <a:spLocks noChangeArrowheads="1"/>
            </p:cNvSpPr>
            <p:nvPr/>
          </p:nvSpPr>
          <p:spPr>
            <a:xfrm>
              <a:off x="6899907" y="4417429"/>
              <a:ext cx="4573909"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现代品牌理论认为，品牌是一个以消费者为中心的概念，没有消费者，就没有品牌。所以营销界对品牌资产的界定倾向于从消费者角度加以阐述，品牌资产实质上是一种来源或基于消费者的资产。</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 name="矩形 10"/>
            <p:cNvSpPr>
              <a:spLocks noChangeArrowheads="1"/>
            </p:cNvSpPr>
            <p:nvPr/>
          </p:nvSpPr>
          <p:spPr>
            <a:xfrm>
              <a:off x="6586653" y="4061446"/>
              <a:ext cx="182447" cy="2110966"/>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grpSp>
      <p:grpSp>
        <p:nvGrpSpPr>
          <p:cNvPr id="4" name="组合"/>
          <p:cNvGrpSpPr/>
          <p:nvPr/>
        </p:nvGrpSpPr>
        <p:grpSpPr>
          <a:xfrm>
            <a:off x="6500457" y="1471934"/>
            <a:ext cx="4937507" cy="2125283"/>
            <a:chOff x="590169" y="4047129"/>
            <a:chExt cx="4937507" cy="2125283"/>
          </a:xfrm>
        </p:grpSpPr>
        <p:sp>
          <p:nvSpPr>
            <p:cNvPr id="19" name="矩形 18"/>
            <p:cNvSpPr/>
            <p:nvPr/>
          </p:nvSpPr>
          <p:spPr>
            <a:xfrm>
              <a:off x="692151" y="4047129"/>
              <a:ext cx="4835525" cy="21252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81" name="TextBox 6"/>
            <p:cNvSpPr>
              <a:spLocks noChangeArrowheads="1"/>
            </p:cNvSpPr>
            <p:nvPr/>
          </p:nvSpPr>
          <p:spPr>
            <a:xfrm>
              <a:off x="885911" y="4276914"/>
              <a:ext cx="4327525"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品牌资产是</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20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世纪</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80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年代在营销研究和实践领域新出现的一个重要概念。</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20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世纪</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90</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年代以后，特别是戴维</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阿克（</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David A.Aaker</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）的著作</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管理品牌权益</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于</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1991</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年出版之后，品牌资产就成为营销研究的热点问题。</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 name="矩形 10"/>
            <p:cNvSpPr>
              <a:spLocks noChangeArrowheads="1"/>
            </p:cNvSpPr>
            <p:nvPr/>
          </p:nvSpPr>
          <p:spPr>
            <a:xfrm>
              <a:off x="590169" y="4061446"/>
              <a:ext cx="182447" cy="2110966"/>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grpSp>
    </p:spTree>
    <p:extLst>
      <p:ext uri="{BB962C8B-B14F-4D97-AF65-F5344CB8AC3E}">
        <p14:creationId xmlns:p14="http://schemas.microsoft.com/office/powerpoint/2010/main" val="14656495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rLs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rLs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28680"/>
                                        </p:tgtEl>
                                        <p:attrNameLst>
                                          <p:attrName>style.visibility</p:attrName>
                                        </p:attrNameLst>
                                      </p:cBhvr>
                                      <p:to>
                                        <p:strVal val="visible"/>
                                      </p:to>
                                    </p:set>
                                    <p:anim calcmode="lin" valueType="num">
                                      <p:cBhvr>
                                        <p:cTn id="17" dur="500" fill="hold"/>
                                        <p:tgtEl>
                                          <p:spTgt spid="28680"/>
                                        </p:tgtEl>
                                        <p:attrNameLst>
                                          <p:attrName>ppt_w</p:attrName>
                                        </p:attrNameLst>
                                      </p:cBhvr>
                                      <p:tavLst>
                                        <p:tav tm="0">
                                          <p:val>
                                            <p:fltVal val="0"/>
                                          </p:val>
                                        </p:tav>
                                        <p:tav tm="100000">
                                          <p:val>
                                            <p:strVal val="#ppt_w"/>
                                          </p:val>
                                        </p:tav>
                                      </p:tavLst>
                                    </p:anim>
                                    <p:anim calcmode="lin" valueType="num">
                                      <p:cBhvr>
                                        <p:cTn id="18" dur="500" fill="hold"/>
                                        <p:tgtEl>
                                          <p:spTgt spid="28680"/>
                                        </p:tgtEl>
                                        <p:attrNameLst>
                                          <p:attrName>ppt_h</p:attrName>
                                        </p:attrNameLst>
                                      </p:cBhvr>
                                      <p:tavLst>
                                        <p:tav tm="0">
                                          <p:val>
                                            <p:fltVal val="0"/>
                                          </p:val>
                                        </p:tav>
                                        <p:tav tm="100000">
                                          <p:val>
                                            <p:strVal val="#ppt_h"/>
                                          </p:val>
                                        </p:tav>
                                      </p:tavLst>
                                    </p:anim>
                                    <p:animEffect transition="in" filter="fade" prLst="">
                                      <p:cBhvr>
                                        <p:cTn id="19" dur="500"/>
                                        <p:tgtEl>
                                          <p:spTgt spid="2868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rLs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rLs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71157" y="4047704"/>
            <a:ext cx="5628043" cy="21252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44" name="TextBox 6"/>
          <p:cNvSpPr>
            <a:spLocks noChangeArrowheads="1"/>
          </p:cNvSpPr>
          <p:nvPr/>
        </p:nvSpPr>
        <p:spPr>
          <a:xfrm>
            <a:off x="766675" y="2059129"/>
            <a:ext cx="5628043" cy="150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品牌知名度指品牌被公众知晓、了解的程度，即消费者在想到某一类别的产品时，脑海中能想起或辩识某一品牌的程度，根据程度不同，判断品牌知名度可分为</a:t>
            </a:r>
            <a:r>
              <a:rPr kumimoji="0" lang="en-US" altLang="zh-CN"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4</a:t>
            </a:r>
            <a:r>
              <a:rPr kumimoji="0" lang="zh-CN" altLang="en-US"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个层级（如右图）：</a:t>
            </a:r>
            <a:endParaRPr kumimoji="0" lang="zh-CN" altLang="en-US" sz="20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0745" name="TextBox 6"/>
          <p:cNvSpPr>
            <a:spLocks noChangeArrowheads="1"/>
          </p:cNvSpPr>
          <p:nvPr/>
        </p:nvSpPr>
        <p:spPr>
          <a:xfrm>
            <a:off x="766675" y="4205012"/>
            <a:ext cx="5416552" cy="169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品牌知名度是品牌能为企业提供的最基本利益。</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熟悉度引发好感，消费者总是对自己熟悉的商品比较信任，而且更容易记住与之相关的信息，这对提高营销活动效率非常有帮助。在一个还没有形成强势品牌的市场上，第一个打响知名度的品牌将占据后起品牌无法取代的地位。</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9" name="组合"/>
          <p:cNvGrpSpPr/>
          <p:nvPr/>
        </p:nvGrpSpPr>
        <p:grpSpPr>
          <a:xfrm>
            <a:off x="371122" y="276376"/>
            <a:ext cx="2963498" cy="646705"/>
            <a:chOff x="371122" y="276376"/>
            <a:chExt cx="2963498" cy="646705"/>
          </a:xfrm>
        </p:grpSpPr>
        <p:sp>
          <p:nvSpPr>
            <p:cNvPr id="20" name="矩形 19"/>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品牌知名度</a:t>
              </a:r>
              <a:endParaRPr lang="zh-CN" altLang="en-US" sz="2800" b="1" spc="300">
                <a:latin typeface="微软雅黑" panose="020B0503020204020204" pitchFamily="34" charset="-122"/>
                <a:ea typeface="微软雅黑" panose="020B0503020204020204" pitchFamily="34" charset="-122"/>
              </a:endParaRPr>
            </a:p>
          </p:txBody>
        </p:sp>
        <p:grpSp>
          <p:nvGrpSpPr>
            <p:cNvPr id="21" name="组合"/>
            <p:cNvGrpSpPr/>
            <p:nvPr/>
          </p:nvGrpSpPr>
          <p:grpSpPr>
            <a:xfrm>
              <a:off x="371122" y="276376"/>
              <a:ext cx="705826" cy="646705"/>
              <a:chOff x="371122" y="276376"/>
              <a:chExt cx="705826" cy="646705"/>
            </a:xfrm>
          </p:grpSpPr>
          <p:grpSp>
            <p:nvGrpSpPr>
              <p:cNvPr id="22" name="组合 21"/>
              <p:cNvGrpSpPr/>
              <p:nvPr/>
            </p:nvGrpSpPr>
            <p:grpSpPr>
              <a:xfrm>
                <a:off x="371122" y="276376"/>
                <a:ext cx="705826" cy="646705"/>
                <a:chOff x="1037872" y="790726"/>
                <a:chExt cx="705826" cy="646705"/>
              </a:xfrm>
            </p:grpSpPr>
            <p:sp>
              <p:nvSpPr>
                <p:cNvPr id="24"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3"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5" name="组合"/>
          <p:cNvGrpSpPr/>
          <p:nvPr/>
        </p:nvGrpSpPr>
        <p:grpSpPr>
          <a:xfrm>
            <a:off x="6858000" y="1893045"/>
            <a:ext cx="4862647" cy="4309318"/>
            <a:chOff x="6858000" y="1893045"/>
            <a:chExt cx="4862647" cy="4309318"/>
          </a:xfrm>
        </p:grpSpPr>
        <p:graphicFrame>
          <p:nvGraphicFramePr>
            <p:cNvPr id="3" name="图示 2"/>
            <p:cNvGraphicFramePr/>
            <p:nvPr>
              <p:extLst>
                <p:ext uri="{D42A27DB-BD31-4B8C-83A1-F6EECF244321}">
                  <p14:modId xmlns:p14="http://schemas.microsoft.com/office/powerpoint/2010/main" val="2080777511"/>
                </p:ext>
              </p:extLst>
            </p:nvPr>
          </p:nvGraphicFramePr>
          <p:xfrm>
            <a:off x="6858000" y="1893045"/>
            <a:ext cx="4862647" cy="43093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3"/>
            <p:cNvSpPr/>
            <p:nvPr/>
          </p:nvSpPr>
          <p:spPr>
            <a:xfrm>
              <a:off x="8389076" y="2379381"/>
              <a:ext cx="1800493" cy="369332"/>
            </a:xfrm>
            <a:prstGeom prst="rect">
              <a:avLst/>
            </a:prstGeom>
          </p:spPr>
          <p:txBody>
            <a:bodyPr wrap="none">
              <a:spAutoFit/>
            </a:bodyPr>
            <a:lstStyle/>
            <a:p>
              <a:pPr lvl="0"/>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第一提及知名度</a:t>
              </a:r>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1826142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rLs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1" nodeType="clickEffect">
                                  <p:stCondLst>
                                    <p:cond delay="0"/>
                                  </p:stCondLst>
                                  <p:childTnLst>
                                    <p:set>
                                      <p:cBhvr>
                                        <p:cTn id="11" dur="1" fill="hold">
                                          <p:stCondLst>
                                            <p:cond delay="0"/>
                                          </p:stCondLst>
                                        </p:cTn>
                                        <p:tgtEl>
                                          <p:spTgt spid="30744"/>
                                        </p:tgtEl>
                                        <p:attrNameLst>
                                          <p:attrName>style.visibility</p:attrName>
                                        </p:attrNameLst>
                                      </p:cBhvr>
                                      <p:to>
                                        <p:strVal val="visible"/>
                                      </p:to>
                                    </p:set>
                                    <p:animEffect transition="in" filter="circle(in)" prLst="">
                                      <p:cBhvr>
                                        <p:cTn id="12" dur="2000"/>
                                        <p:tgtEl>
                                          <p:spTgt spid="307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rLs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rLst="">
                                      <p:cBhvr>
                                        <p:cTn id="24" dur="500"/>
                                        <p:tgtEl>
                                          <p:spTgt spid="6"/>
                                        </p:tgtEl>
                                      </p:cBhvr>
                                    </p:animEffect>
                                  </p:childTnLst>
                                </p:cTn>
                              </p:par>
                              <p:par>
                                <p:cTn id="25" presetID="53" presetClass="entr" presetSubtype="0" fill="hold" grpId="2" nodeType="withEffect">
                                  <p:stCondLst>
                                    <p:cond delay="0"/>
                                  </p:stCondLst>
                                  <p:childTnLst>
                                    <p:set>
                                      <p:cBhvr>
                                        <p:cTn id="26" dur="1" fill="hold">
                                          <p:stCondLst>
                                            <p:cond delay="0"/>
                                          </p:stCondLst>
                                        </p:cTn>
                                        <p:tgtEl>
                                          <p:spTgt spid="30745"/>
                                        </p:tgtEl>
                                        <p:attrNameLst>
                                          <p:attrName>style.visibility</p:attrName>
                                        </p:attrNameLst>
                                      </p:cBhvr>
                                      <p:to>
                                        <p:strVal val="visible"/>
                                      </p:to>
                                    </p:set>
                                    <p:anim calcmode="lin" valueType="num">
                                      <p:cBhvr>
                                        <p:cTn id="27" dur="500" fill="hold"/>
                                        <p:tgtEl>
                                          <p:spTgt spid="30745"/>
                                        </p:tgtEl>
                                        <p:attrNameLst>
                                          <p:attrName>ppt_w</p:attrName>
                                        </p:attrNameLst>
                                      </p:cBhvr>
                                      <p:tavLst>
                                        <p:tav tm="0">
                                          <p:val>
                                            <p:fltVal val="0"/>
                                          </p:val>
                                        </p:tav>
                                        <p:tav tm="100000">
                                          <p:val>
                                            <p:strVal val="#ppt_w"/>
                                          </p:val>
                                        </p:tav>
                                      </p:tavLst>
                                    </p:anim>
                                    <p:anim calcmode="lin" valueType="num">
                                      <p:cBhvr>
                                        <p:cTn id="28" dur="500" fill="hold"/>
                                        <p:tgtEl>
                                          <p:spTgt spid="30745"/>
                                        </p:tgtEl>
                                        <p:attrNameLst>
                                          <p:attrName>ppt_h</p:attrName>
                                        </p:attrNameLst>
                                      </p:cBhvr>
                                      <p:tavLst>
                                        <p:tav tm="0">
                                          <p:val>
                                            <p:fltVal val="0"/>
                                          </p:val>
                                        </p:tav>
                                        <p:tav tm="100000">
                                          <p:val>
                                            <p:strVal val="#ppt_h"/>
                                          </p:val>
                                        </p:tav>
                                      </p:tavLst>
                                    </p:anim>
                                    <p:animEffect transition="in" filter="fade" prLst="">
                                      <p:cBhvr>
                                        <p:cTn id="29" dur="500"/>
                                        <p:tgtEl>
                                          <p:spTgt spid="30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744" grpId="1"/>
      <p:bldP spid="30745" grpId="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7" name="TextBox 10"/>
          <p:cNvSpPr>
            <a:spLocks noChangeArrowheads="1"/>
          </p:cNvSpPr>
          <p:nvPr/>
        </p:nvSpPr>
        <p:spPr>
          <a:xfrm>
            <a:off x="671157" y="1712083"/>
            <a:ext cx="7272338"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消费者为什么会对品牌产生美誉？本人（</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）认为：</a:t>
            </a:r>
          </a:p>
        </p:txBody>
      </p:sp>
      <p:sp>
        <p:nvSpPr>
          <p:cNvPr id="32778" name="TextBox 6"/>
          <p:cNvSpPr>
            <a:spLocks noChangeArrowheads="1"/>
          </p:cNvSpPr>
          <p:nvPr/>
        </p:nvSpPr>
        <p:spPr>
          <a:xfrm>
            <a:off x="958682" y="4883338"/>
            <a:ext cx="10443807" cy="10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如前所述，毫无疑问，</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优异的质量是品牌的立足之本，而良好的信誉则是品牌的生命线</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，由于产品和科技是如此的易于模仿，因此企业信誉已经成为决定顾客购买取向的决定性依据。如张瑞敏把</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的全部市场行为归纳为一句话“</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卖信誉而不是卖产品</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32779" name="组合"/>
          <p:cNvGrpSpPr/>
          <p:nvPr/>
        </p:nvGrpSpPr>
        <p:grpSpPr>
          <a:xfrm>
            <a:off x="1291702" y="2499519"/>
            <a:ext cx="9615487" cy="1858962"/>
            <a:chOff x="0" y="0"/>
            <a:chExt cx="7376558" cy="1425926"/>
          </a:xfrm>
        </p:grpSpPr>
        <p:sp>
          <p:nvSpPr>
            <p:cNvPr id="56332" name="任意多边形 3"/>
            <p:cNvSpPr>
              <a:spLocks noChangeArrowheads="1"/>
            </p:cNvSpPr>
            <p:nvPr/>
          </p:nvSpPr>
          <p:spPr>
            <a:xfrm>
              <a:off x="2975673" y="0"/>
              <a:ext cx="1425212" cy="1425212"/>
            </a:xfrm>
            <a:custGeom>
              <a:avLst/>
              <a:gdLst>
                <a:gd name="T0" fmla="*/ 0 w 1425212"/>
                <a:gd name="T1" fmla="*/ 712606 h 1425212"/>
                <a:gd name="T2" fmla="*/ 712606 w 1425212"/>
                <a:gd name="T3" fmla="*/ 0 h 1425212"/>
                <a:gd name="T4" fmla="*/ 1425212 w 1425212"/>
                <a:gd name="T5" fmla="*/ 712606 h 1425212"/>
                <a:gd name="T6" fmla="*/ 712606 w 1425212"/>
                <a:gd name="T7" fmla="*/ 1425212 h 1425212"/>
                <a:gd name="T8" fmla="*/ 0 w 1425212"/>
                <a:gd name="T9" fmla="*/ 712606 h 1425212"/>
                <a:gd name="T10" fmla="*/ 0 60000 65536"/>
                <a:gd name="T11" fmla="*/ 0 60000 65536"/>
                <a:gd name="T12" fmla="*/ 0 60000 65536"/>
                <a:gd name="T13" fmla="*/ 0 60000 65536"/>
                <a:gd name="T14" fmla="*/ 0 60000 65536"/>
                <a:gd name="T15" fmla="*/ 0 w 1425212"/>
                <a:gd name="T16" fmla="*/ 0 h 1425212"/>
                <a:gd name="T17" fmla="*/ 1425212 w 1425212"/>
                <a:gd name="T18" fmla="*/ 1425212 h 1425212"/>
              </a:gdLst>
              <a:ahLst/>
              <a:cxnLst>
                <a:cxn ang="T10">
                  <a:pos x="T0" y="T1"/>
                </a:cxn>
                <a:cxn ang="T11">
                  <a:pos x="T2" y="T3"/>
                </a:cxn>
                <a:cxn ang="T12">
                  <a:pos x="T4" y="T5"/>
                </a:cxn>
                <a:cxn ang="T13">
                  <a:pos x="T6" y="T7"/>
                </a:cxn>
                <a:cxn ang="T14">
                  <a:pos x="T8" y="T9"/>
                </a:cxn>
              </a:cxnLst>
              <a:rect l="T15" t="T16" r="T17" b="T18"/>
              <a:pathLst>
                <a:path w="1425212" h="1425212">
                  <a:moveTo>
                    <a:pt x="0" y="712606"/>
                  </a:moveTo>
                  <a:cubicBezTo>
                    <a:pt x="0" y="319045"/>
                    <a:pt x="319045" y="0"/>
                    <a:pt x="712606" y="0"/>
                  </a:cubicBezTo>
                  <a:cubicBezTo>
                    <a:pt x="1106167" y="0"/>
                    <a:pt x="1425212" y="319045"/>
                    <a:pt x="1425212" y="712606"/>
                  </a:cubicBezTo>
                  <a:cubicBezTo>
                    <a:pt x="1425212" y="1106167"/>
                    <a:pt x="1106167" y="1425212"/>
                    <a:pt x="712606" y="1425212"/>
                  </a:cubicBezTo>
                  <a:cubicBezTo>
                    <a:pt x="319045" y="1425212"/>
                    <a:pt x="0" y="1106167"/>
                    <a:pt x="0" y="712606"/>
                  </a:cubicBezTo>
                  <a:close/>
                </a:path>
              </a:pathLst>
            </a:custGeom>
            <a:solidFill>
              <a:srgbClr val="6AC1C3"/>
            </a:solidFill>
            <a:ln w="9525">
              <a:noFill/>
              <a:miter lim="800000"/>
            </a:ln>
          </p:spPr>
          <p:txBody>
            <a:bodyPr lIns="234117" tIns="234117" rIns="234117" bIns="234117"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4800" b="0" i="0" u="none" strike="noStrike" kern="1200" cap="none" spc="0" normalizeH="0" baseline="0" noProof="0">
                  <a:ln>
                    <a:noFill/>
                  </a:ln>
                  <a:solidFill>
                    <a:srgbClr val="FFFFFF"/>
                  </a:solidFill>
                  <a:effectLst/>
                  <a:uLnTx/>
                  <a:uFillTx/>
                  <a:latin typeface="Adobe Arabic"/>
                  <a:ea typeface="微软雅黑"/>
                  <a:cs typeface="+mn-ea"/>
                  <a:sym typeface="+mn-lt"/>
                </a:rPr>
                <a:t>质量</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56333" name="任意多边形 4"/>
            <p:cNvSpPr>
              <a:spLocks noChangeArrowheads="1"/>
            </p:cNvSpPr>
            <p:nvPr/>
          </p:nvSpPr>
          <p:spPr>
            <a:xfrm>
              <a:off x="4750832" y="299294"/>
              <a:ext cx="826623" cy="826623"/>
            </a:xfrm>
            <a:custGeom>
              <a:avLst/>
              <a:gdLst>
                <a:gd name="T0" fmla="*/ 109569 w 826623"/>
                <a:gd name="T1" fmla="*/ 316101 h 826623"/>
                <a:gd name="T2" fmla="*/ 316101 w 826623"/>
                <a:gd name="T3" fmla="*/ 316101 h 826623"/>
                <a:gd name="T4" fmla="*/ 316101 w 826623"/>
                <a:gd name="T5" fmla="*/ 109569 h 826623"/>
                <a:gd name="T6" fmla="*/ 510522 w 826623"/>
                <a:gd name="T7" fmla="*/ 109569 h 826623"/>
                <a:gd name="T8" fmla="*/ 510522 w 826623"/>
                <a:gd name="T9" fmla="*/ 316101 h 826623"/>
                <a:gd name="T10" fmla="*/ 717054 w 826623"/>
                <a:gd name="T11" fmla="*/ 316101 h 826623"/>
                <a:gd name="T12" fmla="*/ 717054 w 826623"/>
                <a:gd name="T13" fmla="*/ 510522 h 826623"/>
                <a:gd name="T14" fmla="*/ 510522 w 826623"/>
                <a:gd name="T15" fmla="*/ 510522 h 826623"/>
                <a:gd name="T16" fmla="*/ 510522 w 826623"/>
                <a:gd name="T17" fmla="*/ 717054 h 826623"/>
                <a:gd name="T18" fmla="*/ 316101 w 826623"/>
                <a:gd name="T19" fmla="*/ 717054 h 826623"/>
                <a:gd name="T20" fmla="*/ 316101 w 826623"/>
                <a:gd name="T21" fmla="*/ 510522 h 826623"/>
                <a:gd name="T22" fmla="*/ 109569 w 826623"/>
                <a:gd name="T23" fmla="*/ 510522 h 826623"/>
                <a:gd name="T24" fmla="*/ 109569 w 826623"/>
                <a:gd name="T25" fmla="*/ 316101 h 8266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26623"/>
                <a:gd name="T40" fmla="*/ 0 h 826623"/>
                <a:gd name="T41" fmla="*/ 826623 w 826623"/>
                <a:gd name="T42" fmla="*/ 826623 h 8266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26623" h="826623">
                  <a:moveTo>
                    <a:pt x="109569" y="316101"/>
                  </a:moveTo>
                  <a:lnTo>
                    <a:pt x="316101" y="316101"/>
                  </a:lnTo>
                  <a:lnTo>
                    <a:pt x="316101" y="109569"/>
                  </a:lnTo>
                  <a:lnTo>
                    <a:pt x="510522" y="109569"/>
                  </a:lnTo>
                  <a:lnTo>
                    <a:pt x="510522" y="316101"/>
                  </a:lnTo>
                  <a:lnTo>
                    <a:pt x="717054" y="316101"/>
                  </a:lnTo>
                  <a:lnTo>
                    <a:pt x="717054" y="510522"/>
                  </a:lnTo>
                  <a:lnTo>
                    <a:pt x="510522" y="510522"/>
                  </a:lnTo>
                  <a:lnTo>
                    <a:pt x="510522" y="717054"/>
                  </a:lnTo>
                  <a:lnTo>
                    <a:pt x="316101" y="717054"/>
                  </a:lnTo>
                  <a:lnTo>
                    <a:pt x="316101" y="510522"/>
                  </a:lnTo>
                  <a:lnTo>
                    <a:pt x="109569" y="510522"/>
                  </a:lnTo>
                  <a:lnTo>
                    <a:pt x="109569" y="316101"/>
                  </a:lnTo>
                  <a:close/>
                </a:path>
              </a:pathLst>
            </a:custGeom>
            <a:solidFill>
              <a:schemeClr val="bg1">
                <a:lumMod val="85000"/>
              </a:schemeClr>
            </a:solidFill>
            <a:ln w="9525">
              <a:noFill/>
              <a:miter lim="800000"/>
            </a:ln>
          </p:spPr>
          <p:txBody>
            <a:bodyPr lIns="109569" tIns="316101" rIns="109569" bIns="316101"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56334" name="任意多边形 5"/>
            <p:cNvSpPr>
              <a:spLocks noChangeArrowheads="1"/>
            </p:cNvSpPr>
            <p:nvPr/>
          </p:nvSpPr>
          <p:spPr>
            <a:xfrm>
              <a:off x="5951346" y="0"/>
              <a:ext cx="1425212" cy="1425212"/>
            </a:xfrm>
            <a:custGeom>
              <a:avLst/>
              <a:gdLst>
                <a:gd name="T0" fmla="*/ 0 w 1425212"/>
                <a:gd name="T1" fmla="*/ 712606 h 1425212"/>
                <a:gd name="T2" fmla="*/ 712606 w 1425212"/>
                <a:gd name="T3" fmla="*/ 0 h 1425212"/>
                <a:gd name="T4" fmla="*/ 1425212 w 1425212"/>
                <a:gd name="T5" fmla="*/ 712606 h 1425212"/>
                <a:gd name="T6" fmla="*/ 712606 w 1425212"/>
                <a:gd name="T7" fmla="*/ 1425212 h 1425212"/>
                <a:gd name="T8" fmla="*/ 0 w 1425212"/>
                <a:gd name="T9" fmla="*/ 712606 h 1425212"/>
                <a:gd name="T10" fmla="*/ 0 60000 65536"/>
                <a:gd name="T11" fmla="*/ 0 60000 65536"/>
                <a:gd name="T12" fmla="*/ 0 60000 65536"/>
                <a:gd name="T13" fmla="*/ 0 60000 65536"/>
                <a:gd name="T14" fmla="*/ 0 60000 65536"/>
                <a:gd name="T15" fmla="*/ 0 w 1425212"/>
                <a:gd name="T16" fmla="*/ 0 h 1425212"/>
                <a:gd name="T17" fmla="*/ 1425212 w 1425212"/>
                <a:gd name="T18" fmla="*/ 1425212 h 1425212"/>
              </a:gdLst>
              <a:ahLst/>
              <a:cxnLst>
                <a:cxn ang="T10">
                  <a:pos x="T0" y="T1"/>
                </a:cxn>
                <a:cxn ang="T11">
                  <a:pos x="T2" y="T3"/>
                </a:cxn>
                <a:cxn ang="T12">
                  <a:pos x="T4" y="T5"/>
                </a:cxn>
                <a:cxn ang="T13">
                  <a:pos x="T6" y="T7"/>
                </a:cxn>
                <a:cxn ang="T14">
                  <a:pos x="T8" y="T9"/>
                </a:cxn>
              </a:cxnLst>
              <a:rect l="T15" t="T16" r="T17" b="T18"/>
              <a:pathLst>
                <a:path w="1425212" h="1425212">
                  <a:moveTo>
                    <a:pt x="0" y="712606"/>
                  </a:moveTo>
                  <a:cubicBezTo>
                    <a:pt x="0" y="319045"/>
                    <a:pt x="319045" y="0"/>
                    <a:pt x="712606" y="0"/>
                  </a:cubicBezTo>
                  <a:cubicBezTo>
                    <a:pt x="1106167" y="0"/>
                    <a:pt x="1425212" y="319045"/>
                    <a:pt x="1425212" y="712606"/>
                  </a:cubicBezTo>
                  <a:cubicBezTo>
                    <a:pt x="1425212" y="1106167"/>
                    <a:pt x="1106167" y="1425212"/>
                    <a:pt x="712606" y="1425212"/>
                  </a:cubicBezTo>
                  <a:cubicBezTo>
                    <a:pt x="319045" y="1425212"/>
                    <a:pt x="0" y="1106167"/>
                    <a:pt x="0" y="712606"/>
                  </a:cubicBezTo>
                  <a:close/>
                </a:path>
              </a:pathLst>
            </a:custGeom>
            <a:solidFill>
              <a:srgbClr val="6AC1C3"/>
            </a:solidFill>
            <a:ln w="9525">
              <a:noFill/>
              <a:miter lim="800000"/>
            </a:ln>
          </p:spPr>
          <p:txBody>
            <a:bodyPr lIns="234117" tIns="234117" rIns="234117" bIns="234117"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4800" b="0" i="0" u="none" strike="noStrike" kern="1200" cap="none" spc="0" normalizeH="0" baseline="0" noProof="0">
                  <a:ln>
                    <a:noFill/>
                  </a:ln>
                  <a:solidFill>
                    <a:srgbClr val="FFFFFF"/>
                  </a:solidFill>
                  <a:effectLst/>
                  <a:uLnTx/>
                  <a:uFillTx/>
                  <a:latin typeface="Adobe Arabic"/>
                  <a:ea typeface="微软雅黑"/>
                  <a:cs typeface="+mn-ea"/>
                  <a:sym typeface="+mn-lt"/>
                </a:rPr>
                <a:t>信誉</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56335" name="任意多边形 7"/>
            <p:cNvSpPr>
              <a:spLocks noChangeArrowheads="1"/>
            </p:cNvSpPr>
            <p:nvPr/>
          </p:nvSpPr>
          <p:spPr>
            <a:xfrm>
              <a:off x="1767751" y="299294"/>
              <a:ext cx="826623" cy="826623"/>
            </a:xfrm>
            <a:custGeom>
              <a:avLst/>
              <a:gdLst>
                <a:gd name="T0" fmla="*/ 109569 w 826623"/>
                <a:gd name="T1" fmla="*/ 170284 h 826623"/>
                <a:gd name="T2" fmla="*/ 717054 w 826623"/>
                <a:gd name="T3" fmla="*/ 170284 h 826623"/>
                <a:gd name="T4" fmla="*/ 717054 w 826623"/>
                <a:gd name="T5" fmla="*/ 364706 h 826623"/>
                <a:gd name="T6" fmla="*/ 109569 w 826623"/>
                <a:gd name="T7" fmla="*/ 364706 h 826623"/>
                <a:gd name="T8" fmla="*/ 109569 w 826623"/>
                <a:gd name="T9" fmla="*/ 170284 h 826623"/>
                <a:gd name="T10" fmla="*/ 109569 w 826623"/>
                <a:gd name="T11" fmla="*/ 461917 h 826623"/>
                <a:gd name="T12" fmla="*/ 717054 w 826623"/>
                <a:gd name="T13" fmla="*/ 461917 h 826623"/>
                <a:gd name="T14" fmla="*/ 717054 w 826623"/>
                <a:gd name="T15" fmla="*/ 656339 h 826623"/>
                <a:gd name="T16" fmla="*/ 109569 w 826623"/>
                <a:gd name="T17" fmla="*/ 656339 h 826623"/>
                <a:gd name="T18" fmla="*/ 109569 w 826623"/>
                <a:gd name="T19" fmla="*/ 461917 h 8266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6623"/>
                <a:gd name="T31" fmla="*/ 0 h 826623"/>
                <a:gd name="T32" fmla="*/ 826623 w 826623"/>
                <a:gd name="T33" fmla="*/ 826623 h 8266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6623" h="826623">
                  <a:moveTo>
                    <a:pt x="109569" y="170284"/>
                  </a:moveTo>
                  <a:lnTo>
                    <a:pt x="717054" y="170284"/>
                  </a:lnTo>
                  <a:lnTo>
                    <a:pt x="717054" y="364706"/>
                  </a:lnTo>
                  <a:lnTo>
                    <a:pt x="109569" y="364706"/>
                  </a:lnTo>
                  <a:lnTo>
                    <a:pt x="109569" y="170284"/>
                  </a:lnTo>
                  <a:close/>
                  <a:moveTo>
                    <a:pt x="109569" y="461917"/>
                  </a:moveTo>
                  <a:lnTo>
                    <a:pt x="717054" y="461917"/>
                  </a:lnTo>
                  <a:lnTo>
                    <a:pt x="717054" y="656339"/>
                  </a:lnTo>
                  <a:lnTo>
                    <a:pt x="109569" y="656339"/>
                  </a:lnTo>
                  <a:lnTo>
                    <a:pt x="109569" y="461917"/>
                  </a:lnTo>
                  <a:close/>
                </a:path>
              </a:pathLst>
            </a:custGeom>
            <a:solidFill>
              <a:schemeClr val="bg1">
                <a:lumMod val="85000"/>
              </a:schemeClr>
            </a:solidFill>
            <a:ln w="9525">
              <a:noFill/>
              <a:miter lim="800000"/>
            </a:ln>
          </p:spPr>
          <p:txBody>
            <a:bodyPr lIns="109569" tIns="170284" rIns="109569" bIns="170284"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56336" name="任意多边形 8"/>
            <p:cNvSpPr>
              <a:spLocks noChangeArrowheads="1"/>
            </p:cNvSpPr>
            <p:nvPr/>
          </p:nvSpPr>
          <p:spPr>
            <a:xfrm>
              <a:off x="0" y="714"/>
              <a:ext cx="1425212" cy="1425212"/>
            </a:xfrm>
            <a:custGeom>
              <a:avLst/>
              <a:gdLst>
                <a:gd name="T0" fmla="*/ 0 w 1425212"/>
                <a:gd name="T1" fmla="*/ 712606 h 1425212"/>
                <a:gd name="T2" fmla="*/ 712606 w 1425212"/>
                <a:gd name="T3" fmla="*/ 0 h 1425212"/>
                <a:gd name="T4" fmla="*/ 1425212 w 1425212"/>
                <a:gd name="T5" fmla="*/ 712606 h 1425212"/>
                <a:gd name="T6" fmla="*/ 712606 w 1425212"/>
                <a:gd name="T7" fmla="*/ 1425212 h 1425212"/>
                <a:gd name="T8" fmla="*/ 0 w 1425212"/>
                <a:gd name="T9" fmla="*/ 712606 h 1425212"/>
                <a:gd name="T10" fmla="*/ 0 60000 65536"/>
                <a:gd name="T11" fmla="*/ 0 60000 65536"/>
                <a:gd name="T12" fmla="*/ 0 60000 65536"/>
                <a:gd name="T13" fmla="*/ 0 60000 65536"/>
                <a:gd name="T14" fmla="*/ 0 60000 65536"/>
                <a:gd name="T15" fmla="*/ 0 w 1425212"/>
                <a:gd name="T16" fmla="*/ 0 h 1425212"/>
                <a:gd name="T17" fmla="*/ 1425212 w 1425212"/>
                <a:gd name="T18" fmla="*/ 1425212 h 1425212"/>
              </a:gdLst>
              <a:ahLst/>
              <a:cxnLst>
                <a:cxn ang="T10">
                  <a:pos x="T0" y="T1"/>
                </a:cxn>
                <a:cxn ang="T11">
                  <a:pos x="T2" y="T3"/>
                </a:cxn>
                <a:cxn ang="T12">
                  <a:pos x="T4" y="T5"/>
                </a:cxn>
                <a:cxn ang="T13">
                  <a:pos x="T6" y="T7"/>
                </a:cxn>
                <a:cxn ang="T14">
                  <a:pos x="T8" y="T9"/>
                </a:cxn>
              </a:cxnLst>
              <a:rect l="T15" t="T16" r="T17" b="T18"/>
              <a:pathLst>
                <a:path w="1425212" h="1425212">
                  <a:moveTo>
                    <a:pt x="0" y="712606"/>
                  </a:moveTo>
                  <a:cubicBezTo>
                    <a:pt x="0" y="319045"/>
                    <a:pt x="319045" y="0"/>
                    <a:pt x="712606" y="0"/>
                  </a:cubicBezTo>
                  <a:cubicBezTo>
                    <a:pt x="1106167" y="0"/>
                    <a:pt x="1425212" y="319045"/>
                    <a:pt x="1425212" y="712606"/>
                  </a:cubicBezTo>
                  <a:cubicBezTo>
                    <a:pt x="1425212" y="1106167"/>
                    <a:pt x="1106167" y="1425212"/>
                    <a:pt x="712606" y="1425212"/>
                  </a:cubicBezTo>
                  <a:cubicBezTo>
                    <a:pt x="319045" y="1425212"/>
                    <a:pt x="0" y="1106167"/>
                    <a:pt x="0" y="712606"/>
                  </a:cubicBezTo>
                  <a:close/>
                </a:path>
              </a:pathLst>
            </a:custGeom>
            <a:solidFill>
              <a:srgbClr val="6AC1C3"/>
            </a:solidFill>
            <a:ln w="9525">
              <a:noFill/>
              <a:miter lim="800000"/>
            </a:ln>
          </p:spPr>
          <p:txBody>
            <a:bodyPr lIns="234117" tIns="234117" rIns="234117" bIns="234117"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4800" b="0" i="0" u="none" strike="noStrike" kern="1200" cap="none" spc="0" normalizeH="0" baseline="0" noProof="0">
                  <a:ln>
                    <a:noFill/>
                  </a:ln>
                  <a:solidFill>
                    <a:srgbClr val="FFFFFF"/>
                  </a:solidFill>
                  <a:effectLst/>
                  <a:uLnTx/>
                  <a:uFillTx/>
                  <a:latin typeface="Adobe Arabic"/>
                  <a:ea typeface="微软雅黑"/>
                  <a:cs typeface="+mn-ea"/>
                  <a:sym typeface="+mn-lt"/>
                </a:rPr>
                <a:t>美誉</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13" name="组合"/>
          <p:cNvGrpSpPr/>
          <p:nvPr/>
        </p:nvGrpSpPr>
        <p:grpSpPr>
          <a:xfrm>
            <a:off x="371122" y="276376"/>
            <a:ext cx="2963498" cy="646705"/>
            <a:chOff x="371122" y="276376"/>
            <a:chExt cx="2963498" cy="646705"/>
          </a:xfrm>
        </p:grpSpPr>
        <p:sp>
          <p:nvSpPr>
            <p:cNvPr id="14" name="矩形 13"/>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品牌美誉度</a:t>
              </a:r>
              <a:endParaRPr lang="zh-CN" altLang="en-US" sz="2800" b="1" spc="300">
                <a:latin typeface="微软雅黑" panose="020B0503020204020204" pitchFamily="34" charset="-122"/>
                <a:ea typeface="微软雅黑" panose="020B0503020204020204" pitchFamily="34" charset="-122"/>
              </a:endParaRPr>
            </a:p>
          </p:txBody>
        </p:sp>
        <p:grpSp>
          <p:nvGrpSpPr>
            <p:cNvPr id="15" name="组合"/>
            <p:cNvGrpSpPr/>
            <p:nvPr/>
          </p:nvGrpSpPr>
          <p:grpSpPr>
            <a:xfrm>
              <a:off x="371122" y="276376"/>
              <a:ext cx="705826" cy="646705"/>
              <a:chOff x="371122" y="276376"/>
              <a:chExt cx="705826" cy="646705"/>
            </a:xfrm>
          </p:grpSpPr>
          <p:grpSp>
            <p:nvGrpSpPr>
              <p:cNvPr id="16" name="组合 15"/>
              <p:cNvGrpSpPr/>
              <p:nvPr/>
            </p:nvGrpSpPr>
            <p:grpSpPr>
              <a:xfrm>
                <a:off x="371122" y="276376"/>
                <a:ext cx="705826" cy="646705"/>
                <a:chOff x="1037872" y="790726"/>
                <a:chExt cx="705826" cy="646705"/>
              </a:xfrm>
            </p:grpSpPr>
            <p:sp>
              <p:nvSpPr>
                <p:cNvPr id="19"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8"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185232219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rLs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777"/>
                                        </p:tgtEl>
                                        <p:attrNameLst>
                                          <p:attrName>style.visibility</p:attrName>
                                        </p:attrNameLst>
                                      </p:cBhvr>
                                      <p:to>
                                        <p:strVal val="visible"/>
                                      </p:to>
                                    </p:set>
                                    <p:animEffect transition="in" filter="wipe(left)" prLst="">
                                      <p:cBhvr>
                                        <p:cTn id="12" dur="500"/>
                                        <p:tgtEl>
                                          <p:spTgt spid="3277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2779"/>
                                        </p:tgtEl>
                                        <p:attrNameLst>
                                          <p:attrName>style.visibility</p:attrName>
                                        </p:attrNameLst>
                                      </p:cBhvr>
                                      <p:to>
                                        <p:strVal val="visible"/>
                                      </p:to>
                                    </p:set>
                                    <p:animEffect transition="in" filter="fade" prLst="">
                                      <p:cBhvr>
                                        <p:cTn id="17" dur="1000"/>
                                        <p:tgtEl>
                                          <p:spTgt spid="32779"/>
                                        </p:tgtEl>
                                      </p:cBhvr>
                                    </p:animEffect>
                                    <p:anim calcmode="lin" valueType="num">
                                      <p:cBhvr>
                                        <p:cTn id="18" dur="1000" fill="hold"/>
                                        <p:tgtEl>
                                          <p:spTgt spid="32779"/>
                                        </p:tgtEl>
                                        <p:attrNameLst>
                                          <p:attrName>ppt_x</p:attrName>
                                        </p:attrNameLst>
                                      </p:cBhvr>
                                      <p:tavLst>
                                        <p:tav tm="0">
                                          <p:val>
                                            <p:strVal val="#ppt_x"/>
                                          </p:val>
                                        </p:tav>
                                        <p:tav tm="100000">
                                          <p:val>
                                            <p:strVal val="#ppt_x"/>
                                          </p:val>
                                        </p:tav>
                                      </p:tavLst>
                                    </p:anim>
                                    <p:anim calcmode="lin" valueType="num">
                                      <p:cBhvr>
                                        <p:cTn id="19" dur="1000" fill="hold"/>
                                        <p:tgtEl>
                                          <p:spTgt spid="3277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32778"/>
                                        </p:tgtEl>
                                        <p:attrNameLst>
                                          <p:attrName>style.visibility</p:attrName>
                                        </p:attrNameLst>
                                      </p:cBhvr>
                                      <p:to>
                                        <p:strVal val="visible"/>
                                      </p:to>
                                    </p:set>
                                    <p:animEffect transition="in" filter="wipe(left)" prLst="">
                                      <p:cBhvr>
                                        <p:cTn id="24" dur="500"/>
                                        <p:tgtEl>
                                          <p:spTgt spid="32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7" grpId="0"/>
      <p:bldP spid="3277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20" name="TextBox 6"/>
          <p:cNvSpPr>
            <a:spLocks noChangeArrowheads="1"/>
          </p:cNvSpPr>
          <p:nvPr/>
        </p:nvSpPr>
        <p:spPr>
          <a:xfrm>
            <a:off x="671157" y="5060168"/>
            <a:ext cx="11256963" cy="79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讲求信誉是商业道德的基本规范之一。它包含了一切有关诚信方面的内容，如：质量信誉、服务信誉、合同信誉、保修信誉等，这些一样也不能少。品牌信誉是维护顾客品牌美誉度的前提，也是品牌维持其魅力的法宝。</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25" name="组合"/>
          <p:cNvGrpSpPr/>
          <p:nvPr/>
        </p:nvGrpSpPr>
        <p:grpSpPr>
          <a:xfrm>
            <a:off x="371122" y="276376"/>
            <a:ext cx="2963498" cy="646705"/>
            <a:chOff x="371122" y="276376"/>
            <a:chExt cx="2963498" cy="646705"/>
          </a:xfrm>
        </p:grpSpPr>
        <p:sp>
          <p:nvSpPr>
            <p:cNvPr id="26" name="矩形 25"/>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品牌美誉度</a:t>
              </a:r>
              <a:endParaRPr lang="zh-CN" altLang="en-US" sz="2800" b="1" spc="300">
                <a:latin typeface="微软雅黑" panose="020B0503020204020204" pitchFamily="34" charset="-122"/>
                <a:ea typeface="微软雅黑" panose="020B0503020204020204" pitchFamily="34" charset="-122"/>
              </a:endParaRPr>
            </a:p>
          </p:txBody>
        </p:sp>
        <p:grpSp>
          <p:nvGrpSpPr>
            <p:cNvPr id="27" name="组合"/>
            <p:cNvGrpSpPr/>
            <p:nvPr/>
          </p:nvGrpSpPr>
          <p:grpSpPr>
            <a:xfrm>
              <a:off x="371122" y="276376"/>
              <a:ext cx="705826" cy="646705"/>
              <a:chOff x="371122" y="276376"/>
              <a:chExt cx="705826" cy="646705"/>
            </a:xfrm>
          </p:grpSpPr>
          <p:grpSp>
            <p:nvGrpSpPr>
              <p:cNvPr id="28" name="组合 27"/>
              <p:cNvGrpSpPr/>
              <p:nvPr/>
            </p:nvGrpSpPr>
            <p:grpSpPr>
              <a:xfrm>
                <a:off x="371122" y="276376"/>
                <a:ext cx="705826" cy="646705"/>
                <a:chOff x="1037872" y="790726"/>
                <a:chExt cx="705826" cy="646705"/>
              </a:xfrm>
            </p:grpSpPr>
            <p:sp>
              <p:nvSpPr>
                <p:cNvPr id="31"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0"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5" name="组合"/>
          <p:cNvGrpSpPr/>
          <p:nvPr/>
        </p:nvGrpSpPr>
        <p:grpSpPr>
          <a:xfrm>
            <a:off x="1338862" y="1797832"/>
            <a:ext cx="9514275" cy="2712860"/>
            <a:chOff x="1364567" y="1297653"/>
            <a:chExt cx="9514275" cy="2712860"/>
          </a:xfrm>
        </p:grpSpPr>
        <p:graphicFrame>
          <p:nvGraphicFramePr>
            <p:cNvPr id="2" name="图示 1"/>
            <p:cNvGraphicFramePr/>
            <p:nvPr>
              <p:extLst>
                <p:ext uri="{D42A27DB-BD31-4B8C-83A1-F6EECF244321}">
                  <p14:modId xmlns:p14="http://schemas.microsoft.com/office/powerpoint/2010/main" val="354410120"/>
                </p:ext>
              </p:extLst>
            </p:nvPr>
          </p:nvGraphicFramePr>
          <p:xfrm>
            <a:off x="3864148" y="1297653"/>
            <a:ext cx="4069290" cy="27128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8380" name="TextBox 6"/>
            <p:cNvSpPr>
              <a:spLocks noChangeArrowheads="1"/>
            </p:cNvSpPr>
            <p:nvPr/>
          </p:nvSpPr>
          <p:spPr>
            <a:xfrm>
              <a:off x="1364567" y="2206361"/>
              <a:ext cx="2618175" cy="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诚实、守信</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8381" name="TextBox 6"/>
            <p:cNvSpPr>
              <a:spLocks noChangeArrowheads="1"/>
            </p:cNvSpPr>
            <p:nvPr/>
          </p:nvSpPr>
          <p:spPr>
            <a:xfrm>
              <a:off x="8260667" y="2459013"/>
              <a:ext cx="2618175" cy="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名誉、声誉</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8382" name="TextBox 6"/>
            <p:cNvSpPr>
              <a:spLocks noChangeArrowheads="1"/>
            </p:cNvSpPr>
            <p:nvPr/>
          </p:nvSpPr>
          <p:spPr>
            <a:xfrm>
              <a:off x="4115209" y="3455885"/>
              <a:ext cx="3478982"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讲信用的好声誉</a:t>
              </a:r>
              <a:endPar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 name="矩形 2"/>
            <p:cNvSpPr/>
            <p:nvPr/>
          </p:nvSpPr>
          <p:spPr>
            <a:xfrm>
              <a:off x="4867145" y="2206361"/>
              <a:ext cx="646331" cy="646331"/>
            </a:xfrm>
            <a:prstGeom prst="rect">
              <a:avLst/>
            </a:prstGeom>
          </p:spPr>
          <p:txBody>
            <a:bodyPr wrap="none">
              <a:spAutoFit/>
            </a:bodyPr>
            <a:lstStyle/>
            <a:p>
              <a:pPr lvl="0" algn="ctr">
                <a:defRPr/>
              </a:pPr>
              <a:r>
                <a:rPr lang="zh-CN" altLang="en-US" sz="3600">
                  <a:solidFill>
                    <a:prstClr val="white"/>
                  </a:solidFill>
                  <a:latin typeface="Adobe Arabic"/>
                  <a:ea typeface="微软雅黑"/>
                  <a:cs typeface="+mn-ea"/>
                  <a:sym typeface="+mn-lt"/>
                </a:rPr>
                <a:t>信</a:t>
              </a:r>
              <a:endParaRPr lang="zh-CN" altLang="en-US" sz="1400">
                <a:solidFill>
                  <a:prstClr val="black"/>
                </a:solidFill>
                <a:latin typeface="Adobe Arabic"/>
                <a:ea typeface="微软雅黑"/>
                <a:cs typeface="+mn-ea"/>
                <a:sym typeface="+mn-lt"/>
              </a:endParaRPr>
            </a:p>
          </p:txBody>
        </p:sp>
        <p:sp>
          <p:nvSpPr>
            <p:cNvPr id="4" name="矩形 3"/>
            <p:cNvSpPr/>
            <p:nvPr/>
          </p:nvSpPr>
          <p:spPr>
            <a:xfrm>
              <a:off x="6077125" y="2483636"/>
              <a:ext cx="646332" cy="646331"/>
            </a:xfrm>
            <a:prstGeom prst="rect">
              <a:avLst/>
            </a:prstGeom>
          </p:spPr>
          <p:txBody>
            <a:bodyPr wrap="none">
              <a:spAutoFit/>
            </a:bodyPr>
            <a:lstStyle/>
            <a:p>
              <a:pPr algn="ctr"/>
              <a:r>
                <a:rPr lang="zh-CN" altLang="en-US" sz="3600">
                  <a:solidFill>
                    <a:prstClr val="white"/>
                  </a:solidFill>
                  <a:latin typeface="Adobe Arabic"/>
                  <a:ea typeface="微软雅黑"/>
                  <a:cs typeface="+mn-ea"/>
                  <a:sym typeface="+mn-lt"/>
                </a:rPr>
                <a:t>誉</a:t>
              </a:r>
            </a:p>
          </p:txBody>
        </p:sp>
      </p:grpSp>
    </p:spTree>
    <p:extLst>
      <p:ext uri="{BB962C8B-B14F-4D97-AF65-F5344CB8AC3E}">
        <p14:creationId xmlns:p14="http://schemas.microsoft.com/office/powerpoint/2010/main" val="355056693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rLs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rLst="">
                                      <p:cBhvr>
                                        <p:cTn id="12" dur="900"/>
                                        <p:tgtEl>
                                          <p:spTgt spid="5"/>
                                        </p:tgtEl>
                                      </p:cBhvr>
                                    </p:animEffect>
                                  </p:childTnLst>
                                </p:cTn>
                              </p:par>
                            </p:childTnLst>
                          </p:cTn>
                        </p:par>
                        <p:par>
                          <p:cTn id="13" fill="hold">
                            <p:stCondLst>
                              <p:cond delay="900"/>
                            </p:stCondLst>
                            <p:childTnLst>
                              <p:par>
                                <p:cTn id="14" presetID="2" presetClass="entr" presetSubtype="1" decel="100000" fill="hold" grpId="0" nodeType="afterEffect">
                                  <p:stCondLst>
                                    <p:cond delay="0"/>
                                  </p:stCondLst>
                                  <p:childTnLst>
                                    <p:set>
                                      <p:cBhvr>
                                        <p:cTn id="15" dur="1" fill="hold">
                                          <p:stCondLst>
                                            <p:cond delay="0"/>
                                          </p:stCondLst>
                                        </p:cTn>
                                        <p:tgtEl>
                                          <p:spTgt spid="33820"/>
                                        </p:tgtEl>
                                        <p:attrNameLst>
                                          <p:attrName>style.visibility</p:attrName>
                                        </p:attrNameLst>
                                      </p:cBhvr>
                                      <p:to>
                                        <p:strVal val="visible"/>
                                      </p:to>
                                    </p:set>
                                    <p:anim calcmode="lin" valueType="num">
                                      <p:cBhvr>
                                        <p:cTn id="16" dur="500" fill="hold"/>
                                        <p:tgtEl>
                                          <p:spTgt spid="33820"/>
                                        </p:tgtEl>
                                        <p:attrNameLst>
                                          <p:attrName>ppt_x</p:attrName>
                                        </p:attrNameLst>
                                      </p:cBhvr>
                                      <p:tavLst>
                                        <p:tav tm="0">
                                          <p:val>
                                            <p:strVal val="#ppt_x"/>
                                          </p:val>
                                        </p:tav>
                                        <p:tav tm="100000">
                                          <p:val>
                                            <p:strVal val="#ppt_x"/>
                                          </p:val>
                                        </p:tav>
                                      </p:tavLst>
                                    </p:anim>
                                    <p:anim calcmode="lin" valueType="num">
                                      <p:cBhvr>
                                        <p:cTn id="17" dur="500" fill="hold"/>
                                        <p:tgtEl>
                                          <p:spTgt spid="338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73" name="TextBox 6"/>
          <p:cNvSpPr>
            <a:spLocks noChangeArrowheads="1"/>
          </p:cNvSpPr>
          <p:nvPr/>
        </p:nvSpPr>
        <p:spPr>
          <a:xfrm>
            <a:off x="6346739" y="3047746"/>
            <a:ext cx="4679950"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Ø"/>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对品牌产生情感并引以为骄傲，成为品牌粉丝</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5874" name="TextBox 6"/>
          <p:cNvSpPr>
            <a:spLocks noChangeArrowheads="1"/>
          </p:cNvSpPr>
          <p:nvPr/>
        </p:nvSpPr>
        <p:spPr>
          <a:xfrm>
            <a:off x="6346739" y="3674809"/>
            <a:ext cx="4679950"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Ø"/>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对品牌产生感情，不易被取代</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5875" name="TextBox 6"/>
          <p:cNvSpPr>
            <a:spLocks noChangeArrowheads="1"/>
          </p:cNvSpPr>
          <p:nvPr/>
        </p:nvSpPr>
        <p:spPr>
          <a:xfrm>
            <a:off x="6346739" y="4320921"/>
            <a:ext cx="4679950"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Ø"/>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对原品牌满意，对更换新品牌存在风险意识</a:t>
            </a:r>
          </a:p>
        </p:txBody>
      </p:sp>
      <p:sp>
        <p:nvSpPr>
          <p:cNvPr id="35876" name="TextBox 6"/>
          <p:cNvSpPr>
            <a:spLocks noChangeArrowheads="1"/>
          </p:cNvSpPr>
          <p:nvPr/>
        </p:nvSpPr>
        <p:spPr>
          <a:xfrm>
            <a:off x="6346739" y="4965446"/>
            <a:ext cx="4679950"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Ø"/>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可换可不换，基于惯性，而购买原品牌</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5877" name="TextBox 6"/>
          <p:cNvSpPr>
            <a:spLocks noChangeArrowheads="1"/>
          </p:cNvSpPr>
          <p:nvPr/>
        </p:nvSpPr>
        <p:spPr>
          <a:xfrm>
            <a:off x="6346739" y="5619496"/>
            <a:ext cx="4679950" cy="393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85750" marR="0" lvl="0" indent="-285750" algn="l" defTabSz="914400" rtl="0" eaLnBrk="1" fontAlgn="auto" latinLnBrk="0" hangingPunct="1">
              <a:lnSpc>
                <a:spcPct val="130000"/>
              </a:lnSpc>
              <a:spcBef>
                <a:spcPct val="0"/>
              </a:spcBef>
              <a:spcAft>
                <a:spcPts val="600"/>
              </a:spcAft>
              <a:buClrTx/>
              <a:buSzTx/>
              <a:buFont typeface="Wingdings" panose="05000000000000000000" pitchFamily="2" charset="2"/>
              <a:buChar char="Ø"/>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不断更换品牌，对价格敏感</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5849" name="TextBox 6"/>
          <p:cNvSpPr>
            <a:spLocks noChangeArrowheads="1"/>
          </p:cNvSpPr>
          <p:nvPr/>
        </p:nvSpPr>
        <p:spPr>
          <a:xfrm>
            <a:off x="456403" y="1439404"/>
            <a:ext cx="111601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品牌忠诚度指能够让消费者</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持续购买、持续消费</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同一品牌的程度，品牌忠诚度是品牌经营的终极目标，较高的品牌忠诚度意味着重复购买和积极推荐，即使是面对更好的产品特点、更多的方便、更低的价格，也不动摇。它所带给企业的是</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持续的营业收入</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和</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安全的发展前景</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60427" name="直接连接符 67"/>
          <p:cNvSpPr>
            <a:spLocks noChangeShapeType="1"/>
          </p:cNvSpPr>
          <p:nvPr/>
        </p:nvSpPr>
        <p:spPr>
          <a:xfrm>
            <a:off x="6351501" y="3562096"/>
            <a:ext cx="4679950" cy="1588"/>
          </a:xfrm>
          <a:prstGeom prst="line">
            <a:avLst/>
          </a:prstGeom>
          <a:noFill/>
          <a:ln w="9525">
            <a:solidFill>
              <a:srgbClr val="BFBFBF"/>
            </a:solidFill>
            <a:prstDash val="dash"/>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60428" name="直接连接符 68"/>
          <p:cNvSpPr>
            <a:spLocks noChangeShapeType="1"/>
          </p:cNvSpPr>
          <p:nvPr/>
        </p:nvSpPr>
        <p:spPr>
          <a:xfrm>
            <a:off x="6351501" y="4211384"/>
            <a:ext cx="4679950" cy="0"/>
          </a:xfrm>
          <a:prstGeom prst="line">
            <a:avLst/>
          </a:prstGeom>
          <a:noFill/>
          <a:ln w="9525">
            <a:solidFill>
              <a:srgbClr val="BFBFBF"/>
            </a:solidFill>
            <a:prstDash val="dash"/>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60429" name="直接连接符 69"/>
          <p:cNvSpPr>
            <a:spLocks noChangeShapeType="1"/>
          </p:cNvSpPr>
          <p:nvPr/>
        </p:nvSpPr>
        <p:spPr>
          <a:xfrm>
            <a:off x="6351501" y="4860671"/>
            <a:ext cx="4679950" cy="0"/>
          </a:xfrm>
          <a:prstGeom prst="line">
            <a:avLst/>
          </a:prstGeom>
          <a:noFill/>
          <a:ln w="9525">
            <a:solidFill>
              <a:srgbClr val="BFBFBF"/>
            </a:solidFill>
            <a:prstDash val="dash"/>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60430" name="直接连接符 70"/>
          <p:cNvSpPr>
            <a:spLocks noChangeShapeType="1"/>
          </p:cNvSpPr>
          <p:nvPr/>
        </p:nvSpPr>
        <p:spPr>
          <a:xfrm>
            <a:off x="6351501" y="5521071"/>
            <a:ext cx="4679950" cy="0"/>
          </a:xfrm>
          <a:prstGeom prst="line">
            <a:avLst/>
          </a:prstGeom>
          <a:noFill/>
          <a:ln w="9525">
            <a:solidFill>
              <a:srgbClr val="BFBFBF"/>
            </a:solidFill>
            <a:prstDash val="dash"/>
            <a:bevel/>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nvGrpSpPr>
          <p:cNvPr id="15" name="组合"/>
          <p:cNvGrpSpPr/>
          <p:nvPr/>
        </p:nvGrpSpPr>
        <p:grpSpPr>
          <a:xfrm>
            <a:off x="371122" y="276376"/>
            <a:ext cx="2963498" cy="646705"/>
            <a:chOff x="371122" y="276376"/>
            <a:chExt cx="2963498" cy="646705"/>
          </a:xfrm>
        </p:grpSpPr>
        <p:sp>
          <p:nvSpPr>
            <p:cNvPr id="16" name="矩形 15"/>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品牌忠诚度</a:t>
              </a:r>
              <a:endParaRPr lang="zh-CN" altLang="en-US" sz="2800" b="1" spc="300">
                <a:latin typeface="微软雅黑" panose="020B0503020204020204" pitchFamily="34" charset="-122"/>
                <a:ea typeface="微软雅黑" panose="020B0503020204020204" pitchFamily="34" charset="-122"/>
              </a:endParaRPr>
            </a:p>
          </p:txBody>
        </p:sp>
        <p:grpSp>
          <p:nvGrpSpPr>
            <p:cNvPr id="17" name="组合"/>
            <p:cNvGrpSpPr/>
            <p:nvPr/>
          </p:nvGrpSpPr>
          <p:grpSpPr>
            <a:xfrm>
              <a:off x="371122" y="276376"/>
              <a:ext cx="705826" cy="646705"/>
              <a:chOff x="371122" y="276376"/>
              <a:chExt cx="705826" cy="646705"/>
            </a:xfrm>
          </p:grpSpPr>
          <p:grpSp>
            <p:nvGrpSpPr>
              <p:cNvPr id="18" name="组合 17"/>
              <p:cNvGrpSpPr/>
              <p:nvPr/>
            </p:nvGrpSpPr>
            <p:grpSpPr>
              <a:xfrm>
                <a:off x="371122" y="276376"/>
                <a:ext cx="705826" cy="646705"/>
                <a:chOff x="1037872" y="790726"/>
                <a:chExt cx="705826" cy="646705"/>
              </a:xfrm>
            </p:grpSpPr>
            <p:sp>
              <p:nvSpPr>
                <p:cNvPr id="20"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9"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62194" y="2941962"/>
            <a:ext cx="4808625" cy="3281141"/>
          </a:xfrm>
          <a:prstGeom prst="rect">
            <a:avLst/>
          </a:prstGeom>
        </p:spPr>
      </p:pic>
    </p:spTree>
    <p:extLst>
      <p:ext uri="{BB962C8B-B14F-4D97-AF65-F5344CB8AC3E}">
        <p14:creationId xmlns:p14="http://schemas.microsoft.com/office/powerpoint/2010/main" val="250327026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rLs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5" nodeType="clickEffect">
                                  <p:stCondLst>
                                    <p:cond delay="0"/>
                                  </p:stCondLst>
                                  <p:childTnLst>
                                    <p:set>
                                      <p:cBhvr>
                                        <p:cTn id="11" dur="1" fill="hold">
                                          <p:stCondLst>
                                            <p:cond delay="0"/>
                                          </p:stCondLst>
                                        </p:cTn>
                                        <p:tgtEl>
                                          <p:spTgt spid="35849"/>
                                        </p:tgtEl>
                                        <p:attrNameLst>
                                          <p:attrName>style.visibility</p:attrName>
                                        </p:attrNameLst>
                                      </p:cBhvr>
                                      <p:to>
                                        <p:strVal val="visible"/>
                                      </p:to>
                                    </p:set>
                                    <p:animEffect transition="in" filter="fade" prLst="">
                                      <p:cBhvr>
                                        <p:cTn id="12" dur="1000"/>
                                        <p:tgtEl>
                                          <p:spTgt spid="35849"/>
                                        </p:tgtEl>
                                      </p:cBhvr>
                                    </p:animEffect>
                                    <p:anim calcmode="lin" valueType="num">
                                      <p:cBhvr>
                                        <p:cTn id="13" dur="1000" fill="hold"/>
                                        <p:tgtEl>
                                          <p:spTgt spid="35849"/>
                                        </p:tgtEl>
                                        <p:attrNameLst>
                                          <p:attrName>ppt_x</p:attrName>
                                        </p:attrNameLst>
                                      </p:cBhvr>
                                      <p:tavLst>
                                        <p:tav tm="0">
                                          <p:val>
                                            <p:strVal val="#ppt_x"/>
                                          </p:val>
                                        </p:tav>
                                        <p:tav tm="100000">
                                          <p:val>
                                            <p:strVal val="#ppt_x"/>
                                          </p:val>
                                        </p:tav>
                                      </p:tavLst>
                                    </p:anim>
                                    <p:anim calcmode="lin" valueType="num">
                                      <p:cBhvr>
                                        <p:cTn id="14" dur="1000" fill="hold"/>
                                        <p:tgtEl>
                                          <p:spTgt spid="3584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rLst="">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5873"/>
                                        </p:tgtEl>
                                        <p:attrNameLst>
                                          <p:attrName>style.visibility</p:attrName>
                                        </p:attrNameLst>
                                      </p:cBhvr>
                                      <p:to>
                                        <p:strVal val="visible"/>
                                      </p:to>
                                    </p:set>
                                    <p:animEffect transition="in" filter="fade" prLst="">
                                      <p:cBhvr>
                                        <p:cTn id="26" dur="500"/>
                                        <p:tgtEl>
                                          <p:spTgt spid="3587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6" nodeType="clickEffect">
                                  <p:stCondLst>
                                    <p:cond delay="0"/>
                                  </p:stCondLst>
                                  <p:childTnLst>
                                    <p:set>
                                      <p:cBhvr>
                                        <p:cTn id="30" dur="1" fill="hold">
                                          <p:stCondLst>
                                            <p:cond delay="0"/>
                                          </p:stCondLst>
                                        </p:cTn>
                                        <p:tgtEl>
                                          <p:spTgt spid="60427"/>
                                        </p:tgtEl>
                                        <p:attrNameLst>
                                          <p:attrName>style.visibility</p:attrName>
                                        </p:attrNameLst>
                                      </p:cBhvr>
                                      <p:to>
                                        <p:strVal val="visible"/>
                                      </p:to>
                                    </p:set>
                                    <p:animEffect transition="in" filter="fade" prLst="">
                                      <p:cBhvr>
                                        <p:cTn id="31" dur="500"/>
                                        <p:tgtEl>
                                          <p:spTgt spid="6042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1" nodeType="clickEffect">
                                  <p:stCondLst>
                                    <p:cond delay="0"/>
                                  </p:stCondLst>
                                  <p:childTnLst>
                                    <p:set>
                                      <p:cBhvr>
                                        <p:cTn id="35" dur="1" fill="hold">
                                          <p:stCondLst>
                                            <p:cond delay="0"/>
                                          </p:stCondLst>
                                        </p:cTn>
                                        <p:tgtEl>
                                          <p:spTgt spid="35874"/>
                                        </p:tgtEl>
                                        <p:attrNameLst>
                                          <p:attrName>style.visibility</p:attrName>
                                        </p:attrNameLst>
                                      </p:cBhvr>
                                      <p:to>
                                        <p:strVal val="visible"/>
                                      </p:to>
                                    </p:set>
                                    <p:animEffect transition="in" filter="fade" prLst="">
                                      <p:cBhvr>
                                        <p:cTn id="36" dur="500"/>
                                        <p:tgtEl>
                                          <p:spTgt spid="3587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7" nodeType="clickEffect">
                                  <p:stCondLst>
                                    <p:cond delay="0"/>
                                  </p:stCondLst>
                                  <p:childTnLst>
                                    <p:set>
                                      <p:cBhvr>
                                        <p:cTn id="40" dur="1" fill="hold">
                                          <p:stCondLst>
                                            <p:cond delay="0"/>
                                          </p:stCondLst>
                                        </p:cTn>
                                        <p:tgtEl>
                                          <p:spTgt spid="60428"/>
                                        </p:tgtEl>
                                        <p:attrNameLst>
                                          <p:attrName>style.visibility</p:attrName>
                                        </p:attrNameLst>
                                      </p:cBhvr>
                                      <p:to>
                                        <p:strVal val="visible"/>
                                      </p:to>
                                    </p:set>
                                    <p:animEffect transition="in" filter="fade" prLst="">
                                      <p:cBhvr>
                                        <p:cTn id="41" dur="500"/>
                                        <p:tgtEl>
                                          <p:spTgt spid="6042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2" nodeType="clickEffect">
                                  <p:stCondLst>
                                    <p:cond delay="0"/>
                                  </p:stCondLst>
                                  <p:childTnLst>
                                    <p:set>
                                      <p:cBhvr>
                                        <p:cTn id="45" dur="1" fill="hold">
                                          <p:stCondLst>
                                            <p:cond delay="0"/>
                                          </p:stCondLst>
                                        </p:cTn>
                                        <p:tgtEl>
                                          <p:spTgt spid="35875"/>
                                        </p:tgtEl>
                                        <p:attrNameLst>
                                          <p:attrName>style.visibility</p:attrName>
                                        </p:attrNameLst>
                                      </p:cBhvr>
                                      <p:to>
                                        <p:strVal val="visible"/>
                                      </p:to>
                                    </p:set>
                                    <p:animEffect transition="in" filter="fade" prLst="">
                                      <p:cBhvr>
                                        <p:cTn id="46" dur="500"/>
                                        <p:tgtEl>
                                          <p:spTgt spid="3587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8" nodeType="clickEffect">
                                  <p:stCondLst>
                                    <p:cond delay="0"/>
                                  </p:stCondLst>
                                  <p:childTnLst>
                                    <p:set>
                                      <p:cBhvr>
                                        <p:cTn id="50" dur="1" fill="hold">
                                          <p:stCondLst>
                                            <p:cond delay="0"/>
                                          </p:stCondLst>
                                        </p:cTn>
                                        <p:tgtEl>
                                          <p:spTgt spid="60429"/>
                                        </p:tgtEl>
                                        <p:attrNameLst>
                                          <p:attrName>style.visibility</p:attrName>
                                        </p:attrNameLst>
                                      </p:cBhvr>
                                      <p:to>
                                        <p:strVal val="visible"/>
                                      </p:to>
                                    </p:set>
                                    <p:animEffect transition="in" filter="fade" prLst="">
                                      <p:cBhvr>
                                        <p:cTn id="51" dur="500"/>
                                        <p:tgtEl>
                                          <p:spTgt spid="6042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3" nodeType="clickEffect">
                                  <p:stCondLst>
                                    <p:cond delay="0"/>
                                  </p:stCondLst>
                                  <p:childTnLst>
                                    <p:set>
                                      <p:cBhvr>
                                        <p:cTn id="55" dur="1" fill="hold">
                                          <p:stCondLst>
                                            <p:cond delay="0"/>
                                          </p:stCondLst>
                                        </p:cTn>
                                        <p:tgtEl>
                                          <p:spTgt spid="35876"/>
                                        </p:tgtEl>
                                        <p:attrNameLst>
                                          <p:attrName>style.visibility</p:attrName>
                                        </p:attrNameLst>
                                      </p:cBhvr>
                                      <p:to>
                                        <p:strVal val="visible"/>
                                      </p:to>
                                    </p:set>
                                    <p:animEffect transition="in" filter="fade" prLst="">
                                      <p:cBhvr>
                                        <p:cTn id="56" dur="500"/>
                                        <p:tgtEl>
                                          <p:spTgt spid="3587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9" nodeType="clickEffect">
                                  <p:stCondLst>
                                    <p:cond delay="0"/>
                                  </p:stCondLst>
                                  <p:childTnLst>
                                    <p:set>
                                      <p:cBhvr>
                                        <p:cTn id="60" dur="1" fill="hold">
                                          <p:stCondLst>
                                            <p:cond delay="0"/>
                                          </p:stCondLst>
                                        </p:cTn>
                                        <p:tgtEl>
                                          <p:spTgt spid="60430"/>
                                        </p:tgtEl>
                                        <p:attrNameLst>
                                          <p:attrName>style.visibility</p:attrName>
                                        </p:attrNameLst>
                                      </p:cBhvr>
                                      <p:to>
                                        <p:strVal val="visible"/>
                                      </p:to>
                                    </p:set>
                                    <p:animEffect transition="in" filter="fade" prLst="">
                                      <p:cBhvr>
                                        <p:cTn id="61" dur="500"/>
                                        <p:tgtEl>
                                          <p:spTgt spid="60430"/>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4" nodeType="clickEffect">
                                  <p:stCondLst>
                                    <p:cond delay="0"/>
                                  </p:stCondLst>
                                  <p:childTnLst>
                                    <p:set>
                                      <p:cBhvr>
                                        <p:cTn id="65" dur="1" fill="hold">
                                          <p:stCondLst>
                                            <p:cond delay="0"/>
                                          </p:stCondLst>
                                        </p:cTn>
                                        <p:tgtEl>
                                          <p:spTgt spid="35877"/>
                                        </p:tgtEl>
                                        <p:attrNameLst>
                                          <p:attrName>style.visibility</p:attrName>
                                        </p:attrNameLst>
                                      </p:cBhvr>
                                      <p:to>
                                        <p:strVal val="visible"/>
                                      </p:to>
                                    </p:set>
                                    <p:animEffect transition="in" filter="fade" prLst="">
                                      <p:cBhvr>
                                        <p:cTn id="66" dur="500"/>
                                        <p:tgtEl>
                                          <p:spTgt spid="35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73" grpId="0"/>
      <p:bldP spid="35874" grpId="1"/>
      <p:bldP spid="35875" grpId="2"/>
      <p:bldP spid="35876" grpId="3"/>
      <p:bldP spid="35877" grpId="4"/>
      <p:bldP spid="35849" grpId="5"/>
      <p:bldP spid="60427" grpId="6" animBg="1"/>
      <p:bldP spid="60428" grpId="7" animBg="1"/>
      <p:bldP spid="60429" grpId="8" animBg="1"/>
      <p:bldP spid="60430" grpId="9"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114280" y="1303085"/>
            <a:ext cx="1057768" cy="792268"/>
          </a:xfrm>
          <a:prstGeom prst="rect">
            <a:avLst/>
          </a:prstGeom>
        </p:spPr>
      </p:pic>
      <p:sp>
        <p:nvSpPr>
          <p:cNvPr id="3" name="矩形 2"/>
          <p:cNvSpPr/>
          <p:nvPr/>
        </p:nvSpPr>
        <p:spPr>
          <a:xfrm>
            <a:off x="481492" y="4421806"/>
            <a:ext cx="11208544" cy="7719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81492" y="3293132"/>
            <a:ext cx="11208544" cy="9834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91728" y="2209652"/>
            <a:ext cx="11208544" cy="9834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74" name="TextBox 33"/>
          <p:cNvSpPr>
            <a:spLocks noChangeArrowheads="1"/>
          </p:cNvSpPr>
          <p:nvPr/>
        </p:nvSpPr>
        <p:spPr>
          <a:xfrm>
            <a:off x="696246" y="3369971"/>
            <a:ext cx="10829979" cy="79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的设计一贯采用高高的把手，宽宽的前叉，长长的前减震器，一百年永不变的圆形前照灯，</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V</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型发动机布局，单侧排气管，古老而朴实。突出金属感、遒劲线条、黑色喷漆与本色镀铬鲜明搭配，以及有意的震耳轰鸣，无不符合男人对力量和自由的追求。这些设计营造了力量、激情、想象、自由、平等和竞争的</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精神。</a:t>
            </a:r>
          </a:p>
        </p:txBody>
      </p:sp>
      <p:sp>
        <p:nvSpPr>
          <p:cNvPr id="36875" name="TextBox 34"/>
          <p:cNvSpPr>
            <a:spLocks noChangeArrowheads="1"/>
          </p:cNvSpPr>
          <p:nvPr/>
        </p:nvSpPr>
        <p:spPr>
          <a:xfrm>
            <a:off x="665775" y="2316015"/>
            <a:ext cx="10860450" cy="79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戴维逊（</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Harley-Davidson</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）公司创立于</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1903</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年，产品以摩托车为主，同时又有“零部件及附件”等相关产品。</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标志，是当今世界上最多地被其目标群纹在身上的品牌之一，同样，它的品牌忠诚度也是最高的。</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品牌的老鹰标志在消费者心目中的认知已经不是一个商标的意义，而是代表了某种生活方式、某种体验和特定的表现自我个性的工具。</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为什么会历经百年依然保持着品牌不朽的魅力？</a:t>
            </a:r>
            <a:endParaRPr kumimoji="0" lang="zh-CN" altLang="en-US" sz="1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36876" name="TextBox 6"/>
          <p:cNvSpPr>
            <a:spLocks noChangeArrowheads="1"/>
          </p:cNvSpPr>
          <p:nvPr/>
        </p:nvSpPr>
        <p:spPr>
          <a:xfrm>
            <a:off x="793791" y="4489167"/>
            <a:ext cx="10732434" cy="55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摩托车最有创新性的设计就是它的可改装设计，它的每一个部件都是可以改装的，很多车手不把</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作为交通工具，只是骑着</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去郊外兜风。如今</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摩托车的拥有者都称的上是艺术家，因为他们的生活中甚至很难找到两辆完全相同的</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车。他们重新组装， 重新上色，精心构思改装一辆属于自己的</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 </a:t>
            </a:r>
            <a:endParaRPr kumimoji="0" lang="zh-CN" altLang="en-US" sz="1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16" name="组合"/>
          <p:cNvGrpSpPr/>
          <p:nvPr/>
        </p:nvGrpSpPr>
        <p:grpSpPr>
          <a:xfrm>
            <a:off x="371122" y="276376"/>
            <a:ext cx="2963498" cy="646705"/>
            <a:chOff x="371122" y="276376"/>
            <a:chExt cx="2963498" cy="646705"/>
          </a:xfrm>
        </p:grpSpPr>
        <p:sp>
          <p:nvSpPr>
            <p:cNvPr id="17" name="矩形 16"/>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品牌忠诚度</a:t>
              </a:r>
              <a:endParaRPr lang="zh-CN" altLang="en-US" sz="2800" b="1" spc="300">
                <a:latin typeface="微软雅黑" panose="020B0503020204020204" pitchFamily="34" charset="-122"/>
                <a:ea typeface="微软雅黑" panose="020B0503020204020204" pitchFamily="34" charset="-122"/>
              </a:endParaRPr>
            </a:p>
          </p:txBody>
        </p:sp>
        <p:grpSp>
          <p:nvGrpSpPr>
            <p:cNvPr id="18" name="组合"/>
            <p:cNvGrpSpPr/>
            <p:nvPr/>
          </p:nvGrpSpPr>
          <p:grpSpPr>
            <a:xfrm>
              <a:off x="371122" y="276376"/>
              <a:ext cx="705826" cy="646705"/>
              <a:chOff x="371122" y="276376"/>
              <a:chExt cx="705826" cy="646705"/>
            </a:xfrm>
          </p:grpSpPr>
          <p:grpSp>
            <p:nvGrpSpPr>
              <p:cNvPr id="19" name="组合 18"/>
              <p:cNvGrpSpPr/>
              <p:nvPr/>
            </p:nvGrpSpPr>
            <p:grpSpPr>
              <a:xfrm>
                <a:off x="371122" y="276376"/>
                <a:ext cx="705826" cy="646705"/>
                <a:chOff x="1037872" y="790726"/>
                <a:chExt cx="705826" cy="646705"/>
              </a:xfrm>
            </p:grpSpPr>
            <p:sp>
              <p:nvSpPr>
                <p:cNvPr id="22"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24" name="组合"/>
          <p:cNvGrpSpPr/>
          <p:nvPr/>
        </p:nvGrpSpPr>
        <p:grpSpPr>
          <a:xfrm>
            <a:off x="491728" y="1502276"/>
            <a:ext cx="2622552" cy="541457"/>
            <a:chOff x="1885948" y="1195491"/>
            <a:chExt cx="2622552" cy="541457"/>
          </a:xfrm>
        </p:grpSpPr>
        <p:sp>
          <p:nvSpPr>
            <p:cNvPr id="25" name="矩形 24"/>
            <p:cNvSpPr/>
            <p:nvPr/>
          </p:nvSpPr>
          <p:spPr>
            <a:xfrm>
              <a:off x="1885948" y="1213728"/>
              <a:ext cx="2520950" cy="52322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6"/>
            <p:cNvSpPr>
              <a:spLocks noChangeArrowheads="1"/>
            </p:cNvSpPr>
            <p:nvPr/>
          </p:nvSpPr>
          <p:spPr>
            <a:xfrm>
              <a:off x="1987550" y="1195491"/>
              <a:ext cx="2520950"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400" b="1" i="0" u="none" strike="noStrike" kern="1200" cap="none" spc="300" normalizeH="0" baseline="0" noProof="0">
                  <a:ln>
                    <a:noFill/>
                  </a:ln>
                  <a:solidFill>
                    <a:schemeClr val="bg1"/>
                  </a:solidFill>
                  <a:effectLst/>
                  <a:uLnTx/>
                  <a:uFillTx/>
                  <a:latin typeface="Adobe Arabic"/>
                  <a:ea typeface="微软雅黑"/>
                  <a:cs typeface="+mn-ea"/>
                  <a:sym typeface="+mn-lt"/>
                </a:rPr>
                <a:t>品牌诊断案列</a:t>
              </a:r>
            </a:p>
          </p:txBody>
        </p:sp>
      </p:grpSp>
      <p:sp>
        <p:nvSpPr>
          <p:cNvPr id="4" name="矩形 3"/>
          <p:cNvSpPr/>
          <p:nvPr/>
        </p:nvSpPr>
        <p:spPr>
          <a:xfrm>
            <a:off x="491728" y="5339026"/>
            <a:ext cx="11208544" cy="11119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78" name="TextBox 6"/>
          <p:cNvSpPr>
            <a:spLocks noChangeArrowheads="1"/>
          </p:cNvSpPr>
          <p:nvPr/>
        </p:nvSpPr>
        <p:spPr>
          <a:xfrm>
            <a:off x="802001" y="5448238"/>
            <a:ext cx="10724224" cy="79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品牌精神要征服消费者，首先就要征服自己的员工。要培养品牌的忠诚者首先要有忠诚于自己事业的员工。</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的员工不仅仅是在制造摩托车，很多的员工也是热衷于驾驶机车寻求自由体验的摩托车爱好者，他们同时继承了</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历代员工充满激情和工作热忱的传统。正是这种生生不息的热情、专业的精神和创意促成了</a:t>
            </a:r>
            <a:r>
              <a:rPr kumimoji="0" lang="en-US" altLang="zh-CN"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在追求产品方面的完美主义，渴望帮助消费者实现梦想的行动让员工将自己的劳动视为了一种爱的工作，而不是谋生的手段。</a:t>
            </a:r>
            <a:endParaRPr kumimoji="0" lang="zh-CN" altLang="en-US" sz="1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Tree>
    <p:extLst>
      <p:ext uri="{BB962C8B-B14F-4D97-AF65-F5344CB8AC3E}">
        <p14:creationId xmlns:p14="http://schemas.microsoft.com/office/powerpoint/2010/main" val="245365529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rLs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rLst="">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rLst="">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4" nodeType="clickEffect">
                                  <p:stCondLst>
                                    <p:cond delay="0"/>
                                  </p:stCondLst>
                                  <p:childTnLst>
                                    <p:set>
                                      <p:cBhvr>
                                        <p:cTn id="23" dur="1" fill="hold">
                                          <p:stCondLst>
                                            <p:cond delay="0"/>
                                          </p:stCondLst>
                                        </p:cTn>
                                        <p:tgtEl>
                                          <p:spTgt spid="36875"/>
                                        </p:tgtEl>
                                        <p:attrNameLst>
                                          <p:attrName>style.visibility</p:attrName>
                                        </p:attrNameLst>
                                      </p:cBhvr>
                                      <p:to>
                                        <p:strVal val="visible"/>
                                      </p:to>
                                    </p:set>
                                    <p:animEffect transition="in" filter="fade" prLst="">
                                      <p:cBhvr>
                                        <p:cTn id="24" dur="1000"/>
                                        <p:tgtEl>
                                          <p:spTgt spid="36875"/>
                                        </p:tgtEl>
                                      </p:cBhvr>
                                    </p:animEffect>
                                    <p:anim calcmode="lin" valueType="num">
                                      <p:cBhvr>
                                        <p:cTn id="25" dur="1000" fill="hold"/>
                                        <p:tgtEl>
                                          <p:spTgt spid="36875"/>
                                        </p:tgtEl>
                                        <p:attrNameLst>
                                          <p:attrName>ppt_x</p:attrName>
                                        </p:attrNameLst>
                                      </p:cBhvr>
                                      <p:tavLst>
                                        <p:tav tm="0">
                                          <p:val>
                                            <p:strVal val="#ppt_x"/>
                                          </p:val>
                                        </p:tav>
                                        <p:tav tm="100000">
                                          <p:val>
                                            <p:strVal val="#ppt_x"/>
                                          </p:val>
                                        </p:tav>
                                      </p:tavLst>
                                    </p:anim>
                                    <p:anim calcmode="lin" valueType="num">
                                      <p:cBhvr>
                                        <p:cTn id="26" dur="1000" fill="hold"/>
                                        <p:tgtEl>
                                          <p:spTgt spid="36875"/>
                                        </p:tgtEl>
                                        <p:attrNameLst>
                                          <p:attrName>ppt_y</p:attrName>
                                        </p:attrNameLst>
                                      </p:cBhvr>
                                      <p:tavLst>
                                        <p:tav tm="0">
                                          <p:val>
                                            <p:strVal val="#ppt_y+.1"/>
                                          </p:val>
                                        </p:tav>
                                        <p:tav tm="100000">
                                          <p:val>
                                            <p:strVal val="#ppt_y"/>
                                          </p:val>
                                        </p:tav>
                                      </p:tavLst>
                                    </p:anim>
                                  </p:childTnLst>
                                </p:cTn>
                              </p:par>
                              <p:par>
                                <p:cTn id="27" presetID="42" presetClass="entr" presetSubtype="0" fill="hold" grpId="2"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rLst="">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3" nodeType="clickEffect">
                                  <p:stCondLst>
                                    <p:cond delay="0"/>
                                  </p:stCondLst>
                                  <p:childTnLst>
                                    <p:set>
                                      <p:cBhvr>
                                        <p:cTn id="35" dur="1" fill="hold">
                                          <p:stCondLst>
                                            <p:cond delay="0"/>
                                          </p:stCondLst>
                                        </p:cTn>
                                        <p:tgtEl>
                                          <p:spTgt spid="36874"/>
                                        </p:tgtEl>
                                        <p:attrNameLst>
                                          <p:attrName>style.visibility</p:attrName>
                                        </p:attrNameLst>
                                      </p:cBhvr>
                                      <p:to>
                                        <p:strVal val="visible"/>
                                      </p:to>
                                    </p:set>
                                    <p:animEffect transition="in" filter="fade" prLst="">
                                      <p:cBhvr>
                                        <p:cTn id="36" dur="1000"/>
                                        <p:tgtEl>
                                          <p:spTgt spid="36874"/>
                                        </p:tgtEl>
                                      </p:cBhvr>
                                    </p:animEffect>
                                    <p:anim calcmode="lin" valueType="num">
                                      <p:cBhvr>
                                        <p:cTn id="37" dur="1000" fill="hold"/>
                                        <p:tgtEl>
                                          <p:spTgt spid="36874"/>
                                        </p:tgtEl>
                                        <p:attrNameLst>
                                          <p:attrName>ppt_x</p:attrName>
                                        </p:attrNameLst>
                                      </p:cBhvr>
                                      <p:tavLst>
                                        <p:tav tm="0">
                                          <p:val>
                                            <p:strVal val="#ppt_x"/>
                                          </p:val>
                                        </p:tav>
                                        <p:tav tm="100000">
                                          <p:val>
                                            <p:strVal val="#ppt_x"/>
                                          </p:val>
                                        </p:tav>
                                      </p:tavLst>
                                    </p:anim>
                                    <p:anim calcmode="lin" valueType="num">
                                      <p:cBhvr>
                                        <p:cTn id="38" dur="1000" fill="hold"/>
                                        <p:tgtEl>
                                          <p:spTgt spid="36874"/>
                                        </p:tgtEl>
                                        <p:attrNameLst>
                                          <p:attrName>ppt_y</p:attrName>
                                        </p:attrNameLst>
                                      </p:cBhvr>
                                      <p:tavLst>
                                        <p:tav tm="0">
                                          <p:val>
                                            <p:strVal val="#ppt_y+.1"/>
                                          </p:val>
                                        </p:tav>
                                        <p:tav tm="100000">
                                          <p:val>
                                            <p:strVal val="#ppt_y"/>
                                          </p:val>
                                        </p:tav>
                                      </p:tavLst>
                                    </p:anim>
                                  </p:childTnLst>
                                </p:cTn>
                              </p:par>
                              <p:par>
                                <p:cTn id="39" presetID="42" presetClass="entr" presetSubtype="0" fill="hold" grpId="1"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rLst="">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rLst="">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par>
                                <p:cTn id="51" presetID="42" presetClass="entr" presetSubtype="0" fill="hold" grpId="5" nodeType="withEffect">
                                  <p:stCondLst>
                                    <p:cond delay="0"/>
                                  </p:stCondLst>
                                  <p:childTnLst>
                                    <p:set>
                                      <p:cBhvr>
                                        <p:cTn id="52" dur="1" fill="hold">
                                          <p:stCondLst>
                                            <p:cond delay="0"/>
                                          </p:stCondLst>
                                        </p:cTn>
                                        <p:tgtEl>
                                          <p:spTgt spid="36876"/>
                                        </p:tgtEl>
                                        <p:attrNameLst>
                                          <p:attrName>style.visibility</p:attrName>
                                        </p:attrNameLst>
                                      </p:cBhvr>
                                      <p:to>
                                        <p:strVal val="visible"/>
                                      </p:to>
                                    </p:set>
                                    <p:animEffect transition="in" filter="fade" prLst="">
                                      <p:cBhvr>
                                        <p:cTn id="53" dur="1000"/>
                                        <p:tgtEl>
                                          <p:spTgt spid="36876"/>
                                        </p:tgtEl>
                                      </p:cBhvr>
                                    </p:animEffect>
                                    <p:anim calcmode="lin" valueType="num">
                                      <p:cBhvr>
                                        <p:cTn id="54" dur="1000" fill="hold"/>
                                        <p:tgtEl>
                                          <p:spTgt spid="36876"/>
                                        </p:tgtEl>
                                        <p:attrNameLst>
                                          <p:attrName>ppt_x</p:attrName>
                                        </p:attrNameLst>
                                      </p:cBhvr>
                                      <p:tavLst>
                                        <p:tav tm="0">
                                          <p:val>
                                            <p:strVal val="#ppt_x"/>
                                          </p:val>
                                        </p:tav>
                                        <p:tav tm="100000">
                                          <p:val>
                                            <p:strVal val="#ppt_x"/>
                                          </p:val>
                                        </p:tav>
                                      </p:tavLst>
                                    </p:anim>
                                    <p:anim calcmode="lin" valueType="num">
                                      <p:cBhvr>
                                        <p:cTn id="55" dur="1000" fill="hold"/>
                                        <p:tgtEl>
                                          <p:spTgt spid="3687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7" nodeType="clickEffect">
                                  <p:stCondLst>
                                    <p:cond delay="0"/>
                                  </p:stCondLst>
                                  <p:childTnLst>
                                    <p:set>
                                      <p:cBhvr>
                                        <p:cTn id="59" dur="1" fill="hold">
                                          <p:stCondLst>
                                            <p:cond delay="0"/>
                                          </p:stCondLst>
                                        </p:cTn>
                                        <p:tgtEl>
                                          <p:spTgt spid="36878"/>
                                        </p:tgtEl>
                                        <p:attrNameLst>
                                          <p:attrName>style.visibility</p:attrName>
                                        </p:attrNameLst>
                                      </p:cBhvr>
                                      <p:to>
                                        <p:strVal val="visible"/>
                                      </p:to>
                                    </p:set>
                                    <p:animEffect transition="in" filter="fade" prLst="">
                                      <p:cBhvr>
                                        <p:cTn id="60" dur="1000"/>
                                        <p:tgtEl>
                                          <p:spTgt spid="36878"/>
                                        </p:tgtEl>
                                      </p:cBhvr>
                                    </p:animEffect>
                                    <p:anim calcmode="lin" valueType="num">
                                      <p:cBhvr>
                                        <p:cTn id="61" dur="1000" fill="hold"/>
                                        <p:tgtEl>
                                          <p:spTgt spid="36878"/>
                                        </p:tgtEl>
                                        <p:attrNameLst>
                                          <p:attrName>ppt_x</p:attrName>
                                        </p:attrNameLst>
                                      </p:cBhvr>
                                      <p:tavLst>
                                        <p:tav tm="0">
                                          <p:val>
                                            <p:strVal val="#ppt_x"/>
                                          </p:val>
                                        </p:tav>
                                        <p:tav tm="100000">
                                          <p:val>
                                            <p:strVal val="#ppt_x"/>
                                          </p:val>
                                        </p:tav>
                                      </p:tavLst>
                                    </p:anim>
                                    <p:anim calcmode="lin" valueType="num">
                                      <p:cBhvr>
                                        <p:cTn id="62" dur="1000" fill="hold"/>
                                        <p:tgtEl>
                                          <p:spTgt spid="36878"/>
                                        </p:tgtEl>
                                        <p:attrNameLst>
                                          <p:attrName>ppt_y</p:attrName>
                                        </p:attrNameLst>
                                      </p:cBhvr>
                                      <p:tavLst>
                                        <p:tav tm="0">
                                          <p:val>
                                            <p:strVal val="#ppt_y+.1"/>
                                          </p:val>
                                        </p:tav>
                                        <p:tav tm="100000">
                                          <p:val>
                                            <p:strVal val="#ppt_y"/>
                                          </p:val>
                                        </p:tav>
                                      </p:tavLst>
                                    </p:anim>
                                  </p:childTnLst>
                                </p:cTn>
                              </p:par>
                              <p:par>
                                <p:cTn id="63" presetID="42" presetClass="entr" presetSubtype="0" fill="hold" grpId="6" nodeType="with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rLst="">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1" animBg="1"/>
      <p:bldP spid="40" grpId="2" animBg="1"/>
      <p:bldP spid="36874" grpId="3"/>
      <p:bldP spid="36875" grpId="4"/>
      <p:bldP spid="36876" grpId="5"/>
      <p:bldP spid="4" grpId="6" animBg="1"/>
      <p:bldP spid="36878" grpId="7"/>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05" name="TextBox 22"/>
          <p:cNvSpPr>
            <a:spLocks noChangeArrowheads="1"/>
          </p:cNvSpPr>
          <p:nvPr/>
        </p:nvSpPr>
        <p:spPr>
          <a:xfrm>
            <a:off x="1654470" y="1473167"/>
            <a:ext cx="3154224" cy="45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人性化地满足消费者需求。</a:t>
            </a:r>
          </a:p>
        </p:txBody>
      </p:sp>
      <p:sp>
        <p:nvSpPr>
          <p:cNvPr id="37906" name="TextBox 23"/>
          <p:cNvSpPr>
            <a:spLocks noChangeArrowheads="1"/>
          </p:cNvSpPr>
          <p:nvPr/>
        </p:nvSpPr>
        <p:spPr>
          <a:xfrm>
            <a:off x="1385996" y="3451343"/>
            <a:ext cx="2853103" cy="45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固定持久的利益承诺。</a:t>
            </a:r>
          </a:p>
        </p:txBody>
      </p:sp>
      <p:sp>
        <p:nvSpPr>
          <p:cNvPr id="37907" name="TextBox 24"/>
          <p:cNvSpPr>
            <a:spLocks noChangeArrowheads="1"/>
          </p:cNvSpPr>
          <p:nvPr/>
        </p:nvSpPr>
        <p:spPr>
          <a:xfrm>
            <a:off x="8060802" y="3251287"/>
            <a:ext cx="3378243" cy="8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不断创新的产品和服务，带给消费者持续不断的惊喜。</a:t>
            </a:r>
          </a:p>
        </p:txBody>
      </p:sp>
      <p:sp>
        <p:nvSpPr>
          <p:cNvPr id="37908" name="TextBox 25"/>
          <p:cNvSpPr>
            <a:spLocks noChangeArrowheads="1"/>
          </p:cNvSpPr>
          <p:nvPr/>
        </p:nvSpPr>
        <p:spPr>
          <a:xfrm>
            <a:off x="6980569" y="5590516"/>
            <a:ext cx="3828186" cy="45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与消费者建立经常性的互动沟通。</a:t>
            </a:r>
          </a:p>
        </p:txBody>
      </p:sp>
      <p:grpSp>
        <p:nvGrpSpPr>
          <p:cNvPr id="17" name="组合"/>
          <p:cNvGrpSpPr/>
          <p:nvPr/>
        </p:nvGrpSpPr>
        <p:grpSpPr>
          <a:xfrm>
            <a:off x="371122" y="276376"/>
            <a:ext cx="2963498" cy="646705"/>
            <a:chOff x="371122" y="276376"/>
            <a:chExt cx="2963498" cy="646705"/>
          </a:xfrm>
        </p:grpSpPr>
        <p:sp>
          <p:nvSpPr>
            <p:cNvPr id="18" name="矩形 17"/>
            <p:cNvSpPr/>
            <p:nvPr/>
          </p:nvSpPr>
          <p:spPr>
            <a:xfrm>
              <a:off x="1162230" y="351200"/>
              <a:ext cx="2172390"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品牌忠诚度</a:t>
              </a:r>
              <a:endParaRPr lang="zh-CN" altLang="en-US" sz="2800" b="1" spc="300">
                <a:latin typeface="微软雅黑" panose="020B0503020204020204" pitchFamily="34" charset="-122"/>
                <a:ea typeface="微软雅黑" panose="020B0503020204020204" pitchFamily="34" charset="-122"/>
              </a:endParaRPr>
            </a:p>
          </p:txBody>
        </p:sp>
        <p:grpSp>
          <p:nvGrpSpPr>
            <p:cNvPr id="19" name="组合"/>
            <p:cNvGrpSpPr/>
            <p:nvPr/>
          </p:nvGrpSpPr>
          <p:grpSpPr>
            <a:xfrm>
              <a:off x="371122" y="276376"/>
              <a:ext cx="705826" cy="646705"/>
              <a:chOff x="371122" y="276376"/>
              <a:chExt cx="705826" cy="646705"/>
            </a:xfrm>
          </p:grpSpPr>
          <p:grpSp>
            <p:nvGrpSpPr>
              <p:cNvPr id="20" name="组合 19"/>
              <p:cNvGrpSpPr/>
              <p:nvPr/>
            </p:nvGrpSpPr>
            <p:grpSpPr>
              <a:xfrm>
                <a:off x="371122" y="276376"/>
                <a:ext cx="705826" cy="646705"/>
                <a:chOff x="1037872" y="790726"/>
                <a:chExt cx="705826" cy="646705"/>
              </a:xfrm>
            </p:grpSpPr>
            <p:sp>
              <p:nvSpPr>
                <p:cNvPr id="2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2"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5" name="任意多边形: 形状 85"/>
          <p:cNvSpPr/>
          <p:nvPr/>
        </p:nvSpPr>
        <p:spPr>
          <a:xfrm>
            <a:off x="5633310" y="2965568"/>
            <a:ext cx="989168" cy="1438371"/>
          </a:xfrm>
          <a:custGeom>
            <a:avLst/>
            <a:gdLst/>
            <a:ahLst/>
            <a:cxnLst>
              <a:cxn ang="0">
                <a:pos x="wd2" y="hd2"/>
              </a:cxn>
              <a:cxn ang="5400000">
                <a:pos x="wd2" y="hd2"/>
              </a:cxn>
              <a:cxn ang="10800000">
                <a:pos x="wd2" y="hd2"/>
              </a:cxn>
              <a:cxn ang="16200000">
                <a:pos x="wd2" y="hd2"/>
              </a:cxn>
            </a:cxnLst>
            <a:rect l="0" t="0" r="r" b="b"/>
            <a:pathLst>
              <a:path w="21600" h="21600" extrusionOk="0">
                <a:moveTo>
                  <a:pt x="12946" y="20012"/>
                </a:moveTo>
                <a:cubicBezTo>
                  <a:pt x="12946" y="19923"/>
                  <a:pt x="12929" y="19837"/>
                  <a:pt x="12908" y="19751"/>
                </a:cubicBezTo>
                <a:cubicBezTo>
                  <a:pt x="12912" y="19751"/>
                  <a:pt x="12916" y="19751"/>
                  <a:pt x="12920" y="19751"/>
                </a:cubicBezTo>
                <a:cubicBezTo>
                  <a:pt x="12695" y="19181"/>
                  <a:pt x="12753" y="18659"/>
                  <a:pt x="13007" y="18227"/>
                </a:cubicBezTo>
                <a:lnTo>
                  <a:pt x="21600" y="18227"/>
                </a:lnTo>
                <a:lnTo>
                  <a:pt x="21600" y="12403"/>
                </a:lnTo>
                <a:cubicBezTo>
                  <a:pt x="21016" y="12226"/>
                  <a:pt x="20413" y="12207"/>
                  <a:pt x="19924" y="12268"/>
                </a:cubicBezTo>
                <a:cubicBezTo>
                  <a:pt x="19618" y="12371"/>
                  <a:pt x="19278" y="12434"/>
                  <a:pt x="18914" y="12434"/>
                </a:cubicBezTo>
                <a:cubicBezTo>
                  <a:pt x="17639" y="12434"/>
                  <a:pt x="16605" y="11723"/>
                  <a:pt x="16605" y="10846"/>
                </a:cubicBezTo>
                <a:cubicBezTo>
                  <a:pt x="16605" y="9969"/>
                  <a:pt x="17639" y="9258"/>
                  <a:pt x="18914" y="9258"/>
                </a:cubicBezTo>
                <a:cubicBezTo>
                  <a:pt x="19044" y="9258"/>
                  <a:pt x="19169" y="9270"/>
                  <a:pt x="19293" y="9285"/>
                </a:cubicBezTo>
                <a:cubicBezTo>
                  <a:pt x="19293" y="9282"/>
                  <a:pt x="19293" y="9279"/>
                  <a:pt x="19293" y="9276"/>
                </a:cubicBezTo>
                <a:cubicBezTo>
                  <a:pt x="20163" y="9439"/>
                  <a:pt x="20956" y="9388"/>
                  <a:pt x="21600" y="9191"/>
                </a:cubicBezTo>
                <a:lnTo>
                  <a:pt x="21600" y="3373"/>
                </a:lnTo>
                <a:lnTo>
                  <a:pt x="13007" y="3373"/>
                </a:lnTo>
                <a:cubicBezTo>
                  <a:pt x="12753" y="2941"/>
                  <a:pt x="12695" y="2419"/>
                  <a:pt x="12920" y="1849"/>
                </a:cubicBezTo>
                <a:cubicBezTo>
                  <a:pt x="12916" y="1849"/>
                  <a:pt x="12912" y="1849"/>
                  <a:pt x="12908" y="1849"/>
                </a:cubicBezTo>
                <a:cubicBezTo>
                  <a:pt x="12929" y="1763"/>
                  <a:pt x="12946" y="1677"/>
                  <a:pt x="12946" y="1588"/>
                </a:cubicBezTo>
                <a:cubicBezTo>
                  <a:pt x="12946" y="711"/>
                  <a:pt x="11912" y="0"/>
                  <a:pt x="10637" y="0"/>
                </a:cubicBezTo>
                <a:cubicBezTo>
                  <a:pt x="9362" y="0"/>
                  <a:pt x="8329" y="711"/>
                  <a:pt x="8329" y="1588"/>
                </a:cubicBezTo>
                <a:cubicBezTo>
                  <a:pt x="8329" y="1838"/>
                  <a:pt x="8420" y="2072"/>
                  <a:pt x="8571" y="2283"/>
                </a:cubicBezTo>
                <a:cubicBezTo>
                  <a:pt x="8654" y="2601"/>
                  <a:pt x="8635" y="2991"/>
                  <a:pt x="8413" y="3373"/>
                </a:cubicBezTo>
                <a:lnTo>
                  <a:pt x="0" y="3373"/>
                </a:lnTo>
                <a:lnTo>
                  <a:pt x="0" y="9238"/>
                </a:lnTo>
                <a:cubicBezTo>
                  <a:pt x="435" y="9313"/>
                  <a:pt x="861" y="9312"/>
                  <a:pt x="1225" y="9267"/>
                </a:cubicBezTo>
                <a:cubicBezTo>
                  <a:pt x="1531" y="9164"/>
                  <a:pt x="1871" y="9100"/>
                  <a:pt x="2235" y="9100"/>
                </a:cubicBezTo>
                <a:cubicBezTo>
                  <a:pt x="3510" y="9100"/>
                  <a:pt x="4544" y="9811"/>
                  <a:pt x="4544" y="10688"/>
                </a:cubicBezTo>
                <a:cubicBezTo>
                  <a:pt x="4544" y="11565"/>
                  <a:pt x="3510" y="12276"/>
                  <a:pt x="2235" y="12276"/>
                </a:cubicBezTo>
                <a:cubicBezTo>
                  <a:pt x="2105" y="12276"/>
                  <a:pt x="1980" y="12264"/>
                  <a:pt x="1856" y="12250"/>
                </a:cubicBezTo>
                <a:cubicBezTo>
                  <a:pt x="1856" y="12253"/>
                  <a:pt x="1856" y="12255"/>
                  <a:pt x="1856" y="12258"/>
                </a:cubicBezTo>
                <a:cubicBezTo>
                  <a:pt x="1179" y="12132"/>
                  <a:pt x="550" y="12136"/>
                  <a:pt x="0" y="12235"/>
                </a:cubicBezTo>
                <a:lnTo>
                  <a:pt x="0" y="18227"/>
                </a:lnTo>
                <a:lnTo>
                  <a:pt x="8413" y="18227"/>
                </a:lnTo>
                <a:cubicBezTo>
                  <a:pt x="8635" y="18609"/>
                  <a:pt x="8654" y="18999"/>
                  <a:pt x="8571" y="19317"/>
                </a:cubicBezTo>
                <a:cubicBezTo>
                  <a:pt x="8420" y="19528"/>
                  <a:pt x="8329" y="19762"/>
                  <a:pt x="8329" y="20012"/>
                </a:cubicBezTo>
                <a:cubicBezTo>
                  <a:pt x="8329" y="20889"/>
                  <a:pt x="9362" y="21600"/>
                  <a:pt x="10637" y="21600"/>
                </a:cubicBezTo>
                <a:cubicBezTo>
                  <a:pt x="11912" y="21600"/>
                  <a:pt x="12946" y="20889"/>
                  <a:pt x="12946" y="20012"/>
                </a:cubicBezTo>
                <a:close/>
              </a:path>
            </a:pathLst>
          </a:custGeom>
          <a:solidFill>
            <a:srgbClr val="6AC1C3"/>
          </a:solidFill>
          <a:ln>
            <a:noFill/>
          </a:ln>
          <a:effectLst>
            <a:outerShdw blurRad="63500" algn="ctr" rotWithShape="0">
              <a:prstClr val="black">
                <a:alpha val="40000"/>
              </a:prstClr>
            </a:outerShdw>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600" b="0" i="0" u="none" strike="noStrike" kern="1200" cap="none" spc="0" normalizeH="0" baseline="0" noProof="0">
              <a:ln>
                <a:noFill/>
              </a:ln>
              <a:solidFill>
                <a:srgbClr val="3FB793"/>
              </a:solidFill>
              <a:effectLst/>
              <a:uLnTx/>
              <a:uFillTx/>
              <a:latin typeface="微软雅黑" panose="020B0503020204020204" pitchFamily="34" charset="-122"/>
              <a:ea typeface="微软雅黑" panose="020B0503020204020204" pitchFamily="34" charset="-122"/>
              <a:cs typeface="+mn-cs"/>
              <a:sym typeface="+mn-lt"/>
            </a:endParaRPr>
          </a:p>
        </p:txBody>
      </p:sp>
      <p:grpSp>
        <p:nvGrpSpPr>
          <p:cNvPr id="26" name="组合"/>
          <p:cNvGrpSpPr/>
          <p:nvPr/>
        </p:nvGrpSpPr>
        <p:grpSpPr>
          <a:xfrm>
            <a:off x="4656285" y="1967302"/>
            <a:ext cx="989168" cy="1438371"/>
            <a:chOff x="4634486" y="2213740"/>
            <a:chExt cx="989168" cy="1438371"/>
          </a:xfrm>
          <a:solidFill>
            <a:srgbClr val="6AC1C3"/>
          </a:solidFill>
        </p:grpSpPr>
        <p:sp>
          <p:nvSpPr>
            <p:cNvPr id="27" name="任意多边形: 形状 84"/>
            <p:cNvSpPr/>
            <p:nvPr/>
          </p:nvSpPr>
          <p:spPr>
            <a:xfrm>
              <a:off x="4634486" y="2213740"/>
              <a:ext cx="989168" cy="1438371"/>
            </a:xfrm>
            <a:custGeom>
              <a:avLst/>
              <a:gdLst/>
              <a:ahLst/>
              <a:cxnLst>
                <a:cxn ang="0">
                  <a:pos x="wd2" y="hd2"/>
                </a:cxn>
                <a:cxn ang="5400000">
                  <a:pos x="wd2" y="hd2"/>
                </a:cxn>
                <a:cxn ang="10800000">
                  <a:pos x="wd2" y="hd2"/>
                </a:cxn>
                <a:cxn ang="16200000">
                  <a:pos x="wd2" y="hd2"/>
                </a:cxn>
              </a:cxnLst>
              <a:rect l="0" t="0" r="r" b="b"/>
              <a:pathLst>
                <a:path w="21600" h="21600" extrusionOk="0">
                  <a:moveTo>
                    <a:pt x="12946" y="20012"/>
                  </a:moveTo>
                  <a:cubicBezTo>
                    <a:pt x="12946" y="19923"/>
                    <a:pt x="12929" y="19837"/>
                    <a:pt x="12908" y="19751"/>
                  </a:cubicBezTo>
                  <a:cubicBezTo>
                    <a:pt x="12912" y="19751"/>
                    <a:pt x="12916" y="19751"/>
                    <a:pt x="12920" y="19751"/>
                  </a:cubicBezTo>
                  <a:cubicBezTo>
                    <a:pt x="12695" y="19181"/>
                    <a:pt x="12753" y="18659"/>
                    <a:pt x="13007" y="18227"/>
                  </a:cubicBezTo>
                  <a:lnTo>
                    <a:pt x="21600" y="18227"/>
                  </a:lnTo>
                  <a:lnTo>
                    <a:pt x="21600" y="12403"/>
                  </a:lnTo>
                  <a:cubicBezTo>
                    <a:pt x="21016" y="12226"/>
                    <a:pt x="20413" y="12207"/>
                    <a:pt x="19924" y="12268"/>
                  </a:cubicBezTo>
                  <a:cubicBezTo>
                    <a:pt x="19618" y="12371"/>
                    <a:pt x="19278" y="12434"/>
                    <a:pt x="18914" y="12434"/>
                  </a:cubicBezTo>
                  <a:cubicBezTo>
                    <a:pt x="17639" y="12434"/>
                    <a:pt x="16605" y="11723"/>
                    <a:pt x="16605" y="10846"/>
                  </a:cubicBezTo>
                  <a:cubicBezTo>
                    <a:pt x="16605" y="9969"/>
                    <a:pt x="17639" y="9258"/>
                    <a:pt x="18914" y="9258"/>
                  </a:cubicBezTo>
                  <a:cubicBezTo>
                    <a:pt x="19044" y="9258"/>
                    <a:pt x="19169" y="9270"/>
                    <a:pt x="19293" y="9285"/>
                  </a:cubicBezTo>
                  <a:cubicBezTo>
                    <a:pt x="19293" y="9282"/>
                    <a:pt x="19293" y="9279"/>
                    <a:pt x="19293" y="9276"/>
                  </a:cubicBezTo>
                  <a:cubicBezTo>
                    <a:pt x="20163" y="9439"/>
                    <a:pt x="20956" y="9388"/>
                    <a:pt x="21600" y="9191"/>
                  </a:cubicBezTo>
                  <a:lnTo>
                    <a:pt x="21600" y="3373"/>
                  </a:lnTo>
                  <a:lnTo>
                    <a:pt x="13007" y="3373"/>
                  </a:lnTo>
                  <a:cubicBezTo>
                    <a:pt x="12753" y="2941"/>
                    <a:pt x="12695" y="2419"/>
                    <a:pt x="12920" y="1849"/>
                  </a:cubicBezTo>
                  <a:cubicBezTo>
                    <a:pt x="12916" y="1849"/>
                    <a:pt x="12912" y="1849"/>
                    <a:pt x="12908" y="1849"/>
                  </a:cubicBezTo>
                  <a:cubicBezTo>
                    <a:pt x="12929" y="1763"/>
                    <a:pt x="12946" y="1677"/>
                    <a:pt x="12946" y="1588"/>
                  </a:cubicBezTo>
                  <a:cubicBezTo>
                    <a:pt x="12946" y="711"/>
                    <a:pt x="11912" y="0"/>
                    <a:pt x="10637" y="0"/>
                  </a:cubicBezTo>
                  <a:cubicBezTo>
                    <a:pt x="9362" y="0"/>
                    <a:pt x="8329" y="711"/>
                    <a:pt x="8329" y="1588"/>
                  </a:cubicBezTo>
                  <a:cubicBezTo>
                    <a:pt x="8329" y="1838"/>
                    <a:pt x="8420" y="2072"/>
                    <a:pt x="8571" y="2283"/>
                  </a:cubicBezTo>
                  <a:cubicBezTo>
                    <a:pt x="8654" y="2601"/>
                    <a:pt x="8635" y="2991"/>
                    <a:pt x="8413" y="3373"/>
                  </a:cubicBezTo>
                  <a:lnTo>
                    <a:pt x="0" y="3373"/>
                  </a:lnTo>
                  <a:lnTo>
                    <a:pt x="0" y="9238"/>
                  </a:lnTo>
                  <a:cubicBezTo>
                    <a:pt x="435" y="9313"/>
                    <a:pt x="861" y="9312"/>
                    <a:pt x="1225" y="9267"/>
                  </a:cubicBezTo>
                  <a:cubicBezTo>
                    <a:pt x="1531" y="9164"/>
                    <a:pt x="1871" y="9100"/>
                    <a:pt x="2235" y="9100"/>
                  </a:cubicBezTo>
                  <a:cubicBezTo>
                    <a:pt x="3510" y="9100"/>
                    <a:pt x="4544" y="9811"/>
                    <a:pt x="4544" y="10688"/>
                  </a:cubicBezTo>
                  <a:cubicBezTo>
                    <a:pt x="4544" y="11565"/>
                    <a:pt x="3510" y="12276"/>
                    <a:pt x="2235" y="12276"/>
                  </a:cubicBezTo>
                  <a:cubicBezTo>
                    <a:pt x="2105" y="12276"/>
                    <a:pt x="1980" y="12264"/>
                    <a:pt x="1856" y="12250"/>
                  </a:cubicBezTo>
                  <a:cubicBezTo>
                    <a:pt x="1856" y="12253"/>
                    <a:pt x="1856" y="12255"/>
                    <a:pt x="1856" y="12258"/>
                  </a:cubicBezTo>
                  <a:cubicBezTo>
                    <a:pt x="1179" y="12132"/>
                    <a:pt x="550" y="12136"/>
                    <a:pt x="0" y="12235"/>
                  </a:cubicBezTo>
                  <a:lnTo>
                    <a:pt x="0" y="18227"/>
                  </a:lnTo>
                  <a:lnTo>
                    <a:pt x="8413" y="18227"/>
                  </a:lnTo>
                  <a:cubicBezTo>
                    <a:pt x="8635" y="18609"/>
                    <a:pt x="8654" y="18999"/>
                    <a:pt x="8571" y="19317"/>
                  </a:cubicBezTo>
                  <a:cubicBezTo>
                    <a:pt x="8420" y="19528"/>
                    <a:pt x="8329" y="19762"/>
                    <a:pt x="8329" y="20012"/>
                  </a:cubicBezTo>
                  <a:cubicBezTo>
                    <a:pt x="8329" y="20889"/>
                    <a:pt x="9362" y="21600"/>
                    <a:pt x="10637" y="21600"/>
                  </a:cubicBezTo>
                  <a:cubicBezTo>
                    <a:pt x="11912" y="21600"/>
                    <a:pt x="12946" y="20889"/>
                    <a:pt x="12946" y="20012"/>
                  </a:cubicBezTo>
                  <a:close/>
                </a:path>
              </a:pathLst>
            </a:custGeom>
            <a:grpFill/>
            <a:ln>
              <a:noFill/>
            </a:ln>
            <a:effectLst>
              <a:outerShdw blurRad="63500" algn="ctr" rotWithShape="0">
                <a:prstClr val="black">
                  <a:alpha val="40000"/>
                </a:prstClr>
              </a:outerShdw>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600" b="0" i="0" u="none" strike="noStrike" kern="1200" cap="none" spc="0" normalizeH="0" baseline="0" noProof="0">
                <a:ln>
                  <a:noFill/>
                </a:ln>
                <a:solidFill>
                  <a:srgbClr val="3FB793"/>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8" name="文本框 68"/>
            <p:cNvSpPr/>
            <p:nvPr/>
          </p:nvSpPr>
          <p:spPr>
            <a:xfrm>
              <a:off x="4956956" y="2740688"/>
              <a:ext cx="413575" cy="346762"/>
            </a:xfrm>
            <a:prstGeom prst="rect">
              <a:avLst/>
            </a:prstGeom>
            <a:grpFill/>
            <a:ln w="12700">
              <a:miter lim="400000"/>
            </a:ln>
          </p:spPr>
          <p:txBody>
            <a:bodyPr wrap="none" lIns="25400" tIns="25400" rIns="25400" bIns="25400" anchor="ctr">
              <a:spAutoFit/>
            </a:bodyPr>
            <a:lstStyle>
              <a:lvl1pPr defTabSz="914400">
                <a:lnSpc>
                  <a:spcPct val="80000"/>
                </a:lnSpc>
                <a:defRPr sz="4000">
                  <a:solidFill>
                    <a:srgbClr val="FFFFFF"/>
                  </a:solidFill>
                  <a:latin typeface="Roboto Medium"/>
                  <a:ea typeface="Roboto Medium"/>
                  <a:cs typeface="Roboto Medium"/>
                  <a:sym typeface="Roboto Medium"/>
                </a:defRPr>
              </a:lvl1pPr>
            </a:lstStyle>
            <a:p>
              <a:pPr marL="0" marR="0" lvl="0" indent="0" algn="l" defTabSz="914400" rtl="0" eaLnBrk="1" fontAlgn="auto" latinLnBrk="0" hangingPunct="1">
                <a:lnSpc>
                  <a:spcPct val="80000"/>
                </a:lnSpc>
                <a:spcBef>
                  <a:spcPct val="0"/>
                </a:spcBef>
                <a:spcAft>
                  <a:spcPct val="0"/>
                </a:spcAft>
                <a:buClrTx/>
                <a:buSzTx/>
                <a:buFontTx/>
                <a:buNone/>
                <a:defRPr sz="1800">
                  <a:solidFill>
                    <a:srgbClr val="000000"/>
                  </a:solidFill>
                </a:defRPr>
              </a:pPr>
              <a:r>
                <a:rPr kumimoji="0" 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01</a:t>
              </a:r>
              <a:endParaRPr kumimoji="0"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9" name="组合"/>
          <p:cNvGrpSpPr/>
          <p:nvPr/>
        </p:nvGrpSpPr>
        <p:grpSpPr>
          <a:xfrm>
            <a:off x="4422647" y="3177965"/>
            <a:ext cx="1438371" cy="989167"/>
            <a:chOff x="4400848" y="3424403"/>
            <a:chExt cx="1438371" cy="989167"/>
          </a:xfrm>
          <a:solidFill>
            <a:srgbClr val="6AC1C3"/>
          </a:solidFill>
        </p:grpSpPr>
        <p:sp>
          <p:nvSpPr>
            <p:cNvPr id="30" name="任意多边形: 形状 83"/>
            <p:cNvSpPr/>
            <p:nvPr/>
          </p:nvSpPr>
          <p:spPr>
            <a:xfrm>
              <a:off x="4400848" y="3424403"/>
              <a:ext cx="1438371" cy="989167"/>
            </a:xfrm>
            <a:custGeom>
              <a:avLst/>
              <a:gdLst/>
              <a:ahLst/>
              <a:cxnLst>
                <a:cxn ang="0">
                  <a:pos x="wd2" y="hd2"/>
                </a:cxn>
                <a:cxn ang="5400000">
                  <a:pos x="wd2" y="hd2"/>
                </a:cxn>
                <a:cxn ang="10800000">
                  <a:pos x="wd2" y="hd2"/>
                </a:cxn>
                <a:cxn ang="16200000">
                  <a:pos x="wd2" y="hd2"/>
                </a:cxn>
              </a:cxnLst>
              <a:rect l="0" t="0" r="r" b="b"/>
              <a:pathLst>
                <a:path w="21600" h="21600" extrusionOk="0">
                  <a:moveTo>
                    <a:pt x="20012" y="8654"/>
                  </a:moveTo>
                  <a:cubicBezTo>
                    <a:pt x="19923" y="8654"/>
                    <a:pt x="19837" y="8671"/>
                    <a:pt x="19751" y="8692"/>
                  </a:cubicBezTo>
                  <a:cubicBezTo>
                    <a:pt x="19751" y="8688"/>
                    <a:pt x="19751" y="8684"/>
                    <a:pt x="19751" y="8680"/>
                  </a:cubicBezTo>
                  <a:cubicBezTo>
                    <a:pt x="19181" y="8905"/>
                    <a:pt x="18659" y="8847"/>
                    <a:pt x="18227" y="8593"/>
                  </a:cubicBezTo>
                  <a:lnTo>
                    <a:pt x="18227" y="0"/>
                  </a:lnTo>
                  <a:lnTo>
                    <a:pt x="12403" y="0"/>
                  </a:lnTo>
                  <a:cubicBezTo>
                    <a:pt x="12226" y="584"/>
                    <a:pt x="12207" y="1187"/>
                    <a:pt x="12268" y="1676"/>
                  </a:cubicBezTo>
                  <a:cubicBezTo>
                    <a:pt x="12371" y="1982"/>
                    <a:pt x="12434" y="2322"/>
                    <a:pt x="12434" y="2686"/>
                  </a:cubicBezTo>
                  <a:cubicBezTo>
                    <a:pt x="12434" y="3961"/>
                    <a:pt x="11723" y="4995"/>
                    <a:pt x="10846" y="4995"/>
                  </a:cubicBezTo>
                  <a:cubicBezTo>
                    <a:pt x="9969" y="4995"/>
                    <a:pt x="9258" y="3961"/>
                    <a:pt x="9258" y="2686"/>
                  </a:cubicBezTo>
                  <a:cubicBezTo>
                    <a:pt x="9258" y="2556"/>
                    <a:pt x="9270" y="2431"/>
                    <a:pt x="9285" y="2307"/>
                  </a:cubicBezTo>
                  <a:cubicBezTo>
                    <a:pt x="9282" y="2307"/>
                    <a:pt x="9279" y="2307"/>
                    <a:pt x="9276" y="2307"/>
                  </a:cubicBezTo>
                  <a:cubicBezTo>
                    <a:pt x="9439" y="1437"/>
                    <a:pt x="9388" y="644"/>
                    <a:pt x="9191" y="0"/>
                  </a:cubicBezTo>
                  <a:lnTo>
                    <a:pt x="3373" y="0"/>
                  </a:lnTo>
                  <a:lnTo>
                    <a:pt x="3373" y="8593"/>
                  </a:lnTo>
                  <a:cubicBezTo>
                    <a:pt x="2941" y="8847"/>
                    <a:pt x="2419" y="8905"/>
                    <a:pt x="1849" y="8680"/>
                  </a:cubicBezTo>
                  <a:cubicBezTo>
                    <a:pt x="1849" y="8684"/>
                    <a:pt x="1849" y="8688"/>
                    <a:pt x="1849" y="8692"/>
                  </a:cubicBezTo>
                  <a:cubicBezTo>
                    <a:pt x="1763" y="8671"/>
                    <a:pt x="1677" y="8654"/>
                    <a:pt x="1588" y="8654"/>
                  </a:cubicBezTo>
                  <a:cubicBezTo>
                    <a:pt x="711" y="8654"/>
                    <a:pt x="0" y="9687"/>
                    <a:pt x="0" y="10963"/>
                  </a:cubicBezTo>
                  <a:cubicBezTo>
                    <a:pt x="0" y="12238"/>
                    <a:pt x="711" y="13272"/>
                    <a:pt x="1588" y="13272"/>
                  </a:cubicBezTo>
                  <a:cubicBezTo>
                    <a:pt x="1838" y="13272"/>
                    <a:pt x="2072" y="13180"/>
                    <a:pt x="2283" y="13029"/>
                  </a:cubicBezTo>
                  <a:cubicBezTo>
                    <a:pt x="2601" y="12946"/>
                    <a:pt x="2991" y="12965"/>
                    <a:pt x="3373" y="13187"/>
                  </a:cubicBezTo>
                  <a:lnTo>
                    <a:pt x="3373" y="21600"/>
                  </a:lnTo>
                  <a:lnTo>
                    <a:pt x="9238" y="21600"/>
                  </a:lnTo>
                  <a:cubicBezTo>
                    <a:pt x="9313" y="21165"/>
                    <a:pt x="9312" y="20739"/>
                    <a:pt x="9267" y="20375"/>
                  </a:cubicBezTo>
                  <a:cubicBezTo>
                    <a:pt x="9164" y="20069"/>
                    <a:pt x="9100" y="19729"/>
                    <a:pt x="9100" y="19365"/>
                  </a:cubicBezTo>
                  <a:cubicBezTo>
                    <a:pt x="9100" y="18090"/>
                    <a:pt x="9811" y="17056"/>
                    <a:pt x="10688" y="17056"/>
                  </a:cubicBezTo>
                  <a:cubicBezTo>
                    <a:pt x="11565" y="17056"/>
                    <a:pt x="12276" y="18090"/>
                    <a:pt x="12276" y="19365"/>
                  </a:cubicBezTo>
                  <a:cubicBezTo>
                    <a:pt x="12276" y="19495"/>
                    <a:pt x="12264" y="19620"/>
                    <a:pt x="12250" y="19745"/>
                  </a:cubicBezTo>
                  <a:cubicBezTo>
                    <a:pt x="12253" y="19745"/>
                    <a:pt x="12255" y="19745"/>
                    <a:pt x="12258" y="19745"/>
                  </a:cubicBezTo>
                  <a:cubicBezTo>
                    <a:pt x="12132" y="20421"/>
                    <a:pt x="12136" y="21050"/>
                    <a:pt x="12235" y="21600"/>
                  </a:cubicBezTo>
                  <a:lnTo>
                    <a:pt x="18227" y="21600"/>
                  </a:lnTo>
                  <a:lnTo>
                    <a:pt x="18227" y="13187"/>
                  </a:lnTo>
                  <a:cubicBezTo>
                    <a:pt x="18609" y="12965"/>
                    <a:pt x="18999" y="12946"/>
                    <a:pt x="19317" y="13029"/>
                  </a:cubicBezTo>
                  <a:cubicBezTo>
                    <a:pt x="19528" y="13180"/>
                    <a:pt x="19762" y="13272"/>
                    <a:pt x="20012" y="13272"/>
                  </a:cubicBezTo>
                  <a:cubicBezTo>
                    <a:pt x="20889" y="13272"/>
                    <a:pt x="21600" y="12238"/>
                    <a:pt x="21600" y="10963"/>
                  </a:cubicBezTo>
                  <a:cubicBezTo>
                    <a:pt x="21600" y="9687"/>
                    <a:pt x="20889" y="8654"/>
                    <a:pt x="20012" y="8654"/>
                  </a:cubicBezTo>
                  <a:close/>
                </a:path>
              </a:pathLst>
            </a:custGeom>
            <a:grpFill/>
            <a:ln>
              <a:noFill/>
            </a:ln>
            <a:effectLst>
              <a:outerShdw blurRad="63500" algn="ctr" rotWithShape="0">
                <a:prstClr val="black">
                  <a:alpha val="40000"/>
                </a:prstClr>
              </a:outerShdw>
            </a:effectLst>
          </p:spPr>
          <p:txBody>
            <a:bodyPr lIns="19050" tIns="19050" rIns="19050" bIns="19050" anchor="ctr"/>
            <a:lstStyle/>
            <a:p>
              <a:pPr marL="0" marR="0" lvl="0" indent="0" algn="l" defTabSz="171450" rtl="0" eaLnBrk="1" fontAlgn="auto" latinLnBrk="0" hangingPunct="1">
                <a:lnSpc>
                  <a:spcPct val="100000"/>
                </a:lnSpc>
                <a:spcBef>
                  <a:spcPct val="0"/>
                </a:spcBef>
                <a:spcAft>
                  <a:spcPct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8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mn-lt"/>
              </a:endParaRPr>
            </a:p>
          </p:txBody>
        </p:sp>
        <p:sp>
          <p:nvSpPr>
            <p:cNvPr id="31" name="文本框 67"/>
            <p:cNvSpPr/>
            <p:nvPr/>
          </p:nvSpPr>
          <p:spPr>
            <a:xfrm>
              <a:off x="4956321" y="3723811"/>
              <a:ext cx="413575" cy="346762"/>
            </a:xfrm>
            <a:prstGeom prst="rect">
              <a:avLst/>
            </a:prstGeom>
            <a:grpFill/>
            <a:ln w="12700">
              <a:miter lim="400000"/>
            </a:ln>
          </p:spPr>
          <p:txBody>
            <a:bodyPr wrap="none" lIns="25400" tIns="25400" rIns="25400" bIns="25400" anchor="ctr">
              <a:spAutoFit/>
            </a:bodyPr>
            <a:lstStyle>
              <a:lvl1pPr defTabSz="914400">
                <a:lnSpc>
                  <a:spcPct val="80000"/>
                </a:lnSpc>
                <a:defRPr sz="4000">
                  <a:solidFill>
                    <a:srgbClr val="FFFFFF"/>
                  </a:solidFill>
                  <a:latin typeface="Roboto Medium"/>
                  <a:ea typeface="Roboto Medium"/>
                  <a:cs typeface="Roboto Medium"/>
                  <a:sym typeface="Roboto Medium"/>
                </a:defRPr>
              </a:lvl1pPr>
            </a:lstStyle>
            <a:p>
              <a:pPr marL="0" marR="0" lvl="0" indent="0" algn="l" defTabSz="914400" rtl="0" eaLnBrk="1" fontAlgn="auto" latinLnBrk="0" hangingPunct="1">
                <a:lnSpc>
                  <a:spcPct val="80000"/>
                </a:lnSpc>
                <a:spcBef>
                  <a:spcPct val="0"/>
                </a:spcBef>
                <a:spcAft>
                  <a:spcPct val="0"/>
                </a:spcAft>
                <a:buClrTx/>
                <a:buSzTx/>
                <a:buFontTx/>
                <a:buNone/>
                <a:defRPr sz="1800">
                  <a:solidFill>
                    <a:srgbClr val="000000"/>
                  </a:solidFill>
                </a:defRPr>
              </a:pPr>
              <a:r>
                <a:rPr kumimoji="0" 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02</a:t>
              </a:r>
              <a:endParaRPr kumimoji="0"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2" name="组合"/>
          <p:cNvGrpSpPr/>
          <p:nvPr/>
        </p:nvGrpSpPr>
        <p:grpSpPr>
          <a:xfrm>
            <a:off x="6397938" y="3177965"/>
            <a:ext cx="1438371" cy="989168"/>
            <a:chOff x="6376139" y="3424403"/>
            <a:chExt cx="1438371" cy="989168"/>
          </a:xfrm>
          <a:solidFill>
            <a:srgbClr val="6AC1C3"/>
          </a:solidFill>
        </p:grpSpPr>
        <p:sp>
          <p:nvSpPr>
            <p:cNvPr id="33" name="任意多边形: 形状 82"/>
            <p:cNvSpPr/>
            <p:nvPr/>
          </p:nvSpPr>
          <p:spPr>
            <a:xfrm>
              <a:off x="6376139" y="3424403"/>
              <a:ext cx="1438371" cy="989168"/>
            </a:xfrm>
            <a:custGeom>
              <a:avLst/>
              <a:gdLst/>
              <a:ahLst/>
              <a:cxnLst>
                <a:cxn ang="0">
                  <a:pos x="wd2" y="hd2"/>
                </a:cxn>
                <a:cxn ang="5400000">
                  <a:pos x="wd2" y="hd2"/>
                </a:cxn>
                <a:cxn ang="10800000">
                  <a:pos x="wd2" y="hd2"/>
                </a:cxn>
                <a:cxn ang="16200000">
                  <a:pos x="wd2" y="hd2"/>
                </a:cxn>
              </a:cxnLst>
              <a:rect l="0" t="0" r="r" b="b"/>
              <a:pathLst>
                <a:path w="21600" h="21600" extrusionOk="0">
                  <a:moveTo>
                    <a:pt x="20012" y="8654"/>
                  </a:moveTo>
                  <a:cubicBezTo>
                    <a:pt x="19923" y="8654"/>
                    <a:pt x="19837" y="8671"/>
                    <a:pt x="19751" y="8692"/>
                  </a:cubicBezTo>
                  <a:cubicBezTo>
                    <a:pt x="19751" y="8688"/>
                    <a:pt x="19751" y="8684"/>
                    <a:pt x="19751" y="8680"/>
                  </a:cubicBezTo>
                  <a:cubicBezTo>
                    <a:pt x="19181" y="8905"/>
                    <a:pt x="18659" y="8847"/>
                    <a:pt x="18227" y="8593"/>
                  </a:cubicBezTo>
                  <a:lnTo>
                    <a:pt x="18227" y="0"/>
                  </a:lnTo>
                  <a:lnTo>
                    <a:pt x="12403" y="0"/>
                  </a:lnTo>
                  <a:cubicBezTo>
                    <a:pt x="12226" y="584"/>
                    <a:pt x="12207" y="1187"/>
                    <a:pt x="12268" y="1676"/>
                  </a:cubicBezTo>
                  <a:cubicBezTo>
                    <a:pt x="12371" y="1982"/>
                    <a:pt x="12434" y="2322"/>
                    <a:pt x="12434" y="2686"/>
                  </a:cubicBezTo>
                  <a:cubicBezTo>
                    <a:pt x="12434" y="3961"/>
                    <a:pt x="11723" y="4995"/>
                    <a:pt x="10846" y="4995"/>
                  </a:cubicBezTo>
                  <a:cubicBezTo>
                    <a:pt x="9969" y="4995"/>
                    <a:pt x="9258" y="3961"/>
                    <a:pt x="9258" y="2686"/>
                  </a:cubicBezTo>
                  <a:cubicBezTo>
                    <a:pt x="9258" y="2556"/>
                    <a:pt x="9270" y="2431"/>
                    <a:pt x="9285" y="2307"/>
                  </a:cubicBezTo>
                  <a:cubicBezTo>
                    <a:pt x="9282" y="2307"/>
                    <a:pt x="9279" y="2307"/>
                    <a:pt x="9276" y="2307"/>
                  </a:cubicBezTo>
                  <a:cubicBezTo>
                    <a:pt x="9439" y="1437"/>
                    <a:pt x="9388" y="644"/>
                    <a:pt x="9191" y="0"/>
                  </a:cubicBezTo>
                  <a:lnTo>
                    <a:pt x="3373" y="0"/>
                  </a:lnTo>
                  <a:lnTo>
                    <a:pt x="3373" y="8593"/>
                  </a:lnTo>
                  <a:cubicBezTo>
                    <a:pt x="2941" y="8847"/>
                    <a:pt x="2419" y="8905"/>
                    <a:pt x="1849" y="8680"/>
                  </a:cubicBezTo>
                  <a:cubicBezTo>
                    <a:pt x="1849" y="8684"/>
                    <a:pt x="1849" y="8688"/>
                    <a:pt x="1849" y="8692"/>
                  </a:cubicBezTo>
                  <a:cubicBezTo>
                    <a:pt x="1763" y="8671"/>
                    <a:pt x="1677" y="8654"/>
                    <a:pt x="1588" y="8654"/>
                  </a:cubicBezTo>
                  <a:cubicBezTo>
                    <a:pt x="711" y="8654"/>
                    <a:pt x="0" y="9688"/>
                    <a:pt x="0" y="10963"/>
                  </a:cubicBezTo>
                  <a:cubicBezTo>
                    <a:pt x="0" y="12238"/>
                    <a:pt x="711" y="13271"/>
                    <a:pt x="1588" y="13271"/>
                  </a:cubicBezTo>
                  <a:cubicBezTo>
                    <a:pt x="1838" y="13271"/>
                    <a:pt x="2072" y="13180"/>
                    <a:pt x="2283" y="13029"/>
                  </a:cubicBezTo>
                  <a:cubicBezTo>
                    <a:pt x="2601" y="12946"/>
                    <a:pt x="2991" y="12965"/>
                    <a:pt x="3373" y="13187"/>
                  </a:cubicBezTo>
                  <a:lnTo>
                    <a:pt x="3373" y="21600"/>
                  </a:lnTo>
                  <a:lnTo>
                    <a:pt x="9238" y="21600"/>
                  </a:lnTo>
                  <a:cubicBezTo>
                    <a:pt x="9313" y="21165"/>
                    <a:pt x="9312" y="20739"/>
                    <a:pt x="9267" y="20375"/>
                  </a:cubicBezTo>
                  <a:cubicBezTo>
                    <a:pt x="9164" y="20069"/>
                    <a:pt x="9100" y="19729"/>
                    <a:pt x="9100" y="19365"/>
                  </a:cubicBezTo>
                  <a:cubicBezTo>
                    <a:pt x="9100" y="18090"/>
                    <a:pt x="9811" y="17056"/>
                    <a:pt x="10688" y="17056"/>
                  </a:cubicBezTo>
                  <a:cubicBezTo>
                    <a:pt x="11565" y="17056"/>
                    <a:pt x="12276" y="18090"/>
                    <a:pt x="12276" y="19365"/>
                  </a:cubicBezTo>
                  <a:cubicBezTo>
                    <a:pt x="12276" y="19495"/>
                    <a:pt x="12264" y="19620"/>
                    <a:pt x="12250" y="19744"/>
                  </a:cubicBezTo>
                  <a:cubicBezTo>
                    <a:pt x="12253" y="19744"/>
                    <a:pt x="12255" y="19744"/>
                    <a:pt x="12258" y="19744"/>
                  </a:cubicBezTo>
                  <a:cubicBezTo>
                    <a:pt x="12132" y="20421"/>
                    <a:pt x="12136" y="21050"/>
                    <a:pt x="12235" y="21600"/>
                  </a:cubicBezTo>
                  <a:lnTo>
                    <a:pt x="18227" y="21600"/>
                  </a:lnTo>
                  <a:lnTo>
                    <a:pt x="18227" y="13187"/>
                  </a:lnTo>
                  <a:cubicBezTo>
                    <a:pt x="18609" y="12965"/>
                    <a:pt x="18999" y="12946"/>
                    <a:pt x="19317" y="13029"/>
                  </a:cubicBezTo>
                  <a:cubicBezTo>
                    <a:pt x="19528" y="13180"/>
                    <a:pt x="19762" y="13271"/>
                    <a:pt x="20012" y="13271"/>
                  </a:cubicBezTo>
                  <a:cubicBezTo>
                    <a:pt x="20889" y="13271"/>
                    <a:pt x="21600" y="12238"/>
                    <a:pt x="21600" y="10963"/>
                  </a:cubicBezTo>
                  <a:cubicBezTo>
                    <a:pt x="21600" y="9688"/>
                    <a:pt x="20889" y="8654"/>
                    <a:pt x="20012" y="8654"/>
                  </a:cubicBezTo>
                  <a:close/>
                </a:path>
              </a:pathLst>
            </a:custGeom>
            <a:grpFill/>
            <a:ln>
              <a:noFill/>
            </a:ln>
            <a:effectLst>
              <a:outerShdw blurRad="63500" algn="ctr" rotWithShape="0">
                <a:prstClr val="black">
                  <a:alpha val="40000"/>
                </a:prstClr>
              </a:outerShdw>
            </a:effectLst>
          </p:spPr>
          <p:txBody>
            <a:bodyPr lIns="19050" tIns="19050" rIns="19050" bIns="19050" anchor="ctr"/>
            <a:lstStyle/>
            <a:p>
              <a:pPr marL="0" marR="0" lvl="0" indent="0" algn="l" defTabSz="171450" rtl="0" eaLnBrk="1" fontAlgn="auto" latinLnBrk="0" hangingPunct="1">
                <a:lnSpc>
                  <a:spcPct val="100000"/>
                </a:lnSpc>
                <a:spcBef>
                  <a:spcPct val="0"/>
                </a:spcBef>
                <a:spcAft>
                  <a:spcPct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800" b="0" i="0" u="none" strike="noStrike" kern="1200" cap="none" spc="0" normalizeH="0" baseline="0" noProof="0">
                <a:ln>
                  <a:noFill/>
                </a:ln>
                <a:solidFill>
                  <a:srgbClr val="FFC000"/>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mn-cs"/>
                <a:sym typeface="+mn-lt"/>
              </a:endParaRPr>
            </a:p>
          </p:txBody>
        </p:sp>
        <p:sp>
          <p:nvSpPr>
            <p:cNvPr id="34" name="文本框 66"/>
            <p:cNvSpPr/>
            <p:nvPr/>
          </p:nvSpPr>
          <p:spPr>
            <a:xfrm>
              <a:off x="6931147" y="3766608"/>
              <a:ext cx="413575" cy="346762"/>
            </a:xfrm>
            <a:prstGeom prst="rect">
              <a:avLst/>
            </a:prstGeom>
            <a:grpFill/>
            <a:ln w="12700">
              <a:miter lim="400000"/>
            </a:ln>
          </p:spPr>
          <p:txBody>
            <a:bodyPr wrap="none" lIns="25400" tIns="25400" rIns="25400" bIns="25400" anchor="ctr">
              <a:spAutoFit/>
            </a:bodyPr>
            <a:lstStyle>
              <a:lvl1pPr defTabSz="914400">
                <a:lnSpc>
                  <a:spcPct val="80000"/>
                </a:lnSpc>
                <a:defRPr sz="4000">
                  <a:solidFill>
                    <a:srgbClr val="FFFFFF"/>
                  </a:solidFill>
                  <a:latin typeface="Roboto Medium"/>
                  <a:ea typeface="Roboto Medium"/>
                  <a:cs typeface="Roboto Medium"/>
                  <a:sym typeface="Roboto Medium"/>
                </a:defRPr>
              </a:lvl1pPr>
            </a:lstStyle>
            <a:p>
              <a:pPr marL="0" marR="0" lvl="0" indent="0" algn="l" defTabSz="914400" rtl="0" eaLnBrk="1" fontAlgn="auto" latinLnBrk="0" hangingPunct="1">
                <a:lnSpc>
                  <a:spcPct val="80000"/>
                </a:lnSpc>
                <a:spcBef>
                  <a:spcPct val="0"/>
                </a:spcBef>
                <a:spcAft>
                  <a:spcPct val="0"/>
                </a:spcAft>
                <a:buClrTx/>
                <a:buSzTx/>
                <a:buFontTx/>
                <a:buNone/>
                <a:defRPr sz="1800">
                  <a:solidFill>
                    <a:srgbClr val="000000"/>
                  </a:solidFill>
                </a:defRPr>
              </a:pPr>
              <a:r>
                <a:rPr kumimoji="0" 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03</a:t>
              </a:r>
              <a:endParaRPr kumimoji="0"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5" name="组合"/>
          <p:cNvGrpSpPr/>
          <p:nvPr/>
        </p:nvGrpSpPr>
        <p:grpSpPr>
          <a:xfrm>
            <a:off x="6622431" y="3942593"/>
            <a:ext cx="989168" cy="1438371"/>
            <a:chOff x="6600632" y="4189031"/>
            <a:chExt cx="989168" cy="1438371"/>
          </a:xfrm>
          <a:solidFill>
            <a:srgbClr val="6AC1C3"/>
          </a:solidFill>
        </p:grpSpPr>
        <p:sp>
          <p:nvSpPr>
            <p:cNvPr id="36" name="任意多边形: 形状 81"/>
            <p:cNvSpPr/>
            <p:nvPr/>
          </p:nvSpPr>
          <p:spPr>
            <a:xfrm>
              <a:off x="6600632" y="4189031"/>
              <a:ext cx="989168" cy="1438371"/>
            </a:xfrm>
            <a:custGeom>
              <a:avLst/>
              <a:gdLst/>
              <a:ahLst/>
              <a:cxnLst>
                <a:cxn ang="0">
                  <a:pos x="wd2" y="hd2"/>
                </a:cxn>
                <a:cxn ang="5400000">
                  <a:pos x="wd2" y="hd2"/>
                </a:cxn>
                <a:cxn ang="10800000">
                  <a:pos x="wd2" y="hd2"/>
                </a:cxn>
                <a:cxn ang="16200000">
                  <a:pos x="wd2" y="hd2"/>
                </a:cxn>
              </a:cxnLst>
              <a:rect l="0" t="0" r="r" b="b"/>
              <a:pathLst>
                <a:path w="21600" h="21600" extrusionOk="0">
                  <a:moveTo>
                    <a:pt x="12946" y="20012"/>
                  </a:moveTo>
                  <a:cubicBezTo>
                    <a:pt x="12946" y="19923"/>
                    <a:pt x="12929" y="19837"/>
                    <a:pt x="12908" y="19751"/>
                  </a:cubicBezTo>
                  <a:cubicBezTo>
                    <a:pt x="12912" y="19751"/>
                    <a:pt x="12916" y="19751"/>
                    <a:pt x="12920" y="19751"/>
                  </a:cubicBezTo>
                  <a:cubicBezTo>
                    <a:pt x="12695" y="19181"/>
                    <a:pt x="12753" y="18659"/>
                    <a:pt x="13007" y="18227"/>
                  </a:cubicBezTo>
                  <a:lnTo>
                    <a:pt x="21600" y="18227"/>
                  </a:lnTo>
                  <a:lnTo>
                    <a:pt x="21600" y="12403"/>
                  </a:lnTo>
                  <a:cubicBezTo>
                    <a:pt x="21016" y="12226"/>
                    <a:pt x="20413" y="12207"/>
                    <a:pt x="19924" y="12268"/>
                  </a:cubicBezTo>
                  <a:cubicBezTo>
                    <a:pt x="19618" y="12371"/>
                    <a:pt x="19278" y="12434"/>
                    <a:pt x="18914" y="12434"/>
                  </a:cubicBezTo>
                  <a:cubicBezTo>
                    <a:pt x="17639" y="12434"/>
                    <a:pt x="16605" y="11723"/>
                    <a:pt x="16605" y="10846"/>
                  </a:cubicBezTo>
                  <a:cubicBezTo>
                    <a:pt x="16605" y="9969"/>
                    <a:pt x="17639" y="9258"/>
                    <a:pt x="18914" y="9258"/>
                  </a:cubicBezTo>
                  <a:cubicBezTo>
                    <a:pt x="19044" y="9258"/>
                    <a:pt x="19169" y="9270"/>
                    <a:pt x="19293" y="9285"/>
                  </a:cubicBezTo>
                  <a:cubicBezTo>
                    <a:pt x="19293" y="9282"/>
                    <a:pt x="19293" y="9279"/>
                    <a:pt x="19293" y="9276"/>
                  </a:cubicBezTo>
                  <a:cubicBezTo>
                    <a:pt x="20163" y="9439"/>
                    <a:pt x="20956" y="9388"/>
                    <a:pt x="21600" y="9191"/>
                  </a:cubicBezTo>
                  <a:lnTo>
                    <a:pt x="21600" y="3373"/>
                  </a:lnTo>
                  <a:lnTo>
                    <a:pt x="13007" y="3373"/>
                  </a:lnTo>
                  <a:cubicBezTo>
                    <a:pt x="12753" y="2941"/>
                    <a:pt x="12695" y="2419"/>
                    <a:pt x="12920" y="1849"/>
                  </a:cubicBezTo>
                  <a:cubicBezTo>
                    <a:pt x="12916" y="1849"/>
                    <a:pt x="12912" y="1849"/>
                    <a:pt x="12908" y="1849"/>
                  </a:cubicBezTo>
                  <a:cubicBezTo>
                    <a:pt x="12929" y="1763"/>
                    <a:pt x="12946" y="1677"/>
                    <a:pt x="12946" y="1588"/>
                  </a:cubicBezTo>
                  <a:cubicBezTo>
                    <a:pt x="12946" y="711"/>
                    <a:pt x="11912" y="0"/>
                    <a:pt x="10637" y="0"/>
                  </a:cubicBezTo>
                  <a:cubicBezTo>
                    <a:pt x="9362" y="0"/>
                    <a:pt x="8329" y="711"/>
                    <a:pt x="8329" y="1588"/>
                  </a:cubicBezTo>
                  <a:cubicBezTo>
                    <a:pt x="8329" y="1838"/>
                    <a:pt x="8420" y="2072"/>
                    <a:pt x="8571" y="2283"/>
                  </a:cubicBezTo>
                  <a:cubicBezTo>
                    <a:pt x="8654" y="2601"/>
                    <a:pt x="8635" y="2991"/>
                    <a:pt x="8413" y="3373"/>
                  </a:cubicBezTo>
                  <a:lnTo>
                    <a:pt x="0" y="3373"/>
                  </a:lnTo>
                  <a:lnTo>
                    <a:pt x="0" y="9238"/>
                  </a:lnTo>
                  <a:cubicBezTo>
                    <a:pt x="435" y="9313"/>
                    <a:pt x="861" y="9312"/>
                    <a:pt x="1225" y="9267"/>
                  </a:cubicBezTo>
                  <a:cubicBezTo>
                    <a:pt x="1531" y="9164"/>
                    <a:pt x="1871" y="9100"/>
                    <a:pt x="2235" y="9100"/>
                  </a:cubicBezTo>
                  <a:cubicBezTo>
                    <a:pt x="3510" y="9100"/>
                    <a:pt x="4544" y="9811"/>
                    <a:pt x="4544" y="10688"/>
                  </a:cubicBezTo>
                  <a:cubicBezTo>
                    <a:pt x="4544" y="11565"/>
                    <a:pt x="3510" y="12276"/>
                    <a:pt x="2235" y="12276"/>
                  </a:cubicBezTo>
                  <a:cubicBezTo>
                    <a:pt x="2105" y="12276"/>
                    <a:pt x="1980" y="12264"/>
                    <a:pt x="1856" y="12250"/>
                  </a:cubicBezTo>
                  <a:cubicBezTo>
                    <a:pt x="1856" y="12253"/>
                    <a:pt x="1856" y="12255"/>
                    <a:pt x="1856" y="12258"/>
                  </a:cubicBezTo>
                  <a:cubicBezTo>
                    <a:pt x="1179" y="12132"/>
                    <a:pt x="550" y="12136"/>
                    <a:pt x="0" y="12235"/>
                  </a:cubicBezTo>
                  <a:lnTo>
                    <a:pt x="0" y="18227"/>
                  </a:lnTo>
                  <a:lnTo>
                    <a:pt x="8413" y="18227"/>
                  </a:lnTo>
                  <a:cubicBezTo>
                    <a:pt x="8635" y="18609"/>
                    <a:pt x="8654" y="18999"/>
                    <a:pt x="8571" y="19317"/>
                  </a:cubicBezTo>
                  <a:cubicBezTo>
                    <a:pt x="8420" y="19528"/>
                    <a:pt x="8329" y="19762"/>
                    <a:pt x="8329" y="20012"/>
                  </a:cubicBezTo>
                  <a:cubicBezTo>
                    <a:pt x="8329" y="20889"/>
                    <a:pt x="9362" y="21600"/>
                    <a:pt x="10637" y="21600"/>
                  </a:cubicBezTo>
                  <a:cubicBezTo>
                    <a:pt x="11912" y="21600"/>
                    <a:pt x="12946" y="20889"/>
                    <a:pt x="12946" y="20012"/>
                  </a:cubicBezTo>
                  <a:close/>
                </a:path>
              </a:pathLst>
            </a:custGeom>
            <a:grpFill/>
            <a:ln>
              <a:noFill/>
            </a:ln>
            <a:effectLst>
              <a:outerShdw blurRad="63500" algn="ctr" rotWithShape="0">
                <a:prstClr val="black">
                  <a:alpha val="40000"/>
                </a:prstClr>
              </a:outerShdw>
            </a:effec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sz="1600" b="0" i="0" u="none" strike="noStrike" kern="1200" cap="none" spc="0" normalizeH="0" baseline="0" noProof="0">
                <a:ln>
                  <a:noFill/>
                </a:ln>
                <a:solidFill>
                  <a:srgbClr val="3FB793"/>
                </a:solidFill>
                <a:effectLst/>
                <a:uLnTx/>
                <a:uFillTx/>
                <a:latin typeface="微软雅黑" panose="020B0503020204020204" pitchFamily="34" charset="-122"/>
                <a:ea typeface="微软雅黑" panose="020B0503020204020204" pitchFamily="34" charset="-122"/>
                <a:cs typeface="+mn-cs"/>
                <a:sym typeface="+mn-lt"/>
              </a:endParaRPr>
            </a:p>
          </p:txBody>
        </p:sp>
        <p:sp>
          <p:nvSpPr>
            <p:cNvPr id="37" name="文本框 65"/>
            <p:cNvSpPr/>
            <p:nvPr/>
          </p:nvSpPr>
          <p:spPr>
            <a:xfrm>
              <a:off x="6921621" y="4715195"/>
              <a:ext cx="413575" cy="346762"/>
            </a:xfrm>
            <a:prstGeom prst="rect">
              <a:avLst/>
            </a:prstGeom>
            <a:grpFill/>
            <a:ln w="12700">
              <a:miter lim="400000"/>
            </a:ln>
          </p:spPr>
          <p:txBody>
            <a:bodyPr wrap="none" lIns="25400" tIns="25400" rIns="25400" bIns="25400" anchor="ctr">
              <a:spAutoFit/>
            </a:bodyPr>
            <a:lstStyle>
              <a:lvl1pPr defTabSz="914400">
                <a:lnSpc>
                  <a:spcPct val="80000"/>
                </a:lnSpc>
                <a:defRPr sz="4000">
                  <a:solidFill>
                    <a:srgbClr val="FFFFFF"/>
                  </a:solidFill>
                  <a:latin typeface="Roboto Medium"/>
                  <a:ea typeface="Roboto Medium"/>
                  <a:cs typeface="Roboto Medium"/>
                  <a:sym typeface="Roboto Medium"/>
                </a:defRPr>
              </a:lvl1pPr>
            </a:lstStyle>
            <a:p>
              <a:pPr marL="0" marR="0" lvl="0" indent="0" algn="l" defTabSz="914400" rtl="0" eaLnBrk="1" fontAlgn="auto" latinLnBrk="0" hangingPunct="1">
                <a:lnSpc>
                  <a:spcPct val="80000"/>
                </a:lnSpc>
                <a:spcBef>
                  <a:spcPct val="0"/>
                </a:spcBef>
                <a:spcAft>
                  <a:spcPct val="0"/>
                </a:spcAft>
                <a:buClrTx/>
                <a:buSzTx/>
                <a:buFontTx/>
                <a:buNone/>
                <a:defRPr sz="1800">
                  <a:solidFill>
                    <a:srgbClr val="000000"/>
                  </a:solidFill>
                </a:defRPr>
              </a:pPr>
              <a:r>
                <a:rPr kumimoji="0" lang="en-US"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04</a:t>
              </a:r>
              <a:endParaRPr kumimoji="0"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38" name="图片 3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114141" y="4732169"/>
            <a:ext cx="2396043" cy="2175411"/>
          </a:xfrm>
          <a:prstGeom prst="rect">
            <a:avLst/>
          </a:prstGeom>
        </p:spPr>
      </p:pic>
      <p:sp>
        <p:nvSpPr>
          <p:cNvPr id="3" name="矩形 2"/>
          <p:cNvSpPr/>
          <p:nvPr/>
        </p:nvSpPr>
        <p:spPr>
          <a:xfrm>
            <a:off x="5879091" y="2104078"/>
            <a:ext cx="3762568" cy="523220"/>
          </a:xfrm>
          <a:prstGeom prst="rect">
            <a:avLst/>
          </a:prstGeom>
        </p:spPr>
        <p:txBody>
          <a:bodyPr wrap="none">
            <a:spAutoFit/>
          </a:bodyPr>
          <a:lstStyle/>
          <a:p>
            <a:pPr lvl="0" algn="ctr">
              <a:defRPr/>
            </a:pPr>
            <a:r>
              <a:rPr lang="zh-CN" altLang="en-US" sz="2800" b="1" spc="300">
                <a:solidFill>
                  <a:schemeClr val="tx1">
                    <a:lumMod val="85000"/>
                    <a:lumOff val="15000"/>
                  </a:schemeClr>
                </a:solidFill>
                <a:latin typeface="Adobe Arabic"/>
                <a:ea typeface="微软雅黑"/>
                <a:cs typeface="+mn-ea"/>
                <a:sym typeface="+mn-lt"/>
              </a:rPr>
              <a:t>如何培养品牌忠诚度</a:t>
            </a:r>
            <a:endParaRPr lang="zh-CN" altLang="en-US" sz="1600" b="1" spc="300">
              <a:solidFill>
                <a:schemeClr val="tx1">
                  <a:lumMod val="85000"/>
                  <a:lumOff val="15000"/>
                </a:schemeClr>
              </a:solidFill>
              <a:latin typeface="Adobe Arabic"/>
              <a:ea typeface="微软雅黑"/>
              <a:cs typeface="+mn-ea"/>
              <a:sym typeface="+mn-lt"/>
            </a:endParaRPr>
          </a:p>
        </p:txBody>
      </p:sp>
    </p:spTree>
    <p:extLst>
      <p:ext uri="{BB962C8B-B14F-4D97-AF65-F5344CB8AC3E}">
        <p14:creationId xmlns:p14="http://schemas.microsoft.com/office/powerpoint/2010/main" val="240445503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rLs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rLs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4"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rLst="">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5"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rLst="">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rLst="">
                                      <p:cBhvr>
                                        <p:cTn id="33" dur="500"/>
                                        <p:tgtEl>
                                          <p:spTgt spid="26"/>
                                        </p:tgtEl>
                                      </p:cBhvr>
                                    </p:animEffect>
                                  </p:childTnLst>
                                </p:cTn>
                              </p:par>
                              <p:par>
                                <p:cTn id="34" presetID="53"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rLst="">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7905"/>
                                        </p:tgtEl>
                                        <p:attrNameLst>
                                          <p:attrName>style.visibility</p:attrName>
                                        </p:attrNameLst>
                                      </p:cBhvr>
                                      <p:to>
                                        <p:strVal val="visible"/>
                                      </p:to>
                                    </p:set>
                                    <p:animEffect transition="in" filter="fade" prLst="">
                                      <p:cBhvr>
                                        <p:cTn id="43" dur="500"/>
                                        <p:tgtEl>
                                          <p:spTgt spid="37905"/>
                                        </p:tgtEl>
                                      </p:cBhvr>
                                    </p:animEffect>
                                  </p:childTnLst>
                                </p:cTn>
                              </p:par>
                              <p:par>
                                <p:cTn id="44" presetID="10" presetClass="entr" presetSubtype="0" fill="hold" grpId="1" nodeType="withEffect">
                                  <p:stCondLst>
                                    <p:cond delay="0"/>
                                  </p:stCondLst>
                                  <p:childTnLst>
                                    <p:set>
                                      <p:cBhvr>
                                        <p:cTn id="45" dur="1" fill="hold">
                                          <p:stCondLst>
                                            <p:cond delay="0"/>
                                          </p:stCondLst>
                                        </p:cTn>
                                        <p:tgtEl>
                                          <p:spTgt spid="37906"/>
                                        </p:tgtEl>
                                        <p:attrNameLst>
                                          <p:attrName>style.visibility</p:attrName>
                                        </p:attrNameLst>
                                      </p:cBhvr>
                                      <p:to>
                                        <p:strVal val="visible"/>
                                      </p:to>
                                    </p:set>
                                    <p:animEffect transition="in" filter="fade" prLst="">
                                      <p:cBhvr>
                                        <p:cTn id="46" dur="500"/>
                                        <p:tgtEl>
                                          <p:spTgt spid="37906"/>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rLst="">
                                      <p:cBhvr>
                                        <p:cTn id="53" dur="500"/>
                                        <p:tgtEl>
                                          <p:spTgt spid="35"/>
                                        </p:tgtEl>
                                      </p:cBhvr>
                                    </p:animEffect>
                                  </p:childTnLst>
                                </p:cTn>
                              </p:par>
                              <p:par>
                                <p:cTn id="54" presetID="53"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rLst="">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2" nodeType="clickEffect">
                                  <p:stCondLst>
                                    <p:cond delay="0"/>
                                  </p:stCondLst>
                                  <p:childTnLst>
                                    <p:set>
                                      <p:cBhvr>
                                        <p:cTn id="62" dur="1" fill="hold">
                                          <p:stCondLst>
                                            <p:cond delay="0"/>
                                          </p:stCondLst>
                                        </p:cTn>
                                        <p:tgtEl>
                                          <p:spTgt spid="37907"/>
                                        </p:tgtEl>
                                        <p:attrNameLst>
                                          <p:attrName>style.visibility</p:attrName>
                                        </p:attrNameLst>
                                      </p:cBhvr>
                                      <p:to>
                                        <p:strVal val="visible"/>
                                      </p:to>
                                    </p:set>
                                    <p:animEffect transition="in" filter="fade" prLst="">
                                      <p:cBhvr>
                                        <p:cTn id="63" dur="500"/>
                                        <p:tgtEl>
                                          <p:spTgt spid="37907"/>
                                        </p:tgtEl>
                                      </p:cBhvr>
                                    </p:animEffect>
                                  </p:childTnLst>
                                </p:cTn>
                              </p:par>
                              <p:par>
                                <p:cTn id="64" presetID="10" presetClass="entr" presetSubtype="0" fill="hold" grpId="3" nodeType="withEffect">
                                  <p:stCondLst>
                                    <p:cond delay="0"/>
                                  </p:stCondLst>
                                  <p:childTnLst>
                                    <p:set>
                                      <p:cBhvr>
                                        <p:cTn id="65" dur="1" fill="hold">
                                          <p:stCondLst>
                                            <p:cond delay="0"/>
                                          </p:stCondLst>
                                        </p:cTn>
                                        <p:tgtEl>
                                          <p:spTgt spid="37908"/>
                                        </p:tgtEl>
                                        <p:attrNameLst>
                                          <p:attrName>style.visibility</p:attrName>
                                        </p:attrNameLst>
                                      </p:cBhvr>
                                      <p:to>
                                        <p:strVal val="visible"/>
                                      </p:to>
                                    </p:set>
                                    <p:animEffect transition="in" filter="fade" prLst="">
                                      <p:cBhvr>
                                        <p:cTn id="66" dur="500"/>
                                        <p:tgtEl>
                                          <p:spTgt spid="37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5" grpId="0"/>
      <p:bldP spid="37906" grpId="1"/>
      <p:bldP spid="37907" grpId="2"/>
      <p:bldP spid="37908" grpId="3"/>
      <p:bldP spid="25" grpId="4" animBg="1"/>
      <p:bldP spid="3" grpId="5"/>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539753" y="1804962"/>
            <a:ext cx="6779967" cy="3038585"/>
          </a:xfrm>
          <a:prstGeom prst="rect">
            <a:avLst/>
          </a:prstGeom>
        </p:spPr>
      </p:pic>
      <p:sp>
        <p:nvSpPr>
          <p:cNvPr id="13" name="矩形 12"/>
          <p:cNvSpPr/>
          <p:nvPr/>
        </p:nvSpPr>
        <p:spPr>
          <a:xfrm>
            <a:off x="931657" y="2674687"/>
            <a:ext cx="6779967" cy="2168861"/>
          </a:xfrm>
          <a:prstGeom prst="rect">
            <a:avLst/>
          </a:prstGeom>
          <a:solidFill>
            <a:srgbClr val="6AC1C3"/>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sp>
        <p:nvSpPr>
          <p:cNvPr id="38921" name="TextBox 6"/>
          <p:cNvSpPr>
            <a:spLocks noChangeArrowheads="1"/>
          </p:cNvSpPr>
          <p:nvPr/>
        </p:nvSpPr>
        <p:spPr>
          <a:xfrm>
            <a:off x="1147937" y="5283858"/>
            <a:ext cx="9840146" cy="8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从市场的角度来说，传递品牌价值的过程就是培育品牌资产的过程，品牌价值提升也将会促进品牌资产的累积</a:t>
            </a:r>
          </a:p>
        </p:txBody>
      </p:sp>
      <p:grpSp>
        <p:nvGrpSpPr>
          <p:cNvPr id="5" name="组合"/>
          <p:cNvGrpSpPr/>
          <p:nvPr/>
        </p:nvGrpSpPr>
        <p:grpSpPr>
          <a:xfrm>
            <a:off x="371122" y="276376"/>
            <a:ext cx="6143855" cy="646705"/>
            <a:chOff x="371122" y="276376"/>
            <a:chExt cx="6143855" cy="646705"/>
          </a:xfrm>
        </p:grpSpPr>
        <p:sp>
          <p:nvSpPr>
            <p:cNvPr id="6" name="矩形 5"/>
            <p:cNvSpPr/>
            <p:nvPr/>
          </p:nvSpPr>
          <p:spPr>
            <a:xfrm>
              <a:off x="1162230" y="351200"/>
              <a:ext cx="5352747" cy="523220"/>
            </a:xfrm>
            <a:prstGeom prst="rect">
              <a:avLst/>
            </a:prstGeom>
          </p:spPr>
          <p:txBody>
            <a:bodyPr wrap="none">
              <a:spAutoFit/>
            </a:bodyPr>
            <a:lstStyle/>
            <a:p>
              <a:r>
                <a:rPr lang="zh-CN" altLang="en-US" sz="2800" b="1" spc="300">
                  <a:solidFill>
                    <a:prstClr val="black"/>
                  </a:solidFill>
                  <a:latin typeface="微软雅黑" panose="020B0503020204020204" pitchFamily="34" charset="-122"/>
                  <a:ea typeface="微软雅黑" panose="020B0503020204020204" pitchFamily="34" charset="-122"/>
                  <a:cs typeface="+mn-ea"/>
                  <a:sym typeface="+mn-lt"/>
                </a:rPr>
                <a:t>品牌价值与品牌资产二者关系</a:t>
              </a:r>
              <a:endParaRPr lang="zh-CN" altLang="en-US" sz="2800" b="1" spc="300">
                <a:latin typeface="微软雅黑" panose="020B0503020204020204" pitchFamily="34" charset="-122"/>
                <a:ea typeface="微软雅黑" panose="020B0503020204020204" pitchFamily="34" charset="-122"/>
              </a:endParaRPr>
            </a:p>
          </p:txBody>
        </p:sp>
        <p:grpSp>
          <p:nvGrpSpPr>
            <p:cNvPr id="7" name="组合"/>
            <p:cNvGrpSpPr/>
            <p:nvPr/>
          </p:nvGrpSpPr>
          <p:grpSpPr>
            <a:xfrm>
              <a:off x="371122" y="276376"/>
              <a:ext cx="705826" cy="646705"/>
              <a:chOff x="371122" y="276376"/>
              <a:chExt cx="705826" cy="646705"/>
            </a:xfrm>
          </p:grpSpPr>
          <p:grpSp>
            <p:nvGrpSpPr>
              <p:cNvPr id="8" name="组合 7"/>
              <p:cNvGrpSpPr/>
              <p:nvPr/>
            </p:nvGrpSpPr>
            <p:grpSpPr>
              <a:xfrm>
                <a:off x="371122" y="276376"/>
                <a:ext cx="705826" cy="646705"/>
                <a:chOff x="1037872" y="790726"/>
                <a:chExt cx="705826" cy="646705"/>
              </a:xfrm>
            </p:grpSpPr>
            <p:sp>
              <p:nvSpPr>
                <p:cNvPr id="11"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9"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02</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 name="矩形 1"/>
          <p:cNvSpPr/>
          <p:nvPr/>
        </p:nvSpPr>
        <p:spPr>
          <a:xfrm>
            <a:off x="3721969" y="3187999"/>
            <a:ext cx="3834052" cy="114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b="1">
                <a:solidFill>
                  <a:schemeClr val="bg1"/>
                </a:solidFill>
                <a:latin typeface="Adobe Arabic"/>
                <a:ea typeface="微软雅黑"/>
                <a:cs typeface="+mn-ea"/>
                <a:sym typeface="+mn-lt"/>
              </a:rPr>
              <a:t>从财务的角度来说，品牌价值则就是品牌作为一种无形资产（品牌资产），它的价值的货币表现。</a:t>
            </a:r>
            <a:endParaRPr lang="zh-CN" altLang="en-US" b="1">
              <a:solidFill>
                <a:schemeClr val="bg1"/>
              </a:solidFill>
              <a:latin typeface="Adobe Arabic"/>
              <a:ea typeface="微软雅黑"/>
              <a:cs typeface="+mn-ea"/>
            </a:endParaRPr>
          </a:p>
        </p:txBody>
      </p:sp>
      <p:sp>
        <p:nvSpPr>
          <p:cNvPr id="18" name="任意多边形: 形状 17"/>
          <p:cNvSpPr/>
          <p:nvPr/>
        </p:nvSpPr>
        <p:spPr>
          <a:xfrm>
            <a:off x="681393" y="1995770"/>
            <a:ext cx="823161" cy="1886647"/>
          </a:xfrm>
          <a:custGeom>
            <a:avLst/>
            <a:gdLst>
              <a:gd name="connsiteX0" fmla="*/ 0 w 2144250"/>
              <a:gd name="connsiteY0" fmla="*/ 0 h 4914524"/>
              <a:gd name="connsiteX1" fmla="*/ 2144250 w 2144250"/>
              <a:gd name="connsiteY1" fmla="*/ 0 h 4914524"/>
              <a:gd name="connsiteX2" fmla="*/ 2144250 w 2144250"/>
              <a:gd name="connsiteY2" fmla="*/ 4914524 h 4914524"/>
              <a:gd name="connsiteX3" fmla="*/ 0 w 2144250"/>
              <a:gd name="connsiteY3" fmla="*/ 4914524 h 4914524"/>
            </a:gdLst>
            <a:ahLst/>
            <a:cxnLst>
              <a:cxn ang="0">
                <a:pos x="connsiteX0" y="connsiteY0"/>
              </a:cxn>
              <a:cxn ang="0">
                <a:pos x="connsiteX1" y="connsiteY1"/>
              </a:cxn>
              <a:cxn ang="0">
                <a:pos x="connsiteX2" y="connsiteY2"/>
              </a:cxn>
              <a:cxn ang="0">
                <a:pos x="connsiteX3" y="connsiteY3"/>
              </a:cxn>
            </a:cxnLst>
            <a:rect l="l" t="t" r="r" b="b"/>
            <a:pathLst>
              <a:path w="2144250" h="4914524">
                <a:moveTo>
                  <a:pt x="0" y="0"/>
                </a:moveTo>
                <a:lnTo>
                  <a:pt x="2144250" y="0"/>
                </a:lnTo>
                <a:lnTo>
                  <a:pt x="2144250" y="4914524"/>
                </a:lnTo>
                <a:lnTo>
                  <a:pt x="0" y="4914524"/>
                </a:lnTo>
                <a:close/>
              </a:path>
            </a:pathLst>
          </a:cu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wrap="square" anchor="ctr">
            <a:noAutofit/>
          </a:body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sp>
        <p:nvSpPr>
          <p:cNvPr id="21" name="任意多边形: 形状 20"/>
          <p:cNvSpPr/>
          <p:nvPr/>
        </p:nvSpPr>
        <p:spPr>
          <a:xfrm>
            <a:off x="1621350" y="2217257"/>
            <a:ext cx="823160" cy="1886647"/>
          </a:xfrm>
          <a:custGeom>
            <a:avLst/>
            <a:gdLst>
              <a:gd name="connsiteX0" fmla="*/ 0 w 2144249"/>
              <a:gd name="connsiteY0" fmla="*/ 0 h 4914524"/>
              <a:gd name="connsiteX1" fmla="*/ 2144249 w 2144249"/>
              <a:gd name="connsiteY1" fmla="*/ 0 h 4914524"/>
              <a:gd name="connsiteX2" fmla="*/ 2144249 w 2144249"/>
              <a:gd name="connsiteY2" fmla="*/ 4914524 h 4914524"/>
              <a:gd name="connsiteX3" fmla="*/ 0 w 2144249"/>
              <a:gd name="connsiteY3" fmla="*/ 4914524 h 4914524"/>
            </a:gdLst>
            <a:ahLst/>
            <a:cxnLst>
              <a:cxn ang="0">
                <a:pos x="connsiteX0" y="connsiteY0"/>
              </a:cxn>
              <a:cxn ang="0">
                <a:pos x="connsiteX1" y="connsiteY1"/>
              </a:cxn>
              <a:cxn ang="0">
                <a:pos x="connsiteX2" y="connsiteY2"/>
              </a:cxn>
              <a:cxn ang="0">
                <a:pos x="connsiteX3" y="connsiteY3"/>
              </a:cxn>
            </a:cxnLst>
            <a:rect l="l" t="t" r="r" b="b"/>
            <a:pathLst>
              <a:path w="2144249" h="4914524">
                <a:moveTo>
                  <a:pt x="0" y="0"/>
                </a:moveTo>
                <a:lnTo>
                  <a:pt x="2144249" y="0"/>
                </a:lnTo>
                <a:lnTo>
                  <a:pt x="2144249" y="4914524"/>
                </a:lnTo>
                <a:lnTo>
                  <a:pt x="0" y="4914524"/>
                </a:lnTo>
                <a:close/>
              </a:path>
            </a:pathLst>
          </a:cu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wrap="square" anchor="ctr">
            <a:noAutofit/>
          </a:body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sp>
        <p:nvSpPr>
          <p:cNvPr id="24" name="任意多边形: 形状 23"/>
          <p:cNvSpPr/>
          <p:nvPr/>
        </p:nvSpPr>
        <p:spPr>
          <a:xfrm>
            <a:off x="2610573" y="1804963"/>
            <a:ext cx="823161" cy="1886647"/>
          </a:xfrm>
          <a:custGeom>
            <a:avLst/>
            <a:gdLst>
              <a:gd name="connsiteX0" fmla="*/ 0 w 2144250"/>
              <a:gd name="connsiteY0" fmla="*/ 0 h 4914524"/>
              <a:gd name="connsiteX1" fmla="*/ 2144250 w 2144250"/>
              <a:gd name="connsiteY1" fmla="*/ 0 h 4914524"/>
              <a:gd name="connsiteX2" fmla="*/ 2144250 w 2144250"/>
              <a:gd name="connsiteY2" fmla="*/ 4914524 h 4914524"/>
              <a:gd name="connsiteX3" fmla="*/ 0 w 2144250"/>
              <a:gd name="connsiteY3" fmla="*/ 4914524 h 4914524"/>
            </a:gdLst>
            <a:ahLst/>
            <a:cxnLst>
              <a:cxn ang="0">
                <a:pos x="connsiteX0" y="connsiteY0"/>
              </a:cxn>
              <a:cxn ang="0">
                <a:pos x="connsiteX1" y="connsiteY1"/>
              </a:cxn>
              <a:cxn ang="0">
                <a:pos x="connsiteX2" y="connsiteY2"/>
              </a:cxn>
              <a:cxn ang="0">
                <a:pos x="connsiteX3" y="connsiteY3"/>
              </a:cxn>
            </a:cxnLst>
            <a:rect l="l" t="t" r="r" b="b"/>
            <a:pathLst>
              <a:path w="2144250" h="4914524">
                <a:moveTo>
                  <a:pt x="0" y="0"/>
                </a:moveTo>
                <a:lnTo>
                  <a:pt x="2144250" y="0"/>
                </a:lnTo>
                <a:lnTo>
                  <a:pt x="2144250" y="4914524"/>
                </a:lnTo>
                <a:lnTo>
                  <a:pt x="0" y="4914524"/>
                </a:lnTo>
                <a:close/>
              </a:path>
            </a:pathLst>
          </a:cu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wrap="square" anchor="ctr">
            <a:noAutofit/>
          </a:body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182513806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rLs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3"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rLst="">
                                      <p:cBhvr>
                                        <p:cTn id="14" dur="500"/>
                                        <p:tgtEl>
                                          <p:spTgt spid="18"/>
                                        </p:tgtEl>
                                      </p:cBhvr>
                                    </p:animEffect>
                                  </p:childTnLst>
                                </p:cTn>
                              </p:par>
                              <p:par>
                                <p:cTn id="15" presetID="53" presetClass="entr" presetSubtype="0" fill="hold" grpId="4"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rLst="">
                                      <p:cBhvr>
                                        <p:cTn id="19" dur="500"/>
                                        <p:tgtEl>
                                          <p:spTgt spid="21"/>
                                        </p:tgtEl>
                                      </p:cBhvr>
                                    </p:animEffect>
                                  </p:childTnLst>
                                </p:cTn>
                              </p:par>
                              <p:par>
                                <p:cTn id="20" presetID="53" presetClass="entr" presetSubtype="0" fill="hold" grpId="5"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rLs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rLst="">
                                      <p:cBhvr>
                                        <p:cTn id="29" dur="500"/>
                                        <p:tgtEl>
                                          <p:spTgt spid="13"/>
                                        </p:tgtEl>
                                      </p:cBhvr>
                                    </p:animEffect>
                                  </p:childTnLst>
                                </p:cTn>
                              </p:par>
                              <p:par>
                                <p:cTn id="30" presetID="22" presetClass="entr" presetSubtype="8" fill="hold" grpId="2"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rLst="">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rLst="">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1" nodeType="clickEffect">
                                  <p:stCondLst>
                                    <p:cond delay="0"/>
                                  </p:stCondLst>
                                  <p:childTnLst>
                                    <p:set>
                                      <p:cBhvr>
                                        <p:cTn id="41" dur="1" fill="hold">
                                          <p:stCondLst>
                                            <p:cond delay="0"/>
                                          </p:stCondLst>
                                        </p:cTn>
                                        <p:tgtEl>
                                          <p:spTgt spid="38921"/>
                                        </p:tgtEl>
                                        <p:attrNameLst>
                                          <p:attrName>style.visibility</p:attrName>
                                        </p:attrNameLst>
                                      </p:cBhvr>
                                      <p:to>
                                        <p:strVal val="visible"/>
                                      </p:to>
                                    </p:set>
                                    <p:animEffect transition="in" filter="fade" prLst="">
                                      <p:cBhvr>
                                        <p:cTn id="42" dur="1000"/>
                                        <p:tgtEl>
                                          <p:spTgt spid="38921"/>
                                        </p:tgtEl>
                                      </p:cBhvr>
                                    </p:animEffect>
                                    <p:anim calcmode="lin" valueType="num">
                                      <p:cBhvr>
                                        <p:cTn id="43" dur="1000" fill="hold"/>
                                        <p:tgtEl>
                                          <p:spTgt spid="38921"/>
                                        </p:tgtEl>
                                        <p:attrNameLst>
                                          <p:attrName>ppt_x</p:attrName>
                                        </p:attrNameLst>
                                      </p:cBhvr>
                                      <p:tavLst>
                                        <p:tav tm="0">
                                          <p:val>
                                            <p:strVal val="#ppt_x"/>
                                          </p:val>
                                        </p:tav>
                                        <p:tav tm="100000">
                                          <p:val>
                                            <p:strVal val="#ppt_x"/>
                                          </p:val>
                                        </p:tav>
                                      </p:tavLst>
                                    </p:anim>
                                    <p:anim calcmode="lin" valueType="num">
                                      <p:cBhvr>
                                        <p:cTn id="44" dur="1000" fill="hold"/>
                                        <p:tgtEl>
                                          <p:spTgt spid="389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921" grpId="1"/>
      <p:bldP spid="2" grpId="2"/>
      <p:bldP spid="18" grpId="3" animBg="1"/>
      <p:bldP spid="21" grpId="4" animBg="1"/>
      <p:bldP spid="24" grpId="5"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9"/>
          <p:cNvSpPr/>
          <p:nvPr/>
        </p:nvSpPr>
        <p:spPr>
          <a:xfrm rot="16200000">
            <a:off x="1096037" y="1148101"/>
            <a:ext cx="4586269" cy="458627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0462708" y="437091"/>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27"/>
          <p:cNvSpPr>
            <a:spLocks noChangeArrowheads="1"/>
          </p:cNvSpPr>
          <p:nvPr/>
        </p:nvSpPr>
        <p:spPr>
          <a:xfrm>
            <a:off x="10563580" y="437091"/>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LOGO</a:t>
            </a:r>
            <a:endParaRPr kumimoji="0" lang="zh-CN"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任意多边形: 形状 23"/>
          <p:cNvSpPr>
            <a:spLocks noChangeAspect="1"/>
          </p:cNvSpPr>
          <p:nvPr/>
        </p:nvSpPr>
        <p:spPr>
          <a:xfrm rot="10800000" flipV="1">
            <a:off x="1298811" y="1460265"/>
            <a:ext cx="4179461" cy="3952266"/>
          </a:xfrm>
          <a:custGeom>
            <a:avLst/>
            <a:gdLst>
              <a:gd name="connsiteX0" fmla="*/ 2573600 w 3968540"/>
              <a:gd name="connsiteY0" fmla="*/ 0 h 4385308"/>
              <a:gd name="connsiteX1" fmla="*/ 1364330 w 3968540"/>
              <a:gd name="connsiteY1" fmla="*/ 0 h 4385308"/>
              <a:gd name="connsiteX2" fmla="*/ 1149228 w 3968540"/>
              <a:gd name="connsiteY2" fmla="*/ 72605 h 4385308"/>
              <a:gd name="connsiteX3" fmla="*/ 1147722 w 3968540"/>
              <a:gd name="connsiteY3" fmla="*/ 73978 h 4385308"/>
              <a:gd name="connsiteX4" fmla="*/ 1120684 w 3968540"/>
              <a:gd name="connsiteY4" fmla="*/ 82833 h 4385308"/>
              <a:gd name="connsiteX5" fmla="*/ 993417 w 3968540"/>
              <a:gd name="connsiteY5" fmla="*/ 176220 h 4385308"/>
              <a:gd name="connsiteX6" fmla="*/ 138333 w 3968540"/>
              <a:gd name="connsiteY6" fmla="*/ 1121102 h 4385308"/>
              <a:gd name="connsiteX7" fmla="*/ 32693 w 3968540"/>
              <a:gd name="connsiteY7" fmla="*/ 1340513 h 4385308"/>
              <a:gd name="connsiteX8" fmla="*/ 31496 w 3968540"/>
              <a:gd name="connsiteY8" fmla="*/ 1354321 h 4385308"/>
              <a:gd name="connsiteX9" fmla="*/ 30232 w 3968540"/>
              <a:gd name="connsiteY9" fmla="*/ 1356893 h 4385308"/>
              <a:gd name="connsiteX10" fmla="*/ 0 w 3968540"/>
              <a:gd name="connsiteY10" fmla="*/ 1522370 h 4385308"/>
              <a:gd name="connsiteX11" fmla="*/ 0 w 3968540"/>
              <a:gd name="connsiteY11" fmla="*/ 2858635 h 4385308"/>
              <a:gd name="connsiteX12" fmla="*/ 30232 w 3968540"/>
              <a:gd name="connsiteY12" fmla="*/ 3024112 h 4385308"/>
              <a:gd name="connsiteX13" fmla="*/ 30589 w 3968540"/>
              <a:gd name="connsiteY13" fmla="*/ 3024837 h 4385308"/>
              <a:gd name="connsiteX14" fmla="*/ 32692 w 3968540"/>
              <a:gd name="connsiteY14" fmla="*/ 3049087 h 4385308"/>
              <a:gd name="connsiteX15" fmla="*/ 138332 w 3968540"/>
              <a:gd name="connsiteY15" fmla="*/ 3268499 h 4385308"/>
              <a:gd name="connsiteX16" fmla="*/ 993415 w 3968540"/>
              <a:gd name="connsiteY16" fmla="*/ 4213383 h 4385308"/>
              <a:gd name="connsiteX17" fmla="*/ 1120683 w 3968540"/>
              <a:gd name="connsiteY17" fmla="*/ 4306769 h 4385308"/>
              <a:gd name="connsiteX18" fmla="*/ 1161767 w 3968540"/>
              <a:gd name="connsiteY18" fmla="*/ 4320224 h 4385308"/>
              <a:gd name="connsiteX19" fmla="*/ 1214579 w 3968540"/>
              <a:gd name="connsiteY19" fmla="*/ 4351899 h 4385308"/>
              <a:gd name="connsiteX20" fmla="*/ 1364330 w 3968540"/>
              <a:gd name="connsiteY20" fmla="*/ 4385308 h 4385308"/>
              <a:gd name="connsiteX21" fmla="*/ 2573600 w 3968540"/>
              <a:gd name="connsiteY21" fmla="*/ 4385308 h 4385308"/>
              <a:gd name="connsiteX22" fmla="*/ 2723351 w 3968540"/>
              <a:gd name="connsiteY22" fmla="*/ 4351899 h 4385308"/>
              <a:gd name="connsiteX23" fmla="*/ 2745198 w 3968540"/>
              <a:gd name="connsiteY23" fmla="*/ 4338796 h 4385308"/>
              <a:gd name="connsiteX24" fmla="*/ 2745955 w 3968540"/>
              <a:gd name="connsiteY24" fmla="*/ 4338716 h 4385308"/>
              <a:gd name="connsiteX25" fmla="*/ 2944514 w 3968540"/>
              <a:gd name="connsiteY25" fmla="*/ 4221983 h 4385308"/>
              <a:gd name="connsiteX26" fmla="*/ 3799598 w 3968540"/>
              <a:gd name="connsiteY26" fmla="*/ 3277099 h 4385308"/>
              <a:gd name="connsiteX27" fmla="*/ 3884109 w 3968540"/>
              <a:gd name="connsiteY27" fmla="*/ 3136466 h 4385308"/>
              <a:gd name="connsiteX28" fmla="*/ 3890413 w 3968540"/>
              <a:gd name="connsiteY28" fmla="*/ 3112963 h 4385308"/>
              <a:gd name="connsiteX29" fmla="*/ 3902835 w 3968540"/>
              <a:gd name="connsiteY29" fmla="*/ 3096326 h 4385308"/>
              <a:gd name="connsiteX30" fmla="*/ 3968540 w 3968540"/>
              <a:gd name="connsiteY30" fmla="*/ 2858635 h 4385308"/>
              <a:gd name="connsiteX31" fmla="*/ 3968540 w 3968540"/>
              <a:gd name="connsiteY31" fmla="*/ 1522370 h 4385308"/>
              <a:gd name="connsiteX32" fmla="*/ 3902835 w 3968540"/>
              <a:gd name="connsiteY32" fmla="*/ 1284679 h 4385308"/>
              <a:gd name="connsiteX33" fmla="*/ 3886813 w 3968540"/>
              <a:gd name="connsiteY33" fmla="*/ 1263220 h 4385308"/>
              <a:gd name="connsiteX34" fmla="*/ 3884108 w 3968540"/>
              <a:gd name="connsiteY34" fmla="*/ 1253135 h 4385308"/>
              <a:gd name="connsiteX35" fmla="*/ 3799597 w 3968540"/>
              <a:gd name="connsiteY35" fmla="*/ 1112502 h 4385308"/>
              <a:gd name="connsiteX36" fmla="*/ 2944513 w 3968540"/>
              <a:gd name="connsiteY36" fmla="*/ 167620 h 4385308"/>
              <a:gd name="connsiteX37" fmla="*/ 2817245 w 3968540"/>
              <a:gd name="connsiteY37" fmla="*/ 74233 h 4385308"/>
              <a:gd name="connsiteX38" fmla="*/ 2760353 w 3968540"/>
              <a:gd name="connsiteY38" fmla="*/ 55602 h 4385308"/>
              <a:gd name="connsiteX39" fmla="*/ 2723351 w 3968540"/>
              <a:gd name="connsiteY39" fmla="*/ 33409 h 4385308"/>
              <a:gd name="connsiteX40" fmla="*/ 2573600 w 3968540"/>
              <a:gd name="connsiteY40" fmla="*/ 0 h 438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68540" h="4385308">
                <a:moveTo>
                  <a:pt x="2573600" y="0"/>
                </a:moveTo>
                <a:lnTo>
                  <a:pt x="1364330" y="0"/>
                </a:lnTo>
                <a:cubicBezTo>
                  <a:pt x="1284651" y="0"/>
                  <a:pt x="1210631" y="26767"/>
                  <a:pt x="1149228" y="72605"/>
                </a:cubicBezTo>
                <a:lnTo>
                  <a:pt x="1147722" y="73978"/>
                </a:lnTo>
                <a:lnTo>
                  <a:pt x="1120684" y="82833"/>
                </a:lnTo>
                <a:cubicBezTo>
                  <a:pt x="1074372" y="103586"/>
                  <a:pt x="1030977" y="134715"/>
                  <a:pt x="993417" y="176220"/>
                </a:cubicBezTo>
                <a:lnTo>
                  <a:pt x="138333" y="1121102"/>
                </a:lnTo>
                <a:cubicBezTo>
                  <a:pt x="81992" y="1183360"/>
                  <a:pt x="46779" y="1260123"/>
                  <a:pt x="32693" y="1340513"/>
                </a:cubicBezTo>
                <a:lnTo>
                  <a:pt x="31496" y="1354321"/>
                </a:lnTo>
                <a:lnTo>
                  <a:pt x="30232" y="1356893"/>
                </a:lnTo>
                <a:cubicBezTo>
                  <a:pt x="10765" y="1407753"/>
                  <a:pt x="0" y="1463673"/>
                  <a:pt x="0" y="1522370"/>
                </a:cubicBezTo>
                <a:lnTo>
                  <a:pt x="0" y="2858635"/>
                </a:lnTo>
                <a:cubicBezTo>
                  <a:pt x="0" y="2917332"/>
                  <a:pt x="10765" y="2973252"/>
                  <a:pt x="30232" y="3024112"/>
                </a:cubicBezTo>
                <a:lnTo>
                  <a:pt x="30589" y="3024837"/>
                </a:lnTo>
                <a:lnTo>
                  <a:pt x="32692" y="3049087"/>
                </a:lnTo>
                <a:cubicBezTo>
                  <a:pt x="46778" y="3129479"/>
                  <a:pt x="81991" y="3206242"/>
                  <a:pt x="138332" y="3268499"/>
                </a:cubicBezTo>
                <a:lnTo>
                  <a:pt x="993415" y="4213383"/>
                </a:lnTo>
                <a:cubicBezTo>
                  <a:pt x="1030976" y="4254888"/>
                  <a:pt x="1074371" y="4286016"/>
                  <a:pt x="1120683" y="4306769"/>
                </a:cubicBezTo>
                <a:lnTo>
                  <a:pt x="1161767" y="4320224"/>
                </a:lnTo>
                <a:lnTo>
                  <a:pt x="1214579" y="4351899"/>
                </a:lnTo>
                <a:cubicBezTo>
                  <a:pt x="1260607" y="4373412"/>
                  <a:pt x="1311211" y="4385308"/>
                  <a:pt x="1364330" y="4385308"/>
                </a:cubicBezTo>
                <a:lnTo>
                  <a:pt x="2573600" y="4385308"/>
                </a:lnTo>
                <a:cubicBezTo>
                  <a:pt x="2626719" y="4385308"/>
                  <a:pt x="2677324" y="4373412"/>
                  <a:pt x="2723351" y="4351899"/>
                </a:cubicBezTo>
                <a:lnTo>
                  <a:pt x="2745198" y="4338796"/>
                </a:lnTo>
                <a:lnTo>
                  <a:pt x="2745955" y="4338716"/>
                </a:lnTo>
                <a:cubicBezTo>
                  <a:pt x="2818705" y="4323152"/>
                  <a:pt x="2888173" y="4284240"/>
                  <a:pt x="2944514" y="4221983"/>
                </a:cubicBezTo>
                <a:lnTo>
                  <a:pt x="3799598" y="3277099"/>
                </a:lnTo>
                <a:cubicBezTo>
                  <a:pt x="3837158" y="3235594"/>
                  <a:pt x="3865328" y="3187642"/>
                  <a:pt x="3884109" y="3136466"/>
                </a:cubicBezTo>
                <a:lnTo>
                  <a:pt x="3890413" y="3112963"/>
                </a:lnTo>
                <a:lnTo>
                  <a:pt x="3902835" y="3096326"/>
                </a:lnTo>
                <a:cubicBezTo>
                  <a:pt x="3944317" y="3028475"/>
                  <a:pt x="3968540" y="2946681"/>
                  <a:pt x="3968540" y="2858635"/>
                </a:cubicBezTo>
                <a:lnTo>
                  <a:pt x="3968540" y="1522370"/>
                </a:lnTo>
                <a:cubicBezTo>
                  <a:pt x="3968540" y="1434324"/>
                  <a:pt x="3944317" y="1352530"/>
                  <a:pt x="3902835" y="1284679"/>
                </a:cubicBezTo>
                <a:lnTo>
                  <a:pt x="3886813" y="1263220"/>
                </a:lnTo>
                <a:lnTo>
                  <a:pt x="3884108" y="1253135"/>
                </a:lnTo>
                <a:cubicBezTo>
                  <a:pt x="3865327" y="1201960"/>
                  <a:pt x="3837157" y="1154007"/>
                  <a:pt x="3799597" y="1112502"/>
                </a:cubicBezTo>
                <a:lnTo>
                  <a:pt x="2944513" y="167620"/>
                </a:lnTo>
                <a:cubicBezTo>
                  <a:pt x="2906953" y="126115"/>
                  <a:pt x="2863557" y="94986"/>
                  <a:pt x="2817245" y="74233"/>
                </a:cubicBezTo>
                <a:lnTo>
                  <a:pt x="2760353" y="55602"/>
                </a:lnTo>
                <a:lnTo>
                  <a:pt x="2723351" y="33409"/>
                </a:lnTo>
                <a:cubicBezTo>
                  <a:pt x="2677324" y="11896"/>
                  <a:pt x="2626719" y="0"/>
                  <a:pt x="2573600" y="0"/>
                </a:cubicBez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w="539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9"/>
          <p:cNvSpPr/>
          <p:nvPr/>
        </p:nvSpPr>
        <p:spPr>
          <a:xfrm rot="16200000">
            <a:off x="458946" y="444696"/>
            <a:ext cx="327023" cy="327023"/>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539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9"/>
          <p:cNvSpPr/>
          <p:nvPr/>
        </p:nvSpPr>
        <p:spPr>
          <a:xfrm rot="16200000">
            <a:off x="-167611" y="-206758"/>
            <a:ext cx="654045" cy="654045"/>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20155444">
            <a:off x="10287397" y="5215419"/>
            <a:ext cx="3187318" cy="318731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TextBox 3"/>
          <p:cNvSpPr>
            <a:spLocks noChangeArrowheads="1"/>
          </p:cNvSpPr>
          <p:nvPr/>
        </p:nvSpPr>
        <p:spPr>
          <a:xfrm>
            <a:off x="6862053" y="2400421"/>
            <a:ext cx="48047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rPr>
              <a:t>PART 03</a:t>
            </a:r>
            <a:endParaRPr kumimoji="0" lang="zh-CN"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endParaRPr>
          </a:p>
        </p:txBody>
      </p:sp>
      <p:sp>
        <p:nvSpPr>
          <p:cNvPr id="15" name="TextBox 19"/>
          <p:cNvSpPr txBox="1"/>
          <p:nvPr/>
        </p:nvSpPr>
        <p:spPr>
          <a:xfrm>
            <a:off x="6509693" y="3600750"/>
            <a:ext cx="4957116" cy="1011100"/>
          </a:xfrm>
          <a:prstGeom prst="rect">
            <a:avLst/>
          </a:prstGeom>
          <a:noFill/>
        </p:spPr>
        <p:txBody>
          <a:bodyPr wrap="none" lIns="0" tIns="0" rIns="0" bIns="0" anchor="b" anchorCtr="0">
            <a:noAutofit/>
          </a:bodyPr>
          <a:lstStyle/>
          <a:p>
            <a:r>
              <a:rPr lang="zh-CN" altLang="zh-CN" sz="5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品牌建设概述</a:t>
            </a:r>
          </a:p>
        </p:txBody>
      </p:sp>
    </p:spTree>
    <p:extLst>
      <p:ext uri="{BB962C8B-B14F-4D97-AF65-F5344CB8AC3E}">
        <p14:creationId xmlns:p14="http://schemas.microsoft.com/office/powerpoint/2010/main" val="4235346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5"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par>
                                <p:cTn id="10" presetID="53" presetClass="entr" presetSubtype="0" fill="hold" grpId="4"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rLst="">
                                      <p:cBhvr>
                                        <p:cTn id="14" dur="500"/>
                                        <p:tgtEl>
                                          <p:spTgt spid="4"/>
                                        </p:tgtEl>
                                      </p:cBhvr>
                                    </p:animEffect>
                                  </p:childTnLst>
                                </p:cTn>
                              </p:par>
                              <p:par>
                                <p:cTn id="15" presetID="53" presetClass="entr" presetSubtype="0" fill="hold" grpId="6"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rLs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3"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000" fill="hold"/>
                                        <p:tgtEl>
                                          <p:spTgt spid="24"/>
                                        </p:tgtEl>
                                        <p:attrNameLst>
                                          <p:attrName>ppt_w</p:attrName>
                                        </p:attrNameLst>
                                      </p:cBhvr>
                                      <p:tavLst>
                                        <p:tav tm="0">
                                          <p:val>
                                            <p:fltVal val="0"/>
                                          </p:val>
                                        </p:tav>
                                        <p:tav tm="100000">
                                          <p:val>
                                            <p:strVal val="#ppt_w"/>
                                          </p:val>
                                        </p:tav>
                                      </p:tavLst>
                                    </p:anim>
                                    <p:anim calcmode="lin" valueType="num">
                                      <p:cBhvr>
                                        <p:cTn id="25" dur="1000" fill="hold"/>
                                        <p:tgtEl>
                                          <p:spTgt spid="24"/>
                                        </p:tgtEl>
                                        <p:attrNameLst>
                                          <p:attrName>ppt_h</p:attrName>
                                        </p:attrNameLst>
                                      </p:cBhvr>
                                      <p:tavLst>
                                        <p:tav tm="0">
                                          <p:val>
                                            <p:fltVal val="0"/>
                                          </p:val>
                                        </p:tav>
                                        <p:tav tm="100000">
                                          <p:val>
                                            <p:strVal val="#ppt_h"/>
                                          </p:val>
                                        </p:tav>
                                      </p:tavLst>
                                    </p:anim>
                                    <p:anim calcmode="lin" valueType="num">
                                      <p:cBhvr>
                                        <p:cTn id="26" dur="1000" fill="hold"/>
                                        <p:tgtEl>
                                          <p:spTgt spid="24"/>
                                        </p:tgtEl>
                                        <p:attrNameLst>
                                          <p:attrName>style.rotation</p:attrName>
                                        </p:attrNameLst>
                                      </p:cBhvr>
                                      <p:tavLst>
                                        <p:tav tm="0">
                                          <p:val>
                                            <p:fltVal val="90"/>
                                          </p:val>
                                        </p:tav>
                                        <p:tav tm="100000">
                                          <p:val>
                                            <p:fltVal val="0"/>
                                          </p:val>
                                        </p:tav>
                                      </p:tavLst>
                                    </p:anim>
                                    <p:animEffect transition="in" filter="fade" prLst="">
                                      <p:cBhvr>
                                        <p:cTn id="27" dur="1000"/>
                                        <p:tgtEl>
                                          <p:spTgt spid="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rLst="">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rLst="">
                                      <p:cBhvr>
                                        <p:cTn id="38" dur="500"/>
                                        <p:tgtEl>
                                          <p:spTgt spid="29"/>
                                        </p:tgtEl>
                                      </p:cBhvr>
                                    </p:animEffect>
                                  </p:childTnLst>
                                </p:cTn>
                              </p:par>
                              <p:par>
                                <p:cTn id="39" presetID="10" presetClass="entr" presetSubtype="0" fill="hold" grpId="2"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rLst="">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7"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rLs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8"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0" fill="hold"/>
                                        <p:tgtEl>
                                          <p:spTgt spid="15"/>
                                        </p:tgtEl>
                                        <p:attrNameLst>
                                          <p:attrName>ppt_w</p:attrName>
                                        </p:attrNameLst>
                                      </p:cBhvr>
                                      <p:tavLst>
                                        <p:tav tm="0">
                                          <p:val>
                                            <p:strVal val="#ppt_w+.3"/>
                                          </p:val>
                                        </p:tav>
                                        <p:tav tm="100000">
                                          <p:val>
                                            <p:strVal val="#ppt_w"/>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animEffect transition="in" filter="fade" prLst="">
                                      <p:cBhvr>
                                        <p:cTn id="5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1" animBg="1"/>
      <p:bldP spid="31" grpId="2"/>
      <p:bldP spid="24" grpId="3" animBg="1"/>
      <p:bldP spid="4" grpId="4" animBg="1"/>
      <p:bldP spid="6" grpId="5" animBg="1"/>
      <p:bldP spid="16" grpId="6" animBg="1"/>
      <p:bldP spid="14" grpId="7"/>
      <p:bldP spid="15" grpId="8"/>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7333825" y="1305955"/>
            <a:ext cx="3524674" cy="510540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958635" y="3015073"/>
            <a:ext cx="7096126" cy="915988"/>
          </a:xfrm>
          <a:prstGeom prst="rect">
            <a:avLst/>
          </a:prstGeom>
          <a:solidFill>
            <a:srgbClr val="6AC1C3">
              <a:alpha val="85097"/>
            </a:srgbClr>
          </a:solidFill>
          <a:ln>
            <a:noFill/>
          </a:ln>
        </p:spPr>
        <p:txBody>
          <a:bodyPr anchor="ctr"/>
          <a:lstStyle/>
          <a:p>
            <a:pPr algn="ctr"/>
            <a:endParaRPr lang="zh-CN" altLang="en-US" sz="1600">
              <a:solidFill>
                <a:srgbClr val="FFFFFF"/>
              </a:solidFill>
              <a:latin typeface="Adobe Arabic"/>
              <a:ea typeface="微软雅黑"/>
              <a:cs typeface="+mn-ea"/>
            </a:endParaRPr>
          </a:p>
        </p:txBody>
      </p:sp>
      <p:sp>
        <p:nvSpPr>
          <p:cNvPr id="40968" name="TextBox 6"/>
          <p:cNvSpPr>
            <a:spLocks noChangeArrowheads="1"/>
          </p:cNvSpPr>
          <p:nvPr/>
        </p:nvSpPr>
        <p:spPr>
          <a:xfrm>
            <a:off x="885911" y="1415802"/>
            <a:ext cx="6342159" cy="14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品牌建设即</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建设优秀品牌</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的简称，是指对品牌进行创立、塑造及维护的全过程。即通过一切可能的措施及手段，培育并不断增加品牌资产，为企业造就百年金字招牌打下基础。当前，注重“品牌建设”正在成为一种时尚。</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在未来，没有品牌的产品或服务是很难有长久生存的空间的</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。只有成功的品牌管理才能给企业带来持续的成长、才能创造未来的辉煌。</a:t>
            </a:r>
            <a:endPar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40969" name="TextBox 6"/>
          <p:cNvSpPr>
            <a:spLocks noChangeArrowheads="1"/>
          </p:cNvSpPr>
          <p:nvPr/>
        </p:nvSpPr>
        <p:spPr>
          <a:xfrm>
            <a:off x="1076948" y="3110979"/>
            <a:ext cx="7096125" cy="628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品牌理论提出不到半个世纪，流派和相关分支理论就多得让人眼花缭乱。但是通过一个简单的场景故事就大概能够解释品牌建设的演进过程。在一家超市有这么一场对话：</a:t>
            </a:r>
            <a:endPar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40970" name="TextBox 6"/>
          <p:cNvSpPr>
            <a:spLocks noChangeArrowheads="1"/>
          </p:cNvSpPr>
          <p:nvPr/>
        </p:nvSpPr>
        <p:spPr>
          <a:xfrm>
            <a:off x="958635" y="4061275"/>
            <a:ext cx="1116012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顾    客：“我要需要买奶粉，你知道在哪里吗？”</a:t>
            </a:r>
          </a:p>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服务人员：“太太，我们有五十多种奶粉，您要的是哪种？”</a:t>
            </a:r>
          </a:p>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顾    客：“</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牌的。”</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70668" name="矩形 6"/>
          <p:cNvSpPr>
            <a:spLocks noChangeArrowheads="1"/>
          </p:cNvSpPr>
          <p:nvPr/>
        </p:nvSpPr>
        <p:spPr>
          <a:xfrm>
            <a:off x="958635" y="5435257"/>
            <a:ext cx="8878262" cy="915988"/>
          </a:xfrm>
          <a:prstGeom prst="rect">
            <a:avLst/>
          </a:prstGeom>
          <a:solidFill>
            <a:srgbClr val="6AC1C3">
              <a:alpha val="85097"/>
            </a:srgb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6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40973" name="TextBox 6"/>
          <p:cNvSpPr>
            <a:spLocks noChangeArrowheads="1"/>
          </p:cNvSpPr>
          <p:nvPr/>
        </p:nvSpPr>
        <p:spPr>
          <a:xfrm>
            <a:off x="958636" y="5501932"/>
            <a:ext cx="8772506"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1" i="0" u="none" strike="noStrike" kern="1200" cap="none" spc="0" normalizeH="0" baseline="0" noProof="0">
                <a:ln>
                  <a:noFill/>
                </a:ln>
                <a:solidFill>
                  <a:prstClr val="white"/>
                </a:solidFill>
                <a:effectLst/>
                <a:uLnTx/>
                <a:uFillTx/>
                <a:latin typeface="Adobe Arabic"/>
                <a:ea typeface="微软雅黑"/>
                <a:cs typeface="+mn-ea"/>
                <a:sym typeface="+mn-lt"/>
              </a:rPr>
              <a:t>品牌建设第一阶段是以提高消费者认知广度为核心的，也就是扩张品牌市场覆盖面。这个阶段也是电视等大众传媒最风光的时候。在这个阶段树立品牌的最大理由是促进销售额快速增长。</a:t>
            </a:r>
          </a:p>
        </p:txBody>
      </p:sp>
      <p:grpSp>
        <p:nvGrpSpPr>
          <p:cNvPr id="10" name="组合"/>
          <p:cNvGrpSpPr/>
          <p:nvPr/>
        </p:nvGrpSpPr>
        <p:grpSpPr>
          <a:xfrm>
            <a:off x="371122" y="276376"/>
            <a:ext cx="3758587" cy="646705"/>
            <a:chOff x="371122" y="276376"/>
            <a:chExt cx="3758587" cy="646705"/>
          </a:xfrm>
        </p:grpSpPr>
        <p:sp>
          <p:nvSpPr>
            <p:cNvPr id="11" name="矩形 10"/>
            <p:cNvSpPr/>
            <p:nvPr/>
          </p:nvSpPr>
          <p:spPr>
            <a:xfrm>
              <a:off x="1162230" y="351200"/>
              <a:ext cx="2967479"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rPr>
                <a:t>什么是品牌建设</a:t>
              </a:r>
            </a:p>
          </p:txBody>
        </p:sp>
        <p:grpSp>
          <p:nvGrpSpPr>
            <p:cNvPr id="12" name="组合"/>
            <p:cNvGrpSpPr/>
            <p:nvPr/>
          </p:nvGrpSpPr>
          <p:grpSpPr>
            <a:xfrm>
              <a:off x="371122" y="276376"/>
              <a:ext cx="705826" cy="646705"/>
              <a:chOff x="371122" y="276376"/>
              <a:chExt cx="705826" cy="646705"/>
            </a:xfrm>
          </p:grpSpPr>
          <p:grpSp>
            <p:nvGrpSpPr>
              <p:cNvPr id="13" name="组合 12"/>
              <p:cNvGrpSpPr/>
              <p:nvPr/>
            </p:nvGrpSpPr>
            <p:grpSpPr>
              <a:xfrm>
                <a:off x="371122" y="276376"/>
                <a:ext cx="705826" cy="646705"/>
                <a:chOff x="1037872" y="790726"/>
                <a:chExt cx="705826" cy="646705"/>
              </a:xfrm>
            </p:grpSpPr>
            <p:sp>
              <p:nvSpPr>
                <p:cNvPr id="16"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5"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327119016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rLs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rLs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2" nodeType="clickEffect">
                                  <p:stCondLst>
                                    <p:cond delay="0"/>
                                  </p:stCondLst>
                                  <p:childTnLst>
                                    <p:set>
                                      <p:cBhvr>
                                        <p:cTn id="16" dur="1" fill="hold">
                                          <p:stCondLst>
                                            <p:cond delay="0"/>
                                          </p:stCondLst>
                                        </p:cTn>
                                        <p:tgtEl>
                                          <p:spTgt spid="40968"/>
                                        </p:tgtEl>
                                        <p:attrNameLst>
                                          <p:attrName>style.visibility</p:attrName>
                                        </p:attrNameLst>
                                      </p:cBhvr>
                                      <p:to>
                                        <p:strVal val="visible"/>
                                      </p:to>
                                    </p:set>
                                    <p:animEffect transition="in" filter="fade" prLst="">
                                      <p:cBhvr>
                                        <p:cTn id="17" dur="1000"/>
                                        <p:tgtEl>
                                          <p:spTgt spid="40968"/>
                                        </p:tgtEl>
                                      </p:cBhvr>
                                    </p:animEffect>
                                    <p:anim calcmode="lin" valueType="num">
                                      <p:cBhvr>
                                        <p:cTn id="18" dur="1000" fill="hold"/>
                                        <p:tgtEl>
                                          <p:spTgt spid="40968"/>
                                        </p:tgtEl>
                                        <p:attrNameLst>
                                          <p:attrName>ppt_x</p:attrName>
                                        </p:attrNameLst>
                                      </p:cBhvr>
                                      <p:tavLst>
                                        <p:tav tm="0">
                                          <p:val>
                                            <p:strVal val="#ppt_x"/>
                                          </p:val>
                                        </p:tav>
                                        <p:tav tm="100000">
                                          <p:val>
                                            <p:strVal val="#ppt_x"/>
                                          </p:val>
                                        </p:tav>
                                      </p:tavLst>
                                    </p:anim>
                                    <p:anim calcmode="lin" valueType="num">
                                      <p:cBhvr>
                                        <p:cTn id="19" dur="1000" fill="hold"/>
                                        <p:tgtEl>
                                          <p:spTgt spid="4096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3" nodeType="clickEffect">
                                  <p:stCondLst>
                                    <p:cond delay="0"/>
                                  </p:stCondLst>
                                  <p:childTnLst>
                                    <p:set>
                                      <p:cBhvr>
                                        <p:cTn id="23" dur="1" fill="hold">
                                          <p:stCondLst>
                                            <p:cond delay="0"/>
                                          </p:stCondLst>
                                        </p:cTn>
                                        <p:tgtEl>
                                          <p:spTgt spid="40969"/>
                                        </p:tgtEl>
                                        <p:attrNameLst>
                                          <p:attrName>style.visibility</p:attrName>
                                        </p:attrNameLst>
                                      </p:cBhvr>
                                      <p:to>
                                        <p:strVal val="visible"/>
                                      </p:to>
                                    </p:set>
                                    <p:animEffect transition="in" filter="wipe(left)" prLst="">
                                      <p:cBhvr>
                                        <p:cTn id="24" dur="500"/>
                                        <p:tgtEl>
                                          <p:spTgt spid="40969"/>
                                        </p:tgtEl>
                                      </p:cBhvr>
                                    </p:animEffect>
                                  </p:childTnLst>
                                </p:cTn>
                              </p:par>
                              <p:par>
                                <p:cTn id="25" presetID="22" presetClass="entr" presetSubtype="8" fill="hold" grpId="1"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rLs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4" nodeType="clickEffect">
                                  <p:stCondLst>
                                    <p:cond delay="0"/>
                                  </p:stCondLst>
                                  <p:childTnLst>
                                    <p:set>
                                      <p:cBhvr>
                                        <p:cTn id="31" dur="1" fill="hold">
                                          <p:stCondLst>
                                            <p:cond delay="0"/>
                                          </p:stCondLst>
                                        </p:cTn>
                                        <p:tgtEl>
                                          <p:spTgt spid="40970"/>
                                        </p:tgtEl>
                                        <p:attrNameLst>
                                          <p:attrName>style.visibility</p:attrName>
                                        </p:attrNameLst>
                                      </p:cBhvr>
                                      <p:to>
                                        <p:strVal val="visible"/>
                                      </p:to>
                                    </p:set>
                                    <p:animEffect transition="in" filter="circle(in)" prLst="">
                                      <p:cBhvr>
                                        <p:cTn id="32" dur="2000"/>
                                        <p:tgtEl>
                                          <p:spTgt spid="4097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6" nodeType="clickEffect">
                                  <p:stCondLst>
                                    <p:cond delay="0"/>
                                  </p:stCondLst>
                                  <p:childTnLst>
                                    <p:set>
                                      <p:cBhvr>
                                        <p:cTn id="36" dur="1" fill="hold">
                                          <p:stCondLst>
                                            <p:cond delay="0"/>
                                          </p:stCondLst>
                                        </p:cTn>
                                        <p:tgtEl>
                                          <p:spTgt spid="40973"/>
                                        </p:tgtEl>
                                        <p:attrNameLst>
                                          <p:attrName>style.visibility</p:attrName>
                                        </p:attrNameLst>
                                      </p:cBhvr>
                                      <p:to>
                                        <p:strVal val="visible"/>
                                      </p:to>
                                    </p:set>
                                    <p:animEffect transition="in" filter="fade" prLst="">
                                      <p:cBhvr>
                                        <p:cTn id="37" dur="1000"/>
                                        <p:tgtEl>
                                          <p:spTgt spid="40973"/>
                                        </p:tgtEl>
                                      </p:cBhvr>
                                    </p:animEffect>
                                    <p:anim calcmode="lin" valueType="num">
                                      <p:cBhvr>
                                        <p:cTn id="38" dur="1000" fill="hold"/>
                                        <p:tgtEl>
                                          <p:spTgt spid="40973"/>
                                        </p:tgtEl>
                                        <p:attrNameLst>
                                          <p:attrName>ppt_x</p:attrName>
                                        </p:attrNameLst>
                                      </p:cBhvr>
                                      <p:tavLst>
                                        <p:tav tm="0">
                                          <p:val>
                                            <p:strVal val="#ppt_x"/>
                                          </p:val>
                                        </p:tav>
                                        <p:tav tm="100000">
                                          <p:val>
                                            <p:strVal val="#ppt_x"/>
                                          </p:val>
                                        </p:tav>
                                      </p:tavLst>
                                    </p:anim>
                                    <p:anim calcmode="lin" valueType="num">
                                      <p:cBhvr>
                                        <p:cTn id="39" dur="1000" fill="hold"/>
                                        <p:tgtEl>
                                          <p:spTgt spid="40973"/>
                                        </p:tgtEl>
                                        <p:attrNameLst>
                                          <p:attrName>ppt_y</p:attrName>
                                        </p:attrNameLst>
                                      </p:cBhvr>
                                      <p:tavLst>
                                        <p:tav tm="0">
                                          <p:val>
                                            <p:strVal val="#ppt_y+.1"/>
                                          </p:val>
                                        </p:tav>
                                        <p:tav tm="100000">
                                          <p:val>
                                            <p:strVal val="#ppt_y"/>
                                          </p:val>
                                        </p:tav>
                                      </p:tavLst>
                                    </p:anim>
                                  </p:childTnLst>
                                </p:cTn>
                              </p:par>
                              <p:par>
                                <p:cTn id="40" presetID="42" presetClass="entr" presetSubtype="0" fill="hold" grpId="5" nodeType="withEffect">
                                  <p:stCondLst>
                                    <p:cond delay="0"/>
                                  </p:stCondLst>
                                  <p:childTnLst>
                                    <p:set>
                                      <p:cBhvr>
                                        <p:cTn id="41" dur="1" fill="hold">
                                          <p:stCondLst>
                                            <p:cond delay="0"/>
                                          </p:stCondLst>
                                        </p:cTn>
                                        <p:tgtEl>
                                          <p:spTgt spid="70668"/>
                                        </p:tgtEl>
                                        <p:attrNameLst>
                                          <p:attrName>style.visibility</p:attrName>
                                        </p:attrNameLst>
                                      </p:cBhvr>
                                      <p:to>
                                        <p:strVal val="visible"/>
                                      </p:to>
                                    </p:set>
                                    <p:animEffect transition="in" filter="fade" prLst="">
                                      <p:cBhvr>
                                        <p:cTn id="42" dur="1000"/>
                                        <p:tgtEl>
                                          <p:spTgt spid="70668"/>
                                        </p:tgtEl>
                                      </p:cBhvr>
                                    </p:animEffect>
                                    <p:anim calcmode="lin" valueType="num">
                                      <p:cBhvr>
                                        <p:cTn id="43" dur="1000" fill="hold"/>
                                        <p:tgtEl>
                                          <p:spTgt spid="70668"/>
                                        </p:tgtEl>
                                        <p:attrNameLst>
                                          <p:attrName>ppt_x</p:attrName>
                                        </p:attrNameLst>
                                      </p:cBhvr>
                                      <p:tavLst>
                                        <p:tav tm="0">
                                          <p:val>
                                            <p:strVal val="#ppt_x"/>
                                          </p:val>
                                        </p:tav>
                                        <p:tav tm="100000">
                                          <p:val>
                                            <p:strVal val="#ppt_x"/>
                                          </p:val>
                                        </p:tav>
                                      </p:tavLst>
                                    </p:anim>
                                    <p:anim calcmode="lin" valueType="num">
                                      <p:cBhvr>
                                        <p:cTn id="44" dur="1000" fill="hold"/>
                                        <p:tgtEl>
                                          <p:spTgt spid="706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1" animBg="1"/>
      <p:bldP spid="40968" grpId="2"/>
      <p:bldP spid="40969" grpId="3"/>
      <p:bldP spid="40970" grpId="4"/>
      <p:bldP spid="70668" grpId="5" animBg="1"/>
      <p:bldP spid="40973" grpId="6"/>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383770" y="1329626"/>
            <a:ext cx="2462516" cy="5177174"/>
          </a:xfrm>
          <a:prstGeom prst="rect">
            <a:avLst/>
          </a:prstGeom>
          <a:solidFill>
            <a:srgbClr val="6AC1C3">
              <a:alpha val="85097"/>
            </a:srgbClr>
          </a:solidFill>
          <a:ln>
            <a:noFill/>
          </a:ln>
        </p:spPr>
        <p:txBody>
          <a:bodyPr anchor="ctr"/>
          <a:lstStyle/>
          <a:p>
            <a:pPr algn="ctr"/>
            <a:endParaRPr lang="zh-CN" altLang="en-US" sz="1600">
              <a:solidFill>
                <a:srgbClr val="FFFFFF"/>
              </a:solidFill>
              <a:latin typeface="Adobe Arabic"/>
              <a:ea typeface="微软雅黑"/>
              <a:cs typeface="+mn-ea"/>
            </a:endParaRPr>
          </a:p>
        </p:txBody>
      </p:sp>
      <p:pic>
        <p:nvPicPr>
          <p:cNvPr id="23" name="图片 2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8498" y="1586441"/>
            <a:ext cx="3951560" cy="2159523"/>
          </a:xfrm>
          <a:custGeom>
            <a:avLst/>
            <a:gdLst>
              <a:gd name="connsiteX0" fmla="*/ 0 w 3606800"/>
              <a:gd name="connsiteY0" fmla="*/ 0 h 1352550"/>
              <a:gd name="connsiteX1" fmla="*/ 3606800 w 3606800"/>
              <a:gd name="connsiteY1" fmla="*/ 0 h 1352550"/>
              <a:gd name="connsiteX2" fmla="*/ 3606800 w 3606800"/>
              <a:gd name="connsiteY2" fmla="*/ 1352550 h 1352550"/>
              <a:gd name="connsiteX3" fmla="*/ 0 w 3606800"/>
              <a:gd name="connsiteY3" fmla="*/ 1352550 h 1352550"/>
            </a:gdLst>
            <a:ahLst/>
            <a:cxnLst>
              <a:cxn ang="0">
                <a:pos x="connsiteX0" y="connsiteY0"/>
              </a:cxn>
              <a:cxn ang="0">
                <a:pos x="connsiteX1" y="connsiteY1"/>
              </a:cxn>
              <a:cxn ang="0">
                <a:pos x="connsiteX2" y="connsiteY2"/>
              </a:cxn>
              <a:cxn ang="0">
                <a:pos x="connsiteX3" y="connsiteY3"/>
              </a:cxn>
            </a:cxnLst>
            <a:rect l="l" t="t" r="r" b="b"/>
            <a:pathLst>
              <a:path w="3606800" h="1352550">
                <a:moveTo>
                  <a:pt x="0" y="0"/>
                </a:moveTo>
                <a:lnTo>
                  <a:pt x="3606800" y="0"/>
                </a:lnTo>
                <a:lnTo>
                  <a:pt x="3606800" y="1352550"/>
                </a:lnTo>
                <a:lnTo>
                  <a:pt x="0" y="1352550"/>
                </a:lnTo>
                <a:close/>
              </a:path>
            </a:pathLst>
          </a:custGeom>
        </p:spPr>
      </p:pic>
      <p:pic>
        <p:nvPicPr>
          <p:cNvPr id="26" name="图片 2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78498" y="3974262"/>
            <a:ext cx="3951560" cy="2159523"/>
          </a:xfrm>
          <a:custGeom>
            <a:avLst/>
            <a:gdLst>
              <a:gd name="connsiteX0" fmla="*/ 0 w 3606800"/>
              <a:gd name="connsiteY0" fmla="*/ 0 h 1352550"/>
              <a:gd name="connsiteX1" fmla="*/ 3606800 w 3606800"/>
              <a:gd name="connsiteY1" fmla="*/ 0 h 1352550"/>
              <a:gd name="connsiteX2" fmla="*/ 3606800 w 3606800"/>
              <a:gd name="connsiteY2" fmla="*/ 1352550 h 1352550"/>
              <a:gd name="connsiteX3" fmla="*/ 0 w 3606800"/>
              <a:gd name="connsiteY3" fmla="*/ 1352550 h 1352550"/>
            </a:gdLst>
            <a:ahLst/>
            <a:cxnLst>
              <a:cxn ang="0">
                <a:pos x="connsiteX0" y="connsiteY0"/>
              </a:cxn>
              <a:cxn ang="0">
                <a:pos x="connsiteX1" y="connsiteY1"/>
              </a:cxn>
              <a:cxn ang="0">
                <a:pos x="connsiteX2" y="connsiteY2"/>
              </a:cxn>
              <a:cxn ang="0">
                <a:pos x="connsiteX3" y="connsiteY3"/>
              </a:cxn>
            </a:cxnLst>
            <a:rect l="l" t="t" r="r" b="b"/>
            <a:pathLst>
              <a:path w="3606800" h="1352550">
                <a:moveTo>
                  <a:pt x="0" y="0"/>
                </a:moveTo>
                <a:lnTo>
                  <a:pt x="3606800" y="0"/>
                </a:lnTo>
                <a:lnTo>
                  <a:pt x="3606800" y="1352550"/>
                </a:lnTo>
                <a:lnTo>
                  <a:pt x="0" y="1352550"/>
                </a:lnTo>
                <a:close/>
              </a:path>
            </a:pathLst>
          </a:custGeom>
        </p:spPr>
      </p:pic>
      <p:sp>
        <p:nvSpPr>
          <p:cNvPr id="41992" name="TextBox 6"/>
          <p:cNvSpPr>
            <a:spLocks noChangeArrowheads="1"/>
          </p:cNvSpPr>
          <p:nvPr/>
        </p:nvSpPr>
        <p:spPr>
          <a:xfrm>
            <a:off x="4852309" y="1625675"/>
            <a:ext cx="7209064"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服务人员：“但是，另一个牌子的奶粉正在减价，您不考虑吗？”</a:t>
            </a:r>
          </a:p>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顾    客：“不必了。我们全家都喜欢这种奶粉的味道，而且它还是低脂的。”</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72714" name="矩形 6"/>
          <p:cNvSpPr>
            <a:spLocks noChangeArrowheads="1"/>
          </p:cNvSpPr>
          <p:nvPr/>
        </p:nvSpPr>
        <p:spPr>
          <a:xfrm>
            <a:off x="3846286" y="2457252"/>
            <a:ext cx="7982858" cy="1143995"/>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600">
              <a:solidFill>
                <a:srgbClr val="FFFFFF"/>
              </a:solidFill>
              <a:latin typeface="Adobe Arabic"/>
              <a:ea typeface="微软雅黑"/>
              <a:cs typeface="+mn-ea"/>
              <a:sym typeface="+mn-lt"/>
            </a:endParaRPr>
          </a:p>
        </p:txBody>
      </p:sp>
      <p:sp>
        <p:nvSpPr>
          <p:cNvPr id="41995" name="TextBox 6"/>
          <p:cNvSpPr>
            <a:spLocks noChangeArrowheads="1"/>
          </p:cNvSpPr>
          <p:nvPr/>
        </p:nvSpPr>
        <p:spPr>
          <a:xfrm>
            <a:off x="4136573" y="2490307"/>
            <a:ext cx="7532914"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bg1"/>
                </a:solidFill>
                <a:effectLst/>
                <a:uLnTx/>
                <a:uFillTx/>
                <a:latin typeface="Adobe Arabic"/>
                <a:ea typeface="微软雅黑"/>
                <a:cs typeface="+mn-ea"/>
                <a:sym typeface="+mn-lt"/>
              </a:rPr>
              <a:t>到了第二阶段，市场开始拥挤，企业需要品牌协助自己获得可贵的市场份额。于是企业开始以消费者需求为基准细分市场，把品牌内涵和特定的目标客户联系起来。这么做的目的是为了建立除了价格以外的另一种竞争优势。</a:t>
            </a:r>
          </a:p>
        </p:txBody>
      </p:sp>
      <p:sp>
        <p:nvSpPr>
          <p:cNvPr id="41996" name="TextBox 6"/>
          <p:cNvSpPr>
            <a:spLocks noChangeArrowheads="1"/>
          </p:cNvSpPr>
          <p:nvPr/>
        </p:nvSpPr>
        <p:spPr>
          <a:xfrm>
            <a:off x="4852308" y="3937523"/>
            <a:ext cx="6976836"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服务人员：“很抱歉，太太，这个牌子现在暂时缺货。”</a:t>
            </a:r>
          </a:p>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顾    客：“哦，那我到别的超市看看吧。”</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72717" name="矩形 9"/>
          <p:cNvSpPr>
            <a:spLocks noChangeArrowheads="1"/>
          </p:cNvSpPr>
          <p:nvPr/>
        </p:nvSpPr>
        <p:spPr>
          <a:xfrm>
            <a:off x="3846286" y="4814359"/>
            <a:ext cx="7982858" cy="1130012"/>
          </a:xfrm>
          <a:prstGeom prst="rect">
            <a:avLst/>
          </a:prstGeom>
          <a:solidFill>
            <a:srgbClr val="6AC1C3"/>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sz="1600">
              <a:solidFill>
                <a:srgbClr val="FFFFFF"/>
              </a:solidFill>
              <a:latin typeface="Adobe Arabic"/>
              <a:ea typeface="微软雅黑"/>
              <a:cs typeface="+mn-ea"/>
              <a:sym typeface="+mn-lt"/>
            </a:endParaRPr>
          </a:p>
        </p:txBody>
      </p:sp>
      <p:sp>
        <p:nvSpPr>
          <p:cNvPr id="41998" name="TextBox 6"/>
          <p:cNvSpPr>
            <a:spLocks noChangeArrowheads="1"/>
          </p:cNvSpPr>
          <p:nvPr/>
        </p:nvSpPr>
        <p:spPr>
          <a:xfrm>
            <a:off x="4136573" y="4866596"/>
            <a:ext cx="7532913"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1" i="0" u="none" strike="noStrike" kern="1200" cap="none" spc="0" normalizeH="0" baseline="0" noProof="0">
                <a:ln>
                  <a:noFill/>
                </a:ln>
                <a:solidFill>
                  <a:prstClr val="white"/>
                </a:solidFill>
                <a:effectLst/>
                <a:uLnTx/>
                <a:uFillTx/>
                <a:latin typeface="Adobe Arabic"/>
                <a:ea typeface="微软雅黑"/>
                <a:cs typeface="+mn-ea"/>
                <a:sym typeface="+mn-lt"/>
              </a:rPr>
              <a:t>现在，品牌忠诚度成为最热门的词，消费者的“情感”被当作品牌要攻陷的最后堡垒。于是品牌整合营销、客户关系管理等成为了巩固品牌的热门手段，精耕细作、不盲目追求销售量的提升速度是这个阶段的特征。</a:t>
            </a:r>
          </a:p>
        </p:txBody>
      </p:sp>
      <p:grpSp>
        <p:nvGrpSpPr>
          <p:cNvPr id="11" name="组合"/>
          <p:cNvGrpSpPr/>
          <p:nvPr/>
        </p:nvGrpSpPr>
        <p:grpSpPr>
          <a:xfrm>
            <a:off x="371122" y="276376"/>
            <a:ext cx="3758587" cy="646705"/>
            <a:chOff x="371122" y="276376"/>
            <a:chExt cx="3758587" cy="646705"/>
          </a:xfrm>
        </p:grpSpPr>
        <p:sp>
          <p:nvSpPr>
            <p:cNvPr id="12" name="矩形 11"/>
            <p:cNvSpPr/>
            <p:nvPr/>
          </p:nvSpPr>
          <p:spPr>
            <a:xfrm>
              <a:off x="1162230" y="351200"/>
              <a:ext cx="2967479"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rPr>
                <a:t>什么是品牌建设</a:t>
              </a:r>
            </a:p>
          </p:txBody>
        </p:sp>
        <p:grpSp>
          <p:nvGrpSpPr>
            <p:cNvPr id="13" name="组合"/>
            <p:cNvGrpSpPr/>
            <p:nvPr/>
          </p:nvGrpSpPr>
          <p:grpSpPr>
            <a:xfrm>
              <a:off x="371122" y="276376"/>
              <a:ext cx="705826" cy="646705"/>
              <a:chOff x="371122" y="276376"/>
              <a:chExt cx="705826" cy="646705"/>
            </a:xfrm>
          </p:grpSpPr>
          <p:grpSp>
            <p:nvGrpSpPr>
              <p:cNvPr id="14" name="组合 13"/>
              <p:cNvGrpSpPr/>
              <p:nvPr/>
            </p:nvGrpSpPr>
            <p:grpSpPr>
              <a:xfrm>
                <a:off x="371122" y="276376"/>
                <a:ext cx="705826" cy="646705"/>
                <a:chOff x="1037872" y="790726"/>
                <a:chExt cx="705826" cy="646705"/>
              </a:xfrm>
            </p:grpSpPr>
            <p:sp>
              <p:nvSpPr>
                <p:cNvPr id="17"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6"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240487953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rLs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rLs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rLst="">
                                      <p:cBhvr>
                                        <p:cTn id="19" dur="500"/>
                                        <p:tgtEl>
                                          <p:spTgt spid="23"/>
                                        </p:tgtEl>
                                      </p:cBhvr>
                                    </p:animEffect>
                                  </p:childTnLst>
                                </p:cTn>
                              </p:par>
                              <p:par>
                                <p:cTn id="20" presetID="53"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rLst="">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1" nodeType="clickEffect">
                                  <p:stCondLst>
                                    <p:cond delay="0"/>
                                  </p:stCondLst>
                                  <p:childTnLst>
                                    <p:set>
                                      <p:cBhvr>
                                        <p:cTn id="28" dur="1" fill="hold">
                                          <p:stCondLst>
                                            <p:cond delay="0"/>
                                          </p:stCondLst>
                                        </p:cTn>
                                        <p:tgtEl>
                                          <p:spTgt spid="41992"/>
                                        </p:tgtEl>
                                        <p:attrNameLst>
                                          <p:attrName>style.visibility</p:attrName>
                                        </p:attrNameLst>
                                      </p:cBhvr>
                                      <p:to>
                                        <p:strVal val="visible"/>
                                      </p:to>
                                    </p:set>
                                    <p:animEffect transition="in" filter="fade" prLst="">
                                      <p:cBhvr>
                                        <p:cTn id="29" dur="500"/>
                                        <p:tgtEl>
                                          <p:spTgt spid="4199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2" nodeType="clickEffect">
                                  <p:stCondLst>
                                    <p:cond delay="0"/>
                                  </p:stCondLst>
                                  <p:childTnLst>
                                    <p:set>
                                      <p:cBhvr>
                                        <p:cTn id="33" dur="1" fill="hold">
                                          <p:stCondLst>
                                            <p:cond delay="0"/>
                                          </p:stCondLst>
                                        </p:cTn>
                                        <p:tgtEl>
                                          <p:spTgt spid="72714"/>
                                        </p:tgtEl>
                                        <p:attrNameLst>
                                          <p:attrName>style.visibility</p:attrName>
                                        </p:attrNameLst>
                                      </p:cBhvr>
                                      <p:to>
                                        <p:strVal val="visible"/>
                                      </p:to>
                                    </p:set>
                                    <p:animEffect transition="in" filter="wipe(left)" prLst="">
                                      <p:cBhvr>
                                        <p:cTn id="34" dur="500"/>
                                        <p:tgtEl>
                                          <p:spTgt spid="72714"/>
                                        </p:tgtEl>
                                      </p:cBhvr>
                                    </p:animEffect>
                                  </p:childTnLst>
                                </p:cTn>
                              </p:par>
                              <p:par>
                                <p:cTn id="35" presetID="22" presetClass="entr" presetSubtype="8" fill="hold" grpId="3" nodeType="withEffect">
                                  <p:stCondLst>
                                    <p:cond delay="0"/>
                                  </p:stCondLst>
                                  <p:childTnLst>
                                    <p:set>
                                      <p:cBhvr>
                                        <p:cTn id="36" dur="1" fill="hold">
                                          <p:stCondLst>
                                            <p:cond delay="0"/>
                                          </p:stCondLst>
                                        </p:cTn>
                                        <p:tgtEl>
                                          <p:spTgt spid="41995"/>
                                        </p:tgtEl>
                                        <p:attrNameLst>
                                          <p:attrName>style.visibility</p:attrName>
                                        </p:attrNameLst>
                                      </p:cBhvr>
                                      <p:to>
                                        <p:strVal val="visible"/>
                                      </p:to>
                                    </p:set>
                                    <p:animEffect transition="in" filter="wipe(left)" prLst="">
                                      <p:cBhvr>
                                        <p:cTn id="37" dur="500"/>
                                        <p:tgtEl>
                                          <p:spTgt spid="4199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4" nodeType="clickEffect">
                                  <p:stCondLst>
                                    <p:cond delay="0"/>
                                  </p:stCondLst>
                                  <p:childTnLst>
                                    <p:set>
                                      <p:cBhvr>
                                        <p:cTn id="41" dur="1" fill="hold">
                                          <p:stCondLst>
                                            <p:cond delay="0"/>
                                          </p:stCondLst>
                                        </p:cTn>
                                        <p:tgtEl>
                                          <p:spTgt spid="41996"/>
                                        </p:tgtEl>
                                        <p:attrNameLst>
                                          <p:attrName>style.visibility</p:attrName>
                                        </p:attrNameLst>
                                      </p:cBhvr>
                                      <p:to>
                                        <p:strVal val="visible"/>
                                      </p:to>
                                    </p:set>
                                    <p:animEffect transition="in" filter="fade" prLst="">
                                      <p:cBhvr>
                                        <p:cTn id="42" dur="500"/>
                                        <p:tgtEl>
                                          <p:spTgt spid="4199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5" nodeType="clickEffect">
                                  <p:stCondLst>
                                    <p:cond delay="0"/>
                                  </p:stCondLst>
                                  <p:childTnLst>
                                    <p:set>
                                      <p:cBhvr>
                                        <p:cTn id="46" dur="1" fill="hold">
                                          <p:stCondLst>
                                            <p:cond delay="0"/>
                                          </p:stCondLst>
                                        </p:cTn>
                                        <p:tgtEl>
                                          <p:spTgt spid="72717"/>
                                        </p:tgtEl>
                                        <p:attrNameLst>
                                          <p:attrName>style.visibility</p:attrName>
                                        </p:attrNameLst>
                                      </p:cBhvr>
                                      <p:to>
                                        <p:strVal val="visible"/>
                                      </p:to>
                                    </p:set>
                                    <p:animEffect transition="in" filter="wipe(left)" prLst="">
                                      <p:cBhvr>
                                        <p:cTn id="47" dur="500"/>
                                        <p:tgtEl>
                                          <p:spTgt spid="72717"/>
                                        </p:tgtEl>
                                      </p:cBhvr>
                                    </p:animEffect>
                                  </p:childTnLst>
                                </p:cTn>
                              </p:par>
                              <p:par>
                                <p:cTn id="48" presetID="22" presetClass="entr" presetSubtype="8" fill="hold" grpId="6" nodeType="withEffect">
                                  <p:stCondLst>
                                    <p:cond delay="0"/>
                                  </p:stCondLst>
                                  <p:childTnLst>
                                    <p:set>
                                      <p:cBhvr>
                                        <p:cTn id="49" dur="1" fill="hold">
                                          <p:stCondLst>
                                            <p:cond delay="0"/>
                                          </p:stCondLst>
                                        </p:cTn>
                                        <p:tgtEl>
                                          <p:spTgt spid="41998"/>
                                        </p:tgtEl>
                                        <p:attrNameLst>
                                          <p:attrName>style.visibility</p:attrName>
                                        </p:attrNameLst>
                                      </p:cBhvr>
                                      <p:to>
                                        <p:strVal val="visible"/>
                                      </p:to>
                                    </p:set>
                                    <p:animEffect transition="in" filter="wipe(left)" prLst="">
                                      <p:cBhvr>
                                        <p:cTn id="50" dur="500"/>
                                        <p:tgtEl>
                                          <p:spTgt spid="41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1992" grpId="1"/>
      <p:bldP spid="72714" grpId="2" animBg="1"/>
      <p:bldP spid="41995" grpId="3"/>
      <p:bldP spid="41996" grpId="4"/>
      <p:bldP spid="72717" grpId="5" animBg="1"/>
      <p:bldP spid="41998" grpId="6"/>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p:cNvGrpSpPr/>
          <p:nvPr/>
        </p:nvGrpSpPr>
        <p:grpSpPr>
          <a:xfrm>
            <a:off x="371122" y="276376"/>
            <a:ext cx="4951221" cy="646705"/>
            <a:chOff x="371122" y="276376"/>
            <a:chExt cx="4951221" cy="646705"/>
          </a:xfrm>
        </p:grpSpPr>
        <p:sp>
          <p:nvSpPr>
            <p:cNvPr id="6" name="矩形 5"/>
            <p:cNvSpPr/>
            <p:nvPr/>
          </p:nvSpPr>
          <p:spPr>
            <a:xfrm>
              <a:off x="1162230" y="351200"/>
              <a:ext cx="4160113"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sym typeface="+mn-lt"/>
                </a:rPr>
                <a:t>对品牌建设的理解误区</a:t>
              </a:r>
              <a:endParaRPr lang="zh-CN" altLang="en-US" sz="2800" b="1" spc="300">
                <a:latin typeface="微软雅黑" panose="020B0503020204020204" pitchFamily="34" charset="-122"/>
                <a:ea typeface="微软雅黑" panose="020B0503020204020204" pitchFamily="34" charset="-122"/>
              </a:endParaRPr>
            </a:p>
          </p:txBody>
        </p:sp>
        <p:grpSp>
          <p:nvGrpSpPr>
            <p:cNvPr id="7" name="组合"/>
            <p:cNvGrpSpPr/>
            <p:nvPr/>
          </p:nvGrpSpPr>
          <p:grpSpPr>
            <a:xfrm>
              <a:off x="371122" y="276376"/>
              <a:ext cx="705826" cy="646705"/>
              <a:chOff x="371122" y="276376"/>
              <a:chExt cx="705826" cy="646705"/>
            </a:xfrm>
          </p:grpSpPr>
          <p:grpSp>
            <p:nvGrpSpPr>
              <p:cNvPr id="8" name="组合 7"/>
              <p:cNvGrpSpPr/>
              <p:nvPr/>
            </p:nvGrpSpPr>
            <p:grpSpPr>
              <a:xfrm>
                <a:off x="371122" y="276376"/>
                <a:ext cx="705826" cy="646705"/>
                <a:chOff x="1037872" y="790726"/>
                <a:chExt cx="705826" cy="646705"/>
              </a:xfrm>
            </p:grpSpPr>
            <p:sp>
              <p:nvSpPr>
                <p:cNvPr id="11"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9"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13" name="组合"/>
          <p:cNvGrpSpPr/>
          <p:nvPr/>
        </p:nvGrpSpPr>
        <p:grpSpPr>
          <a:xfrm>
            <a:off x="766675" y="2114895"/>
            <a:ext cx="3535680" cy="3535680"/>
            <a:chOff x="2089153" y="2191048"/>
            <a:chExt cx="3535680" cy="3535680"/>
          </a:xfrm>
        </p:grpSpPr>
        <p:sp>
          <p:nvSpPr>
            <p:cNvPr id="14" name="Block Arc 52"/>
            <p:cNvSpPr/>
            <p:nvPr/>
          </p:nvSpPr>
          <p:spPr>
            <a:xfrm flipH="1">
              <a:off x="2089153" y="2191048"/>
              <a:ext cx="3535680" cy="3535680"/>
            </a:xfrm>
            <a:prstGeom prst="blockArc">
              <a:avLst>
                <a:gd name="adj1" fmla="val 19919812"/>
                <a:gd name="adj2" fmla="val 16202892"/>
                <a:gd name="adj3" fmla="val 4205"/>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black"/>
                </a:solidFill>
                <a:latin typeface="Calibri" panose="020F0502020204030204"/>
              </a:endParaRPr>
            </a:p>
          </p:txBody>
        </p:sp>
        <p:sp>
          <p:nvSpPr>
            <p:cNvPr id="15" name="Block Arc 53"/>
            <p:cNvSpPr/>
            <p:nvPr/>
          </p:nvSpPr>
          <p:spPr>
            <a:xfrm flipH="1">
              <a:off x="2336001" y="2437896"/>
              <a:ext cx="3041984" cy="3041984"/>
            </a:xfrm>
            <a:prstGeom prst="blockArc">
              <a:avLst>
                <a:gd name="adj1" fmla="val 19090874"/>
                <a:gd name="adj2" fmla="val 16202949"/>
                <a:gd name="adj3" fmla="val 508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black"/>
                </a:solidFill>
                <a:latin typeface="Calibri" panose="020F0502020204030204"/>
              </a:endParaRPr>
            </a:p>
          </p:txBody>
        </p:sp>
        <p:sp>
          <p:nvSpPr>
            <p:cNvPr id="16" name="Block Arc 54"/>
            <p:cNvSpPr/>
            <p:nvPr/>
          </p:nvSpPr>
          <p:spPr>
            <a:xfrm flipH="1">
              <a:off x="2581522" y="2683417"/>
              <a:ext cx="2550942" cy="2550942"/>
            </a:xfrm>
            <a:prstGeom prst="blockArc">
              <a:avLst>
                <a:gd name="adj1" fmla="val 5405612"/>
                <a:gd name="adj2" fmla="val 16212231"/>
                <a:gd name="adj3" fmla="val 6142"/>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black"/>
                </a:solidFill>
                <a:latin typeface="Calibri" panose="020F0502020204030204"/>
              </a:endParaRPr>
            </a:p>
          </p:txBody>
        </p:sp>
        <p:sp>
          <p:nvSpPr>
            <p:cNvPr id="17" name="Block Arc 55"/>
            <p:cNvSpPr/>
            <p:nvPr/>
          </p:nvSpPr>
          <p:spPr>
            <a:xfrm flipH="1">
              <a:off x="2847343" y="2949238"/>
              <a:ext cx="2019300" cy="2019300"/>
            </a:xfrm>
            <a:prstGeom prst="blockArc">
              <a:avLst>
                <a:gd name="adj1" fmla="val 20661068"/>
                <a:gd name="adj2" fmla="val 16212547"/>
                <a:gd name="adj3" fmla="val 72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black"/>
                </a:solidFill>
                <a:latin typeface="Calibri" panose="020F0502020204030204"/>
              </a:endParaRPr>
            </a:p>
          </p:txBody>
        </p:sp>
        <p:sp>
          <p:nvSpPr>
            <p:cNvPr id="18" name="Block Arc 56"/>
            <p:cNvSpPr/>
            <p:nvPr/>
          </p:nvSpPr>
          <p:spPr>
            <a:xfrm flipH="1">
              <a:off x="3094993" y="3196888"/>
              <a:ext cx="1524000" cy="1524000"/>
            </a:xfrm>
            <a:prstGeom prst="blockArc">
              <a:avLst>
                <a:gd name="adj1" fmla="val 19223176"/>
                <a:gd name="adj2" fmla="val 16213195"/>
                <a:gd name="adj3" fmla="val 9346"/>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black"/>
                </a:solidFill>
                <a:latin typeface="Calibri" panose="020F0502020204030204"/>
              </a:endParaRPr>
            </a:p>
          </p:txBody>
        </p:sp>
      </p:grpSp>
      <p:cxnSp>
        <p:nvCxnSpPr>
          <p:cNvPr id="19" name="Elbow Connector 62"/>
          <p:cNvCxnSpPr/>
          <p:nvPr/>
        </p:nvCxnSpPr>
        <p:spPr>
          <a:xfrm flipV="1">
            <a:off x="4126655" y="2112108"/>
            <a:ext cx="1267695" cy="1245787"/>
          </a:xfrm>
          <a:prstGeom prst="bentConnector3">
            <a:avLst>
              <a:gd name="adj1" fmla="val 39566"/>
            </a:avLst>
          </a:pr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63"/>
          <p:cNvCxnSpPr/>
          <p:nvPr/>
        </p:nvCxnSpPr>
        <p:spPr>
          <a:xfrm flipV="1">
            <a:off x="3976727" y="2984435"/>
            <a:ext cx="1425572" cy="671775"/>
          </a:xfrm>
          <a:prstGeom prst="bentConnector3">
            <a:avLst>
              <a:gd name="adj1" fmla="val 60085"/>
            </a:avLst>
          </a:pr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64"/>
          <p:cNvCxnSpPr/>
          <p:nvPr/>
        </p:nvCxnSpPr>
        <p:spPr>
          <a:xfrm>
            <a:off x="3436138" y="4146838"/>
            <a:ext cx="1958213" cy="576613"/>
          </a:xfrm>
          <a:prstGeom prst="bentConnector3">
            <a:avLst>
              <a:gd name="adj1" fmla="val 71732"/>
            </a:avLst>
          </a:pr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Elbow Connector 65"/>
          <p:cNvCxnSpPr/>
          <p:nvPr/>
        </p:nvCxnSpPr>
        <p:spPr>
          <a:xfrm>
            <a:off x="3004189" y="4430557"/>
            <a:ext cx="2418012" cy="1260511"/>
          </a:xfrm>
          <a:prstGeom prst="bentConnector3">
            <a:avLst>
              <a:gd name="adj1" fmla="val 66411"/>
            </a:avLst>
          </a:prstGeom>
          <a:ln w="12700">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66"/>
          <p:cNvCxnSpPr/>
          <p:nvPr/>
        </p:nvCxnSpPr>
        <p:spPr>
          <a:xfrm>
            <a:off x="3706432" y="3879901"/>
            <a:ext cx="1708304" cy="7888"/>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24" name="组合"/>
          <p:cNvGrpSpPr/>
          <p:nvPr/>
        </p:nvGrpSpPr>
        <p:grpSpPr>
          <a:xfrm>
            <a:off x="5620136" y="4430557"/>
            <a:ext cx="585787" cy="585787"/>
            <a:chOff x="6942614" y="4399134"/>
            <a:chExt cx="585787" cy="585787"/>
          </a:xfrm>
        </p:grpSpPr>
        <p:sp>
          <p:nvSpPr>
            <p:cNvPr id="25" name="Oval 83"/>
            <p:cNvSpPr/>
            <p:nvPr/>
          </p:nvSpPr>
          <p:spPr>
            <a:xfrm>
              <a:off x="6942614" y="4399134"/>
              <a:ext cx="585787" cy="585787"/>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AU" sz="1600">
                <a:solidFill>
                  <a:prstClr val="white"/>
                </a:solidFill>
                <a:latin typeface="FontAwesome" pitchFamily="2" charset="0"/>
              </a:endParaRPr>
            </a:p>
          </p:txBody>
        </p:sp>
        <p:sp>
          <p:nvSpPr>
            <p:cNvPr id="26" name="Shape 940"/>
            <p:cNvSpPr/>
            <p:nvPr/>
          </p:nvSpPr>
          <p:spPr>
            <a:xfrm>
              <a:off x="7056552" y="4557139"/>
              <a:ext cx="366818" cy="244376"/>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609585">
                <a:defRPr sz="3200">
                  <a:solidFill>
                    <a:srgbClr val="FFFFFF"/>
                  </a:solidFill>
                  <a:latin typeface="Helvetica Light"/>
                  <a:ea typeface="Helvetica Light"/>
                  <a:cs typeface="Helvetica Light"/>
                  <a:sym typeface="Helvetica Light"/>
                </a:defRPr>
              </a:pPr>
              <a:endParaRPr sz="3200">
                <a:solidFill>
                  <a:srgbClr val="FFFFFF"/>
                </a:solidFill>
                <a:latin typeface="Helvetica Light"/>
                <a:sym typeface="Helvetica Light"/>
              </a:endParaRPr>
            </a:p>
          </p:txBody>
        </p:sp>
      </p:grpSp>
      <p:grpSp>
        <p:nvGrpSpPr>
          <p:cNvPr id="27" name="组合"/>
          <p:cNvGrpSpPr/>
          <p:nvPr/>
        </p:nvGrpSpPr>
        <p:grpSpPr>
          <a:xfrm>
            <a:off x="5620136" y="2691543"/>
            <a:ext cx="585787" cy="585787"/>
            <a:chOff x="6942614" y="2660119"/>
            <a:chExt cx="585787" cy="585787"/>
          </a:xfrm>
        </p:grpSpPr>
        <p:sp>
          <p:nvSpPr>
            <p:cNvPr id="28" name="Oval 86"/>
            <p:cNvSpPr/>
            <p:nvPr/>
          </p:nvSpPr>
          <p:spPr>
            <a:xfrm>
              <a:off x="6942614" y="2660119"/>
              <a:ext cx="585787" cy="585787"/>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600">
                <a:solidFill>
                  <a:prstClr val="white"/>
                </a:solidFill>
                <a:latin typeface="Calibri" panose="020F0502020204030204"/>
              </a:endParaRPr>
            </a:p>
          </p:txBody>
        </p:sp>
        <p:sp>
          <p:nvSpPr>
            <p:cNvPr id="29" name="AutoShape 8"/>
            <p:cNvSpPr/>
            <p:nvPr/>
          </p:nvSpPr>
          <p:spPr>
            <a:xfrm>
              <a:off x="7123808" y="2793969"/>
              <a:ext cx="222316" cy="304514"/>
            </a:xfrm>
            <a:custGeom>
              <a:avLst/>
              <a:gdLst>
                <a:gd name="T0" fmla="*/ 21600 w 21600"/>
                <a:gd name="T1" fmla="*/ 1825 h 21600"/>
                <a:gd name="T2" fmla="*/ 18155 w 21600"/>
                <a:gd name="T3" fmla="*/ 0 h 21600"/>
                <a:gd name="T4" fmla="*/ 3445 w 21600"/>
                <a:gd name="T5" fmla="*/ 0 h 21600"/>
                <a:gd name="T6" fmla="*/ 0 w 21600"/>
                <a:gd name="T7" fmla="*/ 1825 h 21600"/>
                <a:gd name="T8" fmla="*/ 0 w 21600"/>
                <a:gd name="T9" fmla="*/ 19775 h 21600"/>
                <a:gd name="T10" fmla="*/ 3445 w 21600"/>
                <a:gd name="T11" fmla="*/ 21600 h 21600"/>
                <a:gd name="T12" fmla="*/ 18155 w 21600"/>
                <a:gd name="T13" fmla="*/ 21600 h 21600"/>
                <a:gd name="T14" fmla="*/ 21600 w 21600"/>
                <a:gd name="T15" fmla="*/ 19775 h 21600"/>
                <a:gd name="T16" fmla="*/ 21600 w 21600"/>
                <a:gd name="T17" fmla="*/ 1825 h 21600"/>
                <a:gd name="T18" fmla="*/ 8984 w 21600"/>
                <a:gd name="T19" fmla="*/ 493 h 21600"/>
                <a:gd name="T20" fmla="*/ 12848 w 21600"/>
                <a:gd name="T21" fmla="*/ 493 h 21600"/>
                <a:gd name="T22" fmla="*/ 13128 w 21600"/>
                <a:gd name="T23" fmla="*/ 641 h 21600"/>
                <a:gd name="T24" fmla="*/ 12848 w 21600"/>
                <a:gd name="T25" fmla="*/ 789 h 21600"/>
                <a:gd name="T26" fmla="*/ 8984 w 21600"/>
                <a:gd name="T27" fmla="*/ 789 h 21600"/>
                <a:gd name="T28" fmla="*/ 8752 w 21600"/>
                <a:gd name="T29" fmla="*/ 641 h 21600"/>
                <a:gd name="T30" fmla="*/ 8984 w 21600"/>
                <a:gd name="T31" fmla="*/ 493 h 21600"/>
                <a:gd name="T32" fmla="*/ 12429 w 21600"/>
                <a:gd name="T33" fmla="*/ 20910 h 21600"/>
                <a:gd name="T34" fmla="*/ 9357 w 21600"/>
                <a:gd name="T35" fmla="*/ 20910 h 21600"/>
                <a:gd name="T36" fmla="*/ 8566 w 21600"/>
                <a:gd name="T37" fmla="*/ 20515 h 21600"/>
                <a:gd name="T38" fmla="*/ 9357 w 21600"/>
                <a:gd name="T39" fmla="*/ 20121 h 21600"/>
                <a:gd name="T40" fmla="*/ 12429 w 21600"/>
                <a:gd name="T41" fmla="*/ 20121 h 21600"/>
                <a:gd name="T42" fmla="*/ 13267 w 21600"/>
                <a:gd name="T43" fmla="*/ 20515 h 21600"/>
                <a:gd name="T44" fmla="*/ 12429 w 21600"/>
                <a:gd name="T45" fmla="*/ 20910 h 21600"/>
                <a:gd name="T46" fmla="*/ 20483 w 21600"/>
                <a:gd name="T47" fmla="*/ 19726 h 21600"/>
                <a:gd name="T48" fmla="*/ 1303 w 21600"/>
                <a:gd name="T49" fmla="*/ 19726 h 21600"/>
                <a:gd name="T50" fmla="*/ 1303 w 21600"/>
                <a:gd name="T51" fmla="*/ 1874 h 21600"/>
                <a:gd name="T52" fmla="*/ 20483 w 21600"/>
                <a:gd name="T53" fmla="*/ 1874 h 21600"/>
                <a:gd name="T54" fmla="*/ 20483 w 21600"/>
                <a:gd name="T55" fmla="*/ 19726 h 21600"/>
                <a:gd name="T56" fmla="*/ 20483 w 21600"/>
                <a:gd name="T57" fmla="*/ 1972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00" h="21600">
                  <a:moveTo>
                    <a:pt x="21600" y="1825"/>
                  </a:moveTo>
                  <a:cubicBezTo>
                    <a:pt x="21600" y="814"/>
                    <a:pt x="20064" y="0"/>
                    <a:pt x="18155" y="0"/>
                  </a:cubicBezTo>
                  <a:cubicBezTo>
                    <a:pt x="3445" y="0"/>
                    <a:pt x="3445" y="0"/>
                    <a:pt x="3445" y="0"/>
                  </a:cubicBezTo>
                  <a:cubicBezTo>
                    <a:pt x="1536" y="0"/>
                    <a:pt x="0" y="814"/>
                    <a:pt x="0" y="1825"/>
                  </a:cubicBezTo>
                  <a:cubicBezTo>
                    <a:pt x="0" y="19775"/>
                    <a:pt x="0" y="19775"/>
                    <a:pt x="0" y="19775"/>
                  </a:cubicBezTo>
                  <a:cubicBezTo>
                    <a:pt x="0" y="20786"/>
                    <a:pt x="1536" y="21600"/>
                    <a:pt x="3445" y="21600"/>
                  </a:cubicBezTo>
                  <a:cubicBezTo>
                    <a:pt x="18155" y="21600"/>
                    <a:pt x="18155" y="21600"/>
                    <a:pt x="18155" y="21600"/>
                  </a:cubicBezTo>
                  <a:cubicBezTo>
                    <a:pt x="20064" y="21600"/>
                    <a:pt x="21600" y="20786"/>
                    <a:pt x="21600" y="19775"/>
                  </a:cubicBezTo>
                  <a:lnTo>
                    <a:pt x="21600" y="1825"/>
                  </a:lnTo>
                  <a:close/>
                  <a:moveTo>
                    <a:pt x="8984" y="493"/>
                  </a:moveTo>
                  <a:cubicBezTo>
                    <a:pt x="12848" y="493"/>
                    <a:pt x="12848" y="493"/>
                    <a:pt x="12848" y="493"/>
                  </a:cubicBezTo>
                  <a:cubicBezTo>
                    <a:pt x="12988" y="493"/>
                    <a:pt x="13128" y="567"/>
                    <a:pt x="13128" y="641"/>
                  </a:cubicBezTo>
                  <a:cubicBezTo>
                    <a:pt x="13128" y="715"/>
                    <a:pt x="12988" y="789"/>
                    <a:pt x="12848" y="789"/>
                  </a:cubicBezTo>
                  <a:cubicBezTo>
                    <a:pt x="8984" y="789"/>
                    <a:pt x="8984" y="789"/>
                    <a:pt x="8984" y="789"/>
                  </a:cubicBezTo>
                  <a:cubicBezTo>
                    <a:pt x="8845" y="789"/>
                    <a:pt x="8752" y="715"/>
                    <a:pt x="8752" y="641"/>
                  </a:cubicBezTo>
                  <a:cubicBezTo>
                    <a:pt x="8752" y="567"/>
                    <a:pt x="8845" y="493"/>
                    <a:pt x="8984" y="493"/>
                  </a:cubicBezTo>
                  <a:close/>
                  <a:moveTo>
                    <a:pt x="12429" y="20910"/>
                  </a:moveTo>
                  <a:cubicBezTo>
                    <a:pt x="9357" y="20910"/>
                    <a:pt x="9357" y="20910"/>
                    <a:pt x="9357" y="20910"/>
                  </a:cubicBezTo>
                  <a:cubicBezTo>
                    <a:pt x="8891" y="20910"/>
                    <a:pt x="8566" y="20762"/>
                    <a:pt x="8566" y="20515"/>
                  </a:cubicBezTo>
                  <a:cubicBezTo>
                    <a:pt x="8566" y="20269"/>
                    <a:pt x="8891" y="20121"/>
                    <a:pt x="9357" y="20121"/>
                  </a:cubicBezTo>
                  <a:cubicBezTo>
                    <a:pt x="12429" y="20121"/>
                    <a:pt x="12429" y="20121"/>
                    <a:pt x="12429" y="20121"/>
                  </a:cubicBezTo>
                  <a:cubicBezTo>
                    <a:pt x="12895" y="20121"/>
                    <a:pt x="13267" y="20269"/>
                    <a:pt x="13267" y="20515"/>
                  </a:cubicBezTo>
                  <a:cubicBezTo>
                    <a:pt x="13267" y="20762"/>
                    <a:pt x="12895" y="20910"/>
                    <a:pt x="12429" y="20910"/>
                  </a:cubicBezTo>
                  <a:close/>
                  <a:moveTo>
                    <a:pt x="20483" y="19726"/>
                  </a:moveTo>
                  <a:cubicBezTo>
                    <a:pt x="1303" y="19726"/>
                    <a:pt x="1303" y="19726"/>
                    <a:pt x="1303" y="19726"/>
                  </a:cubicBezTo>
                  <a:cubicBezTo>
                    <a:pt x="1303" y="1874"/>
                    <a:pt x="1303" y="1874"/>
                    <a:pt x="1303" y="1874"/>
                  </a:cubicBezTo>
                  <a:cubicBezTo>
                    <a:pt x="20483" y="1874"/>
                    <a:pt x="20483" y="1874"/>
                    <a:pt x="20483" y="1874"/>
                  </a:cubicBezTo>
                  <a:lnTo>
                    <a:pt x="20483" y="19726"/>
                  </a:lnTo>
                  <a:close/>
                  <a:moveTo>
                    <a:pt x="20483" y="19726"/>
                  </a:moveTo>
                </a:path>
              </a:pathLst>
            </a:custGeom>
            <a:solidFill>
              <a:schemeClr val="bg1"/>
            </a:solidFill>
            <a:ln>
              <a:noFill/>
            </a:ln>
          </p:spPr>
          <p:txBody>
            <a:bodyPr lIns="0" tIns="0" rIns="0" bIns="0"/>
            <a:lstStyle/>
            <a:p>
              <a:pPr defTabSz="609585"/>
              <a:endParaRPr lang="en-US">
                <a:solidFill>
                  <a:prstClr val="black"/>
                </a:solidFill>
                <a:latin typeface="Calibri" panose="020F0502020204030204"/>
              </a:endParaRPr>
            </a:p>
          </p:txBody>
        </p:sp>
      </p:grpSp>
      <p:grpSp>
        <p:nvGrpSpPr>
          <p:cNvPr id="30" name="组合"/>
          <p:cNvGrpSpPr/>
          <p:nvPr/>
        </p:nvGrpSpPr>
        <p:grpSpPr>
          <a:xfrm>
            <a:off x="5620136" y="5300065"/>
            <a:ext cx="585787" cy="585787"/>
            <a:chOff x="6942614" y="5268642"/>
            <a:chExt cx="585787" cy="585787"/>
          </a:xfrm>
        </p:grpSpPr>
        <p:sp>
          <p:nvSpPr>
            <p:cNvPr id="31" name="Oval 95"/>
            <p:cNvSpPr/>
            <p:nvPr/>
          </p:nvSpPr>
          <p:spPr>
            <a:xfrm>
              <a:off x="6942614" y="5268642"/>
              <a:ext cx="585787" cy="585787"/>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600">
                <a:solidFill>
                  <a:prstClr val="white"/>
                </a:solidFill>
                <a:latin typeface="FontAwesome" pitchFamily="2" charset="0"/>
              </a:endParaRPr>
            </a:p>
          </p:txBody>
        </p:sp>
        <p:grpSp>
          <p:nvGrpSpPr>
            <p:cNvPr id="32" name="组合"/>
            <p:cNvGrpSpPr/>
            <p:nvPr/>
          </p:nvGrpSpPr>
          <p:grpSpPr>
            <a:xfrm>
              <a:off x="7063400" y="5401889"/>
              <a:ext cx="343132" cy="287339"/>
              <a:chOff x="5099051" y="3930651"/>
              <a:chExt cx="390525" cy="327025"/>
            </a:xfrm>
            <a:solidFill>
              <a:schemeClr val="bg1"/>
            </a:solidFill>
          </p:grpSpPr>
          <p:sp>
            <p:nvSpPr>
              <p:cNvPr id="33" name="Freeform 103"/>
              <p:cNvSpPr/>
              <p:nvPr/>
            </p:nvSpPr>
            <p:spPr>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a:solidFill>
                    <a:prstClr val="black"/>
                  </a:solidFill>
                  <a:latin typeface="Calibri" panose="020F0502020204030204"/>
                </a:endParaRPr>
              </a:p>
            </p:txBody>
          </p:sp>
          <p:sp>
            <p:nvSpPr>
              <p:cNvPr id="34" name="Freeform 104"/>
              <p:cNvSpPr/>
              <p:nvPr/>
            </p:nvSpPr>
            <p:spPr>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09585"/>
                <a:endParaRPr lang="en-US">
                  <a:solidFill>
                    <a:prstClr val="black"/>
                  </a:solidFill>
                  <a:latin typeface="Calibri" panose="020F0502020204030204"/>
                </a:endParaRPr>
              </a:p>
            </p:txBody>
          </p:sp>
        </p:grpSp>
      </p:grpSp>
      <p:grpSp>
        <p:nvGrpSpPr>
          <p:cNvPr id="35" name="组合"/>
          <p:cNvGrpSpPr/>
          <p:nvPr/>
        </p:nvGrpSpPr>
        <p:grpSpPr>
          <a:xfrm>
            <a:off x="5620136" y="1822035"/>
            <a:ext cx="585787" cy="585787"/>
            <a:chOff x="6942614" y="2167979"/>
            <a:chExt cx="585787" cy="585787"/>
          </a:xfrm>
        </p:grpSpPr>
        <p:sp>
          <p:nvSpPr>
            <p:cNvPr id="36" name="Oval 92"/>
            <p:cNvSpPr/>
            <p:nvPr/>
          </p:nvSpPr>
          <p:spPr>
            <a:xfrm>
              <a:off x="6942614" y="2167979"/>
              <a:ext cx="585787" cy="585787"/>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600">
                <a:solidFill>
                  <a:prstClr val="white"/>
                </a:solidFill>
                <a:latin typeface="Calibri" panose="020F0502020204030204"/>
              </a:endParaRPr>
            </a:p>
          </p:txBody>
        </p:sp>
        <p:sp>
          <p:nvSpPr>
            <p:cNvPr id="37" name="Shape 4379"/>
            <p:cNvSpPr/>
            <p:nvPr/>
          </p:nvSpPr>
          <p:spPr>
            <a:xfrm>
              <a:off x="7121984" y="2336598"/>
              <a:ext cx="242893" cy="242909"/>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bg1"/>
            </a:solidFill>
            <a:ln w="12700">
              <a:miter lim="400000"/>
            </a:ln>
          </p:spPr>
          <p:txBody>
            <a:bodyPr lIns="38100" tIns="38100" rIns="38100" bIns="38100" anchor="ctr"/>
            <a:lstStyle/>
            <a:p>
              <a:pPr algn="ctr" defTabSz="457189">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solidFill>
                  <a:srgbClr val="FFFFFF"/>
                </a:solidFill>
                <a:effectLst>
                  <a:outerShdw blurRad="38100" dist="12700" dir="5400000" rotWithShape="0">
                    <a:srgbClr val="000000">
                      <a:alpha val="50000"/>
                    </a:srgbClr>
                  </a:outerShdw>
                </a:effectLst>
                <a:latin typeface="Sinkin Sans 400 Regular"/>
                <a:sym typeface="Sinkin Sans 400 Regular"/>
              </a:endParaRPr>
            </a:p>
          </p:txBody>
        </p:sp>
      </p:grpSp>
      <p:grpSp>
        <p:nvGrpSpPr>
          <p:cNvPr id="38" name="组合"/>
          <p:cNvGrpSpPr/>
          <p:nvPr/>
        </p:nvGrpSpPr>
        <p:grpSpPr>
          <a:xfrm>
            <a:off x="5620136" y="3561051"/>
            <a:ext cx="585787" cy="585787"/>
            <a:chOff x="6942614" y="3906995"/>
            <a:chExt cx="585787" cy="585787"/>
          </a:xfrm>
        </p:grpSpPr>
        <p:sp>
          <p:nvSpPr>
            <p:cNvPr id="39" name="Oval 89"/>
            <p:cNvSpPr/>
            <p:nvPr/>
          </p:nvSpPr>
          <p:spPr>
            <a:xfrm>
              <a:off x="6942614" y="3906995"/>
              <a:ext cx="585787" cy="585787"/>
            </a:xfrm>
            <a:prstGeom prst="ellipse">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AU" sz="1600">
                <a:solidFill>
                  <a:prstClr val="white"/>
                </a:solidFill>
                <a:latin typeface="FontAwesome" pitchFamily="2" charset="0"/>
              </a:endParaRPr>
            </a:p>
          </p:txBody>
        </p:sp>
        <p:sp>
          <p:nvSpPr>
            <p:cNvPr id="40" name="Shape 4422"/>
            <p:cNvSpPr/>
            <p:nvPr/>
          </p:nvSpPr>
          <p:spPr>
            <a:xfrm>
              <a:off x="7083296" y="4082811"/>
              <a:ext cx="301945" cy="234153"/>
            </a:xfrm>
            <a:custGeom>
              <a:avLst/>
              <a:gdLst/>
              <a:ahLst/>
              <a:cxnLst>
                <a:cxn ang="0">
                  <a:pos x="wd2" y="hd2"/>
                </a:cxn>
                <a:cxn ang="5400000">
                  <a:pos x="wd2" y="hd2"/>
                </a:cxn>
                <a:cxn ang="10800000">
                  <a:pos x="wd2" y="hd2"/>
                </a:cxn>
                <a:cxn ang="16200000">
                  <a:pos x="wd2" y="hd2"/>
                </a:cxn>
              </a:cxnLst>
              <a:rect l="0" t="0" r="r" b="b"/>
              <a:pathLst>
                <a:path w="20580" h="20758" extrusionOk="0">
                  <a:moveTo>
                    <a:pt x="11316" y="15681"/>
                  </a:moveTo>
                  <a:cubicBezTo>
                    <a:pt x="10444" y="15681"/>
                    <a:pt x="9737" y="14763"/>
                    <a:pt x="9737" y="13632"/>
                  </a:cubicBezTo>
                  <a:cubicBezTo>
                    <a:pt x="9737" y="12501"/>
                    <a:pt x="10444" y="11585"/>
                    <a:pt x="11316" y="11585"/>
                  </a:cubicBezTo>
                  <a:cubicBezTo>
                    <a:pt x="12189" y="11585"/>
                    <a:pt x="12896" y="12501"/>
                    <a:pt x="12896" y="13632"/>
                  </a:cubicBezTo>
                  <a:cubicBezTo>
                    <a:pt x="12896" y="14763"/>
                    <a:pt x="12189" y="15681"/>
                    <a:pt x="11316" y="15681"/>
                  </a:cubicBezTo>
                  <a:close/>
                  <a:moveTo>
                    <a:pt x="18009" y="2956"/>
                  </a:moveTo>
                  <a:cubicBezTo>
                    <a:pt x="14750" y="138"/>
                    <a:pt x="11090" y="-836"/>
                    <a:pt x="6751" y="781"/>
                  </a:cubicBezTo>
                  <a:cubicBezTo>
                    <a:pt x="3364" y="2045"/>
                    <a:pt x="258" y="7054"/>
                    <a:pt x="18" y="11348"/>
                  </a:cubicBezTo>
                  <a:cubicBezTo>
                    <a:pt x="-265" y="16419"/>
                    <a:pt x="2772" y="20764"/>
                    <a:pt x="8123" y="20757"/>
                  </a:cubicBezTo>
                  <a:cubicBezTo>
                    <a:pt x="13892" y="20749"/>
                    <a:pt x="16051" y="17148"/>
                    <a:pt x="16098" y="16053"/>
                  </a:cubicBezTo>
                  <a:cubicBezTo>
                    <a:pt x="16146" y="14957"/>
                    <a:pt x="13849" y="12933"/>
                    <a:pt x="15327" y="10853"/>
                  </a:cubicBezTo>
                  <a:cubicBezTo>
                    <a:pt x="17179" y="8245"/>
                    <a:pt x="18829" y="10466"/>
                    <a:pt x="19829" y="10154"/>
                  </a:cubicBezTo>
                  <a:cubicBezTo>
                    <a:pt x="20829" y="9841"/>
                    <a:pt x="21335" y="5836"/>
                    <a:pt x="18009" y="2956"/>
                  </a:cubicBezTo>
                  <a:close/>
                </a:path>
              </a:pathLst>
            </a:custGeom>
            <a:solidFill>
              <a:schemeClr val="bg1"/>
            </a:solidFill>
            <a:ln w="12700">
              <a:miter lim="400000"/>
            </a:ln>
          </p:spPr>
          <p:txBody>
            <a:bodyPr lIns="38100" tIns="38100" rIns="38100" bIns="38100" anchor="ctr"/>
            <a:lstStyle/>
            <a:p>
              <a:pPr algn="ctr" defTabSz="457189">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solidFill>
                  <a:srgbClr val="FFFFFF"/>
                </a:solidFill>
                <a:effectLst>
                  <a:outerShdw blurRad="38100" dist="12700" dir="5400000" rotWithShape="0">
                    <a:srgbClr val="000000">
                      <a:alpha val="50000"/>
                    </a:srgbClr>
                  </a:outerShdw>
                </a:effectLst>
                <a:latin typeface="Sinkin Sans 400 Regular"/>
                <a:sym typeface="Sinkin Sans 400 Regular"/>
              </a:endParaRPr>
            </a:p>
          </p:txBody>
        </p:sp>
      </p:grpSp>
      <p:sp>
        <p:nvSpPr>
          <p:cNvPr id="2" name="矩形 1"/>
          <p:cNvSpPr/>
          <p:nvPr/>
        </p:nvSpPr>
        <p:spPr>
          <a:xfrm>
            <a:off x="6385293" y="1780927"/>
            <a:ext cx="4913330" cy="662361"/>
          </a:xfrm>
          <a:prstGeom prst="rect">
            <a:avLst/>
          </a:prstGeom>
        </p:spPr>
        <p:txBody>
          <a:bodyPr wrap="square">
            <a:spAutoFit/>
          </a:bodyPr>
          <a:lstStyle/>
          <a:p>
            <a:pPr lvl="0">
              <a:lnSpc>
                <a:spcPct val="120000"/>
              </a:lnSpc>
              <a:defRPr/>
            </a:pPr>
            <a:r>
              <a:rPr lang="zh-CN" altLang="en-US" sz="1600" b="1">
                <a:solidFill>
                  <a:schemeClr val="tx1">
                    <a:lumMod val="85000"/>
                    <a:lumOff val="15000"/>
                  </a:schemeClr>
                </a:solidFill>
                <a:latin typeface="Adobe Arabic"/>
                <a:ea typeface="微软雅黑"/>
                <a:cs typeface="+mn-ea"/>
                <a:sym typeface="+mn-lt"/>
              </a:rPr>
              <a:t>认为做品牌就是做销量，只要销量上来了，品牌自然会得到提升。</a:t>
            </a:r>
            <a:endParaRPr lang="en-US" altLang="zh-CN" sz="1600" b="1">
              <a:solidFill>
                <a:schemeClr val="tx1">
                  <a:lumMod val="85000"/>
                  <a:lumOff val="15000"/>
                </a:schemeClr>
              </a:solidFill>
              <a:latin typeface="Adobe Arabic"/>
              <a:ea typeface="微软雅黑"/>
              <a:cs typeface="+mn-ea"/>
              <a:sym typeface="+mn-lt"/>
            </a:endParaRPr>
          </a:p>
        </p:txBody>
      </p:sp>
      <p:sp>
        <p:nvSpPr>
          <p:cNvPr id="3" name="矩形 2"/>
          <p:cNvSpPr/>
          <p:nvPr/>
        </p:nvSpPr>
        <p:spPr>
          <a:xfrm>
            <a:off x="6385293" y="2657961"/>
            <a:ext cx="5013030" cy="662361"/>
          </a:xfrm>
          <a:prstGeom prst="rect">
            <a:avLst/>
          </a:prstGeom>
        </p:spPr>
        <p:txBody>
          <a:bodyPr wrap="square">
            <a:spAutoFit/>
          </a:bodyPr>
          <a:lstStyle/>
          <a:p>
            <a:pPr>
              <a:lnSpc>
                <a:spcPct val="120000"/>
              </a:lnSpc>
            </a:pPr>
            <a:r>
              <a:rPr lang="zh-CN" altLang="en-US" sz="1600" b="1">
                <a:solidFill>
                  <a:schemeClr val="tx1">
                    <a:lumMod val="85000"/>
                    <a:lumOff val="15000"/>
                  </a:schemeClr>
                </a:solidFill>
                <a:latin typeface="Adobe Arabic"/>
                <a:ea typeface="微软雅黑"/>
                <a:cs typeface="+mn-ea"/>
                <a:sym typeface="+mn-lt"/>
              </a:rPr>
              <a:t>认为做品牌就是做广告，广告可以打出知名度，但打不出美誉度。</a:t>
            </a:r>
            <a:endParaRPr lang="en-US" altLang="zh-CN" sz="1600" b="1">
              <a:solidFill>
                <a:schemeClr val="tx1">
                  <a:lumMod val="85000"/>
                  <a:lumOff val="15000"/>
                </a:schemeClr>
              </a:solidFill>
              <a:latin typeface="Adobe Arabic"/>
              <a:ea typeface="微软雅黑"/>
              <a:cs typeface="+mn-ea"/>
              <a:sym typeface="+mn-lt"/>
            </a:endParaRPr>
          </a:p>
        </p:txBody>
      </p:sp>
      <p:sp>
        <p:nvSpPr>
          <p:cNvPr id="4" name="矩形 3"/>
          <p:cNvSpPr/>
          <p:nvPr/>
        </p:nvSpPr>
        <p:spPr>
          <a:xfrm>
            <a:off x="6385293" y="3522474"/>
            <a:ext cx="4913330" cy="662938"/>
          </a:xfrm>
          <a:prstGeom prst="rect">
            <a:avLst/>
          </a:prstGeom>
        </p:spPr>
        <p:txBody>
          <a:bodyPr wrap="square">
            <a:spAutoFit/>
          </a:bodyPr>
          <a:lstStyle/>
          <a:p>
            <a:pPr>
              <a:lnSpc>
                <a:spcPct val="120000"/>
              </a:lnSpc>
            </a:pPr>
            <a:r>
              <a:rPr lang="zh-CN" altLang="en-US" sz="1600" b="1">
                <a:solidFill>
                  <a:schemeClr val="tx1">
                    <a:lumMod val="85000"/>
                    <a:lumOff val="15000"/>
                  </a:schemeClr>
                </a:solidFill>
                <a:latin typeface="Adobe Arabic"/>
                <a:ea typeface="微软雅黑"/>
                <a:cs typeface="+mn-ea"/>
                <a:sym typeface="+mn-lt"/>
              </a:rPr>
              <a:t>认为做品牌是大企业的事，小企业当务之急是积累资本，把销售搞上去，不需要品牌。</a:t>
            </a:r>
            <a:endParaRPr lang="zh-CN" altLang="en-US" sz="1600" b="1">
              <a:solidFill>
                <a:schemeClr val="tx1">
                  <a:lumMod val="85000"/>
                  <a:lumOff val="15000"/>
                </a:schemeClr>
              </a:solidFill>
              <a:latin typeface="Adobe Arabic"/>
              <a:ea typeface="微软雅黑"/>
              <a:cs typeface="+mn-ea"/>
            </a:endParaRPr>
          </a:p>
        </p:txBody>
      </p:sp>
      <p:sp>
        <p:nvSpPr>
          <p:cNvPr id="41" name="矩形 40"/>
          <p:cNvSpPr/>
          <p:nvPr/>
        </p:nvSpPr>
        <p:spPr>
          <a:xfrm>
            <a:off x="6403858" y="4540002"/>
            <a:ext cx="5109091" cy="366895"/>
          </a:xfrm>
          <a:prstGeom prst="rect">
            <a:avLst/>
          </a:prstGeom>
        </p:spPr>
        <p:txBody>
          <a:bodyPr wrap="square">
            <a:spAutoFit/>
          </a:bodyPr>
          <a:lstStyle/>
          <a:p>
            <a:pPr>
              <a:lnSpc>
                <a:spcPct val="120000"/>
              </a:lnSpc>
            </a:pPr>
            <a:r>
              <a:rPr lang="zh-CN" altLang="en-US" sz="1600" b="1">
                <a:solidFill>
                  <a:schemeClr val="tx1">
                    <a:lumMod val="85000"/>
                    <a:lumOff val="15000"/>
                  </a:schemeClr>
                </a:solidFill>
                <a:latin typeface="Adobe Arabic"/>
                <a:ea typeface="微软雅黑"/>
                <a:cs typeface="+mn-ea"/>
                <a:sym typeface="+mn-lt"/>
              </a:rPr>
              <a:t>认为创建品牌需要强大的资金，需要大量的广告投入。</a:t>
            </a:r>
            <a:endParaRPr lang="en-US" altLang="zh-CN" sz="1600" b="1">
              <a:solidFill>
                <a:schemeClr val="tx1">
                  <a:lumMod val="85000"/>
                  <a:lumOff val="15000"/>
                </a:schemeClr>
              </a:solidFill>
              <a:latin typeface="Adobe Arabic"/>
              <a:ea typeface="微软雅黑"/>
              <a:cs typeface="+mn-ea"/>
              <a:sym typeface="+mn-lt"/>
            </a:endParaRPr>
          </a:p>
        </p:txBody>
      </p:sp>
      <p:sp>
        <p:nvSpPr>
          <p:cNvPr id="42" name="矩形 41"/>
          <p:cNvSpPr/>
          <p:nvPr/>
        </p:nvSpPr>
        <p:spPr>
          <a:xfrm>
            <a:off x="6403858" y="5421142"/>
            <a:ext cx="3672800" cy="367473"/>
          </a:xfrm>
          <a:prstGeom prst="rect">
            <a:avLst/>
          </a:prstGeom>
        </p:spPr>
        <p:txBody>
          <a:bodyPr wrap="square">
            <a:spAutoFit/>
          </a:bodyPr>
          <a:lstStyle/>
          <a:p>
            <a:pPr>
              <a:lnSpc>
                <a:spcPct val="120000"/>
              </a:lnSpc>
            </a:pPr>
            <a:r>
              <a:rPr lang="zh-CN" altLang="en-US" sz="1600" b="1">
                <a:solidFill>
                  <a:schemeClr val="tx1">
                    <a:lumMod val="85000"/>
                    <a:lumOff val="15000"/>
                  </a:schemeClr>
                </a:solidFill>
                <a:latin typeface="Adobe Arabic"/>
                <a:ea typeface="微软雅黑"/>
                <a:cs typeface="+mn-ea"/>
                <a:sym typeface="+mn-lt"/>
              </a:rPr>
              <a:t>品牌必须经过长时间培育才可以形成。</a:t>
            </a:r>
            <a:endParaRPr lang="zh-CN" altLang="en-US" sz="1600" b="1">
              <a:solidFill>
                <a:schemeClr val="tx1">
                  <a:lumMod val="85000"/>
                  <a:lumOff val="15000"/>
                </a:schemeClr>
              </a:solidFill>
              <a:latin typeface="Adobe Arabic"/>
              <a:ea typeface="微软雅黑"/>
              <a:cs typeface="+mn-ea"/>
            </a:endParaRPr>
          </a:p>
        </p:txBody>
      </p:sp>
      <p:sp>
        <p:nvSpPr>
          <p:cNvPr id="43" name="矩形 42"/>
          <p:cNvSpPr/>
          <p:nvPr/>
        </p:nvSpPr>
        <p:spPr>
          <a:xfrm>
            <a:off x="2130916" y="3475331"/>
            <a:ext cx="831155" cy="804964"/>
          </a:xfrm>
          <a:prstGeom prst="rect">
            <a:avLst/>
          </a:prstGeom>
        </p:spPr>
        <p:txBody>
          <a:bodyPr wrap="square">
            <a:spAutoFit/>
          </a:bodyPr>
          <a:lstStyle/>
          <a:p>
            <a:pPr lvl="0" algn="ctr">
              <a:lnSpc>
                <a:spcPct val="120000"/>
              </a:lnSpc>
              <a:defRPr/>
            </a:pPr>
            <a:r>
              <a:rPr lang="zh-CN" altLang="en-US" sz="2000" b="1">
                <a:solidFill>
                  <a:schemeClr val="tx1">
                    <a:lumMod val="85000"/>
                    <a:lumOff val="15000"/>
                  </a:schemeClr>
                </a:solidFill>
                <a:latin typeface="Adobe Arabic"/>
                <a:ea typeface="微软雅黑"/>
                <a:cs typeface="+mn-ea"/>
                <a:sym typeface="+mn-lt"/>
              </a:rPr>
              <a:t>品牌误区</a:t>
            </a:r>
            <a:endParaRPr lang="en-US" altLang="zh-CN" sz="2000" b="1">
              <a:solidFill>
                <a:schemeClr val="tx1">
                  <a:lumMod val="85000"/>
                  <a:lumOff val="15000"/>
                </a:schemeClr>
              </a:solidFill>
              <a:latin typeface="Adobe Arabic"/>
              <a:ea typeface="微软雅黑"/>
              <a:cs typeface="+mn-ea"/>
              <a:sym typeface="+mn-lt"/>
            </a:endParaRPr>
          </a:p>
        </p:txBody>
      </p:sp>
    </p:spTree>
    <p:extLst>
      <p:ext uri="{BB962C8B-B14F-4D97-AF65-F5344CB8AC3E}">
        <p14:creationId xmlns:p14="http://schemas.microsoft.com/office/powerpoint/2010/main" val="373794357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rLs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rLs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5"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rLst="">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rLst="">
                                      <p:cBhvr>
                                        <p:cTn id="24" dur="500"/>
                                        <p:tgtEl>
                                          <p:spTgt spid="19"/>
                                        </p:tgtEl>
                                      </p:cBhvr>
                                    </p:animEffect>
                                  </p:childTnLst>
                                </p:cTn>
                              </p:par>
                              <p:par>
                                <p:cTn id="25" presetID="2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rLst="">
                                      <p:cBhvr>
                                        <p:cTn id="27" dur="500"/>
                                        <p:tgtEl>
                                          <p:spTgt spid="20"/>
                                        </p:tgtEl>
                                      </p:cBhvr>
                                    </p:animEffect>
                                  </p:childTnLst>
                                </p:cTn>
                              </p:par>
                              <p:par>
                                <p:cTn id="28" presetID="22" presetClass="entr" presetSubtype="8"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rLst="">
                                      <p:cBhvr>
                                        <p:cTn id="30" dur="500"/>
                                        <p:tgtEl>
                                          <p:spTgt spid="23"/>
                                        </p:tgtEl>
                                      </p:cBhvr>
                                    </p:animEffect>
                                  </p:childTnLst>
                                </p:cTn>
                              </p:par>
                              <p:par>
                                <p:cTn id="31" presetID="22" presetClass="entr" presetSubtype="8"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rLst="">
                                      <p:cBhvr>
                                        <p:cTn id="33" dur="500"/>
                                        <p:tgtEl>
                                          <p:spTgt spid="21"/>
                                        </p:tgtEl>
                                      </p:cBhvr>
                                    </p:animEffect>
                                  </p:childTnLst>
                                </p:cTn>
                              </p:par>
                              <p:par>
                                <p:cTn id="34" presetID="22" presetClass="entr" presetSubtype="8"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rLst="">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rLst="">
                                      <p:cBhvr>
                                        <p:cTn id="43" dur="500"/>
                                        <p:tgtEl>
                                          <p:spTgt spid="35"/>
                                        </p:tgtEl>
                                      </p:cBhvr>
                                    </p:animEffect>
                                  </p:childTnLst>
                                </p:cTn>
                              </p:par>
                              <p:par>
                                <p:cTn id="44" presetID="53"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rLst="">
                                      <p:cBhvr>
                                        <p:cTn id="48" dur="500"/>
                                        <p:tgtEl>
                                          <p:spTgt spid="27"/>
                                        </p:tgtEl>
                                      </p:cBhvr>
                                    </p:animEffect>
                                  </p:childTnLst>
                                </p:cTn>
                              </p:par>
                              <p:par>
                                <p:cTn id="49" presetID="53"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rLst="">
                                      <p:cBhvr>
                                        <p:cTn id="53" dur="500"/>
                                        <p:tgtEl>
                                          <p:spTgt spid="38"/>
                                        </p:tgtEl>
                                      </p:cBhvr>
                                    </p:animEffect>
                                  </p:childTnLst>
                                </p:cTn>
                              </p:par>
                              <p:par>
                                <p:cTn id="54" presetID="53" presetClass="entr" presetSubtype="0"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rLst="">
                                      <p:cBhvr>
                                        <p:cTn id="58" dur="500"/>
                                        <p:tgtEl>
                                          <p:spTgt spid="24"/>
                                        </p:tgtEl>
                                      </p:cBhvr>
                                    </p:animEffect>
                                  </p:childTnLst>
                                </p:cTn>
                              </p:par>
                              <p:par>
                                <p:cTn id="59" presetID="53"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rLst="">
                                      <p:cBhvr>
                                        <p:cTn id="63" dur="500"/>
                                        <p:tgtEl>
                                          <p:spTgt spid="3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fade" prLst="">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1"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rLst="">
                                      <p:cBhvr>
                                        <p:cTn id="73" dur="500"/>
                                        <p:tgtEl>
                                          <p:spTgt spid="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2" nodeType="click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fade" prLst="">
                                      <p:cBhvr>
                                        <p:cTn id="78" dur="500"/>
                                        <p:tgtEl>
                                          <p:spTgt spid="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3" nodeType="click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rLst="">
                                      <p:cBhvr>
                                        <p:cTn id="83" dur="500"/>
                                        <p:tgtEl>
                                          <p:spTgt spid="41"/>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4" nodeType="clickEffect">
                                  <p:stCondLst>
                                    <p:cond delay="0"/>
                                  </p:stCondLst>
                                  <p:childTnLst>
                                    <p:set>
                                      <p:cBhvr>
                                        <p:cTn id="87" dur="1" fill="hold">
                                          <p:stCondLst>
                                            <p:cond delay="0"/>
                                          </p:stCondLst>
                                        </p:cTn>
                                        <p:tgtEl>
                                          <p:spTgt spid="42"/>
                                        </p:tgtEl>
                                        <p:attrNameLst>
                                          <p:attrName>style.visibility</p:attrName>
                                        </p:attrNameLst>
                                      </p:cBhvr>
                                      <p:to>
                                        <p:strVal val="visible"/>
                                      </p:to>
                                    </p:set>
                                    <p:animEffect transition="in" filter="fade" prLst="">
                                      <p:cBhvr>
                                        <p:cTn id="8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4" grpId="2"/>
      <p:bldP spid="41" grpId="3"/>
      <p:bldP spid="42" grpId="4"/>
      <p:bldP spid="43" grpId="5"/>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0351" y="1616588"/>
            <a:ext cx="4501149" cy="4496281"/>
          </a:xfrm>
          <a:prstGeom prst="rect">
            <a:avLst/>
          </a:prstGeom>
        </p:spPr>
      </p:pic>
      <p:sp>
        <p:nvSpPr>
          <p:cNvPr id="44040" name="TextBox 6"/>
          <p:cNvSpPr>
            <a:spLocks noChangeArrowheads="1"/>
          </p:cNvSpPr>
          <p:nvPr/>
        </p:nvSpPr>
        <p:spPr>
          <a:xfrm>
            <a:off x="5365749" y="2721474"/>
            <a:ext cx="6175899" cy="134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遍布世界的“中国制造”，却罕有“中国创造”，号称“世界工厂”的中国，却罕有“世界品牌”！</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中国赢得了“世界工厂”的美誉，但实际上扮演的角色不过是“世界民工”。“制造大国、品牌小国”，这就是中国品牌格局的现状。</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3361042" cy="646705"/>
            <a:chOff x="371122" y="276376"/>
            <a:chExt cx="3361042" cy="646705"/>
          </a:xfrm>
        </p:grpSpPr>
        <p:sp>
          <p:nvSpPr>
            <p:cNvPr id="8" name="矩形 7"/>
            <p:cNvSpPr/>
            <p:nvPr/>
          </p:nvSpPr>
          <p:spPr>
            <a:xfrm>
              <a:off x="1162230" y="351200"/>
              <a:ext cx="2569934" cy="523220"/>
            </a:xfrm>
            <a:prstGeom prst="rect">
              <a:avLst/>
            </a:prstGeom>
          </p:spPr>
          <p:txBody>
            <a:bodyPr wrap="none">
              <a:spAutoFit/>
            </a:bodyPr>
            <a:lstStyle/>
            <a:p>
              <a:r>
                <a:rPr lang="zh-CN" altLang="zh-CN" sz="2800" b="1" spc="300">
                  <a:latin typeface="微软雅黑" panose="020B0503020204020204" pitchFamily="34" charset="-122"/>
                  <a:ea typeface="微软雅黑" panose="020B0503020204020204" pitchFamily="34" charset="-122"/>
                  <a:sym typeface="+mn-lt"/>
                </a:rPr>
                <a:t>品牌建设概述</a:t>
              </a:r>
              <a:endParaRPr lang="zh-CN" altLang="en-US" sz="2800" b="1" spc="300">
                <a:latin typeface="微软雅黑" panose="020B0503020204020204" pitchFamily="34" charset="-122"/>
                <a:ea typeface="微软雅黑" panose="020B0503020204020204" pitchFamily="34" charset="-122"/>
              </a:endParaRPr>
            </a:p>
          </p:txBody>
        </p:sp>
        <p:grpSp>
          <p:nvGrpSpPr>
            <p:cNvPr id="9" name="组合"/>
            <p:cNvGrpSpPr/>
            <p:nvPr/>
          </p:nvGrpSpPr>
          <p:grpSpPr>
            <a:xfrm>
              <a:off x="371122" y="276376"/>
              <a:ext cx="705826" cy="646705"/>
              <a:chOff x="371122" y="276376"/>
              <a:chExt cx="705826" cy="646705"/>
            </a:xfrm>
          </p:grpSpPr>
          <p:grpSp>
            <p:nvGrpSpPr>
              <p:cNvPr id="10" name="组合 9"/>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 name="矩形 1"/>
          <p:cNvSpPr/>
          <p:nvPr/>
        </p:nvSpPr>
        <p:spPr>
          <a:xfrm>
            <a:off x="5381539" y="1759833"/>
            <a:ext cx="828589" cy="330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807" name="TextBox 8"/>
          <p:cNvSpPr>
            <a:spLocks noChangeArrowheads="1"/>
          </p:cNvSpPr>
          <p:nvPr/>
        </p:nvSpPr>
        <p:spPr>
          <a:xfrm>
            <a:off x="5526056" y="1932876"/>
            <a:ext cx="33266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300" normalizeH="0" baseline="0" noProof="0">
                <a:ln>
                  <a:noFill/>
                </a:ln>
                <a:solidFill>
                  <a:prstClr val="black"/>
                </a:solidFill>
                <a:effectLst/>
                <a:uLnTx/>
                <a:uFillTx/>
                <a:latin typeface="Adobe Arabic"/>
                <a:ea typeface="微软雅黑"/>
                <a:cs typeface="+mn-ea"/>
                <a:sym typeface="+mn-lt"/>
              </a:rPr>
              <a:t>我国品牌建设现状</a:t>
            </a:r>
            <a:endParaRPr kumimoji="0" lang="zh-CN" altLang="en-US" sz="2000" b="1" i="0" u="none" strike="noStrike" kern="1200" cap="none" spc="300" normalizeH="0" baseline="0" noProof="0">
              <a:ln>
                <a:noFill/>
              </a:ln>
              <a:solidFill>
                <a:prstClr val="black"/>
              </a:solidFill>
              <a:effectLst/>
              <a:uLnTx/>
              <a:uFillTx/>
              <a:latin typeface="Adobe Arabic"/>
              <a:ea typeface="微软雅黑"/>
              <a:cs typeface="+mn-ea"/>
              <a:sym typeface="+mn-lt"/>
            </a:endParaRPr>
          </a:p>
        </p:txBody>
      </p:sp>
      <p:sp>
        <p:nvSpPr>
          <p:cNvPr id="5" name="矩形 4"/>
          <p:cNvSpPr/>
          <p:nvPr/>
        </p:nvSpPr>
        <p:spPr>
          <a:xfrm>
            <a:off x="4318000" y="4332766"/>
            <a:ext cx="7223648" cy="1953145"/>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041" name="TextBox 6"/>
          <p:cNvSpPr>
            <a:spLocks noChangeArrowheads="1"/>
          </p:cNvSpPr>
          <p:nvPr/>
        </p:nvSpPr>
        <p:spPr>
          <a:xfrm>
            <a:off x="4594958" y="4760605"/>
            <a:ext cx="6847742"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美国</a:t>
            </a:r>
            <a:r>
              <a:rPr kumimoji="0" lang="en-US" altLang="zh-CN" sz="1600" b="0" i="0" u="none" strike="noStrike" kern="1200" cap="none" spc="0" normalizeH="0" baseline="0" noProof="0">
                <a:ln>
                  <a:noFill/>
                </a:ln>
                <a:solidFill>
                  <a:schemeClr val="bg1"/>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商业周刊</a:t>
            </a:r>
            <a:r>
              <a:rPr kumimoji="0" lang="en-US" altLang="zh-CN" sz="1600" b="0" i="0" u="none" strike="noStrike" kern="1200" cap="none" spc="0" normalizeH="0" baseline="0" noProof="0">
                <a:ln>
                  <a:noFill/>
                </a:ln>
                <a:solidFill>
                  <a:schemeClr val="bg1"/>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每年都会评选“全球最有价值的</a:t>
            </a:r>
            <a:r>
              <a:rPr kumimoji="0" lang="en-US" altLang="zh-CN" sz="1600" b="0" i="0" u="none" strike="noStrike" kern="1200" cap="none" spc="0" normalizeH="0" baseline="0" noProof="0">
                <a:ln>
                  <a:noFill/>
                </a:ln>
                <a:solidFill>
                  <a:schemeClr val="bg1"/>
                </a:solidFill>
                <a:effectLst/>
                <a:uLnTx/>
                <a:uFillTx/>
                <a:latin typeface="Adobe Arabic"/>
                <a:ea typeface="微软雅黑"/>
                <a:cs typeface="+mn-ea"/>
                <a:sym typeface="+mn-lt"/>
              </a:rPr>
              <a:t>100</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个品牌”，但</a:t>
            </a:r>
            <a:r>
              <a:rPr kumimoji="0" lang="zh-CN" altLang="en-US" sz="1600" b="1" i="0" u="none" strike="noStrike" kern="1200" cap="none" spc="0" normalizeH="0" baseline="0" noProof="0">
                <a:ln>
                  <a:noFill/>
                </a:ln>
                <a:solidFill>
                  <a:schemeClr val="bg1"/>
                </a:solidFill>
                <a:effectLst/>
                <a:uLnTx/>
                <a:uFillTx/>
                <a:latin typeface="Adobe Arabic"/>
                <a:ea typeface="微软雅黑"/>
                <a:cs typeface="+mn-ea"/>
                <a:sym typeface="+mn-lt"/>
              </a:rPr>
              <a:t>中国品牌的身影几乎从未在这里出现过</a:t>
            </a: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。尽管中国以灿烂悠久的历史文化著称于世，却鲜有历史悠久、著称于世的国际驰名品牌。</a:t>
            </a:r>
            <a:endParaRPr kumimoji="0" lang="zh-CN" altLang="en-US" sz="1800" b="0" i="0" u="none" strike="noStrike" kern="1200" cap="none" spc="0" normalizeH="0" baseline="0" noProof="0">
              <a:ln>
                <a:noFill/>
              </a:ln>
              <a:solidFill>
                <a:schemeClr val="bg1"/>
              </a:solidFill>
              <a:effectLst/>
              <a:uLnTx/>
              <a:uFillTx/>
              <a:latin typeface="Adobe Arabic"/>
              <a:ea typeface="微软雅黑"/>
              <a:cs typeface="+mn-ea"/>
              <a:sym typeface="+mn-lt"/>
            </a:endParaRPr>
          </a:p>
        </p:txBody>
      </p:sp>
    </p:spTree>
    <p:extLst>
      <p:ext uri="{BB962C8B-B14F-4D97-AF65-F5344CB8AC3E}">
        <p14:creationId xmlns:p14="http://schemas.microsoft.com/office/powerpoint/2010/main" val="271858075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rLs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1"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rLst="">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grpId="2" nodeType="withEffect">
                                  <p:stCondLst>
                                    <p:cond delay="0"/>
                                  </p:stCondLst>
                                  <p:childTnLst>
                                    <p:set>
                                      <p:cBhvr>
                                        <p:cTn id="21" dur="1" fill="hold">
                                          <p:stCondLst>
                                            <p:cond delay="0"/>
                                          </p:stCondLst>
                                        </p:cTn>
                                        <p:tgtEl>
                                          <p:spTgt spid="76807"/>
                                        </p:tgtEl>
                                        <p:attrNameLst>
                                          <p:attrName>style.visibility</p:attrName>
                                        </p:attrNameLst>
                                      </p:cBhvr>
                                      <p:to>
                                        <p:strVal val="visible"/>
                                      </p:to>
                                    </p:set>
                                    <p:animEffect transition="in" filter="fade" prLst="">
                                      <p:cBhvr>
                                        <p:cTn id="22" dur="1000"/>
                                        <p:tgtEl>
                                          <p:spTgt spid="76807"/>
                                        </p:tgtEl>
                                      </p:cBhvr>
                                    </p:animEffect>
                                    <p:anim calcmode="lin" valueType="num">
                                      <p:cBhvr>
                                        <p:cTn id="23" dur="1000" fill="hold"/>
                                        <p:tgtEl>
                                          <p:spTgt spid="76807"/>
                                        </p:tgtEl>
                                        <p:attrNameLst>
                                          <p:attrName>ppt_x</p:attrName>
                                        </p:attrNameLst>
                                      </p:cBhvr>
                                      <p:tavLst>
                                        <p:tav tm="0">
                                          <p:val>
                                            <p:strVal val="#ppt_x"/>
                                          </p:val>
                                        </p:tav>
                                        <p:tav tm="100000">
                                          <p:val>
                                            <p:strVal val="#ppt_x"/>
                                          </p:val>
                                        </p:tav>
                                      </p:tavLst>
                                    </p:anim>
                                    <p:anim calcmode="lin" valueType="num">
                                      <p:cBhvr>
                                        <p:cTn id="24" dur="1000" fill="hold"/>
                                        <p:tgtEl>
                                          <p:spTgt spid="7680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4040"/>
                                        </p:tgtEl>
                                        <p:attrNameLst>
                                          <p:attrName>style.visibility</p:attrName>
                                        </p:attrNameLst>
                                      </p:cBhvr>
                                      <p:to>
                                        <p:strVal val="visible"/>
                                      </p:to>
                                    </p:set>
                                    <p:animEffect transition="in" filter="fade" prLst="">
                                      <p:cBhvr>
                                        <p:cTn id="29" dur="500"/>
                                        <p:tgtEl>
                                          <p:spTgt spid="4404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3"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rLst="">
                                      <p:cBhvr>
                                        <p:cTn id="34" dur="500"/>
                                        <p:tgtEl>
                                          <p:spTgt spid="5"/>
                                        </p:tgtEl>
                                      </p:cBhvr>
                                    </p:animEffect>
                                  </p:childTnLst>
                                </p:cTn>
                              </p:par>
                              <p:par>
                                <p:cTn id="35" presetID="22" presetClass="entr" presetSubtype="8" fill="hold" grpId="4" nodeType="withEffect">
                                  <p:stCondLst>
                                    <p:cond delay="0"/>
                                  </p:stCondLst>
                                  <p:childTnLst>
                                    <p:set>
                                      <p:cBhvr>
                                        <p:cTn id="36" dur="1" fill="hold">
                                          <p:stCondLst>
                                            <p:cond delay="0"/>
                                          </p:stCondLst>
                                        </p:cTn>
                                        <p:tgtEl>
                                          <p:spTgt spid="44041"/>
                                        </p:tgtEl>
                                        <p:attrNameLst>
                                          <p:attrName>style.visibility</p:attrName>
                                        </p:attrNameLst>
                                      </p:cBhvr>
                                      <p:to>
                                        <p:strVal val="visible"/>
                                      </p:to>
                                    </p:set>
                                    <p:animEffect transition="in" filter="wipe(left)" prLst="">
                                      <p:cBhvr>
                                        <p:cTn id="37" dur="500"/>
                                        <p:tgtEl>
                                          <p:spTgt spid="44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0" grpId="0"/>
      <p:bldP spid="2" grpId="1" animBg="1"/>
      <p:bldP spid="76807" grpId="2"/>
      <p:bldP spid="5" grpId="3" animBg="1"/>
      <p:bldP spid="44041" grpId="4"/>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096000" y="1364317"/>
            <a:ext cx="5364966" cy="3581400"/>
          </a:xfrm>
          <a:prstGeom prst="rect">
            <a:avLst/>
          </a:prstGeom>
        </p:spPr>
      </p:pic>
      <p:sp>
        <p:nvSpPr>
          <p:cNvPr id="16" name="矩形 15"/>
          <p:cNvSpPr/>
          <p:nvPr/>
        </p:nvSpPr>
        <p:spPr>
          <a:xfrm>
            <a:off x="456402" y="3255963"/>
            <a:ext cx="8611397" cy="1953145"/>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090" name="TextBox 6"/>
          <p:cNvSpPr>
            <a:spLocks noChangeArrowheads="1"/>
          </p:cNvSpPr>
          <p:nvPr/>
        </p:nvSpPr>
        <p:spPr>
          <a:xfrm>
            <a:off x="731034" y="1364317"/>
            <a:ext cx="5131597"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其次，许多企业对销售的重视远远超过了对品牌的重视。</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其实，市场数据与品牌价值之间并不能完全划等号。品牌价值高，大多能带来好的销售状况，但一时火爆的销售局面并不意味着品牌的增值。销售额只是企业生存状况的一个表现指数，品牌价值才是企业的生命力所在。</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6" name="组合"/>
          <p:cNvGrpSpPr/>
          <p:nvPr/>
        </p:nvGrpSpPr>
        <p:grpSpPr>
          <a:xfrm>
            <a:off x="371122" y="276376"/>
            <a:ext cx="4156132" cy="646705"/>
            <a:chOff x="371122" y="276376"/>
            <a:chExt cx="4156132" cy="646705"/>
          </a:xfrm>
        </p:grpSpPr>
        <p:sp>
          <p:nvSpPr>
            <p:cNvPr id="7" name="矩形 6"/>
            <p:cNvSpPr/>
            <p:nvPr/>
          </p:nvSpPr>
          <p:spPr>
            <a:xfrm>
              <a:off x="1162230" y="351200"/>
              <a:ext cx="3365024"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sym typeface="+mn-lt"/>
                </a:rPr>
                <a:t>我国品牌建设现状</a:t>
              </a:r>
              <a:endParaRPr lang="zh-CN" altLang="en-US" sz="2800" b="1" spc="300">
                <a:latin typeface="微软雅黑" panose="020B0503020204020204" pitchFamily="34" charset="-122"/>
                <a:ea typeface="微软雅黑" panose="020B0503020204020204" pitchFamily="34" charset="-122"/>
              </a:endParaRPr>
            </a:p>
          </p:txBody>
        </p:sp>
        <p:grpSp>
          <p:nvGrpSpPr>
            <p:cNvPr id="8" name="组合"/>
            <p:cNvGrpSpPr/>
            <p:nvPr/>
          </p:nvGrpSpPr>
          <p:grpSpPr>
            <a:xfrm>
              <a:off x="371122" y="276376"/>
              <a:ext cx="705826" cy="646705"/>
              <a:chOff x="371122" y="276376"/>
              <a:chExt cx="705826" cy="646705"/>
            </a:xfrm>
          </p:grpSpPr>
          <p:grpSp>
            <p:nvGrpSpPr>
              <p:cNvPr id="9" name="组合 8"/>
              <p:cNvGrpSpPr/>
              <p:nvPr/>
            </p:nvGrpSpPr>
            <p:grpSpPr>
              <a:xfrm>
                <a:off x="371122" y="276376"/>
                <a:ext cx="705826" cy="646705"/>
                <a:chOff x="1037872" y="790726"/>
                <a:chExt cx="705826" cy="646705"/>
              </a:xfrm>
            </p:grpSpPr>
            <p:sp>
              <p:nvSpPr>
                <p:cNvPr id="12"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0"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5" name="TextBox 6"/>
          <p:cNvSpPr>
            <a:spLocks noChangeArrowheads="1"/>
          </p:cNvSpPr>
          <p:nvPr/>
        </p:nvSpPr>
        <p:spPr>
          <a:xfrm>
            <a:off x="692540" y="3392972"/>
            <a:ext cx="8139119"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再次，我国企业品牌保护力度不足。入世后，跨国企业以合资、合作乃至抢注等手段侵吞、排挤国内品牌，中国企业品牌流失现象非常严重。据不完全统计，到</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1998</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年止，我国有</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150</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多个商标被澳大利亚商人抢注，</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27</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个商标被日本商人抢注，</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48</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个商标被印度尼西亚商人抢注。如“</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”在菲律宾被抢注，北京“</a:t>
            </a:r>
            <a:r>
              <a:rPr kumimoji="0" lang="en-US" altLang="zh-CN" sz="1600" b="0" i="0" u="none" strike="noStrike" kern="1200" cap="none" spc="0" normalizeH="0" baseline="0" noProof="0">
                <a:ln>
                  <a:noFill/>
                </a:ln>
                <a:solidFill>
                  <a:prstClr val="white"/>
                </a:solidFill>
                <a:effectLst/>
                <a:uLnTx/>
                <a:uFillTx/>
                <a:latin typeface="Adobe Arabic"/>
                <a:ea typeface="微软雅黑"/>
                <a:cs typeface="+mn-ea"/>
                <a:sym typeface="+mn-lt"/>
              </a:rPr>
              <a:t>XXX</a:t>
            </a:r>
            <a:r>
              <a:rPr kumimoji="0" lang="zh-CN" altLang="en-US" sz="1600" b="0" i="0" u="none" strike="noStrike" kern="1200" cap="none" spc="0" normalizeH="0" baseline="0" noProof="0">
                <a:ln>
                  <a:noFill/>
                </a:ln>
                <a:solidFill>
                  <a:prstClr val="white"/>
                </a:solidFill>
                <a:effectLst/>
                <a:uLnTx/>
                <a:uFillTx/>
                <a:latin typeface="Adobe Arabic"/>
                <a:ea typeface="微软雅黑"/>
                <a:cs typeface="+mn-ea"/>
                <a:sym typeface="+mn-lt"/>
              </a:rPr>
              <a:t>”在日本被抢注等。这对企业来说，代价都是巨大的。</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17" name="TextBox 6"/>
          <p:cNvSpPr>
            <a:spLocks noChangeArrowheads="1"/>
          </p:cNvSpPr>
          <p:nvPr/>
        </p:nvSpPr>
        <p:spPr>
          <a:xfrm>
            <a:off x="681393" y="5435042"/>
            <a:ext cx="10694291" cy="10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最后，国内许多企业在品牌建设领域缺乏战略性眼光</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虽然有不少企业有品牌战略意识，但是缺乏可操作性的品牌战略规划。没有生来就平庸的品牌，任何品牌都有机会成功。然而，企业若不能围绕品牌核心价值进行科学的品牌战略规划，便极有可能“各领风骚没几年”。</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Tree>
    <p:extLst>
      <p:ext uri="{BB962C8B-B14F-4D97-AF65-F5344CB8AC3E}">
        <p14:creationId xmlns:p14="http://schemas.microsoft.com/office/powerpoint/2010/main" val="24536831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rLs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1" nodeType="clickEffect">
                                  <p:stCondLst>
                                    <p:cond delay="0"/>
                                  </p:stCondLst>
                                  <p:childTnLst>
                                    <p:set>
                                      <p:cBhvr>
                                        <p:cTn id="11" dur="1" fill="hold">
                                          <p:stCondLst>
                                            <p:cond delay="0"/>
                                          </p:stCondLst>
                                        </p:cTn>
                                        <p:tgtEl>
                                          <p:spTgt spid="46090"/>
                                        </p:tgtEl>
                                        <p:attrNameLst>
                                          <p:attrName>style.visibility</p:attrName>
                                        </p:attrNameLst>
                                      </p:cBhvr>
                                      <p:to>
                                        <p:strVal val="visible"/>
                                      </p:to>
                                    </p:set>
                                    <p:animEffect transition="in" filter="wipe(down)" prLst="">
                                      <p:cBhvr>
                                        <p:cTn id="12" dur="500"/>
                                        <p:tgtEl>
                                          <p:spTgt spid="460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rLs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2"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rLst="">
                                      <p:cBhvr>
                                        <p:cTn id="22" dur="500"/>
                                        <p:tgtEl>
                                          <p:spTgt spid="1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rLs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3"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rLst="">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6090" grpId="1"/>
      <p:bldP spid="15" grpId="2"/>
      <p:bldP spid="17" grpId="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9"/>
          <p:cNvSpPr/>
          <p:nvPr/>
        </p:nvSpPr>
        <p:spPr>
          <a:xfrm rot="16200000">
            <a:off x="1096037" y="1148101"/>
            <a:ext cx="4586269" cy="458627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0462708" y="437091"/>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27"/>
          <p:cNvSpPr>
            <a:spLocks noChangeArrowheads="1"/>
          </p:cNvSpPr>
          <p:nvPr/>
        </p:nvSpPr>
        <p:spPr>
          <a:xfrm>
            <a:off x="10563580" y="437091"/>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LOGO</a:t>
            </a:r>
            <a:endParaRPr kumimoji="0" lang="zh-CN"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任意多边形: 形状 23"/>
          <p:cNvSpPr>
            <a:spLocks noChangeAspect="1"/>
          </p:cNvSpPr>
          <p:nvPr/>
        </p:nvSpPr>
        <p:spPr>
          <a:xfrm rot="10800000" flipV="1">
            <a:off x="1298811" y="1460265"/>
            <a:ext cx="4179461" cy="3952266"/>
          </a:xfrm>
          <a:custGeom>
            <a:avLst/>
            <a:gdLst>
              <a:gd name="connsiteX0" fmla="*/ 2573600 w 3968540"/>
              <a:gd name="connsiteY0" fmla="*/ 0 h 4385308"/>
              <a:gd name="connsiteX1" fmla="*/ 1364330 w 3968540"/>
              <a:gd name="connsiteY1" fmla="*/ 0 h 4385308"/>
              <a:gd name="connsiteX2" fmla="*/ 1149228 w 3968540"/>
              <a:gd name="connsiteY2" fmla="*/ 72605 h 4385308"/>
              <a:gd name="connsiteX3" fmla="*/ 1147722 w 3968540"/>
              <a:gd name="connsiteY3" fmla="*/ 73978 h 4385308"/>
              <a:gd name="connsiteX4" fmla="*/ 1120684 w 3968540"/>
              <a:gd name="connsiteY4" fmla="*/ 82833 h 4385308"/>
              <a:gd name="connsiteX5" fmla="*/ 993417 w 3968540"/>
              <a:gd name="connsiteY5" fmla="*/ 176220 h 4385308"/>
              <a:gd name="connsiteX6" fmla="*/ 138333 w 3968540"/>
              <a:gd name="connsiteY6" fmla="*/ 1121102 h 4385308"/>
              <a:gd name="connsiteX7" fmla="*/ 32693 w 3968540"/>
              <a:gd name="connsiteY7" fmla="*/ 1340513 h 4385308"/>
              <a:gd name="connsiteX8" fmla="*/ 31496 w 3968540"/>
              <a:gd name="connsiteY8" fmla="*/ 1354321 h 4385308"/>
              <a:gd name="connsiteX9" fmla="*/ 30232 w 3968540"/>
              <a:gd name="connsiteY9" fmla="*/ 1356893 h 4385308"/>
              <a:gd name="connsiteX10" fmla="*/ 0 w 3968540"/>
              <a:gd name="connsiteY10" fmla="*/ 1522370 h 4385308"/>
              <a:gd name="connsiteX11" fmla="*/ 0 w 3968540"/>
              <a:gd name="connsiteY11" fmla="*/ 2858635 h 4385308"/>
              <a:gd name="connsiteX12" fmla="*/ 30232 w 3968540"/>
              <a:gd name="connsiteY12" fmla="*/ 3024112 h 4385308"/>
              <a:gd name="connsiteX13" fmla="*/ 30589 w 3968540"/>
              <a:gd name="connsiteY13" fmla="*/ 3024837 h 4385308"/>
              <a:gd name="connsiteX14" fmla="*/ 32692 w 3968540"/>
              <a:gd name="connsiteY14" fmla="*/ 3049087 h 4385308"/>
              <a:gd name="connsiteX15" fmla="*/ 138332 w 3968540"/>
              <a:gd name="connsiteY15" fmla="*/ 3268499 h 4385308"/>
              <a:gd name="connsiteX16" fmla="*/ 993415 w 3968540"/>
              <a:gd name="connsiteY16" fmla="*/ 4213383 h 4385308"/>
              <a:gd name="connsiteX17" fmla="*/ 1120683 w 3968540"/>
              <a:gd name="connsiteY17" fmla="*/ 4306769 h 4385308"/>
              <a:gd name="connsiteX18" fmla="*/ 1161767 w 3968540"/>
              <a:gd name="connsiteY18" fmla="*/ 4320224 h 4385308"/>
              <a:gd name="connsiteX19" fmla="*/ 1214579 w 3968540"/>
              <a:gd name="connsiteY19" fmla="*/ 4351899 h 4385308"/>
              <a:gd name="connsiteX20" fmla="*/ 1364330 w 3968540"/>
              <a:gd name="connsiteY20" fmla="*/ 4385308 h 4385308"/>
              <a:gd name="connsiteX21" fmla="*/ 2573600 w 3968540"/>
              <a:gd name="connsiteY21" fmla="*/ 4385308 h 4385308"/>
              <a:gd name="connsiteX22" fmla="*/ 2723351 w 3968540"/>
              <a:gd name="connsiteY22" fmla="*/ 4351899 h 4385308"/>
              <a:gd name="connsiteX23" fmla="*/ 2745198 w 3968540"/>
              <a:gd name="connsiteY23" fmla="*/ 4338796 h 4385308"/>
              <a:gd name="connsiteX24" fmla="*/ 2745955 w 3968540"/>
              <a:gd name="connsiteY24" fmla="*/ 4338716 h 4385308"/>
              <a:gd name="connsiteX25" fmla="*/ 2944514 w 3968540"/>
              <a:gd name="connsiteY25" fmla="*/ 4221983 h 4385308"/>
              <a:gd name="connsiteX26" fmla="*/ 3799598 w 3968540"/>
              <a:gd name="connsiteY26" fmla="*/ 3277099 h 4385308"/>
              <a:gd name="connsiteX27" fmla="*/ 3884109 w 3968540"/>
              <a:gd name="connsiteY27" fmla="*/ 3136466 h 4385308"/>
              <a:gd name="connsiteX28" fmla="*/ 3890413 w 3968540"/>
              <a:gd name="connsiteY28" fmla="*/ 3112963 h 4385308"/>
              <a:gd name="connsiteX29" fmla="*/ 3902835 w 3968540"/>
              <a:gd name="connsiteY29" fmla="*/ 3096326 h 4385308"/>
              <a:gd name="connsiteX30" fmla="*/ 3968540 w 3968540"/>
              <a:gd name="connsiteY30" fmla="*/ 2858635 h 4385308"/>
              <a:gd name="connsiteX31" fmla="*/ 3968540 w 3968540"/>
              <a:gd name="connsiteY31" fmla="*/ 1522370 h 4385308"/>
              <a:gd name="connsiteX32" fmla="*/ 3902835 w 3968540"/>
              <a:gd name="connsiteY32" fmla="*/ 1284679 h 4385308"/>
              <a:gd name="connsiteX33" fmla="*/ 3886813 w 3968540"/>
              <a:gd name="connsiteY33" fmla="*/ 1263220 h 4385308"/>
              <a:gd name="connsiteX34" fmla="*/ 3884108 w 3968540"/>
              <a:gd name="connsiteY34" fmla="*/ 1253135 h 4385308"/>
              <a:gd name="connsiteX35" fmla="*/ 3799597 w 3968540"/>
              <a:gd name="connsiteY35" fmla="*/ 1112502 h 4385308"/>
              <a:gd name="connsiteX36" fmla="*/ 2944513 w 3968540"/>
              <a:gd name="connsiteY36" fmla="*/ 167620 h 4385308"/>
              <a:gd name="connsiteX37" fmla="*/ 2817245 w 3968540"/>
              <a:gd name="connsiteY37" fmla="*/ 74233 h 4385308"/>
              <a:gd name="connsiteX38" fmla="*/ 2760353 w 3968540"/>
              <a:gd name="connsiteY38" fmla="*/ 55602 h 4385308"/>
              <a:gd name="connsiteX39" fmla="*/ 2723351 w 3968540"/>
              <a:gd name="connsiteY39" fmla="*/ 33409 h 4385308"/>
              <a:gd name="connsiteX40" fmla="*/ 2573600 w 3968540"/>
              <a:gd name="connsiteY40" fmla="*/ 0 h 438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68540" h="4385308">
                <a:moveTo>
                  <a:pt x="2573600" y="0"/>
                </a:moveTo>
                <a:lnTo>
                  <a:pt x="1364330" y="0"/>
                </a:lnTo>
                <a:cubicBezTo>
                  <a:pt x="1284651" y="0"/>
                  <a:pt x="1210631" y="26767"/>
                  <a:pt x="1149228" y="72605"/>
                </a:cubicBezTo>
                <a:lnTo>
                  <a:pt x="1147722" y="73978"/>
                </a:lnTo>
                <a:lnTo>
                  <a:pt x="1120684" y="82833"/>
                </a:lnTo>
                <a:cubicBezTo>
                  <a:pt x="1074372" y="103586"/>
                  <a:pt x="1030977" y="134715"/>
                  <a:pt x="993417" y="176220"/>
                </a:cubicBezTo>
                <a:lnTo>
                  <a:pt x="138333" y="1121102"/>
                </a:lnTo>
                <a:cubicBezTo>
                  <a:pt x="81992" y="1183360"/>
                  <a:pt x="46779" y="1260123"/>
                  <a:pt x="32693" y="1340513"/>
                </a:cubicBezTo>
                <a:lnTo>
                  <a:pt x="31496" y="1354321"/>
                </a:lnTo>
                <a:lnTo>
                  <a:pt x="30232" y="1356893"/>
                </a:lnTo>
                <a:cubicBezTo>
                  <a:pt x="10765" y="1407753"/>
                  <a:pt x="0" y="1463673"/>
                  <a:pt x="0" y="1522370"/>
                </a:cubicBezTo>
                <a:lnTo>
                  <a:pt x="0" y="2858635"/>
                </a:lnTo>
                <a:cubicBezTo>
                  <a:pt x="0" y="2917332"/>
                  <a:pt x="10765" y="2973252"/>
                  <a:pt x="30232" y="3024112"/>
                </a:cubicBezTo>
                <a:lnTo>
                  <a:pt x="30589" y="3024837"/>
                </a:lnTo>
                <a:lnTo>
                  <a:pt x="32692" y="3049087"/>
                </a:lnTo>
                <a:cubicBezTo>
                  <a:pt x="46778" y="3129479"/>
                  <a:pt x="81991" y="3206242"/>
                  <a:pt x="138332" y="3268499"/>
                </a:cubicBezTo>
                <a:lnTo>
                  <a:pt x="993415" y="4213383"/>
                </a:lnTo>
                <a:cubicBezTo>
                  <a:pt x="1030976" y="4254888"/>
                  <a:pt x="1074371" y="4286016"/>
                  <a:pt x="1120683" y="4306769"/>
                </a:cubicBezTo>
                <a:lnTo>
                  <a:pt x="1161767" y="4320224"/>
                </a:lnTo>
                <a:lnTo>
                  <a:pt x="1214579" y="4351899"/>
                </a:lnTo>
                <a:cubicBezTo>
                  <a:pt x="1260607" y="4373412"/>
                  <a:pt x="1311211" y="4385308"/>
                  <a:pt x="1364330" y="4385308"/>
                </a:cubicBezTo>
                <a:lnTo>
                  <a:pt x="2573600" y="4385308"/>
                </a:lnTo>
                <a:cubicBezTo>
                  <a:pt x="2626719" y="4385308"/>
                  <a:pt x="2677324" y="4373412"/>
                  <a:pt x="2723351" y="4351899"/>
                </a:cubicBezTo>
                <a:lnTo>
                  <a:pt x="2745198" y="4338796"/>
                </a:lnTo>
                <a:lnTo>
                  <a:pt x="2745955" y="4338716"/>
                </a:lnTo>
                <a:cubicBezTo>
                  <a:pt x="2818705" y="4323152"/>
                  <a:pt x="2888173" y="4284240"/>
                  <a:pt x="2944514" y="4221983"/>
                </a:cubicBezTo>
                <a:lnTo>
                  <a:pt x="3799598" y="3277099"/>
                </a:lnTo>
                <a:cubicBezTo>
                  <a:pt x="3837158" y="3235594"/>
                  <a:pt x="3865328" y="3187642"/>
                  <a:pt x="3884109" y="3136466"/>
                </a:cubicBezTo>
                <a:lnTo>
                  <a:pt x="3890413" y="3112963"/>
                </a:lnTo>
                <a:lnTo>
                  <a:pt x="3902835" y="3096326"/>
                </a:lnTo>
                <a:cubicBezTo>
                  <a:pt x="3944317" y="3028475"/>
                  <a:pt x="3968540" y="2946681"/>
                  <a:pt x="3968540" y="2858635"/>
                </a:cubicBezTo>
                <a:lnTo>
                  <a:pt x="3968540" y="1522370"/>
                </a:lnTo>
                <a:cubicBezTo>
                  <a:pt x="3968540" y="1434324"/>
                  <a:pt x="3944317" y="1352530"/>
                  <a:pt x="3902835" y="1284679"/>
                </a:cubicBezTo>
                <a:lnTo>
                  <a:pt x="3886813" y="1263220"/>
                </a:lnTo>
                <a:lnTo>
                  <a:pt x="3884108" y="1253135"/>
                </a:lnTo>
                <a:cubicBezTo>
                  <a:pt x="3865327" y="1201960"/>
                  <a:pt x="3837157" y="1154007"/>
                  <a:pt x="3799597" y="1112502"/>
                </a:cubicBezTo>
                <a:lnTo>
                  <a:pt x="2944513" y="167620"/>
                </a:lnTo>
                <a:cubicBezTo>
                  <a:pt x="2906953" y="126115"/>
                  <a:pt x="2863557" y="94986"/>
                  <a:pt x="2817245" y="74233"/>
                </a:cubicBezTo>
                <a:lnTo>
                  <a:pt x="2760353" y="55602"/>
                </a:lnTo>
                <a:lnTo>
                  <a:pt x="2723351" y="33409"/>
                </a:lnTo>
                <a:cubicBezTo>
                  <a:pt x="2677324" y="11896"/>
                  <a:pt x="2626719" y="0"/>
                  <a:pt x="2573600" y="0"/>
                </a:cubicBezTo>
                <a:close/>
              </a:path>
            </a:pathLst>
          </a:custGeom>
          <a:blipFill dpi="0" rotWithShape="0">
            <a:blip r:embed="rId2" cstate="email">
              <a:extLst>
                <a:ext uri="{28A0092B-C50C-407E-A947-70E740481C1C}">
                  <a14:useLocalDpi xmlns:a14="http://schemas.microsoft.com/office/drawing/2010/main"/>
                </a:ext>
              </a:extLst>
            </a:blip>
            <a:srcRect/>
            <a:stretch>
              <a:fillRect/>
            </a:stretch>
          </a:blipFill>
          <a:ln w="539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任意多边形 9"/>
          <p:cNvSpPr/>
          <p:nvPr/>
        </p:nvSpPr>
        <p:spPr>
          <a:xfrm rot="16200000">
            <a:off x="458946" y="444696"/>
            <a:ext cx="327023" cy="327023"/>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53975">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9"/>
          <p:cNvSpPr/>
          <p:nvPr/>
        </p:nvSpPr>
        <p:spPr>
          <a:xfrm rot="16200000">
            <a:off x="-167611" y="-206758"/>
            <a:ext cx="654045" cy="654045"/>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20155444">
            <a:off x="10287397" y="5215419"/>
            <a:ext cx="3187318" cy="3187318"/>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TextBox 3"/>
          <p:cNvSpPr>
            <a:spLocks noChangeArrowheads="1"/>
          </p:cNvSpPr>
          <p:nvPr/>
        </p:nvSpPr>
        <p:spPr>
          <a:xfrm>
            <a:off x="6862053" y="2400421"/>
            <a:ext cx="48047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rPr>
              <a:t>PART 04</a:t>
            </a:r>
            <a:endParaRPr kumimoji="0" lang="zh-CN" altLang="zh-CN" sz="7200" b="1" i="0" u="none" strike="noStrike" kern="1200" cap="none" spc="0" normalizeH="0" baseline="0" noProof="0">
              <a:ln>
                <a:noFill/>
              </a:ln>
              <a:solidFill>
                <a:prstClr val="black">
                  <a:lumMod val="85000"/>
                  <a:lumOff val="15000"/>
                </a:prstClr>
              </a:solidFill>
              <a:effectLst/>
              <a:uLnTx/>
              <a:uFillTx/>
              <a:latin typeface="等线" panose="020F0502020204030204"/>
              <a:ea typeface="等线" panose="02010600030101010101" pitchFamily="2" charset="-122"/>
              <a:cs typeface="+mn-ea"/>
              <a:sym typeface="+mn-lt"/>
            </a:endParaRPr>
          </a:p>
        </p:txBody>
      </p:sp>
      <p:sp>
        <p:nvSpPr>
          <p:cNvPr id="15" name="TextBox 19"/>
          <p:cNvSpPr txBox="1"/>
          <p:nvPr/>
        </p:nvSpPr>
        <p:spPr>
          <a:xfrm>
            <a:off x="6509693" y="3600750"/>
            <a:ext cx="4957116" cy="1011100"/>
          </a:xfrm>
          <a:prstGeom prst="rect">
            <a:avLst/>
          </a:prstGeom>
          <a:noFill/>
        </p:spPr>
        <p:txBody>
          <a:bodyPr wrap="none" lIns="0" tIns="0" rIns="0" bIns="0" anchor="b" anchorCtr="0">
            <a:noAutofit/>
          </a:bodyPr>
          <a:lstStyle/>
          <a:p>
            <a:r>
              <a:rPr lang="zh-CN" altLang="zh-CN" sz="5400" b="1" spc="3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品牌建设实施</a:t>
            </a:r>
          </a:p>
        </p:txBody>
      </p:sp>
    </p:spTree>
    <p:extLst>
      <p:ext uri="{BB962C8B-B14F-4D97-AF65-F5344CB8AC3E}">
        <p14:creationId xmlns:p14="http://schemas.microsoft.com/office/powerpoint/2010/main" val="407286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5"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rLst="">
                                      <p:cBhvr>
                                        <p:cTn id="9" dur="500"/>
                                        <p:tgtEl>
                                          <p:spTgt spid="6"/>
                                        </p:tgtEl>
                                      </p:cBhvr>
                                    </p:animEffect>
                                  </p:childTnLst>
                                </p:cTn>
                              </p:par>
                              <p:par>
                                <p:cTn id="10" presetID="53" presetClass="entr" presetSubtype="0" fill="hold" grpId="4"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rLst="">
                                      <p:cBhvr>
                                        <p:cTn id="14" dur="500"/>
                                        <p:tgtEl>
                                          <p:spTgt spid="4"/>
                                        </p:tgtEl>
                                      </p:cBhvr>
                                    </p:animEffect>
                                  </p:childTnLst>
                                </p:cTn>
                              </p:par>
                              <p:par>
                                <p:cTn id="15" presetID="53" presetClass="entr" presetSubtype="0" fill="hold" grpId="6"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rLs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3" nodeType="click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000" fill="hold"/>
                                        <p:tgtEl>
                                          <p:spTgt spid="24"/>
                                        </p:tgtEl>
                                        <p:attrNameLst>
                                          <p:attrName>ppt_w</p:attrName>
                                        </p:attrNameLst>
                                      </p:cBhvr>
                                      <p:tavLst>
                                        <p:tav tm="0">
                                          <p:val>
                                            <p:fltVal val="0"/>
                                          </p:val>
                                        </p:tav>
                                        <p:tav tm="100000">
                                          <p:val>
                                            <p:strVal val="#ppt_w"/>
                                          </p:val>
                                        </p:tav>
                                      </p:tavLst>
                                    </p:anim>
                                    <p:anim calcmode="lin" valueType="num">
                                      <p:cBhvr>
                                        <p:cTn id="25" dur="1000" fill="hold"/>
                                        <p:tgtEl>
                                          <p:spTgt spid="24"/>
                                        </p:tgtEl>
                                        <p:attrNameLst>
                                          <p:attrName>ppt_h</p:attrName>
                                        </p:attrNameLst>
                                      </p:cBhvr>
                                      <p:tavLst>
                                        <p:tav tm="0">
                                          <p:val>
                                            <p:fltVal val="0"/>
                                          </p:val>
                                        </p:tav>
                                        <p:tav tm="100000">
                                          <p:val>
                                            <p:strVal val="#ppt_h"/>
                                          </p:val>
                                        </p:tav>
                                      </p:tavLst>
                                    </p:anim>
                                    <p:anim calcmode="lin" valueType="num">
                                      <p:cBhvr>
                                        <p:cTn id="26" dur="1000" fill="hold"/>
                                        <p:tgtEl>
                                          <p:spTgt spid="24"/>
                                        </p:tgtEl>
                                        <p:attrNameLst>
                                          <p:attrName>style.rotation</p:attrName>
                                        </p:attrNameLst>
                                      </p:cBhvr>
                                      <p:tavLst>
                                        <p:tav tm="0">
                                          <p:val>
                                            <p:fltVal val="90"/>
                                          </p:val>
                                        </p:tav>
                                        <p:tav tm="100000">
                                          <p:val>
                                            <p:fltVal val="0"/>
                                          </p:val>
                                        </p:tav>
                                      </p:tavLst>
                                    </p:anim>
                                    <p:animEffect transition="in" filter="fade" prLst="">
                                      <p:cBhvr>
                                        <p:cTn id="27" dur="1000"/>
                                        <p:tgtEl>
                                          <p:spTgt spid="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rLst="">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rLst="">
                                      <p:cBhvr>
                                        <p:cTn id="38" dur="500"/>
                                        <p:tgtEl>
                                          <p:spTgt spid="29"/>
                                        </p:tgtEl>
                                      </p:cBhvr>
                                    </p:animEffect>
                                  </p:childTnLst>
                                </p:cTn>
                              </p:par>
                              <p:par>
                                <p:cTn id="39" presetID="10" presetClass="entr" presetSubtype="0" fill="hold" grpId="2"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rLst="">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7"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barn(inVertical)" prLst="">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0" presetClass="entr" presetSubtype="0" decel="100000" fill="hold" grpId="8"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0" fill="hold"/>
                                        <p:tgtEl>
                                          <p:spTgt spid="15"/>
                                        </p:tgtEl>
                                        <p:attrNameLst>
                                          <p:attrName>ppt_w</p:attrName>
                                        </p:attrNameLst>
                                      </p:cBhvr>
                                      <p:tavLst>
                                        <p:tav tm="0">
                                          <p:val>
                                            <p:strVal val="#ppt_w+.3"/>
                                          </p:val>
                                        </p:tav>
                                        <p:tav tm="100000">
                                          <p:val>
                                            <p:strVal val="#ppt_w"/>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animEffect transition="in" filter="fade" prLst="">
                                      <p:cBhvr>
                                        <p:cTn id="5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9" grpId="1" animBg="1"/>
      <p:bldP spid="31" grpId="2"/>
      <p:bldP spid="24" grpId="3" animBg="1"/>
      <p:bldP spid="4" grpId="4" animBg="1"/>
      <p:bldP spid="6" grpId="5" animBg="1"/>
      <p:bldP spid="16" grpId="6" animBg="1"/>
      <p:bldP spid="14" grpId="7"/>
      <p:bldP spid="15" grpId="8"/>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50" name="Rectangle 9"/>
          <p:cNvSpPr>
            <a:spLocks noChangeArrowheads="1"/>
          </p:cNvSpPr>
          <p:nvPr/>
        </p:nvSpPr>
        <p:spPr>
          <a:xfrm>
            <a:off x="967490" y="1636196"/>
            <a:ext cx="2419465"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90000"/>
              </a:lnSpc>
              <a:spcBef>
                <a:spcPct val="0"/>
              </a:spcBef>
              <a:spcAft>
                <a:spcPct val="35000"/>
              </a:spcAft>
              <a:buClrTx/>
              <a:buSzTx/>
              <a:buFont typeface="Arial" panose="020B0604020202020204" pitchFamily="34" charset="0"/>
              <a:buNone/>
              <a:defRPr/>
            </a:pPr>
            <a:r>
              <a:rPr kumimoji="0" lang="zh-CN" altLang="en-US" sz="24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rPr>
              <a:t>品牌诊断</a:t>
            </a:r>
            <a:endParaRPr kumimoji="0" lang="zh-CN" altLang="en-US" sz="2000" b="1" i="0" u="none" strike="noStrike" kern="1200" cap="none" spc="30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87051" name="Freeform 10"/>
          <p:cNvSpPr/>
          <p:nvPr/>
        </p:nvSpPr>
        <p:spPr>
          <a:xfrm>
            <a:off x="9729514" y="1837519"/>
            <a:ext cx="4275685" cy="4275160"/>
          </a:xfrm>
          <a:custGeom>
            <a:avLst/>
            <a:gdLst/>
            <a:ahLst/>
            <a:cxnLst/>
            <a:rect l="0" t="0" r="0" b="0"/>
            <a:pathLst/>
          </a:custGeom>
          <a:noFill/>
          <a:ln w="38100" cap="flat" cmpd="sng">
            <a:solidFill>
              <a:schemeClr val="accent1"/>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87053" name="Rectangle 12"/>
          <p:cNvSpPr>
            <a:spLocks noChangeArrowheads="1"/>
          </p:cNvSpPr>
          <p:nvPr/>
        </p:nvSpPr>
        <p:spPr>
          <a:xfrm>
            <a:off x="8486721" y="1594525"/>
            <a:ext cx="2294836"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p>
            <a:pPr algn="ctr">
              <a:lnSpc>
                <a:spcPct val="90000"/>
              </a:lnSpc>
              <a:spcAft>
                <a:spcPct val="35000"/>
              </a:spcAft>
              <a:buFont typeface="Arial" panose="020B0604020202020204" pitchFamily="34" charset="0"/>
              <a:buNone/>
            </a:pPr>
            <a:r>
              <a:rPr lang="zh-CN" altLang="en-US" sz="2400" b="1" spc="300">
                <a:solidFill>
                  <a:schemeClr val="tx1">
                    <a:lumMod val="85000"/>
                    <a:lumOff val="15000"/>
                  </a:schemeClr>
                </a:solidFill>
                <a:latin typeface="Adobe Arabic"/>
                <a:ea typeface="微软雅黑"/>
                <a:cs typeface="+mn-ea"/>
                <a:sym typeface="+mn-lt"/>
              </a:rPr>
              <a:t>品牌定位</a:t>
            </a:r>
          </a:p>
        </p:txBody>
      </p:sp>
      <p:sp>
        <p:nvSpPr>
          <p:cNvPr id="87054" name="Freeform 13"/>
          <p:cNvSpPr/>
          <p:nvPr/>
        </p:nvSpPr>
        <p:spPr>
          <a:xfrm>
            <a:off x="9729514" y="1837519"/>
            <a:ext cx="4275685" cy="4275160"/>
          </a:xfrm>
          <a:custGeom>
            <a:avLst/>
            <a:gdLst/>
            <a:ahLst/>
            <a:cxnLst/>
            <a:rect l="0" t="0" r="0" b="0"/>
            <a:pathLst/>
          </a:custGeom>
          <a:noFill/>
          <a:ln w="38100" cap="flat" cmpd="sng">
            <a:solidFill>
              <a:srgbClr val="4BACC6"/>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87056" name="Rectangle 15"/>
          <p:cNvSpPr>
            <a:spLocks noChangeArrowheads="1"/>
          </p:cNvSpPr>
          <p:nvPr/>
        </p:nvSpPr>
        <p:spPr>
          <a:xfrm>
            <a:off x="8794462" y="2762085"/>
            <a:ext cx="2879486"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p>
            <a:pPr algn="ctr">
              <a:lnSpc>
                <a:spcPct val="90000"/>
              </a:lnSpc>
              <a:spcAft>
                <a:spcPct val="35000"/>
              </a:spcAft>
              <a:buFont typeface="Arial" panose="020B0604020202020204" pitchFamily="34" charset="0"/>
              <a:buNone/>
            </a:pPr>
            <a:r>
              <a:rPr lang="zh-CN" altLang="en-US" sz="2400" b="1" spc="300">
                <a:solidFill>
                  <a:schemeClr val="tx1">
                    <a:lumMod val="85000"/>
                    <a:lumOff val="15000"/>
                  </a:schemeClr>
                </a:solidFill>
                <a:latin typeface="Adobe Arabic"/>
                <a:ea typeface="微软雅黑"/>
                <a:cs typeface="+mn-ea"/>
                <a:sym typeface="+mn-lt"/>
              </a:rPr>
              <a:t>品牌战略选择</a:t>
            </a:r>
          </a:p>
        </p:txBody>
      </p:sp>
      <p:sp>
        <p:nvSpPr>
          <p:cNvPr id="87057" name="Freeform 16"/>
          <p:cNvSpPr/>
          <p:nvPr/>
        </p:nvSpPr>
        <p:spPr>
          <a:xfrm>
            <a:off x="9729514" y="1837519"/>
            <a:ext cx="4275685" cy="4275160"/>
          </a:xfrm>
          <a:custGeom>
            <a:avLst/>
            <a:gdLst/>
            <a:ahLst/>
            <a:cxnLst/>
            <a:rect l="0" t="0" r="0" b="0"/>
            <a:pathLst/>
          </a:custGeom>
          <a:noFill/>
          <a:ln w="38100" cap="flat" cmpd="sng">
            <a:solidFill>
              <a:srgbClr val="9BBB59"/>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87059" name="Rectangle 18"/>
          <p:cNvSpPr>
            <a:spLocks noChangeArrowheads="1"/>
          </p:cNvSpPr>
          <p:nvPr/>
        </p:nvSpPr>
        <p:spPr>
          <a:xfrm>
            <a:off x="8533905" y="3873680"/>
            <a:ext cx="2806297"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p>
            <a:pPr algn="ctr">
              <a:lnSpc>
                <a:spcPct val="90000"/>
              </a:lnSpc>
              <a:spcAft>
                <a:spcPct val="35000"/>
              </a:spcAft>
              <a:buFont typeface="Arial" panose="020B0604020202020204" pitchFamily="34" charset="0"/>
              <a:buNone/>
            </a:pPr>
            <a:r>
              <a:rPr lang="zh-CN" altLang="en-US" sz="2400" b="1" spc="300">
                <a:solidFill>
                  <a:schemeClr val="tx1">
                    <a:lumMod val="85000"/>
                    <a:lumOff val="15000"/>
                  </a:schemeClr>
                </a:solidFill>
                <a:latin typeface="Adobe Arabic"/>
                <a:ea typeface="微软雅黑"/>
                <a:cs typeface="+mn-ea"/>
                <a:sym typeface="+mn-lt"/>
              </a:rPr>
              <a:t>品牌识别设计</a:t>
            </a:r>
          </a:p>
        </p:txBody>
      </p:sp>
      <p:sp>
        <p:nvSpPr>
          <p:cNvPr id="87060" name="Freeform 19"/>
          <p:cNvSpPr/>
          <p:nvPr/>
        </p:nvSpPr>
        <p:spPr>
          <a:xfrm>
            <a:off x="9729514" y="1837519"/>
            <a:ext cx="4275685" cy="4275160"/>
          </a:xfrm>
          <a:custGeom>
            <a:avLst/>
            <a:gdLst/>
            <a:ahLst/>
            <a:cxnLst/>
            <a:rect l="0" t="0" r="0" b="0"/>
            <a:pathLst/>
          </a:custGeom>
          <a:noFill/>
          <a:ln w="38100" cap="flat" cmpd="sng">
            <a:solidFill>
              <a:srgbClr val="8064A2"/>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87062" name="Rectangle 21"/>
          <p:cNvSpPr>
            <a:spLocks noChangeArrowheads="1"/>
          </p:cNvSpPr>
          <p:nvPr/>
        </p:nvSpPr>
        <p:spPr>
          <a:xfrm>
            <a:off x="711151" y="3899291"/>
            <a:ext cx="2516109"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p>
            <a:pPr algn="ctr">
              <a:lnSpc>
                <a:spcPct val="90000"/>
              </a:lnSpc>
              <a:spcAft>
                <a:spcPct val="35000"/>
              </a:spcAft>
              <a:buFont typeface="Arial" panose="020B0604020202020204" pitchFamily="34" charset="0"/>
              <a:buNone/>
            </a:pPr>
            <a:r>
              <a:rPr lang="zh-CN" altLang="en-US" sz="2400" b="1" spc="300">
                <a:solidFill>
                  <a:schemeClr val="tx1">
                    <a:lumMod val="85000"/>
                    <a:lumOff val="15000"/>
                  </a:schemeClr>
                </a:solidFill>
                <a:latin typeface="Adobe Arabic"/>
                <a:ea typeface="微软雅黑"/>
                <a:cs typeface="+mn-ea"/>
                <a:sym typeface="+mn-lt"/>
              </a:rPr>
              <a:t>品牌传播推广</a:t>
            </a:r>
          </a:p>
        </p:txBody>
      </p:sp>
      <p:sp>
        <p:nvSpPr>
          <p:cNvPr id="87063" name="Freeform 22"/>
          <p:cNvSpPr/>
          <p:nvPr/>
        </p:nvSpPr>
        <p:spPr>
          <a:xfrm>
            <a:off x="9729514" y="1837519"/>
            <a:ext cx="4275685" cy="4275160"/>
          </a:xfrm>
          <a:custGeom>
            <a:avLst/>
            <a:gdLst/>
            <a:ahLst/>
            <a:cxnLst/>
            <a:rect l="0" t="0" r="0" b="0"/>
            <a:pathLst/>
          </a:custGeom>
          <a:noFill/>
          <a:ln w="38100" cap="flat" cmpd="sng">
            <a:solidFill>
              <a:srgbClr val="F79646"/>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87065" name="Rectangle 24"/>
          <p:cNvSpPr>
            <a:spLocks noChangeArrowheads="1"/>
          </p:cNvSpPr>
          <p:nvPr/>
        </p:nvSpPr>
        <p:spPr>
          <a:xfrm>
            <a:off x="371121" y="2742756"/>
            <a:ext cx="2643306" cy="81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200" tIns="76200" rIns="76200" bIns="76200" anchor="ctr"/>
          <a:lstStyle/>
          <a:p>
            <a:pPr algn="ctr">
              <a:lnSpc>
                <a:spcPct val="90000"/>
              </a:lnSpc>
              <a:spcAft>
                <a:spcPct val="35000"/>
              </a:spcAft>
              <a:buFont typeface="Arial" panose="020B0604020202020204" pitchFamily="34" charset="0"/>
              <a:buNone/>
            </a:pPr>
            <a:r>
              <a:rPr lang="zh-CN" altLang="en-US" sz="2400" b="1" spc="300">
                <a:solidFill>
                  <a:schemeClr val="tx1">
                    <a:lumMod val="85000"/>
                    <a:lumOff val="15000"/>
                  </a:schemeClr>
                </a:solidFill>
                <a:latin typeface="Adobe Arabic"/>
                <a:ea typeface="微软雅黑"/>
                <a:cs typeface="+mn-ea"/>
                <a:sym typeface="+mn-lt"/>
              </a:rPr>
              <a:t>品牌维护提升</a:t>
            </a:r>
          </a:p>
        </p:txBody>
      </p:sp>
      <p:sp>
        <p:nvSpPr>
          <p:cNvPr id="87066" name="Freeform 25"/>
          <p:cNvSpPr/>
          <p:nvPr/>
        </p:nvSpPr>
        <p:spPr>
          <a:xfrm>
            <a:off x="9729514" y="1837519"/>
            <a:ext cx="4275685" cy="4275160"/>
          </a:xfrm>
          <a:custGeom>
            <a:avLst/>
            <a:gdLst/>
            <a:ahLst/>
            <a:cxnLst/>
            <a:rect l="0" t="0" r="0" b="0"/>
            <a:pathLst/>
          </a:custGeom>
          <a:noFill/>
          <a:ln w="38100" cap="flat" cmpd="sng">
            <a:solidFill>
              <a:schemeClr val="accent2"/>
            </a:solidFill>
            <a:bevel/>
            <a:tailEnd type="arrow" w="med" len="me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sp>
        <p:nvSpPr>
          <p:cNvPr id="50202" name="TextBox 6"/>
          <p:cNvSpPr>
            <a:spLocks noChangeArrowheads="1"/>
          </p:cNvSpPr>
          <p:nvPr/>
        </p:nvSpPr>
        <p:spPr>
          <a:xfrm>
            <a:off x="967490" y="5762782"/>
            <a:ext cx="10722854" cy="417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随便哪个傻瓜都可以达成一笔交易，但创造一个品牌却需要天才、信仰和毅力</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广告大师 </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David Ogilvy</a:t>
            </a:r>
            <a:endPar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23" name="组合"/>
          <p:cNvGrpSpPr/>
          <p:nvPr/>
        </p:nvGrpSpPr>
        <p:grpSpPr>
          <a:xfrm>
            <a:off x="371122" y="276376"/>
            <a:ext cx="3361042" cy="646705"/>
            <a:chOff x="371122" y="276376"/>
            <a:chExt cx="3361042" cy="646705"/>
          </a:xfrm>
        </p:grpSpPr>
        <p:sp>
          <p:nvSpPr>
            <p:cNvPr id="24" name="矩形 23"/>
            <p:cNvSpPr/>
            <p:nvPr/>
          </p:nvSpPr>
          <p:spPr>
            <a:xfrm>
              <a:off x="1162230" y="351200"/>
              <a:ext cx="2569934" cy="523220"/>
            </a:xfrm>
            <a:prstGeom prst="rect">
              <a:avLst/>
            </a:prstGeom>
          </p:spPr>
          <p:txBody>
            <a:bodyPr wrap="none">
              <a:spAutoFit/>
            </a:bodyPr>
            <a:lstStyle/>
            <a:p>
              <a:r>
                <a:rPr lang="zh-CN" altLang="zh-CN" sz="2800" b="1" spc="300">
                  <a:latin typeface="微软雅黑" panose="020B0503020204020204" pitchFamily="34" charset="-122"/>
                  <a:ea typeface="微软雅黑" panose="020B0503020204020204" pitchFamily="34" charset="-122"/>
                  <a:sym typeface="+mn-lt"/>
                </a:rPr>
                <a:t>品牌建设</a:t>
              </a:r>
              <a:r>
                <a:rPr lang="zh-CN" altLang="en-US" sz="2800" b="1" spc="300">
                  <a:latin typeface="微软雅黑" panose="020B0503020204020204" pitchFamily="34" charset="-122"/>
                  <a:ea typeface="微软雅黑" panose="020B0503020204020204" pitchFamily="34" charset="-122"/>
                  <a:sym typeface="+mn-lt"/>
                </a:rPr>
                <a:t>实施</a:t>
              </a:r>
              <a:endParaRPr lang="zh-CN" altLang="en-US" sz="2800" b="1" spc="300">
                <a:latin typeface="微软雅黑" panose="020B0503020204020204" pitchFamily="34" charset="-122"/>
                <a:ea typeface="微软雅黑" panose="020B0503020204020204" pitchFamily="34" charset="-122"/>
              </a:endParaRPr>
            </a:p>
          </p:txBody>
        </p:sp>
        <p:grpSp>
          <p:nvGrpSpPr>
            <p:cNvPr id="25" name="组合"/>
            <p:cNvGrpSpPr/>
            <p:nvPr/>
          </p:nvGrpSpPr>
          <p:grpSpPr>
            <a:xfrm>
              <a:off x="371122" y="276376"/>
              <a:ext cx="705826" cy="646705"/>
              <a:chOff x="371122" y="276376"/>
              <a:chExt cx="705826" cy="646705"/>
            </a:xfrm>
          </p:grpSpPr>
          <p:grpSp>
            <p:nvGrpSpPr>
              <p:cNvPr id="26" name="组合 25"/>
              <p:cNvGrpSpPr/>
              <p:nvPr/>
            </p:nvGrpSpPr>
            <p:grpSpPr>
              <a:xfrm>
                <a:off x="371122" y="276376"/>
                <a:ext cx="705826" cy="646705"/>
                <a:chOff x="1037872" y="790726"/>
                <a:chExt cx="705826" cy="646705"/>
              </a:xfrm>
            </p:grpSpPr>
            <p:sp>
              <p:nvSpPr>
                <p:cNvPr id="29"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8"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grpSp>
        <p:nvGrpSpPr>
          <p:cNvPr id="2" name="组合"/>
          <p:cNvGrpSpPr/>
          <p:nvPr/>
        </p:nvGrpSpPr>
        <p:grpSpPr>
          <a:xfrm>
            <a:off x="2874903" y="1519862"/>
            <a:ext cx="6092428" cy="3401577"/>
            <a:chOff x="2745337" y="1630515"/>
            <a:chExt cx="6092428" cy="3401577"/>
          </a:xfrm>
        </p:grpSpPr>
        <p:sp>
          <p:nvSpPr>
            <p:cNvPr id="31" name="椭圆 30"/>
            <p:cNvSpPr/>
            <p:nvPr/>
          </p:nvSpPr>
          <p:spPr>
            <a:xfrm>
              <a:off x="3157279" y="1661952"/>
              <a:ext cx="3380872" cy="3370140"/>
            </a:xfrm>
            <a:prstGeom prst="ellipse">
              <a:avLst/>
            </a:prstGeom>
            <a:noFill/>
            <a:ln w="12700" cap="flat" cmpd="sng" algn="ctr">
              <a:solidFill>
                <a:srgbClr val="00A39E"/>
              </a:solidFill>
              <a:prstDash val="solid"/>
            </a:ln>
            <a:effectLst/>
          </p:spPr>
          <p:txBody>
            <a:bodyPr lIns="100693" tIns="50347" rIns="100693" bIns="50347" anchor="ctr"/>
            <a:lstStyle/>
            <a:p>
              <a:pPr algn="ctr" defTabSz="1219170">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sp>
          <p:nvSpPr>
            <p:cNvPr id="32" name="椭圆 31"/>
            <p:cNvSpPr/>
            <p:nvPr/>
          </p:nvSpPr>
          <p:spPr>
            <a:xfrm>
              <a:off x="5005226" y="1630515"/>
              <a:ext cx="3382344" cy="3370140"/>
            </a:xfrm>
            <a:prstGeom prst="ellipse">
              <a:avLst/>
            </a:prstGeom>
            <a:noFill/>
            <a:ln w="12700" cap="flat" cmpd="sng" algn="ctr">
              <a:solidFill>
                <a:srgbClr val="00A39E"/>
              </a:solidFill>
              <a:prstDash val="solid"/>
            </a:ln>
            <a:effectLst/>
          </p:spPr>
          <p:txBody>
            <a:bodyPr lIns="100693" tIns="50347" rIns="100693" bIns="50347" anchor="ctr"/>
            <a:lstStyle/>
            <a:p>
              <a:pPr algn="ctr" defTabSz="1219170">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cxnSp>
          <p:nvCxnSpPr>
            <p:cNvPr id="33" name="直接连接符 32"/>
            <p:cNvCxnSpPr>
              <a:cxnSpLocks noChangeShapeType="1"/>
            </p:cNvCxnSpPr>
            <p:nvPr/>
          </p:nvCxnSpPr>
          <p:spPr>
            <a:xfrm>
              <a:off x="4069439" y="2453252"/>
              <a:ext cx="529641" cy="247847"/>
            </a:xfrm>
            <a:prstGeom prst="line">
              <a:avLst/>
            </a:prstGeom>
            <a:noFill/>
            <a:ln w="12700" algn="ctr">
              <a:solidFill>
                <a:srgbClr val="6AC1C3"/>
              </a:solidFill>
              <a:round/>
              <a:headEnd type="none" w="med" len="med"/>
              <a:tailEnd type="arrow" w="med" len="med"/>
            </a:ln>
          </p:spPr>
        </p:cxnSp>
        <p:cxnSp>
          <p:nvCxnSpPr>
            <p:cNvPr id="34" name="直接连接符 33"/>
            <p:cNvCxnSpPr>
              <a:cxnSpLocks noChangeShapeType="1"/>
            </p:cNvCxnSpPr>
            <p:nvPr/>
          </p:nvCxnSpPr>
          <p:spPr>
            <a:xfrm>
              <a:off x="3786962" y="3214391"/>
              <a:ext cx="547296" cy="0"/>
            </a:xfrm>
            <a:prstGeom prst="line">
              <a:avLst/>
            </a:prstGeom>
            <a:noFill/>
            <a:ln w="12700" algn="ctr">
              <a:solidFill>
                <a:srgbClr val="6AC1C3"/>
              </a:solidFill>
              <a:round/>
              <a:headEnd type="none" w="med" len="med"/>
              <a:tailEnd type="arrow" w="med" len="med"/>
            </a:ln>
          </p:spPr>
        </p:cxnSp>
        <p:cxnSp>
          <p:nvCxnSpPr>
            <p:cNvPr id="35" name="直接连接符 34"/>
            <p:cNvCxnSpPr>
              <a:cxnSpLocks noChangeShapeType="1"/>
            </p:cNvCxnSpPr>
            <p:nvPr/>
          </p:nvCxnSpPr>
          <p:spPr>
            <a:xfrm flipV="1">
              <a:off x="4069438" y="3707153"/>
              <a:ext cx="547296" cy="288912"/>
            </a:xfrm>
            <a:prstGeom prst="line">
              <a:avLst/>
            </a:prstGeom>
            <a:noFill/>
            <a:ln w="12700" algn="ctr">
              <a:solidFill>
                <a:srgbClr val="6AC1C3"/>
              </a:solidFill>
              <a:round/>
              <a:headEnd type="none" w="med" len="med"/>
              <a:tailEnd type="arrow" w="med" len="med"/>
            </a:ln>
          </p:spPr>
        </p:cxnSp>
        <p:cxnSp>
          <p:nvCxnSpPr>
            <p:cNvPr id="36" name="直接连接符 35"/>
            <p:cNvCxnSpPr>
              <a:cxnSpLocks noChangeShapeType="1"/>
            </p:cNvCxnSpPr>
            <p:nvPr/>
          </p:nvCxnSpPr>
          <p:spPr>
            <a:xfrm flipH="1" flipV="1">
              <a:off x="6998733" y="3695421"/>
              <a:ext cx="547296" cy="288912"/>
            </a:xfrm>
            <a:prstGeom prst="line">
              <a:avLst/>
            </a:prstGeom>
            <a:noFill/>
            <a:ln w="12700" algn="ctr">
              <a:solidFill>
                <a:srgbClr val="6AC1C3"/>
              </a:solidFill>
              <a:round/>
              <a:headEnd type="none" w="med" len="med"/>
              <a:tailEnd type="arrow" w="med" len="med"/>
            </a:ln>
          </p:spPr>
        </p:cxnSp>
        <p:cxnSp>
          <p:nvCxnSpPr>
            <p:cNvPr id="37" name="直接连接符 36"/>
            <p:cNvCxnSpPr>
              <a:cxnSpLocks noChangeShapeType="1"/>
            </p:cNvCxnSpPr>
            <p:nvPr/>
          </p:nvCxnSpPr>
          <p:spPr>
            <a:xfrm flipH="1">
              <a:off x="7272381" y="3211459"/>
              <a:ext cx="547296" cy="0"/>
            </a:xfrm>
            <a:prstGeom prst="line">
              <a:avLst/>
            </a:prstGeom>
            <a:noFill/>
            <a:ln w="12700" algn="ctr">
              <a:solidFill>
                <a:srgbClr val="6AC1C3"/>
              </a:solidFill>
              <a:round/>
              <a:headEnd type="none" w="med" len="med"/>
              <a:tailEnd type="arrow" w="med" len="med"/>
            </a:ln>
          </p:spPr>
        </p:cxnSp>
        <p:cxnSp>
          <p:nvCxnSpPr>
            <p:cNvPr id="38" name="直接连接符 37"/>
            <p:cNvCxnSpPr>
              <a:cxnSpLocks noChangeShapeType="1"/>
            </p:cNvCxnSpPr>
            <p:nvPr/>
          </p:nvCxnSpPr>
          <p:spPr>
            <a:xfrm flipH="1">
              <a:off x="7016388" y="2453252"/>
              <a:ext cx="529641" cy="247847"/>
            </a:xfrm>
            <a:prstGeom prst="line">
              <a:avLst/>
            </a:prstGeom>
            <a:noFill/>
            <a:ln w="12700" algn="ctr">
              <a:solidFill>
                <a:srgbClr val="6AC1C3"/>
              </a:solidFill>
              <a:round/>
              <a:headEnd type="none" w="med" len="med"/>
              <a:tailEnd type="arrow" w="med" len="med"/>
            </a:ln>
          </p:spPr>
        </p:cxnSp>
        <p:sp>
          <p:nvSpPr>
            <p:cNvPr id="39" name="Oval 19"/>
            <p:cNvSpPr>
              <a:spLocks noChangeArrowheads="1"/>
            </p:cNvSpPr>
            <p:nvPr/>
          </p:nvSpPr>
          <p:spPr>
            <a:xfrm>
              <a:off x="3157279" y="1709709"/>
              <a:ext cx="919516" cy="916595"/>
            </a:xfrm>
            <a:prstGeom prst="ellipse">
              <a:avLst/>
            </a:prstGeom>
            <a:solidFill>
              <a:srgbClr val="6AC1C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0" name="Oval 19"/>
            <p:cNvSpPr>
              <a:spLocks noChangeArrowheads="1"/>
            </p:cNvSpPr>
            <p:nvPr/>
          </p:nvSpPr>
          <p:spPr>
            <a:xfrm>
              <a:off x="7498950" y="1724375"/>
              <a:ext cx="919515" cy="918063"/>
            </a:xfrm>
            <a:prstGeom prst="ellipse">
              <a:avLst/>
            </a:prstGeom>
            <a:solidFill>
              <a:srgbClr val="6AC1C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1" name="Oval 19"/>
            <p:cNvSpPr>
              <a:spLocks noChangeArrowheads="1"/>
            </p:cNvSpPr>
            <p:nvPr/>
          </p:nvSpPr>
          <p:spPr>
            <a:xfrm>
              <a:off x="7916778" y="2789092"/>
              <a:ext cx="920987" cy="918063"/>
            </a:xfrm>
            <a:prstGeom prst="ellipse">
              <a:avLst/>
            </a:prstGeom>
            <a:solidFill>
              <a:schemeClr val="accent6">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2" name="Oval 19"/>
            <p:cNvSpPr>
              <a:spLocks noChangeArrowheads="1"/>
            </p:cNvSpPr>
            <p:nvPr/>
          </p:nvSpPr>
          <p:spPr>
            <a:xfrm>
              <a:off x="7544557" y="3842077"/>
              <a:ext cx="920987" cy="918063"/>
            </a:xfrm>
            <a:prstGeom prst="ellipse">
              <a:avLst/>
            </a:prstGeom>
            <a:solidFill>
              <a:srgbClr val="6AC1C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3" name="Oval 19"/>
            <p:cNvSpPr>
              <a:spLocks noChangeArrowheads="1"/>
            </p:cNvSpPr>
            <p:nvPr/>
          </p:nvSpPr>
          <p:spPr>
            <a:xfrm>
              <a:off x="2745337" y="2753896"/>
              <a:ext cx="920987" cy="918063"/>
            </a:xfrm>
            <a:prstGeom prst="ellipse">
              <a:avLst/>
            </a:prstGeom>
            <a:solidFill>
              <a:schemeClr val="accent6">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4" name="Oval 19"/>
            <p:cNvSpPr>
              <a:spLocks noChangeArrowheads="1"/>
            </p:cNvSpPr>
            <p:nvPr/>
          </p:nvSpPr>
          <p:spPr>
            <a:xfrm>
              <a:off x="3121970" y="3836211"/>
              <a:ext cx="920987" cy="918063"/>
            </a:xfrm>
            <a:prstGeom prst="ellipse">
              <a:avLst/>
            </a:prstGeom>
            <a:solidFill>
              <a:srgbClr val="6AC1C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a:xfrm>
              <a:off x="4870693" y="2287966"/>
              <a:ext cx="1857421" cy="1851525"/>
            </a:xfrm>
            <a:prstGeom prst="ellipse">
              <a:avLst/>
            </a:prstGeom>
            <a:solidFill>
              <a:srgbClr val="6AC1C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7F7F7F"/>
                </a:solidFill>
                <a:latin typeface="微软雅黑" panose="020B0503020204020204" pitchFamily="34" charset="-122"/>
                <a:ea typeface="微软雅黑" panose="020B0503020204020204" pitchFamily="34" charset="-122"/>
              </a:endParaRPr>
            </a:p>
          </p:txBody>
        </p:sp>
        <p:sp>
          <p:nvSpPr>
            <p:cNvPr id="46" name="TextBox 28"/>
            <p:cNvSpPr txBox="1"/>
            <p:nvPr/>
          </p:nvSpPr>
          <p:spPr>
            <a:xfrm>
              <a:off x="5301680" y="2694996"/>
              <a:ext cx="995445" cy="1000425"/>
            </a:xfrm>
            <a:prstGeom prst="rect">
              <a:avLst/>
            </a:prstGeom>
            <a:noFill/>
          </p:spPr>
          <p:txBody>
            <a:bodyPr wrap="none" lIns="137309" tIns="68655" rIns="137309" bIns="68655" rtlCol="0">
              <a:spAutoFit/>
            </a:bodyPr>
            <a:lstStyle/>
            <a:p>
              <a:pPr defTabSz="1219170"/>
              <a:r>
                <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品牌</a:t>
              </a:r>
              <a:endPar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a:p>
              <a:pPr defTabSz="1219170"/>
              <a:r>
                <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建设</a:t>
              </a:r>
            </a:p>
          </p:txBody>
        </p:sp>
      </p:grpSp>
      <p:sp>
        <p:nvSpPr>
          <p:cNvPr id="3" name="TextBox 28"/>
          <p:cNvSpPr txBox="1"/>
          <p:nvPr/>
        </p:nvSpPr>
        <p:spPr>
          <a:xfrm>
            <a:off x="3386738" y="1760702"/>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01</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
        <p:nvSpPr>
          <p:cNvPr id="4" name="TextBox 28"/>
          <p:cNvSpPr txBox="1"/>
          <p:nvPr/>
        </p:nvSpPr>
        <p:spPr>
          <a:xfrm>
            <a:off x="2954479" y="2815174"/>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02</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
        <p:nvSpPr>
          <p:cNvPr id="5" name="TextBox 28"/>
          <p:cNvSpPr txBox="1"/>
          <p:nvPr/>
        </p:nvSpPr>
        <p:spPr>
          <a:xfrm>
            <a:off x="3335396" y="3894706"/>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03</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
        <p:nvSpPr>
          <p:cNvPr id="6" name="TextBox 28"/>
          <p:cNvSpPr txBox="1"/>
          <p:nvPr/>
        </p:nvSpPr>
        <p:spPr>
          <a:xfrm>
            <a:off x="7719882" y="1784766"/>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04</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
        <p:nvSpPr>
          <p:cNvPr id="7" name="TextBox 28"/>
          <p:cNvSpPr txBox="1"/>
          <p:nvPr/>
        </p:nvSpPr>
        <p:spPr>
          <a:xfrm>
            <a:off x="8155799" y="2850087"/>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05</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
        <p:nvSpPr>
          <p:cNvPr id="8" name="TextBox 28"/>
          <p:cNvSpPr txBox="1"/>
          <p:nvPr/>
        </p:nvSpPr>
        <p:spPr>
          <a:xfrm>
            <a:off x="7778582" y="3904927"/>
            <a:ext cx="719729" cy="569538"/>
          </a:xfrm>
          <a:prstGeom prst="rect">
            <a:avLst/>
          </a:prstGeom>
          <a:noFill/>
        </p:spPr>
        <p:txBody>
          <a:bodyPr wrap="none" lIns="137309" tIns="68655" rIns="137309" bIns="68655" rtlCol="0">
            <a:spAutoFit/>
          </a:bodyPr>
          <a:lstStyle/>
          <a:p>
            <a:pPr defTabSz="1219170"/>
            <a:r>
              <a:rPr lang="en-US" altLang="zh-CN"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rPr>
              <a:t>06</a:t>
            </a:r>
            <a:endParaRPr lang="zh-CN" altLang="en-US" sz="2800" b="1">
              <a:solidFill>
                <a:srgbClr val="FFFFFF"/>
              </a:solidFill>
              <a:effectLst>
                <a:outerShdw blurRad="38100" dist="38100" dir="2700000" algn="tl">
                  <a:srgbClr val="000000">
                    <a:alpha val="43137"/>
                  </a:srgbClr>
                </a:outerShdw>
              </a:effectLst>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218769272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rLs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rLs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7"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rLs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7050"/>
                                        </p:tgtEl>
                                        <p:attrNameLst>
                                          <p:attrName>style.visibility</p:attrName>
                                        </p:attrNameLst>
                                      </p:cBhvr>
                                      <p:to>
                                        <p:strVal val="visible"/>
                                      </p:to>
                                    </p:set>
                                    <p:animEffect transition="in" filter="fade" prLst="">
                                      <p:cBhvr>
                                        <p:cTn id="24" dur="500"/>
                                        <p:tgtEl>
                                          <p:spTgt spid="8705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8"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rLs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5" nodeType="clickEffect">
                                  <p:stCondLst>
                                    <p:cond delay="0"/>
                                  </p:stCondLst>
                                  <p:childTnLst>
                                    <p:set>
                                      <p:cBhvr>
                                        <p:cTn id="35" dur="1" fill="hold">
                                          <p:stCondLst>
                                            <p:cond delay="0"/>
                                          </p:stCondLst>
                                        </p:cTn>
                                        <p:tgtEl>
                                          <p:spTgt spid="87065"/>
                                        </p:tgtEl>
                                        <p:attrNameLst>
                                          <p:attrName>style.visibility</p:attrName>
                                        </p:attrNameLst>
                                      </p:cBhvr>
                                      <p:to>
                                        <p:strVal val="visible"/>
                                      </p:to>
                                    </p:set>
                                    <p:animEffect transition="in" filter="fade" prLst="">
                                      <p:cBhvr>
                                        <p:cTn id="36" dur="500"/>
                                        <p:tgtEl>
                                          <p:spTgt spid="8706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grpId="9"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rLst="">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4" nodeType="clickEffect">
                                  <p:stCondLst>
                                    <p:cond delay="0"/>
                                  </p:stCondLst>
                                  <p:childTnLst>
                                    <p:set>
                                      <p:cBhvr>
                                        <p:cTn id="47" dur="1" fill="hold">
                                          <p:stCondLst>
                                            <p:cond delay="0"/>
                                          </p:stCondLst>
                                        </p:cTn>
                                        <p:tgtEl>
                                          <p:spTgt spid="87062"/>
                                        </p:tgtEl>
                                        <p:attrNameLst>
                                          <p:attrName>style.visibility</p:attrName>
                                        </p:attrNameLst>
                                      </p:cBhvr>
                                      <p:to>
                                        <p:strVal val="visible"/>
                                      </p:to>
                                    </p:set>
                                    <p:animEffect transition="in" filter="fade" prLst="">
                                      <p:cBhvr>
                                        <p:cTn id="48" dur="500"/>
                                        <p:tgtEl>
                                          <p:spTgt spid="87062"/>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0" fill="hold" grpId="1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rLst="">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1" nodeType="clickEffect">
                                  <p:stCondLst>
                                    <p:cond delay="0"/>
                                  </p:stCondLst>
                                  <p:childTnLst>
                                    <p:set>
                                      <p:cBhvr>
                                        <p:cTn id="59" dur="1" fill="hold">
                                          <p:stCondLst>
                                            <p:cond delay="0"/>
                                          </p:stCondLst>
                                        </p:cTn>
                                        <p:tgtEl>
                                          <p:spTgt spid="87053"/>
                                        </p:tgtEl>
                                        <p:attrNameLst>
                                          <p:attrName>style.visibility</p:attrName>
                                        </p:attrNameLst>
                                      </p:cBhvr>
                                      <p:to>
                                        <p:strVal val="visible"/>
                                      </p:to>
                                    </p:set>
                                    <p:animEffect transition="in" filter="fade" prLst="">
                                      <p:cBhvr>
                                        <p:cTn id="60" dur="500"/>
                                        <p:tgtEl>
                                          <p:spTgt spid="87053"/>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0" fill="hold" grpId="11"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rLst="">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2" nodeType="clickEffect">
                                  <p:stCondLst>
                                    <p:cond delay="0"/>
                                  </p:stCondLst>
                                  <p:childTnLst>
                                    <p:set>
                                      <p:cBhvr>
                                        <p:cTn id="71" dur="1" fill="hold">
                                          <p:stCondLst>
                                            <p:cond delay="0"/>
                                          </p:stCondLst>
                                        </p:cTn>
                                        <p:tgtEl>
                                          <p:spTgt spid="87056"/>
                                        </p:tgtEl>
                                        <p:attrNameLst>
                                          <p:attrName>style.visibility</p:attrName>
                                        </p:attrNameLst>
                                      </p:cBhvr>
                                      <p:to>
                                        <p:strVal val="visible"/>
                                      </p:to>
                                    </p:set>
                                    <p:animEffect transition="in" filter="fade" prLst="">
                                      <p:cBhvr>
                                        <p:cTn id="72" dur="500"/>
                                        <p:tgtEl>
                                          <p:spTgt spid="8705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0" fill="hold" grpId="12" nodeType="click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rLst="">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3" nodeType="clickEffect">
                                  <p:stCondLst>
                                    <p:cond delay="0"/>
                                  </p:stCondLst>
                                  <p:childTnLst>
                                    <p:set>
                                      <p:cBhvr>
                                        <p:cTn id="83" dur="1" fill="hold">
                                          <p:stCondLst>
                                            <p:cond delay="0"/>
                                          </p:stCondLst>
                                        </p:cTn>
                                        <p:tgtEl>
                                          <p:spTgt spid="87059"/>
                                        </p:tgtEl>
                                        <p:attrNameLst>
                                          <p:attrName>style.visibility</p:attrName>
                                        </p:attrNameLst>
                                      </p:cBhvr>
                                      <p:to>
                                        <p:strVal val="visible"/>
                                      </p:to>
                                    </p:set>
                                    <p:animEffect transition="in" filter="fade" prLst="">
                                      <p:cBhvr>
                                        <p:cTn id="84" dur="500"/>
                                        <p:tgtEl>
                                          <p:spTgt spid="87059"/>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6" nodeType="clickEffect">
                                  <p:stCondLst>
                                    <p:cond delay="0"/>
                                  </p:stCondLst>
                                  <p:childTnLst>
                                    <p:set>
                                      <p:cBhvr>
                                        <p:cTn id="88" dur="1" fill="hold">
                                          <p:stCondLst>
                                            <p:cond delay="0"/>
                                          </p:stCondLst>
                                        </p:cTn>
                                        <p:tgtEl>
                                          <p:spTgt spid="50202"/>
                                        </p:tgtEl>
                                        <p:attrNameLst>
                                          <p:attrName>style.visibility</p:attrName>
                                        </p:attrNameLst>
                                      </p:cBhvr>
                                      <p:to>
                                        <p:strVal val="visible"/>
                                      </p:to>
                                    </p:set>
                                    <p:animEffect transition="in" filter="fade" prLst="">
                                      <p:cBhvr>
                                        <p:cTn id="89" dur="1000"/>
                                        <p:tgtEl>
                                          <p:spTgt spid="50202"/>
                                        </p:tgtEl>
                                      </p:cBhvr>
                                    </p:animEffect>
                                    <p:anim calcmode="lin" valueType="num">
                                      <p:cBhvr>
                                        <p:cTn id="90" dur="1000" fill="hold"/>
                                        <p:tgtEl>
                                          <p:spTgt spid="50202"/>
                                        </p:tgtEl>
                                        <p:attrNameLst>
                                          <p:attrName>ppt_x</p:attrName>
                                        </p:attrNameLst>
                                      </p:cBhvr>
                                      <p:tavLst>
                                        <p:tav tm="0">
                                          <p:val>
                                            <p:strVal val="#ppt_x"/>
                                          </p:val>
                                        </p:tav>
                                        <p:tav tm="100000">
                                          <p:val>
                                            <p:strVal val="#ppt_x"/>
                                          </p:val>
                                        </p:tav>
                                      </p:tavLst>
                                    </p:anim>
                                    <p:anim calcmode="lin" valueType="num">
                                      <p:cBhvr>
                                        <p:cTn id="91" dur="1000" fill="hold"/>
                                        <p:tgtEl>
                                          <p:spTgt spid="502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3" grpId="1"/>
      <p:bldP spid="87056" grpId="2"/>
      <p:bldP spid="87059" grpId="3"/>
      <p:bldP spid="87062" grpId="4"/>
      <p:bldP spid="87065" grpId="5"/>
      <p:bldP spid="50202" grpId="6"/>
      <p:bldP spid="3" grpId="7"/>
      <p:bldP spid="4" grpId="8"/>
      <p:bldP spid="5" grpId="9"/>
      <p:bldP spid="6" grpId="10"/>
      <p:bldP spid="7" grpId="11"/>
      <p:bldP spid="8" grpId="1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766675" y="3676650"/>
            <a:ext cx="4119563" cy="2553494"/>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08" name="TextBox 6"/>
          <p:cNvSpPr>
            <a:spLocks noChangeArrowheads="1"/>
          </p:cNvSpPr>
          <p:nvPr/>
        </p:nvSpPr>
        <p:spPr>
          <a:xfrm>
            <a:off x="681393" y="2063289"/>
            <a:ext cx="11088688"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品牌诊断、品牌审计及品牌评估的三者含义相近，其目的都是为了</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全面检视品牌现状，了解品牌的竞争力和健康程度</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。品牌诊断是所有工作的开始，但根据不同的实际情况诊断的层次和内容也不同。</a:t>
            </a:r>
          </a:p>
        </p:txBody>
      </p:sp>
      <p:sp>
        <p:nvSpPr>
          <p:cNvPr id="51211" name="TextBox 10"/>
          <p:cNvSpPr>
            <a:spLocks noChangeArrowheads="1"/>
          </p:cNvSpPr>
          <p:nvPr/>
        </p:nvSpPr>
        <p:spPr>
          <a:xfrm>
            <a:off x="5219700" y="3254375"/>
            <a:ext cx="6497281" cy="1469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于一个全新的品牌，这种诊断叫做品牌调查或许更恰当，它主要是对目标市场和目标消费群体的调查研究，这与一般意义上的市场调查不同，它还包括对目标消费群体的品牌需求的调查分析，目的在于发现某种品牌需求，需要对目标消费群体进行深入的沟通和研究，发现他们心中未被其他品牌开发的处女地，然后后面的工作就是对这块处女地的开发建设和管理。</a:t>
            </a:r>
            <a:endPar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1212" name="TextBox 12"/>
          <p:cNvSpPr>
            <a:spLocks noChangeArrowheads="1"/>
          </p:cNvSpPr>
          <p:nvPr/>
        </p:nvSpPr>
        <p:spPr>
          <a:xfrm>
            <a:off x="5219700" y="4935851"/>
            <a:ext cx="6435725" cy="118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而对于一个已经有一定品牌基础的品牌来讲，这时候的工作，还应包括对原品牌的诊断，品牌文化依托、品牌识别、品牌价值、品牌资产、品牌战略、品牌传播行为、品牌维护等要素的诊断等。这些诊断可以归为对市场的诊断和对自身的诊断，但还必须包括对竞争者的调查研究，这样才能制定出合理的品牌战略。</a:t>
            </a:r>
            <a:endPar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9" name="组合"/>
          <p:cNvGrpSpPr/>
          <p:nvPr/>
        </p:nvGrpSpPr>
        <p:grpSpPr>
          <a:xfrm>
            <a:off x="371122" y="276376"/>
            <a:ext cx="3361042" cy="646705"/>
            <a:chOff x="371122" y="276376"/>
            <a:chExt cx="3361042" cy="646705"/>
          </a:xfrm>
        </p:grpSpPr>
        <p:sp>
          <p:nvSpPr>
            <p:cNvPr id="10" name="矩形 9"/>
            <p:cNvSpPr/>
            <p:nvPr/>
          </p:nvSpPr>
          <p:spPr>
            <a:xfrm>
              <a:off x="1162230" y="351200"/>
              <a:ext cx="2569934" cy="523220"/>
            </a:xfrm>
            <a:prstGeom prst="rect">
              <a:avLst/>
            </a:prstGeom>
          </p:spPr>
          <p:txBody>
            <a:bodyPr wrap="none">
              <a:spAutoFit/>
            </a:bodyPr>
            <a:lstStyle/>
            <a:p>
              <a:r>
                <a:rPr lang="zh-CN" altLang="zh-CN" sz="2800" b="1" spc="300">
                  <a:latin typeface="微软雅黑" panose="020B0503020204020204" pitchFamily="34" charset="-122"/>
                  <a:ea typeface="微软雅黑" panose="020B0503020204020204" pitchFamily="34" charset="-122"/>
                  <a:sym typeface="+mn-lt"/>
                </a:rPr>
                <a:t>品牌建设</a:t>
              </a:r>
              <a:r>
                <a:rPr lang="zh-CN" altLang="en-US" sz="2800" b="1" spc="300">
                  <a:latin typeface="微软雅黑" panose="020B0503020204020204" pitchFamily="34" charset="-122"/>
                  <a:ea typeface="微软雅黑" panose="020B0503020204020204" pitchFamily="34" charset="-122"/>
                  <a:sym typeface="+mn-lt"/>
                </a:rPr>
                <a:t>实施</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矩形 16"/>
          <p:cNvSpPr/>
          <p:nvPr/>
        </p:nvSpPr>
        <p:spPr>
          <a:xfrm>
            <a:off x="577371" y="1431467"/>
            <a:ext cx="828589" cy="330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095" name="TextBox 8"/>
          <p:cNvSpPr>
            <a:spLocks noChangeArrowheads="1"/>
          </p:cNvSpPr>
          <p:nvPr/>
        </p:nvSpPr>
        <p:spPr>
          <a:xfrm>
            <a:off x="671157" y="1616747"/>
            <a:ext cx="49672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品牌诊断</a:t>
            </a:r>
            <a:r>
              <a:rPr kumimoji="0" lang="en-US" altLang="zh-CN" sz="2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2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品牌审计</a:t>
            </a:r>
            <a:r>
              <a:rPr kumimoji="0" lang="en-US" altLang="zh-CN" sz="2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zh-CN" altLang="en-US" sz="22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品牌评估</a:t>
            </a:r>
            <a:endPar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1157" y="3254375"/>
            <a:ext cx="4119563" cy="2746375"/>
          </a:xfrm>
          <a:prstGeom prst="rect">
            <a:avLst/>
          </a:prstGeom>
        </p:spPr>
      </p:pic>
    </p:spTree>
    <p:extLst>
      <p:ext uri="{BB962C8B-B14F-4D97-AF65-F5344CB8AC3E}">
        <p14:creationId xmlns:p14="http://schemas.microsoft.com/office/powerpoint/2010/main" val="13543094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4"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rLst="">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5" nodeType="clickEffect">
                                  <p:stCondLst>
                                    <p:cond delay="0"/>
                                  </p:stCondLst>
                                  <p:childTnLst>
                                    <p:set>
                                      <p:cBhvr>
                                        <p:cTn id="18" dur="1" fill="hold">
                                          <p:stCondLst>
                                            <p:cond delay="0"/>
                                          </p:stCondLst>
                                        </p:cTn>
                                        <p:tgtEl>
                                          <p:spTgt spid="89095"/>
                                        </p:tgtEl>
                                        <p:attrNameLst>
                                          <p:attrName>style.visibility</p:attrName>
                                        </p:attrNameLst>
                                      </p:cBhvr>
                                      <p:to>
                                        <p:strVal val="visible"/>
                                      </p:to>
                                    </p:set>
                                    <p:animEffect transition="in" filter="wipe(left)" prLst="">
                                      <p:cBhvr>
                                        <p:cTn id="19" dur="500"/>
                                        <p:tgtEl>
                                          <p:spTgt spid="8909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51208"/>
                                        </p:tgtEl>
                                        <p:attrNameLst>
                                          <p:attrName>style.visibility</p:attrName>
                                        </p:attrNameLst>
                                      </p:cBhvr>
                                      <p:to>
                                        <p:strVal val="visible"/>
                                      </p:to>
                                    </p:set>
                                    <p:animEffect transition="in" filter="wipe(left)" prLst="">
                                      <p:cBhvr>
                                        <p:cTn id="24" dur="500"/>
                                        <p:tgtEl>
                                          <p:spTgt spid="5120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rLst="">
                                      <p:cBhvr>
                                        <p:cTn id="29" dur="500"/>
                                        <p:tgtEl>
                                          <p:spTgt spid="19"/>
                                        </p:tgtEl>
                                      </p:cBhvr>
                                    </p:animEffect>
                                  </p:childTnLst>
                                </p:cTn>
                              </p:par>
                              <p:par>
                                <p:cTn id="30" presetID="2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rLst="">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2" nodeType="clickEffect">
                                  <p:stCondLst>
                                    <p:cond delay="0"/>
                                  </p:stCondLst>
                                  <p:childTnLst>
                                    <p:set>
                                      <p:cBhvr>
                                        <p:cTn id="36" dur="1" fill="hold">
                                          <p:stCondLst>
                                            <p:cond delay="0"/>
                                          </p:stCondLst>
                                        </p:cTn>
                                        <p:tgtEl>
                                          <p:spTgt spid="51211"/>
                                        </p:tgtEl>
                                        <p:attrNameLst>
                                          <p:attrName>style.visibility</p:attrName>
                                        </p:attrNameLst>
                                      </p:cBhvr>
                                      <p:to>
                                        <p:strVal val="visible"/>
                                      </p:to>
                                    </p:set>
                                    <p:animEffect transition="in" filter="fade" prLst="">
                                      <p:cBhvr>
                                        <p:cTn id="37" dur="500"/>
                                        <p:tgtEl>
                                          <p:spTgt spid="512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3" nodeType="clickEffect">
                                  <p:stCondLst>
                                    <p:cond delay="0"/>
                                  </p:stCondLst>
                                  <p:childTnLst>
                                    <p:set>
                                      <p:cBhvr>
                                        <p:cTn id="41" dur="1" fill="hold">
                                          <p:stCondLst>
                                            <p:cond delay="0"/>
                                          </p:stCondLst>
                                        </p:cTn>
                                        <p:tgtEl>
                                          <p:spTgt spid="51212"/>
                                        </p:tgtEl>
                                        <p:attrNameLst>
                                          <p:attrName>style.visibility</p:attrName>
                                        </p:attrNameLst>
                                      </p:cBhvr>
                                      <p:to>
                                        <p:strVal val="visible"/>
                                      </p:to>
                                    </p:set>
                                    <p:animEffect transition="in" filter="fade" prLst="">
                                      <p:cBhvr>
                                        <p:cTn id="42" dur="500"/>
                                        <p:tgtEl>
                                          <p:spTgt spid="51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208" grpId="1"/>
      <p:bldP spid="51211" grpId="2"/>
      <p:bldP spid="51212" grpId="3"/>
      <p:bldP spid="17" grpId="4" animBg="1"/>
      <p:bldP spid="89095" grpId="5"/>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010401" y="3282850"/>
            <a:ext cx="4673600" cy="3272611"/>
          </a:xfrm>
          <a:prstGeom prst="rect">
            <a:avLst/>
          </a:prstGeom>
        </p:spPr>
      </p:pic>
      <p:sp>
        <p:nvSpPr>
          <p:cNvPr id="28" name="矩形 27"/>
          <p:cNvSpPr/>
          <p:nvPr/>
        </p:nvSpPr>
        <p:spPr>
          <a:xfrm>
            <a:off x="7010400" y="5359399"/>
            <a:ext cx="4673601" cy="1196059"/>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42315" y="3282850"/>
            <a:ext cx="6268085" cy="32726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235" name="TextBox 5"/>
          <p:cNvSpPr>
            <a:spLocks noChangeArrowheads="1"/>
          </p:cNvSpPr>
          <p:nvPr/>
        </p:nvSpPr>
        <p:spPr>
          <a:xfrm>
            <a:off x="885911" y="2169062"/>
            <a:ext cx="10696489" cy="90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以</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）为例，在</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1980</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年代初期，</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陷入财务危机。为了解决危机，</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引入新的管理团队，重新评估品牌价值，得出</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的与众不同之处在于颇具吸引力的电影主题和人物，于是把营销重点回归到唐老鸭、米老鼠和灰姑娘、白雪公主等经典动画角色上。他们把这些品牌的使用权授权给不同的公司，允许他们在他们的产品上画上</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的动画人物。于是，财源广进。</a:t>
            </a:r>
            <a:endPar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2236" name="TextBox 6"/>
          <p:cNvSpPr>
            <a:spLocks noChangeArrowheads="1"/>
          </p:cNvSpPr>
          <p:nvPr/>
        </p:nvSpPr>
        <p:spPr>
          <a:xfrm>
            <a:off x="885911" y="3429000"/>
            <a:ext cx="5946689" cy="286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defRPr/>
            </a:pP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80</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年代中期，</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更加注重品牌经营。为了确保品牌的长期成长，他们于</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1980</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年代中期进行了一次品牌审计（</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brand audit</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），就像会计审计师对企业财务做评估一样，</a:t>
            </a:r>
            <a:r>
              <a:rPr kumimoji="0" lang="en-US" altLang="zh-CN"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的营销审计师分别从内部的营销活动和外部的顾客反应着手，深入地检视品牌的体质</a:t>
            </a:r>
            <a:r>
              <a:rPr lang="zh-CN" altLang="en-US" sz="1400">
                <a:solidFill>
                  <a:schemeClr val="tx1">
                    <a:lumMod val="85000"/>
                    <a:lumOff val="15000"/>
                  </a:schemeClr>
                </a:solidFill>
                <a:latin typeface="Adobe Arabic"/>
                <a:ea typeface="微软雅黑"/>
                <a:cs typeface="+mn-ea"/>
                <a:sym typeface="+mn-lt"/>
              </a:rPr>
              <a:t>。在审视营销活动时，他们才发现原来</a:t>
            </a:r>
            <a:r>
              <a:rPr lang="en-US" altLang="zh-CN" sz="1400">
                <a:solidFill>
                  <a:schemeClr val="tx1">
                    <a:lumMod val="85000"/>
                    <a:lumOff val="15000"/>
                  </a:schemeClr>
                </a:solidFill>
                <a:latin typeface="Adobe Arabic"/>
                <a:ea typeface="微软雅黑"/>
                <a:cs typeface="+mn-ea"/>
                <a:sym typeface="+mn-lt"/>
              </a:rPr>
              <a:t>XXX</a:t>
            </a:r>
            <a:r>
              <a:rPr lang="zh-CN" altLang="en-US" sz="1400">
                <a:solidFill>
                  <a:schemeClr val="tx1">
                    <a:lumMod val="85000"/>
                    <a:lumOff val="15000"/>
                  </a:schemeClr>
                </a:solidFill>
                <a:latin typeface="Adobe Arabic"/>
                <a:ea typeface="微软雅黑"/>
                <a:cs typeface="+mn-ea"/>
                <a:sym typeface="+mn-lt"/>
              </a:rPr>
              <a:t>正在做很多无效的营销活动，十分震惊。澳大利亚有一家卖地板蜡的公司，竟也在产品上使用米老鼠的标志。但可爱的米老鼠和光滑的地板没有丝毫联系。类似的滥用品牌的事情比比皆是。在调查顾客反应时，有顾客反映，他们喜欢</a:t>
            </a:r>
            <a:r>
              <a:rPr lang="en-US" altLang="zh-CN" sz="1400">
                <a:solidFill>
                  <a:schemeClr val="tx1">
                    <a:lumMod val="85000"/>
                    <a:lumOff val="15000"/>
                  </a:schemeClr>
                </a:solidFill>
                <a:latin typeface="Adobe Arabic"/>
                <a:ea typeface="微软雅黑"/>
                <a:cs typeface="+mn-ea"/>
                <a:sym typeface="+mn-lt"/>
              </a:rPr>
              <a:t>XXX</a:t>
            </a:r>
            <a:r>
              <a:rPr lang="zh-CN" altLang="en-US" sz="1400">
                <a:solidFill>
                  <a:schemeClr val="tx1">
                    <a:lumMod val="85000"/>
                    <a:lumOff val="15000"/>
                  </a:schemeClr>
                </a:solidFill>
                <a:latin typeface="Adobe Arabic"/>
                <a:ea typeface="微软雅黑"/>
                <a:cs typeface="+mn-ea"/>
                <a:sym typeface="+mn-lt"/>
              </a:rPr>
              <a:t>的品牌，但常让他们尴尬的是，在超市货架前听到孩子央求：“爸爸妈妈，可不可以买这种清洁剂？那样的话，我就能得到一个小唐老鸭。”</a:t>
            </a:r>
            <a:r>
              <a:rPr lang="en-US" altLang="zh-CN" sz="1400">
                <a:solidFill>
                  <a:schemeClr val="tx1">
                    <a:lumMod val="85000"/>
                    <a:lumOff val="15000"/>
                  </a:schemeClr>
                </a:solidFill>
                <a:latin typeface="Adobe Arabic"/>
                <a:ea typeface="微软雅黑"/>
                <a:cs typeface="+mn-ea"/>
                <a:sym typeface="+mn-lt"/>
              </a:rPr>
              <a:t>XXX</a:t>
            </a:r>
            <a:r>
              <a:rPr lang="zh-CN" altLang="en-US" sz="1400">
                <a:solidFill>
                  <a:schemeClr val="tx1">
                    <a:lumMod val="85000"/>
                    <a:lumOff val="15000"/>
                  </a:schemeClr>
                </a:solidFill>
                <a:latin typeface="Adobe Arabic"/>
                <a:ea typeface="微软雅黑"/>
                <a:cs typeface="+mn-ea"/>
                <a:sym typeface="+mn-lt"/>
              </a:rPr>
              <a:t>从中得到教训：不要在不属于你的领域横插一脚。</a:t>
            </a:r>
          </a:p>
        </p:txBody>
      </p:sp>
      <p:grpSp>
        <p:nvGrpSpPr>
          <p:cNvPr id="15" name="组合"/>
          <p:cNvGrpSpPr/>
          <p:nvPr/>
        </p:nvGrpSpPr>
        <p:grpSpPr>
          <a:xfrm>
            <a:off x="371122" y="276376"/>
            <a:ext cx="3361042" cy="646705"/>
            <a:chOff x="371122" y="276376"/>
            <a:chExt cx="3361042" cy="646705"/>
          </a:xfrm>
        </p:grpSpPr>
        <p:sp>
          <p:nvSpPr>
            <p:cNvPr id="16" name="矩形 15"/>
            <p:cNvSpPr/>
            <p:nvPr/>
          </p:nvSpPr>
          <p:spPr>
            <a:xfrm>
              <a:off x="1162230" y="351200"/>
              <a:ext cx="2569934" cy="523220"/>
            </a:xfrm>
            <a:prstGeom prst="rect">
              <a:avLst/>
            </a:prstGeom>
          </p:spPr>
          <p:txBody>
            <a:bodyPr wrap="none">
              <a:spAutoFit/>
            </a:bodyPr>
            <a:lstStyle/>
            <a:p>
              <a:r>
                <a:rPr lang="zh-CN" altLang="zh-CN" sz="2800" b="1" spc="300">
                  <a:latin typeface="微软雅黑" panose="020B0503020204020204" pitchFamily="34" charset="-122"/>
                  <a:ea typeface="微软雅黑" panose="020B0503020204020204" pitchFamily="34" charset="-122"/>
                  <a:sym typeface="+mn-lt"/>
                </a:rPr>
                <a:t>品牌建设</a:t>
              </a:r>
              <a:r>
                <a:rPr lang="zh-CN" altLang="en-US" sz="2800" b="1" spc="300">
                  <a:latin typeface="微软雅黑" panose="020B0503020204020204" pitchFamily="34" charset="-122"/>
                  <a:ea typeface="微软雅黑" panose="020B0503020204020204" pitchFamily="34" charset="-122"/>
                  <a:sym typeface="+mn-lt"/>
                </a:rPr>
                <a:t>实施</a:t>
              </a:r>
              <a:endParaRPr lang="zh-CN" altLang="en-US" sz="2800" b="1" spc="300">
                <a:latin typeface="微软雅黑" panose="020B0503020204020204" pitchFamily="34" charset="-122"/>
                <a:ea typeface="微软雅黑" panose="020B0503020204020204" pitchFamily="34" charset="-122"/>
              </a:endParaRPr>
            </a:p>
          </p:txBody>
        </p:sp>
        <p:grpSp>
          <p:nvGrpSpPr>
            <p:cNvPr id="17" name="组合"/>
            <p:cNvGrpSpPr/>
            <p:nvPr/>
          </p:nvGrpSpPr>
          <p:grpSpPr>
            <a:xfrm>
              <a:off x="371122" y="276376"/>
              <a:ext cx="705826" cy="646705"/>
              <a:chOff x="371122" y="276376"/>
              <a:chExt cx="705826" cy="646705"/>
            </a:xfrm>
          </p:grpSpPr>
          <p:grpSp>
            <p:nvGrpSpPr>
              <p:cNvPr id="18" name="组合 17"/>
              <p:cNvGrpSpPr/>
              <p:nvPr/>
            </p:nvGrpSpPr>
            <p:grpSpPr>
              <a:xfrm>
                <a:off x="371122" y="276376"/>
                <a:ext cx="705826" cy="646705"/>
                <a:chOff x="1037872" y="790726"/>
                <a:chExt cx="705826" cy="646705"/>
              </a:xfrm>
            </p:grpSpPr>
            <p:sp>
              <p:nvSpPr>
                <p:cNvPr id="21"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0"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3" name="矩形 22"/>
          <p:cNvSpPr/>
          <p:nvPr/>
        </p:nvSpPr>
        <p:spPr>
          <a:xfrm>
            <a:off x="742315" y="1583867"/>
            <a:ext cx="828589" cy="330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85911" y="1743516"/>
            <a:ext cx="4314001" cy="400110"/>
          </a:xfrm>
          <a:prstGeom prst="rect">
            <a:avLst/>
          </a:prstGeom>
        </p:spPr>
        <p:txBody>
          <a:bodyPr wrap="none">
            <a:spAutoFit/>
          </a:bodyPr>
          <a:lstStyle/>
          <a:p>
            <a:r>
              <a:rPr lang="zh-CN" altLang="en-US" sz="2000" b="1" spc="300">
                <a:solidFill>
                  <a:schemeClr val="tx1">
                    <a:lumMod val="85000"/>
                    <a:lumOff val="15000"/>
                  </a:schemeClr>
                </a:solidFill>
                <a:latin typeface="Adobe Arabic"/>
                <a:ea typeface="微软雅黑"/>
                <a:cs typeface="+mn-ea"/>
                <a:sym typeface="+mn-lt"/>
              </a:rPr>
              <a:t>纹在消费者身上的品牌（案例）</a:t>
            </a:r>
            <a:endParaRPr lang="zh-CN" altLang="en-US" sz="2000" spc="300"/>
          </a:p>
        </p:txBody>
      </p:sp>
      <p:sp>
        <p:nvSpPr>
          <p:cNvPr id="52238" name="TextBox 6"/>
          <p:cNvSpPr>
            <a:spLocks noChangeArrowheads="1"/>
          </p:cNvSpPr>
          <p:nvPr/>
        </p:nvSpPr>
        <p:spPr>
          <a:xfrm>
            <a:off x="7192436" y="5475886"/>
            <a:ext cx="4491565"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2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a:ln>
                  <a:noFill/>
                </a:ln>
                <a:solidFill>
                  <a:schemeClr val="bg1"/>
                </a:solidFill>
                <a:effectLst/>
                <a:uLnTx/>
                <a:uFillTx/>
                <a:latin typeface="Adobe Arabic"/>
                <a:ea typeface="微软雅黑"/>
                <a:cs typeface="+mn-ea"/>
                <a:sym typeface="+mn-lt"/>
              </a:rPr>
              <a:t>结果，</a:t>
            </a:r>
            <a:r>
              <a:rPr kumimoji="0" lang="en-US" altLang="zh-CN" sz="1200" b="0" i="0" u="none" strike="noStrike" kern="1200" cap="none" spc="0" normalizeH="0" baseline="0" noProof="0">
                <a:ln>
                  <a:noFill/>
                </a:ln>
                <a:solidFill>
                  <a:schemeClr val="bg1"/>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bg1"/>
                </a:solidFill>
                <a:effectLst/>
                <a:uLnTx/>
                <a:uFillTx/>
                <a:latin typeface="Adobe Arabic"/>
                <a:ea typeface="微软雅黑"/>
                <a:cs typeface="+mn-ea"/>
                <a:sym typeface="+mn-lt"/>
              </a:rPr>
              <a:t>找出了“欢乐、家庭、娱乐”（</a:t>
            </a:r>
            <a:r>
              <a:rPr kumimoji="0" lang="en-US" altLang="zh-CN" sz="1200" b="0" i="0" u="none" strike="noStrike" kern="1200" cap="none" spc="0" normalizeH="0" baseline="0" noProof="0">
                <a:ln>
                  <a:noFill/>
                </a:ln>
                <a:solidFill>
                  <a:schemeClr val="bg1"/>
                </a:solidFill>
                <a:effectLst/>
                <a:uLnTx/>
                <a:uFillTx/>
                <a:latin typeface="Adobe Arabic"/>
                <a:ea typeface="微软雅黑"/>
                <a:cs typeface="+mn-ea"/>
                <a:sym typeface="+mn-lt"/>
              </a:rPr>
              <a:t>fun, family and entertainment</a:t>
            </a:r>
            <a:r>
              <a:rPr kumimoji="0" lang="zh-CN" altLang="en-US" sz="1200" b="0" i="0" u="none" strike="noStrike" kern="1200" cap="none" spc="0" normalizeH="0" baseline="0" noProof="0">
                <a:ln>
                  <a:noFill/>
                </a:ln>
                <a:solidFill>
                  <a:schemeClr val="bg1"/>
                </a:solidFill>
                <a:effectLst/>
                <a:uLnTx/>
                <a:uFillTx/>
                <a:latin typeface="Adobe Arabic"/>
                <a:ea typeface="微软雅黑"/>
                <a:cs typeface="+mn-ea"/>
                <a:sym typeface="+mn-lt"/>
              </a:rPr>
              <a:t>）作为自己的品牌箴言，使公司所有员工清楚</a:t>
            </a:r>
            <a:r>
              <a:rPr kumimoji="0" lang="en-US" altLang="zh-CN" sz="1200" b="0" i="0" u="none" strike="noStrike" kern="1200" cap="none" spc="0" normalizeH="0" baseline="0" noProof="0">
                <a:ln>
                  <a:noFill/>
                </a:ln>
                <a:solidFill>
                  <a:schemeClr val="bg1"/>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bg1"/>
                </a:solidFill>
                <a:effectLst/>
                <a:uLnTx/>
                <a:uFillTx/>
                <a:latin typeface="Adobe Arabic"/>
                <a:ea typeface="微软雅黑"/>
                <a:cs typeface="+mn-ea"/>
                <a:sym typeface="+mn-lt"/>
              </a:rPr>
              <a:t>的品牌定位，授权公司的产品一定要与品牌定位一致。</a:t>
            </a:r>
            <a:r>
              <a:rPr kumimoji="0" lang="en-US" altLang="zh-CN" sz="1200" b="0" i="0" u="none" strike="noStrike" kern="1200" cap="none" spc="0" normalizeH="0" baseline="0" noProof="0">
                <a:ln>
                  <a:noFill/>
                </a:ln>
                <a:solidFill>
                  <a:schemeClr val="bg1"/>
                </a:solidFill>
                <a:effectLst/>
                <a:uLnTx/>
                <a:uFillTx/>
                <a:latin typeface="Adobe Arabic"/>
                <a:ea typeface="微软雅黑"/>
                <a:cs typeface="+mn-ea"/>
                <a:sym typeface="+mn-lt"/>
              </a:rPr>
              <a:t>XXX</a:t>
            </a:r>
            <a:r>
              <a:rPr kumimoji="0" lang="zh-CN" altLang="en-US" sz="1200" b="0" i="0" u="none" strike="noStrike" kern="1200" cap="none" spc="0" normalizeH="0" baseline="0" noProof="0">
                <a:ln>
                  <a:noFill/>
                </a:ln>
                <a:solidFill>
                  <a:schemeClr val="bg1"/>
                </a:solidFill>
                <a:effectLst/>
                <a:uLnTx/>
                <a:uFillTx/>
                <a:latin typeface="Adobe Arabic"/>
                <a:ea typeface="微软雅黑"/>
                <a:cs typeface="+mn-ea"/>
                <a:sym typeface="+mn-lt"/>
              </a:rPr>
              <a:t>为此特地在公司总部设立了一个团队，负责宣传和执行品牌箴言。</a:t>
            </a:r>
            <a:endParaRPr kumimoji="0" lang="zh-CN" altLang="en-US" sz="12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spTree>
    <p:extLst>
      <p:ext uri="{BB962C8B-B14F-4D97-AF65-F5344CB8AC3E}">
        <p14:creationId xmlns:p14="http://schemas.microsoft.com/office/powerpoint/2010/main" val="370028568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rLs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4"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rLst="">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5"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rLs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2" nodeType="clickEffect">
                                  <p:stCondLst>
                                    <p:cond delay="0"/>
                                  </p:stCondLst>
                                  <p:childTnLst>
                                    <p:set>
                                      <p:cBhvr>
                                        <p:cTn id="23" dur="1" fill="hold">
                                          <p:stCondLst>
                                            <p:cond delay="0"/>
                                          </p:stCondLst>
                                        </p:cTn>
                                        <p:tgtEl>
                                          <p:spTgt spid="52235"/>
                                        </p:tgtEl>
                                        <p:attrNameLst>
                                          <p:attrName>style.visibility</p:attrName>
                                        </p:attrNameLst>
                                      </p:cBhvr>
                                      <p:to>
                                        <p:strVal val="visible"/>
                                      </p:to>
                                    </p:set>
                                    <p:animEffect transition="in" filter="wipe(left)" prLst="">
                                      <p:cBhvr>
                                        <p:cTn id="24" dur="500"/>
                                        <p:tgtEl>
                                          <p:spTgt spid="5223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1"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rLst="">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3" nodeType="withEffect">
                                  <p:stCondLst>
                                    <p:cond delay="0"/>
                                  </p:stCondLst>
                                  <p:childTnLst>
                                    <p:set>
                                      <p:cBhvr>
                                        <p:cTn id="33" dur="1" fill="hold">
                                          <p:stCondLst>
                                            <p:cond delay="0"/>
                                          </p:stCondLst>
                                        </p:cTn>
                                        <p:tgtEl>
                                          <p:spTgt spid="52236"/>
                                        </p:tgtEl>
                                        <p:attrNameLst>
                                          <p:attrName>style.visibility</p:attrName>
                                        </p:attrNameLst>
                                      </p:cBhvr>
                                      <p:to>
                                        <p:strVal val="visible"/>
                                      </p:to>
                                    </p:set>
                                    <p:animEffect transition="in" filter="fade" prLst="">
                                      <p:cBhvr>
                                        <p:cTn id="34" dur="1000"/>
                                        <p:tgtEl>
                                          <p:spTgt spid="52236"/>
                                        </p:tgtEl>
                                      </p:cBhvr>
                                    </p:animEffect>
                                    <p:anim calcmode="lin" valueType="num">
                                      <p:cBhvr>
                                        <p:cTn id="35" dur="1000" fill="hold"/>
                                        <p:tgtEl>
                                          <p:spTgt spid="52236"/>
                                        </p:tgtEl>
                                        <p:attrNameLst>
                                          <p:attrName>ppt_x</p:attrName>
                                        </p:attrNameLst>
                                      </p:cBhvr>
                                      <p:tavLst>
                                        <p:tav tm="0">
                                          <p:val>
                                            <p:strVal val="#ppt_x"/>
                                          </p:val>
                                        </p:tav>
                                        <p:tav tm="100000">
                                          <p:val>
                                            <p:strVal val="#ppt_x"/>
                                          </p:val>
                                        </p:tav>
                                      </p:tavLst>
                                    </p:anim>
                                    <p:anim calcmode="lin" valueType="num">
                                      <p:cBhvr>
                                        <p:cTn id="36" dur="1000" fill="hold"/>
                                        <p:tgtEl>
                                          <p:spTgt spid="5223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rLst="">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par>
                                <p:cTn id="44" presetID="42" presetClass="entr" presetSubtype="0" fill="hold" grpId="6" nodeType="withEffect">
                                  <p:stCondLst>
                                    <p:cond delay="0"/>
                                  </p:stCondLst>
                                  <p:childTnLst>
                                    <p:set>
                                      <p:cBhvr>
                                        <p:cTn id="45" dur="1" fill="hold">
                                          <p:stCondLst>
                                            <p:cond delay="0"/>
                                          </p:stCondLst>
                                        </p:cTn>
                                        <p:tgtEl>
                                          <p:spTgt spid="52238"/>
                                        </p:tgtEl>
                                        <p:attrNameLst>
                                          <p:attrName>style.visibility</p:attrName>
                                        </p:attrNameLst>
                                      </p:cBhvr>
                                      <p:to>
                                        <p:strVal val="visible"/>
                                      </p:to>
                                    </p:set>
                                    <p:animEffect transition="in" filter="fade" prLst="">
                                      <p:cBhvr>
                                        <p:cTn id="46" dur="1000"/>
                                        <p:tgtEl>
                                          <p:spTgt spid="52238"/>
                                        </p:tgtEl>
                                      </p:cBhvr>
                                    </p:animEffect>
                                    <p:anim calcmode="lin" valueType="num">
                                      <p:cBhvr>
                                        <p:cTn id="47" dur="1000" fill="hold"/>
                                        <p:tgtEl>
                                          <p:spTgt spid="52238"/>
                                        </p:tgtEl>
                                        <p:attrNameLst>
                                          <p:attrName>ppt_x</p:attrName>
                                        </p:attrNameLst>
                                      </p:cBhvr>
                                      <p:tavLst>
                                        <p:tav tm="0">
                                          <p:val>
                                            <p:strVal val="#ppt_x"/>
                                          </p:val>
                                        </p:tav>
                                        <p:tav tm="100000">
                                          <p:val>
                                            <p:strVal val="#ppt_x"/>
                                          </p:val>
                                        </p:tav>
                                      </p:tavLst>
                                    </p:anim>
                                    <p:anim calcmode="lin" valueType="num">
                                      <p:cBhvr>
                                        <p:cTn id="48" dur="1000" fill="hold"/>
                                        <p:tgtEl>
                                          <p:spTgt spid="5223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rLst="">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5" grpId="1" animBg="1"/>
      <p:bldP spid="52235" grpId="2"/>
      <p:bldP spid="52236" grpId="3"/>
      <p:bldP spid="23" grpId="4" animBg="1"/>
      <p:bldP spid="2" grpId="5"/>
      <p:bldP spid="52238" grpId="6"/>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671157" y="4049604"/>
            <a:ext cx="10994902" cy="1304362"/>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256" name="TextBox 6"/>
          <p:cNvSpPr>
            <a:spLocks noChangeArrowheads="1"/>
          </p:cNvSpPr>
          <p:nvPr/>
        </p:nvSpPr>
        <p:spPr>
          <a:xfrm>
            <a:off x="766675" y="2086604"/>
            <a:ext cx="10899384" cy="7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品牌定位就是为企业的品牌在市场上树立一个</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明确的、有别于竞争对手的、符合消费者需求</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的形象，其目的是在消费者心中占领一个有利的地位。品牌定位的意义是：</a:t>
            </a:r>
            <a:endPar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3259" name="TextBox 10"/>
          <p:cNvSpPr>
            <a:spLocks noChangeArrowheads="1"/>
          </p:cNvSpPr>
          <p:nvPr/>
        </p:nvSpPr>
        <p:spPr>
          <a:xfrm>
            <a:off x="845104" y="4096416"/>
            <a:ext cx="10647007" cy="1188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bg1"/>
                </a:solidFill>
                <a:effectLst/>
                <a:uLnTx/>
                <a:uFillTx/>
                <a:latin typeface="Adobe Arabic"/>
                <a:ea typeface="微软雅黑"/>
                <a:cs typeface="+mn-ea"/>
                <a:sym typeface="+mn-lt"/>
              </a:rPr>
              <a:t>在产品越来越同质化的今天，要成功打造一个品牌，品牌定位越来越重要。品牌定位的成败，一定程度上决定了其品牌发展的成败。品牌定位是企业品牌建设的罗盘，它需要对目标市场、品牌价值等给予明确界定，要在选定的目标市场找到自己的位置，并在消费者的心理占据一个特定位置。品牌定位能帮助品牌在众多产品中脱颖而出，让消费者能够在第一时间进行区分并记忆，将它融入消费者的生活中，向消费者传递一种思想、态度、生活方式。</a:t>
            </a:r>
            <a:endParaRPr kumimoji="0" lang="zh-CN" altLang="en-US" sz="1400" b="1"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53260" name="TextBox 12"/>
          <p:cNvSpPr>
            <a:spLocks noChangeArrowheads="1"/>
          </p:cNvSpPr>
          <p:nvPr/>
        </p:nvSpPr>
        <p:spPr>
          <a:xfrm>
            <a:off x="718915" y="5507961"/>
            <a:ext cx="10899384" cy="90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品牌定位就是要明确</a:t>
            </a:r>
            <a:r>
              <a:rPr kumimoji="0" lang="zh-CN" altLang="en-US" sz="1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我们的目标市场在哪里，我们的消费群体是谁，我们能为消费者提供什么样的品牌价值，我们在消费者心中的位置是什么</a:t>
            </a:r>
            <a:r>
              <a:rPr kumimoji="0" lang="zh-CN" altLang="en-US" sz="14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定位就是我们对未来潜在顾客心灵所下的功夫，也就是把品牌定位在我们未来顾客的心中。因此，品牌定位可以描述为为某一品牌确定一个适当的市场位置，使商品在消费者的心中占领一个特殊的位置，当某种需要一旦产生，人们就会先想到某一品牌。</a:t>
            </a:r>
            <a:endPar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9" name="组合"/>
          <p:cNvGrpSpPr/>
          <p:nvPr/>
        </p:nvGrpSpPr>
        <p:grpSpPr>
          <a:xfrm>
            <a:off x="371122" y="276376"/>
            <a:ext cx="3361042" cy="646705"/>
            <a:chOff x="371122" y="276376"/>
            <a:chExt cx="3361042" cy="646705"/>
          </a:xfrm>
        </p:grpSpPr>
        <p:sp>
          <p:nvSpPr>
            <p:cNvPr id="10" name="矩形 9"/>
            <p:cNvSpPr/>
            <p:nvPr/>
          </p:nvSpPr>
          <p:spPr>
            <a:xfrm>
              <a:off x="1162230" y="351200"/>
              <a:ext cx="2569934" cy="523220"/>
            </a:xfrm>
            <a:prstGeom prst="rect">
              <a:avLst/>
            </a:prstGeom>
          </p:spPr>
          <p:txBody>
            <a:bodyPr wrap="none">
              <a:spAutoFit/>
            </a:bodyPr>
            <a:lstStyle/>
            <a:p>
              <a:r>
                <a:rPr lang="zh-CN" altLang="zh-CN" sz="2800" b="1" spc="300">
                  <a:latin typeface="微软雅黑" panose="020B0503020204020204" pitchFamily="34" charset="-122"/>
                  <a:ea typeface="微软雅黑" panose="020B0503020204020204" pitchFamily="34" charset="-122"/>
                  <a:sym typeface="+mn-lt"/>
                </a:rPr>
                <a:t>品牌建设</a:t>
              </a:r>
              <a:r>
                <a:rPr lang="zh-CN" altLang="en-US" sz="2800" b="1" spc="300">
                  <a:latin typeface="微软雅黑" panose="020B0503020204020204" pitchFamily="34" charset="-122"/>
                  <a:ea typeface="微软雅黑" panose="020B0503020204020204" pitchFamily="34" charset="-122"/>
                  <a:sym typeface="+mn-lt"/>
                </a:rPr>
                <a:t>实施</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7" name="矩形 16"/>
          <p:cNvSpPr/>
          <p:nvPr/>
        </p:nvSpPr>
        <p:spPr>
          <a:xfrm>
            <a:off x="577371" y="1431467"/>
            <a:ext cx="828589" cy="33020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191" name="TextBox 8"/>
          <p:cNvSpPr>
            <a:spLocks noChangeArrowheads="1"/>
          </p:cNvSpPr>
          <p:nvPr/>
        </p:nvSpPr>
        <p:spPr>
          <a:xfrm>
            <a:off x="681393" y="1589908"/>
            <a:ext cx="1871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defRPr/>
            </a:pPr>
            <a:r>
              <a:rPr lang="zh-CN" altLang="en-US" sz="2400" b="1" spc="300">
                <a:solidFill>
                  <a:prstClr val="black"/>
                </a:solidFill>
                <a:latin typeface="Adobe Arabic"/>
                <a:ea typeface="微软雅黑"/>
                <a:cs typeface="+mn-ea"/>
                <a:sym typeface="+mn-lt"/>
              </a:rPr>
              <a:t>品牌定位</a:t>
            </a:r>
            <a:endParaRPr kumimoji="0" lang="zh-CN" altLang="en-US" b="1" i="0" u="none" strike="noStrike" kern="1200" cap="none" spc="300" normalizeH="0" baseline="0" noProof="0">
              <a:ln>
                <a:noFill/>
              </a:ln>
              <a:solidFill>
                <a:prstClr val="black"/>
              </a:solidFill>
              <a:effectLst/>
              <a:uLnTx/>
              <a:uFillTx/>
              <a:latin typeface="Adobe Arabic"/>
              <a:ea typeface="微软雅黑"/>
              <a:cs typeface="+mn-ea"/>
              <a:sym typeface="+mn-lt"/>
            </a:endParaRPr>
          </a:p>
        </p:txBody>
      </p:sp>
      <p:sp>
        <p:nvSpPr>
          <p:cNvPr id="2" name="矩形 1"/>
          <p:cNvSpPr/>
          <p:nvPr/>
        </p:nvSpPr>
        <p:spPr>
          <a:xfrm>
            <a:off x="766675" y="2901591"/>
            <a:ext cx="6096000" cy="1062791"/>
          </a:xfrm>
          <a:prstGeom prst="rect">
            <a:avLst/>
          </a:prstGeom>
        </p:spPr>
        <p:txBody>
          <a:bodyPr>
            <a:spAutoFit/>
          </a:bodyPr>
          <a:lstStyle/>
          <a:p>
            <a:pPr marL="342900" lvl="0" indent="-342900">
              <a:lnSpc>
                <a:spcPct val="130000"/>
              </a:lnSpc>
              <a:spcAft>
                <a:spcPts val="600"/>
              </a:spcAft>
              <a:buFont typeface="+mj-ea"/>
              <a:buAutoNum type="circleNumDbPlain"/>
              <a:defRPr/>
            </a:pPr>
            <a:r>
              <a:rPr lang="zh-CN" altLang="en-US" sz="1400">
                <a:solidFill>
                  <a:schemeClr val="tx1">
                    <a:lumMod val="85000"/>
                    <a:lumOff val="15000"/>
                  </a:schemeClr>
                </a:solidFill>
                <a:latin typeface="Adobe Arabic"/>
                <a:ea typeface="微软雅黑"/>
                <a:cs typeface="+mn-ea"/>
                <a:sym typeface="+mn-lt"/>
              </a:rPr>
              <a:t>使企业在竞争中脱颖而出；</a:t>
            </a:r>
            <a:endParaRPr lang="en-US" altLang="zh-CN" sz="1400">
              <a:solidFill>
                <a:schemeClr val="tx1">
                  <a:lumMod val="85000"/>
                  <a:lumOff val="15000"/>
                </a:schemeClr>
              </a:solidFill>
              <a:latin typeface="Adobe Arabic"/>
              <a:ea typeface="微软雅黑"/>
              <a:cs typeface="+mn-ea"/>
              <a:sym typeface="+mn-lt"/>
            </a:endParaRPr>
          </a:p>
          <a:p>
            <a:pPr marL="342900" lvl="0" indent="-342900">
              <a:lnSpc>
                <a:spcPct val="130000"/>
              </a:lnSpc>
              <a:spcAft>
                <a:spcPts val="600"/>
              </a:spcAft>
              <a:buFont typeface="+mj-ea"/>
              <a:buAutoNum type="circleNumDbPlain"/>
              <a:defRPr/>
            </a:pPr>
            <a:r>
              <a:rPr lang="zh-CN" altLang="en-US" sz="1400">
                <a:solidFill>
                  <a:schemeClr val="tx1">
                    <a:lumMod val="85000"/>
                    <a:lumOff val="15000"/>
                  </a:schemeClr>
                </a:solidFill>
                <a:latin typeface="Adobe Arabic"/>
                <a:ea typeface="微软雅黑"/>
                <a:cs typeface="+mn-ea"/>
                <a:sym typeface="+mn-lt"/>
              </a:rPr>
              <a:t>有助于企业整合营销资源打造强势品牌；</a:t>
            </a:r>
            <a:endParaRPr lang="en-US" altLang="zh-CN" sz="1400">
              <a:solidFill>
                <a:schemeClr val="tx1">
                  <a:lumMod val="85000"/>
                  <a:lumOff val="15000"/>
                </a:schemeClr>
              </a:solidFill>
              <a:latin typeface="Adobe Arabic"/>
              <a:ea typeface="微软雅黑"/>
              <a:cs typeface="+mn-ea"/>
              <a:sym typeface="+mn-lt"/>
            </a:endParaRPr>
          </a:p>
          <a:p>
            <a:pPr marL="342900" lvl="0" indent="-342900">
              <a:lnSpc>
                <a:spcPct val="130000"/>
              </a:lnSpc>
              <a:spcAft>
                <a:spcPts val="600"/>
              </a:spcAft>
              <a:buFont typeface="+mj-ea"/>
              <a:buAutoNum type="circleNumDbPlain"/>
              <a:defRPr/>
            </a:pPr>
            <a:r>
              <a:rPr lang="zh-CN" altLang="en-US" sz="1400">
                <a:solidFill>
                  <a:schemeClr val="tx1">
                    <a:lumMod val="85000"/>
                    <a:lumOff val="15000"/>
                  </a:schemeClr>
                </a:solidFill>
                <a:latin typeface="Adobe Arabic"/>
                <a:ea typeface="微软雅黑"/>
                <a:cs typeface="+mn-ea"/>
                <a:sym typeface="+mn-lt"/>
              </a:rPr>
              <a:t>为顾客提供差别化利益等。</a:t>
            </a:r>
          </a:p>
        </p:txBody>
      </p:sp>
      <p:pic>
        <p:nvPicPr>
          <p:cNvPr id="4" name="图片 3"/>
          <p:cNvPicPr>
            <a:picLocks noChangeAspect="1"/>
          </p:cNvPicPr>
          <p:nvPr/>
        </p:nvPicPr>
        <p:blipFill>
          <a:blip r:embed="rId3" cstate="email">
            <a:duotone>
              <a:prstClr val="black"/>
              <a:srgbClr val="6AC1C3">
                <a:tint val="45000"/>
                <a:satMod val="400000"/>
              </a:srgbClr>
            </a:duotone>
            <a:extLst>
              <a:ext uri="{28A0092B-C50C-407E-A947-70E740481C1C}">
                <a14:useLocalDpi xmlns:a14="http://schemas.microsoft.com/office/drawing/2010/main"/>
              </a:ext>
            </a:extLst>
          </a:blip>
          <a:srcRect/>
          <a:stretch>
            <a:fillRect/>
          </a:stretch>
        </p:blipFill>
        <p:spPr>
          <a:xfrm>
            <a:off x="6096000" y="2778960"/>
            <a:ext cx="4687260" cy="1119980"/>
          </a:xfrm>
          <a:prstGeom prst="rect">
            <a:avLst/>
          </a:prstGeom>
        </p:spPr>
      </p:pic>
    </p:spTree>
    <p:extLst>
      <p:ext uri="{BB962C8B-B14F-4D97-AF65-F5344CB8AC3E}">
        <p14:creationId xmlns:p14="http://schemas.microsoft.com/office/powerpoint/2010/main" val="299368904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4"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rLst="">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5" nodeType="clickEffect">
                                  <p:stCondLst>
                                    <p:cond delay="0"/>
                                  </p:stCondLst>
                                  <p:childTnLst>
                                    <p:set>
                                      <p:cBhvr>
                                        <p:cTn id="18" dur="1" fill="hold">
                                          <p:stCondLst>
                                            <p:cond delay="0"/>
                                          </p:stCondLst>
                                        </p:cTn>
                                        <p:tgtEl>
                                          <p:spTgt spid="93191"/>
                                        </p:tgtEl>
                                        <p:attrNameLst>
                                          <p:attrName>style.visibility</p:attrName>
                                        </p:attrNameLst>
                                      </p:cBhvr>
                                      <p:to>
                                        <p:strVal val="visible"/>
                                      </p:to>
                                    </p:set>
                                    <p:animEffect transition="in" filter="wipe(left)" prLst="">
                                      <p:cBhvr>
                                        <p:cTn id="19" dur="500"/>
                                        <p:tgtEl>
                                          <p:spTgt spid="9319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53256"/>
                                        </p:tgtEl>
                                        <p:attrNameLst>
                                          <p:attrName>style.visibility</p:attrName>
                                        </p:attrNameLst>
                                      </p:cBhvr>
                                      <p:to>
                                        <p:strVal val="visible"/>
                                      </p:to>
                                    </p:set>
                                    <p:animEffect transition="in" filter="wipe(left)" prLst="">
                                      <p:cBhvr>
                                        <p:cTn id="24" dur="500"/>
                                        <p:tgtEl>
                                          <p:spTgt spid="5325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6"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rLst="">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rLst="">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2" nodeType="clickEffect">
                                  <p:stCondLst>
                                    <p:cond delay="0"/>
                                  </p:stCondLst>
                                  <p:childTnLst>
                                    <p:set>
                                      <p:cBhvr>
                                        <p:cTn id="38" dur="1" fill="hold">
                                          <p:stCondLst>
                                            <p:cond delay="0"/>
                                          </p:stCondLst>
                                        </p:cTn>
                                        <p:tgtEl>
                                          <p:spTgt spid="53259"/>
                                        </p:tgtEl>
                                        <p:attrNameLst>
                                          <p:attrName>style.visibility</p:attrName>
                                        </p:attrNameLst>
                                      </p:cBhvr>
                                      <p:to>
                                        <p:strVal val="visible"/>
                                      </p:to>
                                    </p:set>
                                    <p:animEffect transition="in" filter="fade" prLst="">
                                      <p:cBhvr>
                                        <p:cTn id="39" dur="1000"/>
                                        <p:tgtEl>
                                          <p:spTgt spid="53259"/>
                                        </p:tgtEl>
                                      </p:cBhvr>
                                    </p:animEffect>
                                    <p:anim calcmode="lin" valueType="num">
                                      <p:cBhvr>
                                        <p:cTn id="40" dur="1000" fill="hold"/>
                                        <p:tgtEl>
                                          <p:spTgt spid="53259"/>
                                        </p:tgtEl>
                                        <p:attrNameLst>
                                          <p:attrName>ppt_x</p:attrName>
                                        </p:attrNameLst>
                                      </p:cBhvr>
                                      <p:tavLst>
                                        <p:tav tm="0">
                                          <p:val>
                                            <p:strVal val="#ppt_x"/>
                                          </p:val>
                                        </p:tav>
                                        <p:tav tm="100000">
                                          <p:val>
                                            <p:strVal val="#ppt_x"/>
                                          </p:val>
                                        </p:tav>
                                      </p:tavLst>
                                    </p:anim>
                                    <p:anim calcmode="lin" valueType="num">
                                      <p:cBhvr>
                                        <p:cTn id="41" dur="1000" fill="hold"/>
                                        <p:tgtEl>
                                          <p:spTgt spid="5325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rLst="">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3" nodeType="clickEffect">
                                  <p:stCondLst>
                                    <p:cond delay="0"/>
                                  </p:stCondLst>
                                  <p:childTnLst>
                                    <p:set>
                                      <p:cBhvr>
                                        <p:cTn id="50" dur="1" fill="hold">
                                          <p:stCondLst>
                                            <p:cond delay="0"/>
                                          </p:stCondLst>
                                        </p:cTn>
                                        <p:tgtEl>
                                          <p:spTgt spid="53260"/>
                                        </p:tgtEl>
                                        <p:attrNameLst>
                                          <p:attrName>style.visibility</p:attrName>
                                        </p:attrNameLst>
                                      </p:cBhvr>
                                      <p:to>
                                        <p:strVal val="visible"/>
                                      </p:to>
                                    </p:set>
                                    <p:animEffect transition="in" filter="barn(inVertical)" prLst="">
                                      <p:cBhvr>
                                        <p:cTn id="51" dur="500"/>
                                        <p:tgtEl>
                                          <p:spTgt spid="53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3256" grpId="1"/>
      <p:bldP spid="53259" grpId="2"/>
      <p:bldP spid="53260" grpId="3"/>
      <p:bldP spid="17" grpId="4" animBg="1"/>
      <p:bldP spid="93191" grpId="5"/>
      <p:bldP spid="2" grpId="6"/>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80" name="TextBox 6"/>
          <p:cNvSpPr>
            <a:spLocks noChangeArrowheads="1"/>
          </p:cNvSpPr>
          <p:nvPr/>
        </p:nvSpPr>
        <p:spPr>
          <a:xfrm>
            <a:off x="551656" y="1378060"/>
            <a:ext cx="11088688"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对于一艘盲目航行的船只来说，任何方向的风都只能是逆风。品牌战略是关系到一个企业兴衰成败的根本性决策。如果缺乏一个对品牌整体运作的长远思路，将导致企业经营的混乱无序，这无疑是对品牌资源的极大浪费。</a:t>
            </a:r>
            <a:endPar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54281" name="组合"/>
          <p:cNvGrpSpPr/>
          <p:nvPr/>
        </p:nvGrpSpPr>
        <p:grpSpPr>
          <a:xfrm>
            <a:off x="551656" y="3078163"/>
            <a:ext cx="3527425" cy="581025"/>
            <a:chOff x="0" y="0"/>
            <a:chExt cx="3528392" cy="581099"/>
          </a:xfrm>
          <a:solidFill>
            <a:srgbClr val="6AC1C3"/>
          </a:solidFill>
        </p:grpSpPr>
        <p:sp>
          <p:nvSpPr>
            <p:cNvPr id="95275" name="圆角矩形 8"/>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76"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多品牌战略</a:t>
              </a:r>
              <a:r>
                <a:rPr kumimoji="0" lang="en-US" altLang="zh-CN" sz="1800" b="1" i="0" u="none" strike="noStrike" kern="1200" cap="none" spc="0" normalizeH="0" baseline="0" noProof="0">
                  <a:ln>
                    <a:noFill/>
                  </a:ln>
                  <a:solidFill>
                    <a:srgbClr val="FFFFFF"/>
                  </a:solidFill>
                  <a:effectLst/>
                  <a:uLnTx/>
                  <a:uFillTx/>
                  <a:latin typeface="Adobe Arabic"/>
                  <a:ea typeface="微软雅黑"/>
                  <a:cs typeface="+mn-ea"/>
                  <a:sym typeface="+mn-lt"/>
                </a:rPr>
                <a:t>/</a:t>
              </a: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个别品牌战略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284" name="组合"/>
          <p:cNvGrpSpPr/>
          <p:nvPr/>
        </p:nvGrpSpPr>
        <p:grpSpPr>
          <a:xfrm>
            <a:off x="551656" y="4416425"/>
            <a:ext cx="3527425" cy="581025"/>
            <a:chOff x="0" y="0"/>
            <a:chExt cx="3528392" cy="581099"/>
          </a:xfrm>
          <a:solidFill>
            <a:srgbClr val="6AC1C3"/>
          </a:solidFill>
        </p:grpSpPr>
        <p:sp>
          <p:nvSpPr>
            <p:cNvPr id="95273" name="圆角矩形 15"/>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74"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品牌联合战略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287" name="组合"/>
          <p:cNvGrpSpPr/>
          <p:nvPr/>
        </p:nvGrpSpPr>
        <p:grpSpPr>
          <a:xfrm>
            <a:off x="551656" y="5086350"/>
            <a:ext cx="3527425" cy="581025"/>
            <a:chOff x="0" y="0"/>
            <a:chExt cx="3528392" cy="581099"/>
          </a:xfrm>
          <a:solidFill>
            <a:srgbClr val="6AC1C3"/>
          </a:solidFill>
        </p:grpSpPr>
        <p:sp>
          <p:nvSpPr>
            <p:cNvPr id="95271" name="圆角矩形 18"/>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72"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品牌特许经营战略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290" name="组合"/>
          <p:cNvGrpSpPr/>
          <p:nvPr/>
        </p:nvGrpSpPr>
        <p:grpSpPr>
          <a:xfrm>
            <a:off x="551656" y="3748088"/>
            <a:ext cx="3527425" cy="581025"/>
            <a:chOff x="0" y="0"/>
            <a:chExt cx="3528392" cy="581099"/>
          </a:xfrm>
          <a:solidFill>
            <a:srgbClr val="6AC1C3"/>
          </a:solidFill>
        </p:grpSpPr>
        <p:sp>
          <p:nvSpPr>
            <p:cNvPr id="95269" name="圆角矩形 21"/>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70"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背书品牌</a:t>
              </a:r>
              <a:r>
                <a:rPr kumimoji="0" lang="en-US" altLang="zh-CN" sz="1800" b="1" i="0" u="none" strike="noStrike" kern="1200" cap="none" spc="0" normalizeH="0" baseline="0" noProof="0">
                  <a:ln>
                    <a:noFill/>
                  </a:ln>
                  <a:solidFill>
                    <a:srgbClr val="FFFFFF"/>
                  </a:solidFill>
                  <a:effectLst/>
                  <a:uLnTx/>
                  <a:uFillTx/>
                  <a:latin typeface="Adobe Arabic"/>
                  <a:ea typeface="微软雅黑"/>
                  <a:cs typeface="+mn-ea"/>
                  <a:sym typeface="+mn-lt"/>
                </a:rPr>
                <a:t>/</a:t>
              </a: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母品牌战略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293" name="组合"/>
          <p:cNvGrpSpPr/>
          <p:nvPr/>
        </p:nvGrpSpPr>
        <p:grpSpPr>
          <a:xfrm>
            <a:off x="4223544" y="3078163"/>
            <a:ext cx="7127875" cy="581025"/>
            <a:chOff x="0" y="0"/>
            <a:chExt cx="6548882" cy="581099"/>
          </a:xfrm>
          <a:solidFill>
            <a:schemeClr val="bg1">
              <a:lumMod val="95000"/>
            </a:schemeClr>
          </a:solidFill>
        </p:grpSpPr>
        <p:sp>
          <p:nvSpPr>
            <p:cNvPr id="95267" name="圆角矩形 24"/>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68"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首创且实施最成功的是宝洁，旗下的独立大品牌多达</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300</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多种</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54296" name="组合"/>
          <p:cNvGrpSpPr/>
          <p:nvPr/>
        </p:nvGrpSpPr>
        <p:grpSpPr>
          <a:xfrm>
            <a:off x="4223544" y="3748088"/>
            <a:ext cx="7127875" cy="581025"/>
            <a:chOff x="0" y="0"/>
            <a:chExt cx="6548882" cy="581099"/>
          </a:xfrm>
          <a:solidFill>
            <a:schemeClr val="bg1">
              <a:lumMod val="95000"/>
            </a:schemeClr>
          </a:solidFill>
        </p:grpSpPr>
        <p:sp>
          <p:nvSpPr>
            <p:cNvPr id="95265" name="圆角矩形 27"/>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66"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浏阳河、京酒、金六福等品牌与五粮液品牌之间的背书关系</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54299" name="组合"/>
          <p:cNvGrpSpPr/>
          <p:nvPr/>
        </p:nvGrpSpPr>
        <p:grpSpPr>
          <a:xfrm>
            <a:off x="4223544" y="4416425"/>
            <a:ext cx="7127875" cy="581025"/>
            <a:chOff x="0" y="0"/>
            <a:chExt cx="6548882" cy="581099"/>
          </a:xfrm>
          <a:solidFill>
            <a:schemeClr val="bg1">
              <a:lumMod val="95000"/>
            </a:schemeClr>
          </a:solidFill>
        </p:grpSpPr>
        <p:sp>
          <p:nvSpPr>
            <p:cNvPr id="95263" name="圆角矩形 30"/>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64"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“索爱”手机，</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Intel</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与各大</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PC</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厂商的</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Intel Inside</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的品牌战略</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54302" name="组合"/>
          <p:cNvGrpSpPr/>
          <p:nvPr/>
        </p:nvGrpSpPr>
        <p:grpSpPr>
          <a:xfrm>
            <a:off x="4223544" y="5086350"/>
            <a:ext cx="7127875" cy="581025"/>
            <a:chOff x="0" y="0"/>
            <a:chExt cx="6548882" cy="581099"/>
          </a:xfrm>
          <a:solidFill>
            <a:schemeClr val="bg1">
              <a:lumMod val="95000"/>
            </a:schemeClr>
          </a:solidFill>
        </p:grpSpPr>
        <p:sp>
          <p:nvSpPr>
            <p:cNvPr id="95261" name="圆角矩形 33"/>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62"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品牌特许经营始于美国，实施最为成功的企业当数</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54305" name="组合"/>
          <p:cNvGrpSpPr/>
          <p:nvPr/>
        </p:nvGrpSpPr>
        <p:grpSpPr>
          <a:xfrm>
            <a:off x="551656" y="2408238"/>
            <a:ext cx="3527425" cy="581025"/>
            <a:chOff x="0" y="0"/>
            <a:chExt cx="3528392" cy="581099"/>
          </a:xfrm>
          <a:solidFill>
            <a:srgbClr val="6AC1C3"/>
          </a:solidFill>
        </p:grpSpPr>
        <p:sp>
          <p:nvSpPr>
            <p:cNvPr id="95259" name="圆角矩形 36"/>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60"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单一</a:t>
              </a:r>
              <a:r>
                <a:rPr kumimoji="0" lang="en-US" altLang="zh-CN" sz="1800" b="1" i="0" u="none" strike="noStrike" kern="1200" cap="none" spc="0" normalizeH="0" baseline="0" noProof="0">
                  <a:ln>
                    <a:noFill/>
                  </a:ln>
                  <a:solidFill>
                    <a:srgbClr val="FFFFFF"/>
                  </a:solidFill>
                  <a:effectLst/>
                  <a:uLnTx/>
                  <a:uFillTx/>
                  <a:latin typeface="Adobe Arabic"/>
                  <a:ea typeface="微软雅黑"/>
                  <a:cs typeface="+mn-ea"/>
                  <a:sym typeface="+mn-lt"/>
                </a:rPr>
                <a:t>/</a:t>
              </a: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统一品牌战略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308" name="组合"/>
          <p:cNvGrpSpPr/>
          <p:nvPr/>
        </p:nvGrpSpPr>
        <p:grpSpPr>
          <a:xfrm>
            <a:off x="4223544" y="2408238"/>
            <a:ext cx="7127875" cy="581025"/>
            <a:chOff x="0" y="0"/>
            <a:chExt cx="6548882" cy="581099"/>
          </a:xfrm>
          <a:solidFill>
            <a:schemeClr val="bg1">
              <a:lumMod val="95000"/>
            </a:schemeClr>
          </a:solidFill>
        </p:grpSpPr>
        <p:sp>
          <p:nvSpPr>
            <p:cNvPr id="95257" name="圆角矩形 39"/>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58"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如佳能的数码相机、传真机、复印机等产品都统一使用“</a:t>
              </a: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Canon”</a:t>
              </a:r>
              <a:endPar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54311" name="组合"/>
          <p:cNvGrpSpPr/>
          <p:nvPr/>
        </p:nvGrpSpPr>
        <p:grpSpPr>
          <a:xfrm>
            <a:off x="551656" y="5756275"/>
            <a:ext cx="3527425" cy="581025"/>
            <a:chOff x="0" y="0"/>
            <a:chExt cx="3528392" cy="581099"/>
          </a:xfrm>
          <a:solidFill>
            <a:srgbClr val="6AC1C3"/>
          </a:solidFill>
        </p:grpSpPr>
        <p:sp>
          <p:nvSpPr>
            <p:cNvPr id="95255" name="圆角矩形 42"/>
            <p:cNvSpPr>
              <a:spLocks noChangeArrowheads="1"/>
            </p:cNvSpPr>
            <p:nvPr/>
          </p:nvSpPr>
          <p:spPr>
            <a:xfrm>
              <a:off x="0" y="0"/>
              <a:ext cx="352839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95256" name="TextBox 6"/>
            <p:cNvSpPr>
              <a:spLocks noChangeArrowheads="1"/>
            </p:cNvSpPr>
            <p:nvPr/>
          </p:nvSpPr>
          <p:spPr>
            <a:xfrm>
              <a:off x="73349" y="79814"/>
              <a:ext cx="345504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rgbClr val="FFFFFF"/>
                  </a:solidFill>
                  <a:effectLst/>
                  <a:uLnTx/>
                  <a:uFillTx/>
                  <a:latin typeface="Adobe Arabic"/>
                  <a:ea typeface="微软雅黑"/>
                  <a:cs typeface="+mn-ea"/>
                  <a:sym typeface="+mn-lt"/>
                </a:rPr>
                <a:t>品牌虚拟经营战略</a:t>
              </a:r>
              <a:endParaRPr kumimoji="0" lang="zh-CN" altLang="en-US" sz="1800" b="0" i="0" u="none" strike="noStrike" kern="1200" cap="none" spc="0" normalizeH="0" baseline="0" noProof="0">
                <a:ln>
                  <a:noFill/>
                </a:ln>
                <a:solidFill>
                  <a:prstClr val="black"/>
                </a:solidFill>
                <a:effectLst/>
                <a:uLnTx/>
                <a:uFillTx/>
                <a:latin typeface="Adobe Arabic"/>
                <a:ea typeface="微软雅黑"/>
                <a:cs typeface="+mn-ea"/>
                <a:sym typeface="+mn-lt"/>
              </a:endParaRPr>
            </a:p>
          </p:txBody>
        </p:sp>
      </p:grpSp>
      <p:grpSp>
        <p:nvGrpSpPr>
          <p:cNvPr id="54314" name="组合"/>
          <p:cNvGrpSpPr/>
          <p:nvPr/>
        </p:nvGrpSpPr>
        <p:grpSpPr>
          <a:xfrm>
            <a:off x="4223544" y="5756275"/>
            <a:ext cx="7127875" cy="581025"/>
            <a:chOff x="0" y="0"/>
            <a:chExt cx="6548882" cy="581099"/>
          </a:xfrm>
          <a:solidFill>
            <a:schemeClr val="bg1">
              <a:lumMod val="95000"/>
            </a:schemeClr>
          </a:solidFill>
        </p:grpSpPr>
        <p:sp>
          <p:nvSpPr>
            <p:cNvPr id="95253" name="圆角矩形 45"/>
            <p:cNvSpPr>
              <a:spLocks noChangeArrowheads="1"/>
            </p:cNvSpPr>
            <p:nvPr/>
          </p:nvSpPr>
          <p:spPr>
            <a:xfrm>
              <a:off x="0" y="0"/>
              <a:ext cx="6548882" cy="581099"/>
            </a:xfrm>
            <a:prstGeom prst="roundRect">
              <a:avLst>
                <a:gd name="adj" fmla="val 4370"/>
              </a:avLst>
            </a:prstGeom>
            <a:grp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95254" name="TextBox 6"/>
            <p:cNvSpPr>
              <a:spLocks noChangeArrowheads="1"/>
            </p:cNvSpPr>
            <p:nvPr/>
          </p:nvSpPr>
          <p:spPr>
            <a:xfrm>
              <a:off x="73349" y="79814"/>
              <a:ext cx="6475533" cy="4317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XXX</a:t>
              </a:r>
              <a:r>
                <a:rPr kumimoji="0" lang="zh-CN" altLang="en-US" sz="18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是品牌虚拟经营最为成功的企业之一</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grpSp>
        <p:nvGrpSpPr>
          <p:cNvPr id="41" name="组合"/>
          <p:cNvGrpSpPr/>
          <p:nvPr/>
        </p:nvGrpSpPr>
        <p:grpSpPr>
          <a:xfrm>
            <a:off x="371122" y="276376"/>
            <a:ext cx="3361042" cy="646705"/>
            <a:chOff x="371122" y="276376"/>
            <a:chExt cx="3361042" cy="646705"/>
          </a:xfrm>
        </p:grpSpPr>
        <p:sp>
          <p:nvSpPr>
            <p:cNvPr id="42" name="矩形 41"/>
            <p:cNvSpPr/>
            <p:nvPr/>
          </p:nvSpPr>
          <p:spPr>
            <a:xfrm>
              <a:off x="1162230" y="351200"/>
              <a:ext cx="2569934"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sym typeface="+mn-lt"/>
                </a:rPr>
                <a:t>品牌战略选择</a:t>
              </a:r>
              <a:endParaRPr lang="zh-CN" altLang="en-US" sz="2800" b="1" spc="300">
                <a:latin typeface="微软雅黑" panose="020B0503020204020204" pitchFamily="34" charset="-122"/>
                <a:ea typeface="微软雅黑" panose="020B0503020204020204" pitchFamily="34" charset="-122"/>
              </a:endParaRPr>
            </a:p>
          </p:txBody>
        </p:sp>
        <p:grpSp>
          <p:nvGrpSpPr>
            <p:cNvPr id="43" name="组合"/>
            <p:cNvGrpSpPr/>
            <p:nvPr/>
          </p:nvGrpSpPr>
          <p:grpSpPr>
            <a:xfrm>
              <a:off x="371122" y="276376"/>
              <a:ext cx="705826" cy="646705"/>
              <a:chOff x="371122" y="276376"/>
              <a:chExt cx="705826" cy="646705"/>
            </a:xfrm>
          </p:grpSpPr>
          <p:grpSp>
            <p:nvGrpSpPr>
              <p:cNvPr id="44" name="组合 43"/>
              <p:cNvGrpSpPr/>
              <p:nvPr/>
            </p:nvGrpSpPr>
            <p:grpSpPr>
              <a:xfrm>
                <a:off x="371122" y="276376"/>
                <a:ext cx="705826" cy="646705"/>
                <a:chOff x="1037872" y="790726"/>
                <a:chExt cx="705826" cy="646705"/>
              </a:xfrm>
            </p:grpSpPr>
            <p:sp>
              <p:nvSpPr>
                <p:cNvPr id="47"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6"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Tree>
    <p:extLst>
      <p:ext uri="{BB962C8B-B14F-4D97-AF65-F5344CB8AC3E}">
        <p14:creationId xmlns:p14="http://schemas.microsoft.com/office/powerpoint/2010/main" val="39213811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rLst="">
                                      <p:cBhvr>
                                        <p:cTn id="7" dur="500"/>
                                        <p:tgtEl>
                                          <p:spTgt spid="41"/>
                                        </p:tgtEl>
                                      </p:cBhvr>
                                    </p:animEffect>
                                  </p:childTnLst>
                                </p:cTn>
                              </p:par>
                            </p:childTnLst>
                          </p:cTn>
                        </p:par>
                        <p:par>
                          <p:cTn id="8" fill="hold">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54280"/>
                                        </p:tgtEl>
                                        <p:attrNameLst>
                                          <p:attrName>style.visibility</p:attrName>
                                        </p:attrNameLst>
                                      </p:cBhvr>
                                      <p:to>
                                        <p:strVal val="visible"/>
                                      </p:to>
                                    </p:set>
                                    <p:anim calcmode="lin" valueType="num">
                                      <p:cBhvr>
                                        <p:cTn id="11" dur="500" fill="hold"/>
                                        <p:tgtEl>
                                          <p:spTgt spid="54280"/>
                                        </p:tgtEl>
                                        <p:attrNameLst>
                                          <p:attrName>ppt_x</p:attrName>
                                        </p:attrNameLst>
                                      </p:cBhvr>
                                      <p:tavLst>
                                        <p:tav tm="0">
                                          <p:val>
                                            <p:strVal val="#ppt_x"/>
                                          </p:val>
                                        </p:tav>
                                        <p:tav tm="100000">
                                          <p:val>
                                            <p:strVal val="#ppt_x"/>
                                          </p:val>
                                        </p:tav>
                                      </p:tavLst>
                                    </p:anim>
                                    <p:anim calcmode="lin" valueType="num">
                                      <p:cBhvr>
                                        <p:cTn id="12" dur="500" fill="hold"/>
                                        <p:tgtEl>
                                          <p:spTgt spid="5428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8" decel="100000" fill="hold" nodeType="afterEffect">
                                  <p:stCondLst>
                                    <p:cond delay="0"/>
                                  </p:stCondLst>
                                  <p:childTnLst>
                                    <p:set>
                                      <p:cBhvr>
                                        <p:cTn id="15" dur="1" fill="hold">
                                          <p:stCondLst>
                                            <p:cond delay="0"/>
                                          </p:stCondLst>
                                        </p:cTn>
                                        <p:tgtEl>
                                          <p:spTgt spid="54281"/>
                                        </p:tgtEl>
                                        <p:attrNameLst>
                                          <p:attrName>style.visibility</p:attrName>
                                        </p:attrNameLst>
                                      </p:cBhvr>
                                      <p:to>
                                        <p:strVal val="visible"/>
                                      </p:to>
                                    </p:set>
                                    <p:anim calcmode="lin" valueType="num">
                                      <p:cBhvr>
                                        <p:cTn id="16" dur="500" fill="hold"/>
                                        <p:tgtEl>
                                          <p:spTgt spid="54281"/>
                                        </p:tgtEl>
                                        <p:attrNameLst>
                                          <p:attrName>ppt_x</p:attrName>
                                        </p:attrNameLst>
                                      </p:cBhvr>
                                      <p:tavLst>
                                        <p:tav tm="0">
                                          <p:val>
                                            <p:strVal val="0-#ppt_w/2"/>
                                          </p:val>
                                        </p:tav>
                                        <p:tav tm="100000">
                                          <p:val>
                                            <p:strVal val="#ppt_x"/>
                                          </p:val>
                                        </p:tav>
                                      </p:tavLst>
                                    </p:anim>
                                    <p:anim calcmode="lin" valueType="num">
                                      <p:cBhvr>
                                        <p:cTn id="17" dur="500" fill="hold"/>
                                        <p:tgtEl>
                                          <p:spTgt spid="54281"/>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0"/>
                                  </p:stCondLst>
                                  <p:childTnLst>
                                    <p:set>
                                      <p:cBhvr>
                                        <p:cTn id="19" dur="1" fill="hold">
                                          <p:stCondLst>
                                            <p:cond delay="0"/>
                                          </p:stCondLst>
                                        </p:cTn>
                                        <p:tgtEl>
                                          <p:spTgt spid="54284"/>
                                        </p:tgtEl>
                                        <p:attrNameLst>
                                          <p:attrName>style.visibility</p:attrName>
                                        </p:attrNameLst>
                                      </p:cBhvr>
                                      <p:to>
                                        <p:strVal val="visible"/>
                                      </p:to>
                                    </p:set>
                                    <p:anim calcmode="lin" valueType="num">
                                      <p:cBhvr>
                                        <p:cTn id="20" dur="500" fill="hold"/>
                                        <p:tgtEl>
                                          <p:spTgt spid="54284"/>
                                        </p:tgtEl>
                                        <p:attrNameLst>
                                          <p:attrName>ppt_x</p:attrName>
                                        </p:attrNameLst>
                                      </p:cBhvr>
                                      <p:tavLst>
                                        <p:tav tm="0">
                                          <p:val>
                                            <p:strVal val="0-#ppt_w/2"/>
                                          </p:val>
                                        </p:tav>
                                        <p:tav tm="100000">
                                          <p:val>
                                            <p:strVal val="#ppt_x"/>
                                          </p:val>
                                        </p:tav>
                                      </p:tavLst>
                                    </p:anim>
                                    <p:anim calcmode="lin" valueType="num">
                                      <p:cBhvr>
                                        <p:cTn id="21" dur="500" fill="hold"/>
                                        <p:tgtEl>
                                          <p:spTgt spid="54284"/>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0"/>
                                  </p:stCondLst>
                                  <p:childTnLst>
                                    <p:set>
                                      <p:cBhvr>
                                        <p:cTn id="23" dur="1" fill="hold">
                                          <p:stCondLst>
                                            <p:cond delay="0"/>
                                          </p:stCondLst>
                                        </p:cTn>
                                        <p:tgtEl>
                                          <p:spTgt spid="54287"/>
                                        </p:tgtEl>
                                        <p:attrNameLst>
                                          <p:attrName>style.visibility</p:attrName>
                                        </p:attrNameLst>
                                      </p:cBhvr>
                                      <p:to>
                                        <p:strVal val="visible"/>
                                      </p:to>
                                    </p:set>
                                    <p:anim calcmode="lin" valueType="num">
                                      <p:cBhvr>
                                        <p:cTn id="24" dur="500" fill="hold"/>
                                        <p:tgtEl>
                                          <p:spTgt spid="54287"/>
                                        </p:tgtEl>
                                        <p:attrNameLst>
                                          <p:attrName>ppt_x</p:attrName>
                                        </p:attrNameLst>
                                      </p:cBhvr>
                                      <p:tavLst>
                                        <p:tav tm="0">
                                          <p:val>
                                            <p:strVal val="0-#ppt_w/2"/>
                                          </p:val>
                                        </p:tav>
                                        <p:tav tm="100000">
                                          <p:val>
                                            <p:strVal val="#ppt_x"/>
                                          </p:val>
                                        </p:tav>
                                      </p:tavLst>
                                    </p:anim>
                                    <p:anim calcmode="lin" valueType="num">
                                      <p:cBhvr>
                                        <p:cTn id="25" dur="500" fill="hold"/>
                                        <p:tgtEl>
                                          <p:spTgt spid="54287"/>
                                        </p:tgtEl>
                                        <p:attrNameLst>
                                          <p:attrName>ppt_y</p:attrName>
                                        </p:attrNameLst>
                                      </p:cBhvr>
                                      <p:tavLst>
                                        <p:tav tm="0">
                                          <p:val>
                                            <p:strVal val="#ppt_y"/>
                                          </p:val>
                                        </p:tav>
                                        <p:tav tm="100000">
                                          <p:val>
                                            <p:strVal val="#ppt_y"/>
                                          </p:val>
                                        </p:tav>
                                      </p:tavLst>
                                    </p:anim>
                                  </p:childTnLst>
                                </p:cTn>
                              </p:par>
                              <p:par>
                                <p:cTn id="26" presetID="2" presetClass="entr" presetSubtype="8" decel="100000" fill="hold" nodeType="withEffect">
                                  <p:stCondLst>
                                    <p:cond delay="0"/>
                                  </p:stCondLst>
                                  <p:childTnLst>
                                    <p:set>
                                      <p:cBhvr>
                                        <p:cTn id="27" dur="1" fill="hold">
                                          <p:stCondLst>
                                            <p:cond delay="0"/>
                                          </p:stCondLst>
                                        </p:cTn>
                                        <p:tgtEl>
                                          <p:spTgt spid="54290"/>
                                        </p:tgtEl>
                                        <p:attrNameLst>
                                          <p:attrName>style.visibility</p:attrName>
                                        </p:attrNameLst>
                                      </p:cBhvr>
                                      <p:to>
                                        <p:strVal val="visible"/>
                                      </p:to>
                                    </p:set>
                                    <p:anim calcmode="lin" valueType="num">
                                      <p:cBhvr>
                                        <p:cTn id="28" dur="500" fill="hold"/>
                                        <p:tgtEl>
                                          <p:spTgt spid="54290"/>
                                        </p:tgtEl>
                                        <p:attrNameLst>
                                          <p:attrName>ppt_x</p:attrName>
                                        </p:attrNameLst>
                                      </p:cBhvr>
                                      <p:tavLst>
                                        <p:tav tm="0">
                                          <p:val>
                                            <p:strVal val="0-#ppt_w/2"/>
                                          </p:val>
                                        </p:tav>
                                        <p:tav tm="100000">
                                          <p:val>
                                            <p:strVal val="#ppt_x"/>
                                          </p:val>
                                        </p:tav>
                                      </p:tavLst>
                                    </p:anim>
                                    <p:anim calcmode="lin" valueType="num">
                                      <p:cBhvr>
                                        <p:cTn id="29" dur="500" fill="hold"/>
                                        <p:tgtEl>
                                          <p:spTgt spid="54290"/>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0"/>
                                  </p:stCondLst>
                                  <p:childTnLst>
                                    <p:set>
                                      <p:cBhvr>
                                        <p:cTn id="31" dur="1" fill="hold">
                                          <p:stCondLst>
                                            <p:cond delay="0"/>
                                          </p:stCondLst>
                                        </p:cTn>
                                        <p:tgtEl>
                                          <p:spTgt spid="54293"/>
                                        </p:tgtEl>
                                        <p:attrNameLst>
                                          <p:attrName>style.visibility</p:attrName>
                                        </p:attrNameLst>
                                      </p:cBhvr>
                                      <p:to>
                                        <p:strVal val="visible"/>
                                      </p:to>
                                    </p:set>
                                    <p:anim calcmode="lin" valueType="num">
                                      <p:cBhvr>
                                        <p:cTn id="32" dur="500" fill="hold"/>
                                        <p:tgtEl>
                                          <p:spTgt spid="54293"/>
                                        </p:tgtEl>
                                        <p:attrNameLst>
                                          <p:attrName>ppt_x</p:attrName>
                                        </p:attrNameLst>
                                      </p:cBhvr>
                                      <p:tavLst>
                                        <p:tav tm="0">
                                          <p:val>
                                            <p:strVal val="1+#ppt_w/2"/>
                                          </p:val>
                                        </p:tav>
                                        <p:tav tm="100000">
                                          <p:val>
                                            <p:strVal val="#ppt_x"/>
                                          </p:val>
                                        </p:tav>
                                      </p:tavLst>
                                    </p:anim>
                                    <p:anim calcmode="lin" valueType="num">
                                      <p:cBhvr>
                                        <p:cTn id="33" dur="500" fill="hold"/>
                                        <p:tgtEl>
                                          <p:spTgt spid="54293"/>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0"/>
                                  </p:stCondLst>
                                  <p:childTnLst>
                                    <p:set>
                                      <p:cBhvr>
                                        <p:cTn id="35" dur="1" fill="hold">
                                          <p:stCondLst>
                                            <p:cond delay="0"/>
                                          </p:stCondLst>
                                        </p:cTn>
                                        <p:tgtEl>
                                          <p:spTgt spid="54296"/>
                                        </p:tgtEl>
                                        <p:attrNameLst>
                                          <p:attrName>style.visibility</p:attrName>
                                        </p:attrNameLst>
                                      </p:cBhvr>
                                      <p:to>
                                        <p:strVal val="visible"/>
                                      </p:to>
                                    </p:set>
                                    <p:anim calcmode="lin" valueType="num">
                                      <p:cBhvr>
                                        <p:cTn id="36" dur="500" fill="hold"/>
                                        <p:tgtEl>
                                          <p:spTgt spid="54296"/>
                                        </p:tgtEl>
                                        <p:attrNameLst>
                                          <p:attrName>ppt_x</p:attrName>
                                        </p:attrNameLst>
                                      </p:cBhvr>
                                      <p:tavLst>
                                        <p:tav tm="0">
                                          <p:val>
                                            <p:strVal val="1+#ppt_w/2"/>
                                          </p:val>
                                        </p:tav>
                                        <p:tav tm="100000">
                                          <p:val>
                                            <p:strVal val="#ppt_x"/>
                                          </p:val>
                                        </p:tav>
                                      </p:tavLst>
                                    </p:anim>
                                    <p:anim calcmode="lin" valueType="num">
                                      <p:cBhvr>
                                        <p:cTn id="37" dur="500" fill="hold"/>
                                        <p:tgtEl>
                                          <p:spTgt spid="54296"/>
                                        </p:tgtEl>
                                        <p:attrNameLst>
                                          <p:attrName>ppt_y</p:attrName>
                                        </p:attrNameLst>
                                      </p:cBhvr>
                                      <p:tavLst>
                                        <p:tav tm="0">
                                          <p:val>
                                            <p:strVal val="#ppt_y"/>
                                          </p:val>
                                        </p:tav>
                                        <p:tav tm="100000">
                                          <p:val>
                                            <p:strVal val="#ppt_y"/>
                                          </p:val>
                                        </p:tav>
                                      </p:tavLst>
                                    </p:anim>
                                  </p:childTnLst>
                                </p:cTn>
                              </p:par>
                              <p:par>
                                <p:cTn id="38" presetID="2" presetClass="entr" presetSubtype="2" decel="100000" fill="hold" nodeType="withEffect">
                                  <p:stCondLst>
                                    <p:cond delay="0"/>
                                  </p:stCondLst>
                                  <p:childTnLst>
                                    <p:set>
                                      <p:cBhvr>
                                        <p:cTn id="39" dur="1" fill="hold">
                                          <p:stCondLst>
                                            <p:cond delay="0"/>
                                          </p:stCondLst>
                                        </p:cTn>
                                        <p:tgtEl>
                                          <p:spTgt spid="54299"/>
                                        </p:tgtEl>
                                        <p:attrNameLst>
                                          <p:attrName>style.visibility</p:attrName>
                                        </p:attrNameLst>
                                      </p:cBhvr>
                                      <p:to>
                                        <p:strVal val="visible"/>
                                      </p:to>
                                    </p:set>
                                    <p:anim calcmode="lin" valueType="num">
                                      <p:cBhvr>
                                        <p:cTn id="40" dur="500" fill="hold"/>
                                        <p:tgtEl>
                                          <p:spTgt spid="54299"/>
                                        </p:tgtEl>
                                        <p:attrNameLst>
                                          <p:attrName>ppt_x</p:attrName>
                                        </p:attrNameLst>
                                      </p:cBhvr>
                                      <p:tavLst>
                                        <p:tav tm="0">
                                          <p:val>
                                            <p:strVal val="1+#ppt_w/2"/>
                                          </p:val>
                                        </p:tav>
                                        <p:tav tm="100000">
                                          <p:val>
                                            <p:strVal val="#ppt_x"/>
                                          </p:val>
                                        </p:tav>
                                      </p:tavLst>
                                    </p:anim>
                                    <p:anim calcmode="lin" valueType="num">
                                      <p:cBhvr>
                                        <p:cTn id="41" dur="500" fill="hold"/>
                                        <p:tgtEl>
                                          <p:spTgt spid="54299"/>
                                        </p:tgtEl>
                                        <p:attrNameLst>
                                          <p:attrName>ppt_y</p:attrName>
                                        </p:attrNameLst>
                                      </p:cBhvr>
                                      <p:tavLst>
                                        <p:tav tm="0">
                                          <p:val>
                                            <p:strVal val="#ppt_y"/>
                                          </p:val>
                                        </p:tav>
                                        <p:tav tm="100000">
                                          <p:val>
                                            <p:strVal val="#ppt_y"/>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54302"/>
                                        </p:tgtEl>
                                        <p:attrNameLst>
                                          <p:attrName>style.visibility</p:attrName>
                                        </p:attrNameLst>
                                      </p:cBhvr>
                                      <p:to>
                                        <p:strVal val="visible"/>
                                      </p:to>
                                    </p:set>
                                    <p:anim calcmode="lin" valueType="num">
                                      <p:cBhvr>
                                        <p:cTn id="44" dur="500" fill="hold"/>
                                        <p:tgtEl>
                                          <p:spTgt spid="54302"/>
                                        </p:tgtEl>
                                        <p:attrNameLst>
                                          <p:attrName>ppt_x</p:attrName>
                                        </p:attrNameLst>
                                      </p:cBhvr>
                                      <p:tavLst>
                                        <p:tav tm="0">
                                          <p:val>
                                            <p:strVal val="1+#ppt_w/2"/>
                                          </p:val>
                                        </p:tav>
                                        <p:tav tm="100000">
                                          <p:val>
                                            <p:strVal val="#ppt_x"/>
                                          </p:val>
                                        </p:tav>
                                      </p:tavLst>
                                    </p:anim>
                                    <p:anim calcmode="lin" valueType="num">
                                      <p:cBhvr>
                                        <p:cTn id="45" dur="500" fill="hold"/>
                                        <p:tgtEl>
                                          <p:spTgt spid="54302"/>
                                        </p:tgtEl>
                                        <p:attrNameLst>
                                          <p:attrName>ppt_y</p:attrName>
                                        </p:attrNameLst>
                                      </p:cBhvr>
                                      <p:tavLst>
                                        <p:tav tm="0">
                                          <p:val>
                                            <p:strVal val="#ppt_y"/>
                                          </p:val>
                                        </p:tav>
                                        <p:tav tm="100000">
                                          <p:val>
                                            <p:strVal val="#ppt_y"/>
                                          </p:val>
                                        </p:tav>
                                      </p:tavLst>
                                    </p:anim>
                                  </p:childTnLst>
                                </p:cTn>
                              </p:par>
                              <p:par>
                                <p:cTn id="46" presetID="2" presetClass="entr" presetSubtype="8" decel="100000" fill="hold" nodeType="withEffect">
                                  <p:stCondLst>
                                    <p:cond delay="0"/>
                                  </p:stCondLst>
                                  <p:childTnLst>
                                    <p:set>
                                      <p:cBhvr>
                                        <p:cTn id="47" dur="1" fill="hold">
                                          <p:stCondLst>
                                            <p:cond delay="0"/>
                                          </p:stCondLst>
                                        </p:cTn>
                                        <p:tgtEl>
                                          <p:spTgt spid="54305"/>
                                        </p:tgtEl>
                                        <p:attrNameLst>
                                          <p:attrName>style.visibility</p:attrName>
                                        </p:attrNameLst>
                                      </p:cBhvr>
                                      <p:to>
                                        <p:strVal val="visible"/>
                                      </p:to>
                                    </p:set>
                                    <p:anim calcmode="lin" valueType="num">
                                      <p:cBhvr>
                                        <p:cTn id="48" dur="500" fill="hold"/>
                                        <p:tgtEl>
                                          <p:spTgt spid="54305"/>
                                        </p:tgtEl>
                                        <p:attrNameLst>
                                          <p:attrName>ppt_x</p:attrName>
                                        </p:attrNameLst>
                                      </p:cBhvr>
                                      <p:tavLst>
                                        <p:tav tm="0">
                                          <p:val>
                                            <p:strVal val="0-#ppt_w/2"/>
                                          </p:val>
                                        </p:tav>
                                        <p:tav tm="100000">
                                          <p:val>
                                            <p:strVal val="#ppt_x"/>
                                          </p:val>
                                        </p:tav>
                                      </p:tavLst>
                                    </p:anim>
                                    <p:anim calcmode="lin" valueType="num">
                                      <p:cBhvr>
                                        <p:cTn id="49" dur="500" fill="hold"/>
                                        <p:tgtEl>
                                          <p:spTgt spid="54305"/>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0"/>
                                  </p:stCondLst>
                                  <p:childTnLst>
                                    <p:set>
                                      <p:cBhvr>
                                        <p:cTn id="51" dur="1" fill="hold">
                                          <p:stCondLst>
                                            <p:cond delay="0"/>
                                          </p:stCondLst>
                                        </p:cTn>
                                        <p:tgtEl>
                                          <p:spTgt spid="54308"/>
                                        </p:tgtEl>
                                        <p:attrNameLst>
                                          <p:attrName>style.visibility</p:attrName>
                                        </p:attrNameLst>
                                      </p:cBhvr>
                                      <p:to>
                                        <p:strVal val="visible"/>
                                      </p:to>
                                    </p:set>
                                    <p:anim calcmode="lin" valueType="num">
                                      <p:cBhvr>
                                        <p:cTn id="52" dur="500" fill="hold"/>
                                        <p:tgtEl>
                                          <p:spTgt spid="54308"/>
                                        </p:tgtEl>
                                        <p:attrNameLst>
                                          <p:attrName>ppt_x</p:attrName>
                                        </p:attrNameLst>
                                      </p:cBhvr>
                                      <p:tavLst>
                                        <p:tav tm="0">
                                          <p:val>
                                            <p:strVal val="1+#ppt_w/2"/>
                                          </p:val>
                                        </p:tav>
                                        <p:tav tm="100000">
                                          <p:val>
                                            <p:strVal val="#ppt_x"/>
                                          </p:val>
                                        </p:tav>
                                      </p:tavLst>
                                    </p:anim>
                                    <p:anim calcmode="lin" valueType="num">
                                      <p:cBhvr>
                                        <p:cTn id="53" dur="500" fill="hold"/>
                                        <p:tgtEl>
                                          <p:spTgt spid="54308"/>
                                        </p:tgtEl>
                                        <p:attrNameLst>
                                          <p:attrName>ppt_y</p:attrName>
                                        </p:attrNameLst>
                                      </p:cBhvr>
                                      <p:tavLst>
                                        <p:tav tm="0">
                                          <p:val>
                                            <p:strVal val="#ppt_y"/>
                                          </p:val>
                                        </p:tav>
                                        <p:tav tm="100000">
                                          <p:val>
                                            <p:strVal val="#ppt_y"/>
                                          </p:val>
                                        </p:tav>
                                      </p:tavLst>
                                    </p:anim>
                                  </p:childTnLst>
                                </p:cTn>
                              </p:par>
                              <p:par>
                                <p:cTn id="54" presetID="2" presetClass="entr" presetSubtype="8" decel="100000" fill="hold" nodeType="withEffect">
                                  <p:stCondLst>
                                    <p:cond delay="0"/>
                                  </p:stCondLst>
                                  <p:childTnLst>
                                    <p:set>
                                      <p:cBhvr>
                                        <p:cTn id="55" dur="1" fill="hold">
                                          <p:stCondLst>
                                            <p:cond delay="0"/>
                                          </p:stCondLst>
                                        </p:cTn>
                                        <p:tgtEl>
                                          <p:spTgt spid="54311"/>
                                        </p:tgtEl>
                                        <p:attrNameLst>
                                          <p:attrName>style.visibility</p:attrName>
                                        </p:attrNameLst>
                                      </p:cBhvr>
                                      <p:to>
                                        <p:strVal val="visible"/>
                                      </p:to>
                                    </p:set>
                                    <p:anim calcmode="lin" valueType="num">
                                      <p:cBhvr>
                                        <p:cTn id="56" dur="500" fill="hold"/>
                                        <p:tgtEl>
                                          <p:spTgt spid="54311"/>
                                        </p:tgtEl>
                                        <p:attrNameLst>
                                          <p:attrName>ppt_x</p:attrName>
                                        </p:attrNameLst>
                                      </p:cBhvr>
                                      <p:tavLst>
                                        <p:tav tm="0">
                                          <p:val>
                                            <p:strVal val="0-#ppt_w/2"/>
                                          </p:val>
                                        </p:tav>
                                        <p:tav tm="100000">
                                          <p:val>
                                            <p:strVal val="#ppt_x"/>
                                          </p:val>
                                        </p:tav>
                                      </p:tavLst>
                                    </p:anim>
                                    <p:anim calcmode="lin" valueType="num">
                                      <p:cBhvr>
                                        <p:cTn id="57" dur="500" fill="hold"/>
                                        <p:tgtEl>
                                          <p:spTgt spid="54311"/>
                                        </p:tgtEl>
                                        <p:attrNameLst>
                                          <p:attrName>ppt_y</p:attrName>
                                        </p:attrNameLst>
                                      </p:cBhvr>
                                      <p:tavLst>
                                        <p:tav tm="0">
                                          <p:val>
                                            <p:strVal val="#ppt_y"/>
                                          </p:val>
                                        </p:tav>
                                        <p:tav tm="100000">
                                          <p:val>
                                            <p:strVal val="#ppt_y"/>
                                          </p:val>
                                        </p:tav>
                                      </p:tavLst>
                                    </p:anim>
                                  </p:childTnLst>
                                </p:cTn>
                              </p:par>
                              <p:par>
                                <p:cTn id="58" presetID="2" presetClass="entr" presetSubtype="2" decel="100000" fill="hold" nodeType="withEffect">
                                  <p:stCondLst>
                                    <p:cond delay="0"/>
                                  </p:stCondLst>
                                  <p:childTnLst>
                                    <p:set>
                                      <p:cBhvr>
                                        <p:cTn id="59" dur="1" fill="hold">
                                          <p:stCondLst>
                                            <p:cond delay="0"/>
                                          </p:stCondLst>
                                        </p:cTn>
                                        <p:tgtEl>
                                          <p:spTgt spid="54314"/>
                                        </p:tgtEl>
                                        <p:attrNameLst>
                                          <p:attrName>style.visibility</p:attrName>
                                        </p:attrNameLst>
                                      </p:cBhvr>
                                      <p:to>
                                        <p:strVal val="visible"/>
                                      </p:to>
                                    </p:set>
                                    <p:anim calcmode="lin" valueType="num">
                                      <p:cBhvr>
                                        <p:cTn id="60" dur="500" fill="hold"/>
                                        <p:tgtEl>
                                          <p:spTgt spid="54314"/>
                                        </p:tgtEl>
                                        <p:attrNameLst>
                                          <p:attrName>ppt_x</p:attrName>
                                        </p:attrNameLst>
                                      </p:cBhvr>
                                      <p:tavLst>
                                        <p:tav tm="0">
                                          <p:val>
                                            <p:strVal val="1+#ppt_w/2"/>
                                          </p:val>
                                        </p:tav>
                                        <p:tav tm="100000">
                                          <p:val>
                                            <p:strVal val="#ppt_x"/>
                                          </p:val>
                                        </p:tav>
                                      </p:tavLst>
                                    </p:anim>
                                    <p:anim calcmode="lin" valueType="num">
                                      <p:cBhvr>
                                        <p:cTn id="61" dur="500" fill="hold"/>
                                        <p:tgtEl>
                                          <p:spTgt spid="54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4" name="TextBox 6"/>
          <p:cNvSpPr>
            <a:spLocks noChangeArrowheads="1"/>
          </p:cNvSpPr>
          <p:nvPr/>
        </p:nvSpPr>
        <p:spPr>
          <a:xfrm>
            <a:off x="1543050" y="5234301"/>
            <a:ext cx="7372350" cy="53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据心理学家分析，人们的信息</a:t>
            </a:r>
            <a:r>
              <a:rPr kumimoji="0" lang="en-US" altLang="zh-CN"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85%</a:t>
            </a:r>
            <a:r>
              <a:rPr kumimoji="0" lang="zh-CN" altLang="en-US" sz="24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是从视觉中获得的，</a:t>
            </a:r>
          </a:p>
        </p:txBody>
      </p:sp>
      <p:sp>
        <p:nvSpPr>
          <p:cNvPr id="55306" name="TextBox 6"/>
          <p:cNvSpPr>
            <a:spLocks noChangeArrowheads="1"/>
          </p:cNvSpPr>
          <p:nvPr/>
        </p:nvSpPr>
        <p:spPr>
          <a:xfrm>
            <a:off x="5695950" y="1758220"/>
            <a:ext cx="554355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品牌视觉识别设计即</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相当于</a:t>
            </a:r>
            <a:r>
              <a:rPr kumimoji="0" lang="en-US" altLang="zh-CN"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CIS</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（企业识别系统）中的</a:t>
            </a:r>
            <a:r>
              <a:rPr kumimoji="0" lang="en-US" altLang="zh-CN"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VI</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（视觉识别）设计</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。在品牌营销的今天，没有</a:t>
            </a:r>
            <a:r>
              <a:rPr kumimoji="0" lang="en-US" altLang="zh-CN"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VI</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设计对于一个现代企业来说，就意味着它的形象将淹没于商海之中，让人辨别不清；就意味着它是一个缺少灵魂的赚钱机器；就意味着它的产品与服务毫无个性，消费者对它毫无眷恋；就意味着团队的涣散和低落的士气。</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55307" name="TextBox 6"/>
          <p:cNvSpPr>
            <a:spLocks noChangeArrowheads="1"/>
          </p:cNvSpPr>
          <p:nvPr/>
        </p:nvSpPr>
        <p:spPr>
          <a:xfrm>
            <a:off x="5695950" y="3987070"/>
            <a:ext cx="5543550"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品牌识别设计包括基本要素设计（名称、标志、标准字、标准色）和应用要素设计（产品包装、广告展示宣传等）。</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grpSp>
        <p:nvGrpSpPr>
          <p:cNvPr id="7" name="组合"/>
          <p:cNvGrpSpPr/>
          <p:nvPr/>
        </p:nvGrpSpPr>
        <p:grpSpPr>
          <a:xfrm>
            <a:off x="371122" y="276376"/>
            <a:ext cx="3361042" cy="646705"/>
            <a:chOff x="371122" y="276376"/>
            <a:chExt cx="3361042" cy="646705"/>
          </a:xfrm>
        </p:grpSpPr>
        <p:sp>
          <p:nvSpPr>
            <p:cNvPr id="8" name="矩形 7"/>
            <p:cNvSpPr/>
            <p:nvPr/>
          </p:nvSpPr>
          <p:spPr>
            <a:xfrm>
              <a:off x="1162230" y="351200"/>
              <a:ext cx="2569934"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sym typeface="+mn-lt"/>
                </a:rPr>
                <a:t>品牌识别设计</a:t>
              </a:r>
              <a:endParaRPr lang="zh-CN" altLang="en-US" sz="2800" b="1" spc="300">
                <a:latin typeface="微软雅黑" panose="020B0503020204020204" pitchFamily="34" charset="-122"/>
                <a:ea typeface="微软雅黑" panose="020B0503020204020204" pitchFamily="34" charset="-122"/>
              </a:endParaRPr>
            </a:p>
          </p:txBody>
        </p:sp>
        <p:grpSp>
          <p:nvGrpSpPr>
            <p:cNvPr id="9" name="组合"/>
            <p:cNvGrpSpPr/>
            <p:nvPr/>
          </p:nvGrpSpPr>
          <p:grpSpPr>
            <a:xfrm>
              <a:off x="371122" y="276376"/>
              <a:ext cx="705826" cy="646705"/>
              <a:chOff x="371122" y="276376"/>
              <a:chExt cx="705826" cy="646705"/>
            </a:xfrm>
          </p:grpSpPr>
          <p:grpSp>
            <p:nvGrpSpPr>
              <p:cNvPr id="10" name="组合 9"/>
              <p:cNvGrpSpPr/>
              <p:nvPr/>
            </p:nvGrpSpPr>
            <p:grpSpPr>
              <a:xfrm>
                <a:off x="371122" y="276376"/>
                <a:ext cx="705826" cy="646705"/>
                <a:chOff x="1037872" y="790726"/>
                <a:chExt cx="705826" cy="646705"/>
              </a:xfrm>
            </p:grpSpPr>
            <p:sp>
              <p:nvSpPr>
                <p:cNvPr id="13"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2" name="矩形 1"/>
          <p:cNvSpPr/>
          <p:nvPr/>
        </p:nvSpPr>
        <p:spPr>
          <a:xfrm>
            <a:off x="3602897" y="5919661"/>
            <a:ext cx="7263527" cy="461665"/>
          </a:xfrm>
          <a:prstGeom prst="rect">
            <a:avLst/>
          </a:prstGeom>
        </p:spPr>
        <p:txBody>
          <a:bodyPr wrap="none">
            <a:spAutoFit/>
          </a:bodyPr>
          <a:lstStyle/>
          <a:p>
            <a:r>
              <a:rPr lang="zh-CN" altLang="en-US" sz="2400" b="1">
                <a:solidFill>
                  <a:schemeClr val="tx1">
                    <a:lumMod val="85000"/>
                    <a:lumOff val="15000"/>
                  </a:schemeClr>
                </a:solidFill>
                <a:latin typeface="Adobe Arabic"/>
                <a:ea typeface="微软雅黑"/>
                <a:cs typeface="+mn-ea"/>
                <a:sym typeface="+mn-lt"/>
              </a:rPr>
              <a:t>因此，建立良好的品牌视觉形象是竞争的首选目标。</a:t>
            </a:r>
            <a:endParaRPr lang="zh-CN" altLang="en-US" sz="2400">
              <a:solidFill>
                <a:schemeClr val="tx1">
                  <a:lumMod val="85000"/>
                  <a:lumOff val="15000"/>
                </a:schemeClr>
              </a:solidFill>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41350" y="1623699"/>
            <a:ext cx="4826000" cy="3217333"/>
          </a:xfrm>
          <a:prstGeom prst="rect">
            <a:avLst/>
          </a:prstGeom>
        </p:spPr>
      </p:pic>
    </p:spTree>
    <p:extLst>
      <p:ext uri="{BB962C8B-B14F-4D97-AF65-F5344CB8AC3E}">
        <p14:creationId xmlns:p14="http://schemas.microsoft.com/office/powerpoint/2010/main" val="347609401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rLs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rLs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1" nodeType="clickEffect">
                                  <p:stCondLst>
                                    <p:cond delay="0"/>
                                  </p:stCondLst>
                                  <p:childTnLst>
                                    <p:set>
                                      <p:cBhvr>
                                        <p:cTn id="16" dur="1" fill="hold">
                                          <p:stCondLst>
                                            <p:cond delay="0"/>
                                          </p:stCondLst>
                                        </p:cTn>
                                        <p:tgtEl>
                                          <p:spTgt spid="55306"/>
                                        </p:tgtEl>
                                        <p:attrNameLst>
                                          <p:attrName>style.visibility</p:attrName>
                                        </p:attrNameLst>
                                      </p:cBhvr>
                                      <p:to>
                                        <p:strVal val="visible"/>
                                      </p:to>
                                    </p:set>
                                    <p:animEffect transition="in" filter="fade" prLst="">
                                      <p:cBhvr>
                                        <p:cTn id="17" dur="1000"/>
                                        <p:tgtEl>
                                          <p:spTgt spid="55306"/>
                                        </p:tgtEl>
                                      </p:cBhvr>
                                    </p:animEffect>
                                    <p:anim calcmode="lin" valueType="num">
                                      <p:cBhvr>
                                        <p:cTn id="18" dur="1000" fill="hold"/>
                                        <p:tgtEl>
                                          <p:spTgt spid="55306"/>
                                        </p:tgtEl>
                                        <p:attrNameLst>
                                          <p:attrName>ppt_x</p:attrName>
                                        </p:attrNameLst>
                                      </p:cBhvr>
                                      <p:tavLst>
                                        <p:tav tm="0">
                                          <p:val>
                                            <p:strVal val="#ppt_x"/>
                                          </p:val>
                                        </p:tav>
                                        <p:tav tm="100000">
                                          <p:val>
                                            <p:strVal val="#ppt_x"/>
                                          </p:val>
                                        </p:tav>
                                      </p:tavLst>
                                    </p:anim>
                                    <p:anim calcmode="lin" valueType="num">
                                      <p:cBhvr>
                                        <p:cTn id="19" dur="1000" fill="hold"/>
                                        <p:tgtEl>
                                          <p:spTgt spid="55306"/>
                                        </p:tgtEl>
                                        <p:attrNameLst>
                                          <p:attrName>ppt_y</p:attrName>
                                        </p:attrNameLst>
                                      </p:cBhvr>
                                      <p:tavLst>
                                        <p:tav tm="0">
                                          <p:val>
                                            <p:strVal val="#ppt_y+.1"/>
                                          </p:val>
                                        </p:tav>
                                        <p:tav tm="100000">
                                          <p:val>
                                            <p:strVal val="#ppt_y"/>
                                          </p:val>
                                        </p:tav>
                                      </p:tavLst>
                                    </p:anim>
                                  </p:childTnLst>
                                </p:cTn>
                              </p:par>
                              <p:par>
                                <p:cTn id="20" presetID="42" presetClass="entr" presetSubtype="0" fill="hold" grpId="2" nodeType="withEffect">
                                  <p:stCondLst>
                                    <p:cond delay="0"/>
                                  </p:stCondLst>
                                  <p:childTnLst>
                                    <p:set>
                                      <p:cBhvr>
                                        <p:cTn id="21" dur="1" fill="hold">
                                          <p:stCondLst>
                                            <p:cond delay="0"/>
                                          </p:stCondLst>
                                        </p:cTn>
                                        <p:tgtEl>
                                          <p:spTgt spid="55307"/>
                                        </p:tgtEl>
                                        <p:attrNameLst>
                                          <p:attrName>style.visibility</p:attrName>
                                        </p:attrNameLst>
                                      </p:cBhvr>
                                      <p:to>
                                        <p:strVal val="visible"/>
                                      </p:to>
                                    </p:set>
                                    <p:animEffect transition="in" filter="fade" prLst="">
                                      <p:cBhvr>
                                        <p:cTn id="22" dur="1000"/>
                                        <p:tgtEl>
                                          <p:spTgt spid="55307"/>
                                        </p:tgtEl>
                                      </p:cBhvr>
                                    </p:animEffect>
                                    <p:anim calcmode="lin" valueType="num">
                                      <p:cBhvr>
                                        <p:cTn id="23" dur="1000" fill="hold"/>
                                        <p:tgtEl>
                                          <p:spTgt spid="55307"/>
                                        </p:tgtEl>
                                        <p:attrNameLst>
                                          <p:attrName>ppt_x</p:attrName>
                                        </p:attrNameLst>
                                      </p:cBhvr>
                                      <p:tavLst>
                                        <p:tav tm="0">
                                          <p:val>
                                            <p:strVal val="#ppt_x"/>
                                          </p:val>
                                        </p:tav>
                                        <p:tav tm="100000">
                                          <p:val>
                                            <p:strVal val="#ppt_x"/>
                                          </p:val>
                                        </p:tav>
                                      </p:tavLst>
                                    </p:anim>
                                    <p:anim calcmode="lin" valueType="num">
                                      <p:cBhvr>
                                        <p:cTn id="24" dur="1000" fill="hold"/>
                                        <p:tgtEl>
                                          <p:spTgt spid="5530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55304"/>
                                        </p:tgtEl>
                                        <p:attrNameLst>
                                          <p:attrName>style.visibility</p:attrName>
                                        </p:attrNameLst>
                                      </p:cBhvr>
                                      <p:to>
                                        <p:strVal val="visible"/>
                                      </p:to>
                                    </p:set>
                                    <p:anim calcmode="lin" valueType="num">
                                      <p:cBhvr>
                                        <p:cTn id="29" dur="1000" fill="hold"/>
                                        <p:tgtEl>
                                          <p:spTgt spid="55304"/>
                                        </p:tgtEl>
                                        <p:attrNameLst>
                                          <p:attrName>ppt_w</p:attrName>
                                        </p:attrNameLst>
                                      </p:cBhvr>
                                      <p:tavLst>
                                        <p:tav tm="0">
                                          <p:val>
                                            <p:fltVal val="0"/>
                                          </p:val>
                                        </p:tav>
                                        <p:tav tm="100000">
                                          <p:val>
                                            <p:strVal val="#ppt_w"/>
                                          </p:val>
                                        </p:tav>
                                      </p:tavLst>
                                    </p:anim>
                                    <p:anim calcmode="lin" valueType="num">
                                      <p:cBhvr>
                                        <p:cTn id="30" dur="1000" fill="hold"/>
                                        <p:tgtEl>
                                          <p:spTgt spid="55304"/>
                                        </p:tgtEl>
                                        <p:attrNameLst>
                                          <p:attrName>ppt_h</p:attrName>
                                        </p:attrNameLst>
                                      </p:cBhvr>
                                      <p:tavLst>
                                        <p:tav tm="0">
                                          <p:val>
                                            <p:fltVal val="0"/>
                                          </p:val>
                                        </p:tav>
                                        <p:tav tm="100000">
                                          <p:val>
                                            <p:strVal val="#ppt_h"/>
                                          </p:val>
                                        </p:tav>
                                      </p:tavLst>
                                    </p:anim>
                                    <p:anim calcmode="lin" valueType="num">
                                      <p:cBhvr>
                                        <p:cTn id="31" dur="1000" fill="hold"/>
                                        <p:tgtEl>
                                          <p:spTgt spid="55304"/>
                                        </p:tgtEl>
                                        <p:attrNameLst>
                                          <p:attrName>style.rotation</p:attrName>
                                        </p:attrNameLst>
                                      </p:cBhvr>
                                      <p:tavLst>
                                        <p:tav tm="0">
                                          <p:val>
                                            <p:fltVal val="90"/>
                                          </p:val>
                                        </p:tav>
                                        <p:tav tm="100000">
                                          <p:val>
                                            <p:fltVal val="0"/>
                                          </p:val>
                                        </p:tav>
                                      </p:tavLst>
                                    </p:anim>
                                    <p:animEffect transition="in" filter="fade" prLst="">
                                      <p:cBhvr>
                                        <p:cTn id="32" dur="1000"/>
                                        <p:tgtEl>
                                          <p:spTgt spid="55304"/>
                                        </p:tgtEl>
                                      </p:cBhvr>
                                    </p:animEffect>
                                  </p:childTnLst>
                                </p:cTn>
                              </p:par>
                              <p:par>
                                <p:cTn id="33" presetID="31" presetClass="entr" presetSubtype="0" fill="hold" grpId="3"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1000" fill="hold"/>
                                        <p:tgtEl>
                                          <p:spTgt spid="2"/>
                                        </p:tgtEl>
                                        <p:attrNameLst>
                                          <p:attrName>ppt_w</p:attrName>
                                        </p:attrNameLst>
                                      </p:cBhvr>
                                      <p:tavLst>
                                        <p:tav tm="0">
                                          <p:val>
                                            <p:fltVal val="0"/>
                                          </p:val>
                                        </p:tav>
                                        <p:tav tm="100000">
                                          <p:val>
                                            <p:strVal val="#ppt_w"/>
                                          </p:val>
                                        </p:tav>
                                      </p:tavLst>
                                    </p:anim>
                                    <p:anim calcmode="lin" valueType="num">
                                      <p:cBhvr>
                                        <p:cTn id="36" dur="1000" fill="hold"/>
                                        <p:tgtEl>
                                          <p:spTgt spid="2"/>
                                        </p:tgtEl>
                                        <p:attrNameLst>
                                          <p:attrName>ppt_h</p:attrName>
                                        </p:attrNameLst>
                                      </p:cBhvr>
                                      <p:tavLst>
                                        <p:tav tm="0">
                                          <p:val>
                                            <p:fltVal val="0"/>
                                          </p:val>
                                        </p:tav>
                                        <p:tav tm="100000">
                                          <p:val>
                                            <p:strVal val="#ppt_h"/>
                                          </p:val>
                                        </p:tav>
                                      </p:tavLst>
                                    </p:anim>
                                    <p:anim calcmode="lin" valueType="num">
                                      <p:cBhvr>
                                        <p:cTn id="37" dur="1000" fill="hold"/>
                                        <p:tgtEl>
                                          <p:spTgt spid="2"/>
                                        </p:tgtEl>
                                        <p:attrNameLst>
                                          <p:attrName>style.rotation</p:attrName>
                                        </p:attrNameLst>
                                      </p:cBhvr>
                                      <p:tavLst>
                                        <p:tav tm="0">
                                          <p:val>
                                            <p:fltVal val="90"/>
                                          </p:val>
                                        </p:tav>
                                        <p:tav tm="100000">
                                          <p:val>
                                            <p:fltVal val="0"/>
                                          </p:val>
                                        </p:tav>
                                      </p:tavLst>
                                    </p:anim>
                                    <p:animEffect transition="in" filter="fade" prLst="">
                                      <p:cBhvr>
                                        <p:cTn id="3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4" grpId="0"/>
      <p:bldP spid="55306" grpId="1"/>
      <p:bldP spid="55307" grpId="2"/>
      <p:bldP spid="2" grpId="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15"/>
          <p:cNvSpPr>
            <a:spLocks noChangeArrowheads="1"/>
          </p:cNvSpPr>
          <p:nvPr/>
        </p:nvSpPr>
        <p:spPr>
          <a:xfrm>
            <a:off x="2181225" y="4994453"/>
            <a:ext cx="9588856" cy="1535762"/>
          </a:xfrm>
          <a:prstGeom prst="roundRect">
            <a:avLst>
              <a:gd name="adj" fmla="val 0"/>
            </a:avLst>
          </a:prstGeom>
          <a:solidFill>
            <a:schemeClr val="bg1">
              <a:lumMod val="95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sp>
        <p:nvSpPr>
          <p:cNvPr id="2" name="圆角矩形 15"/>
          <p:cNvSpPr>
            <a:spLocks noChangeArrowheads="1"/>
          </p:cNvSpPr>
          <p:nvPr/>
        </p:nvSpPr>
        <p:spPr>
          <a:xfrm>
            <a:off x="644525" y="2515858"/>
            <a:ext cx="11088688" cy="2297442"/>
          </a:xfrm>
          <a:prstGeom prst="roundRect">
            <a:avLst>
              <a:gd name="adj" fmla="val 0"/>
            </a:avLst>
          </a:prstGeom>
          <a:solidFill>
            <a:srgbClr val="6AC1C3"/>
          </a:solidFill>
          <a:ln>
            <a:noFill/>
          </a:ln>
          <a:extLst>
            <a:ext uri="{91240B29-F687-4F45-9708-019B960494DF}">
              <a14:hiddenLine xmlns:a14="http://schemas.microsoft.com/office/drawing/2010/main" w="25400">
                <a:solidFill>
                  <a:srgbClr val="395E8A"/>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dobe Arabic"/>
              <a:ea typeface="微软雅黑"/>
              <a:cs typeface="+mn-ea"/>
              <a:sym typeface="+mn-lt"/>
            </a:endParaRPr>
          </a:p>
        </p:txBody>
      </p:sp>
      <p:sp>
        <p:nvSpPr>
          <p:cNvPr id="57352" name="TextBox 6"/>
          <p:cNvSpPr>
            <a:spLocks noChangeArrowheads="1"/>
          </p:cNvSpPr>
          <p:nvPr/>
        </p:nvSpPr>
        <p:spPr>
          <a:xfrm>
            <a:off x="681393" y="1377692"/>
            <a:ext cx="11088688" cy="8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ts val="600"/>
              </a:spcAft>
              <a:buClrTx/>
              <a:buSzTx/>
              <a:buFont typeface="Arial" panose="020B0604020202020204" pitchFamily="34" charset="0"/>
              <a:buNone/>
              <a:defRPr/>
            </a:pPr>
            <a:r>
              <a:rPr kumimoji="0" lang="zh-CN" altLang="en-US" sz="20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企业成功后，不断有人想把你从消费者的脑海里、从超市的货架上挤出去，只要你停止对抗，停止努力，就会慢慢地被人取代。</a:t>
            </a:r>
          </a:p>
        </p:txBody>
      </p:sp>
      <p:sp>
        <p:nvSpPr>
          <p:cNvPr id="57353" name="TextBox 6"/>
          <p:cNvSpPr>
            <a:spLocks noChangeArrowheads="1"/>
          </p:cNvSpPr>
          <p:nvPr/>
        </p:nvSpPr>
        <p:spPr>
          <a:xfrm>
            <a:off x="5785030" y="2765816"/>
            <a:ext cx="5479870" cy="166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bg1"/>
                </a:solidFill>
                <a:effectLst/>
                <a:uLnTx/>
                <a:uFillTx/>
                <a:latin typeface="Adobe Arabic"/>
                <a:ea typeface="微软雅黑"/>
                <a:cs typeface="+mn-ea"/>
                <a:sym typeface="+mn-lt"/>
              </a:rPr>
              <a:t>动态的市场环境使得品牌在成长过程中危机四伏，有多少企业在打造品牌的时候出现了本不该犯的错误，甚至有些企业已经初步成功，可是在品牌发展道路上出现了偏差，前功尽弃，把辛苦打造的品牌亲手毁掉。因此，在品牌发展过程中，时刻保持警惕是必要的。</a:t>
            </a:r>
            <a:endParaRPr kumimoji="0" lang="zh-CN" altLang="en-US" sz="1800" b="0" i="0" u="none" strike="noStrike" kern="1200" cap="none" spc="0" normalizeH="0" baseline="0" noProof="0">
              <a:ln>
                <a:noFill/>
              </a:ln>
              <a:solidFill>
                <a:schemeClr val="bg1"/>
              </a:solidFill>
              <a:effectLst/>
              <a:uLnTx/>
              <a:uFillTx/>
              <a:latin typeface="Adobe Arabic"/>
              <a:ea typeface="微软雅黑"/>
              <a:cs typeface="+mn-ea"/>
              <a:sym typeface="+mn-lt"/>
            </a:endParaRPr>
          </a:p>
        </p:txBody>
      </p:sp>
      <p:sp>
        <p:nvSpPr>
          <p:cNvPr id="57354" name="TextBox 6"/>
          <p:cNvSpPr>
            <a:spLocks noChangeArrowheads="1"/>
          </p:cNvSpPr>
          <p:nvPr/>
        </p:nvSpPr>
        <p:spPr>
          <a:xfrm>
            <a:off x="2360613" y="4985164"/>
            <a:ext cx="93726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3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品牌危机就是是指由于企业外部环境的突变或品牌运营或营销管理的失误，而对品牌整体形象产生不良影响，致使企业感到窘困的状态。</a:t>
            </a:r>
            <a:r>
              <a:rPr kumimoji="0" lang="zh-CN" altLang="en-US" sz="1600" b="1"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品牌危机防范，从一定意义上说，它是成熟企业的重要标志</a:t>
            </a:r>
            <a:r>
              <a:rPr kumimoji="0" lang="zh-CN" altLang="en-US" sz="16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rPr>
              <a:t>。一个企业如在顺境中没有身陷逆境的远虑，那就意味着潜在的危机即将出现。只有时时刻刻保持着强烈的忧患意识，才能在日趋激烈的市场竞争中站稳脚跟，进而发展自己。</a:t>
            </a:r>
            <a:endParaRPr kumimoji="0" lang="zh-CN" altLang="en-US" sz="1800" b="0" i="0" u="none" strike="noStrike" kern="1200" cap="none" spc="0" normalizeH="0" baseline="0" noProof="0">
              <a:ln>
                <a:noFill/>
              </a:ln>
              <a:solidFill>
                <a:schemeClr val="tx1">
                  <a:lumMod val="85000"/>
                  <a:lumOff val="15000"/>
                </a:schemeClr>
              </a:solidFill>
              <a:effectLst/>
              <a:uLnTx/>
              <a:uFillTx/>
              <a:latin typeface="Adobe Arabic"/>
              <a:ea typeface="微软雅黑"/>
              <a:cs typeface="+mn-ea"/>
              <a:sym typeface="+mn-lt"/>
            </a:endParaRPr>
          </a:p>
        </p:txBody>
      </p:sp>
      <p:pic>
        <p:nvPicPr>
          <p:cNvPr id="99339" name="Picture 2" descr="http://i3.cnfolimg.com/auto/1_1618954.jpg"/>
          <p:cNvPicPr>
            <a:picLocks noChangeAspect="1" noChangeArrowheads="1"/>
          </p:cNvPicPr>
          <p:nvPr/>
        </p:nvPicPr>
        <p:blipFill>
          <a:blip r:embed="rId4"/>
          <a:srcRect/>
          <a:stretch>
            <a:fillRect/>
          </a:stretch>
        </p:blipFill>
        <p:spPr>
          <a:xfrm>
            <a:off x="1162230" y="2763088"/>
            <a:ext cx="4191000" cy="1655763"/>
          </a:xfrm>
          <a:prstGeom prst="rect">
            <a:avLst/>
          </a:prstGeom>
          <a:noFill/>
          <a:ln w="9525">
            <a:noFill/>
            <a:bevel/>
          </a:ln>
          <a:extLst>
            <a:ext uri="{909E8E84-426E-40DD-AFC4-6F175D3DCCD1}">
              <a14:hiddenFill xmlns:a14="http://schemas.microsoft.com/office/drawing/2010/main">
                <a:solidFill>
                  <a:srgbClr val="FFFFFF"/>
                </a:solidFill>
              </a14:hiddenFill>
            </a:ext>
          </a:extLst>
        </p:spPr>
      </p:pic>
      <p:pic>
        <p:nvPicPr>
          <p:cNvPr id="99340" name="Picture 4" descr="F:\360云盘\02-个人资料\！PPT图片及版面资源\05-PPT精选插图\04-图标\000121.png"/>
          <p:cNvPicPr>
            <a:picLocks noChangeAspect="1" noChangeArrowheads="1"/>
          </p:cNvPicPr>
          <p:nvPr/>
        </p:nvPicPr>
        <p:blipFill>
          <a:blip r:embed="rId5">
            <a:grayscl/>
          </a:blip>
          <a:srcRect/>
          <a:stretch>
            <a:fillRect/>
          </a:stretch>
        </p:blipFill>
        <p:spPr>
          <a:xfrm>
            <a:off x="730430" y="3598672"/>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p:cNvGrpSpPr/>
          <p:nvPr/>
        </p:nvGrpSpPr>
        <p:grpSpPr>
          <a:xfrm>
            <a:off x="371122" y="276376"/>
            <a:ext cx="3361042" cy="646705"/>
            <a:chOff x="371122" y="276376"/>
            <a:chExt cx="3361042" cy="646705"/>
          </a:xfrm>
        </p:grpSpPr>
        <p:sp>
          <p:nvSpPr>
            <p:cNvPr id="10" name="矩形 9"/>
            <p:cNvSpPr/>
            <p:nvPr/>
          </p:nvSpPr>
          <p:spPr>
            <a:xfrm>
              <a:off x="1162230" y="351200"/>
              <a:ext cx="2569934" cy="523220"/>
            </a:xfrm>
            <a:prstGeom prst="rect">
              <a:avLst/>
            </a:prstGeom>
          </p:spPr>
          <p:txBody>
            <a:bodyPr wrap="none">
              <a:spAutoFit/>
            </a:bodyPr>
            <a:lstStyle/>
            <a:p>
              <a:r>
                <a:rPr lang="zh-CN" altLang="en-US" sz="2800" b="1" spc="300">
                  <a:latin typeface="微软雅黑" panose="020B0503020204020204" pitchFamily="34" charset="-122"/>
                  <a:ea typeface="微软雅黑" panose="020B0503020204020204" pitchFamily="34" charset="-122"/>
                  <a:sym typeface="+mn-lt"/>
                </a:rPr>
                <a:t>品牌维护提升</a:t>
              </a:r>
              <a:endParaRPr lang="zh-CN" altLang="en-US" sz="2800" b="1" spc="300">
                <a:latin typeface="微软雅黑" panose="020B0503020204020204" pitchFamily="34" charset="-122"/>
                <a:ea typeface="微软雅黑" panose="020B0503020204020204" pitchFamily="34" charset="-122"/>
              </a:endParaRPr>
            </a:p>
          </p:txBody>
        </p:sp>
        <p:grpSp>
          <p:nvGrpSpPr>
            <p:cNvPr id="11" name="组合"/>
            <p:cNvGrpSpPr/>
            <p:nvPr/>
          </p:nvGrpSpPr>
          <p:grpSpPr>
            <a:xfrm>
              <a:off x="371122" y="276376"/>
              <a:ext cx="705826" cy="646705"/>
              <a:chOff x="371122" y="276376"/>
              <a:chExt cx="705826" cy="646705"/>
            </a:xfrm>
          </p:grpSpPr>
          <p:grpSp>
            <p:nvGrpSpPr>
              <p:cNvPr id="12" name="组合 11"/>
              <p:cNvGrpSpPr/>
              <p:nvPr/>
            </p:nvGrpSpPr>
            <p:grpSpPr>
              <a:xfrm>
                <a:off x="371122" y="276376"/>
                <a:ext cx="705826" cy="646705"/>
                <a:chOff x="1037872" y="790726"/>
                <a:chExt cx="705826" cy="646705"/>
              </a:xfrm>
            </p:grpSpPr>
            <p:sp>
              <p:nvSpPr>
                <p:cNvPr id="15" name="任意多边形 9"/>
                <p:cNvSpPr/>
                <p:nvPr/>
              </p:nvSpPr>
              <p:spPr>
                <a:xfrm rot="16200000">
                  <a:off x="1123154" y="816888"/>
                  <a:ext cx="620543"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noFill/>
                <a:ln w="19050">
                  <a:solidFill>
                    <a:srgbClr val="6AC1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9"/>
                <p:cNvSpPr/>
                <p:nvPr/>
              </p:nvSpPr>
              <p:spPr>
                <a:xfrm rot="16200000">
                  <a:off x="1037872" y="790726"/>
                  <a:ext cx="620544" cy="620544"/>
                </a:xfrm>
                <a:custGeom>
                  <a:avLst/>
                  <a:gdLst>
                    <a:gd name="connsiteX0" fmla="*/ 3238501 w 3238501"/>
                    <a:gd name="connsiteY0" fmla="*/ 1138331 h 3238500"/>
                    <a:gd name="connsiteX1" fmla="*/ 3238501 w 3238501"/>
                    <a:gd name="connsiteY1" fmla="*/ 2125148 h 3238500"/>
                    <a:gd name="connsiteX2" fmla="*/ 3184883 w 3238501"/>
                    <a:gd name="connsiteY2" fmla="*/ 2300680 h 3238500"/>
                    <a:gd name="connsiteX3" fmla="*/ 3183869 w 3238501"/>
                    <a:gd name="connsiteY3" fmla="*/ 2301909 h 3238500"/>
                    <a:gd name="connsiteX4" fmla="*/ 3177330 w 3238501"/>
                    <a:gd name="connsiteY4" fmla="*/ 2323973 h 3238500"/>
                    <a:gd name="connsiteX5" fmla="*/ 3108365 w 3238501"/>
                    <a:gd name="connsiteY5" fmla="*/ 2427829 h 3238500"/>
                    <a:gd name="connsiteX6" fmla="*/ 2410580 w 3238501"/>
                    <a:gd name="connsiteY6" fmla="*/ 3125614 h 3238500"/>
                    <a:gd name="connsiteX7" fmla="*/ 2248547 w 3238501"/>
                    <a:gd name="connsiteY7" fmla="*/ 3211821 h 3238500"/>
                    <a:gd name="connsiteX8" fmla="*/ 2238350 w 3238501"/>
                    <a:gd name="connsiteY8" fmla="*/ 3212798 h 3238500"/>
                    <a:gd name="connsiteX9" fmla="*/ 2236451 w 3238501"/>
                    <a:gd name="connsiteY9" fmla="*/ 3213829 h 3238500"/>
                    <a:gd name="connsiteX10" fmla="*/ 2114248 w 3238501"/>
                    <a:gd name="connsiteY10" fmla="*/ 3238500 h 3238500"/>
                    <a:gd name="connsiteX11" fmla="*/ 1127431 w 3238501"/>
                    <a:gd name="connsiteY11" fmla="*/ 3238500 h 3238500"/>
                    <a:gd name="connsiteX12" fmla="*/ 1005228 w 3238501"/>
                    <a:gd name="connsiteY12" fmla="*/ 3213829 h 3238500"/>
                    <a:gd name="connsiteX13" fmla="*/ 1004693 w 3238501"/>
                    <a:gd name="connsiteY13" fmla="*/ 3213538 h 3238500"/>
                    <a:gd name="connsiteX14" fmla="*/ 986784 w 3238501"/>
                    <a:gd name="connsiteY14" fmla="*/ 3211822 h 3238500"/>
                    <a:gd name="connsiteX15" fmla="*/ 824751 w 3238501"/>
                    <a:gd name="connsiteY15" fmla="*/ 3125615 h 3238500"/>
                    <a:gd name="connsiteX16" fmla="*/ 126965 w 3238501"/>
                    <a:gd name="connsiteY16" fmla="*/ 2427830 h 3238500"/>
                    <a:gd name="connsiteX17" fmla="*/ 58000 w 3238501"/>
                    <a:gd name="connsiteY17" fmla="*/ 2323974 h 3238500"/>
                    <a:gd name="connsiteX18" fmla="*/ 48064 w 3238501"/>
                    <a:gd name="connsiteY18" fmla="*/ 2290448 h 3238500"/>
                    <a:gd name="connsiteX19" fmla="*/ 24672 w 3238501"/>
                    <a:gd name="connsiteY19" fmla="*/ 2247351 h 3238500"/>
                    <a:gd name="connsiteX20" fmla="*/ 0 w 3238501"/>
                    <a:gd name="connsiteY20" fmla="*/ 2125148 h 3238500"/>
                    <a:gd name="connsiteX21" fmla="*/ 0 w 3238501"/>
                    <a:gd name="connsiteY21" fmla="*/ 1138331 h 3238500"/>
                    <a:gd name="connsiteX22" fmla="*/ 24672 w 3238501"/>
                    <a:gd name="connsiteY22" fmla="*/ 1016128 h 3238500"/>
                    <a:gd name="connsiteX23" fmla="*/ 34349 w 3238501"/>
                    <a:gd name="connsiteY23" fmla="*/ 998300 h 3238500"/>
                    <a:gd name="connsiteX24" fmla="*/ 34408 w 3238501"/>
                    <a:gd name="connsiteY24" fmla="*/ 997682 h 3238500"/>
                    <a:gd name="connsiteX25" fmla="*/ 120614 w 3238501"/>
                    <a:gd name="connsiteY25" fmla="*/ 835649 h 3238500"/>
                    <a:gd name="connsiteX26" fmla="*/ 818400 w 3238501"/>
                    <a:gd name="connsiteY26" fmla="*/ 137864 h 3238500"/>
                    <a:gd name="connsiteX27" fmla="*/ 922256 w 3238501"/>
                    <a:gd name="connsiteY27" fmla="*/ 68899 h 3238500"/>
                    <a:gd name="connsiteX28" fmla="*/ 939613 w 3238501"/>
                    <a:gd name="connsiteY28" fmla="*/ 63755 h 3238500"/>
                    <a:gd name="connsiteX29" fmla="*/ 951899 w 3238501"/>
                    <a:gd name="connsiteY29" fmla="*/ 53618 h 3238500"/>
                    <a:gd name="connsiteX30" fmla="*/ 1127431 w 3238501"/>
                    <a:gd name="connsiteY30" fmla="*/ 0 h 3238500"/>
                    <a:gd name="connsiteX31" fmla="*/ 2114248 w 3238501"/>
                    <a:gd name="connsiteY31" fmla="*/ 0 h 3238500"/>
                    <a:gd name="connsiteX32" fmla="*/ 2289780 w 3238501"/>
                    <a:gd name="connsiteY32" fmla="*/ 53618 h 3238500"/>
                    <a:gd name="connsiteX33" fmla="*/ 2305627 w 3238501"/>
                    <a:gd name="connsiteY33" fmla="*/ 66693 h 3238500"/>
                    <a:gd name="connsiteX34" fmla="*/ 2313075 w 3238501"/>
                    <a:gd name="connsiteY34" fmla="*/ 68900 h 3238500"/>
                    <a:gd name="connsiteX35" fmla="*/ 2416931 w 3238501"/>
                    <a:gd name="connsiteY35" fmla="*/ 137865 h 3238500"/>
                    <a:gd name="connsiteX36" fmla="*/ 3114716 w 3238501"/>
                    <a:gd name="connsiteY36" fmla="*/ 835650 h 3238500"/>
                    <a:gd name="connsiteX37" fmla="*/ 3183681 w 3238501"/>
                    <a:gd name="connsiteY37" fmla="*/ 939506 h 3238500"/>
                    <a:gd name="connsiteX38" fmla="*/ 3197440 w 3238501"/>
                    <a:gd name="connsiteY38" fmla="*/ 985933 h 3238500"/>
                    <a:gd name="connsiteX39" fmla="*/ 3213829 w 3238501"/>
                    <a:gd name="connsiteY39" fmla="*/ 1016128 h 3238500"/>
                    <a:gd name="connsiteX40" fmla="*/ 3238501 w 3238501"/>
                    <a:gd name="connsiteY40" fmla="*/ 1138331 h 323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38501" h="3238500">
                      <a:moveTo>
                        <a:pt x="3238501" y="1138331"/>
                      </a:moveTo>
                      <a:lnTo>
                        <a:pt x="3238501" y="2125148"/>
                      </a:lnTo>
                      <a:cubicBezTo>
                        <a:pt x="3238501" y="2190169"/>
                        <a:pt x="3218734" y="2250573"/>
                        <a:pt x="3184883" y="2300680"/>
                      </a:cubicBezTo>
                      <a:lnTo>
                        <a:pt x="3183869" y="2301909"/>
                      </a:lnTo>
                      <a:lnTo>
                        <a:pt x="3177330" y="2323973"/>
                      </a:lnTo>
                      <a:cubicBezTo>
                        <a:pt x="3162004" y="2361766"/>
                        <a:pt x="3139016" y="2397178"/>
                        <a:pt x="3108365" y="2427829"/>
                      </a:cubicBezTo>
                      <a:lnTo>
                        <a:pt x="2410580" y="3125614"/>
                      </a:lnTo>
                      <a:cubicBezTo>
                        <a:pt x="2364603" y="3171591"/>
                        <a:pt x="2307914" y="3200326"/>
                        <a:pt x="2248547" y="3211821"/>
                      </a:cubicBezTo>
                      <a:lnTo>
                        <a:pt x="2238350" y="3212798"/>
                      </a:lnTo>
                      <a:lnTo>
                        <a:pt x="2236451" y="3213829"/>
                      </a:lnTo>
                      <a:cubicBezTo>
                        <a:pt x="2198891" y="3229715"/>
                        <a:pt x="2157595" y="3238500"/>
                        <a:pt x="2114248" y="3238500"/>
                      </a:cubicBezTo>
                      <a:lnTo>
                        <a:pt x="1127431" y="3238500"/>
                      </a:lnTo>
                      <a:cubicBezTo>
                        <a:pt x="1084084" y="3238500"/>
                        <a:pt x="1042788" y="3229715"/>
                        <a:pt x="1005228" y="3213829"/>
                      </a:cubicBezTo>
                      <a:lnTo>
                        <a:pt x="1004693" y="3213538"/>
                      </a:lnTo>
                      <a:lnTo>
                        <a:pt x="986784" y="3211822"/>
                      </a:lnTo>
                      <a:cubicBezTo>
                        <a:pt x="927416" y="3200327"/>
                        <a:pt x="870727" y="3171592"/>
                        <a:pt x="824751" y="3125615"/>
                      </a:cubicBezTo>
                      <a:lnTo>
                        <a:pt x="126965" y="2427830"/>
                      </a:lnTo>
                      <a:cubicBezTo>
                        <a:pt x="96314" y="2397179"/>
                        <a:pt x="73326" y="2361767"/>
                        <a:pt x="58000" y="2323974"/>
                      </a:cubicBezTo>
                      <a:lnTo>
                        <a:pt x="48064" y="2290448"/>
                      </a:lnTo>
                      <a:lnTo>
                        <a:pt x="24672" y="2247351"/>
                      </a:lnTo>
                      <a:cubicBezTo>
                        <a:pt x="8785" y="2209790"/>
                        <a:pt x="0" y="2168495"/>
                        <a:pt x="0" y="2125148"/>
                      </a:cubicBezTo>
                      <a:lnTo>
                        <a:pt x="0" y="1138331"/>
                      </a:lnTo>
                      <a:cubicBezTo>
                        <a:pt x="0" y="1094984"/>
                        <a:pt x="8785" y="1053688"/>
                        <a:pt x="24672" y="1016128"/>
                      </a:cubicBezTo>
                      <a:lnTo>
                        <a:pt x="34349" y="998300"/>
                      </a:lnTo>
                      <a:lnTo>
                        <a:pt x="34408" y="997682"/>
                      </a:lnTo>
                      <a:cubicBezTo>
                        <a:pt x="45902" y="938315"/>
                        <a:pt x="74638" y="881626"/>
                        <a:pt x="120614" y="835649"/>
                      </a:cubicBezTo>
                      <a:lnTo>
                        <a:pt x="818400" y="137864"/>
                      </a:lnTo>
                      <a:cubicBezTo>
                        <a:pt x="849051" y="107213"/>
                        <a:pt x="884463" y="84225"/>
                        <a:pt x="922256" y="68899"/>
                      </a:cubicBezTo>
                      <a:lnTo>
                        <a:pt x="939613" y="63755"/>
                      </a:lnTo>
                      <a:lnTo>
                        <a:pt x="951899" y="53618"/>
                      </a:lnTo>
                      <a:cubicBezTo>
                        <a:pt x="1002006" y="19767"/>
                        <a:pt x="1062410" y="0"/>
                        <a:pt x="1127431" y="0"/>
                      </a:cubicBezTo>
                      <a:lnTo>
                        <a:pt x="2114248" y="0"/>
                      </a:lnTo>
                      <a:cubicBezTo>
                        <a:pt x="2179269" y="0"/>
                        <a:pt x="2239673" y="19767"/>
                        <a:pt x="2289780" y="53618"/>
                      </a:cubicBezTo>
                      <a:lnTo>
                        <a:pt x="2305627" y="66693"/>
                      </a:lnTo>
                      <a:lnTo>
                        <a:pt x="2313075" y="68900"/>
                      </a:lnTo>
                      <a:cubicBezTo>
                        <a:pt x="2350867" y="84226"/>
                        <a:pt x="2386280" y="107214"/>
                        <a:pt x="2416931" y="137865"/>
                      </a:cubicBezTo>
                      <a:lnTo>
                        <a:pt x="3114716" y="835650"/>
                      </a:lnTo>
                      <a:cubicBezTo>
                        <a:pt x="3145367" y="866301"/>
                        <a:pt x="3168355" y="901714"/>
                        <a:pt x="3183681" y="939506"/>
                      </a:cubicBezTo>
                      <a:lnTo>
                        <a:pt x="3197440" y="985933"/>
                      </a:lnTo>
                      <a:lnTo>
                        <a:pt x="3213829" y="1016128"/>
                      </a:lnTo>
                      <a:cubicBezTo>
                        <a:pt x="3229716" y="1053688"/>
                        <a:pt x="3238501" y="1094984"/>
                        <a:pt x="3238501" y="1138331"/>
                      </a:cubicBezTo>
                      <a:close/>
                    </a:path>
                  </a:pathLst>
                </a:custGeom>
                <a:solidFill>
                  <a:srgbClr val="6AC1C3"/>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 name="TextBox 19"/>
              <p:cNvSpPr txBox="1"/>
              <p:nvPr/>
            </p:nvSpPr>
            <p:spPr>
              <a:xfrm>
                <a:off x="456403" y="406988"/>
                <a:ext cx="429508" cy="359317"/>
              </a:xfrm>
              <a:prstGeom prst="rect">
                <a:avLst/>
              </a:prstGeom>
              <a:noFill/>
            </p:spPr>
            <p:txBody>
              <a:bodyPr wrap="none" lIns="0" tIns="0" rIns="0" bIns="0" anchor="ctr" anchorCtr="0">
                <a:noAutofit/>
              </a:bodyPr>
              <a:lstStyle/>
              <a:p>
                <a:pPr algn="ctr" eaLnBrk="1" hangingPunct="1">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cs typeface="+mn-ea"/>
                    <a:sym typeface="+mn-lt"/>
                  </a:rPr>
                  <a:t>03</a:t>
                </a:r>
                <a:endParaRPr lang="zh-CN" altLang="zh-CN" sz="2400" b="1">
                  <a:solidFill>
                    <a:schemeClr val="bg1"/>
                  </a:solidFill>
                  <a:latin typeface="微软雅黑" panose="020B0503020204020204" pitchFamily="34" charset="-122"/>
                  <a:ea typeface="微软雅黑" panose="020B0503020204020204" pitchFamily="34" charset="-122"/>
                  <a:cs typeface="+mn-ea"/>
                  <a:sym typeface="+mn-lt"/>
                </a:endParaRPr>
              </a:p>
            </p:txBody>
          </p:sp>
        </p:grpSp>
      </p:grpSp>
      <p:sp>
        <p:nvSpPr>
          <p:cNvPr id="19" name="iconfont-1187-868110"/>
          <p:cNvSpPr>
            <a:spLocks noChangeAspect="1"/>
          </p:cNvSpPr>
          <p:nvPr/>
        </p:nvSpPr>
        <p:spPr>
          <a:xfrm>
            <a:off x="785905" y="5135223"/>
            <a:ext cx="1268322" cy="1223128"/>
          </a:xfrm>
          <a:custGeom>
            <a:avLst/>
            <a:gdLst>
              <a:gd name="T0" fmla="*/ 11888 w 12803"/>
              <a:gd name="T1" fmla="*/ 0 h 12345"/>
              <a:gd name="T2" fmla="*/ 914 w 12803"/>
              <a:gd name="T3" fmla="*/ 0 h 12345"/>
              <a:gd name="T4" fmla="*/ 0 w 12803"/>
              <a:gd name="T5" fmla="*/ 914 h 12345"/>
              <a:gd name="T6" fmla="*/ 0 w 12803"/>
              <a:gd name="T7" fmla="*/ 8687 h 12345"/>
              <a:gd name="T8" fmla="*/ 914 w 12803"/>
              <a:gd name="T9" fmla="*/ 9602 h 12345"/>
              <a:gd name="T10" fmla="*/ 3201 w 12803"/>
              <a:gd name="T11" fmla="*/ 9602 h 12345"/>
              <a:gd name="T12" fmla="*/ 3201 w 12803"/>
              <a:gd name="T13" fmla="*/ 12345 h 12345"/>
              <a:gd name="T14" fmla="*/ 8230 w 12803"/>
              <a:gd name="T15" fmla="*/ 9602 h 12345"/>
              <a:gd name="T16" fmla="*/ 11888 w 12803"/>
              <a:gd name="T17" fmla="*/ 9602 h 12345"/>
              <a:gd name="T18" fmla="*/ 12803 w 12803"/>
              <a:gd name="T19" fmla="*/ 8687 h 12345"/>
              <a:gd name="T20" fmla="*/ 12803 w 12803"/>
              <a:gd name="T21" fmla="*/ 914 h 12345"/>
              <a:gd name="T22" fmla="*/ 11888 w 12803"/>
              <a:gd name="T23" fmla="*/ 0 h 12345"/>
              <a:gd name="T24" fmla="*/ 3201 w 12803"/>
              <a:gd name="T25" fmla="*/ 5487 h 12345"/>
              <a:gd name="T26" fmla="*/ 2286 w 12803"/>
              <a:gd name="T27" fmla="*/ 4572 h 12345"/>
              <a:gd name="T28" fmla="*/ 3201 w 12803"/>
              <a:gd name="T29" fmla="*/ 3658 h 12345"/>
              <a:gd name="T30" fmla="*/ 4115 w 12803"/>
              <a:gd name="T31" fmla="*/ 4572 h 12345"/>
              <a:gd name="T32" fmla="*/ 3201 w 12803"/>
              <a:gd name="T33" fmla="*/ 5487 h 12345"/>
              <a:gd name="T34" fmla="*/ 6401 w 12803"/>
              <a:gd name="T35" fmla="*/ 5487 h 12345"/>
              <a:gd name="T36" fmla="*/ 5487 w 12803"/>
              <a:gd name="T37" fmla="*/ 4572 h 12345"/>
              <a:gd name="T38" fmla="*/ 6401 w 12803"/>
              <a:gd name="T39" fmla="*/ 3658 h 12345"/>
              <a:gd name="T40" fmla="*/ 7316 w 12803"/>
              <a:gd name="T41" fmla="*/ 4572 h 12345"/>
              <a:gd name="T42" fmla="*/ 6401 w 12803"/>
              <a:gd name="T43" fmla="*/ 5487 h 12345"/>
              <a:gd name="T44" fmla="*/ 9602 w 12803"/>
              <a:gd name="T45" fmla="*/ 5487 h 12345"/>
              <a:gd name="T46" fmla="*/ 8687 w 12803"/>
              <a:gd name="T47" fmla="*/ 4572 h 12345"/>
              <a:gd name="T48" fmla="*/ 9602 w 12803"/>
              <a:gd name="T49" fmla="*/ 3658 h 12345"/>
              <a:gd name="T50" fmla="*/ 10516 w 12803"/>
              <a:gd name="T51" fmla="*/ 4572 h 12345"/>
              <a:gd name="T52" fmla="*/ 9602 w 12803"/>
              <a:gd name="T53" fmla="*/ 5487 h 12345"/>
              <a:gd name="T54" fmla="*/ 9602 w 12803"/>
              <a:gd name="T55" fmla="*/ 5487 h 1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3" h="12345">
                <a:moveTo>
                  <a:pt x="11888" y="0"/>
                </a:moveTo>
                <a:lnTo>
                  <a:pt x="914" y="0"/>
                </a:lnTo>
                <a:cubicBezTo>
                  <a:pt x="409" y="0"/>
                  <a:pt x="0" y="409"/>
                  <a:pt x="0" y="914"/>
                </a:cubicBezTo>
                <a:lnTo>
                  <a:pt x="0" y="8687"/>
                </a:lnTo>
                <a:cubicBezTo>
                  <a:pt x="0" y="9193"/>
                  <a:pt x="409" y="9602"/>
                  <a:pt x="914" y="9602"/>
                </a:cubicBezTo>
                <a:lnTo>
                  <a:pt x="3201" y="9602"/>
                </a:lnTo>
                <a:lnTo>
                  <a:pt x="3201" y="12345"/>
                </a:lnTo>
                <a:lnTo>
                  <a:pt x="8230" y="9602"/>
                </a:lnTo>
                <a:lnTo>
                  <a:pt x="11888" y="9602"/>
                </a:lnTo>
                <a:cubicBezTo>
                  <a:pt x="12393" y="9602"/>
                  <a:pt x="12803" y="9193"/>
                  <a:pt x="12803" y="8687"/>
                </a:cubicBezTo>
                <a:lnTo>
                  <a:pt x="12803" y="914"/>
                </a:lnTo>
                <a:cubicBezTo>
                  <a:pt x="12803" y="409"/>
                  <a:pt x="12393" y="0"/>
                  <a:pt x="11888" y="0"/>
                </a:cubicBezTo>
                <a:close/>
                <a:moveTo>
                  <a:pt x="3201" y="5487"/>
                </a:moveTo>
                <a:cubicBezTo>
                  <a:pt x="2695" y="5487"/>
                  <a:pt x="2286" y="5077"/>
                  <a:pt x="2286" y="4572"/>
                </a:cubicBezTo>
                <a:cubicBezTo>
                  <a:pt x="2286" y="4067"/>
                  <a:pt x="2695" y="3658"/>
                  <a:pt x="3201" y="3658"/>
                </a:cubicBezTo>
                <a:cubicBezTo>
                  <a:pt x="3706" y="3658"/>
                  <a:pt x="4115" y="4067"/>
                  <a:pt x="4115" y="4572"/>
                </a:cubicBezTo>
                <a:cubicBezTo>
                  <a:pt x="4115" y="5077"/>
                  <a:pt x="3706" y="5487"/>
                  <a:pt x="3201" y="5487"/>
                </a:cubicBezTo>
                <a:close/>
                <a:moveTo>
                  <a:pt x="6401" y="5487"/>
                </a:moveTo>
                <a:cubicBezTo>
                  <a:pt x="5896" y="5487"/>
                  <a:pt x="5487" y="5077"/>
                  <a:pt x="5487" y="4572"/>
                </a:cubicBezTo>
                <a:cubicBezTo>
                  <a:pt x="5487" y="4067"/>
                  <a:pt x="5896" y="3658"/>
                  <a:pt x="6401" y="3658"/>
                </a:cubicBezTo>
                <a:cubicBezTo>
                  <a:pt x="6907" y="3658"/>
                  <a:pt x="7316" y="4067"/>
                  <a:pt x="7316" y="4572"/>
                </a:cubicBezTo>
                <a:cubicBezTo>
                  <a:pt x="7316" y="5077"/>
                  <a:pt x="6907" y="5487"/>
                  <a:pt x="6401" y="5487"/>
                </a:cubicBezTo>
                <a:close/>
                <a:moveTo>
                  <a:pt x="9602" y="5487"/>
                </a:moveTo>
                <a:cubicBezTo>
                  <a:pt x="9097" y="5487"/>
                  <a:pt x="8687" y="5077"/>
                  <a:pt x="8687" y="4572"/>
                </a:cubicBezTo>
                <a:cubicBezTo>
                  <a:pt x="8687" y="4067"/>
                  <a:pt x="9097" y="3658"/>
                  <a:pt x="9602" y="3658"/>
                </a:cubicBezTo>
                <a:cubicBezTo>
                  <a:pt x="10107" y="3658"/>
                  <a:pt x="10516" y="4067"/>
                  <a:pt x="10516" y="4572"/>
                </a:cubicBezTo>
                <a:cubicBezTo>
                  <a:pt x="10516" y="5077"/>
                  <a:pt x="10107" y="5487"/>
                  <a:pt x="9602" y="5487"/>
                </a:cubicBezTo>
                <a:close/>
                <a:moveTo>
                  <a:pt x="9602" y="5487"/>
                </a:moveTo>
                <a:close/>
              </a:path>
            </a:pathLst>
          </a:custGeom>
          <a:solidFill>
            <a:srgbClr val="6AC1C3"/>
          </a:solidFill>
          <a:ln>
            <a:noFill/>
          </a:ln>
        </p:spPr>
        <p:txBody>
          <a:bodyPr/>
          <a:lstStyle/>
          <a:p>
            <a:endParaRPr lang="zh-CN" altLang="en-US"/>
          </a:p>
        </p:txBody>
      </p:sp>
    </p:spTree>
    <p:custDataLst>
      <p:tags r:id="rId1"/>
    </p:custDataLst>
    <p:extLst>
      <p:ext uri="{BB962C8B-B14F-4D97-AF65-F5344CB8AC3E}">
        <p14:creationId xmlns:p14="http://schemas.microsoft.com/office/powerpoint/2010/main" val="193495099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rLs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2" nodeType="clickEffect">
                                  <p:stCondLst>
                                    <p:cond delay="0"/>
                                  </p:stCondLst>
                                  <p:childTnLst>
                                    <p:set>
                                      <p:cBhvr>
                                        <p:cTn id="11" dur="1" fill="hold">
                                          <p:stCondLst>
                                            <p:cond delay="0"/>
                                          </p:stCondLst>
                                        </p:cTn>
                                        <p:tgtEl>
                                          <p:spTgt spid="57352"/>
                                        </p:tgtEl>
                                        <p:attrNameLst>
                                          <p:attrName>style.visibility</p:attrName>
                                        </p:attrNameLst>
                                      </p:cBhvr>
                                      <p:to>
                                        <p:strVal val="visible"/>
                                      </p:to>
                                    </p:set>
                                    <p:animEffect transition="in" filter="fade" prLst="">
                                      <p:cBhvr>
                                        <p:cTn id="12" dur="1000"/>
                                        <p:tgtEl>
                                          <p:spTgt spid="57352"/>
                                        </p:tgtEl>
                                      </p:cBhvr>
                                    </p:animEffect>
                                    <p:anim calcmode="lin" valueType="num">
                                      <p:cBhvr>
                                        <p:cTn id="13" dur="1000" fill="hold"/>
                                        <p:tgtEl>
                                          <p:spTgt spid="57352"/>
                                        </p:tgtEl>
                                        <p:attrNameLst>
                                          <p:attrName>ppt_x</p:attrName>
                                        </p:attrNameLst>
                                      </p:cBhvr>
                                      <p:tavLst>
                                        <p:tav tm="0">
                                          <p:val>
                                            <p:strVal val="#ppt_x"/>
                                          </p:val>
                                        </p:tav>
                                        <p:tav tm="100000">
                                          <p:val>
                                            <p:strVal val="#ppt_x"/>
                                          </p:val>
                                        </p:tav>
                                      </p:tavLst>
                                    </p:anim>
                                    <p:anim calcmode="lin" valueType="num">
                                      <p:cBhvr>
                                        <p:cTn id="14" dur="1000" fill="hold"/>
                                        <p:tgtEl>
                                          <p:spTgt spid="5735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1"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rLst="">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3" nodeType="withEffect">
                                  <p:stCondLst>
                                    <p:cond delay="0"/>
                                  </p:stCondLst>
                                  <p:childTnLst>
                                    <p:set>
                                      <p:cBhvr>
                                        <p:cTn id="23" dur="1" fill="hold">
                                          <p:stCondLst>
                                            <p:cond delay="0"/>
                                          </p:stCondLst>
                                        </p:cTn>
                                        <p:tgtEl>
                                          <p:spTgt spid="57353"/>
                                        </p:tgtEl>
                                        <p:attrNameLst>
                                          <p:attrName>style.visibility</p:attrName>
                                        </p:attrNameLst>
                                      </p:cBhvr>
                                      <p:to>
                                        <p:strVal val="visible"/>
                                      </p:to>
                                    </p:set>
                                    <p:animEffect transition="in" filter="fade" prLst="">
                                      <p:cBhvr>
                                        <p:cTn id="24" dur="1000"/>
                                        <p:tgtEl>
                                          <p:spTgt spid="57353"/>
                                        </p:tgtEl>
                                      </p:cBhvr>
                                    </p:animEffect>
                                    <p:anim calcmode="lin" valueType="num">
                                      <p:cBhvr>
                                        <p:cTn id="25" dur="1000" fill="hold"/>
                                        <p:tgtEl>
                                          <p:spTgt spid="57353"/>
                                        </p:tgtEl>
                                        <p:attrNameLst>
                                          <p:attrName>ppt_x</p:attrName>
                                        </p:attrNameLst>
                                      </p:cBhvr>
                                      <p:tavLst>
                                        <p:tav tm="0">
                                          <p:val>
                                            <p:strVal val="#ppt_x"/>
                                          </p:val>
                                        </p:tav>
                                        <p:tav tm="100000">
                                          <p:val>
                                            <p:strVal val="#ppt_x"/>
                                          </p:val>
                                        </p:tav>
                                      </p:tavLst>
                                    </p:anim>
                                    <p:anim calcmode="lin" valueType="num">
                                      <p:cBhvr>
                                        <p:cTn id="26" dur="1000" fill="hold"/>
                                        <p:tgtEl>
                                          <p:spTgt spid="5735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9339"/>
                                        </p:tgtEl>
                                        <p:attrNameLst>
                                          <p:attrName>style.visibility</p:attrName>
                                        </p:attrNameLst>
                                      </p:cBhvr>
                                      <p:to>
                                        <p:strVal val="visible"/>
                                      </p:to>
                                    </p:set>
                                    <p:animEffect transition="in" filter="fade" prLst="">
                                      <p:cBhvr>
                                        <p:cTn id="29" dur="1000"/>
                                        <p:tgtEl>
                                          <p:spTgt spid="99339"/>
                                        </p:tgtEl>
                                      </p:cBhvr>
                                    </p:animEffect>
                                    <p:anim calcmode="lin" valueType="num">
                                      <p:cBhvr>
                                        <p:cTn id="30" dur="1000" fill="hold"/>
                                        <p:tgtEl>
                                          <p:spTgt spid="99339"/>
                                        </p:tgtEl>
                                        <p:attrNameLst>
                                          <p:attrName>ppt_x</p:attrName>
                                        </p:attrNameLst>
                                      </p:cBhvr>
                                      <p:tavLst>
                                        <p:tav tm="0">
                                          <p:val>
                                            <p:strVal val="#ppt_x"/>
                                          </p:val>
                                        </p:tav>
                                        <p:tav tm="100000">
                                          <p:val>
                                            <p:strVal val="#ppt_x"/>
                                          </p:val>
                                        </p:tav>
                                      </p:tavLst>
                                    </p:anim>
                                    <p:anim calcmode="lin" valueType="num">
                                      <p:cBhvr>
                                        <p:cTn id="31" dur="1000" fill="hold"/>
                                        <p:tgtEl>
                                          <p:spTgt spid="9933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9340"/>
                                        </p:tgtEl>
                                        <p:attrNameLst>
                                          <p:attrName>style.visibility</p:attrName>
                                        </p:attrNameLst>
                                      </p:cBhvr>
                                      <p:to>
                                        <p:strVal val="visible"/>
                                      </p:to>
                                    </p:set>
                                    <p:animEffect transition="in" filter="fade" prLst="">
                                      <p:cBhvr>
                                        <p:cTn id="34" dur="1000"/>
                                        <p:tgtEl>
                                          <p:spTgt spid="99340"/>
                                        </p:tgtEl>
                                      </p:cBhvr>
                                    </p:animEffect>
                                    <p:anim calcmode="lin" valueType="num">
                                      <p:cBhvr>
                                        <p:cTn id="35" dur="1000" fill="hold"/>
                                        <p:tgtEl>
                                          <p:spTgt spid="99340"/>
                                        </p:tgtEl>
                                        <p:attrNameLst>
                                          <p:attrName>ppt_x</p:attrName>
                                        </p:attrNameLst>
                                      </p:cBhvr>
                                      <p:tavLst>
                                        <p:tav tm="0">
                                          <p:val>
                                            <p:strVal val="#ppt_x"/>
                                          </p:val>
                                        </p:tav>
                                        <p:tav tm="100000">
                                          <p:val>
                                            <p:strVal val="#ppt_x"/>
                                          </p:val>
                                        </p:tav>
                                      </p:tavLst>
                                    </p:anim>
                                    <p:anim calcmode="lin" valueType="num">
                                      <p:cBhvr>
                                        <p:cTn id="36" dur="1000" fill="hold"/>
                                        <p:tgtEl>
                                          <p:spTgt spid="9934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1000" fill="hold"/>
                                        <p:tgtEl>
                                          <p:spTgt spid="19"/>
                                        </p:tgtEl>
                                        <p:attrNameLst>
                                          <p:attrName>ppt_w</p:attrName>
                                        </p:attrNameLst>
                                      </p:cBhvr>
                                      <p:tavLst>
                                        <p:tav tm="0">
                                          <p:val>
                                            <p:fltVal val="0"/>
                                          </p:val>
                                        </p:tav>
                                        <p:tav tm="100000">
                                          <p:val>
                                            <p:strVal val="#ppt_w"/>
                                          </p:val>
                                        </p:tav>
                                      </p:tavLst>
                                    </p:anim>
                                    <p:anim calcmode="lin" valueType="num">
                                      <p:cBhvr>
                                        <p:cTn id="42" dur="1000" fill="hold"/>
                                        <p:tgtEl>
                                          <p:spTgt spid="19"/>
                                        </p:tgtEl>
                                        <p:attrNameLst>
                                          <p:attrName>ppt_h</p:attrName>
                                        </p:attrNameLst>
                                      </p:cBhvr>
                                      <p:tavLst>
                                        <p:tav tm="0">
                                          <p:val>
                                            <p:fltVal val="0"/>
                                          </p:val>
                                        </p:tav>
                                        <p:tav tm="100000">
                                          <p:val>
                                            <p:strVal val="#ppt_h"/>
                                          </p:val>
                                        </p:tav>
                                      </p:tavLst>
                                    </p:anim>
                                    <p:anim calcmode="lin" valueType="num">
                                      <p:cBhvr>
                                        <p:cTn id="43" dur="1000" fill="hold"/>
                                        <p:tgtEl>
                                          <p:spTgt spid="19"/>
                                        </p:tgtEl>
                                        <p:attrNameLst>
                                          <p:attrName>style.rotation</p:attrName>
                                        </p:attrNameLst>
                                      </p:cBhvr>
                                      <p:tavLst>
                                        <p:tav tm="0">
                                          <p:val>
                                            <p:fltVal val="90"/>
                                          </p:val>
                                        </p:tav>
                                        <p:tav tm="100000">
                                          <p:val>
                                            <p:fltVal val="0"/>
                                          </p:val>
                                        </p:tav>
                                      </p:tavLst>
                                    </p:anim>
                                    <p:animEffect transition="in" filter="fade" prLst="">
                                      <p:cBhvr>
                                        <p:cTn id="44" dur="10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rLst="">
                                      <p:cBhvr>
                                        <p:cTn id="49" dur="500"/>
                                        <p:tgtEl>
                                          <p:spTgt spid="3"/>
                                        </p:tgtEl>
                                      </p:cBhvr>
                                    </p:animEffect>
                                  </p:childTnLst>
                                </p:cTn>
                              </p:par>
                              <p:par>
                                <p:cTn id="50" presetID="22" presetClass="entr" presetSubtype="8" fill="hold" grpId="4" nodeType="withEffect">
                                  <p:stCondLst>
                                    <p:cond delay="0"/>
                                  </p:stCondLst>
                                  <p:childTnLst>
                                    <p:set>
                                      <p:cBhvr>
                                        <p:cTn id="51" dur="1" fill="hold">
                                          <p:stCondLst>
                                            <p:cond delay="0"/>
                                          </p:stCondLst>
                                        </p:cTn>
                                        <p:tgtEl>
                                          <p:spTgt spid="57354"/>
                                        </p:tgtEl>
                                        <p:attrNameLst>
                                          <p:attrName>style.visibility</p:attrName>
                                        </p:attrNameLst>
                                      </p:cBhvr>
                                      <p:to>
                                        <p:strVal val="visible"/>
                                      </p:to>
                                    </p:set>
                                    <p:animEffect transition="in" filter="wipe(left)" prLst="">
                                      <p:cBhvr>
                                        <p:cTn id="52" dur="500"/>
                                        <p:tgtEl>
                                          <p:spTgt spid="57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1" animBg="1"/>
      <p:bldP spid="57352" grpId="2"/>
      <p:bldP spid="57353" grpId="3"/>
      <p:bldP spid="57354" grpId="4"/>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a:spLocks noChangeArrowheads="1"/>
          </p:cNvSpPr>
          <p:nvPr/>
        </p:nvSpPr>
        <p:spPr>
          <a:xfrm>
            <a:off x="712425" y="2798116"/>
            <a:ext cx="678810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zh-CN" sz="8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揭秘</a:t>
            </a:r>
            <a:r>
              <a:rPr kumimoji="0" lang="zh-CN" altLang="zh-CN" sz="8000" b="1" i="0" u="none" strike="noStrike" kern="1200" cap="none" spc="0" normalizeH="0" baseline="0" noProof="0">
                <a:ln>
                  <a:noFill/>
                </a:ln>
                <a:solidFill>
                  <a:srgbClr val="6AC1C3"/>
                </a:solidFill>
                <a:effectLst/>
                <a:uLnTx/>
                <a:uFillTx/>
                <a:latin typeface="微软雅黑" panose="020B0503020204020204" pitchFamily="34" charset="-122"/>
                <a:ea typeface="微软雅黑" panose="020B0503020204020204" pitchFamily="34" charset="-122"/>
                <a:cs typeface="+mn-ea"/>
                <a:sym typeface="+mn-lt"/>
              </a:rPr>
              <a:t>品牌</a:t>
            </a:r>
            <a:r>
              <a:rPr kumimoji="0" lang="zh-CN" altLang="zh-CN" sz="80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建设</a:t>
            </a:r>
          </a:p>
        </p:txBody>
      </p:sp>
      <p:sp>
        <p:nvSpPr>
          <p:cNvPr id="27" name="矩形 27"/>
          <p:cNvSpPr>
            <a:spLocks noChangeArrowheads="1"/>
          </p:cNvSpPr>
          <p:nvPr/>
        </p:nvSpPr>
        <p:spPr>
          <a:xfrm>
            <a:off x="737825" y="2136653"/>
            <a:ext cx="51281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企业中高层领导商务培训</a:t>
            </a:r>
            <a:endParaRPr kumimoji="0" lang="zh-CN" altLang="zh-CN" sz="32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611553" y="398991"/>
            <a:ext cx="76200" cy="400110"/>
          </a:xfrm>
          <a:prstGeom prst="rect">
            <a:avLst/>
          </a:prstGeom>
          <a:solidFill>
            <a:srgbClr val="6AC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27"/>
          <p:cNvSpPr>
            <a:spLocks noChangeArrowheads="1"/>
          </p:cNvSpPr>
          <p:nvPr/>
        </p:nvSpPr>
        <p:spPr>
          <a:xfrm>
            <a:off x="712425" y="398991"/>
            <a:ext cx="110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rPr>
              <a:t>LOGO</a:t>
            </a:r>
            <a:endParaRPr kumimoji="0" lang="zh-CN" altLang="zh-CN" sz="2000" b="1" i="0" u="none" strike="noStrike" kern="1200" cap="none" spc="0" normalizeH="0" baseline="0" noProof="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3" name="TextBox 3"/>
          <p:cNvSpPr>
            <a:spLocks noChangeArrowheads="1"/>
          </p:cNvSpPr>
          <p:nvPr/>
        </p:nvSpPr>
        <p:spPr>
          <a:xfrm>
            <a:off x="814025" y="4371708"/>
            <a:ext cx="24857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讲课人：</a:t>
            </a:r>
            <a:r>
              <a:rPr kumimoji="0" lang="en-US" altLang="zh-CN"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XXX</a:t>
            </a:r>
            <a:endParaRPr kumimoji="0" lang="zh-CN" altLang="zh-CN"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5" name="TextBox 3"/>
          <p:cNvSpPr>
            <a:spLocks noChangeArrowheads="1"/>
          </p:cNvSpPr>
          <p:nvPr/>
        </p:nvSpPr>
        <p:spPr>
          <a:xfrm>
            <a:off x="4106476" y="4371708"/>
            <a:ext cx="23197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时间：</a:t>
            </a:r>
            <a:r>
              <a:rPr kumimoji="0" lang="en-US" altLang="zh-CN"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rPr>
              <a:t>XXX</a:t>
            </a:r>
            <a:endParaRPr kumimoji="0" lang="zh-CN" altLang="zh-CN" sz="2400" b="1"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672618" y="1479741"/>
            <a:ext cx="4930750" cy="4623362"/>
          </a:xfrm>
          <a:prstGeom prst="rect">
            <a:avLst/>
          </a:prstGeom>
        </p:spPr>
      </p:pic>
    </p:spTree>
    <p:extLst>
      <p:ext uri="{BB962C8B-B14F-4D97-AF65-F5344CB8AC3E}">
        <p14:creationId xmlns:p14="http://schemas.microsoft.com/office/powerpoint/2010/main" val="25386179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rLst="">
                                      <p:cBhvr>
                                        <p:cTn id="7" dur="500"/>
                                        <p:tgtEl>
                                          <p:spTgt spid="29"/>
                                        </p:tgtEl>
                                      </p:cBhvr>
                                    </p:animEffect>
                                  </p:childTnLst>
                                </p:cTn>
                              </p:par>
                              <p:par>
                                <p:cTn id="8" presetID="10" presetClass="entr" presetSubtype="0" fill="hold" grpId="3"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rLst="">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1"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rLst="">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iterate type="lt">
                                    <p:tmPct val="10000"/>
                                  </p:iterate>
                                  <p:childTnLst>
                                    <p:set>
                                      <p:cBhvr>
                                        <p:cTn id="19" dur="1" fill="hold">
                                          <p:stCondLst>
                                            <p:cond delay="0"/>
                                          </p:stCondLst>
                                        </p:cTn>
                                        <p:tgtEl>
                                          <p:spTgt spid="25"/>
                                        </p:tgtEl>
                                        <p:attrNameLst>
                                          <p:attrName>style.visibility</p:attrName>
                                        </p:attrNameLst>
                                      </p:cBhvr>
                                      <p:to>
                                        <p:strVal val="visible"/>
                                      </p:to>
                                    </p:set>
                                    <p:animEffect transition="in" filter="fade" prLst="">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900" decel="100000" fill="hold"/>
                                        <p:tgtEl>
                                          <p:spTgt spid="25"/>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4"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rLst="">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grpId="5"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rLst="">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 calcmode="lin" valueType="num">
                                      <p:cBhvr>
                                        <p:cTn id="42" dur="1000" fill="hold"/>
                                        <p:tgtEl>
                                          <p:spTgt spid="13"/>
                                        </p:tgtEl>
                                        <p:attrNameLst>
                                          <p:attrName>style.rotation</p:attrName>
                                        </p:attrNameLst>
                                      </p:cBhvr>
                                      <p:tavLst>
                                        <p:tav tm="0">
                                          <p:val>
                                            <p:fltVal val="90"/>
                                          </p:val>
                                        </p:tav>
                                        <p:tav tm="100000">
                                          <p:val>
                                            <p:fltVal val="0"/>
                                          </p:val>
                                        </p:tav>
                                      </p:tavLst>
                                    </p:anim>
                                    <p:animEffect transition="in" filter="fade" prLst="">
                                      <p:cBhvr>
                                        <p:cTn id="4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1"/>
      <p:bldP spid="29" grpId="2" animBg="1"/>
      <p:bldP spid="31" grpId="3"/>
      <p:bldP spid="33" grpId="4"/>
      <p:bldP spid="35" grpId="5"/>
    </p:bld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3.12.17"/>
  <p:tag name="AS_TITLE" val="Spire.Presentation for .NET "/>
  <p:tag name="AS_VERSION" val="2.1.0.0"/>
</p:tagLst>
</file>

<file path=ppt/tags/tag2.xml><?xml version="1.0" encoding="utf-8"?>
<p:tagLst xmlns:a="http://schemas.openxmlformats.org/drawingml/2006/main" xmlns:r="http://schemas.openxmlformats.org/officeDocument/2006/relationships" xmlns:p="http://schemas.openxmlformats.org/presentationml/2006/main">
  <p:tag name="ISLIDE.ICON" val="#40533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等线"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雷锋PPT网www.LFPPT.com">
  <a:themeElements>
    <a:clrScheme name="蓝色暖调">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等线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等线"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等线"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等线" panose="020F050202020403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7509</Words>
  <PresentationFormat>宽屏</PresentationFormat>
  <Paragraphs>417</Paragraphs>
  <Slides>47</Slides>
  <Notes>38</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47</vt:i4>
      </vt:variant>
    </vt:vector>
  </HeadingPairs>
  <TitlesOfParts>
    <vt:vector size="60" baseType="lpstr">
      <vt:lpstr>等线 Light</vt:lpstr>
      <vt:lpstr>Calibri</vt:lpstr>
      <vt:lpstr>Wingdings</vt:lpstr>
      <vt:lpstr>Arial</vt:lpstr>
      <vt:lpstr>Sinkin Sans 400 Regular</vt:lpstr>
      <vt:lpstr>Helvetica Light</vt:lpstr>
      <vt:lpstr>等线</vt:lpstr>
      <vt:lpstr>微软雅黑</vt:lpstr>
      <vt:lpstr>Adobe Arabic</vt:lpstr>
      <vt:lpstr>Century Gothic</vt:lpstr>
      <vt:lpstr>FontAwesome</vt:lpstr>
      <vt:lpstr>Office 主题​​</vt:lpstr>
      <vt:lpstr>雷锋PPT网www.LFPPT.com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2021-11-12T21:41:18Z</dcterms:created>
  <dcterms:modified xsi:type="dcterms:W3CDTF">2023-07-14T00:52:01Z</dcterms:modified>
</cp:coreProperties>
</file>