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wmf" ContentType="image/x-wmf"/>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Java 21.8-->
<p:presentation xmlns:r="http://schemas.openxmlformats.org/officeDocument/2006/relationships" xmlns:a="http://schemas.openxmlformats.org/drawingml/2006/main" xmlns:p="http://schemas.openxmlformats.org/presentationml/2006/main">
  <p:sldMasterIdLst>
    <p:sldMasterId id="2147483651" r:id="rId1"/>
  </p:sldMasterIdLst>
  <p:notesMasterIdLst>
    <p:notesMasterId r:id="rId2"/>
  </p:notesMasterIdLst>
  <p:sldIdLst>
    <p:sldId id="256" r:id="rId3"/>
    <p:sldId id="288" r:id="rId4"/>
    <p:sldId id="289" r:id="rId5"/>
    <p:sldId id="268" r:id="rId6"/>
    <p:sldId id="269" r:id="rId7"/>
    <p:sldId id="270" r:id="rId8"/>
    <p:sldId id="271" r:id="rId9"/>
    <p:sldId id="272" r:id="rId10"/>
    <p:sldId id="257" r:id="rId11"/>
    <p:sldId id="258" r:id="rId12"/>
    <p:sldId id="259" r:id="rId13"/>
    <p:sldId id="260" r:id="rId14"/>
    <p:sldId id="261" r:id="rId15"/>
    <p:sldId id="262" r:id="rId16"/>
    <p:sldId id="263" r:id="rId17"/>
    <p:sldId id="264" r:id="rId18"/>
    <p:sldId id="265" r:id="rId19"/>
    <p:sldId id="266" r:id="rId20"/>
    <p:sldId id="273" r:id="rId21"/>
    <p:sldId id="274" r:id="rId22"/>
    <p:sldId id="290" r:id="rId23"/>
    <p:sldId id="291" r:id="rId24"/>
    <p:sldId id="292" r:id="rId25"/>
    <p:sldId id="275" r:id="rId26"/>
    <p:sldId id="293" r:id="rId27"/>
    <p:sldId id="277" r:id="rId28"/>
    <p:sldId id="280" r:id="rId29"/>
    <p:sldId id="278" r:id="rId30"/>
    <p:sldId id="294" r:id="rId31"/>
    <p:sldId id="295" r:id="rId32"/>
    <p:sldId id="279" r:id="rId33"/>
    <p:sldId id="281" r:id="rId34"/>
    <p:sldId id="282" r:id="rId35"/>
    <p:sldId id="283" r:id="rId36"/>
    <p:sldId id="298" r:id="rId37"/>
    <p:sldId id="299" r:id="rId38"/>
    <p:sldId id="276" r:id="rId39"/>
    <p:sldId id="296" r:id="rId40"/>
    <p:sldId id="285" r:id="rId41"/>
    <p:sldId id="297" r:id="rId42"/>
    <p:sldId id="301" r:id="rId43"/>
    <p:sldId id="286" r:id="rId44"/>
    <p:sldId id="300" r:id="rId45"/>
    <p:sldId id="287" r:id="rId46"/>
    <p:sldId id="302" r:id="rId47"/>
    <p:sldId id="267" r:id="rId48"/>
  </p:sldIdLst>
  <p:sldSz cx="9144000" cy="6858000" type="screen4x3"/>
  <p:notesSz cx="6858000" cy="9144000"/>
  <p:custDataLst>
    <p:tags r:id="rId49"/>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sz="2400" b="0" i="0" u="none" baseline="0">
        <a:solidFill>
          <a:schemeClr val="tx1"/>
        </a:solidFill>
        <a:effectLst/>
        <a:latin typeface="Times New Roman" pitchFamily="18"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785" autoAdjust="0"/>
    <p:restoredTop sz="94660"/>
  </p:normalViewPr>
  <p:slideViewPr>
    <p:cSldViewPr>
      <p:cViewPr>
        <p:scale>
          <a:sx n="75" d="100"/>
          <a:sy n="75"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tags" Target="tags/tag1.xml" /><Relationship Id="rId5" Type="http://schemas.openxmlformats.org/officeDocument/2006/relationships/slide" Target="slides/slide3.xml" /><Relationship Id="rId50" Type="http://schemas.openxmlformats.org/officeDocument/2006/relationships/presProps" Target="presProps.xml" /><Relationship Id="rId51" Type="http://schemas.openxmlformats.org/officeDocument/2006/relationships/viewProps" Target="viewProps.xml" /><Relationship Id="rId52" Type="http://schemas.openxmlformats.org/officeDocument/2006/relationships/theme" Target="theme/theme1.xml" /><Relationship Id="rId53"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2.w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5.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3074" name="Rectangle 1026"/>
          <p:cNvSpPr>
            <a:spLocks noGrp="1" noChangeArrowheads="1"/>
          </p:cNvSpPr>
          <p:nvPr>
            <p:ph type="hdr" sz="quarter"/>
          </p:nvPr>
        </p:nvSpPr>
        <p:spPr bwMode="auto">
          <a:xfrm>
            <a:off x="0" y="0"/>
            <a:ext cx="2971800" cy="457200"/>
          </a:xfrm>
          <a:prstGeom prst="rect">
            <a:avLst/>
          </a:prstGeom>
          <a:noFill/>
          <a:ln w="9525">
            <a:noFill/>
            <a:miter lim="800000"/>
          </a:ln>
          <a:effectLst/>
        </p:spPr>
        <p:txBody>
          <a:bodyPr numCol="1" compatLnSpc="1">
            <a:prstTxWarp prst="textNoShape">
              <a:avLst/>
            </a:prstTxWarp>
            <a:noAutofit/>
          </a:bodyPr>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effectLst/>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spcBef>
                <a:spcPct val="50000"/>
              </a:spcBef>
            </a:pPr>
            <a:endParaRPr lang="en-US" altLang="zh-CN" sz="1200"/>
          </a:p>
        </p:txBody>
      </p:sp>
      <p:sp>
        <p:nvSpPr>
          <p:cNvPr id="3075" name="Rectangle 1027"/>
          <p:cNvSpPr>
            <a:spLocks noGrp="1" noChangeArrowheads="1"/>
          </p:cNvSpPr>
          <p:nvPr>
            <p:ph type="dt" idx="1"/>
          </p:nvPr>
        </p:nvSpPr>
        <p:spPr bwMode="auto">
          <a:xfrm>
            <a:off x="3886200" y="0"/>
            <a:ext cx="2971800" cy="457200"/>
          </a:xfrm>
          <a:prstGeom prst="rect">
            <a:avLst/>
          </a:prstGeom>
          <a:noFill/>
          <a:ln w="9525">
            <a:noFill/>
            <a:miter lim="800000"/>
          </a:ln>
          <a:effectLst/>
        </p:spPr>
        <p:txBody>
          <a:bodyPr numCol="1" compatLnSpc="1">
            <a:prstTxWarp prst="textNoShape">
              <a:avLst/>
            </a:prstTxWarp>
            <a:noAutofit/>
          </a:bodyPr>
          <a:lstStyle>
            <a:defPPr>
              <a:defRPr lang="zh-CN"/>
            </a:defPPr>
            <a:lvl1pPr marL="0" indent="0" algn="r" defTabSz="914400" rtl="0" eaLnBrk="1" fontAlgn="base" hangingPunct="1">
              <a:lnSpc>
                <a:spcPct val="100000"/>
              </a:lnSpc>
              <a:spcBef>
                <a:spcPct val="5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lvl="0" indent="0" algn="r" eaLnBrk="1" hangingPunct="1">
              <a:spcBef>
                <a:spcPct val="50000"/>
              </a:spcBef>
            </a:pPr>
            <a:endParaRPr lang="en-US" altLang="zh-CN" sz="1200"/>
          </a:p>
        </p:txBody>
      </p:sp>
      <p:sp>
        <p:nvSpPr>
          <p:cNvPr id="3076" name="Rectangle 1028"/>
          <p:cNvSpPr>
            <a:spLocks noTextEdit="1"/>
          </p:cNvSpPr>
          <p:nvPr>
            <p:ph type="sldImg" idx="2"/>
          </p:nvPr>
        </p:nvSpPr>
        <p:spPr>
          <a:xfrm>
            <a:off x="1143000" y="685800"/>
            <a:ext cx="4572000" cy="3429000"/>
          </a:xfrm>
          <a:prstGeom prst="rect">
            <a:avLst/>
          </a:prstGeom>
          <a:noFill/>
          <a:ln>
            <a:solidFill>
              <a:prstClr val="black"/>
            </a:solidFill>
            <a:miter lim="800000"/>
          </a:ln>
        </p:spPr>
      </p:sp>
      <p:sp>
        <p:nvSpPr>
          <p:cNvPr id="3077" name="Rectangle 1029"/>
          <p:cNvSpPr>
            <a:spLocks noGrp="1" noChangeArrowheads="1"/>
          </p:cNvSpPr>
          <p:nvPr>
            <p:ph type="body" sz="quarter" idx="3"/>
          </p:nvPr>
        </p:nvSpPr>
        <p:spPr bwMode="auto">
          <a:xfrm>
            <a:off x="914400" y="4343400"/>
            <a:ext cx="5029200" cy="4114800"/>
          </a:xfrm>
          <a:prstGeom prst="rect">
            <a:avLst/>
          </a:prstGeom>
          <a:noFill/>
          <a:ln w="9525">
            <a:noFill/>
            <a:miter lim="800000"/>
          </a:ln>
          <a:effectLst/>
        </p:spPr>
        <p:txBody>
          <a:bodyPr numCol="1" compatLnSpc="1">
            <a:prstTxWarp prst="textNoShape">
              <a:avLst/>
            </a:prstTxWarp>
            <a:noAutofit/>
          </a:bodyPr>
          <a:lstStyle>
            <a:lvl1pPr marL="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3078" name="Rectangle 1030"/>
          <p:cNvSpPr>
            <a:spLocks noGrp="1" noChangeArrowheads="1"/>
          </p:cNvSpPr>
          <p:nvPr>
            <p:ph type="ftr" sz="quarter" idx="4"/>
          </p:nvPr>
        </p:nvSpPr>
        <p:spPr bwMode="auto">
          <a:xfrm>
            <a:off x="0" y="8686800"/>
            <a:ext cx="2971800" cy="457200"/>
          </a:xfrm>
          <a:prstGeom prst="rect">
            <a:avLst/>
          </a:prstGeom>
          <a:noFill/>
          <a:ln w="9525">
            <a:noFill/>
            <a:miter lim="800000"/>
          </a:ln>
          <a:effectLst/>
        </p:spPr>
        <p:txBody>
          <a:bodyPr numCol="1" anchor="b" anchorCtr="0" compatLnSpc="1">
            <a:prstTxWarp prst="textNoShape">
              <a:avLst/>
            </a:prstTxWarp>
            <a:noAutofit/>
          </a:bodyPr>
          <a:lstStyle>
            <a:defPPr>
              <a:defRPr lang="zh-CN"/>
            </a:defPPr>
            <a:lvl1pPr marL="0" indent="0" algn="l" defTabSz="914400" rtl="0" eaLnBrk="1" fontAlgn="base" hangingPunct="1">
              <a:lnSpc>
                <a:spcPct val="100000"/>
              </a:lnSpc>
              <a:spcBef>
                <a:spcPct val="5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lvl="0" indent="0" eaLnBrk="1" hangingPunct="1">
              <a:spcBef>
                <a:spcPct val="50000"/>
              </a:spcBef>
            </a:pPr>
            <a:endParaRPr lang="en-US" altLang="zh-CN" sz="1200"/>
          </a:p>
        </p:txBody>
      </p:sp>
      <p:sp>
        <p:nvSpPr>
          <p:cNvPr id="3079" name="Rectangle 1031"/>
          <p:cNvSpPr>
            <a:spLocks noGrp="1" noChangeArrowheads="1"/>
          </p:cNvSpPr>
          <p:nvPr>
            <p:ph type="sldNum" sz="quarter" idx="5"/>
          </p:nvPr>
        </p:nvSpPr>
        <p:spPr bwMode="auto">
          <a:xfrm>
            <a:off x="3886200" y="8686800"/>
            <a:ext cx="2971800" cy="457200"/>
          </a:xfrm>
          <a:prstGeom prst="rect">
            <a:avLst/>
          </a:prstGeom>
          <a:noFill/>
          <a:ln w="9525">
            <a:noFill/>
            <a:miter lim="800000"/>
          </a:ln>
          <a:effectLst/>
        </p:spPr>
        <p:txBody>
          <a:bodyPr numCol="1" anchor="b" anchorCtr="0" compatLnSpc="1">
            <a:prstTxWarp prst="textNoShape">
              <a:avLst/>
            </a:prstTxWarp>
            <a:noAutofit/>
          </a:bodyPr>
          <a:lstStyle>
            <a:defPPr>
              <a:defRPr lang="zh-CN"/>
            </a:defPPr>
            <a:lvl1pPr marL="0" indent="0" algn="r" defTabSz="914400" rtl="0" eaLnBrk="1" fontAlgn="base" hangingPunct="1">
              <a:lnSpc>
                <a:spcPct val="100000"/>
              </a:lnSpc>
              <a:spcBef>
                <a:spcPct val="5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lvl="0" indent="0" algn="r" eaLnBrk="1" hangingPunct="1">
              <a:spcBef>
                <a:spcPct val="50000"/>
              </a:spcBef>
            </a:pPr>
            <a:fld id="{EC9EB5AC-2D83-4209-A4A9-D79BCD9F9496}" type="slidenum">
              <a:rPr lang="en-US" altLang="zh-CN" sz="1200"/>
              <a:t>*</a:t>
            </a:fld>
            <a:endParaRPr lang="en-US" altLang="zh-CN" sz="1200"/>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5122" name="Rectangle 1031"/>
          <p:cNvSpPr>
            <a:spLocks noGrp="1"/>
          </p:cNvSpPr>
          <p:nvPr>
            <p:ph type="sldNum"/>
          </p:nvPr>
        </p:nvSpPr>
        <p:spPr>
          <a:xfrm>
            <a:off x="3886200" y="8686800"/>
            <a:ext cx="2971800" cy="457200"/>
          </a:xfrm>
          <a:prstGeom prst="rect">
            <a:avLst/>
          </a:prstGeom>
          <a:noFill/>
          <a:ln>
            <a:noFill/>
            <a:miter lim="800000"/>
          </a:ln>
        </p:spPr>
        <p:txBody>
          <a:bodyPr anchor="b" anchorCtr="0">
            <a:noAutofit/>
          </a:bodyPr>
          <a:lstStyle>
            <a:lvl1pPr marL="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5pPr>
          </a:lstStyle>
          <a:p>
            <a:pPr marL="0" lvl="0" indent="0" algn="r" eaLnBrk="1" hangingPunct="1">
              <a:spcBef>
                <a:spcPct val="50000"/>
              </a:spcBef>
            </a:pPr>
            <a:fld id="{41235417-175A-42F9-B558-757B90BFCE02}" type="slidenum">
              <a:rPr lang="en-US" altLang="zh-CN"/>
              <a:t>1</a:t>
            </a:fld>
            <a:endParaRPr lang="en-US" altLang="zh-CN"/>
          </a:p>
        </p:txBody>
      </p:sp>
      <p:sp>
        <p:nvSpPr>
          <p:cNvPr id="5123" name="Rectangle 2"/>
          <p:cNvSpPr>
            <a:spLocks noTextEdit="1"/>
          </p:cNvSpPr>
          <p:nvPr>
            <p:ph type="sldImg" idx="2"/>
          </p:nvPr>
        </p:nvSpPr>
        <p:spPr>
          <a:xfrm>
            <a:off x="1143000" y="685800"/>
            <a:ext cx="4572000" cy="3429000"/>
          </a:xfrm>
          <a:noFill/>
          <a:ln>
            <a:miter lim="800000"/>
          </a:ln>
        </p:spPr>
      </p:sp>
      <p:sp>
        <p:nvSpPr>
          <p:cNvPr id="5124" name="Rectangle 3"/>
          <p:cNvSpPr>
            <a:spLocks noGrp="1"/>
          </p:cNvSpPr>
          <p:nvPr>
            <p:ph type="body" idx="3"/>
          </p:nvPr>
        </p:nvSpPr>
        <p:spPr>
          <a:xfrm>
            <a:off x="914400" y="4343400"/>
            <a:ext cx="5029200" cy="4114800"/>
          </a:xfrm>
          <a:noFill/>
          <a:ln w="9525">
            <a:noFill/>
            <a:miter lim="800000"/>
          </a:ln>
        </p:spPr>
        <p:txBody>
          <a:bodyPr wrap="square" lIns="91440" tIns="45720" rIns="91440" bIns="45720" anchor="t" anchorCtr="0">
            <a:noAutofit/>
          </a:bodyPr>
          <a:lstStyle>
            <a:lvl1pPr marL="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1" lang="zh-CN" altLang="en-US" sz="1200" b="0" i="0" u="none" baseline="0">
                <a:solidFill>
                  <a:schemeClr val="tx1"/>
                </a:solidFill>
                <a:effectLst/>
                <a:latin typeface="Times New Roman" pitchFamily="18" charset="0"/>
                <a:ea typeface="宋体" pitchFamily="2" charset="-122"/>
              </a:defRPr>
            </a:lvl5pPr>
          </a:lstStyle>
          <a:p>
            <a:pPr marL="0" lvl="0" indent="0" eaLnBrk="1" hangingPunct="1"/>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cSld name="标题幻灯片">
    <p:bg>
      <p:bgPr>
        <a:solidFill>
          <a:schemeClr val="bg1"/>
        </a:solidFill>
      </p:bgPr>
    </p:bg>
    <p:spTree>
      <p:nvGrpSpPr>
        <p:cNvPr id="1" name=""/>
        <p:cNvGrpSpPr/>
        <p:nvPr/>
      </p:nvGrpSpPr>
      <p:grpSpPr/>
      <p:grpSp>
        <p:nvGrpSpPr>
          <p:cNvPr id="2050" name="Group 1026"/>
          <p:cNvGrpSpPr/>
          <p:nvPr/>
        </p:nvGrpSpPr>
        <p:grpSpPr>
          <a:xfrm>
            <a:off x="457200" y="998538"/>
            <a:ext cx="8153400" cy="1600200"/>
            <a:chOff x="288" y="629"/>
            <a:chExt cx="5136" cy="1008"/>
          </a:xfrm>
        </p:grpSpPr>
        <p:sp>
          <p:nvSpPr>
            <p:cNvPr id="2056" name="Arc 1027"/>
            <p:cNvSpPr/>
            <p:nvPr/>
          </p:nvSpPr>
          <p:spPr bwMode="auto">
            <a:xfrm>
              <a:off x="3621" y="629"/>
              <a:ext cx="1803" cy="1008"/>
            </a:xfrm>
            <a:custGeom>
              <a:cxnLst>
                <a:cxn ang="0">
                  <a:pos x="0" y="0"/>
                </a:cxn>
                <a:cxn ang="0">
                  <a:pos x="0" y="0"/>
                </a:cxn>
                <a:cxn ang="0">
                  <a:pos x="0" y="0"/>
                </a:cxn>
              </a:cxnLst>
              <a:rect l="l" t="t" r="r" b="b"/>
              <a:pathLst>
                <a:path w="21600" h="43200" fill="none">
                  <a:moveTo>
                    <a:pt x="-1" y="0"/>
                  </a:moveTo>
                  <a:cubicBezTo>
                    <a:pt x="11929" y="0"/>
                    <a:pt x="21600" y="9670"/>
                    <a:pt x="21600" y="21600"/>
                  </a:cubicBezTo>
                  <a:cubicBezTo>
                    <a:pt x="21600" y="33529"/>
                    <a:pt x="11929" y="43199"/>
                    <a:pt x="0" y="43200"/>
                  </a:cubicBezTo>
                </a:path>
                <a:path w="21600" h="43200" stroke="0">
                  <a:moveTo>
                    <a:pt x="-1" y="0"/>
                  </a:moveTo>
                  <a:cubicBezTo>
                    <a:pt x="11929" y="0"/>
                    <a:pt x="21600" y="9670"/>
                    <a:pt x="21600" y="21600"/>
                  </a:cubicBezTo>
                  <a:cubicBezTo>
                    <a:pt x="21600" y="33529"/>
                    <a:pt x="11929" y="43199"/>
                    <a:pt x="0" y="43200"/>
                  </a:cubicBezTo>
                  <a:lnTo>
                    <a:pt x="0" y="21600"/>
                  </a:lnTo>
                  <a:lnTo>
                    <a:pt x="-1" y="0"/>
                  </a:lnTo>
                  <a:close/>
                </a:path>
              </a:pathLst>
            </a:custGeom>
            <a:gradFill rotWithShape="0">
              <a:gsLst>
                <a:gs pos="0">
                  <a:schemeClr val="bg1"/>
                </a:gs>
                <a:gs pos="100000">
                  <a:srgbClr val="663300"/>
                </a:gs>
              </a:gsLst>
              <a:lin ang="0" scaled="1"/>
            </a:gradFill>
            <a:ln w="9525">
              <a:noFill/>
              <a:round/>
              <a:headEnd type="none" w="sm" len="sm"/>
              <a:tailEnd type="none" w="sm" len="sm"/>
            </a:ln>
          </p:spPr>
        </p:sp>
        <p:sp>
          <p:nvSpPr>
            <p:cNvPr id="2057" name="Arc 1028"/>
            <p:cNvSpPr/>
            <p:nvPr/>
          </p:nvSpPr>
          <p:spPr bwMode="auto">
            <a:xfrm>
              <a:off x="3575" y="733"/>
              <a:ext cx="1803" cy="800"/>
            </a:xfrm>
            <a:custGeom>
              <a:cxnLst>
                <a:cxn ang="0">
                  <a:pos x="0" y="0"/>
                </a:cxn>
                <a:cxn ang="0">
                  <a:pos x="0" y="0"/>
                </a:cxn>
                <a:cxn ang="0">
                  <a:pos x="0" y="0"/>
                </a:cxn>
              </a:cxnLst>
              <a:rect l="l" t="t" r="r" b="b"/>
              <a:pathLst>
                <a:path w="21600" h="43200" fill="none">
                  <a:moveTo>
                    <a:pt x="-1" y="0"/>
                  </a:moveTo>
                  <a:cubicBezTo>
                    <a:pt x="11929" y="0"/>
                    <a:pt x="21600" y="9670"/>
                    <a:pt x="21600" y="21600"/>
                  </a:cubicBezTo>
                  <a:cubicBezTo>
                    <a:pt x="21600" y="33529"/>
                    <a:pt x="11929" y="43199"/>
                    <a:pt x="0" y="43200"/>
                  </a:cubicBezTo>
                </a:path>
                <a:path w="21600" h="43200" stroke="0">
                  <a:moveTo>
                    <a:pt x="-1" y="0"/>
                  </a:moveTo>
                  <a:cubicBezTo>
                    <a:pt x="11929" y="0"/>
                    <a:pt x="21600" y="9670"/>
                    <a:pt x="21600" y="21600"/>
                  </a:cubicBezTo>
                  <a:cubicBezTo>
                    <a:pt x="21600" y="33529"/>
                    <a:pt x="11929" y="43199"/>
                    <a:pt x="0" y="43200"/>
                  </a:cubicBezTo>
                  <a:lnTo>
                    <a:pt x="0" y="21600"/>
                  </a:lnTo>
                  <a:lnTo>
                    <a:pt x="-1" y="0"/>
                  </a:lnTo>
                  <a:close/>
                </a:path>
              </a:pathLst>
            </a:custGeom>
            <a:gradFill rotWithShape="0">
              <a:gsLst>
                <a:gs pos="0">
                  <a:schemeClr val="bg1"/>
                </a:gs>
                <a:gs pos="100000">
                  <a:srgbClr val="894400"/>
                </a:gs>
              </a:gsLst>
              <a:lin ang="0" scaled="1"/>
            </a:gradFill>
            <a:ln w="9525">
              <a:noFill/>
              <a:round/>
              <a:headEnd type="none" w="sm" len="sm"/>
              <a:tailEnd type="none" w="sm" len="sm"/>
            </a:ln>
          </p:spPr>
        </p:sp>
        <p:sp>
          <p:nvSpPr>
            <p:cNvPr id="2058" name="Arc 1029"/>
            <p:cNvSpPr/>
            <p:nvPr/>
          </p:nvSpPr>
          <p:spPr bwMode="auto">
            <a:xfrm>
              <a:off x="3548" y="872"/>
              <a:ext cx="1802" cy="522"/>
            </a:xfrm>
            <a:custGeom>
              <a:cxnLst>
                <a:cxn ang="0">
                  <a:pos x="0" y="0"/>
                </a:cxn>
                <a:cxn ang="0">
                  <a:pos x="0" y="0"/>
                </a:cxn>
                <a:cxn ang="0">
                  <a:pos x="0" y="0"/>
                </a:cxn>
              </a:cxnLst>
              <a:rect l="l" t="t" r="r" b="b"/>
              <a:pathLst>
                <a:path w="21600" h="43200" fill="none">
                  <a:moveTo>
                    <a:pt x="-1" y="0"/>
                  </a:moveTo>
                  <a:cubicBezTo>
                    <a:pt x="11929" y="0"/>
                    <a:pt x="21600" y="9670"/>
                    <a:pt x="21600" y="21600"/>
                  </a:cubicBezTo>
                  <a:cubicBezTo>
                    <a:pt x="21600" y="33529"/>
                    <a:pt x="11929" y="43199"/>
                    <a:pt x="0" y="43200"/>
                  </a:cubicBezTo>
                </a:path>
                <a:path w="21600" h="43200" stroke="0">
                  <a:moveTo>
                    <a:pt x="-1" y="0"/>
                  </a:moveTo>
                  <a:cubicBezTo>
                    <a:pt x="11929" y="0"/>
                    <a:pt x="21600" y="9670"/>
                    <a:pt x="21600" y="21600"/>
                  </a:cubicBezTo>
                  <a:cubicBezTo>
                    <a:pt x="21600" y="33529"/>
                    <a:pt x="11929" y="43199"/>
                    <a:pt x="0" y="43200"/>
                  </a:cubicBezTo>
                  <a:lnTo>
                    <a:pt x="0" y="21600"/>
                  </a:lnTo>
                  <a:lnTo>
                    <a:pt x="-1" y="0"/>
                  </a:lnTo>
                  <a:close/>
                </a:path>
              </a:pathLst>
            </a:custGeom>
            <a:gradFill rotWithShape="0">
              <a:gsLst>
                <a:gs pos="0">
                  <a:schemeClr val="bg1"/>
                </a:gs>
                <a:gs pos="100000">
                  <a:srgbClr val="B75B00"/>
                </a:gs>
              </a:gsLst>
              <a:lin ang="0" scaled="1"/>
            </a:gradFill>
            <a:ln w="9525">
              <a:noFill/>
              <a:round/>
              <a:headEnd type="none" w="sm" len="sm"/>
              <a:tailEnd type="none" w="sm" len="sm"/>
            </a:ln>
          </p:spPr>
        </p:sp>
        <p:sp>
          <p:nvSpPr>
            <p:cNvPr id="2059" name="AutoShape 1030"/>
            <p:cNvSpPr>
              <a:spLocks noChangeArrowheads="1"/>
            </p:cNvSpPr>
            <p:nvPr/>
          </p:nvSpPr>
          <p:spPr bwMode="auto">
            <a:xfrm>
              <a:off x="288" y="1076"/>
              <a:ext cx="4988" cy="104"/>
            </a:xfrm>
            <a:prstGeom prst="roundRect">
              <a:avLst>
                <a:gd name="adj" fmla="val 49995"/>
              </a:avLst>
            </a:prstGeom>
            <a:gradFill rotWithShape="0">
              <a:gsLst>
                <a:gs pos="0">
                  <a:srgbClr val="000000"/>
                </a:gs>
                <a:gs pos="20000">
                  <a:srgbClr val="000040"/>
                </a:gs>
                <a:gs pos="50000">
                  <a:srgbClr val="400040"/>
                </a:gs>
                <a:gs pos="75000">
                  <a:srgbClr val="8F0040"/>
                </a:gs>
                <a:gs pos="89999">
                  <a:srgbClr val="F27300"/>
                </a:gs>
                <a:gs pos="100000">
                  <a:srgbClr val="FFBF00"/>
                </a:gs>
              </a:gsLst>
              <a:lin ang="0" scaled="1"/>
            </a:gradFill>
            <a:ln>
              <a:noFill/>
            </a:ln>
          </p:spPr>
          <p:txBody>
            <a:bodyPr>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vl6pPr marL="25146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6pPr>
              <a:lvl7pPr marL="29718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7pPr>
              <a:lvl8pPr marL="34290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8pPr>
              <a:lvl9pPr marL="38862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9pPr>
            </a:lstStyle>
            <a:p>
              <a:pPr marL="0" lvl="0" indent="0" eaLnBrk="1" hangingPunct="1"/>
              <a:endParaRPr lang="zh-CN" altLang="zh-CN"/>
            </a:p>
          </p:txBody>
        </p:sp>
      </p:grpSp>
      <p:sp>
        <p:nvSpPr>
          <p:cNvPr id="7175" name="Rectangle 1031"/>
          <p:cNvSpPr>
            <a:spLocks noGrp="1" noChangeArrowheads="1"/>
          </p:cNvSpPr>
          <p:nvPr>
            <p:ph type="ctrTitle"/>
          </p:nvPr>
        </p:nvSpPr>
        <p:spPr>
          <a:xfrm>
            <a:off x="685800" y="2286000"/>
            <a:ext cx="7772400" cy="1143000"/>
          </a:xfrm>
        </p:spPr>
        <p:txBody>
          <a:bodyPr/>
          <a:lstStyle>
            <a:lvl1pPr>
              <a:defRPr/>
            </a:lvl1pPr>
          </a:lstStyle>
          <a:p>
            <a:r>
              <a:rPr lang="zh-CN" altLang="en-US"/>
              <a:t>单击此处编辑母版标题样式</a:t>
            </a:r>
            <a:endParaRPr lang="zh-CN" altLang="zh-CN"/>
          </a:p>
        </p:txBody>
      </p:sp>
      <p:sp>
        <p:nvSpPr>
          <p:cNvPr id="7176" name="Rectangle 1032"/>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zh-CN" altLang="en-US"/>
              <a:t>单击此处编辑母版副标题样式</a:t>
            </a:r>
          </a:p>
        </p:txBody>
      </p:sp>
      <p:sp>
        <p:nvSpPr>
          <p:cNvPr id="2053" name="Rectangle 1033"/>
          <p:cNvSpPr>
            <a:spLocks noGrp="1" noChangeArrowheads="1"/>
          </p:cNvSpPr>
          <p:nvPr>
            <p:ph type="dt" sz="half" idx="10"/>
          </p:nvPr>
        </p:nvSpPr>
        <p:spPr bwMode="auto">
          <a:xfrm>
            <a:off x="685800" y="6248400"/>
            <a:ext cx="1905000" cy="457200"/>
          </a:xfrm>
          <a:prstGeom prst="rect">
            <a:avLst/>
          </a:prstGeom>
          <a:ln w="12700" cap="sq">
            <a:miter lim="800000"/>
            <a:headEnd type="none" w="sm" len="sm"/>
            <a:tailEnd type="none" w="sm" len="sm"/>
          </a:ln>
        </p:spPr>
        <p:txBody>
          <a:bodyPr numCol="1" compatLnSpc="1">
            <a:prstTxWarp prst="textNoShape">
              <a:avLst/>
            </a:prstTxWarp>
            <a:noAutofit/>
          </a:bodyPr>
          <a:lstStyle>
            <a:defPPr>
              <a:defRPr lang="zh-CN"/>
            </a:defPPr>
            <a:lvl1pPr marL="0" indent="0" algn="l" defTabSz="914400" rtl="0" eaLnBrk="1" fontAlgn="base" hangingPunct="1">
              <a:lnSpc>
                <a:spcPct val="100000"/>
              </a:lnSpc>
              <a:spcBef>
                <a:spcPct val="50000"/>
              </a:spcBef>
              <a:spcAft>
                <a:spcPct val="0"/>
              </a:spcAft>
              <a:buClrTx/>
              <a:buSzTx/>
              <a:buFontTx/>
              <a:buNone/>
              <a:defRPr kumimoji="1" lang="zh-CN" altLang="en-US" sz="1400" b="0" i="0" u="none" baseline="0">
                <a:solidFill>
                  <a:srgbClr val="FFFFCC"/>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lvl="0" indent="0" eaLnBrk="1" hangingPunct="1">
              <a:spcBef>
                <a:spcPct val="50000"/>
              </a:spcBef>
            </a:pPr>
            <a:endParaRPr lang="en-US" altLang="zh-CN" sz="1400">
              <a:solidFill>
                <a:srgbClr val="FFFFCC"/>
              </a:solidFill>
            </a:endParaRPr>
          </a:p>
        </p:txBody>
      </p:sp>
      <p:sp>
        <p:nvSpPr>
          <p:cNvPr id="2054" name="Rectangle 1034"/>
          <p:cNvSpPr>
            <a:spLocks noGrp="1" noChangeArrowheads="1"/>
          </p:cNvSpPr>
          <p:nvPr>
            <p:ph type="ftr" sz="quarter" idx="11"/>
          </p:nvPr>
        </p:nvSpPr>
        <p:spPr bwMode="auto">
          <a:xfrm>
            <a:off x="3124200" y="6248400"/>
            <a:ext cx="2895600" cy="457200"/>
          </a:xfrm>
          <a:prstGeom prst="rect">
            <a:avLst/>
          </a:prstGeom>
          <a:ln w="12700" cap="sq">
            <a:miter lim="800000"/>
            <a:headEnd type="none" w="sm" len="sm"/>
            <a:tailEnd type="none" w="sm" len="sm"/>
          </a:ln>
        </p:spPr>
        <p:txBody>
          <a:bodyPr numCol="1" compatLnSpc="1">
            <a:prstTxWarp prst="textNoShape">
              <a:avLst/>
            </a:prstTxWarp>
            <a:noAutofit/>
          </a:bodyPr>
          <a:lstStyle>
            <a:defPPr>
              <a:defRPr lang="zh-CN"/>
            </a:defPPr>
            <a:lvl1pPr marL="0" indent="0" algn="ctr" defTabSz="914400" rtl="0" eaLnBrk="1" fontAlgn="base" hangingPunct="1">
              <a:lnSpc>
                <a:spcPct val="100000"/>
              </a:lnSpc>
              <a:spcBef>
                <a:spcPct val="50000"/>
              </a:spcBef>
              <a:spcAft>
                <a:spcPct val="0"/>
              </a:spcAft>
              <a:buClrTx/>
              <a:buSzTx/>
              <a:buFontTx/>
              <a:buNone/>
              <a:defRPr kumimoji="1" lang="zh-CN" altLang="en-US" sz="1400" b="0" i="0" u="none" baseline="0">
                <a:solidFill>
                  <a:srgbClr val="FFFFCC"/>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lvl="0" indent="0" algn="ctr" eaLnBrk="1" hangingPunct="1">
              <a:spcBef>
                <a:spcPct val="50000"/>
              </a:spcBef>
            </a:pPr>
            <a:endParaRPr lang="en-US" altLang="zh-CN" sz="1400">
              <a:solidFill>
                <a:srgbClr val="FFFFCC"/>
              </a:solidFill>
            </a:endParaRPr>
          </a:p>
        </p:txBody>
      </p:sp>
      <p:sp>
        <p:nvSpPr>
          <p:cNvPr id="2055" name="Rectangle 1035"/>
          <p:cNvSpPr>
            <a:spLocks noGrp="1" noChangeArrowheads="1"/>
          </p:cNvSpPr>
          <p:nvPr>
            <p:ph type="sldNum" sz="quarter" idx="12"/>
          </p:nvPr>
        </p:nvSpPr>
        <p:spPr bwMode="auto">
          <a:xfrm>
            <a:off x="6553200" y="6248400"/>
            <a:ext cx="1905000" cy="457200"/>
          </a:xfrm>
          <a:prstGeom prst="rect">
            <a:avLst/>
          </a:prstGeom>
          <a:ln w="12700" cap="sq">
            <a:miter lim="800000"/>
            <a:headEnd type="none" w="sm" len="sm"/>
            <a:tailEnd type="none" w="sm" len="sm"/>
          </a:ln>
        </p:spPr>
        <p:txBody>
          <a:bodyPr numCol="1" compatLnSpc="1">
            <a:prstTxWarp prst="textNoShape">
              <a:avLst/>
            </a:prstTxWarp>
            <a:noAutofit/>
          </a:bodyPr>
          <a:lstStyle>
            <a:defPPr>
              <a:defRPr lang="zh-CN"/>
            </a:defPPr>
            <a:lvl1pPr marL="0" indent="0" algn="r" defTabSz="914400" rtl="0" eaLnBrk="1" fontAlgn="base" hangingPunct="1">
              <a:lnSpc>
                <a:spcPct val="100000"/>
              </a:lnSpc>
              <a:spcBef>
                <a:spcPct val="50000"/>
              </a:spcBef>
              <a:spcAft>
                <a:spcPct val="0"/>
              </a:spcAft>
              <a:buClrTx/>
              <a:buSzTx/>
              <a:buFontTx/>
              <a:buNone/>
              <a:defRPr kumimoji="1" lang="zh-CN" altLang="en-US" sz="1400" b="0" i="0" u="none" baseline="0">
                <a:solidFill>
                  <a:srgbClr val="FFFFCC"/>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lvl="0" indent="0" algn="r" eaLnBrk="1" hangingPunct="1">
              <a:spcBef>
                <a:spcPct val="50000"/>
              </a:spcBef>
            </a:pPr>
            <a:fld id="{AE189BD3-A2E6-49D4-9A0E-CB1E86700924}" type="slidenum">
              <a:rPr lang="en-US" altLang="zh-CN" sz="1400">
                <a:solidFill>
                  <a:srgbClr val="FFFFCC"/>
                </a:solidFill>
              </a:rPr>
              <a:t>*</a:t>
            </a:fld>
            <a:endParaRPr lang="en-US" altLang="zh-CN" sz="1400">
              <a:solidFill>
                <a:srgbClr val="FFFFCC"/>
              </a:solidFill>
            </a:endParaRP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a:t>单击此处编辑母版文本样式</a:t>
            </a:r>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85800" y="1981200"/>
            <a:ext cx="38100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981200"/>
            <a:ext cx="3810000" cy="3962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612775"/>
            <a:ext cx="5486400" cy="4114800"/>
          </a:xfrm>
        </p:spPr>
        <p:txBody>
          <a:bodyPr vert="horz" wrap="square" lIns="92075" tIns="46038" rIns="92075" bIns="46038" numCol="1" anchor="t" anchorCtr="0" compatLnSpc="1">
            <a:prstTxWarp prst="textNoShape">
              <a:avLst/>
            </a:prstTxWarp>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
                <a:schemeClr val="tx2"/>
              </a:buClr>
              <a:buSzTx/>
              <a:buFontTx/>
              <a:buNone/>
              <a:defRPr/>
            </a:pPr>
            <a:endParaRPr kumimoji="1"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515100" y="381000"/>
            <a:ext cx="1943100" cy="55626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85800" y="381000"/>
            <a:ext cx="5676900" cy="55626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grpSp>
        <p:nvGrpSpPr>
          <p:cNvPr id="1026" name="Group 2"/>
          <p:cNvGrpSpPr/>
          <p:nvPr/>
        </p:nvGrpSpPr>
        <p:grpSpPr>
          <a:xfrm>
            <a:off x="457200" y="998538"/>
            <a:ext cx="8153400" cy="1600200"/>
            <a:chOff x="288" y="629"/>
            <a:chExt cx="5136" cy="1008"/>
          </a:xfrm>
        </p:grpSpPr>
        <p:sp>
          <p:nvSpPr>
            <p:cNvPr id="1030" name="Arc 3"/>
            <p:cNvSpPr/>
            <p:nvPr/>
          </p:nvSpPr>
          <p:spPr bwMode="auto">
            <a:xfrm>
              <a:off x="3621" y="629"/>
              <a:ext cx="1803" cy="1008"/>
            </a:xfrm>
            <a:custGeom>
              <a:cxnLst>
                <a:cxn ang="0">
                  <a:pos x="0" y="0"/>
                </a:cxn>
                <a:cxn ang="0">
                  <a:pos x="0" y="0"/>
                </a:cxn>
                <a:cxn ang="0">
                  <a:pos x="0" y="0"/>
                </a:cxn>
              </a:cxnLst>
              <a:rect l="l" t="t" r="r" b="b"/>
              <a:pathLst>
                <a:path w="21600" h="43200" fill="none">
                  <a:moveTo>
                    <a:pt x="-1" y="0"/>
                  </a:moveTo>
                  <a:cubicBezTo>
                    <a:pt x="11929" y="0"/>
                    <a:pt x="21600" y="9670"/>
                    <a:pt x="21600" y="21600"/>
                  </a:cubicBezTo>
                  <a:cubicBezTo>
                    <a:pt x="21600" y="33529"/>
                    <a:pt x="11929" y="43199"/>
                    <a:pt x="0" y="43200"/>
                  </a:cubicBezTo>
                </a:path>
                <a:path w="21600" h="43200" stroke="0">
                  <a:moveTo>
                    <a:pt x="-1" y="0"/>
                  </a:moveTo>
                  <a:cubicBezTo>
                    <a:pt x="11929" y="0"/>
                    <a:pt x="21600" y="9670"/>
                    <a:pt x="21600" y="21600"/>
                  </a:cubicBezTo>
                  <a:cubicBezTo>
                    <a:pt x="21600" y="33529"/>
                    <a:pt x="11929" y="43199"/>
                    <a:pt x="0" y="43200"/>
                  </a:cubicBezTo>
                  <a:lnTo>
                    <a:pt x="0" y="21600"/>
                  </a:lnTo>
                  <a:lnTo>
                    <a:pt x="-1" y="0"/>
                  </a:lnTo>
                  <a:close/>
                </a:path>
              </a:pathLst>
            </a:custGeom>
            <a:gradFill rotWithShape="0">
              <a:gsLst>
                <a:gs pos="0">
                  <a:schemeClr val="bg1"/>
                </a:gs>
                <a:gs pos="100000">
                  <a:srgbClr val="663300"/>
                </a:gs>
              </a:gsLst>
              <a:lin ang="0" scaled="1"/>
            </a:gradFill>
            <a:ln w="9525">
              <a:noFill/>
              <a:round/>
              <a:headEnd type="none" w="sm" len="sm"/>
              <a:tailEnd type="none" w="sm" len="sm"/>
            </a:ln>
          </p:spPr>
        </p:sp>
        <p:sp>
          <p:nvSpPr>
            <p:cNvPr id="1031" name="Arc 4"/>
            <p:cNvSpPr/>
            <p:nvPr/>
          </p:nvSpPr>
          <p:spPr bwMode="auto">
            <a:xfrm>
              <a:off x="3575" y="733"/>
              <a:ext cx="1803" cy="800"/>
            </a:xfrm>
            <a:custGeom>
              <a:cxnLst>
                <a:cxn ang="0">
                  <a:pos x="0" y="0"/>
                </a:cxn>
                <a:cxn ang="0">
                  <a:pos x="0" y="0"/>
                </a:cxn>
                <a:cxn ang="0">
                  <a:pos x="0" y="0"/>
                </a:cxn>
              </a:cxnLst>
              <a:rect l="l" t="t" r="r" b="b"/>
              <a:pathLst>
                <a:path w="21600" h="43200" fill="none">
                  <a:moveTo>
                    <a:pt x="-1" y="0"/>
                  </a:moveTo>
                  <a:cubicBezTo>
                    <a:pt x="11929" y="0"/>
                    <a:pt x="21600" y="9670"/>
                    <a:pt x="21600" y="21600"/>
                  </a:cubicBezTo>
                  <a:cubicBezTo>
                    <a:pt x="21600" y="33529"/>
                    <a:pt x="11929" y="43199"/>
                    <a:pt x="0" y="43200"/>
                  </a:cubicBezTo>
                </a:path>
                <a:path w="21600" h="43200" stroke="0">
                  <a:moveTo>
                    <a:pt x="-1" y="0"/>
                  </a:moveTo>
                  <a:cubicBezTo>
                    <a:pt x="11929" y="0"/>
                    <a:pt x="21600" y="9670"/>
                    <a:pt x="21600" y="21600"/>
                  </a:cubicBezTo>
                  <a:cubicBezTo>
                    <a:pt x="21600" y="33529"/>
                    <a:pt x="11929" y="43199"/>
                    <a:pt x="0" y="43200"/>
                  </a:cubicBezTo>
                  <a:lnTo>
                    <a:pt x="0" y="21600"/>
                  </a:lnTo>
                  <a:lnTo>
                    <a:pt x="-1" y="0"/>
                  </a:lnTo>
                  <a:close/>
                </a:path>
              </a:pathLst>
            </a:custGeom>
            <a:gradFill rotWithShape="0">
              <a:gsLst>
                <a:gs pos="0">
                  <a:schemeClr val="bg1"/>
                </a:gs>
                <a:gs pos="100000">
                  <a:srgbClr val="894400"/>
                </a:gs>
              </a:gsLst>
              <a:lin ang="0" scaled="1"/>
            </a:gradFill>
            <a:ln w="9525">
              <a:noFill/>
              <a:round/>
              <a:headEnd type="none" w="sm" len="sm"/>
              <a:tailEnd type="none" w="sm" len="sm"/>
            </a:ln>
          </p:spPr>
        </p:sp>
        <p:sp>
          <p:nvSpPr>
            <p:cNvPr id="1032" name="Arc 5"/>
            <p:cNvSpPr/>
            <p:nvPr/>
          </p:nvSpPr>
          <p:spPr bwMode="auto">
            <a:xfrm>
              <a:off x="3548" y="872"/>
              <a:ext cx="1802" cy="522"/>
            </a:xfrm>
            <a:custGeom>
              <a:cxnLst>
                <a:cxn ang="0">
                  <a:pos x="0" y="0"/>
                </a:cxn>
                <a:cxn ang="0">
                  <a:pos x="0" y="0"/>
                </a:cxn>
                <a:cxn ang="0">
                  <a:pos x="0" y="0"/>
                </a:cxn>
              </a:cxnLst>
              <a:rect l="l" t="t" r="r" b="b"/>
              <a:pathLst>
                <a:path w="21600" h="43200" fill="none">
                  <a:moveTo>
                    <a:pt x="-1" y="0"/>
                  </a:moveTo>
                  <a:cubicBezTo>
                    <a:pt x="11929" y="0"/>
                    <a:pt x="21600" y="9670"/>
                    <a:pt x="21600" y="21600"/>
                  </a:cubicBezTo>
                  <a:cubicBezTo>
                    <a:pt x="21600" y="33529"/>
                    <a:pt x="11929" y="43199"/>
                    <a:pt x="0" y="43200"/>
                  </a:cubicBezTo>
                </a:path>
                <a:path w="21600" h="43200" stroke="0">
                  <a:moveTo>
                    <a:pt x="-1" y="0"/>
                  </a:moveTo>
                  <a:cubicBezTo>
                    <a:pt x="11929" y="0"/>
                    <a:pt x="21600" y="9670"/>
                    <a:pt x="21600" y="21600"/>
                  </a:cubicBezTo>
                  <a:cubicBezTo>
                    <a:pt x="21600" y="33529"/>
                    <a:pt x="11929" y="43199"/>
                    <a:pt x="0" y="43200"/>
                  </a:cubicBezTo>
                  <a:lnTo>
                    <a:pt x="0" y="21600"/>
                  </a:lnTo>
                  <a:lnTo>
                    <a:pt x="-1" y="0"/>
                  </a:lnTo>
                  <a:close/>
                </a:path>
              </a:pathLst>
            </a:custGeom>
            <a:gradFill rotWithShape="0">
              <a:gsLst>
                <a:gs pos="0">
                  <a:schemeClr val="bg1"/>
                </a:gs>
                <a:gs pos="100000">
                  <a:srgbClr val="B75B00"/>
                </a:gs>
              </a:gsLst>
              <a:lin ang="0" scaled="1"/>
            </a:gradFill>
            <a:ln w="9525">
              <a:noFill/>
              <a:round/>
              <a:headEnd type="none" w="sm" len="sm"/>
              <a:tailEnd type="none" w="sm" len="sm"/>
            </a:ln>
          </p:spPr>
        </p:sp>
        <p:sp>
          <p:nvSpPr>
            <p:cNvPr id="1033" name="AutoShape 6"/>
            <p:cNvSpPr>
              <a:spLocks noChangeArrowheads="1"/>
            </p:cNvSpPr>
            <p:nvPr/>
          </p:nvSpPr>
          <p:spPr bwMode="auto">
            <a:xfrm>
              <a:off x="288" y="1076"/>
              <a:ext cx="4988" cy="104"/>
            </a:xfrm>
            <a:prstGeom prst="roundRect">
              <a:avLst>
                <a:gd name="adj" fmla="val 49995"/>
              </a:avLst>
            </a:prstGeom>
            <a:gradFill rotWithShape="0">
              <a:gsLst>
                <a:gs pos="0">
                  <a:srgbClr val="000000"/>
                </a:gs>
                <a:gs pos="20000">
                  <a:srgbClr val="000040"/>
                </a:gs>
                <a:gs pos="50000">
                  <a:srgbClr val="400040"/>
                </a:gs>
                <a:gs pos="75000">
                  <a:srgbClr val="8F0040"/>
                </a:gs>
                <a:gs pos="89999">
                  <a:srgbClr val="F27300"/>
                </a:gs>
                <a:gs pos="100000">
                  <a:srgbClr val="FFBF00"/>
                </a:gs>
              </a:gsLst>
              <a:lin ang="0" scaled="1"/>
            </a:gradFill>
            <a:ln>
              <a:noFill/>
            </a:ln>
          </p:spPr>
          <p:txBody>
            <a:bodyPr>
              <a:no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vl6pPr marL="25146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6pPr>
              <a:lvl7pPr marL="29718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7pPr>
              <a:lvl8pPr marL="34290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8pPr>
              <a:lvl9pPr marL="38862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9pPr>
            </a:lstStyle>
            <a:p>
              <a:pPr marL="0" lvl="0" indent="0" eaLnBrk="1" hangingPunct="1"/>
              <a:endParaRPr lang="zh-CN" altLang="zh-CN"/>
            </a:p>
          </p:txBody>
        </p:sp>
      </p:grpSp>
      <p:sp>
        <p:nvSpPr>
          <p:cNvPr id="1027" name="Rectangle 7"/>
          <p:cNvSpPr>
            <a:spLocks noGrp="1"/>
          </p:cNvSpPr>
          <p:nvPr>
            <p:ph type="title"/>
          </p:nvPr>
        </p:nvSpPr>
        <p:spPr>
          <a:xfrm>
            <a:off x="685800" y="381000"/>
            <a:ext cx="7772400" cy="990600"/>
          </a:xfrm>
          <a:prstGeom prst="rect">
            <a:avLst/>
          </a:prstGeom>
          <a:noFill/>
          <a:ln>
            <a:noFill/>
            <a:miter lim="800000"/>
          </a:ln>
        </p:spPr>
        <p:txBody>
          <a:bodyPr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a:r>
              <a:t>单击此处编辑母版标题样式</a:t>
            </a:r>
          </a:p>
        </p:txBody>
      </p:sp>
      <p:sp>
        <p:nvSpPr>
          <p:cNvPr id="1028" name="Rectangle 8"/>
          <p:cNvSpPr>
            <a:spLocks noGrp="1"/>
          </p:cNvSpPr>
          <p:nvPr>
            <p:ph type="body" idx="1"/>
          </p:nvPr>
        </p:nvSpPr>
        <p:spPr>
          <a:xfrm>
            <a:off x="685800" y="1981200"/>
            <a:ext cx="7772400" cy="3962400"/>
          </a:xfrm>
          <a:prstGeom prst="rect">
            <a:avLst/>
          </a:prstGeom>
          <a:noFill/>
          <a:ln>
            <a:noFill/>
            <a:miter lim="800000"/>
          </a:ln>
        </p:spPr>
        <p:txBody>
          <a:bodyPr lIns="92075" tIns="46038" rIns="92075" bIns="46038">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a:r>
              <a:t>单击此处编辑母版文本样式</a:t>
            </a:r>
          </a:p>
          <a:p>
            <a:pPr lvl="1"/>
            <a:r>
              <a:t>第二级</a:t>
            </a:r>
          </a:p>
          <a:p>
            <a:pPr lvl="2"/>
            <a:r>
              <a:t>第三级</a:t>
            </a:r>
          </a:p>
          <a:p>
            <a:pPr lvl="3"/>
            <a:r>
              <a:t>第四级</a:t>
            </a:r>
          </a:p>
          <a:p>
            <a:pPr lvl="4"/>
            <a:r>
              <a:t>第五级</a:t>
            </a:r>
          </a:p>
        </p:txBody>
      </p:sp>
      <p:sp>
        <p:nvSpPr>
          <p:cNvPr id="1029" name="Rectangle 15"/>
          <p:cNvSpPr>
            <a:spLocks noChangeArrowheads="1"/>
          </p:cNvSpPr>
          <p:nvPr/>
        </p:nvSpPr>
        <p:spPr bwMode="auto">
          <a:xfrm>
            <a:off x="2995613" y="3224213"/>
            <a:ext cx="9144000" cy="0"/>
          </a:xfrm>
          <a:prstGeom prst="rect">
            <a:avLst/>
          </a:prstGeom>
          <a:noFill/>
          <a:ln>
            <a:noFill/>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1pPr>
            <a:lvl2pPr marL="742950" indent="-28575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11430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6002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2057400" indent="-22860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vl6pPr marL="25146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6pPr>
            <a:lvl7pPr marL="29718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7pPr>
            <a:lvl8pPr marL="34290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8pPr>
            <a:lvl9pPr marL="3886200" indent="-228600" algn="ctr" eaLnBrk="0" fontAlgn="base" hangingPunct="0">
              <a:spcBef>
                <a:spcPct val="50000"/>
              </a:spcBef>
              <a:spcAft>
                <a:spcPct val="0"/>
              </a:spcAft>
              <a:defRPr kumimoji="1" lang="zh-CN" altLang="en-US" sz="2400">
                <a:solidFill>
                  <a:schemeClr val="tx1"/>
                </a:solidFill>
                <a:latin typeface="Times New Roman" pitchFamily="18" charset="0"/>
                <a:ea typeface="宋体" pitchFamily="2" charset="-122"/>
              </a:defRPr>
            </a:lvl9pPr>
          </a:lstStyle>
          <a:p>
            <a:pPr marL="0" lvl="0" indent="0" algn="ctr" eaLnBrk="1" hangingPunct="1">
              <a:spcBef>
                <a:spcPct val="50000"/>
              </a:spcBef>
            </a:pPr>
            <a:endParaRPr lang="zh-CN" altLang="en-US"/>
          </a:p>
        </p:txBody>
      </p:sp>
    </p:spTree>
  </p:cSld>
  <p:clrMap bg1="dk2" tx1="lt1" bg2="dk1" tx2="lt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kumimoji="1" sz="4400" b="0" i="0" u="none" baseline="0">
          <a:solidFill>
            <a:schemeClr val="tx2"/>
          </a:solidFill>
          <a:effectLst/>
          <a:latin typeface="Times New Roman" pitchFamily="18" charset="0"/>
          <a:ea typeface="宋体" pitchFamily="2" charset="-122"/>
          <a:cs typeface="+mj-cs"/>
        </a:defRPr>
      </a:lvl1pPr>
    </p:titleStyle>
    <p:bodyStyle>
      <a:lvl1pPr marL="342900" indent="-342900" algn="l" defTabSz="914400" rtl="0" eaLnBrk="0" fontAlgn="base" hangingPunct="0">
        <a:lnSpc>
          <a:spcPct val="100000"/>
        </a:lnSpc>
        <a:spcBef>
          <a:spcPct val="20000"/>
        </a:spcBef>
        <a:spcAft>
          <a:spcPct val="0"/>
        </a:spcAft>
        <a:buClr>
          <a:schemeClr val="tx2"/>
        </a:buClr>
        <a:buSzTx/>
        <a:buFontTx/>
        <a:buChar char="•"/>
        <a:defRPr kumimoji="1"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sz="32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oleObject" Target="../embeddings/oleObject1.bin" TargetMode="Internal" /><Relationship Id="rId4" Type="http://schemas.openxmlformats.org/officeDocument/2006/relationships/image" Target="../media/image2.wmf" /><Relationship Id="rId5" Type="http://schemas.openxmlformats.org/officeDocument/2006/relationships/vmlDrawing" Target="../drawings/vmlDrawing1.v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wmf"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wmf"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2.bin" TargetMode="Internal" /><Relationship Id="rId3" Type="http://schemas.openxmlformats.org/officeDocument/2006/relationships/image" Target="../media/image5.wmf" /><Relationship Id="rId4" Type="http://schemas.openxmlformats.org/officeDocument/2006/relationships/oleObject" Target="../embeddings/oleObject3.bin" TargetMode="Internal" /><Relationship Id="rId5" Type="http://schemas.openxmlformats.org/officeDocument/2006/relationships/vmlDrawing" Target="../drawings/vmlDrawing2.v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wmf" /><Relationship Id="rId3" Type="http://schemas.openxmlformats.org/officeDocument/2006/relationships/image" Target="../media/image8.wmf"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9.wmf"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Rectangle 2"/>
          <p:cNvSpPr>
            <a:spLocks noGrp="1"/>
          </p:cNvSpPr>
          <p:nvPr>
            <p:ph type="ctrTitle"/>
          </p:nvPr>
        </p:nvSpPr>
        <p:spPr>
          <a:xfrm>
            <a:off x="1905000" y="1295400"/>
            <a:ext cx="5638800" cy="24384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effectLst/>
                <a:latin typeface="Times New Roman" pitchFamily="18" charset="0"/>
                <a:ea typeface="宋体" pitchFamily="2" charset="-122"/>
              </a:defRPr>
            </a:lvl1pPr>
          </a:lstStyle>
          <a:p>
            <a:pPr lvl="0" eaLnBrk="1" hangingPunct="1"/>
            <a:r>
              <a:rPr lang="en-US" altLang="zh-CN" b="1"/>
              <a:t>Integrated Marketing</a:t>
            </a:r>
            <a:br>
              <a:rPr lang="en-US" altLang="zh-CN" b="1"/>
            </a:br>
            <a:r>
              <a:rPr lang="en-US" altLang="zh-CN" b="1"/>
              <a:t>Communication</a:t>
            </a:r>
            <a:br>
              <a:rPr lang="en-US" altLang="zh-CN" b="1"/>
            </a:br>
            <a:r>
              <a:rPr lang="zh-CN" altLang="en-US" b="1"/>
              <a:t>品牌整合营销传播</a:t>
            </a:r>
            <a:br>
              <a:rPr lang="zh-CN" altLang="en-US" b="1"/>
            </a:br>
            <a:r>
              <a:rPr lang="zh-CN" altLang="en-US" b="1"/>
              <a:t>组合方案制定</a:t>
            </a:r>
            <a:endParaRPr lang="zh-CN" altLang="en-US" b="1"/>
          </a:p>
        </p:txBody>
      </p:sp>
      <p:cxnSp>
        <p:nvCxnSpPr>
          <p:cNvPr id="4099" name="Line 4"/>
          <p:cNvCxnSpPr/>
          <p:nvPr/>
        </p:nvCxnSpPr>
        <p:spPr>
          <a:xfrm>
            <a:off x="1066800" y="838200"/>
            <a:ext cx="7391400" cy="0"/>
          </a:xfrm>
          <a:prstGeom prst="line">
            <a:avLst/>
          </a:prstGeom>
          <a:noFill/>
          <a:ln w="57150">
            <a:solidFill>
              <a:schemeClr val="tx1"/>
            </a:solidFill>
            <a:miter lim="800000"/>
          </a:ln>
        </p:spPr>
      </p:cxnSp>
      <p:cxnSp>
        <p:nvCxnSpPr>
          <p:cNvPr id="4100" name="Line 5"/>
          <p:cNvCxnSpPr/>
          <p:nvPr/>
        </p:nvCxnSpPr>
        <p:spPr>
          <a:xfrm>
            <a:off x="1066800" y="6096000"/>
            <a:ext cx="7239000" cy="0"/>
          </a:xfrm>
          <a:prstGeom prst="line">
            <a:avLst/>
          </a:prstGeom>
          <a:noFill/>
          <a:ln w="57150">
            <a:solidFill>
              <a:schemeClr val="tx1"/>
            </a:solidFill>
            <a:miter lim="800000"/>
          </a:ln>
        </p:spPr>
      </p:cxn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问题</a:t>
            </a:r>
            <a:endParaRPr lang="zh-CN" altLang="en-US" b="1">
              <a:ea typeface="黑体" pitchFamily="49" charset="-122"/>
            </a:endParaRPr>
          </a:p>
        </p:txBody>
      </p:sp>
      <p:sp>
        <p:nvSpPr>
          <p:cNvPr id="6147" name="Rectangle 4"/>
          <p:cNvSpPr/>
          <p:nvPr/>
        </p:nvSpPr>
        <p:spPr>
          <a:xfrm>
            <a:off x="1219200" y="1997075"/>
            <a:ext cx="7018338" cy="822325"/>
          </a:xfrm>
          <a:prstGeom prst="rect">
            <a:avLst/>
          </a:prstGeom>
          <a:noFill/>
          <a:ln w="76200" cap="sq">
            <a:noFill/>
            <a:miter lim="800000"/>
          </a:ln>
        </p:spPr>
        <p:txBody>
          <a:bodyPr>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latin typeface="黑体" pitchFamily="49" charset="-122"/>
                <a:ea typeface="黑体" pitchFamily="49" charset="-122"/>
              </a:rPr>
              <a:t>带着以下问题去思考，更有助于了解品牌整合营销传播的一些认识：</a:t>
            </a:r>
            <a:endParaRPr lang="zh-CN" altLang="en-US" sz="2400" b="1">
              <a:latin typeface="黑体" pitchFamily="49" charset="-122"/>
              <a:ea typeface="黑体" pitchFamily="49" charset="-122"/>
            </a:endParaRPr>
          </a:p>
        </p:txBody>
      </p:sp>
      <p:sp>
        <p:nvSpPr>
          <p:cNvPr id="6148" name="Rectangle 5"/>
          <p:cNvSpPr/>
          <p:nvPr/>
        </p:nvSpPr>
        <p:spPr>
          <a:xfrm>
            <a:off x="838200" y="3276600"/>
            <a:ext cx="7423150" cy="457200"/>
          </a:xfrm>
          <a:prstGeom prst="rect">
            <a:avLst/>
          </a:prstGeom>
          <a:noFill/>
          <a:ln w="76200" cap="sq">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、对于品牌，我们的理解是什么？有没有新的变化？</a:t>
            </a:r>
            <a:endParaRPr lang="zh-CN" altLang="en-US" sz="2400" b="1">
              <a:latin typeface="黑体" pitchFamily="49" charset="-122"/>
              <a:ea typeface="黑体" pitchFamily="49" charset="-122"/>
            </a:endParaRPr>
          </a:p>
        </p:txBody>
      </p:sp>
      <p:sp>
        <p:nvSpPr>
          <p:cNvPr id="6149" name="Rectangle 6"/>
          <p:cNvSpPr/>
          <p:nvPr/>
        </p:nvSpPr>
        <p:spPr>
          <a:xfrm>
            <a:off x="838200" y="3962400"/>
            <a:ext cx="7731125" cy="457200"/>
          </a:xfrm>
          <a:prstGeom prst="rect">
            <a:avLst/>
          </a:prstGeom>
          <a:noFill/>
          <a:ln w="76200" cap="sq">
            <a:noFill/>
            <a:miter lim="800000"/>
          </a:ln>
        </p:spPr>
        <p:txBody>
          <a:bodyPr>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、关于整合营销传播的实践，如何走才会更实际一些？</a:t>
            </a:r>
            <a:endParaRPr lang="zh-CN" altLang="en-US" sz="2400" b="1">
              <a:latin typeface="黑体" pitchFamily="49" charset="-122"/>
              <a:ea typeface="黑体" pitchFamily="49" charset="-122"/>
            </a:endParaRPr>
          </a:p>
        </p:txBody>
      </p:sp>
      <p:sp>
        <p:nvSpPr>
          <p:cNvPr id="6150" name="Rectangle 7"/>
          <p:cNvSpPr/>
          <p:nvPr/>
        </p:nvSpPr>
        <p:spPr>
          <a:xfrm>
            <a:off x="838200" y="4572000"/>
            <a:ext cx="7423150" cy="457200"/>
          </a:xfrm>
          <a:prstGeom prst="rect">
            <a:avLst/>
          </a:prstGeom>
          <a:noFill/>
          <a:ln w="76200" cap="sq">
            <a:noFill/>
            <a:miter lim="800000"/>
          </a:ln>
        </p:spPr>
        <p:txBody>
          <a:bodyPr wrap="none">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en-US" altLang="zh-CN" sz="2400" b="1">
                <a:latin typeface="黑体" pitchFamily="49" charset="-122"/>
                <a:ea typeface="黑体" pitchFamily="49" charset="-122"/>
              </a:rPr>
              <a:t>3</a:t>
            </a:r>
            <a:r>
              <a:rPr lang="zh-CN" altLang="en-US" sz="2400" b="1">
                <a:latin typeface="黑体" pitchFamily="49" charset="-122"/>
                <a:ea typeface="黑体" pitchFamily="49" charset="-122"/>
              </a:rPr>
              <a:t>、如何针对客户实际拥有的资源进行整合营销传播？</a:t>
            </a:r>
            <a:endParaRPr lang="zh-CN" altLang="en-US" sz="2400" b="1">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500" fill="hold"/>
                                        <p:tgtEl>
                                          <p:spTgt spid="6146"/>
                                        </p:tgtEl>
                                        <p:attrNameLst>
                                          <p:attrName>ppt_x</p:attrName>
                                        </p:attrNameLst>
                                      </p:cBhvr>
                                      <p:tavLst>
                                        <p:tav tm="0">
                                          <p:val>
                                            <p:strVal val="0-#ppt_w/2"/>
                                          </p:val>
                                        </p:tav>
                                        <p:tav tm="100000">
                                          <p:val>
                                            <p:strVal val="#ppt_x"/>
                                          </p:val>
                                        </p:tav>
                                      </p:tavLst>
                                    </p:anim>
                                    <p:anim calcmode="lin" valueType="num">
                                      <p:cBhvr additive="base">
                                        <p:cTn id="8" dur="5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147"/>
                                        </p:tgtEl>
                                        <p:attrNameLst>
                                          <p:attrName>style.visibility</p:attrName>
                                        </p:attrNameLst>
                                      </p:cBhvr>
                                      <p:to>
                                        <p:strVal val="visible"/>
                                      </p:to>
                                    </p:set>
                                    <p:anim calcmode="lin" valueType="num">
                                      <p:cBhvr additive="base">
                                        <p:cTn id="13" dur="500" fill="hold"/>
                                        <p:tgtEl>
                                          <p:spTgt spid="6147"/>
                                        </p:tgtEl>
                                        <p:attrNameLst>
                                          <p:attrName>ppt_x</p:attrName>
                                        </p:attrNameLst>
                                      </p:cBhvr>
                                      <p:tavLst>
                                        <p:tav tm="0">
                                          <p:val>
                                            <p:strVal val="0-#ppt_w/2"/>
                                          </p:val>
                                        </p:tav>
                                        <p:tav tm="100000">
                                          <p:val>
                                            <p:strVal val="#ppt_x"/>
                                          </p:val>
                                        </p:tav>
                                      </p:tavLst>
                                    </p:anim>
                                    <p:anim calcmode="lin" valueType="num">
                                      <p:cBhvr additive="base">
                                        <p:cTn id="14" dur="500" fill="hold"/>
                                        <p:tgtEl>
                                          <p:spTgt spid="614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6148"/>
                                        </p:tgtEl>
                                        <p:attrNameLst>
                                          <p:attrName>style.visibility</p:attrName>
                                        </p:attrNameLst>
                                      </p:cBhvr>
                                      <p:to>
                                        <p:strVal val="visible"/>
                                      </p:to>
                                    </p:set>
                                    <p:anim calcmode="lin" valueType="num">
                                      <p:cBhvr additive="base">
                                        <p:cTn id="19" dur="500" fill="hold"/>
                                        <p:tgtEl>
                                          <p:spTgt spid="6148"/>
                                        </p:tgtEl>
                                        <p:attrNameLst>
                                          <p:attrName>ppt_x</p:attrName>
                                        </p:attrNameLst>
                                      </p:cBhvr>
                                      <p:tavLst>
                                        <p:tav tm="0">
                                          <p:val>
                                            <p:strVal val="0-#ppt_w/2"/>
                                          </p:val>
                                        </p:tav>
                                        <p:tav tm="100000">
                                          <p:val>
                                            <p:strVal val="#ppt_x"/>
                                          </p:val>
                                        </p:tav>
                                      </p:tavLst>
                                    </p:anim>
                                    <p:anim calcmode="lin" valueType="num">
                                      <p:cBhvr additive="base">
                                        <p:cTn id="20" dur="500" fill="hold"/>
                                        <p:tgtEl>
                                          <p:spTgt spid="614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6149"/>
                                        </p:tgtEl>
                                        <p:attrNameLst>
                                          <p:attrName>style.visibility</p:attrName>
                                        </p:attrNameLst>
                                      </p:cBhvr>
                                      <p:to>
                                        <p:strVal val="visible"/>
                                      </p:to>
                                    </p:set>
                                    <p:anim calcmode="lin" valueType="num">
                                      <p:cBhvr additive="base">
                                        <p:cTn id="25" dur="500" fill="hold"/>
                                        <p:tgtEl>
                                          <p:spTgt spid="6149"/>
                                        </p:tgtEl>
                                        <p:attrNameLst>
                                          <p:attrName>ppt_x</p:attrName>
                                        </p:attrNameLst>
                                      </p:cBhvr>
                                      <p:tavLst>
                                        <p:tav tm="0">
                                          <p:val>
                                            <p:strVal val="0-#ppt_w/2"/>
                                          </p:val>
                                        </p:tav>
                                        <p:tav tm="100000">
                                          <p:val>
                                            <p:strVal val="#ppt_x"/>
                                          </p:val>
                                        </p:tav>
                                      </p:tavLst>
                                    </p:anim>
                                    <p:anim calcmode="lin" valueType="num">
                                      <p:cBhvr additive="base">
                                        <p:cTn id="26" dur="500" fill="hold"/>
                                        <p:tgtEl>
                                          <p:spTgt spid="6149"/>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nodeType="clickEffect">
                                  <p:stCondLst>
                                    <p:cond delay="0"/>
                                  </p:stCondLst>
                                  <p:childTnLst>
                                    <p:set>
                                      <p:cBhvr>
                                        <p:cTn id="30" dur="1" fill="hold">
                                          <p:stCondLst>
                                            <p:cond delay="0"/>
                                          </p:stCondLst>
                                        </p:cTn>
                                        <p:tgtEl>
                                          <p:spTgt spid="6150"/>
                                        </p:tgtEl>
                                        <p:attrNameLst>
                                          <p:attrName>style.visibility</p:attrName>
                                        </p:attrNameLst>
                                      </p:cBhvr>
                                      <p:to>
                                        <p:strVal val="visible"/>
                                      </p:to>
                                    </p:set>
                                    <p:anim calcmode="lin" valueType="num">
                                      <p:cBhvr additive="base">
                                        <p:cTn id="31" dur="500" fill="hold"/>
                                        <p:tgtEl>
                                          <p:spTgt spid="6150"/>
                                        </p:tgtEl>
                                        <p:attrNameLst>
                                          <p:attrName>ppt_x</p:attrName>
                                        </p:attrNameLst>
                                      </p:cBhvr>
                                      <p:tavLst>
                                        <p:tav tm="0">
                                          <p:val>
                                            <p:strVal val="0-#ppt_w/2"/>
                                          </p:val>
                                        </p:tav>
                                        <p:tav tm="100000">
                                          <p:val>
                                            <p:strVal val="#ppt_x"/>
                                          </p:val>
                                        </p:tav>
                                      </p:tavLst>
                                    </p:anim>
                                    <p:anim calcmode="lin" valueType="num">
                                      <p:cBhvr additive="base">
                                        <p:cTn id="32" dur="500" fill="hold"/>
                                        <p:tgtEl>
                                          <p:spTgt spid="61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课程安排</a:t>
            </a:r>
            <a:endParaRPr lang="zh-CN" altLang="en-US" b="1">
              <a:ea typeface="黑体" pitchFamily="49" charset="-122"/>
            </a:endParaRPr>
          </a:p>
        </p:txBody>
      </p:sp>
      <p:sp>
        <p:nvSpPr>
          <p:cNvPr id="7171"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000" b="1">
              <a:latin typeface="黑体" pitchFamily="49" charset="-122"/>
              <a:ea typeface="黑体" pitchFamily="49" charset="-122"/>
            </a:endParaRPr>
          </a:p>
          <a:p>
            <a:pPr lvl="0" eaLnBrk="1" hangingPunct="1"/>
            <a:r>
              <a:rPr lang="zh-CN" altLang="en-US" sz="2000" b="1">
                <a:latin typeface="黑体" pitchFamily="49" charset="-122"/>
                <a:ea typeface="黑体" pitchFamily="49" charset="-122"/>
              </a:rPr>
              <a:t>品牌发展的演变轨迹</a:t>
            </a:r>
            <a:endParaRPr lang="zh-CN" altLang="en-US" sz="2000" b="1">
              <a:latin typeface="黑体" pitchFamily="49" charset="-122"/>
              <a:ea typeface="黑体" pitchFamily="49" charset="-122"/>
            </a:endParaRPr>
          </a:p>
          <a:p>
            <a:pPr lvl="0" eaLnBrk="1" hangingPunct="1"/>
            <a:endParaRPr lang="zh-CN" altLang="en-US" sz="2000" b="1">
              <a:latin typeface="黑体" pitchFamily="49" charset="-122"/>
              <a:ea typeface="黑体" pitchFamily="49" charset="-122"/>
            </a:endParaRPr>
          </a:p>
          <a:p>
            <a:pPr lvl="0" eaLnBrk="1" hangingPunct="1"/>
            <a:r>
              <a:rPr lang="zh-CN" altLang="en-US" sz="2000" b="1">
                <a:latin typeface="黑体" pitchFamily="49" charset="-122"/>
                <a:ea typeface="黑体" pitchFamily="49" charset="-122"/>
              </a:rPr>
              <a:t>整合营销传播的核心认识</a:t>
            </a:r>
            <a:endParaRPr lang="zh-CN" altLang="en-US" sz="2000" b="1">
              <a:latin typeface="黑体" pitchFamily="49" charset="-122"/>
              <a:ea typeface="黑体" pitchFamily="49" charset="-122"/>
            </a:endParaRPr>
          </a:p>
          <a:p>
            <a:pPr lvl="0" eaLnBrk="1" hangingPunct="1"/>
            <a:endParaRPr lang="zh-CN" altLang="en-US" sz="2000" b="1">
              <a:latin typeface="黑体" pitchFamily="49" charset="-122"/>
              <a:ea typeface="黑体" pitchFamily="49" charset="-122"/>
            </a:endParaRPr>
          </a:p>
          <a:p>
            <a:pPr lvl="0" eaLnBrk="1" hangingPunct="1"/>
            <a:r>
              <a:rPr lang="zh-CN" altLang="en-US" sz="2000" b="1">
                <a:latin typeface="黑体" pitchFamily="49" charset="-122"/>
                <a:ea typeface="黑体" pitchFamily="49" charset="-122"/>
              </a:rPr>
              <a:t>整合营销传播组合方案的制定</a:t>
            </a:r>
            <a:endParaRPr lang="zh-CN" altLang="en-US" sz="2000" b="1">
              <a:latin typeface="黑体" pitchFamily="49" charset="-122"/>
              <a:ea typeface="黑体" pitchFamily="49" charset="-122"/>
            </a:endParaRPr>
          </a:p>
          <a:p>
            <a:pPr lvl="0" eaLnBrk="1" hangingPunct="1"/>
            <a:endParaRPr lang="zh-CN" altLang="en-US" sz="2000" b="1">
              <a:latin typeface="黑体" pitchFamily="49" charset="-122"/>
              <a:ea typeface="黑体" pitchFamily="49" charset="-122"/>
            </a:endParaRPr>
          </a:p>
          <a:p>
            <a:pPr lvl="0" eaLnBrk="1" hangingPunct="1"/>
            <a:r>
              <a:rPr lang="zh-CN" altLang="en-US" sz="2000" b="1">
                <a:latin typeface="黑体" pitchFamily="49" charset="-122"/>
                <a:ea typeface="黑体" pitchFamily="49" charset="-122"/>
              </a:rPr>
              <a:t>市场调研如何务实？</a:t>
            </a:r>
            <a:endParaRPr lang="zh-CN" altLang="en-US" sz="2000" b="1">
              <a:latin typeface="黑体" pitchFamily="49" charset="-122"/>
              <a:ea typeface="黑体" pitchFamily="49" charset="-122"/>
            </a:endParaRPr>
          </a:p>
          <a:p>
            <a:pPr lvl="0" eaLnBrk="1" hangingPunct="1"/>
            <a:endParaRPr lang="zh-CN" altLang="en-US" sz="2000" b="1">
              <a:latin typeface="黑体" pitchFamily="49" charset="-122"/>
              <a:ea typeface="黑体" pitchFamily="49" charset="-122"/>
            </a:endParaRPr>
          </a:p>
          <a:p>
            <a:pPr lvl="0" eaLnBrk="1" hangingPunct="1"/>
            <a:r>
              <a:rPr lang="en-US" altLang="zh-CN" sz="2000" b="1">
                <a:latin typeface="黑体" pitchFamily="49" charset="-122"/>
                <a:ea typeface="黑体" pitchFamily="49" charset="-122"/>
              </a:rPr>
              <a:t>CRM</a:t>
            </a:r>
            <a:r>
              <a:rPr lang="zh-CN" altLang="en-US" sz="2000" b="1">
                <a:latin typeface="黑体" pitchFamily="49" charset="-122"/>
                <a:ea typeface="黑体" pitchFamily="49" charset="-122"/>
              </a:rPr>
              <a:t>系统的实际运用？</a:t>
            </a:r>
            <a:endParaRPr lang="zh-CN" altLang="en-US" sz="2000" b="1">
              <a:latin typeface="黑体" pitchFamily="49" charset="-122"/>
              <a:ea typeface="黑体" pitchFamily="49"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Rectangle 2"/>
          <p:cNvSpPr>
            <a:spLocks noGrp="1"/>
          </p:cNvSpPr>
          <p:nvPr>
            <p:ph type="title"/>
          </p:nvPr>
        </p:nvSpPr>
        <p:spPr>
          <a:xfrm>
            <a:off x="685800" y="2286000"/>
            <a:ext cx="7772400" cy="1371600"/>
          </a:xfrm>
          <a:solidFill>
            <a:srgbClr val="FF0000"/>
          </a:solidFill>
          <a:ln>
            <a:noFill/>
            <a:miter lim="800000"/>
          </a:ln>
          <a:scene3d>
            <a:camera prst="legacyObliqueTopRight">
              <a:rot lat="0" lon="0" rev="0"/>
            </a:camera>
            <a:lightRig rig="legacyFlat3" dir="b"/>
          </a:scene3d>
          <a:sp3d extrusionH="430200" prstMaterial="legacyMatte">
            <a:bevelT w="13500" h="13500" prst="angle"/>
            <a:bevelB w="13500" h="13500" prst="angle"/>
            <a:extrusionClr>
              <a:srgbClr val="FF0000"/>
            </a:extrusionClr>
            <a:contourClr>
              <a:srgbClr val="FF0000"/>
            </a:contourClr>
          </a:sp3d>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品牌体验</a:t>
            </a:r>
            <a:br>
              <a:rPr lang="zh-CN" altLang="en-US" b="1">
                <a:ea typeface="黑体" pitchFamily="49" charset="-122"/>
              </a:rPr>
            </a:br>
            <a:r>
              <a:rPr lang="en-US" altLang="zh-CN" b="1">
                <a:ea typeface="黑体" pitchFamily="49" charset="-122"/>
              </a:rPr>
              <a:t>Brand Eeperience</a:t>
            </a:r>
            <a:endParaRPr lang="en-US" altLang="zh-CN" b="1">
              <a:ea typeface="黑体" pitchFamily="49"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4800" b="1">
                <a:ea typeface="黑体" pitchFamily="49" charset="-122"/>
              </a:rPr>
              <a:t>什么是品牌？</a:t>
            </a:r>
            <a:endParaRPr lang="zh-CN" altLang="en-US" sz="4800" b="1">
              <a:ea typeface="黑体" pitchFamily="49" charset="-122"/>
            </a:endParaRPr>
          </a:p>
        </p:txBody>
      </p:sp>
      <p:sp>
        <p:nvSpPr>
          <p:cNvPr id="9219" name="Rectangle 3"/>
          <p:cNvSpPr>
            <a:spLocks noGrp="1"/>
          </p:cNvSpPr>
          <p:nvPr>
            <p:ph type="body" idx="1"/>
          </p:nvPr>
        </p:nvSpPr>
        <p:spPr>
          <a:xfrm>
            <a:off x="685800" y="1905000"/>
            <a:ext cx="7772400" cy="41148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buNone/>
            </a:pP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、什么是品牌？</a:t>
            </a:r>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简言之，品牌是一种承诺，通过对一种产品或服务的认识和认证，品牌为这种产品或服务的顾客提供某种品质和满意的保证。</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、案例</a:t>
            </a:r>
            <a:endParaRPr lang="zh-CN" altLang="en-US" sz="2400" b="1">
              <a:latin typeface="黑体" pitchFamily="49" charset="-122"/>
              <a:ea typeface="黑体" pitchFamily="49" charset="-122"/>
            </a:endParaRPr>
          </a:p>
          <a:p>
            <a:pPr lvl="0" eaLnBrk="1" hangingPunct="1">
              <a:buNone/>
            </a:pPr>
            <a:endParaRPr lang="en-US" altLang="zh-CN" sz="2400" b="1">
              <a:latin typeface="黑体" pitchFamily="49" charset="-122"/>
              <a:ea typeface="黑体" pitchFamily="49" charset="-122"/>
            </a:endParaRPr>
          </a:p>
        </p:txBody>
      </p:sp>
      <p:pic>
        <p:nvPicPr>
          <p:cNvPr id="9220" name="Picture 4" descr="C:\WINDOWS\Desktop\图形1.jpg"/>
          <p:cNvPicPr>
            <a:picLocks noChangeAspect="1"/>
          </p:cNvPicPr>
          <p:nvPr/>
        </p:nvPicPr>
        <p:blipFill>
          <a:blip r:embed="rId2">
            <a:lum bright="12000" contrast="54000"/>
          </a:blip>
          <a:stretch>
            <a:fillRect/>
          </a:stretch>
        </p:blipFill>
        <p:spPr>
          <a:xfrm>
            <a:off x="1143000" y="4686300"/>
            <a:ext cx="2984500" cy="1031875"/>
          </a:xfrm>
          <a:prstGeom prst="rect">
            <a:avLst/>
          </a:prstGeom>
          <a:noFill/>
          <a:ln>
            <a:noFill/>
            <a:miter lim="800000"/>
          </a:ln>
        </p:spPr>
      </p:pic>
      <p:graphicFrame>
        <p:nvGraphicFramePr>
          <p:cNvPr id="9221" name="Object 5"/>
          <p:cNvGraphicFramePr>
            <a:graphicFrameLocks noChangeAspect="1"/>
          </p:cNvGraphicFramePr>
          <p:nvPr/>
        </p:nvGraphicFramePr>
        <p:xfrm>
          <a:off x="5334000" y="4648200"/>
          <a:ext cx="2133600" cy="1058863"/>
        </p:xfrm>
        <a:graphic>
          <a:graphicData uri="http://schemas.openxmlformats.org/presentationml/2006/ole">
            <mc:AlternateContent>
              <mc:Choice xmlns:v="urn:schemas-microsoft-com:vml" Requires="v">
                <p:oleObj spid="_x0000_s1038" name="CorelDRAW" r:id="rId3" imgW="2133600" imgH="1058863" progId="CorelDRAW.Graphic.9">
                  <p:embed/>
                </p:oleObj>
              </mc:Choice>
              <mc:Fallback>
                <p:oleObj name="CorelDRAW" r:id="rId3" imgW="2133600" imgH="1058863" progId="CorelDRAW.Graphic.9">
                  <p:embed/>
                  <p:pic>
                    <p:nvPicPr>
                      <p:cNvPr id="0" name="OLE substitute image"/>
                      <p:cNvPicPr/>
                      <p:nvPr/>
                    </p:nvPicPr>
                    <p:blipFill>
                      <a:blip r:embed="rId4"/>
                      <a:stretch>
                        <a:fillRect/>
                      </a:stretch>
                    </p:blipFill>
                    <p:spPr>
                      <a:xfrm>
                        <a:off x="5334000" y="4648200"/>
                        <a:ext cx="2133600" cy="1058863"/>
                      </a:xfrm>
                      <a:prstGeom prst="rect">
                        <a:avLst/>
                      </a:prstGeom>
                      <a:noFill/>
                      <a:ln w="76200" cap="sq">
                        <a:noFill/>
                        <a:miter lim="800000"/>
                      </a:ln>
                      <a:effectLst/>
                    </p:spPr>
                  </p:pic>
                </p:oleObj>
              </mc:Fallback>
            </mc:AlternateContent>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en-US" altLang="zh-CN" sz="4800" b="1">
                <a:ea typeface="黑体" pitchFamily="49" charset="-122"/>
              </a:rPr>
              <a:t>21</a:t>
            </a:r>
            <a:r>
              <a:rPr lang="zh-CN" altLang="en-US" sz="4800" b="1">
                <a:ea typeface="黑体" pitchFamily="49" charset="-122"/>
              </a:rPr>
              <a:t>世纪的品牌新概念</a:t>
            </a:r>
            <a:endParaRPr lang="zh-CN" altLang="en-US" sz="4800" b="1">
              <a:ea typeface="黑体" pitchFamily="49" charset="-122"/>
            </a:endParaRPr>
          </a:p>
        </p:txBody>
      </p:sp>
      <p:sp>
        <p:nvSpPr>
          <p:cNvPr id="10243" name="Rectangle 3"/>
          <p:cNvSpPr>
            <a:spLocks noGrp="1"/>
          </p:cNvSpPr>
          <p:nvPr>
            <p:ph type="body" idx="1"/>
          </p:nvPr>
        </p:nvSpPr>
        <p:spPr>
          <a:xfrm>
            <a:off x="685800" y="2133600"/>
            <a:ext cx="7772400" cy="3581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latin typeface="黑体" pitchFamily="49" charset="-122"/>
                <a:ea typeface="黑体" pitchFamily="49" charset="-122"/>
              </a:rPr>
              <a:t>市场发展到现在，品牌概念又上升了一层：</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消费者根据品牌承诺购买产品之后，品牌过程还没有完成，而是要等消费者对产品和承诺有了切身的感受后，进行重复购买或其他反馈行为。才算进入另一轮品牌强化的过程。</a:t>
            </a:r>
            <a:endParaRPr lang="zh-CN" altLang="en-US" sz="2400" b="1">
              <a:latin typeface="黑体" pitchFamily="49" charset="-122"/>
              <a:ea typeface="黑体" pitchFamily="49" charset="-122"/>
            </a:endParaRPr>
          </a:p>
          <a:p>
            <a:pPr lvl="0" eaLnBrk="1" hangingPunct="1"/>
            <a:endParaRPr lang="en-US" altLang="zh-CN" sz="2400"/>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4800" b="1">
                <a:ea typeface="黑体" pitchFamily="49" charset="-122"/>
              </a:rPr>
              <a:t>品牌走向</a:t>
            </a:r>
            <a:endParaRPr lang="zh-CN" altLang="en-US" sz="4800" b="1">
              <a:ea typeface="黑体" pitchFamily="49" charset="-122"/>
            </a:endParaRPr>
          </a:p>
        </p:txBody>
      </p:sp>
      <p:sp>
        <p:nvSpPr>
          <p:cNvPr id="11267"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latin typeface="黑体" pitchFamily="49" charset="-122"/>
                <a:ea typeface="黑体" pitchFamily="49" charset="-122"/>
              </a:rPr>
              <a:t>关键话：我们周围的市场中，品牌已经发生了很大的变化，我们还浑然不知，品牌概念由以前的</a:t>
            </a:r>
            <a:r>
              <a:rPr lang="zh-CN" altLang="en-US" sz="2400" b="1">
                <a:ea typeface="黑体" pitchFamily="49" charset="-122"/>
              </a:rPr>
              <a:t>“</a:t>
            </a:r>
            <a:r>
              <a:rPr lang="zh-CN" altLang="en-US" sz="2400" b="1">
                <a:latin typeface="黑体" pitchFamily="49" charset="-122"/>
                <a:ea typeface="黑体" pitchFamily="49" charset="-122"/>
              </a:rPr>
              <a:t>承诺</a:t>
            </a:r>
            <a:r>
              <a:rPr lang="zh-CN" altLang="en-US" sz="2400" b="1">
                <a:ea typeface="黑体" pitchFamily="49" charset="-122"/>
              </a:rPr>
              <a:t>”</a:t>
            </a:r>
            <a:r>
              <a:rPr lang="zh-CN" altLang="en-US" sz="2400" b="1">
                <a:latin typeface="黑体" pitchFamily="49" charset="-122"/>
                <a:ea typeface="黑体" pitchFamily="49" charset="-122"/>
              </a:rPr>
              <a:t>上升到</a:t>
            </a:r>
            <a:r>
              <a:rPr lang="zh-CN" altLang="en-US" sz="2400" b="1">
                <a:ea typeface="黑体" pitchFamily="49" charset="-122"/>
              </a:rPr>
              <a:t>“</a:t>
            </a:r>
            <a:r>
              <a:rPr lang="zh-CN" altLang="en-US" sz="2400" b="1">
                <a:latin typeface="黑体" pitchFamily="49" charset="-122"/>
                <a:ea typeface="黑体" pitchFamily="49" charset="-122"/>
              </a:rPr>
              <a:t>体验</a:t>
            </a:r>
            <a:r>
              <a:rPr lang="zh-CN" altLang="en-US" sz="2400" b="1">
                <a:ea typeface="黑体" pitchFamily="49" charset="-122"/>
              </a:rPr>
              <a:t>”</a:t>
            </a:r>
            <a:r>
              <a:rPr lang="zh-CN" altLang="en-US" sz="2400" b="1">
                <a:latin typeface="黑体" pitchFamily="49" charset="-122"/>
                <a:ea typeface="黑体" pitchFamily="49" charset="-122"/>
              </a:rPr>
              <a:t>，消费者成为品牌推广的主导。</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奥美对品牌的总结：以前品牌是</a:t>
            </a:r>
            <a:r>
              <a:rPr lang="zh-CN" altLang="en-US" sz="2400" b="1">
                <a:ea typeface="黑体" pitchFamily="49" charset="-122"/>
              </a:rPr>
              <a:t>“</a:t>
            </a:r>
            <a:r>
              <a:rPr lang="zh-CN" altLang="en-US" sz="2400" b="1">
                <a:latin typeface="黑体" pitchFamily="49" charset="-122"/>
                <a:ea typeface="黑体" pitchFamily="49" charset="-122"/>
              </a:rPr>
              <a:t>一对众</a:t>
            </a:r>
            <a:r>
              <a:rPr lang="zh-CN" altLang="en-US" sz="2400" b="1">
                <a:ea typeface="黑体" pitchFamily="49" charset="-122"/>
              </a:rPr>
              <a:t>”</a:t>
            </a:r>
            <a:r>
              <a:rPr lang="zh-CN" altLang="en-US" sz="2400" b="1">
                <a:latin typeface="黑体" pitchFamily="49" charset="-122"/>
                <a:ea typeface="黑体" pitchFamily="49" charset="-122"/>
              </a:rPr>
              <a:t>，现在品牌是</a:t>
            </a:r>
            <a:r>
              <a:rPr lang="zh-CN" altLang="en-US" sz="2400" b="1">
                <a:ea typeface="黑体" pitchFamily="49" charset="-122"/>
              </a:rPr>
              <a:t>“</a:t>
            </a:r>
            <a:r>
              <a:rPr lang="zh-CN" altLang="en-US" sz="2400" b="1">
                <a:latin typeface="黑体" pitchFamily="49" charset="-122"/>
                <a:ea typeface="黑体" pitchFamily="49" charset="-122"/>
              </a:rPr>
              <a:t>一对一</a:t>
            </a:r>
            <a:r>
              <a:rPr lang="zh-CN" altLang="en-US" sz="2400" b="1">
                <a:ea typeface="黑体" pitchFamily="49" charset="-122"/>
              </a:rPr>
              <a:t>”</a:t>
            </a:r>
            <a:r>
              <a:rPr lang="zh-CN" altLang="en-US" sz="2400" b="1">
                <a:latin typeface="黑体" pitchFamily="49" charset="-122"/>
                <a:ea typeface="黑体" pitchFamily="49" charset="-122"/>
              </a:rPr>
              <a:t>的缩写。</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品牌体验上升到前所未有的地位。</a:t>
            </a:r>
            <a:endParaRPr lang="zh-CN" altLang="en-US" sz="2400" b="1">
              <a:latin typeface="黑体" pitchFamily="49" charset="-122"/>
              <a:ea typeface="黑体" pitchFamily="49" charset="-122"/>
            </a:endParaRPr>
          </a:p>
          <a:p>
            <a:pPr lvl="0" eaLnBrk="1" hangingPunct="1"/>
            <a:endParaRPr lang="en-US" altLang="zh-CN"/>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Rectangle 4"/>
          <p:cNvSpPr>
            <a:spLocks noGrp="1"/>
          </p:cNvSpPr>
          <p:nvPr>
            <p:ph type="title"/>
          </p:nvPr>
        </p:nvSpPr>
        <p:spPr>
          <a:xfrm>
            <a:off x="685800" y="2286000"/>
            <a:ext cx="7772400" cy="1447800"/>
          </a:xfrm>
          <a:solidFill>
            <a:srgbClr val="FF0000"/>
          </a:solidFill>
          <a:ln>
            <a:noFill/>
            <a:miter lim="800000"/>
          </a:ln>
          <a:scene3d>
            <a:camera prst="legacyObliqueTopRight">
              <a:rot lat="0" lon="0" rev="0"/>
            </a:camera>
            <a:lightRig rig="legacyFlat3" dir="b"/>
          </a:scene3d>
          <a:sp3d extrusionH="430200" prstMaterial="legacyMatte">
            <a:bevelT w="13500" h="13500" prst="angle"/>
            <a:bevelB w="13500" h="13500" prst="angle"/>
            <a:extrusionClr>
              <a:srgbClr val="FF0000"/>
            </a:extrusionClr>
            <a:contourClr>
              <a:srgbClr val="FF0000"/>
            </a:contourClr>
          </a:sp3d>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整合营销传播</a:t>
            </a:r>
            <a:br>
              <a:rPr lang="zh-CN" altLang="en-US" b="1">
                <a:ea typeface="黑体" pitchFamily="49" charset="-122"/>
              </a:rPr>
            </a:br>
            <a:r>
              <a:rPr lang="en-US" altLang="zh-CN" b="1">
                <a:ea typeface="黑体" pitchFamily="49" charset="-122"/>
              </a:rPr>
              <a:t>IMC-</a:t>
            </a:r>
            <a:r>
              <a:rPr lang="zh-CN" altLang="en-US" b="1">
                <a:ea typeface="黑体" pitchFamily="49" charset="-122"/>
              </a:rPr>
              <a:t>认知</a:t>
            </a:r>
            <a:endParaRPr lang="zh-CN" altLang="en-US" b="1">
              <a:ea typeface="黑体" pitchFamily="49"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Rectangle 1026"/>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3600" b="1">
                <a:ea typeface="黑体" pitchFamily="49" charset="-122"/>
              </a:rPr>
              <a:t>整合营销传播以消费者的什么为导向</a:t>
            </a:r>
            <a:r>
              <a:rPr lang="en-US" altLang="zh-CN" sz="3600" b="1">
                <a:ea typeface="黑体" pitchFamily="49" charset="-122"/>
              </a:rPr>
              <a:t>?</a:t>
            </a:r>
            <a:endParaRPr lang="en-US" altLang="zh-CN" sz="3600" b="1">
              <a:ea typeface="黑体" pitchFamily="49" charset="-122"/>
            </a:endParaRPr>
          </a:p>
        </p:txBody>
      </p:sp>
      <p:sp>
        <p:nvSpPr>
          <p:cNvPr id="13315" name="Rectangle 1027"/>
          <p:cNvSpPr>
            <a:spLocks noGrp="1"/>
          </p:cNvSpPr>
          <p:nvPr>
            <p:ph type="body" idx="1"/>
          </p:nvPr>
        </p:nvSpPr>
        <p:spPr>
          <a:xfrm>
            <a:off x="685800" y="4035425"/>
            <a:ext cx="7772400" cy="1908175"/>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800" b="1">
                <a:latin typeface="黑体" pitchFamily="49" charset="-122"/>
                <a:ea typeface="黑体" pitchFamily="49" charset="-122"/>
              </a:rPr>
              <a:t>这是最具革命性的理论基因，正是从这一点引发了营销理念的颠覆。</a:t>
            </a:r>
            <a:endParaRPr lang="zh-CN" altLang="en-US"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在此之前，在</a:t>
            </a:r>
            <a:r>
              <a:rPr lang="en-US" altLang="zh-CN" sz="2800" b="1">
                <a:latin typeface="黑体" pitchFamily="49" charset="-122"/>
                <a:ea typeface="黑体" pitchFamily="49" charset="-122"/>
              </a:rPr>
              <a:t>4P</a:t>
            </a:r>
            <a:r>
              <a:rPr lang="zh-CN" altLang="en-US" sz="2800" b="1">
                <a:latin typeface="黑体" pitchFamily="49" charset="-122"/>
                <a:ea typeface="黑体" pitchFamily="49" charset="-122"/>
              </a:rPr>
              <a:t>盛行的时代无人关注消费者的</a:t>
            </a:r>
            <a:r>
              <a:rPr lang="zh-CN" altLang="en-US" sz="2800" b="1">
                <a:ea typeface="黑体" pitchFamily="49" charset="-122"/>
              </a:rPr>
              <a:t>“</a:t>
            </a:r>
            <a:r>
              <a:rPr lang="zh-CN" altLang="en-US" sz="2800" b="1">
                <a:latin typeface="黑体" pitchFamily="49" charset="-122"/>
                <a:ea typeface="黑体" pitchFamily="49" charset="-122"/>
              </a:rPr>
              <a:t>心理认知</a:t>
            </a:r>
            <a:r>
              <a:rPr lang="zh-CN" altLang="en-US" sz="2800" b="1">
                <a:ea typeface="黑体" pitchFamily="49" charset="-122"/>
              </a:rPr>
              <a:t>”</a:t>
            </a:r>
            <a:r>
              <a:rPr lang="zh-CN" altLang="en-US" sz="2800" b="1">
                <a:latin typeface="黑体" pitchFamily="49" charset="-122"/>
                <a:ea typeface="黑体" pitchFamily="49" charset="-122"/>
              </a:rPr>
              <a:t>与产品</a:t>
            </a:r>
            <a:r>
              <a:rPr lang="zh-CN" altLang="en-US" sz="2800" b="1">
                <a:ea typeface="黑体" pitchFamily="49" charset="-122"/>
              </a:rPr>
              <a:t>“</a:t>
            </a:r>
            <a:r>
              <a:rPr lang="zh-CN" altLang="en-US" sz="2800" b="1">
                <a:latin typeface="黑体" pitchFamily="49" charset="-122"/>
                <a:ea typeface="黑体" pitchFamily="49" charset="-122"/>
              </a:rPr>
              <a:t>事实</a:t>
            </a:r>
            <a:r>
              <a:rPr lang="zh-CN" altLang="en-US" sz="2800" b="1">
                <a:ea typeface="黑体" pitchFamily="49" charset="-122"/>
              </a:rPr>
              <a:t>”</a:t>
            </a:r>
            <a:r>
              <a:rPr lang="zh-CN" altLang="en-US" sz="2800" b="1">
                <a:latin typeface="黑体" pitchFamily="49" charset="-122"/>
                <a:ea typeface="黑体" pitchFamily="49" charset="-122"/>
              </a:rPr>
              <a:t>之间的差异与不对称。</a:t>
            </a:r>
            <a:r>
              <a:rPr lang="zh-CN" altLang="en-US" sz="2800"/>
              <a:t>                                      </a:t>
            </a:r>
            <a:endParaRPr lang="zh-CN" altLang="en-US" sz="2800"/>
          </a:p>
        </p:txBody>
      </p:sp>
      <p:sp>
        <p:nvSpPr>
          <p:cNvPr id="13316" name="AutoShape 1028"/>
          <p:cNvSpPr/>
          <p:nvPr/>
        </p:nvSpPr>
        <p:spPr>
          <a:xfrm>
            <a:off x="2819400" y="1905000"/>
            <a:ext cx="4419600" cy="1828800"/>
          </a:xfrm>
          <a:prstGeom prst="cloudCallout">
            <a:avLst>
              <a:gd name="adj1" fmla="val -43750"/>
              <a:gd name="adj2" fmla="val 70000"/>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ea typeface="黑体" pitchFamily="49" charset="-122"/>
              </a:rPr>
              <a:t>整合营销传播以消费者的“认知”为导向</a:t>
            </a:r>
            <a:endParaRPr lang="zh-CN" altLang="en-US" sz="2400" b="1">
              <a:ea typeface="黑体" pitchFamily="49"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3600" b="1">
                <a:ea typeface="黑体" pitchFamily="49" charset="-122"/>
              </a:rPr>
              <a:t>从整合营销传播的本质上讲，广告是什么？</a:t>
            </a:r>
            <a:endParaRPr lang="zh-CN" altLang="en-US" sz="3600" b="1">
              <a:ea typeface="黑体" pitchFamily="49" charset="-122"/>
            </a:endParaRPr>
          </a:p>
        </p:txBody>
      </p:sp>
      <p:sp>
        <p:nvSpPr>
          <p:cNvPr id="14339" name="AutoShape 4"/>
          <p:cNvSpPr/>
          <p:nvPr/>
        </p:nvSpPr>
        <p:spPr>
          <a:xfrm>
            <a:off x="1289050" y="2160588"/>
            <a:ext cx="6867525" cy="3419475"/>
          </a:xfrm>
          <a:prstGeom prst="horizontalScroll">
            <a:avLst>
              <a:gd name="adj" fmla="val 12500"/>
            </a:avLst>
          </a:prstGeom>
          <a:noFill/>
          <a:ln w="76200" cap="sq">
            <a:solidFill>
              <a:schemeClr val="tx1"/>
            </a:solid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endParaRPr lang="en-US" altLang="zh-CN" b="1">
              <a:ea typeface="黑体" pitchFamily="49" charset="-122"/>
            </a:endParaRPr>
          </a:p>
          <a:p>
            <a:pPr marL="0" lvl="0" indent="0" algn="ctr" eaLnBrk="1" hangingPunct="1">
              <a:spcBef>
                <a:spcPct val="50000"/>
              </a:spcBef>
              <a:buClrTx/>
              <a:buNone/>
            </a:pPr>
            <a:r>
              <a:rPr lang="en-US" altLang="zh-CN" b="1">
                <a:ea typeface="黑体" pitchFamily="49" charset="-122"/>
              </a:rPr>
              <a:t>  </a:t>
            </a:r>
            <a:r>
              <a:rPr lang="zh-CN" altLang="en-US" b="1">
                <a:ea typeface="黑体" pitchFamily="49" charset="-122"/>
              </a:rPr>
              <a:t>从本质上讲，广告是对消费者心理认知资源的有效调动和整合</a:t>
            </a:r>
            <a:endParaRPr lang="zh-CN" altLang="en-US" b="1">
              <a:ea typeface="黑体" pitchFamily="49" charset="-122"/>
            </a:endParaRPr>
          </a:p>
          <a:p>
            <a:pPr marL="0" lvl="0" indent="0" algn="ctr" eaLnBrk="1" hangingPunct="1">
              <a:spcBef>
                <a:spcPct val="50000"/>
              </a:spcBef>
              <a:buClrTx/>
              <a:buNone/>
            </a:pPr>
            <a:endParaRPr lang="en-US" altLang="zh-CN" b="1">
              <a:ea typeface="黑体" pitchFamily="49"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3600" b="1">
                <a:ea typeface="黑体" pitchFamily="49" charset="-122"/>
              </a:rPr>
              <a:t>整合营销传播思想的平台</a:t>
            </a:r>
            <a:endParaRPr lang="zh-CN" altLang="en-US" sz="3600" b="1">
              <a:ea typeface="黑体" pitchFamily="49" charset="-122"/>
            </a:endParaRPr>
          </a:p>
        </p:txBody>
      </p:sp>
      <p:sp>
        <p:nvSpPr>
          <p:cNvPr id="15363" name="Oval 4"/>
          <p:cNvSpPr/>
          <p:nvPr/>
        </p:nvSpPr>
        <p:spPr>
          <a:xfrm>
            <a:off x="3441700" y="3238500"/>
            <a:ext cx="2413000" cy="685800"/>
          </a:xfrm>
          <a:prstGeom prst="ellipse">
            <a:avLst/>
          </a:prstGeom>
          <a:noFill/>
          <a:ln w="76200" cap="sq">
            <a:solidFill>
              <a:schemeClr val="tx1"/>
            </a:solidFill>
            <a:miter lim="800000"/>
          </a:ln>
        </p:spPr>
        <p:txBody>
          <a:bodyPr wrap="none" anchor="ctr" anchorCtr="0">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ea typeface="黑体" pitchFamily="49" charset="-122"/>
              </a:rPr>
              <a:t>消费者认知</a:t>
            </a:r>
            <a:endParaRPr lang="zh-CN" altLang="en-US" sz="2400" b="1">
              <a:ea typeface="黑体" pitchFamily="49" charset="-122"/>
            </a:endParaRPr>
          </a:p>
        </p:txBody>
      </p:sp>
      <p:sp>
        <p:nvSpPr>
          <p:cNvPr id="15364" name="AutoShape 5"/>
          <p:cNvSpPr/>
          <p:nvPr/>
        </p:nvSpPr>
        <p:spPr>
          <a:xfrm>
            <a:off x="1905000" y="4191000"/>
            <a:ext cx="2514600" cy="1295400"/>
          </a:xfrm>
          <a:prstGeom prst="wedgeEllipseCallout">
            <a:avLst>
              <a:gd name="adj1" fmla="val 17931"/>
              <a:gd name="adj2" fmla="val -66421"/>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ea typeface="黑体" pitchFamily="49" charset="-122"/>
              </a:rPr>
              <a:t>消费者认知的心理机制（内在）</a:t>
            </a:r>
            <a:endParaRPr lang="zh-CN" altLang="en-US" sz="2400" b="1">
              <a:ea typeface="黑体" pitchFamily="49" charset="-122"/>
            </a:endParaRPr>
          </a:p>
        </p:txBody>
      </p:sp>
      <p:sp>
        <p:nvSpPr>
          <p:cNvPr id="15365" name="AutoShape 6"/>
          <p:cNvSpPr/>
          <p:nvPr/>
        </p:nvSpPr>
        <p:spPr>
          <a:xfrm>
            <a:off x="5334000" y="4038600"/>
            <a:ext cx="2514600" cy="1295400"/>
          </a:xfrm>
          <a:prstGeom prst="wedgeEllipseCallout">
            <a:avLst>
              <a:gd name="adj1" fmla="val -51958"/>
              <a:gd name="adj2" fmla="val -47060"/>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ea typeface="黑体" pitchFamily="49" charset="-122"/>
              </a:rPr>
              <a:t>消费者认知资源（外在）</a:t>
            </a:r>
            <a:endParaRPr lang="zh-CN" altLang="en-US" sz="2400" b="1">
              <a:ea typeface="黑体" pitchFamily="49" charset="-122"/>
            </a:endParaRPr>
          </a:p>
        </p:txBody>
      </p:sp>
      <p:sp>
        <p:nvSpPr>
          <p:cNvPr id="15366" name="AutoShape 7"/>
          <p:cNvSpPr/>
          <p:nvPr/>
        </p:nvSpPr>
        <p:spPr>
          <a:xfrm>
            <a:off x="5181600" y="2133600"/>
            <a:ext cx="1295400" cy="838200"/>
          </a:xfrm>
          <a:prstGeom prst="wedgeRectCallout">
            <a:avLst>
              <a:gd name="adj1" fmla="val -36398"/>
              <a:gd name="adj2" fmla="val 69699"/>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ea typeface="黑体" pitchFamily="49" charset="-122"/>
              </a:rPr>
              <a:t>此为中心点</a:t>
            </a:r>
            <a:endParaRPr lang="zh-CN" altLang="en-US" sz="2400" b="1">
              <a:ea typeface="黑体" pitchFamily="49" charset="-122"/>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3600" b="1">
                <a:ea typeface="黑体" pitchFamily="49" charset="-122"/>
              </a:rPr>
              <a:t>消费者认知心理解析</a:t>
            </a:r>
            <a:endParaRPr lang="zh-CN" altLang="en-US" sz="3600" b="1">
              <a:ea typeface="黑体" pitchFamily="49" charset="-122"/>
            </a:endParaRPr>
          </a:p>
        </p:txBody>
      </p:sp>
      <p:sp>
        <p:nvSpPr>
          <p:cNvPr id="16387" name="Rectangle 3"/>
          <p:cNvSpPr>
            <a:spLocks noGrp="1"/>
          </p:cNvSpPr>
          <p:nvPr>
            <p:ph type="body" idx="1"/>
          </p:nvPr>
        </p:nvSpPr>
        <p:spPr>
          <a:xfrm>
            <a:off x="685800" y="2201863"/>
            <a:ext cx="7772400" cy="3741737"/>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800" b="1">
                <a:ea typeface="黑体" pitchFamily="49" charset="-122"/>
              </a:rPr>
              <a:t>消费者认知心理研究在两方面展开，一是消费者接受与转化广告信息的心理机制；二是消费者市场认知积淀所形成的心理图象。</a:t>
            </a:r>
            <a:endParaRPr lang="zh-CN" altLang="en-US" sz="2800" b="1">
              <a:ea typeface="黑体" pitchFamily="49" charset="-122"/>
            </a:endParaRPr>
          </a:p>
          <a:p>
            <a:pPr lvl="0" eaLnBrk="1" hangingPunct="1"/>
            <a:r>
              <a:rPr lang="zh-CN" altLang="en-US" sz="2800" b="1">
                <a:ea typeface="黑体" pitchFamily="49" charset="-122"/>
              </a:rPr>
              <a:t>前者的研究有助于选择沟通效果最佳的核心信息进行传播；</a:t>
            </a:r>
            <a:endParaRPr lang="zh-CN" altLang="en-US" sz="2800" b="1">
              <a:ea typeface="黑体" pitchFamily="49" charset="-122"/>
            </a:endParaRPr>
          </a:p>
          <a:p>
            <a:pPr lvl="0" eaLnBrk="1" hangingPunct="1"/>
            <a:r>
              <a:rPr lang="zh-CN" altLang="en-US" sz="2800" b="1">
                <a:ea typeface="黑体" pitchFamily="49" charset="-122"/>
              </a:rPr>
              <a:t>后者的研究有助于帮助我们找到最佳的传播切入点和广告策略。</a:t>
            </a:r>
            <a:endParaRPr lang="zh-CN" altLang="en-US" sz="2800" b="1">
              <a:ea typeface="黑体" pitchFamily="49" charset="-122"/>
            </a:endParaRP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3600" b="1">
                <a:ea typeface="黑体" pitchFamily="49" charset="-122"/>
              </a:rPr>
              <a:t>消费者认知资源解析</a:t>
            </a:r>
            <a:endParaRPr lang="zh-CN" altLang="en-US" sz="3600" b="1">
              <a:ea typeface="黑体" pitchFamily="49" charset="-122"/>
            </a:endParaRPr>
          </a:p>
        </p:txBody>
      </p:sp>
      <p:sp>
        <p:nvSpPr>
          <p:cNvPr id="17411" name="Rectangle 3"/>
          <p:cNvSpPr>
            <a:spLocks noGrp="1"/>
          </p:cNvSpPr>
          <p:nvPr>
            <p:ph type="body" idx="1"/>
          </p:nvPr>
        </p:nvSpPr>
        <p:spPr>
          <a:xfrm>
            <a:off x="685800" y="2362200"/>
            <a:ext cx="7772400" cy="3375025"/>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800" b="1">
                <a:ea typeface="黑体" pitchFamily="49" charset="-122"/>
              </a:rPr>
              <a:t>西方社会的认知资源与中国现阶段的社会整体认知资源在形态上有很大的不同。</a:t>
            </a:r>
            <a:endParaRPr lang="zh-CN" altLang="en-US" sz="2800" b="1">
              <a:ea typeface="黑体" pitchFamily="49" charset="-122"/>
            </a:endParaRPr>
          </a:p>
          <a:p>
            <a:pPr lvl="0" eaLnBrk="1" hangingPunct="1"/>
            <a:r>
              <a:rPr lang="zh-CN" altLang="en-US" sz="2800" b="1">
                <a:ea typeface="黑体" pitchFamily="49" charset="-122"/>
              </a:rPr>
              <a:t>在国民文化素质高的国家里，很好的沟通就能起到充分调动资源的作用，所以西方的营销理论更多的强调传播和沟通。</a:t>
            </a:r>
            <a:endParaRPr lang="zh-CN" altLang="en-US" sz="2800" b="1">
              <a:ea typeface="黑体" pitchFamily="49" charset="-122"/>
            </a:endParaRPr>
          </a:p>
          <a:p>
            <a:pPr lvl="0" eaLnBrk="1" hangingPunct="1"/>
            <a:r>
              <a:rPr lang="zh-CN" altLang="en-US" sz="2800" b="1">
                <a:ea typeface="黑体" pitchFamily="49" charset="-122"/>
              </a:rPr>
              <a:t>在中国，必须进行资源的充分整合。</a:t>
            </a:r>
            <a:endParaRPr lang="zh-CN" altLang="en-US" sz="2800" b="1">
              <a:ea typeface="黑体" pitchFamily="49"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sz="3600" b="1">
                <a:ea typeface="黑体" pitchFamily="49" charset="-122"/>
              </a:rPr>
              <a:t>关于未来广告业的核心竞争力</a:t>
            </a:r>
            <a:endParaRPr lang="zh-CN" altLang="en-US" sz="3600" b="1">
              <a:ea typeface="黑体" pitchFamily="49" charset="-122"/>
            </a:endParaRPr>
          </a:p>
        </p:txBody>
      </p:sp>
      <p:sp>
        <p:nvSpPr>
          <p:cNvPr id="18435" name="Rectangle 3"/>
          <p:cNvSpPr>
            <a:spLocks noGrp="1"/>
          </p:cNvSpPr>
          <p:nvPr>
            <p:ph type="body" idx="1"/>
          </p:nvPr>
        </p:nvSpPr>
        <p:spPr>
          <a:xfrm>
            <a:off x="685800" y="2568575"/>
            <a:ext cx="7772400" cy="3375025"/>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800" b="1">
                <a:ea typeface="黑体" pitchFamily="49" charset="-122"/>
              </a:rPr>
              <a:t>未来广告业的核心竞争力来自于对消费者心理认知的把握。</a:t>
            </a:r>
            <a:endParaRPr lang="zh-CN" altLang="en-US" sz="2800" b="1">
              <a:ea typeface="黑体" pitchFamily="49" charset="-122"/>
            </a:endParaRPr>
          </a:p>
          <a:p>
            <a:pPr lvl="0" eaLnBrk="1" hangingPunct="1"/>
            <a:endParaRPr lang="zh-CN" altLang="en-US" sz="2800" b="1">
              <a:ea typeface="黑体" pitchFamily="49" charset="-122"/>
            </a:endParaRPr>
          </a:p>
          <a:p>
            <a:pPr lvl="0" eaLnBrk="1" hangingPunct="1"/>
            <a:r>
              <a:rPr lang="zh-CN" altLang="en-US" sz="2800" b="1">
                <a:ea typeface="黑体" pitchFamily="49" charset="-122"/>
              </a:rPr>
              <a:t>企业选择广告代理商的关键性考量因素将是谁更了解消费者认知状况而并非谁更了解产品或市场。</a:t>
            </a:r>
            <a:endParaRPr lang="zh-CN" altLang="en-US" sz="2800" b="1">
              <a:ea typeface="黑体" pitchFamily="49"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br>
              <a:rPr lang="en-US" altLang="zh-CN" sz="3600" b="1">
                <a:ea typeface="黑体" pitchFamily="49" charset="-122"/>
              </a:rPr>
            </a:br>
            <a:r>
              <a:rPr lang="zh-CN" altLang="en-US" sz="3600" b="1">
                <a:ea typeface="黑体" pitchFamily="49" charset="-122"/>
              </a:rPr>
              <a:t>视知觉符号</a:t>
            </a:r>
            <a:endParaRPr lang="zh-CN" altLang="en-US" sz="3600" b="1">
              <a:ea typeface="黑体" pitchFamily="49" charset="-122"/>
            </a:endParaRPr>
          </a:p>
        </p:txBody>
      </p:sp>
      <p:sp>
        <p:nvSpPr>
          <p:cNvPr id="19459"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a:p>
          <a:p>
            <a:pPr lvl="0" eaLnBrk="1" hangingPunct="1">
              <a:buNone/>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、广告运动的关键是将信息提炼出来</a:t>
            </a:r>
            <a:endParaRPr lang="zh-CN" altLang="en-US" sz="2800" b="1">
              <a:latin typeface="黑体" pitchFamily="49" charset="-122"/>
              <a:ea typeface="黑体" pitchFamily="49" charset="-122"/>
            </a:endParaRPr>
          </a:p>
          <a:p>
            <a:pPr lvl="0" eaLnBrk="1" hangingPunct="1"/>
            <a:endParaRPr lang="zh-CN" altLang="en-US"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我们认为，只有在消费者认知研究的基础上，才能提炼出与消费者或潜在消费者信息、经验领域一致的核心信息进行整合传播。</a:t>
            </a:r>
            <a:endParaRPr lang="zh-CN" altLang="en-US" sz="2800" b="1">
              <a:latin typeface="黑体" pitchFamily="49" charset="-122"/>
              <a:ea typeface="黑体" pitchFamily="49"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Rectangle 3"/>
          <p:cNvSpPr>
            <a:spLocks noGrp="1"/>
          </p:cNvSpPr>
          <p:nvPr>
            <p:ph type="body" idx="1"/>
          </p:nvPr>
        </p:nvSpPr>
        <p:spPr>
          <a:xfrm>
            <a:off x="685800" y="1143000"/>
            <a:ext cx="7772400" cy="44196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lnSpc>
                <a:spcPct val="90000"/>
              </a:lnSpc>
              <a:buNone/>
            </a:pPr>
            <a:r>
              <a:rPr lang="en-US" altLang="zh-CN" sz="2800" b="1">
                <a:latin typeface="黑体" pitchFamily="49" charset="-122"/>
                <a:ea typeface="黑体" pitchFamily="49" charset="-122"/>
              </a:rPr>
              <a:t>2</a:t>
            </a:r>
            <a:r>
              <a:rPr lang="zh-CN" altLang="en-US" sz="2800" b="1">
                <a:latin typeface="黑体" pitchFamily="49" charset="-122"/>
                <a:ea typeface="黑体" pitchFamily="49" charset="-122"/>
              </a:rPr>
              <a:t>、黑箱理论</a:t>
            </a:r>
            <a:endParaRPr lang="zh-CN" altLang="en-US" sz="2800" b="1">
              <a:latin typeface="黑体" pitchFamily="49" charset="-122"/>
              <a:ea typeface="黑体" pitchFamily="49" charset="-122"/>
            </a:endParaRPr>
          </a:p>
          <a:p>
            <a:pPr lvl="0" eaLnBrk="1" hangingPunct="1">
              <a:lnSpc>
                <a:spcPct val="90000"/>
              </a:lnSpc>
              <a:buNone/>
            </a:pPr>
            <a:endParaRPr lang="zh-CN" altLang="en-US" sz="2800" b="1">
              <a:latin typeface="黑体" pitchFamily="49" charset="-122"/>
              <a:ea typeface="黑体" pitchFamily="49" charset="-122"/>
            </a:endParaRPr>
          </a:p>
          <a:p>
            <a:pPr lvl="0" eaLnBrk="1" hangingPunct="1">
              <a:lnSpc>
                <a:spcPct val="90000"/>
              </a:lnSpc>
            </a:pPr>
            <a:r>
              <a:rPr lang="zh-CN" altLang="en-US" sz="2400" b="1">
                <a:latin typeface="黑体" pitchFamily="49" charset="-122"/>
                <a:ea typeface="黑体" pitchFamily="49" charset="-122"/>
              </a:rPr>
              <a:t>消费者的决策过程存在着某种形式的</a:t>
            </a:r>
            <a:r>
              <a:rPr lang="zh-CN" altLang="en-US" sz="2400" b="1">
                <a:ea typeface="黑体" pitchFamily="49" charset="-122"/>
              </a:rPr>
              <a:t>“</a:t>
            </a:r>
            <a:r>
              <a:rPr lang="zh-CN" altLang="en-US" sz="2400" b="1">
                <a:latin typeface="黑体" pitchFamily="49" charset="-122"/>
                <a:ea typeface="黑体" pitchFamily="49" charset="-122"/>
              </a:rPr>
              <a:t>黑箱</a:t>
            </a:r>
            <a:r>
              <a:rPr lang="zh-CN" altLang="en-US" sz="2400" b="1">
                <a:ea typeface="黑体" pitchFamily="49" charset="-122"/>
              </a:rPr>
              <a:t>”</a:t>
            </a:r>
            <a:r>
              <a:rPr lang="zh-CN" altLang="en-US" sz="2400" b="1">
                <a:latin typeface="黑体" pitchFamily="49" charset="-122"/>
                <a:ea typeface="黑体" pitchFamily="49" charset="-122"/>
              </a:rPr>
              <a:t>，这个黑箱是消费者自我的学习经验，它会有意识的运用这些庞大的经验数据，但通常仅以简单的品牌认知形式作为决策依据，因此赖以整合的信息必须与</a:t>
            </a:r>
            <a:r>
              <a:rPr lang="zh-CN" altLang="en-US" sz="2400" b="1">
                <a:ea typeface="黑体" pitchFamily="49" charset="-122"/>
              </a:rPr>
              <a:t>“</a:t>
            </a:r>
            <a:r>
              <a:rPr lang="zh-CN" altLang="en-US" sz="2400" b="1">
                <a:latin typeface="黑体" pitchFamily="49" charset="-122"/>
                <a:ea typeface="黑体" pitchFamily="49" charset="-122"/>
              </a:rPr>
              <a:t>黑箱</a:t>
            </a:r>
            <a:r>
              <a:rPr lang="zh-CN" altLang="en-US" sz="2400" b="1">
                <a:ea typeface="黑体" pitchFamily="49" charset="-122"/>
              </a:rPr>
              <a:t>”</a:t>
            </a:r>
            <a:r>
              <a:rPr lang="zh-CN" altLang="en-US" sz="2400" b="1">
                <a:latin typeface="黑体" pitchFamily="49" charset="-122"/>
                <a:ea typeface="黑体" pitchFamily="49" charset="-122"/>
              </a:rPr>
              <a:t>结构吻合。</a:t>
            </a:r>
            <a:endParaRPr lang="zh-CN" altLang="en-US" sz="2400" b="1">
              <a:latin typeface="黑体" pitchFamily="49" charset="-122"/>
              <a:ea typeface="黑体" pitchFamily="49" charset="-122"/>
            </a:endParaRPr>
          </a:p>
          <a:p>
            <a:pPr lvl="0" eaLnBrk="1" hangingPunct="1">
              <a:lnSpc>
                <a:spcPct val="90000"/>
              </a:lnSpc>
            </a:pPr>
            <a:r>
              <a:rPr lang="zh-CN" altLang="en-US" sz="2400" b="1">
                <a:latin typeface="黑体" pitchFamily="49" charset="-122"/>
                <a:ea typeface="黑体" pitchFamily="49" charset="-122"/>
              </a:rPr>
              <a:t>波导手机信号好</a:t>
            </a:r>
            <a:r>
              <a:rPr lang="en-US" altLang="zh-CN" sz="2400" b="1">
                <a:ea typeface="黑体" pitchFamily="49" charset="-122"/>
              </a:rPr>
              <a:t>——</a:t>
            </a:r>
            <a:r>
              <a:rPr lang="zh-CN" altLang="en-US" sz="2400" b="1">
                <a:latin typeface="黑体" pitchFamily="49" charset="-122"/>
                <a:ea typeface="黑体" pitchFamily="49" charset="-122"/>
              </a:rPr>
              <a:t>手机中的战斗机。选择大家熟知的战斗机与消费者进行有效沟通。</a:t>
            </a:r>
            <a:endParaRPr lang="zh-CN" altLang="en-US" sz="2400" b="1">
              <a:latin typeface="黑体" pitchFamily="49" charset="-122"/>
              <a:ea typeface="黑体" pitchFamily="49" charset="-122"/>
            </a:endParaRPr>
          </a:p>
          <a:p>
            <a:pPr lvl="0" eaLnBrk="1" hangingPunct="1">
              <a:lnSpc>
                <a:spcPct val="90000"/>
              </a:lnSpc>
            </a:pPr>
            <a:r>
              <a:rPr lang="zh-CN" altLang="en-US" sz="2400" b="1">
                <a:latin typeface="黑体" pitchFamily="49" charset="-122"/>
                <a:ea typeface="黑体" pitchFamily="49" charset="-122"/>
              </a:rPr>
              <a:t>金正</a:t>
            </a:r>
            <a:r>
              <a:rPr lang="en-US" altLang="zh-CN" sz="2400" b="1">
                <a:latin typeface="黑体" pitchFamily="49" charset="-122"/>
                <a:ea typeface="黑体" pitchFamily="49" charset="-122"/>
              </a:rPr>
              <a:t>DVD</a:t>
            </a:r>
            <a:r>
              <a:rPr lang="zh-CN" altLang="en-US" sz="2400" b="1">
                <a:latin typeface="黑体" pitchFamily="49" charset="-122"/>
                <a:ea typeface="黑体" pitchFamily="49" charset="-122"/>
              </a:rPr>
              <a:t>技术的成熟</a:t>
            </a:r>
            <a:r>
              <a:rPr lang="en-US" altLang="zh-CN" sz="2400" b="1">
                <a:ea typeface="黑体" pitchFamily="49" charset="-122"/>
              </a:rPr>
              <a:t>——</a:t>
            </a:r>
            <a:r>
              <a:rPr lang="zh-CN" altLang="en-US" sz="2400" b="1">
                <a:latin typeface="黑体" pitchFamily="49" charset="-122"/>
                <a:ea typeface="黑体" pitchFamily="49" charset="-122"/>
              </a:rPr>
              <a:t>用苹果熟了和消费者心理中有关</a:t>
            </a:r>
            <a:r>
              <a:rPr lang="zh-CN" altLang="en-US" sz="2400" b="1">
                <a:ea typeface="黑体" pitchFamily="49" charset="-122"/>
              </a:rPr>
              <a:t>“</a:t>
            </a:r>
            <a:r>
              <a:rPr lang="zh-CN" altLang="en-US" sz="2400" b="1">
                <a:latin typeface="黑体" pitchFamily="49" charset="-122"/>
                <a:ea typeface="黑体" pitchFamily="49" charset="-122"/>
              </a:rPr>
              <a:t>成熟</a:t>
            </a:r>
            <a:r>
              <a:rPr lang="zh-CN" altLang="en-US" sz="2400" b="1">
                <a:ea typeface="黑体" pitchFamily="49" charset="-122"/>
              </a:rPr>
              <a:t>”</a:t>
            </a:r>
            <a:r>
              <a:rPr lang="zh-CN" altLang="en-US" sz="2400" b="1">
                <a:latin typeface="黑体" pitchFamily="49" charset="-122"/>
                <a:ea typeface="黑体" pitchFamily="49" charset="-122"/>
              </a:rPr>
              <a:t>的既有分类系统相吻合。作为传达成熟概念的金苹果，在消费者心智存储系统中巧妙的将</a:t>
            </a:r>
            <a:r>
              <a:rPr lang="en-US" altLang="zh-CN" sz="2400" b="1">
                <a:latin typeface="黑体" pitchFamily="49" charset="-122"/>
                <a:ea typeface="黑体" pitchFamily="49" charset="-122"/>
              </a:rPr>
              <a:t>DVD</a:t>
            </a:r>
            <a:r>
              <a:rPr lang="zh-CN" altLang="en-US" sz="2400" b="1">
                <a:latin typeface="黑体" pitchFamily="49" charset="-122"/>
                <a:ea typeface="黑体" pitchFamily="49" charset="-122"/>
              </a:rPr>
              <a:t>产品与技术更成熟这一概念衔接起来。</a:t>
            </a:r>
            <a:endParaRPr lang="zh-CN" altLang="en-US" sz="2400" b="1">
              <a:latin typeface="黑体" pitchFamily="49" charset="-122"/>
              <a:ea typeface="黑体" pitchFamily="49" charset="-122"/>
            </a:endParaRP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buNone/>
            </a:pPr>
            <a:r>
              <a:rPr lang="en-US" altLang="zh-CN" sz="2800" b="1">
                <a:latin typeface="黑体" pitchFamily="49" charset="-122"/>
                <a:ea typeface="黑体" pitchFamily="49" charset="-122"/>
              </a:rPr>
              <a:t>3</a:t>
            </a:r>
            <a:r>
              <a:rPr lang="zh-CN" altLang="en-US" sz="2800" b="1">
                <a:latin typeface="黑体" pitchFamily="49" charset="-122"/>
                <a:ea typeface="黑体" pitchFamily="49" charset="-122"/>
              </a:rPr>
              <a:t>、广告如何更好的打动消费者？</a:t>
            </a:r>
            <a:endParaRPr lang="zh-CN" altLang="en-US" sz="2800" b="1">
              <a:latin typeface="黑体" pitchFamily="49" charset="-122"/>
              <a:ea typeface="黑体" pitchFamily="49" charset="-122"/>
            </a:endParaRPr>
          </a:p>
          <a:p>
            <a:pPr lvl="0" eaLnBrk="1" hangingPunct="1">
              <a:buNone/>
            </a:pPr>
            <a:endParaRPr lang="zh-CN" altLang="en-US"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创意</a:t>
            </a:r>
            <a:endParaRPr lang="zh-CN" altLang="en-US"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共鸣</a:t>
            </a:r>
            <a:r>
              <a:rPr lang="en-US" altLang="zh-CN" sz="2800" b="1">
                <a:ea typeface="黑体" pitchFamily="49" charset="-122"/>
              </a:rPr>
              <a:t>——</a:t>
            </a:r>
            <a:r>
              <a:rPr lang="zh-CN" altLang="en-US" sz="2800" b="1">
                <a:latin typeface="黑体" pitchFamily="49" charset="-122"/>
                <a:ea typeface="黑体" pitchFamily="49" charset="-122"/>
              </a:rPr>
              <a:t>广告要能打动消费者，要与消费者产生共鸣就必须解读积淀在他们脑海里的一般认知，并应用普遍共享的认知符号触动心理情感资源。</a:t>
            </a:r>
            <a:endParaRPr lang="zh-CN" altLang="en-US" sz="2800" b="1">
              <a:latin typeface="黑体" pitchFamily="49" charset="-122"/>
              <a:ea typeface="黑体" pitchFamily="49" charset="-122"/>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en-US" altLang="zh-CN" sz="2800" b="1">
                <a:latin typeface="黑体" pitchFamily="49" charset="-122"/>
                <a:ea typeface="黑体" pitchFamily="49" charset="-122"/>
              </a:rPr>
              <a:t>4</a:t>
            </a:r>
            <a:r>
              <a:rPr lang="zh-CN" altLang="en-US" sz="2800" b="1">
                <a:latin typeface="黑体" pitchFamily="49" charset="-122"/>
                <a:ea typeface="黑体" pitchFamily="49" charset="-122"/>
              </a:rPr>
              <a:t>、案例</a:t>
            </a:r>
            <a:endParaRPr lang="zh-CN" altLang="en-US"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在实施喜之郎与水晶之恋的品牌传播时，我们牢牢把握</a:t>
            </a:r>
            <a:r>
              <a:rPr lang="zh-CN" altLang="en-US" sz="2800" b="1">
                <a:ea typeface="黑体" pitchFamily="49" charset="-122"/>
              </a:rPr>
              <a:t>“</a:t>
            </a:r>
            <a:r>
              <a:rPr lang="zh-CN" altLang="en-US" sz="2800" b="1">
                <a:latin typeface="黑体" pitchFamily="49" charset="-122"/>
                <a:ea typeface="黑体" pitchFamily="49" charset="-122"/>
              </a:rPr>
              <a:t>亲情</a:t>
            </a:r>
            <a:r>
              <a:rPr lang="zh-CN" altLang="en-US" sz="2800" b="1">
                <a:ea typeface="黑体" pitchFamily="49" charset="-122"/>
              </a:rPr>
              <a:t>”</a:t>
            </a:r>
            <a:r>
              <a:rPr lang="zh-CN" altLang="en-US" sz="2800" b="1">
                <a:latin typeface="黑体" pitchFamily="49" charset="-122"/>
                <a:ea typeface="黑体" pitchFamily="49" charset="-122"/>
              </a:rPr>
              <a:t>这一基本心理认知：即使家庭和社会结构发生了巨大的变化，亲情价值依然绵延</a:t>
            </a:r>
            <a:r>
              <a:rPr lang="en-US" altLang="zh-CN" sz="2800" b="1">
                <a:latin typeface="黑体" pitchFamily="49" charset="-122"/>
                <a:ea typeface="黑体" pitchFamily="49" charset="-122"/>
              </a:rPr>
              <a:t>5000</a:t>
            </a:r>
            <a:r>
              <a:rPr lang="zh-CN" altLang="en-US" sz="2800" b="1">
                <a:latin typeface="黑体" pitchFamily="49" charset="-122"/>
                <a:ea typeface="黑体" pitchFamily="49" charset="-122"/>
              </a:rPr>
              <a:t>年</a:t>
            </a:r>
            <a:r>
              <a:rPr lang="en-US" altLang="zh-CN" sz="2800" b="1">
                <a:ea typeface="黑体" pitchFamily="49" charset="-122"/>
              </a:rPr>
              <a:t>……</a:t>
            </a:r>
            <a:endParaRPr lang="en-US" altLang="zh-CN"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在广告中更多的运用到音乐这一人类文化长期积淀形成的认知手段传达品牌</a:t>
            </a:r>
            <a:r>
              <a:rPr lang="zh-CN" altLang="en-US" sz="2800" b="1">
                <a:ea typeface="黑体" pitchFamily="49" charset="-122"/>
              </a:rPr>
              <a:t>“</a:t>
            </a:r>
            <a:r>
              <a:rPr lang="zh-CN" altLang="en-US" sz="2800" b="1">
                <a:latin typeface="黑体" pitchFamily="49" charset="-122"/>
                <a:ea typeface="黑体" pitchFamily="49" charset="-122"/>
              </a:rPr>
              <a:t>亲情</a:t>
            </a:r>
            <a:r>
              <a:rPr lang="zh-CN" altLang="en-US" sz="2800" b="1">
                <a:ea typeface="黑体" pitchFamily="49" charset="-122"/>
              </a:rPr>
              <a:t>”</a:t>
            </a:r>
            <a:r>
              <a:rPr lang="zh-CN" altLang="en-US" sz="2800" b="1">
                <a:latin typeface="黑体" pitchFamily="49" charset="-122"/>
                <a:ea typeface="黑体" pitchFamily="49" charset="-122"/>
              </a:rPr>
              <a:t>内涵。</a:t>
            </a:r>
            <a:endParaRPr lang="zh-CN" altLang="en-US" sz="2800" b="1">
              <a:latin typeface="黑体" pitchFamily="49" charset="-122"/>
              <a:ea typeface="黑体" pitchFamily="49" charset="-122"/>
            </a:endParaRPr>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Rectangle 4"/>
          <p:cNvSpPr>
            <a:spLocks noGrp="1"/>
          </p:cNvSpPr>
          <p:nvPr>
            <p:ph type="title"/>
          </p:nvPr>
        </p:nvSpPr>
        <p:spPr>
          <a:xfrm>
            <a:off x="685800" y="2286000"/>
            <a:ext cx="7772400" cy="1447800"/>
          </a:xfrm>
          <a:solidFill>
            <a:srgbClr val="FF0000"/>
          </a:solidFill>
          <a:ln>
            <a:noFill/>
            <a:miter lim="800000"/>
          </a:ln>
          <a:scene3d>
            <a:camera prst="legacyObliqueTopRight">
              <a:rot lat="0" lon="0" rev="0"/>
            </a:camera>
            <a:lightRig rig="legacyFlat3" dir="b"/>
          </a:scene3d>
          <a:sp3d extrusionH="430200" prstMaterial="legacyMatte">
            <a:bevelT w="13500" h="13500" prst="angle"/>
            <a:bevelB w="13500" h="13500" prst="angle"/>
            <a:extrusionClr>
              <a:srgbClr val="FF0000"/>
            </a:extrusionClr>
            <a:contourClr>
              <a:srgbClr val="FF0000"/>
            </a:contourClr>
          </a:sp3d>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整合营销</a:t>
            </a:r>
            <a:endParaRPr lang="zh-CN" altLang="en-US" b="1">
              <a:ea typeface="黑体" pitchFamily="49" charset="-122"/>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终端概念</a:t>
            </a:r>
            <a:endParaRPr lang="zh-CN" altLang="en-US" b="1">
              <a:ea typeface="黑体" pitchFamily="49" charset="-122"/>
            </a:endParaRPr>
          </a:p>
        </p:txBody>
      </p:sp>
      <p:pic>
        <p:nvPicPr>
          <p:cNvPr id="24579" name="Picture 6" descr="C:\Program Files\Common Files\Microsoft Shared\Clipart\cagcat50\BD07153_.WMF"/>
          <p:cNvPicPr>
            <a:picLocks noChangeAspect="1"/>
          </p:cNvPicPr>
          <p:nvPr/>
        </p:nvPicPr>
        <p:blipFill>
          <a:blip r:embed="rId2"/>
          <a:stretch>
            <a:fillRect/>
          </a:stretch>
        </p:blipFill>
        <p:spPr>
          <a:xfrm>
            <a:off x="5208588" y="3136900"/>
            <a:ext cx="2563812" cy="2806700"/>
          </a:xfrm>
          <a:prstGeom prst="rect">
            <a:avLst/>
          </a:prstGeom>
          <a:noFill/>
          <a:ln>
            <a:noFill/>
            <a:miter lim="800000"/>
          </a:ln>
        </p:spPr>
      </p:pic>
      <p:sp>
        <p:nvSpPr>
          <p:cNvPr id="24580" name="AutoShape 7"/>
          <p:cNvSpPr/>
          <p:nvPr/>
        </p:nvSpPr>
        <p:spPr>
          <a:xfrm>
            <a:off x="1627188" y="2222500"/>
            <a:ext cx="3886200" cy="1981200"/>
          </a:xfrm>
          <a:prstGeom prst="cloudCallout">
            <a:avLst>
              <a:gd name="adj1" fmla="val 71528"/>
              <a:gd name="adj2" fmla="val 25162"/>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endParaRPr lang="en-US" altLang="zh-CN" sz="2400"/>
          </a:p>
          <a:p>
            <a:pPr marL="0" lvl="0" indent="0" algn="ctr" eaLnBrk="1" hangingPunct="1">
              <a:spcBef>
                <a:spcPct val="50000"/>
              </a:spcBef>
              <a:buClrTx/>
              <a:buNone/>
            </a:pPr>
            <a:r>
              <a:rPr lang="zh-CN" altLang="en-US" sz="2400" b="1">
                <a:ea typeface="黑体" pitchFamily="49" charset="-122"/>
              </a:rPr>
              <a:t>终端媒体化</a:t>
            </a:r>
            <a:endParaRPr lang="zh-CN" altLang="en-US" sz="2400" b="1">
              <a:ea typeface="黑体" pitchFamily="49" charset="-122"/>
            </a:endParaRPr>
          </a:p>
          <a:p>
            <a:pPr marL="0" lvl="0" indent="0" algn="ctr" eaLnBrk="1" hangingPunct="1">
              <a:spcBef>
                <a:spcPct val="50000"/>
              </a:spcBef>
              <a:buClrTx/>
              <a:buNone/>
            </a:pPr>
            <a:r>
              <a:rPr lang="zh-CN" altLang="en-US" sz="2400" b="1">
                <a:ea typeface="黑体" pitchFamily="49" charset="-122"/>
              </a:rPr>
              <a:t>销售传播化</a:t>
            </a:r>
            <a:endParaRPr lang="zh-CN" altLang="en-US" sz="2400" b="1">
              <a:ea typeface="黑体" pitchFamily="49" charset="-122"/>
            </a:endParaRPr>
          </a:p>
          <a:p>
            <a:pPr marL="0" lvl="0" indent="0" algn="ctr" eaLnBrk="1" hangingPunct="1">
              <a:spcBef>
                <a:spcPct val="50000"/>
              </a:spcBef>
              <a:buClrTx/>
              <a:buNone/>
            </a:pPr>
            <a:endParaRPr lang="en-US" altLang="zh-CN" sz="2400" b="1">
              <a:ea typeface="黑体" pitchFamily="49"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5602"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终端媒体化</a:t>
            </a:r>
            <a:endParaRPr lang="zh-CN" altLang="en-US" b="1">
              <a:ea typeface="黑体" pitchFamily="49" charset="-122"/>
            </a:endParaRPr>
          </a:p>
        </p:txBody>
      </p:sp>
      <p:sp>
        <p:nvSpPr>
          <p:cNvPr id="25603" name="Rectangle 4"/>
          <p:cNvSpPr>
            <a:spLocks noGrp="1"/>
          </p:cNvSpPr>
          <p:nvPr>
            <p:ph type="body" idx="1"/>
          </p:nvPr>
        </p:nvSpPr>
        <p:spPr>
          <a:xfrm>
            <a:off x="685800" y="1981200"/>
            <a:ext cx="7772400" cy="38100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ea typeface="黑体" pitchFamily="49" charset="-122"/>
              </a:rPr>
              <a:t>我们提出了“终端媒体化，销售传播化”的整合营销传播主张，建议从信息传播的角度，将“终端售卖”这一环节，整合成为一级重要的媒体，并在此进行产品核心价值信息的互动式集中传播。</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终端作为一级媒体，在一定的受众面之内，其传播的特征，是直接建立品牌忠诚。</a:t>
            </a:r>
            <a:endParaRPr lang="zh-CN" altLang="en-US" sz="2400" b="1">
              <a:ea typeface="黑体" pitchFamily="49"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662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终端媒体化优点</a:t>
            </a:r>
            <a:endParaRPr lang="zh-CN" altLang="en-US" b="1">
              <a:ea typeface="黑体" pitchFamily="49" charset="-122"/>
            </a:endParaRPr>
          </a:p>
        </p:txBody>
      </p:sp>
      <p:sp>
        <p:nvSpPr>
          <p:cNvPr id="26627"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我们转换视角，将终端真正换成一种媒体，具有以下特征：</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、具有电视广告的</a:t>
            </a:r>
            <a:r>
              <a:rPr lang="zh-CN" altLang="en-US" sz="2400" b="1">
                <a:ea typeface="黑体" pitchFamily="49" charset="-122"/>
              </a:rPr>
              <a:t>“</a:t>
            </a:r>
            <a:r>
              <a:rPr lang="zh-CN" altLang="en-US" sz="2400" b="1">
                <a:latin typeface="黑体" pitchFamily="49" charset="-122"/>
                <a:ea typeface="黑体" pitchFamily="49" charset="-122"/>
              </a:rPr>
              <a:t>生动直观</a:t>
            </a:r>
            <a:r>
              <a:rPr lang="zh-CN" altLang="en-US" sz="2400" b="1">
                <a:ea typeface="黑体" pitchFamily="49" charset="-122"/>
              </a:rPr>
              <a:t>”</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、具有报纸广告的</a:t>
            </a:r>
            <a:r>
              <a:rPr lang="zh-CN" altLang="en-US" sz="2400" b="1">
                <a:ea typeface="黑体" pitchFamily="49" charset="-122"/>
              </a:rPr>
              <a:t>“</a:t>
            </a:r>
            <a:r>
              <a:rPr lang="zh-CN" altLang="en-US" sz="2400" b="1">
                <a:latin typeface="黑体" pitchFamily="49" charset="-122"/>
                <a:ea typeface="黑体" pitchFamily="49" charset="-122"/>
              </a:rPr>
              <a:t>深度说服</a:t>
            </a:r>
            <a:r>
              <a:rPr lang="zh-CN" altLang="en-US" sz="2400" b="1">
                <a:ea typeface="黑体" pitchFamily="49" charset="-122"/>
              </a:rPr>
              <a:t>”</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3</a:t>
            </a:r>
            <a:r>
              <a:rPr lang="zh-CN" altLang="en-US" sz="2400" b="1">
                <a:latin typeface="黑体" pitchFamily="49" charset="-122"/>
                <a:ea typeface="黑体" pitchFamily="49" charset="-122"/>
              </a:rPr>
              <a:t>、具有广播广告的</a:t>
            </a:r>
            <a:r>
              <a:rPr lang="zh-CN" altLang="en-US" sz="2400" b="1">
                <a:ea typeface="黑体" pitchFamily="49" charset="-122"/>
              </a:rPr>
              <a:t>“</a:t>
            </a:r>
            <a:r>
              <a:rPr lang="zh-CN" altLang="en-US" sz="2400" b="1">
                <a:latin typeface="黑体" pitchFamily="49" charset="-122"/>
                <a:ea typeface="黑体" pitchFamily="49" charset="-122"/>
              </a:rPr>
              <a:t>亲和力</a:t>
            </a:r>
            <a:r>
              <a:rPr lang="zh-CN" altLang="en-US" sz="2400" b="1">
                <a:ea typeface="黑体" pitchFamily="49" charset="-122"/>
              </a:rPr>
              <a:t>”</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4</a:t>
            </a:r>
            <a:r>
              <a:rPr lang="zh-CN" altLang="en-US" sz="2400" b="1">
                <a:latin typeface="黑体" pitchFamily="49" charset="-122"/>
                <a:ea typeface="黑体" pitchFamily="49" charset="-122"/>
              </a:rPr>
              <a:t>、具有网络广告的</a:t>
            </a:r>
            <a:r>
              <a:rPr lang="zh-CN" altLang="en-US" sz="2400" b="1">
                <a:ea typeface="黑体" pitchFamily="49" charset="-122"/>
              </a:rPr>
              <a:t>“</a:t>
            </a:r>
            <a:r>
              <a:rPr lang="zh-CN" altLang="en-US" sz="2400" b="1">
                <a:latin typeface="黑体" pitchFamily="49" charset="-122"/>
                <a:ea typeface="黑体" pitchFamily="49" charset="-122"/>
              </a:rPr>
              <a:t>互动性</a:t>
            </a:r>
            <a:r>
              <a:rPr lang="zh-CN" altLang="en-US" sz="2400" b="1">
                <a:ea typeface="黑体" pitchFamily="49" charset="-122"/>
              </a:rPr>
              <a:t>”</a:t>
            </a:r>
            <a:endParaRPr lang="zh-CN" altLang="en-US" sz="2400" b="1">
              <a:latin typeface="黑体" pitchFamily="49" charset="-122"/>
              <a:ea typeface="黑体" pitchFamily="49" charset="-122"/>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7650"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销售传播化</a:t>
            </a:r>
            <a:endParaRPr lang="zh-CN" altLang="en-US" b="1">
              <a:ea typeface="黑体" pitchFamily="49" charset="-122"/>
            </a:endParaRPr>
          </a:p>
        </p:txBody>
      </p:sp>
      <p:sp>
        <p:nvSpPr>
          <p:cNvPr id="27651" name="Rectangle 3"/>
          <p:cNvSpPr>
            <a:spLocks noGrp="1"/>
          </p:cNvSpPr>
          <p:nvPr>
            <p:ph type="body" idx="1"/>
          </p:nvPr>
        </p:nvSpPr>
        <p:spPr>
          <a:xfrm>
            <a:off x="685800" y="1981200"/>
            <a:ext cx="80772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以下几点比较重要：</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、提炼出核心销售信息</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、终端陈列产品要叫卖（脑白金）</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3</a:t>
            </a:r>
            <a:r>
              <a:rPr lang="zh-CN" altLang="en-US" sz="2400" b="1">
                <a:latin typeface="黑体" pitchFamily="49" charset="-122"/>
                <a:ea typeface="黑体" pitchFamily="49" charset="-122"/>
              </a:rPr>
              <a:t>、给销售人员核心销售说辞与深度销售说辞</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4</a:t>
            </a:r>
            <a:r>
              <a:rPr lang="zh-CN" altLang="en-US" sz="2400" b="1">
                <a:latin typeface="黑体" pitchFamily="49" charset="-122"/>
                <a:ea typeface="黑体" pitchFamily="49" charset="-122"/>
              </a:rPr>
              <a:t>、根据</a:t>
            </a:r>
            <a:r>
              <a:rPr lang="zh-CN" altLang="en-US" sz="2400" b="1">
                <a:ea typeface="黑体" pitchFamily="49" charset="-122"/>
              </a:rPr>
              <a:t>“</a:t>
            </a:r>
            <a:r>
              <a:rPr lang="zh-CN" altLang="en-US" sz="2400" b="1">
                <a:latin typeface="黑体" pitchFamily="49" charset="-122"/>
                <a:ea typeface="黑体" pitchFamily="49" charset="-122"/>
              </a:rPr>
              <a:t>剧本</a:t>
            </a:r>
            <a:r>
              <a:rPr lang="zh-CN" altLang="en-US" sz="2400" b="1">
                <a:ea typeface="黑体" pitchFamily="49" charset="-122"/>
              </a:rPr>
              <a:t>”</a:t>
            </a:r>
            <a:r>
              <a:rPr lang="zh-CN" altLang="en-US" sz="2400" b="1">
                <a:latin typeface="黑体" pitchFamily="49" charset="-122"/>
                <a:ea typeface="黑体" pitchFamily="49" charset="-122"/>
              </a:rPr>
              <a:t>培训终端销售人员，直到他们学会表演为止</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5</a:t>
            </a:r>
            <a:r>
              <a:rPr lang="zh-CN" altLang="en-US" sz="2400" b="1">
                <a:latin typeface="黑体" pitchFamily="49" charset="-122"/>
                <a:ea typeface="黑体" pitchFamily="49" charset="-122"/>
              </a:rPr>
              <a:t>、顾客再次成为传播的</a:t>
            </a:r>
            <a:r>
              <a:rPr lang="zh-CN" altLang="en-US" sz="2400" b="1">
                <a:ea typeface="黑体" pitchFamily="49" charset="-122"/>
              </a:rPr>
              <a:t>“</a:t>
            </a:r>
            <a:r>
              <a:rPr lang="zh-CN" altLang="en-US" sz="2400" b="1">
                <a:latin typeface="黑体" pitchFamily="49" charset="-122"/>
                <a:ea typeface="黑体" pitchFamily="49" charset="-122"/>
              </a:rPr>
              <a:t>主角</a:t>
            </a:r>
            <a:r>
              <a:rPr lang="zh-CN" altLang="en-US" sz="2400" b="1">
                <a:ea typeface="黑体" pitchFamily="49" charset="-122"/>
              </a:rPr>
              <a:t>”</a:t>
            </a:r>
            <a:r>
              <a:rPr lang="zh-CN" altLang="en-US" sz="2400" b="1">
                <a:latin typeface="黑体" pitchFamily="49" charset="-122"/>
                <a:ea typeface="黑体" pitchFamily="49" charset="-122"/>
              </a:rPr>
              <a:t>（无论买与否，都会传播）</a:t>
            </a:r>
            <a:endParaRPr lang="zh-CN" altLang="en-US" sz="2400" b="1">
              <a:latin typeface="黑体" pitchFamily="49" charset="-122"/>
              <a:ea typeface="黑体" pitchFamily="49"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8674"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en-US" altLang="zh-CN" b="1">
                <a:ea typeface="黑体" pitchFamily="49" charset="-122"/>
              </a:rPr>
              <a:t>CRM</a:t>
            </a:r>
            <a:r>
              <a:rPr lang="zh-CN" altLang="en-US" b="1">
                <a:ea typeface="黑体" pitchFamily="49" charset="-122"/>
              </a:rPr>
              <a:t>系统</a:t>
            </a:r>
            <a:endParaRPr lang="zh-CN" altLang="en-US" b="1">
              <a:ea typeface="黑体" pitchFamily="49" charset="-122"/>
            </a:endParaRPr>
          </a:p>
        </p:txBody>
      </p:sp>
      <p:sp>
        <p:nvSpPr>
          <p:cNvPr id="28675" name="Rectangle 6"/>
          <p:cNvSpPr/>
          <p:nvPr/>
        </p:nvSpPr>
        <p:spPr>
          <a:xfrm>
            <a:off x="533400" y="4786313"/>
            <a:ext cx="8229600" cy="822325"/>
          </a:xfrm>
          <a:prstGeom prst="rect">
            <a:avLst/>
          </a:prstGeom>
          <a:noFill/>
          <a:ln w="76200" cap="sq">
            <a:noFill/>
            <a:miter lim="800000"/>
          </a:ln>
        </p:spPr>
        <p:txBody>
          <a:bodyPr anchor="ctr" anchorCtr="0">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latin typeface="黑体" pitchFamily="49" charset="-122"/>
                <a:ea typeface="黑体" pitchFamily="49" charset="-122"/>
              </a:rPr>
              <a:t>当企业越了解他们的客户，对大众媒体依赖度就越低，同样的道理，当客户越了解你的产品，则越不需要传统的广告</a:t>
            </a:r>
            <a:r>
              <a:rPr lang="zh-CN" altLang="en-US" sz="2400"/>
              <a:t>  </a:t>
            </a:r>
            <a:endParaRPr lang="zh-CN" altLang="en-US" sz="2400"/>
          </a:p>
        </p:txBody>
      </p:sp>
      <p:pic>
        <p:nvPicPr>
          <p:cNvPr id="28676" name="Picture 7" descr="C:\Program Files\Common Files\Microsoft Shared\Clipart\cagcat50\PE01846_.wmf"/>
          <p:cNvPicPr>
            <a:picLocks noChangeAspect="1"/>
          </p:cNvPicPr>
          <p:nvPr/>
        </p:nvPicPr>
        <p:blipFill>
          <a:blip r:embed="rId2"/>
          <a:stretch>
            <a:fillRect/>
          </a:stretch>
        </p:blipFill>
        <p:spPr>
          <a:xfrm>
            <a:off x="2057400" y="1981200"/>
            <a:ext cx="5497513" cy="2414588"/>
          </a:xfrm>
          <a:prstGeom prst="rect">
            <a:avLst/>
          </a:prstGeom>
          <a:noFill/>
          <a:ln>
            <a:noFill/>
            <a:miter lim="800000"/>
          </a:ln>
        </p:spPr>
      </p:pic>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969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en-US" altLang="zh-CN" sz="4000" b="1">
                <a:latin typeface="黑体" pitchFamily="49" charset="-122"/>
                <a:ea typeface="黑体" pitchFamily="49" charset="-122"/>
              </a:rPr>
              <a:t>CRM</a:t>
            </a:r>
            <a:r>
              <a:rPr lang="zh-CN" altLang="en-US" sz="4000" b="1">
                <a:latin typeface="黑体" pitchFamily="49" charset="-122"/>
                <a:ea typeface="黑体" pitchFamily="49" charset="-122"/>
              </a:rPr>
              <a:t>的作用</a:t>
            </a:r>
            <a:endParaRPr lang="zh-CN" altLang="en-US" sz="4000" b="1">
              <a:latin typeface="黑体" pitchFamily="49" charset="-122"/>
              <a:ea typeface="黑体" pitchFamily="49" charset="-122"/>
            </a:endParaRPr>
          </a:p>
        </p:txBody>
      </p:sp>
      <p:sp>
        <p:nvSpPr>
          <p:cNvPr id="29699" name="Rectangle 4"/>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en-US" altLang="zh-CN" sz="2800" b="1">
                <a:latin typeface="黑体" pitchFamily="49" charset="-122"/>
                <a:ea typeface="黑体" pitchFamily="49" charset="-122"/>
              </a:rPr>
              <a:t>CRM</a:t>
            </a:r>
            <a:r>
              <a:rPr lang="zh-CN" altLang="en-US" sz="2800" b="1">
                <a:latin typeface="黑体" pitchFamily="49" charset="-122"/>
                <a:ea typeface="黑体" pitchFamily="49" charset="-122"/>
              </a:rPr>
              <a:t>系统是整合营销传播的基础资料库</a:t>
            </a:r>
            <a:endParaRPr lang="zh-CN" altLang="en-US" sz="2800" b="1">
              <a:latin typeface="黑体" pitchFamily="49" charset="-122"/>
              <a:ea typeface="黑体" pitchFamily="49" charset="-122"/>
            </a:endParaRPr>
          </a:p>
          <a:p>
            <a:pPr lvl="0" eaLnBrk="1" hangingPunct="1"/>
            <a:endParaRPr lang="zh-CN" altLang="en-US" sz="2800" b="1">
              <a:latin typeface="黑体" pitchFamily="49" charset="-122"/>
              <a:ea typeface="黑体" pitchFamily="49" charset="-122"/>
            </a:endParaRPr>
          </a:p>
          <a:p>
            <a:pPr lvl="0" eaLnBrk="1" hangingPunct="1"/>
            <a:endParaRPr lang="zh-CN" altLang="en-US" sz="2800" b="1">
              <a:latin typeface="黑体" pitchFamily="49" charset="-122"/>
              <a:ea typeface="黑体" pitchFamily="49" charset="-122"/>
            </a:endParaRPr>
          </a:p>
          <a:p>
            <a:pPr lvl="0" eaLnBrk="1" hangingPunct="1">
              <a:buNone/>
            </a:pP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a:t>
            </a:r>
            <a:r>
              <a:rPr lang="zh-CN" altLang="en-US" sz="2400" b="1">
                <a:latin typeface="黑体" pitchFamily="49" charset="-122"/>
                <a:ea typeface="黑体" pitchFamily="49" charset="-122"/>
              </a:rPr>
              <a:t>更精确的瞄准产品的营销与设计方向</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、确保客户忠诚度，避免竞争风险</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3</a:t>
            </a:r>
            <a:r>
              <a:rPr lang="zh-CN" altLang="en-US" sz="2400" b="1">
                <a:latin typeface="黑体" pitchFamily="49" charset="-122"/>
                <a:ea typeface="黑体" pitchFamily="49" charset="-122"/>
              </a:rPr>
              <a:t>、整合营销传播程序，提供更好的销售机会</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4</a:t>
            </a:r>
            <a:r>
              <a:rPr lang="zh-CN" altLang="en-US" sz="2400" b="1">
                <a:latin typeface="黑体" pitchFamily="49" charset="-122"/>
                <a:ea typeface="黑体" pitchFamily="49" charset="-122"/>
              </a:rPr>
              <a:t>、改善产品管理、销售通路、营销传播活动，提供更好的联结</a:t>
            </a:r>
            <a:endParaRPr lang="zh-CN" altLang="en-US" sz="2400" b="1">
              <a:latin typeface="黑体" pitchFamily="49" charset="-122"/>
              <a:ea typeface="黑体" pitchFamily="49"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22"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品牌剖析</a:t>
            </a:r>
            <a:endParaRPr lang="zh-CN" altLang="en-US" b="1">
              <a:ea typeface="黑体" pitchFamily="49" charset="-122"/>
            </a:endParaRPr>
          </a:p>
        </p:txBody>
      </p:sp>
      <p:sp>
        <p:nvSpPr>
          <p:cNvPr id="30723"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a:p>
          <a:p>
            <a:pPr lvl="0" eaLnBrk="1" hangingPunct="1"/>
            <a:r>
              <a:rPr lang="zh-CN" altLang="en-US" sz="2400" b="1">
                <a:ea typeface="黑体" pitchFamily="49" charset="-122"/>
              </a:rPr>
              <a:t>通过初步的剖析，了解品牌的问题应该出在什么地方，并列出初期诊断时许多模棱两可的问题！</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buNone/>
            </a:pPr>
            <a:endParaRPr lang="zh-CN" altLang="en-US" sz="2400" b="1">
              <a:ea typeface="黑体" pitchFamily="49" charset="-122"/>
            </a:endParaRPr>
          </a:p>
          <a:p>
            <a:pPr lvl="0" eaLnBrk="1" hangingPunct="1"/>
            <a:r>
              <a:rPr lang="zh-CN" altLang="en-US" sz="2400" b="1">
                <a:ea typeface="黑体" pitchFamily="49" charset="-122"/>
              </a:rPr>
              <a:t>包括确立品牌新的沟通主题等</a:t>
            </a:r>
            <a:endParaRPr lang="zh-CN" altLang="en-US" sz="2400" b="1">
              <a:ea typeface="黑体" pitchFamily="49" charset="-122"/>
            </a:endParaRPr>
          </a:p>
          <a:p>
            <a:pPr lvl="0" eaLnBrk="1" hangingPunct="1"/>
            <a:endParaRPr lang="en-US" altLang="zh-CN" sz="2400" b="1">
              <a:ea typeface="黑体" pitchFamily="49"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174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目标群定位</a:t>
            </a:r>
            <a:endParaRPr lang="zh-CN" altLang="en-US" b="1">
              <a:ea typeface="黑体" pitchFamily="49" charset="-122"/>
            </a:endParaRPr>
          </a:p>
        </p:txBody>
      </p:sp>
      <p:sp>
        <p:nvSpPr>
          <p:cNvPr id="31747"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a:p>
          <a:p>
            <a:pPr lvl="0" eaLnBrk="1" hangingPunct="1"/>
            <a:r>
              <a:rPr lang="zh-CN" altLang="en-US" sz="2400" b="1">
                <a:ea typeface="黑体" pitchFamily="49" charset="-122"/>
              </a:rPr>
              <a:t>初步锁定产品的目标消费群。</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销售量需要进一步扩大的品牌微调目标客户群。</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根据目标客户群确定我们的调研对象。</a:t>
            </a:r>
            <a:endParaRPr lang="zh-CN" altLang="en-US" sz="2400" b="1">
              <a:ea typeface="黑体" pitchFamily="49"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2770"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市场调研</a:t>
            </a:r>
            <a:endParaRPr lang="zh-CN" altLang="en-US" b="1">
              <a:ea typeface="黑体" pitchFamily="49" charset="-122"/>
            </a:endParaRPr>
          </a:p>
        </p:txBody>
      </p:sp>
      <p:sp>
        <p:nvSpPr>
          <p:cNvPr id="32771" name="Rectangle 3"/>
          <p:cNvSpPr>
            <a:spLocks noGrp="1"/>
          </p:cNvSpPr>
          <p:nvPr>
            <p:ph type="body" idx="1"/>
          </p:nvPr>
        </p:nvSpPr>
        <p:spPr>
          <a:xfrm>
            <a:off x="685800" y="1828800"/>
            <a:ext cx="7772400" cy="36576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lnSpc>
                <a:spcPct val="90000"/>
              </a:lnSpc>
            </a:pPr>
            <a:endParaRPr lang="en-US" altLang="zh-CN" sz="2800" b="1">
              <a:ea typeface="黑体" pitchFamily="49" charset="-122"/>
            </a:endParaRPr>
          </a:p>
          <a:p>
            <a:pPr lvl="0" eaLnBrk="1" hangingPunct="1">
              <a:lnSpc>
                <a:spcPct val="90000"/>
              </a:lnSpc>
            </a:pPr>
            <a:r>
              <a:rPr lang="zh-CN" altLang="en-US" sz="2000" b="1">
                <a:ea typeface="黑体" pitchFamily="49" charset="-122"/>
              </a:rPr>
              <a:t>在初步剖析的基础上，再制定市场调研，就有了明确的方向，并可以把一些在品牌剖析阶段，需要探测的一些隐秘需求和动机通过调研反映出来。</a:t>
            </a:r>
            <a:endParaRPr lang="zh-CN" altLang="en-US" sz="2000" b="1">
              <a:ea typeface="黑体" pitchFamily="49" charset="-122"/>
            </a:endParaRPr>
          </a:p>
          <a:p>
            <a:pPr lvl="0" eaLnBrk="1" hangingPunct="1">
              <a:lnSpc>
                <a:spcPct val="90000"/>
              </a:lnSpc>
            </a:pPr>
            <a:endParaRPr lang="zh-CN" altLang="en-US" sz="2000" b="1">
              <a:ea typeface="黑体" pitchFamily="49" charset="-122"/>
            </a:endParaRPr>
          </a:p>
          <a:p>
            <a:pPr lvl="0" eaLnBrk="1" hangingPunct="1">
              <a:lnSpc>
                <a:spcPct val="90000"/>
              </a:lnSpc>
            </a:pPr>
            <a:r>
              <a:rPr lang="zh-CN" altLang="en-US" sz="2000" b="1">
                <a:ea typeface="黑体" pitchFamily="49" charset="-122"/>
              </a:rPr>
              <a:t>市场调研的方法：</a:t>
            </a:r>
            <a:endParaRPr lang="zh-CN" altLang="en-US" sz="2000" b="1">
              <a:ea typeface="黑体" pitchFamily="49" charset="-122"/>
            </a:endParaRPr>
          </a:p>
          <a:p>
            <a:pPr lvl="0" eaLnBrk="1" hangingPunct="1">
              <a:lnSpc>
                <a:spcPct val="90000"/>
              </a:lnSpc>
              <a:buNone/>
            </a:pPr>
            <a:r>
              <a:rPr lang="en-US" altLang="zh-CN" sz="2000" b="1">
                <a:ea typeface="黑体" pitchFamily="49" charset="-122"/>
              </a:rPr>
              <a:t>1</a:t>
            </a:r>
            <a:r>
              <a:rPr lang="zh-CN" altLang="en-US" sz="2000" b="1">
                <a:ea typeface="黑体" pitchFamily="49" charset="-122"/>
              </a:rPr>
              <a:t>、随机访谈法</a:t>
            </a:r>
            <a:endParaRPr lang="zh-CN" altLang="en-US" sz="2000" b="1">
              <a:ea typeface="黑体" pitchFamily="49" charset="-122"/>
            </a:endParaRPr>
          </a:p>
          <a:p>
            <a:pPr lvl="0" eaLnBrk="1" hangingPunct="1">
              <a:lnSpc>
                <a:spcPct val="90000"/>
              </a:lnSpc>
              <a:buNone/>
            </a:pPr>
            <a:r>
              <a:rPr lang="en-US" altLang="zh-CN" sz="2000" b="1">
                <a:ea typeface="黑体" pitchFamily="49" charset="-122"/>
              </a:rPr>
              <a:t>2</a:t>
            </a:r>
            <a:r>
              <a:rPr lang="zh-CN" altLang="en-US" sz="2000" b="1">
                <a:ea typeface="黑体" pitchFamily="49" charset="-122"/>
              </a:rPr>
              <a:t>、电话访谈法</a:t>
            </a:r>
            <a:endParaRPr lang="zh-CN" altLang="en-US" sz="2000" b="1">
              <a:ea typeface="黑体" pitchFamily="49" charset="-122"/>
            </a:endParaRPr>
          </a:p>
          <a:p>
            <a:pPr lvl="0" eaLnBrk="1" hangingPunct="1">
              <a:lnSpc>
                <a:spcPct val="90000"/>
              </a:lnSpc>
              <a:buNone/>
            </a:pPr>
            <a:r>
              <a:rPr lang="en-US" altLang="zh-CN" sz="2000" b="1">
                <a:ea typeface="黑体" pitchFamily="49" charset="-122"/>
              </a:rPr>
              <a:t>3</a:t>
            </a:r>
            <a:r>
              <a:rPr lang="zh-CN" altLang="en-US" sz="2000" b="1">
                <a:ea typeface="黑体" pitchFamily="49" charset="-122"/>
              </a:rPr>
              <a:t>、邮寄访谈法</a:t>
            </a:r>
            <a:endParaRPr lang="zh-CN" altLang="en-US" sz="2000" b="1">
              <a:ea typeface="黑体" pitchFamily="49" charset="-122"/>
            </a:endParaRPr>
          </a:p>
          <a:p>
            <a:pPr lvl="0" eaLnBrk="1" hangingPunct="1">
              <a:lnSpc>
                <a:spcPct val="90000"/>
              </a:lnSpc>
              <a:buNone/>
            </a:pPr>
            <a:r>
              <a:rPr lang="en-US" altLang="zh-CN" sz="2000" b="1">
                <a:ea typeface="黑体" pitchFamily="49" charset="-122"/>
              </a:rPr>
              <a:t>4</a:t>
            </a:r>
            <a:r>
              <a:rPr lang="zh-CN" altLang="en-US" sz="2000" b="1">
                <a:ea typeface="黑体" pitchFamily="49" charset="-122"/>
              </a:rPr>
              <a:t>、深度座谈法</a:t>
            </a:r>
            <a:endParaRPr lang="zh-CN" altLang="en-US" sz="2000" b="1">
              <a:ea typeface="黑体" pitchFamily="49" charset="-122"/>
            </a:endParaRPr>
          </a:p>
          <a:p>
            <a:pPr lvl="0" eaLnBrk="1" hangingPunct="1">
              <a:lnSpc>
                <a:spcPct val="90000"/>
              </a:lnSpc>
              <a:buNone/>
            </a:pPr>
            <a:r>
              <a:rPr lang="en-US" altLang="zh-CN" sz="2000" b="1">
                <a:ea typeface="黑体" pitchFamily="49" charset="-122"/>
              </a:rPr>
              <a:t>5</a:t>
            </a:r>
            <a:r>
              <a:rPr lang="zh-CN" altLang="en-US" sz="2000" b="1">
                <a:ea typeface="黑体" pitchFamily="49" charset="-122"/>
              </a:rPr>
              <a:t>、入户访谈法</a:t>
            </a:r>
            <a:endParaRPr lang="zh-CN" altLang="en-US" sz="2000" b="1">
              <a:ea typeface="黑体" pitchFamily="49" charset="-122"/>
            </a:endParaRPr>
          </a:p>
          <a:p>
            <a:pPr lvl="0" eaLnBrk="1" hangingPunct="1">
              <a:lnSpc>
                <a:spcPct val="90000"/>
              </a:lnSpc>
              <a:buNone/>
            </a:pPr>
            <a:endParaRPr lang="zh-CN" altLang="en-US" sz="2000" b="1">
              <a:ea typeface="黑体" pitchFamily="49" charset="-122"/>
            </a:endParaRPr>
          </a:p>
          <a:p>
            <a:pPr lvl="0" eaLnBrk="1" hangingPunct="1">
              <a:lnSpc>
                <a:spcPct val="90000"/>
              </a:lnSpc>
            </a:pPr>
            <a:endParaRPr lang="en-US" altLang="zh-CN" sz="2000" b="1">
              <a:ea typeface="黑体" pitchFamily="49" charset="-122"/>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3794"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本土特色的市场调研</a:t>
            </a:r>
            <a:endParaRPr lang="zh-CN" altLang="en-US" b="1">
              <a:ea typeface="黑体" pitchFamily="49" charset="-122"/>
            </a:endParaRPr>
          </a:p>
        </p:txBody>
      </p:sp>
      <p:sp>
        <p:nvSpPr>
          <p:cNvPr id="33795"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t>市场调研如何去做，在西安更为实用一些！</a:t>
            </a:r>
            <a:endParaRPr lang="zh-CN" altLang="en-US" sz="2400" b="1"/>
          </a:p>
          <a:p>
            <a:pPr lvl="0" eaLnBrk="1" hangingPunct="1"/>
            <a:endParaRPr lang="zh-CN" altLang="en-US" sz="2400" b="1"/>
          </a:p>
          <a:p>
            <a:pPr lvl="0" eaLnBrk="1" hangingPunct="1"/>
            <a:r>
              <a:rPr lang="zh-CN" altLang="en-US" sz="2400" b="1"/>
              <a:t>企业没有足够的资金，但是不调研又有一定的风险，如何在两者之间找到一个平衡点。</a:t>
            </a:r>
            <a:endParaRPr lang="zh-CN" altLang="en-US" sz="2400" b="1"/>
          </a:p>
          <a:p>
            <a:pPr lvl="0" eaLnBrk="1" hangingPunct="1"/>
            <a:endParaRPr lang="zh-CN" altLang="en-US" sz="2400" b="1"/>
          </a:p>
          <a:p>
            <a:pPr lvl="0" eaLnBrk="1" hangingPunct="1"/>
            <a:r>
              <a:rPr lang="zh-CN" altLang="en-US" sz="2400" b="1"/>
              <a:t>好猫市场调研案例</a:t>
            </a:r>
            <a:endParaRPr lang="zh-CN" altLang="en-US" sz="2400" b="1"/>
          </a:p>
          <a:p>
            <a:pPr lvl="0" eaLnBrk="1" hangingPunct="1"/>
            <a:endParaRPr lang="zh-CN" altLang="en-US" sz="2400" b="1"/>
          </a:p>
          <a:p>
            <a:pPr lvl="0" eaLnBrk="1" hangingPunct="1"/>
            <a:endParaRPr lang="en-US" altLang="zh-CN"/>
          </a:p>
        </p:txBody>
      </p:sp>
      <p:graphicFrame>
        <p:nvGraphicFramePr>
          <p:cNvPr id="33796" name="Object 4"/>
          <p:cNvGraphicFramePr>
            <a:graphicFrameLocks noChangeAspect="1"/>
          </p:cNvGraphicFramePr>
          <p:nvPr/>
        </p:nvGraphicFramePr>
        <p:xfrm>
          <a:off x="4567238" y="3424238"/>
          <a:ext cx="9525" cy="9525"/>
        </p:xfrm>
        <a:graphic>
          <a:graphicData uri="http://schemas.openxmlformats.org/presentationml/2006/ole">
            <mc:AlternateContent>
              <mc:Choice xmlns:v="urn:schemas-microsoft-com:vml" Requires="v">
                <p:oleObj spid="_x0000_s1039" name="CorelDRAW" r:id="rId2" imgW="9525" imgH="9525" progId="CorelDRAW.Graphic.9">
                  <p:embed/>
                </p:oleObj>
              </mc:Choice>
              <mc:Fallback>
                <p:oleObj name="CorelDRAW" r:id="rId2" imgW="9525" imgH="9525" progId="CorelDRAW.Graphic.9">
                  <p:embed/>
                  <p:pic>
                    <p:nvPicPr>
                      <p:cNvPr id="0" name="OLE substitute image"/>
                      <p:cNvPicPr/>
                      <p:nvPr/>
                    </p:nvPicPr>
                    <p:blipFill>
                      <a:blip r:embed="rId3"/>
                      <a:stretch>
                        <a:fillRect/>
                      </a:stretch>
                    </p:blipFill>
                    <p:spPr>
                      <a:xfrm>
                        <a:off x="4567238" y="3424238"/>
                        <a:ext cx="9525" cy="9525"/>
                      </a:xfrm>
                      <a:prstGeom prst="rect">
                        <a:avLst/>
                      </a:prstGeom>
                      <a:noFill/>
                      <a:ln w="76200" cap="sq">
                        <a:noFill/>
                        <a:miter lim="800000"/>
                      </a:ln>
                      <a:effectLst/>
                    </p:spPr>
                  </p:pic>
                </p:oleObj>
              </mc:Fallback>
            </mc:AlternateContent>
          </a:graphicData>
        </a:graphic>
      </p:graphicFrame>
      <p:graphicFrame>
        <p:nvGraphicFramePr>
          <p:cNvPr id="33797" name="Object 5"/>
          <p:cNvGraphicFramePr>
            <a:graphicFrameLocks noChangeAspect="1"/>
          </p:cNvGraphicFramePr>
          <p:nvPr/>
        </p:nvGraphicFramePr>
        <p:xfrm>
          <a:off x="5410200" y="4181475"/>
          <a:ext cx="2819400" cy="1766888"/>
        </p:xfrm>
        <a:graphic>
          <a:graphicData uri="http://schemas.openxmlformats.org/presentationml/2006/ole">
            <mc:AlternateContent>
              <mc:Choice xmlns:v="urn:schemas-microsoft-com:vml" Requires="v">
                <p:oleObj spid="_x0000_s1040" name="CorelDRAW" r:id="rId4" imgW="2819400" imgH="1766888" progId="CorelDRAW.Graphic.9">
                  <p:embed/>
                </p:oleObj>
              </mc:Choice>
              <mc:Fallback>
                <p:oleObj name="CorelDRAW" r:id="rId4" imgW="2819400" imgH="1766888" progId="CorelDRAW.Graphic.9">
                  <p:embed/>
                  <p:pic>
                    <p:nvPicPr>
                      <p:cNvPr id="0" name="OLE substitute image"/>
                      <p:cNvPicPr/>
                      <p:nvPr/>
                    </p:nvPicPr>
                    <p:blipFill>
                      <a:blip r:embed="rId3"/>
                      <a:stretch>
                        <a:fillRect/>
                      </a:stretch>
                    </p:blipFill>
                    <p:spPr>
                      <a:xfrm>
                        <a:off x="5410200" y="4181475"/>
                        <a:ext cx="2819400" cy="1766888"/>
                      </a:xfrm>
                      <a:prstGeom prst="rect">
                        <a:avLst/>
                      </a:prstGeom>
                      <a:noFill/>
                      <a:ln w="76200" cap="sq">
                        <a:noFill/>
                        <a:miter lim="800000"/>
                      </a:ln>
                      <a:effectLst/>
                    </p:spPr>
                  </p:pic>
                </p:oleObj>
              </mc:Fallback>
            </mc:AlternateContent>
          </a:graphicData>
        </a:graphic>
      </p:graphicFrame>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481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市场调研的误区</a:t>
            </a:r>
            <a:endParaRPr lang="zh-CN" altLang="en-US" b="1">
              <a:ea typeface="黑体" pitchFamily="49" charset="-122"/>
            </a:endParaRPr>
          </a:p>
        </p:txBody>
      </p:sp>
      <p:sp>
        <p:nvSpPr>
          <p:cNvPr id="34819"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ea typeface="黑体" pitchFamily="49" charset="-122"/>
            </a:endParaRPr>
          </a:p>
          <a:p>
            <a:pPr lvl="0" eaLnBrk="1" hangingPunct="1"/>
            <a:r>
              <a:rPr lang="zh-CN" altLang="en-US" sz="2400" b="1">
                <a:ea typeface="黑体" pitchFamily="49" charset="-122"/>
              </a:rPr>
              <a:t>并不是所有的打着“市场调研”幌子的行径都是值得推崇的，当它被当成某种绘画工具去证明调研者先入为主的设想，或被当作一面镜子简单的反映表面市场信息时，这个貌似专业的幌子反而更为害人。</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调研反映出来的表面现象不仅不能帮助企业揭示出本质性的认知，还可能会误导公司走向；离消费者更远的路。</a:t>
            </a:r>
            <a:endParaRPr lang="zh-CN" altLang="en-US" sz="2400" b="1">
              <a:ea typeface="黑体" pitchFamily="49" charset="-122"/>
            </a:endParaRPr>
          </a:p>
        </p:txBody>
      </p:sp>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5842"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品牌诊断</a:t>
            </a:r>
            <a:endParaRPr lang="zh-CN" altLang="en-US" b="1">
              <a:ea typeface="黑体" pitchFamily="49" charset="-122"/>
            </a:endParaRPr>
          </a:p>
        </p:txBody>
      </p:sp>
      <p:sp>
        <p:nvSpPr>
          <p:cNvPr id="35843"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ea typeface="黑体" pitchFamily="49" charset="-122"/>
            </a:endParaRPr>
          </a:p>
          <a:p>
            <a:pPr lvl="0" eaLnBrk="1" hangingPunct="1"/>
            <a:r>
              <a:rPr lang="zh-CN" altLang="en-US" sz="2400" b="1">
                <a:ea typeface="黑体" pitchFamily="49" charset="-122"/>
              </a:rPr>
              <a:t>调研反映出来一些根本的动机后，最后去确定品牌的传播方向，定出沟通主题，然后制定相关的整合营销传播组合方案</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左右的“品牌诊断工具箱”</a:t>
            </a:r>
            <a:endParaRPr lang="zh-CN" altLang="en-US" sz="2400" b="1">
              <a:ea typeface="黑体" pitchFamily="49" charset="-122"/>
            </a:endParaRP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686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品牌定位</a:t>
            </a:r>
            <a:endParaRPr lang="zh-CN" altLang="en-US" b="1">
              <a:ea typeface="黑体" pitchFamily="49" charset="-122"/>
            </a:endParaRPr>
          </a:p>
        </p:txBody>
      </p:sp>
      <p:sp>
        <p:nvSpPr>
          <p:cNvPr id="36867"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latin typeface="黑体" pitchFamily="49" charset="-122"/>
                <a:ea typeface="黑体" pitchFamily="49" charset="-122"/>
              </a:rPr>
              <a:t>对于新品，这一步骤非常重要，一旦品牌定位确立后，在以后很长的时间内，都不能去改变，除非市场发生了大的变化。</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方法：</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1</a:t>
            </a:r>
            <a:r>
              <a:rPr lang="zh-CN" altLang="en-US" sz="2400" b="1">
                <a:latin typeface="黑体" pitchFamily="49" charset="-122"/>
                <a:ea typeface="黑体" pitchFamily="49" charset="-122"/>
              </a:rPr>
              <a:t>、结合产品，寻找市场的空白点。</a:t>
            </a:r>
            <a:endParaRPr lang="zh-CN" altLang="en-US" sz="2400" b="1">
              <a:latin typeface="黑体" pitchFamily="49" charset="-122"/>
              <a:ea typeface="黑体" pitchFamily="49" charset="-122"/>
            </a:endParaRPr>
          </a:p>
          <a:p>
            <a:pPr lvl="0" eaLnBrk="1" hangingPunct="1">
              <a:buNone/>
            </a:pPr>
            <a:r>
              <a:rPr lang="en-US" altLang="zh-CN" sz="2400" b="1">
                <a:latin typeface="黑体" pitchFamily="49" charset="-122"/>
                <a:ea typeface="黑体" pitchFamily="49" charset="-122"/>
              </a:rPr>
              <a:t>2</a:t>
            </a:r>
            <a:r>
              <a:rPr lang="zh-CN" altLang="en-US" sz="2400" b="1">
                <a:latin typeface="黑体" pitchFamily="49" charset="-122"/>
                <a:ea typeface="黑体" pitchFamily="49" charset="-122"/>
              </a:rPr>
              <a:t>、寻找消费者心目中的空白点。</a:t>
            </a:r>
            <a:endParaRPr lang="zh-CN" altLang="en-US" sz="2400" b="1">
              <a:latin typeface="黑体" pitchFamily="49" charset="-122"/>
              <a:ea typeface="黑体" pitchFamily="49" charset="-122"/>
            </a:endParaRP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7890"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品牌写真</a:t>
            </a:r>
            <a:endParaRPr lang="zh-CN" altLang="en-US" b="1">
              <a:ea typeface="黑体" pitchFamily="49" charset="-122"/>
            </a:endParaRPr>
          </a:p>
        </p:txBody>
      </p:sp>
      <p:sp>
        <p:nvSpPr>
          <p:cNvPr id="37891"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ea typeface="黑体" pitchFamily="49" charset="-122"/>
            </a:endParaRPr>
          </a:p>
          <a:p>
            <a:pPr lvl="0" eaLnBrk="1" hangingPunct="1"/>
            <a:r>
              <a:rPr lang="zh-CN" altLang="en-US" sz="2400" b="1">
                <a:ea typeface="黑体" pitchFamily="49" charset="-122"/>
              </a:rPr>
              <a:t>品牌写真也叫品牌核心价值。</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品牌写真即用清楚的话，阐述品牌与消费者之间的关系。</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比如麦当劳，已经不是简单意义上的就餐场所，而是孩子们贴心的“朋友”了</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endParaRPr lang="zh-CN" altLang="en-US"/>
          </a:p>
          <a:p>
            <a:pPr lvl="0" eaLnBrk="1" hangingPunct="1"/>
            <a:endParaRPr lang="en-US" altLang="zh-CN"/>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8914"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品牌阶段沟通主题</a:t>
            </a:r>
            <a:endParaRPr lang="zh-CN" altLang="en-US" b="1">
              <a:ea typeface="黑体" pitchFamily="49" charset="-122"/>
            </a:endParaRPr>
          </a:p>
        </p:txBody>
      </p:sp>
      <p:sp>
        <p:nvSpPr>
          <p:cNvPr id="38915"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ea typeface="黑体" pitchFamily="49" charset="-122"/>
              </a:rPr>
              <a:t>品牌核心价值一旦确定，就不能轻易改变。</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但是每个阶段，品牌要不断的传达一些与核心价值符合的新信息，不断丰富品牌联想。</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比如“科龙”空调以前给消费者的感觉虽然比较严谨，但活力不足，于是新的一年推出了新的沟通主题“科龙</a:t>
            </a:r>
            <a:r>
              <a:rPr lang="en-US" altLang="zh-CN" sz="2400" b="1">
                <a:ea typeface="黑体" pitchFamily="49" charset="-122"/>
              </a:rPr>
              <a:t>——</a:t>
            </a:r>
            <a:r>
              <a:rPr lang="zh-CN" altLang="en-US" sz="2400" b="1">
                <a:ea typeface="黑体" pitchFamily="49" charset="-122"/>
              </a:rPr>
              <a:t>充满活力的冰箱专家”</a:t>
            </a:r>
            <a:endParaRPr lang="zh-CN" altLang="en-US" sz="2400" b="1">
              <a:ea typeface="黑体" pitchFamily="49" charset="-122"/>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993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根据地策略</a:t>
            </a:r>
            <a:endParaRPr lang="zh-CN" altLang="en-US" b="1">
              <a:ea typeface="黑体" pitchFamily="49" charset="-122"/>
            </a:endParaRPr>
          </a:p>
        </p:txBody>
      </p:sp>
      <p:sp>
        <p:nvSpPr>
          <p:cNvPr id="39939"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ea typeface="黑体" pitchFamily="49" charset="-122"/>
              </a:rPr>
              <a:t>小企业通常采用集中优势攻占局部策略比较好，一般该局部市场作为企业的根据地，通常为厂家产地</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企业如果没有自己的根据地市场，仅仅靠到处打游击，很难真正发展壮大。</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一般将厂家所在地作为根据地，由于厂家在此盘踞，与经销商和零售商的关系有足够去建立牢固一些，一般的竞争对手很难进入。</a:t>
            </a:r>
            <a:endParaRPr lang="zh-CN" altLang="en-US" sz="2400" b="1">
              <a:ea typeface="黑体" pitchFamily="49" charset="-122"/>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62"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b="1">
              <a:ea typeface="黑体" pitchFamily="49" charset="-122"/>
            </a:endParaRPr>
          </a:p>
          <a:p>
            <a:pPr lvl="0" eaLnBrk="1" hangingPunct="1"/>
            <a:r>
              <a:rPr lang="zh-CN" altLang="en-US" b="1">
                <a:ea typeface="黑体" pitchFamily="49" charset="-122"/>
              </a:rPr>
              <a:t>产品策略</a:t>
            </a:r>
            <a:endParaRPr lang="zh-CN" altLang="en-US" b="1">
              <a:ea typeface="黑体" pitchFamily="49" charset="-122"/>
            </a:endParaRPr>
          </a:p>
          <a:p>
            <a:pPr lvl="0" eaLnBrk="1" hangingPunct="1"/>
            <a:r>
              <a:rPr lang="zh-CN" altLang="en-US" b="1">
                <a:ea typeface="黑体" pitchFamily="49" charset="-122"/>
              </a:rPr>
              <a:t>通路策略</a:t>
            </a:r>
            <a:endParaRPr lang="zh-CN" altLang="en-US" b="1">
              <a:ea typeface="黑体" pitchFamily="49" charset="-122"/>
            </a:endParaRPr>
          </a:p>
          <a:p>
            <a:pPr lvl="0" eaLnBrk="1" hangingPunct="1"/>
            <a:endParaRPr lang="en-US" altLang="zh-CN" b="1">
              <a:ea typeface="黑体" pitchFamily="49" charset="-122"/>
            </a:endParaRPr>
          </a:p>
        </p:txBody>
      </p:sp>
      <p:sp>
        <p:nvSpPr>
          <p:cNvPr id="40963" name="文本框 1"/>
          <p:cNvSpPr txBox="1"/>
          <p:nvPr/>
        </p:nvSpPr>
        <p:spPr>
          <a:xfrm>
            <a:off x="-1044624" y="6908800"/>
            <a:ext cx="12123291" cy="715581"/>
          </a:xfrm>
          <a:prstGeom prst="rect">
            <a:avLst/>
          </a:prstGeom>
          <a:noFill/>
        </p:spPr>
        <p:txBody>
          <a:bodyPr rtlCol="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1" lang="zh-CN" altLang="en-US" sz="2400" b="0" i="0" u="none" baseline="0">
                <a:solidFill>
                  <a:schemeClr val="tx1"/>
                </a:solidFill>
                <a:effectLst/>
                <a:latin typeface="Times New Roman" pitchFamily="18" charset="0"/>
                <a:ea typeface="宋体" pitchFamily="2" charset="-122"/>
              </a:defRPr>
            </a:lvl5pPr>
          </a:lstStyle>
          <a:p>
            <a:pPr marL="0" marR="0" lvl="0" indent="0">
              <a:lnSpc>
                <a:spcPct val="150000"/>
              </a:lnSpc>
            </a:pPr>
            <a:r>
              <a:rPr lang="zh-CN" altLang="en-US" sz="3200" spc="-150">
                <a:solidFill>
                  <a:srgbClr val="000000"/>
                </a:solidFill>
                <a:latin typeface="腾讯体" pitchFamily="2" charset="-122"/>
                <a:ea typeface="腾讯体" panose="02010600010101010101" pitchFamily="2" charset="-122"/>
              </a:rPr>
              <a:t>方案库 </a:t>
            </a:r>
            <a:r>
              <a:rPr lang="en-US" altLang="zh-CN" sz="3200" spc="-150">
                <a:solidFill>
                  <a:srgbClr val="000000"/>
                </a:solidFill>
                <a:latin typeface="腾讯体" pitchFamily="2" charset="-122"/>
                <a:ea typeface="腾讯体" panose="02010600010101010101" pitchFamily="2" charset="-122"/>
              </a:rPr>
              <a:t>fanganku.cn </a:t>
            </a:r>
            <a:r>
              <a:rPr lang="zh-CN" altLang="en-US" sz="3200" spc="-150">
                <a:solidFill>
                  <a:srgbClr val="000000"/>
                </a:solidFill>
                <a:latin typeface="腾讯体" pitchFamily="2" charset="-122"/>
                <a:ea typeface="腾讯体" panose="02010600010101010101" pitchFamily="2" charset="-122"/>
              </a:rPr>
              <a:t>，每天收录全网方案，让天下没有难写的方案！</a:t>
            </a:r>
            <a:endParaRPr lang="en-US" altLang="zh-CN" sz="3200">
              <a:solidFill>
                <a:srgbClr val="000000"/>
              </a:solidFill>
              <a:latin typeface="腾讯体" pitchFamily="2" charset="-122"/>
              <a:ea typeface="腾讯体" panose="02010600010101010101" pitchFamily="2" charset="-122"/>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1986" name="Rectangle 2"/>
          <p:cNvSpPr>
            <a:spLocks noGrp="1"/>
          </p:cNvSpPr>
          <p:nvPr>
            <p:ph type="title"/>
          </p:nvPr>
        </p:nvSpPr>
        <p:spPr>
          <a:xfrm>
            <a:off x="685800" y="2514600"/>
            <a:ext cx="7772400" cy="990600"/>
          </a:xfrm>
          <a:solidFill>
            <a:srgbClr val="FF0000"/>
          </a:solidFill>
          <a:ln>
            <a:noFill/>
            <a:miter lim="800000"/>
          </a:ln>
          <a:scene3d>
            <a:camera prst="legacyObliqueTopRight">
              <a:rot lat="0" lon="0" rev="0"/>
            </a:camera>
            <a:lightRig rig="legacyFlat3" dir="b"/>
          </a:scene3d>
          <a:sp3d extrusionH="430200" prstMaterial="legacyMatte">
            <a:bevelT w="13500" h="13500" prst="angle"/>
            <a:bevelB w="13500" h="13500" prst="angle"/>
            <a:extrusionClr>
              <a:srgbClr val="FF0000"/>
            </a:extrusionClr>
            <a:contourClr>
              <a:srgbClr val="FF0000"/>
            </a:contourClr>
          </a:sp3d>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整合传播</a:t>
            </a:r>
            <a:endParaRPr lang="zh-CN" altLang="en-US" b="1">
              <a:ea typeface="黑体" pitchFamily="49" charset="-122"/>
            </a:endParaRPr>
          </a:p>
        </p:txBody>
      </p:sp>
    </p:spTree>
  </p:cSld>
  <p:clrMapOvr>
    <a:masterClrMapping/>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3010"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ea typeface="黑体" pitchFamily="49" charset="-122"/>
              </a:rPr>
              <a:t>整合营销传播是媒体的整合吗？</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还是根据目标群情况，结合电视、报纸、广播、户外等媒体整合传播？</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都不是！</a:t>
            </a:r>
            <a:endParaRPr lang="zh-CN" altLang="en-US" sz="2400" b="1">
              <a:ea typeface="黑体" pitchFamily="49" charset="-122"/>
            </a:endParaRPr>
          </a:p>
          <a:p>
            <a:pPr lvl="0" eaLnBrk="1" hangingPunct="1"/>
            <a:endParaRPr lang="en-US" altLang="zh-CN"/>
          </a:p>
        </p:txBody>
      </p:sp>
    </p:spTree>
  </p:cSld>
  <p:clrMapOvr>
    <a:masterClrMapping/>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4034"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媒介策略</a:t>
            </a:r>
            <a:endParaRPr lang="zh-CN" altLang="en-US" b="1">
              <a:ea typeface="黑体" pitchFamily="49" charset="-122"/>
            </a:endParaRPr>
          </a:p>
        </p:txBody>
      </p:sp>
      <p:sp>
        <p:nvSpPr>
          <p:cNvPr id="44035"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ea typeface="黑体" pitchFamily="49" charset="-122"/>
            </a:endParaRPr>
          </a:p>
          <a:p>
            <a:pPr lvl="0" eaLnBrk="1" hangingPunct="1"/>
            <a:r>
              <a:rPr lang="zh-CN" altLang="en-US" sz="2400" b="1">
                <a:ea typeface="黑体" pitchFamily="49" charset="-122"/>
              </a:rPr>
              <a:t>整合传播首先是媒介的整合</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媒介组合策略</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统一润滑油媒介策略</a:t>
            </a:r>
            <a:endParaRPr lang="zh-CN" altLang="en-US" sz="2400" b="1">
              <a:ea typeface="黑体" pitchFamily="49" charset="-122"/>
            </a:endParaRPr>
          </a:p>
          <a:p>
            <a:pPr lvl="0" eaLnBrk="1" hangingPunct="1"/>
            <a:r>
              <a:rPr lang="zh-CN" altLang="en-US" sz="2400" b="1">
                <a:ea typeface="黑体" pitchFamily="49" charset="-122"/>
              </a:rPr>
              <a:t>报喜鸟西服媒体投放</a:t>
            </a:r>
            <a:endParaRPr lang="zh-CN" altLang="en-US" sz="2400" b="1">
              <a:ea typeface="黑体" pitchFamily="49" charset="-122"/>
            </a:endParaRPr>
          </a:p>
          <a:p>
            <a:pPr lvl="0" eaLnBrk="1" hangingPunct="1"/>
            <a:endParaRPr lang="en-US" altLang="zh-CN" sz="2400" b="1">
              <a:ea typeface="黑体" pitchFamily="49" charset="-122"/>
            </a:endParaRPr>
          </a:p>
        </p:txBody>
      </p:sp>
      <p:pic>
        <p:nvPicPr>
          <p:cNvPr id="44036" name="图片 1"/>
          <p:cNvPicPr>
            <a:picLocks noChangeAspect="1"/>
          </p:cNvPicPr>
          <p:nvPr/>
        </p:nvPicPr>
        <p:blipFill>
          <a:blip r:embed="rId2"/>
          <a:stretch>
            <a:fillRect/>
          </a:stretch>
        </p:blipFill>
        <p:spPr>
          <a:xfrm>
            <a:off x="-2484437" y="1371600"/>
            <a:ext cx="2179637" cy="2447925"/>
          </a:xfrm>
          <a:prstGeom prst="rect">
            <a:avLst/>
          </a:prstGeom>
          <a:noFill/>
          <a:ln>
            <a:solidFill>
              <a:schemeClr val="tx1"/>
            </a:solidFill>
            <a:miter lim="800000"/>
          </a:ln>
        </p:spPr>
      </p:pic>
    </p:spTree>
  </p:cSld>
  <p:clrMapOvr>
    <a:masterClrMapping/>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5058" name="Picture 4" descr="C:\Program Files\Common Files\Microsoft Shared\Clipart\cagcat50\DD01352_.wmf"/>
          <p:cNvPicPr>
            <a:picLocks noChangeAspect="1"/>
          </p:cNvPicPr>
          <p:nvPr/>
        </p:nvPicPr>
        <p:blipFill>
          <a:blip r:embed="rId2"/>
          <a:stretch>
            <a:fillRect/>
          </a:stretch>
        </p:blipFill>
        <p:spPr>
          <a:xfrm>
            <a:off x="4038600" y="609600"/>
            <a:ext cx="1371600" cy="1320800"/>
          </a:xfrm>
          <a:prstGeom prst="rect">
            <a:avLst/>
          </a:prstGeom>
          <a:noFill/>
          <a:ln>
            <a:noFill/>
            <a:miter lim="800000"/>
          </a:ln>
        </p:spPr>
      </p:pic>
      <p:pic>
        <p:nvPicPr>
          <p:cNvPr id="45059" name="Picture 5" descr="C:\Program Files\Common Files\Microsoft Shared\Clipart\cagcat50\BL00393_.wmf"/>
          <p:cNvPicPr>
            <a:picLocks noChangeAspect="1"/>
          </p:cNvPicPr>
          <p:nvPr/>
        </p:nvPicPr>
        <p:blipFill>
          <a:blip r:embed="rId3"/>
          <a:stretch>
            <a:fillRect/>
          </a:stretch>
        </p:blipFill>
        <p:spPr>
          <a:xfrm>
            <a:off x="4876800" y="2057400"/>
            <a:ext cx="2689225" cy="3414713"/>
          </a:xfrm>
          <a:prstGeom prst="rect">
            <a:avLst/>
          </a:prstGeom>
          <a:noFill/>
          <a:ln>
            <a:noFill/>
            <a:miter lim="800000"/>
          </a:ln>
        </p:spPr>
      </p:pic>
      <p:sp>
        <p:nvSpPr>
          <p:cNvPr id="45060" name="AutoShape 6"/>
          <p:cNvSpPr/>
          <p:nvPr/>
        </p:nvSpPr>
        <p:spPr>
          <a:xfrm>
            <a:off x="609600" y="1524000"/>
            <a:ext cx="3581400" cy="2362200"/>
          </a:xfrm>
          <a:prstGeom prst="cloudCallout">
            <a:avLst>
              <a:gd name="adj1" fmla="val 61394"/>
              <a:gd name="adj2" fmla="val 54370"/>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latin typeface="黑体" pitchFamily="49" charset="-122"/>
                <a:ea typeface="黑体" pitchFamily="49" charset="-122"/>
              </a:rPr>
              <a:t>广告投放，不能像买</a:t>
            </a:r>
            <a:r>
              <a:rPr lang="en-US" altLang="zh-CN" sz="2400" b="1">
                <a:latin typeface="黑体" pitchFamily="49" charset="-122"/>
                <a:ea typeface="黑体" pitchFamily="49" charset="-122"/>
              </a:rPr>
              <a:t>2/3</a:t>
            </a:r>
            <a:r>
              <a:rPr lang="zh-CN" altLang="en-US" sz="2400" b="1">
                <a:latin typeface="黑体" pitchFamily="49" charset="-122"/>
                <a:ea typeface="黑体" pitchFamily="49" charset="-122"/>
              </a:rPr>
              <a:t>的火车票，无法到达目的</a:t>
            </a:r>
            <a:endParaRPr lang="zh-CN" altLang="en-US" sz="2400" b="1">
              <a:latin typeface="黑体" pitchFamily="49" charset="-122"/>
              <a:ea typeface="黑体" pitchFamily="49" charset="-122"/>
            </a:endParaRPr>
          </a:p>
        </p:txBody>
      </p:sp>
    </p:spTree>
  </p:cSld>
  <p:clrMapOvr>
    <a:masterClrMapping/>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6082" name="Picture 4" descr="C:\Program Files\Common Files\Microsoft Shared\Clipart\cagcat50\BS02064_.WMF"/>
          <p:cNvPicPr>
            <a:picLocks noChangeAspect="1"/>
          </p:cNvPicPr>
          <p:nvPr/>
        </p:nvPicPr>
        <p:blipFill>
          <a:blip r:embed="rId2"/>
          <a:stretch>
            <a:fillRect/>
          </a:stretch>
        </p:blipFill>
        <p:spPr>
          <a:xfrm>
            <a:off x="5083175" y="2963863"/>
            <a:ext cx="2994025" cy="2979737"/>
          </a:xfrm>
          <a:prstGeom prst="rect">
            <a:avLst/>
          </a:prstGeom>
          <a:noFill/>
          <a:ln>
            <a:noFill/>
            <a:miter lim="800000"/>
          </a:ln>
        </p:spPr>
      </p:pic>
      <p:sp>
        <p:nvSpPr>
          <p:cNvPr id="46083" name="Rectangle 5"/>
          <p:cNvSpPr/>
          <p:nvPr/>
        </p:nvSpPr>
        <p:spPr>
          <a:xfrm>
            <a:off x="5819775" y="2430463"/>
            <a:ext cx="2032000" cy="457200"/>
          </a:xfrm>
          <a:prstGeom prst="rect">
            <a:avLst/>
          </a:prstGeom>
          <a:noFill/>
          <a:ln w="76200" cap="sq">
            <a:noFill/>
            <a:miter lim="800000"/>
          </a:ln>
        </p:spPr>
        <p:txBody>
          <a:bodyPr wrap="none" anchor="ctr" anchorCtr="0">
            <a:sp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t>媒介投放比率</a:t>
            </a:r>
            <a:endParaRPr lang="zh-CN" altLang="en-US" sz="2400" b="1"/>
          </a:p>
        </p:txBody>
      </p:sp>
      <p:sp>
        <p:nvSpPr>
          <p:cNvPr id="46084" name="AutoShape 6"/>
          <p:cNvSpPr/>
          <p:nvPr/>
        </p:nvSpPr>
        <p:spPr>
          <a:xfrm>
            <a:off x="381000" y="609600"/>
            <a:ext cx="3886200" cy="2895600"/>
          </a:xfrm>
          <a:prstGeom prst="cloudCallout">
            <a:avLst>
              <a:gd name="adj1" fmla="val 64051"/>
              <a:gd name="adj2" fmla="val 62005"/>
            </a:avLst>
          </a:prstGeom>
          <a:noFill/>
          <a:ln w="76200" cap="sq">
            <a:solidFill>
              <a:schemeClr val="tx1"/>
            </a:solidFill>
            <a:miter lim="800000"/>
          </a:ln>
        </p:spPr>
        <p:txBody>
          <a:bodyPr anchor="ctr"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marL="0" lvl="0" indent="0" algn="ctr" eaLnBrk="1" hangingPunct="1">
              <a:spcBef>
                <a:spcPct val="50000"/>
              </a:spcBef>
              <a:buClrTx/>
              <a:buNone/>
            </a:pPr>
            <a:r>
              <a:rPr lang="zh-CN" altLang="en-US" sz="2400" b="1">
                <a:ea typeface="黑体" pitchFamily="49" charset="-122"/>
              </a:rPr>
              <a:t>不是简单的将电视、报纸、户外、广播整合就行，需要科学的投放计划</a:t>
            </a:r>
            <a:endParaRPr lang="zh-CN" altLang="en-US" sz="2400" b="1">
              <a:ea typeface="黑体" pitchFamily="49" charset="-122"/>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7106"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活动策略</a:t>
            </a:r>
            <a:endParaRPr lang="zh-CN" altLang="en-US" b="1">
              <a:ea typeface="黑体" pitchFamily="49" charset="-122"/>
            </a:endParaRPr>
          </a:p>
        </p:txBody>
      </p:sp>
      <p:sp>
        <p:nvSpPr>
          <p:cNvPr id="47107"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r>
              <a:rPr lang="zh-CN" altLang="en-US" sz="2400" b="1">
                <a:ea typeface="黑体" pitchFamily="49" charset="-122"/>
              </a:rPr>
              <a:t>所有的活动都要准确传达品牌的相关信息</a:t>
            </a:r>
            <a:endParaRPr lang="zh-CN" altLang="en-US" sz="2400" b="1">
              <a:ea typeface="黑体" pitchFamily="49" charset="-122"/>
            </a:endParaRPr>
          </a:p>
          <a:p>
            <a:pPr lvl="0" eaLnBrk="1" hangingPunct="1"/>
            <a:r>
              <a:rPr lang="zh-CN" altLang="en-US" sz="2400" b="1">
                <a:ea typeface="黑体" pitchFamily="49" charset="-122"/>
              </a:rPr>
              <a:t>媒介高空推动；促销终端拉动；活动深度演绎。</a:t>
            </a:r>
            <a:endParaRPr lang="zh-CN" altLang="en-US" sz="2400" b="1">
              <a:ea typeface="黑体" pitchFamily="49" charset="-122"/>
            </a:endParaRPr>
          </a:p>
          <a:p>
            <a:pPr lvl="0" eaLnBrk="1" hangingPunct="1"/>
            <a:endParaRPr lang="zh-CN" altLang="en-US" sz="2400" b="1">
              <a:ea typeface="黑体" pitchFamily="49" charset="-122"/>
            </a:endParaRPr>
          </a:p>
          <a:p>
            <a:pPr lvl="0" eaLnBrk="1" hangingPunct="1"/>
            <a:endParaRPr lang="zh-CN" altLang="en-US" sz="2400" b="1">
              <a:ea typeface="黑体" pitchFamily="49" charset="-122"/>
            </a:endParaRPr>
          </a:p>
          <a:p>
            <a:pPr lvl="0" eaLnBrk="1" hangingPunct="1"/>
            <a:endParaRPr lang="zh-CN" altLang="en-US" sz="2400" b="1">
              <a:ea typeface="黑体" pitchFamily="49" charset="-122"/>
            </a:endParaRPr>
          </a:p>
          <a:p>
            <a:pPr lvl="0" eaLnBrk="1" hangingPunct="1"/>
            <a:r>
              <a:rPr lang="zh-CN" altLang="en-US" sz="2400" b="1">
                <a:ea typeface="黑体" pitchFamily="49" charset="-122"/>
              </a:rPr>
              <a:t>“康师傅冰红茶冰力嘉年华”西安活动</a:t>
            </a:r>
            <a:endParaRPr lang="zh-CN" altLang="en-US" sz="2400" b="1">
              <a:ea typeface="黑体" pitchFamily="49" charset="-122"/>
            </a:endParaRPr>
          </a:p>
        </p:txBody>
      </p:sp>
    </p:spTree>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pic>
        <p:nvPicPr>
          <p:cNvPr id="48130" name="Picture 5" descr="C:\WINDOWS\Desktop\huodong3.jpg"/>
          <p:cNvPicPr>
            <a:picLocks noChangeAspect="1"/>
          </p:cNvPicPr>
          <p:nvPr/>
        </p:nvPicPr>
        <p:blipFill>
          <a:blip r:embed="rId2"/>
          <a:stretch>
            <a:fillRect/>
          </a:stretch>
        </p:blipFill>
        <p:spPr>
          <a:xfrm>
            <a:off x="4800600" y="3200400"/>
            <a:ext cx="3733800" cy="2819400"/>
          </a:xfrm>
          <a:prstGeom prst="rect">
            <a:avLst/>
          </a:prstGeom>
          <a:noFill/>
          <a:ln>
            <a:noFill/>
            <a:miter lim="800000"/>
          </a:ln>
        </p:spPr>
      </p:pic>
      <p:pic>
        <p:nvPicPr>
          <p:cNvPr id="48131" name="Picture 6" descr="C:\WINDOWS\Desktop\huodong4.jpg"/>
          <p:cNvPicPr>
            <a:picLocks noChangeAspect="1"/>
          </p:cNvPicPr>
          <p:nvPr/>
        </p:nvPicPr>
        <p:blipFill>
          <a:blip r:embed="rId3"/>
          <a:stretch>
            <a:fillRect/>
          </a:stretch>
        </p:blipFill>
        <p:spPr>
          <a:xfrm>
            <a:off x="4800600" y="228600"/>
            <a:ext cx="3733800" cy="2743200"/>
          </a:xfrm>
          <a:prstGeom prst="rect">
            <a:avLst/>
          </a:prstGeom>
          <a:noFill/>
          <a:ln>
            <a:noFill/>
            <a:miter lim="800000"/>
          </a:ln>
        </p:spPr>
      </p:pic>
      <p:pic>
        <p:nvPicPr>
          <p:cNvPr id="48132" name="Picture 7" descr="C:\WINDOWS\Desktop\huodong6.jpg"/>
          <p:cNvPicPr>
            <a:picLocks noChangeAspect="1"/>
          </p:cNvPicPr>
          <p:nvPr/>
        </p:nvPicPr>
        <p:blipFill>
          <a:blip r:embed="rId4"/>
          <a:stretch>
            <a:fillRect/>
          </a:stretch>
        </p:blipFill>
        <p:spPr>
          <a:xfrm>
            <a:off x="609600" y="228600"/>
            <a:ext cx="3810000" cy="2857500"/>
          </a:xfrm>
          <a:prstGeom prst="rect">
            <a:avLst/>
          </a:prstGeom>
          <a:noFill/>
          <a:ln>
            <a:noFill/>
            <a:miter lim="800000"/>
          </a:ln>
        </p:spPr>
      </p:pic>
      <p:pic>
        <p:nvPicPr>
          <p:cNvPr id="48133" name="Picture 8" descr="C:\WINDOWS\Desktop\huodong5.jpg"/>
          <p:cNvPicPr>
            <a:picLocks noChangeAspect="1"/>
          </p:cNvPicPr>
          <p:nvPr/>
        </p:nvPicPr>
        <p:blipFill>
          <a:blip r:embed="rId5"/>
          <a:stretch>
            <a:fillRect/>
          </a:stretch>
        </p:blipFill>
        <p:spPr>
          <a:xfrm>
            <a:off x="609600" y="3200400"/>
            <a:ext cx="3810000" cy="2819400"/>
          </a:xfrm>
          <a:prstGeom prst="rect">
            <a:avLst/>
          </a:prstGeom>
          <a:noFill/>
          <a:ln>
            <a:noFill/>
            <a:miter lim="800000"/>
          </a:ln>
        </p:spPr>
      </p:pic>
    </p:spTree>
  </p:cSld>
  <p:clrMapOvr>
    <a:masterClrMapping/>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9154"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促销策略</a:t>
            </a:r>
            <a:endParaRPr lang="zh-CN" altLang="en-US" b="1">
              <a:ea typeface="黑体" pitchFamily="49" charset="-122"/>
            </a:endParaRPr>
          </a:p>
        </p:txBody>
      </p:sp>
      <p:sp>
        <p:nvSpPr>
          <p:cNvPr id="49155"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促销费与广告费比例由以前的</a:t>
            </a:r>
            <a:r>
              <a:rPr lang="en-US" altLang="zh-CN" sz="2400" b="1">
                <a:latin typeface="黑体" pitchFamily="49" charset="-122"/>
                <a:ea typeface="黑体" pitchFamily="49" charset="-122"/>
              </a:rPr>
              <a:t>4</a:t>
            </a:r>
            <a:r>
              <a:rPr lang="zh-CN" altLang="en-US" sz="2400" b="1">
                <a:latin typeface="黑体" pitchFamily="49" charset="-122"/>
                <a:ea typeface="黑体" pitchFamily="49" charset="-122"/>
              </a:rPr>
              <a:t>：</a:t>
            </a:r>
            <a:r>
              <a:rPr lang="en-US" altLang="zh-CN" sz="2400" b="1">
                <a:latin typeface="黑体" pitchFamily="49" charset="-122"/>
                <a:ea typeface="黑体" pitchFamily="49" charset="-122"/>
              </a:rPr>
              <a:t>6</a:t>
            </a:r>
            <a:r>
              <a:rPr lang="zh-CN" altLang="en-US" sz="2400" b="1">
                <a:latin typeface="黑体" pitchFamily="49" charset="-122"/>
                <a:ea typeface="黑体" pitchFamily="49" charset="-122"/>
              </a:rPr>
              <a:t>变为现在的</a:t>
            </a:r>
            <a:r>
              <a:rPr lang="en-US" altLang="zh-CN" sz="2400" b="1">
                <a:latin typeface="黑体" pitchFamily="49" charset="-122"/>
                <a:ea typeface="黑体" pitchFamily="49" charset="-122"/>
              </a:rPr>
              <a:t>6</a:t>
            </a:r>
            <a:r>
              <a:rPr lang="zh-CN" altLang="en-US" sz="2400" b="1">
                <a:latin typeface="黑体" pitchFamily="49" charset="-122"/>
                <a:ea typeface="黑体" pitchFamily="49" charset="-122"/>
              </a:rPr>
              <a:t>：</a:t>
            </a:r>
            <a:r>
              <a:rPr lang="en-US" altLang="zh-CN" sz="2400" b="1">
                <a:latin typeface="黑体" pitchFamily="49" charset="-122"/>
                <a:ea typeface="黑体" pitchFamily="49" charset="-122"/>
              </a:rPr>
              <a:t>4</a:t>
            </a:r>
            <a:r>
              <a:rPr lang="zh-CN" altLang="en-US" sz="2400" b="1">
                <a:latin typeface="黑体" pitchFamily="49" charset="-122"/>
                <a:ea typeface="黑体" pitchFamily="49" charset="-122"/>
              </a:rPr>
              <a:t>；</a:t>
            </a:r>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频繁的促销对品牌有很大的副作用；</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促销的作用</a:t>
            </a:r>
            <a:endParaRPr lang="zh-CN" altLang="en-US" sz="2400" b="1">
              <a:latin typeface="黑体" pitchFamily="49" charset="-122"/>
              <a:ea typeface="黑体" pitchFamily="49" charset="-122"/>
            </a:endParaRPr>
          </a:p>
          <a:p>
            <a:pPr lvl="0" eaLnBrk="1" hangingPunct="1"/>
            <a:endParaRPr lang="zh-CN" altLang="en-US" sz="2400" b="1">
              <a:latin typeface="黑体" pitchFamily="49" charset="-122"/>
              <a:ea typeface="黑体" pitchFamily="49" charset="-122"/>
            </a:endParaRPr>
          </a:p>
          <a:p>
            <a:pPr lvl="0" eaLnBrk="1" hangingPunct="1"/>
            <a:r>
              <a:rPr lang="zh-CN" altLang="en-US" sz="2400" b="1">
                <a:latin typeface="黑体" pitchFamily="49" charset="-122"/>
                <a:ea typeface="黑体" pitchFamily="49" charset="-122"/>
              </a:rPr>
              <a:t>促销个案</a:t>
            </a:r>
            <a:endParaRPr lang="zh-CN" altLang="en-US" sz="2400" b="1">
              <a:latin typeface="黑体" pitchFamily="49" charset="-122"/>
              <a:ea typeface="黑体" pitchFamily="49" charset="-122"/>
            </a:endParaRPr>
          </a:p>
        </p:txBody>
      </p:sp>
    </p:spTree>
  </p:cSld>
  <p:clrMapOvr>
    <a:masterClrMapping/>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0178" name="Rectangle 2"/>
          <p:cNvSpPr>
            <a:spLocks noGrp="1"/>
          </p:cNvSpPr>
          <p:nvPr>
            <p:ph type="title"/>
          </p:nvPr>
        </p:nvSpPr>
        <p:spPr>
          <a:xfrm>
            <a:off x="685800" y="381000"/>
            <a:ext cx="7772400" cy="990600"/>
          </a:xfrm>
          <a:noFill/>
          <a:ln>
            <a:miter lim="800000"/>
          </a:ln>
        </p:spPr>
        <p:txBody>
          <a:bodyPr wrap="square" lIns="92075" tIns="46038" rIns="92075" bIns="46038" anchor="b" anchorCtr="0">
            <a:noAutofit/>
          </a:bodyPr>
          <a:lstStyle>
            <a:lvl1pPr marL="0" indent="0" algn="ctr" defTabSz="914400" rtl="0" eaLnBrk="0" fontAlgn="base" hangingPunct="0">
              <a:lnSpc>
                <a:spcPct val="100000"/>
              </a:lnSpc>
              <a:spcBef>
                <a:spcPct val="0"/>
              </a:spcBef>
              <a:spcAft>
                <a:spcPct val="0"/>
              </a:spcAft>
              <a:buClrTx/>
              <a:buSzTx/>
              <a:buFontTx/>
              <a:buNone/>
              <a:defRPr kumimoji="1" lang="zh-CN" altLang="en-US" sz="4400" b="0" i="0" u="none" baseline="0">
                <a:solidFill>
                  <a:schemeClr val="tx2"/>
                </a:solidFill>
                <a:latin typeface="Times New Roman" pitchFamily="18" charset="0"/>
                <a:ea typeface="宋体" pitchFamily="2" charset="-122"/>
                <a:cs typeface="+mj-cs"/>
              </a:defRPr>
            </a:lvl1pPr>
          </a:lstStyle>
          <a:p>
            <a:pPr lvl="0" eaLnBrk="1" hangingPunct="1"/>
            <a:r>
              <a:rPr lang="zh-CN" altLang="en-US" b="1">
                <a:ea typeface="黑体" pitchFamily="49" charset="-122"/>
              </a:rPr>
              <a:t>关于整合营销传播的思考</a:t>
            </a:r>
            <a:endParaRPr lang="zh-CN" altLang="en-US" b="1">
              <a:ea typeface="黑体" pitchFamily="49" charset="-122"/>
            </a:endParaRPr>
          </a:p>
        </p:txBody>
      </p:sp>
      <p:sp>
        <p:nvSpPr>
          <p:cNvPr id="50179" name="Rectangle 3"/>
          <p:cNvSpPr>
            <a:spLocks noGrp="1"/>
          </p:cNvSpPr>
          <p:nvPr>
            <p:ph type="body" idx="1"/>
          </p:nvPr>
        </p:nvSpPr>
        <p:spPr>
          <a:xfrm>
            <a:off x="685800" y="2209800"/>
            <a:ext cx="7772400" cy="34290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400" b="1"/>
          </a:p>
          <a:p>
            <a:pPr lvl="0" eaLnBrk="1" hangingPunct="1"/>
            <a:r>
              <a:rPr lang="zh-CN" altLang="en-US" sz="2400" b="1"/>
              <a:t>左右通常结合西北企业状况，制定切实可行的整合传播方案。</a:t>
            </a:r>
            <a:endParaRPr lang="zh-CN" altLang="en-US" sz="2400" b="1"/>
          </a:p>
          <a:p>
            <a:pPr lvl="0" eaLnBrk="1" hangingPunct="1"/>
            <a:endParaRPr lang="zh-CN" altLang="en-US" sz="2400" b="1"/>
          </a:p>
          <a:p>
            <a:pPr lvl="0" eaLnBrk="1" hangingPunct="1"/>
            <a:r>
              <a:rPr lang="zh-CN" altLang="en-US" sz="2400" b="1"/>
              <a:t>在做整合营销传播方案时，一定要结合企业现有资源，在充分了解市场的基础上，做有效的方案</a:t>
            </a:r>
            <a:endParaRPr lang="zh-CN" altLang="en-US" sz="2400" b="1"/>
          </a:p>
          <a:p>
            <a:pPr lvl="0" eaLnBrk="1" hangingPunct="1"/>
            <a:endParaRPr lang="zh-CN" altLang="en-US" sz="2400" b="1"/>
          </a:p>
          <a:p>
            <a:pPr lvl="0" eaLnBrk="1" hangingPunct="1"/>
            <a:r>
              <a:rPr lang="zh-CN" altLang="en-US" sz="2400" b="1"/>
              <a:t>做有效性、可执行的方案</a:t>
            </a:r>
            <a:endParaRPr lang="zh-CN" altLang="en-US" sz="2400" b="1"/>
          </a:p>
          <a:p>
            <a:pPr lvl="0" eaLnBrk="1" hangingPunct="1"/>
            <a:endParaRPr lang="en-US" altLang="zh-CN" sz="2400" b="1"/>
          </a:p>
        </p:txBody>
      </p:sp>
    </p:spTree>
  </p:cSld>
  <p:clrMapOvr>
    <a:masterClrMapping/>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02" name="Rectangle 3"/>
          <p:cNvSpPr>
            <a:spLocks noGrp="1"/>
          </p:cNvSpPr>
          <p:nvPr>
            <p:ph type="body" idx="1"/>
          </p:nvPr>
        </p:nvSpPr>
        <p:spPr>
          <a:xfrm>
            <a:off x="685800" y="1981200"/>
            <a:ext cx="7772400" cy="3962400"/>
          </a:xfrm>
          <a:noFill/>
          <a:ln>
            <a:miter lim="800000"/>
          </a:ln>
        </p:spPr>
        <p:txBody>
          <a:bodyPr wrap="square" lIns="92075" tIns="46038" rIns="92075" bIns="46038" anchor="t" anchorCtr="0">
            <a:noAutofit/>
          </a:bodyPr>
          <a:lstStyle>
            <a:lvl1pPr marL="342900" indent="-3429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cs typeface="+mn-cs"/>
              </a:defRPr>
            </a:lvl1pPr>
            <a:lvl2pPr marL="742950" indent="-28575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2pPr>
            <a:lvl3pPr marL="11430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3pPr>
            <a:lvl4pPr marL="16002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4pPr>
            <a:lvl5pPr marL="2057400" indent="-228600" algn="l" defTabSz="914400" rtl="0" eaLnBrk="0" fontAlgn="base" hangingPunct="0">
              <a:lnSpc>
                <a:spcPct val="100000"/>
              </a:lnSpc>
              <a:spcBef>
                <a:spcPct val="20000"/>
              </a:spcBef>
              <a:spcAft>
                <a:spcPct val="0"/>
              </a:spcAft>
              <a:buClr>
                <a:schemeClr val="tx2"/>
              </a:buClr>
              <a:buSzTx/>
              <a:buFontTx/>
              <a:buChar char="•"/>
              <a:defRPr kumimoji="1" lang="zh-CN" altLang="en-US" sz="3200" b="0" i="0" u="none" baseline="0">
                <a:solidFill>
                  <a:schemeClr val="tx1"/>
                </a:solidFill>
                <a:effectLst/>
                <a:latin typeface="+mn-lt"/>
                <a:ea typeface="+mn-ea"/>
              </a:defRPr>
            </a:lvl5pPr>
            <a:lvl6pPr marL="25146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6pPr>
            <a:lvl7pPr marL="29718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7pPr>
            <a:lvl8pPr marL="34290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8pPr>
            <a:lvl9pPr marL="3886200" indent="-228600" algn="l" rtl="0" fontAlgn="base">
              <a:spcBef>
                <a:spcPct val="20000"/>
              </a:spcBef>
              <a:spcAft>
                <a:spcPct val="0"/>
              </a:spcAft>
              <a:buClr>
                <a:schemeClr val="tx2"/>
              </a:buClr>
              <a:buChar char="•"/>
              <a:defRPr kumimoji="1" lang="zh-CN" altLang="en-US" sz="3200">
                <a:solidFill>
                  <a:schemeClr val="tx1"/>
                </a:solidFill>
                <a:latin typeface="+mn-lt"/>
                <a:ea typeface="+mn-ea"/>
              </a:defRPr>
            </a:lvl9pPr>
          </a:lstStyle>
          <a:p>
            <a:pPr lvl="0" eaLnBrk="1" hangingPunct="1"/>
            <a:endParaRPr lang="en-US" altLang="zh-CN" sz="2800" b="1">
              <a:latin typeface="黑体" pitchFamily="49" charset="-122"/>
              <a:ea typeface="黑体" pitchFamily="49" charset="-122"/>
            </a:endParaRPr>
          </a:p>
          <a:p>
            <a:pPr lvl="0" eaLnBrk="1" hangingPunct="1">
              <a:buNone/>
            </a:pPr>
            <a:r>
              <a:rPr lang="en-US" altLang="zh-CN" sz="2800" b="1">
                <a:latin typeface="黑体" pitchFamily="49" charset="-122"/>
                <a:ea typeface="黑体" pitchFamily="49" charset="-122"/>
              </a:rPr>
              <a:t>5</a:t>
            </a:r>
            <a:r>
              <a:rPr lang="zh-CN" altLang="en-US" sz="2800" b="1">
                <a:latin typeface="黑体" pitchFamily="49" charset="-122"/>
                <a:ea typeface="黑体" pitchFamily="49" charset="-122"/>
              </a:rPr>
              <a:t>、总结</a:t>
            </a:r>
            <a:endParaRPr lang="zh-CN" altLang="en-US" sz="2800" b="1">
              <a:latin typeface="黑体" pitchFamily="49" charset="-122"/>
              <a:ea typeface="黑体" pitchFamily="49" charset="-122"/>
            </a:endParaRPr>
          </a:p>
          <a:p>
            <a:pPr lvl="0" eaLnBrk="1" hangingPunct="1"/>
            <a:r>
              <a:rPr lang="zh-CN" altLang="en-US" sz="2800" b="1">
                <a:latin typeface="黑体" pitchFamily="49" charset="-122"/>
                <a:ea typeface="黑体" pitchFamily="49" charset="-122"/>
              </a:rPr>
              <a:t>整合营销传播更强调向人类认知基本要素的回归，传播的张力更多体现于语言、文字、声音神秘而原始的力量。</a:t>
            </a:r>
            <a:endParaRPr lang="zh-CN" altLang="en-US" sz="2800" b="1">
              <a:latin typeface="黑体" pitchFamily="49" charset="-122"/>
              <a:ea typeface="黑体" pitchFamily="49" charset="-122"/>
            </a:endParaRPr>
          </a:p>
        </p:txBody>
      </p:sp>
    </p:spTree>
  </p:cSld>
  <p:clrMapOvr>
    <a:masterClrMapping/>
  </p:clrMapOvr>
  <p:transition/>
  <p:timing/>
</p:sld>
</file>

<file path=ppt/tags/tag1.xml><?xml version="1.0" encoding="utf-8"?>
<p:tagLst xmlns:p="http://schemas.openxmlformats.org/presentationml/2006/main">
  <p:tag name="AS_OS" val="Unix 3.10 unknown"/>
  <p:tag name="AS_RELEASE_DATE" val="2021.08.31"/>
  <p:tag name="AS_TITLE" val="Aspose.Slides for Java"/>
  <p:tag name="AS_VERSION" val="21.8"/>
</p:tagLst>
</file>

<file path=ppt/theme/theme1.xml><?xml version="1.0" encoding="utf-8"?>
<a:theme xmlns:r="http://schemas.openxmlformats.org/officeDocument/2006/relationships" xmlns:a="http://schemas.openxmlformats.org/drawingml/2006/main" name="彗星型模板">
  <a:themeElements>
    <a:clrScheme name="彗星型模板 1">
      <a:dk1>
        <a:srgbClr val="5F5F5F"/>
      </a:dk1>
      <a:lt1>
        <a:srgbClr val="FFFFCC"/>
      </a:lt1>
      <a:dk2>
        <a:srgbClr val="000000"/>
      </a:dk2>
      <a:lt2>
        <a:srgbClr val="FFCC66"/>
      </a:lt2>
      <a:accent1>
        <a:srgbClr val="FF9933"/>
      </a:accent1>
      <a:accent2>
        <a:srgbClr val="CC0066"/>
      </a:accent2>
      <a:accent3>
        <a:srgbClr val="AAAAAA"/>
      </a:accent3>
      <a:accent4>
        <a:srgbClr val="DADAAE"/>
      </a:accent4>
      <a:accent5>
        <a:srgbClr val="FFCAAD"/>
      </a:accent5>
      <a:accent6>
        <a:srgbClr val="B9005C"/>
      </a:accent6>
      <a:hlink>
        <a:srgbClr val="CC00CC"/>
      </a:hlink>
      <a:folHlink>
        <a:srgbClr val="990099"/>
      </a:folHlink>
    </a:clrScheme>
    <a:fontScheme name="彗星型模板">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76200" cap="sq"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pitchFamily="18" charset="0"/>
            <a:ea typeface="宋体" pitchFamily="2" charset="-122"/>
          </a:defRPr>
        </a:defPPr>
      </a:lstStyle>
    </a:spDef>
    <a:lnDef>
      <a:spPr bwMode="auto">
        <a:xfrm>
          <a:off x="0" y="0"/>
          <a:ext cx="1" cy="1"/>
        </a:xfrm>
        <a:custGeom>
          <a:avLst/>
          <a:gdLst/>
          <a:ahLst/>
          <a:cxnLst/>
          <a:rect l="0" t="0" r="0" b="0"/>
          <a:pathLst/>
        </a:custGeom>
        <a:noFill/>
        <a:ln w="76200" cap="sq"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spAutoFit/>
      </a:bodyPr>
      <a:lstStyle>
        <a:defPPr marL="0" marR="0" indent="0" algn="ctr" defTabSz="914400" rtl="0" eaLnBrk="1" fontAlgn="base" latinLnBrk="0" hangingPunct="1">
          <a:lnSpc>
            <a:spcPct val="100000"/>
          </a:lnSpc>
          <a:spcBef>
            <a:spcPct val="50000"/>
          </a:spcBef>
          <a:spcAft>
            <a:spcPct val="0"/>
          </a:spcAft>
          <a:buClrTx/>
          <a:buSzTx/>
          <a:buFontTx/>
          <a:buNone/>
          <a:tabLst/>
          <a:defRPr kumimoji="1" lang="zh-CN" altLang="en-US" sz="2400" b="0" i="0" u="none" strike="noStrike" cap="none" normalizeH="0" baseline="0" smtClean="0">
            <a:ln>
              <a:noFill/>
            </a:ln>
            <a:solidFill>
              <a:schemeClr val="tx1"/>
            </a:solidFill>
            <a:effectLst/>
            <a:latin typeface="Times New Roman" pitchFamily="18" charset="0"/>
            <a:ea typeface="宋体" pitchFamily="2" charset="-122"/>
          </a:defRPr>
        </a:defPPr>
      </a:lstStyle>
    </a:lnDef>
  </a:objectDefaults>
  <a:extraClrSchemeLst>
    <a:extraClrScheme>
      <a:clrScheme name="彗星型模板 1">
        <a:dk1>
          <a:srgbClr val="5F5F5F"/>
        </a:dk1>
        <a:lt1>
          <a:srgbClr val="FFFFCC"/>
        </a:lt1>
        <a:dk2>
          <a:srgbClr val="000000"/>
        </a:dk2>
        <a:lt2>
          <a:srgbClr val="FFCC66"/>
        </a:lt2>
        <a:accent1>
          <a:srgbClr val="FF9933"/>
        </a:accent1>
        <a:accent2>
          <a:srgbClr val="CC0066"/>
        </a:accent2>
        <a:accent3>
          <a:srgbClr val="AAAAAA"/>
        </a:accent3>
        <a:accent4>
          <a:srgbClr val="DADAAE"/>
        </a:accent4>
        <a:accent5>
          <a:srgbClr val="FFCAAD"/>
        </a:accent5>
        <a:accent6>
          <a:srgbClr val="B9005C"/>
        </a:accent6>
        <a:hlink>
          <a:srgbClr val="CC00CC"/>
        </a:hlink>
        <a:folHlink>
          <a:srgbClr val="990099"/>
        </a:folHlink>
      </a:clrScheme>
      <a:clrMap bg1="dk2" tx1="lt1" bg2="dk1" tx2="lt2" accent1="accent1" accent2="accent2" accent3="accent3" accent4="accent4" accent5="accent5" accent6="accent6" hlink="hlink" folHlink="folHlink"/>
    </a:extraClrScheme>
    <a:extraClrScheme>
      <a:clrScheme name="彗星型模板 2">
        <a:dk1>
          <a:srgbClr val="000000"/>
        </a:dk1>
        <a:lt1>
          <a:srgbClr val="FFFFFF"/>
        </a:lt1>
        <a:dk2>
          <a:srgbClr val="FF9900"/>
        </a:dk2>
        <a:lt2>
          <a:srgbClr val="5F5F5F"/>
        </a:lt2>
        <a:accent1>
          <a:srgbClr val="FF9933"/>
        </a:accent1>
        <a:accent2>
          <a:srgbClr val="CC0066"/>
        </a:accent2>
        <a:accent3>
          <a:srgbClr val="FFFFFF"/>
        </a:accent3>
        <a:accent4>
          <a:srgbClr val="000000"/>
        </a:accent4>
        <a:accent5>
          <a:srgbClr val="FFCAAD"/>
        </a:accent5>
        <a:accent6>
          <a:srgbClr val="B9005C"/>
        </a:accent6>
        <a:hlink>
          <a:srgbClr val="CC00CC"/>
        </a:hlink>
        <a:folHlink>
          <a:srgbClr val="990099"/>
        </a:folHlink>
      </a:clrScheme>
      <a:clrMap bg1="lt1" tx1="dk1" bg2="lt2" tx2="dk2" accent1="accent1" accent2="accent2" accent3="accent3" accent4="accent4" accent5="accent5" accent6="accent6" hlink="hlink" folHlink="folHlink"/>
    </a:extraClrScheme>
    <a:extraClrScheme>
      <a:clrScheme name="彗星型模板 3">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Calibri"/>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Calibri"/>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
  <PresentationFormat>On-screen Show (4:3)</PresentationFormat>
  <Paragraphs>160</Paragraphs>
  <Slides>46</Slides>
  <Notes>1</Notes>
  <TotalTime>0</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46</vt:i4>
      </vt:variant>
    </vt:vector>
  </HeadingPairs>
  <TitlesOfParts>
    <vt:vector baseType="lpstr" size="54">
      <vt:lpstr>Arial</vt:lpstr>
      <vt:lpstr>Times New Roman</vt:lpstr>
      <vt:lpstr>宋体</vt:lpstr>
      <vt:lpstr>黑体</vt:lpstr>
      <vt:lpstr>腾讯体</vt:lpstr>
      <vt:lpstr>Dubai Light</vt:lpstr>
      <vt:lpstr>Calibri</vt:lpstr>
      <vt:lpstr>彗星型模板</vt:lpstr>
      <vt:lpstr>Integrated MarketingCommunication品牌整合营销传播组合方案制定</vt:lpstr>
      <vt:lpstr>问题</vt:lpstr>
      <vt:lpstr>课程安排</vt:lpstr>
      <vt:lpstr>品牌体验Brand Eeperience</vt:lpstr>
      <vt:lpstr>什么是品牌？</vt:lpstr>
      <vt:lpstr>21世纪的品牌新概念</vt:lpstr>
      <vt:lpstr>品牌走向</vt:lpstr>
      <vt:lpstr>整合营销传播IMC-认知</vt:lpstr>
      <vt:lpstr>整合营销传播以消费者的什么为导向?</vt:lpstr>
      <vt:lpstr>从整合营销传播的本质上讲，广告是什么？</vt:lpstr>
      <vt:lpstr>整合营销传播思想的平台</vt:lpstr>
      <vt:lpstr>消费者认知心理解析</vt:lpstr>
      <vt:lpstr>消费者认知资源解析</vt:lpstr>
      <vt:lpstr>关于未来广告业的核心竞争力</vt:lpstr>
      <vt:lpstr>视知觉符号</vt:lpstr>
      <vt:lpstr>PowerPoint Presentation</vt:lpstr>
      <vt:lpstr>PowerPoint Presentation</vt:lpstr>
      <vt:lpstr>PowerPoint Presentation</vt:lpstr>
      <vt:lpstr>整合营销</vt:lpstr>
      <vt:lpstr>终端概念</vt:lpstr>
      <vt:lpstr>终端媒体化</vt:lpstr>
      <vt:lpstr>终端媒体化优点</vt:lpstr>
      <vt:lpstr>销售传播化</vt:lpstr>
      <vt:lpstr>CRM系统</vt:lpstr>
      <vt:lpstr>CRM的作用</vt:lpstr>
      <vt:lpstr>品牌剖析</vt:lpstr>
      <vt:lpstr>目标群定位</vt:lpstr>
      <vt:lpstr>市场调研</vt:lpstr>
      <vt:lpstr>本土特色的市场调研</vt:lpstr>
      <vt:lpstr>市场调研的误区</vt:lpstr>
      <vt:lpstr>品牌诊断</vt:lpstr>
      <vt:lpstr>品牌定位</vt:lpstr>
      <vt:lpstr>品牌写真</vt:lpstr>
      <vt:lpstr>品牌阶段沟通主题</vt:lpstr>
      <vt:lpstr>根据地策略</vt:lpstr>
      <vt:lpstr>PowerPoint Presentation</vt:lpstr>
      <vt:lpstr>整合传播</vt:lpstr>
      <vt:lpstr>PowerPoint Presentation</vt:lpstr>
      <vt:lpstr>媒介策略</vt:lpstr>
      <vt:lpstr>PowerPoint Presentation</vt:lpstr>
      <vt:lpstr>PowerPoint Presentation</vt:lpstr>
      <vt:lpstr>活动策略</vt:lpstr>
      <vt:lpstr>PowerPoint Presentation</vt:lpstr>
      <vt:lpstr>促销策略</vt:lpstr>
      <vt:lpstr>关于整合营销传播的思考</vt:lpstr>
      <vt:lpstr>PowerPoint Presentation</vt:lpstr>
    </vt:vector>
  </TitlesOfParts>
  <LinksUpToDate>0</LinksUpToDate>
  <SharedDoc>0</SharedDoc>
  <HyperlinksChanged>0</HyperlinksChanged>
  <Application>Aspose.Slides for Java</Application>
  <AppVersion>21.0800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dcterms:modified xsi:type="dcterms:W3CDTF">2023-03-22T18:41:11Z</dcterms:modified>
</cp:coreProperties>
</file>