
<file path=[Content_Types].xml><?xml version="1.0" encoding="utf-8"?>
<Types xmlns="http://schemas.openxmlformats.org/package/2006/content-types">
  <Default Extension="rels" ContentType="application/vnd.openxmlformats-package.relationships+xml"/>
  <Default Extension="xml" ContentType="application/xml"/>
  <Default Extension="gif" ContentType="image/gif"/>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tags/tag1.xml" ContentType="application/vnd.openxmlformats-officedocument.presentationml.tags+xml"/>
  <Override PartName="/ppt/tags/tag2.xml" ContentType="application/vnd.openxmlformats-officedocument.presentationml.tags+xml"/>
  <Override PartName="/ppt/theme/themeOverride1.xml" ContentType="application/vnd.openxmlformats-officedocument.themeOverride+xml"/>
  <Override PartName="/ppt/slides/slide3.xml" ContentType="application/vnd.openxmlformats-officedocument.presentationml.slide+xml"/>
  <Override PartName="/ppt/tags/tag3.xml" ContentType="application/vnd.openxmlformats-officedocument.presentationml.tags+xml"/>
  <Override PartName="/ppt/theme/themeOverride2.xml" ContentType="application/vnd.openxmlformats-officedocument.themeOverride+xml"/>
  <Override PartName="/ppt/slides/slide4.xml" ContentType="application/vnd.openxmlformats-officedocument.presentationml.slide+xml"/>
  <Override PartName="/ppt/tags/tag4.xml" ContentType="application/vnd.openxmlformats-officedocument.presentationml.tags+xml"/>
  <Override PartName="/ppt/slides/slide5.xml" ContentType="application/vnd.openxmlformats-officedocument.presentationml.slide+xml"/>
  <Override PartName="/ppt/tags/tag5.xml" ContentType="application/vnd.openxmlformats-officedocument.presentationml.tags+xml"/>
  <Override PartName="/ppt/slides/slide6.xml" ContentType="application/vnd.openxmlformats-officedocument.presentationml.slide+xml"/>
  <Override PartName="/ppt/tags/tag6.xml" ContentType="application/vnd.openxmlformats-officedocument.presentationml.tags+xml"/>
  <Override PartName="/ppt/slides/slide7.xml" ContentType="application/vnd.openxmlformats-officedocument.presentationml.slide+xml"/>
  <Override PartName="/ppt/tags/tag7.xml" ContentType="application/vnd.openxmlformats-officedocument.presentationml.tags+xml"/>
  <Override PartName="/ppt/slides/slide8.xml" ContentType="application/vnd.openxmlformats-officedocument.presentationml.slide+xml"/>
  <Override PartName="/ppt/tags/tag8.xml" ContentType="application/vnd.openxmlformats-officedocument.presentationml.tags+xml"/>
  <Override PartName="/ppt/slides/slide9.xml" ContentType="application/vnd.openxmlformats-officedocument.presentationml.slide+xml"/>
  <Override PartName="/ppt/slides/slide10.xml" ContentType="application/vnd.openxmlformats-officedocument.presentationml.slide+xml"/>
  <Override PartName="/ppt/tags/tag9.xml" ContentType="application/vnd.openxmlformats-officedocument.presentationml.tags+xml"/>
  <Override PartName="/ppt/slides/slide11.xml" ContentType="application/vnd.openxmlformats-officedocument.presentationml.slide+xml"/>
  <Override PartName="/ppt/slides/slide12.xml" ContentType="application/vnd.openxmlformats-officedocument.presentationml.slide+xml"/>
  <Override PartName="/ppt/tags/tag10.xml" ContentType="application/vnd.openxmlformats-officedocument.presentationml.tags+xml"/>
  <Override PartName="/ppt/slides/slide13.xml" ContentType="application/vnd.openxmlformats-officedocument.presentationml.slide+xml"/>
  <Override PartName="/ppt/tags/tag11.xml" ContentType="application/vnd.openxmlformats-officedocument.presentationml.tags+xml"/>
  <Override PartName="/ppt/slides/slide14.xml" ContentType="application/vnd.openxmlformats-officedocument.presentationml.slide+xml"/>
  <Override PartName="/ppt/tags/tag12.xml" ContentType="application/vnd.openxmlformats-officedocument.presentationml.tags+xml"/>
  <Override PartName="/ppt/slides/slide15.xml" ContentType="application/vnd.openxmlformats-officedocument.presentationml.slide+xml"/>
  <Override PartName="/ppt/tags/tag13.xml" ContentType="application/vnd.openxmlformats-officedocument.presentationml.tags+xml"/>
  <Override PartName="/ppt/slides/slide16.xml" ContentType="application/vnd.openxmlformats-officedocument.presentationml.slide+xml"/>
  <Override PartName="/ppt/tags/tag14.xml" ContentType="application/vnd.openxmlformats-officedocument.presentationml.tags+xml"/>
  <Override PartName="/ppt/slides/slide17.xml" ContentType="application/vnd.openxmlformats-officedocument.presentationml.slide+xml"/>
  <Override PartName="/ppt/tags/tag15.xml" ContentType="application/vnd.openxmlformats-officedocument.presentationml.tags+xml"/>
  <Override PartName="/ppt/slides/slide18.xml" ContentType="application/vnd.openxmlformats-officedocument.presentationml.slide+xml"/>
  <Override PartName="/ppt/tags/tag16.xml" ContentType="application/vnd.openxmlformats-officedocument.presentationml.tags+xml"/>
  <Override PartName="/ppt/slides/slide19.xml" ContentType="application/vnd.openxmlformats-officedocument.presentationml.slide+xml"/>
  <Override PartName="/ppt/tags/tag17.xml" ContentType="application/vnd.openxmlformats-officedocument.presentationml.tags+xml"/>
  <Override PartName="/ppt/slides/slide20.xml" ContentType="application/vnd.openxmlformats-officedocument.presentationml.slide+xml"/>
  <Override PartName="/ppt/tags/tag18.xml" ContentType="application/vnd.openxmlformats-officedocument.presentationml.tags+xml"/>
  <Override PartName="/ppt/slides/slide21.xml" ContentType="application/vnd.openxmlformats-officedocument.presentationml.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slides/slide22.xml" ContentType="application/vnd.openxmlformats-officedocument.presentationml.slide+xml"/>
  <Override PartName="/ppt/tags/tag35.xml" ContentType="application/vnd.openxmlformats-officedocument.presentationml.tags+xml"/>
  <Override PartName="/ppt/slides/slide23.xml" ContentType="application/vnd.openxmlformats-officedocument.presentationml.slide+xml"/>
  <Override PartName="/ppt/tags/tag36.xml" ContentType="application/vnd.openxmlformats-officedocument.presentationml.tags+xml"/>
  <Override PartName="/ppt/slides/slide24.xml" ContentType="application/vnd.openxmlformats-officedocument.presentationml.slide+xml"/>
  <Override PartName="/ppt/slides/slide25.xml" ContentType="application/vnd.openxmlformats-officedocument.presentationml.slide+xml"/>
  <Override PartName="/ppt/tags/tag37.xml" ContentType="application/vnd.openxmlformats-officedocument.presentationml.tags+xml"/>
  <Override PartName="/ppt/slides/slide26.xml" ContentType="application/vnd.openxmlformats-officedocument.presentationml.slide+xml"/>
  <Override PartName="/ppt/tags/tag38.xml" ContentType="application/vnd.openxmlformats-officedocument.presentationml.tags+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tags/tag39.xml" ContentType="application/vnd.openxmlformats-officedocument.presentationml.tags+xml"/>
  <Override PartName="/ppt/slides/slide40.xml" ContentType="application/vnd.openxmlformats-officedocument.presentationml.slide+xml"/>
  <Override PartName="/ppt/tags/tag40.xml" ContentType="application/vnd.openxmlformats-officedocument.presentationml.tags+xml"/>
  <Override PartName="/ppt/slides/slide41.xml" ContentType="application/vnd.openxmlformats-officedocument.presentationml.slide+xml"/>
  <Override PartName="/ppt/tags/tag41.xml" ContentType="application/vnd.openxmlformats-officedocument.presentationml.tags+xml"/>
  <Override PartName="/ppt/slides/slide42.xml" ContentType="application/vnd.openxmlformats-officedocument.presentationml.slide+xml"/>
  <Override PartName="/ppt/tags/tag42.xml" ContentType="application/vnd.openxmlformats-officedocument.presentationml.tags+xml"/>
  <Override PartName="/ppt/slides/slide43.xml" ContentType="application/vnd.openxmlformats-officedocument.presentationml.slide+xml"/>
  <Override PartName="/ppt/tags/tag43.xml" ContentType="application/vnd.openxmlformats-officedocument.presentationml.tags+xml"/>
  <Override PartName="/ppt/slides/slide44.xml" ContentType="application/vnd.openxmlformats-officedocument.presentationml.slide+xml"/>
  <Override PartName="/ppt/tags/tag44.xml" ContentType="application/vnd.openxmlformats-officedocument.presentationml.tags+xml"/>
  <Override PartName="/ppt/slides/slide45.xml" ContentType="application/vnd.openxmlformats-officedocument.presentationml.slide+xml"/>
  <Override PartName="/ppt/tags/tag45.xml" ContentType="application/vnd.openxmlformats-officedocument.presentationml.tags+xml"/>
  <Override PartName="/ppt/theme/themeOverride3.xml" ContentType="application/vnd.openxmlformats-officedocument.themeOverr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howSpecialPlsOnTitleSld="0">
  <p:sldMasterIdLst>
    <p:sldMasterId id="2147483675" r:id="rId1"/>
  </p:sldMasterIdLst>
  <p:notesMasterIdLst>
    <p:notesMasterId r:id="rId2"/>
  </p:notesMasterIdLst>
  <p:sldIdLst>
    <p:sldId id="356" r:id="rId3"/>
    <p:sldId id="357" r:id="rId4"/>
    <p:sldId id="358" r:id="rId5"/>
    <p:sldId id="359" r:id="rId6"/>
    <p:sldId id="360" r:id="rId7"/>
    <p:sldId id="361" r:id="rId8"/>
    <p:sldId id="362" r:id="rId9"/>
    <p:sldId id="363" r:id="rId10"/>
    <p:sldId id="364" r:id="rId11"/>
    <p:sldId id="365" r:id="rId12"/>
    <p:sldId id="367" r:id="rId13"/>
    <p:sldId id="368" r:id="rId14"/>
    <p:sldId id="369" r:id="rId15"/>
    <p:sldId id="370" r:id="rId16"/>
    <p:sldId id="371" r:id="rId17"/>
    <p:sldId id="372" r:id="rId18"/>
    <p:sldId id="373" r:id="rId19"/>
    <p:sldId id="374" r:id="rId20"/>
    <p:sldId id="375" r:id="rId21"/>
    <p:sldId id="376" r:id="rId22"/>
    <p:sldId id="377" r:id="rId23"/>
    <p:sldId id="378" r:id="rId24"/>
    <p:sldId id="379" r:id="rId25"/>
    <p:sldId id="380" r:id="rId26"/>
    <p:sldId id="381" r:id="rId27"/>
    <p:sldId id="382" r:id="rId28"/>
    <p:sldId id="383" r:id="rId29"/>
    <p:sldId id="384" r:id="rId30"/>
    <p:sldId id="385" r:id="rId31"/>
    <p:sldId id="386" r:id="rId32"/>
    <p:sldId id="387" r:id="rId33"/>
    <p:sldId id="388" r:id="rId34"/>
    <p:sldId id="389" r:id="rId35"/>
    <p:sldId id="390" r:id="rId36"/>
    <p:sldId id="391" r:id="rId37"/>
    <p:sldId id="392" r:id="rId38"/>
    <p:sldId id="393" r:id="rId39"/>
    <p:sldId id="394" r:id="rId40"/>
    <p:sldId id="395" r:id="rId41"/>
    <p:sldId id="396" r:id="rId42"/>
    <p:sldId id="397" r:id="rId43"/>
    <p:sldId id="398" r:id="rId44"/>
    <p:sldId id="399" r:id="rId45"/>
    <p:sldId id="400" r:id="rId46"/>
    <p:sldId id="401" r:id="rId47"/>
  </p:sldIdLst>
  <p:sldSz type="screen16x9" cy="6858000" cx="12192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commentAuthors.xml><?xml version="1.0" encoding="utf-8"?>
<p:cmAuthorLst xmlns:p="http://schemas.openxmlformats.org/presentationml/2006/main" xmlns:r="http://schemas.openxmlformats.org/officeDocument/2006/relationships" xmlns:a="http://schemas.openxmlformats.org/drawingml/2006/main">
  <p:cmAuthor id="1" name="Lee Melo" initials="LM" lastIdx="2" clrIdx="0"/>
</p:cmAuthorLst>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clrMru>
    <a:srgbClr val="EDB159"/>
    <a:srgbClr val="A20000"/>
    <a:srgbClr val="A40000"/>
    <a:srgbClr val="9E0000"/>
    <a:srgbClr val="C7450B"/>
    <a:srgbClr val="E24E0C"/>
    <a:srgbClr val="DC6140"/>
    <a:srgbClr val="E60000"/>
    <a:srgbClr val="C9670D"/>
    <a:srgbClr val="66B5C9"/>
  </p:clrMru>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4994" autoAdjust="0"/>
    <p:restoredTop sz="95238" autoAdjust="0"/>
  </p:normalViewPr>
  <p:slideViewPr>
    <p:cSldViewPr snapToGrid="0">
      <p:cViewPr varScale="1">
        <p:scale>
          <a:sx n="71" d="100"/>
          <a:sy n="71" d="100"/>
        </p:scale>
        <p:origin x="-110" y="-331"/>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slide" Target="slides/slide31.xml"/><Relationship Id="rId34" Type="http://schemas.openxmlformats.org/officeDocument/2006/relationships/slide" Target="slides/slide32.xml"/><Relationship Id="rId35" Type="http://schemas.openxmlformats.org/officeDocument/2006/relationships/slide" Target="slides/slide33.xml"/><Relationship Id="rId36" Type="http://schemas.openxmlformats.org/officeDocument/2006/relationships/slide" Target="slides/slide34.xml"/><Relationship Id="rId37" Type="http://schemas.openxmlformats.org/officeDocument/2006/relationships/slide" Target="slides/slide35.xml"/><Relationship Id="rId38" Type="http://schemas.openxmlformats.org/officeDocument/2006/relationships/slide" Target="slides/slide36.xml"/><Relationship Id="rId39" Type="http://schemas.openxmlformats.org/officeDocument/2006/relationships/slide" Target="slides/slide37.xml"/><Relationship Id="rId40" Type="http://schemas.openxmlformats.org/officeDocument/2006/relationships/slide" Target="slides/slide38.xml"/><Relationship Id="rId41" Type="http://schemas.openxmlformats.org/officeDocument/2006/relationships/slide" Target="slides/slide39.xml"/><Relationship Id="rId42" Type="http://schemas.openxmlformats.org/officeDocument/2006/relationships/slide" Target="slides/slide40.xml"/><Relationship Id="rId43" Type="http://schemas.openxmlformats.org/officeDocument/2006/relationships/slide" Target="slides/slide41.xml"/><Relationship Id="rId44" Type="http://schemas.openxmlformats.org/officeDocument/2006/relationships/slide" Target="slides/slide42.xml"/><Relationship Id="rId45" Type="http://schemas.openxmlformats.org/officeDocument/2006/relationships/slide" Target="slides/slide43.xml"/><Relationship Id="rId46" Type="http://schemas.openxmlformats.org/officeDocument/2006/relationships/slide" Target="slides/slide44.xml"/><Relationship Id="rId47" Type="http://schemas.openxmlformats.org/officeDocument/2006/relationships/slide" Target="slides/slide45.xml"/><Relationship Id="rId48" Type="http://schemas.openxmlformats.org/officeDocument/2006/relationships/tableStyles" Target="tableStyles.xml"/><Relationship Id="rId49" Type="http://schemas.openxmlformats.org/officeDocument/2006/relationships/presProps" Target="presProps.xml"/><Relationship Id="rId50" Type="http://schemas.openxmlformats.org/officeDocument/2006/relationships/viewProps" Target="viewProps.xml"/><Relationship Id="rId51" Type="http://schemas.openxmlformats.org/officeDocument/2006/relationships/commentAuthors" Target="commentAuthors.xml"/><Relationship Id="rId5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25" name=""/>
        <p:cNvGrpSpPr/>
        <p:nvPr/>
      </p:nvGrpSpPr>
      <p:grpSpPr>
        <a:xfrm>
          <a:off x="0" y="0"/>
          <a:ext cx="0" cy="0"/>
          <a:chOff x="0" y="0"/>
          <a:chExt cx="0" cy="0"/>
        </a:xfrm>
      </p:grpSpPr>
      <p:sp>
        <p:nvSpPr>
          <p:cNvPr id="1048845" name="页眉占位符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altLang="en-US" lang="zh-CN"/>
          </a:p>
        </p:txBody>
      </p:sp>
      <p:sp>
        <p:nvSpPr>
          <p:cNvPr id="1048846" name="日期占位符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E86D8963-CFCD-4740-AF60-049850373CDF}" type="datetimeFigureOut">
              <a:rPr altLang="en-US" lang="zh-CN" smtClean="0"/>
              <a:t>2022/3/29</a:t>
            </a:fld>
            <a:endParaRPr altLang="en-US" lang="zh-CN"/>
          </a:p>
        </p:txBody>
      </p:sp>
      <p:sp>
        <p:nvSpPr>
          <p:cNvPr id="1048847" name="幻灯片图像占位符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altLang="en-US" lang="zh-CN"/>
          </a:p>
        </p:txBody>
      </p:sp>
      <p:sp>
        <p:nvSpPr>
          <p:cNvPr id="1048848" name="备注占位符 4"/>
          <p:cNvSpPr>
            <a:spLocks noGrp="1"/>
          </p:cNvSpPr>
          <p:nvPr>
            <p:ph type="body" sz="quarter" idx="3"/>
          </p:nvPr>
        </p:nvSpPr>
        <p:spPr>
          <a:xfrm>
            <a:off x="685800" y="4400550"/>
            <a:ext cx="5486400" cy="3600450"/>
          </a:xfrm>
          <a:prstGeom prst="rect"/>
        </p:spPr>
        <p:txBody>
          <a:bodyPr bIns="45720" lIns="91440" rIns="91440" rtlCol="0" tIns="45720" vert="horz"/>
          <a:p>
            <a:pPr lvl="0"/>
            <a:r>
              <a:rPr altLang="en-US" lang="zh-CN"/>
              <a:t>单击此处编辑母版文本样式</a:t>
            </a:r>
          </a:p>
          <a:p>
            <a:pPr lvl="1"/>
            <a:r>
              <a:rPr altLang="en-US" lang="zh-CN"/>
              <a:t>第二级</a:t>
            </a:r>
          </a:p>
          <a:p>
            <a:pPr lvl="2"/>
            <a:r>
              <a:rPr altLang="en-US" lang="zh-CN"/>
              <a:t>第三级</a:t>
            </a:r>
          </a:p>
          <a:p>
            <a:pPr lvl="3"/>
            <a:r>
              <a:rPr altLang="en-US" lang="zh-CN"/>
              <a:t>第四级</a:t>
            </a:r>
          </a:p>
          <a:p>
            <a:pPr lvl="4"/>
            <a:r>
              <a:rPr altLang="en-US" lang="zh-CN"/>
              <a:t>第五级</a:t>
            </a:r>
          </a:p>
        </p:txBody>
      </p:sp>
      <p:sp>
        <p:nvSpPr>
          <p:cNvPr id="1048849" name="页脚占位符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altLang="en-US" lang="zh-CN"/>
          </a:p>
        </p:txBody>
      </p:sp>
      <p:sp>
        <p:nvSpPr>
          <p:cNvPr id="1048850" name="灯片编号占位符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E9E6FDB6-6D2B-46C1-9FA1-D82906A37C3A}" type="slidenum">
              <a:rPr altLang="en-US" lang="zh-CN" smtClean="0"/>
              <a:t>‹#›</a:t>
            </a:fld>
            <a:endParaRPr altLang="en-US" lang="zh-CN"/>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24" name=""/>
        <p:cNvGrpSpPr/>
        <p:nvPr/>
      </p:nvGrpSpPr>
      <p:grpSpPr>
        <a:xfrm>
          <a:off x="0" y="0"/>
          <a:ext cx="0" cy="0"/>
          <a:chOff x="0" y="0"/>
          <a:chExt cx="0" cy="0"/>
        </a:xfrm>
      </p:grpSpPr>
      <p:sp>
        <p:nvSpPr>
          <p:cNvPr id="1048594" name="幻灯片图像占位符 1"/>
          <p:cNvSpPr>
            <a:spLocks noChangeAspect="1" noRot="1" noGrp="1"/>
          </p:cNvSpPr>
          <p:nvPr>
            <p:ph type="sldImg"/>
          </p:nvPr>
        </p:nvSpPr>
        <p:spPr/>
      </p:sp>
      <p:sp>
        <p:nvSpPr>
          <p:cNvPr id="1048595" name="备注占位符 2"/>
          <p:cNvSpPr>
            <a:spLocks noGrp="1"/>
          </p:cNvSpPr>
          <p:nvPr>
            <p:ph type="body" idx="1"/>
          </p:nvPr>
        </p:nvSpPr>
        <p:spPr/>
        <p:txBody>
          <a:bodyPr/>
          <a:p>
            <a:endParaRPr altLang="en-US" lang="zh-CN"/>
          </a:p>
        </p:txBody>
      </p:sp>
      <p:sp>
        <p:nvSpPr>
          <p:cNvPr id="1048596" name="灯片编号占位符 3"/>
          <p:cNvSpPr>
            <a:spLocks noGrp="1"/>
          </p:cNvSpPr>
          <p:nvPr>
            <p:ph type="sldNum" sz="quarter" idx="10"/>
          </p:nvPr>
        </p:nvSpPr>
        <p:spPr/>
        <p:txBody>
          <a:bodyPr/>
          <a:p>
            <a:fld id="{EDC32E32-9973-46D8-BD9A-385A77DE3AA0}" type="slidenum">
              <a:rPr altLang="en-US" lang="zh-CN" smtClean="0"/>
              <a:t>1</a:t>
            </a:fld>
            <a:endParaRPr altLang="en-US" 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userDrawn="1">
  <p:cSld name="标题幻灯片">
    <p:bg>
      <p:bgPr>
        <a:solidFill>
          <a:schemeClr val="bg1"/>
        </a:solidFill>
        <a:effectLst/>
      </p:bgPr>
    </p:bg>
    <p:spTree>
      <p:nvGrpSpPr>
        <p:cNvPr id="21" name=""/>
        <p:cNvGrpSpPr/>
        <p:nvPr/>
      </p:nvGrpSpPr>
      <p:grpSpPr>
        <a:xfrm>
          <a:off x="0" y="0"/>
          <a:ext cx="0" cy="0"/>
          <a:chOff x="0" y="0"/>
          <a:chExt cx="0" cy="0"/>
        </a:xfrm>
      </p:grpSpPr>
      <p:sp>
        <p:nvSpPr>
          <p:cNvPr id="1048581" name="矩形 1"/>
          <p:cNvSpPr/>
          <p:nvPr userDrawn="1"/>
        </p:nvSpPr>
        <p:spPr>
          <a:xfrm>
            <a:off x="0" y="0"/>
            <a:ext cx="12192000" cy="6858000"/>
          </a:xfrm>
          <a:prstGeom prst="rect"/>
          <a:pattFill prst="ltVert">
            <a:fgClr>
              <a:schemeClr val="bg1"/>
            </a:fgClr>
            <a:bgClr>
              <a:schemeClr val="accent5"/>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582" name="直角三角形 13"/>
          <p:cNvSpPr/>
          <p:nvPr userDrawn="1"/>
        </p:nvSpPr>
        <p:spPr>
          <a:xfrm rot="5400000" flipH="1" flipV="1">
            <a:off x="5227139" y="-105543"/>
            <a:ext cx="5238482" cy="8691241"/>
          </a:xfrm>
          <a:prstGeom prst="rtTriangle"/>
          <a:pattFill prst="dashUpDiag">
            <a:fgClr>
              <a:schemeClr val="bg1"/>
            </a:fgClr>
            <a:bgClr>
              <a:schemeClr val="accent2"/>
            </a:bgClr>
          </a:pattFill>
          <a:ln>
            <a:noFill/>
          </a:ln>
          <a:effectLst>
            <a:outerShdw algn="ctr" blurRad="304800" dir="1260000" rotWithShape="0" sx="89000" sy="89000">
              <a:schemeClr val="tx1">
                <a:alpha val="7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583" name="直角三角形 14"/>
          <p:cNvSpPr/>
          <p:nvPr userDrawn="1"/>
        </p:nvSpPr>
        <p:spPr>
          <a:xfrm>
            <a:off x="0" y="51842"/>
            <a:ext cx="4447713" cy="6810263"/>
          </a:xfrm>
          <a:prstGeom prst="rtTriangle"/>
          <a:pattFill prst="dashHorz">
            <a:fgClr>
              <a:schemeClr val="bg1"/>
            </a:fgClr>
            <a:bgClr>
              <a:schemeClr val="accent1"/>
            </a:bgClr>
          </a:pattFill>
          <a:ln>
            <a:noFill/>
          </a:ln>
          <a:effectLst>
            <a:outerShdw algn="ctr" blurRad="114300" dir="15900000" dist="101600" rotWithShape="0" sx="99000" sy="9900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584" name="直角三角形 5"/>
          <p:cNvSpPr/>
          <p:nvPr userDrawn="1"/>
        </p:nvSpPr>
        <p:spPr>
          <a:xfrm rot="5400000">
            <a:off x="1726380" y="-1727697"/>
            <a:ext cx="5238482" cy="8691241"/>
          </a:xfrm>
          <a:prstGeom prst="rtTriangle"/>
          <a:pattFill prst="divot">
            <a:fgClr>
              <a:schemeClr val="bg1"/>
            </a:fgClr>
            <a:bgClr>
              <a:schemeClr val="accent3"/>
            </a:bgClr>
          </a:pattFill>
          <a:ln>
            <a:noFill/>
          </a:ln>
          <a:effectLst>
            <a:outerShdw algn="ctr" blurRad="469900" dir="5400000" dist="50800" rotWithShape="0" sx="97000" sy="97000">
              <a:schemeClr val="tx1">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585" name="直角三角形 8"/>
          <p:cNvSpPr/>
          <p:nvPr userDrawn="1"/>
        </p:nvSpPr>
        <p:spPr>
          <a:xfrm rot="19155470">
            <a:off x="2479394" y="-2026550"/>
            <a:ext cx="5415857" cy="4323305"/>
          </a:xfrm>
          <a:custGeom>
            <a:avLst/>
            <a:gdLst>
              <a:gd name="connsiteX0" fmla="*/ 0 w 4667988"/>
              <a:gd name="connsiteY0" fmla="*/ 4021083 h 4021083"/>
              <a:gd name="connsiteX1" fmla="*/ 0 w 4667988"/>
              <a:gd name="connsiteY1" fmla="*/ 0 h 4021083"/>
              <a:gd name="connsiteX2" fmla="*/ 4667988 w 4667988"/>
              <a:gd name="connsiteY2" fmla="*/ 4021083 h 4021083"/>
              <a:gd name="connsiteX3" fmla="*/ 0 w 4667988"/>
              <a:gd name="connsiteY3" fmla="*/ 4021083 h 4021083"/>
              <a:gd name="connsiteX0-1" fmla="*/ 0 w 5417795"/>
              <a:gd name="connsiteY0-2" fmla="*/ 4021083 h 4538089"/>
              <a:gd name="connsiteX1-3" fmla="*/ 0 w 5417795"/>
              <a:gd name="connsiteY1-4" fmla="*/ 0 h 4538089"/>
              <a:gd name="connsiteX2-5" fmla="*/ 5417795 w 5417795"/>
              <a:gd name="connsiteY2-6" fmla="*/ 4538089 h 4538089"/>
              <a:gd name="connsiteX3-7" fmla="*/ 0 w 5417795"/>
              <a:gd name="connsiteY3-8" fmla="*/ 4021083 h 4538089"/>
              <a:gd name="connsiteX0-9" fmla="*/ 1938 w 5417795"/>
              <a:gd name="connsiteY0-10" fmla="*/ 3624366 h 4538089"/>
              <a:gd name="connsiteX1-11" fmla="*/ 0 w 5417795"/>
              <a:gd name="connsiteY1-12" fmla="*/ 0 h 4538089"/>
              <a:gd name="connsiteX2-13" fmla="*/ 5417795 w 5417795"/>
              <a:gd name="connsiteY2-14" fmla="*/ 4538089 h 4538089"/>
              <a:gd name="connsiteX3-15" fmla="*/ 1938 w 5417795"/>
              <a:gd name="connsiteY3-16" fmla="*/ 3624366 h 4538089"/>
              <a:gd name="connsiteX0-17" fmla="*/ 0 w 5415857"/>
              <a:gd name="connsiteY0-18" fmla="*/ 3328466 h 4242189"/>
              <a:gd name="connsiteX1-19" fmla="*/ 504793 w 5415857"/>
              <a:gd name="connsiteY1-20" fmla="*/ 0 h 4242189"/>
              <a:gd name="connsiteX2-21" fmla="*/ 5415857 w 5415857"/>
              <a:gd name="connsiteY2-22" fmla="*/ 4242189 h 4242189"/>
              <a:gd name="connsiteX3-23" fmla="*/ 0 w 5415857"/>
              <a:gd name="connsiteY3-24" fmla="*/ 3328466 h 4242189"/>
              <a:gd name="connsiteX0-25" fmla="*/ 0 w 5415857"/>
              <a:gd name="connsiteY0-26" fmla="*/ 3409582 h 4323305"/>
              <a:gd name="connsiteX1-27" fmla="*/ 410627 w 5415857"/>
              <a:gd name="connsiteY1-28" fmla="*/ 0 h 4323305"/>
              <a:gd name="connsiteX2-29" fmla="*/ 5415857 w 5415857"/>
              <a:gd name="connsiteY2-30" fmla="*/ 4323305 h 4323305"/>
              <a:gd name="connsiteX3-31" fmla="*/ 0 w 5415857"/>
              <a:gd name="connsiteY3-32" fmla="*/ 3409582 h 4323305"/>
            </a:gdLst>
            <a:ahLst/>
            <a:cxnLst>
              <a:cxn ang="0">
                <a:pos x="connsiteX0-1" y="connsiteY0-2"/>
              </a:cxn>
              <a:cxn ang="0">
                <a:pos x="connsiteX1-3" y="connsiteY1-4"/>
              </a:cxn>
              <a:cxn ang="0">
                <a:pos x="connsiteX2-5" y="connsiteY2-6"/>
              </a:cxn>
              <a:cxn ang="0">
                <a:pos x="connsiteX3-7" y="connsiteY3-8"/>
              </a:cxn>
            </a:cxnLst>
            <a:rect l="l" t="t" r="r" b="b"/>
            <a:pathLst>
              <a:path w="5415857" h="4323305">
                <a:moveTo>
                  <a:pt x="0" y="3409582"/>
                </a:moveTo>
                <a:lnTo>
                  <a:pt x="410627" y="0"/>
                </a:lnTo>
                <a:lnTo>
                  <a:pt x="5415857" y="4323305"/>
                </a:lnTo>
                <a:lnTo>
                  <a:pt x="0" y="3409582"/>
                </a:lnTo>
                <a:close/>
              </a:path>
            </a:pathLst>
          </a:custGeom>
          <a:pattFill prst="lgGrid">
            <a:fgClr>
              <a:schemeClr val="accent5"/>
            </a:fgClr>
            <a:bgClr>
              <a:schemeClr val="accent4"/>
            </a:bgClr>
          </a:pattFill>
          <a:ln>
            <a:noFill/>
          </a:ln>
          <a:effectLst>
            <a:outerShdw algn="ctr" blurRad="228600" dir="840000" dist="241300" rotWithShape="0" sx="97000" sy="9700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586" name="矩形 10"/>
          <p:cNvSpPr/>
          <p:nvPr userDrawn="1"/>
        </p:nvSpPr>
        <p:spPr>
          <a:xfrm>
            <a:off x="2902690" y="1143468"/>
            <a:ext cx="6368903" cy="3838355"/>
          </a:xfrm>
          <a:prstGeom prst="rect"/>
          <a:solidFill>
            <a:schemeClr val="bg1"/>
          </a:solidFill>
          <a:ln>
            <a:noFill/>
          </a:ln>
          <a:effectLst>
            <a:outerShdw algn="ctr" blurRad="444500" dir="4200000" dist="139700" rotWithShape="0">
              <a:schemeClr val="tx1">
                <a:alpha val="3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587" name="矩形 17"/>
          <p:cNvSpPr/>
          <p:nvPr userDrawn="1"/>
        </p:nvSpPr>
        <p:spPr>
          <a:xfrm>
            <a:off x="3215220" y="1481391"/>
            <a:ext cx="5737152" cy="3220817"/>
          </a:xfrm>
          <a:prstGeom prst="rect"/>
          <a:solidFill>
            <a:schemeClr val="bg1"/>
          </a:solidFill>
          <a:ln>
            <a:noFill/>
          </a:ln>
          <a:effectLst>
            <a:outerShdw algn="ctr" blurRad="368300" dir="5400000" dist="50800" rotWithShape="0" sx="99000" sy="99000">
              <a:schemeClr val="tx2">
                <a:lumMod val="50000"/>
                <a:alpha val="4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588" name="标题 1"/>
          <p:cNvSpPr>
            <a:spLocks noGrp="1"/>
          </p:cNvSpPr>
          <p:nvPr userDrawn="1">
            <p:ph type="ctrTitle"/>
          </p:nvPr>
        </p:nvSpPr>
        <p:spPr>
          <a:xfrm>
            <a:off x="3227424" y="2126533"/>
            <a:ext cx="5737152" cy="1450110"/>
          </a:xfrm>
        </p:spPr>
        <p:txBody>
          <a:bodyPr anchor="ctr">
            <a:normAutofit/>
          </a:bodyPr>
          <a:lstStyle>
            <a:lvl1pPr algn="ctr">
              <a:defRPr sz="4000">
                <a:solidFill>
                  <a:schemeClr val="accent1"/>
                </a:solidFill>
              </a:defRPr>
            </a:lvl1pPr>
          </a:lstStyle>
          <a:p>
            <a:r>
              <a:rPr dirty="0" lang="en-US"/>
              <a:t>Click to edit Master title style</a:t>
            </a:r>
            <a:endParaRPr altLang="en-US" dirty="0" lang="zh-CN"/>
          </a:p>
        </p:txBody>
      </p:sp>
      <p:sp>
        <p:nvSpPr>
          <p:cNvPr id="1048589" name="副标题 2"/>
          <p:cNvSpPr>
            <a:spLocks noGrp="1"/>
          </p:cNvSpPr>
          <p:nvPr userDrawn="1">
            <p:ph type="subTitle" idx="1"/>
          </p:nvPr>
        </p:nvSpPr>
        <p:spPr>
          <a:xfrm>
            <a:off x="3215220" y="3585274"/>
            <a:ext cx="5737152" cy="558799"/>
          </a:xfrm>
        </p:spPr>
        <p:txBody>
          <a:bodyPr anchor="ctr">
            <a:normAutofit/>
          </a:bodyPr>
          <a:lstStyle>
            <a:lvl1pPr algn="ctr" indent="0" marL="0">
              <a:buNone/>
              <a:defRPr sz="2000">
                <a:solidFill>
                  <a:schemeClr val="accent5"/>
                </a:solidFill>
              </a:defRPr>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dirty="0" lang="en-US"/>
              <a:t>Click to edit Master subtitle style</a:t>
            </a:r>
          </a:p>
        </p:txBody>
      </p:sp>
      <p:sp>
        <p:nvSpPr>
          <p:cNvPr id="1048590" name="文本占位符 13"/>
          <p:cNvSpPr>
            <a:spLocks noGrp="1"/>
          </p:cNvSpPr>
          <p:nvPr userDrawn="1">
            <p:ph type="body" sz="quarter" idx="10" hasCustomPrompt="1"/>
          </p:nvPr>
        </p:nvSpPr>
        <p:spPr>
          <a:xfrm>
            <a:off x="4826000" y="5503676"/>
            <a:ext cx="2540000" cy="296271"/>
          </a:xfrm>
          <a:prstGeom prst="roundRect">
            <a:avLst>
              <a:gd name="adj" fmla="val 50000"/>
            </a:avLst>
          </a:prstGeom>
          <a:solidFill>
            <a:schemeClr val="bg1"/>
          </a:solidFill>
        </p:spPr>
        <p:txBody>
          <a:bodyPr anchor="ctr" vert="horz">
            <a:noAutofit/>
          </a:bodyPr>
          <a:lstStyle>
            <a:lvl1pPr algn="ctr" indent="0" marL="0">
              <a:buNone/>
              <a:defRPr b="0" sz="1500">
                <a:solidFill>
                  <a:schemeClr val="accent6"/>
                </a:solidFill>
              </a:defRPr>
            </a:lvl1pPr>
            <a:lvl2pPr indent="0" marL="457200">
              <a:buNone/>
            </a:lvl2pPr>
            <a:lvl3pPr indent="0" marL="914400">
              <a:buNone/>
            </a:lvl3pPr>
            <a:lvl4pPr indent="0" marL="1371600">
              <a:buNone/>
            </a:lvl4pPr>
            <a:lvl5pPr indent="0" marL="1828800">
              <a:buNone/>
            </a:lvl5pPr>
          </a:lstStyle>
          <a:p>
            <a:pPr lvl="0"/>
            <a:r>
              <a:rPr altLang="zh-CN" dirty="0" lang="en-US"/>
              <a:t>Signature</a:t>
            </a:r>
          </a:p>
        </p:txBody>
      </p:sp>
      <p:sp>
        <p:nvSpPr>
          <p:cNvPr id="1048591" name="文本占位符 13"/>
          <p:cNvSpPr>
            <a:spLocks noGrp="1"/>
          </p:cNvSpPr>
          <p:nvPr userDrawn="1">
            <p:ph type="body" sz="quarter" idx="11" hasCustomPrompt="1"/>
          </p:nvPr>
        </p:nvSpPr>
        <p:spPr>
          <a:xfrm>
            <a:off x="4826000" y="5841004"/>
            <a:ext cx="2540000" cy="296271"/>
          </a:xfrm>
          <a:prstGeom prst="roundRect">
            <a:avLst>
              <a:gd name="adj" fmla="val 50000"/>
            </a:avLst>
          </a:prstGeom>
          <a:solidFill>
            <a:schemeClr val="bg1"/>
          </a:solidFill>
        </p:spPr>
        <p:txBody>
          <a:bodyPr anchor="ctr" vert="horz">
            <a:noAutofit/>
          </a:bodyPr>
          <a:lstStyle>
            <a:lvl1pPr algn="ctr" indent="0" marL="0">
              <a:buNone/>
              <a:defRPr b="0" sz="1500">
                <a:solidFill>
                  <a:schemeClr val="accent5"/>
                </a:solidFill>
              </a:defRPr>
            </a:lvl1pPr>
            <a:lvl2pPr indent="0" marL="457200">
              <a:buNone/>
            </a:lvl2pPr>
            <a:lvl3pPr indent="0" marL="914400">
              <a:buNone/>
            </a:lvl3pPr>
            <a:lvl4pPr indent="0" marL="1371600">
              <a:buNone/>
            </a:lvl4pPr>
            <a:lvl5pPr indent="0" marL="1828800">
              <a:buNone/>
            </a:lvl5pPr>
          </a:lstStyle>
          <a:p>
            <a:pPr lvl="0"/>
            <a:r>
              <a:rPr altLang="zh-CN" dirty="0" lang="en-US"/>
              <a:t>Date</a:t>
            </a:r>
            <a:endParaRPr altLang="en-US" dirty="0" lang="zh-CN"/>
          </a:p>
        </p:txBody>
      </p:sp>
    </p:spTree>
  </p:cSld>
  <p:clrMapOvr>
    <a:overrideClrMapping accent1="accent1" accent2="accent2" accent3="accent3" accent4="accent4" accent5="accent5" accent6="accent6" bg1="lt1" bg2="lt2" tx1="dk1" tx2="dk2"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showMasterSp="0" type="secHead" userDrawn="1">
  <p:cSld name="节标题">
    <p:bg>
      <p:bgPr>
        <a:pattFill prst="pct5">
          <a:fgClr>
            <a:schemeClr val="accent4">
              <a:lumMod val="60000"/>
              <a:lumOff val="40000"/>
            </a:schemeClr>
          </a:fgClr>
          <a:bgClr>
            <a:schemeClr val="bg1"/>
          </a:bgClr>
        </a:pattFill>
        <a:effectLst/>
      </p:bgPr>
    </p:bg>
    <p:spTree>
      <p:nvGrpSpPr>
        <p:cNvPr id="64" name=""/>
        <p:cNvGrpSpPr/>
        <p:nvPr/>
      </p:nvGrpSpPr>
      <p:grpSpPr>
        <a:xfrm>
          <a:off x="0" y="0"/>
          <a:ext cx="0" cy="0"/>
          <a:chOff x="0" y="0"/>
          <a:chExt cx="0" cy="0"/>
        </a:xfrm>
      </p:grpSpPr>
      <p:sp>
        <p:nvSpPr>
          <p:cNvPr id="1048600" name="直角三角形 4"/>
          <p:cNvSpPr/>
          <p:nvPr userDrawn="1"/>
        </p:nvSpPr>
        <p:spPr>
          <a:xfrm>
            <a:off x="0" y="51842"/>
            <a:ext cx="4447713" cy="6810263"/>
          </a:xfrm>
          <a:prstGeom prst="rtTriangle"/>
          <a:pattFill prst="dashHorz">
            <a:fgClr>
              <a:schemeClr val="bg1"/>
            </a:fgClr>
            <a:bgClr>
              <a:schemeClr val="accent5"/>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01" name="直角三角形 3"/>
          <p:cNvSpPr/>
          <p:nvPr userDrawn="1"/>
        </p:nvSpPr>
        <p:spPr>
          <a:xfrm rot="5400000" flipH="1" flipV="1">
            <a:off x="5227139" y="-105543"/>
            <a:ext cx="5238482" cy="8691241"/>
          </a:xfrm>
          <a:prstGeom prst="rtTriangle"/>
          <a:pattFill prst="pct90">
            <a:fgClr>
              <a:schemeClr val="accent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602" name="标题 1"/>
          <p:cNvSpPr>
            <a:spLocks noGrp="1"/>
          </p:cNvSpPr>
          <p:nvPr userDrawn="1">
            <p:ph type="title"/>
          </p:nvPr>
        </p:nvSpPr>
        <p:spPr>
          <a:xfrm>
            <a:off x="5101199" y="1737029"/>
            <a:ext cx="5110467" cy="1209455"/>
          </a:xfrm>
        </p:spPr>
        <p:txBody>
          <a:bodyPr anchor="b">
            <a:normAutofit/>
          </a:bodyPr>
          <a:lstStyle>
            <a:lvl1pPr algn="l">
              <a:defRPr b="1" sz="2400">
                <a:solidFill>
                  <a:schemeClr val="accent5">
                    <a:lumMod val="75000"/>
                  </a:schemeClr>
                </a:solidFill>
              </a:defRPr>
            </a:lvl1pPr>
          </a:lstStyle>
          <a:p>
            <a:r>
              <a:rPr dirty="0" lang="en-US"/>
              <a:t>Click to edit Master title style</a:t>
            </a:r>
            <a:endParaRPr altLang="en-US" dirty="0" lang="zh-CN"/>
          </a:p>
        </p:txBody>
      </p:sp>
      <p:sp>
        <p:nvSpPr>
          <p:cNvPr id="1048603" name="文本占位符 2"/>
          <p:cNvSpPr>
            <a:spLocks noGrp="1"/>
          </p:cNvSpPr>
          <p:nvPr userDrawn="1">
            <p:ph type="body" idx="1"/>
          </p:nvPr>
        </p:nvSpPr>
        <p:spPr>
          <a:xfrm>
            <a:off x="5101198" y="2946484"/>
            <a:ext cx="5110467" cy="1308016"/>
          </a:xfrm>
        </p:spPr>
        <p:txBody>
          <a:bodyPr anchor="t">
            <a:normAutofit/>
          </a:bodyPr>
          <a:lstStyle>
            <a:lvl1pPr algn="l" indent="0" marL="0">
              <a:lnSpc>
                <a:spcPct val="100000"/>
              </a:lnSpc>
              <a:buNone/>
              <a:defRPr sz="1100">
                <a:solidFill>
                  <a:schemeClr val="accent5">
                    <a:lumMod val="75000"/>
                  </a:schemeClr>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dirty="0" lang="en-US"/>
              <a:t>Edit Master text styles</a:t>
            </a:r>
          </a:p>
        </p:txBody>
      </p:sp>
    </p:spTree>
  </p:cSld>
  <p:clrMapOvr>
    <a:overrideClrMapping accent1="accent1" accent2="accent2" accent3="accent3" accent4="accent4" accent5="accent5" accent6="accent6" bg1="lt1" bg2="lt2" tx1="dk1" tx2="dk2"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23" name=""/>
        <p:cNvGrpSpPr/>
        <p:nvPr/>
      </p:nvGrpSpPr>
      <p:grpSpPr>
        <a:xfrm>
          <a:off x="0" y="0"/>
          <a:ext cx="0" cy="0"/>
          <a:chOff x="0" y="0"/>
          <a:chExt cx="0" cy="0"/>
        </a:xfrm>
      </p:grpSpPr>
      <p:sp>
        <p:nvSpPr>
          <p:cNvPr id="1048840" name="日期占位符 2"/>
          <p:cNvSpPr>
            <a:spLocks noGrp="1"/>
          </p:cNvSpPr>
          <p:nvPr>
            <p:ph type="dt" sz="half" idx="10"/>
          </p:nvPr>
        </p:nvSpPr>
        <p:spPr/>
        <p:txBody>
          <a:bodyPr/>
          <a:p>
            <a:fld id="{6489D9C7-5DC6-4263-87FF-7C99F6FB63C3}" type="datetime1">
              <a:rPr altLang="en-US" lang="zh-CN" smtClean="0"/>
              <a:t>2022/3/29</a:t>
            </a:fld>
            <a:endParaRPr altLang="en-US" lang="zh-CN"/>
          </a:p>
        </p:txBody>
      </p:sp>
      <p:sp>
        <p:nvSpPr>
          <p:cNvPr id="1048841" name="页脚占位符 3"/>
          <p:cNvSpPr>
            <a:spLocks noGrp="1"/>
          </p:cNvSpPr>
          <p:nvPr>
            <p:ph type="ftr" sz="quarter" idx="11"/>
          </p:nvPr>
        </p:nvSpPr>
        <p:spPr/>
        <p:txBody>
          <a:bodyPr/>
          <a:p>
            <a:r>
              <a:rPr altLang="zh-CN" lang="en-US"/>
              <a:t>www.islide.cc</a:t>
            </a:r>
            <a:endParaRPr altLang="en-US" dirty="0" lang="zh-CN"/>
          </a:p>
        </p:txBody>
      </p:sp>
      <p:sp>
        <p:nvSpPr>
          <p:cNvPr id="1048842" name="灯片编号占位符 4"/>
          <p:cNvSpPr>
            <a:spLocks noGrp="1"/>
          </p:cNvSpPr>
          <p:nvPr>
            <p:ph type="sldNum" sz="quarter" idx="12"/>
          </p:nvPr>
        </p:nvSpPr>
        <p:spPr/>
        <p:txBody>
          <a:bodyPr/>
          <a:p>
            <a:fld id="{5DD3DB80-B894-403A-B48E-6FDC1A72010E}" type="slidenum">
              <a:rPr altLang="en-US" lang="zh-CN" smtClean="0"/>
              <a:t>‹#›</a:t>
            </a:fld>
            <a:endParaRPr altLang="en-US" lang="zh-CN"/>
          </a:p>
        </p:txBody>
      </p:sp>
      <p:sp>
        <p:nvSpPr>
          <p:cNvPr id="1048843" name="标题 5"/>
          <p:cNvSpPr>
            <a:spLocks noGrp="1"/>
          </p:cNvSpPr>
          <p:nvPr>
            <p:ph type="title"/>
          </p:nvPr>
        </p:nvSpPr>
        <p:spPr/>
        <p:txBody>
          <a:bodyPr/>
          <a:p>
            <a:r>
              <a:rPr altLang="zh-CN" dirty="0" lang="en-US"/>
              <a:t>Click to edit Master title style</a:t>
            </a:r>
            <a:endParaRPr altLang="en-US" dirty="0" lang="zh-CN"/>
          </a:p>
        </p:txBody>
      </p:sp>
      <p:sp>
        <p:nvSpPr>
          <p:cNvPr id="1048844" name="内容占位符 7"/>
          <p:cNvSpPr>
            <a:spLocks noGrp="1"/>
          </p:cNvSpPr>
          <p:nvPr>
            <p:ph sz="quarter" idx="13"/>
          </p:nvPr>
        </p:nvSpPr>
        <p:spPr>
          <a:xfrm>
            <a:off x="669925" y="1130299"/>
            <a:ext cx="10850563" cy="5006975"/>
          </a:xfrm>
        </p:spPr>
        <p:txBody>
          <a:bodyPr/>
          <a:p>
            <a:pPr lvl="0"/>
            <a:r>
              <a:rPr altLang="zh-CN" dirty="0" lang="en-US"/>
              <a:t>Edit Master text styles</a:t>
            </a:r>
          </a:p>
          <a:p>
            <a:pPr lvl="1"/>
            <a:r>
              <a:rPr altLang="zh-CN" dirty="0" lang="en-US"/>
              <a:t>Second level</a:t>
            </a:r>
          </a:p>
          <a:p>
            <a:pPr lvl="2"/>
            <a:r>
              <a:rPr altLang="zh-CN" dirty="0" lang="en-US"/>
              <a:t>Third level</a:t>
            </a:r>
          </a:p>
          <a:p>
            <a:pPr lvl="3"/>
            <a:r>
              <a:rPr altLang="zh-CN" dirty="0" lang="en-US"/>
              <a:t>Fourth level</a:t>
            </a:r>
          </a:p>
          <a:p>
            <a:pPr lvl="4"/>
            <a:r>
              <a:rPr altLang="zh-CN" dirty="0" lang="en-US"/>
              <a:t>Fifth level</a:t>
            </a:r>
            <a:endParaRPr altLang="en-US" dirty="0"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itleOnly" userDrawn="1">
  <p:cSld name="仅标题页">
    <p:spTree>
      <p:nvGrpSpPr>
        <p:cNvPr id="66" name=""/>
        <p:cNvGrpSpPr/>
        <p:nvPr/>
      </p:nvGrpSpPr>
      <p:grpSpPr>
        <a:xfrm>
          <a:off x="0" y="0"/>
          <a:ext cx="0" cy="0"/>
          <a:chOff x="0" y="0"/>
          <a:chExt cx="0" cy="0"/>
        </a:xfrm>
      </p:grpSpPr>
      <p:sp>
        <p:nvSpPr>
          <p:cNvPr id="1048606" name="Title 1"/>
          <p:cNvSpPr>
            <a:spLocks noGrp="1"/>
          </p:cNvSpPr>
          <p:nvPr>
            <p:ph type="title"/>
          </p:nvPr>
        </p:nvSpPr>
        <p:spPr/>
        <p:txBody>
          <a:bodyPr/>
          <a:p>
            <a:r>
              <a:rPr altLang="zh-CN" dirty="0" lang="en-US"/>
              <a:t>Click to edit Master title style</a:t>
            </a:r>
            <a:endParaRPr dirty="0" lang="en-US"/>
          </a:p>
        </p:txBody>
      </p:sp>
      <p:sp>
        <p:nvSpPr>
          <p:cNvPr id="1048607" name="Date Placeholder 2"/>
          <p:cNvSpPr>
            <a:spLocks noGrp="1"/>
          </p:cNvSpPr>
          <p:nvPr>
            <p:ph type="dt" sz="half" idx="10"/>
          </p:nvPr>
        </p:nvSpPr>
        <p:spPr/>
        <p:txBody>
          <a:bodyPr/>
          <a:p>
            <a:fld id="{6489D9C7-5DC6-4263-87FF-7C99F6FB63C3}" type="datetime1">
              <a:rPr altLang="en-US" lang="zh-CN" smtClean="0"/>
              <a:t>2022/3/29</a:t>
            </a:fld>
            <a:endParaRPr altLang="en-US" lang="zh-CN"/>
          </a:p>
        </p:txBody>
      </p:sp>
      <p:sp>
        <p:nvSpPr>
          <p:cNvPr id="1048608" name="Footer Placeholder 3"/>
          <p:cNvSpPr>
            <a:spLocks noGrp="1"/>
          </p:cNvSpPr>
          <p:nvPr>
            <p:ph type="ftr" sz="quarter" idx="11"/>
          </p:nvPr>
        </p:nvSpPr>
        <p:spPr/>
        <p:txBody>
          <a:bodyPr/>
          <a:p>
            <a:r>
              <a:rPr altLang="zh-CN" lang="en-US"/>
              <a:t>www.islide.cc</a:t>
            </a:r>
            <a:endParaRPr altLang="en-US" dirty="0" lang="zh-CN"/>
          </a:p>
        </p:txBody>
      </p:sp>
      <p:sp>
        <p:nvSpPr>
          <p:cNvPr id="1048609" name="Slide Number Placeholder 4"/>
          <p:cNvSpPr>
            <a:spLocks noGrp="1"/>
          </p:cNvSpPr>
          <p:nvPr>
            <p:ph type="sldNum" sz="quarter" idx="12"/>
          </p:nvPr>
        </p:nvSpPr>
        <p:spPr/>
        <p:txBody>
          <a:bodyPr/>
          <a:p>
            <a:fld id="{5DD3DB80-B894-403A-B48E-6FDC1A72010E}" type="slidenum">
              <a:rPr altLang="en-US" lang="zh-CN" smtClean="0"/>
              <a:t>‹#›</a:t>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showMasterSp="0" type="blank">
  <p:cSld name="空白">
    <p:spTree>
      <p:nvGrpSpPr>
        <p:cNvPr id="60"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showMasterSp="0" userDrawn="1">
  <p:cSld name="末尾幻灯片">
    <p:spTree>
      <p:nvGrpSpPr>
        <p:cNvPr id="121" name=""/>
        <p:cNvGrpSpPr/>
        <p:nvPr/>
      </p:nvGrpSpPr>
      <p:grpSpPr>
        <a:xfrm>
          <a:off x="0" y="0"/>
          <a:ext cx="0" cy="0"/>
          <a:chOff x="0" y="0"/>
          <a:chExt cx="0" cy="0"/>
        </a:xfrm>
      </p:grpSpPr>
      <p:sp>
        <p:nvSpPr>
          <p:cNvPr id="1048835" name="直角三角形 4"/>
          <p:cNvSpPr/>
          <p:nvPr userDrawn="1"/>
        </p:nvSpPr>
        <p:spPr>
          <a:xfrm rot="5400000">
            <a:off x="1726380" y="-1727697"/>
            <a:ext cx="5238482" cy="8691241"/>
          </a:xfrm>
          <a:prstGeom prst="rtTriangle"/>
          <a:pattFill prst="divot">
            <a:fgClr>
              <a:schemeClr val="bg1"/>
            </a:fgClr>
            <a:bgClr>
              <a:schemeClr val="accent2"/>
            </a:bgClr>
          </a:pattFill>
          <a:ln>
            <a:noFill/>
          </a:ln>
          <a:effectLst>
            <a:outerShdw algn="ctr" blurRad="177800" dist="177800" rotWithShape="0" sx="98000" sy="98000">
              <a:schemeClr val="tx1">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836" name="标题 1"/>
          <p:cNvSpPr>
            <a:spLocks noGrp="1"/>
          </p:cNvSpPr>
          <p:nvPr userDrawn="1">
            <p:ph type="ctrTitle" hasCustomPrompt="1"/>
          </p:nvPr>
        </p:nvSpPr>
        <p:spPr>
          <a:xfrm>
            <a:off x="5854699" y="1981200"/>
            <a:ext cx="5665787" cy="1933575"/>
          </a:xfrm>
        </p:spPr>
        <p:txBody>
          <a:bodyPr anchor="b">
            <a:normAutofit/>
          </a:bodyPr>
          <a:lstStyle>
            <a:lvl1pPr algn="r" indent="0" marL="0">
              <a:buFont typeface="Arial" panose="020B0604020202020204" pitchFamily="34" charset="0"/>
              <a:buNone/>
              <a:defRPr sz="3200">
                <a:solidFill>
                  <a:schemeClr val="accent5">
                    <a:lumMod val="75000"/>
                  </a:schemeClr>
                </a:solidFill>
              </a:defRPr>
            </a:lvl1pPr>
          </a:lstStyle>
          <a:p>
            <a:r>
              <a:rPr altLang="zh-CN" dirty="0" lang="en-US"/>
              <a:t>Conclusion</a:t>
            </a:r>
            <a:endParaRPr altLang="en-US" dirty="0" lang="zh-CN"/>
          </a:p>
        </p:txBody>
      </p:sp>
      <p:sp>
        <p:nvSpPr>
          <p:cNvPr id="1048837" name="文本占位符 62"/>
          <p:cNvSpPr>
            <a:spLocks noGrp="1"/>
          </p:cNvSpPr>
          <p:nvPr userDrawn="1">
            <p:ph type="body" sz="quarter" idx="18" hasCustomPrompt="1"/>
          </p:nvPr>
        </p:nvSpPr>
        <p:spPr>
          <a:xfrm>
            <a:off x="8296592" y="5237165"/>
            <a:ext cx="3223895" cy="310871"/>
          </a:xfrm>
        </p:spPr>
        <p:txBody>
          <a:bodyPr bIns="45720" lIns="91440" rIns="91440" rtlCol="0" tIns="45720" vert="horz">
            <a:normAutofit/>
          </a:bodyPr>
          <a:lstStyle>
            <a:lvl1pPr algn="r" indent="0" marL="0">
              <a:buNone/>
              <a:defRPr altLang="en-US" sz="1500" lang="zh-CN" smtClean="0">
                <a:solidFill>
                  <a:schemeClr val="accent5">
                    <a:lumMod val="75000"/>
                  </a:schemeClr>
                </a:solidFill>
              </a:defRPr>
            </a:lvl1pPr>
            <a:lvl2pPr>
              <a:defRPr altLang="en-US" sz="2000" lang="zh-CN" smtClean="0"/>
            </a:lvl2pPr>
            <a:lvl3pPr>
              <a:defRPr altLang="en-US" sz="1800" lang="zh-CN" smtClean="0"/>
            </a:lvl3pPr>
            <a:lvl4pPr>
              <a:defRPr altLang="en-US" sz="1600" lang="zh-CN" smtClean="0"/>
            </a:lvl4pPr>
            <a:lvl5pPr>
              <a:defRPr altLang="en-US" sz="1600" lang="zh-CN"/>
            </a:lvl5pPr>
          </a:lstStyle>
          <a:p>
            <a:pPr fontAlgn="auto" indent="-228600" lvl="0" marL="228600" marR="0">
              <a:spcAft>
                <a:spcPts val="0"/>
              </a:spcAft>
              <a:buClrTx/>
              <a:buSzTx/>
            </a:pPr>
            <a:r>
              <a:rPr altLang="zh-CN" dirty="0" lang="en-US"/>
              <a:t>Data</a:t>
            </a:r>
          </a:p>
        </p:txBody>
      </p:sp>
      <p:sp>
        <p:nvSpPr>
          <p:cNvPr id="1048838" name="文本占位符 13"/>
          <p:cNvSpPr>
            <a:spLocks noGrp="1"/>
          </p:cNvSpPr>
          <p:nvPr>
            <p:ph type="body" sz="quarter" idx="10" hasCustomPrompt="1"/>
          </p:nvPr>
        </p:nvSpPr>
        <p:spPr>
          <a:xfrm>
            <a:off x="9086850" y="4845644"/>
            <a:ext cx="2435225" cy="296271"/>
          </a:xfrm>
          <a:prstGeom prst="roundRect">
            <a:avLst>
              <a:gd name="adj" fmla="val 50000"/>
            </a:avLst>
          </a:prstGeom>
          <a:solidFill>
            <a:schemeClr val="accent2"/>
          </a:solidFill>
        </p:spPr>
        <p:txBody>
          <a:bodyPr anchor="ctr" vert="horz">
            <a:noAutofit/>
          </a:bodyPr>
          <a:lstStyle>
            <a:lvl1pPr algn="r" indent="0" marL="0">
              <a:buNone/>
              <a:defRPr b="0" sz="1500">
                <a:solidFill>
                  <a:schemeClr val="bg1"/>
                </a:solidFill>
              </a:defRPr>
            </a:lvl1pPr>
            <a:lvl2pPr indent="0" marL="457200">
              <a:buNone/>
            </a:lvl2pPr>
            <a:lvl3pPr indent="0" marL="914400">
              <a:buNone/>
            </a:lvl3pPr>
            <a:lvl4pPr indent="0" marL="1371600">
              <a:buNone/>
            </a:lvl4pPr>
            <a:lvl5pPr indent="0" marL="1828800">
              <a:buNone/>
            </a:lvl5pPr>
          </a:lstStyle>
          <a:p>
            <a:pPr lvl="0"/>
            <a:r>
              <a:rPr altLang="zh-CN" dirty="0" lang="en-US"/>
              <a:t>Signature</a:t>
            </a:r>
          </a:p>
        </p:txBody>
      </p:sp>
    </p:spTree>
  </p:cSld>
  <p:clrMapOvr>
    <a:overrideClrMapping accent1="accent1" accent2="accent2" accent3="accent3" accent4="accent4" accent5="accent5" accent6="accent6" bg1="lt1" bg2="lt2" tx1="dk1" tx2="dk2"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96" name=""/>
        <p:cNvGrpSpPr/>
        <p:nvPr/>
      </p:nvGrpSpPr>
      <p:grpSpPr>
        <a:xfrm>
          <a:off x="0" y="0"/>
          <a:ext cx="0" cy="0"/>
          <a:chOff x="0" y="0"/>
          <a:chExt cx="0" cy="0"/>
        </a:xfrm>
      </p:grpSpPr>
      <p:sp>
        <p:nvSpPr>
          <p:cNvPr id="1048721" name="标题 1"/>
          <p:cNvSpPr>
            <a:spLocks noGrp="1"/>
          </p:cNvSpPr>
          <p:nvPr>
            <p:ph type="ctrTitle"/>
          </p:nvPr>
        </p:nvSpPr>
        <p:spPr>
          <a:xfrm>
            <a:off x="1524000" y="1122363"/>
            <a:ext cx="9144000" cy="2387600"/>
          </a:xfrm>
        </p:spPr>
        <p:txBody>
          <a:bodyPr anchor="b"/>
          <a:lstStyle>
            <a:lvl1pPr algn="ctr">
              <a:defRPr sz="6000"/>
            </a:lvl1pPr>
          </a:lstStyle>
          <a:p>
            <a:r>
              <a:rPr altLang="en-US" lang="zh-CN"/>
              <a:t>单击此处编辑母版标题样式</a:t>
            </a:r>
          </a:p>
        </p:txBody>
      </p:sp>
      <p:sp>
        <p:nvSpPr>
          <p:cNvPr id="1048722" name="副标题 2"/>
          <p:cNvSpPr>
            <a:spLocks noGrp="1"/>
          </p:cNvSpPr>
          <p:nvPr>
            <p:ph type="subTitle" idx="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en-US" lang="zh-CN"/>
              <a:t>单击此处编辑母版副标题样式</a:t>
            </a:r>
          </a:p>
        </p:txBody>
      </p:sp>
      <p:sp>
        <p:nvSpPr>
          <p:cNvPr id="1048723" name="日期占位符 3"/>
          <p:cNvSpPr>
            <a:spLocks noGrp="1"/>
          </p:cNvSpPr>
          <p:nvPr>
            <p:ph type="dt" sz="half" idx="10"/>
          </p:nvPr>
        </p:nvSpPr>
        <p:spPr/>
        <p:txBody>
          <a:bodyPr/>
          <a:p>
            <a:fld id="{82F288E0-7875-42C4-84C8-98DBBD3BF4D2}" type="datetimeFigureOut">
              <a:rPr altLang="en-US" lang="zh-CN" smtClean="0"/>
              <a:t>2022/3/29</a:t>
            </a:fld>
            <a:endParaRPr altLang="en-US" lang="zh-CN"/>
          </a:p>
        </p:txBody>
      </p:sp>
      <p:sp>
        <p:nvSpPr>
          <p:cNvPr id="1048724" name="页脚占位符 4"/>
          <p:cNvSpPr>
            <a:spLocks noGrp="1"/>
          </p:cNvSpPr>
          <p:nvPr>
            <p:ph type="ftr" sz="quarter" idx="11"/>
          </p:nvPr>
        </p:nvSpPr>
        <p:spPr/>
        <p:txBody>
          <a:bodyPr/>
          <a:p>
            <a:endParaRPr altLang="en-US" lang="zh-CN"/>
          </a:p>
        </p:txBody>
      </p:sp>
      <p:sp>
        <p:nvSpPr>
          <p:cNvPr id="1048725" name="灯片编号占位符 5"/>
          <p:cNvSpPr>
            <a:spLocks noGrp="1"/>
          </p:cNvSpPr>
          <p:nvPr>
            <p:ph type="sldNum" sz="quarter" idx="12"/>
          </p:nvPr>
        </p:nvSpPr>
        <p:spPr/>
        <p:txBody>
          <a:bodyPr/>
          <a:p>
            <a:fld id="{7D9BB5D0-35E4-459D-AEF3-FE4D7C45CC19}" type="slidenum">
              <a:rPr altLang="en-US" lang="zh-CN" smtClean="0"/>
              <a:t>‹#›</a:t>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合作QQ：1543976785">
    <p:spTree>
      <p:nvGrpSpPr>
        <p:cNvPr id="124" name=""/>
        <p:cNvGrpSpPr/>
        <p:nvPr/>
      </p:nvGrpSpPr>
      <p:grpSpPr>
        <a:xfrm>
          <a:off x="0" y="0"/>
          <a:ext cx="0" cy="0"/>
          <a:chOff x="0" y="0"/>
          <a:chExt cx="0" cy="0"/>
        </a:xfrm>
      </p:grpSpPr>
      <p:pic>
        <p:nvPicPr>
          <p:cNvPr id="2097194" name="图片 5"/>
          <p:cNvPicPr>
            <a:picLocks noChangeAspect="1"/>
          </p:cNvPicPr>
          <p:nvPr userDrawn="1"/>
        </p:nvPicPr>
        <p:blipFill rotWithShape="1">
          <a:blip xmlns:r="http://schemas.openxmlformats.org/officeDocument/2006/relationships" r:embed="rId1" cstate="email"/>
          <a:srcRect/>
          <a:stretch>
            <a:fillRect/>
          </a:stretch>
        </p:blipFill>
        <p:spPr>
          <a:xfrm>
            <a:off x="0" y="1"/>
            <a:ext cx="12192000" cy="6858000"/>
          </a:xfrm>
          <a:prstGeom prst="rect"/>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2" name=""/>
        <p:cNvGrpSpPr/>
        <p:nvPr/>
      </p:nvGrpSpPr>
      <p:grpSpPr>
        <a:xfrm>
          <a:off x="0" y="0"/>
          <a:ext cx="0" cy="0"/>
          <a:chOff x="0" y="0"/>
          <a:chExt cx="0" cy="0"/>
        </a:xfrm>
      </p:grpSpPr>
      <p:sp>
        <p:nvSpPr>
          <p:cNvPr id="1048576" name="标题占位符 1"/>
          <p:cNvSpPr>
            <a:spLocks noGrp="1"/>
          </p:cNvSpPr>
          <p:nvPr>
            <p:ph type="title"/>
          </p:nvPr>
        </p:nvSpPr>
        <p:spPr>
          <a:xfrm>
            <a:off x="669924" y="1"/>
            <a:ext cx="10850563" cy="1028699"/>
          </a:xfrm>
          <a:prstGeom prst="rect"/>
        </p:spPr>
        <p:txBody>
          <a:bodyPr anchor="b" bIns="45720" lIns="91440" rIns="91440" rtlCol="0" tIns="45720" vert="horz">
            <a:normAutofit/>
          </a:bodyPr>
          <a:p>
            <a:r>
              <a:rPr altLang="zh-CN" dirty="0" lang="en-US"/>
              <a:t>Click to edit Master title style</a:t>
            </a:r>
            <a:endParaRPr altLang="en-US" dirty="0" lang="zh-CN"/>
          </a:p>
        </p:txBody>
      </p:sp>
      <p:sp>
        <p:nvSpPr>
          <p:cNvPr id="1048577" name="文本占位符 2"/>
          <p:cNvSpPr>
            <a:spLocks noGrp="1"/>
          </p:cNvSpPr>
          <p:nvPr>
            <p:ph type="body" idx="1"/>
          </p:nvPr>
        </p:nvSpPr>
        <p:spPr>
          <a:xfrm>
            <a:off x="669924" y="1123950"/>
            <a:ext cx="10850563" cy="5019675"/>
          </a:xfrm>
          <a:prstGeom prst="rect"/>
        </p:spPr>
        <p:txBody>
          <a:bodyPr bIns="45720" lIns="91440" rIns="91440" rtlCol="0" tIns="45720" vert="horz">
            <a:normAutofit/>
          </a:bodyPr>
          <a:p>
            <a:pPr lvl="0"/>
            <a:r>
              <a:rPr dirty="0" lang="en-US"/>
              <a:t>Edit Master text styles</a:t>
            </a:r>
          </a:p>
          <a:p>
            <a:pPr lvl="1"/>
            <a:r>
              <a:rPr dirty="0" lang="en-US"/>
              <a:t>Second level</a:t>
            </a:r>
          </a:p>
          <a:p>
            <a:pPr lvl="2"/>
            <a:r>
              <a:rPr dirty="0" lang="en-US"/>
              <a:t>Third level</a:t>
            </a:r>
          </a:p>
          <a:p>
            <a:pPr lvl="3"/>
            <a:r>
              <a:rPr dirty="0" lang="en-US"/>
              <a:t>Fourth level</a:t>
            </a:r>
          </a:p>
          <a:p>
            <a:pPr lvl="4"/>
            <a:r>
              <a:rPr dirty="0" lang="en-US"/>
              <a:t>Fifth level</a:t>
            </a:r>
            <a:endParaRPr altLang="en-US" dirty="0" lang="zh-CN"/>
          </a:p>
        </p:txBody>
      </p:sp>
      <p:cxnSp>
        <p:nvCxnSpPr>
          <p:cNvPr id="3145728" name="直接连接符 6"/>
          <p:cNvCxnSpPr>
            <a:cxnSpLocks/>
          </p:cNvCxnSpPr>
          <p:nvPr userDrawn="1"/>
        </p:nvCxnSpPr>
        <p:spPr>
          <a:xfrm>
            <a:off x="669924" y="1028700"/>
            <a:ext cx="10850563" cy="0"/>
          </a:xfrm>
          <a:prstGeom prst="line"/>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48578" name="日期占位符 3"/>
          <p:cNvSpPr>
            <a:spLocks noGrp="1"/>
          </p:cNvSpPr>
          <p:nvPr>
            <p:ph type="dt" sz="half" idx="2"/>
          </p:nvPr>
        </p:nvSpPr>
        <p:spPr>
          <a:xfrm>
            <a:off x="5401732" y="6240463"/>
            <a:ext cx="1388536" cy="206381"/>
          </a:xfrm>
          <a:prstGeom prst="rect"/>
        </p:spPr>
        <p:txBody>
          <a:bodyPr anchor="ctr" bIns="45720" lIns="91440" rIns="91440" rtlCol="0" tIns="45720" vert="horz"/>
          <a:lstStyle>
            <a:lvl1pPr algn="ctr">
              <a:defRPr sz="1000">
                <a:solidFill>
                  <a:schemeClr val="tx1">
                    <a:lumMod val="50000"/>
                    <a:lumOff val="50000"/>
                  </a:schemeClr>
                </a:solidFill>
              </a:defRPr>
            </a:lvl1pPr>
          </a:lstStyle>
          <a:p>
            <a:fld id="{6489D9C7-5DC6-4263-87FF-7C99F6FB63C3}" type="datetime1">
              <a:rPr altLang="en-US" lang="zh-CN" smtClean="0"/>
              <a:t>2022/3/29</a:t>
            </a:fld>
            <a:endParaRPr altLang="en-US" lang="zh-CN"/>
          </a:p>
        </p:txBody>
      </p:sp>
      <p:sp>
        <p:nvSpPr>
          <p:cNvPr id="1048579" name="页脚占位符 4"/>
          <p:cNvSpPr>
            <a:spLocks noGrp="1"/>
          </p:cNvSpPr>
          <p:nvPr>
            <p:ph type="ftr" sz="quarter" idx="3"/>
          </p:nvPr>
        </p:nvSpPr>
        <p:spPr>
          <a:xfrm>
            <a:off x="669924" y="6240463"/>
            <a:ext cx="4140201" cy="206381"/>
          </a:xfrm>
          <a:prstGeom prst="rect"/>
        </p:spPr>
        <p:txBody>
          <a:bodyPr anchor="ctr" bIns="45720" lIns="91440" rIns="91440" rtlCol="0" tIns="45720" vert="horz"/>
          <a:lstStyle>
            <a:lvl1pPr algn="l">
              <a:defRPr sz="1000">
                <a:solidFill>
                  <a:schemeClr val="tx1">
                    <a:lumMod val="50000"/>
                    <a:lumOff val="50000"/>
                  </a:schemeClr>
                </a:solidFill>
              </a:defRPr>
            </a:lvl1pPr>
          </a:lstStyle>
          <a:p>
            <a:r>
              <a:rPr altLang="zh-CN" dirty="0" lang="en-US"/>
              <a:t>www.islide.cc</a:t>
            </a:r>
            <a:endParaRPr altLang="en-US" dirty="0" lang="zh-CN"/>
          </a:p>
        </p:txBody>
      </p:sp>
      <p:sp>
        <p:nvSpPr>
          <p:cNvPr id="1048580" name="灯片编号占位符 5"/>
          <p:cNvSpPr>
            <a:spLocks noGrp="1"/>
          </p:cNvSpPr>
          <p:nvPr>
            <p:ph type="sldNum" sz="quarter" idx="4"/>
          </p:nvPr>
        </p:nvSpPr>
        <p:spPr>
          <a:xfrm>
            <a:off x="8610599" y="6240463"/>
            <a:ext cx="2909888" cy="206381"/>
          </a:xfrm>
          <a:prstGeom prst="rect"/>
        </p:spPr>
        <p:txBody>
          <a:bodyPr anchor="ctr" bIns="45720" lIns="91440" rIns="91440" rtlCol="0" tIns="45720" vert="horz"/>
          <a:lstStyle>
            <a:lvl1pPr algn="r">
              <a:defRPr sz="1000">
                <a:solidFill>
                  <a:schemeClr val="tx1">
                    <a:lumMod val="50000"/>
                    <a:lumOff val="50000"/>
                  </a:schemeClr>
                </a:solidFill>
              </a:defRPr>
            </a:lvl1pPr>
          </a:lstStyle>
          <a:p>
            <a:fld id="{5DD3DB80-B894-403A-B48E-6FDC1A72010E}" type="slidenum">
              <a:rPr altLang="en-US" lang="zh-CN" smtClean="0"/>
              <a:t>‹#›</a:t>
            </a:fld>
            <a:endParaRPr altLang="en-US" lang="zh-CN"/>
          </a:p>
        </p:txBody>
      </p:sp>
    </p:spTree>
  </p:cSld>
  <p:clrMap accent1="accent1" accent2="accent2" accent3="accent3" accent4="accent4" accent5="accent5" accent6="accent6" bg1="lt1" bg2="lt2" tx1="dk1" tx2="dk2"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Lst>
  <p:hf dt="0" ftr="1" hdr="0" sldNum="1"/>
  <p:txStyles>
    <p:titleStyle>
      <a:lvl1pPr algn="l" defTabSz="914400" eaLnBrk="1" hangingPunct="1" latinLnBrk="0" rtl="0">
        <a:lnSpc>
          <a:spcPct val="90000"/>
        </a:lnSpc>
        <a:spcBef>
          <a:spcPct val="0"/>
        </a:spcBef>
        <a:buNone/>
        <a:defRPr b="1" sz="28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tags" Target="../tags/tag9.xml"/><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image" Target="../media/image9.jpeg"/><Relationship Id="rId2" Type="http://schemas.openxmlformats.org/officeDocument/2006/relationships/tags" Target="../tags/tag10.xml"/><Relationship Id="rId3"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tags" Target="../tags/tag11.xml"/><Relationship Id="rId3"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tags" Target="../tags/tag12.xml"/><Relationship Id="rId3"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image" Target="../media/image12.jpeg"/><Relationship Id="rId2" Type="http://schemas.openxmlformats.org/officeDocument/2006/relationships/tags" Target="../tags/tag13.xml"/><Relationship Id="rId3"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tags" Target="../tags/tag14.xml"/><Relationship Id="rId2"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image" Target="../media/image13.jpeg"/><Relationship Id="rId2" Type="http://schemas.openxmlformats.org/officeDocument/2006/relationships/tags" Target="../tags/tag15.xml"/><Relationship Id="rId3"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tags" Target="../tags/tag16.xml"/><Relationship Id="rId2"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image" Target="../media/image14.png"/><Relationship Id="rId2" Type="http://schemas.openxmlformats.org/officeDocument/2006/relationships/tags" Target="../tags/tag17.xml"/><Relationship Id="rId3"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tags" Target="../tags/tag2.xml"/><Relationship Id="rId3" Type="http://schemas.openxmlformats.org/officeDocument/2006/relationships/themeOverride" Target="../theme/themeOverride1.xml"/><Relationship Id="rId4"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tags" Target="../tags/tag18.xml"/><Relationship Id="rId2"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tags" Target="../tags/tag19.xml"/><Relationship Id="rId2" Type="http://schemas.openxmlformats.org/officeDocument/2006/relationships/tags" Target="../tags/tag20.xml"/><Relationship Id="rId3" Type="http://schemas.openxmlformats.org/officeDocument/2006/relationships/tags" Target="../tags/tag21.xml"/><Relationship Id="rId4" Type="http://schemas.openxmlformats.org/officeDocument/2006/relationships/tags" Target="../tags/tag22.xml"/><Relationship Id="rId5" Type="http://schemas.openxmlformats.org/officeDocument/2006/relationships/tags" Target="../tags/tag23.xml"/><Relationship Id="rId6" Type="http://schemas.openxmlformats.org/officeDocument/2006/relationships/tags" Target="../tags/tag24.xml"/><Relationship Id="rId7" Type="http://schemas.openxmlformats.org/officeDocument/2006/relationships/tags" Target="../tags/tag25.xml"/><Relationship Id="rId8" Type="http://schemas.openxmlformats.org/officeDocument/2006/relationships/tags" Target="../tags/tag26.xml"/><Relationship Id="rId9" Type="http://schemas.openxmlformats.org/officeDocument/2006/relationships/tags" Target="../tags/tag27.xml"/><Relationship Id="rId10" Type="http://schemas.openxmlformats.org/officeDocument/2006/relationships/tags" Target="../tags/tag28.xml"/><Relationship Id="rId11" Type="http://schemas.openxmlformats.org/officeDocument/2006/relationships/tags" Target="../tags/tag29.xml"/><Relationship Id="rId12" Type="http://schemas.openxmlformats.org/officeDocument/2006/relationships/tags" Target="../tags/tag30.xml"/><Relationship Id="rId13" Type="http://schemas.openxmlformats.org/officeDocument/2006/relationships/tags" Target="../tags/tag31.xml"/><Relationship Id="rId14" Type="http://schemas.openxmlformats.org/officeDocument/2006/relationships/tags" Target="../tags/tag32.xml"/><Relationship Id="rId15" Type="http://schemas.openxmlformats.org/officeDocument/2006/relationships/tags" Target="../tags/tag33.xml"/><Relationship Id="rId16" Type="http://schemas.openxmlformats.org/officeDocument/2006/relationships/tags" Target="../tags/tag34.xml"/><Relationship Id="rId17"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tags" Target="../tags/tag35.xml"/><Relationship Id="rId5"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9.jpeg"/><Relationship Id="rId3" Type="http://schemas.openxmlformats.org/officeDocument/2006/relationships/image" Target="../media/image20.png"/><Relationship Id="rId4" Type="http://schemas.openxmlformats.org/officeDocument/2006/relationships/tags" Target="../tags/tag36.xml"/><Relationship Id="rId5"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tags" Target="../tags/tag37.xml"/><Relationship Id="rId3"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tags" Target="../tags/tag38.xml"/><Relationship Id="rId2"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themeOverride" Target="../theme/themeOverride2.xml"/><Relationship Id="rId3"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image" Target="../media/image27.png"/><Relationship Id="rId4"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image" Target="../media/image29.jpeg"/><Relationship Id="rId2" Type="http://schemas.openxmlformats.org/officeDocument/2006/relationships/image" Target="../media/image30.jpeg"/><Relationship Id="rId3"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image" Target="../media/image32.jpeg"/><Relationship Id="rId2" Type="http://schemas.openxmlformats.org/officeDocument/2006/relationships/image" Target="../media/image33.jpeg"/><Relationship Id="rId3"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image" Target="../media/image34.jpeg"/><Relationship Id="rId2" Type="http://schemas.openxmlformats.org/officeDocument/2006/relationships/image" Target="../media/image35.jpeg"/><Relationship Id="rId3"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image" Target="../media/image36.jpeg"/><Relationship Id="rId2" Type="http://schemas.openxmlformats.org/officeDocument/2006/relationships/image" Target="../media/image37.gif"/><Relationship Id="rId3" Type="http://schemas.openxmlformats.org/officeDocument/2006/relationships/image" Target="../media/image38.jpeg"/><Relationship Id="rId4" Type="http://schemas.openxmlformats.org/officeDocument/2006/relationships/tags" Target="../tags/tag39.xml"/><Relationship Id="rId5"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tags" Target="../tags/tag4.xml"/><Relationship Id="rId3"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tags" Target="../tags/tag40.xml"/><Relationship Id="rId2"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tags" Target="../tags/tag41.xml"/><Relationship Id="rId2"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image" Target="../media/image39.jpeg"/><Relationship Id="rId2" Type="http://schemas.openxmlformats.org/officeDocument/2006/relationships/image" Target="../media/image40.jpeg"/><Relationship Id="rId3" Type="http://schemas.openxmlformats.org/officeDocument/2006/relationships/image" Target="../media/image41.jpeg"/><Relationship Id="rId4" Type="http://schemas.openxmlformats.org/officeDocument/2006/relationships/tags" Target="../tags/tag42.xml"/><Relationship Id="rId5"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image" Target="../media/image42.jpeg"/><Relationship Id="rId2" Type="http://schemas.openxmlformats.org/officeDocument/2006/relationships/tags" Target="../tags/tag43.xml"/><Relationship Id="rId3"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tags" Target="../tags/tag44.xml"/><Relationship Id="rId2"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tags" Target="../tags/tag45.xml"/><Relationship Id="rId2" Type="http://schemas.openxmlformats.org/officeDocument/2006/relationships/themeOverride" Target="../theme/themeOverride3.xml"/><Relationship Id="rId3"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tags" Target="../tags/tag5.xml"/><Relationship Id="rId3"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image" Target="../media/image5.png"/><Relationship Id="rId2" Type="http://schemas.openxmlformats.org/officeDocument/2006/relationships/tags" Target="../tags/tag6.xml"/><Relationship Id="rId3"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tags" Target="../tags/tag7.xml"/><Relationship Id="rId3"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tags" Target="../tags/tag8.xml"/><Relationship Id="rId3"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2" name=""/>
        <p:cNvGrpSpPr/>
        <p:nvPr/>
      </p:nvGrpSpPr>
      <p:grpSpPr>
        <a:xfrm>
          <a:off x="0" y="0"/>
          <a:ext cx="0" cy="0"/>
          <a:chOff x="0" y="0"/>
          <a:chExt cx="0" cy="0"/>
        </a:xfrm>
      </p:grpSpPr>
      <p:pic>
        <p:nvPicPr>
          <p:cNvPr id="2097152" name="图片 2"/>
          <p:cNvPicPr>
            <a:picLocks noChangeAspect="1"/>
          </p:cNvPicPr>
          <p:nvPr/>
        </p:nvPicPr>
        <p:blipFill>
          <a:blip xmlns:r="http://schemas.openxmlformats.org/officeDocument/2006/relationships" r:embed="rId1" cstate="email"/>
          <a:srcRect/>
          <a:stretch>
            <a:fillRect/>
          </a:stretch>
        </p:blipFill>
        <p:spPr>
          <a:xfrm>
            <a:off x="1705610" y="913130"/>
            <a:ext cx="8384540" cy="5054600"/>
          </a:xfrm>
          <a:prstGeom prst="rect"/>
        </p:spPr>
      </p:pic>
      <p:sp>
        <p:nvSpPr>
          <p:cNvPr id="1048592" name="矩形 1"/>
          <p:cNvSpPr/>
          <p:nvPr/>
        </p:nvSpPr>
        <p:spPr>
          <a:xfrm>
            <a:off x="3138170" y="2209800"/>
            <a:ext cx="5915660" cy="2896235"/>
          </a:xfrm>
          <a:prstGeom prst="rect"/>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593" name="文本框 3"/>
          <p:cNvSpPr txBox="1"/>
          <p:nvPr/>
        </p:nvSpPr>
        <p:spPr>
          <a:xfrm>
            <a:off x="1667723" y="2479398"/>
            <a:ext cx="8856984" cy="2047241"/>
          </a:xfrm>
          <a:prstGeom prst="rect"/>
          <a:noFill/>
        </p:spPr>
        <p:txBody>
          <a:bodyPr rtlCol="0" wrap="square">
            <a:spAutoFit/>
          </a:bodyPr>
          <a:p>
            <a:pPr algn="ctr">
              <a:lnSpc>
                <a:spcPct val="100000"/>
              </a:lnSpc>
            </a:pPr>
            <a:r>
              <a:rPr altLang="en-US" b="1" dirty="0" sz="6600" lang="zh-CN">
                <a:solidFill>
                  <a:srgbClr val="EDB159"/>
                </a:solidFill>
                <a:latin typeface="微软雅黑" panose="020B0503020204020204" pitchFamily="34" charset="-122"/>
                <a:ea typeface="微软雅黑" panose="020B0503020204020204" pitchFamily="34" charset="-122"/>
                <a:cs typeface="微软雅黑" panose="020B0503020204020204" pitchFamily="34" charset="-122"/>
                <a:sym typeface="+mn-lt"/>
              </a:rPr>
              <a:t>唐佰腐</a:t>
            </a:r>
            <a:r>
              <a:rPr altLang="zh-CN" b="1" dirty="0" sz="6600" lang="en-US">
                <a:solidFill>
                  <a:srgbClr val="EDB159"/>
                </a:solidFill>
                <a:latin typeface="微软雅黑" panose="020B0503020204020204" pitchFamily="34" charset="-122"/>
                <a:ea typeface="微软雅黑" panose="020B0503020204020204" pitchFamily="34" charset="-122"/>
                <a:cs typeface="微软雅黑" panose="020B0503020204020204" pitchFamily="34" charset="-122"/>
                <a:sym typeface="+mn-lt"/>
              </a:rPr>
              <a:t/>
            </a:r>
            <a:br>
              <a:rPr altLang="zh-CN" b="1" dirty="0" sz="6600" lang="en-US">
                <a:solidFill>
                  <a:srgbClr val="EDB159"/>
                </a:solidFill>
                <a:latin typeface="微软雅黑" panose="020B0503020204020204" pitchFamily="34" charset="-122"/>
                <a:ea typeface="微软雅黑" panose="020B0503020204020204" pitchFamily="34" charset="-122"/>
                <a:cs typeface="微软雅黑" panose="020B0503020204020204" pitchFamily="34" charset="-122"/>
                <a:sym typeface="+mn-lt"/>
              </a:rPr>
            </a:br>
            <a:r>
              <a:rPr altLang="en-US" b="1" dirty="0" sz="6600" lang="zh-CN">
                <a:solidFill>
                  <a:srgbClr val="EDB159"/>
                </a:solidFill>
                <a:latin typeface="微软雅黑" panose="020B0503020204020204" pitchFamily="34" charset="-122"/>
                <a:ea typeface="微软雅黑" panose="020B0503020204020204" pitchFamily="34" charset="-122"/>
                <a:cs typeface="微软雅黑" panose="020B0503020204020204" pitchFamily="34" charset="-122"/>
                <a:sym typeface="+mn-lt"/>
              </a:rPr>
              <a:t>品牌策划案</a:t>
            </a:r>
            <a:endParaRPr altLang="en-US" dirty="0" sz="6600" lang="zh-CN">
              <a:solidFill>
                <a:schemeClr val="tx1">
                  <a:lumMod val="85000"/>
                  <a:lumOff val="15000"/>
                </a:schemeClr>
              </a:solidFill>
              <a:latin typeface="微软雅黑" panose="020B0503020204020204" pitchFamily="34" charset="-122"/>
              <a:ea typeface="微软雅黑" panose="020B0503020204020204" pitchFamily="34" charset="-122"/>
            </a:endParaRPr>
          </a:p>
        </p:txBody>
      </p:sp>
    </p:spTree>
  </p:cSld>
  <p:clrMapOvr>
    <a:masterClrMapping/>
  </p:clrMapOvr>
  <p:transition spd="slow">
    <p:wipe/>
  </p:transition>
  <p:timing>
    <p:tnLst>
      <p:par>
        <p:cTn dur="indefinite" id="1" nodeType="tmRoot" restart="never">
          <p:childTnLst>
            <p:seq concurrent="1" nextAc="seek">
              <p:cTn dur="indefinite" id="2" nodeType="mainSeq">
                <p:childTnLst>
                  <p:par>
                    <p:cTn fill="hold" id="3">
                      <p:stCondLst>
                        <p:cond delay="indefinite"/>
                        <p:cond evt="onBegin" delay="0">
                          <p:tn val="2"/>
                        </p:cond>
                      </p:stCondLst>
                      <p:childTnLst>
                        <p:par>
                          <p:cTn fill="hold" id="4">
                            <p:stCondLst>
                              <p:cond delay="0"/>
                            </p:stCondLst>
                            <p:childTnLst>
                              <p:par>
                                <p:cTn fill="hold" grpId="0" id="5" nodeType="afterEffect" presetClass="entr" presetID="56" presetSubtype="0">
                                  <p:stCondLst>
                                    <p:cond delay="0"/>
                                  </p:stCondLst>
                                  <p:iterate type="lt">
                                    <p:tmPct val="10000"/>
                                  </p:iterate>
                                  <p:childTnLst>
                                    <p:set>
                                      <p:cBhvr>
                                        <p:cTn dur="1" fill="hold" id="6">
                                          <p:stCondLst>
                                            <p:cond delay="0"/>
                                          </p:stCondLst>
                                        </p:cTn>
                                        <p:tgtEl>
                                          <p:spTgt spid="1048593"/>
                                        </p:tgtEl>
                                        <p:attrNameLst>
                                          <p:attrName>style.visibility</p:attrName>
                                        </p:attrNameLst>
                                      </p:cBhvr>
                                      <p:to>
                                        <p:strVal val="visible"/>
                                      </p:to>
                                    </p:set>
                                    <p:anim by="(-#ppt_w*2)" calcmode="lin" valueType="num">
                                      <p:cBhvr rctx="PPT">
                                        <p:cTn autoRev="1" dur="500" fill="hold" id="7">
                                          <p:stCondLst>
                                            <p:cond delay="0"/>
                                          </p:stCondLst>
                                        </p:cTn>
                                        <p:tgtEl>
                                          <p:spTgt spid="1048593"/>
                                        </p:tgtEl>
                                        <p:attrNameLst>
                                          <p:attrName>ppt_w</p:attrName>
                                        </p:attrNameLst>
                                      </p:cBhvr>
                                    </p:anim>
                                    <p:anim by="(#ppt_w*0.50)" calcmode="lin" valueType="num">
                                      <p:cBhvr>
                                        <p:cTn autoRev="1" decel="50000" dur="500" fill="hold" id="8">
                                          <p:stCondLst>
                                            <p:cond delay="0"/>
                                          </p:stCondLst>
                                        </p:cTn>
                                        <p:tgtEl>
                                          <p:spTgt spid="1048593"/>
                                        </p:tgtEl>
                                        <p:attrNameLst>
                                          <p:attrName>ppt_x</p:attrName>
                                        </p:attrNameLst>
                                      </p:cBhvr>
                                    </p:anim>
                                    <p:anim calcmode="lin" from="(-#ppt_h/2)" to="(#ppt_y)" valueType="num">
                                      <p:cBhvr>
                                        <p:cTn dur="1000" fill="hold" id="9">
                                          <p:stCondLst>
                                            <p:cond delay="0"/>
                                          </p:stCondLst>
                                        </p:cTn>
                                        <p:tgtEl>
                                          <p:spTgt spid="1048593"/>
                                        </p:tgtEl>
                                        <p:attrNameLst>
                                          <p:attrName>ppt_y</p:attrName>
                                        </p:attrNameLst>
                                      </p:cBhvr>
                                    </p:anim>
                                    <p:animRot by="21600000">
                                      <p:cBhvr>
                                        <p:cTn dur="1000" fill="hold" id="10">
                                          <p:stCondLst>
                                            <p:cond delay="0"/>
                                          </p:stCondLst>
                                        </p:cTn>
                                        <p:tgtEl>
                                          <p:spTgt spid="104859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73" name=""/>
        <p:cNvGrpSpPr/>
        <p:nvPr/>
      </p:nvGrpSpPr>
      <p:grpSpPr>
        <a:xfrm>
          <a:off x="0" y="0"/>
          <a:ext cx="0" cy="0"/>
          <a:chOff x="0" y="0"/>
          <a:chExt cx="0" cy="0"/>
        </a:xfrm>
      </p:grpSpPr>
      <p:sp>
        <p:nvSpPr>
          <p:cNvPr id="1048634" name="标题 4"/>
          <p:cNvSpPr>
            <a:spLocks noGrp="1"/>
          </p:cNvSpPr>
          <p:nvPr>
            <p:ph type="title"/>
          </p:nvPr>
        </p:nvSpPr>
        <p:spPr>
          <a:xfrm>
            <a:off x="5119860" y="1998286"/>
            <a:ext cx="5110467" cy="1209455"/>
          </a:xfrm>
        </p:spPr>
        <p:txBody>
          <a:bodyPr>
            <a:normAutofit/>
          </a:bodyPr>
          <a:p>
            <a:r>
              <a:rPr altLang="en-US" dirty="0" sz="4800" lang="zh-CN">
                <a:latin typeface="+mn-lt"/>
                <a:ea typeface="+mn-ea"/>
                <a:cs typeface="+mn-ea"/>
                <a:sym typeface="+mn-lt"/>
              </a:rPr>
              <a:t>品牌概述</a:t>
            </a:r>
          </a:p>
        </p:txBody>
      </p:sp>
      <p:sp>
        <p:nvSpPr>
          <p:cNvPr id="1048635" name="文本框 8"/>
          <p:cNvSpPr txBox="1"/>
          <p:nvPr/>
        </p:nvSpPr>
        <p:spPr>
          <a:xfrm>
            <a:off x="3625851" y="2232416"/>
            <a:ext cx="1377949" cy="1196584"/>
          </a:xfrm>
          <a:prstGeom prst="rect"/>
          <a:noFill/>
          <a:ln w="117475">
            <a:noFill/>
          </a:ln>
        </p:spPr>
        <p:txBody>
          <a:bodyPr rtlCol="0" wrap="none">
            <a:prstTxWarp prst="textPlain"/>
            <a:spAutoFit/>
          </a:bodyPr>
          <a:p>
            <a:r>
              <a:rPr altLang="zh-CN" dirty="0" lang="en-US" spc="100">
                <a:solidFill>
                  <a:schemeClr val="accent1"/>
                </a:solidFill>
                <a:cs typeface="+mn-ea"/>
                <a:sym typeface="+mn-lt"/>
              </a:rPr>
              <a:t>/</a:t>
            </a:r>
            <a:r>
              <a:rPr altLang="zh-CN" dirty="0" sz="100" lang="en-US" spc="100">
                <a:solidFill>
                  <a:schemeClr val="accent1"/>
                </a:solidFill>
                <a:cs typeface="+mn-ea"/>
                <a:sym typeface="+mn-lt"/>
              </a:rPr>
              <a:t> </a:t>
            </a:r>
            <a:r>
              <a:rPr altLang="zh-CN" dirty="0" lang="en-US" spc="100">
                <a:solidFill>
                  <a:schemeClr val="accent1"/>
                </a:solidFill>
                <a:cs typeface="+mn-ea"/>
                <a:sym typeface="+mn-lt"/>
              </a:rPr>
              <a:t>02</a:t>
            </a:r>
            <a:endParaRPr altLang="en-US" dirty="0" lang="zh-CN" spc="100">
              <a:solidFill>
                <a:schemeClr val="accent1"/>
              </a:solidFill>
              <a:cs typeface="+mn-ea"/>
              <a:sym typeface="+mn-lt"/>
            </a:endParaRPr>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74" name=""/>
        <p:cNvGrpSpPr/>
        <p:nvPr/>
      </p:nvGrpSpPr>
      <p:grpSpPr>
        <a:xfrm>
          <a:off x="0" y="0"/>
          <a:ext cx="0" cy="0"/>
          <a:chOff x="0" y="0"/>
          <a:chExt cx="0" cy="0"/>
        </a:xfrm>
      </p:grpSpPr>
      <p:sp>
        <p:nvSpPr>
          <p:cNvPr id="1048636" name="标题 1"/>
          <p:cNvSpPr>
            <a:spLocks noGrp="1"/>
          </p:cNvSpPr>
          <p:nvPr>
            <p:ph type="title"/>
          </p:nvPr>
        </p:nvSpPr>
        <p:spPr/>
        <p:txBody>
          <a:bodyPr/>
          <a:p>
            <a:r>
              <a:rPr altLang="en-US" dirty="0" lang="zh-CN">
                <a:solidFill>
                  <a:schemeClr val="tx1"/>
                </a:solidFill>
              </a:rPr>
              <a:t>品牌广告语</a:t>
            </a:r>
          </a:p>
        </p:txBody>
      </p:sp>
      <p:sp>
        <p:nvSpPr>
          <p:cNvPr id="1048637" name="矩形 4"/>
          <p:cNvSpPr/>
          <p:nvPr/>
        </p:nvSpPr>
        <p:spPr>
          <a:xfrm>
            <a:off x="6422014" y="2307475"/>
            <a:ext cx="5098473" cy="2758440"/>
          </a:xfrm>
          <a:prstGeom prst="rect"/>
        </p:spPr>
        <p:txBody>
          <a:bodyPr wrap="square">
            <a:spAutoFit/>
          </a:bodyPr>
          <a:p>
            <a:pPr>
              <a:lnSpc>
                <a:spcPct val="150000"/>
              </a:lnSpc>
            </a:pPr>
            <a:r>
              <a:rPr altLang="zh-CN" b="1" dirty="0" sz="2400" kern="100" lang="zh-CN">
                <a:latin typeface="+mn-ea"/>
                <a:cs typeface="Times New Roman" panose="02020603050405020304" pitchFamily="18" charset="0"/>
              </a:rPr>
              <a:t>唐佰腐，包浆豆腐领导者</a:t>
            </a:r>
          </a:p>
          <a:p>
            <a:pPr>
              <a:lnSpc>
                <a:spcPct val="150000"/>
              </a:lnSpc>
            </a:pPr>
            <a:r>
              <a:rPr altLang="zh-CN" b="1" dirty="0" sz="2400" kern="100" lang="zh-CN">
                <a:latin typeface="+mn-ea"/>
                <a:cs typeface="Times New Roman" panose="02020603050405020304" pitchFamily="18" charset="0"/>
              </a:rPr>
              <a:t>品唐佰腐，寻地道中国味</a:t>
            </a:r>
          </a:p>
          <a:p>
            <a:pPr>
              <a:lnSpc>
                <a:spcPct val="150000"/>
              </a:lnSpc>
            </a:pPr>
            <a:r>
              <a:rPr altLang="zh-CN" b="1" dirty="0" sz="2400" kern="100" lang="zh-CN">
                <a:latin typeface="+mn-ea"/>
                <a:cs typeface="Times New Roman" panose="02020603050405020304" pitchFamily="18" charset="0"/>
                <a:sym typeface="+mn-ea"/>
              </a:rPr>
              <a:t>唐佰腐，幸福中的酥和嫩</a:t>
            </a:r>
          </a:p>
          <a:p>
            <a:pPr>
              <a:lnSpc>
                <a:spcPct val="150000"/>
              </a:lnSpc>
            </a:pPr>
            <a:r>
              <a:rPr altLang="zh-CN" b="1" dirty="0" sz="2400" kern="100" lang="en-US">
                <a:latin typeface="+mn-ea"/>
                <a:cs typeface="Times New Roman" panose="02020603050405020304" pitchFamily="18" charset="0"/>
              </a:rPr>
              <a:t>唐佰腐，外香里嫩的时尚味道</a:t>
            </a:r>
          </a:p>
          <a:p>
            <a:pPr>
              <a:lnSpc>
                <a:spcPct val="150000"/>
              </a:lnSpc>
            </a:pPr>
            <a:r>
              <a:rPr altLang="zh-CN" b="1" dirty="0" sz="2400" kern="100" lang="zh-CN">
                <a:latin typeface="+mn-ea"/>
                <a:cs typeface="Times New Roman" panose="02020603050405020304" pitchFamily="18" charset="0"/>
              </a:rPr>
              <a:t>唐佰腐，每一口都是传承百年的酥嫩</a:t>
            </a:r>
          </a:p>
        </p:txBody>
      </p:sp>
      <p:pic>
        <p:nvPicPr>
          <p:cNvPr id="2097159" name="图片 6"/>
          <p:cNvPicPr>
            <a:picLocks noChangeAspect="1"/>
          </p:cNvPicPr>
          <p:nvPr/>
        </p:nvPicPr>
        <p:blipFill>
          <a:blip xmlns:r="http://schemas.openxmlformats.org/officeDocument/2006/relationships" r:embed="rId1" cstate="email"/>
          <a:stretch>
            <a:fillRect/>
          </a:stretch>
        </p:blipFill>
        <p:spPr>
          <a:xfrm>
            <a:off x="669924" y="1772227"/>
            <a:ext cx="5206231" cy="3904673"/>
          </a:xfrm>
          <a:prstGeom prst="rec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75" name=""/>
        <p:cNvGrpSpPr/>
        <p:nvPr/>
      </p:nvGrpSpPr>
      <p:grpSpPr>
        <a:xfrm>
          <a:off x="0" y="0"/>
          <a:ext cx="0" cy="0"/>
          <a:chOff x="0" y="0"/>
          <a:chExt cx="0" cy="0"/>
        </a:xfrm>
      </p:grpSpPr>
      <p:sp>
        <p:nvSpPr>
          <p:cNvPr id="1048638" name="标题 1"/>
          <p:cNvSpPr>
            <a:spLocks noGrp="1"/>
          </p:cNvSpPr>
          <p:nvPr>
            <p:ph type="title"/>
          </p:nvPr>
        </p:nvSpPr>
        <p:spPr/>
        <p:txBody>
          <a:bodyPr/>
          <a:p>
            <a:r>
              <a:rPr altLang="en-US" dirty="0" lang="zh-CN">
                <a:solidFill>
                  <a:schemeClr val="tx1"/>
                </a:solidFill>
              </a:rPr>
              <a:t>品牌介绍</a:t>
            </a:r>
            <a:r>
              <a:rPr altLang="zh-CN" dirty="0" lang="en-US">
                <a:solidFill>
                  <a:schemeClr val="tx1"/>
                </a:solidFill>
              </a:rPr>
              <a:t>——老字号网红美食</a:t>
            </a:r>
            <a:r>
              <a:rPr altLang="en-US" dirty="0" lang="zh-CN">
                <a:solidFill>
                  <a:schemeClr val="tx1"/>
                </a:solidFill>
              </a:rPr>
              <a:t>，传承百年的味道</a:t>
            </a:r>
          </a:p>
        </p:txBody>
      </p:sp>
      <p:sp>
        <p:nvSpPr>
          <p:cNvPr id="1048639" name="矩形 4"/>
          <p:cNvSpPr/>
          <p:nvPr/>
        </p:nvSpPr>
        <p:spPr>
          <a:xfrm>
            <a:off x="6412779" y="1595639"/>
            <a:ext cx="4957186" cy="4091940"/>
          </a:xfrm>
          <a:prstGeom prst="rect"/>
        </p:spPr>
        <p:txBody>
          <a:bodyPr wrap="square">
            <a:spAutoFit/>
          </a:bodyPr>
          <a:p>
            <a:pPr algn="just">
              <a:lnSpc>
                <a:spcPct val="150000"/>
              </a:lnSpc>
            </a:pPr>
            <a:r>
              <a:rPr altLang="en-US" dirty="0" sz="1200" lang="zh-CN">
                <a:sym typeface="+mn-ea"/>
              </a:rPr>
              <a:t>四川六月天食品有限公司是一家以生产包浆豆腐为主打产品的豆制品生产企业。公司拥有标准化生产厂房 5000 多平方米，采用国内豆制品最先进技术及设备，是川内首家及最大的集生产、研发、销售于一体的包浆豆腐生产企业。其生产的包浆豆腐质地细腻，豆香浓郁，外劲内嫩，不含任何添加剂，富含植物蛋白质、氨基酸、维生素、微量元素等多种营养素，满足新时代消费者绿色、健康、营养的多元化需求。</a:t>
            </a:r>
            <a:endParaRPr altLang="en-US" dirty="0" sz="1200" lang="zh-CN"/>
          </a:p>
          <a:p>
            <a:pPr algn="just">
              <a:lnSpc>
                <a:spcPct val="150000"/>
              </a:lnSpc>
            </a:pPr>
            <a:endParaRPr altLang="en-US" dirty="0" sz="1200" lang="zh-CN"/>
          </a:p>
          <a:p>
            <a:pPr algn="just">
              <a:lnSpc>
                <a:spcPct val="150000"/>
              </a:lnSpc>
            </a:pPr>
            <a:r>
              <a:rPr altLang="en-US" dirty="0" sz="1200" lang="zh-CN">
                <a:sym typeface="+mn-ea"/>
              </a:rPr>
              <a:t>自公司创立以来，把握市场动态，研发出“唐佰腐”品牌包浆豆腐，祖传百年核心工艺融合现代化技术，打造口感酥韧、浆汁浓郁的特点，引发消费者别致感官体验，迅速成为餐饮网红小吃。建立新零售营销体系，进驻盒马鲜生，围绕社区及周边三公里覆盖家庭消费群体；与餐饮店强强联合，直供大型连锁餐饮，如海底捞、李不管、何师烧烤、探鱼、眉州东坡等，当前，我们的包浆豆腐产品的网络渠道全面覆盖，并形成全国物流中心合作，打造餐饮爆款新品，致力令每一位消费者都能品尝到传承百年的味道。</a:t>
            </a:r>
          </a:p>
        </p:txBody>
      </p:sp>
      <p:sp>
        <p:nvSpPr>
          <p:cNvPr id="1048640" name="矩形 5"/>
          <p:cNvSpPr>
            <a:spLocks noChangeAspect="1"/>
          </p:cNvSpPr>
          <p:nvPr/>
        </p:nvSpPr>
        <p:spPr>
          <a:xfrm>
            <a:off x="669924" y="1766454"/>
            <a:ext cx="5298214" cy="3904673"/>
          </a:xfrm>
          <a:prstGeom prst="rect"/>
          <a:blipFill rotWithShape="1" dpi="0">
            <a:blip xmlns:r="http://schemas.openxmlformats.org/officeDocument/2006/relationships" r:embed="rId1" cstate="email"/>
            <a:srcRect/>
            <a:stretch>
              <a:fillRect/>
            </a:stretch>
          </a:blipFill>
          <a:ln w="12700" cap="flat" cmpd="sng" algn="ctr">
            <a:noFill/>
            <a:prstDash val="solid"/>
            <a:miter lim="800000"/>
          </a:ln>
          <a:effectLst/>
        </p:spPr>
        <p:style>
          <a:lnRef idx="2">
            <a:schemeClr val="dk1"/>
          </a:lnRef>
          <a:fillRef idx="1">
            <a:schemeClr val="lt1"/>
          </a:fillRef>
          <a:effectRef idx="0">
            <a:schemeClr val="dk1"/>
          </a:effectRef>
          <a:fontRef idx="minor">
            <a:schemeClr val="dk1"/>
          </a:fontRef>
        </p:style>
        <p:txBody>
          <a:bodyPr anchor="ctr" rtlCol="0"/>
          <a:p>
            <a:pPr algn="ctr"/>
            <a:endParaRPr altLang="en-US" lang="zh-CN"/>
          </a:p>
        </p:txBody>
      </p:sp>
    </p:spTree>
    <p:custDataLst>
      <p:tags r:id="rId2"/>
    </p:custData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76" name=""/>
        <p:cNvGrpSpPr/>
        <p:nvPr/>
      </p:nvGrpSpPr>
      <p:grpSpPr>
        <a:xfrm>
          <a:off x="0" y="0"/>
          <a:ext cx="0" cy="0"/>
          <a:chOff x="0" y="0"/>
          <a:chExt cx="0" cy="0"/>
        </a:xfrm>
      </p:grpSpPr>
      <p:sp>
        <p:nvSpPr>
          <p:cNvPr id="1048641" name="标题 1"/>
          <p:cNvSpPr>
            <a:spLocks noGrp="1"/>
          </p:cNvSpPr>
          <p:nvPr>
            <p:ph type="title"/>
          </p:nvPr>
        </p:nvSpPr>
        <p:spPr/>
        <p:txBody>
          <a:bodyPr/>
          <a:p>
            <a:r>
              <a:rPr altLang="en-US" dirty="0" lang="zh-CN">
                <a:solidFill>
                  <a:schemeClr val="tx1"/>
                </a:solidFill>
              </a:rPr>
              <a:t>品牌定位</a:t>
            </a:r>
            <a:r>
              <a:rPr altLang="zh-CN" dirty="0" lang="en-US">
                <a:solidFill>
                  <a:schemeClr val="tx1"/>
                </a:solidFill>
              </a:rPr>
              <a:t>——</a:t>
            </a:r>
            <a:r>
              <a:rPr altLang="en-US" dirty="0" lang="zh-CN">
                <a:sym typeface="+mn-ea"/>
              </a:rPr>
              <a:t>引领中国休闲食品时尚化、品牌化、粉丝化</a:t>
            </a:r>
            <a:endParaRPr altLang="en-US" dirty="0" lang="zh-CN">
              <a:solidFill>
                <a:schemeClr val="tx1"/>
              </a:solidFill>
            </a:endParaRPr>
          </a:p>
        </p:txBody>
      </p:sp>
      <p:sp>
        <p:nvSpPr>
          <p:cNvPr id="1048642" name="矩形 4"/>
          <p:cNvSpPr/>
          <p:nvPr/>
        </p:nvSpPr>
        <p:spPr>
          <a:xfrm>
            <a:off x="6364519" y="1408314"/>
            <a:ext cx="5040312" cy="4663440"/>
          </a:xfrm>
          <a:prstGeom prst="rect"/>
        </p:spPr>
        <p:txBody>
          <a:bodyPr wrap="square">
            <a:spAutoFit/>
          </a:bodyPr>
          <a:p>
            <a:pPr algn="just">
              <a:lnSpc>
                <a:spcPct val="150000"/>
              </a:lnSpc>
            </a:pPr>
            <a:r>
              <a:rPr altLang="en-US" b="1" dirty="0" sz="1400" lang="zh-CN">
                <a:sym typeface="+mn-ea"/>
              </a:rPr>
              <a:t>“唐佰腐”</a:t>
            </a:r>
            <a:r>
              <a:rPr altLang="en-US" b="1" dirty="0" sz="1400" lang="zh-CN"/>
              <a:t>是什么？</a:t>
            </a:r>
            <a:r>
              <a:rPr altLang="en-US" dirty="0" sz="1200" lang="zh-CN"/>
              <a:t> </a:t>
            </a:r>
          </a:p>
          <a:p>
            <a:pPr algn="just">
              <a:lnSpc>
                <a:spcPct val="150000"/>
              </a:lnSpc>
            </a:pPr>
            <a:endParaRPr altLang="en-US" dirty="0" sz="1200" lang="zh-CN"/>
          </a:p>
          <a:p>
            <a:pPr algn="just">
              <a:lnSpc>
                <a:spcPct val="150000"/>
              </a:lnSpc>
            </a:pPr>
            <a:r>
              <a:rPr altLang="en-US" dirty="0" sz="1200" lang="zh-CN">
                <a:sym typeface="+mn-ea"/>
              </a:rPr>
              <a:t>“唐佰腐”</a:t>
            </a:r>
            <a:r>
              <a:rPr altLang="en-US" dirty="0" sz="1200" lang="zh-CN"/>
              <a:t>是一种带里嫩外酥情绪化零食，一口爆浆，让我们享受、爽快，吃的就是与众不同！</a:t>
            </a:r>
          </a:p>
          <a:p>
            <a:pPr algn="just">
              <a:lnSpc>
                <a:spcPct val="150000"/>
              </a:lnSpc>
            </a:pPr>
            <a:endParaRPr altLang="en-US" dirty="0" sz="1200" lang="zh-CN"/>
          </a:p>
          <a:p>
            <a:pPr algn="just">
              <a:lnSpc>
                <a:spcPct val="150000"/>
              </a:lnSpc>
            </a:pPr>
            <a:r>
              <a:rPr altLang="en-US" dirty="0" sz="1200" lang="zh-CN"/>
              <a:t>包浆豆腐在经过加热以后，豆腐心化成浆汁儿，纤薄的豆皮非常有张力地包裏着垂下来的浆汁儿，咬下去，粘稠的豆浆汁儿伴着浓郁的豆香味爆出，豆皮儿的细腻柔软伴随着淡淡清香，撩动着你的味蕾。</a:t>
            </a:r>
          </a:p>
          <a:p>
            <a:pPr algn="just">
              <a:lnSpc>
                <a:spcPct val="150000"/>
              </a:lnSpc>
            </a:pPr>
            <a:endParaRPr altLang="en-US" dirty="0" sz="1200" lang="zh-CN"/>
          </a:p>
          <a:p>
            <a:pPr algn="just">
              <a:lnSpc>
                <a:spcPct val="150000"/>
              </a:lnSpc>
            </a:pPr>
            <a:r>
              <a:rPr altLang="en-US" dirty="0" sz="1200" lang="zh-CN">
                <a:sym typeface="+mn-ea"/>
              </a:rPr>
              <a:t>“唐佰腐”洞察了中国休闲食品行业的传统与保守，不仅是对于口味诉求和品牌跟随，更关注对用户的需求</a:t>
            </a:r>
          </a:p>
          <a:p>
            <a:pPr algn="just">
              <a:lnSpc>
                <a:spcPct val="150000"/>
              </a:lnSpc>
            </a:pPr>
            <a:endParaRPr altLang="en-US" dirty="0" sz="1200" lang="zh-CN"/>
          </a:p>
          <a:p>
            <a:pPr algn="just">
              <a:lnSpc>
                <a:spcPct val="150000"/>
              </a:lnSpc>
            </a:pPr>
            <a:r>
              <a:rPr altLang="en-US" dirty="0" sz="1200" lang="zh-CN"/>
              <a:t>健康一口浆，营养一口浆，好吃还是一口浆。</a:t>
            </a:r>
          </a:p>
          <a:p>
            <a:pPr algn="just">
              <a:lnSpc>
                <a:spcPct val="150000"/>
              </a:lnSpc>
            </a:pPr>
            <a:r>
              <a:rPr altLang="en-US" dirty="0" sz="1200" lang="zh-CN"/>
              <a:t>无添加放心吃，蛋白营养舒心吃，入口细腻畅快吃！</a:t>
            </a:r>
          </a:p>
          <a:p>
            <a:pPr algn="just">
              <a:lnSpc>
                <a:spcPct val="150000"/>
              </a:lnSpc>
            </a:pPr>
            <a:endParaRPr altLang="en-US" dirty="0" sz="1200" lang="zh-CN"/>
          </a:p>
          <a:p>
            <a:pPr algn="just">
              <a:lnSpc>
                <a:spcPct val="150000"/>
              </a:lnSpc>
            </a:pPr>
            <a:r>
              <a:rPr altLang="en-US" dirty="0" sz="1200" lang="zh-CN">
                <a:sym typeface="+mn-ea"/>
              </a:rPr>
              <a:t>“唐佰腐”引领</a:t>
            </a:r>
            <a:r>
              <a:rPr altLang="en-US" dirty="0" sz="1200" lang="zh-CN"/>
              <a:t>中国休闲食品时尚化、品牌化、粉丝化</a:t>
            </a:r>
          </a:p>
          <a:p>
            <a:pPr algn="just">
              <a:lnSpc>
                <a:spcPct val="150000"/>
              </a:lnSpc>
            </a:pPr>
            <a:endParaRPr altLang="en-US" dirty="0" sz="1200" lang="zh-CN"/>
          </a:p>
        </p:txBody>
      </p:sp>
      <p:pic>
        <p:nvPicPr>
          <p:cNvPr id="2097160" name="图片 3"/>
          <p:cNvPicPr>
            <a:picLocks noChangeAspect="1"/>
          </p:cNvPicPr>
          <p:nvPr/>
        </p:nvPicPr>
        <p:blipFill>
          <a:blip xmlns:r="http://schemas.openxmlformats.org/officeDocument/2006/relationships" r:embed="rId1" cstate="email"/>
          <a:stretch>
            <a:fillRect/>
          </a:stretch>
        </p:blipFill>
        <p:spPr>
          <a:xfrm>
            <a:off x="809625" y="1955165"/>
            <a:ext cx="5285740" cy="3594100"/>
          </a:xfrm>
          <a:prstGeom prst="rect"/>
        </p:spPr>
      </p:pic>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77" name=""/>
        <p:cNvGrpSpPr/>
        <p:nvPr/>
      </p:nvGrpSpPr>
      <p:grpSpPr>
        <a:xfrm>
          <a:off x="0" y="0"/>
          <a:ext cx="0" cy="0"/>
          <a:chOff x="0" y="0"/>
          <a:chExt cx="0" cy="0"/>
        </a:xfrm>
      </p:grpSpPr>
      <p:sp>
        <p:nvSpPr>
          <p:cNvPr id="1048643" name="标题 1"/>
          <p:cNvSpPr>
            <a:spLocks noGrp="1"/>
          </p:cNvSpPr>
          <p:nvPr>
            <p:ph type="title"/>
          </p:nvPr>
        </p:nvSpPr>
        <p:spPr/>
        <p:txBody>
          <a:bodyPr/>
          <a:p>
            <a:r>
              <a:rPr altLang="en-US" dirty="0" lang="zh-CN">
                <a:solidFill>
                  <a:schemeClr val="tx1"/>
                </a:solidFill>
              </a:rPr>
              <a:t>品牌故事</a:t>
            </a:r>
            <a:r>
              <a:rPr altLang="zh-CN" dirty="0" lang="en-US">
                <a:solidFill>
                  <a:schemeClr val="tx1"/>
                </a:solidFill>
              </a:rPr>
              <a:t>——</a:t>
            </a:r>
            <a:r>
              <a:rPr altLang="en-US" dirty="0" lang="zh-CN">
                <a:solidFill>
                  <a:schemeClr val="tx1"/>
                </a:solidFill>
              </a:rPr>
              <a:t>匠心与传承，时尚与美味</a:t>
            </a:r>
          </a:p>
        </p:txBody>
      </p:sp>
      <p:pic>
        <p:nvPicPr>
          <p:cNvPr id="2097161" name="图片 6"/>
          <p:cNvPicPr>
            <a:picLocks noChangeAspect="1"/>
          </p:cNvPicPr>
          <p:nvPr/>
        </p:nvPicPr>
        <p:blipFill>
          <a:blip xmlns:r="http://schemas.openxmlformats.org/officeDocument/2006/relationships" r:embed="rId1" cstate="email"/>
          <a:stretch>
            <a:fillRect/>
          </a:stretch>
        </p:blipFill>
        <p:spPr>
          <a:xfrm>
            <a:off x="738909" y="1910726"/>
            <a:ext cx="5297116" cy="3972837"/>
          </a:xfrm>
          <a:prstGeom prst="rect"/>
        </p:spPr>
      </p:pic>
      <p:sp>
        <p:nvSpPr>
          <p:cNvPr id="1048644" name="矩形 2"/>
          <p:cNvSpPr/>
          <p:nvPr/>
        </p:nvSpPr>
        <p:spPr>
          <a:xfrm>
            <a:off x="6412779" y="1595639"/>
            <a:ext cx="4957186" cy="4282440"/>
          </a:xfrm>
          <a:prstGeom prst="rect"/>
        </p:spPr>
        <p:txBody>
          <a:bodyPr wrap="square">
            <a:spAutoFit/>
          </a:bodyPr>
          <a:p>
            <a:pPr algn="just">
              <a:lnSpc>
                <a:spcPct val="150000"/>
              </a:lnSpc>
            </a:pPr>
            <a:r>
              <a:rPr altLang="en-US" dirty="0" sz="900" lang="zh-CN">
                <a:sym typeface="+mn-ea"/>
              </a:rPr>
              <a:t>辛亥革命之期，军阀割据，纷争不断，唐佰腐创始人的祖辈从云南石屏躲避至巴蜀之地的宜宾，因天险山峻，四川成为难得的一方净土。为了维持生计，其祖辈开了一家小小的豆腐店，每天起早贪黑磨豆腐送到村里的每家每户。凌晨五点爬到山上泉眼处挑下一桶桶的泉水，此刻的泉水尽收日月精华，清冽甘甜。每一颗大豆精挑细选，必须大小均衡无杂质，磨出来的豆腐才能保证嫩滑。包浆豆腐的时间、火候必须严格到秒，需要老道的经验和炉火纯青的技术，老嫩只在毫厘之间，老了便会影响口感，只能扔掉。坚守、汗水、传承、执着交织着这个店铺。</a:t>
            </a:r>
          </a:p>
          <a:p>
            <a:pPr algn="just">
              <a:lnSpc>
                <a:spcPct val="150000"/>
              </a:lnSpc>
            </a:pPr>
            <a:endParaRPr altLang="en-US" dirty="0" sz="900" lang="zh-CN">
              <a:sym typeface="+mn-ea"/>
            </a:endParaRPr>
          </a:p>
          <a:p>
            <a:pPr algn="just">
              <a:lnSpc>
                <a:spcPct val="150000"/>
              </a:lnSpc>
            </a:pPr>
            <a:r>
              <a:rPr altLang="en-US" dirty="0" sz="900" lang="zh-CN">
                <a:sym typeface="+mn-ea"/>
              </a:rPr>
              <a:t>传承第五代，唐佰腐创始人的祖辈一步一个脚印做事的行为影响着唐佰腐创始人的一生，他从小跟着父亲祖辈踏踏实实的继承这门手艺，只为给每一位顾客带来地道的中国味道。</a:t>
            </a:r>
          </a:p>
          <a:p>
            <a:pPr algn="just">
              <a:lnSpc>
                <a:spcPct val="150000"/>
              </a:lnSpc>
            </a:pPr>
            <a:endParaRPr altLang="en-US" dirty="0" sz="900" lang="zh-CN">
              <a:sym typeface="+mn-ea"/>
            </a:endParaRPr>
          </a:p>
          <a:p>
            <a:pPr algn="just">
              <a:lnSpc>
                <a:spcPct val="150000"/>
              </a:lnSpc>
            </a:pPr>
            <a:r>
              <a:rPr altLang="en-US" dirty="0" sz="900" lang="zh-CN">
                <a:sym typeface="+mn-ea"/>
              </a:rPr>
              <a:t>唐佰腐品牌源于80后的第五代继承人对周星驰饰演的风流倜傥的唐伯虎喜爱，以</a:t>
            </a:r>
            <a:r>
              <a:rPr altLang="zh-CN" dirty="0" sz="900" lang="en-US">
                <a:sym typeface="+mn-ea"/>
              </a:rPr>
              <a:t>80</a:t>
            </a:r>
            <a:r>
              <a:rPr altLang="en-US" dirty="0" sz="900" lang="zh-CN">
                <a:sym typeface="+mn-ea"/>
              </a:rPr>
              <a:t>、</a:t>
            </a:r>
            <a:r>
              <a:rPr altLang="zh-CN" dirty="0" sz="900" lang="en-US">
                <a:sym typeface="+mn-ea"/>
              </a:rPr>
              <a:t>90</a:t>
            </a:r>
            <a:r>
              <a:rPr altLang="en-US" dirty="0" sz="900" lang="zh-CN">
                <a:sym typeface="+mn-ea"/>
              </a:rPr>
              <a:t>后共同认知的“唐佰腐”为名开创了中国爆浆豆腐产品和品牌。领导了以爆浆豆腐为核心的中国豆制素食产品的品牌新革命，“唐佰腐”在保留祖辈工艺的同时，融入了互联网时代的文化：为了避免出现“一群60、70后，模仿着80后的语气，把话讲给90后、00后听”的伪创新，伪颠覆，用自我革命的方式，跳出行业看行业，回到用户的角度去思考。高薪聘请国内专业营销顾问团队，建立了一支平均年龄25岁的运营队伍，尊重团队的个性，让团队成员把自我的个性发挥到极致。除了强调产品的特色外，更把传统行业定义的消费者用互联网的方式定义为用户，利用互联网让生产贴近用户，与传统生产型企业不同的是，“唐佰腐”满足用户的不仅仅是口味的挑剔，也希望传达与用户匹配的品牌文化。</a:t>
            </a:r>
          </a:p>
          <a:p>
            <a:pPr algn="just">
              <a:lnSpc>
                <a:spcPct val="150000"/>
              </a:lnSpc>
            </a:pPr>
            <a:endParaRPr altLang="en-US" dirty="0" sz="900" lang="zh-CN">
              <a:sym typeface="+mn-ea"/>
            </a:endParaRPr>
          </a:p>
          <a:p>
            <a:pPr algn="just">
              <a:lnSpc>
                <a:spcPct val="150000"/>
              </a:lnSpc>
            </a:pPr>
            <a:r>
              <a:rPr altLang="en-US" dirty="0" sz="900" lang="zh-CN">
                <a:sym typeface="+mn-ea"/>
              </a:rPr>
              <a:t>以深度沟通的方式吸引用户，以品质口感留住用户。“唐佰腐”卖的不仅仅是豆制休闲美食，更是里嫩外酥予人以情绪化的感官。</a:t>
            </a:r>
          </a:p>
        </p:txBody>
      </p:sp>
    </p:spTree>
    <p:custDataLst>
      <p:tags r:id="rId2"/>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78" name=""/>
        <p:cNvGrpSpPr/>
        <p:nvPr/>
      </p:nvGrpSpPr>
      <p:grpSpPr>
        <a:xfrm>
          <a:off x="0" y="0"/>
          <a:ext cx="0" cy="0"/>
          <a:chOff x="0" y="0"/>
          <a:chExt cx="0" cy="0"/>
        </a:xfrm>
      </p:grpSpPr>
      <p:sp>
        <p:nvSpPr>
          <p:cNvPr id="1048645" name="标题 1"/>
          <p:cNvSpPr>
            <a:spLocks noGrp="1"/>
          </p:cNvSpPr>
          <p:nvPr>
            <p:ph type="title"/>
          </p:nvPr>
        </p:nvSpPr>
        <p:spPr/>
        <p:txBody>
          <a:bodyPr/>
          <a:p>
            <a:r>
              <a:rPr altLang="en-US" dirty="0" lang="zh-CN">
                <a:solidFill>
                  <a:schemeClr val="tx1"/>
                </a:solidFill>
              </a:rPr>
              <a:t>品牌定位</a:t>
            </a:r>
          </a:p>
        </p:txBody>
      </p:sp>
      <p:sp>
        <p:nvSpPr>
          <p:cNvPr id="1048646" name="文本框 2"/>
          <p:cNvSpPr txBox="1"/>
          <p:nvPr/>
        </p:nvSpPr>
        <p:spPr>
          <a:xfrm>
            <a:off x="1693066" y="1976582"/>
            <a:ext cx="8802255" cy="1361439"/>
          </a:xfrm>
          <a:prstGeom prst="rect"/>
          <a:noFill/>
        </p:spPr>
        <p:txBody>
          <a:bodyPr rtlCol="0" wrap="square">
            <a:spAutoFit/>
          </a:bodyPr>
          <a:p>
            <a:pPr algn="ctr">
              <a:lnSpc>
                <a:spcPct val="150000"/>
              </a:lnSpc>
            </a:pPr>
            <a:r>
              <a:rPr altLang="en-US" dirty="0" sz="2800" lang="zh-CN">
                <a:solidFill>
                  <a:schemeClr val="accent1"/>
                </a:solidFill>
              </a:rPr>
              <a:t>唐佰腐是一家以传承百年技艺为主要优势</a:t>
            </a:r>
            <a:endParaRPr altLang="zh-CN" dirty="0" sz="2800" lang="en-US">
              <a:solidFill>
                <a:schemeClr val="accent1"/>
              </a:solidFill>
            </a:endParaRPr>
          </a:p>
          <a:p>
            <a:pPr algn="ctr">
              <a:lnSpc>
                <a:spcPct val="150000"/>
              </a:lnSpc>
            </a:pPr>
            <a:r>
              <a:rPr altLang="en-US" dirty="0" sz="2800" lang="zh-CN">
                <a:solidFill>
                  <a:schemeClr val="accent1"/>
                </a:solidFill>
              </a:rPr>
              <a:t>专业专注打造绿色营养豆腐制品的行业领导者</a:t>
            </a:r>
          </a:p>
        </p:txBody>
      </p:sp>
      <p:pic>
        <p:nvPicPr>
          <p:cNvPr id="2097162" name="图片 8"/>
          <p:cNvPicPr>
            <a:picLocks noChangeAspect="1"/>
          </p:cNvPicPr>
          <p:nvPr/>
        </p:nvPicPr>
        <p:blipFill rotWithShape="1">
          <a:blip xmlns:r="http://schemas.openxmlformats.org/officeDocument/2006/relationships" r:embed="rId1" cstate="email"/>
          <a:srcRect l="-15"/>
          <a:stretch>
            <a:fillRect/>
          </a:stretch>
        </p:blipFill>
        <p:spPr>
          <a:xfrm>
            <a:off x="0" y="3689928"/>
            <a:ext cx="12188389" cy="3168072"/>
          </a:xfrm>
          <a:prstGeom prst="rect"/>
        </p:spPr>
      </p:pic>
    </p:spTree>
    <p:custDataLst>
      <p:tags r:id="rId2"/>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79" name=""/>
        <p:cNvGrpSpPr/>
        <p:nvPr/>
      </p:nvGrpSpPr>
      <p:grpSpPr>
        <a:xfrm>
          <a:off x="0" y="0"/>
          <a:ext cx="0" cy="0"/>
          <a:chOff x="0" y="0"/>
          <a:chExt cx="0" cy="0"/>
        </a:xfrm>
      </p:grpSpPr>
      <p:sp>
        <p:nvSpPr>
          <p:cNvPr id="1048647" name="标题 1"/>
          <p:cNvSpPr>
            <a:spLocks noGrp="1"/>
          </p:cNvSpPr>
          <p:nvPr>
            <p:ph type="title"/>
          </p:nvPr>
        </p:nvSpPr>
        <p:spPr/>
        <p:txBody>
          <a:bodyPr/>
          <a:p>
            <a:r>
              <a:rPr altLang="en-US" dirty="0" lang="zh-CN">
                <a:solidFill>
                  <a:schemeClr val="tx1"/>
                </a:solidFill>
              </a:rPr>
              <a:t>产品优势</a:t>
            </a:r>
          </a:p>
        </p:txBody>
      </p:sp>
      <p:sp>
        <p:nvSpPr>
          <p:cNvPr id="1048648" name="flood_106063"/>
          <p:cNvSpPr>
            <a:spLocks noChangeAspect="1"/>
          </p:cNvSpPr>
          <p:nvPr/>
        </p:nvSpPr>
        <p:spPr bwMode="auto">
          <a:xfrm>
            <a:off x="1059515" y="2052001"/>
            <a:ext cx="824677" cy="609685"/>
          </a:xfrm>
          <a:custGeom>
            <a:avLst/>
            <a:gdLst>
              <a:gd name="connsiteX0" fmla="*/ 207984 w 600328"/>
              <a:gd name="connsiteY0" fmla="*/ 343728 h 443824"/>
              <a:gd name="connsiteX1" fmla="*/ 228398 w 600328"/>
              <a:gd name="connsiteY1" fmla="*/ 355449 h 443824"/>
              <a:gd name="connsiteX2" fmla="*/ 300200 w 600328"/>
              <a:gd name="connsiteY2" fmla="*/ 396941 h 443824"/>
              <a:gd name="connsiteX3" fmla="*/ 372001 w 600328"/>
              <a:gd name="connsiteY3" fmla="*/ 355449 h 443824"/>
              <a:gd name="connsiteX4" fmla="*/ 392415 w 600328"/>
              <a:gd name="connsiteY4" fmla="*/ 343728 h 443824"/>
              <a:gd name="connsiteX5" fmla="*/ 412829 w 600328"/>
              <a:gd name="connsiteY5" fmla="*/ 355449 h 443824"/>
              <a:gd name="connsiteX6" fmla="*/ 484630 w 600328"/>
              <a:gd name="connsiteY6" fmla="*/ 396941 h 443824"/>
              <a:gd name="connsiteX7" fmla="*/ 556432 w 600328"/>
              <a:gd name="connsiteY7" fmla="*/ 355449 h 443824"/>
              <a:gd name="connsiteX8" fmla="*/ 588578 w 600328"/>
              <a:gd name="connsiteY8" fmla="*/ 346776 h 443824"/>
              <a:gd name="connsiteX9" fmla="*/ 597260 w 600328"/>
              <a:gd name="connsiteY9" fmla="*/ 378891 h 443824"/>
              <a:gd name="connsiteX10" fmla="*/ 484630 w 600328"/>
              <a:gd name="connsiteY10" fmla="*/ 443824 h 443824"/>
              <a:gd name="connsiteX11" fmla="*/ 392415 w 600328"/>
              <a:gd name="connsiteY11" fmla="*/ 405380 h 443824"/>
              <a:gd name="connsiteX12" fmla="*/ 300200 w 600328"/>
              <a:gd name="connsiteY12" fmla="*/ 443824 h 443824"/>
              <a:gd name="connsiteX13" fmla="*/ 207984 w 600328"/>
              <a:gd name="connsiteY13" fmla="*/ 405380 h 443824"/>
              <a:gd name="connsiteX14" fmla="*/ 115769 w 600328"/>
              <a:gd name="connsiteY14" fmla="*/ 443824 h 443824"/>
              <a:gd name="connsiteX15" fmla="*/ 3139 w 600328"/>
              <a:gd name="connsiteY15" fmla="*/ 378891 h 443824"/>
              <a:gd name="connsiteX16" fmla="*/ 11821 w 600328"/>
              <a:gd name="connsiteY16" fmla="*/ 346776 h 443824"/>
              <a:gd name="connsiteX17" fmla="*/ 43968 w 600328"/>
              <a:gd name="connsiteY17" fmla="*/ 355449 h 443824"/>
              <a:gd name="connsiteX18" fmla="*/ 115769 w 600328"/>
              <a:gd name="connsiteY18" fmla="*/ 396941 h 443824"/>
              <a:gd name="connsiteX19" fmla="*/ 187570 w 600328"/>
              <a:gd name="connsiteY19" fmla="*/ 355449 h 443824"/>
              <a:gd name="connsiteX20" fmla="*/ 207984 w 600328"/>
              <a:gd name="connsiteY20" fmla="*/ 343728 h 443824"/>
              <a:gd name="connsiteX21" fmla="*/ 207984 w 600328"/>
              <a:gd name="connsiteY21" fmla="*/ 171993 h 443824"/>
              <a:gd name="connsiteX22" fmla="*/ 228398 w 600328"/>
              <a:gd name="connsiteY22" fmla="*/ 183479 h 443824"/>
              <a:gd name="connsiteX23" fmla="*/ 300200 w 600328"/>
              <a:gd name="connsiteY23" fmla="*/ 224971 h 443824"/>
              <a:gd name="connsiteX24" fmla="*/ 372001 w 600328"/>
              <a:gd name="connsiteY24" fmla="*/ 183714 h 443824"/>
              <a:gd name="connsiteX25" fmla="*/ 392415 w 600328"/>
              <a:gd name="connsiteY25" fmla="*/ 171993 h 443824"/>
              <a:gd name="connsiteX26" fmla="*/ 412829 w 600328"/>
              <a:gd name="connsiteY26" fmla="*/ 183479 h 443824"/>
              <a:gd name="connsiteX27" fmla="*/ 484630 w 600328"/>
              <a:gd name="connsiteY27" fmla="*/ 224971 h 443824"/>
              <a:gd name="connsiteX28" fmla="*/ 556432 w 600328"/>
              <a:gd name="connsiteY28" fmla="*/ 183479 h 443824"/>
              <a:gd name="connsiteX29" fmla="*/ 588578 w 600328"/>
              <a:gd name="connsiteY29" fmla="*/ 175040 h 443824"/>
              <a:gd name="connsiteX30" fmla="*/ 597260 w 600328"/>
              <a:gd name="connsiteY30" fmla="*/ 207156 h 443824"/>
              <a:gd name="connsiteX31" fmla="*/ 484630 w 600328"/>
              <a:gd name="connsiteY31" fmla="*/ 271855 h 443824"/>
              <a:gd name="connsiteX32" fmla="*/ 392415 w 600328"/>
              <a:gd name="connsiteY32" fmla="*/ 233645 h 443824"/>
              <a:gd name="connsiteX33" fmla="*/ 300200 w 600328"/>
              <a:gd name="connsiteY33" fmla="*/ 271855 h 443824"/>
              <a:gd name="connsiteX34" fmla="*/ 207984 w 600328"/>
              <a:gd name="connsiteY34" fmla="*/ 233645 h 443824"/>
              <a:gd name="connsiteX35" fmla="*/ 115769 w 600328"/>
              <a:gd name="connsiteY35" fmla="*/ 271855 h 443824"/>
              <a:gd name="connsiteX36" fmla="*/ 3139 w 600328"/>
              <a:gd name="connsiteY36" fmla="*/ 207156 h 443824"/>
              <a:gd name="connsiteX37" fmla="*/ 11821 w 600328"/>
              <a:gd name="connsiteY37" fmla="*/ 175040 h 443824"/>
              <a:gd name="connsiteX38" fmla="*/ 43968 w 600328"/>
              <a:gd name="connsiteY38" fmla="*/ 183479 h 443824"/>
              <a:gd name="connsiteX39" fmla="*/ 115769 w 600328"/>
              <a:gd name="connsiteY39" fmla="*/ 224971 h 443824"/>
              <a:gd name="connsiteX40" fmla="*/ 187570 w 600328"/>
              <a:gd name="connsiteY40" fmla="*/ 183479 h 443824"/>
              <a:gd name="connsiteX41" fmla="*/ 207984 w 600328"/>
              <a:gd name="connsiteY41" fmla="*/ 171993 h 443824"/>
              <a:gd name="connsiteX42" fmla="*/ 207938 w 600328"/>
              <a:gd name="connsiteY42" fmla="*/ 0 h 443824"/>
              <a:gd name="connsiteX43" fmla="*/ 228354 w 600328"/>
              <a:gd name="connsiteY43" fmla="*/ 11713 h 443824"/>
              <a:gd name="connsiteX44" fmla="*/ 300164 w 600328"/>
              <a:gd name="connsiteY44" fmla="*/ 53177 h 443824"/>
              <a:gd name="connsiteX45" fmla="*/ 371974 w 600328"/>
              <a:gd name="connsiteY45" fmla="*/ 11713 h 443824"/>
              <a:gd name="connsiteX46" fmla="*/ 392390 w 600328"/>
              <a:gd name="connsiteY46" fmla="*/ 0 h 443824"/>
              <a:gd name="connsiteX47" fmla="*/ 412807 w 600328"/>
              <a:gd name="connsiteY47" fmla="*/ 11713 h 443824"/>
              <a:gd name="connsiteX48" fmla="*/ 484616 w 600328"/>
              <a:gd name="connsiteY48" fmla="*/ 53177 h 443824"/>
              <a:gd name="connsiteX49" fmla="*/ 556426 w 600328"/>
              <a:gd name="connsiteY49" fmla="*/ 11713 h 443824"/>
              <a:gd name="connsiteX50" fmla="*/ 588576 w 600328"/>
              <a:gd name="connsiteY50" fmla="*/ 3280 h 443824"/>
              <a:gd name="connsiteX51" fmla="*/ 597259 w 600328"/>
              <a:gd name="connsiteY51" fmla="*/ 35139 h 443824"/>
              <a:gd name="connsiteX52" fmla="*/ 484616 w 600328"/>
              <a:gd name="connsiteY52" fmla="*/ 100029 h 443824"/>
              <a:gd name="connsiteX53" fmla="*/ 392390 w 600328"/>
              <a:gd name="connsiteY53" fmla="*/ 61610 h 443824"/>
              <a:gd name="connsiteX54" fmla="*/ 300164 w 600328"/>
              <a:gd name="connsiteY54" fmla="*/ 100029 h 443824"/>
              <a:gd name="connsiteX55" fmla="*/ 207938 w 600328"/>
              <a:gd name="connsiteY55" fmla="*/ 61610 h 443824"/>
              <a:gd name="connsiteX56" fmla="*/ 115712 w 600328"/>
              <a:gd name="connsiteY56" fmla="*/ 100029 h 443824"/>
              <a:gd name="connsiteX57" fmla="*/ 3069 w 600328"/>
              <a:gd name="connsiteY57" fmla="*/ 35139 h 443824"/>
              <a:gd name="connsiteX58" fmla="*/ 11752 w 600328"/>
              <a:gd name="connsiteY58" fmla="*/ 3280 h 443824"/>
              <a:gd name="connsiteX59" fmla="*/ 43902 w 600328"/>
              <a:gd name="connsiteY59" fmla="*/ 11713 h 443824"/>
              <a:gd name="connsiteX60" fmla="*/ 115712 w 600328"/>
              <a:gd name="connsiteY60" fmla="*/ 53177 h 443824"/>
              <a:gd name="connsiteX61" fmla="*/ 187521 w 600328"/>
              <a:gd name="connsiteY61" fmla="*/ 11713 h 443824"/>
              <a:gd name="connsiteX62" fmla="*/ 207938 w 600328"/>
              <a:gd name="connsiteY62" fmla="*/ 0 h 443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600328" h="443824">
                <a:moveTo>
                  <a:pt x="207984" y="343728"/>
                </a:moveTo>
                <a:cubicBezTo>
                  <a:pt x="216431" y="343728"/>
                  <a:pt x="224175" y="348182"/>
                  <a:pt x="228398" y="355449"/>
                </a:cubicBezTo>
                <a:cubicBezTo>
                  <a:pt x="243181" y="381000"/>
                  <a:pt x="270634" y="396941"/>
                  <a:pt x="300200" y="396941"/>
                </a:cubicBezTo>
                <a:cubicBezTo>
                  <a:pt x="329765" y="396941"/>
                  <a:pt x="357218" y="381000"/>
                  <a:pt x="372001" y="355449"/>
                </a:cubicBezTo>
                <a:cubicBezTo>
                  <a:pt x="376224" y="348182"/>
                  <a:pt x="383968" y="343728"/>
                  <a:pt x="392415" y="343728"/>
                </a:cubicBezTo>
                <a:cubicBezTo>
                  <a:pt x="400862" y="343728"/>
                  <a:pt x="408605" y="348182"/>
                  <a:pt x="412829" y="355449"/>
                </a:cubicBezTo>
                <a:cubicBezTo>
                  <a:pt x="427612" y="381000"/>
                  <a:pt x="455065" y="396941"/>
                  <a:pt x="484630" y="396941"/>
                </a:cubicBezTo>
                <a:cubicBezTo>
                  <a:pt x="514195" y="396941"/>
                  <a:pt x="541649" y="381000"/>
                  <a:pt x="556432" y="355449"/>
                </a:cubicBezTo>
                <a:cubicBezTo>
                  <a:pt x="563002" y="344197"/>
                  <a:pt x="577315" y="340446"/>
                  <a:pt x="588578" y="346776"/>
                </a:cubicBezTo>
                <a:cubicBezTo>
                  <a:pt x="599841" y="353339"/>
                  <a:pt x="603595" y="367639"/>
                  <a:pt x="597260" y="378891"/>
                </a:cubicBezTo>
                <a:cubicBezTo>
                  <a:pt x="574030" y="418976"/>
                  <a:pt x="530855" y="443824"/>
                  <a:pt x="484630" y="443824"/>
                </a:cubicBezTo>
                <a:cubicBezTo>
                  <a:pt x="449668" y="443824"/>
                  <a:pt x="416583" y="429525"/>
                  <a:pt x="392415" y="405380"/>
                </a:cubicBezTo>
                <a:cubicBezTo>
                  <a:pt x="368247" y="429525"/>
                  <a:pt x="335162" y="443824"/>
                  <a:pt x="300200" y="443824"/>
                </a:cubicBezTo>
                <a:cubicBezTo>
                  <a:pt x="265238" y="443824"/>
                  <a:pt x="232153" y="429525"/>
                  <a:pt x="207984" y="405380"/>
                </a:cubicBezTo>
                <a:cubicBezTo>
                  <a:pt x="183816" y="429525"/>
                  <a:pt x="150731" y="443824"/>
                  <a:pt x="115769" y="443824"/>
                </a:cubicBezTo>
                <a:cubicBezTo>
                  <a:pt x="69544" y="443824"/>
                  <a:pt x="26369" y="418976"/>
                  <a:pt x="3139" y="378891"/>
                </a:cubicBezTo>
                <a:cubicBezTo>
                  <a:pt x="-3196" y="367639"/>
                  <a:pt x="558" y="353339"/>
                  <a:pt x="11821" y="346776"/>
                </a:cubicBezTo>
                <a:cubicBezTo>
                  <a:pt x="23084" y="340446"/>
                  <a:pt x="37398" y="344197"/>
                  <a:pt x="43968" y="355449"/>
                </a:cubicBezTo>
                <a:cubicBezTo>
                  <a:pt x="58750" y="381000"/>
                  <a:pt x="86204" y="396941"/>
                  <a:pt x="115769" y="396941"/>
                </a:cubicBezTo>
                <a:cubicBezTo>
                  <a:pt x="145334" y="396941"/>
                  <a:pt x="172788" y="381000"/>
                  <a:pt x="187570" y="355449"/>
                </a:cubicBezTo>
                <a:cubicBezTo>
                  <a:pt x="191794" y="348182"/>
                  <a:pt x="199537" y="343728"/>
                  <a:pt x="207984" y="343728"/>
                </a:cubicBezTo>
                <a:close/>
                <a:moveTo>
                  <a:pt x="207984" y="171993"/>
                </a:moveTo>
                <a:cubicBezTo>
                  <a:pt x="216431" y="171993"/>
                  <a:pt x="224175" y="176447"/>
                  <a:pt x="228398" y="183479"/>
                </a:cubicBezTo>
                <a:cubicBezTo>
                  <a:pt x="243181" y="209265"/>
                  <a:pt x="270634" y="224971"/>
                  <a:pt x="300200" y="224971"/>
                </a:cubicBezTo>
                <a:cubicBezTo>
                  <a:pt x="329765" y="224971"/>
                  <a:pt x="357218" y="209265"/>
                  <a:pt x="372001" y="183714"/>
                </a:cubicBezTo>
                <a:cubicBezTo>
                  <a:pt x="376224" y="176447"/>
                  <a:pt x="383968" y="171993"/>
                  <a:pt x="392415" y="171993"/>
                </a:cubicBezTo>
                <a:cubicBezTo>
                  <a:pt x="400862" y="171993"/>
                  <a:pt x="408605" y="176447"/>
                  <a:pt x="412829" y="183479"/>
                </a:cubicBezTo>
                <a:cubicBezTo>
                  <a:pt x="427612" y="209265"/>
                  <a:pt x="455065" y="224971"/>
                  <a:pt x="484630" y="224971"/>
                </a:cubicBezTo>
                <a:cubicBezTo>
                  <a:pt x="514195" y="224971"/>
                  <a:pt x="541649" y="209265"/>
                  <a:pt x="556432" y="183479"/>
                </a:cubicBezTo>
                <a:cubicBezTo>
                  <a:pt x="563002" y="172462"/>
                  <a:pt x="577315" y="168477"/>
                  <a:pt x="588578" y="175040"/>
                </a:cubicBezTo>
                <a:cubicBezTo>
                  <a:pt x="599841" y="181604"/>
                  <a:pt x="603595" y="195904"/>
                  <a:pt x="597260" y="207156"/>
                </a:cubicBezTo>
                <a:cubicBezTo>
                  <a:pt x="574030" y="247007"/>
                  <a:pt x="530855" y="271855"/>
                  <a:pt x="484630" y="271855"/>
                </a:cubicBezTo>
                <a:cubicBezTo>
                  <a:pt x="449668" y="271855"/>
                  <a:pt x="416583" y="257790"/>
                  <a:pt x="392415" y="233645"/>
                </a:cubicBezTo>
                <a:cubicBezTo>
                  <a:pt x="368247" y="257790"/>
                  <a:pt x="335162" y="271855"/>
                  <a:pt x="300200" y="271855"/>
                </a:cubicBezTo>
                <a:cubicBezTo>
                  <a:pt x="265238" y="271855"/>
                  <a:pt x="232153" y="257790"/>
                  <a:pt x="207984" y="233645"/>
                </a:cubicBezTo>
                <a:cubicBezTo>
                  <a:pt x="183816" y="257790"/>
                  <a:pt x="150731" y="271855"/>
                  <a:pt x="115769" y="271855"/>
                </a:cubicBezTo>
                <a:cubicBezTo>
                  <a:pt x="69544" y="271855"/>
                  <a:pt x="26369" y="247007"/>
                  <a:pt x="3139" y="207156"/>
                </a:cubicBezTo>
                <a:cubicBezTo>
                  <a:pt x="-3196" y="195904"/>
                  <a:pt x="558" y="181604"/>
                  <a:pt x="11821" y="175040"/>
                </a:cubicBezTo>
                <a:cubicBezTo>
                  <a:pt x="23084" y="168477"/>
                  <a:pt x="37398" y="172462"/>
                  <a:pt x="43968" y="183479"/>
                </a:cubicBezTo>
                <a:cubicBezTo>
                  <a:pt x="58750" y="209265"/>
                  <a:pt x="86204" y="224971"/>
                  <a:pt x="115769" y="224971"/>
                </a:cubicBezTo>
                <a:cubicBezTo>
                  <a:pt x="145334" y="224971"/>
                  <a:pt x="172788" y="209265"/>
                  <a:pt x="187570" y="183479"/>
                </a:cubicBezTo>
                <a:cubicBezTo>
                  <a:pt x="191794" y="176447"/>
                  <a:pt x="199537" y="171993"/>
                  <a:pt x="207984" y="171993"/>
                </a:cubicBezTo>
                <a:close/>
                <a:moveTo>
                  <a:pt x="207938" y="0"/>
                </a:moveTo>
                <a:cubicBezTo>
                  <a:pt x="216386" y="0"/>
                  <a:pt x="224130" y="4451"/>
                  <a:pt x="228354" y="11713"/>
                </a:cubicBezTo>
                <a:cubicBezTo>
                  <a:pt x="243139" y="37247"/>
                  <a:pt x="270595" y="53177"/>
                  <a:pt x="300164" y="53177"/>
                </a:cubicBezTo>
                <a:cubicBezTo>
                  <a:pt x="329733" y="53177"/>
                  <a:pt x="357189" y="37247"/>
                  <a:pt x="371974" y="11713"/>
                </a:cubicBezTo>
                <a:cubicBezTo>
                  <a:pt x="376198" y="4451"/>
                  <a:pt x="383942" y="0"/>
                  <a:pt x="392390" y="0"/>
                </a:cubicBezTo>
                <a:cubicBezTo>
                  <a:pt x="400838" y="0"/>
                  <a:pt x="408583" y="4451"/>
                  <a:pt x="412807" y="11713"/>
                </a:cubicBezTo>
                <a:cubicBezTo>
                  <a:pt x="427591" y="37247"/>
                  <a:pt x="455048" y="53177"/>
                  <a:pt x="484616" y="53177"/>
                </a:cubicBezTo>
                <a:cubicBezTo>
                  <a:pt x="514185" y="53177"/>
                  <a:pt x="541642" y="37247"/>
                  <a:pt x="556426" y="11713"/>
                </a:cubicBezTo>
                <a:cubicBezTo>
                  <a:pt x="562997" y="469"/>
                  <a:pt x="577312" y="-3279"/>
                  <a:pt x="588576" y="3280"/>
                </a:cubicBezTo>
                <a:cubicBezTo>
                  <a:pt x="599840" y="9605"/>
                  <a:pt x="603595" y="23895"/>
                  <a:pt x="597259" y="35139"/>
                </a:cubicBezTo>
                <a:cubicBezTo>
                  <a:pt x="574026" y="75197"/>
                  <a:pt x="530847" y="100029"/>
                  <a:pt x="484616" y="100029"/>
                </a:cubicBezTo>
                <a:cubicBezTo>
                  <a:pt x="449650" y="100029"/>
                  <a:pt x="416561" y="85973"/>
                  <a:pt x="392390" y="61610"/>
                </a:cubicBezTo>
                <a:cubicBezTo>
                  <a:pt x="368219" y="85973"/>
                  <a:pt x="335130" y="100029"/>
                  <a:pt x="300164" y="100029"/>
                </a:cubicBezTo>
                <a:cubicBezTo>
                  <a:pt x="265198" y="100029"/>
                  <a:pt x="232109" y="85973"/>
                  <a:pt x="207938" y="61610"/>
                </a:cubicBezTo>
                <a:cubicBezTo>
                  <a:pt x="183767" y="85973"/>
                  <a:pt x="150678" y="100029"/>
                  <a:pt x="115712" y="100029"/>
                </a:cubicBezTo>
                <a:cubicBezTo>
                  <a:pt x="69481" y="100029"/>
                  <a:pt x="26302" y="75197"/>
                  <a:pt x="3069" y="35139"/>
                </a:cubicBezTo>
                <a:cubicBezTo>
                  <a:pt x="-3267" y="23895"/>
                  <a:pt x="488" y="9605"/>
                  <a:pt x="11752" y="3280"/>
                </a:cubicBezTo>
                <a:cubicBezTo>
                  <a:pt x="23016" y="-3279"/>
                  <a:pt x="37331" y="469"/>
                  <a:pt x="43902" y="11713"/>
                </a:cubicBezTo>
                <a:cubicBezTo>
                  <a:pt x="58686" y="37247"/>
                  <a:pt x="86143" y="53177"/>
                  <a:pt x="115712" y="53177"/>
                </a:cubicBezTo>
                <a:cubicBezTo>
                  <a:pt x="145280" y="53177"/>
                  <a:pt x="172737" y="37247"/>
                  <a:pt x="187521" y="11713"/>
                </a:cubicBezTo>
                <a:cubicBezTo>
                  <a:pt x="191746" y="4451"/>
                  <a:pt x="199490" y="0"/>
                  <a:pt x="207938" y="0"/>
                </a:cubicBezTo>
                <a:close/>
              </a:path>
            </a:pathLst>
          </a:custGeom>
          <a:solidFill>
            <a:schemeClr val="accent1"/>
          </a:solidFill>
          <a:ln>
            <a:noFill/>
          </a:ln>
        </p:spPr>
      </p:sp>
      <p:sp>
        <p:nvSpPr>
          <p:cNvPr id="1048649" name="文本框 3"/>
          <p:cNvSpPr txBox="1"/>
          <p:nvPr/>
        </p:nvSpPr>
        <p:spPr>
          <a:xfrm>
            <a:off x="1137178" y="2807980"/>
            <a:ext cx="669349" cy="369332"/>
          </a:xfrm>
          <a:prstGeom prst="rect"/>
          <a:noFill/>
        </p:spPr>
        <p:txBody>
          <a:bodyPr rtlCol="0" wrap="square">
            <a:spAutoFit/>
          </a:bodyPr>
          <a:p>
            <a:pPr algn="ctr"/>
            <a:r>
              <a:rPr altLang="en-US" dirty="0" lang="zh-CN"/>
              <a:t>水源</a:t>
            </a:r>
          </a:p>
        </p:txBody>
      </p:sp>
      <p:sp>
        <p:nvSpPr>
          <p:cNvPr id="1048650" name="coffee-bean_63156"/>
          <p:cNvSpPr>
            <a:spLocks noChangeAspect="1"/>
          </p:cNvSpPr>
          <p:nvPr/>
        </p:nvSpPr>
        <p:spPr bwMode="auto">
          <a:xfrm>
            <a:off x="2920634" y="2052001"/>
            <a:ext cx="718309" cy="609685"/>
          </a:xfrm>
          <a:custGeom>
            <a:avLst/>
            <a:gdLst>
              <a:gd name="T0" fmla="*/ 6520 w 7507"/>
              <a:gd name="T1" fmla="*/ 2293 h 6381"/>
              <a:gd name="T2" fmla="*/ 1232 w 7507"/>
              <a:gd name="T3" fmla="*/ 368 h 6381"/>
              <a:gd name="T4" fmla="*/ 1086 w 7507"/>
              <a:gd name="T5" fmla="*/ 572 h 6381"/>
              <a:gd name="T6" fmla="*/ 1656 w 7507"/>
              <a:gd name="T7" fmla="*/ 3836 h 6381"/>
              <a:gd name="T8" fmla="*/ 5778 w 7507"/>
              <a:gd name="T9" fmla="*/ 6014 h 6381"/>
              <a:gd name="T10" fmla="*/ 7271 w 7507"/>
              <a:gd name="T11" fmla="*/ 4440 h 6381"/>
              <a:gd name="T12" fmla="*/ 6520 w 7507"/>
              <a:gd name="T13" fmla="*/ 2293 h 6381"/>
              <a:gd name="T14" fmla="*/ 1224 w 7507"/>
              <a:gd name="T15" fmla="*/ 922 h 6381"/>
              <a:gd name="T16" fmla="*/ 1274 w 7507"/>
              <a:gd name="T17" fmla="*/ 792 h 6381"/>
              <a:gd name="T18" fmla="*/ 6455 w 7507"/>
              <a:gd name="T19" fmla="*/ 4806 h 6381"/>
              <a:gd name="T20" fmla="*/ 6512 w 7507"/>
              <a:gd name="T21" fmla="*/ 4814 h 6381"/>
              <a:gd name="T22" fmla="*/ 6512 w 7507"/>
              <a:gd name="T23" fmla="*/ 4864 h 6381"/>
              <a:gd name="T24" fmla="*/ 1224 w 7507"/>
              <a:gd name="T25" fmla="*/ 922 h 6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07" h="6381">
                <a:moveTo>
                  <a:pt x="6520" y="2293"/>
                </a:moveTo>
                <a:cubicBezTo>
                  <a:pt x="5346" y="1028"/>
                  <a:pt x="2979" y="0"/>
                  <a:pt x="1232" y="368"/>
                </a:cubicBezTo>
                <a:cubicBezTo>
                  <a:pt x="1118" y="392"/>
                  <a:pt x="1070" y="482"/>
                  <a:pt x="1086" y="572"/>
                </a:cubicBezTo>
                <a:cubicBezTo>
                  <a:pt x="0" y="1168"/>
                  <a:pt x="1200" y="3232"/>
                  <a:pt x="1656" y="3836"/>
                </a:cubicBezTo>
                <a:cubicBezTo>
                  <a:pt x="2554" y="5036"/>
                  <a:pt x="4162" y="6381"/>
                  <a:pt x="5778" y="6014"/>
                </a:cubicBezTo>
                <a:cubicBezTo>
                  <a:pt x="6520" y="5842"/>
                  <a:pt x="7067" y="5141"/>
                  <a:pt x="7271" y="4440"/>
                </a:cubicBezTo>
                <a:cubicBezTo>
                  <a:pt x="7507" y="3640"/>
                  <a:pt x="7042" y="2857"/>
                  <a:pt x="6520" y="2293"/>
                </a:cubicBezTo>
                <a:close/>
                <a:moveTo>
                  <a:pt x="1224" y="922"/>
                </a:moveTo>
                <a:cubicBezTo>
                  <a:pt x="1240" y="881"/>
                  <a:pt x="1256" y="841"/>
                  <a:pt x="1274" y="792"/>
                </a:cubicBezTo>
                <a:cubicBezTo>
                  <a:pt x="2326" y="2685"/>
                  <a:pt x="4431" y="4153"/>
                  <a:pt x="6455" y="4806"/>
                </a:cubicBezTo>
                <a:cubicBezTo>
                  <a:pt x="6479" y="4814"/>
                  <a:pt x="6496" y="4814"/>
                  <a:pt x="6512" y="4814"/>
                </a:cubicBezTo>
                <a:lnTo>
                  <a:pt x="6512" y="4864"/>
                </a:lnTo>
                <a:cubicBezTo>
                  <a:pt x="4267" y="4610"/>
                  <a:pt x="2268" y="2857"/>
                  <a:pt x="1224" y="922"/>
                </a:cubicBezTo>
                <a:close/>
              </a:path>
            </a:pathLst>
          </a:custGeom>
          <a:solidFill>
            <a:schemeClr val="accent1"/>
          </a:solidFill>
          <a:ln>
            <a:noFill/>
          </a:ln>
        </p:spPr>
      </p:sp>
      <p:sp>
        <p:nvSpPr>
          <p:cNvPr id="1048651" name="tool-box_53103"/>
          <p:cNvSpPr>
            <a:spLocks noChangeAspect="1"/>
          </p:cNvSpPr>
          <p:nvPr/>
        </p:nvSpPr>
        <p:spPr bwMode="auto">
          <a:xfrm>
            <a:off x="6532763" y="2052001"/>
            <a:ext cx="836483" cy="609685"/>
          </a:xfrm>
          <a:custGeom>
            <a:avLst/>
            <a:gdLst>
              <a:gd name="connsiteX0" fmla="*/ 15877 w 607709"/>
              <a:gd name="connsiteY0" fmla="*/ 284237 h 442939"/>
              <a:gd name="connsiteX1" fmla="*/ 19859 w 607709"/>
              <a:gd name="connsiteY1" fmla="*/ 284477 h 442939"/>
              <a:gd name="connsiteX2" fmla="*/ 110774 w 607709"/>
              <a:gd name="connsiteY2" fmla="*/ 284477 h 442939"/>
              <a:gd name="connsiteX3" fmla="*/ 110774 w 607709"/>
              <a:gd name="connsiteY3" fmla="*/ 301482 h 442939"/>
              <a:gd name="connsiteX4" fmla="*/ 118978 w 607709"/>
              <a:gd name="connsiteY4" fmla="*/ 325529 h 442939"/>
              <a:gd name="connsiteX5" fmla="*/ 142726 w 607709"/>
              <a:gd name="connsiteY5" fmla="*/ 337266 h 442939"/>
              <a:gd name="connsiteX6" fmla="*/ 180004 w 607709"/>
              <a:gd name="connsiteY6" fmla="*/ 337266 h 442939"/>
              <a:gd name="connsiteX7" fmla="*/ 203752 w 607709"/>
              <a:gd name="connsiteY7" fmla="*/ 325529 h 442939"/>
              <a:gd name="connsiteX8" fmla="*/ 211956 w 607709"/>
              <a:gd name="connsiteY8" fmla="*/ 301482 h 442939"/>
              <a:gd name="connsiteX9" fmla="*/ 211956 w 607709"/>
              <a:gd name="connsiteY9" fmla="*/ 284477 h 442939"/>
              <a:gd name="connsiteX10" fmla="*/ 395753 w 607709"/>
              <a:gd name="connsiteY10" fmla="*/ 284477 h 442939"/>
              <a:gd name="connsiteX11" fmla="*/ 395753 w 607709"/>
              <a:gd name="connsiteY11" fmla="*/ 301482 h 442939"/>
              <a:gd name="connsiteX12" fmla="*/ 403957 w 607709"/>
              <a:gd name="connsiteY12" fmla="*/ 325529 h 442939"/>
              <a:gd name="connsiteX13" fmla="*/ 427705 w 607709"/>
              <a:gd name="connsiteY13" fmla="*/ 337266 h 442939"/>
              <a:gd name="connsiteX14" fmla="*/ 464935 w 607709"/>
              <a:gd name="connsiteY14" fmla="*/ 337266 h 442939"/>
              <a:gd name="connsiteX15" fmla="*/ 488731 w 607709"/>
              <a:gd name="connsiteY15" fmla="*/ 325529 h 442939"/>
              <a:gd name="connsiteX16" fmla="*/ 496887 w 607709"/>
              <a:gd name="connsiteY16" fmla="*/ 301482 h 442939"/>
              <a:gd name="connsiteX17" fmla="*/ 496887 w 607709"/>
              <a:gd name="connsiteY17" fmla="*/ 284477 h 442939"/>
              <a:gd name="connsiteX18" fmla="*/ 587850 w 607709"/>
              <a:gd name="connsiteY18" fmla="*/ 284477 h 442939"/>
              <a:gd name="connsiteX19" fmla="*/ 591832 w 607709"/>
              <a:gd name="connsiteY19" fmla="*/ 284237 h 442939"/>
              <a:gd name="connsiteX20" fmla="*/ 591832 w 607709"/>
              <a:gd name="connsiteY20" fmla="*/ 423107 h 442939"/>
              <a:gd name="connsiteX21" fmla="*/ 571970 w 607709"/>
              <a:gd name="connsiteY21" fmla="*/ 442939 h 442939"/>
              <a:gd name="connsiteX22" fmla="*/ 35739 w 607709"/>
              <a:gd name="connsiteY22" fmla="*/ 442939 h 442939"/>
              <a:gd name="connsiteX23" fmla="*/ 15877 w 607709"/>
              <a:gd name="connsiteY23" fmla="*/ 423107 h 442939"/>
              <a:gd name="connsiteX24" fmla="*/ 427719 w 607709"/>
              <a:gd name="connsiteY24" fmla="*/ 215718 h 442939"/>
              <a:gd name="connsiteX25" fmla="*/ 464933 w 607709"/>
              <a:gd name="connsiteY25" fmla="*/ 215718 h 442939"/>
              <a:gd name="connsiteX26" fmla="*/ 480903 w 607709"/>
              <a:gd name="connsiteY26" fmla="*/ 235552 h 442939"/>
              <a:gd name="connsiteX27" fmla="*/ 480903 w 607709"/>
              <a:gd name="connsiteY27" fmla="*/ 268560 h 442939"/>
              <a:gd name="connsiteX28" fmla="*/ 480903 w 607709"/>
              <a:gd name="connsiteY28" fmla="*/ 276513 h 442939"/>
              <a:gd name="connsiteX29" fmla="*/ 480903 w 607709"/>
              <a:gd name="connsiteY29" fmla="*/ 284513 h 442939"/>
              <a:gd name="connsiteX30" fmla="*/ 480903 w 607709"/>
              <a:gd name="connsiteY30" fmla="*/ 301521 h 442939"/>
              <a:gd name="connsiteX31" fmla="*/ 464933 w 607709"/>
              <a:gd name="connsiteY31" fmla="*/ 321354 h 442939"/>
              <a:gd name="connsiteX32" fmla="*/ 427719 w 607709"/>
              <a:gd name="connsiteY32" fmla="*/ 321354 h 442939"/>
              <a:gd name="connsiteX33" fmla="*/ 411749 w 607709"/>
              <a:gd name="connsiteY33" fmla="*/ 301521 h 442939"/>
              <a:gd name="connsiteX34" fmla="*/ 411749 w 607709"/>
              <a:gd name="connsiteY34" fmla="*/ 284513 h 442939"/>
              <a:gd name="connsiteX35" fmla="*/ 411749 w 607709"/>
              <a:gd name="connsiteY35" fmla="*/ 276513 h 442939"/>
              <a:gd name="connsiteX36" fmla="*/ 411749 w 607709"/>
              <a:gd name="connsiteY36" fmla="*/ 268560 h 442939"/>
              <a:gd name="connsiteX37" fmla="*/ 411749 w 607709"/>
              <a:gd name="connsiteY37" fmla="*/ 235552 h 442939"/>
              <a:gd name="connsiteX38" fmla="*/ 427719 w 607709"/>
              <a:gd name="connsiteY38" fmla="*/ 215718 h 442939"/>
              <a:gd name="connsiteX39" fmla="*/ 142739 w 607709"/>
              <a:gd name="connsiteY39" fmla="*/ 215718 h 442939"/>
              <a:gd name="connsiteX40" fmla="*/ 180027 w 607709"/>
              <a:gd name="connsiteY40" fmla="*/ 215718 h 442939"/>
              <a:gd name="connsiteX41" fmla="*/ 195960 w 607709"/>
              <a:gd name="connsiteY41" fmla="*/ 235552 h 442939"/>
              <a:gd name="connsiteX42" fmla="*/ 195960 w 607709"/>
              <a:gd name="connsiteY42" fmla="*/ 268560 h 442939"/>
              <a:gd name="connsiteX43" fmla="*/ 195960 w 607709"/>
              <a:gd name="connsiteY43" fmla="*/ 276513 h 442939"/>
              <a:gd name="connsiteX44" fmla="*/ 195960 w 607709"/>
              <a:gd name="connsiteY44" fmla="*/ 284513 h 442939"/>
              <a:gd name="connsiteX45" fmla="*/ 195960 w 607709"/>
              <a:gd name="connsiteY45" fmla="*/ 301521 h 442939"/>
              <a:gd name="connsiteX46" fmla="*/ 180027 w 607709"/>
              <a:gd name="connsiteY46" fmla="*/ 321354 h 442939"/>
              <a:gd name="connsiteX47" fmla="*/ 142739 w 607709"/>
              <a:gd name="connsiteY47" fmla="*/ 321354 h 442939"/>
              <a:gd name="connsiteX48" fmla="*/ 126806 w 607709"/>
              <a:gd name="connsiteY48" fmla="*/ 301521 h 442939"/>
              <a:gd name="connsiteX49" fmla="*/ 126806 w 607709"/>
              <a:gd name="connsiteY49" fmla="*/ 284513 h 442939"/>
              <a:gd name="connsiteX50" fmla="*/ 126806 w 607709"/>
              <a:gd name="connsiteY50" fmla="*/ 276513 h 442939"/>
              <a:gd name="connsiteX51" fmla="*/ 126806 w 607709"/>
              <a:gd name="connsiteY51" fmla="*/ 268560 h 442939"/>
              <a:gd name="connsiteX52" fmla="*/ 126806 w 607709"/>
              <a:gd name="connsiteY52" fmla="*/ 235552 h 442939"/>
              <a:gd name="connsiteX53" fmla="*/ 142739 w 607709"/>
              <a:gd name="connsiteY53" fmla="*/ 215718 h 442939"/>
              <a:gd name="connsiteX54" fmla="*/ 176935 w 607709"/>
              <a:gd name="connsiteY54" fmla="*/ 47620 h 442939"/>
              <a:gd name="connsiteX55" fmla="*/ 176935 w 607709"/>
              <a:gd name="connsiteY55" fmla="*/ 89875 h 442939"/>
              <a:gd name="connsiteX56" fmla="*/ 176935 w 607709"/>
              <a:gd name="connsiteY56" fmla="*/ 97876 h 442939"/>
              <a:gd name="connsiteX57" fmla="*/ 176935 w 607709"/>
              <a:gd name="connsiteY57" fmla="*/ 105876 h 442939"/>
              <a:gd name="connsiteX58" fmla="*/ 430774 w 607709"/>
              <a:gd name="connsiteY58" fmla="*/ 105876 h 442939"/>
              <a:gd name="connsiteX59" fmla="*/ 430774 w 607709"/>
              <a:gd name="connsiteY59" fmla="*/ 97876 h 442939"/>
              <a:gd name="connsiteX60" fmla="*/ 430774 w 607709"/>
              <a:gd name="connsiteY60" fmla="*/ 89875 h 442939"/>
              <a:gd name="connsiteX61" fmla="*/ 430774 w 607709"/>
              <a:gd name="connsiteY61" fmla="*/ 47620 h 442939"/>
              <a:gd name="connsiteX62" fmla="*/ 393881 w 607709"/>
              <a:gd name="connsiteY62" fmla="*/ 64580 h 442939"/>
              <a:gd name="connsiteX63" fmla="*/ 374835 w 607709"/>
              <a:gd name="connsiteY63" fmla="*/ 61034 h 442939"/>
              <a:gd name="connsiteX64" fmla="*/ 352862 w 607709"/>
              <a:gd name="connsiteY64" fmla="*/ 61034 h 442939"/>
              <a:gd name="connsiteX65" fmla="*/ 333863 w 607709"/>
              <a:gd name="connsiteY65" fmla="*/ 64580 h 442939"/>
              <a:gd name="connsiteX66" fmla="*/ 314817 w 607709"/>
              <a:gd name="connsiteY66" fmla="*/ 61034 h 442939"/>
              <a:gd name="connsiteX67" fmla="*/ 292844 w 607709"/>
              <a:gd name="connsiteY67" fmla="*/ 61034 h 442939"/>
              <a:gd name="connsiteX68" fmla="*/ 273846 w 607709"/>
              <a:gd name="connsiteY68" fmla="*/ 64580 h 442939"/>
              <a:gd name="connsiteX69" fmla="*/ 254799 w 607709"/>
              <a:gd name="connsiteY69" fmla="*/ 61034 h 442939"/>
              <a:gd name="connsiteX70" fmla="*/ 232874 w 607709"/>
              <a:gd name="connsiteY70" fmla="*/ 61034 h 442939"/>
              <a:gd name="connsiteX71" fmla="*/ 213828 w 607709"/>
              <a:gd name="connsiteY71" fmla="*/ 64580 h 442939"/>
              <a:gd name="connsiteX72" fmla="*/ 176935 w 607709"/>
              <a:gd name="connsiteY72" fmla="*/ 47620 h 442939"/>
              <a:gd name="connsiteX73" fmla="*/ 178902 w 607709"/>
              <a:gd name="connsiteY73" fmla="*/ 0 h 442939"/>
              <a:gd name="connsiteX74" fmla="*/ 428807 w 607709"/>
              <a:gd name="connsiteY74" fmla="*/ 0 h 442939"/>
              <a:gd name="connsiteX75" fmla="*/ 462726 w 607709"/>
              <a:gd name="connsiteY75" fmla="*/ 33871 h 442939"/>
              <a:gd name="connsiteX76" fmla="*/ 462726 w 607709"/>
              <a:gd name="connsiteY76" fmla="*/ 89875 h 442939"/>
              <a:gd name="connsiteX77" fmla="*/ 462726 w 607709"/>
              <a:gd name="connsiteY77" fmla="*/ 97876 h 442939"/>
              <a:gd name="connsiteX78" fmla="*/ 462726 w 607709"/>
              <a:gd name="connsiteY78" fmla="*/ 105876 h 442939"/>
              <a:gd name="connsiteX79" fmla="*/ 587847 w 607709"/>
              <a:gd name="connsiteY79" fmla="*/ 105876 h 442939"/>
              <a:gd name="connsiteX80" fmla="*/ 607709 w 607709"/>
              <a:gd name="connsiteY80" fmla="*/ 125710 h 442939"/>
              <a:gd name="connsiteX81" fmla="*/ 607709 w 607709"/>
              <a:gd name="connsiteY81" fmla="*/ 248738 h 442939"/>
              <a:gd name="connsiteX82" fmla="*/ 591781 w 607709"/>
              <a:gd name="connsiteY82" fmla="*/ 268141 h 442939"/>
              <a:gd name="connsiteX83" fmla="*/ 587847 w 607709"/>
              <a:gd name="connsiteY83" fmla="*/ 268572 h 442939"/>
              <a:gd name="connsiteX84" fmla="*/ 496885 w 607709"/>
              <a:gd name="connsiteY84" fmla="*/ 268572 h 442939"/>
              <a:gd name="connsiteX85" fmla="*/ 496885 w 607709"/>
              <a:gd name="connsiteY85" fmla="*/ 235564 h 442939"/>
              <a:gd name="connsiteX86" fmla="*/ 488681 w 607709"/>
              <a:gd name="connsiteY86" fmla="*/ 211561 h 442939"/>
              <a:gd name="connsiteX87" fmla="*/ 464933 w 607709"/>
              <a:gd name="connsiteY87" fmla="*/ 199776 h 442939"/>
              <a:gd name="connsiteX88" fmla="*/ 427704 w 607709"/>
              <a:gd name="connsiteY88" fmla="*/ 199776 h 442939"/>
              <a:gd name="connsiteX89" fmla="*/ 403956 w 607709"/>
              <a:gd name="connsiteY89" fmla="*/ 211561 h 442939"/>
              <a:gd name="connsiteX90" fmla="*/ 395752 w 607709"/>
              <a:gd name="connsiteY90" fmla="*/ 235564 h 442939"/>
              <a:gd name="connsiteX91" fmla="*/ 395752 w 607709"/>
              <a:gd name="connsiteY91" fmla="*/ 268572 h 442939"/>
              <a:gd name="connsiteX92" fmla="*/ 211957 w 607709"/>
              <a:gd name="connsiteY92" fmla="*/ 268572 h 442939"/>
              <a:gd name="connsiteX93" fmla="*/ 211957 w 607709"/>
              <a:gd name="connsiteY93" fmla="*/ 235564 h 442939"/>
              <a:gd name="connsiteX94" fmla="*/ 203753 w 607709"/>
              <a:gd name="connsiteY94" fmla="*/ 211561 h 442939"/>
              <a:gd name="connsiteX95" fmla="*/ 180005 w 607709"/>
              <a:gd name="connsiteY95" fmla="*/ 199776 h 442939"/>
              <a:gd name="connsiteX96" fmla="*/ 142728 w 607709"/>
              <a:gd name="connsiteY96" fmla="*/ 199776 h 442939"/>
              <a:gd name="connsiteX97" fmla="*/ 118980 w 607709"/>
              <a:gd name="connsiteY97" fmla="*/ 211561 h 442939"/>
              <a:gd name="connsiteX98" fmla="*/ 110776 w 607709"/>
              <a:gd name="connsiteY98" fmla="*/ 235564 h 442939"/>
              <a:gd name="connsiteX99" fmla="*/ 110776 w 607709"/>
              <a:gd name="connsiteY99" fmla="*/ 268572 h 442939"/>
              <a:gd name="connsiteX100" fmla="*/ 19862 w 607709"/>
              <a:gd name="connsiteY100" fmla="*/ 268572 h 442939"/>
              <a:gd name="connsiteX101" fmla="*/ 15880 w 607709"/>
              <a:gd name="connsiteY101" fmla="*/ 268141 h 442939"/>
              <a:gd name="connsiteX102" fmla="*/ 0 w 607709"/>
              <a:gd name="connsiteY102" fmla="*/ 248738 h 442939"/>
              <a:gd name="connsiteX103" fmla="*/ 0 w 607709"/>
              <a:gd name="connsiteY103" fmla="*/ 125710 h 442939"/>
              <a:gd name="connsiteX104" fmla="*/ 19862 w 607709"/>
              <a:gd name="connsiteY104" fmla="*/ 105876 h 442939"/>
              <a:gd name="connsiteX105" fmla="*/ 144935 w 607709"/>
              <a:gd name="connsiteY105" fmla="*/ 105876 h 442939"/>
              <a:gd name="connsiteX106" fmla="*/ 144935 w 607709"/>
              <a:gd name="connsiteY106" fmla="*/ 97876 h 442939"/>
              <a:gd name="connsiteX107" fmla="*/ 144935 w 607709"/>
              <a:gd name="connsiteY107" fmla="*/ 89875 h 442939"/>
              <a:gd name="connsiteX108" fmla="*/ 144935 w 607709"/>
              <a:gd name="connsiteY108" fmla="*/ 33871 h 442939"/>
              <a:gd name="connsiteX109" fmla="*/ 178902 w 607709"/>
              <a:gd name="connsiteY109" fmla="*/ 0 h 44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07709" h="442939">
                <a:moveTo>
                  <a:pt x="15877" y="284237"/>
                </a:moveTo>
                <a:cubicBezTo>
                  <a:pt x="17172" y="284381"/>
                  <a:pt x="18516" y="284477"/>
                  <a:pt x="19859" y="284477"/>
                </a:cubicBezTo>
                <a:lnTo>
                  <a:pt x="110774" y="284477"/>
                </a:lnTo>
                <a:lnTo>
                  <a:pt x="110774" y="301482"/>
                </a:lnTo>
                <a:cubicBezTo>
                  <a:pt x="110774" y="310392"/>
                  <a:pt x="113701" y="318919"/>
                  <a:pt x="118978" y="325529"/>
                </a:cubicBezTo>
                <a:cubicBezTo>
                  <a:pt x="125023" y="333002"/>
                  <a:pt x="133659" y="337266"/>
                  <a:pt x="142726" y="337266"/>
                </a:cubicBezTo>
                <a:lnTo>
                  <a:pt x="180004" y="337266"/>
                </a:lnTo>
                <a:cubicBezTo>
                  <a:pt x="189071" y="337266"/>
                  <a:pt x="197707" y="333002"/>
                  <a:pt x="203752" y="325529"/>
                </a:cubicBezTo>
                <a:cubicBezTo>
                  <a:pt x="209029" y="318919"/>
                  <a:pt x="211956" y="310392"/>
                  <a:pt x="211956" y="301482"/>
                </a:cubicBezTo>
                <a:lnTo>
                  <a:pt x="211956" y="284477"/>
                </a:lnTo>
                <a:lnTo>
                  <a:pt x="395753" y="284477"/>
                </a:lnTo>
                <a:lnTo>
                  <a:pt x="395753" y="301482"/>
                </a:lnTo>
                <a:cubicBezTo>
                  <a:pt x="395753" y="310392"/>
                  <a:pt x="398680" y="318919"/>
                  <a:pt x="403957" y="325529"/>
                </a:cubicBezTo>
                <a:cubicBezTo>
                  <a:pt x="409954" y="333002"/>
                  <a:pt x="418638" y="337266"/>
                  <a:pt x="427705" y="337266"/>
                </a:cubicBezTo>
                <a:lnTo>
                  <a:pt x="464935" y="337266"/>
                </a:lnTo>
                <a:cubicBezTo>
                  <a:pt x="474050" y="337266"/>
                  <a:pt x="482686" y="333002"/>
                  <a:pt x="488731" y="325529"/>
                </a:cubicBezTo>
                <a:cubicBezTo>
                  <a:pt x="494008" y="318919"/>
                  <a:pt x="496887" y="310392"/>
                  <a:pt x="496887" y="301482"/>
                </a:cubicBezTo>
                <a:lnTo>
                  <a:pt x="496887" y="284477"/>
                </a:lnTo>
                <a:lnTo>
                  <a:pt x="587850" y="284477"/>
                </a:lnTo>
                <a:cubicBezTo>
                  <a:pt x="589193" y="284477"/>
                  <a:pt x="590489" y="284381"/>
                  <a:pt x="591832" y="284237"/>
                </a:cubicBezTo>
                <a:lnTo>
                  <a:pt x="591832" y="423107"/>
                </a:lnTo>
                <a:cubicBezTo>
                  <a:pt x="591832" y="434029"/>
                  <a:pt x="582908" y="442939"/>
                  <a:pt x="571970" y="442939"/>
                </a:cubicBezTo>
                <a:lnTo>
                  <a:pt x="35739" y="442939"/>
                </a:lnTo>
                <a:cubicBezTo>
                  <a:pt x="24753" y="442939"/>
                  <a:pt x="15877" y="434029"/>
                  <a:pt x="15877" y="423107"/>
                </a:cubicBezTo>
                <a:close/>
                <a:moveTo>
                  <a:pt x="427719" y="215718"/>
                </a:moveTo>
                <a:lnTo>
                  <a:pt x="464933" y="215718"/>
                </a:lnTo>
                <a:cubicBezTo>
                  <a:pt x="473757" y="215718"/>
                  <a:pt x="480903" y="224581"/>
                  <a:pt x="480903" y="235552"/>
                </a:cubicBezTo>
                <a:lnTo>
                  <a:pt x="480903" y="268560"/>
                </a:lnTo>
                <a:lnTo>
                  <a:pt x="480903" y="276513"/>
                </a:lnTo>
                <a:lnTo>
                  <a:pt x="480903" y="284513"/>
                </a:lnTo>
                <a:lnTo>
                  <a:pt x="480903" y="301521"/>
                </a:lnTo>
                <a:cubicBezTo>
                  <a:pt x="480903" y="312491"/>
                  <a:pt x="473757" y="321354"/>
                  <a:pt x="464933" y="321354"/>
                </a:cubicBezTo>
                <a:lnTo>
                  <a:pt x="427719" y="321354"/>
                </a:lnTo>
                <a:cubicBezTo>
                  <a:pt x="418895" y="321354"/>
                  <a:pt x="411749" y="312491"/>
                  <a:pt x="411749" y="301521"/>
                </a:cubicBezTo>
                <a:lnTo>
                  <a:pt x="411749" y="284513"/>
                </a:lnTo>
                <a:lnTo>
                  <a:pt x="411749" y="276513"/>
                </a:lnTo>
                <a:lnTo>
                  <a:pt x="411749" y="268560"/>
                </a:lnTo>
                <a:lnTo>
                  <a:pt x="411749" y="235552"/>
                </a:lnTo>
                <a:cubicBezTo>
                  <a:pt x="411749" y="224581"/>
                  <a:pt x="418895" y="215718"/>
                  <a:pt x="427719" y="215718"/>
                </a:cubicBezTo>
                <a:close/>
                <a:moveTo>
                  <a:pt x="142739" y="215718"/>
                </a:moveTo>
                <a:lnTo>
                  <a:pt x="180027" y="215718"/>
                </a:lnTo>
                <a:cubicBezTo>
                  <a:pt x="188809" y="215718"/>
                  <a:pt x="195960" y="224581"/>
                  <a:pt x="195960" y="235552"/>
                </a:cubicBezTo>
                <a:lnTo>
                  <a:pt x="195960" y="268560"/>
                </a:lnTo>
                <a:lnTo>
                  <a:pt x="195960" y="276513"/>
                </a:lnTo>
                <a:lnTo>
                  <a:pt x="195960" y="284513"/>
                </a:lnTo>
                <a:lnTo>
                  <a:pt x="195960" y="301521"/>
                </a:lnTo>
                <a:cubicBezTo>
                  <a:pt x="195960" y="312491"/>
                  <a:pt x="188809" y="321354"/>
                  <a:pt x="180027" y="321354"/>
                </a:cubicBezTo>
                <a:lnTo>
                  <a:pt x="142739" y="321354"/>
                </a:lnTo>
                <a:cubicBezTo>
                  <a:pt x="133909" y="321354"/>
                  <a:pt x="126806" y="312491"/>
                  <a:pt x="126806" y="301521"/>
                </a:cubicBezTo>
                <a:lnTo>
                  <a:pt x="126806" y="284513"/>
                </a:lnTo>
                <a:lnTo>
                  <a:pt x="126806" y="276513"/>
                </a:lnTo>
                <a:lnTo>
                  <a:pt x="126806" y="268560"/>
                </a:lnTo>
                <a:lnTo>
                  <a:pt x="126806" y="235552"/>
                </a:lnTo>
                <a:cubicBezTo>
                  <a:pt x="126806" y="224581"/>
                  <a:pt x="133909" y="215718"/>
                  <a:pt x="142739" y="215718"/>
                </a:cubicBezTo>
                <a:close/>
                <a:moveTo>
                  <a:pt x="176935" y="47620"/>
                </a:moveTo>
                <a:lnTo>
                  <a:pt x="176935" y="89875"/>
                </a:lnTo>
                <a:lnTo>
                  <a:pt x="176935" y="97876"/>
                </a:lnTo>
                <a:lnTo>
                  <a:pt x="176935" y="105876"/>
                </a:lnTo>
                <a:lnTo>
                  <a:pt x="430774" y="105876"/>
                </a:lnTo>
                <a:lnTo>
                  <a:pt x="430774" y="97876"/>
                </a:lnTo>
                <a:lnTo>
                  <a:pt x="430774" y="89875"/>
                </a:lnTo>
                <a:lnTo>
                  <a:pt x="430774" y="47620"/>
                </a:lnTo>
                <a:cubicBezTo>
                  <a:pt x="423722" y="57633"/>
                  <a:pt x="409713" y="64580"/>
                  <a:pt x="393881" y="64580"/>
                </a:cubicBezTo>
                <a:cubicBezTo>
                  <a:pt x="387068" y="64580"/>
                  <a:pt x="380592" y="63286"/>
                  <a:pt x="374835" y="61034"/>
                </a:cubicBezTo>
                <a:cubicBezTo>
                  <a:pt x="367782" y="58256"/>
                  <a:pt x="359914" y="58256"/>
                  <a:pt x="352862" y="61034"/>
                </a:cubicBezTo>
                <a:cubicBezTo>
                  <a:pt x="347153" y="63286"/>
                  <a:pt x="340676" y="64580"/>
                  <a:pt x="333863" y="64580"/>
                </a:cubicBezTo>
                <a:cubicBezTo>
                  <a:pt x="327051" y="64580"/>
                  <a:pt x="320574" y="63286"/>
                  <a:pt x="314817" y="61034"/>
                </a:cubicBezTo>
                <a:cubicBezTo>
                  <a:pt x="307813" y="58256"/>
                  <a:pt x="299897" y="58256"/>
                  <a:pt x="292844" y="61034"/>
                </a:cubicBezTo>
                <a:cubicBezTo>
                  <a:pt x="287135" y="63286"/>
                  <a:pt x="280658" y="64580"/>
                  <a:pt x="273846" y="64580"/>
                </a:cubicBezTo>
                <a:cubicBezTo>
                  <a:pt x="267033" y="64580"/>
                  <a:pt x="260556" y="63286"/>
                  <a:pt x="254799" y="61034"/>
                </a:cubicBezTo>
                <a:cubicBezTo>
                  <a:pt x="247795" y="58256"/>
                  <a:pt x="239879" y="58256"/>
                  <a:pt x="232874" y="61034"/>
                </a:cubicBezTo>
                <a:cubicBezTo>
                  <a:pt x="227117" y="63286"/>
                  <a:pt x="220641" y="64580"/>
                  <a:pt x="213828" y="64580"/>
                </a:cubicBezTo>
                <a:cubicBezTo>
                  <a:pt x="197996" y="64580"/>
                  <a:pt x="183987" y="57633"/>
                  <a:pt x="176935" y="47620"/>
                </a:cubicBezTo>
                <a:close/>
                <a:moveTo>
                  <a:pt x="178902" y="0"/>
                </a:moveTo>
                <a:lnTo>
                  <a:pt x="428807" y="0"/>
                </a:lnTo>
                <a:cubicBezTo>
                  <a:pt x="447518" y="0"/>
                  <a:pt x="462726" y="15187"/>
                  <a:pt x="462726" y="33871"/>
                </a:cubicBezTo>
                <a:lnTo>
                  <a:pt x="462726" y="89875"/>
                </a:lnTo>
                <a:lnTo>
                  <a:pt x="462726" y="97876"/>
                </a:lnTo>
                <a:lnTo>
                  <a:pt x="462726" y="105876"/>
                </a:lnTo>
                <a:lnTo>
                  <a:pt x="587847" y="105876"/>
                </a:lnTo>
                <a:cubicBezTo>
                  <a:pt x="598786" y="105876"/>
                  <a:pt x="607709" y="114739"/>
                  <a:pt x="607709" y="125710"/>
                </a:cubicBezTo>
                <a:lnTo>
                  <a:pt x="607709" y="248738"/>
                </a:lnTo>
                <a:cubicBezTo>
                  <a:pt x="607709" y="258320"/>
                  <a:pt x="600848" y="266321"/>
                  <a:pt x="591781" y="268141"/>
                </a:cubicBezTo>
                <a:cubicBezTo>
                  <a:pt x="590534" y="268429"/>
                  <a:pt x="589190" y="268572"/>
                  <a:pt x="587847" y="268572"/>
                </a:cubicBezTo>
                <a:lnTo>
                  <a:pt x="496885" y="268572"/>
                </a:lnTo>
                <a:lnTo>
                  <a:pt x="496885" y="235564"/>
                </a:lnTo>
                <a:cubicBezTo>
                  <a:pt x="496885" y="226653"/>
                  <a:pt x="494006" y="218125"/>
                  <a:pt x="488681" y="211561"/>
                </a:cubicBezTo>
                <a:cubicBezTo>
                  <a:pt x="482684" y="204040"/>
                  <a:pt x="474049" y="199776"/>
                  <a:pt x="464933" y="199776"/>
                </a:cubicBezTo>
                <a:lnTo>
                  <a:pt x="427704" y="199776"/>
                </a:lnTo>
                <a:cubicBezTo>
                  <a:pt x="418637" y="199776"/>
                  <a:pt x="409953" y="204040"/>
                  <a:pt x="403956" y="211561"/>
                </a:cubicBezTo>
                <a:cubicBezTo>
                  <a:pt x="398679" y="218125"/>
                  <a:pt x="395752" y="226653"/>
                  <a:pt x="395752" y="235564"/>
                </a:cubicBezTo>
                <a:lnTo>
                  <a:pt x="395752" y="268572"/>
                </a:lnTo>
                <a:lnTo>
                  <a:pt x="211957" y="268572"/>
                </a:lnTo>
                <a:lnTo>
                  <a:pt x="211957" y="235564"/>
                </a:lnTo>
                <a:cubicBezTo>
                  <a:pt x="211957" y="226653"/>
                  <a:pt x="209030" y="218125"/>
                  <a:pt x="203753" y="211561"/>
                </a:cubicBezTo>
                <a:cubicBezTo>
                  <a:pt x="197708" y="204040"/>
                  <a:pt x="189073" y="199776"/>
                  <a:pt x="180005" y="199776"/>
                </a:cubicBezTo>
                <a:lnTo>
                  <a:pt x="142728" y="199776"/>
                </a:lnTo>
                <a:cubicBezTo>
                  <a:pt x="133661" y="199776"/>
                  <a:pt x="125025" y="204040"/>
                  <a:pt x="118980" y="211561"/>
                </a:cubicBezTo>
                <a:cubicBezTo>
                  <a:pt x="113703" y="218125"/>
                  <a:pt x="110776" y="226653"/>
                  <a:pt x="110776" y="235564"/>
                </a:cubicBezTo>
                <a:lnTo>
                  <a:pt x="110776" y="268572"/>
                </a:lnTo>
                <a:lnTo>
                  <a:pt x="19862" y="268572"/>
                </a:lnTo>
                <a:cubicBezTo>
                  <a:pt x="18519" y="268572"/>
                  <a:pt x="17175" y="268429"/>
                  <a:pt x="15880" y="268141"/>
                </a:cubicBezTo>
                <a:cubicBezTo>
                  <a:pt x="6813" y="266321"/>
                  <a:pt x="0" y="258320"/>
                  <a:pt x="0" y="248738"/>
                </a:cubicBezTo>
                <a:lnTo>
                  <a:pt x="0" y="125710"/>
                </a:lnTo>
                <a:cubicBezTo>
                  <a:pt x="0" y="114739"/>
                  <a:pt x="8876" y="105876"/>
                  <a:pt x="19862" y="105876"/>
                </a:cubicBezTo>
                <a:lnTo>
                  <a:pt x="144935" y="105876"/>
                </a:lnTo>
                <a:lnTo>
                  <a:pt x="144935" y="97876"/>
                </a:lnTo>
                <a:lnTo>
                  <a:pt x="144935" y="89875"/>
                </a:lnTo>
                <a:lnTo>
                  <a:pt x="144935" y="33871"/>
                </a:lnTo>
                <a:cubicBezTo>
                  <a:pt x="144935" y="15187"/>
                  <a:pt x="160191" y="0"/>
                  <a:pt x="178902" y="0"/>
                </a:cubicBezTo>
                <a:close/>
              </a:path>
            </a:pathLst>
          </a:custGeom>
          <a:solidFill>
            <a:schemeClr val="accent1"/>
          </a:solidFill>
          <a:ln>
            <a:noFill/>
          </a:ln>
        </p:spPr>
      </p:sp>
      <p:sp>
        <p:nvSpPr>
          <p:cNvPr id="1048652" name="staff-symbol_36184"/>
          <p:cNvSpPr>
            <a:spLocks noChangeAspect="1"/>
          </p:cNvSpPr>
          <p:nvPr/>
        </p:nvSpPr>
        <p:spPr bwMode="auto">
          <a:xfrm>
            <a:off x="4675385" y="2052001"/>
            <a:ext cx="820936" cy="609685"/>
          </a:xfrm>
          <a:custGeom>
            <a:avLst/>
            <a:gdLst>
              <a:gd name="connsiteX0" fmla="*/ 87166 w 569431"/>
              <a:gd name="connsiteY0" fmla="*/ 225085 h 422900"/>
              <a:gd name="connsiteX1" fmla="*/ 94699 w 569431"/>
              <a:gd name="connsiteY1" fmla="*/ 226160 h 422900"/>
              <a:gd name="connsiteX2" fmla="*/ 138820 w 569431"/>
              <a:gd name="connsiteY2" fmla="*/ 285290 h 422900"/>
              <a:gd name="connsiteX3" fmla="*/ 171103 w 569431"/>
              <a:gd name="connsiteY3" fmla="*/ 258413 h 422900"/>
              <a:gd name="connsiteX4" fmla="*/ 172179 w 569431"/>
              <a:gd name="connsiteY4" fmla="*/ 258413 h 422900"/>
              <a:gd name="connsiteX5" fmla="*/ 204463 w 569431"/>
              <a:gd name="connsiteY5" fmla="*/ 285290 h 422900"/>
              <a:gd name="connsiteX6" fmla="*/ 248584 w 569431"/>
              <a:gd name="connsiteY6" fmla="*/ 226160 h 422900"/>
              <a:gd name="connsiteX7" fmla="*/ 256117 w 569431"/>
              <a:gd name="connsiteY7" fmla="*/ 225085 h 422900"/>
              <a:gd name="connsiteX8" fmla="*/ 343283 w 569431"/>
              <a:gd name="connsiteY8" fmla="*/ 422900 h 422900"/>
              <a:gd name="connsiteX9" fmla="*/ 172179 w 569431"/>
              <a:gd name="connsiteY9" fmla="*/ 422900 h 422900"/>
              <a:gd name="connsiteX10" fmla="*/ 0 w 569431"/>
              <a:gd name="connsiteY10" fmla="*/ 422900 h 422900"/>
              <a:gd name="connsiteX11" fmla="*/ 87166 w 569431"/>
              <a:gd name="connsiteY11" fmla="*/ 225085 h 422900"/>
              <a:gd name="connsiteX12" fmla="*/ 498370 w 569431"/>
              <a:gd name="connsiteY12" fmla="*/ 207981 h 422900"/>
              <a:gd name="connsiteX13" fmla="*/ 569431 w 569431"/>
              <a:gd name="connsiteY13" fmla="*/ 368095 h 422900"/>
              <a:gd name="connsiteX14" fmla="*/ 429463 w 569431"/>
              <a:gd name="connsiteY14" fmla="*/ 369170 h 422900"/>
              <a:gd name="connsiteX15" fmla="*/ 351942 w 569431"/>
              <a:gd name="connsiteY15" fmla="*/ 369170 h 422900"/>
              <a:gd name="connsiteX16" fmla="*/ 336868 w 569431"/>
              <a:gd name="connsiteY16" fmla="*/ 298247 h 422900"/>
              <a:gd name="connsiteX17" fmla="*/ 314258 w 569431"/>
              <a:gd name="connsiteY17" fmla="*/ 253114 h 422900"/>
              <a:gd name="connsiteX18" fmla="*/ 361632 w 569431"/>
              <a:gd name="connsiteY18" fmla="*/ 209056 h 422900"/>
              <a:gd name="connsiteX19" fmla="*/ 367015 w 569431"/>
              <a:gd name="connsiteY19" fmla="*/ 209056 h 422900"/>
              <a:gd name="connsiteX20" fmla="*/ 402546 w 569431"/>
              <a:gd name="connsiteY20" fmla="*/ 257412 h 422900"/>
              <a:gd name="connsiteX21" fmla="*/ 429463 w 569431"/>
              <a:gd name="connsiteY21" fmla="*/ 235920 h 422900"/>
              <a:gd name="connsiteX22" fmla="*/ 456380 w 569431"/>
              <a:gd name="connsiteY22" fmla="*/ 256338 h 422900"/>
              <a:gd name="connsiteX23" fmla="*/ 491910 w 569431"/>
              <a:gd name="connsiteY23" fmla="*/ 209056 h 422900"/>
              <a:gd name="connsiteX24" fmla="*/ 498370 w 569431"/>
              <a:gd name="connsiteY24" fmla="*/ 207981 h 422900"/>
              <a:gd name="connsiteX25" fmla="*/ 411120 w 569431"/>
              <a:gd name="connsiteY25" fmla="*/ 87617 h 422900"/>
              <a:gd name="connsiteX26" fmla="*/ 352955 w 569431"/>
              <a:gd name="connsiteY26" fmla="*/ 115563 h 422900"/>
              <a:gd name="connsiteX27" fmla="*/ 352955 w 569431"/>
              <a:gd name="connsiteY27" fmla="*/ 122013 h 422900"/>
              <a:gd name="connsiteX28" fmla="*/ 430508 w 569431"/>
              <a:gd name="connsiteY28" fmla="*/ 210152 h 422900"/>
              <a:gd name="connsiteX29" fmla="*/ 509138 w 569431"/>
              <a:gd name="connsiteY29" fmla="*/ 122013 h 422900"/>
              <a:gd name="connsiteX30" fmla="*/ 509138 w 569431"/>
              <a:gd name="connsiteY30" fmla="*/ 116638 h 422900"/>
              <a:gd name="connsiteX31" fmla="*/ 411120 w 569431"/>
              <a:gd name="connsiteY31" fmla="*/ 87617 h 422900"/>
              <a:gd name="connsiteX32" fmla="*/ 148561 w 569431"/>
              <a:gd name="connsiteY32" fmla="*/ 76776 h 422900"/>
              <a:gd name="connsiteX33" fmla="*/ 77567 w 569431"/>
              <a:gd name="connsiteY33" fmla="*/ 111183 h 422900"/>
              <a:gd name="connsiteX34" fmla="*/ 77567 w 569431"/>
              <a:gd name="connsiteY34" fmla="*/ 118710 h 422900"/>
              <a:gd name="connsiteX35" fmla="*/ 172226 w 569431"/>
              <a:gd name="connsiteY35" fmla="*/ 227308 h 422900"/>
              <a:gd name="connsiteX36" fmla="*/ 269037 w 569431"/>
              <a:gd name="connsiteY36" fmla="*/ 118710 h 422900"/>
              <a:gd name="connsiteX37" fmla="*/ 269037 w 569431"/>
              <a:gd name="connsiteY37" fmla="*/ 112258 h 422900"/>
              <a:gd name="connsiteX38" fmla="*/ 148561 w 569431"/>
              <a:gd name="connsiteY38" fmla="*/ 76776 h 422900"/>
              <a:gd name="connsiteX39" fmla="*/ 444241 w 569431"/>
              <a:gd name="connsiteY39" fmla="*/ 25677 h 422900"/>
              <a:gd name="connsiteX40" fmla="*/ 485441 w 569431"/>
              <a:gd name="connsiteY40" fmla="*/ 36023 h 422900"/>
              <a:gd name="connsiteX41" fmla="*/ 520986 w 569431"/>
              <a:gd name="connsiteY41" fmla="*/ 112339 h 422900"/>
              <a:gd name="connsiteX42" fmla="*/ 520986 w 569431"/>
              <a:gd name="connsiteY42" fmla="*/ 114488 h 422900"/>
              <a:gd name="connsiteX43" fmla="*/ 526372 w 569431"/>
              <a:gd name="connsiteY43" fmla="*/ 124162 h 422900"/>
              <a:gd name="connsiteX44" fmla="*/ 525295 w 569431"/>
              <a:gd name="connsiteY44" fmla="*/ 139211 h 422900"/>
              <a:gd name="connsiteX45" fmla="*/ 517755 w 569431"/>
              <a:gd name="connsiteY45" fmla="*/ 146735 h 422900"/>
              <a:gd name="connsiteX46" fmla="*/ 430508 w 569431"/>
              <a:gd name="connsiteY46" fmla="*/ 221976 h 422900"/>
              <a:gd name="connsiteX47" fmla="*/ 344338 w 569431"/>
              <a:gd name="connsiteY47" fmla="*/ 146735 h 422900"/>
              <a:gd name="connsiteX48" fmla="*/ 335721 w 569431"/>
              <a:gd name="connsiteY48" fmla="*/ 139211 h 422900"/>
              <a:gd name="connsiteX49" fmla="*/ 334644 w 569431"/>
              <a:gd name="connsiteY49" fmla="*/ 123087 h 422900"/>
              <a:gd name="connsiteX50" fmla="*/ 341107 w 569431"/>
              <a:gd name="connsiteY50" fmla="*/ 114488 h 422900"/>
              <a:gd name="connsiteX51" fmla="*/ 341107 w 569431"/>
              <a:gd name="connsiteY51" fmla="*/ 112339 h 422900"/>
              <a:gd name="connsiteX52" fmla="*/ 393886 w 569431"/>
              <a:gd name="connsiteY52" fmla="*/ 36023 h 422900"/>
              <a:gd name="connsiteX53" fmla="*/ 404657 w 569431"/>
              <a:gd name="connsiteY53" fmla="*/ 36023 h 422900"/>
              <a:gd name="connsiteX54" fmla="*/ 411120 w 569431"/>
              <a:gd name="connsiteY54" fmla="*/ 30648 h 422900"/>
              <a:gd name="connsiteX55" fmla="*/ 444241 w 569431"/>
              <a:gd name="connsiteY55" fmla="*/ 25677 h 422900"/>
              <a:gd name="connsiteX56" fmla="*/ 189437 w 569431"/>
              <a:gd name="connsiteY56" fmla="*/ 166 h 422900"/>
              <a:gd name="connsiteX57" fmla="*/ 239994 w 569431"/>
              <a:gd name="connsiteY57" fmla="*/ 12262 h 422900"/>
              <a:gd name="connsiteX58" fmla="*/ 283020 w 569431"/>
              <a:gd name="connsiteY58" fmla="*/ 106882 h 422900"/>
              <a:gd name="connsiteX59" fmla="*/ 284096 w 569431"/>
              <a:gd name="connsiteY59" fmla="*/ 110108 h 422900"/>
              <a:gd name="connsiteX60" fmla="*/ 290550 w 569431"/>
              <a:gd name="connsiteY60" fmla="*/ 120860 h 422900"/>
              <a:gd name="connsiteX61" fmla="*/ 289475 w 569431"/>
              <a:gd name="connsiteY61" fmla="*/ 140214 h 422900"/>
              <a:gd name="connsiteX62" fmla="*/ 279793 w 569431"/>
              <a:gd name="connsiteY62" fmla="*/ 149891 h 422900"/>
              <a:gd name="connsiteX63" fmla="*/ 172226 w 569431"/>
              <a:gd name="connsiteY63" fmla="*/ 242361 h 422900"/>
              <a:gd name="connsiteX64" fmla="*/ 66810 w 569431"/>
              <a:gd name="connsiteY64" fmla="*/ 148816 h 422900"/>
              <a:gd name="connsiteX65" fmla="*/ 56053 w 569431"/>
              <a:gd name="connsiteY65" fmla="*/ 139139 h 422900"/>
              <a:gd name="connsiteX66" fmla="*/ 54978 w 569431"/>
              <a:gd name="connsiteY66" fmla="*/ 120860 h 422900"/>
              <a:gd name="connsiteX67" fmla="*/ 62507 w 569431"/>
              <a:gd name="connsiteY67" fmla="*/ 109033 h 422900"/>
              <a:gd name="connsiteX68" fmla="*/ 62507 w 569431"/>
              <a:gd name="connsiteY68" fmla="*/ 105807 h 422900"/>
              <a:gd name="connsiteX69" fmla="*/ 128123 w 569431"/>
              <a:gd name="connsiteY69" fmla="*/ 12262 h 422900"/>
              <a:gd name="connsiteX70" fmla="*/ 141031 w 569431"/>
              <a:gd name="connsiteY70" fmla="*/ 13337 h 422900"/>
              <a:gd name="connsiteX71" fmla="*/ 148561 w 569431"/>
              <a:gd name="connsiteY71" fmla="*/ 5811 h 422900"/>
              <a:gd name="connsiteX72" fmla="*/ 189437 w 569431"/>
              <a:gd name="connsiteY72" fmla="*/ 166 h 42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69431" h="422900">
                <a:moveTo>
                  <a:pt x="87166" y="225085"/>
                </a:moveTo>
                <a:cubicBezTo>
                  <a:pt x="90394" y="225085"/>
                  <a:pt x="92546" y="225085"/>
                  <a:pt x="94699" y="226160"/>
                </a:cubicBezTo>
                <a:lnTo>
                  <a:pt x="138820" y="285290"/>
                </a:lnTo>
                <a:lnTo>
                  <a:pt x="171103" y="258413"/>
                </a:lnTo>
                <a:lnTo>
                  <a:pt x="172179" y="258413"/>
                </a:lnTo>
                <a:lnTo>
                  <a:pt x="204463" y="285290"/>
                </a:lnTo>
                <a:lnTo>
                  <a:pt x="248584" y="226160"/>
                </a:lnTo>
                <a:cubicBezTo>
                  <a:pt x="250736" y="225085"/>
                  <a:pt x="252889" y="225085"/>
                  <a:pt x="256117" y="225085"/>
                </a:cubicBezTo>
                <a:cubicBezTo>
                  <a:pt x="337903" y="236911"/>
                  <a:pt x="343283" y="422900"/>
                  <a:pt x="343283" y="422900"/>
                </a:cubicBezTo>
                <a:lnTo>
                  <a:pt x="172179" y="422900"/>
                </a:lnTo>
                <a:lnTo>
                  <a:pt x="0" y="422900"/>
                </a:lnTo>
                <a:cubicBezTo>
                  <a:pt x="0" y="422900"/>
                  <a:pt x="5380" y="236911"/>
                  <a:pt x="87166" y="225085"/>
                </a:cubicBezTo>
                <a:close/>
                <a:moveTo>
                  <a:pt x="498370" y="207981"/>
                </a:moveTo>
                <a:cubicBezTo>
                  <a:pt x="565124" y="217652"/>
                  <a:pt x="569431" y="368095"/>
                  <a:pt x="569431" y="368095"/>
                </a:cubicBezTo>
                <a:lnTo>
                  <a:pt x="429463" y="369170"/>
                </a:lnTo>
                <a:lnTo>
                  <a:pt x="351942" y="369170"/>
                </a:lnTo>
                <a:cubicBezTo>
                  <a:pt x="348712" y="345529"/>
                  <a:pt x="344405" y="317590"/>
                  <a:pt x="336868" y="298247"/>
                </a:cubicBezTo>
                <a:cubicBezTo>
                  <a:pt x="329332" y="277830"/>
                  <a:pt x="320718" y="262785"/>
                  <a:pt x="314258" y="253114"/>
                </a:cubicBezTo>
                <a:cubicBezTo>
                  <a:pt x="325025" y="229473"/>
                  <a:pt x="340098" y="211205"/>
                  <a:pt x="361632" y="209056"/>
                </a:cubicBezTo>
                <a:cubicBezTo>
                  <a:pt x="363785" y="207981"/>
                  <a:pt x="365939" y="209056"/>
                  <a:pt x="367015" y="209056"/>
                </a:cubicBezTo>
                <a:lnTo>
                  <a:pt x="402546" y="257412"/>
                </a:lnTo>
                <a:lnTo>
                  <a:pt x="429463" y="235920"/>
                </a:lnTo>
                <a:lnTo>
                  <a:pt x="456380" y="256338"/>
                </a:lnTo>
                <a:lnTo>
                  <a:pt x="491910" y="209056"/>
                </a:lnTo>
                <a:cubicBezTo>
                  <a:pt x="494064" y="207981"/>
                  <a:pt x="496217" y="207981"/>
                  <a:pt x="498370" y="207981"/>
                </a:cubicBezTo>
                <a:close/>
                <a:moveTo>
                  <a:pt x="411120" y="87617"/>
                </a:moveTo>
                <a:cubicBezTo>
                  <a:pt x="406811" y="95141"/>
                  <a:pt x="371266" y="109114"/>
                  <a:pt x="352955" y="115563"/>
                </a:cubicBezTo>
                <a:cubicBezTo>
                  <a:pt x="352955" y="117713"/>
                  <a:pt x="352955" y="119863"/>
                  <a:pt x="352955" y="122013"/>
                </a:cubicBezTo>
                <a:cubicBezTo>
                  <a:pt x="352955" y="163933"/>
                  <a:pt x="386346" y="210152"/>
                  <a:pt x="430508" y="210152"/>
                </a:cubicBezTo>
                <a:cubicBezTo>
                  <a:pt x="474670" y="210152"/>
                  <a:pt x="509138" y="162858"/>
                  <a:pt x="509138" y="122013"/>
                </a:cubicBezTo>
                <a:cubicBezTo>
                  <a:pt x="509138" y="119863"/>
                  <a:pt x="509138" y="118788"/>
                  <a:pt x="509138" y="116638"/>
                </a:cubicBezTo>
                <a:cubicBezTo>
                  <a:pt x="484364" y="113414"/>
                  <a:pt x="427277" y="104815"/>
                  <a:pt x="411120" y="87617"/>
                </a:cubicBezTo>
                <a:close/>
                <a:moveTo>
                  <a:pt x="148561" y="76776"/>
                </a:moveTo>
                <a:cubicBezTo>
                  <a:pt x="143183" y="85378"/>
                  <a:pt x="100156" y="102581"/>
                  <a:pt x="77567" y="111183"/>
                </a:cubicBezTo>
                <a:cubicBezTo>
                  <a:pt x="77567" y="113334"/>
                  <a:pt x="76491" y="116559"/>
                  <a:pt x="77567" y="118710"/>
                </a:cubicBezTo>
                <a:cubicBezTo>
                  <a:pt x="77567" y="170321"/>
                  <a:pt x="117367" y="227308"/>
                  <a:pt x="172226" y="227308"/>
                </a:cubicBezTo>
                <a:cubicBezTo>
                  <a:pt x="227085" y="227308"/>
                  <a:pt x="269037" y="169245"/>
                  <a:pt x="269037" y="118710"/>
                </a:cubicBezTo>
                <a:cubicBezTo>
                  <a:pt x="269037" y="116559"/>
                  <a:pt x="269037" y="114409"/>
                  <a:pt x="269037" y="112258"/>
                </a:cubicBezTo>
                <a:cubicBezTo>
                  <a:pt x="237842" y="109033"/>
                  <a:pt x="167923" y="97205"/>
                  <a:pt x="148561" y="76776"/>
                </a:cubicBezTo>
                <a:close/>
                <a:moveTo>
                  <a:pt x="444241" y="25677"/>
                </a:moveTo>
                <a:cubicBezTo>
                  <a:pt x="456898" y="26349"/>
                  <a:pt x="470900" y="29574"/>
                  <a:pt x="485441" y="36023"/>
                </a:cubicBezTo>
                <a:cubicBezTo>
                  <a:pt x="513447" y="47846"/>
                  <a:pt x="519909" y="76868"/>
                  <a:pt x="520986" y="112339"/>
                </a:cubicBezTo>
                <a:cubicBezTo>
                  <a:pt x="520986" y="113414"/>
                  <a:pt x="520986" y="114488"/>
                  <a:pt x="520986" y="114488"/>
                </a:cubicBezTo>
                <a:cubicBezTo>
                  <a:pt x="524218" y="116638"/>
                  <a:pt x="527449" y="119863"/>
                  <a:pt x="526372" y="124162"/>
                </a:cubicBezTo>
                <a:lnTo>
                  <a:pt x="525295" y="139211"/>
                </a:lnTo>
                <a:cubicBezTo>
                  <a:pt x="525295" y="143510"/>
                  <a:pt x="522064" y="146735"/>
                  <a:pt x="517755" y="146735"/>
                </a:cubicBezTo>
                <a:cubicBezTo>
                  <a:pt x="506984" y="186505"/>
                  <a:pt x="473593" y="221976"/>
                  <a:pt x="430508" y="221976"/>
                </a:cubicBezTo>
                <a:cubicBezTo>
                  <a:pt x="388500" y="221976"/>
                  <a:pt x="355109" y="186505"/>
                  <a:pt x="344338" y="146735"/>
                </a:cubicBezTo>
                <a:cubicBezTo>
                  <a:pt x="340030" y="146735"/>
                  <a:pt x="336798" y="143510"/>
                  <a:pt x="335721" y="139211"/>
                </a:cubicBezTo>
                <a:lnTo>
                  <a:pt x="334644" y="123087"/>
                </a:lnTo>
                <a:cubicBezTo>
                  <a:pt x="334644" y="118788"/>
                  <a:pt x="336798" y="115563"/>
                  <a:pt x="341107" y="114488"/>
                </a:cubicBezTo>
                <a:cubicBezTo>
                  <a:pt x="341107" y="113414"/>
                  <a:pt x="341107" y="112339"/>
                  <a:pt x="341107" y="112339"/>
                </a:cubicBezTo>
                <a:cubicBezTo>
                  <a:pt x="338953" y="81167"/>
                  <a:pt x="351878" y="41397"/>
                  <a:pt x="393886" y="36023"/>
                </a:cubicBezTo>
                <a:cubicBezTo>
                  <a:pt x="397117" y="34948"/>
                  <a:pt x="403580" y="37097"/>
                  <a:pt x="404657" y="36023"/>
                </a:cubicBezTo>
                <a:cubicBezTo>
                  <a:pt x="405734" y="36023"/>
                  <a:pt x="408966" y="31723"/>
                  <a:pt x="411120" y="30648"/>
                </a:cubicBezTo>
                <a:cubicBezTo>
                  <a:pt x="420275" y="26886"/>
                  <a:pt x="431585" y="25005"/>
                  <a:pt x="444241" y="25677"/>
                </a:cubicBezTo>
                <a:close/>
                <a:moveTo>
                  <a:pt x="189437" y="166"/>
                </a:moveTo>
                <a:cubicBezTo>
                  <a:pt x="204765" y="972"/>
                  <a:pt x="221707" y="4736"/>
                  <a:pt x="239994" y="12262"/>
                </a:cubicBezTo>
                <a:cubicBezTo>
                  <a:pt x="274415" y="27315"/>
                  <a:pt x="283020" y="62798"/>
                  <a:pt x="283020" y="106882"/>
                </a:cubicBezTo>
                <a:cubicBezTo>
                  <a:pt x="284096" y="107957"/>
                  <a:pt x="284096" y="109033"/>
                  <a:pt x="284096" y="110108"/>
                </a:cubicBezTo>
                <a:cubicBezTo>
                  <a:pt x="288399" y="111183"/>
                  <a:pt x="291626" y="115484"/>
                  <a:pt x="290550" y="120860"/>
                </a:cubicBezTo>
                <a:lnTo>
                  <a:pt x="289475" y="140214"/>
                </a:lnTo>
                <a:cubicBezTo>
                  <a:pt x="288399" y="145590"/>
                  <a:pt x="285172" y="148816"/>
                  <a:pt x="279793" y="149891"/>
                </a:cubicBezTo>
                <a:cubicBezTo>
                  <a:pt x="266885" y="198277"/>
                  <a:pt x="224934" y="242361"/>
                  <a:pt x="172226" y="242361"/>
                </a:cubicBezTo>
                <a:cubicBezTo>
                  <a:pt x="120594" y="242361"/>
                  <a:pt x="78642" y="198277"/>
                  <a:pt x="66810" y="148816"/>
                </a:cubicBezTo>
                <a:cubicBezTo>
                  <a:pt x="61432" y="148816"/>
                  <a:pt x="57129" y="145590"/>
                  <a:pt x="56053" y="139139"/>
                </a:cubicBezTo>
                <a:lnTo>
                  <a:pt x="54978" y="120860"/>
                </a:lnTo>
                <a:cubicBezTo>
                  <a:pt x="53902" y="115484"/>
                  <a:pt x="57129" y="110108"/>
                  <a:pt x="62507" y="109033"/>
                </a:cubicBezTo>
                <a:cubicBezTo>
                  <a:pt x="62507" y="107957"/>
                  <a:pt x="62507" y="106882"/>
                  <a:pt x="62507" y="105807"/>
                </a:cubicBezTo>
                <a:cubicBezTo>
                  <a:pt x="59280" y="68174"/>
                  <a:pt x="76491" y="19789"/>
                  <a:pt x="128123" y="12262"/>
                </a:cubicBezTo>
                <a:cubicBezTo>
                  <a:pt x="131350" y="11187"/>
                  <a:pt x="139956" y="14413"/>
                  <a:pt x="141031" y="13337"/>
                </a:cubicBezTo>
                <a:cubicBezTo>
                  <a:pt x="142107" y="12262"/>
                  <a:pt x="146410" y="6886"/>
                  <a:pt x="148561" y="5811"/>
                </a:cubicBezTo>
                <a:cubicBezTo>
                  <a:pt x="160394" y="1510"/>
                  <a:pt x="174109" y="-640"/>
                  <a:pt x="189437" y="166"/>
                </a:cubicBezTo>
                <a:close/>
              </a:path>
            </a:pathLst>
          </a:custGeom>
          <a:solidFill>
            <a:schemeClr val="accent1"/>
          </a:solidFill>
          <a:ln>
            <a:noFill/>
          </a:ln>
        </p:spPr>
      </p:sp>
      <p:sp>
        <p:nvSpPr>
          <p:cNvPr id="1048653" name="innovation_342415"/>
          <p:cNvSpPr>
            <a:spLocks noChangeAspect="1"/>
          </p:cNvSpPr>
          <p:nvPr/>
        </p:nvSpPr>
        <p:spPr bwMode="auto">
          <a:xfrm>
            <a:off x="9939990" y="2052001"/>
            <a:ext cx="610604" cy="609685"/>
          </a:xfrm>
          <a:custGeom>
            <a:avLst/>
            <a:gdLst>
              <a:gd name="connsiteX0" fmla="*/ 481866 w 609614"/>
              <a:gd name="connsiteY0" fmla="*/ 451687 h 608697"/>
              <a:gd name="connsiteX1" fmla="*/ 452365 w 609614"/>
              <a:gd name="connsiteY1" fmla="*/ 481125 h 608697"/>
              <a:gd name="connsiteX2" fmla="*/ 481866 w 609614"/>
              <a:gd name="connsiteY2" fmla="*/ 510563 h 608697"/>
              <a:gd name="connsiteX3" fmla="*/ 511367 w 609614"/>
              <a:gd name="connsiteY3" fmla="*/ 481125 h 608697"/>
              <a:gd name="connsiteX4" fmla="*/ 481866 w 609614"/>
              <a:gd name="connsiteY4" fmla="*/ 451687 h 608697"/>
              <a:gd name="connsiteX5" fmla="*/ 127840 w 609614"/>
              <a:gd name="connsiteY5" fmla="*/ 451687 h 608697"/>
              <a:gd name="connsiteX6" fmla="*/ 98339 w 609614"/>
              <a:gd name="connsiteY6" fmla="*/ 481125 h 608697"/>
              <a:gd name="connsiteX7" fmla="*/ 127840 w 609614"/>
              <a:gd name="connsiteY7" fmla="*/ 510563 h 608697"/>
              <a:gd name="connsiteX8" fmla="*/ 157341 w 609614"/>
              <a:gd name="connsiteY8" fmla="*/ 481125 h 608697"/>
              <a:gd name="connsiteX9" fmla="*/ 127840 w 609614"/>
              <a:gd name="connsiteY9" fmla="*/ 451687 h 608697"/>
              <a:gd name="connsiteX10" fmla="*/ 481866 w 609614"/>
              <a:gd name="connsiteY10" fmla="*/ 432001 h 608697"/>
              <a:gd name="connsiteX11" fmla="*/ 531004 w 609614"/>
              <a:gd name="connsiteY11" fmla="*/ 481125 h 608697"/>
              <a:gd name="connsiteX12" fmla="*/ 481866 w 609614"/>
              <a:gd name="connsiteY12" fmla="*/ 530157 h 608697"/>
              <a:gd name="connsiteX13" fmla="*/ 432636 w 609614"/>
              <a:gd name="connsiteY13" fmla="*/ 481125 h 608697"/>
              <a:gd name="connsiteX14" fmla="*/ 481866 w 609614"/>
              <a:gd name="connsiteY14" fmla="*/ 432001 h 608697"/>
              <a:gd name="connsiteX15" fmla="*/ 127840 w 609614"/>
              <a:gd name="connsiteY15" fmla="*/ 432001 h 608697"/>
              <a:gd name="connsiteX16" fmla="*/ 176978 w 609614"/>
              <a:gd name="connsiteY16" fmla="*/ 481125 h 608697"/>
              <a:gd name="connsiteX17" fmla="*/ 127840 w 609614"/>
              <a:gd name="connsiteY17" fmla="*/ 530157 h 608697"/>
              <a:gd name="connsiteX18" fmla="*/ 78610 w 609614"/>
              <a:gd name="connsiteY18" fmla="*/ 481125 h 608697"/>
              <a:gd name="connsiteX19" fmla="*/ 127840 w 609614"/>
              <a:gd name="connsiteY19" fmla="*/ 432001 h 608697"/>
              <a:gd name="connsiteX20" fmla="*/ 462101 w 609614"/>
              <a:gd name="connsiteY20" fmla="*/ 373056 h 608697"/>
              <a:gd name="connsiteX21" fmla="*/ 462101 w 609614"/>
              <a:gd name="connsiteY21" fmla="*/ 394595 h 608697"/>
              <a:gd name="connsiteX22" fmla="*/ 455279 w 609614"/>
              <a:gd name="connsiteY22" fmla="*/ 396804 h 608697"/>
              <a:gd name="connsiteX23" fmla="*/ 440896 w 609614"/>
              <a:gd name="connsiteY23" fmla="*/ 402787 h 608697"/>
              <a:gd name="connsiteX24" fmla="*/ 434535 w 609614"/>
              <a:gd name="connsiteY24" fmla="*/ 406101 h 608697"/>
              <a:gd name="connsiteX25" fmla="*/ 419230 w 609614"/>
              <a:gd name="connsiteY25" fmla="*/ 390821 h 608697"/>
              <a:gd name="connsiteX26" fmla="*/ 391387 w 609614"/>
              <a:gd name="connsiteY26" fmla="*/ 418620 h 608697"/>
              <a:gd name="connsiteX27" fmla="*/ 406692 w 609614"/>
              <a:gd name="connsiteY27" fmla="*/ 433899 h 608697"/>
              <a:gd name="connsiteX28" fmla="*/ 403373 w 609614"/>
              <a:gd name="connsiteY28" fmla="*/ 440251 h 608697"/>
              <a:gd name="connsiteX29" fmla="*/ 397380 w 609614"/>
              <a:gd name="connsiteY29" fmla="*/ 454610 h 608697"/>
              <a:gd name="connsiteX30" fmla="*/ 395167 w 609614"/>
              <a:gd name="connsiteY30" fmla="*/ 461422 h 608697"/>
              <a:gd name="connsiteX31" fmla="*/ 373594 w 609614"/>
              <a:gd name="connsiteY31" fmla="*/ 461422 h 608697"/>
              <a:gd name="connsiteX32" fmla="*/ 373594 w 609614"/>
              <a:gd name="connsiteY32" fmla="*/ 500726 h 608697"/>
              <a:gd name="connsiteX33" fmla="*/ 395167 w 609614"/>
              <a:gd name="connsiteY33" fmla="*/ 500726 h 608697"/>
              <a:gd name="connsiteX34" fmla="*/ 397380 w 609614"/>
              <a:gd name="connsiteY34" fmla="*/ 507629 h 608697"/>
              <a:gd name="connsiteX35" fmla="*/ 403373 w 609614"/>
              <a:gd name="connsiteY35" fmla="*/ 521897 h 608697"/>
              <a:gd name="connsiteX36" fmla="*/ 406692 w 609614"/>
              <a:gd name="connsiteY36" fmla="*/ 528340 h 608697"/>
              <a:gd name="connsiteX37" fmla="*/ 391387 w 609614"/>
              <a:gd name="connsiteY37" fmla="*/ 543620 h 608697"/>
              <a:gd name="connsiteX38" fmla="*/ 419230 w 609614"/>
              <a:gd name="connsiteY38" fmla="*/ 571326 h 608697"/>
              <a:gd name="connsiteX39" fmla="*/ 434535 w 609614"/>
              <a:gd name="connsiteY39" fmla="*/ 556046 h 608697"/>
              <a:gd name="connsiteX40" fmla="*/ 440896 w 609614"/>
              <a:gd name="connsiteY40" fmla="*/ 559452 h 608697"/>
              <a:gd name="connsiteX41" fmla="*/ 455279 w 609614"/>
              <a:gd name="connsiteY41" fmla="*/ 565435 h 608697"/>
              <a:gd name="connsiteX42" fmla="*/ 462101 w 609614"/>
              <a:gd name="connsiteY42" fmla="*/ 567552 h 608697"/>
              <a:gd name="connsiteX43" fmla="*/ 462101 w 609614"/>
              <a:gd name="connsiteY43" fmla="*/ 589091 h 608697"/>
              <a:gd name="connsiteX44" fmla="*/ 501469 w 609614"/>
              <a:gd name="connsiteY44" fmla="*/ 589091 h 608697"/>
              <a:gd name="connsiteX45" fmla="*/ 501469 w 609614"/>
              <a:gd name="connsiteY45" fmla="*/ 567552 h 608697"/>
              <a:gd name="connsiteX46" fmla="*/ 508383 w 609614"/>
              <a:gd name="connsiteY46" fmla="*/ 565435 h 608697"/>
              <a:gd name="connsiteX47" fmla="*/ 522674 w 609614"/>
              <a:gd name="connsiteY47" fmla="*/ 559360 h 608697"/>
              <a:gd name="connsiteX48" fmla="*/ 529127 w 609614"/>
              <a:gd name="connsiteY48" fmla="*/ 556046 h 608697"/>
              <a:gd name="connsiteX49" fmla="*/ 544340 w 609614"/>
              <a:gd name="connsiteY49" fmla="*/ 571326 h 608697"/>
              <a:gd name="connsiteX50" fmla="*/ 572183 w 609614"/>
              <a:gd name="connsiteY50" fmla="*/ 543528 h 608697"/>
              <a:gd name="connsiteX51" fmla="*/ 556878 w 609614"/>
              <a:gd name="connsiteY51" fmla="*/ 528340 h 608697"/>
              <a:gd name="connsiteX52" fmla="*/ 560290 w 609614"/>
              <a:gd name="connsiteY52" fmla="*/ 521897 h 608697"/>
              <a:gd name="connsiteX53" fmla="*/ 566282 w 609614"/>
              <a:gd name="connsiteY53" fmla="*/ 507629 h 608697"/>
              <a:gd name="connsiteX54" fmla="*/ 568403 w 609614"/>
              <a:gd name="connsiteY54" fmla="*/ 500726 h 608697"/>
              <a:gd name="connsiteX55" fmla="*/ 589976 w 609614"/>
              <a:gd name="connsiteY55" fmla="*/ 500726 h 608697"/>
              <a:gd name="connsiteX56" fmla="*/ 589976 w 609614"/>
              <a:gd name="connsiteY56" fmla="*/ 461422 h 608697"/>
              <a:gd name="connsiteX57" fmla="*/ 568403 w 609614"/>
              <a:gd name="connsiteY57" fmla="*/ 461422 h 608697"/>
              <a:gd name="connsiteX58" fmla="*/ 566282 w 609614"/>
              <a:gd name="connsiteY58" fmla="*/ 454610 h 608697"/>
              <a:gd name="connsiteX59" fmla="*/ 560197 w 609614"/>
              <a:gd name="connsiteY59" fmla="*/ 440251 h 608697"/>
              <a:gd name="connsiteX60" fmla="*/ 556878 w 609614"/>
              <a:gd name="connsiteY60" fmla="*/ 433899 h 608697"/>
              <a:gd name="connsiteX61" fmla="*/ 572183 w 609614"/>
              <a:gd name="connsiteY61" fmla="*/ 418620 h 608697"/>
              <a:gd name="connsiteX62" fmla="*/ 544340 w 609614"/>
              <a:gd name="connsiteY62" fmla="*/ 390821 h 608697"/>
              <a:gd name="connsiteX63" fmla="*/ 529127 w 609614"/>
              <a:gd name="connsiteY63" fmla="*/ 406101 h 608697"/>
              <a:gd name="connsiteX64" fmla="*/ 522674 w 609614"/>
              <a:gd name="connsiteY64" fmla="*/ 402787 h 608697"/>
              <a:gd name="connsiteX65" fmla="*/ 508383 w 609614"/>
              <a:gd name="connsiteY65" fmla="*/ 396804 h 608697"/>
              <a:gd name="connsiteX66" fmla="*/ 501469 w 609614"/>
              <a:gd name="connsiteY66" fmla="*/ 394595 h 608697"/>
              <a:gd name="connsiteX67" fmla="*/ 501469 w 609614"/>
              <a:gd name="connsiteY67" fmla="*/ 373056 h 608697"/>
              <a:gd name="connsiteX68" fmla="*/ 108145 w 609614"/>
              <a:gd name="connsiteY68" fmla="*/ 373056 h 608697"/>
              <a:gd name="connsiteX69" fmla="*/ 108145 w 609614"/>
              <a:gd name="connsiteY69" fmla="*/ 394595 h 608697"/>
              <a:gd name="connsiteX70" fmla="*/ 101323 w 609614"/>
              <a:gd name="connsiteY70" fmla="*/ 396804 h 608697"/>
              <a:gd name="connsiteX71" fmla="*/ 86940 w 609614"/>
              <a:gd name="connsiteY71" fmla="*/ 402787 h 608697"/>
              <a:gd name="connsiteX72" fmla="*/ 80579 w 609614"/>
              <a:gd name="connsiteY72" fmla="*/ 406101 h 608697"/>
              <a:gd name="connsiteX73" fmla="*/ 65274 w 609614"/>
              <a:gd name="connsiteY73" fmla="*/ 390821 h 608697"/>
              <a:gd name="connsiteX74" fmla="*/ 37431 w 609614"/>
              <a:gd name="connsiteY74" fmla="*/ 418620 h 608697"/>
              <a:gd name="connsiteX75" fmla="*/ 52736 w 609614"/>
              <a:gd name="connsiteY75" fmla="*/ 433899 h 608697"/>
              <a:gd name="connsiteX76" fmla="*/ 49417 w 609614"/>
              <a:gd name="connsiteY76" fmla="*/ 440251 h 608697"/>
              <a:gd name="connsiteX77" fmla="*/ 43424 w 609614"/>
              <a:gd name="connsiteY77" fmla="*/ 454610 h 608697"/>
              <a:gd name="connsiteX78" fmla="*/ 41211 w 609614"/>
              <a:gd name="connsiteY78" fmla="*/ 461422 h 608697"/>
              <a:gd name="connsiteX79" fmla="*/ 19638 w 609614"/>
              <a:gd name="connsiteY79" fmla="*/ 461422 h 608697"/>
              <a:gd name="connsiteX80" fmla="*/ 19638 w 609614"/>
              <a:gd name="connsiteY80" fmla="*/ 500726 h 608697"/>
              <a:gd name="connsiteX81" fmla="*/ 41211 w 609614"/>
              <a:gd name="connsiteY81" fmla="*/ 500726 h 608697"/>
              <a:gd name="connsiteX82" fmla="*/ 43424 w 609614"/>
              <a:gd name="connsiteY82" fmla="*/ 507629 h 608697"/>
              <a:gd name="connsiteX83" fmla="*/ 49417 w 609614"/>
              <a:gd name="connsiteY83" fmla="*/ 521897 h 608697"/>
              <a:gd name="connsiteX84" fmla="*/ 52736 w 609614"/>
              <a:gd name="connsiteY84" fmla="*/ 528340 h 608697"/>
              <a:gd name="connsiteX85" fmla="*/ 37431 w 609614"/>
              <a:gd name="connsiteY85" fmla="*/ 543620 h 608697"/>
              <a:gd name="connsiteX86" fmla="*/ 65274 w 609614"/>
              <a:gd name="connsiteY86" fmla="*/ 571326 h 608697"/>
              <a:gd name="connsiteX87" fmla="*/ 80579 w 609614"/>
              <a:gd name="connsiteY87" fmla="*/ 556046 h 608697"/>
              <a:gd name="connsiteX88" fmla="*/ 86940 w 609614"/>
              <a:gd name="connsiteY88" fmla="*/ 559452 h 608697"/>
              <a:gd name="connsiteX89" fmla="*/ 101323 w 609614"/>
              <a:gd name="connsiteY89" fmla="*/ 565435 h 608697"/>
              <a:gd name="connsiteX90" fmla="*/ 108145 w 609614"/>
              <a:gd name="connsiteY90" fmla="*/ 567552 h 608697"/>
              <a:gd name="connsiteX91" fmla="*/ 108145 w 609614"/>
              <a:gd name="connsiteY91" fmla="*/ 589091 h 608697"/>
              <a:gd name="connsiteX92" fmla="*/ 147513 w 609614"/>
              <a:gd name="connsiteY92" fmla="*/ 589091 h 608697"/>
              <a:gd name="connsiteX93" fmla="*/ 147513 w 609614"/>
              <a:gd name="connsiteY93" fmla="*/ 567552 h 608697"/>
              <a:gd name="connsiteX94" fmla="*/ 154427 w 609614"/>
              <a:gd name="connsiteY94" fmla="*/ 565435 h 608697"/>
              <a:gd name="connsiteX95" fmla="*/ 168718 w 609614"/>
              <a:gd name="connsiteY95" fmla="*/ 559360 h 608697"/>
              <a:gd name="connsiteX96" fmla="*/ 175171 w 609614"/>
              <a:gd name="connsiteY96" fmla="*/ 556046 h 608697"/>
              <a:gd name="connsiteX97" fmla="*/ 190476 w 609614"/>
              <a:gd name="connsiteY97" fmla="*/ 571326 h 608697"/>
              <a:gd name="connsiteX98" fmla="*/ 218227 w 609614"/>
              <a:gd name="connsiteY98" fmla="*/ 543528 h 608697"/>
              <a:gd name="connsiteX99" fmla="*/ 202922 w 609614"/>
              <a:gd name="connsiteY99" fmla="*/ 528340 h 608697"/>
              <a:gd name="connsiteX100" fmla="*/ 206334 w 609614"/>
              <a:gd name="connsiteY100" fmla="*/ 521897 h 608697"/>
              <a:gd name="connsiteX101" fmla="*/ 212326 w 609614"/>
              <a:gd name="connsiteY101" fmla="*/ 507629 h 608697"/>
              <a:gd name="connsiteX102" fmla="*/ 214447 w 609614"/>
              <a:gd name="connsiteY102" fmla="*/ 500726 h 608697"/>
              <a:gd name="connsiteX103" fmla="*/ 236020 w 609614"/>
              <a:gd name="connsiteY103" fmla="*/ 500726 h 608697"/>
              <a:gd name="connsiteX104" fmla="*/ 236020 w 609614"/>
              <a:gd name="connsiteY104" fmla="*/ 461422 h 608697"/>
              <a:gd name="connsiteX105" fmla="*/ 214447 w 609614"/>
              <a:gd name="connsiteY105" fmla="*/ 461422 h 608697"/>
              <a:gd name="connsiteX106" fmla="*/ 212326 w 609614"/>
              <a:gd name="connsiteY106" fmla="*/ 454610 h 608697"/>
              <a:gd name="connsiteX107" fmla="*/ 206241 w 609614"/>
              <a:gd name="connsiteY107" fmla="*/ 440251 h 608697"/>
              <a:gd name="connsiteX108" fmla="*/ 202922 w 609614"/>
              <a:gd name="connsiteY108" fmla="*/ 433899 h 608697"/>
              <a:gd name="connsiteX109" fmla="*/ 218227 w 609614"/>
              <a:gd name="connsiteY109" fmla="*/ 418620 h 608697"/>
              <a:gd name="connsiteX110" fmla="*/ 190384 w 609614"/>
              <a:gd name="connsiteY110" fmla="*/ 390821 h 608697"/>
              <a:gd name="connsiteX111" fmla="*/ 175171 w 609614"/>
              <a:gd name="connsiteY111" fmla="*/ 406101 h 608697"/>
              <a:gd name="connsiteX112" fmla="*/ 168718 w 609614"/>
              <a:gd name="connsiteY112" fmla="*/ 402787 h 608697"/>
              <a:gd name="connsiteX113" fmla="*/ 154427 w 609614"/>
              <a:gd name="connsiteY113" fmla="*/ 396804 h 608697"/>
              <a:gd name="connsiteX114" fmla="*/ 147513 w 609614"/>
              <a:gd name="connsiteY114" fmla="*/ 394595 h 608697"/>
              <a:gd name="connsiteX115" fmla="*/ 147513 w 609614"/>
              <a:gd name="connsiteY115" fmla="*/ 373056 h 608697"/>
              <a:gd name="connsiteX116" fmla="*/ 235991 w 609614"/>
              <a:gd name="connsiteY116" fmla="*/ 314158 h 608697"/>
              <a:gd name="connsiteX117" fmla="*/ 235991 w 609614"/>
              <a:gd name="connsiteY117" fmla="*/ 333856 h 608697"/>
              <a:gd name="connsiteX118" fmla="*/ 373625 w 609614"/>
              <a:gd name="connsiteY118" fmla="*/ 333856 h 608697"/>
              <a:gd name="connsiteX119" fmla="*/ 373625 w 609614"/>
              <a:gd name="connsiteY119" fmla="*/ 314158 h 608697"/>
              <a:gd name="connsiteX120" fmla="*/ 432599 w 609614"/>
              <a:gd name="connsiteY120" fmla="*/ 294540 h 608697"/>
              <a:gd name="connsiteX121" fmla="*/ 491604 w 609614"/>
              <a:gd name="connsiteY121" fmla="*/ 294540 h 608697"/>
              <a:gd name="connsiteX122" fmla="*/ 491604 w 609614"/>
              <a:gd name="connsiteY122" fmla="*/ 353450 h 608697"/>
              <a:gd name="connsiteX123" fmla="*/ 521106 w 609614"/>
              <a:gd name="connsiteY123" fmla="*/ 353450 h 608697"/>
              <a:gd name="connsiteX124" fmla="*/ 521106 w 609614"/>
              <a:gd name="connsiteY124" fmla="*/ 380512 h 608697"/>
              <a:gd name="connsiteX125" fmla="*/ 525255 w 609614"/>
              <a:gd name="connsiteY125" fmla="*/ 382169 h 608697"/>
              <a:gd name="connsiteX126" fmla="*/ 544340 w 609614"/>
              <a:gd name="connsiteY126" fmla="*/ 363115 h 608697"/>
              <a:gd name="connsiteX127" fmla="*/ 600026 w 609614"/>
              <a:gd name="connsiteY127" fmla="*/ 418620 h 608697"/>
              <a:gd name="connsiteX128" fmla="*/ 580849 w 609614"/>
              <a:gd name="connsiteY128" fmla="*/ 437765 h 608697"/>
              <a:gd name="connsiteX129" fmla="*/ 582601 w 609614"/>
              <a:gd name="connsiteY129" fmla="*/ 441815 h 608697"/>
              <a:gd name="connsiteX130" fmla="*/ 609614 w 609614"/>
              <a:gd name="connsiteY130" fmla="*/ 441815 h 608697"/>
              <a:gd name="connsiteX131" fmla="*/ 609614 w 609614"/>
              <a:gd name="connsiteY131" fmla="*/ 520332 h 608697"/>
              <a:gd name="connsiteX132" fmla="*/ 582601 w 609614"/>
              <a:gd name="connsiteY132" fmla="*/ 520332 h 608697"/>
              <a:gd name="connsiteX133" fmla="*/ 580849 w 609614"/>
              <a:gd name="connsiteY133" fmla="*/ 524474 h 608697"/>
              <a:gd name="connsiteX134" fmla="*/ 600026 w 609614"/>
              <a:gd name="connsiteY134" fmla="*/ 543528 h 608697"/>
              <a:gd name="connsiteX135" fmla="*/ 544340 w 609614"/>
              <a:gd name="connsiteY135" fmla="*/ 599124 h 608697"/>
              <a:gd name="connsiteX136" fmla="*/ 525255 w 609614"/>
              <a:gd name="connsiteY136" fmla="*/ 579978 h 608697"/>
              <a:gd name="connsiteX137" fmla="*/ 521106 w 609614"/>
              <a:gd name="connsiteY137" fmla="*/ 581727 h 608697"/>
              <a:gd name="connsiteX138" fmla="*/ 521106 w 609614"/>
              <a:gd name="connsiteY138" fmla="*/ 608697 h 608697"/>
              <a:gd name="connsiteX139" fmla="*/ 442464 w 609614"/>
              <a:gd name="connsiteY139" fmla="*/ 608697 h 608697"/>
              <a:gd name="connsiteX140" fmla="*/ 442464 w 609614"/>
              <a:gd name="connsiteY140" fmla="*/ 581727 h 608697"/>
              <a:gd name="connsiteX141" fmla="*/ 438407 w 609614"/>
              <a:gd name="connsiteY141" fmla="*/ 579978 h 608697"/>
              <a:gd name="connsiteX142" fmla="*/ 419230 w 609614"/>
              <a:gd name="connsiteY142" fmla="*/ 599124 h 608697"/>
              <a:gd name="connsiteX143" fmla="*/ 363637 w 609614"/>
              <a:gd name="connsiteY143" fmla="*/ 543528 h 608697"/>
              <a:gd name="connsiteX144" fmla="*/ 382721 w 609614"/>
              <a:gd name="connsiteY144" fmla="*/ 524474 h 608697"/>
              <a:gd name="connsiteX145" fmla="*/ 381062 w 609614"/>
              <a:gd name="connsiteY145" fmla="*/ 520332 h 608697"/>
              <a:gd name="connsiteX146" fmla="*/ 353956 w 609614"/>
              <a:gd name="connsiteY146" fmla="*/ 520332 h 608697"/>
              <a:gd name="connsiteX147" fmla="*/ 353956 w 609614"/>
              <a:gd name="connsiteY147" fmla="*/ 441815 h 608697"/>
              <a:gd name="connsiteX148" fmla="*/ 381062 w 609614"/>
              <a:gd name="connsiteY148" fmla="*/ 441815 h 608697"/>
              <a:gd name="connsiteX149" fmla="*/ 382721 w 609614"/>
              <a:gd name="connsiteY149" fmla="*/ 437765 h 608697"/>
              <a:gd name="connsiteX150" fmla="*/ 363637 w 609614"/>
              <a:gd name="connsiteY150" fmla="*/ 418620 h 608697"/>
              <a:gd name="connsiteX151" fmla="*/ 419230 w 609614"/>
              <a:gd name="connsiteY151" fmla="*/ 363115 h 608697"/>
              <a:gd name="connsiteX152" fmla="*/ 438407 w 609614"/>
              <a:gd name="connsiteY152" fmla="*/ 382169 h 608697"/>
              <a:gd name="connsiteX153" fmla="*/ 442464 w 609614"/>
              <a:gd name="connsiteY153" fmla="*/ 380512 h 608697"/>
              <a:gd name="connsiteX154" fmla="*/ 442464 w 609614"/>
              <a:gd name="connsiteY154" fmla="*/ 353450 h 608697"/>
              <a:gd name="connsiteX155" fmla="*/ 471966 w 609614"/>
              <a:gd name="connsiteY155" fmla="*/ 353450 h 608697"/>
              <a:gd name="connsiteX156" fmla="*/ 471966 w 609614"/>
              <a:gd name="connsiteY156" fmla="*/ 314146 h 608697"/>
              <a:gd name="connsiteX157" fmla="*/ 432599 w 609614"/>
              <a:gd name="connsiteY157" fmla="*/ 314146 h 608697"/>
              <a:gd name="connsiteX158" fmla="*/ 118010 w 609614"/>
              <a:gd name="connsiteY158" fmla="*/ 294540 h 608697"/>
              <a:gd name="connsiteX159" fmla="*/ 177015 w 609614"/>
              <a:gd name="connsiteY159" fmla="*/ 294540 h 608697"/>
              <a:gd name="connsiteX160" fmla="*/ 177015 w 609614"/>
              <a:gd name="connsiteY160" fmla="*/ 314146 h 608697"/>
              <a:gd name="connsiteX161" fmla="*/ 137648 w 609614"/>
              <a:gd name="connsiteY161" fmla="*/ 314146 h 608697"/>
              <a:gd name="connsiteX162" fmla="*/ 137648 w 609614"/>
              <a:gd name="connsiteY162" fmla="*/ 353450 h 608697"/>
              <a:gd name="connsiteX163" fmla="*/ 167150 w 609614"/>
              <a:gd name="connsiteY163" fmla="*/ 353450 h 608697"/>
              <a:gd name="connsiteX164" fmla="*/ 167150 w 609614"/>
              <a:gd name="connsiteY164" fmla="*/ 380512 h 608697"/>
              <a:gd name="connsiteX165" fmla="*/ 171299 w 609614"/>
              <a:gd name="connsiteY165" fmla="*/ 382169 h 608697"/>
              <a:gd name="connsiteX166" fmla="*/ 190384 w 609614"/>
              <a:gd name="connsiteY166" fmla="*/ 363115 h 608697"/>
              <a:gd name="connsiteX167" fmla="*/ 246070 w 609614"/>
              <a:gd name="connsiteY167" fmla="*/ 418620 h 608697"/>
              <a:gd name="connsiteX168" fmla="*/ 226893 w 609614"/>
              <a:gd name="connsiteY168" fmla="*/ 437765 h 608697"/>
              <a:gd name="connsiteX169" fmla="*/ 228645 w 609614"/>
              <a:gd name="connsiteY169" fmla="*/ 441815 h 608697"/>
              <a:gd name="connsiteX170" fmla="*/ 255658 w 609614"/>
              <a:gd name="connsiteY170" fmla="*/ 441815 h 608697"/>
              <a:gd name="connsiteX171" fmla="*/ 255658 w 609614"/>
              <a:gd name="connsiteY171" fmla="*/ 520332 h 608697"/>
              <a:gd name="connsiteX172" fmla="*/ 228645 w 609614"/>
              <a:gd name="connsiteY172" fmla="*/ 520332 h 608697"/>
              <a:gd name="connsiteX173" fmla="*/ 226893 w 609614"/>
              <a:gd name="connsiteY173" fmla="*/ 524474 h 608697"/>
              <a:gd name="connsiteX174" fmla="*/ 246070 w 609614"/>
              <a:gd name="connsiteY174" fmla="*/ 543528 h 608697"/>
              <a:gd name="connsiteX175" fmla="*/ 190384 w 609614"/>
              <a:gd name="connsiteY175" fmla="*/ 599124 h 608697"/>
              <a:gd name="connsiteX176" fmla="*/ 171299 w 609614"/>
              <a:gd name="connsiteY176" fmla="*/ 579978 h 608697"/>
              <a:gd name="connsiteX177" fmla="*/ 167150 w 609614"/>
              <a:gd name="connsiteY177" fmla="*/ 581727 h 608697"/>
              <a:gd name="connsiteX178" fmla="*/ 167150 w 609614"/>
              <a:gd name="connsiteY178" fmla="*/ 608697 h 608697"/>
              <a:gd name="connsiteX179" fmla="*/ 88508 w 609614"/>
              <a:gd name="connsiteY179" fmla="*/ 608697 h 608697"/>
              <a:gd name="connsiteX180" fmla="*/ 88508 w 609614"/>
              <a:gd name="connsiteY180" fmla="*/ 581727 h 608697"/>
              <a:gd name="connsiteX181" fmla="*/ 84451 w 609614"/>
              <a:gd name="connsiteY181" fmla="*/ 579978 h 608697"/>
              <a:gd name="connsiteX182" fmla="*/ 65274 w 609614"/>
              <a:gd name="connsiteY182" fmla="*/ 599124 h 608697"/>
              <a:gd name="connsiteX183" fmla="*/ 9680 w 609614"/>
              <a:gd name="connsiteY183" fmla="*/ 543528 h 608697"/>
              <a:gd name="connsiteX184" fmla="*/ 28765 w 609614"/>
              <a:gd name="connsiteY184" fmla="*/ 524474 h 608697"/>
              <a:gd name="connsiteX185" fmla="*/ 27105 w 609614"/>
              <a:gd name="connsiteY185" fmla="*/ 520332 h 608697"/>
              <a:gd name="connsiteX186" fmla="*/ 0 w 609614"/>
              <a:gd name="connsiteY186" fmla="*/ 520332 h 608697"/>
              <a:gd name="connsiteX187" fmla="*/ 0 w 609614"/>
              <a:gd name="connsiteY187" fmla="*/ 441815 h 608697"/>
              <a:gd name="connsiteX188" fmla="*/ 27105 w 609614"/>
              <a:gd name="connsiteY188" fmla="*/ 441815 h 608697"/>
              <a:gd name="connsiteX189" fmla="*/ 28765 w 609614"/>
              <a:gd name="connsiteY189" fmla="*/ 437765 h 608697"/>
              <a:gd name="connsiteX190" fmla="*/ 9680 w 609614"/>
              <a:gd name="connsiteY190" fmla="*/ 418620 h 608697"/>
              <a:gd name="connsiteX191" fmla="*/ 65274 w 609614"/>
              <a:gd name="connsiteY191" fmla="*/ 363115 h 608697"/>
              <a:gd name="connsiteX192" fmla="*/ 84451 w 609614"/>
              <a:gd name="connsiteY192" fmla="*/ 382169 h 608697"/>
              <a:gd name="connsiteX193" fmla="*/ 88508 w 609614"/>
              <a:gd name="connsiteY193" fmla="*/ 380512 h 608697"/>
              <a:gd name="connsiteX194" fmla="*/ 88508 w 609614"/>
              <a:gd name="connsiteY194" fmla="*/ 353450 h 608697"/>
              <a:gd name="connsiteX195" fmla="*/ 118010 w 609614"/>
              <a:gd name="connsiteY195" fmla="*/ 353450 h 608697"/>
              <a:gd name="connsiteX196" fmla="*/ 235991 w 609614"/>
              <a:gd name="connsiteY196" fmla="*/ 274946 h 608697"/>
              <a:gd name="connsiteX197" fmla="*/ 235991 w 609614"/>
              <a:gd name="connsiteY197" fmla="*/ 294552 h 608697"/>
              <a:gd name="connsiteX198" fmla="*/ 373625 w 609614"/>
              <a:gd name="connsiteY198" fmla="*/ 294552 h 608697"/>
              <a:gd name="connsiteX199" fmla="*/ 373625 w 609614"/>
              <a:gd name="connsiteY199" fmla="*/ 274946 h 608697"/>
              <a:gd name="connsiteX200" fmla="*/ 324459 w 609614"/>
              <a:gd name="connsiteY200" fmla="*/ 157149 h 608697"/>
              <a:gd name="connsiteX201" fmla="*/ 344147 w 609614"/>
              <a:gd name="connsiteY201" fmla="*/ 157149 h 608697"/>
              <a:gd name="connsiteX202" fmla="*/ 344147 w 609614"/>
              <a:gd name="connsiteY202" fmla="*/ 176696 h 608697"/>
              <a:gd name="connsiteX203" fmla="*/ 324459 w 609614"/>
              <a:gd name="connsiteY203" fmla="*/ 176696 h 608697"/>
              <a:gd name="connsiteX204" fmla="*/ 265467 w 609614"/>
              <a:gd name="connsiteY204" fmla="*/ 157149 h 608697"/>
              <a:gd name="connsiteX205" fmla="*/ 304842 w 609614"/>
              <a:gd name="connsiteY205" fmla="*/ 157149 h 608697"/>
              <a:gd name="connsiteX206" fmla="*/ 304842 w 609614"/>
              <a:gd name="connsiteY206" fmla="*/ 176696 h 608697"/>
              <a:gd name="connsiteX207" fmla="*/ 265467 w 609614"/>
              <a:gd name="connsiteY207" fmla="*/ 176696 h 608697"/>
              <a:gd name="connsiteX208" fmla="*/ 265467 w 609614"/>
              <a:gd name="connsiteY208" fmla="*/ 117844 h 608697"/>
              <a:gd name="connsiteX209" fmla="*/ 344147 w 609614"/>
              <a:gd name="connsiteY209" fmla="*/ 117844 h 608697"/>
              <a:gd name="connsiteX210" fmla="*/ 344147 w 609614"/>
              <a:gd name="connsiteY210" fmla="*/ 137461 h 608697"/>
              <a:gd name="connsiteX211" fmla="*/ 265467 w 609614"/>
              <a:gd name="connsiteY211" fmla="*/ 137461 h 608697"/>
              <a:gd name="connsiteX212" fmla="*/ 245819 w 609614"/>
              <a:gd name="connsiteY212" fmla="*/ 98229 h 608697"/>
              <a:gd name="connsiteX213" fmla="*/ 245819 w 609614"/>
              <a:gd name="connsiteY213" fmla="*/ 196310 h 608697"/>
              <a:gd name="connsiteX214" fmla="*/ 363817 w 609614"/>
              <a:gd name="connsiteY214" fmla="*/ 196310 h 608697"/>
              <a:gd name="connsiteX215" fmla="*/ 363817 w 609614"/>
              <a:gd name="connsiteY215" fmla="*/ 98229 h 608697"/>
              <a:gd name="connsiteX216" fmla="*/ 226091 w 609614"/>
              <a:gd name="connsiteY216" fmla="*/ 78539 h 608697"/>
              <a:gd name="connsiteX217" fmla="*/ 383452 w 609614"/>
              <a:gd name="connsiteY217" fmla="*/ 78539 h 608697"/>
              <a:gd name="connsiteX218" fmla="*/ 383452 w 609614"/>
              <a:gd name="connsiteY218" fmla="*/ 216000 h 608697"/>
              <a:gd name="connsiteX219" fmla="*/ 226091 w 609614"/>
              <a:gd name="connsiteY219" fmla="*/ 216000 h 608697"/>
              <a:gd name="connsiteX220" fmla="*/ 304854 w 609614"/>
              <a:gd name="connsiteY220" fmla="*/ 19606 h 608697"/>
              <a:gd name="connsiteX221" fmla="*/ 176991 w 609614"/>
              <a:gd name="connsiteY221" fmla="*/ 147276 h 608697"/>
              <a:gd name="connsiteX222" fmla="*/ 231750 w 609614"/>
              <a:gd name="connsiteY222" fmla="*/ 251934 h 608697"/>
              <a:gd name="connsiteX223" fmla="*/ 235991 w 609614"/>
              <a:gd name="connsiteY223" fmla="*/ 254879 h 608697"/>
              <a:gd name="connsiteX224" fmla="*/ 235991 w 609614"/>
              <a:gd name="connsiteY224" fmla="*/ 255247 h 608697"/>
              <a:gd name="connsiteX225" fmla="*/ 373625 w 609614"/>
              <a:gd name="connsiteY225" fmla="*/ 255247 h 608697"/>
              <a:gd name="connsiteX226" fmla="*/ 373625 w 609614"/>
              <a:gd name="connsiteY226" fmla="*/ 254879 h 608697"/>
              <a:gd name="connsiteX227" fmla="*/ 377865 w 609614"/>
              <a:gd name="connsiteY227" fmla="*/ 251934 h 608697"/>
              <a:gd name="connsiteX228" fmla="*/ 432624 w 609614"/>
              <a:gd name="connsiteY228" fmla="*/ 147276 h 608697"/>
              <a:gd name="connsiteX229" fmla="*/ 304854 w 609614"/>
              <a:gd name="connsiteY229" fmla="*/ 19606 h 608697"/>
              <a:gd name="connsiteX230" fmla="*/ 304854 w 609614"/>
              <a:gd name="connsiteY230" fmla="*/ 0 h 608697"/>
              <a:gd name="connsiteX231" fmla="*/ 451798 w 609614"/>
              <a:gd name="connsiteY231" fmla="*/ 137427 h 608697"/>
              <a:gd name="connsiteX232" fmla="*/ 471987 w 609614"/>
              <a:gd name="connsiteY232" fmla="*/ 137427 h 608697"/>
              <a:gd name="connsiteX233" fmla="*/ 471987 w 609614"/>
              <a:gd name="connsiteY233" fmla="*/ 98215 h 608697"/>
              <a:gd name="connsiteX234" fmla="*/ 491623 w 609614"/>
              <a:gd name="connsiteY234" fmla="*/ 98215 h 608697"/>
              <a:gd name="connsiteX235" fmla="*/ 491623 w 609614"/>
              <a:gd name="connsiteY235" fmla="*/ 137427 h 608697"/>
              <a:gd name="connsiteX236" fmla="*/ 511351 w 609614"/>
              <a:gd name="connsiteY236" fmla="*/ 137427 h 608697"/>
              <a:gd name="connsiteX237" fmla="*/ 511351 w 609614"/>
              <a:gd name="connsiteY237" fmla="*/ 117821 h 608697"/>
              <a:gd name="connsiteX238" fmla="*/ 530986 w 609614"/>
              <a:gd name="connsiteY238" fmla="*/ 117821 h 608697"/>
              <a:gd name="connsiteX239" fmla="*/ 530986 w 609614"/>
              <a:gd name="connsiteY239" fmla="*/ 137427 h 608697"/>
              <a:gd name="connsiteX240" fmla="*/ 550622 w 609614"/>
              <a:gd name="connsiteY240" fmla="*/ 137427 h 608697"/>
              <a:gd name="connsiteX241" fmla="*/ 550622 w 609614"/>
              <a:gd name="connsiteY241" fmla="*/ 157125 h 608697"/>
              <a:gd name="connsiteX242" fmla="*/ 530986 w 609614"/>
              <a:gd name="connsiteY242" fmla="*/ 157125 h 608697"/>
              <a:gd name="connsiteX243" fmla="*/ 530986 w 609614"/>
              <a:gd name="connsiteY243" fmla="*/ 176731 h 608697"/>
              <a:gd name="connsiteX244" fmla="*/ 511351 w 609614"/>
              <a:gd name="connsiteY244" fmla="*/ 176731 h 608697"/>
              <a:gd name="connsiteX245" fmla="*/ 511351 w 609614"/>
              <a:gd name="connsiteY245" fmla="*/ 157125 h 608697"/>
              <a:gd name="connsiteX246" fmla="*/ 491623 w 609614"/>
              <a:gd name="connsiteY246" fmla="*/ 157125 h 608697"/>
              <a:gd name="connsiteX247" fmla="*/ 491623 w 609614"/>
              <a:gd name="connsiteY247" fmla="*/ 196337 h 608697"/>
              <a:gd name="connsiteX248" fmla="*/ 471987 w 609614"/>
              <a:gd name="connsiteY248" fmla="*/ 196337 h 608697"/>
              <a:gd name="connsiteX249" fmla="*/ 471987 w 609614"/>
              <a:gd name="connsiteY249" fmla="*/ 157125 h 608697"/>
              <a:gd name="connsiteX250" fmla="*/ 451706 w 609614"/>
              <a:gd name="connsiteY250" fmla="*/ 157125 h 608697"/>
              <a:gd name="connsiteX251" fmla="*/ 404784 w 609614"/>
              <a:gd name="connsiteY251" fmla="*/ 255247 h 608697"/>
              <a:gd name="connsiteX252" fmla="*/ 412988 w 609614"/>
              <a:gd name="connsiteY252" fmla="*/ 255247 h 608697"/>
              <a:gd name="connsiteX253" fmla="*/ 412988 w 609614"/>
              <a:gd name="connsiteY253" fmla="*/ 274946 h 608697"/>
              <a:gd name="connsiteX254" fmla="*/ 393352 w 609614"/>
              <a:gd name="connsiteY254" fmla="*/ 274946 h 608697"/>
              <a:gd name="connsiteX255" fmla="*/ 393352 w 609614"/>
              <a:gd name="connsiteY255" fmla="*/ 294552 h 608697"/>
              <a:gd name="connsiteX256" fmla="*/ 412988 w 609614"/>
              <a:gd name="connsiteY256" fmla="*/ 294552 h 608697"/>
              <a:gd name="connsiteX257" fmla="*/ 412988 w 609614"/>
              <a:gd name="connsiteY257" fmla="*/ 314158 h 608697"/>
              <a:gd name="connsiteX258" fmla="*/ 393352 w 609614"/>
              <a:gd name="connsiteY258" fmla="*/ 314158 h 608697"/>
              <a:gd name="connsiteX259" fmla="*/ 393352 w 609614"/>
              <a:gd name="connsiteY259" fmla="*/ 353462 h 608697"/>
              <a:gd name="connsiteX260" fmla="*/ 216355 w 609614"/>
              <a:gd name="connsiteY260" fmla="*/ 353462 h 608697"/>
              <a:gd name="connsiteX261" fmla="*/ 216355 w 609614"/>
              <a:gd name="connsiteY261" fmla="*/ 314158 h 608697"/>
              <a:gd name="connsiteX262" fmla="*/ 196627 w 609614"/>
              <a:gd name="connsiteY262" fmla="*/ 314158 h 608697"/>
              <a:gd name="connsiteX263" fmla="*/ 196627 w 609614"/>
              <a:gd name="connsiteY263" fmla="*/ 294552 h 608697"/>
              <a:gd name="connsiteX264" fmla="*/ 216355 w 609614"/>
              <a:gd name="connsiteY264" fmla="*/ 294552 h 608697"/>
              <a:gd name="connsiteX265" fmla="*/ 216355 w 609614"/>
              <a:gd name="connsiteY265" fmla="*/ 274946 h 608697"/>
              <a:gd name="connsiteX266" fmla="*/ 196627 w 609614"/>
              <a:gd name="connsiteY266" fmla="*/ 274946 h 608697"/>
              <a:gd name="connsiteX267" fmla="*/ 196627 w 609614"/>
              <a:gd name="connsiteY267" fmla="*/ 255247 h 608697"/>
              <a:gd name="connsiteX268" fmla="*/ 204832 w 609614"/>
              <a:gd name="connsiteY268" fmla="*/ 255247 h 608697"/>
              <a:gd name="connsiteX269" fmla="*/ 157909 w 609614"/>
              <a:gd name="connsiteY269" fmla="*/ 157125 h 608697"/>
              <a:gd name="connsiteX270" fmla="*/ 137628 w 609614"/>
              <a:gd name="connsiteY270" fmla="*/ 157125 h 608697"/>
              <a:gd name="connsiteX271" fmla="*/ 137628 w 609614"/>
              <a:gd name="connsiteY271" fmla="*/ 196337 h 608697"/>
              <a:gd name="connsiteX272" fmla="*/ 117992 w 609614"/>
              <a:gd name="connsiteY272" fmla="*/ 196337 h 608697"/>
              <a:gd name="connsiteX273" fmla="*/ 117992 w 609614"/>
              <a:gd name="connsiteY273" fmla="*/ 157125 h 608697"/>
              <a:gd name="connsiteX274" fmla="*/ 98357 w 609614"/>
              <a:gd name="connsiteY274" fmla="*/ 157125 h 608697"/>
              <a:gd name="connsiteX275" fmla="*/ 98357 w 609614"/>
              <a:gd name="connsiteY275" fmla="*/ 176731 h 608697"/>
              <a:gd name="connsiteX276" fmla="*/ 78629 w 609614"/>
              <a:gd name="connsiteY276" fmla="*/ 176731 h 608697"/>
              <a:gd name="connsiteX277" fmla="*/ 78629 w 609614"/>
              <a:gd name="connsiteY277" fmla="*/ 157125 h 608697"/>
              <a:gd name="connsiteX278" fmla="*/ 58993 w 609614"/>
              <a:gd name="connsiteY278" fmla="*/ 157125 h 608697"/>
              <a:gd name="connsiteX279" fmla="*/ 58993 w 609614"/>
              <a:gd name="connsiteY279" fmla="*/ 137427 h 608697"/>
              <a:gd name="connsiteX280" fmla="*/ 78629 w 609614"/>
              <a:gd name="connsiteY280" fmla="*/ 137427 h 608697"/>
              <a:gd name="connsiteX281" fmla="*/ 78629 w 609614"/>
              <a:gd name="connsiteY281" fmla="*/ 117821 h 608697"/>
              <a:gd name="connsiteX282" fmla="*/ 98357 w 609614"/>
              <a:gd name="connsiteY282" fmla="*/ 117821 h 608697"/>
              <a:gd name="connsiteX283" fmla="*/ 98357 w 609614"/>
              <a:gd name="connsiteY283" fmla="*/ 137427 h 608697"/>
              <a:gd name="connsiteX284" fmla="*/ 117992 w 609614"/>
              <a:gd name="connsiteY284" fmla="*/ 137427 h 608697"/>
              <a:gd name="connsiteX285" fmla="*/ 117992 w 609614"/>
              <a:gd name="connsiteY285" fmla="*/ 98215 h 608697"/>
              <a:gd name="connsiteX286" fmla="*/ 137628 w 609614"/>
              <a:gd name="connsiteY286" fmla="*/ 98215 h 608697"/>
              <a:gd name="connsiteX287" fmla="*/ 137628 w 609614"/>
              <a:gd name="connsiteY287" fmla="*/ 137427 h 608697"/>
              <a:gd name="connsiteX288" fmla="*/ 157817 w 609614"/>
              <a:gd name="connsiteY288" fmla="*/ 137427 h 608697"/>
              <a:gd name="connsiteX289" fmla="*/ 304854 w 609614"/>
              <a:gd name="connsiteY289" fmla="*/ 0 h 608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Lst>
            <a:rect l="l" t="t" r="r" b="b"/>
            <a:pathLst>
              <a:path w="609614" h="608697">
                <a:moveTo>
                  <a:pt x="481866" y="451687"/>
                </a:moveTo>
                <a:cubicBezTo>
                  <a:pt x="465548" y="451687"/>
                  <a:pt x="452365" y="464842"/>
                  <a:pt x="452365" y="481125"/>
                </a:cubicBezTo>
                <a:cubicBezTo>
                  <a:pt x="452365" y="497316"/>
                  <a:pt x="465548" y="510563"/>
                  <a:pt x="481866" y="510563"/>
                </a:cubicBezTo>
                <a:cubicBezTo>
                  <a:pt x="498092" y="510563"/>
                  <a:pt x="511367" y="497316"/>
                  <a:pt x="511367" y="481125"/>
                </a:cubicBezTo>
                <a:cubicBezTo>
                  <a:pt x="511367" y="464842"/>
                  <a:pt x="498092" y="451687"/>
                  <a:pt x="481866" y="451687"/>
                </a:cubicBezTo>
                <a:close/>
                <a:moveTo>
                  <a:pt x="127840" y="451687"/>
                </a:moveTo>
                <a:cubicBezTo>
                  <a:pt x="111522" y="451687"/>
                  <a:pt x="98339" y="464842"/>
                  <a:pt x="98339" y="481125"/>
                </a:cubicBezTo>
                <a:cubicBezTo>
                  <a:pt x="98339" y="497316"/>
                  <a:pt x="111522" y="510563"/>
                  <a:pt x="127840" y="510563"/>
                </a:cubicBezTo>
                <a:cubicBezTo>
                  <a:pt x="144066" y="510563"/>
                  <a:pt x="157341" y="497316"/>
                  <a:pt x="157341" y="481125"/>
                </a:cubicBezTo>
                <a:cubicBezTo>
                  <a:pt x="157341" y="464842"/>
                  <a:pt x="144066" y="451687"/>
                  <a:pt x="127840" y="451687"/>
                </a:cubicBezTo>
                <a:close/>
                <a:moveTo>
                  <a:pt x="481866" y="432001"/>
                </a:moveTo>
                <a:cubicBezTo>
                  <a:pt x="508970" y="432001"/>
                  <a:pt x="531004" y="454079"/>
                  <a:pt x="531004" y="481125"/>
                </a:cubicBezTo>
                <a:cubicBezTo>
                  <a:pt x="531004" y="508171"/>
                  <a:pt x="508970" y="530157"/>
                  <a:pt x="481866" y="530157"/>
                </a:cubicBezTo>
                <a:cubicBezTo>
                  <a:pt x="454762" y="530157"/>
                  <a:pt x="432636" y="508171"/>
                  <a:pt x="432636" y="481125"/>
                </a:cubicBezTo>
                <a:cubicBezTo>
                  <a:pt x="432636" y="454079"/>
                  <a:pt x="454762" y="432001"/>
                  <a:pt x="481866" y="432001"/>
                </a:cubicBezTo>
                <a:close/>
                <a:moveTo>
                  <a:pt x="127840" y="432001"/>
                </a:moveTo>
                <a:cubicBezTo>
                  <a:pt x="154944" y="432001"/>
                  <a:pt x="176978" y="454079"/>
                  <a:pt x="176978" y="481125"/>
                </a:cubicBezTo>
                <a:cubicBezTo>
                  <a:pt x="176978" y="508171"/>
                  <a:pt x="154944" y="530157"/>
                  <a:pt x="127840" y="530157"/>
                </a:cubicBezTo>
                <a:cubicBezTo>
                  <a:pt x="100736" y="530157"/>
                  <a:pt x="78610" y="508171"/>
                  <a:pt x="78610" y="481125"/>
                </a:cubicBezTo>
                <a:cubicBezTo>
                  <a:pt x="78610" y="454079"/>
                  <a:pt x="100736" y="432001"/>
                  <a:pt x="127840" y="432001"/>
                </a:cubicBezTo>
                <a:close/>
                <a:moveTo>
                  <a:pt x="462101" y="373056"/>
                </a:moveTo>
                <a:lnTo>
                  <a:pt x="462101" y="394595"/>
                </a:lnTo>
                <a:lnTo>
                  <a:pt x="455279" y="396804"/>
                </a:lnTo>
                <a:cubicBezTo>
                  <a:pt x="450485" y="398277"/>
                  <a:pt x="445691" y="400302"/>
                  <a:pt x="440896" y="402787"/>
                </a:cubicBezTo>
                <a:lnTo>
                  <a:pt x="434535" y="406101"/>
                </a:lnTo>
                <a:lnTo>
                  <a:pt x="419230" y="390821"/>
                </a:lnTo>
                <a:lnTo>
                  <a:pt x="391387" y="418620"/>
                </a:lnTo>
                <a:lnTo>
                  <a:pt x="406692" y="433899"/>
                </a:lnTo>
                <a:lnTo>
                  <a:pt x="403373" y="440251"/>
                </a:lnTo>
                <a:cubicBezTo>
                  <a:pt x="400884" y="445037"/>
                  <a:pt x="398855" y="449824"/>
                  <a:pt x="397380" y="454610"/>
                </a:cubicBezTo>
                <a:lnTo>
                  <a:pt x="395167" y="461422"/>
                </a:lnTo>
                <a:lnTo>
                  <a:pt x="373594" y="461422"/>
                </a:lnTo>
                <a:lnTo>
                  <a:pt x="373594" y="500726"/>
                </a:lnTo>
                <a:lnTo>
                  <a:pt x="395167" y="500726"/>
                </a:lnTo>
                <a:lnTo>
                  <a:pt x="397380" y="507629"/>
                </a:lnTo>
                <a:cubicBezTo>
                  <a:pt x="398855" y="512324"/>
                  <a:pt x="400884" y="517202"/>
                  <a:pt x="403373" y="521897"/>
                </a:cubicBezTo>
                <a:lnTo>
                  <a:pt x="406692" y="528340"/>
                </a:lnTo>
                <a:lnTo>
                  <a:pt x="391387" y="543620"/>
                </a:lnTo>
                <a:lnTo>
                  <a:pt x="419230" y="571326"/>
                </a:lnTo>
                <a:lnTo>
                  <a:pt x="434535" y="556046"/>
                </a:lnTo>
                <a:lnTo>
                  <a:pt x="440896" y="559452"/>
                </a:lnTo>
                <a:cubicBezTo>
                  <a:pt x="445691" y="561937"/>
                  <a:pt x="450485" y="563870"/>
                  <a:pt x="455279" y="565435"/>
                </a:cubicBezTo>
                <a:lnTo>
                  <a:pt x="462101" y="567552"/>
                </a:lnTo>
                <a:lnTo>
                  <a:pt x="462101" y="589091"/>
                </a:lnTo>
                <a:lnTo>
                  <a:pt x="501469" y="589091"/>
                </a:lnTo>
                <a:lnTo>
                  <a:pt x="501469" y="567552"/>
                </a:lnTo>
                <a:lnTo>
                  <a:pt x="508383" y="565435"/>
                </a:lnTo>
                <a:cubicBezTo>
                  <a:pt x="513085" y="563870"/>
                  <a:pt x="517972" y="561845"/>
                  <a:pt x="522674" y="559360"/>
                </a:cubicBezTo>
                <a:lnTo>
                  <a:pt x="529127" y="556046"/>
                </a:lnTo>
                <a:lnTo>
                  <a:pt x="544340" y="571326"/>
                </a:lnTo>
                <a:lnTo>
                  <a:pt x="572183" y="543528"/>
                </a:lnTo>
                <a:lnTo>
                  <a:pt x="556878" y="528340"/>
                </a:lnTo>
                <a:lnTo>
                  <a:pt x="560290" y="521897"/>
                </a:lnTo>
                <a:cubicBezTo>
                  <a:pt x="562779" y="517202"/>
                  <a:pt x="564715" y="512324"/>
                  <a:pt x="566282" y="507629"/>
                </a:cubicBezTo>
                <a:lnTo>
                  <a:pt x="568403" y="500726"/>
                </a:lnTo>
                <a:lnTo>
                  <a:pt x="589976" y="500726"/>
                </a:lnTo>
                <a:lnTo>
                  <a:pt x="589976" y="461422"/>
                </a:lnTo>
                <a:lnTo>
                  <a:pt x="568403" y="461422"/>
                </a:lnTo>
                <a:lnTo>
                  <a:pt x="566282" y="454610"/>
                </a:lnTo>
                <a:cubicBezTo>
                  <a:pt x="564715" y="449824"/>
                  <a:pt x="562687" y="445037"/>
                  <a:pt x="560197" y="440251"/>
                </a:cubicBezTo>
                <a:lnTo>
                  <a:pt x="556878" y="433899"/>
                </a:lnTo>
                <a:lnTo>
                  <a:pt x="572183" y="418620"/>
                </a:lnTo>
                <a:lnTo>
                  <a:pt x="544340" y="390821"/>
                </a:lnTo>
                <a:lnTo>
                  <a:pt x="529127" y="406101"/>
                </a:lnTo>
                <a:lnTo>
                  <a:pt x="522674" y="402787"/>
                </a:lnTo>
                <a:cubicBezTo>
                  <a:pt x="517972" y="400302"/>
                  <a:pt x="513085" y="398277"/>
                  <a:pt x="508383" y="396804"/>
                </a:cubicBezTo>
                <a:lnTo>
                  <a:pt x="501469" y="394595"/>
                </a:lnTo>
                <a:lnTo>
                  <a:pt x="501469" y="373056"/>
                </a:lnTo>
                <a:close/>
                <a:moveTo>
                  <a:pt x="108145" y="373056"/>
                </a:moveTo>
                <a:lnTo>
                  <a:pt x="108145" y="394595"/>
                </a:lnTo>
                <a:lnTo>
                  <a:pt x="101323" y="396804"/>
                </a:lnTo>
                <a:cubicBezTo>
                  <a:pt x="96529" y="398277"/>
                  <a:pt x="91735" y="400302"/>
                  <a:pt x="86940" y="402787"/>
                </a:cubicBezTo>
                <a:lnTo>
                  <a:pt x="80579" y="406101"/>
                </a:lnTo>
                <a:lnTo>
                  <a:pt x="65274" y="390821"/>
                </a:lnTo>
                <a:lnTo>
                  <a:pt x="37431" y="418620"/>
                </a:lnTo>
                <a:lnTo>
                  <a:pt x="52736" y="433899"/>
                </a:lnTo>
                <a:lnTo>
                  <a:pt x="49417" y="440251"/>
                </a:lnTo>
                <a:cubicBezTo>
                  <a:pt x="46927" y="445037"/>
                  <a:pt x="44899" y="449824"/>
                  <a:pt x="43424" y="454610"/>
                </a:cubicBezTo>
                <a:lnTo>
                  <a:pt x="41211" y="461422"/>
                </a:lnTo>
                <a:lnTo>
                  <a:pt x="19638" y="461422"/>
                </a:lnTo>
                <a:lnTo>
                  <a:pt x="19638" y="500726"/>
                </a:lnTo>
                <a:lnTo>
                  <a:pt x="41211" y="500726"/>
                </a:lnTo>
                <a:lnTo>
                  <a:pt x="43424" y="507629"/>
                </a:lnTo>
                <a:cubicBezTo>
                  <a:pt x="44899" y="512324"/>
                  <a:pt x="46927" y="517202"/>
                  <a:pt x="49417" y="521897"/>
                </a:cubicBezTo>
                <a:lnTo>
                  <a:pt x="52736" y="528340"/>
                </a:lnTo>
                <a:lnTo>
                  <a:pt x="37431" y="543620"/>
                </a:lnTo>
                <a:lnTo>
                  <a:pt x="65274" y="571326"/>
                </a:lnTo>
                <a:lnTo>
                  <a:pt x="80579" y="556046"/>
                </a:lnTo>
                <a:lnTo>
                  <a:pt x="86940" y="559452"/>
                </a:lnTo>
                <a:cubicBezTo>
                  <a:pt x="91735" y="561937"/>
                  <a:pt x="96529" y="563870"/>
                  <a:pt x="101323" y="565435"/>
                </a:cubicBezTo>
                <a:lnTo>
                  <a:pt x="108145" y="567552"/>
                </a:lnTo>
                <a:lnTo>
                  <a:pt x="108145" y="589091"/>
                </a:lnTo>
                <a:lnTo>
                  <a:pt x="147513" y="589091"/>
                </a:lnTo>
                <a:lnTo>
                  <a:pt x="147513" y="567552"/>
                </a:lnTo>
                <a:lnTo>
                  <a:pt x="154427" y="565435"/>
                </a:lnTo>
                <a:cubicBezTo>
                  <a:pt x="159129" y="563870"/>
                  <a:pt x="164016" y="561845"/>
                  <a:pt x="168718" y="559360"/>
                </a:cubicBezTo>
                <a:lnTo>
                  <a:pt x="175171" y="556046"/>
                </a:lnTo>
                <a:lnTo>
                  <a:pt x="190476" y="571326"/>
                </a:lnTo>
                <a:lnTo>
                  <a:pt x="218227" y="543528"/>
                </a:lnTo>
                <a:lnTo>
                  <a:pt x="202922" y="528340"/>
                </a:lnTo>
                <a:lnTo>
                  <a:pt x="206334" y="521897"/>
                </a:lnTo>
                <a:cubicBezTo>
                  <a:pt x="208823" y="517202"/>
                  <a:pt x="210759" y="512324"/>
                  <a:pt x="212326" y="507629"/>
                </a:cubicBezTo>
                <a:lnTo>
                  <a:pt x="214447" y="500726"/>
                </a:lnTo>
                <a:lnTo>
                  <a:pt x="236020" y="500726"/>
                </a:lnTo>
                <a:lnTo>
                  <a:pt x="236020" y="461422"/>
                </a:lnTo>
                <a:lnTo>
                  <a:pt x="214447" y="461422"/>
                </a:lnTo>
                <a:lnTo>
                  <a:pt x="212326" y="454610"/>
                </a:lnTo>
                <a:cubicBezTo>
                  <a:pt x="210759" y="449824"/>
                  <a:pt x="208731" y="445037"/>
                  <a:pt x="206241" y="440251"/>
                </a:cubicBezTo>
                <a:lnTo>
                  <a:pt x="202922" y="433899"/>
                </a:lnTo>
                <a:lnTo>
                  <a:pt x="218227" y="418620"/>
                </a:lnTo>
                <a:lnTo>
                  <a:pt x="190384" y="390821"/>
                </a:lnTo>
                <a:lnTo>
                  <a:pt x="175171" y="406101"/>
                </a:lnTo>
                <a:lnTo>
                  <a:pt x="168718" y="402787"/>
                </a:lnTo>
                <a:cubicBezTo>
                  <a:pt x="164016" y="400302"/>
                  <a:pt x="159129" y="398277"/>
                  <a:pt x="154427" y="396804"/>
                </a:cubicBezTo>
                <a:lnTo>
                  <a:pt x="147513" y="394595"/>
                </a:lnTo>
                <a:lnTo>
                  <a:pt x="147513" y="373056"/>
                </a:lnTo>
                <a:close/>
                <a:moveTo>
                  <a:pt x="235991" y="314158"/>
                </a:moveTo>
                <a:lnTo>
                  <a:pt x="235991" y="333856"/>
                </a:lnTo>
                <a:lnTo>
                  <a:pt x="373625" y="333856"/>
                </a:lnTo>
                <a:lnTo>
                  <a:pt x="373625" y="314158"/>
                </a:lnTo>
                <a:close/>
                <a:moveTo>
                  <a:pt x="432599" y="294540"/>
                </a:moveTo>
                <a:lnTo>
                  <a:pt x="491604" y="294540"/>
                </a:lnTo>
                <a:lnTo>
                  <a:pt x="491604" y="353450"/>
                </a:lnTo>
                <a:lnTo>
                  <a:pt x="521106" y="353450"/>
                </a:lnTo>
                <a:lnTo>
                  <a:pt x="521106" y="380512"/>
                </a:lnTo>
                <a:cubicBezTo>
                  <a:pt x="522489" y="381064"/>
                  <a:pt x="523872" y="381617"/>
                  <a:pt x="525255" y="382169"/>
                </a:cubicBezTo>
                <a:lnTo>
                  <a:pt x="544340" y="363115"/>
                </a:lnTo>
                <a:lnTo>
                  <a:pt x="600026" y="418620"/>
                </a:lnTo>
                <a:lnTo>
                  <a:pt x="580849" y="437765"/>
                </a:lnTo>
                <a:cubicBezTo>
                  <a:pt x="581494" y="439054"/>
                  <a:pt x="582048" y="440435"/>
                  <a:pt x="582601" y="441815"/>
                </a:cubicBezTo>
                <a:lnTo>
                  <a:pt x="609614" y="441815"/>
                </a:lnTo>
                <a:lnTo>
                  <a:pt x="609614" y="520332"/>
                </a:lnTo>
                <a:lnTo>
                  <a:pt x="582601" y="520332"/>
                </a:lnTo>
                <a:cubicBezTo>
                  <a:pt x="582048" y="521712"/>
                  <a:pt x="581494" y="523093"/>
                  <a:pt x="580849" y="524474"/>
                </a:cubicBezTo>
                <a:lnTo>
                  <a:pt x="600026" y="543528"/>
                </a:lnTo>
                <a:lnTo>
                  <a:pt x="544340" y="599124"/>
                </a:lnTo>
                <a:lnTo>
                  <a:pt x="525255" y="579978"/>
                </a:lnTo>
                <a:cubicBezTo>
                  <a:pt x="523872" y="580623"/>
                  <a:pt x="522489" y="581175"/>
                  <a:pt x="521106" y="581727"/>
                </a:cubicBezTo>
                <a:lnTo>
                  <a:pt x="521106" y="608697"/>
                </a:lnTo>
                <a:lnTo>
                  <a:pt x="442464" y="608697"/>
                </a:lnTo>
                <a:lnTo>
                  <a:pt x="442464" y="581727"/>
                </a:lnTo>
                <a:cubicBezTo>
                  <a:pt x="441081" y="581175"/>
                  <a:pt x="439698" y="580623"/>
                  <a:pt x="438407" y="579978"/>
                </a:cubicBezTo>
                <a:lnTo>
                  <a:pt x="419230" y="599124"/>
                </a:lnTo>
                <a:lnTo>
                  <a:pt x="363637" y="543528"/>
                </a:lnTo>
                <a:lnTo>
                  <a:pt x="382721" y="524474"/>
                </a:lnTo>
                <a:cubicBezTo>
                  <a:pt x="382168" y="523093"/>
                  <a:pt x="381615" y="521712"/>
                  <a:pt x="381062" y="520332"/>
                </a:cubicBezTo>
                <a:lnTo>
                  <a:pt x="353956" y="520332"/>
                </a:lnTo>
                <a:lnTo>
                  <a:pt x="353956" y="441815"/>
                </a:lnTo>
                <a:lnTo>
                  <a:pt x="381062" y="441815"/>
                </a:lnTo>
                <a:cubicBezTo>
                  <a:pt x="381615" y="440435"/>
                  <a:pt x="382168" y="439054"/>
                  <a:pt x="382721" y="437765"/>
                </a:cubicBezTo>
                <a:lnTo>
                  <a:pt x="363637" y="418620"/>
                </a:lnTo>
                <a:lnTo>
                  <a:pt x="419230" y="363115"/>
                </a:lnTo>
                <a:lnTo>
                  <a:pt x="438407" y="382169"/>
                </a:lnTo>
                <a:cubicBezTo>
                  <a:pt x="439698" y="381617"/>
                  <a:pt x="441081" y="381064"/>
                  <a:pt x="442464" y="380512"/>
                </a:cubicBezTo>
                <a:lnTo>
                  <a:pt x="442464" y="353450"/>
                </a:lnTo>
                <a:lnTo>
                  <a:pt x="471966" y="353450"/>
                </a:lnTo>
                <a:lnTo>
                  <a:pt x="471966" y="314146"/>
                </a:lnTo>
                <a:lnTo>
                  <a:pt x="432599" y="314146"/>
                </a:lnTo>
                <a:close/>
                <a:moveTo>
                  <a:pt x="118010" y="294540"/>
                </a:moveTo>
                <a:lnTo>
                  <a:pt x="177015" y="294540"/>
                </a:lnTo>
                <a:lnTo>
                  <a:pt x="177015" y="314146"/>
                </a:lnTo>
                <a:lnTo>
                  <a:pt x="137648" y="314146"/>
                </a:lnTo>
                <a:lnTo>
                  <a:pt x="137648" y="353450"/>
                </a:lnTo>
                <a:lnTo>
                  <a:pt x="167150" y="353450"/>
                </a:lnTo>
                <a:lnTo>
                  <a:pt x="167150" y="380512"/>
                </a:lnTo>
                <a:cubicBezTo>
                  <a:pt x="168533" y="381064"/>
                  <a:pt x="169916" y="381617"/>
                  <a:pt x="171299" y="382169"/>
                </a:cubicBezTo>
                <a:lnTo>
                  <a:pt x="190384" y="363115"/>
                </a:lnTo>
                <a:lnTo>
                  <a:pt x="246070" y="418620"/>
                </a:lnTo>
                <a:lnTo>
                  <a:pt x="226893" y="437765"/>
                </a:lnTo>
                <a:cubicBezTo>
                  <a:pt x="227538" y="439054"/>
                  <a:pt x="228092" y="440435"/>
                  <a:pt x="228645" y="441815"/>
                </a:cubicBezTo>
                <a:lnTo>
                  <a:pt x="255658" y="441815"/>
                </a:lnTo>
                <a:lnTo>
                  <a:pt x="255658" y="520332"/>
                </a:lnTo>
                <a:lnTo>
                  <a:pt x="228645" y="520332"/>
                </a:lnTo>
                <a:cubicBezTo>
                  <a:pt x="228092" y="521712"/>
                  <a:pt x="227538" y="523093"/>
                  <a:pt x="226893" y="524474"/>
                </a:cubicBezTo>
                <a:lnTo>
                  <a:pt x="246070" y="543528"/>
                </a:lnTo>
                <a:lnTo>
                  <a:pt x="190384" y="599124"/>
                </a:lnTo>
                <a:lnTo>
                  <a:pt x="171299" y="579978"/>
                </a:lnTo>
                <a:cubicBezTo>
                  <a:pt x="169916" y="580623"/>
                  <a:pt x="168533" y="581175"/>
                  <a:pt x="167150" y="581727"/>
                </a:cubicBezTo>
                <a:lnTo>
                  <a:pt x="167150" y="608697"/>
                </a:lnTo>
                <a:lnTo>
                  <a:pt x="88508" y="608697"/>
                </a:lnTo>
                <a:lnTo>
                  <a:pt x="88508" y="581727"/>
                </a:lnTo>
                <a:cubicBezTo>
                  <a:pt x="87125" y="581175"/>
                  <a:pt x="85742" y="580623"/>
                  <a:pt x="84451" y="579978"/>
                </a:cubicBezTo>
                <a:lnTo>
                  <a:pt x="65274" y="599124"/>
                </a:lnTo>
                <a:lnTo>
                  <a:pt x="9680" y="543528"/>
                </a:lnTo>
                <a:lnTo>
                  <a:pt x="28765" y="524474"/>
                </a:lnTo>
                <a:cubicBezTo>
                  <a:pt x="28212" y="523093"/>
                  <a:pt x="27659" y="521712"/>
                  <a:pt x="27105" y="520332"/>
                </a:cubicBezTo>
                <a:lnTo>
                  <a:pt x="0" y="520332"/>
                </a:lnTo>
                <a:lnTo>
                  <a:pt x="0" y="441815"/>
                </a:lnTo>
                <a:lnTo>
                  <a:pt x="27105" y="441815"/>
                </a:lnTo>
                <a:cubicBezTo>
                  <a:pt x="27659" y="440435"/>
                  <a:pt x="28212" y="439054"/>
                  <a:pt x="28765" y="437765"/>
                </a:cubicBezTo>
                <a:lnTo>
                  <a:pt x="9680" y="418620"/>
                </a:lnTo>
                <a:lnTo>
                  <a:pt x="65274" y="363115"/>
                </a:lnTo>
                <a:lnTo>
                  <a:pt x="84451" y="382169"/>
                </a:lnTo>
                <a:cubicBezTo>
                  <a:pt x="85742" y="381617"/>
                  <a:pt x="87125" y="381064"/>
                  <a:pt x="88508" y="380512"/>
                </a:cubicBezTo>
                <a:lnTo>
                  <a:pt x="88508" y="353450"/>
                </a:lnTo>
                <a:lnTo>
                  <a:pt x="118010" y="353450"/>
                </a:lnTo>
                <a:close/>
                <a:moveTo>
                  <a:pt x="235991" y="274946"/>
                </a:moveTo>
                <a:lnTo>
                  <a:pt x="235991" y="294552"/>
                </a:lnTo>
                <a:lnTo>
                  <a:pt x="373625" y="294552"/>
                </a:lnTo>
                <a:lnTo>
                  <a:pt x="373625" y="274946"/>
                </a:lnTo>
                <a:close/>
                <a:moveTo>
                  <a:pt x="324459" y="157149"/>
                </a:moveTo>
                <a:lnTo>
                  <a:pt x="344147" y="157149"/>
                </a:lnTo>
                <a:lnTo>
                  <a:pt x="344147" y="176696"/>
                </a:lnTo>
                <a:lnTo>
                  <a:pt x="324459" y="176696"/>
                </a:lnTo>
                <a:close/>
                <a:moveTo>
                  <a:pt x="265467" y="157149"/>
                </a:moveTo>
                <a:lnTo>
                  <a:pt x="304842" y="157149"/>
                </a:lnTo>
                <a:lnTo>
                  <a:pt x="304842" y="176696"/>
                </a:lnTo>
                <a:lnTo>
                  <a:pt x="265467" y="176696"/>
                </a:lnTo>
                <a:close/>
                <a:moveTo>
                  <a:pt x="265467" y="117844"/>
                </a:moveTo>
                <a:lnTo>
                  <a:pt x="344147" y="117844"/>
                </a:lnTo>
                <a:lnTo>
                  <a:pt x="344147" y="137461"/>
                </a:lnTo>
                <a:lnTo>
                  <a:pt x="265467" y="137461"/>
                </a:lnTo>
                <a:close/>
                <a:moveTo>
                  <a:pt x="245819" y="98229"/>
                </a:moveTo>
                <a:lnTo>
                  <a:pt x="245819" y="196310"/>
                </a:lnTo>
                <a:lnTo>
                  <a:pt x="363817" y="196310"/>
                </a:lnTo>
                <a:lnTo>
                  <a:pt x="363817" y="98229"/>
                </a:lnTo>
                <a:close/>
                <a:moveTo>
                  <a:pt x="226091" y="78539"/>
                </a:moveTo>
                <a:lnTo>
                  <a:pt x="383452" y="78539"/>
                </a:lnTo>
                <a:lnTo>
                  <a:pt x="383452" y="216000"/>
                </a:lnTo>
                <a:lnTo>
                  <a:pt x="226091" y="216000"/>
                </a:lnTo>
                <a:close/>
                <a:moveTo>
                  <a:pt x="304854" y="19606"/>
                </a:moveTo>
                <a:cubicBezTo>
                  <a:pt x="234331" y="19606"/>
                  <a:pt x="176991" y="76860"/>
                  <a:pt x="176991" y="147276"/>
                </a:cubicBezTo>
                <a:cubicBezTo>
                  <a:pt x="176991" y="188881"/>
                  <a:pt x="197457" y="228001"/>
                  <a:pt x="231750" y="251934"/>
                </a:cubicBezTo>
                <a:lnTo>
                  <a:pt x="235991" y="254879"/>
                </a:lnTo>
                <a:lnTo>
                  <a:pt x="235991" y="255247"/>
                </a:lnTo>
                <a:lnTo>
                  <a:pt x="373625" y="255247"/>
                </a:lnTo>
                <a:lnTo>
                  <a:pt x="373625" y="254879"/>
                </a:lnTo>
                <a:lnTo>
                  <a:pt x="377865" y="251934"/>
                </a:lnTo>
                <a:cubicBezTo>
                  <a:pt x="412158" y="228001"/>
                  <a:pt x="432624" y="188881"/>
                  <a:pt x="432624" y="147276"/>
                </a:cubicBezTo>
                <a:cubicBezTo>
                  <a:pt x="432624" y="76860"/>
                  <a:pt x="375284" y="19606"/>
                  <a:pt x="304854" y="19606"/>
                </a:cubicBezTo>
                <a:close/>
                <a:moveTo>
                  <a:pt x="304854" y="0"/>
                </a:moveTo>
                <a:cubicBezTo>
                  <a:pt x="382843" y="0"/>
                  <a:pt x="446728" y="60843"/>
                  <a:pt x="451798" y="137427"/>
                </a:cubicBezTo>
                <a:lnTo>
                  <a:pt x="471987" y="137427"/>
                </a:lnTo>
                <a:lnTo>
                  <a:pt x="471987" y="98215"/>
                </a:lnTo>
                <a:lnTo>
                  <a:pt x="491623" y="98215"/>
                </a:lnTo>
                <a:lnTo>
                  <a:pt x="491623" y="137427"/>
                </a:lnTo>
                <a:lnTo>
                  <a:pt x="511351" y="137427"/>
                </a:lnTo>
                <a:lnTo>
                  <a:pt x="511351" y="117821"/>
                </a:lnTo>
                <a:lnTo>
                  <a:pt x="530986" y="117821"/>
                </a:lnTo>
                <a:lnTo>
                  <a:pt x="530986" y="137427"/>
                </a:lnTo>
                <a:lnTo>
                  <a:pt x="550622" y="137427"/>
                </a:lnTo>
                <a:lnTo>
                  <a:pt x="550622" y="157125"/>
                </a:lnTo>
                <a:lnTo>
                  <a:pt x="530986" y="157125"/>
                </a:lnTo>
                <a:lnTo>
                  <a:pt x="530986" y="176731"/>
                </a:lnTo>
                <a:lnTo>
                  <a:pt x="511351" y="176731"/>
                </a:lnTo>
                <a:lnTo>
                  <a:pt x="511351" y="157125"/>
                </a:lnTo>
                <a:lnTo>
                  <a:pt x="491623" y="157125"/>
                </a:lnTo>
                <a:lnTo>
                  <a:pt x="491623" y="196337"/>
                </a:lnTo>
                <a:lnTo>
                  <a:pt x="471987" y="196337"/>
                </a:lnTo>
                <a:lnTo>
                  <a:pt x="471987" y="157125"/>
                </a:lnTo>
                <a:lnTo>
                  <a:pt x="451706" y="157125"/>
                </a:lnTo>
                <a:cubicBezTo>
                  <a:pt x="449217" y="194680"/>
                  <a:pt x="432439" y="229750"/>
                  <a:pt x="404784" y="255247"/>
                </a:cubicBezTo>
                <a:lnTo>
                  <a:pt x="412988" y="255247"/>
                </a:lnTo>
                <a:lnTo>
                  <a:pt x="412988" y="274946"/>
                </a:lnTo>
                <a:lnTo>
                  <a:pt x="393352" y="274946"/>
                </a:lnTo>
                <a:lnTo>
                  <a:pt x="393352" y="294552"/>
                </a:lnTo>
                <a:lnTo>
                  <a:pt x="412988" y="294552"/>
                </a:lnTo>
                <a:lnTo>
                  <a:pt x="412988" y="314158"/>
                </a:lnTo>
                <a:lnTo>
                  <a:pt x="393352" y="314158"/>
                </a:lnTo>
                <a:lnTo>
                  <a:pt x="393352" y="353462"/>
                </a:lnTo>
                <a:lnTo>
                  <a:pt x="216355" y="353462"/>
                </a:lnTo>
                <a:lnTo>
                  <a:pt x="216355" y="314158"/>
                </a:lnTo>
                <a:lnTo>
                  <a:pt x="196627" y="314158"/>
                </a:lnTo>
                <a:lnTo>
                  <a:pt x="196627" y="294552"/>
                </a:lnTo>
                <a:lnTo>
                  <a:pt x="216355" y="294552"/>
                </a:lnTo>
                <a:lnTo>
                  <a:pt x="216355" y="274946"/>
                </a:lnTo>
                <a:lnTo>
                  <a:pt x="196627" y="274946"/>
                </a:lnTo>
                <a:lnTo>
                  <a:pt x="196627" y="255247"/>
                </a:lnTo>
                <a:lnTo>
                  <a:pt x="204832" y="255247"/>
                </a:lnTo>
                <a:cubicBezTo>
                  <a:pt x="177268" y="229750"/>
                  <a:pt x="160398" y="194680"/>
                  <a:pt x="157909" y="157125"/>
                </a:cubicBezTo>
                <a:lnTo>
                  <a:pt x="137628" y="157125"/>
                </a:lnTo>
                <a:lnTo>
                  <a:pt x="137628" y="196337"/>
                </a:lnTo>
                <a:lnTo>
                  <a:pt x="117992" y="196337"/>
                </a:lnTo>
                <a:lnTo>
                  <a:pt x="117992" y="157125"/>
                </a:lnTo>
                <a:lnTo>
                  <a:pt x="98357" y="157125"/>
                </a:lnTo>
                <a:lnTo>
                  <a:pt x="98357" y="176731"/>
                </a:lnTo>
                <a:lnTo>
                  <a:pt x="78629" y="176731"/>
                </a:lnTo>
                <a:lnTo>
                  <a:pt x="78629" y="157125"/>
                </a:lnTo>
                <a:lnTo>
                  <a:pt x="58993" y="157125"/>
                </a:lnTo>
                <a:lnTo>
                  <a:pt x="58993" y="137427"/>
                </a:lnTo>
                <a:lnTo>
                  <a:pt x="78629" y="137427"/>
                </a:lnTo>
                <a:lnTo>
                  <a:pt x="78629" y="117821"/>
                </a:lnTo>
                <a:lnTo>
                  <a:pt x="98357" y="117821"/>
                </a:lnTo>
                <a:lnTo>
                  <a:pt x="98357" y="137427"/>
                </a:lnTo>
                <a:lnTo>
                  <a:pt x="117992" y="137427"/>
                </a:lnTo>
                <a:lnTo>
                  <a:pt x="117992" y="98215"/>
                </a:lnTo>
                <a:lnTo>
                  <a:pt x="137628" y="98215"/>
                </a:lnTo>
                <a:lnTo>
                  <a:pt x="137628" y="137427"/>
                </a:lnTo>
                <a:lnTo>
                  <a:pt x="157817" y="137427"/>
                </a:lnTo>
                <a:cubicBezTo>
                  <a:pt x="162887" y="60843"/>
                  <a:pt x="226772" y="0"/>
                  <a:pt x="304854" y="0"/>
                </a:cubicBezTo>
                <a:close/>
              </a:path>
            </a:pathLst>
          </a:custGeom>
          <a:solidFill>
            <a:schemeClr val="accent1"/>
          </a:solidFill>
          <a:ln>
            <a:noFill/>
          </a:ln>
        </p:spPr>
      </p:sp>
      <p:sp>
        <p:nvSpPr>
          <p:cNvPr id="1048654" name="pine-tree_281590"/>
          <p:cNvSpPr>
            <a:spLocks noChangeAspect="1"/>
          </p:cNvSpPr>
          <p:nvPr/>
        </p:nvSpPr>
        <p:spPr bwMode="auto">
          <a:xfrm>
            <a:off x="8405688" y="2052001"/>
            <a:ext cx="497859" cy="609685"/>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95440" h="606722">
                <a:moveTo>
                  <a:pt x="180039" y="438000"/>
                </a:moveTo>
                <a:cubicBezTo>
                  <a:pt x="190451" y="438000"/>
                  <a:pt x="194634" y="441554"/>
                  <a:pt x="202288" y="447951"/>
                </a:cubicBezTo>
                <a:cubicBezTo>
                  <a:pt x="211543" y="455592"/>
                  <a:pt x="224270" y="466165"/>
                  <a:pt x="247676" y="466165"/>
                </a:cubicBezTo>
                <a:cubicBezTo>
                  <a:pt x="271170" y="466165"/>
                  <a:pt x="283808" y="455592"/>
                  <a:pt x="293063" y="447951"/>
                </a:cubicBezTo>
                <a:cubicBezTo>
                  <a:pt x="300717" y="441554"/>
                  <a:pt x="304989" y="438000"/>
                  <a:pt x="315401" y="438000"/>
                </a:cubicBezTo>
                <a:cubicBezTo>
                  <a:pt x="325725" y="438000"/>
                  <a:pt x="329997" y="441554"/>
                  <a:pt x="337650" y="447951"/>
                </a:cubicBezTo>
                <a:cubicBezTo>
                  <a:pt x="346906" y="455592"/>
                  <a:pt x="359632" y="466165"/>
                  <a:pt x="383038" y="466165"/>
                </a:cubicBezTo>
                <a:cubicBezTo>
                  <a:pt x="406444" y="466165"/>
                  <a:pt x="419171" y="455592"/>
                  <a:pt x="428426" y="447951"/>
                </a:cubicBezTo>
                <a:cubicBezTo>
                  <a:pt x="434923" y="442531"/>
                  <a:pt x="438661" y="439599"/>
                  <a:pt x="444890" y="438533"/>
                </a:cubicBezTo>
                <a:lnTo>
                  <a:pt x="495440" y="517608"/>
                </a:lnTo>
                <a:lnTo>
                  <a:pt x="298581" y="517608"/>
                </a:lnTo>
                <a:lnTo>
                  <a:pt x="298581" y="606722"/>
                </a:lnTo>
                <a:lnTo>
                  <a:pt x="196770" y="606722"/>
                </a:lnTo>
                <a:lnTo>
                  <a:pt x="196770" y="517608"/>
                </a:lnTo>
                <a:lnTo>
                  <a:pt x="0" y="517608"/>
                </a:lnTo>
                <a:lnTo>
                  <a:pt x="50550" y="438533"/>
                </a:lnTo>
                <a:cubicBezTo>
                  <a:pt x="56779" y="439599"/>
                  <a:pt x="60517" y="442531"/>
                  <a:pt x="67014" y="447951"/>
                </a:cubicBezTo>
                <a:cubicBezTo>
                  <a:pt x="76270" y="455592"/>
                  <a:pt x="88907" y="466165"/>
                  <a:pt x="112402" y="466165"/>
                </a:cubicBezTo>
                <a:cubicBezTo>
                  <a:pt x="135808" y="466165"/>
                  <a:pt x="148445" y="455592"/>
                  <a:pt x="157701" y="447951"/>
                </a:cubicBezTo>
                <a:cubicBezTo>
                  <a:pt x="165443" y="441554"/>
                  <a:pt x="169626" y="438000"/>
                  <a:pt x="180039" y="438000"/>
                </a:cubicBezTo>
                <a:close/>
                <a:moveTo>
                  <a:pt x="247676" y="0"/>
                </a:moveTo>
                <a:lnTo>
                  <a:pt x="414832" y="213573"/>
                </a:lnTo>
                <a:lnTo>
                  <a:pt x="359025" y="213573"/>
                </a:lnTo>
                <a:lnTo>
                  <a:pt x="458535" y="355599"/>
                </a:lnTo>
                <a:lnTo>
                  <a:pt x="391868" y="355599"/>
                </a:lnTo>
                <a:lnTo>
                  <a:pt x="424890" y="407237"/>
                </a:lnTo>
                <a:cubicBezTo>
                  <a:pt x="416612" y="410881"/>
                  <a:pt x="410560" y="415947"/>
                  <a:pt x="405398" y="420302"/>
                </a:cubicBezTo>
                <a:cubicBezTo>
                  <a:pt x="397654" y="426612"/>
                  <a:pt x="393471" y="430167"/>
                  <a:pt x="383057" y="430167"/>
                </a:cubicBezTo>
                <a:cubicBezTo>
                  <a:pt x="372643" y="430167"/>
                  <a:pt x="368459" y="426612"/>
                  <a:pt x="360716" y="420302"/>
                </a:cubicBezTo>
                <a:cubicBezTo>
                  <a:pt x="351459" y="412569"/>
                  <a:pt x="338820" y="401993"/>
                  <a:pt x="315411" y="401993"/>
                </a:cubicBezTo>
                <a:cubicBezTo>
                  <a:pt x="291913" y="401993"/>
                  <a:pt x="279274" y="412569"/>
                  <a:pt x="270017" y="420302"/>
                </a:cubicBezTo>
                <a:cubicBezTo>
                  <a:pt x="262273" y="426612"/>
                  <a:pt x="258090" y="430167"/>
                  <a:pt x="247676" y="430167"/>
                </a:cubicBezTo>
                <a:cubicBezTo>
                  <a:pt x="237351" y="430167"/>
                  <a:pt x="233079" y="426612"/>
                  <a:pt x="225424" y="420302"/>
                </a:cubicBezTo>
                <a:cubicBezTo>
                  <a:pt x="216167" y="412569"/>
                  <a:pt x="203439" y="401993"/>
                  <a:pt x="180030" y="401993"/>
                </a:cubicBezTo>
                <a:cubicBezTo>
                  <a:pt x="156532" y="401993"/>
                  <a:pt x="143893" y="412569"/>
                  <a:pt x="134636" y="420302"/>
                </a:cubicBezTo>
                <a:cubicBezTo>
                  <a:pt x="126982" y="426612"/>
                  <a:pt x="122709" y="430167"/>
                  <a:pt x="112385" y="430167"/>
                </a:cubicBezTo>
                <a:cubicBezTo>
                  <a:pt x="101971" y="430167"/>
                  <a:pt x="97698" y="426612"/>
                  <a:pt x="90044" y="420302"/>
                </a:cubicBezTo>
                <a:cubicBezTo>
                  <a:pt x="84881" y="415947"/>
                  <a:pt x="78740" y="410881"/>
                  <a:pt x="70462" y="407237"/>
                </a:cubicBezTo>
                <a:lnTo>
                  <a:pt x="103484" y="355599"/>
                </a:lnTo>
                <a:lnTo>
                  <a:pt x="36906" y="355599"/>
                </a:lnTo>
                <a:lnTo>
                  <a:pt x="136417" y="213573"/>
                </a:lnTo>
                <a:lnTo>
                  <a:pt x="80520" y="213573"/>
                </a:lnTo>
                <a:close/>
              </a:path>
            </a:pathLst>
          </a:custGeom>
          <a:solidFill>
            <a:schemeClr val="accent1"/>
          </a:solidFill>
          <a:ln>
            <a:noFill/>
          </a:ln>
        </p:spPr>
      </p:sp>
      <p:sp>
        <p:nvSpPr>
          <p:cNvPr id="1048655" name="文本框 17"/>
          <p:cNvSpPr txBox="1"/>
          <p:nvPr/>
        </p:nvSpPr>
        <p:spPr>
          <a:xfrm>
            <a:off x="3005223" y="2821772"/>
            <a:ext cx="669349" cy="369332"/>
          </a:xfrm>
          <a:prstGeom prst="rect"/>
          <a:noFill/>
        </p:spPr>
        <p:txBody>
          <a:bodyPr rtlCol="0" wrap="square">
            <a:spAutoFit/>
          </a:bodyPr>
          <a:p>
            <a:pPr algn="ctr"/>
            <a:r>
              <a:rPr altLang="en-US" dirty="0" lang="zh-CN"/>
              <a:t>原料</a:t>
            </a:r>
          </a:p>
        </p:txBody>
      </p:sp>
      <p:sp>
        <p:nvSpPr>
          <p:cNvPr id="1048656" name="文本框 18"/>
          <p:cNvSpPr txBox="1"/>
          <p:nvPr/>
        </p:nvSpPr>
        <p:spPr>
          <a:xfrm>
            <a:off x="4775443" y="2821772"/>
            <a:ext cx="669349" cy="369332"/>
          </a:xfrm>
          <a:prstGeom prst="rect"/>
          <a:noFill/>
        </p:spPr>
        <p:txBody>
          <a:bodyPr rtlCol="0" wrap="square">
            <a:spAutoFit/>
          </a:bodyPr>
          <a:p>
            <a:pPr algn="ctr"/>
            <a:r>
              <a:rPr altLang="en-US" dirty="0" lang="zh-CN"/>
              <a:t>技艺</a:t>
            </a:r>
          </a:p>
        </p:txBody>
      </p:sp>
      <p:sp>
        <p:nvSpPr>
          <p:cNvPr id="1048657" name="文本框 19"/>
          <p:cNvSpPr txBox="1"/>
          <p:nvPr/>
        </p:nvSpPr>
        <p:spPr>
          <a:xfrm>
            <a:off x="6613912" y="2821772"/>
            <a:ext cx="669349" cy="369332"/>
          </a:xfrm>
          <a:prstGeom prst="rect"/>
          <a:noFill/>
        </p:spPr>
        <p:txBody>
          <a:bodyPr rtlCol="0" wrap="square">
            <a:spAutoFit/>
          </a:bodyPr>
          <a:p>
            <a:pPr algn="ctr"/>
            <a:r>
              <a:rPr altLang="en-US" dirty="0" lang="zh-CN"/>
              <a:t>工具</a:t>
            </a:r>
          </a:p>
        </p:txBody>
      </p:sp>
      <p:sp>
        <p:nvSpPr>
          <p:cNvPr id="1048658" name="文本框 20"/>
          <p:cNvSpPr txBox="1"/>
          <p:nvPr/>
        </p:nvSpPr>
        <p:spPr>
          <a:xfrm>
            <a:off x="9958154" y="2821772"/>
            <a:ext cx="669349" cy="369332"/>
          </a:xfrm>
          <a:prstGeom prst="rect"/>
          <a:noFill/>
        </p:spPr>
        <p:txBody>
          <a:bodyPr rtlCol="0" wrap="square">
            <a:spAutoFit/>
          </a:bodyPr>
          <a:p>
            <a:pPr algn="ctr"/>
            <a:r>
              <a:rPr altLang="en-US" dirty="0" lang="zh-CN"/>
              <a:t>创新</a:t>
            </a:r>
          </a:p>
        </p:txBody>
      </p:sp>
      <p:sp>
        <p:nvSpPr>
          <p:cNvPr id="1048659" name="文本框 21"/>
          <p:cNvSpPr txBox="1"/>
          <p:nvPr/>
        </p:nvSpPr>
        <p:spPr>
          <a:xfrm>
            <a:off x="8315883" y="2821772"/>
            <a:ext cx="669349" cy="369332"/>
          </a:xfrm>
          <a:prstGeom prst="rect"/>
          <a:noFill/>
        </p:spPr>
        <p:txBody>
          <a:bodyPr rtlCol="0" wrap="square">
            <a:spAutoFit/>
          </a:bodyPr>
          <a:p>
            <a:pPr algn="ctr"/>
            <a:r>
              <a:rPr altLang="en-US" dirty="0" lang="zh-CN"/>
              <a:t>天然</a:t>
            </a:r>
          </a:p>
        </p:txBody>
      </p:sp>
      <p:sp>
        <p:nvSpPr>
          <p:cNvPr id="1048660" name="文本框 5"/>
          <p:cNvSpPr txBox="1"/>
          <p:nvPr/>
        </p:nvSpPr>
        <p:spPr>
          <a:xfrm>
            <a:off x="791682" y="3559827"/>
            <a:ext cx="1653309" cy="307777"/>
          </a:xfrm>
          <a:prstGeom prst="rect"/>
          <a:noFill/>
        </p:spPr>
        <p:txBody>
          <a:bodyPr rtlCol="0" wrap="square">
            <a:spAutoFit/>
          </a:bodyPr>
          <a:p>
            <a:r>
              <a:rPr altLang="en-US" b="1" dirty="0" sz="1400" lang="zh-CN"/>
              <a:t>观斗山优质山泉水</a:t>
            </a:r>
          </a:p>
        </p:txBody>
      </p:sp>
      <p:sp>
        <p:nvSpPr>
          <p:cNvPr id="1048661" name="文本框 22"/>
          <p:cNvSpPr txBox="1"/>
          <p:nvPr/>
        </p:nvSpPr>
        <p:spPr>
          <a:xfrm>
            <a:off x="2652686" y="3559827"/>
            <a:ext cx="1653309" cy="307777"/>
          </a:xfrm>
          <a:prstGeom prst="rect"/>
          <a:noFill/>
        </p:spPr>
        <p:txBody>
          <a:bodyPr rtlCol="0" wrap="square">
            <a:spAutoFit/>
          </a:bodyPr>
          <a:p>
            <a:r>
              <a:rPr altLang="en-US" b="1" dirty="0" sz="1400" lang="zh-CN"/>
              <a:t>非转基因东北大豆</a:t>
            </a:r>
          </a:p>
        </p:txBody>
      </p:sp>
      <p:sp>
        <p:nvSpPr>
          <p:cNvPr id="1048662" name="文本框 23"/>
          <p:cNvSpPr txBox="1"/>
          <p:nvPr/>
        </p:nvSpPr>
        <p:spPr>
          <a:xfrm>
            <a:off x="4513690" y="3563654"/>
            <a:ext cx="1653309" cy="307777"/>
          </a:xfrm>
          <a:prstGeom prst="rect"/>
          <a:noFill/>
        </p:spPr>
        <p:txBody>
          <a:bodyPr rtlCol="0" wrap="square">
            <a:spAutoFit/>
          </a:bodyPr>
          <a:p>
            <a:r>
              <a:rPr altLang="en-US" b="1" dirty="0" sz="1400" lang="zh-CN"/>
              <a:t>祖传百年技艺</a:t>
            </a:r>
          </a:p>
        </p:txBody>
      </p:sp>
      <p:sp>
        <p:nvSpPr>
          <p:cNvPr id="1048663" name="文本框 24"/>
          <p:cNvSpPr txBox="1"/>
          <p:nvPr/>
        </p:nvSpPr>
        <p:spPr>
          <a:xfrm>
            <a:off x="6455046" y="3559827"/>
            <a:ext cx="1430961" cy="307777"/>
          </a:xfrm>
          <a:prstGeom prst="rect"/>
          <a:noFill/>
        </p:spPr>
        <p:txBody>
          <a:bodyPr rtlCol="0" wrap="square">
            <a:spAutoFit/>
          </a:bodyPr>
          <a:p>
            <a:r>
              <a:rPr altLang="en-US" b="1" dirty="0" sz="1400" lang="zh-CN"/>
              <a:t>纯手工制作</a:t>
            </a:r>
          </a:p>
        </p:txBody>
      </p:sp>
      <p:sp>
        <p:nvSpPr>
          <p:cNvPr id="1048664" name="文本框 25"/>
          <p:cNvSpPr txBox="1"/>
          <p:nvPr/>
        </p:nvSpPr>
        <p:spPr>
          <a:xfrm>
            <a:off x="8108353" y="3559827"/>
            <a:ext cx="1430961" cy="307777"/>
          </a:xfrm>
          <a:prstGeom prst="rect"/>
          <a:noFill/>
        </p:spPr>
        <p:txBody>
          <a:bodyPr rtlCol="0" wrap="square">
            <a:spAutoFit/>
          </a:bodyPr>
          <a:p>
            <a:r>
              <a:rPr altLang="en-US" b="1" dirty="0" sz="1400" lang="zh-CN"/>
              <a:t>无添加有营养</a:t>
            </a:r>
          </a:p>
        </p:txBody>
      </p:sp>
      <p:sp>
        <p:nvSpPr>
          <p:cNvPr id="1048665" name="文本框 26"/>
          <p:cNvSpPr txBox="1"/>
          <p:nvPr/>
        </p:nvSpPr>
        <p:spPr>
          <a:xfrm>
            <a:off x="9770385" y="3559827"/>
            <a:ext cx="1044885" cy="307777"/>
          </a:xfrm>
          <a:prstGeom prst="rect"/>
          <a:noFill/>
        </p:spPr>
        <p:txBody>
          <a:bodyPr rtlCol="0" wrap="square">
            <a:spAutoFit/>
          </a:bodyPr>
          <a:p>
            <a:r>
              <a:rPr altLang="en-US" b="1" dirty="0" sz="1400" lang="zh-CN"/>
              <a:t>先进设备</a:t>
            </a:r>
          </a:p>
        </p:txBody>
      </p:sp>
      <p:sp>
        <p:nvSpPr>
          <p:cNvPr id="1048666" name="文本框 27"/>
          <p:cNvSpPr txBox="1"/>
          <p:nvPr/>
        </p:nvSpPr>
        <p:spPr>
          <a:xfrm>
            <a:off x="949228" y="4765745"/>
            <a:ext cx="10291954" cy="523220"/>
          </a:xfrm>
          <a:prstGeom prst="rect"/>
          <a:noFill/>
        </p:spPr>
        <p:txBody>
          <a:bodyPr rtlCol="0" wrap="square">
            <a:spAutoFit/>
          </a:bodyPr>
          <a:p>
            <a:r>
              <a:rPr altLang="en-US" dirty="0" sz="2800" lang="zh-CN">
                <a:solidFill>
                  <a:schemeClr val="accent1"/>
                </a:solidFill>
              </a:rPr>
              <a:t>六大维度构建以品质优先为理念，以传承与创新驱动的价值体系</a:t>
            </a:r>
            <a:endParaRPr altLang="zh-CN" dirty="0" sz="2800" lang="en-US">
              <a:solidFill>
                <a:schemeClr val="accent1"/>
              </a:solidFill>
            </a:endParaRPr>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80" name=""/>
        <p:cNvGrpSpPr/>
        <p:nvPr/>
      </p:nvGrpSpPr>
      <p:grpSpPr>
        <a:xfrm>
          <a:off x="0" y="0"/>
          <a:ext cx="0" cy="0"/>
          <a:chOff x="0" y="0"/>
          <a:chExt cx="0" cy="0"/>
        </a:xfrm>
      </p:grpSpPr>
      <p:sp>
        <p:nvSpPr>
          <p:cNvPr id="1048667" name="标题 1"/>
          <p:cNvSpPr>
            <a:spLocks noGrp="1"/>
          </p:cNvSpPr>
          <p:nvPr>
            <p:ph type="title"/>
          </p:nvPr>
        </p:nvSpPr>
        <p:spPr/>
        <p:txBody>
          <a:bodyPr/>
          <a:p>
            <a:r>
              <a:rPr altLang="en-US" dirty="0" lang="zh-CN">
                <a:solidFill>
                  <a:schemeClr val="tx1"/>
                </a:solidFill>
              </a:rPr>
              <a:t>产品文案</a:t>
            </a:r>
          </a:p>
        </p:txBody>
      </p:sp>
      <p:pic>
        <p:nvPicPr>
          <p:cNvPr id="2097163" name="图片 6"/>
          <p:cNvPicPr>
            <a:picLocks noChangeAspect="1"/>
          </p:cNvPicPr>
          <p:nvPr/>
        </p:nvPicPr>
        <p:blipFill>
          <a:blip xmlns:r="http://schemas.openxmlformats.org/officeDocument/2006/relationships" r:embed="rId1" cstate="email"/>
          <a:stretch>
            <a:fillRect/>
          </a:stretch>
        </p:blipFill>
        <p:spPr>
          <a:xfrm>
            <a:off x="771525" y="1835727"/>
            <a:ext cx="4714875" cy="3536156"/>
          </a:xfrm>
          <a:prstGeom prst="rect"/>
        </p:spPr>
      </p:pic>
      <p:sp>
        <p:nvSpPr>
          <p:cNvPr id="1048668" name="文本框 7"/>
          <p:cNvSpPr txBox="1"/>
          <p:nvPr/>
        </p:nvSpPr>
        <p:spPr>
          <a:xfrm>
            <a:off x="6095205" y="1835727"/>
            <a:ext cx="5025377" cy="3444240"/>
          </a:xfrm>
          <a:prstGeom prst="rect"/>
          <a:noFill/>
        </p:spPr>
        <p:txBody>
          <a:bodyPr rtlCol="0" wrap="square">
            <a:spAutoFit/>
          </a:bodyPr>
          <a:p>
            <a:r>
              <a:rPr altLang="en-US" dirty="0" sz="2800" lang="zh-CN"/>
              <a:t>针对火锅场景：</a:t>
            </a:r>
            <a:endParaRPr altLang="zh-CN" dirty="0" sz="2800" lang="en-US"/>
          </a:p>
          <a:p>
            <a:r>
              <a:rPr altLang="en-US" dirty="0" sz="2800" lang="zh-CN">
                <a:solidFill>
                  <a:schemeClr val="accent1"/>
                </a:solidFill>
              </a:rPr>
              <a:t>一口爆浆，小心烫！</a:t>
            </a:r>
            <a:endParaRPr altLang="zh-CN" dirty="0" sz="2800" lang="en-US">
              <a:solidFill>
                <a:schemeClr val="accent1"/>
              </a:solidFill>
            </a:endParaRPr>
          </a:p>
          <a:p>
            <a:endParaRPr altLang="en-US" dirty="0" sz="2800" lang="zh-CN"/>
          </a:p>
          <a:p>
            <a:r>
              <a:rPr altLang="en-US" dirty="0" sz="2800" lang="zh-CN"/>
              <a:t>针对送礼场景：</a:t>
            </a:r>
            <a:endParaRPr altLang="zh-CN" dirty="0" sz="2800" lang="en-US"/>
          </a:p>
          <a:p>
            <a:r>
              <a:rPr altLang="en-US" dirty="0" sz="2800" lang="zh-CN">
                <a:solidFill>
                  <a:schemeClr val="accent1"/>
                </a:solidFill>
              </a:rPr>
              <a:t>网红精美小吃，传承百年味道</a:t>
            </a:r>
            <a:r>
              <a:rPr altLang="en-US" dirty="0" sz="2800" lang="zh-CN"/>
              <a:t>。</a:t>
            </a:r>
            <a:endParaRPr altLang="zh-CN" dirty="0" sz="2800" lang="en-US"/>
          </a:p>
          <a:p>
            <a:endParaRPr altLang="zh-CN" dirty="0" sz="2800" lang="en-US"/>
          </a:p>
          <a:p>
            <a:r>
              <a:rPr altLang="en-US" dirty="0" sz="2800" lang="zh-CN"/>
              <a:t>针对商超渠道：</a:t>
            </a:r>
            <a:endParaRPr altLang="zh-CN" dirty="0" sz="2800" lang="en-US"/>
          </a:p>
          <a:p>
            <a:r>
              <a:rPr altLang="en-US" dirty="0" sz="2800" lang="zh-CN">
                <a:solidFill>
                  <a:schemeClr val="accent1"/>
                </a:solidFill>
              </a:rPr>
              <a:t>双倍蛋白，把时尚包浆带回家。</a:t>
            </a:r>
            <a:endParaRPr altLang="zh-CN" dirty="0" sz="2800" lang="en-US">
              <a:solidFill>
                <a:schemeClr val="accent1"/>
              </a:solidFill>
            </a:endParaRPr>
          </a:p>
        </p:txBody>
      </p:sp>
    </p:spTree>
    <p:custDataLst>
      <p:tags r:id="rId2"/>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81" name=""/>
        <p:cNvGrpSpPr/>
        <p:nvPr/>
      </p:nvGrpSpPr>
      <p:grpSpPr>
        <a:xfrm>
          <a:off x="0" y="0"/>
          <a:ext cx="0" cy="0"/>
          <a:chOff x="0" y="0"/>
          <a:chExt cx="0" cy="0"/>
        </a:xfrm>
      </p:grpSpPr>
      <p:sp>
        <p:nvSpPr>
          <p:cNvPr id="1048669" name="标题 4"/>
          <p:cNvSpPr>
            <a:spLocks noGrp="1"/>
          </p:cNvSpPr>
          <p:nvPr>
            <p:ph type="title"/>
          </p:nvPr>
        </p:nvSpPr>
        <p:spPr>
          <a:xfrm>
            <a:off x="5119860" y="1998286"/>
            <a:ext cx="5110467" cy="1209455"/>
          </a:xfrm>
        </p:spPr>
        <p:txBody>
          <a:bodyPr>
            <a:normAutofit/>
          </a:bodyPr>
          <a:p>
            <a:r>
              <a:rPr altLang="en-US" dirty="0" sz="4800" lang="zh-CN">
                <a:latin typeface="+mn-lt"/>
                <a:ea typeface="+mn-ea"/>
                <a:cs typeface="+mn-ea"/>
                <a:sym typeface="+mn-lt"/>
              </a:rPr>
              <a:t>推广策略</a:t>
            </a:r>
          </a:p>
        </p:txBody>
      </p:sp>
      <p:sp>
        <p:nvSpPr>
          <p:cNvPr id="1048670" name="文本框 8"/>
          <p:cNvSpPr txBox="1"/>
          <p:nvPr/>
        </p:nvSpPr>
        <p:spPr>
          <a:xfrm>
            <a:off x="3625851" y="2232416"/>
            <a:ext cx="1377949" cy="1196584"/>
          </a:xfrm>
          <a:prstGeom prst="rect"/>
          <a:noFill/>
          <a:ln w="117475">
            <a:noFill/>
          </a:ln>
        </p:spPr>
        <p:txBody>
          <a:bodyPr rtlCol="0" wrap="none">
            <a:prstTxWarp prst="textPlain"/>
            <a:spAutoFit/>
          </a:bodyPr>
          <a:p>
            <a:r>
              <a:rPr altLang="zh-CN" dirty="0" lang="en-US" spc="100">
                <a:solidFill>
                  <a:schemeClr val="accent1"/>
                </a:solidFill>
                <a:cs typeface="+mn-ea"/>
                <a:sym typeface="+mn-lt"/>
              </a:rPr>
              <a:t>/</a:t>
            </a:r>
            <a:r>
              <a:rPr altLang="zh-CN" dirty="0" sz="100" lang="en-US" spc="100">
                <a:solidFill>
                  <a:schemeClr val="accent1"/>
                </a:solidFill>
                <a:cs typeface="+mn-ea"/>
                <a:sym typeface="+mn-lt"/>
              </a:rPr>
              <a:t> </a:t>
            </a:r>
            <a:r>
              <a:rPr altLang="zh-CN" dirty="0" lang="en-US" spc="100">
                <a:solidFill>
                  <a:schemeClr val="accent1"/>
                </a:solidFill>
                <a:cs typeface="+mn-ea"/>
                <a:sym typeface="+mn-lt"/>
              </a:rPr>
              <a:t>03</a:t>
            </a:r>
            <a:endParaRPr altLang="en-US" dirty="0" lang="zh-CN" spc="100">
              <a:solidFill>
                <a:schemeClr val="accent1"/>
              </a:solidFill>
              <a:cs typeface="+mn-ea"/>
              <a:sym typeface="+mn-lt"/>
            </a:endParaRPr>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82" name=""/>
        <p:cNvGrpSpPr/>
        <p:nvPr/>
      </p:nvGrpSpPr>
      <p:grpSpPr>
        <a:xfrm>
          <a:off x="0" y="0"/>
          <a:ext cx="0" cy="0"/>
          <a:chOff x="0" y="0"/>
          <a:chExt cx="0" cy="0"/>
        </a:xfrm>
      </p:grpSpPr>
      <p:sp>
        <p:nvSpPr>
          <p:cNvPr id="1048671" name="标题 1"/>
          <p:cNvSpPr>
            <a:spLocks noGrp="1"/>
          </p:cNvSpPr>
          <p:nvPr>
            <p:ph type="title"/>
          </p:nvPr>
        </p:nvSpPr>
        <p:spPr/>
        <p:txBody>
          <a:bodyPr/>
          <a:p>
            <a:r>
              <a:rPr altLang="zh-CN" dirty="0" lang="zh-CN">
                <a:solidFill>
                  <a:schemeClr val="tx1"/>
                </a:solidFill>
                <a:latin typeface="微软雅黑" panose="020B0503020204020204" pitchFamily="34" charset="-122"/>
                <a:ea typeface="微软雅黑" panose="020B0503020204020204" pitchFamily="34" charset="-122"/>
                <a:sym typeface="+mn-ea"/>
              </a:rPr>
              <a:t>零食市场庞大</a:t>
            </a:r>
          </a:p>
        </p:txBody>
      </p:sp>
      <p:sp>
        <p:nvSpPr>
          <p:cNvPr id="1048672" name="矩形 8"/>
          <p:cNvSpPr/>
          <p:nvPr/>
        </p:nvSpPr>
        <p:spPr>
          <a:xfrm>
            <a:off x="1092835" y="1076325"/>
            <a:ext cx="10121900" cy="1069340"/>
          </a:xfrm>
          <a:prstGeom prst="rect"/>
          <a:noFill/>
        </p:spPr>
        <p:txBody>
          <a:bodyPr wrap="square">
            <a:spAutoFit/>
          </a:bodyPr>
          <a:p>
            <a:pPr algn="just" defTabSz="914400" eaLnBrk="1" fontAlgn="auto" hangingPunct="1" indent="0" latinLnBrk="0" lvl="0" marL="0" marR="0">
              <a:lnSpc>
                <a:spcPct val="110000"/>
              </a:lnSpc>
              <a:spcBef>
                <a:spcPts val="0"/>
              </a:spcBef>
              <a:spcAft>
                <a:spcPts val="0"/>
              </a:spcAft>
              <a:buClrTx/>
              <a:buSzTx/>
              <a:buFontTx/>
              <a:buNone/>
            </a:pPr>
            <a:r>
              <a:rPr altLang="en-US" lang="zh-C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随着人们生活水平的提高，休闲零食越来越吃香。中国食品工业协会预计，到2020年，吃“零嘴儿”的中国人将吃出2万亿市场，各种包装精美、食用方便、口感较好的休闲零食正成为市场上的主角。</a:t>
            </a:r>
          </a:p>
          <a:p>
            <a:pPr algn="just" defTabSz="914400" eaLnBrk="1" fontAlgn="auto" hangingPunct="1" indent="0" latinLnBrk="0" lvl="0" marL="0" marR="0">
              <a:lnSpc>
                <a:spcPct val="110000"/>
              </a:lnSpc>
              <a:spcBef>
                <a:spcPts val="0"/>
              </a:spcBef>
              <a:spcAft>
                <a:spcPts val="0"/>
              </a:spcAft>
              <a:buClrTx/>
              <a:buSzTx/>
              <a:buFontTx/>
              <a:buNone/>
            </a:pPr>
            <a:r>
              <a:rPr altLang="en-US" baseline="0" b="1" cap="none" dirty="0" sz="2400" i="0" kern="0" kumimoji="0" lang="zh-CN" noProof="0" normalizeH="0" spc="0" strike="noStrike" u="none">
                <a:ln>
                  <a:noFill/>
                </a:ln>
                <a:solidFill>
                  <a:srgbClr val="FFC00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新营销时代，要在这片蓝海分一杯羹，好产品始终是核心竞争力。</a:t>
            </a:r>
          </a:p>
        </p:txBody>
      </p:sp>
      <p:pic>
        <p:nvPicPr>
          <p:cNvPr id="2097164" name="图片 2"/>
          <p:cNvPicPr>
            <a:picLocks noChangeAspect="1"/>
          </p:cNvPicPr>
          <p:nvPr/>
        </p:nvPicPr>
        <p:blipFill>
          <a:blip xmlns:r="http://schemas.openxmlformats.org/officeDocument/2006/relationships" r:embed="rId1"/>
          <a:stretch>
            <a:fillRect/>
          </a:stretch>
        </p:blipFill>
        <p:spPr>
          <a:xfrm>
            <a:off x="1092200" y="2409825"/>
            <a:ext cx="10122535" cy="3578860"/>
          </a:xfrm>
          <a:prstGeom prst="rect"/>
        </p:spPr>
      </p:pic>
    </p:spTree>
    <p:custDataLst>
      <p:tags r:id="rId2"/>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61" name=""/>
        <p:cNvGrpSpPr/>
        <p:nvPr/>
      </p:nvGrpSpPr>
      <p:grpSpPr>
        <a:xfrm>
          <a:off x="0" y="0"/>
          <a:ext cx="0" cy="0"/>
          <a:chOff x="0" y="0"/>
          <a:chExt cx="0" cy="0"/>
        </a:xfrm>
      </p:grpSpPr>
      <p:grpSp>
        <p:nvGrpSpPr>
          <p:cNvPr id="62" name="组合 1"/>
          <p:cNvGrpSpPr/>
          <p:nvPr/>
        </p:nvGrpSpPr>
        <p:grpSpPr>
          <a:xfrm>
            <a:off x="692134" y="1780800"/>
            <a:ext cx="10828353" cy="4003616"/>
            <a:chOff x="692134" y="1780800"/>
            <a:chExt cx="10828353" cy="4003616"/>
          </a:xfrm>
        </p:grpSpPr>
        <p:grpSp>
          <p:nvGrpSpPr>
            <p:cNvPr id="63" name="2b751056-6b97-492c-b763-340acee7e99d" descr="本素材由iSlide™ 提供 iSlide™尊重知识产权并注重保护用户享有的各项权利。郑重提醒您： iSlide™插件中提供的任何信息内容的所有权、知识产权归其原始权利人或权利受让人所有，您免费/购买获得的是信息内容的使用权，并受下述条款的约束； 1. 您仅可以个人非商业用途使用该等信息内容，不可将信息内容的全部或部分用于出售，或以出租、出借、转让、分销、发布等其他任何方式供他人使用； 2. 禁止在接入互联网或移动互联网的任何网站、平台、应用或程序上以任何方式为他人提供iSlide™插件资源内容的下载。 The resource is supplied by iSlide™. iSlide™ respects all intellectual property rights and protects all the rights its users acquired.Solemnly remind you: The ownership and intellectual property of the resources supplied in iSlide Add-in belongs to its owner or the assignee of this ownership.you only acquired the usage of the resources supplied in iSlide Add-in, as well as respected the following restrain terms: 1.You are only allowed to use such resource for personal and non-commercial aim, not allowed to use such resource or part of it for the sale; or rent, lend, transfer to others; or distribution or release it in any way. 2.You are not permitted to provide the resource of iSlide Add-in in any website, platform, application access to the Internet or mobile Internet." title="iSlide™ 版权声明  COPYRIGHT NOTICE"/>
            <p:cNvGrpSpPr>
              <a:grpSpLocks noChangeAspect="1"/>
            </p:cNvGrpSpPr>
            <p:nvPr>
              <p:custDataLst>
                <p:tags r:id="rId1"/>
              </p:custDataLst>
            </p:nvPr>
          </p:nvGrpSpPr>
          <p:grpSpPr>
            <a:xfrm>
              <a:off x="692134" y="1780800"/>
              <a:ext cx="10828353" cy="4003616"/>
              <a:chOff x="1113128" y="1780800"/>
              <a:chExt cx="10407359" cy="4003616"/>
            </a:xfrm>
          </p:grpSpPr>
          <p:sp>
            <p:nvSpPr>
              <p:cNvPr id="1048597" name="iṡľïḑè"/>
              <p:cNvSpPr txBox="1"/>
              <p:nvPr/>
            </p:nvSpPr>
            <p:spPr bwMode="auto">
              <a:xfrm>
                <a:off x="3822192" y="1780800"/>
                <a:ext cx="7698295" cy="4003616"/>
              </a:xfrm>
              <a:prstGeom prst="rect"/>
              <a:noFill/>
            </p:spPr>
            <p:txBody>
              <a:bodyPr anchor="t" tIns="0" wrap="square">
                <a:noAutofit/>
              </a:bodyPr>
              <a:lstStyle>
                <a:defPPr>
                  <a:defRPr lang="zh-CN"/>
                </a:defPPr>
                <a:lvl1pPr>
                  <a:defRPr b="1" sz="1600">
                    <a:latin typeface="Arial" panose="020B0604020202020204" pitchFamily="34" charset="0"/>
                    <a:ea typeface="微软雅黑" panose="020B0503020204020204" pitchFamily="34" charset="-122"/>
                    <a:cs typeface="+mn-ea"/>
                  </a:defRPr>
                </a:lvl1pPr>
                <a:lvl2pPr indent="-285750" marL="742950">
                  <a:defRPr b="1" sz="3200">
                    <a:solidFill>
                      <a:srgbClr val="4D4D4D"/>
                    </a:solidFill>
                    <a:latin typeface="Arial" panose="020B0604020202020204" pitchFamily="34" charset="0"/>
                    <a:ea typeface="黑体" panose="02010609060101010101" pitchFamily="49" charset="-122"/>
                  </a:defRPr>
                </a:lvl2pPr>
                <a:lvl3pPr indent="-228600" marL="1143000">
                  <a:defRPr b="1" sz="3200">
                    <a:solidFill>
                      <a:srgbClr val="4D4D4D"/>
                    </a:solidFill>
                    <a:latin typeface="Arial" panose="020B0604020202020204" pitchFamily="34" charset="0"/>
                    <a:ea typeface="黑体" panose="02010609060101010101" pitchFamily="49" charset="-122"/>
                  </a:defRPr>
                </a:lvl3pPr>
                <a:lvl4pPr indent="-228600" marL="1600200">
                  <a:defRPr b="1" sz="3200">
                    <a:solidFill>
                      <a:srgbClr val="4D4D4D"/>
                    </a:solidFill>
                    <a:latin typeface="Arial" panose="020B0604020202020204" pitchFamily="34" charset="0"/>
                    <a:ea typeface="黑体" panose="02010609060101010101" pitchFamily="49" charset="-122"/>
                  </a:defRPr>
                </a:lvl4pPr>
                <a:lvl5pPr indent="-228600" marL="2057400">
                  <a:defRPr b="1" sz="3200">
                    <a:solidFill>
                      <a:srgbClr val="4D4D4D"/>
                    </a:solidFill>
                    <a:latin typeface="Arial" panose="020B0604020202020204" pitchFamily="34" charset="0"/>
                    <a:ea typeface="黑体" panose="02010609060101010101" pitchFamily="49" charset="-122"/>
                  </a:defRPr>
                </a:lvl5pPr>
                <a:lvl6pPr eaLnBrk="0" fontAlgn="base" hangingPunct="0" indent="-228600" marL="2514600">
                  <a:spcBef>
                    <a:spcPct val="0"/>
                  </a:spcBef>
                  <a:spcAft>
                    <a:spcPct val="0"/>
                  </a:spcAft>
                  <a:defRPr b="1" sz="3200">
                    <a:solidFill>
                      <a:srgbClr val="4D4D4D"/>
                    </a:solidFill>
                    <a:latin typeface="Arial" panose="020B0604020202020204" pitchFamily="34" charset="0"/>
                    <a:ea typeface="黑体" panose="02010609060101010101" pitchFamily="49" charset="-122"/>
                  </a:defRPr>
                </a:lvl6pPr>
                <a:lvl7pPr eaLnBrk="0" fontAlgn="base" hangingPunct="0" indent="-228600" marL="2971800">
                  <a:spcBef>
                    <a:spcPct val="0"/>
                  </a:spcBef>
                  <a:spcAft>
                    <a:spcPct val="0"/>
                  </a:spcAft>
                  <a:defRPr b="1" sz="3200">
                    <a:solidFill>
                      <a:srgbClr val="4D4D4D"/>
                    </a:solidFill>
                    <a:latin typeface="Arial" panose="020B0604020202020204" pitchFamily="34" charset="0"/>
                    <a:ea typeface="黑体" panose="02010609060101010101" pitchFamily="49" charset="-122"/>
                  </a:defRPr>
                </a:lvl7pPr>
                <a:lvl8pPr eaLnBrk="0" fontAlgn="base" hangingPunct="0" indent="-228600" marL="3429000">
                  <a:spcBef>
                    <a:spcPct val="0"/>
                  </a:spcBef>
                  <a:spcAft>
                    <a:spcPct val="0"/>
                  </a:spcAft>
                  <a:defRPr b="1" sz="3200">
                    <a:solidFill>
                      <a:srgbClr val="4D4D4D"/>
                    </a:solidFill>
                    <a:latin typeface="Arial" panose="020B0604020202020204" pitchFamily="34" charset="0"/>
                    <a:ea typeface="黑体" panose="02010609060101010101" pitchFamily="49" charset="-122"/>
                  </a:defRPr>
                </a:lvl8pPr>
                <a:lvl9pPr eaLnBrk="0" fontAlgn="base" hangingPunct="0" indent="-228600" marL="3886200">
                  <a:spcBef>
                    <a:spcPct val="0"/>
                  </a:spcBef>
                  <a:spcAft>
                    <a:spcPct val="0"/>
                  </a:spcAft>
                  <a:defRPr b="1" sz="3200">
                    <a:solidFill>
                      <a:srgbClr val="4D4D4D"/>
                    </a:solidFill>
                    <a:latin typeface="Arial" panose="020B0604020202020204" pitchFamily="34" charset="0"/>
                    <a:ea typeface="黑体" panose="02010609060101010101" pitchFamily="49" charset="-122"/>
                  </a:defRPr>
                </a:lvl9pPr>
              </a:lstStyle>
              <a:p>
                <a:pPr indent="-342900" marL="342900">
                  <a:lnSpc>
                    <a:spcPct val="150000"/>
                  </a:lnSpc>
                  <a:buFont typeface="+mj-lt"/>
                  <a:buAutoNum type="arabicPeriod"/>
                </a:pPr>
                <a:r>
                  <a:rPr altLang="en-US" b="0" dirty="0" sz="4000" lang="zh-CN">
                    <a:latin typeface="+mn-lt"/>
                    <a:ea typeface="+mn-ea"/>
                    <a:sym typeface="+mn-lt"/>
                  </a:rPr>
                  <a:t>项目分析</a:t>
                </a:r>
                <a:endParaRPr altLang="zh-CN" b="0" dirty="0" sz="4000" lang="en-US">
                  <a:latin typeface="+mn-lt"/>
                  <a:ea typeface="+mn-ea"/>
                  <a:sym typeface="+mn-lt"/>
                </a:endParaRPr>
              </a:p>
              <a:p>
                <a:pPr indent="-342900" marL="342900">
                  <a:lnSpc>
                    <a:spcPct val="150000"/>
                  </a:lnSpc>
                  <a:buFont typeface="+mj-lt"/>
                  <a:buAutoNum type="arabicPeriod"/>
                </a:pPr>
                <a:r>
                  <a:rPr altLang="en-US" b="0" dirty="0" sz="4000" lang="zh-CN">
                    <a:latin typeface="+mn-lt"/>
                    <a:ea typeface="+mn-ea"/>
                    <a:sym typeface="+mn-lt"/>
                  </a:rPr>
                  <a:t>品牌概述</a:t>
                </a:r>
                <a:endParaRPr altLang="zh-CN" b="0" dirty="0" sz="4000" lang="en-US">
                  <a:latin typeface="+mn-lt"/>
                  <a:ea typeface="+mn-ea"/>
                  <a:sym typeface="+mn-lt"/>
                </a:endParaRPr>
              </a:p>
              <a:p>
                <a:pPr indent="-342900" marL="342900">
                  <a:lnSpc>
                    <a:spcPct val="150000"/>
                  </a:lnSpc>
                  <a:buFont typeface="+mj-lt"/>
                  <a:buAutoNum type="arabicPeriod"/>
                </a:pPr>
                <a:r>
                  <a:rPr altLang="en-US" b="0" dirty="0" sz="4000" lang="zh-CN">
                    <a:latin typeface="+mn-lt"/>
                    <a:ea typeface="+mn-ea"/>
                    <a:sym typeface="+mn-lt"/>
                  </a:rPr>
                  <a:t>推广策略</a:t>
                </a:r>
                <a:endParaRPr altLang="zh-CN" b="0" dirty="0" sz="4000" lang="en-US">
                  <a:latin typeface="+mn-lt"/>
                  <a:ea typeface="+mn-ea"/>
                  <a:sym typeface="+mn-lt"/>
                </a:endParaRPr>
              </a:p>
              <a:p>
                <a:pPr indent="-342900" marL="342900">
                  <a:lnSpc>
                    <a:spcPct val="150000"/>
                  </a:lnSpc>
                  <a:buFont typeface="+mj-lt"/>
                  <a:buAutoNum type="arabicPeriod"/>
                </a:pPr>
                <a:r>
                  <a:rPr altLang="en-US" b="0" dirty="0" sz="4000" lang="zh-CN">
                    <a:latin typeface="+mn-lt"/>
                    <a:ea typeface="+mn-ea"/>
                    <a:sym typeface="+mn-lt"/>
                  </a:rPr>
                  <a:t>品牌推广</a:t>
                </a:r>
                <a:endParaRPr altLang="zh-CN" b="0" dirty="0" sz="4000" lang="en-US">
                  <a:latin typeface="+mn-lt"/>
                  <a:ea typeface="+mn-ea"/>
                  <a:sym typeface="+mn-lt"/>
                </a:endParaRPr>
              </a:p>
            </p:txBody>
          </p:sp>
          <p:cxnSp>
            <p:nvCxnSpPr>
              <p:cNvPr id="3145729" name="直接连接符 7"/>
              <p:cNvCxnSpPr>
                <a:cxnSpLocks/>
              </p:cNvCxnSpPr>
              <p:nvPr/>
            </p:nvCxnSpPr>
            <p:spPr>
              <a:xfrm>
                <a:off x="3696888" y="1780800"/>
                <a:ext cx="0" cy="4003616"/>
              </a:xfrm>
              <a:prstGeom prst="line"/>
              <a:solidFill>
                <a:srgbClr val="FFCC00"/>
              </a:solidFill>
              <a:ln w="3175" cap="flat" cmpd="sng" algn="ctr">
                <a:solidFill>
                  <a:schemeClr val="bg1">
                    <a:lumMod val="75000"/>
                  </a:schemeClr>
                </a:solidFill>
                <a:prstDash val="solid"/>
                <a:round/>
                <a:headEnd type="none" w="med" len="med"/>
                <a:tailEnd type="none" w="med" len="med"/>
              </a:ln>
              <a:effectLst/>
            </p:spPr>
          </p:cxnSp>
          <p:sp>
            <p:nvSpPr>
              <p:cNvPr id="1048598" name="išľïḋé"/>
              <p:cNvSpPr txBox="1"/>
              <p:nvPr/>
            </p:nvSpPr>
            <p:spPr>
              <a:xfrm>
                <a:off x="1113128" y="1990652"/>
                <a:ext cx="2521108" cy="523220"/>
              </a:xfrm>
              <a:prstGeom prst="rect"/>
              <a:solidFill>
                <a:schemeClr val="bg1"/>
              </a:solidFill>
            </p:spPr>
            <p:txBody>
              <a:bodyPr rtlCol="0" wrap="square">
                <a:spAutoFit/>
              </a:bodyPr>
              <a:p>
                <a:pPr algn="r"/>
                <a:r>
                  <a:rPr b="1" dirty="0" sz="2800" lang="tr-TR">
                    <a:solidFill>
                      <a:schemeClr val="accent1"/>
                    </a:solidFill>
                    <a:cs typeface="+mn-ea"/>
                    <a:sym typeface="+mn-lt"/>
                  </a:rPr>
                  <a:t>CONT</a:t>
                </a:r>
                <a:r>
                  <a:rPr b="1" dirty="0" sz="100" lang="tr-TR">
                    <a:solidFill>
                      <a:schemeClr val="accent1"/>
                    </a:solidFill>
                    <a:cs typeface="+mn-ea"/>
                    <a:sym typeface="+mn-lt"/>
                  </a:rPr>
                  <a:t> </a:t>
                </a:r>
                <a:r>
                  <a:rPr b="1" dirty="0" sz="2800" lang="tr-TR">
                    <a:solidFill>
                      <a:schemeClr val="accent1"/>
                    </a:solidFill>
                    <a:cs typeface="+mn-ea"/>
                    <a:sym typeface="+mn-lt"/>
                  </a:rPr>
                  <a:t>ENTS</a:t>
                </a:r>
              </a:p>
            </p:txBody>
          </p:sp>
        </p:grpSp>
        <p:sp>
          <p:nvSpPr>
            <p:cNvPr id="1048599" name="poetry_91022"/>
            <p:cNvSpPr>
              <a:spLocks noChangeAspect="1"/>
            </p:cNvSpPr>
            <p:nvPr/>
          </p:nvSpPr>
          <p:spPr bwMode="auto">
            <a:xfrm>
              <a:off x="2379533" y="4867348"/>
              <a:ext cx="870506" cy="915667"/>
            </a:xfrm>
            <a:custGeom>
              <a:avLst/>
              <a:gdLst>
                <a:gd name="T0" fmla="*/ 3353 w 5127"/>
                <a:gd name="T1" fmla="*/ 1728 h 5401"/>
                <a:gd name="T2" fmla="*/ 2183 w 5127"/>
                <a:gd name="T3" fmla="*/ 1608 h 5401"/>
                <a:gd name="T4" fmla="*/ 3353 w 5127"/>
                <a:gd name="T5" fmla="*/ 1488 h 5401"/>
                <a:gd name="T6" fmla="*/ 3103 w 5127"/>
                <a:gd name="T7" fmla="*/ 2231 h 5401"/>
                <a:gd name="T8" fmla="*/ 3103 w 5127"/>
                <a:gd name="T9" fmla="*/ 1991 h 5401"/>
                <a:gd name="T10" fmla="*/ 2432 w 5127"/>
                <a:gd name="T11" fmla="*/ 2111 h 5401"/>
                <a:gd name="T12" fmla="*/ 3103 w 5127"/>
                <a:gd name="T13" fmla="*/ 2231 h 5401"/>
                <a:gd name="T14" fmla="*/ 3353 w 5127"/>
                <a:gd name="T15" fmla="*/ 2648 h 5401"/>
                <a:gd name="T16" fmla="*/ 2183 w 5127"/>
                <a:gd name="T17" fmla="*/ 2768 h 5401"/>
                <a:gd name="T18" fmla="*/ 3353 w 5127"/>
                <a:gd name="T19" fmla="*/ 2888 h 5401"/>
                <a:gd name="T20" fmla="*/ 2552 w 5127"/>
                <a:gd name="T21" fmla="*/ 3151 h 5401"/>
                <a:gd name="T22" fmla="*/ 2552 w 5127"/>
                <a:gd name="T23" fmla="*/ 3391 h 5401"/>
                <a:gd name="T24" fmla="*/ 3223 w 5127"/>
                <a:gd name="T25" fmla="*/ 3271 h 5401"/>
                <a:gd name="T26" fmla="*/ 2552 w 5127"/>
                <a:gd name="T27" fmla="*/ 3151 h 5401"/>
                <a:gd name="T28" fmla="*/ 4448 w 5127"/>
                <a:gd name="T29" fmla="*/ 1442 h 5401"/>
                <a:gd name="T30" fmla="*/ 4688 w 5127"/>
                <a:gd name="T31" fmla="*/ 1442 h 5401"/>
                <a:gd name="T32" fmla="*/ 3988 w 5127"/>
                <a:gd name="T33" fmla="*/ 0 h 5401"/>
                <a:gd name="T34" fmla="*/ 0 w 5127"/>
                <a:gd name="T35" fmla="*/ 604 h 5401"/>
                <a:gd name="T36" fmla="*/ 120 w 5127"/>
                <a:gd name="T37" fmla="*/ 1792 h 5401"/>
                <a:gd name="T38" fmla="*/ 686 w 5127"/>
                <a:gd name="T39" fmla="*/ 1672 h 5401"/>
                <a:gd name="T40" fmla="*/ 240 w 5127"/>
                <a:gd name="T41" fmla="*/ 1552 h 5401"/>
                <a:gd name="T42" fmla="*/ 604 w 5127"/>
                <a:gd name="T43" fmla="*/ 240 h 5401"/>
                <a:gd name="T44" fmla="*/ 968 w 5127"/>
                <a:gd name="T45" fmla="*/ 4179 h 5401"/>
                <a:gd name="T46" fmla="*/ 3904 w 5127"/>
                <a:gd name="T47" fmla="*/ 4879 h 5401"/>
                <a:gd name="T48" fmla="*/ 3904 w 5127"/>
                <a:gd name="T49" fmla="*/ 4639 h 5401"/>
                <a:gd name="T50" fmla="*/ 1208 w 5127"/>
                <a:gd name="T51" fmla="*/ 4179 h 5401"/>
                <a:gd name="T52" fmla="*/ 1086 w 5127"/>
                <a:gd name="T53" fmla="*/ 240 h 5401"/>
                <a:gd name="T54" fmla="*/ 4448 w 5127"/>
                <a:gd name="T55" fmla="*/ 700 h 5401"/>
                <a:gd name="T56" fmla="*/ 4568 w 5127"/>
                <a:gd name="T57" fmla="*/ 2000 h 5401"/>
                <a:gd name="T58" fmla="*/ 4568 w 5127"/>
                <a:gd name="T59" fmla="*/ 2240 h 5401"/>
                <a:gd name="T60" fmla="*/ 4887 w 5127"/>
                <a:gd name="T61" fmla="*/ 2340 h 5401"/>
                <a:gd name="T62" fmla="*/ 5007 w 5127"/>
                <a:gd name="T63" fmla="*/ 3838 h 5401"/>
                <a:gd name="T64" fmla="*/ 5127 w 5127"/>
                <a:gd name="T65" fmla="*/ 2340 h 5401"/>
                <a:gd name="T66" fmla="*/ 4568 w 5127"/>
                <a:gd name="T67" fmla="*/ 5139 h 5401"/>
                <a:gd name="T68" fmla="*/ 4448 w 5127"/>
                <a:gd name="T69" fmla="*/ 5281 h 5401"/>
                <a:gd name="T70" fmla="*/ 4688 w 5127"/>
                <a:gd name="T71" fmla="*/ 5281 h 5401"/>
                <a:gd name="T72" fmla="*/ 4568 w 5127"/>
                <a:gd name="T73" fmla="*/ 5139 h 5401"/>
                <a:gd name="T74" fmla="*/ 4448 w 5127"/>
                <a:gd name="T75" fmla="*/ 2559 h 5401"/>
                <a:gd name="T76" fmla="*/ 4568 w 5127"/>
                <a:gd name="T77" fmla="*/ 4974 h 5401"/>
                <a:gd name="T78" fmla="*/ 4688 w 5127"/>
                <a:gd name="T79" fmla="*/ 2559 h 5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27" h="5401">
                  <a:moveTo>
                    <a:pt x="3473" y="1608"/>
                  </a:moveTo>
                  <a:cubicBezTo>
                    <a:pt x="3473" y="1674"/>
                    <a:pt x="3419" y="1728"/>
                    <a:pt x="3353" y="1728"/>
                  </a:cubicBezTo>
                  <a:lnTo>
                    <a:pt x="2303" y="1728"/>
                  </a:lnTo>
                  <a:cubicBezTo>
                    <a:pt x="2236" y="1728"/>
                    <a:pt x="2183" y="1674"/>
                    <a:pt x="2183" y="1608"/>
                  </a:cubicBezTo>
                  <a:cubicBezTo>
                    <a:pt x="2183" y="1542"/>
                    <a:pt x="2236" y="1488"/>
                    <a:pt x="2303" y="1488"/>
                  </a:cubicBezTo>
                  <a:lnTo>
                    <a:pt x="3353" y="1488"/>
                  </a:lnTo>
                  <a:cubicBezTo>
                    <a:pt x="3419" y="1488"/>
                    <a:pt x="3473" y="1542"/>
                    <a:pt x="3473" y="1608"/>
                  </a:cubicBezTo>
                  <a:close/>
                  <a:moveTo>
                    <a:pt x="3103" y="2231"/>
                  </a:moveTo>
                  <a:cubicBezTo>
                    <a:pt x="3170" y="2231"/>
                    <a:pt x="3223" y="2178"/>
                    <a:pt x="3223" y="2111"/>
                  </a:cubicBezTo>
                  <a:cubicBezTo>
                    <a:pt x="3223" y="2045"/>
                    <a:pt x="3170" y="1991"/>
                    <a:pt x="3103" y="1991"/>
                  </a:cubicBezTo>
                  <a:lnTo>
                    <a:pt x="2552" y="1991"/>
                  </a:lnTo>
                  <a:cubicBezTo>
                    <a:pt x="2486" y="1991"/>
                    <a:pt x="2432" y="2045"/>
                    <a:pt x="2432" y="2111"/>
                  </a:cubicBezTo>
                  <a:cubicBezTo>
                    <a:pt x="2432" y="2178"/>
                    <a:pt x="2486" y="2231"/>
                    <a:pt x="2552" y="2231"/>
                  </a:cubicBezTo>
                  <a:lnTo>
                    <a:pt x="3103" y="2231"/>
                  </a:lnTo>
                  <a:close/>
                  <a:moveTo>
                    <a:pt x="3473" y="2768"/>
                  </a:moveTo>
                  <a:cubicBezTo>
                    <a:pt x="3473" y="2701"/>
                    <a:pt x="3419" y="2648"/>
                    <a:pt x="3353" y="2648"/>
                  </a:cubicBezTo>
                  <a:lnTo>
                    <a:pt x="2303" y="2648"/>
                  </a:lnTo>
                  <a:cubicBezTo>
                    <a:pt x="2236" y="2648"/>
                    <a:pt x="2183" y="2701"/>
                    <a:pt x="2183" y="2768"/>
                  </a:cubicBezTo>
                  <a:cubicBezTo>
                    <a:pt x="2183" y="2834"/>
                    <a:pt x="2236" y="2888"/>
                    <a:pt x="2303" y="2888"/>
                  </a:cubicBezTo>
                  <a:lnTo>
                    <a:pt x="3353" y="2888"/>
                  </a:lnTo>
                  <a:cubicBezTo>
                    <a:pt x="3419" y="2888"/>
                    <a:pt x="3473" y="2834"/>
                    <a:pt x="3473" y="2768"/>
                  </a:cubicBezTo>
                  <a:close/>
                  <a:moveTo>
                    <a:pt x="2552" y="3151"/>
                  </a:moveTo>
                  <a:cubicBezTo>
                    <a:pt x="2486" y="3151"/>
                    <a:pt x="2432" y="3205"/>
                    <a:pt x="2432" y="3271"/>
                  </a:cubicBezTo>
                  <a:cubicBezTo>
                    <a:pt x="2432" y="3338"/>
                    <a:pt x="2486" y="3391"/>
                    <a:pt x="2552" y="3391"/>
                  </a:cubicBezTo>
                  <a:lnTo>
                    <a:pt x="3103" y="3391"/>
                  </a:lnTo>
                  <a:cubicBezTo>
                    <a:pt x="3170" y="3391"/>
                    <a:pt x="3223" y="3338"/>
                    <a:pt x="3223" y="3271"/>
                  </a:cubicBezTo>
                  <a:cubicBezTo>
                    <a:pt x="3223" y="3205"/>
                    <a:pt x="3170" y="3151"/>
                    <a:pt x="3103" y="3151"/>
                  </a:cubicBezTo>
                  <a:lnTo>
                    <a:pt x="2552" y="3151"/>
                  </a:lnTo>
                  <a:close/>
                  <a:moveTo>
                    <a:pt x="4448" y="700"/>
                  </a:moveTo>
                  <a:lnTo>
                    <a:pt x="4448" y="1442"/>
                  </a:lnTo>
                  <a:cubicBezTo>
                    <a:pt x="4448" y="1509"/>
                    <a:pt x="4501" y="1562"/>
                    <a:pt x="4568" y="1562"/>
                  </a:cubicBezTo>
                  <a:cubicBezTo>
                    <a:pt x="4634" y="1562"/>
                    <a:pt x="4688" y="1509"/>
                    <a:pt x="4688" y="1442"/>
                  </a:cubicBezTo>
                  <a:lnTo>
                    <a:pt x="4688" y="700"/>
                  </a:lnTo>
                  <a:cubicBezTo>
                    <a:pt x="4688" y="314"/>
                    <a:pt x="4374" y="0"/>
                    <a:pt x="3988" y="0"/>
                  </a:cubicBezTo>
                  <a:lnTo>
                    <a:pt x="604" y="0"/>
                  </a:lnTo>
                  <a:cubicBezTo>
                    <a:pt x="271" y="0"/>
                    <a:pt x="0" y="271"/>
                    <a:pt x="0" y="604"/>
                  </a:cubicBezTo>
                  <a:lnTo>
                    <a:pt x="0" y="1672"/>
                  </a:lnTo>
                  <a:cubicBezTo>
                    <a:pt x="0" y="1738"/>
                    <a:pt x="53" y="1792"/>
                    <a:pt x="120" y="1792"/>
                  </a:cubicBezTo>
                  <a:lnTo>
                    <a:pt x="566" y="1792"/>
                  </a:lnTo>
                  <a:cubicBezTo>
                    <a:pt x="632" y="1792"/>
                    <a:pt x="686" y="1738"/>
                    <a:pt x="686" y="1672"/>
                  </a:cubicBezTo>
                  <a:cubicBezTo>
                    <a:pt x="686" y="1606"/>
                    <a:pt x="632" y="1552"/>
                    <a:pt x="566" y="1552"/>
                  </a:cubicBezTo>
                  <a:lnTo>
                    <a:pt x="240" y="1552"/>
                  </a:lnTo>
                  <a:lnTo>
                    <a:pt x="240" y="604"/>
                  </a:lnTo>
                  <a:cubicBezTo>
                    <a:pt x="240" y="403"/>
                    <a:pt x="403" y="240"/>
                    <a:pt x="604" y="240"/>
                  </a:cubicBezTo>
                  <a:cubicBezTo>
                    <a:pt x="805" y="240"/>
                    <a:pt x="968" y="403"/>
                    <a:pt x="968" y="604"/>
                  </a:cubicBezTo>
                  <a:lnTo>
                    <a:pt x="968" y="4179"/>
                  </a:lnTo>
                  <a:cubicBezTo>
                    <a:pt x="968" y="4565"/>
                    <a:pt x="1282" y="4879"/>
                    <a:pt x="1668" y="4879"/>
                  </a:cubicBezTo>
                  <a:lnTo>
                    <a:pt x="3904" y="4879"/>
                  </a:lnTo>
                  <a:cubicBezTo>
                    <a:pt x="3970" y="4879"/>
                    <a:pt x="4024" y="4825"/>
                    <a:pt x="4024" y="4759"/>
                  </a:cubicBezTo>
                  <a:cubicBezTo>
                    <a:pt x="4024" y="4693"/>
                    <a:pt x="3970" y="4639"/>
                    <a:pt x="3904" y="4639"/>
                  </a:cubicBezTo>
                  <a:lnTo>
                    <a:pt x="1668" y="4639"/>
                  </a:lnTo>
                  <a:cubicBezTo>
                    <a:pt x="1415" y="4639"/>
                    <a:pt x="1208" y="4433"/>
                    <a:pt x="1208" y="4179"/>
                  </a:cubicBezTo>
                  <a:lnTo>
                    <a:pt x="1208" y="604"/>
                  </a:lnTo>
                  <a:cubicBezTo>
                    <a:pt x="1208" y="468"/>
                    <a:pt x="1163" y="341"/>
                    <a:pt x="1086" y="240"/>
                  </a:cubicBezTo>
                  <a:lnTo>
                    <a:pt x="3988" y="240"/>
                  </a:lnTo>
                  <a:cubicBezTo>
                    <a:pt x="4241" y="240"/>
                    <a:pt x="4448" y="446"/>
                    <a:pt x="4448" y="700"/>
                  </a:cubicBezTo>
                  <a:close/>
                  <a:moveTo>
                    <a:pt x="4787" y="2000"/>
                  </a:moveTo>
                  <a:lnTo>
                    <a:pt x="4568" y="2000"/>
                  </a:lnTo>
                  <a:cubicBezTo>
                    <a:pt x="4501" y="2000"/>
                    <a:pt x="4448" y="2054"/>
                    <a:pt x="4448" y="2120"/>
                  </a:cubicBezTo>
                  <a:cubicBezTo>
                    <a:pt x="4448" y="2187"/>
                    <a:pt x="4501" y="2240"/>
                    <a:pt x="4568" y="2240"/>
                  </a:cubicBezTo>
                  <a:lnTo>
                    <a:pt x="4787" y="2240"/>
                  </a:lnTo>
                  <a:cubicBezTo>
                    <a:pt x="4842" y="2240"/>
                    <a:pt x="4887" y="2285"/>
                    <a:pt x="4887" y="2340"/>
                  </a:cubicBezTo>
                  <a:lnTo>
                    <a:pt x="4887" y="3718"/>
                  </a:lnTo>
                  <a:cubicBezTo>
                    <a:pt x="4887" y="3785"/>
                    <a:pt x="4941" y="3838"/>
                    <a:pt x="5007" y="3838"/>
                  </a:cubicBezTo>
                  <a:cubicBezTo>
                    <a:pt x="5073" y="3838"/>
                    <a:pt x="5127" y="3785"/>
                    <a:pt x="5127" y="3718"/>
                  </a:cubicBezTo>
                  <a:lnTo>
                    <a:pt x="5127" y="2340"/>
                  </a:lnTo>
                  <a:cubicBezTo>
                    <a:pt x="5127" y="2153"/>
                    <a:pt x="4975" y="2000"/>
                    <a:pt x="4787" y="2000"/>
                  </a:cubicBezTo>
                  <a:close/>
                  <a:moveTo>
                    <a:pt x="4568" y="5139"/>
                  </a:moveTo>
                  <a:cubicBezTo>
                    <a:pt x="4501" y="5139"/>
                    <a:pt x="4448" y="5193"/>
                    <a:pt x="4448" y="5259"/>
                  </a:cubicBezTo>
                  <a:lnTo>
                    <a:pt x="4448" y="5281"/>
                  </a:lnTo>
                  <a:cubicBezTo>
                    <a:pt x="4448" y="5347"/>
                    <a:pt x="4501" y="5401"/>
                    <a:pt x="4568" y="5401"/>
                  </a:cubicBezTo>
                  <a:cubicBezTo>
                    <a:pt x="4634" y="5401"/>
                    <a:pt x="4688" y="5347"/>
                    <a:pt x="4688" y="5281"/>
                  </a:cubicBezTo>
                  <a:lnTo>
                    <a:pt x="4688" y="5259"/>
                  </a:lnTo>
                  <a:cubicBezTo>
                    <a:pt x="4688" y="5193"/>
                    <a:pt x="4634" y="5139"/>
                    <a:pt x="4568" y="5139"/>
                  </a:cubicBezTo>
                  <a:close/>
                  <a:moveTo>
                    <a:pt x="4568" y="2439"/>
                  </a:moveTo>
                  <a:cubicBezTo>
                    <a:pt x="4501" y="2439"/>
                    <a:pt x="4448" y="2492"/>
                    <a:pt x="4448" y="2559"/>
                  </a:cubicBezTo>
                  <a:lnTo>
                    <a:pt x="4448" y="4854"/>
                  </a:lnTo>
                  <a:cubicBezTo>
                    <a:pt x="4448" y="4920"/>
                    <a:pt x="4501" y="4974"/>
                    <a:pt x="4568" y="4974"/>
                  </a:cubicBezTo>
                  <a:cubicBezTo>
                    <a:pt x="4634" y="4974"/>
                    <a:pt x="4688" y="4920"/>
                    <a:pt x="4688" y="4854"/>
                  </a:cubicBezTo>
                  <a:lnTo>
                    <a:pt x="4688" y="2559"/>
                  </a:lnTo>
                  <a:cubicBezTo>
                    <a:pt x="4688" y="2492"/>
                    <a:pt x="4634" y="2439"/>
                    <a:pt x="4568" y="2439"/>
                  </a:cubicBezTo>
                  <a:close/>
                </a:path>
              </a:pathLst>
            </a:custGeom>
            <a:solidFill>
              <a:schemeClr val="bg1">
                <a:lumMod val="85000"/>
              </a:schemeClr>
            </a:solidFill>
            <a:ln>
              <a:noFill/>
            </a:ln>
          </p:spPr>
          <p:txBody>
            <a:bodyPr/>
            <a:p>
              <a:endParaRPr altLang="en-US" lang="zh-CN">
                <a:cs typeface="+mn-ea"/>
                <a:sym typeface="+mn-lt"/>
              </a:endParaRPr>
            </a:p>
          </p:txBody>
        </p:sp>
      </p:grpSp>
    </p:spTree>
    <p:custDataLst>
      <p:tags r:id="rId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83" name=""/>
        <p:cNvGrpSpPr/>
        <p:nvPr/>
      </p:nvGrpSpPr>
      <p:grpSpPr>
        <a:xfrm>
          <a:off x="0" y="0"/>
          <a:ext cx="0" cy="0"/>
          <a:chOff x="0" y="0"/>
          <a:chExt cx="0" cy="0"/>
        </a:xfrm>
      </p:grpSpPr>
      <p:sp>
        <p:nvSpPr>
          <p:cNvPr id="1048673" name="标题 1"/>
          <p:cNvSpPr>
            <a:spLocks noGrp="1"/>
          </p:cNvSpPr>
          <p:nvPr>
            <p:ph type="title"/>
          </p:nvPr>
        </p:nvSpPr>
        <p:spPr/>
        <p:txBody>
          <a:bodyPr/>
          <a:p>
            <a:r>
              <a:rPr altLang="zh-CN" dirty="0" lang="zh-CN">
                <a:solidFill>
                  <a:schemeClr val="tx1"/>
                </a:solidFill>
                <a:latin typeface="微软雅黑" panose="020B0503020204020204" pitchFamily="34" charset="-122"/>
                <a:ea typeface="微软雅黑" panose="020B0503020204020204" pitchFamily="34" charset="-122"/>
                <a:sym typeface="+mn-ea"/>
              </a:rPr>
              <a:t>面临问题</a:t>
            </a:r>
          </a:p>
        </p:txBody>
      </p:sp>
      <p:sp>
        <p:nvSpPr>
          <p:cNvPr id="1048674" name="矩形 5"/>
          <p:cNvSpPr/>
          <p:nvPr/>
        </p:nvSpPr>
        <p:spPr>
          <a:xfrm>
            <a:off x="0" y="2150110"/>
            <a:ext cx="12192000" cy="1041400"/>
          </a:xfrm>
          <a:prstGeom prst="rect"/>
          <a:solidFill>
            <a:srgbClr val="EDB1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latin typeface="微软雅黑" panose="020B0503020204020204" pitchFamily="34" charset="-122"/>
              <a:ea typeface="微软雅黑" panose="020B0503020204020204" pitchFamily="34" charset="-122"/>
            </a:endParaRPr>
          </a:p>
        </p:txBody>
      </p:sp>
      <p:grpSp>
        <p:nvGrpSpPr>
          <p:cNvPr id="84" name="组合 3"/>
          <p:cNvGrpSpPr/>
          <p:nvPr/>
        </p:nvGrpSpPr>
        <p:grpSpPr>
          <a:xfrm>
            <a:off x="487680" y="2456124"/>
            <a:ext cx="2868295" cy="2269546"/>
            <a:chOff x="487426" y="3556714"/>
            <a:chExt cx="2867991" cy="2269204"/>
          </a:xfrm>
        </p:grpSpPr>
        <p:sp>
          <p:nvSpPr>
            <p:cNvPr id="1048675" name="文本框 6"/>
            <p:cNvSpPr txBox="1">
              <a:spLocks noChangeArrowheads="1"/>
            </p:cNvSpPr>
            <p:nvPr/>
          </p:nvSpPr>
          <p:spPr bwMode="auto">
            <a:xfrm>
              <a:off x="676001" y="3556714"/>
              <a:ext cx="2491105" cy="460305"/>
            </a:xfrm>
            <a:prstGeom prst="rect"/>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indent="-285750" marL="7429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indent="-228600" marL="11430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indent="-228600" marL="16002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indent="-228600" marL="20574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eaLnBrk="0" fontAlgn="base" hangingPunct="0" indent="-228600" marL="25146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eaLnBrk="0" fontAlgn="base" hangingPunct="0" indent="-228600" marL="29718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eaLnBrk="0" fontAlgn="base" hangingPunct="0" indent="-228600" marL="34290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eaLnBrk="0" fontAlgn="base" hangingPunct="0" indent="-228600" marL="38862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lnSpc>
                  <a:spcPct val="100000"/>
                </a:lnSpc>
                <a:spcBef>
                  <a:spcPct val="0"/>
                </a:spcBef>
                <a:buFontTx/>
                <a:buNone/>
              </a:pPr>
              <a:r>
                <a:rPr altLang="en-US" b="1" dirty="0" sz="2400" lang="zh-CN">
                  <a:solidFill>
                    <a:schemeClr val="bg1"/>
                  </a:solidFill>
                  <a:latin typeface="微软雅黑" panose="020B0503020204020204" pitchFamily="34" charset="-122"/>
                  <a:ea typeface="微软雅黑" panose="020B0503020204020204" pitchFamily="34" charset="-122"/>
                </a:rPr>
                <a:t>产品定位不明确</a:t>
              </a:r>
            </a:p>
          </p:txBody>
        </p:sp>
        <p:sp>
          <p:nvSpPr>
            <p:cNvPr id="1048676" name="文本框 7"/>
            <p:cNvSpPr txBox="1">
              <a:spLocks noChangeArrowheads="1"/>
            </p:cNvSpPr>
            <p:nvPr/>
          </p:nvSpPr>
          <p:spPr bwMode="auto">
            <a:xfrm>
              <a:off x="487426" y="4401192"/>
              <a:ext cx="2867991" cy="1424726"/>
            </a:xfrm>
            <a:prstGeom prst="rect"/>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indent="-285750" marL="7429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indent="-228600" marL="11430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indent="-228600" marL="16002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indent="-228600" marL="20574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eaLnBrk="0" fontAlgn="base" hangingPunct="0" indent="-228600" marL="25146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eaLnBrk="0" fontAlgn="base" hangingPunct="0" indent="-228600" marL="29718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eaLnBrk="0" fontAlgn="base" hangingPunct="0" indent="-228600" marL="34290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eaLnBrk="0" fontAlgn="base" hangingPunct="0" indent="-228600" marL="38862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nSpc>
                  <a:spcPct val="100000"/>
                </a:lnSpc>
                <a:spcBef>
                  <a:spcPct val="0"/>
                </a:spcBef>
                <a:buNone/>
              </a:pPr>
              <a:r>
                <a:rPr altLang="en-US" dirty="0" sz="1800" lang="zh-CN">
                  <a:latin typeface="微软雅黑" panose="020B0503020204020204" pitchFamily="34" charset="-122"/>
                  <a:ea typeface="微软雅黑" panose="020B0503020204020204" pitchFamily="34" charset="-122"/>
                </a:rPr>
                <a:t>唐佰腐主打高质感和好味道，面向人群为白领、大学生、年轻家庭三大群体，是完全区别于传统面向家庭的零食。</a:t>
              </a:r>
            </a:p>
          </p:txBody>
        </p:sp>
      </p:grpSp>
      <p:grpSp>
        <p:nvGrpSpPr>
          <p:cNvPr id="85" name="组合 9"/>
          <p:cNvGrpSpPr/>
          <p:nvPr/>
        </p:nvGrpSpPr>
        <p:grpSpPr>
          <a:xfrm>
            <a:off x="4474210" y="2456124"/>
            <a:ext cx="3342639" cy="2002790"/>
            <a:chOff x="312820" y="3556714"/>
            <a:chExt cx="3342286" cy="2002488"/>
          </a:xfrm>
        </p:grpSpPr>
        <p:sp>
          <p:nvSpPr>
            <p:cNvPr id="1048677" name="文本框 10"/>
            <p:cNvSpPr txBox="1">
              <a:spLocks noChangeArrowheads="1"/>
            </p:cNvSpPr>
            <p:nvPr/>
          </p:nvSpPr>
          <p:spPr bwMode="auto">
            <a:xfrm>
              <a:off x="676001" y="3556714"/>
              <a:ext cx="2491105" cy="460305"/>
            </a:xfrm>
            <a:prstGeom prst="rect"/>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indent="-285750" marL="7429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indent="-228600" marL="11430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indent="-228600" marL="16002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indent="-228600" marL="20574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eaLnBrk="0" fontAlgn="base" hangingPunct="0" indent="-228600" marL="25146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eaLnBrk="0" fontAlgn="base" hangingPunct="0" indent="-228600" marL="29718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eaLnBrk="0" fontAlgn="base" hangingPunct="0" indent="-228600" marL="34290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eaLnBrk="0" fontAlgn="base" hangingPunct="0" indent="-228600" marL="38862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lnSpc>
                  <a:spcPct val="100000"/>
                </a:lnSpc>
                <a:spcBef>
                  <a:spcPct val="0"/>
                </a:spcBef>
                <a:buFontTx/>
                <a:buNone/>
              </a:pPr>
              <a:r>
                <a:rPr altLang="en-US" b="1" dirty="0" sz="2400" lang="zh-CN">
                  <a:solidFill>
                    <a:schemeClr val="bg1"/>
                  </a:solidFill>
                  <a:latin typeface="微软雅黑" panose="020B0503020204020204" pitchFamily="34" charset="-122"/>
                  <a:ea typeface="微软雅黑" panose="020B0503020204020204" pitchFamily="34" charset="-122"/>
                </a:rPr>
                <a:t>行业发声不彻底</a:t>
              </a:r>
            </a:p>
          </p:txBody>
        </p:sp>
        <p:sp>
          <p:nvSpPr>
            <p:cNvPr id="1048678" name="文本框 11"/>
            <p:cNvSpPr txBox="1">
              <a:spLocks noChangeArrowheads="1"/>
            </p:cNvSpPr>
            <p:nvPr/>
          </p:nvSpPr>
          <p:spPr bwMode="auto">
            <a:xfrm>
              <a:off x="312820" y="4401136"/>
              <a:ext cx="3342286" cy="1158066"/>
            </a:xfrm>
            <a:prstGeom prst="rect"/>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indent="-285750" marL="7429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indent="-228600" marL="11430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indent="-228600" marL="16002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indent="-228600" marL="20574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eaLnBrk="0" fontAlgn="base" hangingPunct="0" indent="-228600" marL="25146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eaLnBrk="0" fontAlgn="base" hangingPunct="0" indent="-228600" marL="29718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eaLnBrk="0" fontAlgn="base" hangingPunct="0" indent="-228600" marL="34290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eaLnBrk="0" fontAlgn="base" hangingPunct="0" indent="-228600" marL="38862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nSpc>
                  <a:spcPct val="100000"/>
                </a:lnSpc>
                <a:spcBef>
                  <a:spcPct val="0"/>
                </a:spcBef>
                <a:buNone/>
              </a:pPr>
              <a:r>
                <a:rPr altLang="en-US" dirty="0" sz="1800" lang="zh-CN">
                  <a:latin typeface="微软雅黑" panose="020B0503020204020204" pitchFamily="34" charset="-122"/>
                  <a:ea typeface="微软雅黑" panose="020B0503020204020204" pitchFamily="34" charset="-122"/>
                </a:rPr>
                <a:t>前期无任何宣传发生，同时也没有具备网红特性的品牌文化，同时在行业内也未进行有效发声、竞品关联。</a:t>
              </a:r>
            </a:p>
          </p:txBody>
        </p:sp>
      </p:grpSp>
      <p:grpSp>
        <p:nvGrpSpPr>
          <p:cNvPr id="86" name="组合 12"/>
          <p:cNvGrpSpPr/>
          <p:nvPr/>
        </p:nvGrpSpPr>
        <p:grpSpPr>
          <a:xfrm>
            <a:off x="9024399" y="2456124"/>
            <a:ext cx="2507201" cy="1736146"/>
            <a:chOff x="675780" y="3556714"/>
            <a:chExt cx="2506935" cy="1735884"/>
          </a:xfrm>
        </p:grpSpPr>
        <p:sp>
          <p:nvSpPr>
            <p:cNvPr id="1048679" name="文本框 13"/>
            <p:cNvSpPr txBox="1">
              <a:spLocks noChangeArrowheads="1"/>
            </p:cNvSpPr>
            <p:nvPr/>
          </p:nvSpPr>
          <p:spPr bwMode="auto">
            <a:xfrm>
              <a:off x="676001" y="3556714"/>
              <a:ext cx="2491105" cy="460305"/>
            </a:xfrm>
            <a:prstGeom prst="rect"/>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indent="-285750" marL="7429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indent="-228600" marL="11430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indent="-228600" marL="16002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indent="-228600" marL="20574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eaLnBrk="0" fontAlgn="base" hangingPunct="0" indent="-228600" marL="25146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eaLnBrk="0" fontAlgn="base" hangingPunct="0" indent="-228600" marL="29718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eaLnBrk="0" fontAlgn="base" hangingPunct="0" indent="-228600" marL="34290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eaLnBrk="0" fontAlgn="base" hangingPunct="0" indent="-228600" marL="38862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lnSpc>
                  <a:spcPct val="100000"/>
                </a:lnSpc>
                <a:spcBef>
                  <a:spcPct val="0"/>
                </a:spcBef>
                <a:buFontTx/>
                <a:buNone/>
              </a:pPr>
              <a:r>
                <a:rPr altLang="en-US" b="1" dirty="0" sz="2400" lang="zh-CN">
                  <a:solidFill>
                    <a:schemeClr val="bg1"/>
                  </a:solidFill>
                  <a:latin typeface="微软雅黑" panose="020B0503020204020204" pitchFamily="34" charset="-122"/>
                  <a:ea typeface="微软雅黑" panose="020B0503020204020204" pitchFamily="34" charset="-122"/>
                </a:rPr>
                <a:t>推广销售不理想</a:t>
              </a:r>
            </a:p>
          </p:txBody>
        </p:sp>
        <p:sp>
          <p:nvSpPr>
            <p:cNvPr id="1048680" name="文本框 14"/>
            <p:cNvSpPr txBox="1">
              <a:spLocks noChangeArrowheads="1"/>
            </p:cNvSpPr>
            <p:nvPr/>
          </p:nvSpPr>
          <p:spPr bwMode="auto">
            <a:xfrm>
              <a:off x="675780" y="4401192"/>
              <a:ext cx="2506935" cy="891406"/>
            </a:xfrm>
            <a:prstGeom prst="rect"/>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indent="-285750" marL="7429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indent="-228600" marL="11430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indent="-228600" marL="16002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indent="-228600" marL="20574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eaLnBrk="0" fontAlgn="base" hangingPunct="0" indent="-228600" marL="25146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eaLnBrk="0" fontAlgn="base" hangingPunct="0" indent="-228600" marL="29718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eaLnBrk="0" fontAlgn="base" hangingPunct="0" indent="-228600" marL="34290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eaLnBrk="0" fontAlgn="base" hangingPunct="0" indent="-228600" marL="388620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nSpc>
                  <a:spcPct val="100000"/>
                </a:lnSpc>
                <a:spcBef>
                  <a:spcPct val="0"/>
                </a:spcBef>
                <a:buNone/>
              </a:pPr>
              <a:r>
                <a:rPr altLang="en-US" dirty="0" sz="1800" lang="zh-CN">
                  <a:latin typeface="微软雅黑" panose="020B0503020204020204" pitchFamily="34" charset="-122"/>
                  <a:ea typeface="微软雅黑" panose="020B0503020204020204" pitchFamily="34" charset="-122"/>
                </a:rPr>
                <a:t>目标消费者没有认知到唐佰腐亮点和质感，因此销售效果并不理想。</a:t>
              </a:r>
            </a:p>
          </p:txBody>
        </p:sp>
      </p:gr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87" name=""/>
        <p:cNvGrpSpPr/>
        <p:nvPr/>
      </p:nvGrpSpPr>
      <p:grpSpPr>
        <a:xfrm>
          <a:off x="0" y="0"/>
          <a:ext cx="0" cy="0"/>
          <a:chOff x="0" y="0"/>
          <a:chExt cx="0" cy="0"/>
        </a:xfrm>
      </p:grpSpPr>
      <p:sp>
        <p:nvSpPr>
          <p:cNvPr id="1048681" name="标题 1"/>
          <p:cNvSpPr>
            <a:spLocks noGrp="1"/>
          </p:cNvSpPr>
          <p:nvPr>
            <p:ph type="title"/>
          </p:nvPr>
        </p:nvSpPr>
        <p:spPr/>
        <p:txBody>
          <a:bodyPr/>
          <a:p>
            <a:r>
              <a:rPr altLang="zh-CN" dirty="0" lang="zh-CN">
                <a:solidFill>
                  <a:schemeClr val="tx1"/>
                </a:solidFill>
                <a:latin typeface="微软雅黑" panose="020B0503020204020204" pitchFamily="34" charset="-122"/>
                <a:ea typeface="微软雅黑" panose="020B0503020204020204" pitchFamily="34" charset="-122"/>
                <a:sym typeface="+mn-ea"/>
              </a:rPr>
              <a:t>推广核心策略</a:t>
            </a:r>
          </a:p>
        </p:txBody>
      </p:sp>
      <p:sp>
        <p:nvSpPr>
          <p:cNvPr id="1048682" name="矩形: 圆角 14"/>
          <p:cNvSpPr/>
          <p:nvPr>
            <p:custDataLst>
              <p:tags r:id="rId1"/>
            </p:custDataLst>
          </p:nvPr>
        </p:nvSpPr>
        <p:spPr>
          <a:xfrm>
            <a:off x="2178199" y="2599992"/>
            <a:ext cx="2290552" cy="2670599"/>
          </a:xfrm>
          <a:prstGeom prst="roundRect">
            <a:avLst>
              <a:gd name="adj" fmla="val 8595"/>
            </a:avLst>
          </a:prstGeom>
          <a:noFill/>
          <a:ln w="9525">
            <a:solidFill>
              <a:srgbClr val="EDB159"/>
            </a:solidFill>
          </a:ln>
        </p:spPr>
        <p:style>
          <a:lnRef idx="2">
            <a:srgbClr val="1F74AD">
              <a:shade val="50000"/>
            </a:srgbClr>
          </a:lnRef>
          <a:fillRef idx="1">
            <a:srgbClr val="1F74AD"/>
          </a:fillRef>
          <a:effectRef idx="0">
            <a:srgbClr val="1F74AD"/>
          </a:effectRef>
          <a:fontRef idx="minor">
            <a:sysClr lastClr="FFFFFF" val="window"/>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048683" name="矩形: 圆角 11"/>
          <p:cNvSpPr/>
          <p:nvPr>
            <p:custDataLst>
              <p:tags r:id="rId2"/>
            </p:custDataLst>
          </p:nvPr>
        </p:nvSpPr>
        <p:spPr>
          <a:xfrm>
            <a:off x="3005058" y="2258949"/>
            <a:ext cx="636835" cy="636835"/>
          </a:xfrm>
          <a:prstGeom prst="roundRect"/>
          <a:solidFill>
            <a:srgbClr val="EDB159"/>
          </a:solidFill>
          <a:ln>
            <a:noFill/>
          </a:ln>
        </p:spPr>
        <p:style>
          <a:lnRef idx="2">
            <a:srgbClr val="1F74AD">
              <a:shade val="50000"/>
            </a:srgbClr>
          </a:lnRef>
          <a:fillRef idx="1">
            <a:srgbClr val="1F74AD"/>
          </a:fillRef>
          <a:effectRef idx="0">
            <a:srgbClr val="1F74AD"/>
          </a:effectRef>
          <a:fontRef idx="minor">
            <a:sysClr lastClr="FFFFFF" val="window"/>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048684" name="books_115067"/>
          <p:cNvSpPr>
            <a:spLocks noChangeAspect="1"/>
          </p:cNvSpPr>
          <p:nvPr>
            <p:custDataLst>
              <p:tags r:id="rId3"/>
            </p:custDataLst>
          </p:nvPr>
        </p:nvSpPr>
        <p:spPr bwMode="auto">
          <a:xfrm>
            <a:off x="3153995" y="2435640"/>
            <a:ext cx="338961" cy="283452"/>
          </a:xfrm>
          <a:custGeom>
            <a:avLst/>
            <a:gdLst>
              <a:gd name="T0" fmla="*/ 873 w 3949"/>
              <a:gd name="T1" fmla="*/ 2867 h 3307"/>
              <a:gd name="T2" fmla="*/ 767 w 3949"/>
              <a:gd name="T3" fmla="*/ 2760 h 3307"/>
              <a:gd name="T4" fmla="*/ 873 w 3949"/>
              <a:gd name="T5" fmla="*/ 2653 h 3307"/>
              <a:gd name="T6" fmla="*/ 3949 w 3949"/>
              <a:gd name="T7" fmla="*/ 2653 h 3307"/>
              <a:gd name="T8" fmla="*/ 3949 w 3949"/>
              <a:gd name="T9" fmla="*/ 2213 h 3307"/>
              <a:gd name="T10" fmla="*/ 3736 w 3949"/>
              <a:gd name="T11" fmla="*/ 2213 h 3307"/>
              <a:gd name="T12" fmla="*/ 3736 w 3949"/>
              <a:gd name="T13" fmla="*/ 1760 h 3307"/>
              <a:gd name="T14" fmla="*/ 540 w 3949"/>
              <a:gd name="T15" fmla="*/ 1760 h 3307"/>
              <a:gd name="T16" fmla="*/ 433 w 3949"/>
              <a:gd name="T17" fmla="*/ 1653 h 3307"/>
              <a:gd name="T18" fmla="*/ 540 w 3949"/>
              <a:gd name="T19" fmla="*/ 1547 h 3307"/>
              <a:gd name="T20" fmla="*/ 3736 w 3949"/>
              <a:gd name="T21" fmla="*/ 1547 h 3307"/>
              <a:gd name="T22" fmla="*/ 3736 w 3949"/>
              <a:gd name="T23" fmla="*/ 1093 h 3307"/>
              <a:gd name="T24" fmla="*/ 3949 w 3949"/>
              <a:gd name="T25" fmla="*/ 1093 h 3307"/>
              <a:gd name="T26" fmla="*/ 3949 w 3949"/>
              <a:gd name="T27" fmla="*/ 653 h 3307"/>
              <a:gd name="T28" fmla="*/ 873 w 3949"/>
              <a:gd name="T29" fmla="*/ 653 h 3307"/>
              <a:gd name="T30" fmla="*/ 767 w 3949"/>
              <a:gd name="T31" fmla="*/ 547 h 3307"/>
              <a:gd name="T32" fmla="*/ 873 w 3949"/>
              <a:gd name="T33" fmla="*/ 440 h 3307"/>
              <a:gd name="T34" fmla="*/ 3949 w 3949"/>
              <a:gd name="T35" fmla="*/ 440 h 3307"/>
              <a:gd name="T36" fmla="*/ 3949 w 3949"/>
              <a:gd name="T37" fmla="*/ 0 h 3307"/>
              <a:gd name="T38" fmla="*/ 884 w 3949"/>
              <a:gd name="T39" fmla="*/ 0 h 3307"/>
              <a:gd name="T40" fmla="*/ 336 w 3949"/>
              <a:gd name="T41" fmla="*/ 549 h 3307"/>
              <a:gd name="T42" fmla="*/ 807 w 3949"/>
              <a:gd name="T43" fmla="*/ 1093 h 3307"/>
              <a:gd name="T44" fmla="*/ 560 w 3949"/>
              <a:gd name="T45" fmla="*/ 1093 h 3307"/>
              <a:gd name="T46" fmla="*/ 0 w 3949"/>
              <a:gd name="T47" fmla="*/ 1653 h 3307"/>
              <a:gd name="T48" fmla="*/ 560 w 3949"/>
              <a:gd name="T49" fmla="*/ 2213 h 3307"/>
              <a:gd name="T50" fmla="*/ 793 w 3949"/>
              <a:gd name="T51" fmla="*/ 2213 h 3307"/>
              <a:gd name="T52" fmla="*/ 336 w 3949"/>
              <a:gd name="T53" fmla="*/ 2756 h 3307"/>
              <a:gd name="T54" fmla="*/ 884 w 3949"/>
              <a:gd name="T55" fmla="*/ 3307 h 3307"/>
              <a:gd name="T56" fmla="*/ 3949 w 3949"/>
              <a:gd name="T57" fmla="*/ 3307 h 3307"/>
              <a:gd name="T58" fmla="*/ 3949 w 3949"/>
              <a:gd name="T59" fmla="*/ 2867 h 3307"/>
              <a:gd name="T60" fmla="*/ 873 w 3949"/>
              <a:gd name="T61" fmla="*/ 2867 h 3307"/>
              <a:gd name="T62" fmla="*/ 873 w 3949"/>
              <a:gd name="T63" fmla="*/ 2867 h 3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949" h="3307">
                <a:moveTo>
                  <a:pt x="873" y="2867"/>
                </a:moveTo>
                <a:cubicBezTo>
                  <a:pt x="814" y="2867"/>
                  <a:pt x="767" y="2819"/>
                  <a:pt x="767" y="2760"/>
                </a:cubicBezTo>
                <a:cubicBezTo>
                  <a:pt x="767" y="2701"/>
                  <a:pt x="814" y="2653"/>
                  <a:pt x="873" y="2653"/>
                </a:cubicBezTo>
                <a:lnTo>
                  <a:pt x="3949" y="2653"/>
                </a:lnTo>
                <a:lnTo>
                  <a:pt x="3949" y="2213"/>
                </a:lnTo>
                <a:lnTo>
                  <a:pt x="3736" y="2213"/>
                </a:lnTo>
                <a:lnTo>
                  <a:pt x="3736" y="1760"/>
                </a:lnTo>
                <a:lnTo>
                  <a:pt x="540" y="1760"/>
                </a:lnTo>
                <a:cubicBezTo>
                  <a:pt x="481" y="1760"/>
                  <a:pt x="433" y="1712"/>
                  <a:pt x="433" y="1653"/>
                </a:cubicBezTo>
                <a:cubicBezTo>
                  <a:pt x="433" y="1595"/>
                  <a:pt x="481" y="1547"/>
                  <a:pt x="540" y="1547"/>
                </a:cubicBezTo>
                <a:lnTo>
                  <a:pt x="3736" y="1547"/>
                </a:lnTo>
                <a:lnTo>
                  <a:pt x="3736" y="1093"/>
                </a:lnTo>
                <a:lnTo>
                  <a:pt x="3949" y="1093"/>
                </a:lnTo>
                <a:lnTo>
                  <a:pt x="3949" y="653"/>
                </a:lnTo>
                <a:lnTo>
                  <a:pt x="873" y="653"/>
                </a:lnTo>
                <a:cubicBezTo>
                  <a:pt x="814" y="653"/>
                  <a:pt x="767" y="606"/>
                  <a:pt x="767" y="547"/>
                </a:cubicBezTo>
                <a:cubicBezTo>
                  <a:pt x="767" y="488"/>
                  <a:pt x="814" y="440"/>
                  <a:pt x="873" y="440"/>
                </a:cubicBezTo>
                <a:lnTo>
                  <a:pt x="3949" y="440"/>
                </a:lnTo>
                <a:lnTo>
                  <a:pt x="3949" y="0"/>
                </a:lnTo>
                <a:lnTo>
                  <a:pt x="884" y="0"/>
                </a:lnTo>
                <a:cubicBezTo>
                  <a:pt x="582" y="0"/>
                  <a:pt x="336" y="247"/>
                  <a:pt x="336" y="549"/>
                </a:cubicBezTo>
                <a:cubicBezTo>
                  <a:pt x="336" y="826"/>
                  <a:pt x="541" y="1053"/>
                  <a:pt x="807" y="1093"/>
                </a:cubicBezTo>
                <a:lnTo>
                  <a:pt x="560" y="1093"/>
                </a:lnTo>
                <a:cubicBezTo>
                  <a:pt x="251" y="1093"/>
                  <a:pt x="0" y="1344"/>
                  <a:pt x="0" y="1653"/>
                </a:cubicBezTo>
                <a:cubicBezTo>
                  <a:pt x="0" y="1963"/>
                  <a:pt x="251" y="2213"/>
                  <a:pt x="560" y="2213"/>
                </a:cubicBezTo>
                <a:lnTo>
                  <a:pt x="793" y="2213"/>
                </a:lnTo>
                <a:cubicBezTo>
                  <a:pt x="534" y="2253"/>
                  <a:pt x="336" y="2485"/>
                  <a:pt x="336" y="2756"/>
                </a:cubicBezTo>
                <a:cubicBezTo>
                  <a:pt x="336" y="3058"/>
                  <a:pt x="582" y="3307"/>
                  <a:pt x="884" y="3307"/>
                </a:cubicBezTo>
                <a:lnTo>
                  <a:pt x="3949" y="3307"/>
                </a:lnTo>
                <a:lnTo>
                  <a:pt x="3949" y="2867"/>
                </a:lnTo>
                <a:lnTo>
                  <a:pt x="873" y="2867"/>
                </a:lnTo>
                <a:lnTo>
                  <a:pt x="873" y="2867"/>
                </a:lnTo>
                <a:close/>
              </a:path>
            </a:pathLst>
          </a:custGeom>
          <a:solidFill>
            <a:sysClr lastClr="FFFFFF" val="window"/>
          </a:solidFill>
          <a:ln>
            <a:noFill/>
          </a:ln>
        </p:spPr>
      </p:sp>
      <p:sp>
        <p:nvSpPr>
          <p:cNvPr id="1048685" name="文本框 17"/>
          <p:cNvSpPr txBox="1"/>
          <p:nvPr>
            <p:custDataLst>
              <p:tags r:id="rId4"/>
            </p:custDataLst>
          </p:nvPr>
        </p:nvSpPr>
        <p:spPr>
          <a:xfrm>
            <a:off x="2295675" y="3017822"/>
            <a:ext cx="2055601" cy="460375"/>
          </a:xfrm>
          <a:prstGeom prst="rect"/>
          <a:noFill/>
        </p:spPr>
        <p:txBody>
          <a:bodyPr anchor="ctr" rtlCol="0" wrap="square">
            <a:spAutoFit/>
          </a:bodyPr>
          <a:p>
            <a:pPr algn="ctr" defTabSz="914400" eaLnBrk="1" fontAlgn="auto" hangingPunct="1" indent="0" latinLnBrk="0" lvl="0" marL="0" marR="0" rtl="0">
              <a:lnSpc>
                <a:spcPct val="100000"/>
              </a:lnSpc>
              <a:spcBef>
                <a:spcPts val="0"/>
              </a:spcBef>
              <a:spcAft>
                <a:spcPts val="0"/>
              </a:spcAft>
              <a:buClrTx/>
              <a:buSzTx/>
              <a:buFontTx/>
              <a:buNone/>
            </a:pPr>
            <a:r>
              <a:rPr altLang="en-US" b="1" cap="none" dirty="0" sz="2400" i="0" kern="1200" kumimoji="0" lang="zh-CN" noProof="0" normalizeH="0" spc="300" strike="noStrike" u="none">
                <a:ln>
                  <a:noFill/>
                </a:ln>
                <a:solidFill>
                  <a:srgbClr val="EDB159"/>
                </a:solidFill>
                <a:effectLst/>
                <a:uLnTx/>
                <a:uFillTx/>
                <a:latin typeface="微软雅黑" panose="020B0503020204020204" pitchFamily="34" charset="-122"/>
                <a:ea typeface="微软雅黑" panose="020B0503020204020204" pitchFamily="34" charset="-122"/>
              </a:rPr>
              <a:t>重建认知</a:t>
            </a:r>
          </a:p>
        </p:txBody>
      </p:sp>
      <p:sp>
        <p:nvSpPr>
          <p:cNvPr id="1048686" name="文本框 20"/>
          <p:cNvSpPr txBox="1"/>
          <p:nvPr>
            <p:custDataLst>
              <p:tags r:id="rId5"/>
            </p:custDataLst>
          </p:nvPr>
        </p:nvSpPr>
        <p:spPr>
          <a:xfrm>
            <a:off x="2295038" y="3635803"/>
            <a:ext cx="2056875" cy="738664"/>
          </a:xfrm>
          <a:prstGeom prst="rect"/>
          <a:noFill/>
        </p:spPr>
        <p:txBody>
          <a:bodyPr rtlCol="0" wrap="square"/>
          <a:p>
            <a:pPr algn="l" defTabSz="914400" eaLnBrk="1" fontAlgn="auto" hangingPunct="1" indent="0" latinLnBrk="0" lvl="0" marL="0" marR="0" rtl="0">
              <a:lnSpc>
                <a:spcPct val="130000"/>
              </a:lnSpc>
              <a:spcBef>
                <a:spcPts val="0"/>
              </a:spcBef>
              <a:spcAft>
                <a:spcPts val="0"/>
              </a:spcAft>
              <a:buClrTx/>
              <a:buSzTx/>
              <a:buFontTx/>
              <a:buNone/>
            </a:pPr>
            <a:r>
              <a:rPr altLang="en-US" b="0" cap="none" dirty="0" i="0" kern="1200" kumimoji="0" lang="zh-CN" noProof="0" normalizeH="0" spc="150" strike="noStrike" u="none">
                <a:ln>
                  <a:noFill/>
                </a:ln>
                <a:solidFill>
                  <a:schemeClr val="tx1"/>
                </a:solidFill>
                <a:effectLst/>
                <a:uLnTx/>
                <a:uFillTx/>
                <a:latin typeface="微软雅黑" panose="020B0503020204020204" pitchFamily="34" charset="-122"/>
                <a:ea typeface="微软雅黑" panose="020B0503020204020204" pitchFamily="34" charset="-122"/>
              </a:rPr>
              <a:t>重新定位品牌和产品</a:t>
            </a:r>
            <a:r>
              <a:rPr altLang="zh-CN" b="0" cap="none" dirty="0" i="0" kern="1200" kumimoji="0" lang="en-US" noProof="0" normalizeH="0" spc="150" strike="noStrike" u="none">
                <a:ln>
                  <a:noFill/>
                </a:ln>
                <a:solidFill>
                  <a:schemeClr val="tx1"/>
                </a:solidFill>
                <a:effectLst/>
                <a:uLnTx/>
                <a:uFillTx/>
                <a:latin typeface="微软雅黑" panose="020B0503020204020204" pitchFamily="34" charset="-122"/>
                <a:ea typeface="微软雅黑" panose="020B0503020204020204" pitchFamily="34" charset="-122"/>
              </a:rPr>
              <a:t>，关联同类高端竞品</a:t>
            </a:r>
          </a:p>
        </p:txBody>
      </p:sp>
      <p:sp>
        <p:nvSpPr>
          <p:cNvPr id="1048687" name="矩形: 圆角 15"/>
          <p:cNvSpPr/>
          <p:nvPr>
            <p:custDataLst>
              <p:tags r:id="rId6"/>
            </p:custDataLst>
          </p:nvPr>
        </p:nvSpPr>
        <p:spPr>
          <a:xfrm>
            <a:off x="4950560" y="2599992"/>
            <a:ext cx="2290552" cy="2670599"/>
          </a:xfrm>
          <a:prstGeom prst="roundRect">
            <a:avLst>
              <a:gd name="adj" fmla="val 8595"/>
            </a:avLst>
          </a:prstGeom>
          <a:noFill/>
          <a:ln w="9525">
            <a:solidFill>
              <a:srgbClr val="EDB159"/>
            </a:solidFill>
          </a:ln>
        </p:spPr>
        <p:style>
          <a:lnRef idx="2">
            <a:srgbClr val="1F74AD">
              <a:shade val="50000"/>
            </a:srgbClr>
          </a:lnRef>
          <a:fillRef idx="1">
            <a:srgbClr val="1F74AD"/>
          </a:fillRef>
          <a:effectRef idx="0">
            <a:srgbClr val="1F74AD"/>
          </a:effectRef>
          <a:fontRef idx="minor">
            <a:sysClr lastClr="FFFFFF" val="window"/>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048688" name="矩形: 圆角 12"/>
          <p:cNvSpPr/>
          <p:nvPr>
            <p:custDataLst>
              <p:tags r:id="rId7"/>
            </p:custDataLst>
          </p:nvPr>
        </p:nvSpPr>
        <p:spPr>
          <a:xfrm>
            <a:off x="5777419" y="2258949"/>
            <a:ext cx="636835" cy="636835"/>
          </a:xfrm>
          <a:prstGeom prst="roundRect"/>
          <a:solidFill>
            <a:srgbClr val="EDB159"/>
          </a:solidFill>
          <a:ln>
            <a:noFill/>
          </a:ln>
        </p:spPr>
        <p:style>
          <a:lnRef idx="2">
            <a:srgbClr val="1F74AD">
              <a:shade val="50000"/>
            </a:srgbClr>
          </a:lnRef>
          <a:fillRef idx="1">
            <a:srgbClr val="1F74AD"/>
          </a:fillRef>
          <a:effectRef idx="0">
            <a:srgbClr val="1F74AD"/>
          </a:effectRef>
          <a:fontRef idx="minor">
            <a:sysClr lastClr="FFFFFF" val="window"/>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048689" name="books_115067"/>
          <p:cNvSpPr>
            <a:spLocks noChangeAspect="1"/>
          </p:cNvSpPr>
          <p:nvPr>
            <p:custDataLst>
              <p:tags r:id="rId8"/>
            </p:custDataLst>
          </p:nvPr>
        </p:nvSpPr>
        <p:spPr bwMode="auto">
          <a:xfrm>
            <a:off x="5926339" y="2439269"/>
            <a:ext cx="338995" cy="276195"/>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608697" h="495934">
                <a:moveTo>
                  <a:pt x="274757" y="203328"/>
                </a:moveTo>
                <a:cubicBezTo>
                  <a:pt x="262375" y="203328"/>
                  <a:pt x="252305" y="213383"/>
                  <a:pt x="252305" y="225746"/>
                </a:cubicBezTo>
                <a:cubicBezTo>
                  <a:pt x="252305" y="238110"/>
                  <a:pt x="262375" y="248164"/>
                  <a:pt x="274757" y="248164"/>
                </a:cubicBezTo>
                <a:lnTo>
                  <a:pt x="505837" y="248164"/>
                </a:lnTo>
                <a:cubicBezTo>
                  <a:pt x="518219" y="248164"/>
                  <a:pt x="528289" y="238110"/>
                  <a:pt x="528289" y="225746"/>
                </a:cubicBezTo>
                <a:cubicBezTo>
                  <a:pt x="528289" y="213383"/>
                  <a:pt x="518219" y="203328"/>
                  <a:pt x="505837" y="203328"/>
                </a:cubicBezTo>
                <a:close/>
                <a:moveTo>
                  <a:pt x="274757" y="85949"/>
                </a:moveTo>
                <a:cubicBezTo>
                  <a:pt x="262375" y="85949"/>
                  <a:pt x="252305" y="95929"/>
                  <a:pt x="252305" y="108293"/>
                </a:cubicBezTo>
                <a:cubicBezTo>
                  <a:pt x="252305" y="120656"/>
                  <a:pt x="262375" y="130711"/>
                  <a:pt x="274757" y="130711"/>
                </a:cubicBezTo>
                <a:lnTo>
                  <a:pt x="505837" y="130711"/>
                </a:lnTo>
                <a:cubicBezTo>
                  <a:pt x="518219" y="130711"/>
                  <a:pt x="528289" y="120656"/>
                  <a:pt x="528289" y="108293"/>
                </a:cubicBezTo>
                <a:cubicBezTo>
                  <a:pt x="528289" y="95929"/>
                  <a:pt x="518219" y="85949"/>
                  <a:pt x="505837" y="85949"/>
                </a:cubicBezTo>
                <a:close/>
                <a:moveTo>
                  <a:pt x="36405" y="60757"/>
                </a:moveTo>
                <a:lnTo>
                  <a:pt x="135995" y="60757"/>
                </a:lnTo>
                <a:lnTo>
                  <a:pt x="135995" y="146720"/>
                </a:lnTo>
                <a:lnTo>
                  <a:pt x="102873" y="146720"/>
                </a:lnTo>
                <a:cubicBezTo>
                  <a:pt x="90490" y="146720"/>
                  <a:pt x="80419" y="156702"/>
                  <a:pt x="80419" y="169067"/>
                </a:cubicBezTo>
                <a:cubicBezTo>
                  <a:pt x="80419" y="181433"/>
                  <a:pt x="90490" y="191489"/>
                  <a:pt x="102873" y="191489"/>
                </a:cubicBezTo>
                <a:lnTo>
                  <a:pt x="135995" y="191489"/>
                </a:lnTo>
                <a:lnTo>
                  <a:pt x="135995" y="264118"/>
                </a:lnTo>
                <a:lnTo>
                  <a:pt x="102873" y="264118"/>
                </a:lnTo>
                <a:cubicBezTo>
                  <a:pt x="90490" y="264118"/>
                  <a:pt x="80419" y="274174"/>
                  <a:pt x="80419" y="286540"/>
                </a:cubicBezTo>
                <a:cubicBezTo>
                  <a:pt x="80419" y="298905"/>
                  <a:pt x="90490" y="308961"/>
                  <a:pt x="102873" y="308961"/>
                </a:cubicBezTo>
                <a:lnTo>
                  <a:pt x="136816" y="308961"/>
                </a:lnTo>
                <a:cubicBezTo>
                  <a:pt x="142262" y="343451"/>
                  <a:pt x="172176" y="369970"/>
                  <a:pt x="208208" y="369970"/>
                </a:cubicBezTo>
                <a:lnTo>
                  <a:pt x="430515" y="369970"/>
                </a:lnTo>
                <a:lnTo>
                  <a:pt x="433201" y="374439"/>
                </a:lnTo>
                <a:cubicBezTo>
                  <a:pt x="427308" y="386507"/>
                  <a:pt x="414924" y="394850"/>
                  <a:pt x="400526" y="394850"/>
                </a:cubicBezTo>
                <a:lnTo>
                  <a:pt x="157779" y="394850"/>
                </a:lnTo>
                <a:lnTo>
                  <a:pt x="103022" y="487144"/>
                </a:lnTo>
                <a:cubicBezTo>
                  <a:pt x="99665" y="492731"/>
                  <a:pt x="93772" y="495934"/>
                  <a:pt x="87580" y="495934"/>
                </a:cubicBezTo>
                <a:cubicBezTo>
                  <a:pt x="85939" y="495934"/>
                  <a:pt x="84372" y="495711"/>
                  <a:pt x="82806" y="495264"/>
                </a:cubicBezTo>
                <a:cubicBezTo>
                  <a:pt x="74973" y="493178"/>
                  <a:pt x="69602" y="486101"/>
                  <a:pt x="69602" y="477982"/>
                </a:cubicBezTo>
                <a:lnTo>
                  <a:pt x="69602" y="394850"/>
                </a:lnTo>
                <a:lnTo>
                  <a:pt x="36405" y="394850"/>
                </a:lnTo>
                <a:cubicBezTo>
                  <a:pt x="16263" y="394850"/>
                  <a:pt x="0" y="378611"/>
                  <a:pt x="0" y="358572"/>
                </a:cubicBezTo>
                <a:lnTo>
                  <a:pt x="0" y="97034"/>
                </a:lnTo>
                <a:cubicBezTo>
                  <a:pt x="0" y="76996"/>
                  <a:pt x="16263" y="60757"/>
                  <a:pt x="36405" y="60757"/>
                </a:cubicBezTo>
                <a:close/>
                <a:moveTo>
                  <a:pt x="208222" y="0"/>
                </a:moveTo>
                <a:lnTo>
                  <a:pt x="572297" y="0"/>
                </a:lnTo>
                <a:cubicBezTo>
                  <a:pt x="592436" y="0"/>
                  <a:pt x="608697" y="16236"/>
                  <a:pt x="608697" y="36346"/>
                </a:cubicBezTo>
                <a:lnTo>
                  <a:pt x="608697" y="297768"/>
                </a:lnTo>
                <a:cubicBezTo>
                  <a:pt x="608697" y="317802"/>
                  <a:pt x="592436" y="334039"/>
                  <a:pt x="572297" y="334039"/>
                </a:cubicBezTo>
                <a:lnTo>
                  <a:pt x="539104" y="334039"/>
                </a:lnTo>
                <a:lnTo>
                  <a:pt x="539104" y="417232"/>
                </a:lnTo>
                <a:cubicBezTo>
                  <a:pt x="539104" y="425276"/>
                  <a:pt x="533734" y="432351"/>
                  <a:pt x="525902" y="434511"/>
                </a:cubicBezTo>
                <a:cubicBezTo>
                  <a:pt x="524336" y="434884"/>
                  <a:pt x="522769" y="435107"/>
                  <a:pt x="521203" y="435107"/>
                </a:cubicBezTo>
                <a:cubicBezTo>
                  <a:pt x="514937" y="435107"/>
                  <a:pt x="509045" y="431904"/>
                  <a:pt x="505763" y="426318"/>
                </a:cubicBezTo>
                <a:lnTo>
                  <a:pt x="450939" y="334039"/>
                </a:lnTo>
                <a:lnTo>
                  <a:pt x="208222" y="334039"/>
                </a:lnTo>
                <a:cubicBezTo>
                  <a:pt x="188158" y="334039"/>
                  <a:pt x="171897" y="317802"/>
                  <a:pt x="171897" y="297768"/>
                </a:cubicBezTo>
                <a:lnTo>
                  <a:pt x="171897" y="36346"/>
                </a:lnTo>
                <a:cubicBezTo>
                  <a:pt x="171897" y="16236"/>
                  <a:pt x="188158" y="0"/>
                  <a:pt x="208222" y="0"/>
                </a:cubicBezTo>
                <a:close/>
              </a:path>
            </a:pathLst>
          </a:custGeom>
          <a:solidFill>
            <a:sysClr lastClr="FFFFFF" val="window"/>
          </a:solidFill>
          <a:ln>
            <a:noFill/>
          </a:ln>
        </p:spPr>
        <p:txBody>
          <a:bodyPr/>
          <a:p>
            <a:pPr algn="l" defTabSz="914400" eaLnBrk="1" fontAlgn="auto" hangingPunct="1" indent="0" latinLnBrk="0" lvl="0" marL="0" marR="0" rtl="0">
              <a:lnSpc>
                <a:spcPct val="100000"/>
              </a:lnSpc>
              <a:spcBef>
                <a:spcPts val="0"/>
              </a:spcBef>
              <a:spcAft>
                <a:spcPts val="0"/>
              </a:spcAft>
              <a:buClrTx/>
              <a:buSzTx/>
              <a:buFontTx/>
              <a:buNone/>
            </a:pPr>
            <a:endParaRPr altLang="en-US" baseline="0" b="0" cap="none" dirty="0" sz="1800" i="0" kern="1200" kumimoji="0" lang="zh-CN" noProof="0" normalizeH="0" spc="0" strike="noStrike" u="none">
              <a:ln>
                <a:noFill/>
              </a:ln>
              <a:solidFill>
                <a:prstClr val="black"/>
              </a:solidFill>
              <a:effectLst/>
              <a:uLnTx/>
              <a:uFillTx/>
              <a:latin typeface="微软雅黑" panose="020B0503020204020204" pitchFamily="34" charset="-122"/>
              <a:ea typeface="微软雅黑" panose="020B0503020204020204" pitchFamily="34" charset="-122"/>
              <a:cs typeface="+mn-ea"/>
            </a:endParaRPr>
          </a:p>
        </p:txBody>
      </p:sp>
      <p:sp>
        <p:nvSpPr>
          <p:cNvPr id="1048690" name="文本框 19"/>
          <p:cNvSpPr txBox="1"/>
          <p:nvPr>
            <p:custDataLst>
              <p:tags r:id="rId9"/>
            </p:custDataLst>
          </p:nvPr>
        </p:nvSpPr>
        <p:spPr>
          <a:xfrm>
            <a:off x="5068036" y="3017822"/>
            <a:ext cx="2055601" cy="460375"/>
          </a:xfrm>
          <a:prstGeom prst="rect"/>
          <a:noFill/>
        </p:spPr>
        <p:txBody>
          <a:bodyPr anchor="ctr" rtlCol="0" wrap="square">
            <a:spAutoFit/>
          </a:bodyPr>
          <a:p>
            <a:pPr algn="ctr"/>
            <a:r>
              <a:rPr altLang="en-US" b="1" dirty="0" sz="2400" lang="zh-CN" spc="300">
                <a:solidFill>
                  <a:srgbClr val="EDB159"/>
                </a:solidFill>
                <a:latin typeface="微软雅黑" panose="020B0503020204020204" pitchFamily="34" charset="-122"/>
                <a:ea typeface="微软雅黑" panose="020B0503020204020204" pitchFamily="34" charset="-122"/>
              </a:rPr>
              <a:t>定位高端</a:t>
            </a:r>
          </a:p>
        </p:txBody>
      </p:sp>
      <p:sp>
        <p:nvSpPr>
          <p:cNvPr id="1048691" name="文本框 35"/>
          <p:cNvSpPr txBox="1"/>
          <p:nvPr>
            <p:custDataLst>
              <p:tags r:id="rId10"/>
            </p:custDataLst>
          </p:nvPr>
        </p:nvSpPr>
        <p:spPr>
          <a:xfrm>
            <a:off x="5067399" y="3635803"/>
            <a:ext cx="2056875" cy="738664"/>
          </a:xfrm>
          <a:prstGeom prst="rect"/>
          <a:noFill/>
        </p:spPr>
        <p:txBody>
          <a:bodyPr rtlCol="0" wrap="square"/>
          <a:p>
            <a:pPr algn="l" defTabSz="914400" eaLnBrk="1" fontAlgn="auto" hangingPunct="1" indent="0" latinLnBrk="0" lvl="0" marL="0" marR="0" rtl="0">
              <a:lnSpc>
                <a:spcPct val="140000"/>
              </a:lnSpc>
              <a:spcBef>
                <a:spcPts val="0"/>
              </a:spcBef>
              <a:spcAft>
                <a:spcPts val="0"/>
              </a:spcAft>
              <a:buClrTx/>
              <a:buSzTx/>
              <a:buFontTx/>
              <a:buNone/>
            </a:pPr>
            <a:r>
              <a:rPr altLang="zh-CN" b="0" cap="none" i="0" kern="1200" kumimoji="0" lang="en-US" noProof="0" normalizeH="0" spc="150" strike="noStrike" u="none">
                <a:ln>
                  <a:noFill/>
                </a:ln>
                <a:solidFill>
                  <a:schemeClr val="tx1"/>
                </a:solidFill>
                <a:effectLst/>
                <a:uLnTx/>
                <a:uFillTx/>
                <a:latin typeface="微软雅黑" panose="020B0503020204020204" pitchFamily="34" charset="-122"/>
                <a:ea typeface="微软雅黑" panose="020B0503020204020204" pitchFamily="34" charset="-122"/>
              </a:rPr>
              <a:t>占据现代时尚年轻消费群体的生活场景</a:t>
            </a:r>
          </a:p>
        </p:txBody>
      </p:sp>
      <p:sp>
        <p:nvSpPr>
          <p:cNvPr id="1048692" name="矩形: 圆角 16"/>
          <p:cNvSpPr/>
          <p:nvPr>
            <p:custDataLst>
              <p:tags r:id="rId11"/>
            </p:custDataLst>
          </p:nvPr>
        </p:nvSpPr>
        <p:spPr>
          <a:xfrm>
            <a:off x="7704497" y="2599992"/>
            <a:ext cx="2290552" cy="2670599"/>
          </a:xfrm>
          <a:prstGeom prst="roundRect">
            <a:avLst>
              <a:gd name="adj" fmla="val 8595"/>
            </a:avLst>
          </a:prstGeom>
          <a:noFill/>
          <a:ln w="9525">
            <a:solidFill>
              <a:srgbClr val="EDB159"/>
            </a:solidFill>
          </a:ln>
        </p:spPr>
        <p:style>
          <a:lnRef idx="2">
            <a:srgbClr val="1F74AD">
              <a:shade val="50000"/>
            </a:srgbClr>
          </a:lnRef>
          <a:fillRef idx="1">
            <a:srgbClr val="1F74AD"/>
          </a:fillRef>
          <a:effectRef idx="0">
            <a:srgbClr val="1F74AD"/>
          </a:effectRef>
          <a:fontRef idx="minor">
            <a:sysClr lastClr="FFFFFF" val="window"/>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048693" name="矩形: 圆角 13"/>
          <p:cNvSpPr/>
          <p:nvPr>
            <p:custDataLst>
              <p:tags r:id="rId12"/>
            </p:custDataLst>
          </p:nvPr>
        </p:nvSpPr>
        <p:spPr>
          <a:xfrm>
            <a:off x="8531356" y="2258949"/>
            <a:ext cx="636835" cy="636835"/>
          </a:xfrm>
          <a:prstGeom prst="roundRect"/>
          <a:solidFill>
            <a:srgbClr val="EDB159"/>
          </a:solidFill>
          <a:ln>
            <a:noFill/>
          </a:ln>
        </p:spPr>
        <p:style>
          <a:lnRef idx="2">
            <a:srgbClr val="1F74AD">
              <a:shade val="50000"/>
            </a:srgbClr>
          </a:lnRef>
          <a:fillRef idx="1">
            <a:srgbClr val="1F74AD"/>
          </a:fillRef>
          <a:effectRef idx="0">
            <a:srgbClr val="1F74AD"/>
          </a:effectRef>
          <a:fontRef idx="minor">
            <a:sysClr lastClr="FFFFFF" val="window"/>
          </a:fontRef>
        </p:style>
        <p:txBody>
          <a:bodyPr anchor="ctr" rtlCol="0"/>
          <a:p>
            <a:pPr algn="ctr" defTabSz="914400" eaLnBrk="1" fontAlgn="auto" hangingPunct="1" indent="0" latinLnBrk="0" lvl="0" marL="0" marR="0" rtl="0">
              <a:lnSpc>
                <a:spcPct val="100000"/>
              </a:lnSpc>
              <a:spcBef>
                <a:spcPts val="0"/>
              </a:spcBef>
              <a:spcAft>
                <a:spcPts val="0"/>
              </a:spcAft>
              <a:buClrTx/>
              <a:buSzTx/>
              <a:buFontTx/>
              <a:buNone/>
            </a:pPr>
            <a:endParaRPr altLang="en-US" baseline="0" b="0" cap="none" sz="1800" i="0" kern="1200" kumimoji="0" lang="zh-CN" noProof="0" normalizeH="0" spc="0" strike="noStrike" u="none">
              <a:ln>
                <a:noFill/>
              </a:ln>
              <a:solidFill>
                <a:prstClr val="white"/>
              </a:solidFill>
              <a:effectLst/>
              <a:uLnTx/>
              <a:uFillTx/>
              <a:latin typeface="微软雅黑" panose="020B0503020204020204" pitchFamily="34" charset="-122"/>
              <a:ea typeface="微软雅黑" panose="020B0503020204020204" pitchFamily="34" charset="-122"/>
              <a:cs typeface="+mn-ea"/>
            </a:endParaRPr>
          </a:p>
        </p:txBody>
      </p:sp>
      <p:sp>
        <p:nvSpPr>
          <p:cNvPr id="1048694" name="books_115067"/>
          <p:cNvSpPr>
            <a:spLocks noChangeAspect="1"/>
          </p:cNvSpPr>
          <p:nvPr>
            <p:custDataLst>
              <p:tags r:id="rId13"/>
            </p:custDataLst>
          </p:nvPr>
        </p:nvSpPr>
        <p:spPr bwMode="auto">
          <a:xfrm>
            <a:off x="8688005" y="2416329"/>
            <a:ext cx="323536" cy="322074"/>
          </a:xfrm>
          <a:custGeom>
            <a:avLst/>
            <a:gdLst>
              <a:gd name="connsiteX0" fmla="*/ 122974 w 608979"/>
              <a:gd name="connsiteY0" fmla="*/ 216354 h 606228"/>
              <a:gd name="connsiteX1" fmla="*/ 161222 w 608979"/>
              <a:gd name="connsiteY1" fmla="*/ 216354 h 606228"/>
              <a:gd name="connsiteX2" fmla="*/ 167114 w 608979"/>
              <a:gd name="connsiteY2" fmla="*/ 227187 h 606228"/>
              <a:gd name="connsiteX3" fmla="*/ 73597 w 608979"/>
              <a:gd name="connsiteY3" fmla="*/ 371650 h 606228"/>
              <a:gd name="connsiteX4" fmla="*/ 75935 w 608979"/>
              <a:gd name="connsiteY4" fmla="*/ 376039 h 606228"/>
              <a:gd name="connsiteX5" fmla="*/ 121571 w 608979"/>
              <a:gd name="connsiteY5" fmla="*/ 376039 h 606228"/>
              <a:gd name="connsiteX6" fmla="*/ 150281 w 608979"/>
              <a:gd name="connsiteY6" fmla="*/ 376039 h 606228"/>
              <a:gd name="connsiteX7" fmla="*/ 182264 w 608979"/>
              <a:gd name="connsiteY7" fmla="*/ 376039 h 606228"/>
              <a:gd name="connsiteX8" fmla="*/ 189371 w 608979"/>
              <a:gd name="connsiteY8" fmla="*/ 382856 h 606228"/>
              <a:gd name="connsiteX9" fmla="*/ 304396 w 608979"/>
              <a:gd name="connsiteY9" fmla="*/ 490900 h 606228"/>
              <a:gd name="connsiteX10" fmla="*/ 419328 w 608979"/>
              <a:gd name="connsiteY10" fmla="*/ 382856 h 606228"/>
              <a:gd name="connsiteX11" fmla="*/ 426435 w 608979"/>
              <a:gd name="connsiteY11" fmla="*/ 376039 h 606228"/>
              <a:gd name="connsiteX12" fmla="*/ 458511 w 608979"/>
              <a:gd name="connsiteY12" fmla="*/ 376039 h 606228"/>
              <a:gd name="connsiteX13" fmla="*/ 491896 w 608979"/>
              <a:gd name="connsiteY13" fmla="*/ 376039 h 606228"/>
              <a:gd name="connsiteX14" fmla="*/ 532950 w 608979"/>
              <a:gd name="connsiteY14" fmla="*/ 376039 h 606228"/>
              <a:gd name="connsiteX15" fmla="*/ 535288 w 608979"/>
              <a:gd name="connsiteY15" fmla="*/ 371650 h 606228"/>
              <a:gd name="connsiteX16" fmla="*/ 441772 w 608979"/>
              <a:gd name="connsiteY16" fmla="*/ 227187 h 606228"/>
              <a:gd name="connsiteX17" fmla="*/ 447663 w 608979"/>
              <a:gd name="connsiteY17" fmla="*/ 216354 h 606228"/>
              <a:gd name="connsiteX18" fmla="*/ 485911 w 608979"/>
              <a:gd name="connsiteY18" fmla="*/ 216354 h 606228"/>
              <a:gd name="connsiteX19" fmla="*/ 516304 w 608979"/>
              <a:gd name="connsiteY19" fmla="*/ 232976 h 606228"/>
              <a:gd name="connsiteX20" fmla="*/ 602994 w 608979"/>
              <a:gd name="connsiteY20" fmla="*/ 366701 h 606228"/>
              <a:gd name="connsiteX21" fmla="*/ 608979 w 608979"/>
              <a:gd name="connsiteY21" fmla="*/ 386965 h 606228"/>
              <a:gd name="connsiteX22" fmla="*/ 608979 w 608979"/>
              <a:gd name="connsiteY22" fmla="*/ 573264 h 606228"/>
              <a:gd name="connsiteX23" fmla="*/ 575968 w 608979"/>
              <a:gd name="connsiteY23" fmla="*/ 606228 h 606228"/>
              <a:gd name="connsiteX24" fmla="*/ 304490 w 608979"/>
              <a:gd name="connsiteY24" fmla="*/ 606228 h 606228"/>
              <a:gd name="connsiteX25" fmla="*/ 33011 w 608979"/>
              <a:gd name="connsiteY25" fmla="*/ 606228 h 606228"/>
              <a:gd name="connsiteX26" fmla="*/ 0 w 608979"/>
              <a:gd name="connsiteY26" fmla="*/ 573264 h 606228"/>
              <a:gd name="connsiteX27" fmla="*/ 0 w 608979"/>
              <a:gd name="connsiteY27" fmla="*/ 386965 h 606228"/>
              <a:gd name="connsiteX28" fmla="*/ 5985 w 608979"/>
              <a:gd name="connsiteY28" fmla="*/ 366701 h 606228"/>
              <a:gd name="connsiteX29" fmla="*/ 92488 w 608979"/>
              <a:gd name="connsiteY29" fmla="*/ 232976 h 606228"/>
              <a:gd name="connsiteX30" fmla="*/ 122974 w 608979"/>
              <a:gd name="connsiteY30" fmla="*/ 216354 h 606228"/>
              <a:gd name="connsiteX31" fmla="*/ 304489 w 608979"/>
              <a:gd name="connsiteY31" fmla="*/ 0 h 606228"/>
              <a:gd name="connsiteX32" fmla="*/ 354341 w 608979"/>
              <a:gd name="connsiteY32" fmla="*/ 49771 h 606228"/>
              <a:gd name="connsiteX33" fmla="*/ 354341 w 608979"/>
              <a:gd name="connsiteY33" fmla="*/ 246895 h 606228"/>
              <a:gd name="connsiteX34" fmla="*/ 386796 w 608979"/>
              <a:gd name="connsiteY34" fmla="*/ 246895 h 606228"/>
              <a:gd name="connsiteX35" fmla="*/ 396804 w 608979"/>
              <a:gd name="connsiteY35" fmla="*/ 267531 h 606228"/>
              <a:gd name="connsiteX36" fmla="*/ 314590 w 608979"/>
              <a:gd name="connsiteY36" fmla="*/ 371929 h 606228"/>
              <a:gd name="connsiteX37" fmla="*/ 294481 w 608979"/>
              <a:gd name="connsiteY37" fmla="*/ 371929 h 606228"/>
              <a:gd name="connsiteX38" fmla="*/ 212174 w 608979"/>
              <a:gd name="connsiteY38" fmla="*/ 267531 h 606228"/>
              <a:gd name="connsiteX39" fmla="*/ 222182 w 608979"/>
              <a:gd name="connsiteY39" fmla="*/ 246895 h 606228"/>
              <a:gd name="connsiteX40" fmla="*/ 254637 w 608979"/>
              <a:gd name="connsiteY40" fmla="*/ 246895 h 606228"/>
              <a:gd name="connsiteX41" fmla="*/ 254637 w 608979"/>
              <a:gd name="connsiteY41" fmla="*/ 49771 h 606228"/>
              <a:gd name="connsiteX42" fmla="*/ 304489 w 608979"/>
              <a:gd name="connsiteY42" fmla="*/ 0 h 60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08979" h="606228">
                <a:moveTo>
                  <a:pt x="122974" y="216354"/>
                </a:moveTo>
                <a:lnTo>
                  <a:pt x="161222" y="216354"/>
                </a:lnTo>
                <a:cubicBezTo>
                  <a:pt x="166740" y="216354"/>
                  <a:pt x="170106" y="222518"/>
                  <a:pt x="167114" y="227187"/>
                </a:cubicBezTo>
                <a:lnTo>
                  <a:pt x="73597" y="371650"/>
                </a:lnTo>
                <a:cubicBezTo>
                  <a:pt x="72475" y="373518"/>
                  <a:pt x="73691" y="376039"/>
                  <a:pt x="75935" y="376039"/>
                </a:cubicBezTo>
                <a:lnTo>
                  <a:pt x="121571" y="376039"/>
                </a:lnTo>
                <a:lnTo>
                  <a:pt x="150281" y="376039"/>
                </a:lnTo>
                <a:lnTo>
                  <a:pt x="182264" y="376039"/>
                </a:lnTo>
                <a:cubicBezTo>
                  <a:pt x="186191" y="376039"/>
                  <a:pt x="189184" y="379027"/>
                  <a:pt x="189371" y="382856"/>
                </a:cubicBezTo>
                <a:cubicBezTo>
                  <a:pt x="193018" y="443088"/>
                  <a:pt x="243049" y="490900"/>
                  <a:pt x="304396" y="490900"/>
                </a:cubicBezTo>
                <a:cubicBezTo>
                  <a:pt x="365743" y="490900"/>
                  <a:pt x="415681" y="443088"/>
                  <a:pt x="419328" y="382856"/>
                </a:cubicBezTo>
                <a:cubicBezTo>
                  <a:pt x="419608" y="379121"/>
                  <a:pt x="422601" y="376039"/>
                  <a:pt x="426435" y="376039"/>
                </a:cubicBezTo>
                <a:lnTo>
                  <a:pt x="458511" y="376039"/>
                </a:lnTo>
                <a:lnTo>
                  <a:pt x="491896" y="376039"/>
                </a:lnTo>
                <a:lnTo>
                  <a:pt x="532950" y="376039"/>
                </a:lnTo>
                <a:cubicBezTo>
                  <a:pt x="535195" y="376039"/>
                  <a:pt x="536504" y="373518"/>
                  <a:pt x="535288" y="371650"/>
                </a:cubicBezTo>
                <a:lnTo>
                  <a:pt x="441772" y="227187"/>
                </a:lnTo>
                <a:cubicBezTo>
                  <a:pt x="438686" y="222611"/>
                  <a:pt x="442052" y="216354"/>
                  <a:pt x="447663" y="216354"/>
                </a:cubicBezTo>
                <a:lnTo>
                  <a:pt x="485911" y="216354"/>
                </a:lnTo>
                <a:cubicBezTo>
                  <a:pt x="498256" y="216354"/>
                  <a:pt x="509571" y="222611"/>
                  <a:pt x="516304" y="232976"/>
                </a:cubicBezTo>
                <a:lnTo>
                  <a:pt x="602994" y="366701"/>
                </a:lnTo>
                <a:cubicBezTo>
                  <a:pt x="607015" y="372771"/>
                  <a:pt x="608979" y="379774"/>
                  <a:pt x="608979" y="386965"/>
                </a:cubicBezTo>
                <a:lnTo>
                  <a:pt x="608979" y="573264"/>
                </a:lnTo>
                <a:cubicBezTo>
                  <a:pt x="608979" y="591380"/>
                  <a:pt x="594110" y="606228"/>
                  <a:pt x="575968" y="606228"/>
                </a:cubicBezTo>
                <a:lnTo>
                  <a:pt x="304490" y="606228"/>
                </a:lnTo>
                <a:lnTo>
                  <a:pt x="33011" y="606228"/>
                </a:lnTo>
                <a:cubicBezTo>
                  <a:pt x="14869" y="606228"/>
                  <a:pt x="0" y="591380"/>
                  <a:pt x="0" y="573264"/>
                </a:cubicBezTo>
                <a:lnTo>
                  <a:pt x="0" y="386965"/>
                </a:lnTo>
                <a:cubicBezTo>
                  <a:pt x="0" y="379774"/>
                  <a:pt x="2151" y="372677"/>
                  <a:pt x="5985" y="366701"/>
                </a:cubicBezTo>
                <a:lnTo>
                  <a:pt x="92488" y="232976"/>
                </a:lnTo>
                <a:cubicBezTo>
                  <a:pt x="99221" y="222611"/>
                  <a:pt x="110630" y="216354"/>
                  <a:pt x="122974" y="216354"/>
                </a:cubicBezTo>
                <a:close/>
                <a:moveTo>
                  <a:pt x="304489" y="0"/>
                </a:moveTo>
                <a:cubicBezTo>
                  <a:pt x="332081" y="0"/>
                  <a:pt x="354341" y="22318"/>
                  <a:pt x="354341" y="49771"/>
                </a:cubicBezTo>
                <a:lnTo>
                  <a:pt x="354341" y="246895"/>
                </a:lnTo>
                <a:lnTo>
                  <a:pt x="386796" y="246895"/>
                </a:lnTo>
                <a:cubicBezTo>
                  <a:pt x="397365" y="246895"/>
                  <a:pt x="403351" y="259221"/>
                  <a:pt x="396804" y="267531"/>
                </a:cubicBezTo>
                <a:lnTo>
                  <a:pt x="314590" y="371929"/>
                </a:lnTo>
                <a:cubicBezTo>
                  <a:pt x="309446" y="378372"/>
                  <a:pt x="299625" y="378372"/>
                  <a:pt x="294481" y="371929"/>
                </a:cubicBezTo>
                <a:lnTo>
                  <a:pt x="212174" y="267531"/>
                </a:lnTo>
                <a:cubicBezTo>
                  <a:pt x="205627" y="259221"/>
                  <a:pt x="211613" y="246895"/>
                  <a:pt x="222182" y="246895"/>
                </a:cubicBezTo>
                <a:lnTo>
                  <a:pt x="254637" y="246895"/>
                </a:lnTo>
                <a:lnTo>
                  <a:pt x="254637" y="49771"/>
                </a:lnTo>
                <a:cubicBezTo>
                  <a:pt x="254637" y="22318"/>
                  <a:pt x="276897" y="0"/>
                  <a:pt x="304489" y="0"/>
                </a:cubicBezTo>
                <a:close/>
              </a:path>
            </a:pathLst>
          </a:custGeom>
          <a:solidFill>
            <a:sysClr lastClr="FFFFFF" val="window"/>
          </a:solidFill>
          <a:ln>
            <a:noFill/>
          </a:ln>
        </p:spPr>
        <p:txBody>
          <a:bodyPr/>
          <a:lstStyle>
            <a:defPPr>
              <a:defRPr lang="zh-CN"/>
            </a:defPPr>
            <a:lvl1pPr algn="l" defTabSz="914400" eaLnBrk="1" hangingPunct="1" latinLnBrk="0" marL="0" rtl="0">
              <a:defRPr sz="1800" kern="1200">
                <a:solidFill>
                  <a:srgbClr val="000000"/>
                </a:solidFill>
                <a:latin typeface="Arial" panose="020B0604020202020204" pitchFamily="34" charset="0"/>
                <a:ea typeface="微软雅黑" panose="020B0503020204020204" pitchFamily="34" charset="-122"/>
                <a:cs typeface="+mn-ea"/>
              </a:defRPr>
            </a:lvl1pPr>
            <a:lvl2pPr algn="l" defTabSz="914400" eaLnBrk="1" hangingPunct="1" latinLnBrk="0" marL="457200" rtl="0">
              <a:defRPr sz="1800" kern="1200">
                <a:solidFill>
                  <a:srgbClr val="000000"/>
                </a:solidFill>
                <a:latin typeface="Arial" panose="020B0604020202020204" pitchFamily="34" charset="0"/>
                <a:ea typeface="微软雅黑" panose="020B0503020204020204" pitchFamily="34" charset="-122"/>
                <a:cs typeface="+mn-ea"/>
              </a:defRPr>
            </a:lvl2pPr>
            <a:lvl3pPr algn="l" defTabSz="914400" eaLnBrk="1" hangingPunct="1" latinLnBrk="0" marL="914400" rtl="0">
              <a:defRPr sz="1800" kern="1200">
                <a:solidFill>
                  <a:srgbClr val="000000"/>
                </a:solidFill>
                <a:latin typeface="Arial" panose="020B0604020202020204" pitchFamily="34" charset="0"/>
                <a:ea typeface="微软雅黑" panose="020B0503020204020204" pitchFamily="34" charset="-122"/>
                <a:cs typeface="+mn-ea"/>
              </a:defRPr>
            </a:lvl3pPr>
            <a:lvl4pPr algn="l" defTabSz="914400" eaLnBrk="1" hangingPunct="1" latinLnBrk="0" marL="1371600" rtl="0">
              <a:defRPr sz="1800" kern="1200">
                <a:solidFill>
                  <a:srgbClr val="000000"/>
                </a:solidFill>
                <a:latin typeface="Arial" panose="020B0604020202020204" pitchFamily="34" charset="0"/>
                <a:ea typeface="微软雅黑" panose="020B0503020204020204" pitchFamily="34" charset="-122"/>
                <a:cs typeface="+mn-ea"/>
              </a:defRPr>
            </a:lvl4pPr>
            <a:lvl5pPr algn="l" defTabSz="914400" eaLnBrk="1" hangingPunct="1" latinLnBrk="0" marL="1828800" rtl="0">
              <a:defRPr sz="1800" kern="1200">
                <a:solidFill>
                  <a:srgbClr val="000000"/>
                </a:solidFill>
                <a:latin typeface="Arial" panose="020B0604020202020204" pitchFamily="34" charset="0"/>
                <a:ea typeface="微软雅黑" panose="020B0503020204020204" pitchFamily="34" charset="-122"/>
                <a:cs typeface="+mn-ea"/>
              </a:defRPr>
            </a:lvl5pPr>
            <a:lvl6pPr algn="l" defTabSz="914400" eaLnBrk="1" hangingPunct="1" latinLnBrk="0" marL="2286000" rtl="0">
              <a:defRPr sz="1800" kern="1200">
                <a:solidFill>
                  <a:srgbClr val="000000"/>
                </a:solidFill>
                <a:latin typeface="Arial" panose="020B0604020202020204" pitchFamily="34" charset="0"/>
                <a:ea typeface="微软雅黑" panose="020B0503020204020204" pitchFamily="34" charset="-122"/>
                <a:cs typeface="+mn-ea"/>
              </a:defRPr>
            </a:lvl6pPr>
            <a:lvl7pPr algn="l" defTabSz="914400" eaLnBrk="1" hangingPunct="1" latinLnBrk="0" marL="2743200" rtl="0">
              <a:defRPr sz="1800" kern="1200">
                <a:solidFill>
                  <a:srgbClr val="000000"/>
                </a:solidFill>
                <a:latin typeface="Arial" panose="020B0604020202020204" pitchFamily="34" charset="0"/>
                <a:ea typeface="微软雅黑" panose="020B0503020204020204" pitchFamily="34" charset="-122"/>
                <a:cs typeface="+mn-ea"/>
              </a:defRPr>
            </a:lvl7pPr>
            <a:lvl8pPr algn="l" defTabSz="914400" eaLnBrk="1" hangingPunct="1" latinLnBrk="0" marL="3200400" rtl="0">
              <a:defRPr sz="1800" kern="1200">
                <a:solidFill>
                  <a:srgbClr val="000000"/>
                </a:solidFill>
                <a:latin typeface="Arial" panose="020B0604020202020204" pitchFamily="34" charset="0"/>
                <a:ea typeface="微软雅黑" panose="020B0503020204020204" pitchFamily="34" charset="-122"/>
                <a:cs typeface="+mn-ea"/>
              </a:defRPr>
            </a:lvl8pPr>
            <a:lvl9pPr algn="l" defTabSz="914400" eaLnBrk="1" hangingPunct="1" latinLnBrk="0" marL="3657600" rtl="0">
              <a:defRPr sz="1800" kern="1200">
                <a:solidFill>
                  <a:srgbClr val="000000"/>
                </a:solidFill>
                <a:latin typeface="Arial" panose="020B0604020202020204" pitchFamily="34" charset="0"/>
                <a:ea typeface="微软雅黑" panose="020B0503020204020204" pitchFamily="34" charset="-122"/>
                <a:cs typeface="+mn-ea"/>
              </a:defRPr>
            </a:lvl9pPr>
          </a:lstStyle>
          <a:p>
            <a:pPr algn="l" defTabSz="914400" eaLnBrk="1" fontAlgn="auto" hangingPunct="1" indent="0" latinLnBrk="0" lvl="0" marL="0" marR="0" rtl="0">
              <a:lnSpc>
                <a:spcPct val="100000"/>
              </a:lnSpc>
              <a:spcBef>
                <a:spcPts val="0"/>
              </a:spcBef>
              <a:spcAft>
                <a:spcPts val="0"/>
              </a:spcAft>
              <a:buClrTx/>
              <a:buSzTx/>
              <a:buFontTx/>
              <a:buNone/>
            </a:pPr>
            <a:endParaRPr altLang="en-US" baseline="0" b="0" cap="none" dirty="0" sz="1800" i="0" kern="1200" kumimoji="0" lang="zh-CN" noProof="0" normalizeH="0" spc="0" strike="noStrike" u="none">
              <a:ln>
                <a:noFill/>
              </a:ln>
              <a:solidFill>
                <a:prstClr val="black"/>
              </a:solidFill>
              <a:effectLst/>
              <a:uLnTx/>
              <a:uFillTx/>
              <a:latin typeface="微软雅黑" panose="020B0503020204020204" pitchFamily="34" charset="-122"/>
              <a:cs typeface="+mn-ea"/>
            </a:endParaRPr>
          </a:p>
        </p:txBody>
      </p:sp>
      <p:sp>
        <p:nvSpPr>
          <p:cNvPr id="1048695" name="文本框 24"/>
          <p:cNvSpPr txBox="1"/>
          <p:nvPr>
            <p:custDataLst>
              <p:tags r:id="rId14"/>
            </p:custDataLst>
          </p:nvPr>
        </p:nvSpPr>
        <p:spPr>
          <a:xfrm>
            <a:off x="7821973" y="3017822"/>
            <a:ext cx="2055601" cy="460375"/>
          </a:xfrm>
          <a:prstGeom prst="rect"/>
          <a:noFill/>
        </p:spPr>
        <p:txBody>
          <a:bodyPr anchor="ctr" rtlCol="0" wrap="square">
            <a:spAutoFit/>
          </a:bodyPr>
          <a:p>
            <a:pPr algn="ctr" fontAlgn="auto" indent="0" lvl="0" marR="0">
              <a:lnSpc>
                <a:spcPct val="100000"/>
              </a:lnSpc>
              <a:spcBef>
                <a:spcPts val="0"/>
              </a:spcBef>
              <a:spcAft>
                <a:spcPts val="0"/>
              </a:spcAft>
              <a:buClrTx/>
              <a:buSzTx/>
              <a:buFontTx/>
              <a:buNone/>
            </a:pPr>
            <a:r>
              <a:rPr altLang="en-US" b="1" sz="2400" lang="zh-CN" spc="300">
                <a:solidFill>
                  <a:srgbClr val="EDB159"/>
                </a:solidFill>
                <a:latin typeface="微软雅黑" panose="020B0503020204020204" pitchFamily="34" charset="-122"/>
                <a:ea typeface="微软雅黑" panose="020B0503020204020204" pitchFamily="34" charset="-122"/>
              </a:rPr>
              <a:t>塑造品牌</a:t>
            </a:r>
          </a:p>
        </p:txBody>
      </p:sp>
      <p:sp>
        <p:nvSpPr>
          <p:cNvPr id="1048696" name="文本框 38"/>
          <p:cNvSpPr txBox="1"/>
          <p:nvPr>
            <p:custDataLst>
              <p:tags r:id="rId15"/>
            </p:custDataLst>
          </p:nvPr>
        </p:nvSpPr>
        <p:spPr>
          <a:xfrm>
            <a:off x="7821336" y="3635803"/>
            <a:ext cx="2056875" cy="738664"/>
          </a:xfrm>
          <a:prstGeom prst="rect"/>
          <a:noFill/>
        </p:spPr>
        <p:txBody>
          <a:bodyPr rtlCol="0" wrap="square">
            <a:noAutofit/>
          </a:bodyPr>
          <a:p>
            <a:pPr algn="l" defTabSz="914400" eaLnBrk="1" fontAlgn="auto" hangingPunct="1" indent="0" latinLnBrk="0" lvl="0" marL="0" marR="0" rtl="0">
              <a:lnSpc>
                <a:spcPct val="130000"/>
              </a:lnSpc>
              <a:spcBef>
                <a:spcPts val="0"/>
              </a:spcBef>
              <a:spcAft>
                <a:spcPts val="0"/>
              </a:spcAft>
              <a:buClrTx/>
              <a:buSzTx/>
              <a:buFontTx/>
              <a:buNone/>
            </a:pPr>
            <a:r>
              <a:rPr altLang="zh-CN" b="0" cap="none" i="0" kern="1200" kumimoji="0" lang="en-US" noProof="0" normalizeH="0" spc="150" strike="noStrike" u="none">
                <a:ln>
                  <a:noFill/>
                </a:ln>
                <a:solidFill>
                  <a:schemeClr val="tx1"/>
                </a:solidFill>
                <a:effectLst/>
                <a:uLnTx/>
                <a:uFillTx/>
                <a:latin typeface="微软雅黑" panose="020B0503020204020204" pitchFamily="34" charset="-122"/>
                <a:ea typeface="微软雅黑" panose="020B0503020204020204" pitchFamily="34" charset="-122"/>
              </a:rPr>
              <a:t>形成</a:t>
            </a:r>
            <a:r>
              <a:rPr altLang="en-US" b="0" cap="none" i="0" kern="1200" kumimoji="0" lang="zh-CN" noProof="0" normalizeH="0" spc="150" strike="noStrike" u="none">
                <a:ln>
                  <a:noFill/>
                </a:ln>
                <a:solidFill>
                  <a:schemeClr val="tx1"/>
                </a:solidFill>
                <a:effectLst/>
                <a:uLnTx/>
                <a:uFillTx/>
                <a:latin typeface="微软雅黑" panose="020B0503020204020204" pitchFamily="34" charset="-122"/>
                <a:ea typeface="微软雅黑" panose="020B0503020204020204" pitchFamily="34" charset="-122"/>
              </a:rPr>
              <a:t>品牌</a:t>
            </a:r>
            <a:r>
              <a:rPr altLang="zh-CN" b="0" cap="none" i="0" kern="1200" kumimoji="0" lang="en-US" noProof="0" normalizeH="0" spc="150" strike="noStrike" u="none">
                <a:ln>
                  <a:noFill/>
                </a:ln>
                <a:solidFill>
                  <a:schemeClr val="tx1"/>
                </a:solidFill>
                <a:effectLst/>
                <a:uLnTx/>
                <a:uFillTx/>
                <a:latin typeface="微软雅黑" panose="020B0503020204020204" pitchFamily="34" charset="-122"/>
                <a:ea typeface="微软雅黑" panose="020B0503020204020204" pitchFamily="34" charset="-122"/>
              </a:rPr>
              <a:t>认知、解决</a:t>
            </a:r>
            <a:r>
              <a:rPr altLang="en-US" b="0" cap="none" i="0" kern="1200" kumimoji="0" lang="zh-CN" noProof="0" normalizeH="0" spc="150" strike="noStrike" u="none">
                <a:ln>
                  <a:noFill/>
                </a:ln>
                <a:solidFill>
                  <a:schemeClr val="tx1"/>
                </a:solidFill>
                <a:effectLst/>
                <a:uLnTx/>
                <a:uFillTx/>
                <a:latin typeface="微软雅黑" panose="020B0503020204020204" pitchFamily="34" charset="-122"/>
                <a:ea typeface="微软雅黑" panose="020B0503020204020204" pitchFamily="34" charset="-122"/>
              </a:rPr>
              <a:t>产品</a:t>
            </a:r>
            <a:r>
              <a:rPr altLang="zh-CN" b="0" cap="none" i="0" kern="1200" kumimoji="0" lang="en-US" noProof="0" normalizeH="0" spc="150" strike="noStrike" u="none">
                <a:ln>
                  <a:noFill/>
                </a:ln>
                <a:solidFill>
                  <a:schemeClr val="tx1"/>
                </a:solidFill>
                <a:effectLst/>
                <a:uLnTx/>
                <a:uFillTx/>
                <a:latin typeface="微软雅黑" panose="020B0503020204020204" pitchFamily="34" charset="-122"/>
                <a:ea typeface="微软雅黑" panose="020B0503020204020204" pitchFamily="34" charset="-122"/>
              </a:rPr>
              <a:t>的消费困局</a:t>
            </a:r>
          </a:p>
        </p:txBody>
      </p:sp>
    </p:spTree>
    <p:custDataLst>
      <p:tags r:id="rId16"/>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88" name=""/>
        <p:cNvGrpSpPr/>
        <p:nvPr/>
      </p:nvGrpSpPr>
      <p:grpSpPr>
        <a:xfrm>
          <a:off x="0" y="0"/>
          <a:ext cx="0" cy="0"/>
          <a:chOff x="0" y="0"/>
          <a:chExt cx="0" cy="0"/>
        </a:xfrm>
      </p:grpSpPr>
      <p:sp>
        <p:nvSpPr>
          <p:cNvPr id="1048697" name="标题 1"/>
          <p:cNvSpPr>
            <a:spLocks noGrp="1"/>
          </p:cNvSpPr>
          <p:nvPr>
            <p:ph type="title"/>
          </p:nvPr>
        </p:nvSpPr>
        <p:spPr/>
        <p:txBody>
          <a:bodyPr/>
          <a:p>
            <a:r>
              <a:rPr altLang="zh-CN" dirty="0" lang="zh-CN">
                <a:solidFill>
                  <a:schemeClr val="tx1"/>
                </a:solidFill>
                <a:latin typeface="微软雅黑" panose="020B0503020204020204" pitchFamily="34" charset="-122"/>
                <a:ea typeface="微软雅黑" panose="020B0503020204020204" pitchFamily="34" charset="-122"/>
                <a:sym typeface="+mn-ea"/>
              </a:rPr>
              <a:t>核心人群</a:t>
            </a:r>
          </a:p>
        </p:txBody>
      </p:sp>
      <p:sp>
        <p:nvSpPr>
          <p:cNvPr id="1048698" name="圆角矩形 9"/>
          <p:cNvSpPr/>
          <p:nvPr/>
        </p:nvSpPr>
        <p:spPr>
          <a:xfrm>
            <a:off x="1092835" y="5060315"/>
            <a:ext cx="9922510" cy="1149350"/>
          </a:xfrm>
          <a:prstGeom prst="roundRect">
            <a:avLst>
              <a:gd name="adj" fmla="val 0"/>
            </a:avLst>
          </a:prstGeom>
          <a:solidFill>
            <a:srgbClr val="EDB159"/>
          </a:solidFill>
          <a:ln>
            <a:solidFill>
              <a:srgbClr val="EDB159"/>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lnSpc>
                <a:spcPct val="130000"/>
              </a:lnSpc>
            </a:pPr>
            <a:r>
              <a:rPr altLang="en-US" lang="zh-CN">
                <a:latin typeface="+mj-ea"/>
                <a:ea typeface="+mj-ea"/>
                <a:cs typeface="+mj-ea"/>
              </a:rPr>
              <a:t>定义：他们是一群生活在一、二线城市、90或95后</a:t>
            </a:r>
            <a:r>
              <a:rPr altLang="en-US" b="1" lang="zh-CN">
                <a:latin typeface="+mj-ea"/>
                <a:ea typeface="+mj-ea"/>
                <a:cs typeface="+mj-ea"/>
              </a:rPr>
              <a:t>现代时尚人群。</a:t>
            </a:r>
          </a:p>
        </p:txBody>
      </p:sp>
      <p:sp>
        <p:nvSpPr>
          <p:cNvPr id="1048699" name="文本框 12"/>
          <p:cNvSpPr txBox="1"/>
          <p:nvPr/>
        </p:nvSpPr>
        <p:spPr>
          <a:xfrm>
            <a:off x="1722821" y="4074794"/>
            <a:ext cx="2123440" cy="706755"/>
          </a:xfrm>
          <a:prstGeom prst="rect"/>
          <a:noFill/>
        </p:spPr>
        <p:txBody>
          <a:bodyPr rtlCol="0" wrap="square">
            <a:spAutoFit/>
          </a:bodyPr>
          <a:p>
            <a:pPr algn="ctr"/>
            <a:r>
              <a:rPr altLang="en-US" dirty="0" sz="2000" lang="zh-CN" smtClean="0">
                <a:latin typeface="微软雅黑" panose="020B0503020204020204" pitchFamily="34" charset="-122"/>
                <a:ea typeface="微软雅黑" panose="020B0503020204020204" pitchFamily="34" charset="-122"/>
              </a:rPr>
              <a:t>懂得取悦自己的</a:t>
            </a:r>
            <a:endParaRPr altLang="zh-CN" dirty="0" sz="2000" lang="en-US" smtClean="0">
              <a:latin typeface="微软雅黑" panose="020B0503020204020204" pitchFamily="34" charset="-122"/>
              <a:ea typeface="微软雅黑" panose="020B0503020204020204" pitchFamily="34" charset="-122"/>
            </a:endParaRPr>
          </a:p>
          <a:p>
            <a:pPr algn="ctr"/>
            <a:r>
              <a:rPr altLang="en-US" b="1" dirty="0" sz="2000" lang="zh-CN" smtClean="0">
                <a:solidFill>
                  <a:srgbClr val="EDB159"/>
                </a:solidFill>
                <a:latin typeface="微软雅黑" panose="020B0503020204020204" pitchFamily="34" charset="-122"/>
                <a:ea typeface="微软雅黑" panose="020B0503020204020204" pitchFamily="34" charset="-122"/>
              </a:rPr>
              <a:t>白领丽人</a:t>
            </a:r>
          </a:p>
        </p:txBody>
      </p:sp>
      <p:sp>
        <p:nvSpPr>
          <p:cNvPr id="1048700" name="文本框 13"/>
          <p:cNvSpPr txBox="1"/>
          <p:nvPr/>
        </p:nvSpPr>
        <p:spPr>
          <a:xfrm>
            <a:off x="5048951" y="4074794"/>
            <a:ext cx="2123440" cy="706755"/>
          </a:xfrm>
          <a:prstGeom prst="rect"/>
          <a:noFill/>
        </p:spPr>
        <p:txBody>
          <a:bodyPr rtlCol="0" wrap="square">
            <a:spAutoFit/>
          </a:bodyPr>
          <a:p>
            <a:pPr algn="ctr"/>
            <a:r>
              <a:rPr altLang="en-US" dirty="0" sz="2000" lang="zh-CN" smtClean="0">
                <a:latin typeface="微软雅黑" panose="020B0503020204020204" pitchFamily="34" charset="-122"/>
                <a:ea typeface="微软雅黑" panose="020B0503020204020204" pitchFamily="34" charset="-122"/>
              </a:rPr>
              <a:t>关注时尚潮流的</a:t>
            </a:r>
            <a:endParaRPr altLang="zh-CN" dirty="0" sz="2000" lang="en-US" smtClean="0">
              <a:latin typeface="微软雅黑" panose="020B0503020204020204" pitchFamily="34" charset="-122"/>
              <a:ea typeface="微软雅黑" panose="020B0503020204020204" pitchFamily="34" charset="-122"/>
            </a:endParaRPr>
          </a:p>
          <a:p>
            <a:pPr algn="ctr"/>
            <a:r>
              <a:rPr altLang="en-US" b="1" dirty="0" sz="2000" lang="zh-CN" smtClean="0">
                <a:solidFill>
                  <a:srgbClr val="EDB159"/>
                </a:solidFill>
                <a:latin typeface="微软雅黑" panose="020B0503020204020204" pitchFamily="34" charset="-122"/>
                <a:ea typeface="微软雅黑" panose="020B0503020204020204" pitchFamily="34" charset="-122"/>
              </a:rPr>
              <a:t>现代学生</a:t>
            </a:r>
          </a:p>
        </p:txBody>
      </p:sp>
      <p:sp>
        <p:nvSpPr>
          <p:cNvPr id="1048701" name="文本框 3"/>
          <p:cNvSpPr txBox="1"/>
          <p:nvPr/>
        </p:nvSpPr>
        <p:spPr>
          <a:xfrm>
            <a:off x="8317296" y="4074794"/>
            <a:ext cx="2123440" cy="706755"/>
          </a:xfrm>
          <a:prstGeom prst="rect"/>
          <a:noFill/>
        </p:spPr>
        <p:txBody>
          <a:bodyPr rtlCol="0" wrap="square">
            <a:spAutoFit/>
          </a:bodyPr>
          <a:p>
            <a:pPr algn="ctr"/>
            <a:r>
              <a:rPr altLang="en-US" dirty="0" sz="2000" lang="zh-CN" smtClean="0">
                <a:latin typeface="微软雅黑" panose="020B0503020204020204" pitchFamily="34" charset="-122"/>
                <a:ea typeface="微软雅黑" panose="020B0503020204020204" pitchFamily="34" charset="-122"/>
              </a:rPr>
              <a:t>对生活讲究的</a:t>
            </a:r>
            <a:endParaRPr altLang="zh-CN" dirty="0" sz="2000" lang="en-US" smtClean="0">
              <a:latin typeface="微软雅黑" panose="020B0503020204020204" pitchFamily="34" charset="-122"/>
              <a:ea typeface="微软雅黑" panose="020B0503020204020204" pitchFamily="34" charset="-122"/>
            </a:endParaRPr>
          </a:p>
          <a:p>
            <a:pPr algn="ctr"/>
            <a:r>
              <a:rPr altLang="en-US" b="1" dirty="0" sz="2000" lang="zh-CN" smtClean="0">
                <a:solidFill>
                  <a:srgbClr val="843C0B"/>
                </a:solidFill>
                <a:latin typeface="微软雅黑" panose="020B0503020204020204" pitchFamily="34" charset="-122"/>
                <a:ea typeface="微软雅黑" panose="020B0503020204020204" pitchFamily="34" charset="-122"/>
              </a:rPr>
              <a:t> </a:t>
            </a:r>
            <a:r>
              <a:rPr altLang="en-US" b="1" dirty="0" sz="2000" lang="zh-CN" smtClean="0">
                <a:solidFill>
                  <a:srgbClr val="EDB159"/>
                </a:solidFill>
                <a:latin typeface="微软雅黑" panose="020B0503020204020204" pitchFamily="34" charset="-122"/>
                <a:ea typeface="微软雅黑" panose="020B0503020204020204" pitchFamily="34" charset="-122"/>
              </a:rPr>
              <a:t>年轻家庭</a:t>
            </a:r>
          </a:p>
        </p:txBody>
      </p:sp>
      <p:grpSp>
        <p:nvGrpSpPr>
          <p:cNvPr id="89" name="组合 32"/>
          <p:cNvGrpSpPr/>
          <p:nvPr/>
        </p:nvGrpSpPr>
        <p:grpSpPr>
          <a:xfrm>
            <a:off x="1215390" y="1680845"/>
            <a:ext cx="9732645" cy="2090420"/>
            <a:chOff x="1996" y="3283"/>
            <a:chExt cx="15327" cy="3292"/>
          </a:xfrm>
        </p:grpSpPr>
        <p:pic>
          <p:nvPicPr>
            <p:cNvPr id="2097165" name="图片 29"/>
            <p:cNvPicPr>
              <a:picLocks noChangeAspect="1"/>
            </p:cNvPicPr>
            <p:nvPr/>
          </p:nvPicPr>
          <p:blipFill>
            <a:blip xmlns:r="http://schemas.openxmlformats.org/officeDocument/2006/relationships" r:embed="rId1" cstate="email"/>
            <a:stretch>
              <a:fillRect/>
            </a:stretch>
          </p:blipFill>
          <p:spPr>
            <a:xfrm>
              <a:off x="1996" y="3283"/>
              <a:ext cx="4943" cy="3292"/>
            </a:xfrm>
            <a:prstGeom prst="rect"/>
          </p:spPr>
        </p:pic>
        <p:pic>
          <p:nvPicPr>
            <p:cNvPr id="2097166" name="图片 30"/>
            <p:cNvPicPr>
              <a:picLocks noChangeAspect="1"/>
            </p:cNvPicPr>
            <p:nvPr/>
          </p:nvPicPr>
          <p:blipFill>
            <a:blip xmlns:r="http://schemas.openxmlformats.org/officeDocument/2006/relationships" r:embed="rId2" cstate="email"/>
            <a:stretch>
              <a:fillRect/>
            </a:stretch>
          </p:blipFill>
          <p:spPr>
            <a:xfrm>
              <a:off x="7210" y="3283"/>
              <a:ext cx="4943" cy="3292"/>
            </a:xfrm>
            <a:prstGeom prst="rect"/>
          </p:spPr>
        </p:pic>
        <p:pic>
          <p:nvPicPr>
            <p:cNvPr id="2097167" name="图片 31"/>
            <p:cNvPicPr>
              <a:picLocks noChangeAspect="1"/>
            </p:cNvPicPr>
            <p:nvPr/>
          </p:nvPicPr>
          <p:blipFill>
            <a:blip xmlns:r="http://schemas.openxmlformats.org/officeDocument/2006/relationships" r:embed="rId3" cstate="email"/>
            <a:stretch>
              <a:fillRect/>
            </a:stretch>
          </p:blipFill>
          <p:spPr>
            <a:xfrm>
              <a:off x="12380" y="3283"/>
              <a:ext cx="4943" cy="3292"/>
            </a:xfrm>
            <a:prstGeom prst="rect"/>
          </p:spPr>
        </p:pic>
      </p:grpSp>
    </p:spTree>
    <p:custDataLst>
      <p:tags r:id="rId4"/>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90" name=""/>
        <p:cNvGrpSpPr/>
        <p:nvPr/>
      </p:nvGrpSpPr>
      <p:grpSpPr>
        <a:xfrm>
          <a:off x="0" y="0"/>
          <a:ext cx="0" cy="0"/>
          <a:chOff x="0" y="0"/>
          <a:chExt cx="0" cy="0"/>
        </a:xfrm>
      </p:grpSpPr>
      <p:sp>
        <p:nvSpPr>
          <p:cNvPr id="1048702" name="标题 1"/>
          <p:cNvSpPr>
            <a:spLocks noGrp="1"/>
          </p:cNvSpPr>
          <p:nvPr>
            <p:ph type="title"/>
          </p:nvPr>
        </p:nvSpPr>
        <p:spPr/>
        <p:txBody>
          <a:bodyPr/>
          <a:p>
            <a:r>
              <a:rPr altLang="zh-CN" dirty="0" lang="zh-CN">
                <a:solidFill>
                  <a:schemeClr val="tx1"/>
                </a:solidFill>
                <a:latin typeface="微软雅黑" panose="020B0503020204020204" pitchFamily="34" charset="-122"/>
                <a:ea typeface="微软雅黑" panose="020B0503020204020204" pitchFamily="34" charset="-122"/>
                <a:sym typeface="+mn-ea"/>
              </a:rPr>
              <a:t>行为分析</a:t>
            </a:r>
          </a:p>
        </p:txBody>
      </p:sp>
      <p:pic>
        <p:nvPicPr>
          <p:cNvPr id="2097168" name="图片 8" descr="94c315224e408d8be31d5559d60d1e2"/>
          <p:cNvPicPr>
            <a:picLocks/>
          </p:cNvPicPr>
          <p:nvPr/>
        </p:nvPicPr>
        <p:blipFill>
          <a:blip xmlns:r="http://schemas.openxmlformats.org/officeDocument/2006/relationships" r:embed="rId1" cstate="email"/>
          <a:stretch>
            <a:fillRect/>
          </a:stretch>
        </p:blipFill>
        <p:spPr>
          <a:xfrm>
            <a:off x="8211820" y="1638300"/>
            <a:ext cx="1776095" cy="3218815"/>
          </a:xfrm>
          <a:prstGeom prst="rect"/>
        </p:spPr>
      </p:pic>
      <p:pic>
        <p:nvPicPr>
          <p:cNvPr id="2097169" name="图片 7"/>
          <p:cNvPicPr>
            <a:picLocks noChangeAspect="1"/>
          </p:cNvPicPr>
          <p:nvPr/>
        </p:nvPicPr>
        <p:blipFill rotWithShape="1">
          <a:blip xmlns:r="http://schemas.openxmlformats.org/officeDocument/2006/relationships" r:embed="rId2" cstate="email"/>
          <a:srcRect/>
          <a:stretch>
            <a:fillRect/>
          </a:stretch>
        </p:blipFill>
        <p:spPr>
          <a:xfrm>
            <a:off x="5221605" y="1624965"/>
            <a:ext cx="1835785" cy="3155950"/>
          </a:xfrm>
          <a:prstGeom prst="rect"/>
        </p:spPr>
      </p:pic>
      <p:sp>
        <p:nvSpPr>
          <p:cNvPr id="1048703" name="圆角矩形 16"/>
          <p:cNvSpPr/>
          <p:nvPr/>
        </p:nvSpPr>
        <p:spPr>
          <a:xfrm>
            <a:off x="-48260" y="5173980"/>
            <a:ext cx="12258675" cy="1377315"/>
          </a:xfrm>
          <a:prstGeom prst="roundRect">
            <a:avLst>
              <a:gd name="adj" fmla="val 0"/>
            </a:avLst>
          </a:prstGeom>
          <a:solidFill>
            <a:srgbClr val="EDB15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p>
        </p:txBody>
      </p:sp>
      <p:sp>
        <p:nvSpPr>
          <p:cNvPr id="1048704" name="文本框 4"/>
          <p:cNvSpPr txBox="1"/>
          <p:nvPr/>
        </p:nvSpPr>
        <p:spPr>
          <a:xfrm>
            <a:off x="890523" y="5287257"/>
            <a:ext cx="10469880" cy="875665"/>
          </a:xfrm>
          <a:prstGeom prst="rect"/>
          <a:noFill/>
        </p:spPr>
        <p:txBody>
          <a:bodyPr rtlCol="0" wrap="square">
            <a:spAutoFit/>
          </a:bodyPr>
          <a:p>
            <a:pPr>
              <a:lnSpc>
                <a:spcPct val="150000"/>
              </a:lnSpc>
            </a:pPr>
            <a:r>
              <a:rPr altLang="zh-CN" dirty="0" lang="en-US">
                <a:solidFill>
                  <a:schemeClr val="bg1"/>
                </a:solidFill>
                <a:latin typeface="微软雅黑" panose="020B0503020204020204" pitchFamily="34" charset="-122"/>
                <a:ea typeface="微软雅黑" panose="020B0503020204020204" pitchFamily="34" charset="-122"/>
              </a:rPr>
              <a:t>   </a:t>
            </a:r>
            <a:r>
              <a:rPr altLang="zh-CN" dirty="0" sz="1600" lang="en-US">
                <a:solidFill>
                  <a:schemeClr val="bg1"/>
                </a:solidFill>
                <a:latin typeface="微软雅黑" panose="020B0503020204020204" pitchFamily="34" charset="-122"/>
                <a:ea typeface="微软雅黑" panose="020B0503020204020204" pitchFamily="34" charset="-122"/>
              </a:rPr>
              <a:t> 80</a:t>
            </a:r>
            <a:r>
              <a:rPr altLang="en-US" dirty="0" sz="1600" lang="zh-CN">
                <a:solidFill>
                  <a:schemeClr val="bg1"/>
                </a:solidFill>
                <a:latin typeface="微软雅黑" panose="020B0503020204020204" pitchFamily="34" charset="-122"/>
                <a:ea typeface="微软雅黑" panose="020B0503020204020204" pitchFamily="34" charset="-122"/>
              </a:rPr>
              <a:t>后热衷</a:t>
            </a:r>
            <a:r>
              <a:rPr altLang="en-US" b="1" dirty="0" sz="1600" lang="zh-CN">
                <a:solidFill>
                  <a:schemeClr val="bg1"/>
                </a:solidFill>
                <a:latin typeface="微软雅黑" panose="020B0503020204020204" pitchFamily="34" charset="-122"/>
                <a:ea typeface="微软雅黑" panose="020B0503020204020204" pitchFamily="34" charset="-122"/>
              </a:rPr>
              <a:t>商超专卖连锁</a:t>
            </a:r>
            <a:r>
              <a:rPr altLang="en-US" dirty="0" sz="1600" lang="zh-CN">
                <a:solidFill>
                  <a:schemeClr val="bg1"/>
                </a:solidFill>
                <a:latin typeface="微软雅黑" panose="020B0503020204020204" pitchFamily="34" charset="-122"/>
                <a:ea typeface="微软雅黑" panose="020B0503020204020204" pitchFamily="34" charset="-122"/>
              </a:rPr>
              <a:t>，更相信品牌说服力。而</a:t>
            </a:r>
            <a:r>
              <a:rPr altLang="zh-CN" dirty="0" sz="1600" lang="en-US">
                <a:solidFill>
                  <a:schemeClr val="bg1"/>
                </a:solidFill>
                <a:latin typeface="微软雅黑" panose="020B0503020204020204" pitchFamily="34" charset="-122"/>
                <a:ea typeface="微软雅黑" panose="020B0503020204020204" pitchFamily="34" charset="-122"/>
              </a:rPr>
              <a:t>90</a:t>
            </a:r>
            <a:r>
              <a:rPr altLang="en-US" dirty="0" sz="1600" lang="zh-CN">
                <a:solidFill>
                  <a:schemeClr val="bg1"/>
                </a:solidFill>
                <a:latin typeface="微软雅黑" panose="020B0503020204020204" pitchFamily="34" charset="-122"/>
                <a:ea typeface="微软雅黑" panose="020B0503020204020204" pitchFamily="34" charset="-122"/>
              </a:rPr>
              <a:t>、</a:t>
            </a:r>
            <a:r>
              <a:rPr altLang="zh-CN" dirty="0" sz="1600" lang="en-US">
                <a:solidFill>
                  <a:schemeClr val="bg1"/>
                </a:solidFill>
                <a:latin typeface="微软雅黑" panose="020B0503020204020204" pitchFamily="34" charset="-122"/>
                <a:ea typeface="微软雅黑" panose="020B0503020204020204" pitchFamily="34" charset="-122"/>
              </a:rPr>
              <a:t>95</a:t>
            </a:r>
            <a:r>
              <a:rPr altLang="en-US" dirty="0" sz="1600" lang="zh-CN">
                <a:solidFill>
                  <a:schemeClr val="bg1"/>
                </a:solidFill>
                <a:latin typeface="微软雅黑" panose="020B0503020204020204" pitchFamily="34" charset="-122"/>
                <a:ea typeface="微软雅黑" panose="020B0503020204020204" pitchFamily="34" charset="-122"/>
              </a:rPr>
              <a:t>后热衷网络渠道及社交媒体、喜欢视频不爱传统广告、</a:t>
            </a:r>
            <a:r>
              <a:rPr altLang="en-US" b="1" dirty="0" sz="1600" lang="zh-CN">
                <a:solidFill>
                  <a:schemeClr val="bg1"/>
                </a:solidFill>
                <a:latin typeface="微软雅黑" panose="020B0503020204020204" pitchFamily="34" charset="-122"/>
                <a:ea typeface="微软雅黑" panose="020B0503020204020204" pitchFamily="34" charset="-122"/>
              </a:rPr>
              <a:t>相信</a:t>
            </a:r>
            <a:r>
              <a:rPr altLang="zh-CN" b="1" dirty="0" sz="1600" lang="en-US">
                <a:solidFill>
                  <a:schemeClr val="bg1"/>
                </a:solidFill>
                <a:latin typeface="微软雅黑" panose="020B0503020204020204" pitchFamily="34" charset="-122"/>
                <a:ea typeface="微软雅黑" panose="020B0503020204020204" pitchFamily="34" charset="-122"/>
              </a:rPr>
              <a:t>KOL</a:t>
            </a:r>
            <a:r>
              <a:rPr altLang="en-US" b="1" dirty="0" sz="1600" lang="zh-CN">
                <a:solidFill>
                  <a:schemeClr val="bg1"/>
                </a:solidFill>
                <a:latin typeface="微软雅黑" panose="020B0503020204020204" pitchFamily="34" charset="-122"/>
                <a:ea typeface="微软雅黑" panose="020B0503020204020204" pitchFamily="34" charset="-122"/>
              </a:rPr>
              <a:t>推荐</a:t>
            </a:r>
            <a:r>
              <a:rPr altLang="en-US" dirty="0" sz="1600" lang="zh-CN">
                <a:solidFill>
                  <a:schemeClr val="bg1"/>
                </a:solidFill>
                <a:latin typeface="微软雅黑" panose="020B0503020204020204" pitchFamily="34" charset="-122"/>
                <a:ea typeface="微软雅黑" panose="020B0503020204020204" pitchFamily="34" charset="-122"/>
              </a:rPr>
              <a:t>，</a:t>
            </a:r>
            <a:r>
              <a:rPr dirty="0" sz="1600" lang="zh-CN">
                <a:solidFill>
                  <a:schemeClr val="bg1"/>
                </a:solidFill>
                <a:latin typeface="微软雅黑" panose="020B0503020204020204" pitchFamily="34" charset="-122"/>
                <a:ea typeface="微软雅黑" panose="020B0503020204020204" pitchFamily="34" charset="-122"/>
              </a:rPr>
              <a:t>搜索</a:t>
            </a:r>
            <a:r>
              <a:rPr altLang="en-US" dirty="0" sz="1600" lang="zh-CN">
                <a:solidFill>
                  <a:schemeClr val="bg1"/>
                </a:solidFill>
                <a:latin typeface="微软雅黑" panose="020B0503020204020204" pitchFamily="34" charset="-122"/>
                <a:ea typeface="微软雅黑" panose="020B0503020204020204" pitchFamily="34" charset="-122"/>
              </a:rPr>
              <a:t>、测评、种草，亲切互动性强。</a:t>
            </a:r>
          </a:p>
        </p:txBody>
      </p:sp>
      <p:pic>
        <p:nvPicPr>
          <p:cNvPr id="2097170" name="图片 2"/>
          <p:cNvPicPr>
            <a:picLocks noChangeAspect="1"/>
          </p:cNvPicPr>
          <p:nvPr/>
        </p:nvPicPr>
        <p:blipFill>
          <a:blip xmlns:r="http://schemas.openxmlformats.org/officeDocument/2006/relationships" r:embed="rId3" cstate="email"/>
          <a:stretch>
            <a:fillRect/>
          </a:stretch>
        </p:blipFill>
        <p:spPr>
          <a:xfrm>
            <a:off x="528955" y="1638300"/>
            <a:ext cx="4464050" cy="3048635"/>
          </a:xfrm>
          <a:prstGeom prst="rect"/>
        </p:spPr>
      </p:pic>
    </p:spTree>
    <p:custDataLst>
      <p:tags r:id="rId4"/>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91" name=""/>
        <p:cNvGrpSpPr/>
        <p:nvPr/>
      </p:nvGrpSpPr>
      <p:grpSpPr>
        <a:xfrm>
          <a:off x="0" y="0"/>
          <a:ext cx="0" cy="0"/>
          <a:chOff x="0" y="0"/>
          <a:chExt cx="0" cy="0"/>
        </a:xfrm>
      </p:grpSpPr>
      <p:sp>
        <p:nvSpPr>
          <p:cNvPr id="1048705" name="文本框 99"/>
          <p:cNvSpPr txBox="1"/>
          <p:nvPr/>
        </p:nvSpPr>
        <p:spPr>
          <a:xfrm>
            <a:off x="1256665" y="2479675"/>
            <a:ext cx="9622790" cy="1844041"/>
          </a:xfrm>
          <a:prstGeom prst="rect"/>
          <a:noFill/>
          <a:ln w="9525">
            <a:noFill/>
          </a:ln>
        </p:spPr>
        <p:txBody>
          <a:bodyPr wrap="square">
            <a:spAutoFit/>
          </a:bodyPr>
          <a:p>
            <a:pPr indent="0">
              <a:lnSpc>
                <a:spcPct val="140000"/>
              </a:lnSpc>
            </a:pPr>
            <a:r>
              <a:rPr b="1" sz="2800" lang="zh-CN">
                <a:solidFill>
                  <a:srgbClr val="EDB159"/>
                </a:solidFill>
                <a:latin typeface="+mj-ea"/>
                <a:ea typeface="+mj-ea"/>
                <a:cs typeface="+mj-ea"/>
              </a:rPr>
              <a:t>线上线下，找到人群和品牌/产品调性相匹配的媒介合作，通过生产符合品牌/产品特性的优质内容，能够促成最大声势的营销转化。</a:t>
            </a:r>
            <a:endParaRPr altLang="en-US" b="1" sz="2800" lang="zh-CN">
              <a:solidFill>
                <a:srgbClr val="EDB159"/>
              </a:solidFill>
              <a:latin typeface="+mj-ea"/>
              <a:ea typeface="+mj-ea"/>
              <a:cs typeface="+mj-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92" name=""/>
        <p:cNvGrpSpPr/>
        <p:nvPr/>
      </p:nvGrpSpPr>
      <p:grpSpPr>
        <a:xfrm>
          <a:off x="0" y="0"/>
          <a:ext cx="0" cy="0"/>
          <a:chOff x="0" y="0"/>
          <a:chExt cx="0" cy="0"/>
        </a:xfrm>
      </p:grpSpPr>
      <p:sp>
        <p:nvSpPr>
          <p:cNvPr id="1048706" name="标题 1"/>
          <p:cNvSpPr>
            <a:spLocks noGrp="1"/>
          </p:cNvSpPr>
          <p:nvPr>
            <p:ph type="title"/>
          </p:nvPr>
        </p:nvSpPr>
        <p:spPr/>
        <p:txBody>
          <a:bodyPr/>
          <a:p>
            <a:r>
              <a:rPr altLang="en-US" dirty="0" lang="zh-CN">
                <a:solidFill>
                  <a:schemeClr val="tx1"/>
                </a:solidFill>
              </a:rPr>
              <a:t>推广目的</a:t>
            </a:r>
          </a:p>
        </p:txBody>
      </p:sp>
      <p:sp>
        <p:nvSpPr>
          <p:cNvPr id="1048707" name="文本框 99"/>
          <p:cNvSpPr txBox="1"/>
          <p:nvPr/>
        </p:nvSpPr>
        <p:spPr>
          <a:xfrm>
            <a:off x="6440805" y="1765300"/>
            <a:ext cx="5080000" cy="3469641"/>
          </a:xfrm>
          <a:prstGeom prst="rect"/>
          <a:noFill/>
          <a:ln w="9525">
            <a:noFill/>
          </a:ln>
        </p:spPr>
        <p:txBody>
          <a:bodyPr>
            <a:spAutoFit/>
          </a:bodyPr>
          <a:p>
            <a:pPr indent="0">
              <a:lnSpc>
                <a:spcPct val="120000"/>
              </a:lnSpc>
            </a:pPr>
            <a:r>
              <a:rPr b="0" sz="1400" lang="zh-CN">
                <a:latin typeface="微软雅黑" panose="020B0503020204020204" pitchFamily="34" charset="-122"/>
                <a:ea typeface="微软雅黑" panose="020B0503020204020204" pitchFamily="34" charset="-122"/>
                <a:cs typeface="微软雅黑" panose="020B0503020204020204" pitchFamily="34" charset="-122"/>
              </a:rPr>
              <a:t>作为行业颠覆者，不仅在产品上颠覆传统豆制食品，在营销上唐佰腐也颠覆了传统媒体覆盖模式。</a:t>
            </a:r>
            <a:endParaRPr b="0" sz="1400" lang="en-US">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20000"/>
              </a:lnSpc>
            </a:pPr>
            <a:r>
              <a:rPr b="0" sz="1400" lang="en-US">
                <a:latin typeface="微软雅黑" panose="020B0503020204020204" pitchFamily="34" charset="-122"/>
                <a:ea typeface="微软雅黑" panose="020B0503020204020204" pitchFamily="34" charset="-122"/>
                <a:cs typeface="微软雅黑" panose="020B0503020204020204" pitchFamily="34" charset="-122"/>
              </a:rPr>
              <a:t> </a:t>
            </a:r>
            <a:endParaRPr b="0" sz="1400" lang="zh-CN">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20000"/>
              </a:lnSpc>
            </a:pPr>
            <a:r>
              <a:rPr b="0" sz="1400" lang="zh-CN">
                <a:latin typeface="微软雅黑" panose="020B0503020204020204" pitchFamily="34" charset="-122"/>
                <a:ea typeface="微软雅黑" panose="020B0503020204020204" pitchFamily="34" charset="-122"/>
                <a:cs typeface="微软雅黑" panose="020B0503020204020204" pitchFamily="34" charset="-122"/>
              </a:rPr>
              <a:t>麻辣多拿是中国豆制食品行业新媒体营销的先行者，通过基于唐佰腐用户的研究，通过对搜索引擎的干预，将社区、微信、微博等社会化营销工具的娴熟运用，集结深度用户，制造特有社群，实现品牌的传播和产品的销售。</a:t>
            </a:r>
            <a:endParaRPr b="0" sz="1400" lang="en-US">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20000"/>
              </a:lnSpc>
            </a:pPr>
            <a:r>
              <a:rPr b="0" sz="1400" lang="en-US">
                <a:latin typeface="微软雅黑" panose="020B0503020204020204" pitchFamily="34" charset="-122"/>
                <a:ea typeface="微软雅黑" panose="020B0503020204020204" pitchFamily="34" charset="-122"/>
                <a:cs typeface="微软雅黑" panose="020B0503020204020204" pitchFamily="34" charset="-122"/>
              </a:rPr>
              <a:t> </a:t>
            </a:r>
            <a:endParaRPr b="0" sz="1400" lang="zh-CN">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20000"/>
              </a:lnSpc>
            </a:pPr>
            <a:r>
              <a:rPr b="0" sz="1400" lang="zh-CN">
                <a:latin typeface="微软雅黑" panose="020B0503020204020204" pitchFamily="34" charset="-122"/>
                <a:ea typeface="微软雅黑" panose="020B0503020204020204" pitchFamily="34" charset="-122"/>
                <a:cs typeface="微软雅黑" panose="020B0503020204020204" pitchFamily="34" charset="-122"/>
              </a:rPr>
              <a:t>与传统豆制食品的营销在于对渠道本身的营销不同，唐佰腐希望深度了解和理解其用户，关注用户的消费体验，继而实现其与用户的深度沟通，形成深度沉迷。</a:t>
            </a:r>
            <a:endParaRPr b="0" sz="1400" lang="en-US">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20000"/>
              </a:lnSpc>
            </a:pPr>
            <a:r>
              <a:rPr b="0" sz="1400" lang="en-US">
                <a:latin typeface="微软雅黑" panose="020B0503020204020204" pitchFamily="34" charset="-122"/>
                <a:ea typeface="微软雅黑" panose="020B0503020204020204" pitchFamily="34" charset="-122"/>
                <a:cs typeface="微软雅黑" panose="020B0503020204020204" pitchFamily="34" charset="-122"/>
              </a:rPr>
              <a:t> </a:t>
            </a:r>
            <a:endParaRPr b="0" sz="1400" lang="zh-CN">
              <a:latin typeface="微软雅黑" panose="020B0503020204020204" pitchFamily="34" charset="-122"/>
              <a:ea typeface="微软雅黑" panose="020B0503020204020204" pitchFamily="34" charset="-122"/>
              <a:cs typeface="微软雅黑" panose="020B0503020204020204" pitchFamily="34" charset="-122"/>
            </a:endParaRPr>
          </a:p>
          <a:p>
            <a:pPr indent="0">
              <a:lnSpc>
                <a:spcPct val="120000"/>
              </a:lnSpc>
            </a:pPr>
            <a:r>
              <a:rPr b="0" sz="1400" lang="zh-CN">
                <a:latin typeface="微软雅黑" panose="020B0503020204020204" pitchFamily="34" charset="-122"/>
                <a:ea typeface="微软雅黑" panose="020B0503020204020204" pitchFamily="34" charset="-122"/>
                <a:cs typeface="微软雅黑" panose="020B0503020204020204" pitchFamily="34" charset="-122"/>
              </a:rPr>
              <a:t>唐佰腐品牌背后无论是70后、80后、90后，甚至是00后，都能感受到对他的喜爱。</a:t>
            </a:r>
            <a:endParaRPr altLang="en-US" b="0" sz="1400" lang="zh-CN">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097171" name="图片 2"/>
          <p:cNvPicPr>
            <a:picLocks noChangeAspect="1"/>
          </p:cNvPicPr>
          <p:nvPr/>
        </p:nvPicPr>
        <p:blipFill>
          <a:blip xmlns:r="http://schemas.openxmlformats.org/officeDocument/2006/relationships" r:embed="rId1" cstate="email"/>
          <a:stretch>
            <a:fillRect/>
          </a:stretch>
        </p:blipFill>
        <p:spPr>
          <a:xfrm>
            <a:off x="462280" y="1851025"/>
            <a:ext cx="5685790" cy="3411855"/>
          </a:xfrm>
          <a:prstGeom prst="rect"/>
        </p:spPr>
      </p:pic>
    </p:spTree>
    <p:custDataLst>
      <p:tags r:id="rId2"/>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93" name=""/>
        <p:cNvGrpSpPr/>
        <p:nvPr/>
      </p:nvGrpSpPr>
      <p:grpSpPr>
        <a:xfrm>
          <a:off x="0" y="0"/>
          <a:ext cx="0" cy="0"/>
          <a:chOff x="0" y="0"/>
          <a:chExt cx="0" cy="0"/>
        </a:xfrm>
      </p:grpSpPr>
      <p:sp>
        <p:nvSpPr>
          <p:cNvPr id="1048708" name="标题 4"/>
          <p:cNvSpPr>
            <a:spLocks noGrp="1"/>
          </p:cNvSpPr>
          <p:nvPr>
            <p:ph type="title"/>
          </p:nvPr>
        </p:nvSpPr>
        <p:spPr>
          <a:xfrm>
            <a:off x="5119860" y="1998286"/>
            <a:ext cx="5110467" cy="1209455"/>
          </a:xfrm>
        </p:spPr>
        <p:txBody>
          <a:bodyPr>
            <a:normAutofit/>
          </a:bodyPr>
          <a:p>
            <a:r>
              <a:rPr altLang="en-US" dirty="0" sz="4800" lang="zh-CN">
                <a:latin typeface="+mn-lt"/>
                <a:ea typeface="+mn-ea"/>
                <a:cs typeface="+mn-ea"/>
                <a:sym typeface="+mn-lt"/>
              </a:rPr>
              <a:t>品牌推广</a:t>
            </a:r>
          </a:p>
        </p:txBody>
      </p:sp>
      <p:sp>
        <p:nvSpPr>
          <p:cNvPr id="1048709" name="文本框 8"/>
          <p:cNvSpPr txBox="1"/>
          <p:nvPr/>
        </p:nvSpPr>
        <p:spPr>
          <a:xfrm>
            <a:off x="3625851" y="2232416"/>
            <a:ext cx="1377949" cy="1196584"/>
          </a:xfrm>
          <a:prstGeom prst="rect"/>
          <a:noFill/>
          <a:ln w="117475">
            <a:noFill/>
          </a:ln>
        </p:spPr>
        <p:txBody>
          <a:bodyPr rtlCol="0" wrap="none">
            <a:prstTxWarp prst="textPlain"/>
            <a:spAutoFit/>
          </a:bodyPr>
          <a:p>
            <a:r>
              <a:rPr altLang="zh-CN" dirty="0" lang="en-US" spc="100">
                <a:solidFill>
                  <a:schemeClr val="accent1"/>
                </a:solidFill>
                <a:cs typeface="+mn-ea"/>
                <a:sym typeface="+mn-lt"/>
              </a:rPr>
              <a:t>/</a:t>
            </a:r>
            <a:r>
              <a:rPr altLang="zh-CN" dirty="0" sz="100" lang="en-US" spc="100">
                <a:solidFill>
                  <a:schemeClr val="accent1"/>
                </a:solidFill>
                <a:cs typeface="+mn-ea"/>
                <a:sym typeface="+mn-lt"/>
              </a:rPr>
              <a:t> </a:t>
            </a:r>
            <a:r>
              <a:rPr altLang="zh-CN" dirty="0" lang="en-US" spc="100">
                <a:solidFill>
                  <a:schemeClr val="accent1"/>
                </a:solidFill>
                <a:cs typeface="+mn-ea"/>
                <a:sym typeface="+mn-lt"/>
              </a:rPr>
              <a:t>04</a:t>
            </a:r>
            <a:endParaRPr altLang="en-US" dirty="0" lang="zh-CN" spc="100">
              <a:solidFill>
                <a:schemeClr val="accent1"/>
              </a:solidFill>
              <a:cs typeface="+mn-ea"/>
              <a:sym typeface="+mn-lt"/>
            </a:endParaRPr>
          </a:p>
        </p:txBody>
      </p:sp>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94" name=""/>
        <p:cNvGrpSpPr/>
        <p:nvPr/>
      </p:nvGrpSpPr>
      <p:grpSpPr>
        <a:xfrm>
          <a:off x="0" y="0"/>
          <a:ext cx="0" cy="0"/>
          <a:chOff x="0" y="0"/>
          <a:chExt cx="0" cy="0"/>
        </a:xfrm>
      </p:grpSpPr>
      <p:sp>
        <p:nvSpPr>
          <p:cNvPr id="1048710" name="标题 1"/>
          <p:cNvSpPr>
            <a:spLocks noGrp="1"/>
          </p:cNvSpPr>
          <p:nvPr>
            <p:ph type="title"/>
          </p:nvPr>
        </p:nvSpPr>
        <p:spPr/>
        <p:txBody>
          <a:bodyPr/>
          <a:p>
            <a:r>
              <a:rPr altLang="en-US" dirty="0" lang="zh-CN">
                <a:latin typeface="+mn-lt"/>
                <a:ea typeface="+mn-ea"/>
                <a:cs typeface="+mn-ea"/>
                <a:sym typeface="+mn-lt"/>
              </a:rPr>
              <a:t>品牌推广</a:t>
            </a:r>
          </a:p>
        </p:txBody>
      </p:sp>
      <p:sp>
        <p:nvSpPr>
          <p:cNvPr id="1048711" name="页脚占位符 2"/>
          <p:cNvSpPr>
            <a:spLocks noGrp="1"/>
          </p:cNvSpPr>
          <p:nvPr>
            <p:ph type="ftr" sz="quarter" idx="11"/>
          </p:nvPr>
        </p:nvSpPr>
        <p:spPr/>
        <p:txBody>
          <a:bodyPr/>
          <a:p>
            <a:r>
              <a:rPr altLang="zh-CN" lang="en-US">
                <a:cs typeface="+mn-ea"/>
                <a:sym typeface="+mn-lt"/>
              </a:rPr>
              <a:t>www.islide.cc</a:t>
            </a:r>
            <a:endParaRPr altLang="en-US" dirty="0" lang="zh-CN">
              <a:cs typeface="+mn-ea"/>
              <a:sym typeface="+mn-lt"/>
            </a:endParaRPr>
          </a:p>
        </p:txBody>
      </p:sp>
      <p:sp>
        <p:nvSpPr>
          <p:cNvPr id="1048712" name="灯片编号占位符 3"/>
          <p:cNvSpPr>
            <a:spLocks noGrp="1"/>
          </p:cNvSpPr>
          <p:nvPr>
            <p:ph type="sldNum" sz="quarter" idx="12"/>
          </p:nvPr>
        </p:nvSpPr>
        <p:spPr/>
        <p:txBody>
          <a:bodyPr/>
          <a:p>
            <a:fld id="{5DD3DB80-B894-403A-B48E-6FDC1A72010E}" type="slidenum">
              <a:rPr altLang="en-US" lang="zh-CN" smtClean="0">
                <a:cs typeface="+mn-ea"/>
                <a:sym typeface="+mn-lt"/>
              </a:rPr>
              <a:t>27</a:t>
            </a:fld>
            <a:endParaRPr altLang="en-US" lang="zh-CN">
              <a:cs typeface="+mn-ea"/>
              <a:sym typeface="+mn-lt"/>
            </a:endParaRPr>
          </a:p>
        </p:txBody>
      </p:sp>
      <p:sp>
        <p:nvSpPr>
          <p:cNvPr id="1048713" name="文本框 4"/>
          <p:cNvSpPr txBox="1"/>
          <p:nvPr/>
        </p:nvSpPr>
        <p:spPr>
          <a:xfrm>
            <a:off x="1010021" y="1806921"/>
            <a:ext cx="10170368" cy="3244158"/>
          </a:xfrm>
          <a:prstGeom prst="rect"/>
          <a:noFill/>
        </p:spPr>
        <p:txBody>
          <a:bodyPr rtlCol="0" wrap="square">
            <a:spAutoFit/>
          </a:bodyPr>
          <a:p>
            <a:pPr algn="ctr">
              <a:lnSpc>
                <a:spcPct val="150000"/>
              </a:lnSpc>
            </a:pPr>
            <a:r>
              <a:rPr altLang="en-US" dirty="0" sz="2800" lang="zh-CN">
                <a:solidFill>
                  <a:schemeClr val="accent2"/>
                </a:solidFill>
                <a:cs typeface="+mn-ea"/>
                <a:sym typeface="+mn-lt"/>
              </a:rPr>
              <a:t>在市场竞争逐渐激烈的情况下</a:t>
            </a:r>
            <a:endParaRPr altLang="zh-CN" dirty="0" sz="2800" lang="en-US">
              <a:solidFill>
                <a:schemeClr val="accent2"/>
              </a:solidFill>
              <a:cs typeface="+mn-ea"/>
              <a:sym typeface="+mn-lt"/>
            </a:endParaRPr>
          </a:p>
          <a:p>
            <a:pPr algn="ctr">
              <a:lnSpc>
                <a:spcPct val="150000"/>
              </a:lnSpc>
            </a:pPr>
            <a:r>
              <a:rPr altLang="en-US" dirty="0" sz="2800" lang="zh-CN">
                <a:solidFill>
                  <a:schemeClr val="accent2"/>
                </a:solidFill>
                <a:cs typeface="+mn-ea"/>
                <a:sym typeface="+mn-lt"/>
              </a:rPr>
              <a:t>唐佰腐作为新兴的品牌</a:t>
            </a:r>
            <a:endParaRPr altLang="zh-CN" dirty="0" sz="2800" lang="en-US">
              <a:solidFill>
                <a:schemeClr val="accent2"/>
              </a:solidFill>
              <a:cs typeface="+mn-ea"/>
              <a:sym typeface="+mn-lt"/>
            </a:endParaRPr>
          </a:p>
          <a:p>
            <a:pPr algn="ctr">
              <a:lnSpc>
                <a:spcPct val="150000"/>
              </a:lnSpc>
            </a:pPr>
            <a:r>
              <a:rPr altLang="en-US" dirty="0" sz="2800" lang="zh-CN">
                <a:solidFill>
                  <a:schemeClr val="accent2"/>
                </a:solidFill>
                <a:cs typeface="+mn-ea"/>
                <a:sym typeface="+mn-lt"/>
              </a:rPr>
              <a:t>如何快速建立品牌认知，吸引年轻消费者？</a:t>
            </a:r>
            <a:endParaRPr altLang="zh-CN" dirty="0" sz="2800" lang="en-US">
              <a:solidFill>
                <a:schemeClr val="accent2"/>
              </a:solidFill>
              <a:cs typeface="+mn-ea"/>
              <a:sym typeface="+mn-lt"/>
            </a:endParaRPr>
          </a:p>
          <a:p>
            <a:pPr algn="ctr">
              <a:lnSpc>
                <a:spcPct val="150000"/>
              </a:lnSpc>
            </a:pPr>
            <a:r>
              <a:rPr altLang="en-US" dirty="0" sz="2800" lang="zh-CN">
                <a:solidFill>
                  <a:schemeClr val="accent2"/>
                </a:solidFill>
                <a:cs typeface="+mn-ea"/>
                <a:sym typeface="+mn-lt"/>
              </a:rPr>
              <a:t>必须产品、渠道、营销三维一体</a:t>
            </a:r>
            <a:endParaRPr altLang="zh-CN" dirty="0" sz="2800" lang="en-US">
              <a:solidFill>
                <a:schemeClr val="accent2"/>
              </a:solidFill>
              <a:cs typeface="+mn-ea"/>
              <a:sym typeface="+mn-lt"/>
            </a:endParaRPr>
          </a:p>
          <a:p>
            <a:pPr algn="ctr">
              <a:lnSpc>
                <a:spcPct val="150000"/>
              </a:lnSpc>
            </a:pPr>
            <a:r>
              <a:rPr altLang="en-US" dirty="0" sz="2800" lang="zh-CN">
                <a:solidFill>
                  <a:schemeClr val="accent2"/>
                </a:solidFill>
                <a:cs typeface="+mn-ea"/>
                <a:sym typeface="+mn-lt"/>
              </a:rPr>
              <a:t>建立独特品牌价值体系！</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95" name=""/>
        <p:cNvGrpSpPr/>
        <p:nvPr/>
      </p:nvGrpSpPr>
      <p:grpSpPr>
        <a:xfrm>
          <a:off x="0" y="0"/>
          <a:ext cx="0" cy="0"/>
          <a:chOff x="0" y="0"/>
          <a:chExt cx="0" cy="0"/>
        </a:xfrm>
      </p:grpSpPr>
      <p:pic>
        <p:nvPicPr>
          <p:cNvPr id="2097172" name="图片 7"/>
          <p:cNvPicPr>
            <a:picLocks noChangeAspect="1"/>
          </p:cNvPicPr>
          <p:nvPr/>
        </p:nvPicPr>
        <p:blipFill>
          <a:blip xmlns:r="http://schemas.openxmlformats.org/officeDocument/2006/relationships" r:embed="rId1"/>
          <a:stretch>
            <a:fillRect/>
          </a:stretch>
        </p:blipFill>
        <p:spPr>
          <a:xfrm>
            <a:off x="-635" y="-28575"/>
            <a:ext cx="12243435" cy="6892290"/>
          </a:xfrm>
          <a:prstGeom prst="rect"/>
        </p:spPr>
      </p:pic>
      <p:sp>
        <p:nvSpPr>
          <p:cNvPr id="1048714" name="矩形 8"/>
          <p:cNvSpPr/>
          <p:nvPr/>
        </p:nvSpPr>
        <p:spPr>
          <a:xfrm>
            <a:off x="0" y="-28575"/>
            <a:ext cx="12244070" cy="6868160"/>
          </a:xfrm>
          <a:prstGeom prst="rect"/>
          <a:solidFill>
            <a:schemeClr val="tx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15" name="矩形 9"/>
          <p:cNvSpPr/>
          <p:nvPr/>
        </p:nvSpPr>
        <p:spPr>
          <a:xfrm>
            <a:off x="12040715" y="393614"/>
            <a:ext cx="148711" cy="485489"/>
          </a:xfrm>
          <a:prstGeom prst="rect"/>
          <a:solidFill>
            <a:srgbClr val="5A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sz="2400" lang="zh-CN">
              <a:solidFill>
                <a:srgbClr val="5A0000"/>
              </a:solidFill>
              <a:cs typeface="+mn-ea"/>
              <a:sym typeface="+mn-lt"/>
            </a:endParaRPr>
          </a:p>
        </p:txBody>
      </p:sp>
      <p:sp>
        <p:nvSpPr>
          <p:cNvPr id="1048716" name="矩形 10"/>
          <p:cNvSpPr/>
          <p:nvPr/>
        </p:nvSpPr>
        <p:spPr>
          <a:xfrm>
            <a:off x="703580" y="1218565"/>
            <a:ext cx="3913505" cy="5218430"/>
          </a:xfrm>
          <a:prstGeom prst="rect"/>
          <a:solidFill>
            <a:schemeClr val="accent2">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17" name="文本框 11"/>
          <p:cNvSpPr txBox="1"/>
          <p:nvPr/>
        </p:nvSpPr>
        <p:spPr>
          <a:xfrm>
            <a:off x="907415" y="1388745"/>
            <a:ext cx="3345815" cy="460375"/>
          </a:xfrm>
          <a:prstGeom prst="rect"/>
          <a:noFill/>
        </p:spPr>
        <p:txBody>
          <a:bodyPr rtlCol="0" wrap="square">
            <a:spAutoFit/>
          </a:bodyPr>
          <a:p>
            <a:pPr algn="ctr"/>
            <a:r>
              <a:rPr altLang="zh-CN" sz="2400" lang="zh-CN">
                <a:solidFill>
                  <a:schemeClr val="bg1"/>
                </a:solidFill>
                <a:cs typeface="+mn-ea"/>
                <a:sym typeface="+mn-lt"/>
              </a:rPr>
              <a:t>三只松鼠</a:t>
            </a:r>
          </a:p>
        </p:txBody>
      </p:sp>
      <p:sp>
        <p:nvSpPr>
          <p:cNvPr id="1048718" name="文本框 12"/>
          <p:cNvSpPr txBox="1"/>
          <p:nvPr/>
        </p:nvSpPr>
        <p:spPr>
          <a:xfrm>
            <a:off x="941070" y="1849120"/>
            <a:ext cx="3312160" cy="646331"/>
          </a:xfrm>
          <a:prstGeom prst="rect"/>
          <a:noFill/>
        </p:spPr>
        <p:txBody>
          <a:bodyPr rtlCol="0" wrap="square">
            <a:spAutoFit/>
          </a:bodyPr>
          <a:p>
            <a:pPr algn="ctr">
              <a:lnSpc>
                <a:spcPct val="100000"/>
              </a:lnSpc>
            </a:pPr>
            <a:r>
              <a:rPr altLang="en-US" b="1" dirty="0" lang="zh-CN">
                <a:solidFill>
                  <a:schemeClr val="accent1"/>
                </a:solidFill>
                <a:cs typeface="+mn-ea"/>
                <a:sym typeface="+mn-lt"/>
              </a:rPr>
              <a:t>互联网销量第一坚果品牌</a:t>
            </a:r>
          </a:p>
          <a:p>
            <a:pPr algn="ctr">
              <a:lnSpc>
                <a:spcPct val="100000"/>
              </a:lnSpc>
            </a:pPr>
            <a:r>
              <a:rPr altLang="en-US" b="1" dirty="0" lang="zh-CN">
                <a:solidFill>
                  <a:schemeClr val="accent1"/>
                </a:solidFill>
                <a:cs typeface="+mn-ea"/>
                <a:sym typeface="+mn-lt"/>
              </a:rPr>
              <a:t>打造坚果</a:t>
            </a:r>
            <a:r>
              <a:rPr altLang="zh-CN" b="1" dirty="0" lang="en-US">
                <a:solidFill>
                  <a:schemeClr val="accent1"/>
                </a:solidFill>
                <a:cs typeface="+mn-ea"/>
                <a:sym typeface="+mn-lt"/>
              </a:rPr>
              <a:t>=</a:t>
            </a:r>
            <a:r>
              <a:rPr altLang="en-US" b="1" dirty="0" lang="zh-CN">
                <a:solidFill>
                  <a:schemeClr val="accent1"/>
                </a:solidFill>
                <a:cs typeface="+mn-ea"/>
                <a:sym typeface="+mn-lt"/>
              </a:rPr>
              <a:t>三只松鼠的品牌联想</a:t>
            </a:r>
          </a:p>
        </p:txBody>
      </p:sp>
      <p:sp>
        <p:nvSpPr>
          <p:cNvPr id="1048719" name="文本框 13"/>
          <p:cNvSpPr txBox="1"/>
          <p:nvPr/>
        </p:nvSpPr>
        <p:spPr>
          <a:xfrm>
            <a:off x="842645" y="2489835"/>
            <a:ext cx="3634740" cy="3444240"/>
          </a:xfrm>
          <a:prstGeom prst="rect"/>
          <a:noFill/>
        </p:spPr>
        <p:txBody>
          <a:bodyPr rtlCol="0" wrap="square">
            <a:spAutoFit/>
          </a:bodyPr>
          <a:p>
            <a:pPr>
              <a:lnSpc>
                <a:spcPct val="150000"/>
              </a:lnSpc>
            </a:pPr>
            <a:r>
              <a:rPr altLang="en-US" b="1" dirty="0" sz="1400" lang="zh-CN">
                <a:solidFill>
                  <a:schemeClr val="accent1"/>
                </a:solidFill>
                <a:cs typeface="+mn-ea"/>
                <a:sym typeface="+mn-lt"/>
              </a:rPr>
              <a:t>品牌人格化：</a:t>
            </a:r>
            <a:r>
              <a:rPr altLang="en-US" dirty="0" sz="1400" lang="zh-CN">
                <a:solidFill>
                  <a:schemeClr val="bg1"/>
                </a:solidFill>
                <a:cs typeface="+mn-ea"/>
                <a:sym typeface="+mn-lt"/>
              </a:rPr>
              <a:t>赋予了品牌以人格化，以主人和宠物之间的关系，替代了传统的商家和消费者之间的关系。</a:t>
            </a:r>
          </a:p>
          <a:p>
            <a:pPr>
              <a:lnSpc>
                <a:spcPct val="150000"/>
              </a:lnSpc>
            </a:pPr>
            <a:r>
              <a:rPr altLang="en-US" b="1" dirty="0" sz="1400" lang="zh-CN">
                <a:solidFill>
                  <a:schemeClr val="accent1"/>
                </a:solidFill>
                <a:cs typeface="+mn-ea"/>
                <a:sym typeface="+mn-lt"/>
              </a:rPr>
              <a:t>融入服务情境：</a:t>
            </a:r>
            <a:r>
              <a:rPr altLang="en-US" dirty="0" sz="1400" lang="zh-CN">
                <a:solidFill>
                  <a:schemeClr val="bg1"/>
                </a:solidFill>
                <a:cs typeface="+mn-ea"/>
                <a:sym typeface="+mn-lt"/>
              </a:rPr>
              <a:t>将顾客变成主人，实现了极强的场景感和卷入感。</a:t>
            </a:r>
          </a:p>
          <a:p>
            <a:pPr>
              <a:lnSpc>
                <a:spcPct val="150000"/>
              </a:lnSpc>
            </a:pPr>
            <a:r>
              <a:rPr altLang="en-US" b="1" dirty="0" sz="1400" lang="zh-CN">
                <a:solidFill>
                  <a:schemeClr val="accent1"/>
                </a:solidFill>
                <a:cs typeface="+mn-ea"/>
                <a:sym typeface="+mn-lt"/>
              </a:rPr>
              <a:t>跨界打造超级IP：</a:t>
            </a:r>
            <a:r>
              <a:rPr altLang="en-US" dirty="0" sz="1400" lang="zh-CN">
                <a:solidFill>
                  <a:schemeClr val="bg1"/>
                </a:solidFill>
                <a:cs typeface="+mn-ea"/>
                <a:sym typeface="+mn-lt"/>
              </a:rPr>
              <a:t>复制口碑，与奥非动漫打造动漫、游戏实现跨界的融合，带动“三只松鼠”IP的不断升级。</a:t>
            </a:r>
          </a:p>
          <a:p>
            <a:pPr>
              <a:lnSpc>
                <a:spcPct val="150000"/>
              </a:lnSpc>
            </a:pPr>
            <a:r>
              <a:rPr altLang="en-US" b="1" dirty="0" sz="1400" lang="zh-CN">
                <a:solidFill>
                  <a:schemeClr val="accent1"/>
                </a:solidFill>
                <a:cs typeface="+mn-ea"/>
                <a:sym typeface="+mn-lt"/>
              </a:rPr>
              <a:t>售卖流行文化和人文关怀：</a:t>
            </a:r>
            <a:r>
              <a:rPr altLang="en-US" dirty="0" sz="1400" lang="zh-CN">
                <a:solidFill>
                  <a:schemeClr val="bg1"/>
                </a:solidFill>
                <a:cs typeface="+mn-ea"/>
                <a:sym typeface="+mn-lt"/>
              </a:rPr>
              <a:t>成立松鼠萌工场动漫文化公司，创作出互联网动画片、动漫集、儿童图书，链接消费群体。</a:t>
            </a:r>
          </a:p>
        </p:txBody>
      </p:sp>
      <p:sp>
        <p:nvSpPr>
          <p:cNvPr id="1048720" name="标题 1"/>
          <p:cNvSpPr>
            <a:spLocks noGrp="1"/>
          </p:cNvSpPr>
          <p:nvPr>
            <p:ph type="title"/>
          </p:nvPr>
        </p:nvSpPr>
        <p:spPr>
          <a:xfrm>
            <a:off x="589529" y="0"/>
            <a:ext cx="10850563" cy="1028699"/>
          </a:xfrm>
        </p:spPr>
        <p:txBody>
          <a:bodyPr/>
          <a:p>
            <a:r>
              <a:rPr altLang="en-US" dirty="0" lang="zh-CN">
                <a:solidFill>
                  <a:schemeClr val="bg1"/>
                </a:solidFill>
                <a:latin typeface="+mn-lt"/>
                <a:ea typeface="+mn-ea"/>
                <a:cs typeface="+mn-ea"/>
                <a:sym typeface="+mn-lt"/>
              </a:rPr>
              <a:t>产品视觉</a:t>
            </a:r>
            <a:r>
              <a:rPr altLang="zh-CN" dirty="0" lang="en-US">
                <a:solidFill>
                  <a:schemeClr val="bg1"/>
                </a:solidFill>
                <a:latin typeface="+mn-lt"/>
                <a:ea typeface="+mn-ea"/>
                <a:cs typeface="+mn-ea"/>
                <a:sym typeface="+mn-lt"/>
              </a:rPr>
              <a:t>IP</a:t>
            </a:r>
            <a:r>
              <a:rPr altLang="en-US" dirty="0" lang="zh-CN">
                <a:solidFill>
                  <a:schemeClr val="bg1"/>
                </a:solidFill>
                <a:latin typeface="+mn-lt"/>
                <a:ea typeface="+mn-ea"/>
                <a:cs typeface="+mn-ea"/>
                <a:sym typeface="+mn-lt"/>
              </a:rPr>
              <a:t>案例</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97" name=""/>
        <p:cNvGrpSpPr/>
        <p:nvPr/>
      </p:nvGrpSpPr>
      <p:grpSpPr>
        <a:xfrm>
          <a:off x="0" y="0"/>
          <a:ext cx="0" cy="0"/>
          <a:chOff x="0" y="0"/>
          <a:chExt cx="0" cy="0"/>
        </a:xfrm>
      </p:grpSpPr>
      <p:pic>
        <p:nvPicPr>
          <p:cNvPr id="2097173" name="图片 15"/>
          <p:cNvPicPr>
            <a:picLocks/>
          </p:cNvPicPr>
          <p:nvPr/>
        </p:nvPicPr>
        <p:blipFill>
          <a:blip xmlns:r="http://schemas.openxmlformats.org/officeDocument/2006/relationships" r:embed="rId1"/>
          <a:stretch>
            <a:fillRect/>
          </a:stretch>
        </p:blipFill>
        <p:spPr>
          <a:xfrm>
            <a:off x="-635" y="-28575"/>
            <a:ext cx="12243435" cy="6915150"/>
          </a:xfrm>
          <a:prstGeom prst="rect"/>
        </p:spPr>
      </p:pic>
      <p:sp>
        <p:nvSpPr>
          <p:cNvPr id="1048726" name="矩形 5"/>
          <p:cNvSpPr/>
          <p:nvPr/>
        </p:nvSpPr>
        <p:spPr>
          <a:xfrm>
            <a:off x="-26035" y="-28575"/>
            <a:ext cx="12244070" cy="6915150"/>
          </a:xfrm>
          <a:prstGeom prst="rect"/>
          <a:solidFill>
            <a:schemeClr val="tx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27" name="矩形 8"/>
          <p:cNvSpPr/>
          <p:nvPr/>
        </p:nvSpPr>
        <p:spPr>
          <a:xfrm>
            <a:off x="12040715" y="393614"/>
            <a:ext cx="148711" cy="485489"/>
          </a:xfrm>
          <a:prstGeom prst="rect"/>
          <a:solidFill>
            <a:srgbClr val="5A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sz="2400" lang="zh-CN">
              <a:solidFill>
                <a:srgbClr val="5A0000"/>
              </a:solidFill>
              <a:cs typeface="+mn-ea"/>
              <a:sym typeface="+mn-lt"/>
            </a:endParaRPr>
          </a:p>
        </p:txBody>
      </p:sp>
      <p:sp>
        <p:nvSpPr>
          <p:cNvPr id="1048728" name="矩形 7"/>
          <p:cNvSpPr/>
          <p:nvPr/>
        </p:nvSpPr>
        <p:spPr>
          <a:xfrm>
            <a:off x="703580" y="1218565"/>
            <a:ext cx="3913505" cy="5218430"/>
          </a:xfrm>
          <a:prstGeom prst="rect"/>
          <a:solidFill>
            <a:schemeClr val="accent2">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29" name="文本框 9"/>
          <p:cNvSpPr txBox="1"/>
          <p:nvPr/>
        </p:nvSpPr>
        <p:spPr>
          <a:xfrm>
            <a:off x="907415" y="1388745"/>
            <a:ext cx="3345815" cy="460375"/>
          </a:xfrm>
          <a:prstGeom prst="rect"/>
          <a:noFill/>
        </p:spPr>
        <p:txBody>
          <a:bodyPr rtlCol="0" wrap="square">
            <a:spAutoFit/>
          </a:bodyPr>
          <a:p>
            <a:pPr algn="ctr"/>
            <a:r>
              <a:rPr altLang="zh-CN" sz="2400" lang="zh-CN">
                <a:solidFill>
                  <a:schemeClr val="bg1"/>
                </a:solidFill>
                <a:cs typeface="+mn-ea"/>
                <a:sym typeface="+mn-lt"/>
              </a:rPr>
              <a:t>七喜小子</a:t>
            </a:r>
          </a:p>
        </p:txBody>
      </p:sp>
      <p:sp>
        <p:nvSpPr>
          <p:cNvPr id="1048730" name="文本框 11"/>
          <p:cNvSpPr txBox="1"/>
          <p:nvPr/>
        </p:nvSpPr>
        <p:spPr>
          <a:xfrm>
            <a:off x="924560" y="1849120"/>
            <a:ext cx="3312160" cy="645160"/>
          </a:xfrm>
          <a:prstGeom prst="rect"/>
          <a:noFill/>
        </p:spPr>
        <p:txBody>
          <a:bodyPr rtlCol="0" wrap="square">
            <a:spAutoFit/>
          </a:bodyPr>
          <a:p>
            <a:pPr algn="ctr"/>
            <a:r>
              <a:rPr altLang="en-US" b="1" dirty="0" lang="zh-CN">
                <a:solidFill>
                  <a:schemeClr val="accent1"/>
                </a:solidFill>
                <a:cs typeface="+mn-ea"/>
                <a:sym typeface="+mn-lt"/>
              </a:rPr>
              <a:t>个性</a:t>
            </a:r>
            <a:r>
              <a:rPr altLang="zh-CN" b="1" dirty="0" lang="en-US">
                <a:solidFill>
                  <a:schemeClr val="accent1"/>
                </a:solidFill>
                <a:cs typeface="+mn-ea"/>
                <a:sym typeface="+mn-lt"/>
              </a:rPr>
              <a:t>IP</a:t>
            </a:r>
            <a:r>
              <a:rPr altLang="en-US" b="1" dirty="0" lang="zh-CN">
                <a:solidFill>
                  <a:schemeClr val="accent1"/>
                </a:solidFill>
                <a:cs typeface="+mn-ea"/>
                <a:sym typeface="+mn-lt"/>
              </a:rPr>
              <a:t>形象</a:t>
            </a:r>
          </a:p>
          <a:p>
            <a:pPr algn="ctr"/>
            <a:r>
              <a:rPr altLang="en-US" b="1" dirty="0" lang="zh-CN">
                <a:solidFill>
                  <a:schemeClr val="accent1"/>
                </a:solidFill>
                <a:cs typeface="+mn-ea"/>
                <a:sym typeface="+mn-lt"/>
              </a:rPr>
              <a:t>成为八十年代时尚代名词</a:t>
            </a:r>
          </a:p>
        </p:txBody>
      </p:sp>
      <p:sp>
        <p:nvSpPr>
          <p:cNvPr id="1048731" name="文本框 12"/>
          <p:cNvSpPr txBox="1"/>
          <p:nvPr/>
        </p:nvSpPr>
        <p:spPr>
          <a:xfrm>
            <a:off x="842645" y="2646045"/>
            <a:ext cx="3634740" cy="3139441"/>
          </a:xfrm>
          <a:prstGeom prst="rect"/>
          <a:noFill/>
        </p:spPr>
        <p:txBody>
          <a:bodyPr rtlCol="0" wrap="square">
            <a:spAutoFit/>
          </a:bodyPr>
          <a:p>
            <a:pPr>
              <a:lnSpc>
                <a:spcPct val="150000"/>
              </a:lnSpc>
            </a:pPr>
            <a:r>
              <a:rPr altLang="en-US" b="1" dirty="0" sz="1400" lang="zh-CN">
                <a:solidFill>
                  <a:schemeClr val="accent1"/>
                </a:solidFill>
                <a:cs typeface="+mn-ea"/>
                <a:sym typeface="+mn-lt"/>
              </a:rPr>
              <a:t>品牌人格化：</a:t>
            </a:r>
            <a:r>
              <a:rPr altLang="en-US" dirty="0" sz="1400" lang="zh-CN">
                <a:solidFill>
                  <a:schemeClr val="bg1"/>
                </a:solidFill>
                <a:cs typeface="+mn-ea"/>
                <a:sym typeface="+mn-lt"/>
              </a:rPr>
              <a:t>七喜小子夸张的动作设计体现品牌活力、张扬的年轻态度，酷文化成为流行风向标，带动品牌声量与销量提升。</a:t>
            </a:r>
          </a:p>
          <a:p>
            <a:pPr>
              <a:lnSpc>
                <a:spcPct val="150000"/>
              </a:lnSpc>
            </a:pPr>
            <a:r>
              <a:rPr altLang="en-US" b="1" dirty="0" sz="1400" lang="zh-CN">
                <a:solidFill>
                  <a:schemeClr val="accent1"/>
                </a:solidFill>
                <a:cs typeface="+mn-ea"/>
                <a:sym typeface="+mn-lt"/>
              </a:rPr>
              <a:t>打通传播渠道：</a:t>
            </a:r>
            <a:r>
              <a:rPr altLang="en-US" dirty="0" sz="1400" lang="zh-CN">
                <a:solidFill>
                  <a:schemeClr val="bg1"/>
                </a:solidFill>
                <a:cs typeface="+mn-ea"/>
                <a:sym typeface="+mn-lt"/>
              </a:rPr>
              <a:t>七喜小子作为七喜虚拟代言人，一体化打通品牌平面海报、</a:t>
            </a:r>
            <a:r>
              <a:rPr altLang="zh-CN" dirty="0" sz="1400" lang="en-US">
                <a:solidFill>
                  <a:schemeClr val="bg1"/>
                </a:solidFill>
                <a:cs typeface="+mn-ea"/>
                <a:sym typeface="+mn-lt"/>
              </a:rPr>
              <a:t>TVC</a:t>
            </a:r>
            <a:r>
              <a:rPr altLang="en-US" dirty="0" sz="1400" lang="zh-CN">
                <a:solidFill>
                  <a:schemeClr val="bg1"/>
                </a:solidFill>
                <a:cs typeface="+mn-ea"/>
                <a:sym typeface="+mn-lt"/>
              </a:rPr>
              <a:t>、新媒体等传播渠道，承载品牌内涵，成为独特的视觉符号。</a:t>
            </a:r>
          </a:p>
          <a:p>
            <a:pPr>
              <a:lnSpc>
                <a:spcPct val="150000"/>
              </a:lnSpc>
            </a:pPr>
            <a:r>
              <a:rPr altLang="en-US" b="1" dirty="0" sz="1400" lang="zh-CN">
                <a:solidFill>
                  <a:schemeClr val="accent1"/>
                </a:solidFill>
                <a:cs typeface="+mn-ea"/>
                <a:sym typeface="+mn-lt"/>
              </a:rPr>
              <a:t>打造超级IP：</a:t>
            </a:r>
            <a:r>
              <a:rPr altLang="en-US" dirty="0" sz="1400" lang="zh-CN">
                <a:solidFill>
                  <a:schemeClr val="bg1"/>
                </a:solidFill>
                <a:cs typeface="+mn-ea"/>
                <a:sym typeface="+mn-lt"/>
              </a:rPr>
              <a:t>基于七喜小子</a:t>
            </a:r>
            <a:r>
              <a:rPr altLang="zh-CN" dirty="0" sz="1400" lang="en-US">
                <a:solidFill>
                  <a:schemeClr val="bg1"/>
                </a:solidFill>
                <a:cs typeface="+mn-ea"/>
                <a:sym typeface="+mn-lt"/>
              </a:rPr>
              <a:t>IP</a:t>
            </a:r>
            <a:r>
              <a:rPr altLang="en-US" dirty="0" sz="1400" lang="zh-CN">
                <a:solidFill>
                  <a:schemeClr val="bg1"/>
                </a:solidFill>
                <a:cs typeface="+mn-ea"/>
                <a:sym typeface="+mn-lt"/>
              </a:rPr>
              <a:t>形象，开发游戏、动漫、公仔等价值延伸，入侵消费者日常生活场景，巩固企业与人的链接。</a:t>
            </a:r>
            <a:endParaRPr altLang="zh-CN" dirty="0" sz="1400" lang="en-US">
              <a:solidFill>
                <a:schemeClr val="bg1"/>
              </a:solidFill>
              <a:cs typeface="+mn-ea"/>
              <a:sym typeface="+mn-lt"/>
            </a:endParaRPr>
          </a:p>
        </p:txBody>
      </p:sp>
      <p:sp>
        <p:nvSpPr>
          <p:cNvPr id="1048732" name="标题 1"/>
          <p:cNvSpPr txBox="1"/>
          <p:nvPr/>
        </p:nvSpPr>
        <p:spPr>
          <a:xfrm>
            <a:off x="594759" y="-28575"/>
            <a:ext cx="10850563" cy="1028699"/>
          </a:xfrm>
          <a:prstGeom prst="rect"/>
        </p:spPr>
        <p:txBody>
          <a:bodyPr anchor="b" bIns="45720" lIns="91440" rIns="91440" rtlCol="0" tIns="45720" vert="horz">
            <a:normAutofit/>
          </a:bodyPr>
          <a:lstStyle>
            <a:lvl1pPr algn="ctr" defTabSz="914400" eaLnBrk="1" hangingPunct="1" latinLnBrk="0" rtl="0">
              <a:lnSpc>
                <a:spcPct val="90000"/>
              </a:lnSpc>
              <a:spcBef>
                <a:spcPct val="0"/>
              </a:spcBef>
              <a:buNone/>
              <a:defRPr b="1" sz="6000" kern="1200">
                <a:solidFill>
                  <a:schemeClr val="tx1"/>
                </a:solidFill>
                <a:latin typeface="+mj-lt"/>
                <a:ea typeface="+mj-ea"/>
                <a:cs typeface="+mj-cs"/>
              </a:defRPr>
            </a:lvl1pPr>
          </a:lstStyle>
          <a:p>
            <a:pPr algn="l"/>
            <a:r>
              <a:rPr altLang="en-US" dirty="0" sz="2800" lang="zh-CN">
                <a:solidFill>
                  <a:schemeClr val="bg1"/>
                </a:solidFill>
                <a:latin typeface="+mn-lt"/>
                <a:ea typeface="+mn-ea"/>
                <a:cs typeface="+mn-ea"/>
                <a:sym typeface="+mn-lt"/>
              </a:rPr>
              <a:t>产品视觉</a:t>
            </a:r>
            <a:r>
              <a:rPr altLang="zh-CN" dirty="0" sz="2800" lang="en-US">
                <a:solidFill>
                  <a:schemeClr val="bg1"/>
                </a:solidFill>
                <a:latin typeface="+mn-lt"/>
                <a:ea typeface="+mn-ea"/>
                <a:cs typeface="+mn-ea"/>
                <a:sym typeface="+mn-lt"/>
              </a:rPr>
              <a:t>IP</a:t>
            </a:r>
            <a:r>
              <a:rPr altLang="en-US" dirty="0" sz="2800" lang="zh-CN">
                <a:solidFill>
                  <a:schemeClr val="bg1"/>
                </a:solidFill>
                <a:latin typeface="+mn-lt"/>
                <a:ea typeface="+mn-ea"/>
                <a:cs typeface="+mn-ea"/>
                <a:sym typeface="+mn-lt"/>
              </a:rPr>
              <a:t>案例</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65" name=""/>
        <p:cNvGrpSpPr/>
        <p:nvPr/>
      </p:nvGrpSpPr>
      <p:grpSpPr>
        <a:xfrm>
          <a:off x="0" y="0"/>
          <a:ext cx="0" cy="0"/>
          <a:chOff x="0" y="0"/>
          <a:chExt cx="0" cy="0"/>
        </a:xfrm>
      </p:grpSpPr>
      <p:sp>
        <p:nvSpPr>
          <p:cNvPr id="1048604" name="标题 4"/>
          <p:cNvSpPr>
            <a:spLocks noGrp="1"/>
          </p:cNvSpPr>
          <p:nvPr>
            <p:ph type="title"/>
          </p:nvPr>
        </p:nvSpPr>
        <p:spPr>
          <a:xfrm>
            <a:off x="5119860" y="1998286"/>
            <a:ext cx="5110467" cy="1209455"/>
          </a:xfrm>
        </p:spPr>
        <p:txBody>
          <a:bodyPr>
            <a:normAutofit/>
          </a:bodyPr>
          <a:p>
            <a:r>
              <a:rPr altLang="en-US" dirty="0" sz="4800" lang="zh-CN">
                <a:latin typeface="+mn-lt"/>
                <a:ea typeface="+mn-ea"/>
                <a:cs typeface="+mn-ea"/>
                <a:sym typeface="+mn-lt"/>
              </a:rPr>
              <a:t>项目分析</a:t>
            </a:r>
          </a:p>
        </p:txBody>
      </p:sp>
      <p:sp>
        <p:nvSpPr>
          <p:cNvPr id="1048605" name="文本框 8"/>
          <p:cNvSpPr txBox="1"/>
          <p:nvPr/>
        </p:nvSpPr>
        <p:spPr>
          <a:xfrm>
            <a:off x="3625851" y="2232416"/>
            <a:ext cx="1377949" cy="1196584"/>
          </a:xfrm>
          <a:prstGeom prst="rect"/>
          <a:noFill/>
          <a:ln w="117475">
            <a:noFill/>
          </a:ln>
        </p:spPr>
        <p:txBody>
          <a:bodyPr rtlCol="0" wrap="none">
            <a:prstTxWarp prst="textPlain"/>
            <a:spAutoFit/>
          </a:bodyPr>
          <a:p>
            <a:r>
              <a:rPr altLang="zh-CN" dirty="0" lang="en-US" spc="100">
                <a:solidFill>
                  <a:schemeClr val="accent1"/>
                </a:solidFill>
                <a:cs typeface="+mn-ea"/>
                <a:sym typeface="+mn-lt"/>
              </a:rPr>
              <a:t>/</a:t>
            </a:r>
            <a:r>
              <a:rPr altLang="zh-CN" dirty="0" sz="100" lang="en-US" spc="100">
                <a:solidFill>
                  <a:schemeClr val="accent1"/>
                </a:solidFill>
                <a:cs typeface="+mn-ea"/>
                <a:sym typeface="+mn-lt"/>
              </a:rPr>
              <a:t> </a:t>
            </a:r>
            <a:r>
              <a:rPr altLang="zh-CN" dirty="0" lang="en-US" spc="100">
                <a:solidFill>
                  <a:schemeClr val="accent1"/>
                </a:solidFill>
                <a:cs typeface="+mn-ea"/>
                <a:sym typeface="+mn-lt"/>
              </a:rPr>
              <a:t>01</a:t>
            </a:r>
            <a:endParaRPr altLang="en-US" dirty="0" lang="zh-CN" spc="100">
              <a:solidFill>
                <a:schemeClr val="accent1"/>
              </a:solidFill>
              <a:cs typeface="+mn-ea"/>
              <a:sym typeface="+mn-lt"/>
            </a:endParaRPr>
          </a:p>
        </p:txBody>
      </p:sp>
    </p:spTree>
    <p:custDataLst>
      <p:tags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98" name=""/>
        <p:cNvGrpSpPr/>
        <p:nvPr/>
      </p:nvGrpSpPr>
      <p:grpSpPr>
        <a:xfrm>
          <a:off x="0" y="0"/>
          <a:ext cx="0" cy="0"/>
          <a:chOff x="0" y="0"/>
          <a:chExt cx="0" cy="0"/>
        </a:xfrm>
      </p:grpSpPr>
      <p:pic>
        <p:nvPicPr>
          <p:cNvPr id="2097174" name="图片 1"/>
          <p:cNvPicPr>
            <a:picLocks noChangeAspect="1"/>
          </p:cNvPicPr>
          <p:nvPr/>
        </p:nvPicPr>
        <p:blipFill>
          <a:blip xmlns:r="http://schemas.openxmlformats.org/officeDocument/2006/relationships" r:embed="rId1"/>
          <a:stretch>
            <a:fillRect/>
          </a:stretch>
        </p:blipFill>
        <p:spPr>
          <a:xfrm>
            <a:off x="-635" y="-28575"/>
            <a:ext cx="12275820" cy="6914515"/>
          </a:xfrm>
          <a:prstGeom prst="rect"/>
        </p:spPr>
      </p:pic>
      <p:sp>
        <p:nvSpPr>
          <p:cNvPr id="1048733" name="矩形 5"/>
          <p:cNvSpPr/>
          <p:nvPr/>
        </p:nvSpPr>
        <p:spPr>
          <a:xfrm>
            <a:off x="-635" y="-28575"/>
            <a:ext cx="12244070" cy="6915150"/>
          </a:xfrm>
          <a:prstGeom prst="rect"/>
          <a:solidFill>
            <a:schemeClr val="tx1">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34" name="矩形 8"/>
          <p:cNvSpPr/>
          <p:nvPr/>
        </p:nvSpPr>
        <p:spPr>
          <a:xfrm>
            <a:off x="12040715" y="393614"/>
            <a:ext cx="148711" cy="485489"/>
          </a:xfrm>
          <a:prstGeom prst="rect"/>
          <a:solidFill>
            <a:srgbClr val="5A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sz="2400" lang="zh-CN">
              <a:solidFill>
                <a:srgbClr val="5A0000"/>
              </a:solidFill>
              <a:cs typeface="+mn-ea"/>
              <a:sym typeface="+mn-lt"/>
            </a:endParaRPr>
          </a:p>
        </p:txBody>
      </p:sp>
      <p:sp>
        <p:nvSpPr>
          <p:cNvPr id="1048735" name="矩形 7"/>
          <p:cNvSpPr/>
          <p:nvPr/>
        </p:nvSpPr>
        <p:spPr>
          <a:xfrm>
            <a:off x="703580" y="1218565"/>
            <a:ext cx="3913505" cy="5218430"/>
          </a:xfrm>
          <a:prstGeom prst="rect"/>
          <a:solidFill>
            <a:schemeClr val="accent2">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lang="zh-CN">
              <a:cs typeface="+mn-ea"/>
              <a:sym typeface="+mn-lt"/>
            </a:endParaRPr>
          </a:p>
        </p:txBody>
      </p:sp>
      <p:sp>
        <p:nvSpPr>
          <p:cNvPr id="1048736" name="文本框 9"/>
          <p:cNvSpPr txBox="1"/>
          <p:nvPr/>
        </p:nvSpPr>
        <p:spPr>
          <a:xfrm>
            <a:off x="907415" y="1388745"/>
            <a:ext cx="3345815" cy="460375"/>
          </a:xfrm>
          <a:prstGeom prst="rect"/>
          <a:noFill/>
        </p:spPr>
        <p:txBody>
          <a:bodyPr rtlCol="0" wrap="square">
            <a:spAutoFit/>
          </a:bodyPr>
          <a:p>
            <a:pPr algn="ctr"/>
            <a:r>
              <a:rPr altLang="zh-CN" sz="2400" lang="zh-CN">
                <a:solidFill>
                  <a:schemeClr val="bg1"/>
                </a:solidFill>
                <a:cs typeface="+mn-ea"/>
                <a:sym typeface="+mn-lt"/>
              </a:rPr>
              <a:t>熊本熊</a:t>
            </a:r>
          </a:p>
        </p:txBody>
      </p:sp>
      <p:sp>
        <p:nvSpPr>
          <p:cNvPr id="1048737" name="文本框 11"/>
          <p:cNvSpPr txBox="1"/>
          <p:nvPr/>
        </p:nvSpPr>
        <p:spPr>
          <a:xfrm>
            <a:off x="924560" y="1849120"/>
            <a:ext cx="3312160" cy="645160"/>
          </a:xfrm>
          <a:prstGeom prst="rect"/>
          <a:noFill/>
        </p:spPr>
        <p:txBody>
          <a:bodyPr rtlCol="0" wrap="square">
            <a:spAutoFit/>
          </a:bodyPr>
          <a:p>
            <a:pPr algn="ctr"/>
            <a:r>
              <a:rPr altLang="en-US" b="1" dirty="0" lang="zh-CN">
                <a:solidFill>
                  <a:schemeClr val="accent1"/>
                </a:solidFill>
                <a:cs typeface="+mn-ea"/>
                <a:sym typeface="+mn-lt"/>
              </a:rPr>
              <a:t>认知度全日本第一</a:t>
            </a:r>
          </a:p>
          <a:p>
            <a:pPr algn="ctr"/>
            <a:r>
              <a:rPr altLang="en-US" b="1" dirty="0" lang="zh-CN">
                <a:solidFill>
                  <a:schemeClr val="accent1"/>
                </a:solidFill>
                <a:cs typeface="+mn-ea"/>
                <a:sym typeface="+mn-lt"/>
              </a:rPr>
              <a:t>两年带来熊本县</a:t>
            </a:r>
            <a:r>
              <a:rPr altLang="zh-CN" b="1" dirty="0" lang="en-US">
                <a:solidFill>
                  <a:schemeClr val="accent1"/>
                </a:solidFill>
                <a:cs typeface="+mn-ea"/>
                <a:sym typeface="+mn-lt"/>
              </a:rPr>
              <a:t>76</a:t>
            </a:r>
            <a:r>
              <a:rPr altLang="en-US" b="1" dirty="0" lang="zh-CN">
                <a:solidFill>
                  <a:schemeClr val="accent1"/>
                </a:solidFill>
                <a:cs typeface="+mn-ea"/>
                <a:sym typeface="+mn-lt"/>
              </a:rPr>
              <a:t>亿经济收益</a:t>
            </a:r>
          </a:p>
        </p:txBody>
      </p:sp>
      <p:sp>
        <p:nvSpPr>
          <p:cNvPr id="1048738" name="文本框 12"/>
          <p:cNvSpPr txBox="1"/>
          <p:nvPr/>
        </p:nvSpPr>
        <p:spPr>
          <a:xfrm>
            <a:off x="842645" y="2494280"/>
            <a:ext cx="3634740" cy="3749040"/>
          </a:xfrm>
          <a:prstGeom prst="rect"/>
          <a:noFill/>
        </p:spPr>
        <p:txBody>
          <a:bodyPr rtlCol="0" wrap="square">
            <a:spAutoFit/>
          </a:bodyPr>
          <a:p>
            <a:pPr>
              <a:lnSpc>
                <a:spcPct val="150000"/>
              </a:lnSpc>
            </a:pPr>
            <a:r>
              <a:rPr altLang="en-US" b="1" dirty="0" sz="1400" lang="zh-CN">
                <a:solidFill>
                  <a:schemeClr val="accent1"/>
                </a:solidFill>
                <a:cs typeface="+mn-ea"/>
                <a:sym typeface="+mn-lt"/>
              </a:rPr>
              <a:t>形象高度结合品牌：</a:t>
            </a:r>
            <a:r>
              <a:rPr altLang="en-US" dirty="0" sz="1400" lang="zh-CN">
                <a:solidFill>
                  <a:schemeClr val="bg1"/>
                </a:solidFill>
                <a:cs typeface="+mn-ea"/>
                <a:sym typeface="+mn-lt"/>
              </a:rPr>
              <a:t>结合了熊本城的黑色以及萌系造型常见、又能代表熊本“火之城”的腮红，带来显著的</a:t>
            </a:r>
            <a:r>
              <a:rPr altLang="zh-CN" dirty="0" sz="1400" lang="en-US">
                <a:solidFill>
                  <a:schemeClr val="bg1"/>
                </a:solidFill>
                <a:cs typeface="+mn-ea"/>
                <a:sym typeface="+mn-lt"/>
              </a:rPr>
              <a:t>“</a:t>
            </a:r>
            <a:r>
              <a:rPr altLang="en-US" dirty="0" sz="1400" lang="zh-CN">
                <a:solidFill>
                  <a:schemeClr val="bg1"/>
                </a:solidFill>
                <a:cs typeface="+mn-ea"/>
                <a:sym typeface="+mn-lt"/>
              </a:rPr>
              <a:t>娃娃脸效应</a:t>
            </a:r>
            <a:r>
              <a:rPr altLang="zh-CN" dirty="0" sz="1400" lang="en-US">
                <a:solidFill>
                  <a:schemeClr val="bg1"/>
                </a:solidFill>
                <a:cs typeface="+mn-ea"/>
                <a:sym typeface="+mn-lt"/>
              </a:rPr>
              <a:t>”</a:t>
            </a:r>
            <a:r>
              <a:rPr altLang="en-US" dirty="0" sz="1400" lang="zh-CN">
                <a:solidFill>
                  <a:schemeClr val="bg1"/>
                </a:solidFill>
                <a:cs typeface="+mn-ea"/>
                <a:sym typeface="+mn-lt"/>
              </a:rPr>
              <a:t>，令人亲切感与安全感。</a:t>
            </a:r>
          </a:p>
          <a:p>
            <a:pPr>
              <a:lnSpc>
                <a:spcPct val="150000"/>
              </a:lnSpc>
            </a:pPr>
            <a:r>
              <a:rPr altLang="en-US" b="1" dirty="0" sz="1400" lang="zh-CN">
                <a:solidFill>
                  <a:schemeClr val="accent1"/>
                </a:solidFill>
                <a:cs typeface="+mn-ea"/>
                <a:sym typeface="+mn-lt"/>
              </a:rPr>
              <a:t>高度拟人化：</a:t>
            </a:r>
            <a:r>
              <a:rPr dirty="0" sz="1400" err="1">
                <a:solidFill>
                  <a:schemeClr val="bg1"/>
                </a:solidFill>
                <a:cs typeface="+mn-ea"/>
                <a:sym typeface="+mn-lt"/>
              </a:rPr>
              <a:t>以“熊本熊是真实存在的角色”为出发点</a:t>
            </a:r>
            <a:r>
              <a:rPr dirty="0" sz="1400" lang="zh-CN">
                <a:solidFill>
                  <a:schemeClr val="bg1"/>
                </a:solidFill>
                <a:cs typeface="+mn-ea"/>
                <a:sym typeface="+mn-lt"/>
              </a:rPr>
              <a:t>，将动作细节与蠢萌形象结合，打造可感知化的吉祥物。</a:t>
            </a:r>
            <a:endParaRPr dirty="0" sz="1400">
              <a:solidFill>
                <a:schemeClr val="bg1"/>
              </a:solidFill>
              <a:cs typeface="+mn-ea"/>
              <a:sym typeface="+mn-lt"/>
            </a:endParaRPr>
          </a:p>
          <a:p>
            <a:pPr>
              <a:lnSpc>
                <a:spcPct val="150000"/>
              </a:lnSpc>
            </a:pPr>
            <a:r>
              <a:rPr altLang="en-US" b="1" dirty="0" sz="1400" lang="zh-CN">
                <a:solidFill>
                  <a:schemeClr val="accent1"/>
                </a:solidFill>
                <a:cs typeface="+mn-ea"/>
                <a:sym typeface="+mn-lt"/>
              </a:rPr>
              <a:t>注入灵魂制造话题：</a:t>
            </a:r>
            <a:r>
              <a:rPr dirty="0" sz="1400" err="1">
                <a:solidFill>
                  <a:schemeClr val="bg1"/>
                </a:solidFill>
                <a:cs typeface="+mn-ea"/>
                <a:sym typeface="+mn-lt"/>
              </a:rPr>
              <a:t>依靠网络传播</a:t>
            </a:r>
            <a:r>
              <a:rPr dirty="0" sz="1400" lang="zh-CN">
                <a:solidFill>
                  <a:schemeClr val="bg1"/>
                </a:solidFill>
                <a:cs typeface="+mn-ea"/>
                <a:sym typeface="+mn-lt"/>
              </a:rPr>
              <a:t>，</a:t>
            </a:r>
            <a:r>
              <a:rPr dirty="0" sz="1400" err="1">
                <a:solidFill>
                  <a:schemeClr val="bg1"/>
                </a:solidFill>
                <a:cs typeface="+mn-ea"/>
                <a:sym typeface="+mn-lt"/>
              </a:rPr>
              <a:t>像一个真实的人</a:t>
            </a:r>
            <a:r>
              <a:rPr dirty="0" sz="1400" lang="zh-CN">
                <a:solidFill>
                  <a:schemeClr val="bg1"/>
                </a:solidFill>
                <a:cs typeface="+mn-ea"/>
                <a:sym typeface="+mn-lt"/>
              </a:rPr>
              <a:t>，</a:t>
            </a:r>
            <a:r>
              <a:rPr dirty="0" sz="1400" err="1">
                <a:solidFill>
                  <a:schemeClr val="bg1"/>
                </a:solidFill>
                <a:cs typeface="+mn-ea"/>
                <a:sym typeface="+mn-lt"/>
              </a:rPr>
              <a:t>每一天都会更新推特和脸书</a:t>
            </a:r>
            <a:r>
              <a:rPr dirty="0" sz="1400" lang="zh-CN">
                <a:solidFill>
                  <a:schemeClr val="bg1"/>
                </a:solidFill>
                <a:cs typeface="+mn-ea"/>
                <a:sym typeface="+mn-lt"/>
              </a:rPr>
              <a:t>，</a:t>
            </a:r>
            <a:r>
              <a:rPr dirty="0" sz="1400" err="1">
                <a:solidFill>
                  <a:schemeClr val="bg1"/>
                </a:solidFill>
                <a:cs typeface="+mn-ea"/>
                <a:sym typeface="+mn-lt"/>
              </a:rPr>
              <a:t>客串一下电视节目</a:t>
            </a:r>
            <a:r>
              <a:rPr dirty="0" sz="1400" lang="zh-CN">
                <a:solidFill>
                  <a:schemeClr val="bg1"/>
                </a:solidFill>
                <a:cs typeface="+mn-ea"/>
                <a:sym typeface="+mn-lt"/>
              </a:rPr>
              <a:t>。</a:t>
            </a:r>
          </a:p>
          <a:p>
            <a:pPr>
              <a:lnSpc>
                <a:spcPct val="150000"/>
              </a:lnSpc>
            </a:pPr>
            <a:r>
              <a:rPr b="1" dirty="0" sz="1400" lang="zh-CN">
                <a:solidFill>
                  <a:schemeClr val="accent1"/>
                </a:solidFill>
                <a:cs typeface="+mn-ea"/>
                <a:sym typeface="+mn-lt"/>
              </a:rPr>
              <a:t>公关事件引爆</a:t>
            </a:r>
            <a:r>
              <a:rPr dirty="0" sz="1400" lang="zh-CN">
                <a:solidFill>
                  <a:schemeClr val="accent1"/>
                </a:solidFill>
                <a:cs typeface="+mn-ea"/>
                <a:sym typeface="+mn-lt"/>
              </a:rPr>
              <a:t>：</a:t>
            </a:r>
            <a:r>
              <a:rPr dirty="0" sz="1400" lang="zh-CN">
                <a:solidFill>
                  <a:schemeClr val="bg1"/>
                </a:solidFill>
                <a:cs typeface="+mn-ea"/>
                <a:sym typeface="+mn-lt"/>
              </a:rPr>
              <a:t>制作事件营销，引起日本全民众关注，持续输出话题。</a:t>
            </a:r>
          </a:p>
        </p:txBody>
      </p:sp>
      <p:sp>
        <p:nvSpPr>
          <p:cNvPr id="1048739" name="标题 1"/>
          <p:cNvSpPr txBox="1"/>
          <p:nvPr/>
        </p:nvSpPr>
        <p:spPr>
          <a:xfrm>
            <a:off x="594759" y="-28575"/>
            <a:ext cx="10850563" cy="1028699"/>
          </a:xfrm>
          <a:prstGeom prst="rect"/>
        </p:spPr>
        <p:txBody>
          <a:bodyPr anchor="b" bIns="45720" lIns="91440" rIns="91440" rtlCol="0" tIns="45720" vert="horz">
            <a:normAutofit/>
          </a:bodyPr>
          <a:lstStyle>
            <a:lvl1pPr algn="ctr" defTabSz="914400" eaLnBrk="1" hangingPunct="1" latinLnBrk="0" rtl="0">
              <a:lnSpc>
                <a:spcPct val="90000"/>
              </a:lnSpc>
              <a:spcBef>
                <a:spcPct val="0"/>
              </a:spcBef>
              <a:buNone/>
              <a:defRPr b="1" sz="6000" kern="1200">
                <a:solidFill>
                  <a:schemeClr val="tx1"/>
                </a:solidFill>
                <a:latin typeface="+mj-lt"/>
                <a:ea typeface="+mj-ea"/>
                <a:cs typeface="+mj-cs"/>
              </a:defRPr>
            </a:lvl1pPr>
          </a:lstStyle>
          <a:p>
            <a:pPr algn="l"/>
            <a:r>
              <a:rPr altLang="en-US" dirty="0" sz="2800" lang="zh-CN">
                <a:solidFill>
                  <a:schemeClr val="bg1"/>
                </a:solidFill>
                <a:latin typeface="+mn-lt"/>
                <a:ea typeface="+mn-ea"/>
                <a:cs typeface="+mn-ea"/>
                <a:sym typeface="+mn-lt"/>
              </a:rPr>
              <a:t>产品视觉</a:t>
            </a:r>
            <a:r>
              <a:rPr altLang="zh-CN" dirty="0" sz="2800" lang="en-US">
                <a:solidFill>
                  <a:schemeClr val="bg1"/>
                </a:solidFill>
                <a:latin typeface="+mn-lt"/>
                <a:ea typeface="+mn-ea"/>
                <a:cs typeface="+mn-ea"/>
                <a:sym typeface="+mn-lt"/>
              </a:rPr>
              <a:t>IP</a:t>
            </a:r>
            <a:r>
              <a:rPr altLang="en-US" dirty="0" sz="2800" lang="zh-CN">
                <a:solidFill>
                  <a:schemeClr val="bg1"/>
                </a:solidFill>
                <a:latin typeface="+mn-lt"/>
                <a:ea typeface="+mn-ea"/>
                <a:cs typeface="+mn-ea"/>
                <a:sym typeface="+mn-lt"/>
              </a:rPr>
              <a:t>案例</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99" name=""/>
        <p:cNvGrpSpPr/>
        <p:nvPr/>
      </p:nvGrpSpPr>
      <p:grpSpPr>
        <a:xfrm>
          <a:off x="0" y="0"/>
          <a:ext cx="0" cy="0"/>
          <a:chOff x="0" y="0"/>
          <a:chExt cx="0" cy="0"/>
        </a:xfrm>
      </p:grpSpPr>
      <p:sp>
        <p:nvSpPr>
          <p:cNvPr id="1048740" name="标题 1"/>
          <p:cNvSpPr>
            <a:spLocks noGrp="1"/>
          </p:cNvSpPr>
          <p:nvPr>
            <p:ph type="title"/>
          </p:nvPr>
        </p:nvSpPr>
        <p:spPr/>
        <p:txBody>
          <a:bodyPr/>
          <a:p>
            <a:r>
              <a:rPr altLang="en-US" dirty="0" lang="zh-CN">
                <a:latin typeface="+mn-lt"/>
                <a:ea typeface="+mn-ea"/>
                <a:cs typeface="+mn-ea"/>
                <a:sym typeface="+mn-lt"/>
              </a:rPr>
              <a:t>产品端建议</a:t>
            </a:r>
          </a:p>
        </p:txBody>
      </p:sp>
      <p:sp>
        <p:nvSpPr>
          <p:cNvPr id="1048741" name="文本框 4"/>
          <p:cNvSpPr txBox="1"/>
          <p:nvPr/>
        </p:nvSpPr>
        <p:spPr>
          <a:xfrm>
            <a:off x="852170" y="1282303"/>
            <a:ext cx="10310327" cy="904239"/>
          </a:xfrm>
          <a:prstGeom prst="rect"/>
          <a:noFill/>
        </p:spPr>
        <p:txBody>
          <a:bodyPr rtlCol="0" wrap="square">
            <a:spAutoFit/>
          </a:bodyPr>
          <a:p>
            <a:pPr>
              <a:lnSpc>
                <a:spcPct val="150000"/>
              </a:lnSpc>
            </a:pPr>
            <a:r>
              <a:rPr altLang="en-US" b="1" dirty="0" lang="zh-CN">
                <a:solidFill>
                  <a:schemeClr val="accent1"/>
                </a:solidFill>
                <a:cs typeface="+mn-ea"/>
                <a:sym typeface="+mn-lt"/>
              </a:rPr>
              <a:t>建议以历史人物“唐伯虎”为品牌</a:t>
            </a:r>
            <a:r>
              <a:rPr altLang="zh-CN" b="1" dirty="0" lang="en-US">
                <a:solidFill>
                  <a:schemeClr val="accent1"/>
                </a:solidFill>
                <a:cs typeface="+mn-ea"/>
                <a:sym typeface="+mn-lt"/>
              </a:rPr>
              <a:t>IP</a:t>
            </a:r>
            <a:r>
              <a:rPr altLang="en-US" b="1" dirty="0" lang="zh-CN">
                <a:solidFill>
                  <a:schemeClr val="accent1"/>
                </a:solidFill>
                <a:cs typeface="+mn-ea"/>
                <a:sym typeface="+mn-lt"/>
              </a:rPr>
              <a:t>形象，洞悉</a:t>
            </a:r>
            <a:r>
              <a:rPr altLang="zh-CN" b="1" dirty="0" lang="en-US">
                <a:solidFill>
                  <a:schemeClr val="accent1"/>
                </a:solidFill>
                <a:cs typeface="+mn-ea"/>
                <a:sym typeface="+mn-lt"/>
              </a:rPr>
              <a:t>95</a:t>
            </a:r>
            <a:r>
              <a:rPr altLang="en-US" b="1" dirty="0" lang="zh-CN">
                <a:solidFill>
                  <a:schemeClr val="accent1"/>
                </a:solidFill>
                <a:cs typeface="+mn-ea"/>
                <a:sym typeface="+mn-lt"/>
              </a:rPr>
              <a:t>后女性爱呆萌心理诉求，设计</a:t>
            </a:r>
            <a:r>
              <a:rPr altLang="zh-CN" b="1" dirty="0" lang="en-US">
                <a:solidFill>
                  <a:schemeClr val="accent1"/>
                </a:solidFill>
                <a:cs typeface="+mn-ea"/>
                <a:sym typeface="+mn-lt"/>
              </a:rPr>
              <a:t>Q</a:t>
            </a:r>
            <a:r>
              <a:rPr altLang="en-US" b="1" dirty="0" lang="zh-CN">
                <a:solidFill>
                  <a:schemeClr val="accent1"/>
                </a:solidFill>
                <a:cs typeface="+mn-ea"/>
                <a:sym typeface="+mn-lt"/>
              </a:rPr>
              <a:t>版唐伯虎形象，可手持产品包浆豆腐，与唐伯虎建立品牌联系，打造与消费者情感链接。</a:t>
            </a:r>
          </a:p>
        </p:txBody>
      </p:sp>
      <p:grpSp>
        <p:nvGrpSpPr>
          <p:cNvPr id="100" name="组合 5"/>
          <p:cNvGrpSpPr/>
          <p:nvPr/>
        </p:nvGrpSpPr>
        <p:grpSpPr>
          <a:xfrm>
            <a:off x="669925" y="2482876"/>
            <a:ext cx="3940810" cy="3256915"/>
            <a:chOff x="645" y="2071"/>
            <a:chExt cx="6206" cy="5129"/>
          </a:xfrm>
        </p:grpSpPr>
        <p:sp>
          <p:nvSpPr>
            <p:cNvPr id="1048742" name="椭圆 6"/>
            <p:cNvSpPr/>
            <p:nvPr/>
          </p:nvSpPr>
          <p:spPr>
            <a:xfrm>
              <a:off x="1719" y="3036"/>
              <a:ext cx="4435" cy="4164"/>
            </a:xfrm>
            <a:prstGeom prst="ellipse"/>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altLang="en-US" dirty="0" lang="zh-CN">
                <a:cs typeface="+mn-ea"/>
                <a:sym typeface="+mn-lt"/>
              </a:endParaRPr>
            </a:p>
          </p:txBody>
        </p:sp>
        <p:pic>
          <p:nvPicPr>
            <p:cNvPr id="2097175" name="图片 7"/>
            <p:cNvPicPr>
              <a:picLocks noChangeAspect="1"/>
            </p:cNvPicPr>
            <p:nvPr/>
          </p:nvPicPr>
          <p:blipFill>
            <a:blip xmlns:r="http://schemas.openxmlformats.org/officeDocument/2006/relationships" r:embed="rId1" cstate="email"/>
            <a:stretch>
              <a:fillRect/>
            </a:stretch>
          </p:blipFill>
          <p:spPr>
            <a:xfrm>
              <a:off x="2900" y="2071"/>
              <a:ext cx="2074" cy="2074"/>
            </a:xfrm>
            <a:prstGeom prst="ellipse"/>
            <a:ln>
              <a:solidFill>
                <a:schemeClr val="accent1"/>
              </a:solidFill>
            </a:ln>
          </p:spPr>
        </p:pic>
        <p:pic>
          <p:nvPicPr>
            <p:cNvPr id="2097176" name="图片 8"/>
            <p:cNvPicPr>
              <a:picLocks noChangeAspect="1"/>
            </p:cNvPicPr>
            <p:nvPr/>
          </p:nvPicPr>
          <p:blipFill>
            <a:blip xmlns:r="http://schemas.openxmlformats.org/officeDocument/2006/relationships" r:embed="rId2" cstate="email"/>
            <a:srcRect/>
            <a:stretch>
              <a:fillRect/>
            </a:stretch>
          </p:blipFill>
          <p:spPr>
            <a:xfrm>
              <a:off x="4779" y="5126"/>
              <a:ext cx="2072" cy="2074"/>
            </a:xfrm>
            <a:prstGeom prst="ellipse"/>
            <a:ln>
              <a:solidFill>
                <a:schemeClr val="accent1"/>
              </a:solidFill>
            </a:ln>
          </p:spPr>
        </p:pic>
        <p:pic>
          <p:nvPicPr>
            <p:cNvPr id="2097177" name="图片 9"/>
            <p:cNvPicPr>
              <a:picLocks noChangeAspect="1"/>
            </p:cNvPicPr>
            <p:nvPr/>
          </p:nvPicPr>
          <p:blipFill>
            <a:blip xmlns:r="http://schemas.openxmlformats.org/officeDocument/2006/relationships" r:embed="rId3" cstate="email"/>
            <a:stretch>
              <a:fillRect/>
            </a:stretch>
          </p:blipFill>
          <p:spPr>
            <a:xfrm>
              <a:off x="645" y="5126"/>
              <a:ext cx="2074" cy="2074"/>
            </a:xfrm>
            <a:prstGeom prst="ellipse"/>
            <a:ln>
              <a:solidFill>
                <a:schemeClr val="accent1"/>
              </a:solidFill>
            </a:ln>
          </p:spPr>
        </p:pic>
      </p:grpSp>
      <p:sp>
        <p:nvSpPr>
          <p:cNvPr id="1048743" name="文本框 11"/>
          <p:cNvSpPr txBox="1"/>
          <p:nvPr/>
        </p:nvSpPr>
        <p:spPr>
          <a:xfrm>
            <a:off x="6360745" y="2482876"/>
            <a:ext cx="4338320" cy="3784600"/>
          </a:xfrm>
          <a:prstGeom prst="rect"/>
          <a:noFill/>
          <a:ln w="9525">
            <a:noFill/>
          </a:ln>
        </p:spPr>
        <p:txBody>
          <a:bodyPr wrap="square">
            <a:spAutoFit/>
          </a:bodyPr>
          <a:p>
            <a:pPr indent="0">
              <a:lnSpc>
                <a:spcPct val="150000"/>
              </a:lnSpc>
            </a:pPr>
            <a:r>
              <a:rPr b="1" dirty="0" sz="1600" lang="en-US">
                <a:solidFill>
                  <a:schemeClr val="accent1"/>
                </a:solidFill>
                <a:cs typeface="+mn-ea"/>
                <a:sym typeface="+mn-lt"/>
              </a:rPr>
              <a:t>1.</a:t>
            </a:r>
            <a:r>
              <a:rPr altLang="en-US" b="1" dirty="0" sz="1600" lang="zh-CN">
                <a:solidFill>
                  <a:schemeClr val="accent1"/>
                </a:solidFill>
                <a:cs typeface="+mn-ea"/>
                <a:sym typeface="+mn-lt"/>
              </a:rPr>
              <a:t>品牌</a:t>
            </a:r>
            <a:r>
              <a:rPr altLang="zh-CN" b="1" dirty="0" sz="1600" lang="en-US">
                <a:solidFill>
                  <a:schemeClr val="accent1"/>
                </a:solidFill>
                <a:cs typeface="+mn-ea"/>
                <a:sym typeface="+mn-lt"/>
              </a:rPr>
              <a:t>IP</a:t>
            </a:r>
            <a:r>
              <a:rPr altLang="en-US" b="1" dirty="0" sz="1600" lang="zh-CN">
                <a:solidFill>
                  <a:schemeClr val="accent1"/>
                </a:solidFill>
                <a:cs typeface="+mn-ea"/>
                <a:sym typeface="+mn-lt"/>
              </a:rPr>
              <a:t>高度人格化：</a:t>
            </a:r>
            <a:r>
              <a:rPr altLang="en-US" dirty="0" sz="1600" lang="zh-CN">
                <a:cs typeface="+mn-ea"/>
                <a:sym typeface="+mn-lt"/>
              </a:rPr>
              <a:t>品牌</a:t>
            </a:r>
            <a:r>
              <a:rPr altLang="zh-CN" b="0" dirty="0" sz="1600" lang="en-US">
                <a:cs typeface="+mn-ea"/>
                <a:sym typeface="+mn-lt"/>
              </a:rPr>
              <a:t>IP</a:t>
            </a:r>
            <a:r>
              <a:rPr altLang="en-US" b="0" dirty="0" sz="1600" lang="zh-CN">
                <a:cs typeface="+mn-ea"/>
                <a:sym typeface="+mn-lt"/>
              </a:rPr>
              <a:t>形象需体现品牌特色，表达品牌希望输出的态度，承载人类情感符号，令消费者可感知。</a:t>
            </a:r>
          </a:p>
          <a:p>
            <a:pPr indent="0">
              <a:lnSpc>
                <a:spcPct val="150000"/>
              </a:lnSpc>
            </a:pPr>
            <a:r>
              <a:rPr altLang="zh-CN" b="1" dirty="0" sz="1600" lang="en-US">
                <a:solidFill>
                  <a:schemeClr val="accent1"/>
                </a:solidFill>
                <a:cs typeface="+mn-ea"/>
                <a:sym typeface="+mn-lt"/>
              </a:rPr>
              <a:t>2.</a:t>
            </a:r>
            <a:r>
              <a:rPr altLang="en-US" b="1" dirty="0" sz="1600" lang="zh-CN">
                <a:solidFill>
                  <a:schemeClr val="accent1"/>
                </a:solidFill>
                <a:cs typeface="+mn-ea"/>
                <a:sym typeface="+mn-lt"/>
              </a:rPr>
              <a:t>迎合主流消费群体：</a:t>
            </a:r>
            <a:r>
              <a:rPr altLang="en-US" b="0" dirty="0" sz="1600" lang="zh-CN">
                <a:cs typeface="+mn-ea"/>
                <a:sym typeface="+mn-lt"/>
              </a:rPr>
              <a:t>洞悉消费人群情感需求，契合日常生活场景，打造品牌与消费者的情感链接。</a:t>
            </a:r>
            <a:endParaRPr altLang="zh-CN" b="0" dirty="0" sz="1600" lang="en-US">
              <a:cs typeface="+mn-ea"/>
              <a:sym typeface="+mn-lt"/>
            </a:endParaRPr>
          </a:p>
          <a:p>
            <a:pPr indent="0">
              <a:lnSpc>
                <a:spcPct val="150000"/>
              </a:lnSpc>
            </a:pPr>
            <a:r>
              <a:rPr altLang="zh-CN" b="1" dirty="0" sz="1600" lang="en-US">
                <a:solidFill>
                  <a:schemeClr val="accent1"/>
                </a:solidFill>
                <a:cs typeface="+mn-ea"/>
                <a:sym typeface="+mn-lt"/>
              </a:rPr>
              <a:t>3.</a:t>
            </a:r>
            <a:r>
              <a:rPr altLang="en-US" b="1" dirty="0" sz="1600" lang="zh-CN">
                <a:solidFill>
                  <a:schemeClr val="accent1"/>
                </a:solidFill>
                <a:cs typeface="+mn-ea"/>
                <a:sym typeface="+mn-lt"/>
              </a:rPr>
              <a:t>文化</a:t>
            </a:r>
            <a:r>
              <a:rPr altLang="zh-CN" b="1" dirty="0" sz="1600" lang="en-US">
                <a:solidFill>
                  <a:schemeClr val="accent1"/>
                </a:solidFill>
                <a:cs typeface="+mn-ea"/>
                <a:sym typeface="+mn-lt"/>
              </a:rPr>
              <a:t>+</a:t>
            </a:r>
            <a:r>
              <a:rPr altLang="en-US" b="1" dirty="0" sz="1600" lang="zh-CN">
                <a:solidFill>
                  <a:schemeClr val="accent1"/>
                </a:solidFill>
                <a:cs typeface="+mn-ea"/>
                <a:sym typeface="+mn-lt"/>
              </a:rPr>
              <a:t>产业落地：</a:t>
            </a:r>
            <a:r>
              <a:rPr altLang="en-US" b="0" dirty="0" sz="1600" lang="zh-CN">
                <a:cs typeface="+mn-ea"/>
                <a:sym typeface="+mn-lt"/>
              </a:rPr>
              <a:t>一方面，通过开发品牌</a:t>
            </a:r>
            <a:r>
              <a:rPr altLang="zh-CN" b="0" dirty="0" sz="1600" lang="en-US">
                <a:cs typeface="+mn-ea"/>
                <a:sym typeface="+mn-lt"/>
              </a:rPr>
              <a:t>IP</a:t>
            </a:r>
            <a:r>
              <a:rPr altLang="en-US" b="0" dirty="0" sz="1600" lang="zh-CN">
                <a:cs typeface="+mn-ea"/>
                <a:sym typeface="+mn-lt"/>
              </a:rPr>
              <a:t>周边，营造事件讲好故事，延伸品牌价值；另一方面，以品牌</a:t>
            </a:r>
            <a:r>
              <a:rPr altLang="zh-CN" b="0" dirty="0" sz="1600" lang="en-US">
                <a:cs typeface="+mn-ea"/>
                <a:sym typeface="+mn-lt"/>
              </a:rPr>
              <a:t>IP</a:t>
            </a:r>
            <a:r>
              <a:rPr altLang="en-US" b="0" dirty="0" sz="1600" lang="zh-CN">
                <a:cs typeface="+mn-ea"/>
                <a:sym typeface="+mn-lt"/>
              </a:rPr>
              <a:t>作为视觉符号，加深品牌与</a:t>
            </a:r>
            <a:r>
              <a:rPr altLang="zh-CN" b="0" dirty="0" sz="1600" lang="en-US">
                <a:cs typeface="+mn-ea"/>
                <a:sym typeface="+mn-lt"/>
              </a:rPr>
              <a:t>IP</a:t>
            </a:r>
            <a:r>
              <a:rPr altLang="en-US" b="0" dirty="0" sz="1600" lang="zh-CN">
                <a:cs typeface="+mn-ea"/>
                <a:sym typeface="+mn-lt"/>
              </a:rPr>
              <a:t>的关联性，一体化打造宣传通道。</a:t>
            </a:r>
          </a:p>
        </p:txBody>
      </p:sp>
      <p:sp>
        <p:nvSpPr>
          <p:cNvPr id="1048744" name="文本框 12"/>
          <p:cNvSpPr txBox="1"/>
          <p:nvPr/>
        </p:nvSpPr>
        <p:spPr>
          <a:xfrm>
            <a:off x="1159510" y="6241441"/>
            <a:ext cx="3200400" cy="460375"/>
          </a:xfrm>
          <a:prstGeom prst="rect"/>
          <a:noFill/>
          <a:ln>
            <a:noFill/>
          </a:ln>
        </p:spPr>
        <p:txBody>
          <a:bodyPr rtlCol="0" wrap="square">
            <a:spAutoFit/>
          </a:bodyPr>
          <a:p>
            <a:pPr algn="ctr"/>
            <a:r>
              <a:rPr altLang="zh-CN" b="1" dirty="0" sz="2400" lang="zh-CN">
                <a:solidFill>
                  <a:schemeClr val="accent1"/>
                </a:solidFill>
                <a:cs typeface="+mn-ea"/>
                <a:sym typeface="+mn-lt"/>
              </a:rPr>
              <a:t>三大流行</a:t>
            </a:r>
            <a:r>
              <a:rPr altLang="zh-CN" b="1" dirty="0" sz="2400" lang="en-US">
                <a:solidFill>
                  <a:schemeClr val="accent1"/>
                </a:solidFill>
                <a:cs typeface="+mn-ea"/>
                <a:sym typeface="+mn-lt"/>
              </a:rPr>
              <a:t>IP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01" name=""/>
        <p:cNvGrpSpPr/>
        <p:nvPr/>
      </p:nvGrpSpPr>
      <p:grpSpPr>
        <a:xfrm>
          <a:off x="0" y="0"/>
          <a:ext cx="0" cy="0"/>
          <a:chOff x="0" y="0"/>
          <a:chExt cx="0" cy="0"/>
        </a:xfrm>
      </p:grpSpPr>
      <p:sp>
        <p:nvSpPr>
          <p:cNvPr id="1048745" name="标题 1"/>
          <p:cNvSpPr>
            <a:spLocks noGrp="1"/>
          </p:cNvSpPr>
          <p:nvPr>
            <p:ph type="title"/>
          </p:nvPr>
        </p:nvSpPr>
        <p:spPr/>
        <p:txBody>
          <a:bodyPr/>
          <a:p>
            <a:r>
              <a:rPr altLang="en-US" dirty="0" lang="zh-CN">
                <a:latin typeface="+mn-lt"/>
                <a:ea typeface="+mn-ea"/>
                <a:cs typeface="+mn-ea"/>
                <a:sym typeface="+mn-lt"/>
              </a:rPr>
              <a:t>渠道端建议</a:t>
            </a:r>
            <a:r>
              <a:rPr altLang="zh-CN" dirty="0" lang="en-US">
                <a:latin typeface="+mn-lt"/>
                <a:ea typeface="+mn-ea"/>
                <a:cs typeface="+mn-ea"/>
                <a:sym typeface="+mn-lt"/>
              </a:rPr>
              <a:t>:</a:t>
            </a:r>
            <a:r>
              <a:rPr altLang="en-US" dirty="0" lang="zh-CN">
                <a:latin typeface="+mn-lt"/>
                <a:ea typeface="+mn-ea"/>
                <a:cs typeface="+mn-ea"/>
                <a:sym typeface="+mn-lt"/>
              </a:rPr>
              <a:t>零售卖场</a:t>
            </a:r>
          </a:p>
        </p:txBody>
      </p:sp>
      <p:sp>
        <p:nvSpPr>
          <p:cNvPr id="1048746" name="页脚占位符 2"/>
          <p:cNvSpPr>
            <a:spLocks noGrp="1"/>
          </p:cNvSpPr>
          <p:nvPr>
            <p:ph type="ftr" sz="quarter" idx="11"/>
          </p:nvPr>
        </p:nvSpPr>
        <p:spPr/>
        <p:txBody>
          <a:bodyPr/>
          <a:p>
            <a:r>
              <a:rPr altLang="zh-CN" lang="en-US">
                <a:cs typeface="+mn-ea"/>
                <a:sym typeface="+mn-lt"/>
              </a:rPr>
              <a:t>www.islide.cc</a:t>
            </a:r>
            <a:endParaRPr altLang="en-US" dirty="0" lang="zh-CN">
              <a:cs typeface="+mn-ea"/>
              <a:sym typeface="+mn-lt"/>
            </a:endParaRPr>
          </a:p>
        </p:txBody>
      </p:sp>
      <p:sp>
        <p:nvSpPr>
          <p:cNvPr id="1048747" name="灯片编号占位符 3"/>
          <p:cNvSpPr>
            <a:spLocks noGrp="1"/>
          </p:cNvSpPr>
          <p:nvPr>
            <p:ph type="sldNum" sz="quarter" idx="12"/>
          </p:nvPr>
        </p:nvSpPr>
        <p:spPr/>
        <p:txBody>
          <a:bodyPr/>
          <a:p>
            <a:fld id="{5DD3DB80-B894-403A-B48E-6FDC1A72010E}" type="slidenum">
              <a:rPr altLang="en-US" lang="zh-CN" smtClean="0">
                <a:cs typeface="+mn-ea"/>
                <a:sym typeface="+mn-lt"/>
              </a:rPr>
              <a:t>32</a:t>
            </a:fld>
            <a:endParaRPr altLang="en-US" lang="zh-CN">
              <a:cs typeface="+mn-ea"/>
              <a:sym typeface="+mn-lt"/>
            </a:endParaRPr>
          </a:p>
        </p:txBody>
      </p:sp>
      <p:sp>
        <p:nvSpPr>
          <p:cNvPr id="1048748" name="文本框 4"/>
          <p:cNvSpPr txBox="1"/>
          <p:nvPr/>
        </p:nvSpPr>
        <p:spPr>
          <a:xfrm>
            <a:off x="5878286" y="2784272"/>
            <a:ext cx="4833258" cy="1703030"/>
          </a:xfrm>
          <a:prstGeom prst="rect"/>
          <a:noFill/>
        </p:spPr>
        <p:txBody>
          <a:bodyPr rtlCol="0" wrap="square">
            <a:spAutoFit/>
          </a:bodyPr>
          <a:p>
            <a:pPr>
              <a:lnSpc>
                <a:spcPct val="150000"/>
              </a:lnSpc>
            </a:pPr>
            <a:r>
              <a:rPr altLang="en-US" dirty="0" lang="zh-CN">
                <a:cs typeface="+mn-ea"/>
                <a:sym typeface="+mn-lt"/>
              </a:rPr>
              <a:t>年中疫情结束，将出现报复性消费趋势，唐佰腐作为网红小吃需以此打开品牌认知、产品促销，年中促销需</a:t>
            </a:r>
            <a:r>
              <a:rPr altLang="en-US" dirty="0" lang="zh-CN">
                <a:solidFill>
                  <a:schemeClr val="accent1"/>
                </a:solidFill>
                <a:cs typeface="+mn-ea"/>
                <a:sym typeface="+mn-lt"/>
              </a:rPr>
              <a:t>利用口碑效应与消费者锚点定价心理。</a:t>
            </a:r>
          </a:p>
        </p:txBody>
      </p:sp>
      <p:pic>
        <p:nvPicPr>
          <p:cNvPr id="2097178" name="图片 6"/>
          <p:cNvPicPr>
            <a:picLocks noChangeAspect="1"/>
          </p:cNvPicPr>
          <p:nvPr/>
        </p:nvPicPr>
        <p:blipFill>
          <a:blip xmlns:r="http://schemas.openxmlformats.org/officeDocument/2006/relationships" r:embed="rId1" cstate="email"/>
          <a:stretch>
            <a:fillRect/>
          </a:stretch>
        </p:blipFill>
        <p:spPr>
          <a:xfrm>
            <a:off x="761480" y="1876424"/>
            <a:ext cx="4539604" cy="3404703"/>
          </a:xfrm>
          <a:prstGeom prst="rec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02" name=""/>
        <p:cNvGrpSpPr/>
        <p:nvPr/>
      </p:nvGrpSpPr>
      <p:grpSpPr>
        <a:xfrm>
          <a:off x="0" y="0"/>
          <a:ext cx="0" cy="0"/>
          <a:chOff x="0" y="0"/>
          <a:chExt cx="0" cy="0"/>
        </a:xfrm>
      </p:grpSpPr>
      <p:sp>
        <p:nvSpPr>
          <p:cNvPr id="1048749" name="标题 1"/>
          <p:cNvSpPr>
            <a:spLocks noGrp="1"/>
          </p:cNvSpPr>
          <p:nvPr>
            <p:ph type="title"/>
          </p:nvPr>
        </p:nvSpPr>
        <p:spPr/>
        <p:txBody>
          <a:bodyPr/>
          <a:p>
            <a:r>
              <a:rPr altLang="en-US" dirty="0" lang="zh-CN">
                <a:latin typeface="+mn-lt"/>
                <a:ea typeface="+mn-ea"/>
                <a:cs typeface="+mn-ea"/>
                <a:sym typeface="+mn-lt"/>
              </a:rPr>
              <a:t>渠道端建议</a:t>
            </a:r>
            <a:r>
              <a:rPr altLang="zh-CN" dirty="0" lang="en-US">
                <a:latin typeface="+mn-lt"/>
                <a:ea typeface="+mn-ea"/>
                <a:cs typeface="+mn-ea"/>
                <a:sym typeface="+mn-lt"/>
              </a:rPr>
              <a:t>:</a:t>
            </a:r>
            <a:r>
              <a:rPr altLang="en-US" dirty="0" lang="zh-CN">
                <a:latin typeface="+mn-lt"/>
                <a:ea typeface="+mn-ea"/>
                <a:cs typeface="+mn-ea"/>
                <a:sym typeface="+mn-lt"/>
              </a:rPr>
              <a:t>零售卖场</a:t>
            </a:r>
          </a:p>
        </p:txBody>
      </p:sp>
      <p:sp>
        <p:nvSpPr>
          <p:cNvPr id="1048750" name="文本框 5"/>
          <p:cNvSpPr txBox="1"/>
          <p:nvPr/>
        </p:nvSpPr>
        <p:spPr>
          <a:xfrm>
            <a:off x="846736" y="1192031"/>
            <a:ext cx="10238032" cy="1704954"/>
          </a:xfrm>
          <a:prstGeom prst="rect"/>
          <a:noFill/>
        </p:spPr>
        <p:txBody>
          <a:bodyPr rtlCol="0" wrap="square">
            <a:spAutoFit/>
          </a:bodyPr>
          <a:p>
            <a:pPr>
              <a:lnSpc>
                <a:spcPct val="150000"/>
              </a:lnSpc>
            </a:pPr>
            <a:r>
              <a:rPr altLang="zh-CN" dirty="0" lang="en-US">
                <a:solidFill>
                  <a:schemeClr val="accent1"/>
                </a:solidFill>
                <a:cs typeface="+mn-ea"/>
                <a:sym typeface="+mn-lt"/>
              </a:rPr>
              <a:t>1.</a:t>
            </a:r>
            <a:r>
              <a:rPr altLang="en-US" dirty="0" lang="zh-CN">
                <a:solidFill>
                  <a:schemeClr val="accent1"/>
                </a:solidFill>
                <a:cs typeface="+mn-ea"/>
                <a:sym typeface="+mn-lt"/>
              </a:rPr>
              <a:t>通过卖场建立新品试吃活动引导顾客尝试，“是好是坏，一吃就知”，利用卖场强大流量快速与消费者建立初步联系。</a:t>
            </a:r>
            <a:endParaRPr altLang="zh-CN" dirty="0" lang="en-US">
              <a:solidFill>
                <a:schemeClr val="accent1"/>
              </a:solidFill>
              <a:cs typeface="+mn-ea"/>
              <a:sym typeface="+mn-lt"/>
            </a:endParaRPr>
          </a:p>
          <a:p>
            <a:pPr>
              <a:lnSpc>
                <a:spcPct val="150000"/>
              </a:lnSpc>
            </a:pPr>
            <a:r>
              <a:rPr altLang="zh-CN" dirty="0" lang="en-US">
                <a:solidFill>
                  <a:schemeClr val="accent1"/>
                </a:solidFill>
                <a:cs typeface="+mn-ea"/>
                <a:sym typeface="+mn-lt"/>
              </a:rPr>
              <a:t>2.</a:t>
            </a:r>
            <a:r>
              <a:rPr altLang="en-US" dirty="0" lang="zh-CN">
                <a:solidFill>
                  <a:schemeClr val="accent1"/>
                </a:solidFill>
                <a:cs typeface="+mn-ea"/>
                <a:sym typeface="+mn-lt"/>
              </a:rPr>
              <a:t>价格锚点心理，消费者对价格敏感高，但</a:t>
            </a:r>
            <a:r>
              <a:rPr altLang="zh-CN" dirty="0" lang="en-US">
                <a:solidFill>
                  <a:schemeClr val="accent1"/>
                </a:solidFill>
                <a:cs typeface="+mn-ea"/>
                <a:sym typeface="+mn-lt"/>
              </a:rPr>
              <a:t>19.9</a:t>
            </a:r>
            <a:r>
              <a:rPr altLang="en-US" dirty="0" lang="zh-CN">
                <a:solidFill>
                  <a:schemeClr val="accent1"/>
                </a:solidFill>
                <a:cs typeface="+mn-ea"/>
                <a:sym typeface="+mn-lt"/>
              </a:rPr>
              <a:t>与</a:t>
            </a:r>
            <a:r>
              <a:rPr altLang="zh-CN" dirty="0" lang="en-US">
                <a:solidFill>
                  <a:schemeClr val="accent1"/>
                </a:solidFill>
                <a:cs typeface="+mn-ea"/>
                <a:sym typeface="+mn-lt"/>
              </a:rPr>
              <a:t>20</a:t>
            </a:r>
            <a:r>
              <a:rPr altLang="en-US" dirty="0" lang="zh-CN">
                <a:solidFill>
                  <a:schemeClr val="accent1"/>
                </a:solidFill>
                <a:cs typeface="+mn-ea"/>
                <a:sym typeface="+mn-lt"/>
              </a:rPr>
              <a:t>元在消费者心理印象却是不一样，并通过第二份半价或买二送一活动，令消费者感受到优惠心态，快速将产品占领市场，利用口碑效应提高复购率。</a:t>
            </a:r>
            <a:endParaRPr altLang="zh-CN" dirty="0" lang="en-US">
              <a:solidFill>
                <a:schemeClr val="accent1"/>
              </a:solidFill>
              <a:cs typeface="+mn-ea"/>
              <a:sym typeface="+mn-lt"/>
            </a:endParaRPr>
          </a:p>
        </p:txBody>
      </p:sp>
      <p:pic>
        <p:nvPicPr>
          <p:cNvPr id="2097179" name="Picture 2"/>
          <p:cNvPicPr>
            <a:picLocks noChangeAspect="1" noChangeArrowheads="1"/>
          </p:cNvPicPr>
          <p:nvPr/>
        </p:nvPicPr>
        <p:blipFill>
          <a:blip xmlns:r="http://schemas.openxmlformats.org/officeDocument/2006/relationships" r:embed="rId1" cstate="email"/>
          <a:srcRect/>
          <a:stretch>
            <a:fillRect/>
          </a:stretch>
        </p:blipFill>
        <p:spPr bwMode="auto">
          <a:xfrm>
            <a:off x="961053" y="3060316"/>
            <a:ext cx="3768425" cy="2827300"/>
          </a:xfrm>
          <a:prstGeom prst="rect"/>
          <a:noFill/>
        </p:spPr>
      </p:pic>
      <p:pic>
        <p:nvPicPr>
          <p:cNvPr id="2097180" name="Picture 4"/>
          <p:cNvPicPr>
            <a:picLocks noChangeAspect="1" noChangeArrowheads="1"/>
          </p:cNvPicPr>
          <p:nvPr/>
        </p:nvPicPr>
        <p:blipFill>
          <a:blip xmlns:r="http://schemas.openxmlformats.org/officeDocument/2006/relationships" r:embed="rId2"/>
          <a:srcRect/>
          <a:stretch>
            <a:fillRect/>
          </a:stretch>
        </p:blipFill>
        <p:spPr bwMode="auto">
          <a:xfrm>
            <a:off x="6095205" y="3060316"/>
            <a:ext cx="4762500" cy="2847975"/>
          </a:xfrm>
          <a:prstGeom prst="rect"/>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03" name=""/>
        <p:cNvGrpSpPr/>
        <p:nvPr/>
      </p:nvGrpSpPr>
      <p:grpSpPr>
        <a:xfrm>
          <a:off x="0" y="0"/>
          <a:ext cx="0" cy="0"/>
          <a:chOff x="0" y="0"/>
          <a:chExt cx="0" cy="0"/>
        </a:xfrm>
      </p:grpSpPr>
      <p:sp>
        <p:nvSpPr>
          <p:cNvPr id="1048751" name="标题 1"/>
          <p:cNvSpPr>
            <a:spLocks noGrp="1"/>
          </p:cNvSpPr>
          <p:nvPr>
            <p:ph type="title"/>
          </p:nvPr>
        </p:nvSpPr>
        <p:spPr/>
        <p:txBody>
          <a:bodyPr/>
          <a:p>
            <a:r>
              <a:rPr altLang="en-US" dirty="0" lang="zh-CN">
                <a:latin typeface="+mn-lt"/>
                <a:ea typeface="+mn-ea"/>
                <a:cs typeface="+mn-ea"/>
                <a:sym typeface="+mn-lt"/>
              </a:rPr>
              <a:t>渠道端建议</a:t>
            </a:r>
            <a:r>
              <a:rPr altLang="zh-CN" dirty="0" lang="en-US">
                <a:latin typeface="+mn-lt"/>
                <a:ea typeface="+mn-ea"/>
                <a:cs typeface="+mn-ea"/>
                <a:sym typeface="+mn-lt"/>
              </a:rPr>
              <a:t>:</a:t>
            </a:r>
            <a:r>
              <a:rPr altLang="en-US" dirty="0" lang="zh-CN">
                <a:latin typeface="+mn-lt"/>
                <a:ea typeface="+mn-ea"/>
                <a:cs typeface="+mn-ea"/>
                <a:sym typeface="+mn-lt"/>
              </a:rPr>
              <a:t>连锁小吃店</a:t>
            </a:r>
          </a:p>
        </p:txBody>
      </p:sp>
      <p:sp>
        <p:nvSpPr>
          <p:cNvPr id="1048752" name="文本框 2"/>
          <p:cNvSpPr txBox="1"/>
          <p:nvPr/>
        </p:nvSpPr>
        <p:spPr>
          <a:xfrm>
            <a:off x="3829628" y="1276231"/>
            <a:ext cx="4665307" cy="830997"/>
          </a:xfrm>
          <a:prstGeom prst="rect"/>
          <a:noFill/>
        </p:spPr>
        <p:txBody>
          <a:bodyPr rtlCol="0" wrap="square">
            <a:spAutoFit/>
          </a:bodyPr>
          <a:p>
            <a:pPr algn="ctr"/>
            <a:r>
              <a:rPr altLang="en-US" dirty="0" sz="4800" lang="zh-CN">
                <a:cs typeface="+mn-ea"/>
                <a:sym typeface="+mn-lt"/>
              </a:rPr>
              <a:t>策略</a:t>
            </a:r>
          </a:p>
        </p:txBody>
      </p:sp>
      <p:sp>
        <p:nvSpPr>
          <p:cNvPr id="1048753" name="íṡľide"/>
          <p:cNvSpPr/>
          <p:nvPr/>
        </p:nvSpPr>
        <p:spPr bwMode="auto">
          <a:xfrm>
            <a:off x="9477710" y="2321952"/>
            <a:ext cx="323850" cy="322330"/>
          </a:xfrm>
          <a:custGeom>
            <a:avLst/>
            <a:gdLst>
              <a:gd name="connsiteX0" fmla="*/ 262525 w 338138"/>
              <a:gd name="connsiteY0" fmla="*/ 84138 h 336551"/>
              <a:gd name="connsiteX1" fmla="*/ 314260 w 338138"/>
              <a:gd name="connsiteY1" fmla="*/ 84138 h 336551"/>
              <a:gd name="connsiteX2" fmla="*/ 338138 w 338138"/>
              <a:gd name="connsiteY2" fmla="*/ 107802 h 336551"/>
              <a:gd name="connsiteX3" fmla="*/ 338138 w 338138"/>
              <a:gd name="connsiteY3" fmla="*/ 191940 h 336551"/>
              <a:gd name="connsiteX4" fmla="*/ 314260 w 338138"/>
              <a:gd name="connsiteY4" fmla="*/ 216918 h 336551"/>
              <a:gd name="connsiteX5" fmla="*/ 314260 w 338138"/>
              <a:gd name="connsiteY5" fmla="*/ 336551 h 336551"/>
              <a:gd name="connsiteX6" fmla="*/ 241300 w 338138"/>
              <a:gd name="connsiteY6" fmla="*/ 336551 h 336551"/>
              <a:gd name="connsiteX7" fmla="*/ 241300 w 338138"/>
              <a:gd name="connsiteY7" fmla="*/ 240582 h 336551"/>
              <a:gd name="connsiteX8" fmla="*/ 265178 w 338138"/>
              <a:gd name="connsiteY8" fmla="*/ 216918 h 336551"/>
              <a:gd name="connsiteX9" fmla="*/ 265178 w 338138"/>
              <a:gd name="connsiteY9" fmla="*/ 95970 h 336551"/>
              <a:gd name="connsiteX10" fmla="*/ 262525 w 338138"/>
              <a:gd name="connsiteY10" fmla="*/ 84138 h 336551"/>
              <a:gd name="connsiteX11" fmla="*/ 120477 w 338138"/>
              <a:gd name="connsiteY11" fmla="*/ 84138 h 336551"/>
              <a:gd name="connsiteX12" fmla="*/ 217661 w 338138"/>
              <a:gd name="connsiteY12" fmla="*/ 84138 h 336551"/>
              <a:gd name="connsiteX13" fmla="*/ 241300 w 338138"/>
              <a:gd name="connsiteY13" fmla="*/ 107802 h 336551"/>
              <a:gd name="connsiteX14" fmla="*/ 241300 w 338138"/>
              <a:gd name="connsiteY14" fmla="*/ 191940 h 336551"/>
              <a:gd name="connsiteX15" fmla="*/ 217661 w 338138"/>
              <a:gd name="connsiteY15" fmla="*/ 216918 h 336551"/>
              <a:gd name="connsiteX16" fmla="*/ 217661 w 338138"/>
              <a:gd name="connsiteY16" fmla="*/ 336551 h 336551"/>
              <a:gd name="connsiteX17" fmla="*/ 120477 w 338138"/>
              <a:gd name="connsiteY17" fmla="*/ 336551 h 336551"/>
              <a:gd name="connsiteX18" fmla="*/ 120477 w 338138"/>
              <a:gd name="connsiteY18" fmla="*/ 216918 h 336551"/>
              <a:gd name="connsiteX19" fmla="*/ 96837 w 338138"/>
              <a:gd name="connsiteY19" fmla="*/ 191940 h 336551"/>
              <a:gd name="connsiteX20" fmla="*/ 96837 w 338138"/>
              <a:gd name="connsiteY20" fmla="*/ 107802 h 336551"/>
              <a:gd name="connsiteX21" fmla="*/ 120477 w 338138"/>
              <a:gd name="connsiteY21" fmla="*/ 84138 h 336551"/>
              <a:gd name="connsiteX22" fmla="*/ 23878 w 338138"/>
              <a:gd name="connsiteY22" fmla="*/ 84138 h 336551"/>
              <a:gd name="connsiteX23" fmla="*/ 75613 w 338138"/>
              <a:gd name="connsiteY23" fmla="*/ 84138 h 336551"/>
              <a:gd name="connsiteX24" fmla="*/ 72960 w 338138"/>
              <a:gd name="connsiteY24" fmla="*/ 95970 h 336551"/>
              <a:gd name="connsiteX25" fmla="*/ 72960 w 338138"/>
              <a:gd name="connsiteY25" fmla="*/ 216918 h 336551"/>
              <a:gd name="connsiteX26" fmla="*/ 96838 w 338138"/>
              <a:gd name="connsiteY26" fmla="*/ 240582 h 336551"/>
              <a:gd name="connsiteX27" fmla="*/ 96838 w 338138"/>
              <a:gd name="connsiteY27" fmla="*/ 336551 h 336551"/>
              <a:gd name="connsiteX28" fmla="*/ 23878 w 338138"/>
              <a:gd name="connsiteY28" fmla="*/ 336551 h 336551"/>
              <a:gd name="connsiteX29" fmla="*/ 23878 w 338138"/>
              <a:gd name="connsiteY29" fmla="*/ 216918 h 336551"/>
              <a:gd name="connsiteX30" fmla="*/ 0 w 338138"/>
              <a:gd name="connsiteY30" fmla="*/ 191940 h 336551"/>
              <a:gd name="connsiteX31" fmla="*/ 0 w 338138"/>
              <a:gd name="connsiteY31" fmla="*/ 107802 h 336551"/>
              <a:gd name="connsiteX32" fmla="*/ 23878 w 338138"/>
              <a:gd name="connsiteY32" fmla="*/ 84138 h 336551"/>
              <a:gd name="connsiteX33" fmla="*/ 265257 w 338138"/>
              <a:gd name="connsiteY33" fmla="*/ 0 h 336551"/>
              <a:gd name="connsiteX34" fmla="*/ 301625 w 338138"/>
              <a:gd name="connsiteY34" fmla="*/ 35069 h 336551"/>
              <a:gd name="connsiteX35" fmla="*/ 265257 w 338138"/>
              <a:gd name="connsiteY35" fmla="*/ 71438 h 336551"/>
              <a:gd name="connsiteX36" fmla="*/ 248371 w 338138"/>
              <a:gd name="connsiteY36" fmla="*/ 66242 h 336551"/>
              <a:gd name="connsiteX37" fmla="*/ 245774 w 338138"/>
              <a:gd name="connsiteY37" fmla="*/ 64944 h 336551"/>
              <a:gd name="connsiteX38" fmla="*/ 230187 w 338138"/>
              <a:gd name="connsiteY38" fmla="*/ 35069 h 336551"/>
              <a:gd name="connsiteX39" fmla="*/ 265257 w 338138"/>
              <a:gd name="connsiteY39" fmla="*/ 0 h 336551"/>
              <a:gd name="connsiteX40" fmla="*/ 169069 w 338138"/>
              <a:gd name="connsiteY40" fmla="*/ 0 h 336551"/>
              <a:gd name="connsiteX41" fmla="*/ 204788 w 338138"/>
              <a:gd name="connsiteY41" fmla="*/ 35719 h 336551"/>
              <a:gd name="connsiteX42" fmla="*/ 169069 w 338138"/>
              <a:gd name="connsiteY42" fmla="*/ 71438 h 336551"/>
              <a:gd name="connsiteX43" fmla="*/ 133350 w 338138"/>
              <a:gd name="connsiteY43" fmla="*/ 35719 h 336551"/>
              <a:gd name="connsiteX44" fmla="*/ 169069 w 338138"/>
              <a:gd name="connsiteY44" fmla="*/ 0 h 336551"/>
              <a:gd name="connsiteX45" fmla="*/ 72880 w 338138"/>
              <a:gd name="connsiteY45" fmla="*/ 0 h 336551"/>
              <a:gd name="connsiteX46" fmla="*/ 107950 w 338138"/>
              <a:gd name="connsiteY46" fmla="*/ 35069 h 336551"/>
              <a:gd name="connsiteX47" fmla="*/ 92363 w 338138"/>
              <a:gd name="connsiteY47" fmla="*/ 64944 h 336551"/>
              <a:gd name="connsiteX48" fmla="*/ 89766 w 338138"/>
              <a:gd name="connsiteY48" fmla="*/ 66242 h 336551"/>
              <a:gd name="connsiteX49" fmla="*/ 72880 w 338138"/>
              <a:gd name="connsiteY49" fmla="*/ 71438 h 336551"/>
              <a:gd name="connsiteX50" fmla="*/ 36512 w 338138"/>
              <a:gd name="connsiteY50" fmla="*/ 35069 h 336551"/>
              <a:gd name="connsiteX51" fmla="*/ 72880 w 338138"/>
              <a:gd name="connsiteY51" fmla="*/ 0 h 33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8138" h="336551">
                <a:moveTo>
                  <a:pt x="262525" y="84138"/>
                </a:moveTo>
                <a:cubicBezTo>
                  <a:pt x="262525" y="84138"/>
                  <a:pt x="262525" y="84138"/>
                  <a:pt x="314260" y="84138"/>
                </a:cubicBezTo>
                <a:cubicBezTo>
                  <a:pt x="338138" y="84138"/>
                  <a:pt x="338138" y="107802"/>
                  <a:pt x="338138" y="107802"/>
                </a:cubicBezTo>
                <a:cubicBezTo>
                  <a:pt x="338138" y="107802"/>
                  <a:pt x="338138" y="107802"/>
                  <a:pt x="338138" y="191940"/>
                </a:cubicBezTo>
                <a:cubicBezTo>
                  <a:pt x="338138" y="216918"/>
                  <a:pt x="314260" y="216918"/>
                  <a:pt x="314260" y="216918"/>
                </a:cubicBezTo>
                <a:cubicBezTo>
                  <a:pt x="314260" y="216918"/>
                  <a:pt x="314260" y="216918"/>
                  <a:pt x="314260" y="336551"/>
                </a:cubicBezTo>
                <a:cubicBezTo>
                  <a:pt x="314260" y="336551"/>
                  <a:pt x="314260" y="336551"/>
                  <a:pt x="241300" y="336551"/>
                </a:cubicBezTo>
                <a:cubicBezTo>
                  <a:pt x="241300" y="336551"/>
                  <a:pt x="241300" y="336551"/>
                  <a:pt x="241300" y="240582"/>
                </a:cubicBezTo>
                <a:cubicBezTo>
                  <a:pt x="241300" y="240582"/>
                  <a:pt x="265178" y="240582"/>
                  <a:pt x="265178" y="216918"/>
                </a:cubicBezTo>
                <a:cubicBezTo>
                  <a:pt x="265178" y="216918"/>
                  <a:pt x="265178" y="216918"/>
                  <a:pt x="265178" y="95970"/>
                </a:cubicBezTo>
                <a:cubicBezTo>
                  <a:pt x="265178" y="95970"/>
                  <a:pt x="265178" y="90711"/>
                  <a:pt x="262525" y="84138"/>
                </a:cubicBezTo>
                <a:close/>
                <a:moveTo>
                  <a:pt x="120477" y="84138"/>
                </a:moveTo>
                <a:cubicBezTo>
                  <a:pt x="120477" y="84138"/>
                  <a:pt x="120477" y="84138"/>
                  <a:pt x="217661" y="84138"/>
                </a:cubicBezTo>
                <a:cubicBezTo>
                  <a:pt x="241300" y="84138"/>
                  <a:pt x="241300" y="107802"/>
                  <a:pt x="241300" y="107802"/>
                </a:cubicBezTo>
                <a:lnTo>
                  <a:pt x="241300" y="191940"/>
                </a:lnTo>
                <a:cubicBezTo>
                  <a:pt x="241300" y="216918"/>
                  <a:pt x="217661" y="216918"/>
                  <a:pt x="217661" y="216918"/>
                </a:cubicBezTo>
                <a:cubicBezTo>
                  <a:pt x="217661" y="216918"/>
                  <a:pt x="217661" y="216918"/>
                  <a:pt x="217661" y="336551"/>
                </a:cubicBezTo>
                <a:cubicBezTo>
                  <a:pt x="217661" y="336551"/>
                  <a:pt x="217661" y="336551"/>
                  <a:pt x="120477" y="336551"/>
                </a:cubicBezTo>
                <a:cubicBezTo>
                  <a:pt x="120477" y="336551"/>
                  <a:pt x="120477" y="336551"/>
                  <a:pt x="120477" y="216918"/>
                </a:cubicBezTo>
                <a:cubicBezTo>
                  <a:pt x="120477" y="216918"/>
                  <a:pt x="96837" y="216918"/>
                  <a:pt x="96837" y="191940"/>
                </a:cubicBezTo>
                <a:cubicBezTo>
                  <a:pt x="96837" y="191940"/>
                  <a:pt x="96837" y="191940"/>
                  <a:pt x="96837" y="107802"/>
                </a:cubicBezTo>
                <a:cubicBezTo>
                  <a:pt x="96837" y="84138"/>
                  <a:pt x="120477" y="84138"/>
                  <a:pt x="120477" y="84138"/>
                </a:cubicBezTo>
                <a:close/>
                <a:moveTo>
                  <a:pt x="23878" y="84138"/>
                </a:moveTo>
                <a:cubicBezTo>
                  <a:pt x="23878" y="84138"/>
                  <a:pt x="23878" y="84138"/>
                  <a:pt x="75613" y="84138"/>
                </a:cubicBezTo>
                <a:cubicBezTo>
                  <a:pt x="72960" y="90711"/>
                  <a:pt x="72960" y="95970"/>
                  <a:pt x="72960" y="95970"/>
                </a:cubicBezTo>
                <a:cubicBezTo>
                  <a:pt x="72960" y="95970"/>
                  <a:pt x="72960" y="95970"/>
                  <a:pt x="72960" y="216918"/>
                </a:cubicBezTo>
                <a:cubicBezTo>
                  <a:pt x="72960" y="240582"/>
                  <a:pt x="96838" y="240582"/>
                  <a:pt x="96838" y="240582"/>
                </a:cubicBezTo>
                <a:cubicBezTo>
                  <a:pt x="96838" y="240582"/>
                  <a:pt x="96838" y="240582"/>
                  <a:pt x="96838" y="336551"/>
                </a:cubicBezTo>
                <a:cubicBezTo>
                  <a:pt x="96838" y="336551"/>
                  <a:pt x="96838" y="336551"/>
                  <a:pt x="23878" y="336551"/>
                </a:cubicBezTo>
                <a:cubicBezTo>
                  <a:pt x="23878" y="336551"/>
                  <a:pt x="23878" y="336551"/>
                  <a:pt x="23878" y="216918"/>
                </a:cubicBezTo>
                <a:cubicBezTo>
                  <a:pt x="23878" y="216918"/>
                  <a:pt x="0" y="216918"/>
                  <a:pt x="0" y="191940"/>
                </a:cubicBezTo>
                <a:cubicBezTo>
                  <a:pt x="0" y="191940"/>
                  <a:pt x="0" y="191940"/>
                  <a:pt x="0" y="107802"/>
                </a:cubicBezTo>
                <a:cubicBezTo>
                  <a:pt x="0" y="84138"/>
                  <a:pt x="23878" y="84138"/>
                  <a:pt x="23878" y="84138"/>
                </a:cubicBezTo>
                <a:close/>
                <a:moveTo>
                  <a:pt x="265257" y="0"/>
                </a:moveTo>
                <a:cubicBezTo>
                  <a:pt x="284740" y="0"/>
                  <a:pt x="301625" y="15586"/>
                  <a:pt x="301625" y="35069"/>
                </a:cubicBezTo>
                <a:cubicBezTo>
                  <a:pt x="301625" y="55851"/>
                  <a:pt x="284740" y="71438"/>
                  <a:pt x="265257" y="71438"/>
                </a:cubicBezTo>
                <a:cubicBezTo>
                  <a:pt x="258762" y="71438"/>
                  <a:pt x="253567" y="70139"/>
                  <a:pt x="248371" y="66242"/>
                </a:cubicBezTo>
                <a:cubicBezTo>
                  <a:pt x="248371" y="66242"/>
                  <a:pt x="247072" y="66242"/>
                  <a:pt x="245774" y="64944"/>
                </a:cubicBezTo>
                <a:cubicBezTo>
                  <a:pt x="236681" y="59748"/>
                  <a:pt x="230187" y="48058"/>
                  <a:pt x="230187" y="35069"/>
                </a:cubicBezTo>
                <a:cubicBezTo>
                  <a:pt x="230187" y="15586"/>
                  <a:pt x="245774" y="0"/>
                  <a:pt x="265257" y="0"/>
                </a:cubicBezTo>
                <a:close/>
                <a:moveTo>
                  <a:pt x="169069" y="0"/>
                </a:moveTo>
                <a:cubicBezTo>
                  <a:pt x="188796" y="0"/>
                  <a:pt x="204788" y="15992"/>
                  <a:pt x="204788" y="35719"/>
                </a:cubicBezTo>
                <a:cubicBezTo>
                  <a:pt x="204788" y="55446"/>
                  <a:pt x="188796" y="71438"/>
                  <a:pt x="169069" y="71438"/>
                </a:cubicBezTo>
                <a:cubicBezTo>
                  <a:pt x="149342" y="71438"/>
                  <a:pt x="133350" y="55446"/>
                  <a:pt x="133350" y="35719"/>
                </a:cubicBezTo>
                <a:cubicBezTo>
                  <a:pt x="133350" y="15992"/>
                  <a:pt x="149342" y="0"/>
                  <a:pt x="169069" y="0"/>
                </a:cubicBezTo>
                <a:close/>
                <a:moveTo>
                  <a:pt x="72880" y="0"/>
                </a:moveTo>
                <a:cubicBezTo>
                  <a:pt x="92363" y="0"/>
                  <a:pt x="107950" y="15586"/>
                  <a:pt x="107950" y="35069"/>
                </a:cubicBezTo>
                <a:cubicBezTo>
                  <a:pt x="107950" y="48058"/>
                  <a:pt x="101456" y="59748"/>
                  <a:pt x="92363" y="64944"/>
                </a:cubicBezTo>
                <a:cubicBezTo>
                  <a:pt x="91065" y="66242"/>
                  <a:pt x="89766" y="66242"/>
                  <a:pt x="89766" y="66242"/>
                </a:cubicBezTo>
                <a:cubicBezTo>
                  <a:pt x="84570" y="70139"/>
                  <a:pt x="79375" y="71438"/>
                  <a:pt x="72880" y="71438"/>
                </a:cubicBezTo>
                <a:cubicBezTo>
                  <a:pt x="53397" y="71438"/>
                  <a:pt x="36512" y="55851"/>
                  <a:pt x="36512" y="35069"/>
                </a:cubicBezTo>
                <a:cubicBezTo>
                  <a:pt x="36512" y="15586"/>
                  <a:pt x="53397" y="0"/>
                  <a:pt x="72880" y="0"/>
                </a:cubicBezTo>
                <a:close/>
              </a:path>
            </a:pathLst>
          </a:custGeom>
          <a:solidFill>
            <a:schemeClr val="accent1"/>
          </a:solidFill>
          <a:ln w="19050" algn="ctr">
            <a:noFill/>
            <a:round/>
          </a:ln>
          <a:effectLst/>
        </p:spPr>
        <p:txBody>
          <a:bodyPr/>
          <a:p>
            <a:endParaRPr altLang="en-US" lang="zh-CN">
              <a:cs typeface="+mn-ea"/>
              <a:sym typeface="+mn-lt"/>
            </a:endParaRPr>
          </a:p>
        </p:txBody>
      </p:sp>
      <p:grpSp>
        <p:nvGrpSpPr>
          <p:cNvPr id="104" name="ïšḷidê"/>
          <p:cNvGrpSpPr/>
          <p:nvPr/>
        </p:nvGrpSpPr>
        <p:grpSpPr>
          <a:xfrm>
            <a:off x="2367847" y="3909077"/>
            <a:ext cx="214724" cy="214724"/>
            <a:chOff x="1631537" y="3819605"/>
            <a:chExt cx="429449" cy="429449"/>
          </a:xfrm>
        </p:grpSpPr>
        <p:sp>
          <p:nvSpPr>
            <p:cNvPr id="1048754" name="iṥ1íḋê"/>
            <p:cNvSpPr/>
            <p:nvPr/>
          </p:nvSpPr>
          <p:spPr>
            <a:xfrm>
              <a:off x="1631537" y="3819605"/>
              <a:ext cx="429449" cy="429449"/>
            </a:xfrm>
            <a:prstGeom prst="ellipse"/>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tIns="45720" wrap="square">
              <a:noAutofit/>
            </a:bodyPr>
            <a:p>
              <a:pPr algn="ctr"/>
              <a:endParaRPr>
                <a:cs typeface="+mn-ea"/>
                <a:sym typeface="+mn-lt"/>
              </a:endParaRPr>
            </a:p>
          </p:txBody>
        </p:sp>
        <p:sp>
          <p:nvSpPr>
            <p:cNvPr id="1048755" name="íṣļíḓê"/>
            <p:cNvSpPr/>
            <p:nvPr/>
          </p:nvSpPr>
          <p:spPr>
            <a:xfrm>
              <a:off x="1714014" y="3902082"/>
              <a:ext cx="264494" cy="264494"/>
            </a:xfrm>
            <a:prstGeom prst="ellipse"/>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tIns="45720" wrap="square">
              <a:noAutofit/>
            </a:bodyPr>
            <a:p>
              <a:pPr algn="ctr"/>
              <a:endParaRPr>
                <a:cs typeface="+mn-ea"/>
                <a:sym typeface="+mn-lt"/>
              </a:endParaRPr>
            </a:p>
          </p:txBody>
        </p:sp>
      </p:grpSp>
      <p:cxnSp>
        <p:nvCxnSpPr>
          <p:cNvPr id="3145730" name="直接连接符 10"/>
          <p:cNvCxnSpPr>
            <a:cxnSpLocks/>
          </p:cNvCxnSpPr>
          <p:nvPr/>
        </p:nvCxnSpPr>
        <p:spPr>
          <a:xfrm>
            <a:off x="2475209" y="3182551"/>
            <a:ext cx="0" cy="726526"/>
          </a:xfrm>
          <a:prstGeom prst="line"/>
        </p:spPr>
        <p:style>
          <a:lnRef idx="1">
            <a:schemeClr val="accent1"/>
          </a:lnRef>
          <a:fillRef idx="0">
            <a:schemeClr val="accent1"/>
          </a:fillRef>
          <a:effectRef idx="0">
            <a:schemeClr val="accent1"/>
          </a:effectRef>
          <a:fontRef idx="minor">
            <a:schemeClr val="tx1"/>
          </a:fontRef>
        </p:style>
      </p:cxnSp>
      <p:sp>
        <p:nvSpPr>
          <p:cNvPr id="1048756" name="i$líďe"/>
          <p:cNvSpPr/>
          <p:nvPr/>
        </p:nvSpPr>
        <p:spPr>
          <a:xfrm>
            <a:off x="1390153" y="4259090"/>
            <a:ext cx="2169795" cy="1374649"/>
          </a:xfrm>
          <a:prstGeom prst="rect"/>
          <a:noFill/>
          <a:ln w="762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rmAutofit/>
          </a:bodyPr>
          <a:p>
            <a:pPr algn="ctr"/>
            <a:r>
              <a:rPr altLang="en-US" b="1" dirty="0" sz="1600" lang="zh-CN">
                <a:solidFill>
                  <a:schemeClr val="tx1"/>
                </a:solidFill>
                <a:cs typeface="+mn-ea"/>
                <a:sym typeface="+mn-lt"/>
              </a:rPr>
              <a:t>以周边三公里为覆盖范围，快速建立品牌认知，形成排队效应</a:t>
            </a:r>
            <a:endParaRPr b="1" dirty="0" sz="1600">
              <a:solidFill>
                <a:schemeClr val="tx1"/>
              </a:solidFill>
              <a:cs typeface="+mn-ea"/>
              <a:sym typeface="+mn-lt"/>
            </a:endParaRPr>
          </a:p>
        </p:txBody>
      </p:sp>
      <p:grpSp>
        <p:nvGrpSpPr>
          <p:cNvPr id="105" name="i$ḻïḋe"/>
          <p:cNvGrpSpPr/>
          <p:nvPr/>
        </p:nvGrpSpPr>
        <p:grpSpPr>
          <a:xfrm>
            <a:off x="9532432" y="3909077"/>
            <a:ext cx="214724" cy="214724"/>
            <a:chOff x="1631537" y="3819605"/>
            <a:chExt cx="429449" cy="429449"/>
          </a:xfrm>
        </p:grpSpPr>
        <p:sp>
          <p:nvSpPr>
            <p:cNvPr id="1048757" name="íSḻîḑê"/>
            <p:cNvSpPr/>
            <p:nvPr/>
          </p:nvSpPr>
          <p:spPr>
            <a:xfrm>
              <a:off x="1631537" y="3819605"/>
              <a:ext cx="429449" cy="429449"/>
            </a:xfrm>
            <a:prstGeom prst="ellipse"/>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tIns="45720" wrap="square">
              <a:noAutofit/>
            </a:bodyPr>
            <a:p>
              <a:pPr algn="ctr"/>
              <a:endParaRPr>
                <a:cs typeface="+mn-ea"/>
                <a:sym typeface="+mn-lt"/>
              </a:endParaRPr>
            </a:p>
          </p:txBody>
        </p:sp>
        <p:sp>
          <p:nvSpPr>
            <p:cNvPr id="1048758" name="iŝļiďè"/>
            <p:cNvSpPr/>
            <p:nvPr/>
          </p:nvSpPr>
          <p:spPr>
            <a:xfrm>
              <a:off x="1714014" y="3902082"/>
              <a:ext cx="264494" cy="264494"/>
            </a:xfrm>
            <a:prstGeom prst="ellipse"/>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tIns="45720" wrap="square">
              <a:noAutofit/>
            </a:bodyPr>
            <a:p>
              <a:pPr algn="ctr"/>
              <a:endParaRPr>
                <a:cs typeface="+mn-ea"/>
                <a:sym typeface="+mn-lt"/>
              </a:endParaRPr>
            </a:p>
          </p:txBody>
        </p:sp>
      </p:grpSp>
      <p:cxnSp>
        <p:nvCxnSpPr>
          <p:cNvPr id="3145731" name="直接连接符 15"/>
          <p:cNvCxnSpPr>
            <a:cxnSpLocks/>
          </p:cNvCxnSpPr>
          <p:nvPr/>
        </p:nvCxnSpPr>
        <p:spPr>
          <a:xfrm>
            <a:off x="9639795" y="3182551"/>
            <a:ext cx="0" cy="726526"/>
          </a:xfrm>
          <a:prstGeom prst="line"/>
        </p:spPr>
        <p:style>
          <a:lnRef idx="1">
            <a:schemeClr val="accent1"/>
          </a:lnRef>
          <a:fillRef idx="0">
            <a:schemeClr val="accent1"/>
          </a:fillRef>
          <a:effectRef idx="0">
            <a:schemeClr val="accent1"/>
          </a:effectRef>
          <a:fontRef idx="minor">
            <a:schemeClr val="tx1"/>
          </a:fontRef>
        </p:style>
      </p:cxnSp>
      <p:sp>
        <p:nvSpPr>
          <p:cNvPr id="1048759" name="iṡlïḍè"/>
          <p:cNvSpPr/>
          <p:nvPr/>
        </p:nvSpPr>
        <p:spPr>
          <a:xfrm>
            <a:off x="8554738" y="4259090"/>
            <a:ext cx="2169795" cy="1374648"/>
          </a:xfrm>
          <a:prstGeom prst="rect"/>
          <a:noFill/>
          <a:ln w="762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rmAutofit/>
          </a:bodyPr>
          <a:p>
            <a:r>
              <a:rPr altLang="en-US" b="1" dirty="0" sz="1600" lang="zh-CN">
                <a:solidFill>
                  <a:schemeClr val="tx1"/>
                </a:solidFill>
                <a:cs typeface="+mn-ea"/>
                <a:sym typeface="+mn-lt"/>
              </a:rPr>
              <a:t>邀请本地美食大</a:t>
            </a:r>
            <a:r>
              <a:rPr altLang="zh-CN" b="1" dirty="0" sz="1600" lang="en-US">
                <a:solidFill>
                  <a:schemeClr val="tx1"/>
                </a:solidFill>
                <a:cs typeface="+mn-ea"/>
                <a:sym typeface="+mn-lt"/>
              </a:rPr>
              <a:t>V</a:t>
            </a:r>
            <a:r>
              <a:rPr altLang="en-US" b="1" dirty="0" sz="1600" lang="zh-CN">
                <a:solidFill>
                  <a:schemeClr val="tx1"/>
                </a:solidFill>
                <a:cs typeface="+mn-ea"/>
                <a:sym typeface="+mn-lt"/>
              </a:rPr>
              <a:t>现场参与并拍摄，为后续门店倒流，扩大品牌影响力。</a:t>
            </a:r>
            <a:endParaRPr b="1" dirty="0" sz="1600">
              <a:solidFill>
                <a:schemeClr val="tx1"/>
              </a:solidFill>
              <a:cs typeface="+mn-ea"/>
              <a:sym typeface="+mn-lt"/>
            </a:endParaRPr>
          </a:p>
        </p:txBody>
      </p:sp>
      <p:sp>
        <p:nvSpPr>
          <p:cNvPr id="1048760" name="ïšľiďé"/>
          <p:cNvSpPr/>
          <p:nvPr/>
        </p:nvSpPr>
        <p:spPr>
          <a:xfrm>
            <a:off x="5988797" y="4557201"/>
            <a:ext cx="214724" cy="214724"/>
          </a:xfrm>
          <a:prstGeom prst="ellipse"/>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tIns="45720" wrap="square">
            <a:noAutofit/>
          </a:bodyPr>
          <a:p>
            <a:pPr algn="ctr"/>
            <a:endParaRPr>
              <a:cs typeface="+mn-ea"/>
              <a:sym typeface="+mn-lt"/>
            </a:endParaRPr>
          </a:p>
        </p:txBody>
      </p:sp>
      <p:sp>
        <p:nvSpPr>
          <p:cNvPr id="1048761" name="íṡ1îḋe"/>
          <p:cNvSpPr/>
          <p:nvPr/>
        </p:nvSpPr>
        <p:spPr>
          <a:xfrm>
            <a:off x="6030035" y="4598439"/>
            <a:ext cx="132247" cy="132247"/>
          </a:xfrm>
          <a:prstGeom prst="ellipse"/>
          <a:solidFill>
            <a:schemeClr val="accent2">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bIns="45720" lIns="91440" rIns="91440" tIns="45720" wrap="square">
            <a:noAutofit/>
          </a:bodyPr>
          <a:p>
            <a:pPr algn="ctr"/>
            <a:endParaRPr>
              <a:cs typeface="+mn-ea"/>
              <a:sym typeface="+mn-lt"/>
            </a:endParaRPr>
          </a:p>
        </p:txBody>
      </p:sp>
      <p:cxnSp>
        <p:nvCxnSpPr>
          <p:cNvPr id="3145732" name="直接连接符 19"/>
          <p:cNvCxnSpPr>
            <a:cxnSpLocks/>
          </p:cNvCxnSpPr>
          <p:nvPr/>
        </p:nvCxnSpPr>
        <p:spPr>
          <a:xfrm>
            <a:off x="6096000" y="3182551"/>
            <a:ext cx="0" cy="1374649"/>
          </a:xfrm>
          <a:prstGeom prst="line"/>
          <a:ln>
            <a:solidFill>
              <a:schemeClr val="tx2"/>
            </a:solidFill>
          </a:ln>
        </p:spPr>
        <p:style>
          <a:lnRef idx="1">
            <a:schemeClr val="accent1"/>
          </a:lnRef>
          <a:fillRef idx="0">
            <a:schemeClr val="accent1"/>
          </a:fillRef>
          <a:effectRef idx="0">
            <a:schemeClr val="accent1"/>
          </a:effectRef>
          <a:fontRef idx="minor">
            <a:schemeClr val="tx1"/>
          </a:fontRef>
        </p:style>
      </p:cxnSp>
      <p:sp>
        <p:nvSpPr>
          <p:cNvPr id="1048762" name="ïṩḷíḑê"/>
          <p:cNvSpPr/>
          <p:nvPr/>
        </p:nvSpPr>
        <p:spPr bwMode="auto">
          <a:xfrm>
            <a:off x="7829293" y="2753103"/>
            <a:ext cx="3620684" cy="429448"/>
          </a:xfrm>
          <a:prstGeom prst="rect"/>
          <a:solidFill>
            <a:schemeClr val="accent1"/>
          </a:solidFill>
          <a:ln w="19050" algn="ctr">
            <a:noFill/>
            <a:round/>
          </a:ln>
          <a:effectLst/>
        </p:spPr>
        <p:txBody>
          <a:bodyPr anchor="ctr" wrap="square">
            <a:noAutofit/>
          </a:bodyPr>
          <a:lstStyle>
            <a:lvl1pPr eaLnBrk="0" fontAlgn="base" hangingPunct="0">
              <a:spcBef>
                <a:spcPct val="0"/>
              </a:spcBef>
              <a:spcAft>
                <a:spcPct val="0"/>
              </a:spcAft>
              <a:defRPr>
                <a:solidFill>
                  <a:schemeClr val="tx1"/>
                </a:solidFill>
              </a:defRPr>
            </a:lvl1pPr>
            <a:lvl2pPr eaLnBrk="0" fontAlgn="base" hangingPunct="0">
              <a:spcBef>
                <a:spcPct val="0"/>
              </a:spcBef>
              <a:spcAft>
                <a:spcPct val="0"/>
              </a:spcAft>
              <a:defRPr>
                <a:solidFill>
                  <a:schemeClr val="tx1"/>
                </a:solidFill>
              </a:defRPr>
            </a:lvl2pPr>
            <a:lvl3pPr eaLnBrk="0" fontAlgn="base" hangingPunct="0">
              <a:spcBef>
                <a:spcPct val="0"/>
              </a:spcBef>
              <a:spcAft>
                <a:spcPct val="0"/>
              </a:spcAft>
              <a:defRPr>
                <a:solidFill>
                  <a:schemeClr val="tx1"/>
                </a:solidFill>
              </a:defRPr>
            </a:lvl3pPr>
            <a:lvl4pPr eaLnBrk="0" fontAlgn="base" hangingPunct="0">
              <a:spcBef>
                <a:spcPct val="0"/>
              </a:spcBef>
              <a:spcAft>
                <a:spcPct val="0"/>
              </a:spcAft>
              <a:defRPr>
                <a:solidFill>
                  <a:schemeClr val="tx1"/>
                </a:solidFill>
              </a:defRPr>
            </a:lvl4pPr>
            <a:lvl5pPr eaLnBrk="0" fontAlgn="base" hangingPunct="0">
              <a:spcBef>
                <a:spcPct val="0"/>
              </a:spcBef>
              <a:spcAft>
                <a:spcPct val="0"/>
              </a:spcAft>
              <a:defRPr>
                <a:solidFill>
                  <a:schemeClr val="tx1"/>
                </a:solidFill>
              </a:defRPr>
            </a:lvl5pPr>
            <a:lvl6pPr eaLnBrk="0" fontAlgn="base" hangingPunct="0">
              <a:spcBef>
                <a:spcPct val="0"/>
              </a:spcBef>
              <a:spcAft>
                <a:spcPct val="0"/>
              </a:spcAft>
              <a:defRPr>
                <a:solidFill>
                  <a:schemeClr val="tx1"/>
                </a:solidFill>
              </a:defRPr>
            </a:lvl6pPr>
            <a:lvl7pPr eaLnBrk="0" fontAlgn="base" hangingPunct="0">
              <a:spcBef>
                <a:spcPct val="0"/>
              </a:spcBef>
              <a:spcAft>
                <a:spcPct val="0"/>
              </a:spcAft>
              <a:defRPr>
                <a:solidFill>
                  <a:schemeClr val="tx1"/>
                </a:solidFill>
              </a:defRPr>
            </a:lvl7pPr>
            <a:lvl8pPr eaLnBrk="0" fontAlgn="base" hangingPunct="0">
              <a:spcBef>
                <a:spcPct val="0"/>
              </a:spcBef>
              <a:spcAft>
                <a:spcPct val="0"/>
              </a:spcAft>
              <a:defRPr>
                <a:solidFill>
                  <a:schemeClr val="tx1"/>
                </a:solidFill>
              </a:defRPr>
            </a:lvl8pPr>
            <a:lvl9pPr eaLnBrk="0" fontAlgn="base" hangingPunct="0">
              <a:spcBef>
                <a:spcPct val="0"/>
              </a:spcBef>
              <a:spcAft>
                <a:spcPct val="0"/>
              </a:spcAft>
              <a:defRPr>
                <a:solidFill>
                  <a:schemeClr val="tx1"/>
                </a:solidFill>
              </a:defRPr>
            </a:lvl9pPr>
          </a:lstStyle>
          <a:p>
            <a:pPr algn="ctr">
              <a:lnSpc>
                <a:spcPct val="90000"/>
              </a:lnSpc>
            </a:pPr>
            <a:r>
              <a:rPr altLang="en-US" b="1" dirty="0" sz="1400" lang="zh-CN">
                <a:solidFill>
                  <a:schemeClr val="bg1"/>
                </a:solidFill>
                <a:cs typeface="+mn-ea"/>
                <a:sym typeface="+mn-lt"/>
              </a:rPr>
              <a:t>建立品牌背书</a:t>
            </a:r>
            <a:endParaRPr altLang="zh-CN" b="1" dirty="0" sz="1400" lang="en-US">
              <a:solidFill>
                <a:schemeClr val="bg1"/>
              </a:solidFill>
              <a:cs typeface="+mn-ea"/>
              <a:sym typeface="+mn-lt"/>
            </a:endParaRPr>
          </a:p>
        </p:txBody>
      </p:sp>
      <p:sp>
        <p:nvSpPr>
          <p:cNvPr id="1048763" name="îṡliḓé"/>
          <p:cNvSpPr/>
          <p:nvPr/>
        </p:nvSpPr>
        <p:spPr bwMode="auto">
          <a:xfrm>
            <a:off x="4221685" y="2753103"/>
            <a:ext cx="3748630" cy="429448"/>
          </a:xfrm>
          <a:custGeom>
            <a:avLst/>
            <a:gdLst>
              <a:gd name="connsiteX0" fmla="*/ 0 w 2246799"/>
              <a:gd name="connsiteY0" fmla="*/ 0 h 429448"/>
              <a:gd name="connsiteX1" fmla="*/ 2170113 w 2246799"/>
              <a:gd name="connsiteY1" fmla="*/ 0 h 429448"/>
              <a:gd name="connsiteX2" fmla="*/ 2170113 w 2246799"/>
              <a:gd name="connsiteY2" fmla="*/ 146875 h 429448"/>
              <a:gd name="connsiteX3" fmla="*/ 2246799 w 2246799"/>
              <a:gd name="connsiteY3" fmla="*/ 214725 h 429448"/>
              <a:gd name="connsiteX4" fmla="*/ 2170113 w 2246799"/>
              <a:gd name="connsiteY4" fmla="*/ 282573 h 429448"/>
              <a:gd name="connsiteX5" fmla="*/ 2170113 w 2246799"/>
              <a:gd name="connsiteY5" fmla="*/ 429448 h 429448"/>
              <a:gd name="connsiteX6" fmla="*/ 0 w 2246799"/>
              <a:gd name="connsiteY6" fmla="*/ 429448 h 429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6799" h="429448">
                <a:moveTo>
                  <a:pt x="0" y="0"/>
                </a:moveTo>
                <a:lnTo>
                  <a:pt x="2170113" y="0"/>
                </a:lnTo>
                <a:lnTo>
                  <a:pt x="2170113" y="146875"/>
                </a:lnTo>
                <a:lnTo>
                  <a:pt x="2246799" y="214725"/>
                </a:lnTo>
                <a:lnTo>
                  <a:pt x="2170113" y="282573"/>
                </a:lnTo>
                <a:lnTo>
                  <a:pt x="2170113" y="429448"/>
                </a:lnTo>
                <a:lnTo>
                  <a:pt x="0" y="429448"/>
                </a:lnTo>
                <a:close/>
              </a:path>
            </a:pathLst>
          </a:custGeom>
          <a:solidFill>
            <a:schemeClr val="accent2"/>
          </a:solidFill>
          <a:ln w="19050" algn="ctr">
            <a:noFill/>
            <a:round/>
          </a:ln>
          <a:effectLst/>
        </p:spPr>
        <p:txBody>
          <a:bodyPr anchor="ctr" wrap="square">
            <a:noAutofit/>
          </a:bodyPr>
          <a:lstStyle>
            <a:lvl1pPr eaLnBrk="0" fontAlgn="base" hangingPunct="0">
              <a:spcBef>
                <a:spcPct val="0"/>
              </a:spcBef>
              <a:spcAft>
                <a:spcPct val="0"/>
              </a:spcAft>
              <a:defRPr>
                <a:solidFill>
                  <a:schemeClr val="tx1"/>
                </a:solidFill>
              </a:defRPr>
            </a:lvl1pPr>
            <a:lvl2pPr eaLnBrk="0" fontAlgn="base" hangingPunct="0">
              <a:spcBef>
                <a:spcPct val="0"/>
              </a:spcBef>
              <a:spcAft>
                <a:spcPct val="0"/>
              </a:spcAft>
              <a:defRPr>
                <a:solidFill>
                  <a:schemeClr val="tx1"/>
                </a:solidFill>
              </a:defRPr>
            </a:lvl2pPr>
            <a:lvl3pPr eaLnBrk="0" fontAlgn="base" hangingPunct="0">
              <a:spcBef>
                <a:spcPct val="0"/>
              </a:spcBef>
              <a:spcAft>
                <a:spcPct val="0"/>
              </a:spcAft>
              <a:defRPr>
                <a:solidFill>
                  <a:schemeClr val="tx1"/>
                </a:solidFill>
              </a:defRPr>
            </a:lvl3pPr>
            <a:lvl4pPr eaLnBrk="0" fontAlgn="base" hangingPunct="0">
              <a:spcBef>
                <a:spcPct val="0"/>
              </a:spcBef>
              <a:spcAft>
                <a:spcPct val="0"/>
              </a:spcAft>
              <a:defRPr>
                <a:solidFill>
                  <a:schemeClr val="tx1"/>
                </a:solidFill>
              </a:defRPr>
            </a:lvl4pPr>
            <a:lvl5pPr eaLnBrk="0" fontAlgn="base" hangingPunct="0">
              <a:spcBef>
                <a:spcPct val="0"/>
              </a:spcBef>
              <a:spcAft>
                <a:spcPct val="0"/>
              </a:spcAft>
              <a:defRPr>
                <a:solidFill>
                  <a:schemeClr val="tx1"/>
                </a:solidFill>
              </a:defRPr>
            </a:lvl5pPr>
            <a:lvl6pPr eaLnBrk="0" fontAlgn="base" hangingPunct="0">
              <a:spcBef>
                <a:spcPct val="0"/>
              </a:spcBef>
              <a:spcAft>
                <a:spcPct val="0"/>
              </a:spcAft>
              <a:defRPr>
                <a:solidFill>
                  <a:schemeClr val="tx1"/>
                </a:solidFill>
              </a:defRPr>
            </a:lvl6pPr>
            <a:lvl7pPr eaLnBrk="0" fontAlgn="base" hangingPunct="0">
              <a:spcBef>
                <a:spcPct val="0"/>
              </a:spcBef>
              <a:spcAft>
                <a:spcPct val="0"/>
              </a:spcAft>
              <a:defRPr>
                <a:solidFill>
                  <a:schemeClr val="tx1"/>
                </a:solidFill>
              </a:defRPr>
            </a:lvl7pPr>
            <a:lvl8pPr eaLnBrk="0" fontAlgn="base" hangingPunct="0">
              <a:spcBef>
                <a:spcPct val="0"/>
              </a:spcBef>
              <a:spcAft>
                <a:spcPct val="0"/>
              </a:spcAft>
              <a:defRPr>
                <a:solidFill>
                  <a:schemeClr val="tx1"/>
                </a:solidFill>
              </a:defRPr>
            </a:lvl8pPr>
            <a:lvl9pPr eaLnBrk="0" fontAlgn="base" hangingPunct="0">
              <a:spcBef>
                <a:spcPct val="0"/>
              </a:spcBef>
              <a:spcAft>
                <a:spcPct val="0"/>
              </a:spcAft>
              <a:defRPr>
                <a:solidFill>
                  <a:schemeClr val="tx1"/>
                </a:solidFill>
              </a:defRPr>
            </a:lvl9pPr>
          </a:lstStyle>
          <a:p>
            <a:pPr algn="ctr">
              <a:lnSpc>
                <a:spcPct val="90000"/>
              </a:lnSpc>
            </a:pPr>
            <a:r>
              <a:rPr altLang="en-US" b="1" dirty="0" sz="1400" lang="zh-CN">
                <a:solidFill>
                  <a:schemeClr val="bg1"/>
                </a:solidFill>
                <a:cs typeface="+mn-ea"/>
                <a:sym typeface="+mn-lt"/>
              </a:rPr>
              <a:t>裂变</a:t>
            </a:r>
            <a:endParaRPr altLang="zh-CN" b="1" dirty="0" sz="1400" lang="en-US">
              <a:solidFill>
                <a:schemeClr val="bg1"/>
              </a:solidFill>
              <a:cs typeface="+mn-ea"/>
              <a:sym typeface="+mn-lt"/>
            </a:endParaRPr>
          </a:p>
        </p:txBody>
      </p:sp>
      <p:sp>
        <p:nvSpPr>
          <p:cNvPr id="1048764" name="íšḷïďé"/>
          <p:cNvSpPr/>
          <p:nvPr/>
        </p:nvSpPr>
        <p:spPr bwMode="auto">
          <a:xfrm>
            <a:off x="601001" y="2753103"/>
            <a:ext cx="3748099" cy="429448"/>
          </a:xfrm>
          <a:custGeom>
            <a:avLst/>
            <a:gdLst>
              <a:gd name="connsiteX0" fmla="*/ 0 w 2246481"/>
              <a:gd name="connsiteY0" fmla="*/ 0 h 429448"/>
              <a:gd name="connsiteX1" fmla="*/ 2170113 w 2246481"/>
              <a:gd name="connsiteY1" fmla="*/ 0 h 429448"/>
              <a:gd name="connsiteX2" fmla="*/ 2170113 w 2246481"/>
              <a:gd name="connsiteY2" fmla="*/ 147156 h 429448"/>
              <a:gd name="connsiteX3" fmla="*/ 2246481 w 2246481"/>
              <a:gd name="connsiteY3" fmla="*/ 214725 h 429448"/>
              <a:gd name="connsiteX4" fmla="*/ 2170113 w 2246481"/>
              <a:gd name="connsiteY4" fmla="*/ 282292 h 429448"/>
              <a:gd name="connsiteX5" fmla="*/ 2170113 w 2246481"/>
              <a:gd name="connsiteY5" fmla="*/ 429448 h 429448"/>
              <a:gd name="connsiteX6" fmla="*/ 0 w 2246481"/>
              <a:gd name="connsiteY6" fmla="*/ 429448 h 429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46481" h="429448">
                <a:moveTo>
                  <a:pt x="0" y="0"/>
                </a:moveTo>
                <a:lnTo>
                  <a:pt x="2170113" y="0"/>
                </a:lnTo>
                <a:lnTo>
                  <a:pt x="2170113" y="147156"/>
                </a:lnTo>
                <a:lnTo>
                  <a:pt x="2246481" y="214725"/>
                </a:lnTo>
                <a:lnTo>
                  <a:pt x="2170113" y="282292"/>
                </a:lnTo>
                <a:lnTo>
                  <a:pt x="2170113" y="429448"/>
                </a:lnTo>
                <a:lnTo>
                  <a:pt x="0" y="429448"/>
                </a:lnTo>
                <a:close/>
              </a:path>
            </a:pathLst>
          </a:custGeom>
          <a:solidFill>
            <a:schemeClr val="accent1"/>
          </a:solidFill>
          <a:ln w="19050" algn="ctr">
            <a:noFill/>
            <a:round/>
          </a:ln>
          <a:effectLst/>
        </p:spPr>
        <p:txBody>
          <a:bodyPr anchor="ctr" wrap="square">
            <a:noAutofit/>
          </a:bodyPr>
          <a:lstStyle>
            <a:lvl1pPr eaLnBrk="0" fontAlgn="base" hangingPunct="0">
              <a:spcBef>
                <a:spcPct val="0"/>
              </a:spcBef>
              <a:spcAft>
                <a:spcPct val="0"/>
              </a:spcAft>
              <a:defRPr>
                <a:solidFill>
                  <a:schemeClr val="tx1"/>
                </a:solidFill>
              </a:defRPr>
            </a:lvl1pPr>
            <a:lvl2pPr eaLnBrk="0" fontAlgn="base" hangingPunct="0">
              <a:spcBef>
                <a:spcPct val="0"/>
              </a:spcBef>
              <a:spcAft>
                <a:spcPct val="0"/>
              </a:spcAft>
              <a:defRPr>
                <a:solidFill>
                  <a:schemeClr val="tx1"/>
                </a:solidFill>
              </a:defRPr>
            </a:lvl2pPr>
            <a:lvl3pPr eaLnBrk="0" fontAlgn="base" hangingPunct="0">
              <a:spcBef>
                <a:spcPct val="0"/>
              </a:spcBef>
              <a:spcAft>
                <a:spcPct val="0"/>
              </a:spcAft>
              <a:defRPr>
                <a:solidFill>
                  <a:schemeClr val="tx1"/>
                </a:solidFill>
              </a:defRPr>
            </a:lvl3pPr>
            <a:lvl4pPr eaLnBrk="0" fontAlgn="base" hangingPunct="0">
              <a:spcBef>
                <a:spcPct val="0"/>
              </a:spcBef>
              <a:spcAft>
                <a:spcPct val="0"/>
              </a:spcAft>
              <a:defRPr>
                <a:solidFill>
                  <a:schemeClr val="tx1"/>
                </a:solidFill>
              </a:defRPr>
            </a:lvl4pPr>
            <a:lvl5pPr eaLnBrk="0" fontAlgn="base" hangingPunct="0">
              <a:spcBef>
                <a:spcPct val="0"/>
              </a:spcBef>
              <a:spcAft>
                <a:spcPct val="0"/>
              </a:spcAft>
              <a:defRPr>
                <a:solidFill>
                  <a:schemeClr val="tx1"/>
                </a:solidFill>
              </a:defRPr>
            </a:lvl5pPr>
            <a:lvl6pPr eaLnBrk="0" fontAlgn="base" hangingPunct="0">
              <a:spcBef>
                <a:spcPct val="0"/>
              </a:spcBef>
              <a:spcAft>
                <a:spcPct val="0"/>
              </a:spcAft>
              <a:defRPr>
                <a:solidFill>
                  <a:schemeClr val="tx1"/>
                </a:solidFill>
              </a:defRPr>
            </a:lvl6pPr>
            <a:lvl7pPr eaLnBrk="0" fontAlgn="base" hangingPunct="0">
              <a:spcBef>
                <a:spcPct val="0"/>
              </a:spcBef>
              <a:spcAft>
                <a:spcPct val="0"/>
              </a:spcAft>
              <a:defRPr>
                <a:solidFill>
                  <a:schemeClr val="tx1"/>
                </a:solidFill>
              </a:defRPr>
            </a:lvl7pPr>
            <a:lvl8pPr eaLnBrk="0" fontAlgn="base" hangingPunct="0">
              <a:spcBef>
                <a:spcPct val="0"/>
              </a:spcBef>
              <a:spcAft>
                <a:spcPct val="0"/>
              </a:spcAft>
              <a:defRPr>
                <a:solidFill>
                  <a:schemeClr val="tx1"/>
                </a:solidFill>
              </a:defRPr>
            </a:lvl8pPr>
            <a:lvl9pPr eaLnBrk="0" fontAlgn="base" hangingPunct="0">
              <a:spcBef>
                <a:spcPct val="0"/>
              </a:spcBef>
              <a:spcAft>
                <a:spcPct val="0"/>
              </a:spcAft>
              <a:defRPr>
                <a:solidFill>
                  <a:schemeClr val="tx1"/>
                </a:solidFill>
              </a:defRPr>
            </a:lvl9pPr>
          </a:lstStyle>
          <a:p>
            <a:pPr algn="ctr">
              <a:lnSpc>
                <a:spcPct val="90000"/>
              </a:lnSpc>
            </a:pPr>
            <a:r>
              <a:rPr altLang="en-US" b="1" dirty="0" sz="1400" lang="zh-CN">
                <a:solidFill>
                  <a:schemeClr val="bg1"/>
                </a:solidFill>
                <a:cs typeface="+mn-ea"/>
                <a:sym typeface="+mn-lt"/>
              </a:rPr>
              <a:t>引流</a:t>
            </a:r>
            <a:endParaRPr altLang="zh-CN" b="1" dirty="0" sz="1400" lang="en-US">
              <a:solidFill>
                <a:schemeClr val="bg1"/>
              </a:solidFill>
              <a:cs typeface="+mn-ea"/>
              <a:sym typeface="+mn-lt"/>
            </a:endParaRPr>
          </a:p>
        </p:txBody>
      </p:sp>
      <p:sp>
        <p:nvSpPr>
          <p:cNvPr id="1048765" name="íś1iďé"/>
          <p:cNvSpPr/>
          <p:nvPr/>
        </p:nvSpPr>
        <p:spPr bwMode="auto">
          <a:xfrm>
            <a:off x="5934075" y="2321952"/>
            <a:ext cx="323850" cy="322330"/>
          </a:xfrm>
          <a:custGeom>
            <a:avLst/>
            <a:gdLst>
              <a:gd name="connsiteX0" fmla="*/ 262525 w 338138"/>
              <a:gd name="connsiteY0" fmla="*/ 84138 h 336551"/>
              <a:gd name="connsiteX1" fmla="*/ 314260 w 338138"/>
              <a:gd name="connsiteY1" fmla="*/ 84138 h 336551"/>
              <a:gd name="connsiteX2" fmla="*/ 338138 w 338138"/>
              <a:gd name="connsiteY2" fmla="*/ 107802 h 336551"/>
              <a:gd name="connsiteX3" fmla="*/ 338138 w 338138"/>
              <a:gd name="connsiteY3" fmla="*/ 191940 h 336551"/>
              <a:gd name="connsiteX4" fmla="*/ 314260 w 338138"/>
              <a:gd name="connsiteY4" fmla="*/ 216918 h 336551"/>
              <a:gd name="connsiteX5" fmla="*/ 314260 w 338138"/>
              <a:gd name="connsiteY5" fmla="*/ 336551 h 336551"/>
              <a:gd name="connsiteX6" fmla="*/ 241300 w 338138"/>
              <a:gd name="connsiteY6" fmla="*/ 336551 h 336551"/>
              <a:gd name="connsiteX7" fmla="*/ 241300 w 338138"/>
              <a:gd name="connsiteY7" fmla="*/ 240582 h 336551"/>
              <a:gd name="connsiteX8" fmla="*/ 265178 w 338138"/>
              <a:gd name="connsiteY8" fmla="*/ 216918 h 336551"/>
              <a:gd name="connsiteX9" fmla="*/ 265178 w 338138"/>
              <a:gd name="connsiteY9" fmla="*/ 95970 h 336551"/>
              <a:gd name="connsiteX10" fmla="*/ 262525 w 338138"/>
              <a:gd name="connsiteY10" fmla="*/ 84138 h 336551"/>
              <a:gd name="connsiteX11" fmla="*/ 120477 w 338138"/>
              <a:gd name="connsiteY11" fmla="*/ 84138 h 336551"/>
              <a:gd name="connsiteX12" fmla="*/ 217661 w 338138"/>
              <a:gd name="connsiteY12" fmla="*/ 84138 h 336551"/>
              <a:gd name="connsiteX13" fmla="*/ 241300 w 338138"/>
              <a:gd name="connsiteY13" fmla="*/ 107802 h 336551"/>
              <a:gd name="connsiteX14" fmla="*/ 241300 w 338138"/>
              <a:gd name="connsiteY14" fmla="*/ 191940 h 336551"/>
              <a:gd name="connsiteX15" fmla="*/ 217661 w 338138"/>
              <a:gd name="connsiteY15" fmla="*/ 216918 h 336551"/>
              <a:gd name="connsiteX16" fmla="*/ 217661 w 338138"/>
              <a:gd name="connsiteY16" fmla="*/ 336551 h 336551"/>
              <a:gd name="connsiteX17" fmla="*/ 120477 w 338138"/>
              <a:gd name="connsiteY17" fmla="*/ 336551 h 336551"/>
              <a:gd name="connsiteX18" fmla="*/ 120477 w 338138"/>
              <a:gd name="connsiteY18" fmla="*/ 216918 h 336551"/>
              <a:gd name="connsiteX19" fmla="*/ 96837 w 338138"/>
              <a:gd name="connsiteY19" fmla="*/ 191940 h 336551"/>
              <a:gd name="connsiteX20" fmla="*/ 96837 w 338138"/>
              <a:gd name="connsiteY20" fmla="*/ 107802 h 336551"/>
              <a:gd name="connsiteX21" fmla="*/ 120477 w 338138"/>
              <a:gd name="connsiteY21" fmla="*/ 84138 h 336551"/>
              <a:gd name="connsiteX22" fmla="*/ 23878 w 338138"/>
              <a:gd name="connsiteY22" fmla="*/ 84138 h 336551"/>
              <a:gd name="connsiteX23" fmla="*/ 75613 w 338138"/>
              <a:gd name="connsiteY23" fmla="*/ 84138 h 336551"/>
              <a:gd name="connsiteX24" fmla="*/ 72960 w 338138"/>
              <a:gd name="connsiteY24" fmla="*/ 95970 h 336551"/>
              <a:gd name="connsiteX25" fmla="*/ 72960 w 338138"/>
              <a:gd name="connsiteY25" fmla="*/ 216918 h 336551"/>
              <a:gd name="connsiteX26" fmla="*/ 96838 w 338138"/>
              <a:gd name="connsiteY26" fmla="*/ 240582 h 336551"/>
              <a:gd name="connsiteX27" fmla="*/ 96838 w 338138"/>
              <a:gd name="connsiteY27" fmla="*/ 336551 h 336551"/>
              <a:gd name="connsiteX28" fmla="*/ 23878 w 338138"/>
              <a:gd name="connsiteY28" fmla="*/ 336551 h 336551"/>
              <a:gd name="connsiteX29" fmla="*/ 23878 w 338138"/>
              <a:gd name="connsiteY29" fmla="*/ 216918 h 336551"/>
              <a:gd name="connsiteX30" fmla="*/ 0 w 338138"/>
              <a:gd name="connsiteY30" fmla="*/ 191940 h 336551"/>
              <a:gd name="connsiteX31" fmla="*/ 0 w 338138"/>
              <a:gd name="connsiteY31" fmla="*/ 107802 h 336551"/>
              <a:gd name="connsiteX32" fmla="*/ 23878 w 338138"/>
              <a:gd name="connsiteY32" fmla="*/ 84138 h 336551"/>
              <a:gd name="connsiteX33" fmla="*/ 265257 w 338138"/>
              <a:gd name="connsiteY33" fmla="*/ 0 h 336551"/>
              <a:gd name="connsiteX34" fmla="*/ 301625 w 338138"/>
              <a:gd name="connsiteY34" fmla="*/ 35069 h 336551"/>
              <a:gd name="connsiteX35" fmla="*/ 265257 w 338138"/>
              <a:gd name="connsiteY35" fmla="*/ 71438 h 336551"/>
              <a:gd name="connsiteX36" fmla="*/ 248371 w 338138"/>
              <a:gd name="connsiteY36" fmla="*/ 66242 h 336551"/>
              <a:gd name="connsiteX37" fmla="*/ 245774 w 338138"/>
              <a:gd name="connsiteY37" fmla="*/ 64944 h 336551"/>
              <a:gd name="connsiteX38" fmla="*/ 230187 w 338138"/>
              <a:gd name="connsiteY38" fmla="*/ 35069 h 336551"/>
              <a:gd name="connsiteX39" fmla="*/ 265257 w 338138"/>
              <a:gd name="connsiteY39" fmla="*/ 0 h 336551"/>
              <a:gd name="connsiteX40" fmla="*/ 169069 w 338138"/>
              <a:gd name="connsiteY40" fmla="*/ 0 h 336551"/>
              <a:gd name="connsiteX41" fmla="*/ 204788 w 338138"/>
              <a:gd name="connsiteY41" fmla="*/ 35719 h 336551"/>
              <a:gd name="connsiteX42" fmla="*/ 169069 w 338138"/>
              <a:gd name="connsiteY42" fmla="*/ 71438 h 336551"/>
              <a:gd name="connsiteX43" fmla="*/ 133350 w 338138"/>
              <a:gd name="connsiteY43" fmla="*/ 35719 h 336551"/>
              <a:gd name="connsiteX44" fmla="*/ 169069 w 338138"/>
              <a:gd name="connsiteY44" fmla="*/ 0 h 336551"/>
              <a:gd name="connsiteX45" fmla="*/ 72880 w 338138"/>
              <a:gd name="connsiteY45" fmla="*/ 0 h 336551"/>
              <a:gd name="connsiteX46" fmla="*/ 107950 w 338138"/>
              <a:gd name="connsiteY46" fmla="*/ 35069 h 336551"/>
              <a:gd name="connsiteX47" fmla="*/ 92363 w 338138"/>
              <a:gd name="connsiteY47" fmla="*/ 64944 h 336551"/>
              <a:gd name="connsiteX48" fmla="*/ 89766 w 338138"/>
              <a:gd name="connsiteY48" fmla="*/ 66242 h 336551"/>
              <a:gd name="connsiteX49" fmla="*/ 72880 w 338138"/>
              <a:gd name="connsiteY49" fmla="*/ 71438 h 336551"/>
              <a:gd name="connsiteX50" fmla="*/ 36512 w 338138"/>
              <a:gd name="connsiteY50" fmla="*/ 35069 h 336551"/>
              <a:gd name="connsiteX51" fmla="*/ 72880 w 338138"/>
              <a:gd name="connsiteY51" fmla="*/ 0 h 33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8138" h="336551">
                <a:moveTo>
                  <a:pt x="262525" y="84138"/>
                </a:moveTo>
                <a:cubicBezTo>
                  <a:pt x="262525" y="84138"/>
                  <a:pt x="262525" y="84138"/>
                  <a:pt x="314260" y="84138"/>
                </a:cubicBezTo>
                <a:cubicBezTo>
                  <a:pt x="338138" y="84138"/>
                  <a:pt x="338138" y="107802"/>
                  <a:pt x="338138" y="107802"/>
                </a:cubicBezTo>
                <a:cubicBezTo>
                  <a:pt x="338138" y="107802"/>
                  <a:pt x="338138" y="107802"/>
                  <a:pt x="338138" y="191940"/>
                </a:cubicBezTo>
                <a:cubicBezTo>
                  <a:pt x="338138" y="216918"/>
                  <a:pt x="314260" y="216918"/>
                  <a:pt x="314260" y="216918"/>
                </a:cubicBezTo>
                <a:cubicBezTo>
                  <a:pt x="314260" y="216918"/>
                  <a:pt x="314260" y="216918"/>
                  <a:pt x="314260" y="336551"/>
                </a:cubicBezTo>
                <a:cubicBezTo>
                  <a:pt x="314260" y="336551"/>
                  <a:pt x="314260" y="336551"/>
                  <a:pt x="241300" y="336551"/>
                </a:cubicBezTo>
                <a:cubicBezTo>
                  <a:pt x="241300" y="336551"/>
                  <a:pt x="241300" y="336551"/>
                  <a:pt x="241300" y="240582"/>
                </a:cubicBezTo>
                <a:cubicBezTo>
                  <a:pt x="241300" y="240582"/>
                  <a:pt x="265178" y="240582"/>
                  <a:pt x="265178" y="216918"/>
                </a:cubicBezTo>
                <a:cubicBezTo>
                  <a:pt x="265178" y="216918"/>
                  <a:pt x="265178" y="216918"/>
                  <a:pt x="265178" y="95970"/>
                </a:cubicBezTo>
                <a:cubicBezTo>
                  <a:pt x="265178" y="95970"/>
                  <a:pt x="265178" y="90711"/>
                  <a:pt x="262525" y="84138"/>
                </a:cubicBezTo>
                <a:close/>
                <a:moveTo>
                  <a:pt x="120477" y="84138"/>
                </a:moveTo>
                <a:cubicBezTo>
                  <a:pt x="120477" y="84138"/>
                  <a:pt x="120477" y="84138"/>
                  <a:pt x="217661" y="84138"/>
                </a:cubicBezTo>
                <a:cubicBezTo>
                  <a:pt x="241300" y="84138"/>
                  <a:pt x="241300" y="107802"/>
                  <a:pt x="241300" y="107802"/>
                </a:cubicBezTo>
                <a:lnTo>
                  <a:pt x="241300" y="191940"/>
                </a:lnTo>
                <a:cubicBezTo>
                  <a:pt x="241300" y="216918"/>
                  <a:pt x="217661" y="216918"/>
                  <a:pt x="217661" y="216918"/>
                </a:cubicBezTo>
                <a:cubicBezTo>
                  <a:pt x="217661" y="216918"/>
                  <a:pt x="217661" y="216918"/>
                  <a:pt x="217661" y="336551"/>
                </a:cubicBezTo>
                <a:cubicBezTo>
                  <a:pt x="217661" y="336551"/>
                  <a:pt x="217661" y="336551"/>
                  <a:pt x="120477" y="336551"/>
                </a:cubicBezTo>
                <a:cubicBezTo>
                  <a:pt x="120477" y="336551"/>
                  <a:pt x="120477" y="336551"/>
                  <a:pt x="120477" y="216918"/>
                </a:cubicBezTo>
                <a:cubicBezTo>
                  <a:pt x="120477" y="216918"/>
                  <a:pt x="96837" y="216918"/>
                  <a:pt x="96837" y="191940"/>
                </a:cubicBezTo>
                <a:cubicBezTo>
                  <a:pt x="96837" y="191940"/>
                  <a:pt x="96837" y="191940"/>
                  <a:pt x="96837" y="107802"/>
                </a:cubicBezTo>
                <a:cubicBezTo>
                  <a:pt x="96837" y="84138"/>
                  <a:pt x="120477" y="84138"/>
                  <a:pt x="120477" y="84138"/>
                </a:cubicBezTo>
                <a:close/>
                <a:moveTo>
                  <a:pt x="23878" y="84138"/>
                </a:moveTo>
                <a:cubicBezTo>
                  <a:pt x="23878" y="84138"/>
                  <a:pt x="23878" y="84138"/>
                  <a:pt x="75613" y="84138"/>
                </a:cubicBezTo>
                <a:cubicBezTo>
                  <a:pt x="72960" y="90711"/>
                  <a:pt x="72960" y="95970"/>
                  <a:pt x="72960" y="95970"/>
                </a:cubicBezTo>
                <a:cubicBezTo>
                  <a:pt x="72960" y="95970"/>
                  <a:pt x="72960" y="95970"/>
                  <a:pt x="72960" y="216918"/>
                </a:cubicBezTo>
                <a:cubicBezTo>
                  <a:pt x="72960" y="240582"/>
                  <a:pt x="96838" y="240582"/>
                  <a:pt x="96838" y="240582"/>
                </a:cubicBezTo>
                <a:cubicBezTo>
                  <a:pt x="96838" y="240582"/>
                  <a:pt x="96838" y="240582"/>
                  <a:pt x="96838" y="336551"/>
                </a:cubicBezTo>
                <a:cubicBezTo>
                  <a:pt x="96838" y="336551"/>
                  <a:pt x="96838" y="336551"/>
                  <a:pt x="23878" y="336551"/>
                </a:cubicBezTo>
                <a:cubicBezTo>
                  <a:pt x="23878" y="336551"/>
                  <a:pt x="23878" y="336551"/>
                  <a:pt x="23878" y="216918"/>
                </a:cubicBezTo>
                <a:cubicBezTo>
                  <a:pt x="23878" y="216918"/>
                  <a:pt x="0" y="216918"/>
                  <a:pt x="0" y="191940"/>
                </a:cubicBezTo>
                <a:cubicBezTo>
                  <a:pt x="0" y="191940"/>
                  <a:pt x="0" y="191940"/>
                  <a:pt x="0" y="107802"/>
                </a:cubicBezTo>
                <a:cubicBezTo>
                  <a:pt x="0" y="84138"/>
                  <a:pt x="23878" y="84138"/>
                  <a:pt x="23878" y="84138"/>
                </a:cubicBezTo>
                <a:close/>
                <a:moveTo>
                  <a:pt x="265257" y="0"/>
                </a:moveTo>
                <a:cubicBezTo>
                  <a:pt x="284740" y="0"/>
                  <a:pt x="301625" y="15586"/>
                  <a:pt x="301625" y="35069"/>
                </a:cubicBezTo>
                <a:cubicBezTo>
                  <a:pt x="301625" y="55851"/>
                  <a:pt x="284740" y="71438"/>
                  <a:pt x="265257" y="71438"/>
                </a:cubicBezTo>
                <a:cubicBezTo>
                  <a:pt x="258762" y="71438"/>
                  <a:pt x="253567" y="70139"/>
                  <a:pt x="248371" y="66242"/>
                </a:cubicBezTo>
                <a:cubicBezTo>
                  <a:pt x="248371" y="66242"/>
                  <a:pt x="247072" y="66242"/>
                  <a:pt x="245774" y="64944"/>
                </a:cubicBezTo>
                <a:cubicBezTo>
                  <a:pt x="236681" y="59748"/>
                  <a:pt x="230187" y="48058"/>
                  <a:pt x="230187" y="35069"/>
                </a:cubicBezTo>
                <a:cubicBezTo>
                  <a:pt x="230187" y="15586"/>
                  <a:pt x="245774" y="0"/>
                  <a:pt x="265257" y="0"/>
                </a:cubicBezTo>
                <a:close/>
                <a:moveTo>
                  <a:pt x="169069" y="0"/>
                </a:moveTo>
                <a:cubicBezTo>
                  <a:pt x="188796" y="0"/>
                  <a:pt x="204788" y="15992"/>
                  <a:pt x="204788" y="35719"/>
                </a:cubicBezTo>
                <a:cubicBezTo>
                  <a:pt x="204788" y="55446"/>
                  <a:pt x="188796" y="71438"/>
                  <a:pt x="169069" y="71438"/>
                </a:cubicBezTo>
                <a:cubicBezTo>
                  <a:pt x="149342" y="71438"/>
                  <a:pt x="133350" y="55446"/>
                  <a:pt x="133350" y="35719"/>
                </a:cubicBezTo>
                <a:cubicBezTo>
                  <a:pt x="133350" y="15992"/>
                  <a:pt x="149342" y="0"/>
                  <a:pt x="169069" y="0"/>
                </a:cubicBezTo>
                <a:close/>
                <a:moveTo>
                  <a:pt x="72880" y="0"/>
                </a:moveTo>
                <a:cubicBezTo>
                  <a:pt x="92363" y="0"/>
                  <a:pt x="107950" y="15586"/>
                  <a:pt x="107950" y="35069"/>
                </a:cubicBezTo>
                <a:cubicBezTo>
                  <a:pt x="107950" y="48058"/>
                  <a:pt x="101456" y="59748"/>
                  <a:pt x="92363" y="64944"/>
                </a:cubicBezTo>
                <a:cubicBezTo>
                  <a:pt x="91065" y="66242"/>
                  <a:pt x="89766" y="66242"/>
                  <a:pt x="89766" y="66242"/>
                </a:cubicBezTo>
                <a:cubicBezTo>
                  <a:pt x="84570" y="70139"/>
                  <a:pt x="79375" y="71438"/>
                  <a:pt x="72880" y="71438"/>
                </a:cubicBezTo>
                <a:cubicBezTo>
                  <a:pt x="53397" y="71438"/>
                  <a:pt x="36512" y="55851"/>
                  <a:pt x="36512" y="35069"/>
                </a:cubicBezTo>
                <a:cubicBezTo>
                  <a:pt x="36512" y="15586"/>
                  <a:pt x="53397" y="0"/>
                  <a:pt x="72880" y="0"/>
                </a:cubicBezTo>
                <a:close/>
              </a:path>
            </a:pathLst>
          </a:custGeom>
          <a:solidFill>
            <a:schemeClr val="accent2"/>
          </a:solidFill>
          <a:ln>
            <a:noFill/>
          </a:ln>
        </p:spPr>
        <p:txBody>
          <a:bodyPr/>
          <a:p>
            <a:endParaRPr altLang="en-US" lang="zh-CN">
              <a:cs typeface="+mn-ea"/>
              <a:sym typeface="+mn-lt"/>
            </a:endParaRPr>
          </a:p>
        </p:txBody>
      </p:sp>
      <p:sp>
        <p:nvSpPr>
          <p:cNvPr id="1048766" name="íṩľîḓê"/>
          <p:cNvSpPr/>
          <p:nvPr/>
        </p:nvSpPr>
        <p:spPr bwMode="auto">
          <a:xfrm>
            <a:off x="2313125" y="2321952"/>
            <a:ext cx="323850" cy="322330"/>
          </a:xfrm>
          <a:custGeom>
            <a:avLst/>
            <a:gdLst>
              <a:gd name="connsiteX0" fmla="*/ 262525 w 338138"/>
              <a:gd name="connsiteY0" fmla="*/ 84138 h 336551"/>
              <a:gd name="connsiteX1" fmla="*/ 314260 w 338138"/>
              <a:gd name="connsiteY1" fmla="*/ 84138 h 336551"/>
              <a:gd name="connsiteX2" fmla="*/ 338138 w 338138"/>
              <a:gd name="connsiteY2" fmla="*/ 107802 h 336551"/>
              <a:gd name="connsiteX3" fmla="*/ 338138 w 338138"/>
              <a:gd name="connsiteY3" fmla="*/ 191940 h 336551"/>
              <a:gd name="connsiteX4" fmla="*/ 314260 w 338138"/>
              <a:gd name="connsiteY4" fmla="*/ 216918 h 336551"/>
              <a:gd name="connsiteX5" fmla="*/ 314260 w 338138"/>
              <a:gd name="connsiteY5" fmla="*/ 336551 h 336551"/>
              <a:gd name="connsiteX6" fmla="*/ 241300 w 338138"/>
              <a:gd name="connsiteY6" fmla="*/ 336551 h 336551"/>
              <a:gd name="connsiteX7" fmla="*/ 241300 w 338138"/>
              <a:gd name="connsiteY7" fmla="*/ 240582 h 336551"/>
              <a:gd name="connsiteX8" fmla="*/ 265178 w 338138"/>
              <a:gd name="connsiteY8" fmla="*/ 216918 h 336551"/>
              <a:gd name="connsiteX9" fmla="*/ 265178 w 338138"/>
              <a:gd name="connsiteY9" fmla="*/ 95970 h 336551"/>
              <a:gd name="connsiteX10" fmla="*/ 262525 w 338138"/>
              <a:gd name="connsiteY10" fmla="*/ 84138 h 336551"/>
              <a:gd name="connsiteX11" fmla="*/ 120477 w 338138"/>
              <a:gd name="connsiteY11" fmla="*/ 84138 h 336551"/>
              <a:gd name="connsiteX12" fmla="*/ 217661 w 338138"/>
              <a:gd name="connsiteY12" fmla="*/ 84138 h 336551"/>
              <a:gd name="connsiteX13" fmla="*/ 241300 w 338138"/>
              <a:gd name="connsiteY13" fmla="*/ 107802 h 336551"/>
              <a:gd name="connsiteX14" fmla="*/ 241300 w 338138"/>
              <a:gd name="connsiteY14" fmla="*/ 191940 h 336551"/>
              <a:gd name="connsiteX15" fmla="*/ 217661 w 338138"/>
              <a:gd name="connsiteY15" fmla="*/ 216918 h 336551"/>
              <a:gd name="connsiteX16" fmla="*/ 217661 w 338138"/>
              <a:gd name="connsiteY16" fmla="*/ 336551 h 336551"/>
              <a:gd name="connsiteX17" fmla="*/ 120477 w 338138"/>
              <a:gd name="connsiteY17" fmla="*/ 336551 h 336551"/>
              <a:gd name="connsiteX18" fmla="*/ 120477 w 338138"/>
              <a:gd name="connsiteY18" fmla="*/ 216918 h 336551"/>
              <a:gd name="connsiteX19" fmla="*/ 96837 w 338138"/>
              <a:gd name="connsiteY19" fmla="*/ 191940 h 336551"/>
              <a:gd name="connsiteX20" fmla="*/ 96837 w 338138"/>
              <a:gd name="connsiteY20" fmla="*/ 107802 h 336551"/>
              <a:gd name="connsiteX21" fmla="*/ 120477 w 338138"/>
              <a:gd name="connsiteY21" fmla="*/ 84138 h 336551"/>
              <a:gd name="connsiteX22" fmla="*/ 23878 w 338138"/>
              <a:gd name="connsiteY22" fmla="*/ 84138 h 336551"/>
              <a:gd name="connsiteX23" fmla="*/ 75613 w 338138"/>
              <a:gd name="connsiteY23" fmla="*/ 84138 h 336551"/>
              <a:gd name="connsiteX24" fmla="*/ 72960 w 338138"/>
              <a:gd name="connsiteY24" fmla="*/ 95970 h 336551"/>
              <a:gd name="connsiteX25" fmla="*/ 72960 w 338138"/>
              <a:gd name="connsiteY25" fmla="*/ 216918 h 336551"/>
              <a:gd name="connsiteX26" fmla="*/ 96838 w 338138"/>
              <a:gd name="connsiteY26" fmla="*/ 240582 h 336551"/>
              <a:gd name="connsiteX27" fmla="*/ 96838 w 338138"/>
              <a:gd name="connsiteY27" fmla="*/ 336551 h 336551"/>
              <a:gd name="connsiteX28" fmla="*/ 23878 w 338138"/>
              <a:gd name="connsiteY28" fmla="*/ 336551 h 336551"/>
              <a:gd name="connsiteX29" fmla="*/ 23878 w 338138"/>
              <a:gd name="connsiteY29" fmla="*/ 216918 h 336551"/>
              <a:gd name="connsiteX30" fmla="*/ 0 w 338138"/>
              <a:gd name="connsiteY30" fmla="*/ 191940 h 336551"/>
              <a:gd name="connsiteX31" fmla="*/ 0 w 338138"/>
              <a:gd name="connsiteY31" fmla="*/ 107802 h 336551"/>
              <a:gd name="connsiteX32" fmla="*/ 23878 w 338138"/>
              <a:gd name="connsiteY32" fmla="*/ 84138 h 336551"/>
              <a:gd name="connsiteX33" fmla="*/ 265257 w 338138"/>
              <a:gd name="connsiteY33" fmla="*/ 0 h 336551"/>
              <a:gd name="connsiteX34" fmla="*/ 301625 w 338138"/>
              <a:gd name="connsiteY34" fmla="*/ 35069 h 336551"/>
              <a:gd name="connsiteX35" fmla="*/ 265257 w 338138"/>
              <a:gd name="connsiteY35" fmla="*/ 71438 h 336551"/>
              <a:gd name="connsiteX36" fmla="*/ 248371 w 338138"/>
              <a:gd name="connsiteY36" fmla="*/ 66242 h 336551"/>
              <a:gd name="connsiteX37" fmla="*/ 245774 w 338138"/>
              <a:gd name="connsiteY37" fmla="*/ 64944 h 336551"/>
              <a:gd name="connsiteX38" fmla="*/ 230187 w 338138"/>
              <a:gd name="connsiteY38" fmla="*/ 35069 h 336551"/>
              <a:gd name="connsiteX39" fmla="*/ 265257 w 338138"/>
              <a:gd name="connsiteY39" fmla="*/ 0 h 336551"/>
              <a:gd name="connsiteX40" fmla="*/ 169069 w 338138"/>
              <a:gd name="connsiteY40" fmla="*/ 0 h 336551"/>
              <a:gd name="connsiteX41" fmla="*/ 204788 w 338138"/>
              <a:gd name="connsiteY41" fmla="*/ 35719 h 336551"/>
              <a:gd name="connsiteX42" fmla="*/ 169069 w 338138"/>
              <a:gd name="connsiteY42" fmla="*/ 71438 h 336551"/>
              <a:gd name="connsiteX43" fmla="*/ 133350 w 338138"/>
              <a:gd name="connsiteY43" fmla="*/ 35719 h 336551"/>
              <a:gd name="connsiteX44" fmla="*/ 169069 w 338138"/>
              <a:gd name="connsiteY44" fmla="*/ 0 h 336551"/>
              <a:gd name="connsiteX45" fmla="*/ 72880 w 338138"/>
              <a:gd name="connsiteY45" fmla="*/ 0 h 336551"/>
              <a:gd name="connsiteX46" fmla="*/ 107950 w 338138"/>
              <a:gd name="connsiteY46" fmla="*/ 35069 h 336551"/>
              <a:gd name="connsiteX47" fmla="*/ 92363 w 338138"/>
              <a:gd name="connsiteY47" fmla="*/ 64944 h 336551"/>
              <a:gd name="connsiteX48" fmla="*/ 89766 w 338138"/>
              <a:gd name="connsiteY48" fmla="*/ 66242 h 336551"/>
              <a:gd name="connsiteX49" fmla="*/ 72880 w 338138"/>
              <a:gd name="connsiteY49" fmla="*/ 71438 h 336551"/>
              <a:gd name="connsiteX50" fmla="*/ 36512 w 338138"/>
              <a:gd name="connsiteY50" fmla="*/ 35069 h 336551"/>
              <a:gd name="connsiteX51" fmla="*/ 72880 w 338138"/>
              <a:gd name="connsiteY51" fmla="*/ 0 h 33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8138" h="336551">
                <a:moveTo>
                  <a:pt x="262525" y="84138"/>
                </a:moveTo>
                <a:cubicBezTo>
                  <a:pt x="262525" y="84138"/>
                  <a:pt x="262525" y="84138"/>
                  <a:pt x="314260" y="84138"/>
                </a:cubicBezTo>
                <a:cubicBezTo>
                  <a:pt x="338138" y="84138"/>
                  <a:pt x="338138" y="107802"/>
                  <a:pt x="338138" y="107802"/>
                </a:cubicBezTo>
                <a:cubicBezTo>
                  <a:pt x="338138" y="107802"/>
                  <a:pt x="338138" y="107802"/>
                  <a:pt x="338138" y="191940"/>
                </a:cubicBezTo>
                <a:cubicBezTo>
                  <a:pt x="338138" y="216918"/>
                  <a:pt x="314260" y="216918"/>
                  <a:pt x="314260" y="216918"/>
                </a:cubicBezTo>
                <a:cubicBezTo>
                  <a:pt x="314260" y="216918"/>
                  <a:pt x="314260" y="216918"/>
                  <a:pt x="314260" y="336551"/>
                </a:cubicBezTo>
                <a:cubicBezTo>
                  <a:pt x="314260" y="336551"/>
                  <a:pt x="314260" y="336551"/>
                  <a:pt x="241300" y="336551"/>
                </a:cubicBezTo>
                <a:cubicBezTo>
                  <a:pt x="241300" y="336551"/>
                  <a:pt x="241300" y="336551"/>
                  <a:pt x="241300" y="240582"/>
                </a:cubicBezTo>
                <a:cubicBezTo>
                  <a:pt x="241300" y="240582"/>
                  <a:pt x="265178" y="240582"/>
                  <a:pt x="265178" y="216918"/>
                </a:cubicBezTo>
                <a:cubicBezTo>
                  <a:pt x="265178" y="216918"/>
                  <a:pt x="265178" y="216918"/>
                  <a:pt x="265178" y="95970"/>
                </a:cubicBezTo>
                <a:cubicBezTo>
                  <a:pt x="265178" y="95970"/>
                  <a:pt x="265178" y="90711"/>
                  <a:pt x="262525" y="84138"/>
                </a:cubicBezTo>
                <a:close/>
                <a:moveTo>
                  <a:pt x="120477" y="84138"/>
                </a:moveTo>
                <a:cubicBezTo>
                  <a:pt x="120477" y="84138"/>
                  <a:pt x="120477" y="84138"/>
                  <a:pt x="217661" y="84138"/>
                </a:cubicBezTo>
                <a:cubicBezTo>
                  <a:pt x="241300" y="84138"/>
                  <a:pt x="241300" y="107802"/>
                  <a:pt x="241300" y="107802"/>
                </a:cubicBezTo>
                <a:lnTo>
                  <a:pt x="241300" y="191940"/>
                </a:lnTo>
                <a:cubicBezTo>
                  <a:pt x="241300" y="216918"/>
                  <a:pt x="217661" y="216918"/>
                  <a:pt x="217661" y="216918"/>
                </a:cubicBezTo>
                <a:cubicBezTo>
                  <a:pt x="217661" y="216918"/>
                  <a:pt x="217661" y="216918"/>
                  <a:pt x="217661" y="336551"/>
                </a:cubicBezTo>
                <a:cubicBezTo>
                  <a:pt x="217661" y="336551"/>
                  <a:pt x="217661" y="336551"/>
                  <a:pt x="120477" y="336551"/>
                </a:cubicBezTo>
                <a:cubicBezTo>
                  <a:pt x="120477" y="336551"/>
                  <a:pt x="120477" y="336551"/>
                  <a:pt x="120477" y="216918"/>
                </a:cubicBezTo>
                <a:cubicBezTo>
                  <a:pt x="120477" y="216918"/>
                  <a:pt x="96837" y="216918"/>
                  <a:pt x="96837" y="191940"/>
                </a:cubicBezTo>
                <a:cubicBezTo>
                  <a:pt x="96837" y="191940"/>
                  <a:pt x="96837" y="191940"/>
                  <a:pt x="96837" y="107802"/>
                </a:cubicBezTo>
                <a:cubicBezTo>
                  <a:pt x="96837" y="84138"/>
                  <a:pt x="120477" y="84138"/>
                  <a:pt x="120477" y="84138"/>
                </a:cubicBezTo>
                <a:close/>
                <a:moveTo>
                  <a:pt x="23878" y="84138"/>
                </a:moveTo>
                <a:cubicBezTo>
                  <a:pt x="23878" y="84138"/>
                  <a:pt x="23878" y="84138"/>
                  <a:pt x="75613" y="84138"/>
                </a:cubicBezTo>
                <a:cubicBezTo>
                  <a:pt x="72960" y="90711"/>
                  <a:pt x="72960" y="95970"/>
                  <a:pt x="72960" y="95970"/>
                </a:cubicBezTo>
                <a:cubicBezTo>
                  <a:pt x="72960" y="95970"/>
                  <a:pt x="72960" y="95970"/>
                  <a:pt x="72960" y="216918"/>
                </a:cubicBezTo>
                <a:cubicBezTo>
                  <a:pt x="72960" y="240582"/>
                  <a:pt x="96838" y="240582"/>
                  <a:pt x="96838" y="240582"/>
                </a:cubicBezTo>
                <a:cubicBezTo>
                  <a:pt x="96838" y="240582"/>
                  <a:pt x="96838" y="240582"/>
                  <a:pt x="96838" y="336551"/>
                </a:cubicBezTo>
                <a:cubicBezTo>
                  <a:pt x="96838" y="336551"/>
                  <a:pt x="96838" y="336551"/>
                  <a:pt x="23878" y="336551"/>
                </a:cubicBezTo>
                <a:cubicBezTo>
                  <a:pt x="23878" y="336551"/>
                  <a:pt x="23878" y="336551"/>
                  <a:pt x="23878" y="216918"/>
                </a:cubicBezTo>
                <a:cubicBezTo>
                  <a:pt x="23878" y="216918"/>
                  <a:pt x="0" y="216918"/>
                  <a:pt x="0" y="191940"/>
                </a:cubicBezTo>
                <a:cubicBezTo>
                  <a:pt x="0" y="191940"/>
                  <a:pt x="0" y="191940"/>
                  <a:pt x="0" y="107802"/>
                </a:cubicBezTo>
                <a:cubicBezTo>
                  <a:pt x="0" y="84138"/>
                  <a:pt x="23878" y="84138"/>
                  <a:pt x="23878" y="84138"/>
                </a:cubicBezTo>
                <a:close/>
                <a:moveTo>
                  <a:pt x="265257" y="0"/>
                </a:moveTo>
                <a:cubicBezTo>
                  <a:pt x="284740" y="0"/>
                  <a:pt x="301625" y="15586"/>
                  <a:pt x="301625" y="35069"/>
                </a:cubicBezTo>
                <a:cubicBezTo>
                  <a:pt x="301625" y="55851"/>
                  <a:pt x="284740" y="71438"/>
                  <a:pt x="265257" y="71438"/>
                </a:cubicBezTo>
                <a:cubicBezTo>
                  <a:pt x="258762" y="71438"/>
                  <a:pt x="253567" y="70139"/>
                  <a:pt x="248371" y="66242"/>
                </a:cubicBezTo>
                <a:cubicBezTo>
                  <a:pt x="248371" y="66242"/>
                  <a:pt x="247072" y="66242"/>
                  <a:pt x="245774" y="64944"/>
                </a:cubicBezTo>
                <a:cubicBezTo>
                  <a:pt x="236681" y="59748"/>
                  <a:pt x="230187" y="48058"/>
                  <a:pt x="230187" y="35069"/>
                </a:cubicBezTo>
                <a:cubicBezTo>
                  <a:pt x="230187" y="15586"/>
                  <a:pt x="245774" y="0"/>
                  <a:pt x="265257" y="0"/>
                </a:cubicBezTo>
                <a:close/>
                <a:moveTo>
                  <a:pt x="169069" y="0"/>
                </a:moveTo>
                <a:cubicBezTo>
                  <a:pt x="188796" y="0"/>
                  <a:pt x="204788" y="15992"/>
                  <a:pt x="204788" y="35719"/>
                </a:cubicBezTo>
                <a:cubicBezTo>
                  <a:pt x="204788" y="55446"/>
                  <a:pt x="188796" y="71438"/>
                  <a:pt x="169069" y="71438"/>
                </a:cubicBezTo>
                <a:cubicBezTo>
                  <a:pt x="149342" y="71438"/>
                  <a:pt x="133350" y="55446"/>
                  <a:pt x="133350" y="35719"/>
                </a:cubicBezTo>
                <a:cubicBezTo>
                  <a:pt x="133350" y="15992"/>
                  <a:pt x="149342" y="0"/>
                  <a:pt x="169069" y="0"/>
                </a:cubicBezTo>
                <a:close/>
                <a:moveTo>
                  <a:pt x="72880" y="0"/>
                </a:moveTo>
                <a:cubicBezTo>
                  <a:pt x="92363" y="0"/>
                  <a:pt x="107950" y="15586"/>
                  <a:pt x="107950" y="35069"/>
                </a:cubicBezTo>
                <a:cubicBezTo>
                  <a:pt x="107950" y="48058"/>
                  <a:pt x="101456" y="59748"/>
                  <a:pt x="92363" y="64944"/>
                </a:cubicBezTo>
                <a:cubicBezTo>
                  <a:pt x="91065" y="66242"/>
                  <a:pt x="89766" y="66242"/>
                  <a:pt x="89766" y="66242"/>
                </a:cubicBezTo>
                <a:cubicBezTo>
                  <a:pt x="84570" y="70139"/>
                  <a:pt x="79375" y="71438"/>
                  <a:pt x="72880" y="71438"/>
                </a:cubicBezTo>
                <a:cubicBezTo>
                  <a:pt x="53397" y="71438"/>
                  <a:pt x="36512" y="55851"/>
                  <a:pt x="36512" y="35069"/>
                </a:cubicBezTo>
                <a:cubicBezTo>
                  <a:pt x="36512" y="15586"/>
                  <a:pt x="53397" y="0"/>
                  <a:pt x="72880" y="0"/>
                </a:cubicBezTo>
                <a:close/>
              </a:path>
            </a:pathLst>
          </a:custGeom>
          <a:solidFill>
            <a:schemeClr val="accent1"/>
          </a:solidFill>
          <a:ln>
            <a:noFill/>
          </a:ln>
        </p:spPr>
        <p:txBody>
          <a:bodyPr/>
          <a:p>
            <a:endParaRPr altLang="en-US" lang="zh-CN">
              <a:cs typeface="+mn-ea"/>
              <a:sym typeface="+mn-lt"/>
            </a:endParaRPr>
          </a:p>
        </p:txBody>
      </p:sp>
      <p:sp>
        <p:nvSpPr>
          <p:cNvPr id="1048767" name="i$líďe"/>
          <p:cNvSpPr/>
          <p:nvPr/>
        </p:nvSpPr>
        <p:spPr>
          <a:xfrm>
            <a:off x="5010307" y="4865814"/>
            <a:ext cx="2169795" cy="1374649"/>
          </a:xfrm>
          <a:prstGeom prst="rect"/>
          <a:noFill/>
          <a:ln w="762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anchor="ctr" anchorCtr="0" bIns="45720" compatLnSpc="1" forceAA="0" fromWordArt="0" lIns="91440" numCol="1" rIns="91440" rot="0" rtlCol="0" spcCol="0" spcFirstLastPara="0" tIns="45720" vert="horz" wrap="square">
            <a:normAutofit/>
          </a:bodyPr>
          <a:p>
            <a:r>
              <a:rPr altLang="en-US" b="1" dirty="0" sz="1600" lang="zh-CN">
                <a:solidFill>
                  <a:schemeClr val="tx1"/>
                </a:solidFill>
                <a:cs typeface="+mn-ea"/>
                <a:sym typeface="+mn-lt"/>
              </a:rPr>
              <a:t>通过朋友圈营销形成裂变反应，形成城市影响圈，建立网红店形象。</a:t>
            </a:r>
            <a:endParaRPr b="1" dirty="0" sz="1600">
              <a:solidFill>
                <a:schemeClr val="tx1"/>
              </a:solidFill>
              <a:cs typeface="+mn-ea"/>
              <a:sym typeface="+mn-l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06" name=""/>
        <p:cNvGrpSpPr/>
        <p:nvPr/>
      </p:nvGrpSpPr>
      <p:grpSpPr>
        <a:xfrm>
          <a:off x="0" y="0"/>
          <a:ext cx="0" cy="0"/>
          <a:chOff x="0" y="0"/>
          <a:chExt cx="0" cy="0"/>
        </a:xfrm>
      </p:grpSpPr>
      <p:sp>
        <p:nvSpPr>
          <p:cNvPr id="1048768" name="标题 1"/>
          <p:cNvSpPr>
            <a:spLocks noGrp="1"/>
          </p:cNvSpPr>
          <p:nvPr>
            <p:ph type="title"/>
          </p:nvPr>
        </p:nvSpPr>
        <p:spPr/>
        <p:txBody>
          <a:bodyPr/>
          <a:p>
            <a:r>
              <a:rPr altLang="en-US" dirty="0" lang="zh-CN">
                <a:latin typeface="+mn-lt"/>
                <a:ea typeface="+mn-ea"/>
                <a:cs typeface="+mn-ea"/>
                <a:sym typeface="+mn-lt"/>
              </a:rPr>
              <a:t>渠道端建议</a:t>
            </a:r>
            <a:r>
              <a:rPr altLang="zh-CN" dirty="0" lang="en-US">
                <a:latin typeface="+mn-lt"/>
                <a:ea typeface="+mn-ea"/>
                <a:cs typeface="+mn-ea"/>
                <a:sym typeface="+mn-lt"/>
              </a:rPr>
              <a:t>:</a:t>
            </a:r>
            <a:r>
              <a:rPr altLang="en-US" dirty="0" lang="zh-CN">
                <a:latin typeface="+mn-lt"/>
                <a:ea typeface="+mn-ea"/>
                <a:cs typeface="+mn-ea"/>
                <a:sym typeface="+mn-lt"/>
              </a:rPr>
              <a:t>连锁小吃店</a:t>
            </a:r>
            <a:r>
              <a:rPr altLang="zh-CN" dirty="0" lang="en-US">
                <a:latin typeface="+mn-lt"/>
                <a:ea typeface="+mn-ea"/>
                <a:cs typeface="+mn-ea"/>
                <a:sym typeface="+mn-lt"/>
              </a:rPr>
              <a:t>——</a:t>
            </a:r>
            <a:r>
              <a:rPr altLang="en-US" dirty="0" lang="zh-CN">
                <a:latin typeface="+mn-lt"/>
                <a:ea typeface="+mn-ea"/>
                <a:cs typeface="+mn-ea"/>
                <a:sym typeface="+mn-lt"/>
              </a:rPr>
              <a:t>引流</a:t>
            </a:r>
          </a:p>
        </p:txBody>
      </p:sp>
      <p:sp>
        <p:nvSpPr>
          <p:cNvPr id="1048769" name="矩形 16"/>
          <p:cNvSpPr/>
          <p:nvPr/>
        </p:nvSpPr>
        <p:spPr>
          <a:xfrm>
            <a:off x="669925" y="1377069"/>
            <a:ext cx="10154816" cy="1289456"/>
          </a:xfrm>
          <a:prstGeom prst="rect"/>
        </p:spPr>
        <p:txBody>
          <a:bodyPr wrap="square">
            <a:spAutoFit/>
          </a:bodyPr>
          <a:p>
            <a:pPr>
              <a:lnSpc>
                <a:spcPct val="150000"/>
              </a:lnSpc>
            </a:pPr>
            <a:r>
              <a:rPr altLang="en-US" dirty="0" lang="zh-CN">
                <a:solidFill>
                  <a:schemeClr val="accent1"/>
                </a:solidFill>
                <a:cs typeface="+mn-ea"/>
                <a:sym typeface="+mn-lt"/>
              </a:rPr>
              <a:t>在淘宝定制了</a:t>
            </a:r>
            <a:r>
              <a:rPr altLang="zh-CN" dirty="0" lang="en-US">
                <a:solidFill>
                  <a:schemeClr val="accent1"/>
                </a:solidFill>
                <a:cs typeface="+mn-ea"/>
                <a:sym typeface="+mn-lt"/>
              </a:rPr>
              <a:t>2</a:t>
            </a:r>
            <a:r>
              <a:rPr altLang="en-US" dirty="0" lang="zh-CN">
                <a:solidFill>
                  <a:schemeClr val="accent1"/>
                </a:solidFill>
                <a:cs typeface="+mn-ea"/>
                <a:sym typeface="+mn-lt"/>
              </a:rPr>
              <a:t>万张「包浆豆腐领取券」，与步行街的商铺谈分作，只要客户在店内购物就送一张「包浆豆腐领取券」，能在本店领取包浆豆腐一份。因包浆豆腐需现吃现做，只要免费领取的人一多，容易造成排队现象。而且，排队的人群容易分散在人行道，进一步吸引路过的人购买。</a:t>
            </a:r>
          </a:p>
        </p:txBody>
      </p:sp>
      <p:pic>
        <p:nvPicPr>
          <p:cNvPr id="2097181" name="Picture 2"/>
          <p:cNvPicPr>
            <a:picLocks noChangeAspect="1" noChangeArrowheads="1"/>
          </p:cNvPicPr>
          <p:nvPr/>
        </p:nvPicPr>
        <p:blipFill>
          <a:blip xmlns:r="http://schemas.openxmlformats.org/officeDocument/2006/relationships" r:embed="rId1" cstate="email"/>
          <a:srcRect/>
          <a:stretch>
            <a:fillRect/>
          </a:stretch>
        </p:blipFill>
        <p:spPr bwMode="auto">
          <a:xfrm>
            <a:off x="1999525" y="3014894"/>
            <a:ext cx="7496609" cy="2913721"/>
          </a:xfrm>
          <a:prstGeom prst="rect"/>
          <a:noFill/>
        </p:spPr>
      </p:pic>
      <p:sp>
        <p:nvSpPr>
          <p:cNvPr id="1048770" name="文本框 17"/>
          <p:cNvSpPr txBox="1"/>
          <p:nvPr/>
        </p:nvSpPr>
        <p:spPr>
          <a:xfrm>
            <a:off x="4044496" y="6055797"/>
            <a:ext cx="3405673" cy="369332"/>
          </a:xfrm>
          <a:prstGeom prst="rect"/>
          <a:noFill/>
        </p:spPr>
        <p:txBody>
          <a:bodyPr rtlCol="0" wrap="square">
            <a:spAutoFit/>
          </a:bodyPr>
          <a:p>
            <a:pPr algn="ctr"/>
            <a:r>
              <a:rPr altLang="en-US" dirty="0" lang="zh-CN">
                <a:cs typeface="+mn-ea"/>
                <a:sym typeface="+mn-lt"/>
              </a:rPr>
              <a:t>示意图片</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07" name=""/>
        <p:cNvGrpSpPr/>
        <p:nvPr/>
      </p:nvGrpSpPr>
      <p:grpSpPr>
        <a:xfrm>
          <a:off x="0" y="0"/>
          <a:ext cx="0" cy="0"/>
          <a:chOff x="0" y="0"/>
          <a:chExt cx="0" cy="0"/>
        </a:xfrm>
      </p:grpSpPr>
      <p:sp>
        <p:nvSpPr>
          <p:cNvPr id="1048771" name="标题 1"/>
          <p:cNvSpPr>
            <a:spLocks noGrp="1"/>
          </p:cNvSpPr>
          <p:nvPr>
            <p:ph type="title"/>
          </p:nvPr>
        </p:nvSpPr>
        <p:spPr/>
        <p:txBody>
          <a:bodyPr/>
          <a:p>
            <a:r>
              <a:rPr altLang="en-US" dirty="0" lang="zh-CN">
                <a:latin typeface="+mn-lt"/>
                <a:ea typeface="+mn-ea"/>
                <a:cs typeface="+mn-ea"/>
                <a:sym typeface="+mn-lt"/>
              </a:rPr>
              <a:t>渠道端建议</a:t>
            </a:r>
            <a:r>
              <a:rPr altLang="zh-CN" dirty="0" lang="en-US">
                <a:latin typeface="+mn-lt"/>
                <a:ea typeface="+mn-ea"/>
                <a:cs typeface="+mn-ea"/>
                <a:sym typeface="+mn-lt"/>
              </a:rPr>
              <a:t>:</a:t>
            </a:r>
            <a:r>
              <a:rPr altLang="en-US" dirty="0" lang="zh-CN">
                <a:latin typeface="+mn-lt"/>
                <a:ea typeface="+mn-ea"/>
                <a:cs typeface="+mn-ea"/>
                <a:sym typeface="+mn-lt"/>
              </a:rPr>
              <a:t>连锁小吃店</a:t>
            </a:r>
            <a:r>
              <a:rPr altLang="zh-CN" dirty="0" lang="en-US">
                <a:latin typeface="+mn-lt"/>
                <a:ea typeface="+mn-ea"/>
                <a:cs typeface="+mn-ea"/>
                <a:sym typeface="+mn-lt"/>
              </a:rPr>
              <a:t>——</a:t>
            </a:r>
            <a:r>
              <a:rPr altLang="en-US" dirty="0" lang="zh-CN">
                <a:latin typeface="+mn-lt"/>
                <a:ea typeface="+mn-ea"/>
                <a:cs typeface="+mn-ea"/>
                <a:sym typeface="+mn-lt"/>
              </a:rPr>
              <a:t>裂变</a:t>
            </a:r>
          </a:p>
        </p:txBody>
      </p:sp>
      <p:sp>
        <p:nvSpPr>
          <p:cNvPr id="1048772" name="矩形 16"/>
          <p:cNvSpPr/>
          <p:nvPr/>
        </p:nvSpPr>
        <p:spPr>
          <a:xfrm>
            <a:off x="669925" y="1377069"/>
            <a:ext cx="10154816" cy="2118529"/>
          </a:xfrm>
          <a:prstGeom prst="rect"/>
        </p:spPr>
        <p:txBody>
          <a:bodyPr wrap="square">
            <a:spAutoFit/>
          </a:bodyPr>
          <a:p>
            <a:pPr>
              <a:lnSpc>
                <a:spcPct val="150000"/>
              </a:lnSpc>
            </a:pPr>
            <a:r>
              <a:rPr altLang="en-US" dirty="0" lang="zh-CN">
                <a:solidFill>
                  <a:schemeClr val="accent1"/>
                </a:solidFill>
                <a:cs typeface="+mn-ea"/>
                <a:sym typeface="+mn-lt"/>
              </a:rPr>
              <a:t>现场做易拉宝展架，提示排队的用户加店长微信，拍排队和店标的照片发朋友圈（要求发朋友圈定位到店），并给老板看即可免费再送选一份别的小吃。因为朋友圈都是熟人圈，几天内年轻消费者就感觉朋友圈被我们的小吃店排队刷屏了，进一步发酵。朋友圈文字提示：老板送福利：看到朋友圈的人，截图来店即可免费领取一份包浆豆腐，继续裂变，让朋友圈的曝光带来更多线下流量。后期还可通过店长微信发布各种营销活动，建立私有流量池。</a:t>
            </a:r>
          </a:p>
        </p:txBody>
      </p:sp>
      <p:pic>
        <p:nvPicPr>
          <p:cNvPr id="2097182" name="Picture 2"/>
          <p:cNvPicPr>
            <a:picLocks noChangeAspect="1" noChangeArrowheads="1"/>
          </p:cNvPicPr>
          <p:nvPr/>
        </p:nvPicPr>
        <p:blipFill>
          <a:blip xmlns:r="http://schemas.openxmlformats.org/officeDocument/2006/relationships" r:embed="rId1" cstate="email"/>
          <a:srcRect/>
          <a:stretch>
            <a:fillRect/>
          </a:stretch>
        </p:blipFill>
        <p:spPr bwMode="auto">
          <a:xfrm>
            <a:off x="774440" y="3607565"/>
            <a:ext cx="3940856" cy="2998327"/>
          </a:xfrm>
          <a:prstGeom prst="rect"/>
          <a:noFill/>
        </p:spPr>
      </p:pic>
      <p:pic>
        <p:nvPicPr>
          <p:cNvPr id="2097183" name="Picture 4"/>
          <p:cNvPicPr>
            <a:picLocks noChangeAspect="1" noChangeArrowheads="1"/>
          </p:cNvPicPr>
          <p:nvPr/>
        </p:nvPicPr>
        <p:blipFill>
          <a:blip xmlns:r="http://schemas.openxmlformats.org/officeDocument/2006/relationships" r:embed="rId2" cstate="email"/>
          <a:srcRect/>
          <a:stretch>
            <a:fillRect/>
          </a:stretch>
        </p:blipFill>
        <p:spPr bwMode="auto">
          <a:xfrm>
            <a:off x="5055564" y="3607565"/>
            <a:ext cx="2296958" cy="3001359"/>
          </a:xfrm>
          <a:prstGeom prst="rect"/>
          <a:noFill/>
        </p:spPr>
      </p:pic>
      <p:sp>
        <p:nvSpPr>
          <p:cNvPr id="1048773" name="文本框 8"/>
          <p:cNvSpPr txBox="1"/>
          <p:nvPr/>
        </p:nvSpPr>
        <p:spPr>
          <a:xfrm>
            <a:off x="7352522" y="4600222"/>
            <a:ext cx="3405673" cy="369332"/>
          </a:xfrm>
          <a:prstGeom prst="rect"/>
          <a:noFill/>
        </p:spPr>
        <p:txBody>
          <a:bodyPr rtlCol="0" wrap="square">
            <a:spAutoFit/>
          </a:bodyPr>
          <a:p>
            <a:pPr algn="ctr"/>
            <a:r>
              <a:rPr altLang="en-US" dirty="0" lang="zh-CN">
                <a:cs typeface="+mn-ea"/>
                <a:sym typeface="+mn-lt"/>
              </a:rPr>
              <a:t>示意图片</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08" name=""/>
        <p:cNvGrpSpPr/>
        <p:nvPr/>
      </p:nvGrpSpPr>
      <p:grpSpPr>
        <a:xfrm>
          <a:off x="0" y="0"/>
          <a:ext cx="0" cy="0"/>
          <a:chOff x="0" y="0"/>
          <a:chExt cx="0" cy="0"/>
        </a:xfrm>
      </p:grpSpPr>
      <p:sp>
        <p:nvSpPr>
          <p:cNvPr id="1048774" name="标题 1"/>
          <p:cNvSpPr>
            <a:spLocks noGrp="1"/>
          </p:cNvSpPr>
          <p:nvPr>
            <p:ph type="title"/>
          </p:nvPr>
        </p:nvSpPr>
        <p:spPr/>
        <p:txBody>
          <a:bodyPr/>
          <a:p>
            <a:r>
              <a:rPr altLang="en-US" dirty="0" lang="zh-CN">
                <a:latin typeface="+mn-lt"/>
                <a:ea typeface="+mn-ea"/>
                <a:cs typeface="+mn-ea"/>
                <a:sym typeface="+mn-lt"/>
              </a:rPr>
              <a:t>渠道端建议</a:t>
            </a:r>
            <a:r>
              <a:rPr altLang="zh-CN" dirty="0" lang="en-US">
                <a:latin typeface="+mn-lt"/>
                <a:ea typeface="+mn-ea"/>
                <a:cs typeface="+mn-ea"/>
                <a:sym typeface="+mn-lt"/>
              </a:rPr>
              <a:t>:</a:t>
            </a:r>
            <a:r>
              <a:rPr altLang="en-US" dirty="0" lang="zh-CN">
                <a:latin typeface="+mn-lt"/>
                <a:ea typeface="+mn-ea"/>
                <a:cs typeface="+mn-ea"/>
                <a:sym typeface="+mn-lt"/>
              </a:rPr>
              <a:t>连锁小吃店</a:t>
            </a:r>
            <a:r>
              <a:rPr altLang="zh-CN" dirty="0" lang="en-US">
                <a:latin typeface="+mn-lt"/>
                <a:ea typeface="+mn-ea"/>
                <a:cs typeface="+mn-ea"/>
                <a:sym typeface="+mn-lt"/>
              </a:rPr>
              <a:t>——</a:t>
            </a:r>
            <a:r>
              <a:rPr altLang="en-US" dirty="0" lang="zh-CN">
                <a:latin typeface="+mn-lt"/>
                <a:ea typeface="+mn-ea"/>
                <a:cs typeface="+mn-ea"/>
                <a:sym typeface="+mn-lt"/>
              </a:rPr>
              <a:t>背书</a:t>
            </a:r>
          </a:p>
        </p:txBody>
      </p:sp>
      <p:sp>
        <p:nvSpPr>
          <p:cNvPr id="1048775" name="矩形 16"/>
          <p:cNvSpPr/>
          <p:nvPr/>
        </p:nvSpPr>
        <p:spPr>
          <a:xfrm>
            <a:off x="669925" y="1377069"/>
            <a:ext cx="10154816" cy="1287532"/>
          </a:xfrm>
          <a:prstGeom prst="rect"/>
        </p:spPr>
        <p:txBody>
          <a:bodyPr wrap="square">
            <a:spAutoFit/>
          </a:bodyPr>
          <a:p>
            <a:pPr>
              <a:lnSpc>
                <a:spcPct val="150000"/>
              </a:lnSpc>
            </a:pPr>
            <a:r>
              <a:rPr altLang="en-US" dirty="0" lang="zh-CN">
                <a:solidFill>
                  <a:schemeClr val="accent1"/>
                </a:solidFill>
                <a:cs typeface="+mn-ea"/>
                <a:sym typeface="+mn-lt"/>
              </a:rPr>
              <a:t>通过前期活动传播，邀请本地知名美食大</a:t>
            </a:r>
            <a:r>
              <a:rPr altLang="zh-CN" dirty="0" lang="en-US">
                <a:solidFill>
                  <a:schemeClr val="accent1"/>
                </a:solidFill>
                <a:cs typeface="+mn-ea"/>
                <a:sym typeface="+mn-lt"/>
              </a:rPr>
              <a:t>V</a:t>
            </a:r>
            <a:r>
              <a:rPr altLang="en-US" dirty="0" lang="zh-CN">
                <a:solidFill>
                  <a:schemeClr val="accent1"/>
                </a:solidFill>
                <a:cs typeface="+mn-ea"/>
                <a:sym typeface="+mn-lt"/>
              </a:rPr>
              <a:t>现场试吃，邀请摄影师拍摄照片与素材，形成品牌宣传片，在门店电视上循环播放，不仅通过美食大</a:t>
            </a:r>
            <a:r>
              <a:rPr altLang="zh-CN" dirty="0" lang="en-US">
                <a:solidFill>
                  <a:schemeClr val="accent1"/>
                </a:solidFill>
                <a:cs typeface="+mn-ea"/>
                <a:sym typeface="+mn-lt"/>
              </a:rPr>
              <a:t>V</a:t>
            </a:r>
            <a:r>
              <a:rPr altLang="en-US" dirty="0" lang="zh-CN">
                <a:solidFill>
                  <a:schemeClr val="accent1"/>
                </a:solidFill>
                <a:cs typeface="+mn-ea"/>
                <a:sym typeface="+mn-lt"/>
              </a:rPr>
              <a:t>建立品牌信任感，还可成为推广宣传片拖过流媒体进行投放，进一步扩大品牌影响力，不断为门店倒流。</a:t>
            </a:r>
          </a:p>
        </p:txBody>
      </p:sp>
      <p:pic>
        <p:nvPicPr>
          <p:cNvPr id="2097184" name="Picture 2"/>
          <p:cNvPicPr>
            <a:picLocks noChangeAspect="1" noChangeArrowheads="1"/>
          </p:cNvPicPr>
          <p:nvPr/>
        </p:nvPicPr>
        <p:blipFill>
          <a:blip xmlns:r="http://schemas.openxmlformats.org/officeDocument/2006/relationships" r:embed="rId1"/>
          <a:srcRect/>
          <a:stretch>
            <a:fillRect/>
          </a:stretch>
        </p:blipFill>
        <p:spPr bwMode="auto">
          <a:xfrm>
            <a:off x="812930" y="2799572"/>
            <a:ext cx="4762500" cy="3162300"/>
          </a:xfrm>
          <a:prstGeom prst="rect"/>
          <a:noFill/>
        </p:spPr>
      </p:pic>
      <p:pic>
        <p:nvPicPr>
          <p:cNvPr id="2097185" name="Picture 4"/>
          <p:cNvPicPr>
            <a:picLocks noChangeAspect="1" noChangeArrowheads="1"/>
          </p:cNvPicPr>
          <p:nvPr/>
        </p:nvPicPr>
        <p:blipFill>
          <a:blip xmlns:r="http://schemas.openxmlformats.org/officeDocument/2006/relationships" r:embed="rId2" cstate="email"/>
          <a:srcRect/>
          <a:stretch>
            <a:fillRect/>
          </a:stretch>
        </p:blipFill>
        <p:spPr bwMode="auto">
          <a:xfrm>
            <a:off x="5918110" y="2799571"/>
            <a:ext cx="4476192" cy="3158913"/>
          </a:xfrm>
          <a:prstGeom prst="rect"/>
          <a:noFill/>
        </p:spPr>
      </p:pic>
      <p:sp>
        <p:nvSpPr>
          <p:cNvPr id="1048776" name="文本框 5"/>
          <p:cNvSpPr txBox="1"/>
          <p:nvPr/>
        </p:nvSpPr>
        <p:spPr>
          <a:xfrm>
            <a:off x="4044496" y="6240463"/>
            <a:ext cx="3405673" cy="369332"/>
          </a:xfrm>
          <a:prstGeom prst="rect"/>
          <a:noFill/>
        </p:spPr>
        <p:txBody>
          <a:bodyPr rtlCol="0" wrap="square">
            <a:spAutoFit/>
          </a:bodyPr>
          <a:p>
            <a:pPr algn="ctr"/>
            <a:r>
              <a:rPr altLang="en-US" dirty="0" lang="zh-CN">
                <a:cs typeface="+mn-ea"/>
                <a:sym typeface="+mn-lt"/>
              </a:rPr>
              <a:t>示意图片</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09" name=""/>
        <p:cNvGrpSpPr/>
        <p:nvPr/>
      </p:nvGrpSpPr>
      <p:grpSpPr>
        <a:xfrm>
          <a:off x="0" y="0"/>
          <a:ext cx="0" cy="0"/>
          <a:chOff x="0" y="0"/>
          <a:chExt cx="0" cy="0"/>
        </a:xfrm>
      </p:grpSpPr>
      <p:sp>
        <p:nvSpPr>
          <p:cNvPr id="1048777" name="标题 1"/>
          <p:cNvSpPr>
            <a:spLocks noGrp="1"/>
          </p:cNvSpPr>
          <p:nvPr>
            <p:ph type="title"/>
          </p:nvPr>
        </p:nvSpPr>
        <p:spPr/>
        <p:txBody>
          <a:bodyPr/>
          <a:p>
            <a:r>
              <a:rPr altLang="en-US" dirty="0" lang="zh-CN">
                <a:latin typeface="+mn-lt"/>
                <a:ea typeface="+mn-ea"/>
                <a:cs typeface="+mn-ea"/>
                <a:sym typeface="+mn-lt"/>
              </a:rPr>
              <a:t>营销端</a:t>
            </a:r>
            <a:r>
              <a:rPr altLang="zh-CN" dirty="0" lang="en-US">
                <a:latin typeface="+mn-lt"/>
                <a:ea typeface="+mn-ea"/>
                <a:cs typeface="+mn-ea"/>
                <a:sym typeface="+mn-lt"/>
              </a:rPr>
              <a:t>——PR</a:t>
            </a:r>
            <a:r>
              <a:rPr altLang="en-US" dirty="0" lang="zh-CN">
                <a:latin typeface="+mn-lt"/>
                <a:ea typeface="+mn-ea"/>
                <a:cs typeface="+mn-ea"/>
                <a:sym typeface="+mn-lt"/>
              </a:rPr>
              <a:t>整合策略框架</a:t>
            </a:r>
          </a:p>
        </p:txBody>
      </p:sp>
      <p:sp>
        <p:nvSpPr>
          <p:cNvPr id="1048778" name="页脚占位符 2"/>
          <p:cNvSpPr>
            <a:spLocks noGrp="1"/>
          </p:cNvSpPr>
          <p:nvPr>
            <p:ph type="ftr" sz="quarter" idx="11"/>
          </p:nvPr>
        </p:nvSpPr>
        <p:spPr/>
        <p:txBody>
          <a:bodyPr/>
          <a:p>
            <a:r>
              <a:rPr altLang="zh-CN" lang="en-US">
                <a:cs typeface="+mn-ea"/>
                <a:sym typeface="+mn-lt"/>
              </a:rPr>
              <a:t>www.islide.cc</a:t>
            </a:r>
            <a:endParaRPr altLang="en-US" dirty="0" lang="zh-CN">
              <a:cs typeface="+mn-ea"/>
              <a:sym typeface="+mn-lt"/>
            </a:endParaRPr>
          </a:p>
        </p:txBody>
      </p:sp>
      <p:sp>
        <p:nvSpPr>
          <p:cNvPr id="1048779" name="灯片编号占位符 3"/>
          <p:cNvSpPr>
            <a:spLocks noGrp="1"/>
          </p:cNvSpPr>
          <p:nvPr>
            <p:ph type="sldNum" sz="quarter" idx="12"/>
          </p:nvPr>
        </p:nvSpPr>
        <p:spPr/>
        <p:txBody>
          <a:bodyPr/>
          <a:p>
            <a:fld id="{5DD3DB80-B894-403A-B48E-6FDC1A72010E}" type="slidenum">
              <a:rPr altLang="en-US" lang="zh-CN" smtClean="0">
                <a:cs typeface="+mn-ea"/>
                <a:sym typeface="+mn-lt"/>
              </a:rPr>
              <a:t>38</a:t>
            </a:fld>
            <a:endParaRPr altLang="en-US" lang="zh-CN">
              <a:cs typeface="+mn-ea"/>
              <a:sym typeface="+mn-lt"/>
            </a:endParaRPr>
          </a:p>
        </p:txBody>
      </p:sp>
      <p:cxnSp>
        <p:nvCxnSpPr>
          <p:cNvPr id="3145733" name="曲线连接符 15"/>
          <p:cNvCxnSpPr>
            <a:cxnSpLocks/>
          </p:cNvCxnSpPr>
          <p:nvPr/>
        </p:nvCxnSpPr>
        <p:spPr>
          <a:xfrm>
            <a:off x="1866137" y="1636610"/>
            <a:ext cx="1977547" cy="1852727"/>
          </a:xfrm>
          <a:prstGeom prst="curvedConnector3">
            <a:avLst>
              <a:gd name="adj1" fmla="val 50000"/>
            </a:avLst>
          </a:prstGeom>
          <a:ln w="63500" cap="rnd">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145734" name="曲线连接符 29"/>
          <p:cNvCxnSpPr>
            <a:cxnSpLocks/>
          </p:cNvCxnSpPr>
          <p:nvPr/>
        </p:nvCxnSpPr>
        <p:spPr>
          <a:xfrm>
            <a:off x="4026863" y="1636610"/>
            <a:ext cx="1977547" cy="1852727"/>
          </a:xfrm>
          <a:prstGeom prst="curvedConnector3">
            <a:avLst>
              <a:gd name="adj1" fmla="val 50000"/>
            </a:avLst>
          </a:prstGeom>
          <a:ln w="63500" cap="rnd">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cxnSp>
        <p:nvCxnSpPr>
          <p:cNvPr id="3145735" name="曲线连接符 30"/>
          <p:cNvCxnSpPr>
            <a:cxnSpLocks/>
          </p:cNvCxnSpPr>
          <p:nvPr/>
        </p:nvCxnSpPr>
        <p:spPr>
          <a:xfrm>
            <a:off x="6187589" y="1636610"/>
            <a:ext cx="1977547" cy="1852727"/>
          </a:xfrm>
          <a:prstGeom prst="curvedConnector3">
            <a:avLst>
              <a:gd name="adj1" fmla="val 50000"/>
            </a:avLst>
          </a:prstGeom>
          <a:ln w="63500" cap="rnd">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048780" name="íŝlidê"/>
          <p:cNvSpPr/>
          <p:nvPr/>
        </p:nvSpPr>
        <p:spPr>
          <a:xfrm rot="10800000">
            <a:off x="1664979" y="3835069"/>
            <a:ext cx="219136" cy="188911"/>
          </a:xfrm>
          <a:prstGeom prst="triangle"/>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sz="3200">
              <a:cs typeface="+mn-ea"/>
              <a:sym typeface="+mn-lt"/>
            </a:endParaRPr>
          </a:p>
        </p:txBody>
      </p:sp>
      <p:sp>
        <p:nvSpPr>
          <p:cNvPr id="1048781" name="ïṧlîďe"/>
          <p:cNvSpPr/>
          <p:nvPr/>
        </p:nvSpPr>
        <p:spPr>
          <a:xfrm rot="10800000">
            <a:off x="5986431" y="3835069"/>
            <a:ext cx="219136" cy="188911"/>
          </a:xfrm>
          <a:prstGeom prst="triangle"/>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sz="3200">
              <a:cs typeface="+mn-ea"/>
              <a:sym typeface="+mn-lt"/>
            </a:endParaRPr>
          </a:p>
        </p:txBody>
      </p:sp>
      <p:sp>
        <p:nvSpPr>
          <p:cNvPr id="1048782" name="iṣļïdé"/>
          <p:cNvSpPr/>
          <p:nvPr/>
        </p:nvSpPr>
        <p:spPr>
          <a:xfrm rot="10800000">
            <a:off x="3825705" y="3835069"/>
            <a:ext cx="219136" cy="188911"/>
          </a:xfrm>
          <a:prstGeom prst="triangle"/>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sz="3200">
              <a:cs typeface="+mn-ea"/>
              <a:sym typeface="+mn-lt"/>
            </a:endParaRPr>
          </a:p>
        </p:txBody>
      </p:sp>
      <p:sp>
        <p:nvSpPr>
          <p:cNvPr id="1048783" name="ï$lïḍè"/>
          <p:cNvSpPr/>
          <p:nvPr/>
        </p:nvSpPr>
        <p:spPr>
          <a:xfrm rot="10800000">
            <a:off x="8147157" y="3835069"/>
            <a:ext cx="219136" cy="188911"/>
          </a:xfrm>
          <a:prstGeom prst="triangle"/>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sz="3200">
              <a:cs typeface="+mn-ea"/>
              <a:sym typeface="+mn-lt"/>
            </a:endParaRPr>
          </a:p>
        </p:txBody>
      </p:sp>
      <p:cxnSp>
        <p:nvCxnSpPr>
          <p:cNvPr id="3145736" name="曲线连接符 51"/>
          <p:cNvCxnSpPr>
            <a:cxnSpLocks/>
          </p:cNvCxnSpPr>
          <p:nvPr/>
        </p:nvCxnSpPr>
        <p:spPr>
          <a:xfrm>
            <a:off x="8348315" y="1636610"/>
            <a:ext cx="1977547" cy="1852727"/>
          </a:xfrm>
          <a:prstGeom prst="curvedConnector3">
            <a:avLst>
              <a:gd name="adj1" fmla="val 50000"/>
            </a:avLst>
          </a:prstGeom>
          <a:ln w="63500" cap="rnd">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048784" name="íśľîḓè"/>
          <p:cNvSpPr/>
          <p:nvPr/>
        </p:nvSpPr>
        <p:spPr>
          <a:xfrm rot="10800000">
            <a:off x="10307884" y="3835069"/>
            <a:ext cx="219136" cy="188911"/>
          </a:xfrm>
          <a:prstGeom prst="triangle"/>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sz="3200">
              <a:cs typeface="+mn-ea"/>
              <a:sym typeface="+mn-lt"/>
            </a:endParaRPr>
          </a:p>
        </p:txBody>
      </p:sp>
      <p:sp>
        <p:nvSpPr>
          <p:cNvPr id="1048785" name="íşlíḍê"/>
          <p:cNvSpPr/>
          <p:nvPr/>
        </p:nvSpPr>
        <p:spPr>
          <a:xfrm>
            <a:off x="1108838" y="1844644"/>
            <a:ext cx="1331419" cy="1331419"/>
          </a:xfrm>
          <a:prstGeom prst="ellipse"/>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r>
              <a:rPr altLang="zh-CN" dirty="0" sz="3200" lang="en-US">
                <a:cs typeface="+mn-ea"/>
                <a:sym typeface="+mn-lt"/>
              </a:rPr>
              <a:t>1</a:t>
            </a:r>
            <a:endParaRPr dirty="0" sz="3200">
              <a:cs typeface="+mn-ea"/>
              <a:sym typeface="+mn-lt"/>
            </a:endParaRPr>
          </a:p>
        </p:txBody>
      </p:sp>
      <p:sp>
        <p:nvSpPr>
          <p:cNvPr id="1048786" name="ïšľïḋé"/>
          <p:cNvSpPr/>
          <p:nvPr/>
        </p:nvSpPr>
        <p:spPr>
          <a:xfrm>
            <a:off x="3269564" y="1844644"/>
            <a:ext cx="1331419" cy="1331419"/>
          </a:xfrm>
          <a:prstGeom prst="ellipse"/>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r>
              <a:rPr altLang="zh-CN" dirty="0" sz="3200" lang="en-US">
                <a:cs typeface="+mn-ea"/>
                <a:sym typeface="+mn-lt"/>
              </a:rPr>
              <a:t>2</a:t>
            </a:r>
            <a:endParaRPr dirty="0" sz="3200">
              <a:cs typeface="+mn-ea"/>
              <a:sym typeface="+mn-lt"/>
            </a:endParaRPr>
          </a:p>
        </p:txBody>
      </p:sp>
      <p:sp>
        <p:nvSpPr>
          <p:cNvPr id="1048787" name="iṡľïḓê"/>
          <p:cNvSpPr/>
          <p:nvPr/>
        </p:nvSpPr>
        <p:spPr>
          <a:xfrm>
            <a:off x="5430290" y="1844644"/>
            <a:ext cx="1331419" cy="1331419"/>
          </a:xfrm>
          <a:prstGeom prst="ellipse"/>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r>
              <a:rPr altLang="zh-CN" dirty="0" sz="3200" lang="en-US">
                <a:cs typeface="+mn-ea"/>
                <a:sym typeface="+mn-lt"/>
              </a:rPr>
              <a:t>3</a:t>
            </a:r>
            <a:endParaRPr dirty="0" sz="3200">
              <a:cs typeface="+mn-ea"/>
              <a:sym typeface="+mn-lt"/>
            </a:endParaRPr>
          </a:p>
        </p:txBody>
      </p:sp>
      <p:sp>
        <p:nvSpPr>
          <p:cNvPr id="1048788" name="ïšlîḍé"/>
          <p:cNvSpPr/>
          <p:nvPr/>
        </p:nvSpPr>
        <p:spPr>
          <a:xfrm>
            <a:off x="7591016" y="1844644"/>
            <a:ext cx="1331419" cy="1331419"/>
          </a:xfrm>
          <a:prstGeom prst="ellipse"/>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r>
              <a:rPr altLang="zh-CN" dirty="0" sz="3200" lang="en-US">
                <a:cs typeface="+mn-ea"/>
                <a:sym typeface="+mn-lt"/>
              </a:rPr>
              <a:t>4</a:t>
            </a:r>
            <a:endParaRPr dirty="0" sz="3200">
              <a:cs typeface="+mn-ea"/>
              <a:sym typeface="+mn-lt"/>
            </a:endParaRPr>
          </a:p>
        </p:txBody>
      </p:sp>
      <p:sp>
        <p:nvSpPr>
          <p:cNvPr id="1048789" name="iṥ1ïḑè"/>
          <p:cNvSpPr/>
          <p:nvPr/>
        </p:nvSpPr>
        <p:spPr>
          <a:xfrm>
            <a:off x="9751743" y="1844644"/>
            <a:ext cx="1331419" cy="1331419"/>
          </a:xfrm>
          <a:prstGeom prst="ellipse"/>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r>
              <a:rPr altLang="zh-CN" dirty="0" sz="3200" lang="en-US">
                <a:cs typeface="+mn-ea"/>
                <a:sym typeface="+mn-lt"/>
              </a:rPr>
              <a:t>5</a:t>
            </a:r>
            <a:endParaRPr dirty="0" sz="3200">
              <a:cs typeface="+mn-ea"/>
              <a:sym typeface="+mn-lt"/>
            </a:endParaRPr>
          </a:p>
        </p:txBody>
      </p:sp>
      <p:sp>
        <p:nvSpPr>
          <p:cNvPr id="1048790" name="文本框 30"/>
          <p:cNvSpPr txBox="1"/>
          <p:nvPr/>
        </p:nvSpPr>
        <p:spPr>
          <a:xfrm>
            <a:off x="993143" y="4404113"/>
            <a:ext cx="1562802" cy="461665"/>
          </a:xfrm>
          <a:prstGeom prst="rect"/>
          <a:noFill/>
        </p:spPr>
        <p:txBody>
          <a:bodyPr rtlCol="0" wrap="square">
            <a:spAutoFit/>
          </a:bodyPr>
          <a:p>
            <a:pPr algn="ctr"/>
            <a:r>
              <a:rPr altLang="en-US" dirty="0" sz="2400" lang="zh-CN">
                <a:cs typeface="+mn-ea"/>
                <a:sym typeface="+mn-lt"/>
              </a:rPr>
              <a:t>门户新闻</a:t>
            </a:r>
          </a:p>
        </p:txBody>
      </p:sp>
      <p:sp>
        <p:nvSpPr>
          <p:cNvPr id="1048791" name="文本框 31"/>
          <p:cNvSpPr txBox="1"/>
          <p:nvPr/>
        </p:nvSpPr>
        <p:spPr>
          <a:xfrm>
            <a:off x="3153871" y="4404113"/>
            <a:ext cx="1562802" cy="461665"/>
          </a:xfrm>
          <a:prstGeom prst="rect"/>
          <a:noFill/>
        </p:spPr>
        <p:txBody>
          <a:bodyPr rtlCol="0" wrap="square">
            <a:spAutoFit/>
          </a:bodyPr>
          <a:p>
            <a:pPr algn="ctr"/>
            <a:r>
              <a:rPr altLang="en-US" dirty="0" sz="2400" lang="zh-CN">
                <a:cs typeface="+mn-ea"/>
                <a:sym typeface="+mn-lt"/>
              </a:rPr>
              <a:t>论坛贴吧</a:t>
            </a:r>
          </a:p>
        </p:txBody>
      </p:sp>
      <p:sp>
        <p:nvSpPr>
          <p:cNvPr id="1048792" name="文本框 32"/>
          <p:cNvSpPr txBox="1"/>
          <p:nvPr/>
        </p:nvSpPr>
        <p:spPr>
          <a:xfrm>
            <a:off x="5314595" y="4380797"/>
            <a:ext cx="1562802" cy="461665"/>
          </a:xfrm>
          <a:prstGeom prst="rect"/>
          <a:noFill/>
        </p:spPr>
        <p:txBody>
          <a:bodyPr rtlCol="0" wrap="square">
            <a:spAutoFit/>
          </a:bodyPr>
          <a:p>
            <a:pPr algn="ctr"/>
            <a:r>
              <a:rPr altLang="en-US" dirty="0" sz="2400" lang="zh-CN">
                <a:cs typeface="+mn-ea"/>
                <a:sym typeface="+mn-lt"/>
              </a:rPr>
              <a:t>知道问答</a:t>
            </a:r>
          </a:p>
        </p:txBody>
      </p:sp>
      <p:sp>
        <p:nvSpPr>
          <p:cNvPr id="1048793" name="文本框 33"/>
          <p:cNvSpPr txBox="1"/>
          <p:nvPr/>
        </p:nvSpPr>
        <p:spPr>
          <a:xfrm>
            <a:off x="7475323" y="4380797"/>
            <a:ext cx="1562802" cy="461665"/>
          </a:xfrm>
          <a:prstGeom prst="rect"/>
          <a:noFill/>
        </p:spPr>
        <p:txBody>
          <a:bodyPr rtlCol="0" wrap="square">
            <a:spAutoFit/>
          </a:bodyPr>
          <a:p>
            <a:pPr algn="ctr"/>
            <a:r>
              <a:rPr altLang="en-US" dirty="0" sz="2400" lang="zh-CN">
                <a:cs typeface="+mn-ea"/>
                <a:sym typeface="+mn-lt"/>
              </a:rPr>
              <a:t>百科</a:t>
            </a:r>
          </a:p>
        </p:txBody>
      </p:sp>
      <p:sp>
        <p:nvSpPr>
          <p:cNvPr id="1048794" name="文本框 34"/>
          <p:cNvSpPr txBox="1"/>
          <p:nvPr/>
        </p:nvSpPr>
        <p:spPr>
          <a:xfrm>
            <a:off x="9636051" y="4373720"/>
            <a:ext cx="1562802" cy="461665"/>
          </a:xfrm>
          <a:prstGeom prst="rect"/>
          <a:noFill/>
        </p:spPr>
        <p:txBody>
          <a:bodyPr rtlCol="0" wrap="square">
            <a:spAutoFit/>
          </a:bodyPr>
          <a:p>
            <a:pPr algn="ctr"/>
            <a:r>
              <a:rPr altLang="zh-CN" dirty="0" sz="2400" lang="en-US">
                <a:cs typeface="+mn-ea"/>
                <a:sym typeface="+mn-lt"/>
              </a:rPr>
              <a:t>SEO</a:t>
            </a:r>
            <a:r>
              <a:rPr altLang="en-US" dirty="0" sz="2400" lang="zh-CN">
                <a:cs typeface="+mn-ea"/>
                <a:sym typeface="+mn-lt"/>
              </a:rPr>
              <a:t>优化</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10" name=""/>
        <p:cNvGrpSpPr/>
        <p:nvPr/>
      </p:nvGrpSpPr>
      <p:grpSpPr>
        <a:xfrm>
          <a:off x="0" y="0"/>
          <a:ext cx="0" cy="0"/>
          <a:chOff x="0" y="0"/>
          <a:chExt cx="0" cy="0"/>
        </a:xfrm>
      </p:grpSpPr>
      <p:sp>
        <p:nvSpPr>
          <p:cNvPr id="1048795" name="标题 1"/>
          <p:cNvSpPr>
            <a:spLocks noGrp="1"/>
          </p:cNvSpPr>
          <p:nvPr>
            <p:ph type="title"/>
          </p:nvPr>
        </p:nvSpPr>
        <p:spPr>
          <a:xfrm>
            <a:off x="669924" y="1"/>
            <a:ext cx="10850563" cy="1028699"/>
          </a:xfrm>
        </p:spPr>
        <p:txBody>
          <a:bodyPr/>
          <a:p>
            <a:r>
              <a:rPr altLang="en-US" dirty="0" lang="zh-CN">
                <a:latin typeface="+mn-lt"/>
                <a:ea typeface="+mn-ea"/>
                <a:cs typeface="+mn-ea"/>
                <a:sym typeface="+mn-lt"/>
              </a:rPr>
              <a:t>基础建设</a:t>
            </a:r>
            <a:r>
              <a:rPr altLang="zh-CN" dirty="0" lang="en-US">
                <a:latin typeface="+mn-lt"/>
                <a:ea typeface="+mn-ea"/>
                <a:cs typeface="+mn-ea"/>
                <a:sym typeface="+mn-lt"/>
              </a:rPr>
              <a:t>——</a:t>
            </a:r>
            <a:r>
              <a:rPr altLang="en-US" dirty="0" lang="zh-CN">
                <a:latin typeface="+mn-lt"/>
                <a:ea typeface="+mn-ea"/>
                <a:cs typeface="+mn-ea"/>
                <a:sym typeface="+mn-lt"/>
              </a:rPr>
              <a:t>门户网站</a:t>
            </a:r>
          </a:p>
        </p:txBody>
      </p:sp>
      <p:sp>
        <p:nvSpPr>
          <p:cNvPr id="1048796" name="文本框 1"/>
          <p:cNvSpPr txBox="1"/>
          <p:nvPr/>
        </p:nvSpPr>
        <p:spPr>
          <a:xfrm>
            <a:off x="905163" y="2466109"/>
            <a:ext cx="5292437" cy="1289456"/>
          </a:xfrm>
          <a:prstGeom prst="rect"/>
          <a:noFill/>
        </p:spPr>
        <p:txBody>
          <a:bodyPr rtlCol="0" wrap="square">
            <a:spAutoFit/>
          </a:bodyPr>
          <a:p>
            <a:pPr>
              <a:lnSpc>
                <a:spcPct val="150000"/>
              </a:lnSpc>
            </a:pPr>
            <a:r>
              <a:rPr altLang="en-US" dirty="0" lang="zh-CN">
                <a:cs typeface="+mn-ea"/>
                <a:sym typeface="+mn-lt"/>
              </a:rPr>
              <a:t>紧扣“唐佰腐，传承百年的味道”为主题</a:t>
            </a:r>
            <a:endParaRPr altLang="zh-CN" dirty="0" lang="en-US">
              <a:cs typeface="+mn-ea"/>
              <a:sym typeface="+mn-lt"/>
            </a:endParaRPr>
          </a:p>
          <a:p>
            <a:pPr>
              <a:lnSpc>
                <a:spcPct val="150000"/>
              </a:lnSpc>
            </a:pPr>
            <a:r>
              <a:rPr altLang="en-US" dirty="0" lang="zh-CN">
                <a:cs typeface="+mn-ea"/>
                <a:sym typeface="+mn-lt"/>
              </a:rPr>
              <a:t>高频占领 门户网站阵地</a:t>
            </a:r>
            <a:endParaRPr altLang="zh-CN" dirty="0" lang="en-US">
              <a:cs typeface="+mn-ea"/>
              <a:sym typeface="+mn-lt"/>
            </a:endParaRPr>
          </a:p>
          <a:p>
            <a:pPr>
              <a:lnSpc>
                <a:spcPct val="150000"/>
              </a:lnSpc>
            </a:pPr>
            <a:r>
              <a:rPr altLang="en-US" dirty="0" lang="zh-CN">
                <a:cs typeface="+mn-ea"/>
                <a:sym typeface="+mn-lt"/>
              </a:rPr>
              <a:t>为</a:t>
            </a:r>
            <a:r>
              <a:rPr altLang="zh-CN" dirty="0" lang="en-US" err="1">
                <a:cs typeface="+mn-ea"/>
                <a:sym typeface="+mn-lt"/>
              </a:rPr>
              <a:t>seo</a:t>
            </a:r>
            <a:r>
              <a:rPr altLang="en-US" dirty="0" lang="zh-CN">
                <a:cs typeface="+mn-ea"/>
                <a:sym typeface="+mn-lt"/>
              </a:rPr>
              <a:t>优化收录奠定基础</a:t>
            </a:r>
          </a:p>
        </p:txBody>
      </p:sp>
      <p:sp>
        <p:nvSpPr>
          <p:cNvPr id="1048797" name="矩形 2"/>
          <p:cNvSpPr/>
          <p:nvPr/>
        </p:nvSpPr>
        <p:spPr>
          <a:xfrm>
            <a:off x="6631709" y="2576945"/>
            <a:ext cx="4156364" cy="932873"/>
          </a:xfrm>
          <a:prstGeom prst="rec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lnSpc>
                <a:spcPct val="150000"/>
              </a:lnSpc>
            </a:pPr>
            <a:r>
              <a:rPr altLang="en-US" dirty="0" lang="zh-CN">
                <a:cs typeface="+mn-ea"/>
                <a:sym typeface="+mn-lt"/>
              </a:rPr>
              <a:t>抓住媒体特性，进行深度营销</a:t>
            </a:r>
            <a:endParaRPr altLang="zh-CN" dirty="0" lang="en-US">
              <a:cs typeface="+mn-ea"/>
              <a:sym typeface="+mn-lt"/>
            </a:endParaRPr>
          </a:p>
          <a:p>
            <a:pPr algn="ctr">
              <a:lnSpc>
                <a:spcPct val="150000"/>
              </a:lnSpc>
            </a:pPr>
            <a:r>
              <a:rPr altLang="en-US" dirty="0" lang="zh-CN">
                <a:cs typeface="+mn-ea"/>
                <a:sym typeface="+mn-lt"/>
              </a:rPr>
              <a:t>（大众媒体更易被收录）</a:t>
            </a:r>
          </a:p>
        </p:txBody>
      </p:sp>
      <p:pic>
        <p:nvPicPr>
          <p:cNvPr id="2097186" name="图片 6"/>
          <p:cNvPicPr>
            <a:picLocks noChangeAspect="1"/>
          </p:cNvPicPr>
          <p:nvPr/>
        </p:nvPicPr>
        <p:blipFill>
          <a:blip xmlns:r="http://schemas.openxmlformats.org/officeDocument/2006/relationships" r:embed="rId1" cstate="email"/>
          <a:stretch>
            <a:fillRect/>
          </a:stretch>
        </p:blipFill>
        <p:spPr>
          <a:xfrm>
            <a:off x="9385589" y="3874934"/>
            <a:ext cx="1402484" cy="428127"/>
          </a:xfrm>
          <a:prstGeom prst="rect"/>
        </p:spPr>
      </p:pic>
      <p:pic>
        <p:nvPicPr>
          <p:cNvPr id="2097187" name="图片 8"/>
          <p:cNvPicPr>
            <a:picLocks noChangeAspect="1"/>
          </p:cNvPicPr>
          <p:nvPr/>
        </p:nvPicPr>
        <p:blipFill>
          <a:blip xmlns:r="http://schemas.openxmlformats.org/officeDocument/2006/relationships" r:embed="rId2" cstate="email"/>
          <a:stretch>
            <a:fillRect/>
          </a:stretch>
        </p:blipFill>
        <p:spPr>
          <a:xfrm>
            <a:off x="7877176" y="3604415"/>
            <a:ext cx="1274617" cy="1058912"/>
          </a:xfrm>
          <a:prstGeom prst="rect"/>
        </p:spPr>
      </p:pic>
      <p:pic>
        <p:nvPicPr>
          <p:cNvPr id="2097188" name="图片 10"/>
          <p:cNvPicPr>
            <a:picLocks noChangeAspect="1"/>
          </p:cNvPicPr>
          <p:nvPr/>
        </p:nvPicPr>
        <p:blipFill>
          <a:blip xmlns:r="http://schemas.openxmlformats.org/officeDocument/2006/relationships" r:embed="rId3" cstate="email"/>
          <a:stretch>
            <a:fillRect/>
          </a:stretch>
        </p:blipFill>
        <p:spPr>
          <a:xfrm>
            <a:off x="6655088" y="3811617"/>
            <a:ext cx="1160181" cy="677256"/>
          </a:xfrm>
          <a:prstGeom prst="rect"/>
        </p:spPr>
      </p:pic>
    </p:spTree>
    <p:custDataLst>
      <p:tags r:id="rId4"/>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67" name=""/>
        <p:cNvGrpSpPr/>
        <p:nvPr/>
      </p:nvGrpSpPr>
      <p:grpSpPr>
        <a:xfrm>
          <a:off x="0" y="0"/>
          <a:ext cx="0" cy="0"/>
          <a:chOff x="0" y="0"/>
          <a:chExt cx="0" cy="0"/>
        </a:xfrm>
      </p:grpSpPr>
      <p:sp>
        <p:nvSpPr>
          <p:cNvPr id="1048610" name="标题 1"/>
          <p:cNvSpPr>
            <a:spLocks noGrp="1"/>
          </p:cNvSpPr>
          <p:nvPr>
            <p:ph type="title"/>
          </p:nvPr>
        </p:nvSpPr>
        <p:spPr/>
        <p:txBody>
          <a:bodyPr/>
          <a:p>
            <a:r>
              <a:rPr altLang="en-US" dirty="0" lang="zh-CN">
                <a:latin typeface="+mn-lt"/>
                <a:ea typeface="+mn-ea"/>
                <a:cs typeface="+mn-ea"/>
                <a:sym typeface="+mn-lt"/>
              </a:rPr>
              <a:t>市场分析</a:t>
            </a:r>
          </a:p>
        </p:txBody>
      </p:sp>
      <p:sp>
        <p:nvSpPr>
          <p:cNvPr id="1048611" name="页脚占位符 2"/>
          <p:cNvSpPr>
            <a:spLocks noGrp="1"/>
          </p:cNvSpPr>
          <p:nvPr>
            <p:ph type="ftr" sz="quarter" idx="11"/>
          </p:nvPr>
        </p:nvSpPr>
        <p:spPr/>
        <p:txBody>
          <a:bodyPr/>
          <a:p>
            <a:r>
              <a:rPr altLang="zh-CN" lang="en-US">
                <a:cs typeface="+mn-ea"/>
                <a:sym typeface="+mn-lt"/>
              </a:rPr>
              <a:t>ww</a:t>
            </a:r>
            <a:r>
              <a:rPr altLang="zh-CN" sz="100" lang="en-US">
                <a:cs typeface="+mn-ea"/>
                <a:sym typeface="+mn-lt"/>
              </a:rPr>
              <a:t> </a:t>
            </a:r>
            <a:r>
              <a:rPr altLang="zh-CN" lang="en-US">
                <a:cs typeface="+mn-ea"/>
                <a:sym typeface="+mn-lt"/>
              </a:rPr>
              <a:t>w.islide.cc</a:t>
            </a:r>
            <a:endParaRPr altLang="en-US" dirty="0" lang="zh-CN">
              <a:cs typeface="+mn-ea"/>
              <a:sym typeface="+mn-lt"/>
            </a:endParaRPr>
          </a:p>
        </p:txBody>
      </p:sp>
      <p:sp>
        <p:nvSpPr>
          <p:cNvPr id="1048612" name="灯片编号占位符 3"/>
          <p:cNvSpPr>
            <a:spLocks noGrp="1"/>
          </p:cNvSpPr>
          <p:nvPr>
            <p:ph type="sldNum" sz="quarter" idx="12"/>
          </p:nvPr>
        </p:nvSpPr>
        <p:spPr/>
        <p:txBody>
          <a:bodyPr/>
          <a:p>
            <a:fld id="{5DD3DB80-B894-403A-B48E-6FDC1A72010E}" type="slidenum">
              <a:rPr altLang="en-US" lang="zh-CN" smtClean="0">
                <a:cs typeface="+mn-ea"/>
                <a:sym typeface="+mn-lt"/>
              </a:rPr>
              <a:t>4</a:t>
            </a:fld>
            <a:endParaRPr altLang="en-US" lang="zh-CN">
              <a:cs typeface="+mn-ea"/>
              <a:sym typeface="+mn-lt"/>
            </a:endParaRPr>
          </a:p>
        </p:txBody>
      </p:sp>
      <p:sp>
        <p:nvSpPr>
          <p:cNvPr id="1048613" name="文本框 6"/>
          <p:cNvSpPr txBox="1"/>
          <p:nvPr/>
        </p:nvSpPr>
        <p:spPr>
          <a:xfrm>
            <a:off x="813421" y="1527214"/>
            <a:ext cx="10356981" cy="553085"/>
          </a:xfrm>
          <a:prstGeom prst="rect"/>
          <a:noFill/>
        </p:spPr>
        <p:txBody>
          <a:bodyPr rtlCol="0" wrap="square">
            <a:spAutoFit/>
          </a:bodyPr>
          <a:p>
            <a:pPr>
              <a:lnSpc>
                <a:spcPct val="150000"/>
              </a:lnSpc>
            </a:pPr>
            <a:r>
              <a:rPr altLang="en-US" b="1" dirty="0" sz="2000" lang="zh-CN">
                <a:solidFill>
                  <a:schemeClr val="accent1"/>
                </a:solidFill>
                <a:cs typeface="+mn-ea"/>
                <a:sym typeface="+mn-lt"/>
              </a:rPr>
              <a:t>市场规模约为</a:t>
            </a:r>
            <a:r>
              <a:rPr altLang="zh-CN" b="1" dirty="0" sz="2000" lang="en-US">
                <a:solidFill>
                  <a:schemeClr val="accent1"/>
                </a:solidFill>
                <a:cs typeface="+mn-ea"/>
                <a:sym typeface="+mn-lt"/>
              </a:rPr>
              <a:t>5000</a:t>
            </a:r>
            <a:r>
              <a:rPr altLang="en-US" b="1" dirty="0" sz="2000" lang="zh-CN">
                <a:solidFill>
                  <a:schemeClr val="accent1"/>
                </a:solidFill>
                <a:cs typeface="+mn-ea"/>
                <a:sym typeface="+mn-lt"/>
              </a:rPr>
              <a:t>亿元，且处于早期成熟阶段，随着生活水平提高，年复合率维持在</a:t>
            </a:r>
            <a:r>
              <a:rPr altLang="zh-CN" b="1" dirty="0" sz="2000" lang="en-US">
                <a:solidFill>
                  <a:schemeClr val="accent1"/>
                </a:solidFill>
                <a:cs typeface="+mn-ea"/>
                <a:sym typeface="+mn-lt"/>
              </a:rPr>
              <a:t>6%</a:t>
            </a:r>
            <a:r>
              <a:rPr altLang="en-US" b="1" dirty="0" sz="2000" lang="zh-CN">
                <a:solidFill>
                  <a:schemeClr val="accent1"/>
                </a:solidFill>
                <a:cs typeface="+mn-ea"/>
                <a:sym typeface="+mn-lt"/>
              </a:rPr>
              <a:t>。</a:t>
            </a:r>
            <a:endParaRPr b="1" dirty="0" sz="2000">
              <a:solidFill>
                <a:schemeClr val="accent1"/>
              </a:solidFill>
              <a:cs typeface="+mn-ea"/>
              <a:sym typeface="+mn-lt"/>
            </a:endParaRPr>
          </a:p>
        </p:txBody>
      </p:sp>
      <p:pic>
        <p:nvPicPr>
          <p:cNvPr id="2097153" name="图片 11"/>
          <p:cNvPicPr>
            <a:picLocks noChangeAspect="1"/>
          </p:cNvPicPr>
          <p:nvPr/>
        </p:nvPicPr>
        <p:blipFill>
          <a:blip xmlns:r="http://schemas.openxmlformats.org/officeDocument/2006/relationships" r:embed="rId1" cstate="email"/>
          <a:stretch>
            <a:fillRect/>
          </a:stretch>
        </p:blipFill>
        <p:spPr>
          <a:xfrm>
            <a:off x="1900555" y="2578735"/>
            <a:ext cx="7999095" cy="3868420"/>
          </a:xfrm>
          <a:prstGeom prst="rect"/>
        </p:spPr>
      </p:pic>
    </p:spTree>
    <p:custDataLst>
      <p:tags r:id="rId2"/>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11" name=""/>
        <p:cNvGrpSpPr/>
        <p:nvPr/>
      </p:nvGrpSpPr>
      <p:grpSpPr>
        <a:xfrm>
          <a:off x="0" y="0"/>
          <a:ext cx="0" cy="0"/>
          <a:chOff x="0" y="0"/>
          <a:chExt cx="0" cy="0"/>
        </a:xfrm>
      </p:grpSpPr>
      <p:sp>
        <p:nvSpPr>
          <p:cNvPr id="1048798" name="标题 1"/>
          <p:cNvSpPr>
            <a:spLocks noGrp="1"/>
          </p:cNvSpPr>
          <p:nvPr>
            <p:ph type="title"/>
          </p:nvPr>
        </p:nvSpPr>
        <p:spPr>
          <a:xfrm>
            <a:off x="669924" y="1"/>
            <a:ext cx="10850563" cy="1028699"/>
          </a:xfrm>
        </p:spPr>
        <p:txBody>
          <a:bodyPr/>
          <a:p>
            <a:r>
              <a:rPr altLang="en-US" dirty="0" lang="zh-CN">
                <a:latin typeface="+mn-lt"/>
                <a:ea typeface="+mn-ea"/>
                <a:cs typeface="+mn-ea"/>
                <a:sym typeface="+mn-lt"/>
              </a:rPr>
              <a:t>基础建设</a:t>
            </a:r>
            <a:r>
              <a:rPr altLang="zh-CN" dirty="0" lang="en-US">
                <a:latin typeface="+mn-lt"/>
                <a:ea typeface="+mn-ea"/>
                <a:cs typeface="+mn-ea"/>
                <a:sym typeface="+mn-lt"/>
              </a:rPr>
              <a:t>——</a:t>
            </a:r>
            <a:r>
              <a:rPr altLang="en-US" dirty="0" lang="zh-CN">
                <a:latin typeface="+mn-lt"/>
                <a:ea typeface="+mn-ea"/>
                <a:cs typeface="+mn-ea"/>
                <a:sym typeface="+mn-lt"/>
              </a:rPr>
              <a:t>贴吧论坛</a:t>
            </a:r>
          </a:p>
        </p:txBody>
      </p:sp>
      <p:sp>
        <p:nvSpPr>
          <p:cNvPr id="1048799" name="文本框 3"/>
          <p:cNvSpPr txBox="1"/>
          <p:nvPr/>
        </p:nvSpPr>
        <p:spPr>
          <a:xfrm>
            <a:off x="1095304" y="3066535"/>
            <a:ext cx="1472405" cy="1412240"/>
          </a:xfrm>
          <a:prstGeom prst="rect"/>
          <a:solidFill>
            <a:schemeClr val="accent6"/>
          </a:solidFill>
        </p:spPr>
        <p:txBody>
          <a:bodyPr rtlCol="0" wrap="square">
            <a:spAutoFit/>
          </a:bodyPr>
          <a:p>
            <a:pPr algn="ctr"/>
            <a:r>
              <a:rPr altLang="en-US" dirty="0" sz="4400" lang="zh-CN">
                <a:cs typeface="+mn-ea"/>
                <a:sym typeface="+mn-lt"/>
              </a:rPr>
              <a:t>论坛帖子</a:t>
            </a:r>
          </a:p>
        </p:txBody>
      </p:sp>
      <p:sp>
        <p:nvSpPr>
          <p:cNvPr id="1048800" name="文本框 4"/>
          <p:cNvSpPr txBox="1"/>
          <p:nvPr/>
        </p:nvSpPr>
        <p:spPr>
          <a:xfrm>
            <a:off x="3171895" y="2958827"/>
            <a:ext cx="7675419" cy="1631216"/>
          </a:xfrm>
          <a:prstGeom prst="rect"/>
          <a:noFill/>
        </p:spPr>
        <p:txBody>
          <a:bodyPr rtlCol="0" wrap="square">
            <a:spAutoFit/>
          </a:bodyPr>
          <a:p>
            <a:r>
              <a:rPr altLang="en-US" dirty="0" sz="2000" lang="zh-CN">
                <a:cs typeface="+mn-ea"/>
                <a:sym typeface="+mn-lt"/>
              </a:rPr>
              <a:t>花式厨艺</a:t>
            </a:r>
            <a:r>
              <a:rPr altLang="zh-CN" dirty="0" sz="2000" lang="en-US">
                <a:cs typeface="+mn-ea"/>
                <a:sym typeface="+mn-lt"/>
              </a:rPr>
              <a:t>——</a:t>
            </a:r>
            <a:r>
              <a:rPr altLang="en-US" dirty="0" sz="2000" lang="zh-CN">
                <a:cs typeface="+mn-ea"/>
                <a:sym typeface="+mn-lt"/>
              </a:rPr>
              <a:t>疫情在家的花式厨艺大赛</a:t>
            </a:r>
            <a:endParaRPr altLang="zh-CN" dirty="0" sz="2000" lang="en-US">
              <a:cs typeface="+mn-ea"/>
              <a:sym typeface="+mn-lt"/>
            </a:endParaRPr>
          </a:p>
          <a:p>
            <a:endParaRPr altLang="zh-CN" dirty="0" sz="2000" lang="en-US">
              <a:cs typeface="+mn-ea"/>
              <a:sym typeface="+mn-lt"/>
            </a:endParaRPr>
          </a:p>
          <a:p>
            <a:r>
              <a:rPr altLang="en-US" dirty="0" sz="2000" lang="zh-CN">
                <a:cs typeface="+mn-ea"/>
                <a:sym typeface="+mn-lt"/>
              </a:rPr>
              <a:t>我与包浆豆腐的故事</a:t>
            </a:r>
            <a:r>
              <a:rPr altLang="zh-CN" dirty="0" sz="2000" lang="en-US">
                <a:cs typeface="+mn-ea"/>
                <a:sym typeface="+mn-lt"/>
              </a:rPr>
              <a:t>——</a:t>
            </a:r>
            <a:r>
              <a:rPr altLang="en-US" dirty="0" sz="2000" lang="zh-CN">
                <a:cs typeface="+mn-ea"/>
                <a:sym typeface="+mn-lt"/>
              </a:rPr>
              <a:t>第一次或跟最爱的人去吃包浆豆腐回忆</a:t>
            </a:r>
            <a:endParaRPr altLang="zh-CN" dirty="0" sz="2000" lang="en-US">
              <a:cs typeface="+mn-ea"/>
              <a:sym typeface="+mn-lt"/>
            </a:endParaRPr>
          </a:p>
          <a:p>
            <a:endParaRPr altLang="zh-CN" dirty="0" sz="2000" lang="en-US">
              <a:cs typeface="+mn-ea"/>
              <a:sym typeface="+mn-lt"/>
            </a:endParaRPr>
          </a:p>
          <a:p>
            <a:r>
              <a:rPr altLang="en-US" dirty="0" sz="2000" lang="zh-CN">
                <a:cs typeface="+mn-ea"/>
                <a:sym typeface="+mn-lt"/>
              </a:rPr>
              <a:t>包浆豆腐科普</a:t>
            </a:r>
            <a:r>
              <a:rPr altLang="zh-CN" dirty="0" sz="2000" lang="en-US">
                <a:cs typeface="+mn-ea"/>
                <a:sym typeface="+mn-lt"/>
              </a:rPr>
              <a:t>——</a:t>
            </a:r>
            <a:r>
              <a:rPr altLang="en-US" dirty="0" sz="2000" lang="zh-CN">
                <a:cs typeface="+mn-ea"/>
                <a:sym typeface="+mn-lt"/>
              </a:rPr>
              <a:t>科普包浆豆腐的故事及其工艺</a:t>
            </a:r>
          </a:p>
        </p:txBody>
      </p:sp>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12" name=""/>
        <p:cNvGrpSpPr/>
        <p:nvPr/>
      </p:nvGrpSpPr>
      <p:grpSpPr>
        <a:xfrm>
          <a:off x="0" y="0"/>
          <a:ext cx="0" cy="0"/>
          <a:chOff x="0" y="0"/>
          <a:chExt cx="0" cy="0"/>
        </a:xfrm>
      </p:grpSpPr>
      <p:sp>
        <p:nvSpPr>
          <p:cNvPr id="1048801" name="标题 1"/>
          <p:cNvSpPr>
            <a:spLocks noGrp="1"/>
          </p:cNvSpPr>
          <p:nvPr>
            <p:ph type="title"/>
          </p:nvPr>
        </p:nvSpPr>
        <p:spPr>
          <a:xfrm>
            <a:off x="669924" y="1"/>
            <a:ext cx="10850563" cy="1028699"/>
          </a:xfrm>
        </p:spPr>
        <p:txBody>
          <a:bodyPr/>
          <a:p>
            <a:r>
              <a:rPr altLang="en-US" dirty="0" lang="zh-CN">
                <a:latin typeface="+mn-lt"/>
                <a:ea typeface="+mn-ea"/>
                <a:cs typeface="+mn-ea"/>
                <a:sym typeface="+mn-lt"/>
              </a:rPr>
              <a:t>基础建设</a:t>
            </a:r>
            <a:r>
              <a:rPr altLang="zh-CN" dirty="0" lang="en-US">
                <a:latin typeface="+mn-lt"/>
                <a:ea typeface="+mn-ea"/>
                <a:cs typeface="+mn-ea"/>
                <a:sym typeface="+mn-lt"/>
              </a:rPr>
              <a:t>——</a:t>
            </a:r>
            <a:r>
              <a:rPr altLang="zh-CN" dirty="0" lang="en-US" err="1">
                <a:latin typeface="+mn-lt"/>
                <a:ea typeface="+mn-ea"/>
                <a:cs typeface="+mn-ea"/>
                <a:sym typeface="+mn-lt"/>
              </a:rPr>
              <a:t>seo</a:t>
            </a:r>
            <a:r>
              <a:rPr altLang="en-US" dirty="0" lang="zh-CN">
                <a:latin typeface="+mn-lt"/>
                <a:ea typeface="+mn-ea"/>
                <a:cs typeface="+mn-ea"/>
                <a:sym typeface="+mn-lt"/>
              </a:rPr>
              <a:t>推广</a:t>
            </a:r>
          </a:p>
        </p:txBody>
      </p:sp>
      <p:grpSp>
        <p:nvGrpSpPr>
          <p:cNvPr id="113" name="组合 1"/>
          <p:cNvGrpSpPr/>
          <p:nvPr/>
        </p:nvGrpSpPr>
        <p:grpSpPr>
          <a:xfrm>
            <a:off x="4628504" y="2466180"/>
            <a:ext cx="2934992" cy="2940774"/>
            <a:chOff x="4297081" y="1626537"/>
            <a:chExt cx="3597838" cy="3604926"/>
          </a:xfrm>
        </p:grpSpPr>
        <p:sp>
          <p:nvSpPr>
            <p:cNvPr id="1048802" name="îšľiďè"/>
            <p:cNvSpPr/>
            <p:nvPr/>
          </p:nvSpPr>
          <p:spPr>
            <a:xfrm>
              <a:off x="5743643" y="3435840"/>
              <a:ext cx="2151276" cy="1795623"/>
            </a:xfrm>
            <a:custGeom>
              <a:avLst/>
              <a:ahLst/>
              <a:cxnLst>
                <a:cxn ang="0">
                  <a:pos x="wd2" y="hd2"/>
                </a:cxn>
                <a:cxn ang="5400000">
                  <a:pos x="wd2" y="hd2"/>
                </a:cxn>
                <a:cxn ang="10800000">
                  <a:pos x="wd2" y="hd2"/>
                </a:cxn>
                <a:cxn ang="16200000">
                  <a:pos x="wd2" y="hd2"/>
                </a:cxn>
              </a:cxnLst>
              <a:rect l="0" t="0" r="r" b="b"/>
              <a:pathLst>
                <a:path w="21567" h="21600" extrusionOk="0">
                  <a:moveTo>
                    <a:pt x="21326" y="732"/>
                  </a:moveTo>
                  <a:cubicBezTo>
                    <a:pt x="20434" y="3023"/>
                    <a:pt x="18543" y="4477"/>
                    <a:pt x="16442" y="4773"/>
                  </a:cubicBezTo>
                  <a:cubicBezTo>
                    <a:pt x="15892" y="4850"/>
                    <a:pt x="15337" y="4845"/>
                    <a:pt x="14783" y="4845"/>
                  </a:cubicBezTo>
                  <a:cubicBezTo>
                    <a:pt x="14336" y="4846"/>
                    <a:pt x="13889" y="4850"/>
                    <a:pt x="13442" y="4857"/>
                  </a:cubicBezTo>
                  <a:lnTo>
                    <a:pt x="7497" y="4770"/>
                  </a:lnTo>
                  <a:lnTo>
                    <a:pt x="7497" y="11903"/>
                  </a:lnTo>
                  <a:lnTo>
                    <a:pt x="7497" y="12336"/>
                  </a:lnTo>
                  <a:lnTo>
                    <a:pt x="7137" y="12336"/>
                  </a:lnTo>
                  <a:lnTo>
                    <a:pt x="0" y="12336"/>
                  </a:lnTo>
                  <a:lnTo>
                    <a:pt x="3" y="14446"/>
                  </a:lnTo>
                  <a:cubicBezTo>
                    <a:pt x="2" y="14494"/>
                    <a:pt x="-33" y="15320"/>
                    <a:pt x="304" y="16681"/>
                  </a:cubicBezTo>
                  <a:cubicBezTo>
                    <a:pt x="344" y="16844"/>
                    <a:pt x="386" y="17006"/>
                    <a:pt x="434" y="17165"/>
                  </a:cubicBezTo>
                  <a:cubicBezTo>
                    <a:pt x="1067" y="19261"/>
                    <a:pt x="2498" y="20871"/>
                    <a:pt x="4291" y="21455"/>
                  </a:cubicBezTo>
                  <a:cubicBezTo>
                    <a:pt x="4428" y="21499"/>
                    <a:pt x="4567" y="21538"/>
                    <a:pt x="4707" y="21570"/>
                  </a:cubicBezTo>
                  <a:cubicBezTo>
                    <a:pt x="4752" y="21581"/>
                    <a:pt x="4797" y="21591"/>
                    <a:pt x="4841" y="21600"/>
                  </a:cubicBezTo>
                  <a:cubicBezTo>
                    <a:pt x="14195" y="20790"/>
                    <a:pt x="21567" y="11429"/>
                    <a:pt x="21566" y="9"/>
                  </a:cubicBezTo>
                  <a:cubicBezTo>
                    <a:pt x="21566" y="6"/>
                    <a:pt x="21566" y="3"/>
                    <a:pt x="21566" y="0"/>
                  </a:cubicBezTo>
                  <a:cubicBezTo>
                    <a:pt x="21546" y="74"/>
                    <a:pt x="21525" y="148"/>
                    <a:pt x="21502" y="222"/>
                  </a:cubicBezTo>
                  <a:cubicBezTo>
                    <a:pt x="21450" y="395"/>
                    <a:pt x="21391" y="565"/>
                    <a:pt x="21326" y="732"/>
                  </a:cubicBezTo>
                  <a:close/>
                </a:path>
              </a:pathLst>
            </a:custGeom>
            <a:solidFill>
              <a:schemeClr val="accent1"/>
            </a:solidFill>
            <a:ln w="12700" cap="flat">
              <a:noFill/>
              <a:miter lim="400000"/>
            </a:ln>
            <a:effectLst/>
          </p:spPr>
          <p:txBody>
            <a:bodyPr anchor="ctr" bIns="38100" lIns="38100" numCol="1" rIns="38100" tIns="38100" wrap="square">
              <a:noAutofit/>
            </a:bodyPr>
            <a:p>
              <a:endParaRPr>
                <a:cs typeface="+mn-ea"/>
                <a:sym typeface="+mn-lt"/>
              </a:endParaRPr>
            </a:p>
          </p:txBody>
        </p:sp>
        <p:sp>
          <p:nvSpPr>
            <p:cNvPr id="1048803" name="iSļíďé"/>
            <p:cNvSpPr/>
            <p:nvPr/>
          </p:nvSpPr>
          <p:spPr>
            <a:xfrm>
              <a:off x="6085147" y="1626537"/>
              <a:ext cx="1809772" cy="2158488"/>
            </a:xfrm>
            <a:custGeom>
              <a:avLst/>
              <a:ahLst/>
              <a:cxnLst>
                <a:cxn ang="0">
                  <a:pos x="wd2" y="hd2"/>
                </a:cxn>
                <a:cxn ang="5400000">
                  <a:pos x="wd2" y="hd2"/>
                </a:cxn>
                <a:cxn ang="10800000">
                  <a:pos x="wd2" y="hd2"/>
                </a:cxn>
                <a:cxn ang="16200000">
                  <a:pos x="wd2" y="hd2"/>
                </a:cxn>
              </a:cxnLst>
              <a:rect l="0" t="0" r="r" b="b"/>
              <a:pathLst>
                <a:path w="21600" h="21594" extrusionOk="0">
                  <a:moveTo>
                    <a:pt x="812" y="292"/>
                  </a:moveTo>
                  <a:cubicBezTo>
                    <a:pt x="2362" y="951"/>
                    <a:pt x="3583" y="2050"/>
                    <a:pt x="4246" y="3396"/>
                  </a:cubicBezTo>
                  <a:cubicBezTo>
                    <a:pt x="4316" y="3539"/>
                    <a:pt x="4380" y="3685"/>
                    <a:pt x="4439" y="3832"/>
                  </a:cubicBezTo>
                  <a:cubicBezTo>
                    <a:pt x="4498" y="3980"/>
                    <a:pt x="4929" y="4937"/>
                    <a:pt x="4929" y="5873"/>
                  </a:cubicBezTo>
                  <a:cubicBezTo>
                    <a:pt x="4929" y="5903"/>
                    <a:pt x="4928" y="6735"/>
                    <a:pt x="4927" y="7860"/>
                  </a:cubicBezTo>
                  <a:cubicBezTo>
                    <a:pt x="4925" y="10312"/>
                    <a:pt x="4920" y="14111"/>
                    <a:pt x="4920" y="14112"/>
                  </a:cubicBezTo>
                  <a:lnTo>
                    <a:pt x="11997" y="14040"/>
                  </a:lnTo>
                  <a:lnTo>
                    <a:pt x="12427" y="14040"/>
                  </a:lnTo>
                  <a:lnTo>
                    <a:pt x="12427" y="14400"/>
                  </a:lnTo>
                  <a:lnTo>
                    <a:pt x="12427" y="21594"/>
                  </a:lnTo>
                  <a:lnTo>
                    <a:pt x="14532" y="21591"/>
                  </a:lnTo>
                  <a:cubicBezTo>
                    <a:pt x="15796" y="21543"/>
                    <a:pt x="17030" y="21257"/>
                    <a:pt x="18142" y="20753"/>
                  </a:cubicBezTo>
                  <a:cubicBezTo>
                    <a:pt x="18288" y="20687"/>
                    <a:pt x="18431" y="20618"/>
                    <a:pt x="18571" y="20544"/>
                  </a:cubicBezTo>
                  <a:cubicBezTo>
                    <a:pt x="19423" y="20092"/>
                    <a:pt x="20137" y="19482"/>
                    <a:pt x="20681" y="18771"/>
                  </a:cubicBezTo>
                  <a:cubicBezTo>
                    <a:pt x="20771" y="18653"/>
                    <a:pt x="20856" y="18533"/>
                    <a:pt x="20935" y="18410"/>
                  </a:cubicBezTo>
                  <a:cubicBezTo>
                    <a:pt x="21015" y="18287"/>
                    <a:pt x="21088" y="18161"/>
                    <a:pt x="21155" y="18034"/>
                  </a:cubicBezTo>
                  <a:cubicBezTo>
                    <a:pt x="21222" y="17906"/>
                    <a:pt x="21283" y="17775"/>
                    <a:pt x="21339" y="17643"/>
                  </a:cubicBezTo>
                  <a:cubicBezTo>
                    <a:pt x="21394" y="17511"/>
                    <a:pt x="21445" y="17376"/>
                    <a:pt x="21486" y="17240"/>
                  </a:cubicBezTo>
                  <a:cubicBezTo>
                    <a:pt x="21536" y="17077"/>
                    <a:pt x="21574" y="16911"/>
                    <a:pt x="21600" y="16744"/>
                  </a:cubicBezTo>
                  <a:cubicBezTo>
                    <a:pt x="20795" y="7376"/>
                    <a:pt x="11474" y="-6"/>
                    <a:pt x="110" y="0"/>
                  </a:cubicBezTo>
                  <a:cubicBezTo>
                    <a:pt x="73" y="0"/>
                    <a:pt x="37" y="0"/>
                    <a:pt x="0" y="1"/>
                  </a:cubicBezTo>
                  <a:cubicBezTo>
                    <a:pt x="103" y="31"/>
                    <a:pt x="205" y="63"/>
                    <a:pt x="307" y="98"/>
                  </a:cubicBezTo>
                  <a:cubicBezTo>
                    <a:pt x="478" y="156"/>
                    <a:pt x="647" y="222"/>
                    <a:pt x="812" y="292"/>
                  </a:cubicBezTo>
                  <a:close/>
                </a:path>
              </a:pathLst>
            </a:custGeom>
            <a:solidFill>
              <a:schemeClr val="tx1">
                <a:lumMod val="50000"/>
                <a:lumOff val="50000"/>
              </a:schemeClr>
            </a:solidFill>
            <a:ln w="12700" cap="flat">
              <a:noFill/>
              <a:miter lim="400000"/>
            </a:ln>
            <a:effectLst/>
          </p:spPr>
          <p:txBody>
            <a:bodyPr anchor="ctr" bIns="38100" lIns="38100" numCol="1" rIns="38100" tIns="38100" wrap="square">
              <a:noAutofit/>
            </a:bodyPr>
            <a:p>
              <a:endParaRPr>
                <a:cs typeface="+mn-ea"/>
                <a:sym typeface="+mn-lt"/>
              </a:endParaRPr>
            </a:p>
          </p:txBody>
        </p:sp>
        <p:sp>
          <p:nvSpPr>
            <p:cNvPr id="1048804" name="iś1îḋe"/>
            <p:cNvSpPr/>
            <p:nvPr/>
          </p:nvSpPr>
          <p:spPr>
            <a:xfrm>
              <a:off x="4297081" y="1633734"/>
              <a:ext cx="2159042" cy="1797535"/>
            </a:xfrm>
            <a:custGeom>
              <a:avLst/>
              <a:ahLst/>
              <a:cxnLst>
                <a:cxn ang="0">
                  <a:pos x="wd2" y="hd2"/>
                </a:cxn>
                <a:cxn ang="5400000">
                  <a:pos x="wd2" y="hd2"/>
                </a:cxn>
                <a:cxn ang="10800000">
                  <a:pos x="wd2" y="hd2"/>
                </a:cxn>
                <a:cxn ang="16200000">
                  <a:pos x="wd2" y="hd2"/>
                </a:cxn>
              </a:cxnLst>
              <a:rect l="0" t="0" r="r" b="b"/>
              <a:pathLst>
                <a:path w="21598" h="21600" extrusionOk="0">
                  <a:moveTo>
                    <a:pt x="267" y="20862"/>
                  </a:moveTo>
                  <a:cubicBezTo>
                    <a:pt x="912" y="19341"/>
                    <a:pt x="1986" y="18145"/>
                    <a:pt x="3299" y="17492"/>
                  </a:cubicBezTo>
                  <a:cubicBezTo>
                    <a:pt x="3442" y="17421"/>
                    <a:pt x="3588" y="17357"/>
                    <a:pt x="3735" y="17298"/>
                  </a:cubicBezTo>
                  <a:cubicBezTo>
                    <a:pt x="4164" y="17126"/>
                    <a:pt x="4952" y="16889"/>
                    <a:pt x="5731" y="16820"/>
                  </a:cubicBezTo>
                  <a:cubicBezTo>
                    <a:pt x="6462" y="16755"/>
                    <a:pt x="7195" y="16781"/>
                    <a:pt x="7927" y="16805"/>
                  </a:cubicBezTo>
                  <a:cubicBezTo>
                    <a:pt x="9964" y="16870"/>
                    <a:pt x="12002" y="16870"/>
                    <a:pt x="14039" y="16805"/>
                  </a:cubicBezTo>
                  <a:lnTo>
                    <a:pt x="14039" y="9679"/>
                  </a:lnTo>
                  <a:lnTo>
                    <a:pt x="14039" y="9247"/>
                  </a:lnTo>
                  <a:lnTo>
                    <a:pt x="14399" y="9247"/>
                  </a:lnTo>
                  <a:lnTo>
                    <a:pt x="21598" y="9247"/>
                  </a:lnTo>
                  <a:lnTo>
                    <a:pt x="21595" y="7168"/>
                  </a:lnTo>
                  <a:cubicBezTo>
                    <a:pt x="21592" y="6239"/>
                    <a:pt x="21446" y="5318"/>
                    <a:pt x="21164" y="4452"/>
                  </a:cubicBezTo>
                  <a:cubicBezTo>
                    <a:pt x="20492" y="2382"/>
                    <a:pt x="19099" y="746"/>
                    <a:pt x="17316" y="167"/>
                  </a:cubicBezTo>
                  <a:cubicBezTo>
                    <a:pt x="17179" y="122"/>
                    <a:pt x="17040" y="84"/>
                    <a:pt x="16901" y="51"/>
                  </a:cubicBezTo>
                  <a:cubicBezTo>
                    <a:pt x="16823" y="33"/>
                    <a:pt x="16744" y="16"/>
                    <a:pt x="16666" y="0"/>
                  </a:cubicBezTo>
                  <a:cubicBezTo>
                    <a:pt x="7347" y="819"/>
                    <a:pt x="-2" y="10159"/>
                    <a:pt x="0" y="21561"/>
                  </a:cubicBezTo>
                  <a:cubicBezTo>
                    <a:pt x="0" y="21574"/>
                    <a:pt x="0" y="21587"/>
                    <a:pt x="0" y="21600"/>
                  </a:cubicBezTo>
                  <a:cubicBezTo>
                    <a:pt x="23" y="21523"/>
                    <a:pt x="48" y="21447"/>
                    <a:pt x="73" y="21371"/>
                  </a:cubicBezTo>
                  <a:cubicBezTo>
                    <a:pt x="132" y="21198"/>
                    <a:pt x="197" y="21029"/>
                    <a:pt x="267" y="20862"/>
                  </a:cubicBezTo>
                  <a:close/>
                </a:path>
              </a:pathLst>
            </a:custGeom>
            <a:solidFill>
              <a:schemeClr val="accent1"/>
            </a:solidFill>
            <a:ln w="12700" cap="flat">
              <a:noFill/>
              <a:miter lim="400000"/>
            </a:ln>
            <a:effectLst/>
          </p:spPr>
          <p:txBody>
            <a:bodyPr anchor="ctr" bIns="38100" lIns="38100" numCol="1" rIns="38100" tIns="38100" wrap="square">
              <a:noAutofit/>
            </a:bodyPr>
            <a:p>
              <a:endParaRPr>
                <a:cs typeface="+mn-ea"/>
                <a:sym typeface="+mn-lt"/>
              </a:endParaRPr>
            </a:p>
          </p:txBody>
        </p:sp>
        <p:sp>
          <p:nvSpPr>
            <p:cNvPr id="1048805" name="ïṡļíḍè"/>
            <p:cNvSpPr/>
            <p:nvPr/>
          </p:nvSpPr>
          <p:spPr>
            <a:xfrm>
              <a:off x="4304278" y="3080296"/>
              <a:ext cx="1790999" cy="2151167"/>
            </a:xfrm>
            <a:custGeom>
              <a:avLst/>
              <a:ahLst/>
              <a:cxnLst>
                <a:cxn ang="0">
                  <a:pos x="wd2" y="hd2"/>
                </a:cxn>
                <a:cxn ang="5400000">
                  <a:pos x="wd2" y="hd2"/>
                </a:cxn>
                <a:cxn ang="10800000">
                  <a:pos x="wd2" y="hd2"/>
                </a:cxn>
                <a:cxn ang="16200000">
                  <a:pos x="wd2" y="hd2"/>
                </a:cxn>
              </a:cxnLst>
              <a:rect l="0" t="0" r="r" b="b"/>
              <a:pathLst>
                <a:path w="21600" h="21562" extrusionOk="0">
                  <a:moveTo>
                    <a:pt x="20858" y="21294"/>
                  </a:moveTo>
                  <a:cubicBezTo>
                    <a:pt x="20690" y="21223"/>
                    <a:pt x="20527" y="21146"/>
                    <a:pt x="20367" y="21064"/>
                  </a:cubicBezTo>
                  <a:cubicBezTo>
                    <a:pt x="20207" y="20982"/>
                    <a:pt x="20051" y="20894"/>
                    <a:pt x="19900" y="20801"/>
                  </a:cubicBezTo>
                  <a:cubicBezTo>
                    <a:pt x="19748" y="20708"/>
                    <a:pt x="19600" y="20610"/>
                    <a:pt x="19457" y="20507"/>
                  </a:cubicBezTo>
                  <a:cubicBezTo>
                    <a:pt x="19313" y="20404"/>
                    <a:pt x="19174" y="20297"/>
                    <a:pt x="19040" y="20185"/>
                  </a:cubicBezTo>
                  <a:cubicBezTo>
                    <a:pt x="18907" y="20074"/>
                    <a:pt x="18778" y="19959"/>
                    <a:pt x="18654" y="19839"/>
                  </a:cubicBezTo>
                  <a:cubicBezTo>
                    <a:pt x="18531" y="19720"/>
                    <a:pt x="18414" y="19598"/>
                    <a:pt x="18302" y="19471"/>
                  </a:cubicBezTo>
                  <a:cubicBezTo>
                    <a:pt x="18190" y="19345"/>
                    <a:pt x="18085" y="19216"/>
                    <a:pt x="17986" y="19084"/>
                  </a:cubicBezTo>
                  <a:cubicBezTo>
                    <a:pt x="17888" y="18951"/>
                    <a:pt x="17795" y="18816"/>
                    <a:pt x="17710" y="18678"/>
                  </a:cubicBezTo>
                  <a:cubicBezTo>
                    <a:pt x="17625" y="18540"/>
                    <a:pt x="17547" y="18399"/>
                    <a:pt x="17475" y="18256"/>
                  </a:cubicBezTo>
                  <a:cubicBezTo>
                    <a:pt x="17403" y="18113"/>
                    <a:pt x="17339" y="17967"/>
                    <a:pt x="17280" y="17819"/>
                  </a:cubicBezTo>
                  <a:cubicBezTo>
                    <a:pt x="17072" y="17294"/>
                    <a:pt x="16875" y="16518"/>
                    <a:pt x="16806" y="15748"/>
                  </a:cubicBezTo>
                  <a:cubicBezTo>
                    <a:pt x="16740" y="15015"/>
                    <a:pt x="16719" y="14201"/>
                    <a:pt x="16787" y="13439"/>
                  </a:cubicBezTo>
                  <a:lnTo>
                    <a:pt x="16787" y="7496"/>
                  </a:lnTo>
                  <a:lnTo>
                    <a:pt x="9635" y="7496"/>
                  </a:lnTo>
                  <a:lnTo>
                    <a:pt x="9201" y="7496"/>
                  </a:lnTo>
                  <a:lnTo>
                    <a:pt x="9201" y="7135"/>
                  </a:lnTo>
                  <a:lnTo>
                    <a:pt x="9201" y="0"/>
                  </a:lnTo>
                  <a:lnTo>
                    <a:pt x="7085" y="3"/>
                  </a:lnTo>
                  <a:cubicBezTo>
                    <a:pt x="7038" y="3"/>
                    <a:pt x="6209" y="-36"/>
                    <a:pt x="4844" y="305"/>
                  </a:cubicBezTo>
                  <a:cubicBezTo>
                    <a:pt x="4681" y="345"/>
                    <a:pt x="4519" y="388"/>
                    <a:pt x="4359" y="435"/>
                  </a:cubicBezTo>
                  <a:cubicBezTo>
                    <a:pt x="4200" y="482"/>
                    <a:pt x="4044" y="533"/>
                    <a:pt x="3889" y="589"/>
                  </a:cubicBezTo>
                  <a:cubicBezTo>
                    <a:pt x="2023" y="1271"/>
                    <a:pt x="675" y="2653"/>
                    <a:pt x="145" y="4291"/>
                  </a:cubicBezTo>
                  <a:cubicBezTo>
                    <a:pt x="101" y="4428"/>
                    <a:pt x="62" y="4567"/>
                    <a:pt x="29" y="4707"/>
                  </a:cubicBezTo>
                  <a:cubicBezTo>
                    <a:pt x="19" y="4751"/>
                    <a:pt x="9" y="4795"/>
                    <a:pt x="0" y="4839"/>
                  </a:cubicBezTo>
                  <a:cubicBezTo>
                    <a:pt x="765" y="14182"/>
                    <a:pt x="10126" y="21564"/>
                    <a:pt x="21560" y="21562"/>
                  </a:cubicBezTo>
                  <a:cubicBezTo>
                    <a:pt x="21574" y="21562"/>
                    <a:pt x="21587" y="21562"/>
                    <a:pt x="21600" y="21562"/>
                  </a:cubicBezTo>
                  <a:cubicBezTo>
                    <a:pt x="21522" y="21539"/>
                    <a:pt x="21445" y="21514"/>
                    <a:pt x="21369" y="21488"/>
                  </a:cubicBezTo>
                  <a:cubicBezTo>
                    <a:pt x="21195" y="21430"/>
                    <a:pt x="21025" y="21365"/>
                    <a:pt x="20858" y="21294"/>
                  </a:cubicBezTo>
                  <a:close/>
                </a:path>
              </a:pathLst>
            </a:custGeom>
            <a:solidFill>
              <a:schemeClr val="tx1">
                <a:lumMod val="50000"/>
                <a:lumOff val="50000"/>
              </a:schemeClr>
            </a:solidFill>
            <a:ln w="12700" cap="flat">
              <a:noFill/>
              <a:miter lim="400000"/>
            </a:ln>
            <a:effectLst/>
          </p:spPr>
          <p:txBody>
            <a:bodyPr anchor="ctr" bIns="38100" lIns="38100" numCol="1" rIns="38100" tIns="38100" wrap="square">
              <a:noAutofit/>
            </a:bodyPr>
            <a:p>
              <a:endParaRPr>
                <a:cs typeface="+mn-ea"/>
                <a:sym typeface="+mn-lt"/>
              </a:endParaRPr>
            </a:p>
          </p:txBody>
        </p:sp>
      </p:grpSp>
      <p:sp>
        <p:nvSpPr>
          <p:cNvPr id="1048806" name="文本框 2"/>
          <p:cNvSpPr txBox="1"/>
          <p:nvPr/>
        </p:nvSpPr>
        <p:spPr>
          <a:xfrm>
            <a:off x="2609816" y="2281904"/>
            <a:ext cx="2041236" cy="891540"/>
          </a:xfrm>
          <a:prstGeom prst="rect"/>
          <a:noFill/>
        </p:spPr>
        <p:txBody>
          <a:bodyPr rtlCol="0" wrap="square">
            <a:spAutoFit/>
          </a:bodyPr>
          <a:p>
            <a:r>
              <a:rPr altLang="en-US" dirty="0" lang="zh-CN">
                <a:cs typeface="+mn-ea"/>
                <a:sym typeface="+mn-lt"/>
              </a:rPr>
              <a:t>系列品牌信息、 图赏、新闻、优势 展示排列首页</a:t>
            </a:r>
          </a:p>
        </p:txBody>
      </p:sp>
      <p:sp>
        <p:nvSpPr>
          <p:cNvPr id="1048807" name="文本框 15"/>
          <p:cNvSpPr txBox="1"/>
          <p:nvPr/>
        </p:nvSpPr>
        <p:spPr>
          <a:xfrm>
            <a:off x="7825870" y="2281904"/>
            <a:ext cx="2041236" cy="646331"/>
          </a:xfrm>
          <a:prstGeom prst="rect"/>
          <a:noFill/>
        </p:spPr>
        <p:txBody>
          <a:bodyPr rtlCol="0" wrap="square">
            <a:spAutoFit/>
          </a:bodyPr>
          <a:p>
            <a:r>
              <a:rPr altLang="en-US" dirty="0" lang="zh-CN">
                <a:cs typeface="+mn-ea"/>
                <a:sym typeface="+mn-lt"/>
              </a:rPr>
              <a:t>搜索最近的包浆豆腐销售点</a:t>
            </a:r>
          </a:p>
        </p:txBody>
      </p:sp>
      <p:sp>
        <p:nvSpPr>
          <p:cNvPr id="1048808" name="文本框 16"/>
          <p:cNvSpPr txBox="1"/>
          <p:nvPr/>
        </p:nvSpPr>
        <p:spPr>
          <a:xfrm>
            <a:off x="2609816" y="4529530"/>
            <a:ext cx="2041236" cy="646331"/>
          </a:xfrm>
          <a:prstGeom prst="rect"/>
          <a:noFill/>
        </p:spPr>
        <p:txBody>
          <a:bodyPr rtlCol="0" wrap="square">
            <a:spAutoFit/>
          </a:bodyPr>
          <a:p>
            <a:r>
              <a:rPr altLang="en-US" dirty="0" lang="zh-CN">
                <a:cs typeface="+mn-ea"/>
                <a:sym typeface="+mn-lt"/>
              </a:rPr>
              <a:t>产品系列优点</a:t>
            </a:r>
            <a:r>
              <a:rPr altLang="zh-CN" dirty="0" lang="en-US">
                <a:cs typeface="+mn-ea"/>
                <a:sym typeface="+mn-lt"/>
              </a:rPr>
              <a:t>/</a:t>
            </a:r>
            <a:r>
              <a:rPr altLang="en-US" dirty="0" lang="zh-CN">
                <a:cs typeface="+mn-ea"/>
                <a:sym typeface="+mn-lt"/>
              </a:rPr>
              <a:t>卖点展示</a:t>
            </a:r>
          </a:p>
        </p:txBody>
      </p:sp>
      <p:sp>
        <p:nvSpPr>
          <p:cNvPr id="1048809" name="文本框 17"/>
          <p:cNvSpPr txBox="1"/>
          <p:nvPr/>
        </p:nvSpPr>
        <p:spPr>
          <a:xfrm>
            <a:off x="7825870" y="4529530"/>
            <a:ext cx="2041236" cy="369332"/>
          </a:xfrm>
          <a:prstGeom prst="rect"/>
          <a:noFill/>
        </p:spPr>
        <p:txBody>
          <a:bodyPr rtlCol="0" wrap="square">
            <a:spAutoFit/>
          </a:bodyPr>
          <a:p>
            <a:r>
              <a:rPr altLang="en-US" dirty="0" lang="zh-CN">
                <a:cs typeface="+mn-ea"/>
                <a:sym typeface="+mn-lt"/>
              </a:rPr>
              <a:t>招商加盟信息</a:t>
            </a:r>
          </a:p>
        </p:txBody>
      </p:sp>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14" name=""/>
        <p:cNvGrpSpPr/>
        <p:nvPr/>
      </p:nvGrpSpPr>
      <p:grpSpPr>
        <a:xfrm>
          <a:off x="0" y="0"/>
          <a:ext cx="0" cy="0"/>
          <a:chOff x="0" y="0"/>
          <a:chExt cx="0" cy="0"/>
        </a:xfrm>
      </p:grpSpPr>
      <p:sp>
        <p:nvSpPr>
          <p:cNvPr id="1048810" name="标题 1"/>
          <p:cNvSpPr>
            <a:spLocks noGrp="1"/>
          </p:cNvSpPr>
          <p:nvPr>
            <p:ph type="title"/>
          </p:nvPr>
        </p:nvSpPr>
        <p:spPr>
          <a:xfrm>
            <a:off x="669924" y="1"/>
            <a:ext cx="10850563" cy="1028699"/>
          </a:xfrm>
        </p:spPr>
        <p:txBody>
          <a:bodyPr/>
          <a:p>
            <a:r>
              <a:rPr altLang="en-US" dirty="0" lang="zh-CN">
                <a:latin typeface="+mn-lt"/>
                <a:ea typeface="+mn-ea"/>
                <a:cs typeface="+mn-ea"/>
                <a:sym typeface="+mn-lt"/>
              </a:rPr>
              <a:t>官方阵地运营</a:t>
            </a:r>
            <a:r>
              <a:rPr altLang="zh-CN" dirty="0" lang="en-US">
                <a:latin typeface="+mn-lt"/>
                <a:ea typeface="+mn-ea"/>
                <a:cs typeface="+mn-ea"/>
                <a:sym typeface="+mn-lt"/>
              </a:rPr>
              <a:t>-</a:t>
            </a:r>
            <a:r>
              <a:rPr altLang="en-US" dirty="0" lang="zh-CN">
                <a:latin typeface="+mn-lt"/>
                <a:ea typeface="+mn-ea"/>
                <a:cs typeface="+mn-ea"/>
                <a:sym typeface="+mn-lt"/>
              </a:rPr>
              <a:t>以两微一抖为主，逐步铺开</a:t>
            </a:r>
          </a:p>
        </p:txBody>
      </p:sp>
      <p:pic>
        <p:nvPicPr>
          <p:cNvPr id="2097189" name="图片 4"/>
          <p:cNvPicPr>
            <a:picLocks noChangeAspect="1"/>
          </p:cNvPicPr>
          <p:nvPr/>
        </p:nvPicPr>
        <p:blipFill>
          <a:blip xmlns:r="http://schemas.openxmlformats.org/officeDocument/2006/relationships" r:embed="rId1" cstate="email"/>
          <a:stretch>
            <a:fillRect/>
          </a:stretch>
        </p:blipFill>
        <p:spPr>
          <a:xfrm>
            <a:off x="5119257" y="2587337"/>
            <a:ext cx="1870363" cy="1870363"/>
          </a:xfrm>
          <a:prstGeom prst="rect"/>
        </p:spPr>
      </p:pic>
      <p:pic>
        <p:nvPicPr>
          <p:cNvPr id="2097190" name="图片 10"/>
          <p:cNvPicPr>
            <a:picLocks noChangeAspect="1"/>
          </p:cNvPicPr>
          <p:nvPr/>
        </p:nvPicPr>
        <p:blipFill>
          <a:blip xmlns:r="http://schemas.openxmlformats.org/officeDocument/2006/relationships" r:embed="rId2" cstate="email"/>
          <a:stretch>
            <a:fillRect/>
          </a:stretch>
        </p:blipFill>
        <p:spPr>
          <a:xfrm>
            <a:off x="2972959" y="2889827"/>
            <a:ext cx="1567873" cy="1567873"/>
          </a:xfrm>
          <a:prstGeom prst="rect"/>
        </p:spPr>
      </p:pic>
      <p:pic>
        <p:nvPicPr>
          <p:cNvPr id="2097191" name="图片 12"/>
          <p:cNvPicPr>
            <a:picLocks noChangeAspect="1"/>
          </p:cNvPicPr>
          <p:nvPr/>
        </p:nvPicPr>
        <p:blipFill>
          <a:blip xmlns:r="http://schemas.openxmlformats.org/officeDocument/2006/relationships" r:embed="rId3" cstate="email"/>
          <a:stretch>
            <a:fillRect/>
          </a:stretch>
        </p:blipFill>
        <p:spPr>
          <a:xfrm>
            <a:off x="7382164" y="2918691"/>
            <a:ext cx="1567873" cy="1567873"/>
          </a:xfrm>
          <a:prstGeom prst="rect"/>
        </p:spPr>
      </p:pic>
      <p:sp>
        <p:nvSpPr>
          <p:cNvPr id="1048811" name="矩形 13"/>
          <p:cNvSpPr/>
          <p:nvPr/>
        </p:nvSpPr>
        <p:spPr>
          <a:xfrm>
            <a:off x="2972959" y="2078182"/>
            <a:ext cx="5949368" cy="618836"/>
          </a:xfrm>
          <a:prstGeom prst="rec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altLang="en-US" dirty="0" lang="zh-CN">
                <a:cs typeface="+mn-ea"/>
                <a:sym typeface="+mn-lt"/>
              </a:rPr>
              <a:t>占领移动媒体主要阵地</a:t>
            </a:r>
          </a:p>
        </p:txBody>
      </p:sp>
      <p:sp>
        <p:nvSpPr>
          <p:cNvPr id="1048812" name="矩形 18"/>
          <p:cNvSpPr/>
          <p:nvPr/>
        </p:nvSpPr>
        <p:spPr>
          <a:xfrm>
            <a:off x="3002980" y="4763655"/>
            <a:ext cx="5949368" cy="618836"/>
          </a:xfrm>
          <a:prstGeom prst="rect"/>
        </p:spPr>
        <p:style>
          <a:lnRef idx="2">
            <a:schemeClr val="accent1">
              <a:shade val="50000"/>
            </a:schemeClr>
          </a:lnRef>
          <a:fillRef idx="1">
            <a:schemeClr val="accent1"/>
          </a:fillRef>
          <a:effectRef idx="0">
            <a:schemeClr val="accent1"/>
          </a:effectRef>
          <a:fontRef idx="minor">
            <a:schemeClr val="lt1"/>
          </a:fontRef>
        </p:style>
        <p:txBody>
          <a:bodyPr anchor="ctr" rtlCol="0"/>
          <a:p>
            <a:pPr algn="ctr"/>
            <a:r>
              <a:rPr altLang="en-US" dirty="0" lang="zh-CN">
                <a:cs typeface="+mn-ea"/>
                <a:sym typeface="+mn-lt"/>
              </a:rPr>
              <a:t>链接年轻消费群体，传递品牌核心诉求</a:t>
            </a:r>
          </a:p>
        </p:txBody>
      </p:sp>
    </p:spTree>
    <p:custDataLst>
      <p:tags r:id="rId4"/>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15" name=""/>
        <p:cNvGrpSpPr/>
        <p:nvPr/>
      </p:nvGrpSpPr>
      <p:grpSpPr>
        <a:xfrm>
          <a:off x="0" y="0"/>
          <a:ext cx="0" cy="0"/>
          <a:chOff x="0" y="0"/>
          <a:chExt cx="0" cy="0"/>
        </a:xfrm>
      </p:grpSpPr>
      <p:sp>
        <p:nvSpPr>
          <p:cNvPr id="1048813" name="标题 1"/>
          <p:cNvSpPr>
            <a:spLocks noGrp="1"/>
          </p:cNvSpPr>
          <p:nvPr>
            <p:ph type="title"/>
          </p:nvPr>
        </p:nvSpPr>
        <p:spPr>
          <a:xfrm>
            <a:off x="669924" y="1"/>
            <a:ext cx="10850563" cy="1028699"/>
          </a:xfrm>
        </p:spPr>
        <p:txBody>
          <a:bodyPr/>
          <a:p>
            <a:r>
              <a:rPr altLang="en-US" dirty="0" lang="zh-CN">
                <a:latin typeface="+mn-lt"/>
                <a:ea typeface="+mn-ea"/>
                <a:cs typeface="+mn-ea"/>
                <a:sym typeface="+mn-lt"/>
              </a:rPr>
              <a:t>微信运营：关键节点统一发声，发起话题、活动</a:t>
            </a:r>
          </a:p>
        </p:txBody>
      </p:sp>
      <p:sp>
        <p:nvSpPr>
          <p:cNvPr id="1048814" name="矩形 1"/>
          <p:cNvSpPr/>
          <p:nvPr/>
        </p:nvSpPr>
        <p:spPr>
          <a:xfrm>
            <a:off x="794328" y="4370852"/>
            <a:ext cx="5911272" cy="904239"/>
          </a:xfrm>
          <a:prstGeom prst="rect"/>
        </p:spPr>
        <p:txBody>
          <a:bodyPr wrap="square">
            <a:spAutoFit/>
          </a:bodyPr>
          <a:p>
            <a:pPr>
              <a:lnSpc>
                <a:spcPct val="150000"/>
              </a:lnSpc>
            </a:pPr>
            <a:r>
              <a:rPr altLang="en-US" dirty="0" lang="zh-CN">
                <a:cs typeface="+mn-ea"/>
                <a:sym typeface="+mn-lt"/>
              </a:rPr>
              <a:t>开展重要的活动、节日时，2个账号同步发布相同的文章 </a:t>
            </a:r>
            <a:endParaRPr altLang="zh-CN" dirty="0" lang="en-US">
              <a:cs typeface="+mn-ea"/>
              <a:sym typeface="+mn-lt"/>
            </a:endParaRPr>
          </a:p>
          <a:p>
            <a:pPr>
              <a:lnSpc>
                <a:spcPct val="150000"/>
              </a:lnSpc>
            </a:pPr>
            <a:r>
              <a:rPr altLang="en-US" dirty="0" lang="zh-CN">
                <a:cs typeface="+mn-ea"/>
                <a:sym typeface="+mn-lt"/>
              </a:rPr>
              <a:t>线上互动主要在“唐佰腐的餐厅” 进行</a:t>
            </a:r>
          </a:p>
        </p:txBody>
      </p:sp>
      <p:sp>
        <p:nvSpPr>
          <p:cNvPr id="1048815" name="矩形 2"/>
          <p:cNvSpPr/>
          <p:nvPr/>
        </p:nvSpPr>
        <p:spPr>
          <a:xfrm>
            <a:off x="794328" y="1475140"/>
            <a:ext cx="6834908" cy="369332"/>
          </a:xfrm>
          <a:prstGeom prst="rect"/>
        </p:spPr>
        <p:txBody>
          <a:bodyPr wrap="square">
            <a:spAutoFit/>
          </a:bodyPr>
          <a:p>
            <a:r>
              <a:rPr altLang="en-US" dirty="0" lang="zh-CN">
                <a:cs typeface="+mn-ea"/>
                <a:sym typeface="+mn-lt"/>
              </a:rPr>
              <a:t>服务号+订阅号，定位互补，关键节点统一发声，跨平台活动传播</a:t>
            </a:r>
          </a:p>
        </p:txBody>
      </p:sp>
      <p:sp>
        <p:nvSpPr>
          <p:cNvPr id="1048816" name="矩形 3"/>
          <p:cNvSpPr/>
          <p:nvPr/>
        </p:nvSpPr>
        <p:spPr>
          <a:xfrm>
            <a:off x="794328" y="2376208"/>
            <a:ext cx="6096000" cy="1704954"/>
          </a:xfrm>
          <a:prstGeom prst="rect"/>
        </p:spPr>
        <p:txBody>
          <a:bodyPr>
            <a:spAutoFit/>
          </a:bodyPr>
          <a:p>
            <a:pPr>
              <a:lnSpc>
                <a:spcPct val="150000"/>
              </a:lnSpc>
            </a:pPr>
            <a:r>
              <a:rPr altLang="en-US" dirty="0" lang="zh-CN">
                <a:cs typeface="+mn-ea"/>
                <a:sym typeface="+mn-lt"/>
              </a:rPr>
              <a:t>唐佰腐：服务号 </a:t>
            </a:r>
            <a:endParaRPr altLang="zh-CN" dirty="0" lang="en-US">
              <a:cs typeface="+mn-ea"/>
              <a:sym typeface="+mn-lt"/>
            </a:endParaRPr>
          </a:p>
          <a:p>
            <a:pPr>
              <a:lnSpc>
                <a:spcPct val="150000"/>
              </a:lnSpc>
            </a:pPr>
            <a:r>
              <a:rPr altLang="en-US" dirty="0" lang="zh-CN">
                <a:cs typeface="+mn-ea"/>
                <a:sym typeface="+mn-lt"/>
              </a:rPr>
              <a:t>应专注：企业资讯、招商加盟， 官方商城</a:t>
            </a:r>
            <a:endParaRPr altLang="zh-CN" dirty="0" lang="en-US">
              <a:cs typeface="+mn-ea"/>
              <a:sym typeface="+mn-lt"/>
            </a:endParaRPr>
          </a:p>
          <a:p>
            <a:pPr>
              <a:lnSpc>
                <a:spcPct val="150000"/>
              </a:lnSpc>
            </a:pPr>
            <a:r>
              <a:rPr altLang="en-US" dirty="0" lang="zh-CN">
                <a:cs typeface="+mn-ea"/>
                <a:sym typeface="+mn-lt"/>
              </a:rPr>
              <a:t>唐佰腐的餐厅：订阅号 </a:t>
            </a:r>
            <a:endParaRPr altLang="zh-CN" dirty="0" lang="en-US">
              <a:cs typeface="+mn-ea"/>
              <a:sym typeface="+mn-lt"/>
            </a:endParaRPr>
          </a:p>
          <a:p>
            <a:pPr>
              <a:lnSpc>
                <a:spcPct val="150000"/>
              </a:lnSpc>
            </a:pPr>
            <a:r>
              <a:rPr altLang="en-US" dirty="0" lang="zh-CN">
                <a:cs typeface="+mn-ea"/>
                <a:sym typeface="+mn-lt"/>
              </a:rPr>
              <a:t>应专注：软文资讯、行业动态、趣味互动等。</a:t>
            </a:r>
          </a:p>
        </p:txBody>
      </p:sp>
      <p:pic>
        <p:nvPicPr>
          <p:cNvPr id="2097192" name="图片 6"/>
          <p:cNvPicPr>
            <a:picLocks noChangeAspect="1"/>
          </p:cNvPicPr>
          <p:nvPr/>
        </p:nvPicPr>
        <p:blipFill>
          <a:blip xmlns:r="http://schemas.openxmlformats.org/officeDocument/2006/relationships" r:embed="rId1" cstate="email"/>
          <a:stretch>
            <a:fillRect/>
          </a:stretch>
        </p:blipFill>
        <p:spPr>
          <a:xfrm>
            <a:off x="6705600" y="2376208"/>
            <a:ext cx="4454349" cy="2868601"/>
          </a:xfrm>
          <a:prstGeom prst="rect"/>
        </p:spPr>
      </p:pic>
    </p:spTree>
    <p:custDataLst>
      <p:tags r:id="rId2"/>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16" name=""/>
        <p:cNvGrpSpPr/>
        <p:nvPr/>
      </p:nvGrpSpPr>
      <p:grpSpPr>
        <a:xfrm>
          <a:off x="0" y="0"/>
          <a:ext cx="0" cy="0"/>
          <a:chOff x="0" y="0"/>
          <a:chExt cx="0" cy="0"/>
        </a:xfrm>
      </p:grpSpPr>
      <p:sp>
        <p:nvSpPr>
          <p:cNvPr id="1048817" name="标题 1"/>
          <p:cNvSpPr>
            <a:spLocks noGrp="1"/>
          </p:cNvSpPr>
          <p:nvPr>
            <p:ph type="title"/>
          </p:nvPr>
        </p:nvSpPr>
        <p:spPr>
          <a:xfrm>
            <a:off x="669924" y="1"/>
            <a:ext cx="10850563" cy="1028699"/>
          </a:xfrm>
        </p:spPr>
        <p:txBody>
          <a:bodyPr/>
          <a:p>
            <a:r>
              <a:rPr altLang="en-US" dirty="0" lang="zh-CN">
                <a:latin typeface="+mn-lt"/>
                <a:ea typeface="+mn-ea"/>
                <a:cs typeface="+mn-ea"/>
                <a:sym typeface="+mn-lt"/>
              </a:rPr>
              <a:t>微博运营：建立官方微博，制造热门话题</a:t>
            </a:r>
          </a:p>
        </p:txBody>
      </p:sp>
      <p:grpSp>
        <p:nvGrpSpPr>
          <p:cNvPr id="117" name="îšlidê"/>
          <p:cNvGrpSpPr/>
          <p:nvPr/>
        </p:nvGrpSpPr>
        <p:grpSpPr>
          <a:xfrm>
            <a:off x="994027" y="2443398"/>
            <a:ext cx="10845800" cy="1835504"/>
            <a:chOff x="1653540" y="2410231"/>
            <a:chExt cx="9164320" cy="1835504"/>
          </a:xfrm>
        </p:grpSpPr>
        <p:sp>
          <p:nvSpPr>
            <p:cNvPr id="1048818" name="i$ḷiḑè"/>
            <p:cNvSpPr/>
            <p:nvPr/>
          </p:nvSpPr>
          <p:spPr>
            <a:xfrm>
              <a:off x="1653540" y="2596695"/>
              <a:ext cx="8884920" cy="1440695"/>
            </a:xfrm>
            <a:prstGeom prst="homePlate"/>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a:cs typeface="+mn-ea"/>
                <a:sym typeface="+mn-lt"/>
              </a:endParaRPr>
            </a:p>
          </p:txBody>
        </p:sp>
        <p:sp>
          <p:nvSpPr>
            <p:cNvPr id="1048819" name="iśľiďê"/>
            <p:cNvSpPr/>
            <p:nvPr/>
          </p:nvSpPr>
          <p:spPr>
            <a:xfrm rot="5400000">
              <a:off x="9356548" y="2784423"/>
              <a:ext cx="1835504" cy="1087120"/>
            </a:xfrm>
            <a:prstGeom prst="triangle">
              <a:avLst>
                <a:gd name="adj" fmla="val 50554"/>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a:cs typeface="+mn-ea"/>
                <a:sym typeface="+mn-lt"/>
              </a:endParaRPr>
            </a:p>
          </p:txBody>
        </p:sp>
      </p:grpSp>
      <p:grpSp>
        <p:nvGrpSpPr>
          <p:cNvPr id="118" name="îṥļiḍe"/>
          <p:cNvGrpSpPr/>
          <p:nvPr/>
        </p:nvGrpSpPr>
        <p:grpSpPr>
          <a:xfrm>
            <a:off x="1324692" y="1642132"/>
            <a:ext cx="2344756" cy="2428425"/>
            <a:chOff x="2185671" y="1608965"/>
            <a:chExt cx="2344756" cy="2428425"/>
          </a:xfrm>
        </p:grpSpPr>
        <p:sp>
          <p:nvSpPr>
            <p:cNvPr id="1048820" name="iSliḓe"/>
            <p:cNvSpPr/>
            <p:nvPr/>
          </p:nvSpPr>
          <p:spPr>
            <a:xfrm>
              <a:off x="2185671" y="2045515"/>
              <a:ext cx="1796808" cy="1991875"/>
            </a:xfrm>
            <a:prstGeom prst="rect"/>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r>
                <a:rPr altLang="en-US" dirty="0" lang="zh-CN">
                  <a:cs typeface="+mn-ea"/>
                  <a:sym typeface="+mn-lt"/>
                </a:rPr>
                <a:t>官方发言人</a:t>
              </a:r>
              <a:endParaRPr altLang="zh-CN" dirty="0" lang="en-US">
                <a:cs typeface="+mn-ea"/>
                <a:sym typeface="+mn-lt"/>
              </a:endParaRPr>
            </a:p>
          </p:txBody>
        </p:sp>
        <p:sp>
          <p:nvSpPr>
            <p:cNvPr id="1048821" name="îṩlîḓê"/>
            <p:cNvSpPr/>
            <p:nvPr/>
          </p:nvSpPr>
          <p:spPr>
            <a:xfrm rot="5400000" flipH="1">
              <a:off x="3979247" y="2045515"/>
              <a:ext cx="551180" cy="551180"/>
            </a:xfrm>
            <a:prstGeom prst="rtTriangle"/>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a:cs typeface="+mn-ea"/>
                <a:sym typeface="+mn-lt"/>
              </a:endParaRPr>
            </a:p>
          </p:txBody>
        </p:sp>
        <p:sp>
          <p:nvSpPr>
            <p:cNvPr id="1048822" name="iSḻiḓê"/>
            <p:cNvSpPr/>
            <p:nvPr/>
          </p:nvSpPr>
          <p:spPr>
            <a:xfrm>
              <a:off x="2733619" y="1608965"/>
              <a:ext cx="695882" cy="695882"/>
            </a:xfrm>
            <a:prstGeom prst="ellipse"/>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a:cs typeface="+mn-ea"/>
                <a:sym typeface="+mn-lt"/>
              </a:endParaRPr>
            </a:p>
          </p:txBody>
        </p:sp>
        <p:sp>
          <p:nvSpPr>
            <p:cNvPr id="1048823" name="ïśľîḓè"/>
            <p:cNvSpPr/>
            <p:nvPr/>
          </p:nvSpPr>
          <p:spPr>
            <a:xfrm>
              <a:off x="2912676" y="1789902"/>
              <a:ext cx="337768" cy="334008"/>
            </a:xfrm>
            <a:custGeom>
              <a:avLst/>
              <a:gdLst>
                <a:gd name="connsiteX0" fmla="*/ 531379 w 607700"/>
                <a:gd name="connsiteY0" fmla="*/ 380695 h 600935"/>
                <a:gd name="connsiteX1" fmla="*/ 520037 w 607700"/>
                <a:gd name="connsiteY1" fmla="*/ 385365 h 600935"/>
                <a:gd name="connsiteX2" fmla="*/ 426855 w 607700"/>
                <a:gd name="connsiteY2" fmla="*/ 478396 h 600935"/>
                <a:gd name="connsiteX3" fmla="*/ 417835 w 607700"/>
                <a:gd name="connsiteY3" fmla="*/ 487402 h 600935"/>
                <a:gd name="connsiteX4" fmla="*/ 391109 w 607700"/>
                <a:gd name="connsiteY4" fmla="*/ 460719 h 600935"/>
                <a:gd name="connsiteX5" fmla="*/ 368509 w 607700"/>
                <a:gd name="connsiteY5" fmla="*/ 460719 h 600935"/>
                <a:gd name="connsiteX6" fmla="*/ 368509 w 607700"/>
                <a:gd name="connsiteY6" fmla="*/ 483330 h 600935"/>
                <a:gd name="connsiteX7" fmla="*/ 406511 w 607700"/>
                <a:gd name="connsiteY7" fmla="*/ 521270 h 600935"/>
                <a:gd name="connsiteX8" fmla="*/ 417835 w 607700"/>
                <a:gd name="connsiteY8" fmla="*/ 525965 h 600935"/>
                <a:gd name="connsiteX9" fmla="*/ 428391 w 607700"/>
                <a:gd name="connsiteY9" fmla="*/ 521989 h 600935"/>
                <a:gd name="connsiteX10" fmla="*/ 429159 w 607700"/>
                <a:gd name="connsiteY10" fmla="*/ 521270 h 600935"/>
                <a:gd name="connsiteX11" fmla="*/ 432997 w 607700"/>
                <a:gd name="connsiteY11" fmla="*/ 517438 h 600935"/>
                <a:gd name="connsiteX12" fmla="*/ 542684 w 607700"/>
                <a:gd name="connsiteY12" fmla="*/ 407976 h 600935"/>
                <a:gd name="connsiteX13" fmla="*/ 542684 w 607700"/>
                <a:gd name="connsiteY13" fmla="*/ 385365 h 600935"/>
                <a:gd name="connsiteX14" fmla="*/ 531379 w 607700"/>
                <a:gd name="connsiteY14" fmla="*/ 380695 h 600935"/>
                <a:gd name="connsiteX15" fmla="*/ 455597 w 607700"/>
                <a:gd name="connsiteY15" fmla="*/ 297221 h 600935"/>
                <a:gd name="connsiteX16" fmla="*/ 607700 w 607700"/>
                <a:gd name="connsiteY16" fmla="*/ 449078 h 600935"/>
                <a:gd name="connsiteX17" fmla="*/ 455597 w 607700"/>
                <a:gd name="connsiteY17" fmla="*/ 600935 h 600935"/>
                <a:gd name="connsiteX18" fmla="*/ 313234 w 607700"/>
                <a:gd name="connsiteY18" fmla="*/ 502731 h 600935"/>
                <a:gd name="connsiteX19" fmla="*/ 303493 w 607700"/>
                <a:gd name="connsiteY19" fmla="*/ 449078 h 600935"/>
                <a:gd name="connsiteX20" fmla="*/ 384343 w 607700"/>
                <a:gd name="connsiteY20" fmla="*/ 314898 h 600935"/>
                <a:gd name="connsiteX21" fmla="*/ 455597 w 607700"/>
                <a:gd name="connsiteY21" fmla="*/ 297221 h 600935"/>
                <a:gd name="connsiteX22" fmla="*/ 142688 w 607700"/>
                <a:gd name="connsiteY22" fmla="*/ 242025 h 600935"/>
                <a:gd name="connsiteX23" fmla="*/ 177038 w 607700"/>
                <a:gd name="connsiteY23" fmla="*/ 259556 h 600935"/>
                <a:gd name="connsiteX24" fmla="*/ 208031 w 607700"/>
                <a:gd name="connsiteY24" fmla="*/ 358227 h 600935"/>
                <a:gd name="connsiteX25" fmla="*/ 227989 w 607700"/>
                <a:gd name="connsiteY25" fmla="*/ 358227 h 600935"/>
                <a:gd name="connsiteX26" fmla="*/ 258981 w 607700"/>
                <a:gd name="connsiteY26" fmla="*/ 259556 h 600935"/>
                <a:gd name="connsiteX27" fmla="*/ 293332 w 607700"/>
                <a:gd name="connsiteY27" fmla="*/ 242025 h 600935"/>
                <a:gd name="connsiteX28" fmla="*/ 374124 w 607700"/>
                <a:gd name="connsiteY28" fmla="*/ 296486 h 600935"/>
                <a:gd name="connsiteX29" fmla="*/ 376810 w 607700"/>
                <a:gd name="connsiteY29" fmla="*/ 300845 h 600935"/>
                <a:gd name="connsiteX30" fmla="*/ 336750 w 607700"/>
                <a:gd name="connsiteY30" fmla="*/ 330446 h 600935"/>
                <a:gd name="connsiteX31" fmla="*/ 300768 w 607700"/>
                <a:gd name="connsiteY31" fmla="*/ 383805 h 600935"/>
                <a:gd name="connsiteX32" fmla="*/ 287527 w 607700"/>
                <a:gd name="connsiteY32" fmla="*/ 449090 h 600935"/>
                <a:gd name="connsiteX33" fmla="*/ 300768 w 607700"/>
                <a:gd name="connsiteY33" fmla="*/ 514423 h 600935"/>
                <a:gd name="connsiteX34" fmla="*/ 318807 w 607700"/>
                <a:gd name="connsiteY34" fmla="*/ 546611 h 600935"/>
                <a:gd name="connsiteX35" fmla="*/ 308157 w 607700"/>
                <a:gd name="connsiteY35" fmla="*/ 552598 h 600935"/>
                <a:gd name="connsiteX36" fmla="*/ 127863 w 607700"/>
                <a:gd name="connsiteY36" fmla="*/ 552598 h 600935"/>
                <a:gd name="connsiteX37" fmla="*/ 116445 w 607700"/>
                <a:gd name="connsiteY37" fmla="*/ 535403 h 600935"/>
                <a:gd name="connsiteX38" fmla="*/ 125128 w 607700"/>
                <a:gd name="connsiteY38" fmla="*/ 511980 h 600935"/>
                <a:gd name="connsiteX39" fmla="*/ 106082 w 607700"/>
                <a:gd name="connsiteY39" fmla="*/ 455460 h 600935"/>
                <a:gd name="connsiteX40" fmla="*/ 119275 w 607700"/>
                <a:gd name="connsiteY40" fmla="*/ 378680 h 600935"/>
                <a:gd name="connsiteX41" fmla="*/ 65926 w 607700"/>
                <a:gd name="connsiteY41" fmla="*/ 542348 h 600935"/>
                <a:gd name="connsiteX42" fmla="*/ 53692 w 607700"/>
                <a:gd name="connsiteY42" fmla="*/ 552598 h 600935"/>
                <a:gd name="connsiteX43" fmla="*/ 12433 w 607700"/>
                <a:gd name="connsiteY43" fmla="*/ 552598 h 600935"/>
                <a:gd name="connsiteX44" fmla="*/ 103 w 607700"/>
                <a:gd name="connsiteY44" fmla="*/ 538660 h 600935"/>
                <a:gd name="connsiteX45" fmla="*/ 19773 w 607700"/>
                <a:gd name="connsiteY45" fmla="*/ 423417 h 600935"/>
                <a:gd name="connsiteX46" fmla="*/ 61896 w 607700"/>
                <a:gd name="connsiteY46" fmla="*/ 296486 h 600935"/>
                <a:gd name="connsiteX47" fmla="*/ 142688 w 607700"/>
                <a:gd name="connsiteY47" fmla="*/ 242025 h 600935"/>
                <a:gd name="connsiteX48" fmla="*/ 218003 w 607700"/>
                <a:gd name="connsiteY48" fmla="*/ 0 h 600935"/>
                <a:gd name="connsiteX49" fmla="*/ 311132 w 607700"/>
                <a:gd name="connsiteY49" fmla="*/ 49590 h 600935"/>
                <a:gd name="connsiteX50" fmla="*/ 341936 w 607700"/>
                <a:gd name="connsiteY50" fmla="*/ 156773 h 600935"/>
                <a:gd name="connsiteX51" fmla="*/ 354794 w 607700"/>
                <a:gd name="connsiteY51" fmla="*/ 197931 h 600935"/>
                <a:gd name="connsiteX52" fmla="*/ 286182 w 607700"/>
                <a:gd name="connsiteY52" fmla="*/ 190361 h 600935"/>
                <a:gd name="connsiteX53" fmla="*/ 218003 w 607700"/>
                <a:gd name="connsiteY53" fmla="*/ 233148 h 600935"/>
                <a:gd name="connsiteX54" fmla="*/ 149823 w 607700"/>
                <a:gd name="connsiteY54" fmla="*/ 190361 h 600935"/>
                <a:gd name="connsiteX55" fmla="*/ 81212 w 607700"/>
                <a:gd name="connsiteY55" fmla="*/ 197931 h 600935"/>
                <a:gd name="connsiteX56" fmla="*/ 94070 w 607700"/>
                <a:gd name="connsiteY56" fmla="*/ 156773 h 600935"/>
                <a:gd name="connsiteX57" fmla="*/ 124874 w 607700"/>
                <a:gd name="connsiteY57" fmla="*/ 49590 h 600935"/>
                <a:gd name="connsiteX58" fmla="*/ 218003 w 607700"/>
                <a:gd name="connsiteY58" fmla="*/ 0 h 60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07700" h="600935">
                  <a:moveTo>
                    <a:pt x="531379" y="380695"/>
                  </a:moveTo>
                  <a:cubicBezTo>
                    <a:pt x="527282" y="380695"/>
                    <a:pt x="523180" y="382251"/>
                    <a:pt x="520037" y="385365"/>
                  </a:cubicBezTo>
                  <a:lnTo>
                    <a:pt x="426855" y="478396"/>
                  </a:lnTo>
                  <a:lnTo>
                    <a:pt x="417835" y="487402"/>
                  </a:lnTo>
                  <a:lnTo>
                    <a:pt x="391109" y="460719"/>
                  </a:lnTo>
                  <a:cubicBezTo>
                    <a:pt x="384871" y="454491"/>
                    <a:pt x="374747" y="454491"/>
                    <a:pt x="368509" y="460719"/>
                  </a:cubicBezTo>
                  <a:cubicBezTo>
                    <a:pt x="362223" y="466947"/>
                    <a:pt x="362223" y="477054"/>
                    <a:pt x="368509" y="483330"/>
                  </a:cubicBezTo>
                  <a:lnTo>
                    <a:pt x="406511" y="521270"/>
                  </a:lnTo>
                  <a:cubicBezTo>
                    <a:pt x="409678" y="524432"/>
                    <a:pt x="413756" y="525965"/>
                    <a:pt x="417835" y="525965"/>
                  </a:cubicBezTo>
                  <a:cubicBezTo>
                    <a:pt x="421625" y="525965"/>
                    <a:pt x="425368" y="524624"/>
                    <a:pt x="428391" y="521989"/>
                  </a:cubicBezTo>
                  <a:cubicBezTo>
                    <a:pt x="428631" y="521749"/>
                    <a:pt x="428919" y="521558"/>
                    <a:pt x="429159" y="521270"/>
                  </a:cubicBezTo>
                  <a:lnTo>
                    <a:pt x="432997" y="517438"/>
                  </a:lnTo>
                  <a:lnTo>
                    <a:pt x="542684" y="407976"/>
                  </a:lnTo>
                  <a:cubicBezTo>
                    <a:pt x="548922" y="401701"/>
                    <a:pt x="548922" y="391593"/>
                    <a:pt x="542684" y="385365"/>
                  </a:cubicBezTo>
                  <a:cubicBezTo>
                    <a:pt x="539566" y="382251"/>
                    <a:pt x="535475" y="380695"/>
                    <a:pt x="531379" y="380695"/>
                  </a:cubicBezTo>
                  <a:close/>
                  <a:moveTo>
                    <a:pt x="455597" y="297221"/>
                  </a:moveTo>
                  <a:cubicBezTo>
                    <a:pt x="539566" y="297221"/>
                    <a:pt x="607700" y="365246"/>
                    <a:pt x="607700" y="449078"/>
                  </a:cubicBezTo>
                  <a:cubicBezTo>
                    <a:pt x="607700" y="532959"/>
                    <a:pt x="539566" y="600935"/>
                    <a:pt x="455597" y="600935"/>
                  </a:cubicBezTo>
                  <a:cubicBezTo>
                    <a:pt x="390485" y="600935"/>
                    <a:pt x="334970" y="560121"/>
                    <a:pt x="313234" y="502731"/>
                  </a:cubicBezTo>
                  <a:cubicBezTo>
                    <a:pt x="306948" y="486060"/>
                    <a:pt x="303493" y="468000"/>
                    <a:pt x="303493" y="449078"/>
                  </a:cubicBezTo>
                  <a:cubicBezTo>
                    <a:pt x="303493" y="390922"/>
                    <a:pt x="336265" y="340383"/>
                    <a:pt x="384343" y="314898"/>
                  </a:cubicBezTo>
                  <a:cubicBezTo>
                    <a:pt x="405599" y="303640"/>
                    <a:pt x="429830" y="297221"/>
                    <a:pt x="455597" y="297221"/>
                  </a:cubicBezTo>
                  <a:close/>
                  <a:moveTo>
                    <a:pt x="142688" y="242025"/>
                  </a:moveTo>
                  <a:cubicBezTo>
                    <a:pt x="156888" y="237523"/>
                    <a:pt x="172049" y="245330"/>
                    <a:pt x="177038" y="259556"/>
                  </a:cubicBezTo>
                  <a:cubicBezTo>
                    <a:pt x="185722" y="284511"/>
                    <a:pt x="198963" y="327907"/>
                    <a:pt x="208031" y="358227"/>
                  </a:cubicBezTo>
                  <a:cubicBezTo>
                    <a:pt x="211005" y="368094"/>
                    <a:pt x="225062" y="368094"/>
                    <a:pt x="227989" y="358227"/>
                  </a:cubicBezTo>
                  <a:cubicBezTo>
                    <a:pt x="237056" y="327907"/>
                    <a:pt x="250297" y="284511"/>
                    <a:pt x="258981" y="259556"/>
                  </a:cubicBezTo>
                  <a:cubicBezTo>
                    <a:pt x="263971" y="245330"/>
                    <a:pt x="279131" y="237523"/>
                    <a:pt x="293332" y="242025"/>
                  </a:cubicBezTo>
                  <a:cubicBezTo>
                    <a:pt x="324852" y="251988"/>
                    <a:pt x="353014" y="263292"/>
                    <a:pt x="374124" y="296486"/>
                  </a:cubicBezTo>
                  <a:cubicBezTo>
                    <a:pt x="375035" y="297923"/>
                    <a:pt x="375947" y="299408"/>
                    <a:pt x="376810" y="300845"/>
                  </a:cubicBezTo>
                  <a:cubicBezTo>
                    <a:pt x="362130" y="308652"/>
                    <a:pt x="348696" y="318567"/>
                    <a:pt x="336750" y="330446"/>
                  </a:cubicBezTo>
                  <a:cubicBezTo>
                    <a:pt x="321350" y="345869"/>
                    <a:pt x="309212" y="363783"/>
                    <a:pt x="300768" y="383805"/>
                  </a:cubicBezTo>
                  <a:cubicBezTo>
                    <a:pt x="291988" y="404497"/>
                    <a:pt x="287527" y="426482"/>
                    <a:pt x="287527" y="449090"/>
                  </a:cubicBezTo>
                  <a:cubicBezTo>
                    <a:pt x="287527" y="471746"/>
                    <a:pt x="291988" y="493731"/>
                    <a:pt x="300768" y="514423"/>
                  </a:cubicBezTo>
                  <a:cubicBezTo>
                    <a:pt x="305614" y="525871"/>
                    <a:pt x="311611" y="536600"/>
                    <a:pt x="318807" y="546611"/>
                  </a:cubicBezTo>
                  <a:cubicBezTo>
                    <a:pt x="316649" y="550108"/>
                    <a:pt x="312810" y="552598"/>
                    <a:pt x="308157" y="552598"/>
                  </a:cubicBezTo>
                  <a:lnTo>
                    <a:pt x="127863" y="552598"/>
                  </a:lnTo>
                  <a:cubicBezTo>
                    <a:pt x="119035" y="552598"/>
                    <a:pt x="112990" y="543593"/>
                    <a:pt x="116445" y="535403"/>
                  </a:cubicBezTo>
                  <a:cubicBezTo>
                    <a:pt x="120139" y="526589"/>
                    <a:pt x="124073" y="518686"/>
                    <a:pt x="125128" y="511980"/>
                  </a:cubicBezTo>
                  <a:cubicBezTo>
                    <a:pt x="127719" y="495456"/>
                    <a:pt x="108097" y="472704"/>
                    <a:pt x="106082" y="455460"/>
                  </a:cubicBezTo>
                  <a:cubicBezTo>
                    <a:pt x="103155" y="430266"/>
                    <a:pt x="110496" y="402006"/>
                    <a:pt x="119275" y="378680"/>
                  </a:cubicBezTo>
                  <a:cubicBezTo>
                    <a:pt x="98118" y="405071"/>
                    <a:pt x="76481" y="481948"/>
                    <a:pt x="65926" y="542348"/>
                  </a:cubicBezTo>
                  <a:cubicBezTo>
                    <a:pt x="64871" y="548287"/>
                    <a:pt x="59737" y="552598"/>
                    <a:pt x="53692" y="552598"/>
                  </a:cubicBezTo>
                  <a:lnTo>
                    <a:pt x="12433" y="552598"/>
                  </a:lnTo>
                  <a:cubicBezTo>
                    <a:pt x="4949" y="552598"/>
                    <a:pt x="-856" y="546036"/>
                    <a:pt x="103" y="538660"/>
                  </a:cubicBezTo>
                  <a:cubicBezTo>
                    <a:pt x="5093" y="499910"/>
                    <a:pt x="11522" y="461352"/>
                    <a:pt x="19773" y="423417"/>
                  </a:cubicBezTo>
                  <a:cubicBezTo>
                    <a:pt x="29273" y="379877"/>
                    <a:pt x="38196" y="333751"/>
                    <a:pt x="61896" y="296486"/>
                  </a:cubicBezTo>
                  <a:cubicBezTo>
                    <a:pt x="83006" y="263292"/>
                    <a:pt x="111167" y="251988"/>
                    <a:pt x="142688" y="242025"/>
                  </a:cubicBezTo>
                  <a:close/>
                  <a:moveTo>
                    <a:pt x="218003" y="0"/>
                  </a:moveTo>
                  <a:cubicBezTo>
                    <a:pt x="253892" y="0"/>
                    <a:pt x="288773" y="20746"/>
                    <a:pt x="311132" y="49590"/>
                  </a:cubicBezTo>
                  <a:cubicBezTo>
                    <a:pt x="335938" y="81549"/>
                    <a:pt x="332340" y="119496"/>
                    <a:pt x="341936" y="156773"/>
                  </a:cubicBezTo>
                  <a:cubicBezTo>
                    <a:pt x="345534" y="170668"/>
                    <a:pt x="349756" y="184515"/>
                    <a:pt x="354794" y="197931"/>
                  </a:cubicBezTo>
                  <a:cubicBezTo>
                    <a:pt x="330037" y="208856"/>
                    <a:pt x="303935" y="199656"/>
                    <a:pt x="286182" y="190361"/>
                  </a:cubicBezTo>
                  <a:cubicBezTo>
                    <a:pt x="267902" y="206172"/>
                    <a:pt x="244104" y="233148"/>
                    <a:pt x="218003" y="233148"/>
                  </a:cubicBezTo>
                  <a:cubicBezTo>
                    <a:pt x="191950" y="233148"/>
                    <a:pt x="168104" y="206172"/>
                    <a:pt x="149823" y="190361"/>
                  </a:cubicBezTo>
                  <a:cubicBezTo>
                    <a:pt x="132119" y="199656"/>
                    <a:pt x="105969" y="208856"/>
                    <a:pt x="81212" y="197931"/>
                  </a:cubicBezTo>
                  <a:cubicBezTo>
                    <a:pt x="86298" y="184515"/>
                    <a:pt x="90472" y="170668"/>
                    <a:pt x="94070" y="156773"/>
                  </a:cubicBezTo>
                  <a:cubicBezTo>
                    <a:pt x="103666" y="119496"/>
                    <a:pt x="100068" y="81549"/>
                    <a:pt x="124874" y="49590"/>
                  </a:cubicBezTo>
                  <a:cubicBezTo>
                    <a:pt x="147280" y="20746"/>
                    <a:pt x="182162" y="0"/>
                    <a:pt x="218003" y="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a:cs typeface="+mn-ea"/>
                <a:sym typeface="+mn-lt"/>
              </a:endParaRPr>
            </a:p>
          </p:txBody>
        </p:sp>
      </p:grpSp>
      <p:grpSp>
        <p:nvGrpSpPr>
          <p:cNvPr id="119" name="îṥḷiďe"/>
          <p:cNvGrpSpPr/>
          <p:nvPr/>
        </p:nvGrpSpPr>
        <p:grpSpPr>
          <a:xfrm>
            <a:off x="4180812" y="1642132"/>
            <a:ext cx="2344756" cy="2428425"/>
            <a:chOff x="2185671" y="1608965"/>
            <a:chExt cx="2344756" cy="2428425"/>
          </a:xfrm>
        </p:grpSpPr>
        <p:sp>
          <p:nvSpPr>
            <p:cNvPr id="1048824" name="išlíḋê"/>
            <p:cNvSpPr/>
            <p:nvPr/>
          </p:nvSpPr>
          <p:spPr>
            <a:xfrm>
              <a:off x="2185671" y="2045515"/>
              <a:ext cx="1796808" cy="1991875"/>
            </a:xfrm>
            <a:prstGeom prst="rect"/>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r>
                <a:rPr altLang="en-US" dirty="0" lang="zh-CN">
                  <a:cs typeface="+mn-ea"/>
                  <a:sym typeface="+mn-lt"/>
                </a:rPr>
                <a:t>粉丝关系维护</a:t>
              </a:r>
              <a:endParaRPr altLang="zh-CN" dirty="0" lang="en-US">
                <a:cs typeface="+mn-ea"/>
                <a:sym typeface="+mn-lt"/>
              </a:endParaRPr>
            </a:p>
          </p:txBody>
        </p:sp>
        <p:sp>
          <p:nvSpPr>
            <p:cNvPr id="1048825" name="îṥľïdé"/>
            <p:cNvSpPr/>
            <p:nvPr/>
          </p:nvSpPr>
          <p:spPr>
            <a:xfrm rot="5400000" flipH="1">
              <a:off x="3979247" y="2045515"/>
              <a:ext cx="551180" cy="551180"/>
            </a:xfrm>
            <a:prstGeom prst="rtTriangle"/>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a:cs typeface="+mn-ea"/>
                <a:sym typeface="+mn-lt"/>
              </a:endParaRPr>
            </a:p>
          </p:txBody>
        </p:sp>
        <p:sp>
          <p:nvSpPr>
            <p:cNvPr id="1048826" name="íšļîḍé"/>
            <p:cNvSpPr/>
            <p:nvPr/>
          </p:nvSpPr>
          <p:spPr>
            <a:xfrm>
              <a:off x="2733619" y="1608965"/>
              <a:ext cx="695882" cy="695882"/>
            </a:xfrm>
            <a:prstGeom prst="ellipse"/>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a:cs typeface="+mn-ea"/>
                <a:sym typeface="+mn-lt"/>
              </a:endParaRPr>
            </a:p>
          </p:txBody>
        </p:sp>
        <p:sp>
          <p:nvSpPr>
            <p:cNvPr id="1048827" name="íṡlïde"/>
            <p:cNvSpPr/>
            <p:nvPr/>
          </p:nvSpPr>
          <p:spPr>
            <a:xfrm>
              <a:off x="2912676" y="1789902"/>
              <a:ext cx="337768" cy="334008"/>
            </a:xfrm>
            <a:custGeom>
              <a:avLst/>
              <a:gdLst>
                <a:gd name="connsiteX0" fmla="*/ 531379 w 607700"/>
                <a:gd name="connsiteY0" fmla="*/ 380695 h 600935"/>
                <a:gd name="connsiteX1" fmla="*/ 520037 w 607700"/>
                <a:gd name="connsiteY1" fmla="*/ 385365 h 600935"/>
                <a:gd name="connsiteX2" fmla="*/ 426855 w 607700"/>
                <a:gd name="connsiteY2" fmla="*/ 478396 h 600935"/>
                <a:gd name="connsiteX3" fmla="*/ 417835 w 607700"/>
                <a:gd name="connsiteY3" fmla="*/ 487402 h 600935"/>
                <a:gd name="connsiteX4" fmla="*/ 391109 w 607700"/>
                <a:gd name="connsiteY4" fmla="*/ 460719 h 600935"/>
                <a:gd name="connsiteX5" fmla="*/ 368509 w 607700"/>
                <a:gd name="connsiteY5" fmla="*/ 460719 h 600935"/>
                <a:gd name="connsiteX6" fmla="*/ 368509 w 607700"/>
                <a:gd name="connsiteY6" fmla="*/ 483330 h 600935"/>
                <a:gd name="connsiteX7" fmla="*/ 406511 w 607700"/>
                <a:gd name="connsiteY7" fmla="*/ 521270 h 600935"/>
                <a:gd name="connsiteX8" fmla="*/ 417835 w 607700"/>
                <a:gd name="connsiteY8" fmla="*/ 525965 h 600935"/>
                <a:gd name="connsiteX9" fmla="*/ 428391 w 607700"/>
                <a:gd name="connsiteY9" fmla="*/ 521989 h 600935"/>
                <a:gd name="connsiteX10" fmla="*/ 429159 w 607700"/>
                <a:gd name="connsiteY10" fmla="*/ 521270 h 600935"/>
                <a:gd name="connsiteX11" fmla="*/ 432997 w 607700"/>
                <a:gd name="connsiteY11" fmla="*/ 517438 h 600935"/>
                <a:gd name="connsiteX12" fmla="*/ 542684 w 607700"/>
                <a:gd name="connsiteY12" fmla="*/ 407976 h 600935"/>
                <a:gd name="connsiteX13" fmla="*/ 542684 w 607700"/>
                <a:gd name="connsiteY13" fmla="*/ 385365 h 600935"/>
                <a:gd name="connsiteX14" fmla="*/ 531379 w 607700"/>
                <a:gd name="connsiteY14" fmla="*/ 380695 h 600935"/>
                <a:gd name="connsiteX15" fmla="*/ 455597 w 607700"/>
                <a:gd name="connsiteY15" fmla="*/ 297221 h 600935"/>
                <a:gd name="connsiteX16" fmla="*/ 607700 w 607700"/>
                <a:gd name="connsiteY16" fmla="*/ 449078 h 600935"/>
                <a:gd name="connsiteX17" fmla="*/ 455597 w 607700"/>
                <a:gd name="connsiteY17" fmla="*/ 600935 h 600935"/>
                <a:gd name="connsiteX18" fmla="*/ 313234 w 607700"/>
                <a:gd name="connsiteY18" fmla="*/ 502731 h 600935"/>
                <a:gd name="connsiteX19" fmla="*/ 303493 w 607700"/>
                <a:gd name="connsiteY19" fmla="*/ 449078 h 600935"/>
                <a:gd name="connsiteX20" fmla="*/ 384343 w 607700"/>
                <a:gd name="connsiteY20" fmla="*/ 314898 h 600935"/>
                <a:gd name="connsiteX21" fmla="*/ 455597 w 607700"/>
                <a:gd name="connsiteY21" fmla="*/ 297221 h 600935"/>
                <a:gd name="connsiteX22" fmla="*/ 142688 w 607700"/>
                <a:gd name="connsiteY22" fmla="*/ 242025 h 600935"/>
                <a:gd name="connsiteX23" fmla="*/ 177038 w 607700"/>
                <a:gd name="connsiteY23" fmla="*/ 259556 h 600935"/>
                <a:gd name="connsiteX24" fmla="*/ 208031 w 607700"/>
                <a:gd name="connsiteY24" fmla="*/ 358227 h 600935"/>
                <a:gd name="connsiteX25" fmla="*/ 227989 w 607700"/>
                <a:gd name="connsiteY25" fmla="*/ 358227 h 600935"/>
                <a:gd name="connsiteX26" fmla="*/ 258981 w 607700"/>
                <a:gd name="connsiteY26" fmla="*/ 259556 h 600935"/>
                <a:gd name="connsiteX27" fmla="*/ 293332 w 607700"/>
                <a:gd name="connsiteY27" fmla="*/ 242025 h 600935"/>
                <a:gd name="connsiteX28" fmla="*/ 374124 w 607700"/>
                <a:gd name="connsiteY28" fmla="*/ 296486 h 600935"/>
                <a:gd name="connsiteX29" fmla="*/ 376810 w 607700"/>
                <a:gd name="connsiteY29" fmla="*/ 300845 h 600935"/>
                <a:gd name="connsiteX30" fmla="*/ 336750 w 607700"/>
                <a:gd name="connsiteY30" fmla="*/ 330446 h 600935"/>
                <a:gd name="connsiteX31" fmla="*/ 300768 w 607700"/>
                <a:gd name="connsiteY31" fmla="*/ 383805 h 600935"/>
                <a:gd name="connsiteX32" fmla="*/ 287527 w 607700"/>
                <a:gd name="connsiteY32" fmla="*/ 449090 h 600935"/>
                <a:gd name="connsiteX33" fmla="*/ 300768 w 607700"/>
                <a:gd name="connsiteY33" fmla="*/ 514423 h 600935"/>
                <a:gd name="connsiteX34" fmla="*/ 318807 w 607700"/>
                <a:gd name="connsiteY34" fmla="*/ 546611 h 600935"/>
                <a:gd name="connsiteX35" fmla="*/ 308157 w 607700"/>
                <a:gd name="connsiteY35" fmla="*/ 552598 h 600935"/>
                <a:gd name="connsiteX36" fmla="*/ 127863 w 607700"/>
                <a:gd name="connsiteY36" fmla="*/ 552598 h 600935"/>
                <a:gd name="connsiteX37" fmla="*/ 116445 w 607700"/>
                <a:gd name="connsiteY37" fmla="*/ 535403 h 600935"/>
                <a:gd name="connsiteX38" fmla="*/ 125128 w 607700"/>
                <a:gd name="connsiteY38" fmla="*/ 511980 h 600935"/>
                <a:gd name="connsiteX39" fmla="*/ 106082 w 607700"/>
                <a:gd name="connsiteY39" fmla="*/ 455460 h 600935"/>
                <a:gd name="connsiteX40" fmla="*/ 119275 w 607700"/>
                <a:gd name="connsiteY40" fmla="*/ 378680 h 600935"/>
                <a:gd name="connsiteX41" fmla="*/ 65926 w 607700"/>
                <a:gd name="connsiteY41" fmla="*/ 542348 h 600935"/>
                <a:gd name="connsiteX42" fmla="*/ 53692 w 607700"/>
                <a:gd name="connsiteY42" fmla="*/ 552598 h 600935"/>
                <a:gd name="connsiteX43" fmla="*/ 12433 w 607700"/>
                <a:gd name="connsiteY43" fmla="*/ 552598 h 600935"/>
                <a:gd name="connsiteX44" fmla="*/ 103 w 607700"/>
                <a:gd name="connsiteY44" fmla="*/ 538660 h 600935"/>
                <a:gd name="connsiteX45" fmla="*/ 19773 w 607700"/>
                <a:gd name="connsiteY45" fmla="*/ 423417 h 600935"/>
                <a:gd name="connsiteX46" fmla="*/ 61896 w 607700"/>
                <a:gd name="connsiteY46" fmla="*/ 296486 h 600935"/>
                <a:gd name="connsiteX47" fmla="*/ 142688 w 607700"/>
                <a:gd name="connsiteY47" fmla="*/ 242025 h 600935"/>
                <a:gd name="connsiteX48" fmla="*/ 218003 w 607700"/>
                <a:gd name="connsiteY48" fmla="*/ 0 h 600935"/>
                <a:gd name="connsiteX49" fmla="*/ 311132 w 607700"/>
                <a:gd name="connsiteY49" fmla="*/ 49590 h 600935"/>
                <a:gd name="connsiteX50" fmla="*/ 341936 w 607700"/>
                <a:gd name="connsiteY50" fmla="*/ 156773 h 600935"/>
                <a:gd name="connsiteX51" fmla="*/ 354794 w 607700"/>
                <a:gd name="connsiteY51" fmla="*/ 197931 h 600935"/>
                <a:gd name="connsiteX52" fmla="*/ 286182 w 607700"/>
                <a:gd name="connsiteY52" fmla="*/ 190361 h 600935"/>
                <a:gd name="connsiteX53" fmla="*/ 218003 w 607700"/>
                <a:gd name="connsiteY53" fmla="*/ 233148 h 600935"/>
                <a:gd name="connsiteX54" fmla="*/ 149823 w 607700"/>
                <a:gd name="connsiteY54" fmla="*/ 190361 h 600935"/>
                <a:gd name="connsiteX55" fmla="*/ 81212 w 607700"/>
                <a:gd name="connsiteY55" fmla="*/ 197931 h 600935"/>
                <a:gd name="connsiteX56" fmla="*/ 94070 w 607700"/>
                <a:gd name="connsiteY56" fmla="*/ 156773 h 600935"/>
                <a:gd name="connsiteX57" fmla="*/ 124874 w 607700"/>
                <a:gd name="connsiteY57" fmla="*/ 49590 h 600935"/>
                <a:gd name="connsiteX58" fmla="*/ 218003 w 607700"/>
                <a:gd name="connsiteY58" fmla="*/ 0 h 60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07700" h="600935">
                  <a:moveTo>
                    <a:pt x="531379" y="380695"/>
                  </a:moveTo>
                  <a:cubicBezTo>
                    <a:pt x="527282" y="380695"/>
                    <a:pt x="523180" y="382251"/>
                    <a:pt x="520037" y="385365"/>
                  </a:cubicBezTo>
                  <a:lnTo>
                    <a:pt x="426855" y="478396"/>
                  </a:lnTo>
                  <a:lnTo>
                    <a:pt x="417835" y="487402"/>
                  </a:lnTo>
                  <a:lnTo>
                    <a:pt x="391109" y="460719"/>
                  </a:lnTo>
                  <a:cubicBezTo>
                    <a:pt x="384871" y="454491"/>
                    <a:pt x="374747" y="454491"/>
                    <a:pt x="368509" y="460719"/>
                  </a:cubicBezTo>
                  <a:cubicBezTo>
                    <a:pt x="362223" y="466947"/>
                    <a:pt x="362223" y="477054"/>
                    <a:pt x="368509" y="483330"/>
                  </a:cubicBezTo>
                  <a:lnTo>
                    <a:pt x="406511" y="521270"/>
                  </a:lnTo>
                  <a:cubicBezTo>
                    <a:pt x="409678" y="524432"/>
                    <a:pt x="413756" y="525965"/>
                    <a:pt x="417835" y="525965"/>
                  </a:cubicBezTo>
                  <a:cubicBezTo>
                    <a:pt x="421625" y="525965"/>
                    <a:pt x="425368" y="524624"/>
                    <a:pt x="428391" y="521989"/>
                  </a:cubicBezTo>
                  <a:cubicBezTo>
                    <a:pt x="428631" y="521749"/>
                    <a:pt x="428919" y="521558"/>
                    <a:pt x="429159" y="521270"/>
                  </a:cubicBezTo>
                  <a:lnTo>
                    <a:pt x="432997" y="517438"/>
                  </a:lnTo>
                  <a:lnTo>
                    <a:pt x="542684" y="407976"/>
                  </a:lnTo>
                  <a:cubicBezTo>
                    <a:pt x="548922" y="401701"/>
                    <a:pt x="548922" y="391593"/>
                    <a:pt x="542684" y="385365"/>
                  </a:cubicBezTo>
                  <a:cubicBezTo>
                    <a:pt x="539566" y="382251"/>
                    <a:pt x="535475" y="380695"/>
                    <a:pt x="531379" y="380695"/>
                  </a:cubicBezTo>
                  <a:close/>
                  <a:moveTo>
                    <a:pt x="455597" y="297221"/>
                  </a:moveTo>
                  <a:cubicBezTo>
                    <a:pt x="539566" y="297221"/>
                    <a:pt x="607700" y="365246"/>
                    <a:pt x="607700" y="449078"/>
                  </a:cubicBezTo>
                  <a:cubicBezTo>
                    <a:pt x="607700" y="532959"/>
                    <a:pt x="539566" y="600935"/>
                    <a:pt x="455597" y="600935"/>
                  </a:cubicBezTo>
                  <a:cubicBezTo>
                    <a:pt x="390485" y="600935"/>
                    <a:pt x="334970" y="560121"/>
                    <a:pt x="313234" y="502731"/>
                  </a:cubicBezTo>
                  <a:cubicBezTo>
                    <a:pt x="306948" y="486060"/>
                    <a:pt x="303493" y="468000"/>
                    <a:pt x="303493" y="449078"/>
                  </a:cubicBezTo>
                  <a:cubicBezTo>
                    <a:pt x="303493" y="390922"/>
                    <a:pt x="336265" y="340383"/>
                    <a:pt x="384343" y="314898"/>
                  </a:cubicBezTo>
                  <a:cubicBezTo>
                    <a:pt x="405599" y="303640"/>
                    <a:pt x="429830" y="297221"/>
                    <a:pt x="455597" y="297221"/>
                  </a:cubicBezTo>
                  <a:close/>
                  <a:moveTo>
                    <a:pt x="142688" y="242025"/>
                  </a:moveTo>
                  <a:cubicBezTo>
                    <a:pt x="156888" y="237523"/>
                    <a:pt x="172049" y="245330"/>
                    <a:pt x="177038" y="259556"/>
                  </a:cubicBezTo>
                  <a:cubicBezTo>
                    <a:pt x="185722" y="284511"/>
                    <a:pt x="198963" y="327907"/>
                    <a:pt x="208031" y="358227"/>
                  </a:cubicBezTo>
                  <a:cubicBezTo>
                    <a:pt x="211005" y="368094"/>
                    <a:pt x="225062" y="368094"/>
                    <a:pt x="227989" y="358227"/>
                  </a:cubicBezTo>
                  <a:cubicBezTo>
                    <a:pt x="237056" y="327907"/>
                    <a:pt x="250297" y="284511"/>
                    <a:pt x="258981" y="259556"/>
                  </a:cubicBezTo>
                  <a:cubicBezTo>
                    <a:pt x="263971" y="245330"/>
                    <a:pt x="279131" y="237523"/>
                    <a:pt x="293332" y="242025"/>
                  </a:cubicBezTo>
                  <a:cubicBezTo>
                    <a:pt x="324852" y="251988"/>
                    <a:pt x="353014" y="263292"/>
                    <a:pt x="374124" y="296486"/>
                  </a:cubicBezTo>
                  <a:cubicBezTo>
                    <a:pt x="375035" y="297923"/>
                    <a:pt x="375947" y="299408"/>
                    <a:pt x="376810" y="300845"/>
                  </a:cubicBezTo>
                  <a:cubicBezTo>
                    <a:pt x="362130" y="308652"/>
                    <a:pt x="348696" y="318567"/>
                    <a:pt x="336750" y="330446"/>
                  </a:cubicBezTo>
                  <a:cubicBezTo>
                    <a:pt x="321350" y="345869"/>
                    <a:pt x="309212" y="363783"/>
                    <a:pt x="300768" y="383805"/>
                  </a:cubicBezTo>
                  <a:cubicBezTo>
                    <a:pt x="291988" y="404497"/>
                    <a:pt x="287527" y="426482"/>
                    <a:pt x="287527" y="449090"/>
                  </a:cubicBezTo>
                  <a:cubicBezTo>
                    <a:pt x="287527" y="471746"/>
                    <a:pt x="291988" y="493731"/>
                    <a:pt x="300768" y="514423"/>
                  </a:cubicBezTo>
                  <a:cubicBezTo>
                    <a:pt x="305614" y="525871"/>
                    <a:pt x="311611" y="536600"/>
                    <a:pt x="318807" y="546611"/>
                  </a:cubicBezTo>
                  <a:cubicBezTo>
                    <a:pt x="316649" y="550108"/>
                    <a:pt x="312810" y="552598"/>
                    <a:pt x="308157" y="552598"/>
                  </a:cubicBezTo>
                  <a:lnTo>
                    <a:pt x="127863" y="552598"/>
                  </a:lnTo>
                  <a:cubicBezTo>
                    <a:pt x="119035" y="552598"/>
                    <a:pt x="112990" y="543593"/>
                    <a:pt x="116445" y="535403"/>
                  </a:cubicBezTo>
                  <a:cubicBezTo>
                    <a:pt x="120139" y="526589"/>
                    <a:pt x="124073" y="518686"/>
                    <a:pt x="125128" y="511980"/>
                  </a:cubicBezTo>
                  <a:cubicBezTo>
                    <a:pt x="127719" y="495456"/>
                    <a:pt x="108097" y="472704"/>
                    <a:pt x="106082" y="455460"/>
                  </a:cubicBezTo>
                  <a:cubicBezTo>
                    <a:pt x="103155" y="430266"/>
                    <a:pt x="110496" y="402006"/>
                    <a:pt x="119275" y="378680"/>
                  </a:cubicBezTo>
                  <a:cubicBezTo>
                    <a:pt x="98118" y="405071"/>
                    <a:pt x="76481" y="481948"/>
                    <a:pt x="65926" y="542348"/>
                  </a:cubicBezTo>
                  <a:cubicBezTo>
                    <a:pt x="64871" y="548287"/>
                    <a:pt x="59737" y="552598"/>
                    <a:pt x="53692" y="552598"/>
                  </a:cubicBezTo>
                  <a:lnTo>
                    <a:pt x="12433" y="552598"/>
                  </a:lnTo>
                  <a:cubicBezTo>
                    <a:pt x="4949" y="552598"/>
                    <a:pt x="-856" y="546036"/>
                    <a:pt x="103" y="538660"/>
                  </a:cubicBezTo>
                  <a:cubicBezTo>
                    <a:pt x="5093" y="499910"/>
                    <a:pt x="11522" y="461352"/>
                    <a:pt x="19773" y="423417"/>
                  </a:cubicBezTo>
                  <a:cubicBezTo>
                    <a:pt x="29273" y="379877"/>
                    <a:pt x="38196" y="333751"/>
                    <a:pt x="61896" y="296486"/>
                  </a:cubicBezTo>
                  <a:cubicBezTo>
                    <a:pt x="83006" y="263292"/>
                    <a:pt x="111167" y="251988"/>
                    <a:pt x="142688" y="242025"/>
                  </a:cubicBezTo>
                  <a:close/>
                  <a:moveTo>
                    <a:pt x="218003" y="0"/>
                  </a:moveTo>
                  <a:cubicBezTo>
                    <a:pt x="253892" y="0"/>
                    <a:pt x="288773" y="20746"/>
                    <a:pt x="311132" y="49590"/>
                  </a:cubicBezTo>
                  <a:cubicBezTo>
                    <a:pt x="335938" y="81549"/>
                    <a:pt x="332340" y="119496"/>
                    <a:pt x="341936" y="156773"/>
                  </a:cubicBezTo>
                  <a:cubicBezTo>
                    <a:pt x="345534" y="170668"/>
                    <a:pt x="349756" y="184515"/>
                    <a:pt x="354794" y="197931"/>
                  </a:cubicBezTo>
                  <a:cubicBezTo>
                    <a:pt x="330037" y="208856"/>
                    <a:pt x="303935" y="199656"/>
                    <a:pt x="286182" y="190361"/>
                  </a:cubicBezTo>
                  <a:cubicBezTo>
                    <a:pt x="267902" y="206172"/>
                    <a:pt x="244104" y="233148"/>
                    <a:pt x="218003" y="233148"/>
                  </a:cubicBezTo>
                  <a:cubicBezTo>
                    <a:pt x="191950" y="233148"/>
                    <a:pt x="168104" y="206172"/>
                    <a:pt x="149823" y="190361"/>
                  </a:cubicBezTo>
                  <a:cubicBezTo>
                    <a:pt x="132119" y="199656"/>
                    <a:pt x="105969" y="208856"/>
                    <a:pt x="81212" y="197931"/>
                  </a:cubicBezTo>
                  <a:cubicBezTo>
                    <a:pt x="86298" y="184515"/>
                    <a:pt x="90472" y="170668"/>
                    <a:pt x="94070" y="156773"/>
                  </a:cubicBezTo>
                  <a:cubicBezTo>
                    <a:pt x="103666" y="119496"/>
                    <a:pt x="100068" y="81549"/>
                    <a:pt x="124874" y="49590"/>
                  </a:cubicBezTo>
                  <a:cubicBezTo>
                    <a:pt x="147280" y="20746"/>
                    <a:pt x="182162" y="0"/>
                    <a:pt x="218003" y="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a:cs typeface="+mn-ea"/>
                <a:sym typeface="+mn-lt"/>
              </a:endParaRPr>
            </a:p>
          </p:txBody>
        </p:sp>
      </p:grpSp>
      <p:grpSp>
        <p:nvGrpSpPr>
          <p:cNvPr id="120" name="ïşļîḍé"/>
          <p:cNvGrpSpPr/>
          <p:nvPr/>
        </p:nvGrpSpPr>
        <p:grpSpPr>
          <a:xfrm>
            <a:off x="7036932" y="1642132"/>
            <a:ext cx="2344756" cy="2428425"/>
            <a:chOff x="2185671" y="1608965"/>
            <a:chExt cx="2344756" cy="2428425"/>
          </a:xfrm>
        </p:grpSpPr>
        <p:sp>
          <p:nvSpPr>
            <p:cNvPr id="1048828" name="îś1îḋe"/>
            <p:cNvSpPr/>
            <p:nvPr/>
          </p:nvSpPr>
          <p:spPr>
            <a:xfrm>
              <a:off x="2185671" y="2045515"/>
              <a:ext cx="1796808" cy="1991875"/>
            </a:xfrm>
            <a:prstGeom prst="rect"/>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r>
                <a:rPr altLang="en-US" dirty="0" lang="zh-CN">
                  <a:cs typeface="+mn-ea"/>
                  <a:sym typeface="+mn-lt"/>
                </a:rPr>
                <a:t>打造营销</a:t>
              </a:r>
              <a:r>
                <a:rPr altLang="zh-CN" dirty="0" lang="en-US">
                  <a:cs typeface="+mn-ea"/>
                  <a:sym typeface="+mn-lt"/>
                </a:rPr>
                <a:t>/</a:t>
              </a:r>
              <a:r>
                <a:rPr altLang="en-US" dirty="0" lang="zh-CN">
                  <a:cs typeface="+mn-ea"/>
                  <a:sym typeface="+mn-lt"/>
                </a:rPr>
                <a:t>话题活动</a:t>
              </a:r>
              <a:endParaRPr altLang="zh-CN" dirty="0" lang="en-US">
                <a:cs typeface="+mn-ea"/>
                <a:sym typeface="+mn-lt"/>
              </a:endParaRPr>
            </a:p>
          </p:txBody>
        </p:sp>
        <p:sp>
          <p:nvSpPr>
            <p:cNvPr id="1048829" name="ï$ľiḍè"/>
            <p:cNvSpPr/>
            <p:nvPr/>
          </p:nvSpPr>
          <p:spPr>
            <a:xfrm rot="5400000" flipH="1">
              <a:off x="3979247" y="2045515"/>
              <a:ext cx="551180" cy="551180"/>
            </a:xfrm>
            <a:prstGeom prst="rtTriangle"/>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a:cs typeface="+mn-ea"/>
                <a:sym typeface="+mn-lt"/>
              </a:endParaRPr>
            </a:p>
          </p:txBody>
        </p:sp>
        <p:sp>
          <p:nvSpPr>
            <p:cNvPr id="1048830" name="iŝlíde"/>
            <p:cNvSpPr/>
            <p:nvPr/>
          </p:nvSpPr>
          <p:spPr>
            <a:xfrm>
              <a:off x="2733619" y="1608965"/>
              <a:ext cx="695882" cy="695882"/>
            </a:xfrm>
            <a:prstGeom prst="ellipse"/>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a:cs typeface="+mn-ea"/>
                <a:sym typeface="+mn-lt"/>
              </a:endParaRPr>
            </a:p>
          </p:txBody>
        </p:sp>
        <p:sp>
          <p:nvSpPr>
            <p:cNvPr id="1048831" name="isḷiḋè"/>
            <p:cNvSpPr/>
            <p:nvPr/>
          </p:nvSpPr>
          <p:spPr>
            <a:xfrm>
              <a:off x="2912676" y="1789902"/>
              <a:ext cx="337768" cy="334008"/>
            </a:xfrm>
            <a:custGeom>
              <a:avLst/>
              <a:gdLst>
                <a:gd name="connsiteX0" fmla="*/ 531379 w 607700"/>
                <a:gd name="connsiteY0" fmla="*/ 380695 h 600935"/>
                <a:gd name="connsiteX1" fmla="*/ 520037 w 607700"/>
                <a:gd name="connsiteY1" fmla="*/ 385365 h 600935"/>
                <a:gd name="connsiteX2" fmla="*/ 426855 w 607700"/>
                <a:gd name="connsiteY2" fmla="*/ 478396 h 600935"/>
                <a:gd name="connsiteX3" fmla="*/ 417835 w 607700"/>
                <a:gd name="connsiteY3" fmla="*/ 487402 h 600935"/>
                <a:gd name="connsiteX4" fmla="*/ 391109 w 607700"/>
                <a:gd name="connsiteY4" fmla="*/ 460719 h 600935"/>
                <a:gd name="connsiteX5" fmla="*/ 368509 w 607700"/>
                <a:gd name="connsiteY5" fmla="*/ 460719 h 600935"/>
                <a:gd name="connsiteX6" fmla="*/ 368509 w 607700"/>
                <a:gd name="connsiteY6" fmla="*/ 483330 h 600935"/>
                <a:gd name="connsiteX7" fmla="*/ 406511 w 607700"/>
                <a:gd name="connsiteY7" fmla="*/ 521270 h 600935"/>
                <a:gd name="connsiteX8" fmla="*/ 417835 w 607700"/>
                <a:gd name="connsiteY8" fmla="*/ 525965 h 600935"/>
                <a:gd name="connsiteX9" fmla="*/ 428391 w 607700"/>
                <a:gd name="connsiteY9" fmla="*/ 521989 h 600935"/>
                <a:gd name="connsiteX10" fmla="*/ 429159 w 607700"/>
                <a:gd name="connsiteY10" fmla="*/ 521270 h 600935"/>
                <a:gd name="connsiteX11" fmla="*/ 432997 w 607700"/>
                <a:gd name="connsiteY11" fmla="*/ 517438 h 600935"/>
                <a:gd name="connsiteX12" fmla="*/ 542684 w 607700"/>
                <a:gd name="connsiteY12" fmla="*/ 407976 h 600935"/>
                <a:gd name="connsiteX13" fmla="*/ 542684 w 607700"/>
                <a:gd name="connsiteY13" fmla="*/ 385365 h 600935"/>
                <a:gd name="connsiteX14" fmla="*/ 531379 w 607700"/>
                <a:gd name="connsiteY14" fmla="*/ 380695 h 600935"/>
                <a:gd name="connsiteX15" fmla="*/ 455597 w 607700"/>
                <a:gd name="connsiteY15" fmla="*/ 297221 h 600935"/>
                <a:gd name="connsiteX16" fmla="*/ 607700 w 607700"/>
                <a:gd name="connsiteY16" fmla="*/ 449078 h 600935"/>
                <a:gd name="connsiteX17" fmla="*/ 455597 w 607700"/>
                <a:gd name="connsiteY17" fmla="*/ 600935 h 600935"/>
                <a:gd name="connsiteX18" fmla="*/ 313234 w 607700"/>
                <a:gd name="connsiteY18" fmla="*/ 502731 h 600935"/>
                <a:gd name="connsiteX19" fmla="*/ 303493 w 607700"/>
                <a:gd name="connsiteY19" fmla="*/ 449078 h 600935"/>
                <a:gd name="connsiteX20" fmla="*/ 384343 w 607700"/>
                <a:gd name="connsiteY20" fmla="*/ 314898 h 600935"/>
                <a:gd name="connsiteX21" fmla="*/ 455597 w 607700"/>
                <a:gd name="connsiteY21" fmla="*/ 297221 h 600935"/>
                <a:gd name="connsiteX22" fmla="*/ 142688 w 607700"/>
                <a:gd name="connsiteY22" fmla="*/ 242025 h 600935"/>
                <a:gd name="connsiteX23" fmla="*/ 177038 w 607700"/>
                <a:gd name="connsiteY23" fmla="*/ 259556 h 600935"/>
                <a:gd name="connsiteX24" fmla="*/ 208031 w 607700"/>
                <a:gd name="connsiteY24" fmla="*/ 358227 h 600935"/>
                <a:gd name="connsiteX25" fmla="*/ 227989 w 607700"/>
                <a:gd name="connsiteY25" fmla="*/ 358227 h 600935"/>
                <a:gd name="connsiteX26" fmla="*/ 258981 w 607700"/>
                <a:gd name="connsiteY26" fmla="*/ 259556 h 600935"/>
                <a:gd name="connsiteX27" fmla="*/ 293332 w 607700"/>
                <a:gd name="connsiteY27" fmla="*/ 242025 h 600935"/>
                <a:gd name="connsiteX28" fmla="*/ 374124 w 607700"/>
                <a:gd name="connsiteY28" fmla="*/ 296486 h 600935"/>
                <a:gd name="connsiteX29" fmla="*/ 376810 w 607700"/>
                <a:gd name="connsiteY29" fmla="*/ 300845 h 600935"/>
                <a:gd name="connsiteX30" fmla="*/ 336750 w 607700"/>
                <a:gd name="connsiteY30" fmla="*/ 330446 h 600935"/>
                <a:gd name="connsiteX31" fmla="*/ 300768 w 607700"/>
                <a:gd name="connsiteY31" fmla="*/ 383805 h 600935"/>
                <a:gd name="connsiteX32" fmla="*/ 287527 w 607700"/>
                <a:gd name="connsiteY32" fmla="*/ 449090 h 600935"/>
                <a:gd name="connsiteX33" fmla="*/ 300768 w 607700"/>
                <a:gd name="connsiteY33" fmla="*/ 514423 h 600935"/>
                <a:gd name="connsiteX34" fmla="*/ 318807 w 607700"/>
                <a:gd name="connsiteY34" fmla="*/ 546611 h 600935"/>
                <a:gd name="connsiteX35" fmla="*/ 308157 w 607700"/>
                <a:gd name="connsiteY35" fmla="*/ 552598 h 600935"/>
                <a:gd name="connsiteX36" fmla="*/ 127863 w 607700"/>
                <a:gd name="connsiteY36" fmla="*/ 552598 h 600935"/>
                <a:gd name="connsiteX37" fmla="*/ 116445 w 607700"/>
                <a:gd name="connsiteY37" fmla="*/ 535403 h 600935"/>
                <a:gd name="connsiteX38" fmla="*/ 125128 w 607700"/>
                <a:gd name="connsiteY38" fmla="*/ 511980 h 600935"/>
                <a:gd name="connsiteX39" fmla="*/ 106082 w 607700"/>
                <a:gd name="connsiteY39" fmla="*/ 455460 h 600935"/>
                <a:gd name="connsiteX40" fmla="*/ 119275 w 607700"/>
                <a:gd name="connsiteY40" fmla="*/ 378680 h 600935"/>
                <a:gd name="connsiteX41" fmla="*/ 65926 w 607700"/>
                <a:gd name="connsiteY41" fmla="*/ 542348 h 600935"/>
                <a:gd name="connsiteX42" fmla="*/ 53692 w 607700"/>
                <a:gd name="connsiteY42" fmla="*/ 552598 h 600935"/>
                <a:gd name="connsiteX43" fmla="*/ 12433 w 607700"/>
                <a:gd name="connsiteY43" fmla="*/ 552598 h 600935"/>
                <a:gd name="connsiteX44" fmla="*/ 103 w 607700"/>
                <a:gd name="connsiteY44" fmla="*/ 538660 h 600935"/>
                <a:gd name="connsiteX45" fmla="*/ 19773 w 607700"/>
                <a:gd name="connsiteY45" fmla="*/ 423417 h 600935"/>
                <a:gd name="connsiteX46" fmla="*/ 61896 w 607700"/>
                <a:gd name="connsiteY46" fmla="*/ 296486 h 600935"/>
                <a:gd name="connsiteX47" fmla="*/ 142688 w 607700"/>
                <a:gd name="connsiteY47" fmla="*/ 242025 h 600935"/>
                <a:gd name="connsiteX48" fmla="*/ 218003 w 607700"/>
                <a:gd name="connsiteY48" fmla="*/ 0 h 600935"/>
                <a:gd name="connsiteX49" fmla="*/ 311132 w 607700"/>
                <a:gd name="connsiteY49" fmla="*/ 49590 h 600935"/>
                <a:gd name="connsiteX50" fmla="*/ 341936 w 607700"/>
                <a:gd name="connsiteY50" fmla="*/ 156773 h 600935"/>
                <a:gd name="connsiteX51" fmla="*/ 354794 w 607700"/>
                <a:gd name="connsiteY51" fmla="*/ 197931 h 600935"/>
                <a:gd name="connsiteX52" fmla="*/ 286182 w 607700"/>
                <a:gd name="connsiteY52" fmla="*/ 190361 h 600935"/>
                <a:gd name="connsiteX53" fmla="*/ 218003 w 607700"/>
                <a:gd name="connsiteY53" fmla="*/ 233148 h 600935"/>
                <a:gd name="connsiteX54" fmla="*/ 149823 w 607700"/>
                <a:gd name="connsiteY54" fmla="*/ 190361 h 600935"/>
                <a:gd name="connsiteX55" fmla="*/ 81212 w 607700"/>
                <a:gd name="connsiteY55" fmla="*/ 197931 h 600935"/>
                <a:gd name="connsiteX56" fmla="*/ 94070 w 607700"/>
                <a:gd name="connsiteY56" fmla="*/ 156773 h 600935"/>
                <a:gd name="connsiteX57" fmla="*/ 124874 w 607700"/>
                <a:gd name="connsiteY57" fmla="*/ 49590 h 600935"/>
                <a:gd name="connsiteX58" fmla="*/ 218003 w 607700"/>
                <a:gd name="connsiteY58" fmla="*/ 0 h 60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07700" h="600935">
                  <a:moveTo>
                    <a:pt x="531379" y="380695"/>
                  </a:moveTo>
                  <a:cubicBezTo>
                    <a:pt x="527282" y="380695"/>
                    <a:pt x="523180" y="382251"/>
                    <a:pt x="520037" y="385365"/>
                  </a:cubicBezTo>
                  <a:lnTo>
                    <a:pt x="426855" y="478396"/>
                  </a:lnTo>
                  <a:lnTo>
                    <a:pt x="417835" y="487402"/>
                  </a:lnTo>
                  <a:lnTo>
                    <a:pt x="391109" y="460719"/>
                  </a:lnTo>
                  <a:cubicBezTo>
                    <a:pt x="384871" y="454491"/>
                    <a:pt x="374747" y="454491"/>
                    <a:pt x="368509" y="460719"/>
                  </a:cubicBezTo>
                  <a:cubicBezTo>
                    <a:pt x="362223" y="466947"/>
                    <a:pt x="362223" y="477054"/>
                    <a:pt x="368509" y="483330"/>
                  </a:cubicBezTo>
                  <a:lnTo>
                    <a:pt x="406511" y="521270"/>
                  </a:lnTo>
                  <a:cubicBezTo>
                    <a:pt x="409678" y="524432"/>
                    <a:pt x="413756" y="525965"/>
                    <a:pt x="417835" y="525965"/>
                  </a:cubicBezTo>
                  <a:cubicBezTo>
                    <a:pt x="421625" y="525965"/>
                    <a:pt x="425368" y="524624"/>
                    <a:pt x="428391" y="521989"/>
                  </a:cubicBezTo>
                  <a:cubicBezTo>
                    <a:pt x="428631" y="521749"/>
                    <a:pt x="428919" y="521558"/>
                    <a:pt x="429159" y="521270"/>
                  </a:cubicBezTo>
                  <a:lnTo>
                    <a:pt x="432997" y="517438"/>
                  </a:lnTo>
                  <a:lnTo>
                    <a:pt x="542684" y="407976"/>
                  </a:lnTo>
                  <a:cubicBezTo>
                    <a:pt x="548922" y="401701"/>
                    <a:pt x="548922" y="391593"/>
                    <a:pt x="542684" y="385365"/>
                  </a:cubicBezTo>
                  <a:cubicBezTo>
                    <a:pt x="539566" y="382251"/>
                    <a:pt x="535475" y="380695"/>
                    <a:pt x="531379" y="380695"/>
                  </a:cubicBezTo>
                  <a:close/>
                  <a:moveTo>
                    <a:pt x="455597" y="297221"/>
                  </a:moveTo>
                  <a:cubicBezTo>
                    <a:pt x="539566" y="297221"/>
                    <a:pt x="607700" y="365246"/>
                    <a:pt x="607700" y="449078"/>
                  </a:cubicBezTo>
                  <a:cubicBezTo>
                    <a:pt x="607700" y="532959"/>
                    <a:pt x="539566" y="600935"/>
                    <a:pt x="455597" y="600935"/>
                  </a:cubicBezTo>
                  <a:cubicBezTo>
                    <a:pt x="390485" y="600935"/>
                    <a:pt x="334970" y="560121"/>
                    <a:pt x="313234" y="502731"/>
                  </a:cubicBezTo>
                  <a:cubicBezTo>
                    <a:pt x="306948" y="486060"/>
                    <a:pt x="303493" y="468000"/>
                    <a:pt x="303493" y="449078"/>
                  </a:cubicBezTo>
                  <a:cubicBezTo>
                    <a:pt x="303493" y="390922"/>
                    <a:pt x="336265" y="340383"/>
                    <a:pt x="384343" y="314898"/>
                  </a:cubicBezTo>
                  <a:cubicBezTo>
                    <a:pt x="405599" y="303640"/>
                    <a:pt x="429830" y="297221"/>
                    <a:pt x="455597" y="297221"/>
                  </a:cubicBezTo>
                  <a:close/>
                  <a:moveTo>
                    <a:pt x="142688" y="242025"/>
                  </a:moveTo>
                  <a:cubicBezTo>
                    <a:pt x="156888" y="237523"/>
                    <a:pt x="172049" y="245330"/>
                    <a:pt x="177038" y="259556"/>
                  </a:cubicBezTo>
                  <a:cubicBezTo>
                    <a:pt x="185722" y="284511"/>
                    <a:pt x="198963" y="327907"/>
                    <a:pt x="208031" y="358227"/>
                  </a:cubicBezTo>
                  <a:cubicBezTo>
                    <a:pt x="211005" y="368094"/>
                    <a:pt x="225062" y="368094"/>
                    <a:pt x="227989" y="358227"/>
                  </a:cubicBezTo>
                  <a:cubicBezTo>
                    <a:pt x="237056" y="327907"/>
                    <a:pt x="250297" y="284511"/>
                    <a:pt x="258981" y="259556"/>
                  </a:cubicBezTo>
                  <a:cubicBezTo>
                    <a:pt x="263971" y="245330"/>
                    <a:pt x="279131" y="237523"/>
                    <a:pt x="293332" y="242025"/>
                  </a:cubicBezTo>
                  <a:cubicBezTo>
                    <a:pt x="324852" y="251988"/>
                    <a:pt x="353014" y="263292"/>
                    <a:pt x="374124" y="296486"/>
                  </a:cubicBezTo>
                  <a:cubicBezTo>
                    <a:pt x="375035" y="297923"/>
                    <a:pt x="375947" y="299408"/>
                    <a:pt x="376810" y="300845"/>
                  </a:cubicBezTo>
                  <a:cubicBezTo>
                    <a:pt x="362130" y="308652"/>
                    <a:pt x="348696" y="318567"/>
                    <a:pt x="336750" y="330446"/>
                  </a:cubicBezTo>
                  <a:cubicBezTo>
                    <a:pt x="321350" y="345869"/>
                    <a:pt x="309212" y="363783"/>
                    <a:pt x="300768" y="383805"/>
                  </a:cubicBezTo>
                  <a:cubicBezTo>
                    <a:pt x="291988" y="404497"/>
                    <a:pt x="287527" y="426482"/>
                    <a:pt x="287527" y="449090"/>
                  </a:cubicBezTo>
                  <a:cubicBezTo>
                    <a:pt x="287527" y="471746"/>
                    <a:pt x="291988" y="493731"/>
                    <a:pt x="300768" y="514423"/>
                  </a:cubicBezTo>
                  <a:cubicBezTo>
                    <a:pt x="305614" y="525871"/>
                    <a:pt x="311611" y="536600"/>
                    <a:pt x="318807" y="546611"/>
                  </a:cubicBezTo>
                  <a:cubicBezTo>
                    <a:pt x="316649" y="550108"/>
                    <a:pt x="312810" y="552598"/>
                    <a:pt x="308157" y="552598"/>
                  </a:cubicBezTo>
                  <a:lnTo>
                    <a:pt x="127863" y="552598"/>
                  </a:lnTo>
                  <a:cubicBezTo>
                    <a:pt x="119035" y="552598"/>
                    <a:pt x="112990" y="543593"/>
                    <a:pt x="116445" y="535403"/>
                  </a:cubicBezTo>
                  <a:cubicBezTo>
                    <a:pt x="120139" y="526589"/>
                    <a:pt x="124073" y="518686"/>
                    <a:pt x="125128" y="511980"/>
                  </a:cubicBezTo>
                  <a:cubicBezTo>
                    <a:pt x="127719" y="495456"/>
                    <a:pt x="108097" y="472704"/>
                    <a:pt x="106082" y="455460"/>
                  </a:cubicBezTo>
                  <a:cubicBezTo>
                    <a:pt x="103155" y="430266"/>
                    <a:pt x="110496" y="402006"/>
                    <a:pt x="119275" y="378680"/>
                  </a:cubicBezTo>
                  <a:cubicBezTo>
                    <a:pt x="98118" y="405071"/>
                    <a:pt x="76481" y="481948"/>
                    <a:pt x="65926" y="542348"/>
                  </a:cubicBezTo>
                  <a:cubicBezTo>
                    <a:pt x="64871" y="548287"/>
                    <a:pt x="59737" y="552598"/>
                    <a:pt x="53692" y="552598"/>
                  </a:cubicBezTo>
                  <a:lnTo>
                    <a:pt x="12433" y="552598"/>
                  </a:lnTo>
                  <a:cubicBezTo>
                    <a:pt x="4949" y="552598"/>
                    <a:pt x="-856" y="546036"/>
                    <a:pt x="103" y="538660"/>
                  </a:cubicBezTo>
                  <a:cubicBezTo>
                    <a:pt x="5093" y="499910"/>
                    <a:pt x="11522" y="461352"/>
                    <a:pt x="19773" y="423417"/>
                  </a:cubicBezTo>
                  <a:cubicBezTo>
                    <a:pt x="29273" y="379877"/>
                    <a:pt x="38196" y="333751"/>
                    <a:pt x="61896" y="296486"/>
                  </a:cubicBezTo>
                  <a:cubicBezTo>
                    <a:pt x="83006" y="263292"/>
                    <a:pt x="111167" y="251988"/>
                    <a:pt x="142688" y="242025"/>
                  </a:cubicBezTo>
                  <a:close/>
                  <a:moveTo>
                    <a:pt x="218003" y="0"/>
                  </a:moveTo>
                  <a:cubicBezTo>
                    <a:pt x="253892" y="0"/>
                    <a:pt x="288773" y="20746"/>
                    <a:pt x="311132" y="49590"/>
                  </a:cubicBezTo>
                  <a:cubicBezTo>
                    <a:pt x="335938" y="81549"/>
                    <a:pt x="332340" y="119496"/>
                    <a:pt x="341936" y="156773"/>
                  </a:cubicBezTo>
                  <a:cubicBezTo>
                    <a:pt x="345534" y="170668"/>
                    <a:pt x="349756" y="184515"/>
                    <a:pt x="354794" y="197931"/>
                  </a:cubicBezTo>
                  <a:cubicBezTo>
                    <a:pt x="330037" y="208856"/>
                    <a:pt x="303935" y="199656"/>
                    <a:pt x="286182" y="190361"/>
                  </a:cubicBezTo>
                  <a:cubicBezTo>
                    <a:pt x="267902" y="206172"/>
                    <a:pt x="244104" y="233148"/>
                    <a:pt x="218003" y="233148"/>
                  </a:cubicBezTo>
                  <a:cubicBezTo>
                    <a:pt x="191950" y="233148"/>
                    <a:pt x="168104" y="206172"/>
                    <a:pt x="149823" y="190361"/>
                  </a:cubicBezTo>
                  <a:cubicBezTo>
                    <a:pt x="132119" y="199656"/>
                    <a:pt x="105969" y="208856"/>
                    <a:pt x="81212" y="197931"/>
                  </a:cubicBezTo>
                  <a:cubicBezTo>
                    <a:pt x="86298" y="184515"/>
                    <a:pt x="90472" y="170668"/>
                    <a:pt x="94070" y="156773"/>
                  </a:cubicBezTo>
                  <a:cubicBezTo>
                    <a:pt x="103666" y="119496"/>
                    <a:pt x="100068" y="81549"/>
                    <a:pt x="124874" y="49590"/>
                  </a:cubicBezTo>
                  <a:cubicBezTo>
                    <a:pt x="147280" y="20746"/>
                    <a:pt x="182162" y="0"/>
                    <a:pt x="218003" y="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a:endParaRPr>
                <a:cs typeface="+mn-ea"/>
                <a:sym typeface="+mn-lt"/>
              </a:endParaRPr>
            </a:p>
          </p:txBody>
        </p:sp>
      </p:grpSp>
      <p:sp>
        <p:nvSpPr>
          <p:cNvPr id="1048832" name="矩形 4"/>
          <p:cNvSpPr/>
          <p:nvPr/>
        </p:nvSpPr>
        <p:spPr>
          <a:xfrm>
            <a:off x="1221303" y="4326170"/>
            <a:ext cx="1998555" cy="1958341"/>
          </a:xfrm>
          <a:prstGeom prst="rect"/>
        </p:spPr>
        <p:txBody>
          <a:bodyPr wrap="square">
            <a:spAutoFit/>
          </a:bodyPr>
          <a:p>
            <a:pPr algn="just"/>
            <a:r>
              <a:rPr altLang="en-US" dirty="0" lang="zh-CN">
                <a:cs typeface="+mn-ea"/>
                <a:sym typeface="+mn-lt"/>
              </a:rPr>
              <a:t>建立</a:t>
            </a:r>
            <a:r>
              <a:rPr altLang="en-US" dirty="0" lang="zh-CN">
                <a:solidFill>
                  <a:schemeClr val="accent1"/>
                </a:solidFill>
                <a:cs typeface="+mn-ea"/>
                <a:sym typeface="+mn-lt"/>
              </a:rPr>
              <a:t>唐佰腐</a:t>
            </a:r>
            <a:r>
              <a:rPr altLang="en-US" dirty="0" lang="zh-CN">
                <a:cs typeface="+mn-ea"/>
                <a:sym typeface="+mn-lt"/>
              </a:rPr>
              <a:t>官方微博，成为品牌对外宣传和发布消息的重要窗口。它可以对外展示企业品牌以及餐饮场景。</a:t>
            </a:r>
          </a:p>
        </p:txBody>
      </p:sp>
      <p:sp>
        <p:nvSpPr>
          <p:cNvPr id="1048833" name="矩形 5"/>
          <p:cNvSpPr/>
          <p:nvPr/>
        </p:nvSpPr>
        <p:spPr>
          <a:xfrm>
            <a:off x="7036932" y="4326170"/>
            <a:ext cx="1793576" cy="1691641"/>
          </a:xfrm>
          <a:prstGeom prst="rect"/>
        </p:spPr>
        <p:txBody>
          <a:bodyPr wrap="square">
            <a:spAutoFit/>
          </a:bodyPr>
          <a:p>
            <a:pPr algn="just"/>
            <a:r>
              <a:rPr altLang="en-US" dirty="0" lang="zh-CN">
                <a:cs typeface="+mn-ea"/>
                <a:sym typeface="+mn-lt"/>
              </a:rPr>
              <a:t>利用官方微博，策划与美食、节日以及品牌有关的热点话题，有效的把消息传达给精准用户。</a:t>
            </a:r>
          </a:p>
        </p:txBody>
      </p:sp>
      <p:sp>
        <p:nvSpPr>
          <p:cNvPr id="1048834" name="矩形 26"/>
          <p:cNvSpPr/>
          <p:nvPr/>
        </p:nvSpPr>
        <p:spPr>
          <a:xfrm>
            <a:off x="4180813" y="4368964"/>
            <a:ext cx="1793576" cy="1958340"/>
          </a:xfrm>
          <a:prstGeom prst="rect"/>
        </p:spPr>
        <p:txBody>
          <a:bodyPr wrap="square">
            <a:spAutoFit/>
          </a:bodyPr>
          <a:p>
            <a:pPr algn="just"/>
            <a:r>
              <a:rPr altLang="en-US" dirty="0" lang="zh-CN">
                <a:cs typeface="+mn-ea"/>
                <a:sym typeface="+mn-lt"/>
              </a:rPr>
              <a:t>可以通过我们官方微博，及时了解粉丝的需求，根据他们的需求研发新品，同时为后续营销活动建立流量池。</a:t>
            </a:r>
          </a:p>
        </p:txBody>
      </p:sp>
    </p:spTree>
    <p:custDataLst>
      <p:tags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22" name=""/>
        <p:cNvGrpSpPr/>
        <p:nvPr/>
      </p:nvGrpSpPr>
      <p:grpSpPr>
        <a:xfrm>
          <a:off x="0" y="0"/>
          <a:ext cx="0" cy="0"/>
          <a:chOff x="0" y="0"/>
          <a:chExt cx="0" cy="0"/>
        </a:xfrm>
      </p:grpSpPr>
      <p:sp>
        <p:nvSpPr>
          <p:cNvPr id="1048839" name="标题 4"/>
          <p:cNvSpPr>
            <a:spLocks noGrp="1"/>
          </p:cNvSpPr>
          <p:nvPr>
            <p:ph type="ctrTitle"/>
          </p:nvPr>
        </p:nvSpPr>
        <p:spPr>
          <a:xfrm>
            <a:off x="5854701" y="2462212"/>
            <a:ext cx="5665787" cy="1933575"/>
          </a:xfrm>
        </p:spPr>
        <p:txBody>
          <a:bodyPr>
            <a:noAutofit/>
          </a:bodyPr>
          <a:p>
            <a:r>
              <a:rPr altLang="zh-CN" dirty="0" sz="10300" lang="en-US">
                <a:latin typeface="+mn-lt"/>
                <a:ea typeface="+mn-ea"/>
                <a:cs typeface="+mn-ea"/>
                <a:sym typeface="+mn-lt"/>
              </a:rPr>
              <a:t>Thank</a:t>
            </a:r>
            <a:r>
              <a:rPr altLang="zh-CN" dirty="0" sz="1200" lang="en-US">
                <a:latin typeface="+mn-lt"/>
                <a:ea typeface="+mn-ea"/>
                <a:cs typeface="+mn-ea"/>
                <a:sym typeface="+mn-lt"/>
              </a:rPr>
              <a:t> </a:t>
            </a:r>
            <a:r>
              <a:rPr altLang="zh-CN" dirty="0" sz="10300" lang="en-US">
                <a:latin typeface="+mn-lt"/>
                <a:ea typeface="+mn-ea"/>
                <a:cs typeface="+mn-ea"/>
                <a:sym typeface="+mn-lt"/>
              </a:rPr>
              <a:t>s</a:t>
            </a:r>
            <a:endParaRPr altLang="en-US" dirty="0" sz="10300" lang="zh-CN">
              <a:latin typeface="+mn-lt"/>
              <a:ea typeface="+mn-ea"/>
              <a:cs typeface="+mn-ea"/>
              <a:sym typeface="+mn-lt"/>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68" name=""/>
        <p:cNvGrpSpPr/>
        <p:nvPr/>
      </p:nvGrpSpPr>
      <p:grpSpPr>
        <a:xfrm>
          <a:off x="0" y="0"/>
          <a:ext cx="0" cy="0"/>
          <a:chOff x="0" y="0"/>
          <a:chExt cx="0" cy="0"/>
        </a:xfrm>
      </p:grpSpPr>
      <p:sp>
        <p:nvSpPr>
          <p:cNvPr id="1048614" name="标题 1"/>
          <p:cNvSpPr>
            <a:spLocks noGrp="1"/>
          </p:cNvSpPr>
          <p:nvPr>
            <p:ph type="title"/>
          </p:nvPr>
        </p:nvSpPr>
        <p:spPr/>
        <p:txBody>
          <a:bodyPr/>
          <a:p>
            <a:r>
              <a:rPr altLang="en-US" dirty="0" lang="zh-CN">
                <a:latin typeface="+mn-lt"/>
                <a:ea typeface="+mn-ea"/>
                <a:cs typeface="+mn-ea"/>
                <a:sym typeface="+mn-lt"/>
              </a:rPr>
              <a:t>销售渠道分析</a:t>
            </a:r>
          </a:p>
        </p:txBody>
      </p:sp>
      <p:sp>
        <p:nvSpPr>
          <p:cNvPr id="1048615" name="页脚占位符 2"/>
          <p:cNvSpPr>
            <a:spLocks noGrp="1"/>
          </p:cNvSpPr>
          <p:nvPr>
            <p:ph type="ftr" sz="quarter" idx="11"/>
          </p:nvPr>
        </p:nvSpPr>
        <p:spPr/>
        <p:txBody>
          <a:bodyPr/>
          <a:p>
            <a:r>
              <a:rPr altLang="zh-CN" lang="en-US">
                <a:cs typeface="+mn-ea"/>
                <a:sym typeface="+mn-lt"/>
              </a:rPr>
              <a:t>ww</a:t>
            </a:r>
            <a:r>
              <a:rPr altLang="zh-CN" sz="100" lang="en-US">
                <a:cs typeface="+mn-ea"/>
                <a:sym typeface="+mn-lt"/>
              </a:rPr>
              <a:t> </a:t>
            </a:r>
            <a:r>
              <a:rPr altLang="zh-CN" lang="en-US">
                <a:cs typeface="+mn-ea"/>
                <a:sym typeface="+mn-lt"/>
              </a:rPr>
              <a:t>w.islide.cc</a:t>
            </a:r>
            <a:endParaRPr altLang="en-US" dirty="0" lang="zh-CN">
              <a:cs typeface="+mn-ea"/>
              <a:sym typeface="+mn-lt"/>
            </a:endParaRPr>
          </a:p>
        </p:txBody>
      </p:sp>
      <p:sp>
        <p:nvSpPr>
          <p:cNvPr id="1048616" name="灯片编号占位符 3"/>
          <p:cNvSpPr>
            <a:spLocks noGrp="1"/>
          </p:cNvSpPr>
          <p:nvPr>
            <p:ph type="sldNum" sz="quarter" idx="12"/>
          </p:nvPr>
        </p:nvSpPr>
        <p:spPr/>
        <p:txBody>
          <a:bodyPr/>
          <a:p>
            <a:fld id="{5DD3DB80-B894-403A-B48E-6FDC1A72010E}" type="slidenum">
              <a:rPr altLang="en-US" lang="zh-CN" smtClean="0">
                <a:cs typeface="+mn-ea"/>
                <a:sym typeface="+mn-lt"/>
              </a:rPr>
              <a:t>5</a:t>
            </a:fld>
            <a:endParaRPr altLang="en-US" lang="zh-CN">
              <a:cs typeface="+mn-ea"/>
              <a:sym typeface="+mn-lt"/>
            </a:endParaRPr>
          </a:p>
        </p:txBody>
      </p:sp>
      <p:sp>
        <p:nvSpPr>
          <p:cNvPr id="1048617" name="文本框 6"/>
          <p:cNvSpPr txBox="1"/>
          <p:nvPr/>
        </p:nvSpPr>
        <p:spPr>
          <a:xfrm>
            <a:off x="793101" y="1230034"/>
            <a:ext cx="8994711" cy="1005839"/>
          </a:xfrm>
          <a:prstGeom prst="rect"/>
          <a:noFill/>
        </p:spPr>
        <p:txBody>
          <a:bodyPr rtlCol="0" wrap="square">
            <a:spAutoFit/>
          </a:bodyPr>
          <a:p>
            <a:pPr>
              <a:lnSpc>
                <a:spcPct val="150000"/>
              </a:lnSpc>
            </a:pPr>
            <a:r>
              <a:rPr altLang="en-US" b="1" dirty="0" sz="2000" lang="zh-CN">
                <a:solidFill>
                  <a:schemeClr val="accent1"/>
                </a:solidFill>
                <a:cs typeface="+mn-ea"/>
                <a:sym typeface="+mn-lt"/>
              </a:rPr>
              <a:t>超市卖场占比最高，全渠道是高端零食品牌趋势。</a:t>
            </a:r>
            <a:endParaRPr altLang="zh-CN" b="1" dirty="0" sz="2000" lang="en-US">
              <a:solidFill>
                <a:schemeClr val="accent1"/>
              </a:solidFill>
              <a:cs typeface="+mn-ea"/>
              <a:sym typeface="+mn-lt"/>
            </a:endParaRPr>
          </a:p>
          <a:p>
            <a:pPr>
              <a:lnSpc>
                <a:spcPct val="150000"/>
              </a:lnSpc>
            </a:pPr>
            <a:r>
              <a:rPr altLang="en-US" b="1" dirty="0" sz="2000" lang="zh-CN">
                <a:solidFill>
                  <a:schemeClr val="accent1"/>
                </a:solidFill>
                <a:cs typeface="+mn-ea"/>
                <a:sym typeface="+mn-lt"/>
              </a:rPr>
              <a:t>电商平台份额增长至</a:t>
            </a:r>
            <a:r>
              <a:rPr altLang="zh-CN" b="1" dirty="0" sz="2000" lang="en-US">
                <a:solidFill>
                  <a:schemeClr val="accent1"/>
                </a:solidFill>
                <a:cs typeface="+mn-ea"/>
                <a:sym typeface="+mn-lt"/>
              </a:rPr>
              <a:t>8%</a:t>
            </a:r>
            <a:r>
              <a:rPr altLang="en-US" b="1" dirty="0" sz="2000" lang="zh-CN">
                <a:solidFill>
                  <a:schemeClr val="accent1"/>
                </a:solidFill>
                <a:cs typeface="+mn-ea"/>
                <a:sym typeface="+mn-lt"/>
              </a:rPr>
              <a:t>，“线上零售</a:t>
            </a:r>
            <a:r>
              <a:rPr altLang="zh-CN" b="1" dirty="0" sz="2000" lang="en-US">
                <a:solidFill>
                  <a:schemeClr val="accent1"/>
                </a:solidFill>
                <a:cs typeface="+mn-ea"/>
                <a:sym typeface="+mn-lt"/>
              </a:rPr>
              <a:t>+</a:t>
            </a:r>
            <a:r>
              <a:rPr altLang="en-US" b="1" dirty="0" sz="2000" lang="zh-CN">
                <a:solidFill>
                  <a:schemeClr val="accent1"/>
                </a:solidFill>
                <a:cs typeface="+mn-ea"/>
                <a:sym typeface="+mn-lt"/>
              </a:rPr>
              <a:t>品牌连锁”将成为品牌建设布局的关键。</a:t>
            </a:r>
          </a:p>
        </p:txBody>
      </p:sp>
      <p:pic>
        <p:nvPicPr>
          <p:cNvPr id="2097155" name="图片 9"/>
          <p:cNvPicPr>
            <a:picLocks noChangeAspect="1"/>
          </p:cNvPicPr>
          <p:nvPr/>
        </p:nvPicPr>
        <p:blipFill>
          <a:blip xmlns:r="http://schemas.openxmlformats.org/officeDocument/2006/relationships" r:embed="rId1" cstate="email"/>
          <a:stretch>
            <a:fillRect/>
          </a:stretch>
        </p:blipFill>
        <p:spPr>
          <a:xfrm>
            <a:off x="2482806" y="2392144"/>
            <a:ext cx="7224797" cy="3489007"/>
          </a:xfrm>
          <a:prstGeom prst="rect"/>
        </p:spPr>
      </p:pic>
    </p:spTree>
    <p:custDataLst>
      <p:tags r:id="rId2"/>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69" name=""/>
        <p:cNvGrpSpPr/>
        <p:nvPr/>
      </p:nvGrpSpPr>
      <p:grpSpPr>
        <a:xfrm>
          <a:off x="0" y="0"/>
          <a:ext cx="0" cy="0"/>
          <a:chOff x="0" y="0"/>
          <a:chExt cx="0" cy="0"/>
        </a:xfrm>
      </p:grpSpPr>
      <p:sp>
        <p:nvSpPr>
          <p:cNvPr id="1048618" name="标题 1"/>
          <p:cNvSpPr>
            <a:spLocks noGrp="1"/>
          </p:cNvSpPr>
          <p:nvPr>
            <p:ph type="title"/>
          </p:nvPr>
        </p:nvSpPr>
        <p:spPr/>
        <p:txBody>
          <a:bodyPr/>
          <a:p>
            <a:r>
              <a:rPr altLang="en-US" dirty="0" lang="zh-CN">
                <a:latin typeface="+mn-lt"/>
                <a:ea typeface="+mn-ea"/>
                <a:cs typeface="+mn-ea"/>
                <a:sym typeface="+mn-lt"/>
              </a:rPr>
              <a:t>消费者分析</a:t>
            </a:r>
          </a:p>
        </p:txBody>
      </p:sp>
      <p:sp>
        <p:nvSpPr>
          <p:cNvPr id="1048619" name="页脚占位符 2"/>
          <p:cNvSpPr>
            <a:spLocks noGrp="1"/>
          </p:cNvSpPr>
          <p:nvPr>
            <p:ph type="ftr" sz="quarter" idx="11"/>
          </p:nvPr>
        </p:nvSpPr>
        <p:spPr/>
        <p:txBody>
          <a:bodyPr/>
          <a:p>
            <a:r>
              <a:rPr altLang="zh-CN" lang="en-US">
                <a:cs typeface="+mn-ea"/>
                <a:sym typeface="+mn-lt"/>
              </a:rPr>
              <a:t>ww</a:t>
            </a:r>
            <a:r>
              <a:rPr altLang="zh-CN" sz="100" lang="en-US">
                <a:cs typeface="+mn-ea"/>
                <a:sym typeface="+mn-lt"/>
              </a:rPr>
              <a:t> </a:t>
            </a:r>
            <a:r>
              <a:rPr altLang="zh-CN" lang="en-US">
                <a:cs typeface="+mn-ea"/>
                <a:sym typeface="+mn-lt"/>
              </a:rPr>
              <a:t>w.islide.cc</a:t>
            </a:r>
            <a:endParaRPr altLang="en-US" dirty="0" lang="zh-CN">
              <a:cs typeface="+mn-ea"/>
              <a:sym typeface="+mn-lt"/>
            </a:endParaRPr>
          </a:p>
        </p:txBody>
      </p:sp>
      <p:sp>
        <p:nvSpPr>
          <p:cNvPr id="1048620" name="灯片编号占位符 3"/>
          <p:cNvSpPr>
            <a:spLocks noGrp="1"/>
          </p:cNvSpPr>
          <p:nvPr>
            <p:ph type="sldNum" sz="quarter" idx="12"/>
          </p:nvPr>
        </p:nvSpPr>
        <p:spPr/>
        <p:txBody>
          <a:bodyPr/>
          <a:p>
            <a:fld id="{5DD3DB80-B894-403A-B48E-6FDC1A72010E}" type="slidenum">
              <a:rPr altLang="en-US" lang="zh-CN" smtClean="0">
                <a:cs typeface="+mn-ea"/>
                <a:sym typeface="+mn-lt"/>
              </a:rPr>
              <a:t>6</a:t>
            </a:fld>
            <a:endParaRPr altLang="en-US" lang="zh-CN">
              <a:cs typeface="+mn-ea"/>
              <a:sym typeface="+mn-lt"/>
            </a:endParaRPr>
          </a:p>
        </p:txBody>
      </p:sp>
      <p:pic>
        <p:nvPicPr>
          <p:cNvPr id="2097156" name="图片 5"/>
          <p:cNvPicPr>
            <a:picLocks noChangeAspect="1"/>
          </p:cNvPicPr>
          <p:nvPr/>
        </p:nvPicPr>
        <p:blipFill>
          <a:blip xmlns:r="http://schemas.openxmlformats.org/officeDocument/2006/relationships" r:embed="rId1" cstate="email"/>
          <a:stretch>
            <a:fillRect/>
          </a:stretch>
        </p:blipFill>
        <p:spPr>
          <a:xfrm>
            <a:off x="2358295" y="2055073"/>
            <a:ext cx="7473820" cy="3745621"/>
          </a:xfrm>
          <a:prstGeom prst="rect"/>
        </p:spPr>
      </p:pic>
      <p:sp>
        <p:nvSpPr>
          <p:cNvPr id="1048621" name="文本框 6"/>
          <p:cNvSpPr txBox="1"/>
          <p:nvPr/>
        </p:nvSpPr>
        <p:spPr>
          <a:xfrm>
            <a:off x="793101" y="1324947"/>
            <a:ext cx="8994711" cy="400110"/>
          </a:xfrm>
          <a:prstGeom prst="rect"/>
          <a:noFill/>
        </p:spPr>
        <p:txBody>
          <a:bodyPr rtlCol="0" wrap="square">
            <a:spAutoFit/>
          </a:bodyPr>
          <a:p>
            <a:r>
              <a:rPr altLang="en-US" b="1" dirty="0" sz="2000" lang="zh-CN">
                <a:solidFill>
                  <a:schemeClr val="accent1"/>
                </a:solidFill>
                <a:cs typeface="+mn-ea"/>
                <a:sym typeface="+mn-lt"/>
              </a:rPr>
              <a:t>用户画像为</a:t>
            </a:r>
            <a:r>
              <a:rPr altLang="zh-CN" b="1" dirty="0" sz="2000" lang="en-US">
                <a:solidFill>
                  <a:schemeClr val="accent1"/>
                </a:solidFill>
                <a:cs typeface="+mn-ea"/>
                <a:sym typeface="+mn-lt"/>
              </a:rPr>
              <a:t>95</a:t>
            </a:r>
            <a:r>
              <a:rPr altLang="en-US" b="1" dirty="0" sz="2000" lang="zh-CN">
                <a:solidFill>
                  <a:schemeClr val="accent1"/>
                </a:solidFill>
                <a:cs typeface="+mn-ea"/>
                <a:sym typeface="+mn-lt"/>
              </a:rPr>
              <a:t>后年轻女性，喜欢新鲜事物，消费能力强，会为喜爱的事物买单。</a:t>
            </a:r>
          </a:p>
        </p:txBody>
      </p:sp>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70" name=""/>
        <p:cNvGrpSpPr/>
        <p:nvPr/>
      </p:nvGrpSpPr>
      <p:grpSpPr>
        <a:xfrm>
          <a:off x="0" y="0"/>
          <a:ext cx="0" cy="0"/>
          <a:chOff x="0" y="0"/>
          <a:chExt cx="0" cy="0"/>
        </a:xfrm>
      </p:grpSpPr>
      <p:sp>
        <p:nvSpPr>
          <p:cNvPr id="1048622" name="标题 1"/>
          <p:cNvSpPr>
            <a:spLocks noGrp="1"/>
          </p:cNvSpPr>
          <p:nvPr>
            <p:ph type="title"/>
          </p:nvPr>
        </p:nvSpPr>
        <p:spPr/>
        <p:txBody>
          <a:bodyPr/>
          <a:p>
            <a:r>
              <a:rPr altLang="en-US" dirty="0" lang="zh-CN">
                <a:latin typeface="+mn-lt"/>
                <a:ea typeface="+mn-ea"/>
                <a:cs typeface="+mn-ea"/>
                <a:sym typeface="+mn-lt"/>
              </a:rPr>
              <a:t>消费者分析</a:t>
            </a:r>
          </a:p>
        </p:txBody>
      </p:sp>
      <p:sp>
        <p:nvSpPr>
          <p:cNvPr id="1048623" name="页脚占位符 2"/>
          <p:cNvSpPr>
            <a:spLocks noGrp="1"/>
          </p:cNvSpPr>
          <p:nvPr>
            <p:ph type="ftr" sz="quarter" idx="11"/>
          </p:nvPr>
        </p:nvSpPr>
        <p:spPr/>
        <p:txBody>
          <a:bodyPr/>
          <a:p>
            <a:r>
              <a:rPr altLang="zh-CN" lang="en-US">
                <a:cs typeface="+mn-ea"/>
                <a:sym typeface="+mn-lt"/>
              </a:rPr>
              <a:t>ww</a:t>
            </a:r>
            <a:r>
              <a:rPr altLang="zh-CN" sz="100" lang="en-US">
                <a:cs typeface="+mn-ea"/>
                <a:sym typeface="+mn-lt"/>
              </a:rPr>
              <a:t> </a:t>
            </a:r>
            <a:r>
              <a:rPr altLang="zh-CN" lang="en-US">
                <a:cs typeface="+mn-ea"/>
                <a:sym typeface="+mn-lt"/>
              </a:rPr>
              <a:t>w.islide.cc</a:t>
            </a:r>
            <a:endParaRPr altLang="en-US" dirty="0" lang="zh-CN">
              <a:cs typeface="+mn-ea"/>
              <a:sym typeface="+mn-lt"/>
            </a:endParaRPr>
          </a:p>
        </p:txBody>
      </p:sp>
      <p:sp>
        <p:nvSpPr>
          <p:cNvPr id="1048624" name="灯片编号占位符 3"/>
          <p:cNvSpPr>
            <a:spLocks noGrp="1"/>
          </p:cNvSpPr>
          <p:nvPr>
            <p:ph type="sldNum" sz="quarter" idx="12"/>
          </p:nvPr>
        </p:nvSpPr>
        <p:spPr/>
        <p:txBody>
          <a:bodyPr/>
          <a:p>
            <a:fld id="{5DD3DB80-B894-403A-B48E-6FDC1A72010E}" type="slidenum">
              <a:rPr altLang="en-US" lang="zh-CN" smtClean="0">
                <a:cs typeface="+mn-ea"/>
                <a:sym typeface="+mn-lt"/>
              </a:rPr>
              <a:t>7</a:t>
            </a:fld>
            <a:endParaRPr altLang="en-US" lang="zh-CN">
              <a:cs typeface="+mn-ea"/>
              <a:sym typeface="+mn-lt"/>
            </a:endParaRPr>
          </a:p>
        </p:txBody>
      </p:sp>
      <p:sp>
        <p:nvSpPr>
          <p:cNvPr id="1048625" name="文本框 6"/>
          <p:cNvSpPr txBox="1"/>
          <p:nvPr/>
        </p:nvSpPr>
        <p:spPr>
          <a:xfrm>
            <a:off x="793101" y="1324947"/>
            <a:ext cx="8994711" cy="398780"/>
          </a:xfrm>
          <a:prstGeom prst="rect"/>
          <a:noFill/>
        </p:spPr>
        <p:txBody>
          <a:bodyPr rtlCol="0" wrap="square">
            <a:spAutoFit/>
          </a:bodyPr>
          <a:p>
            <a:r>
              <a:rPr altLang="en-US" b="1" dirty="0" sz="2000" lang="zh-CN">
                <a:solidFill>
                  <a:schemeClr val="accent1"/>
                </a:solidFill>
                <a:cs typeface="+mn-ea"/>
                <a:sym typeface="+mn-lt"/>
              </a:rPr>
              <a:t>主要分布在一线与新一线城市，南方地区分布较多</a:t>
            </a:r>
          </a:p>
        </p:txBody>
      </p:sp>
      <p:pic>
        <p:nvPicPr>
          <p:cNvPr id="2097157" name="图片 7"/>
          <p:cNvPicPr>
            <a:picLocks noChangeAspect="1"/>
          </p:cNvPicPr>
          <p:nvPr/>
        </p:nvPicPr>
        <p:blipFill>
          <a:blip xmlns:r="http://schemas.openxmlformats.org/officeDocument/2006/relationships" r:embed="rId1" cstate="email"/>
          <a:stretch>
            <a:fillRect/>
          </a:stretch>
        </p:blipFill>
        <p:spPr>
          <a:xfrm>
            <a:off x="2198344" y="2021304"/>
            <a:ext cx="7795312" cy="3823941"/>
          </a:xfrm>
          <a:prstGeom prst="rect"/>
        </p:spPr>
      </p:pic>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71" name=""/>
        <p:cNvGrpSpPr/>
        <p:nvPr/>
      </p:nvGrpSpPr>
      <p:grpSpPr>
        <a:xfrm>
          <a:off x="0" y="0"/>
          <a:ext cx="0" cy="0"/>
          <a:chOff x="0" y="0"/>
          <a:chExt cx="0" cy="0"/>
        </a:xfrm>
      </p:grpSpPr>
      <p:sp>
        <p:nvSpPr>
          <p:cNvPr id="1048626" name="标题 1"/>
          <p:cNvSpPr>
            <a:spLocks noGrp="1"/>
          </p:cNvSpPr>
          <p:nvPr>
            <p:ph type="title"/>
          </p:nvPr>
        </p:nvSpPr>
        <p:spPr/>
        <p:txBody>
          <a:bodyPr/>
          <a:p>
            <a:r>
              <a:rPr altLang="en-US" dirty="0" lang="zh-CN">
                <a:latin typeface="+mn-lt"/>
                <a:ea typeface="+mn-ea"/>
                <a:cs typeface="+mn-ea"/>
                <a:sym typeface="+mn-lt"/>
              </a:rPr>
              <a:t>消费者分析</a:t>
            </a:r>
          </a:p>
        </p:txBody>
      </p:sp>
      <p:sp>
        <p:nvSpPr>
          <p:cNvPr id="1048627" name="页脚占位符 2"/>
          <p:cNvSpPr>
            <a:spLocks noGrp="1"/>
          </p:cNvSpPr>
          <p:nvPr>
            <p:ph type="ftr" sz="quarter" idx="11"/>
          </p:nvPr>
        </p:nvSpPr>
        <p:spPr/>
        <p:txBody>
          <a:bodyPr/>
          <a:p>
            <a:r>
              <a:rPr altLang="zh-CN" lang="en-US">
                <a:cs typeface="+mn-ea"/>
                <a:sym typeface="+mn-lt"/>
              </a:rPr>
              <a:t>ww</a:t>
            </a:r>
            <a:r>
              <a:rPr altLang="zh-CN" sz="100" lang="en-US">
                <a:cs typeface="+mn-ea"/>
                <a:sym typeface="+mn-lt"/>
              </a:rPr>
              <a:t> </a:t>
            </a:r>
            <a:r>
              <a:rPr altLang="zh-CN" lang="en-US">
                <a:cs typeface="+mn-ea"/>
                <a:sym typeface="+mn-lt"/>
              </a:rPr>
              <a:t>w.islide.cc</a:t>
            </a:r>
            <a:endParaRPr altLang="en-US" dirty="0" lang="zh-CN">
              <a:cs typeface="+mn-ea"/>
              <a:sym typeface="+mn-lt"/>
            </a:endParaRPr>
          </a:p>
        </p:txBody>
      </p:sp>
      <p:sp>
        <p:nvSpPr>
          <p:cNvPr id="1048628" name="灯片编号占位符 3"/>
          <p:cNvSpPr>
            <a:spLocks noGrp="1"/>
          </p:cNvSpPr>
          <p:nvPr>
            <p:ph type="sldNum" sz="quarter" idx="12"/>
          </p:nvPr>
        </p:nvSpPr>
        <p:spPr/>
        <p:txBody>
          <a:bodyPr/>
          <a:p>
            <a:fld id="{5DD3DB80-B894-403A-B48E-6FDC1A72010E}" type="slidenum">
              <a:rPr altLang="en-US" lang="zh-CN" smtClean="0">
                <a:cs typeface="+mn-ea"/>
                <a:sym typeface="+mn-lt"/>
              </a:rPr>
              <a:t>8</a:t>
            </a:fld>
            <a:endParaRPr altLang="en-US" lang="zh-CN">
              <a:cs typeface="+mn-ea"/>
              <a:sym typeface="+mn-lt"/>
            </a:endParaRPr>
          </a:p>
        </p:txBody>
      </p:sp>
      <p:sp>
        <p:nvSpPr>
          <p:cNvPr id="1048629" name="文本框 6"/>
          <p:cNvSpPr txBox="1"/>
          <p:nvPr/>
        </p:nvSpPr>
        <p:spPr>
          <a:xfrm>
            <a:off x="793101" y="1324947"/>
            <a:ext cx="11122091" cy="400110"/>
          </a:xfrm>
          <a:prstGeom prst="rect"/>
          <a:noFill/>
        </p:spPr>
        <p:txBody>
          <a:bodyPr rtlCol="0" wrap="square">
            <a:spAutoFit/>
          </a:bodyPr>
          <a:p>
            <a:r>
              <a:rPr altLang="en-US" b="1" dirty="0" sz="2000" lang="zh-CN">
                <a:solidFill>
                  <a:schemeClr val="accent1"/>
                </a:solidFill>
                <a:cs typeface="+mn-ea"/>
                <a:sym typeface="+mn-lt"/>
              </a:rPr>
              <a:t>目标用户对健康食品的诉求逐渐加强，个性、时尚、高颜值包装的产品更容易吸引他们的购买欲望。</a:t>
            </a:r>
          </a:p>
        </p:txBody>
      </p:sp>
      <p:pic>
        <p:nvPicPr>
          <p:cNvPr id="2097158" name="图片 5"/>
          <p:cNvPicPr>
            <a:picLocks noChangeAspect="1"/>
          </p:cNvPicPr>
          <p:nvPr/>
        </p:nvPicPr>
        <p:blipFill>
          <a:blip xmlns:r="http://schemas.openxmlformats.org/officeDocument/2006/relationships" r:embed="rId1"/>
          <a:stretch>
            <a:fillRect/>
          </a:stretch>
        </p:blipFill>
        <p:spPr>
          <a:xfrm>
            <a:off x="1266381" y="2023341"/>
            <a:ext cx="9610708" cy="3593688"/>
          </a:xfrm>
          <a:prstGeom prst="rect"/>
        </p:spPr>
      </p:pic>
    </p:spTree>
    <p:custDataLst>
      <p:tags r:id="rId2"/>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72" name=""/>
        <p:cNvGrpSpPr/>
        <p:nvPr/>
      </p:nvGrpSpPr>
      <p:grpSpPr>
        <a:xfrm>
          <a:off x="0" y="0"/>
          <a:ext cx="0" cy="0"/>
          <a:chOff x="0" y="0"/>
          <a:chExt cx="0" cy="0"/>
        </a:xfrm>
      </p:grpSpPr>
      <p:sp>
        <p:nvSpPr>
          <p:cNvPr id="1048630" name="标题 1"/>
          <p:cNvSpPr>
            <a:spLocks noGrp="1"/>
          </p:cNvSpPr>
          <p:nvPr>
            <p:ph type="title"/>
          </p:nvPr>
        </p:nvSpPr>
        <p:spPr/>
        <p:txBody>
          <a:bodyPr/>
          <a:p>
            <a:r>
              <a:rPr altLang="en-US" dirty="0" lang="zh-CN">
                <a:latin typeface="+mn-lt"/>
                <a:ea typeface="+mn-ea"/>
                <a:cs typeface="+mn-ea"/>
                <a:sym typeface="+mn-lt"/>
              </a:rPr>
              <a:t>总结</a:t>
            </a:r>
          </a:p>
        </p:txBody>
      </p:sp>
      <p:sp>
        <p:nvSpPr>
          <p:cNvPr id="1048631" name="页脚占位符 2"/>
          <p:cNvSpPr>
            <a:spLocks noGrp="1"/>
          </p:cNvSpPr>
          <p:nvPr>
            <p:ph type="ftr" sz="quarter" idx="11"/>
          </p:nvPr>
        </p:nvSpPr>
        <p:spPr/>
        <p:txBody>
          <a:bodyPr/>
          <a:p>
            <a:r>
              <a:rPr altLang="zh-CN" lang="en-US">
                <a:cs typeface="+mn-ea"/>
                <a:sym typeface="+mn-lt"/>
              </a:rPr>
              <a:t>www.islide.cc</a:t>
            </a:r>
            <a:endParaRPr altLang="en-US" dirty="0" lang="zh-CN">
              <a:cs typeface="+mn-ea"/>
              <a:sym typeface="+mn-lt"/>
            </a:endParaRPr>
          </a:p>
        </p:txBody>
      </p:sp>
      <p:sp>
        <p:nvSpPr>
          <p:cNvPr id="1048632" name="灯片编号占位符 3"/>
          <p:cNvSpPr>
            <a:spLocks noGrp="1"/>
          </p:cNvSpPr>
          <p:nvPr>
            <p:ph type="sldNum" sz="quarter" idx="12"/>
          </p:nvPr>
        </p:nvSpPr>
        <p:spPr/>
        <p:txBody>
          <a:bodyPr/>
          <a:p>
            <a:fld id="{5DD3DB80-B894-403A-B48E-6FDC1A72010E}" type="slidenum">
              <a:rPr altLang="en-US" lang="zh-CN" smtClean="0">
                <a:cs typeface="+mn-ea"/>
                <a:sym typeface="+mn-lt"/>
              </a:rPr>
              <a:t>9</a:t>
            </a:fld>
            <a:endParaRPr altLang="en-US" lang="zh-CN">
              <a:cs typeface="+mn-ea"/>
              <a:sym typeface="+mn-lt"/>
            </a:endParaRPr>
          </a:p>
        </p:txBody>
      </p:sp>
      <p:sp>
        <p:nvSpPr>
          <p:cNvPr id="1048633" name="文本框 4"/>
          <p:cNvSpPr txBox="1"/>
          <p:nvPr/>
        </p:nvSpPr>
        <p:spPr>
          <a:xfrm>
            <a:off x="1010021" y="1687830"/>
            <a:ext cx="10170368" cy="3893502"/>
          </a:xfrm>
          <a:prstGeom prst="rect"/>
          <a:noFill/>
        </p:spPr>
        <p:txBody>
          <a:bodyPr rtlCol="0" wrap="square">
            <a:spAutoFit/>
          </a:bodyPr>
          <a:p>
            <a:pPr>
              <a:lnSpc>
                <a:spcPct val="150000"/>
              </a:lnSpc>
            </a:pPr>
            <a:r>
              <a:rPr altLang="zh-CN" dirty="0" sz="2800" lang="en-US">
                <a:solidFill>
                  <a:schemeClr val="accent2"/>
                </a:solidFill>
                <a:cs typeface="+mn-ea"/>
                <a:sym typeface="+mn-lt"/>
              </a:rPr>
              <a:t>1.</a:t>
            </a:r>
            <a:r>
              <a:rPr altLang="en-US" dirty="0" sz="2800" lang="zh-CN">
                <a:solidFill>
                  <a:schemeClr val="accent2"/>
                </a:solidFill>
                <a:cs typeface="+mn-ea"/>
                <a:sym typeface="+mn-lt"/>
              </a:rPr>
              <a:t>市场规模属于成熟阶段，潜力还未完全释放，由粗放型经营进入品牌竞争格局。</a:t>
            </a:r>
            <a:endParaRPr altLang="zh-CN" dirty="0" sz="2800" lang="en-US">
              <a:solidFill>
                <a:schemeClr val="accent2"/>
              </a:solidFill>
              <a:cs typeface="+mn-ea"/>
              <a:sym typeface="+mn-lt"/>
            </a:endParaRPr>
          </a:p>
          <a:p>
            <a:pPr>
              <a:lnSpc>
                <a:spcPct val="150000"/>
              </a:lnSpc>
            </a:pPr>
            <a:r>
              <a:rPr altLang="zh-CN" dirty="0" sz="2800" lang="en-US">
                <a:solidFill>
                  <a:schemeClr val="accent2"/>
                </a:solidFill>
                <a:cs typeface="+mn-ea"/>
                <a:sym typeface="+mn-lt"/>
              </a:rPr>
              <a:t>2.</a:t>
            </a:r>
            <a:r>
              <a:rPr altLang="en-US" dirty="0" sz="2800" lang="zh-CN">
                <a:solidFill>
                  <a:schemeClr val="accent2"/>
                </a:solidFill>
                <a:cs typeface="+mn-ea"/>
                <a:sym typeface="+mn-lt"/>
              </a:rPr>
              <a:t>品牌连锁</a:t>
            </a:r>
            <a:r>
              <a:rPr altLang="zh-CN" dirty="0" sz="2800" lang="en-US">
                <a:solidFill>
                  <a:schemeClr val="accent2"/>
                </a:solidFill>
                <a:cs typeface="+mn-ea"/>
                <a:sym typeface="+mn-lt"/>
              </a:rPr>
              <a:t>+</a:t>
            </a:r>
            <a:r>
              <a:rPr altLang="en-US" dirty="0" sz="2800" lang="zh-CN">
                <a:solidFill>
                  <a:schemeClr val="accent2"/>
                </a:solidFill>
                <a:cs typeface="+mn-ea"/>
                <a:sym typeface="+mn-lt"/>
              </a:rPr>
              <a:t>超市卖场能带来优秀的场景体验，线上零售能为品牌带来强大的流量。</a:t>
            </a:r>
            <a:endParaRPr altLang="zh-CN" dirty="0" sz="2800" lang="en-US">
              <a:solidFill>
                <a:schemeClr val="accent2"/>
              </a:solidFill>
              <a:cs typeface="+mn-ea"/>
              <a:sym typeface="+mn-lt"/>
            </a:endParaRPr>
          </a:p>
          <a:p>
            <a:pPr>
              <a:lnSpc>
                <a:spcPct val="150000"/>
              </a:lnSpc>
            </a:pPr>
            <a:r>
              <a:rPr altLang="zh-CN" dirty="0" sz="2800" lang="en-US">
                <a:solidFill>
                  <a:schemeClr val="accent2"/>
                </a:solidFill>
                <a:cs typeface="+mn-ea"/>
                <a:sym typeface="+mn-lt"/>
              </a:rPr>
              <a:t>3.</a:t>
            </a:r>
            <a:r>
              <a:rPr altLang="en-US" dirty="0" sz="2800" lang="zh-CN">
                <a:solidFill>
                  <a:schemeClr val="accent2"/>
                </a:solidFill>
                <a:cs typeface="+mn-ea"/>
                <a:sym typeface="+mn-lt"/>
              </a:rPr>
              <a:t>目标用户以</a:t>
            </a:r>
            <a:r>
              <a:rPr altLang="zh-CN" dirty="0" sz="2800" lang="en-US">
                <a:solidFill>
                  <a:schemeClr val="accent2"/>
                </a:solidFill>
                <a:cs typeface="+mn-ea"/>
                <a:sym typeface="+mn-lt"/>
              </a:rPr>
              <a:t>95</a:t>
            </a:r>
            <a:r>
              <a:rPr altLang="en-US" dirty="0" sz="2800" lang="zh-CN">
                <a:solidFill>
                  <a:schemeClr val="accent2"/>
                </a:solidFill>
                <a:cs typeface="+mn-ea"/>
                <a:sym typeface="+mn-lt"/>
              </a:rPr>
              <a:t>后年轻女性为主，喜欢新鲜事物，愿意对时尚高颜值产品买单。</a:t>
            </a:r>
          </a:p>
        </p:txBody>
      </p:sp>
    </p:spTree>
  </p:cSld>
  <p:clrMapOvr>
    <a:masterClrMapping/>
  </p:clrMapOvr>
</p:sld>
</file>

<file path=ppt/tags/tag1.xml><?xml version="1.0" encoding="utf-8"?>
<p:tagLst xmlns:p="http://schemas.openxmlformats.org/presentationml/2006/main">
  <p:tag name="ISLIDE.DIAGRAM" val="2b751056-6b97-492c-b763-340acee7e99d"/>
</p:tagLst>
</file>

<file path=ppt/tags/tag10.xml><?xml version="1.0" encoding="utf-8"?>
<p:tagLst xmlns:p="http://schemas.openxmlformats.org/presentationml/2006/main">
  <p:tag name="ISLIDE.PICTURE" val="#232485;"/>
</p:tagLst>
</file>

<file path=ppt/tags/tag11.xml><?xml version="1.0" encoding="utf-8"?>
<p:tagLst xmlns:p="http://schemas.openxmlformats.org/presentationml/2006/main">
  <p:tag name="ISLIDE.PICTURE" val="#232485;"/>
</p:tagLst>
</file>

<file path=ppt/tags/tag12.xml><?xml version="1.0" encoding="utf-8"?>
<p:tagLst xmlns:p="http://schemas.openxmlformats.org/presentationml/2006/main">
  <p:tag name="ISLIDE.PICTURE" val="#232485;"/>
</p:tagLst>
</file>

<file path=ppt/tags/tag13.xml><?xml version="1.0" encoding="utf-8"?>
<p:tagLst xmlns:p="http://schemas.openxmlformats.org/presentationml/2006/main">
  <p:tag name="ISLIDE.PICTURE" val="#232485;"/>
</p:tagLst>
</file>

<file path=ppt/tags/tag14.xml><?xml version="1.0" encoding="utf-8"?>
<p:tagLst xmlns:p="http://schemas.openxmlformats.org/presentationml/2006/main">
  <p:tag name="ISLIDE.PICTURE" val="#232485;"/>
  <p:tag name="ISLIDE.ICON" val="#78383;#73881;#176583;#143171;#111006;#101505;"/>
</p:tagLst>
</file>

<file path=ppt/tags/tag15.xml><?xml version="1.0" encoding="utf-8"?>
<p:tagLst xmlns:p="http://schemas.openxmlformats.org/presentationml/2006/main">
  <p:tag name="ISLIDE.PICTURE" val="#232485;"/>
  <p:tag name="ISLIDE.ICON" val="#78383;#73881;#176583;#143171;#111006;#101505;"/>
</p:tagLst>
</file>

<file path=ppt/tags/tag16.xml><?xml version="1.0" encoding="utf-8"?>
<p:tagLst xmlns:p="http://schemas.openxmlformats.org/presentationml/2006/main">
  <p:tag name="ISLIDE.THEME" val="https://www.islide.cc;"/>
</p:tagLst>
</file>

<file path=ppt/tags/tag17.xml><?xml version="1.0" encoding="utf-8"?>
<p:tagLst xmlns:p="http://schemas.openxmlformats.org/presentationml/2006/main">
  <p:tag name="ISLIDE.PICTURE" val="#232485;"/>
  <p:tag name="ISLIDE.ICON" val="#78383;#73881;#176583;#143171;#111006;#101505;"/>
</p:tagLst>
</file>

<file path=ppt/tags/tag18.xml><?xml version="1.0" encoding="utf-8"?>
<p:tagLst xmlns:p="http://schemas.openxmlformats.org/presentationml/2006/main">
  <p:tag name="ISLIDE.PICTURE" val="#232485;"/>
  <p:tag name="ISLIDE.ICON" val="#78383;#73881;#176583;#143171;#111006;#101505;"/>
</p:tagLst>
</file>

<file path=ppt/tags/tag19.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ID" val="diagram20198943_3*l_h_i*1_1_2"/>
  <p:tag name="KSO_WM_TEMPLATE_CATEGORY" val="diagram"/>
  <p:tag name="KSO_WM_TEMPLATE_INDEX" val="20198943"/>
  <p:tag name="KSO_WM_UNIT_LAYERLEVEL" val="1_1_1"/>
  <p:tag name="KSO_WM_TAG_VERSION" val="1.0"/>
  <p:tag name="KSO_WM_BEAUTIFY_FLAG" val="#wm#"/>
  <p:tag name="KSO_WM_UNIT_TYPE" val="l_h_i"/>
  <p:tag name="KSO_WM_UNIT_INDEX" val="1_1_2"/>
  <p:tag name="KSO_WM_UNIT_LINE_FORE_SCHEMECOLOR_INDEX" val="6"/>
  <p:tag name="KSO_WM_UNIT_LINE_FILL_TYPE" val="2"/>
  <p:tag name="KSO_WM_UNIT_USESOURCEFORMAT_APPLY" val="1"/>
</p:tagLst>
</file>

<file path=ppt/tags/tag2.xml><?xml version="1.0" encoding="utf-8"?>
<p:tagLst xmlns:p="http://schemas.openxmlformats.org/presentationml/2006/main">
  <p:tag name="ISLIDE.THEME" val="https://www.islide.cc;"/>
</p:tagLst>
</file>

<file path=ppt/tags/tag20.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ID" val="diagram20198943_3*l_h_i*1_1_1"/>
  <p:tag name="KSO_WM_TEMPLATE_CATEGORY" val="diagram"/>
  <p:tag name="KSO_WM_TEMPLATE_INDEX" val="20198943"/>
  <p:tag name="KSO_WM_UNIT_LAYERLEVEL" val="1_1_1"/>
  <p:tag name="KSO_WM_TAG_VERSION" val="1.0"/>
  <p:tag name="KSO_WM_BEAUTIFY_FLAG" val="#wm#"/>
  <p:tag name="KSO_WM_UNIT_TYPE" val="l_h_i"/>
  <p:tag name="KSO_WM_UNIT_INDEX" val="1_1_1"/>
  <p:tag name="KSO_WM_UNIT_FILL_FORE_SCHEMECOLOR_INDEX" val="6"/>
  <p:tag name="KSO_WM_UNIT_FILL_TYPE" val="1"/>
  <p:tag name="KSO_WM_UNIT_USESOURCEFORMAT_APPLY" val="1"/>
</p:tagLst>
</file>

<file path=ppt/tags/tag21.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ID" val="diagram20198943_3*l_h_i*1_1_3"/>
  <p:tag name="KSO_WM_TEMPLATE_CATEGORY" val="diagram"/>
  <p:tag name="KSO_WM_TEMPLATE_INDEX" val="20198943"/>
  <p:tag name="KSO_WM_UNIT_LAYERLEVEL" val="1_1_1"/>
  <p:tag name="KSO_WM_TAG_VERSION" val="1.0"/>
  <p:tag name="KSO_WM_BEAUTIFY_FLAG" val="#wm#"/>
  <p:tag name="KSO_WM_UNIT_TYPE" val="l_h_i"/>
  <p:tag name="KSO_WM_UNIT_INDEX" val="1_1_3"/>
  <p:tag name="KSO_WM_UNIT_FILL_FORE_SCHEMECOLOR_INDEX" val="14"/>
  <p:tag name="KSO_WM_UNIT_FILL_TYPE" val="1"/>
  <p:tag name="KSO_WM_UNIT_USESOURCEFORMAT_APPLY" val="1"/>
</p:tagLst>
</file>

<file path=ppt/tags/tag22.xml><?xml version="1.0" encoding="utf-8"?>
<p:tagLst xmlns:p="http://schemas.openxmlformats.org/presentationml/2006/main">
  <p:tag name="KSO_WM_UNIT_DIAGRAM_MODELTYPE" val="stripeEnum"/>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ID" val="diagram20198943_3*l_h_a*1_1_1"/>
  <p:tag name="KSO_WM_TEMPLATE_CATEGORY" val="diagram"/>
  <p:tag name="KSO_WM_TEMPLATE_INDEX" val="20198943"/>
  <p:tag name="KSO_WM_UNIT_LAYERLEVEL" val="1_1_1"/>
  <p:tag name="KSO_WM_TAG_VERSION" val="1.0"/>
  <p:tag name="KSO_WM_BEAUTIFY_FLAG" val="#wm#"/>
  <p:tag name="KSO_WM_UNIT_TYPE" val="l_h_a"/>
  <p:tag name="KSO_WM_UNIT_INDEX" val="1_1_1"/>
  <p:tag name="KSO_WM_UNIT_PRESET_TEXT" val="添加标题"/>
  <p:tag name="KSO_WM_UNIT_VALUE" val="7"/>
  <p:tag name="KSO_WM_UNIT_TEXT_FILL_FORE_SCHEMECOLOR_INDEX" val="6"/>
  <p:tag name="KSO_WM_UNIT_TEXT_FILL_TYPE" val="1"/>
  <p:tag name="KSO_WM_UNIT_USESOURCEFORMAT_APPLY" val="1"/>
</p:tagLst>
</file>

<file path=ppt/tags/tag23.xml><?xml version="1.0" encoding="utf-8"?>
<p:tagLst xmlns:p="http://schemas.openxmlformats.org/presentationml/2006/main">
  <p:tag name="KSO_WM_UNIT_DIAGRAM_MODELTYPE" val="stripeEnum"/>
  <p:tag name="KSO_WM_UNIT_NOCLEAR" val="0"/>
  <p:tag name="KSO_WM_UNIT_HIGHLIGHT" val="0"/>
  <p:tag name="KSO_WM_UNIT_COMPATIBLE" val="0"/>
  <p:tag name="KSO_WM_UNIT_DIAGRAM_ISNUMVISUAL" val="0"/>
  <p:tag name="KSO_WM_UNIT_DIAGRAM_ISREFERUNIT" val="0"/>
  <p:tag name="KSO_WM_DIAGRAM_GROUP_CODE" val="l1-1"/>
  <p:tag name="KSO_WM_UNIT_ID" val="diagram20198943_3*l_h_f*1_1_1"/>
  <p:tag name="KSO_WM_TEMPLATE_CATEGORY" val="diagram"/>
  <p:tag name="KSO_WM_TEMPLATE_INDEX" val="20198943"/>
  <p:tag name="KSO_WM_UNIT_LAYERLEVEL" val="1_1_1"/>
  <p:tag name="KSO_WM_TAG_VERSION" val="1.0"/>
  <p:tag name="KSO_WM_BEAUTIFY_FLAG" val="#wm#"/>
  <p:tag name="KSO_WM_UNIT_TYPE" val="l_h_f"/>
  <p:tag name="KSO_WM_UNIT_INDEX" val="1_1_1"/>
  <p:tag name="KSO_WM_UNIT_PRESET_TEXT" val="单击此处添加文本"/>
  <p:tag name="KSO_WM_UNIT_VALUE" val="33"/>
  <p:tag name="KSO_WM_UNIT_TEXT_FILL_FORE_SCHEMECOLOR_INDEX" val="13"/>
  <p:tag name="KSO_WM_UNIT_TEXT_FILL_TYPE" val="1"/>
  <p:tag name="KSO_WM_UNIT_USESOURCEFORMAT_APPLY" val="1"/>
</p:tagLst>
</file>

<file path=ppt/tags/tag24.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ID" val="diagram20198943_3*l_h_i*1_2_1"/>
  <p:tag name="KSO_WM_TEMPLATE_CATEGORY" val="diagram"/>
  <p:tag name="KSO_WM_TEMPLATE_INDEX" val="20198943"/>
  <p:tag name="KSO_WM_UNIT_LAYERLEVEL" val="1_1_1"/>
  <p:tag name="KSO_WM_TAG_VERSION" val="1.0"/>
  <p:tag name="KSO_WM_BEAUTIFY_FLAG" val="#wm#"/>
  <p:tag name="KSO_WM_UNIT_TYPE" val="l_h_i"/>
  <p:tag name="KSO_WM_UNIT_INDEX" val="1_2_1"/>
  <p:tag name="KSO_WM_UNIT_LINE_FORE_SCHEMECOLOR_INDEX" val="7"/>
  <p:tag name="KSO_WM_UNIT_LINE_FILL_TYPE" val="2"/>
  <p:tag name="KSO_WM_UNIT_USESOURCEFORMAT_APPLY" val="1"/>
</p:tagLst>
</file>

<file path=ppt/tags/tag25.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ID" val="diagram20198943_3*l_h_i*1_2_2"/>
  <p:tag name="KSO_WM_TEMPLATE_CATEGORY" val="diagram"/>
  <p:tag name="KSO_WM_TEMPLATE_INDEX" val="20198943"/>
  <p:tag name="KSO_WM_UNIT_LAYERLEVEL" val="1_1_1"/>
  <p:tag name="KSO_WM_TAG_VERSION" val="1.0"/>
  <p:tag name="KSO_WM_BEAUTIFY_FLAG" val="#wm#"/>
  <p:tag name="KSO_WM_UNIT_TYPE" val="l_h_i"/>
  <p:tag name="KSO_WM_UNIT_INDEX" val="1_2_2"/>
  <p:tag name="KSO_WM_UNIT_FILL_FORE_SCHEMECOLOR_INDEX" val="7"/>
  <p:tag name="KSO_WM_UNIT_FILL_TYPE" val="1"/>
  <p:tag name="KSO_WM_UNIT_USESOURCEFORMAT_APPLY" val="1"/>
</p:tagLst>
</file>

<file path=ppt/tags/tag26.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ID" val="diagram20198943_3*l_h_i*1_2_3"/>
  <p:tag name="KSO_WM_TEMPLATE_CATEGORY" val="diagram"/>
  <p:tag name="KSO_WM_TEMPLATE_INDEX" val="20198943"/>
  <p:tag name="KSO_WM_UNIT_LAYERLEVEL" val="1_1_1"/>
  <p:tag name="KSO_WM_TAG_VERSION" val="1.0"/>
  <p:tag name="KSO_WM_BEAUTIFY_FLAG" val="#wm#"/>
  <p:tag name="KSO_WM_UNIT_TYPE" val="l_h_i"/>
  <p:tag name="KSO_WM_UNIT_INDEX" val="1_2_3"/>
  <p:tag name="KSO_WM_UNIT_FILL_FORE_SCHEMECOLOR_INDEX" val="14"/>
  <p:tag name="KSO_WM_UNIT_FILL_TYPE" val="1"/>
  <p:tag name="KSO_WM_UNIT_USESOURCEFORMAT_APPLY" val="1"/>
</p:tagLst>
</file>

<file path=ppt/tags/tag27.xml><?xml version="1.0" encoding="utf-8"?>
<p:tagLst xmlns:p="http://schemas.openxmlformats.org/presentationml/2006/main">
  <p:tag name="KSO_WM_UNIT_DIAGRAM_MODELTYPE" val="stripeEnum"/>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ID" val="diagram20198943_3*l_h_a*1_2_1"/>
  <p:tag name="KSO_WM_TEMPLATE_CATEGORY" val="diagram"/>
  <p:tag name="KSO_WM_TEMPLATE_INDEX" val="20198943"/>
  <p:tag name="KSO_WM_UNIT_LAYERLEVEL" val="1_1_1"/>
  <p:tag name="KSO_WM_TAG_VERSION" val="1.0"/>
  <p:tag name="KSO_WM_BEAUTIFY_FLAG" val="#wm#"/>
  <p:tag name="KSO_WM_UNIT_TYPE" val="l_h_a"/>
  <p:tag name="KSO_WM_UNIT_INDEX" val="1_2_1"/>
  <p:tag name="KSO_WM_UNIT_PRESET_TEXT" val="添加标题"/>
  <p:tag name="KSO_WM_UNIT_VALUE" val="7"/>
  <p:tag name="KSO_WM_UNIT_TEXT_FILL_FORE_SCHEMECOLOR_INDEX" val="7"/>
  <p:tag name="KSO_WM_UNIT_TEXT_FILL_TYPE" val="1"/>
  <p:tag name="KSO_WM_UNIT_USESOURCEFORMAT_APPLY" val="1"/>
</p:tagLst>
</file>

<file path=ppt/tags/tag28.xml><?xml version="1.0" encoding="utf-8"?>
<p:tagLst xmlns:p="http://schemas.openxmlformats.org/presentationml/2006/main">
  <p:tag name="KSO_WM_UNIT_DIAGRAM_MODELTYPE" val="stripeEnum"/>
  <p:tag name="KSO_WM_UNIT_NOCLEAR" val="0"/>
  <p:tag name="KSO_WM_UNIT_HIGHLIGHT" val="0"/>
  <p:tag name="KSO_WM_UNIT_COMPATIBLE" val="0"/>
  <p:tag name="KSO_WM_UNIT_DIAGRAM_ISNUMVISUAL" val="0"/>
  <p:tag name="KSO_WM_UNIT_DIAGRAM_ISREFERUNIT" val="0"/>
  <p:tag name="KSO_WM_DIAGRAM_GROUP_CODE" val="l1-1"/>
  <p:tag name="KSO_WM_UNIT_ID" val="diagram20198943_3*l_h_f*1_2_1"/>
  <p:tag name="KSO_WM_TEMPLATE_CATEGORY" val="diagram"/>
  <p:tag name="KSO_WM_TEMPLATE_INDEX" val="20198943"/>
  <p:tag name="KSO_WM_UNIT_LAYERLEVEL" val="1_1_1"/>
  <p:tag name="KSO_WM_TAG_VERSION" val="1.0"/>
  <p:tag name="KSO_WM_BEAUTIFY_FLAG" val="#wm#"/>
  <p:tag name="KSO_WM_UNIT_TYPE" val="l_h_f"/>
  <p:tag name="KSO_WM_UNIT_INDEX" val="1_2_1"/>
  <p:tag name="KSO_WM_UNIT_PRESET_TEXT" val="单击此处添加文本"/>
  <p:tag name="KSO_WM_UNIT_VALUE" val="33"/>
  <p:tag name="KSO_WM_UNIT_TEXT_FILL_FORE_SCHEMECOLOR_INDEX" val="13"/>
  <p:tag name="KSO_WM_UNIT_TEXT_FILL_TYPE" val="1"/>
  <p:tag name="KSO_WM_UNIT_USESOURCEFORMAT_APPLY" val="1"/>
</p:tagLst>
</file>

<file path=ppt/tags/tag29.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ID" val="diagram20198943_3*l_h_i*1_3_1"/>
  <p:tag name="KSO_WM_TEMPLATE_CATEGORY" val="diagram"/>
  <p:tag name="KSO_WM_TEMPLATE_INDEX" val="20198943"/>
  <p:tag name="KSO_WM_UNIT_LAYERLEVEL" val="1_1_1"/>
  <p:tag name="KSO_WM_TAG_VERSION" val="1.0"/>
  <p:tag name="KSO_WM_BEAUTIFY_FLAG" val="#wm#"/>
  <p:tag name="KSO_WM_UNIT_TYPE" val="l_h_i"/>
  <p:tag name="KSO_WM_UNIT_INDEX" val="1_3_1"/>
  <p:tag name="KSO_WM_UNIT_LINE_FORE_SCHEMECOLOR_INDEX" val="9"/>
  <p:tag name="KSO_WM_UNIT_LINE_FILL_TYPE" val="2"/>
  <p:tag name="KSO_WM_UNIT_USESOURCEFORMAT_APPLY" val="1"/>
</p:tagLst>
</file>

<file path=ppt/tags/tag3.xml><?xml version="1.0" encoding="utf-8"?>
<p:tagLst xmlns:p="http://schemas.openxmlformats.org/presentationml/2006/main">
  <p:tag name="ISLIDE.THEME" val="https://www.islide.cc;"/>
</p:tagLst>
</file>

<file path=ppt/tags/tag30.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ID" val="diagram20198943_3*l_h_i*1_3_2"/>
  <p:tag name="KSO_WM_TEMPLATE_CATEGORY" val="diagram"/>
  <p:tag name="KSO_WM_TEMPLATE_INDEX" val="20198943"/>
  <p:tag name="KSO_WM_UNIT_LAYERLEVEL" val="1_1_1"/>
  <p:tag name="KSO_WM_TAG_VERSION" val="1.0"/>
  <p:tag name="KSO_WM_BEAUTIFY_FLAG" val="#wm#"/>
  <p:tag name="KSO_WM_UNIT_TYPE" val="l_h_i"/>
  <p:tag name="KSO_WM_UNIT_INDEX" val="1_3_2"/>
  <p:tag name="KSO_WM_UNIT_FILL_FORE_SCHEMECOLOR_INDEX" val="9"/>
  <p:tag name="KSO_WM_UNIT_FILL_TYPE" val="1"/>
  <p:tag name="KSO_WM_UNIT_USESOURCEFORMAT_APPLY" val="1"/>
</p:tagLst>
</file>

<file path=ppt/tags/tag31.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ID" val="diagram20198943_3*l_h_i*1_3_3"/>
  <p:tag name="KSO_WM_TEMPLATE_CATEGORY" val="diagram"/>
  <p:tag name="KSO_WM_TEMPLATE_INDEX" val="20198943"/>
  <p:tag name="KSO_WM_UNIT_LAYERLEVEL" val="1_1_1"/>
  <p:tag name="KSO_WM_TAG_VERSION" val="1.0"/>
  <p:tag name="KSO_WM_BEAUTIFY_FLAG" val="#wm#"/>
  <p:tag name="KSO_WM_UNIT_TYPE" val="l_h_i"/>
  <p:tag name="KSO_WM_UNIT_INDEX" val="1_3_3"/>
  <p:tag name="KSO_WM_UNIT_FILL_FORE_SCHEMECOLOR_INDEX" val="14"/>
  <p:tag name="KSO_WM_UNIT_FILL_TYPE" val="1"/>
  <p:tag name="KSO_WM_UNIT_USESOURCEFORMAT_APPLY" val="1"/>
</p:tagLst>
</file>

<file path=ppt/tags/tag32.xml><?xml version="1.0" encoding="utf-8"?>
<p:tagLst xmlns:p="http://schemas.openxmlformats.org/presentationml/2006/main">
  <p:tag name="KSO_WM_UNIT_DIAGRAM_MODELTYPE" val="stripeEnum"/>
  <p:tag name="KSO_WM_UNIT_ISCONTENTSTITLE" val="0"/>
  <p:tag name="KSO_WM_UNIT_NOCLEAR" val="0"/>
  <p:tag name="KSO_WM_UNIT_HIGHLIGHT" val="0"/>
  <p:tag name="KSO_WM_UNIT_COMPATIBLE" val="0"/>
  <p:tag name="KSO_WM_UNIT_DIAGRAM_ISNUMVISUAL" val="0"/>
  <p:tag name="KSO_WM_UNIT_DIAGRAM_ISREFERUNIT" val="0"/>
  <p:tag name="KSO_WM_DIAGRAM_GROUP_CODE" val="l1-1"/>
  <p:tag name="KSO_WM_UNIT_ID" val="diagram20198943_3*l_h_a*1_3_1"/>
  <p:tag name="KSO_WM_TEMPLATE_CATEGORY" val="diagram"/>
  <p:tag name="KSO_WM_TEMPLATE_INDEX" val="20198943"/>
  <p:tag name="KSO_WM_UNIT_LAYERLEVEL" val="1_1_1"/>
  <p:tag name="KSO_WM_TAG_VERSION" val="1.0"/>
  <p:tag name="KSO_WM_BEAUTIFY_FLAG" val="#wm#"/>
  <p:tag name="KSO_WM_UNIT_TYPE" val="l_h_a"/>
  <p:tag name="KSO_WM_UNIT_INDEX" val="1_3_1"/>
  <p:tag name="KSO_WM_UNIT_PRESET_TEXT" val="添加标题"/>
  <p:tag name="KSO_WM_UNIT_VALUE" val="7"/>
  <p:tag name="KSO_WM_UNIT_TEXT_FILL_FORE_SCHEMECOLOR_INDEX" val="9"/>
  <p:tag name="KSO_WM_UNIT_TEXT_FILL_TYPE" val="1"/>
  <p:tag name="KSO_WM_UNIT_USESOURCEFORMAT_APPLY" val="1"/>
</p:tagLst>
</file>

<file path=ppt/tags/tag33.xml><?xml version="1.0" encoding="utf-8"?>
<p:tagLst xmlns:p="http://schemas.openxmlformats.org/presentationml/2006/main">
  <p:tag name="KSO_WM_UNIT_DIAGRAM_MODELTYPE" val="stripeEnum"/>
  <p:tag name="KSO_WM_UNIT_NOCLEAR" val="0"/>
  <p:tag name="KSO_WM_UNIT_HIGHLIGHT" val="0"/>
  <p:tag name="KSO_WM_UNIT_COMPATIBLE" val="0"/>
  <p:tag name="KSO_WM_UNIT_DIAGRAM_ISNUMVISUAL" val="0"/>
  <p:tag name="KSO_WM_UNIT_DIAGRAM_ISREFERUNIT" val="0"/>
  <p:tag name="KSO_WM_DIAGRAM_GROUP_CODE" val="l1-1"/>
  <p:tag name="KSO_WM_UNIT_ID" val="diagram20198943_3*l_h_f*1_3_1"/>
  <p:tag name="KSO_WM_TEMPLATE_CATEGORY" val="diagram"/>
  <p:tag name="KSO_WM_TEMPLATE_INDEX" val="20198943"/>
  <p:tag name="KSO_WM_UNIT_LAYERLEVEL" val="1_1_1"/>
  <p:tag name="KSO_WM_TAG_VERSION" val="1.0"/>
  <p:tag name="KSO_WM_BEAUTIFY_FLAG" val="#wm#"/>
  <p:tag name="KSO_WM_UNIT_TYPE" val="l_h_f"/>
  <p:tag name="KSO_WM_UNIT_INDEX" val="1_3_1"/>
  <p:tag name="KSO_WM_UNIT_PRESET_TEXT" val="单击此处添加文本"/>
  <p:tag name="KSO_WM_UNIT_VALUE" val="33"/>
  <p:tag name="KSO_WM_UNIT_TEXT_FILL_FORE_SCHEMECOLOR_INDEX" val="13"/>
  <p:tag name="KSO_WM_UNIT_TEXT_FILL_TYPE" val="1"/>
  <p:tag name="KSO_WM_UNIT_USESOURCEFORMAT_APPLY" val="1"/>
</p:tagLst>
</file>

<file path=ppt/tags/tag34.xml><?xml version="1.0" encoding="utf-8"?>
<p:tagLst xmlns:p="http://schemas.openxmlformats.org/presentationml/2006/main">
  <p:tag name="ISLIDE.PICTURE" val="#232485;"/>
  <p:tag name="ISLIDE.ICON" val="#78383;#73881;#176583;#143171;#111006;#101505;"/>
</p:tagLst>
</file>

<file path=ppt/tags/tag35.xml><?xml version="1.0" encoding="utf-8"?>
<p:tagLst xmlns:p="http://schemas.openxmlformats.org/presentationml/2006/main">
  <p:tag name="ISLIDE.PICTURE" val="#232485;"/>
  <p:tag name="ISLIDE.ICON" val="#78383;#73881;#176583;#143171;#111006;#101505;"/>
</p:tagLst>
</file>

<file path=ppt/tags/tag36.xml><?xml version="1.0" encoding="utf-8"?>
<p:tagLst xmlns:p="http://schemas.openxmlformats.org/presentationml/2006/main">
  <p:tag name="ISLIDE.PICTURE" val="#232485;"/>
  <p:tag name="ISLIDE.ICON" val="#78383;#73881;#176583;#143171;#111006;#101505;"/>
</p:tagLst>
</file>

<file path=ppt/tags/tag37.xml><?xml version="1.0" encoding="utf-8"?>
<p:tagLst xmlns:p="http://schemas.openxmlformats.org/presentationml/2006/main">
  <p:tag name="ISLIDE.PICTURE" val="#232485;"/>
  <p:tag name="ISLIDE.ICON" val="#78383;#73881;#176583;#143171;#111006;#101505;"/>
</p:tagLst>
</file>

<file path=ppt/tags/tag38.xml><?xml version="1.0" encoding="utf-8"?>
<p:tagLst xmlns:p="http://schemas.openxmlformats.org/presentationml/2006/main">
  <p:tag name="ISLIDE.THEME" val="https://www.islide.cc;"/>
</p:tagLst>
</file>

<file path=ppt/tags/tag39.xml><?xml version="1.0" encoding="utf-8"?>
<p:tagLst xmlns:p="http://schemas.openxmlformats.org/presentationml/2006/main">
  <p:tag name="ISLIDE.DIAGRAM" val="#195771;"/>
</p:tagLst>
</file>

<file path=ppt/tags/tag4.xml><?xml version="1.0" encoding="utf-8"?>
<p:tagLst xmlns:p="http://schemas.openxmlformats.org/presentationml/2006/main">
  <p:tag name="ISLIDE.THEME" val="https://www.islide.cc;"/>
</p:tagLst>
</file>

<file path=ppt/tags/tag40.xml><?xml version="1.0" encoding="utf-8"?>
<p:tagLst xmlns:p="http://schemas.openxmlformats.org/presentationml/2006/main">
  <p:tag name="ISLIDE.DIAGRAM" val="#195771;"/>
</p:tagLst>
</file>

<file path=ppt/tags/tag41.xml><?xml version="1.0" encoding="utf-8"?>
<p:tagLst xmlns:p="http://schemas.openxmlformats.org/presentationml/2006/main">
  <p:tag name="ISLIDE.DIAGRAM" val="#195771;"/>
</p:tagLst>
</file>

<file path=ppt/tags/tag42.xml><?xml version="1.0" encoding="utf-8"?>
<p:tagLst xmlns:p="http://schemas.openxmlformats.org/presentationml/2006/main">
  <p:tag name="ISLIDE.DIAGRAM" val="#195771;"/>
</p:tagLst>
</file>

<file path=ppt/tags/tag43.xml><?xml version="1.0" encoding="utf-8"?>
<p:tagLst xmlns:p="http://schemas.openxmlformats.org/presentationml/2006/main">
  <p:tag name="ISLIDE.DIAGRAM" val="#195771;"/>
</p:tagLst>
</file>

<file path=ppt/tags/tag44.xml><?xml version="1.0" encoding="utf-8"?>
<p:tagLst xmlns:p="http://schemas.openxmlformats.org/presentationml/2006/main">
  <p:tag name="ISLIDE.DIAGRAM" val="#195771;"/>
</p:tagLst>
</file>

<file path=ppt/tags/tag45.xml><?xml version="1.0" encoding="utf-8"?>
<p:tagLst xmlns:p="http://schemas.openxmlformats.org/presentationml/2006/main">
  <p:tag name="ISLIDE.THEME" val="https://www.islide.cc;"/>
</p:tagLst>
</file>

<file path=ppt/tags/tag5.xml><?xml version="1.0" encoding="utf-8"?>
<p:tagLst xmlns:p="http://schemas.openxmlformats.org/presentationml/2006/main">
  <p:tag name="ISLIDE.THEME" val="https://www.islide.cc;"/>
</p:tagLst>
</file>

<file path=ppt/tags/tag6.xml><?xml version="1.0" encoding="utf-8"?>
<p:tagLst xmlns:p="http://schemas.openxmlformats.org/presentationml/2006/main">
  <p:tag name="ISLIDE.THEME" val="https://www.islide.cc;"/>
</p:tagLst>
</file>

<file path=ppt/tags/tag7.xml><?xml version="1.0" encoding="utf-8"?>
<p:tagLst xmlns:p="http://schemas.openxmlformats.org/presentationml/2006/main">
  <p:tag name="ISLIDE.THEME" val="https://www.islide.cc;"/>
</p:tagLst>
</file>

<file path=ppt/tags/tag8.xml><?xml version="1.0" encoding="utf-8"?>
<p:tagLst xmlns:p="http://schemas.openxmlformats.org/presentationml/2006/main">
  <p:tag name="ISLIDE.THEME" val="https://www.islide.cc;"/>
</p:tagLst>
</file>

<file path=ppt/tags/tag9.xml><?xml version="1.0" encoding="utf-8"?>
<p:tagLst xmlns:p="http://schemas.openxmlformats.org/presentationml/2006/main">
  <p:tag name="ISLIDE.THEME" val="https://www.islide.cc;"/>
</p:tagLst>
</file>

<file path=ppt/theme/theme1.xml><?xml version="1.0" encoding="utf-8"?>
<a:theme xmlns:a="http://schemas.openxmlformats.org/drawingml/2006/main" name="主题5">
  <a:themeElements>
    <a:clrScheme name="房利美">
      <a:dk1>
        <a:srgbClr val="000000"/>
      </a:dk1>
      <a:lt1>
        <a:srgbClr val="FFFFFF"/>
      </a:lt1>
      <a:dk2>
        <a:srgbClr val="768394"/>
      </a:dk2>
      <a:lt2>
        <a:srgbClr val="F0F0F0"/>
      </a:lt2>
      <a:accent1>
        <a:srgbClr val="FFAB65"/>
      </a:accent1>
      <a:accent2>
        <a:srgbClr val="FFA7B8"/>
      </a:accent2>
      <a:accent3>
        <a:srgbClr val="FFDFD9"/>
      </a:accent3>
      <a:accent4>
        <a:srgbClr val="FFEF8A"/>
      </a:accent4>
      <a:accent5>
        <a:srgbClr val="9DE1D6"/>
      </a:accent5>
      <a:accent6>
        <a:srgbClr val="8D898B"/>
      </a:accent6>
      <a:hlink>
        <a:srgbClr val="4276AA"/>
      </a:hlink>
      <a:folHlink>
        <a:srgbClr val="BFBFBF"/>
      </a:folHlink>
    </a:clrScheme>
    <a:fontScheme name="ydik5ere">
      <a:majorFont>
        <a:latin typeface=""/>
        <a:ea typeface="微软雅黑"/>
        <a:cs typeface=""/>
      </a:majorFont>
      <a:minorFont>
        <a:latin typeface=""/>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nchor="ctr" rtlCol="0"/>
      <a:lstStyle>
        <a:defPPr algn="ctr"/>
      </a:lstStyle>
      <a:style>
        <a:lnRef idx="2">
          <a:schemeClr val="accent1">
            <a:shade val="50000"/>
          </a:schemeClr>
        </a:lnRef>
        <a:fillRef idx="1">
          <a:schemeClr val="accent1"/>
        </a:fillRef>
        <a:effectRef idx="0">
          <a:schemeClr val="accent1"/>
        </a:effectRef>
        <a:fontRef idx="minor">
          <a:schemeClr val="lt1"/>
        </a:fontRef>
      </a:style>
    </a:spDef>
  </a:objectDefaul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Override1.xml><?xml version="1.0" encoding="utf-8"?>
<a:themeOverride xmlns:a="http://schemas.openxmlformats.org/drawingml/2006/main">
  <a:clrScheme name="房利美">
    <a:dk1>
      <a:srgbClr val="000000"/>
    </a:dk1>
    <a:lt1>
      <a:srgbClr val="FFFFFF"/>
    </a:lt1>
    <a:dk2>
      <a:srgbClr val="768394"/>
    </a:dk2>
    <a:lt2>
      <a:srgbClr val="F0F0F0"/>
    </a:lt2>
    <a:accent1>
      <a:srgbClr val="FFAB65"/>
    </a:accent1>
    <a:accent2>
      <a:srgbClr val="FFA7B8"/>
    </a:accent2>
    <a:accent3>
      <a:srgbClr val="FFDFD9"/>
    </a:accent3>
    <a:accent4>
      <a:srgbClr val="FFEF8A"/>
    </a:accent4>
    <a:accent5>
      <a:srgbClr val="9DE1D6"/>
    </a:accent5>
    <a:accent6>
      <a:srgbClr val="8D898B"/>
    </a:accent6>
    <a:hlink>
      <a:srgbClr val="4276AA"/>
    </a:hlink>
    <a:folHlink>
      <a:srgbClr val="BFBFBF"/>
    </a:folHlink>
  </a:clrScheme>
</a:themeOverride>
</file>

<file path=ppt/theme/themeOverride2.xml><?xml version="1.0" encoding="utf-8"?>
<a:themeOverride xmlns:a="http://schemas.openxmlformats.org/drawingml/2006/main">
  <a:clrScheme name="房利美">
    <a:dk1>
      <a:srgbClr val="000000"/>
    </a:dk1>
    <a:lt1>
      <a:srgbClr val="FFFFFF"/>
    </a:lt1>
    <a:dk2>
      <a:srgbClr val="768394"/>
    </a:dk2>
    <a:lt2>
      <a:srgbClr val="F0F0F0"/>
    </a:lt2>
    <a:accent1>
      <a:srgbClr val="FFAB65"/>
    </a:accent1>
    <a:accent2>
      <a:srgbClr val="FFA7B8"/>
    </a:accent2>
    <a:accent3>
      <a:srgbClr val="FFDFD9"/>
    </a:accent3>
    <a:accent4>
      <a:srgbClr val="FFEF8A"/>
    </a:accent4>
    <a:accent5>
      <a:srgbClr val="9DE1D6"/>
    </a:accent5>
    <a:accent6>
      <a:srgbClr val="8D898B"/>
    </a:accent6>
    <a:hlink>
      <a:srgbClr val="4276AA"/>
    </a:hlink>
    <a:folHlink>
      <a:srgbClr val="BFBFBF"/>
    </a:folHlink>
  </a:clrScheme>
</a:themeOverride>
</file>

<file path=ppt/theme/themeOverride3.xml><?xml version="1.0" encoding="utf-8"?>
<a:themeOverride xmlns:a="http://schemas.openxmlformats.org/drawingml/2006/main">
  <a:clrScheme name="房利美">
    <a:dk1>
      <a:srgbClr val="000000"/>
    </a:dk1>
    <a:lt1>
      <a:srgbClr val="FFFFFF"/>
    </a:lt1>
    <a:dk2>
      <a:srgbClr val="768394"/>
    </a:dk2>
    <a:lt2>
      <a:srgbClr val="F0F0F0"/>
    </a:lt2>
    <a:accent1>
      <a:srgbClr val="FFAB65"/>
    </a:accent1>
    <a:accent2>
      <a:srgbClr val="FFA7B8"/>
    </a:accent2>
    <a:accent3>
      <a:srgbClr val="FFDFD9"/>
    </a:accent3>
    <a:accent4>
      <a:srgbClr val="FFEF8A"/>
    </a:accent4>
    <a:accent5>
      <a:srgbClr val="9DE1D6"/>
    </a:accent5>
    <a:accent6>
      <a:srgbClr val="8D898B"/>
    </a:accent6>
    <a:hlink>
      <a:srgbClr val="4276AA"/>
    </a:hlink>
    <a:folHlink>
      <a:srgbClr val="BFBFBF"/>
    </a:folHlink>
  </a:clrScheme>
</a:themeOverride>
</file>

<file path=docProps/app.xml><?xml version="1.0" encoding="utf-8"?>
<Properties xmlns="http://schemas.openxmlformats.org/officeDocument/2006/extended-properties">
  <Application>Microsoft Office PowerPoint</Application>
  <ScaleCrop>0</ScaleCrop>
  <Manager>iSlide</Manager>
  <Company>iSlide</Company>
  <LinksUpToDate>0</LinksUpToDate>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PowerPoint 演示文稿</dc:title>
  <dc:creator>iSlide</dc:creator>
  <cp:lastModifiedBy>xb21cn</cp:lastModifiedBy>
  <dcterms:created xsi:type="dcterms:W3CDTF">2018-07-22T00:00:00Z</dcterms:created>
  <dcterms:modified xsi:type="dcterms:W3CDTF">2022-03-30T00:27:31Z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Slide.Theme">
    <vt:lpwstr>48706f29-9ca0-418e-876d-de7b156ca083</vt:lpwstr>
  </property>
  <property fmtid="{D5CDD505-2E9C-101B-9397-08002B2CF9AE}" pid="3" name="KSOProductBuildVer">
    <vt:lpwstr>2052-11.1.0.9564</vt:lpwstr>
  </property>
  <property fmtid="{D5CDD505-2E9C-101B-9397-08002B2CF9AE}" pid="4" name="ICV">
    <vt:lpwstr>4116e29867a748d0a41c9498cb429ac5</vt:lpwstr>
  </property>
</Properties>
</file>