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6" r:id="rId2"/>
    <p:sldId id="936" r:id="rId3"/>
    <p:sldId id="892" r:id="rId4"/>
    <p:sldId id="891" r:id="rId5"/>
    <p:sldId id="942" r:id="rId6"/>
    <p:sldId id="947" r:id="rId7"/>
    <p:sldId id="954" r:id="rId8"/>
    <p:sldId id="955" r:id="rId9"/>
    <p:sldId id="938" r:id="rId10"/>
    <p:sldId id="930" r:id="rId11"/>
    <p:sldId id="893" r:id="rId12"/>
    <p:sldId id="263" r:id="rId13"/>
    <p:sldId id="877" r:id="rId14"/>
    <p:sldId id="878" r:id="rId15"/>
    <p:sldId id="897" r:id="rId16"/>
    <p:sldId id="881" r:id="rId17"/>
    <p:sldId id="905" r:id="rId18"/>
    <p:sldId id="924" r:id="rId19"/>
    <p:sldId id="952" r:id="rId20"/>
    <p:sldId id="949" r:id="rId21"/>
    <p:sldId id="899" r:id="rId22"/>
    <p:sldId id="926" r:id="rId23"/>
    <p:sldId id="298" r:id="rId24"/>
    <p:sldId id="299" r:id="rId25"/>
    <p:sldId id="928" r:id="rId26"/>
    <p:sldId id="957" r:id="rId27"/>
    <p:sldId id="929" r:id="rId28"/>
    <p:sldId id="959" r:id="rId29"/>
    <p:sldId id="904" r:id="rId30"/>
    <p:sldId id="889" r:id="rId31"/>
    <p:sldId id="939" r:id="rId32"/>
    <p:sldId id="940" r:id="rId33"/>
    <p:sldId id="963" r:id="rId34"/>
    <p:sldId id="961" r:id="rId35"/>
    <p:sldId id="960" r:id="rId36"/>
    <p:sldId id="907" r:id="rId37"/>
    <p:sldId id="932" r:id="rId38"/>
    <p:sldId id="933" r:id="rId39"/>
    <p:sldId id="934" r:id="rId40"/>
    <p:sldId id="913" r:id="rId41"/>
    <p:sldId id="435" r:id="rId42"/>
    <p:sldId id="857" r:id="rId43"/>
    <p:sldId id="859" r:id="rId44"/>
    <p:sldId id="861" r:id="rId45"/>
    <p:sldId id="429" r:id="rId46"/>
    <p:sldId id="918" r:id="rId47"/>
    <p:sldId id="919" r:id="rId48"/>
    <p:sldId id="920" r:id="rId49"/>
    <p:sldId id="923" r:id="rId50"/>
    <p:sldId id="922" r:id="rId51"/>
    <p:sldId id="965" r:id="rId52"/>
    <p:sldId id="921" r:id="rId53"/>
    <p:sldId id="966" r:id="rId54"/>
    <p:sldId id="941" r:id="rId55"/>
  </p:sldIdLst>
  <p:sldSz cx="12192000" cy="6858000"/>
  <p:notesSz cx="6858000" cy="9144000"/>
  <p:custDataLst>
    <p:tags r:id="rId5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B1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36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735F6-0E72-485E-BED3-696399D7124B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EFF321-4E3E-4BBA-A60C-94A61FEE1BD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4818" name="文本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幻灯片图像占位符 1"/>
          <p:cNvSpPr>
            <a:spLocks noGrp="1" noRot="1" noChangeAspect="1" noChangeArrowheads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34818" name="文本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1497456" y="0"/>
            <a:ext cx="353666" cy="71952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F645-02FD-4252-A753-0F6397ABE5B1}" type="datetimeFigureOut">
              <a:rPr lang="zh-CN" altLang="en-US" smtClean="0"/>
              <a:t>2023/5/22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3379F-7F8D-4E3F-8004-415386BE464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tags" Target="../tags/tag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10" Type="http://schemas.openxmlformats.org/officeDocument/2006/relationships/image" Target="../media/image39.jpeg"/><Relationship Id="rId4" Type="http://schemas.openxmlformats.org/officeDocument/2006/relationships/tags" Target="../tags/tag7.xml"/><Relationship Id="rId9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98207" y="368710"/>
            <a:ext cx="11459496" cy="6091084"/>
          </a:xfrm>
          <a:prstGeom prst="rect">
            <a:avLst/>
          </a:prstGeom>
          <a:solidFill>
            <a:schemeClr val="tx1">
              <a:lumMod val="95000"/>
              <a:lumOff val="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PA_文本框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>
            <p:custDataLst>
              <p:tags r:id="rId1"/>
            </p:custDataLst>
          </p:nvPr>
        </p:nvSpPr>
        <p:spPr>
          <a:xfrm>
            <a:off x="1015801" y="1318523"/>
            <a:ext cx="4882953" cy="2004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spc="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盛世旗舰</a:t>
            </a:r>
            <a:endParaRPr lang="en-US" altLang="zh-CN" sz="4400" b="1" spc="2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4400" b="1" spc="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大有名“唐”</a:t>
            </a:r>
            <a:endParaRPr kumimoji="1" lang="zh-CN" altLang="en-US" sz="4400" b="1" spc="2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" name="文本框 9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4298315" y="4262755"/>
            <a:ext cx="2042160" cy="1537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微软雅黑" panose="020B0503020204020204" pitchFamily="34" charset="-122"/>
                <a:ea typeface="Futura Condensed Medium" charset="0"/>
                <a:cs typeface="Futura Condensed Medium" charset="0"/>
              </a:rPr>
              <a:t>20</a:t>
            </a:r>
          </a:p>
          <a:p>
            <a:pPr algn="ctr"/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Futura Condensed Medium" charset="0"/>
                <a:cs typeface="Futura Condensed Medium" charset="0"/>
              </a:rPr>
              <a:t>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Futura Condensed Medium" charset="0"/>
                <a:cs typeface="Futura Condensed Medium" charset="0"/>
              </a:rPr>
              <a:t>Jun.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Futura Condensed Medium" charset="0"/>
              <a:cs typeface="Futura Condensed Medium" charset="0"/>
            </a:endParaRPr>
          </a:p>
        </p:txBody>
      </p:sp>
      <p:sp>
        <p:nvSpPr>
          <p:cNvPr id="11" name="矩形 10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1441666" y="5237122"/>
            <a:ext cx="1291666" cy="46865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1551283" y="5286784"/>
            <a:ext cx="1182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300">
                <a:solidFill>
                  <a:schemeClr val="bg1"/>
                </a:solidFill>
                <a:latin typeface="微软雅黑" panose="020B0503020204020204" pitchFamily="34" charset="-122"/>
                <a:ea typeface="Futura Condensed Medium" charset="0"/>
                <a:cs typeface="Futura Condensed Medium" charset="0"/>
              </a:rPr>
              <a:t>START</a:t>
            </a:r>
            <a:endParaRPr lang="zh-CN" altLang="en-US" spc="300">
              <a:solidFill>
                <a:schemeClr val="bg1"/>
              </a:solidFill>
              <a:latin typeface="微软雅黑" panose="020B0503020204020204" pitchFamily="34" charset="-122"/>
              <a:ea typeface="Futura Condensed Medium" charset="0"/>
              <a:cs typeface="Futura Condensed Medium" charset="0"/>
            </a:endParaRPr>
          </a:p>
        </p:txBody>
      </p:sp>
      <p:pic>
        <p:nvPicPr>
          <p:cNvPr id="13" name="图片 1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462" y="5367569"/>
            <a:ext cx="187896" cy="187896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056745" y="368292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全新</a:t>
            </a:r>
            <a:r>
              <a:rPr lang="zh-CN" altLang="en-US" sz="18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唐</a:t>
            </a:r>
            <a:r>
              <a:rPr lang="en-US" altLang="zh-CN" sz="18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DM-</a:t>
            </a:r>
            <a:r>
              <a:rPr lang="en-US" altLang="zh-CN" sz="1800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</a:t>
            </a:r>
            <a:r>
              <a:rPr kumimoji="1" lang="zh-CN" altLang="en-US" sz="18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上市发布会</a:t>
            </a:r>
            <a:r>
              <a:rPr kumimoji="1"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长沙站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7" name="图片 6" descr="公路上的汽车&#10;&#10;描述已自动生成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66152" y="368708"/>
            <a:ext cx="5891551" cy="60910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8511" r="258" b="33917"/>
          <a:stretch>
            <a:fillRect/>
          </a:stretch>
        </p:blipFill>
        <p:spPr>
          <a:xfrm>
            <a:off x="0" y="0"/>
            <a:ext cx="12182516" cy="267951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328122" y="4341621"/>
            <a:ext cx="9535757" cy="1512529"/>
            <a:chOff x="1165428" y="4341621"/>
            <a:chExt cx="9535757" cy="1512529"/>
          </a:xfrm>
        </p:grpSpPr>
        <p:sp>
          <p:nvSpPr>
            <p:cNvPr id="3" name="矩形 2"/>
            <p:cNvSpPr/>
            <p:nvPr/>
          </p:nvSpPr>
          <p:spPr>
            <a:xfrm>
              <a:off x="1165428" y="4880405"/>
              <a:ext cx="737314" cy="737314"/>
            </a:xfrm>
            <a:prstGeom prst="rect">
              <a:avLst/>
            </a:pr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4453986" y="4880405"/>
              <a:ext cx="737314" cy="737314"/>
            </a:xfrm>
            <a:prstGeom prst="rect">
              <a:avLst/>
            </a:pr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7944697" y="4880405"/>
              <a:ext cx="737314" cy="737314"/>
            </a:xfrm>
            <a:prstGeom prst="rect">
              <a:avLst/>
            </a:pr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020590" y="4341909"/>
              <a:ext cx="16786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活动概述</a:t>
              </a:r>
              <a:endParaRPr lang="en-US" altLang="zh-CN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en-GB" altLang="zh-CN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Event overview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984773" y="5082625"/>
              <a:ext cx="2299335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活动背景目的</a:t>
              </a:r>
              <a:r>
                <a:rPr lang="en-US" altLang="zh-CN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活动亮点</a:t>
              </a:r>
              <a:r>
                <a:rPr lang="en-US" altLang="zh-CN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整体规划</a:t>
              </a:r>
              <a:r>
                <a:rPr lang="en-US" altLang="zh-CN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活动概述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74549" y="4341910"/>
              <a:ext cx="221406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传播规划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  <a:p>
              <a:r>
                <a:rPr lang="en-GB" altLang="zh-CN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Communication plan</a:t>
              </a:r>
              <a:endPara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93453" y="5093420"/>
              <a:ext cx="2195830" cy="760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整体传播规划</a:t>
              </a:r>
              <a:r>
                <a:rPr lang="en-US" altLang="zh-CN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前期传播</a:t>
              </a:r>
              <a:r>
                <a:rPr lang="en-US" altLang="zh-CN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现场传播</a:t>
              </a:r>
              <a:r>
                <a:rPr lang="en-US" altLang="zh-CN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后期传播</a:t>
              </a:r>
              <a:endParaRPr lang="en-US" altLang="zh-CN" sz="10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lang="zh-CN" altLang="en-US" sz="9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79040" y="4341621"/>
              <a:ext cx="1922145" cy="7683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活动执行</a:t>
              </a:r>
              <a:endPara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l"/>
              <a:r>
                <a:rPr lang="en-GB" altLang="zh-CN" sz="16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Activity execution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779040" y="5082869"/>
              <a:ext cx="1794622" cy="737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现场布置</a:t>
              </a:r>
              <a:r>
                <a:rPr lang="en-US" altLang="zh-CN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氛围调性</a:t>
              </a:r>
              <a:r>
                <a:rPr lang="en-US" altLang="zh-CN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100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舞台环节亮点</a:t>
              </a:r>
              <a:endParaRPr lang="en-US" altLang="zh-CN" sz="10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endParaRPr lang="zh-CN" altLang="en-US" sz="9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iṩḻíḑê"/>
          <p:cNvSpPr txBox="1"/>
          <p:nvPr/>
        </p:nvSpPr>
        <p:spPr>
          <a:xfrm>
            <a:off x="4199620" y="2712943"/>
            <a:ext cx="3270485" cy="1253212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altLang="zh-CN" sz="4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CO</a:t>
            </a:r>
            <a:r>
              <a:rPr lang="en-US" altLang="zh-CN" sz="105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altLang="zh-CN" sz="4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NTENTS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659567" y="1229193"/>
            <a:ext cx="4557010" cy="454202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三角形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 rot="10800000">
            <a:off x="4463373" y="4448038"/>
            <a:ext cx="161362" cy="13910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60545" y="1866321"/>
            <a:ext cx="1125951" cy="116231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25627" y="1985815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157119" y="3391825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活动概述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57119" y="4428165"/>
            <a:ext cx="3467616" cy="6164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3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活动背景目的</a:t>
            </a:r>
            <a:r>
              <a:rPr lang="en-US" altLang="zh-CN" sz="13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3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活动方向</a:t>
            </a:r>
            <a:r>
              <a:rPr lang="en-US" altLang="zh-CN" sz="13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3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整体规划</a:t>
            </a:r>
            <a:r>
              <a:rPr lang="en-US" altLang="zh-CN" sz="13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300" b="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活动概述</a:t>
            </a:r>
          </a:p>
          <a:p>
            <a:pPr algn="l">
              <a:lnSpc>
                <a:spcPct val="150000"/>
              </a:lnSpc>
            </a:pPr>
            <a:endParaRPr lang="zh-CN" altLang="en-US" sz="11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l="6676"/>
          <a:stretch>
            <a:fillRect/>
          </a:stretch>
        </p:blipFill>
        <p:spPr>
          <a:xfrm>
            <a:off x="5040307" y="555259"/>
            <a:ext cx="7151693" cy="574747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0" y="1240402"/>
            <a:ext cx="4064000" cy="481184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064000" y="1240402"/>
            <a:ext cx="4064000" cy="48118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8128000" y="1240402"/>
            <a:ext cx="4064000" cy="4811843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4373454" y="2431825"/>
            <a:ext cx="3848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提声量 强化认知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文本框 7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4409967" y="3321289"/>
            <a:ext cx="3106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通过全国经销商预售预热，加深认知， 集中发声，打造高热度、高关注度。</a:t>
            </a:r>
          </a:p>
        </p:txBody>
      </p:sp>
      <p:sp>
        <p:nvSpPr>
          <p:cNvPr id="9" name="矩形 8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409967" y="4437879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产品体验，深化潜客</a:t>
            </a:r>
          </a:p>
        </p:txBody>
      </p:sp>
      <p:sp>
        <p:nvSpPr>
          <p:cNvPr id="10" name="三角形 8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 rot="10800000">
            <a:off x="6662598" y="4575528"/>
            <a:ext cx="121326" cy="10459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309454" y="2512475"/>
            <a:ext cx="5130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强体验 引流集客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2" name="文本框 1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309454" y="3321289"/>
            <a:ext cx="3408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通过现场氛围互动、车型讲解与品鉴， 让客户深度体验新车产品亮点，先享 唐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科技先锋。 </a:t>
            </a:r>
          </a:p>
          <a:p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矩形 1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09454" y="4437879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深入传播，扩大声量</a:t>
            </a:r>
          </a:p>
        </p:txBody>
      </p:sp>
      <p:sp>
        <p:nvSpPr>
          <p:cNvPr id="14" name="三角形 1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 rot="10800000">
            <a:off x="2566826" y="4610286"/>
            <a:ext cx="121326" cy="10459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8473967" y="2512475"/>
            <a:ext cx="3657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促预订 销售转化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文本框 1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8473967" y="3321289"/>
            <a:ext cx="34450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全新唐唐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自上市以来，市场反应良好，趁热打铁，现场开展新车抢订，结合购车礼遇政策，促进销售转化及收单。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7" name="矩形 1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8473967" y="4437879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终端发力，转化订单</a:t>
            </a:r>
          </a:p>
        </p:txBody>
      </p:sp>
      <p:sp>
        <p:nvSpPr>
          <p:cNvPr id="18" name="三角形 1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 rot="10800000">
            <a:off x="10694826" y="4524082"/>
            <a:ext cx="121326" cy="10459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497456" y="0"/>
            <a:ext cx="353666" cy="71952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3118246" y="102803"/>
            <a:ext cx="5865298" cy="830997"/>
            <a:chOff x="-76597" y="604217"/>
            <a:chExt cx="5865298" cy="830997"/>
          </a:xfrm>
        </p:grpSpPr>
        <p:sp>
          <p:nvSpPr>
            <p:cNvPr id="22" name="矩形 2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538000" y="604217"/>
              <a:ext cx="525070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800" b="1" spc="6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活动背景目的</a:t>
              </a:r>
            </a:p>
          </p:txBody>
        </p:sp>
        <p:sp>
          <p:nvSpPr>
            <p:cNvPr id="23" name="矩形 2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4837465" y="1006117"/>
              <a:ext cx="614597" cy="50014"/>
            </a:xfrm>
            <a:prstGeom prst="rect">
              <a:avLst/>
            </a:prstGeom>
            <a:solidFill>
              <a:srgbClr val="D0B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D0B189"/>
                </a:solidFill>
              </a:endParaRPr>
            </a:p>
          </p:txBody>
        </p:sp>
        <p:sp>
          <p:nvSpPr>
            <p:cNvPr id="24" name="矩形 2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-76597" y="1006117"/>
              <a:ext cx="614597" cy="50014"/>
            </a:xfrm>
            <a:prstGeom prst="rect">
              <a:avLst/>
            </a:prstGeom>
            <a:solidFill>
              <a:srgbClr val="D0B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D0B189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98207" y="368710"/>
            <a:ext cx="11459496" cy="6091084"/>
          </a:xfrm>
          <a:prstGeom prst="rect">
            <a:avLst/>
          </a:prstGeom>
          <a:solidFill>
            <a:schemeClr val="tx1">
              <a:lumMod val="95000"/>
              <a:lumOff val="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513345" y="1661233"/>
            <a:ext cx="6917919" cy="1069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b="1" spc="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盛世旗舰 大有名“唐”</a:t>
            </a:r>
            <a:endParaRPr kumimoji="1" lang="zh-CN" altLang="en-US" sz="4800" b="1" spc="2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87243" y="2845894"/>
            <a:ext cx="9770110" cy="66342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84666" tIns="84666" rIns="84666" bIns="84666" numCol="1" spcCol="38100" rtlCol="0" anchor="t" forceAA="0">
            <a:spAutoFit/>
          </a:bodyPr>
          <a:lstStyle/>
          <a:p>
            <a:pPr marL="0" marR="0" indent="0" algn="dist" defTabSz="97345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1" lang="en-US" altLang="zh-CN" sz="3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——</a:t>
            </a:r>
            <a:r>
              <a:rPr kumimoji="1" lang="zh-CN" altLang="en-US" sz="3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全新</a:t>
            </a:r>
            <a:r>
              <a:rPr lang="zh-CN" altLang="zh-CN" sz="3200" dirty="0">
                <a:solidFill>
                  <a:schemeClr val="bg1">
                    <a:lumMod val="8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唐</a:t>
            </a:r>
            <a:r>
              <a:rPr lang="en-US" altLang="zh-CN" sz="3200" dirty="0">
                <a:solidFill>
                  <a:schemeClr val="bg1">
                    <a:lumMod val="8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DM-</a:t>
            </a:r>
            <a:r>
              <a:rPr lang="en-US" altLang="zh-CN" sz="3200" dirty="0" err="1">
                <a:solidFill>
                  <a:schemeClr val="bg1">
                    <a:lumMod val="8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</a:t>
            </a:r>
            <a:r>
              <a:rPr kumimoji="1" lang="zh-CN" altLang="en-US" sz="3200" b="1" dirty="0">
                <a:solidFill>
                  <a:schemeClr val="bg1">
                    <a:lumMod val="8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上市发布会</a:t>
            </a:r>
            <a:r>
              <a:rPr kumimoji="1" sz="3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kumimoji="1" lang="zh-CN" altLang="en-US" sz="3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长沙</a:t>
            </a:r>
            <a:r>
              <a:rPr kumimoji="1" sz="3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站</a:t>
            </a:r>
            <a:r>
              <a:rPr kumimoji="1" lang="en-US" altLang="zh-CN" sz="32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——</a:t>
            </a:r>
            <a:endParaRPr kumimoji="1" lang="en-US" altLang="zh-CN" sz="3200" b="1" i="0" u="none" strike="noStrike" cap="none" spc="0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98661" y="3906862"/>
            <a:ext cx="6106871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唐</a:t>
            </a:r>
            <a:r>
              <a:rPr kumimoji="1"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DM-</a:t>
            </a:r>
            <a:r>
              <a:rPr kumimoji="1" lang="en-US" altLang="zh-CN" dirty="0" err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</a:t>
            </a:r>
            <a:r>
              <a:rPr kumimoji="1"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已于</a:t>
            </a:r>
            <a:r>
              <a:rPr kumimoji="1"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kumimoji="1"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月正式上市</a:t>
            </a:r>
          </a:p>
          <a:p>
            <a:pPr algn="ctr">
              <a:lnSpc>
                <a:spcPct val="150000"/>
              </a:lnSpc>
            </a:pPr>
            <a:r>
              <a:rPr kumimoji="1"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自上市以来，销量节节攀升，华中区湖南省配合总部开展相关上市活动，强化新唐</a:t>
            </a:r>
            <a:r>
              <a:rPr kumimoji="1"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DM-</a:t>
            </a:r>
            <a:r>
              <a:rPr kumimoji="1" lang="en-US" altLang="zh-CN" dirty="0" err="1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</a:t>
            </a:r>
            <a:r>
              <a:rPr kumimoji="1"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区域声量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686154" y="5718609"/>
            <a:ext cx="489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800" b="1" dirty="0">
                <a:solidFill>
                  <a:schemeClr val="bg1">
                    <a:lumMod val="85000"/>
                  </a:schemeClr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超混技术赋能旗舰车型，唐 </a:t>
            </a:r>
            <a:r>
              <a:rPr lang="en-US" altLang="zh-CN" sz="1800" b="1" dirty="0">
                <a:solidFill>
                  <a:schemeClr val="bg1">
                    <a:lumMod val="85000"/>
                  </a:schemeClr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DM-</a:t>
            </a:r>
            <a:r>
              <a:rPr lang="en-US" altLang="zh-CN" sz="1800" b="1" dirty="0" err="1">
                <a:solidFill>
                  <a:schemeClr val="bg1">
                    <a:lumMod val="85000"/>
                  </a:schemeClr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i</a:t>
            </a:r>
            <a:r>
              <a:rPr lang="zh-CN" altLang="zh-CN" sz="1800" b="1" dirty="0">
                <a:solidFill>
                  <a:schemeClr val="bg1">
                    <a:lumMod val="85000"/>
                  </a:schemeClr>
                </a:solidFill>
                <a:effectLst/>
                <a:ea typeface="微软雅黑" panose="020B0503020204020204" pitchFamily="34" charset="-122"/>
                <a:cs typeface="Arial" panose="020B0604020202020204" pitchFamily="34" charset="0"/>
              </a:rPr>
              <a:t>为颠覆而来</a:t>
            </a:r>
            <a:endParaRPr lang="zh-CN" altLang="en-US" sz="2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39063" y="581494"/>
            <a:ext cx="5943207" cy="707886"/>
            <a:chOff x="-154506" y="604217"/>
            <a:chExt cx="5943207" cy="707886"/>
          </a:xfrm>
        </p:grpSpPr>
        <p:sp>
          <p:nvSpPr>
            <p:cNvPr id="19" name="矩形 18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538000" y="604217"/>
              <a:ext cx="525070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主题释义</a:t>
              </a:r>
            </a:p>
          </p:txBody>
        </p:sp>
        <p:sp>
          <p:nvSpPr>
            <p:cNvPr id="20" name="矩形 19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3094775" y="958160"/>
              <a:ext cx="614597" cy="50014"/>
            </a:xfrm>
            <a:prstGeom prst="rect">
              <a:avLst/>
            </a:prstGeom>
            <a:solidFill>
              <a:srgbClr val="D0B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D0B189"/>
                </a:solidFill>
              </a:endParaRPr>
            </a:p>
          </p:txBody>
        </p:sp>
        <p:sp>
          <p:nvSpPr>
            <p:cNvPr id="21" name="矩形 20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-154506" y="958160"/>
              <a:ext cx="614597" cy="50014"/>
            </a:xfrm>
            <a:prstGeom prst="rect">
              <a:avLst/>
            </a:prstGeom>
            <a:solidFill>
              <a:srgbClr val="D0B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D0B189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2"/>
          <a:srcRect l="34761" r="31218"/>
          <a:stretch>
            <a:fillRect/>
          </a:stretch>
        </p:blipFill>
        <p:spPr>
          <a:xfrm>
            <a:off x="8988612" y="1878446"/>
            <a:ext cx="2541550" cy="4979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3"/>
          <a:srcRect l="24933" b="3350"/>
          <a:stretch>
            <a:fillRect/>
          </a:stretch>
        </p:blipFill>
        <p:spPr>
          <a:xfrm>
            <a:off x="6213724" y="5929"/>
            <a:ext cx="2559798" cy="4982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4"/>
          <a:srcRect r="32808" b="1689"/>
          <a:stretch>
            <a:fillRect/>
          </a:stretch>
        </p:blipFill>
        <p:spPr>
          <a:xfrm>
            <a:off x="3444241" y="1869440"/>
            <a:ext cx="2541551" cy="4988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3448285" y="1869439"/>
            <a:ext cx="2550155" cy="49885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5"/>
          <a:srcRect l="25788" r="46173" b="1340"/>
          <a:stretch>
            <a:fillRect/>
          </a:stretch>
        </p:blipFill>
        <p:spPr>
          <a:xfrm>
            <a:off x="670232" y="-5929"/>
            <a:ext cx="2559975" cy="4988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矩形 14"/>
          <p:cNvSpPr/>
          <p:nvPr/>
        </p:nvSpPr>
        <p:spPr>
          <a:xfrm>
            <a:off x="682846" y="-5929"/>
            <a:ext cx="2550155" cy="49885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39939" y="4791190"/>
            <a:ext cx="548640" cy="1951536"/>
            <a:chOff x="39939" y="4791190"/>
            <a:chExt cx="548640" cy="1951536"/>
          </a:xfrm>
        </p:grpSpPr>
        <p:grpSp>
          <p:nvGrpSpPr>
            <p:cNvPr id="3" name="组合 2"/>
            <p:cNvGrpSpPr/>
            <p:nvPr/>
          </p:nvGrpSpPr>
          <p:grpSpPr>
            <a:xfrm>
              <a:off x="314259" y="4791190"/>
              <a:ext cx="0" cy="1640842"/>
              <a:chOff x="330753" y="4919206"/>
              <a:chExt cx="0" cy="1640842"/>
            </a:xfrm>
          </p:grpSpPr>
          <p:cxnSp>
            <p:nvCxnSpPr>
              <p:cNvPr id="5" name="直接连接符 4"/>
              <p:cNvCxnSpPr/>
              <p:nvPr/>
            </p:nvCxnSpPr>
            <p:spPr>
              <a:xfrm>
                <a:off x="330753" y="4919206"/>
                <a:ext cx="0" cy="1640842"/>
              </a:xfrm>
              <a:prstGeom prst="line">
                <a:avLst/>
              </a:prstGeom>
              <a:ln w="3175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330753" y="4919206"/>
                <a:ext cx="0" cy="742454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文本框 3"/>
            <p:cNvSpPr txBox="1"/>
            <p:nvPr/>
          </p:nvSpPr>
          <p:spPr>
            <a:xfrm>
              <a:off x="39939" y="6465727"/>
              <a:ext cx="548640" cy="276999"/>
            </a:xfrm>
            <a:prstGeom prst="rect">
              <a:avLst/>
            </a:prstGeom>
            <a:noFill/>
            <a:effectLst>
              <a:outerShdw blurRad="889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6222104" y="-5929"/>
            <a:ext cx="2550155" cy="49885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986396" y="1878446"/>
            <a:ext cx="2550155" cy="49885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SpPr txBox="1"/>
          <p:nvPr/>
        </p:nvSpPr>
        <p:spPr>
          <a:xfrm>
            <a:off x="2144988" y="3487750"/>
            <a:ext cx="698934" cy="1500811"/>
          </a:xfrm>
          <a:custGeom>
            <a:avLst/>
            <a:gdLst/>
            <a:ahLst/>
            <a:cxnLst/>
            <a:rect l="l" t="t" r="r" b="b"/>
            <a:pathLst>
              <a:path w="698934" h="1500811">
                <a:moveTo>
                  <a:pt x="487198" y="0"/>
                </a:moveTo>
                <a:lnTo>
                  <a:pt x="698934" y="0"/>
                </a:lnTo>
                <a:lnTo>
                  <a:pt x="698934" y="1500811"/>
                </a:lnTo>
                <a:lnTo>
                  <a:pt x="364884" y="1500811"/>
                </a:lnTo>
                <a:lnTo>
                  <a:pt x="364884" y="374135"/>
                </a:lnTo>
                <a:cubicBezTo>
                  <a:pt x="323771" y="409767"/>
                  <a:pt x="267582" y="441801"/>
                  <a:pt x="196318" y="470238"/>
                </a:cubicBezTo>
                <a:cubicBezTo>
                  <a:pt x="125054" y="498675"/>
                  <a:pt x="59615" y="516320"/>
                  <a:pt x="0" y="523172"/>
                </a:cubicBezTo>
                <a:lnTo>
                  <a:pt x="0" y="238460"/>
                </a:lnTo>
                <a:cubicBezTo>
                  <a:pt x="187753" y="183641"/>
                  <a:pt x="350152" y="104155"/>
                  <a:pt x="487198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16600" b="1" dirty="0">
              <a:solidFill>
                <a:schemeClr val="bg1">
                  <a:alpha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SpPr txBox="1"/>
          <p:nvPr/>
        </p:nvSpPr>
        <p:spPr>
          <a:xfrm>
            <a:off x="4617811" y="5444252"/>
            <a:ext cx="1050327" cy="1413749"/>
          </a:xfrm>
          <a:custGeom>
            <a:avLst/>
            <a:gdLst/>
            <a:ahLst/>
            <a:cxnLst/>
            <a:rect l="l" t="t" r="r" b="b"/>
            <a:pathLst>
              <a:path w="1050327" h="1413749">
                <a:moveTo>
                  <a:pt x="531266" y="0"/>
                </a:moveTo>
                <a:cubicBezTo>
                  <a:pt x="690239" y="0"/>
                  <a:pt x="815979" y="40599"/>
                  <a:pt x="908485" y="121799"/>
                </a:cubicBezTo>
                <a:cubicBezTo>
                  <a:pt x="1000991" y="202999"/>
                  <a:pt x="1047244" y="314863"/>
                  <a:pt x="1047244" y="457390"/>
                </a:cubicBezTo>
                <a:cubicBezTo>
                  <a:pt x="1047244" y="536877"/>
                  <a:pt x="1033882" y="608655"/>
                  <a:pt x="1007158" y="672724"/>
                </a:cubicBezTo>
                <a:cubicBezTo>
                  <a:pt x="980434" y="736793"/>
                  <a:pt x="941718" y="796921"/>
                  <a:pt x="891011" y="853110"/>
                </a:cubicBezTo>
                <a:cubicBezTo>
                  <a:pt x="840304" y="909299"/>
                  <a:pt x="759105" y="976794"/>
                  <a:pt x="647412" y="1055596"/>
                </a:cubicBezTo>
                <a:cubicBezTo>
                  <a:pt x="539831" y="1132341"/>
                  <a:pt x="467539" y="1191614"/>
                  <a:pt x="430537" y="1233413"/>
                </a:cubicBezTo>
                <a:cubicBezTo>
                  <a:pt x="393535" y="1275212"/>
                  <a:pt x="375033" y="1311529"/>
                  <a:pt x="375033" y="1342364"/>
                </a:cubicBezTo>
                <a:lnTo>
                  <a:pt x="1050327" y="1342364"/>
                </a:lnTo>
                <a:lnTo>
                  <a:pt x="1050327" y="1413749"/>
                </a:lnTo>
                <a:lnTo>
                  <a:pt x="0" y="1413749"/>
                </a:lnTo>
                <a:lnTo>
                  <a:pt x="3082" y="1381679"/>
                </a:lnTo>
                <a:cubicBezTo>
                  <a:pt x="10706" y="1343820"/>
                  <a:pt x="22140" y="1307760"/>
                  <a:pt x="37387" y="1273499"/>
                </a:cubicBezTo>
                <a:cubicBezTo>
                  <a:pt x="67879" y="1204976"/>
                  <a:pt x="109850" y="1141078"/>
                  <a:pt x="163298" y="1081806"/>
                </a:cubicBezTo>
                <a:cubicBezTo>
                  <a:pt x="216745" y="1022533"/>
                  <a:pt x="299658" y="953154"/>
                  <a:pt x="412036" y="873667"/>
                </a:cubicBezTo>
                <a:cubicBezTo>
                  <a:pt x="514820" y="796921"/>
                  <a:pt x="586769" y="728912"/>
                  <a:pt x="627883" y="669640"/>
                </a:cubicBezTo>
                <a:cubicBezTo>
                  <a:pt x="668997" y="610368"/>
                  <a:pt x="689554" y="547498"/>
                  <a:pt x="689554" y="481031"/>
                </a:cubicBezTo>
                <a:cubicBezTo>
                  <a:pt x="689554" y="337818"/>
                  <a:pt x="611438" y="266211"/>
                  <a:pt x="455205" y="266211"/>
                </a:cubicBezTo>
                <a:cubicBezTo>
                  <a:pt x="318159" y="266211"/>
                  <a:pt x="187281" y="321030"/>
                  <a:pt x="62569" y="430666"/>
                </a:cubicBezTo>
                <a:lnTo>
                  <a:pt x="62569" y="134647"/>
                </a:lnTo>
                <a:cubicBezTo>
                  <a:pt x="201670" y="44882"/>
                  <a:pt x="357903" y="0"/>
                  <a:pt x="531266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16600" b="1" dirty="0">
              <a:solidFill>
                <a:schemeClr val="bg1">
                  <a:alpha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SpPr txBox="1"/>
          <p:nvPr/>
        </p:nvSpPr>
        <p:spPr>
          <a:xfrm>
            <a:off x="7492997" y="3495971"/>
            <a:ext cx="1004203" cy="1492589"/>
          </a:xfrm>
          <a:custGeom>
            <a:avLst/>
            <a:gdLst/>
            <a:ahLst/>
            <a:cxnLst/>
            <a:rect l="l" t="t" r="r" b="b"/>
            <a:pathLst>
              <a:path w="1004203" h="1492589">
                <a:moveTo>
                  <a:pt x="447112" y="0"/>
                </a:moveTo>
                <a:cubicBezTo>
                  <a:pt x="597862" y="0"/>
                  <a:pt x="720176" y="34776"/>
                  <a:pt x="814052" y="104327"/>
                </a:cubicBezTo>
                <a:cubicBezTo>
                  <a:pt x="907928" y="173877"/>
                  <a:pt x="954867" y="270324"/>
                  <a:pt x="954867" y="393665"/>
                </a:cubicBezTo>
                <a:cubicBezTo>
                  <a:pt x="954867" y="601975"/>
                  <a:pt x="849341" y="732853"/>
                  <a:pt x="638291" y="786301"/>
                </a:cubicBezTo>
                <a:lnTo>
                  <a:pt x="638291" y="791441"/>
                </a:lnTo>
                <a:cubicBezTo>
                  <a:pt x="749298" y="803775"/>
                  <a:pt x="838035" y="844375"/>
                  <a:pt x="904502" y="913240"/>
                </a:cubicBezTo>
                <a:cubicBezTo>
                  <a:pt x="970970" y="982106"/>
                  <a:pt x="1004203" y="1065875"/>
                  <a:pt x="1004203" y="1164548"/>
                </a:cubicBezTo>
                <a:cubicBezTo>
                  <a:pt x="1004203" y="1278125"/>
                  <a:pt x="973079" y="1373008"/>
                  <a:pt x="910830" y="1449197"/>
                </a:cubicBezTo>
                <a:lnTo>
                  <a:pt x="865783" y="1492589"/>
                </a:lnTo>
                <a:lnTo>
                  <a:pt x="0" y="1492589"/>
                </a:lnTo>
                <a:lnTo>
                  <a:pt x="0" y="1272472"/>
                </a:lnTo>
                <a:cubicBezTo>
                  <a:pt x="106210" y="1351958"/>
                  <a:pt x="230237" y="1391702"/>
                  <a:pt x="372079" y="1391702"/>
                </a:cubicBezTo>
                <a:cubicBezTo>
                  <a:pt x="461844" y="1391702"/>
                  <a:pt x="533108" y="1371830"/>
                  <a:pt x="585871" y="1332087"/>
                </a:cubicBezTo>
                <a:cubicBezTo>
                  <a:pt x="638633" y="1292343"/>
                  <a:pt x="665015" y="1235812"/>
                  <a:pt x="665015" y="1162492"/>
                </a:cubicBezTo>
                <a:cubicBezTo>
                  <a:pt x="665015" y="1087117"/>
                  <a:pt x="633666" y="1029558"/>
                  <a:pt x="570967" y="989815"/>
                </a:cubicBezTo>
                <a:cubicBezTo>
                  <a:pt x="508269" y="950071"/>
                  <a:pt x="420388" y="930200"/>
                  <a:pt x="307325" y="930200"/>
                </a:cubicBezTo>
                <a:lnTo>
                  <a:pt x="165483" y="930200"/>
                </a:lnTo>
                <a:lnTo>
                  <a:pt x="165483" y="674266"/>
                </a:lnTo>
                <a:lnTo>
                  <a:pt x="296019" y="674266"/>
                </a:lnTo>
                <a:cubicBezTo>
                  <a:pt x="509810" y="674266"/>
                  <a:pt x="616706" y="602317"/>
                  <a:pt x="616706" y="458419"/>
                </a:cubicBezTo>
                <a:cubicBezTo>
                  <a:pt x="616706" y="322744"/>
                  <a:pt x="534821" y="254906"/>
                  <a:pt x="371051" y="254906"/>
                </a:cubicBezTo>
                <a:cubicBezTo>
                  <a:pt x="264156" y="254906"/>
                  <a:pt x="160343" y="289853"/>
                  <a:pt x="59615" y="359746"/>
                </a:cubicBezTo>
                <a:lnTo>
                  <a:pt x="59615" y="85312"/>
                </a:lnTo>
                <a:cubicBezTo>
                  <a:pt x="169251" y="28437"/>
                  <a:pt x="298417" y="0"/>
                  <a:pt x="447112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16600" b="1" dirty="0">
              <a:solidFill>
                <a:schemeClr val="bg1">
                  <a:alpha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SpPr txBox="1"/>
          <p:nvPr/>
        </p:nvSpPr>
        <p:spPr>
          <a:xfrm>
            <a:off x="9952035" y="5470975"/>
            <a:ext cx="1238552" cy="1387025"/>
          </a:xfrm>
          <a:custGeom>
            <a:avLst/>
            <a:gdLst/>
            <a:ahLst/>
            <a:cxnLst/>
            <a:rect l="l" t="t" r="r" b="b"/>
            <a:pathLst>
              <a:path w="1238552" h="1387025">
                <a:moveTo>
                  <a:pt x="711268" y="427583"/>
                </a:moveTo>
                <a:cubicBezTo>
                  <a:pt x="678377" y="489253"/>
                  <a:pt x="631268" y="563943"/>
                  <a:pt x="569940" y="651653"/>
                </a:cubicBezTo>
                <a:cubicBezTo>
                  <a:pt x="508611" y="739362"/>
                  <a:pt x="416619" y="859277"/>
                  <a:pt x="293963" y="1011398"/>
                </a:cubicBezTo>
                <a:lnTo>
                  <a:pt x="711268" y="1011398"/>
                </a:lnTo>
                <a:close/>
                <a:moveTo>
                  <a:pt x="706129" y="0"/>
                </a:moveTo>
                <a:lnTo>
                  <a:pt x="1013454" y="0"/>
                </a:lnTo>
                <a:lnTo>
                  <a:pt x="1013454" y="1011398"/>
                </a:lnTo>
                <a:lnTo>
                  <a:pt x="1238552" y="1011398"/>
                </a:lnTo>
                <a:lnTo>
                  <a:pt x="1238552" y="1252942"/>
                </a:lnTo>
                <a:lnTo>
                  <a:pt x="1013454" y="1252942"/>
                </a:lnTo>
                <a:lnTo>
                  <a:pt x="1013454" y="1387025"/>
                </a:lnTo>
                <a:lnTo>
                  <a:pt x="711268" y="1387025"/>
                </a:lnTo>
                <a:lnTo>
                  <a:pt x="711268" y="1252942"/>
                </a:lnTo>
                <a:lnTo>
                  <a:pt x="0" y="1252942"/>
                </a:lnTo>
                <a:lnTo>
                  <a:pt x="0" y="1009343"/>
                </a:lnTo>
                <a:cubicBezTo>
                  <a:pt x="147324" y="844887"/>
                  <a:pt x="285398" y="670839"/>
                  <a:pt x="414221" y="487198"/>
                </a:cubicBezTo>
                <a:cubicBezTo>
                  <a:pt x="543044" y="303556"/>
                  <a:pt x="640347" y="141157"/>
                  <a:pt x="706129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16600" b="1" dirty="0">
              <a:solidFill>
                <a:schemeClr val="bg1">
                  <a:alpha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243963" y="1114541"/>
            <a:ext cx="2831690" cy="2131791"/>
            <a:chOff x="529792" y="1501425"/>
            <a:chExt cx="2831690" cy="2131791"/>
          </a:xfrm>
        </p:grpSpPr>
        <p:grpSp>
          <p:nvGrpSpPr>
            <p:cNvPr id="22" name="组合 21"/>
            <p:cNvGrpSpPr/>
            <p:nvPr/>
          </p:nvGrpSpPr>
          <p:grpSpPr>
            <a:xfrm>
              <a:off x="529792" y="1501425"/>
              <a:ext cx="2831690" cy="760829"/>
              <a:chOff x="2704227" y="2997620"/>
              <a:chExt cx="2831690" cy="760829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2946588" y="3481450"/>
                <a:ext cx="23469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altLang="zh-CN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704227" y="2997620"/>
                <a:ext cx="28316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传播亮点</a:t>
                </a:r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>
              <a:off x="1255776" y="3633216"/>
              <a:ext cx="1335024" cy="0"/>
            </a:xfrm>
            <a:prstGeom prst="line">
              <a:avLst/>
            </a:prstGeom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3300579" y="2967545"/>
            <a:ext cx="2831690" cy="2131791"/>
            <a:chOff x="529792" y="1501425"/>
            <a:chExt cx="2831690" cy="2131791"/>
          </a:xfrm>
        </p:grpSpPr>
        <p:grpSp>
          <p:nvGrpSpPr>
            <p:cNvPr id="27" name="组合 26"/>
            <p:cNvGrpSpPr/>
            <p:nvPr/>
          </p:nvGrpSpPr>
          <p:grpSpPr>
            <a:xfrm>
              <a:off x="529792" y="1501425"/>
              <a:ext cx="2831690" cy="1620616"/>
              <a:chOff x="2704227" y="2997620"/>
              <a:chExt cx="2831690" cy="1620616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2946588" y="3481450"/>
                <a:ext cx="2346968" cy="11367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木工</a:t>
                </a:r>
                <a:r>
                  <a:rPr lang="en-US" altLang="zh-CN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DIY</a:t>
                </a:r>
              </a:p>
              <a:p>
                <a:pPr algn="ctr">
                  <a:lnSpc>
                    <a:spcPct val="20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在木工手作中释放压力</a:t>
                </a:r>
                <a:endParaRPr lang="en-US" altLang="zh-CN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ctr">
                  <a:lnSpc>
                    <a:spcPct val="20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在动手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DIY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中发挥创意</a:t>
                </a:r>
                <a:endParaRPr lang="en-US" altLang="zh-CN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2704227" y="2997620"/>
                <a:ext cx="28316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互动亮点</a:t>
                </a:r>
              </a:p>
            </p:txBody>
          </p:sp>
        </p:grpSp>
        <p:cxnSp>
          <p:nvCxnSpPr>
            <p:cNvPr id="28" name="直接连接符 27"/>
            <p:cNvCxnSpPr/>
            <p:nvPr/>
          </p:nvCxnSpPr>
          <p:spPr>
            <a:xfrm>
              <a:off x="1255776" y="3633216"/>
              <a:ext cx="1335024" cy="0"/>
            </a:xfrm>
            <a:prstGeom prst="line">
              <a:avLst/>
            </a:prstGeom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6096000" y="1114541"/>
            <a:ext cx="2831690" cy="2131791"/>
            <a:chOff x="529792" y="1501425"/>
            <a:chExt cx="2831690" cy="2131791"/>
          </a:xfrm>
        </p:grpSpPr>
        <p:grpSp>
          <p:nvGrpSpPr>
            <p:cNvPr id="32" name="组合 31"/>
            <p:cNvGrpSpPr/>
            <p:nvPr/>
          </p:nvGrpSpPr>
          <p:grpSpPr>
            <a:xfrm>
              <a:off x="529792" y="1501425"/>
              <a:ext cx="2831690" cy="1437937"/>
              <a:chOff x="2704227" y="2997620"/>
              <a:chExt cx="2831690" cy="1437937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2946588" y="3481450"/>
                <a:ext cx="234696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森系沉浸式发布会</a:t>
                </a:r>
                <a:endParaRPr lang="en-US" altLang="zh-CN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ctr"/>
                <a:endParaRPr lang="en-US" altLang="zh-CN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感受绿色“森”呼吸</a:t>
                </a:r>
                <a:endParaRPr lang="en-US" altLang="zh-CN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原木环保</a:t>
                </a:r>
                <a:endParaRPr lang="en-US" altLang="zh-CN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704227" y="2997620"/>
                <a:ext cx="28316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布置亮点</a:t>
                </a: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1255776" y="3633216"/>
              <a:ext cx="1335024" cy="0"/>
            </a:xfrm>
            <a:prstGeom prst="line">
              <a:avLst/>
            </a:prstGeom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8837683" y="2967545"/>
            <a:ext cx="2831690" cy="2131791"/>
            <a:chOff x="529792" y="1501425"/>
            <a:chExt cx="2831690" cy="2131791"/>
          </a:xfrm>
        </p:grpSpPr>
        <p:grpSp>
          <p:nvGrpSpPr>
            <p:cNvPr id="37" name="组合 36"/>
            <p:cNvGrpSpPr/>
            <p:nvPr/>
          </p:nvGrpSpPr>
          <p:grpSpPr>
            <a:xfrm>
              <a:off x="529792" y="1501425"/>
              <a:ext cx="2831690" cy="791607"/>
              <a:chOff x="2704227" y="2997620"/>
              <a:chExt cx="2831690" cy="791607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2946588" y="3481450"/>
                <a:ext cx="234696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全新唐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DM-</a:t>
                </a:r>
                <a:r>
                  <a:rPr lang="en-US" altLang="zh-CN" sz="1400" dirty="0" err="1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i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惊喜出场</a:t>
                </a:r>
                <a:endParaRPr lang="en-US" altLang="zh-CN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704227" y="2997620"/>
                <a:ext cx="28316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环节亮点</a:t>
                </a: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1255776" y="3633216"/>
              <a:ext cx="1335024" cy="0"/>
            </a:xfrm>
            <a:prstGeom prst="line">
              <a:avLst/>
            </a:prstGeom>
            <a:ln w="31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/>
          <p:cNvSpPr txBox="1"/>
          <p:nvPr/>
        </p:nvSpPr>
        <p:spPr>
          <a:xfrm>
            <a:off x="812431" y="1661522"/>
            <a:ext cx="18247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“湘”山如此多娇</a:t>
            </a:r>
            <a:endParaRPr lang="en-US" altLang="zh-CN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长沙美景打卡</a:t>
            </a: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25263" y="2212258"/>
            <a:ext cx="5149627" cy="4424515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0" y="0"/>
            <a:ext cx="12192000" cy="194678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788701" y="118014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D0B189"/>
              </a:solidFill>
            </a:endParaRPr>
          </a:p>
        </p:txBody>
      </p:sp>
      <p:sp>
        <p:nvSpPr>
          <p:cNvPr id="6" name="PA_文本框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>
            <p:custDataLst>
              <p:tags r:id="rId1"/>
            </p:custDataLst>
          </p:nvPr>
        </p:nvSpPr>
        <p:spPr>
          <a:xfrm>
            <a:off x="1035456" y="3148905"/>
            <a:ext cx="4355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长沙地标美景打卡</a:t>
            </a:r>
          </a:p>
        </p:txBody>
      </p:sp>
      <p:sp>
        <p:nvSpPr>
          <p:cNvPr id="7" name="矩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892729" y="4411338"/>
            <a:ext cx="4105718" cy="1750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在唐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社交媒体上发起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长沙打卡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话题，征集网友打卡长沙地标景点的打卡照，网友</a:t>
            </a:r>
            <a:r>
              <a:rPr lang="zh-CN" altLang="en-US" sz="14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带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话题</a:t>
            </a:r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“湘”山如此多娇</a:t>
            </a:r>
            <a:r>
              <a:rPr lang="en-US" altLang="zh-CN" sz="1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，参与打卡活动，可获抽奖好礼。</a:t>
            </a:r>
          </a:p>
        </p:txBody>
      </p:sp>
      <p:sp>
        <p:nvSpPr>
          <p:cNvPr id="8" name="矩形 7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970710" y="3985947"/>
            <a:ext cx="614597" cy="5001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3888740" y="392430"/>
            <a:ext cx="612838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传播亮点</a:t>
            </a:r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“湘”山如此多娇</a:t>
            </a:r>
          </a:p>
          <a:p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/>
          <a:srcRect l="39743" r="31407"/>
          <a:stretch>
            <a:fillRect/>
          </a:stretch>
        </p:blipFill>
        <p:spPr>
          <a:xfrm>
            <a:off x="5685690" y="2219971"/>
            <a:ext cx="2265080" cy="44245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/>
          <a:srcRect l="35741" r="32999"/>
          <a:stretch>
            <a:fillRect/>
          </a:stretch>
        </p:blipFill>
        <p:spPr>
          <a:xfrm>
            <a:off x="7950770" y="2220530"/>
            <a:ext cx="2066626" cy="442395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/>
          <a:srcRect l="35523" r="27263"/>
          <a:stretch>
            <a:fillRect/>
          </a:stretch>
        </p:blipFill>
        <p:spPr>
          <a:xfrm>
            <a:off x="10017396" y="2199080"/>
            <a:ext cx="2195374" cy="44376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-1" y="0"/>
            <a:ext cx="52015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376989" y="3429000"/>
            <a:ext cx="2755332" cy="1293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在木工手作中释放压力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在动手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DIY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中发挥创意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致敬木工大师</a:t>
            </a:r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鲁班</a:t>
            </a:r>
          </a:p>
        </p:txBody>
      </p:sp>
      <p:sp>
        <p:nvSpPr>
          <p:cNvPr id="7" name="三角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 rot="10800000">
            <a:off x="2819340" y="4670328"/>
            <a:ext cx="121326" cy="10459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311284" y="1335746"/>
            <a:ext cx="2568719" cy="1766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互动亮点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木工工坊</a:t>
            </a: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DIY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ïş1îďè"/>
          <p:cNvSpPr txBox="1"/>
          <p:nvPr/>
        </p:nvSpPr>
        <p:spPr>
          <a:xfrm>
            <a:off x="8255327" y="3047052"/>
            <a:ext cx="3013369" cy="1895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160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现场安排老师指导，到场客户可亲自参与制作一个木质器具，例如“勺子”、“戒指”、“筷子”等，作品可带走</a:t>
            </a:r>
            <a:endParaRPr lang="en-US" altLang="zh-CN" sz="160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384639" y="329986"/>
            <a:ext cx="4426715" cy="6394052"/>
            <a:chOff x="3384639" y="329986"/>
            <a:chExt cx="4426715" cy="639405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/>
            <a:srcRect r="8782"/>
            <a:stretch>
              <a:fillRect/>
            </a:stretch>
          </p:blipFill>
          <p:spPr>
            <a:xfrm>
              <a:off x="3384639" y="329986"/>
              <a:ext cx="4426715" cy="3235255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/>
            <a:srcRect r="8782"/>
            <a:stretch>
              <a:fillRect/>
            </a:stretch>
          </p:blipFill>
          <p:spPr>
            <a:xfrm>
              <a:off x="3384639" y="3488783"/>
              <a:ext cx="4426715" cy="3235255"/>
            </a:xfrm>
            <a:prstGeom prst="rect">
              <a:avLst/>
            </a:prstGeom>
          </p:spPr>
        </p:pic>
      </p:grpSp>
      <p:sp>
        <p:nvSpPr>
          <p:cNvPr id="13" name="íṩ1îďé"/>
          <p:cNvSpPr txBox="1"/>
          <p:nvPr/>
        </p:nvSpPr>
        <p:spPr>
          <a:xfrm>
            <a:off x="8315990" y="2063483"/>
            <a:ext cx="3502644" cy="799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纯手工的木器制作，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展现唐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的纯国货品质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8882322" y="796210"/>
            <a:ext cx="3015682" cy="5302045"/>
            <a:chOff x="457200" y="884903"/>
            <a:chExt cx="3015682" cy="5302045"/>
          </a:xfrm>
        </p:grpSpPr>
        <p:sp>
          <p:nvSpPr>
  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457200" y="884903"/>
              <a:ext cx="3015682" cy="5302045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 txBox="1"/>
            <p:nvPr/>
          </p:nvSpPr>
          <p:spPr>
            <a:xfrm>
              <a:off x="696177" y="4044625"/>
              <a:ext cx="2755332" cy="1993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契合唐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DM-</a:t>
              </a:r>
              <a:r>
                <a:rPr lang="en-US" altLang="zh-CN" sz="14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环保新能源的特性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将活动现场布置成森系原木风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让嘉宾在活动中感受绿色“森”呼吸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一起践行环保新时尚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三角形 27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 rot="10800000">
              <a:off x="2938409" y="5398980"/>
              <a:ext cx="121326" cy="104592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 txBox="1"/>
            <p:nvPr/>
          </p:nvSpPr>
          <p:spPr>
            <a:xfrm>
              <a:off x="704234" y="1354428"/>
              <a:ext cx="256871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布置亮点</a:t>
              </a:r>
              <a:endPara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森系沉浸式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17549" y="2889594"/>
              <a:ext cx="271258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i="0" dirty="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纯电静谧空间，与自然对话，与艺术为邻</a:t>
              </a:r>
              <a:endParaRPr lang="en-US" altLang="zh-CN" b="1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b="6505"/>
          <a:stretch>
            <a:fillRect/>
          </a:stretch>
        </p:blipFill>
        <p:spPr>
          <a:xfrm>
            <a:off x="181212" y="796210"/>
            <a:ext cx="8501181" cy="5302045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2065361" y="2418454"/>
            <a:ext cx="2502090" cy="173289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形状&#10;&#10;中度可信度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234" y="3124066"/>
            <a:ext cx="2081568" cy="4089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0" y="0"/>
            <a:ext cx="12192000" cy="249645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8498007" y="478787"/>
            <a:ext cx="31244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环节亮点</a:t>
            </a:r>
            <a:endParaRPr lang="en-US" altLang="zh-CN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r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新车惊喜亮相</a:t>
            </a:r>
          </a:p>
        </p:txBody>
      </p:sp>
      <p:sp>
        <p:nvSpPr>
          <p:cNvPr id="5" name="文本框 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6405351" y="3233745"/>
            <a:ext cx="4846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全新唐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DM-</a:t>
            </a:r>
            <a:r>
              <a:rPr lang="en-US" altLang="zh-CN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将从“幕后”走向“台前”</a:t>
            </a:r>
          </a:p>
        </p:txBody>
      </p:sp>
      <p:sp>
        <p:nvSpPr>
          <p:cNvPr id="6" name="文本框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6527635" y="3995184"/>
            <a:ext cx="3779592" cy="1006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LED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屏幕上做做文章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让到场嘉宾印象深刻的出场方式</a:t>
            </a:r>
          </a:p>
        </p:txBody>
      </p:sp>
      <p:sp>
        <p:nvSpPr>
          <p:cNvPr id="8" name="三角形 1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 rot="10800000">
            <a:off x="9714230" y="5301196"/>
            <a:ext cx="161362" cy="139106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l="12788" r="14137"/>
          <a:stretch>
            <a:fillRect/>
          </a:stretch>
        </p:blipFill>
        <p:spPr>
          <a:xfrm>
            <a:off x="327546" y="1505407"/>
            <a:ext cx="5459105" cy="49795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椭圆 6"/>
          <p:cNvSpPr/>
          <p:nvPr/>
        </p:nvSpPr>
        <p:spPr>
          <a:xfrm>
            <a:off x="1601337" y="2579427"/>
            <a:ext cx="2975212" cy="3017094"/>
          </a:xfrm>
          <a:prstGeom prst="ellipse">
            <a:avLst/>
          </a:prstGeom>
          <a:solidFill>
            <a:schemeClr val="bg2">
              <a:lumMod val="2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738651" y="3252717"/>
            <a:ext cx="8461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b="1" dirty="0">
                <a:solidFill>
                  <a:schemeClr val="bg1"/>
                </a:solidFill>
              </a:rPr>
              <a:t>?</a:t>
            </a:r>
            <a:endParaRPr lang="zh-CN" altLang="en-US" sz="1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0" y="0"/>
            <a:ext cx="12192000" cy="161967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3"/>
          <p:cNvSpPr/>
          <p:nvPr/>
        </p:nvSpPr>
        <p:spPr>
          <a:xfrm>
            <a:off x="2042101" y="2369549"/>
            <a:ext cx="6442514" cy="5460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3015" y="2369549"/>
            <a:ext cx="1112334" cy="53467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活动主题</a:t>
            </a:r>
          </a:p>
        </p:txBody>
      </p:sp>
      <p:sp>
        <p:nvSpPr>
          <p:cNvPr id="15" name="矩形 14"/>
          <p:cNvSpPr/>
          <p:nvPr/>
        </p:nvSpPr>
        <p:spPr>
          <a:xfrm>
            <a:off x="2042101" y="2369549"/>
            <a:ext cx="6442514" cy="534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>
              <a:spcBef>
                <a:spcPts val="530"/>
              </a:spcBef>
            </a:pPr>
            <a:r>
              <a:rPr lang="zh-CN" altLang="en-US" sz="1600" b="1" spc="280" dirty="0">
                <a:solidFill>
                  <a:srgbClr val="CC99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盛世旗舰 大有名“唐”</a:t>
            </a:r>
          </a:p>
          <a:p>
            <a:pPr marL="12700" algn="l">
              <a:lnSpc>
                <a:spcPct val="100000"/>
              </a:lnSpc>
              <a:spcBef>
                <a:spcPts val="530"/>
              </a:spcBef>
            </a:pPr>
            <a:r>
              <a:rPr kumimoji="1"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——</a:t>
            </a:r>
            <a:r>
              <a:rPr kumimoji="1"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全新唐</a:t>
            </a:r>
            <a:r>
              <a:rPr kumimoji="1"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DM-</a:t>
            </a:r>
            <a:r>
              <a:rPr kumimoji="1" lang="en-US" altLang="zh-CN" sz="16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</a:t>
            </a:r>
            <a:r>
              <a:rPr kumimoji="1"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上市发布会</a:t>
            </a:r>
            <a:r>
              <a:rPr kumimoji="1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kumimoji="1"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长沙</a:t>
            </a:r>
            <a:r>
              <a:rPr kumimoji="1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站</a:t>
            </a:r>
            <a:endParaRPr kumimoji="1" sz="1600" spc="28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" name="矩形 12"/>
          <p:cNvSpPr/>
          <p:nvPr/>
        </p:nvSpPr>
        <p:spPr>
          <a:xfrm>
            <a:off x="763015" y="3070589"/>
            <a:ext cx="1112334" cy="53467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活动时间</a:t>
            </a:r>
          </a:p>
        </p:txBody>
      </p:sp>
      <p:sp>
        <p:nvSpPr>
          <p:cNvPr id="17" name="矩形 13"/>
          <p:cNvSpPr/>
          <p:nvPr/>
        </p:nvSpPr>
        <p:spPr>
          <a:xfrm>
            <a:off x="2042101" y="3070589"/>
            <a:ext cx="6442514" cy="5346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日（长沙）</a:t>
            </a:r>
            <a:endParaRPr lang="en-US" altLang="zh-CN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3015" y="3771629"/>
            <a:ext cx="1112245" cy="53467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活动场地</a:t>
            </a:r>
          </a:p>
        </p:txBody>
      </p:sp>
      <p:sp>
        <p:nvSpPr>
          <p:cNvPr id="20" name="矩形 19"/>
          <p:cNvSpPr/>
          <p:nvPr/>
        </p:nvSpPr>
        <p:spPr>
          <a:xfrm>
            <a:off x="2042653" y="3771629"/>
            <a:ext cx="6440692" cy="5346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0000"/>
              </a:lnSpc>
              <a:buClrTx/>
              <a:buSzTx/>
              <a:buFontTx/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谢子龙影像艺术馆（一楼）</a:t>
            </a:r>
          </a:p>
        </p:txBody>
      </p:sp>
      <p:sp>
        <p:nvSpPr>
          <p:cNvPr id="22" name="矩形 12"/>
          <p:cNvSpPr/>
          <p:nvPr/>
        </p:nvSpPr>
        <p:spPr>
          <a:xfrm>
            <a:off x="763650" y="4472669"/>
            <a:ext cx="1112334" cy="53467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参与对象</a:t>
            </a:r>
          </a:p>
        </p:txBody>
      </p:sp>
      <p:sp>
        <p:nvSpPr>
          <p:cNvPr id="23" name="矩形 13"/>
          <p:cNvSpPr/>
          <p:nvPr/>
        </p:nvSpPr>
        <p:spPr>
          <a:xfrm>
            <a:off x="2042736" y="4472669"/>
            <a:ext cx="6442514" cy="5346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交订客户、高意向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潜客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KOL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、区域媒体</a:t>
            </a:r>
          </a:p>
        </p:txBody>
      </p:sp>
      <p:sp>
        <p:nvSpPr>
          <p:cNvPr id="25" name="矩形 24"/>
          <p:cNvSpPr/>
          <p:nvPr/>
        </p:nvSpPr>
        <p:spPr>
          <a:xfrm>
            <a:off x="763650" y="5874749"/>
            <a:ext cx="1112331" cy="5327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活动形式</a:t>
            </a:r>
          </a:p>
        </p:txBody>
      </p:sp>
      <p:sp>
        <p:nvSpPr>
          <p:cNvPr id="26" name="矩形 25"/>
          <p:cNvSpPr/>
          <p:nvPr/>
        </p:nvSpPr>
        <p:spPr>
          <a:xfrm>
            <a:off x="2042733" y="5874749"/>
            <a:ext cx="6443152" cy="5327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静态品鉴、项目试驾、新车发布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8" name="矩形 12"/>
          <p:cNvSpPr/>
          <p:nvPr/>
        </p:nvSpPr>
        <p:spPr>
          <a:xfrm>
            <a:off x="764920" y="5173709"/>
            <a:ext cx="1112157" cy="53467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活动人数</a:t>
            </a:r>
          </a:p>
        </p:txBody>
      </p:sp>
      <p:sp>
        <p:nvSpPr>
          <p:cNvPr id="29" name="矩形 13"/>
          <p:cNvSpPr/>
          <p:nvPr/>
        </p:nvSpPr>
        <p:spPr>
          <a:xfrm>
            <a:off x="2043802" y="5173709"/>
            <a:ext cx="6440178" cy="5346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媒体（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40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人）、潜客（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人）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/>
          <a:srcRect l="30518" r="22413"/>
          <a:stretch>
            <a:fillRect/>
          </a:stretch>
        </p:blipFill>
        <p:spPr>
          <a:xfrm>
            <a:off x="8718370" y="2380938"/>
            <a:ext cx="2483892" cy="395785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718890" y="641121"/>
            <a:ext cx="5865298" cy="830997"/>
            <a:chOff x="-76597" y="604217"/>
            <a:chExt cx="5865298" cy="830997"/>
          </a:xfrm>
        </p:grpSpPr>
        <p:sp>
          <p:nvSpPr>
  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538000" y="604217"/>
              <a:ext cx="525070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8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活动概述</a:t>
              </a:r>
            </a:p>
          </p:txBody>
        </p:sp>
        <p:sp>
          <p:nvSpPr>
  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3496551" y="1019715"/>
              <a:ext cx="614597" cy="50014"/>
            </a:xfrm>
            <a:prstGeom prst="rect">
              <a:avLst/>
            </a:prstGeom>
            <a:solidFill>
              <a:srgbClr val="D0B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D0B189"/>
                </a:solidFill>
              </a:endParaRPr>
            </a:p>
          </p:txBody>
        </p:sp>
        <p:sp>
          <p:nvSpPr>
            <p:cNvPr id="31" name="矩形 30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-76597" y="1006117"/>
              <a:ext cx="614597" cy="50014"/>
            </a:xfrm>
            <a:prstGeom prst="rect">
              <a:avLst/>
            </a:prstGeom>
            <a:solidFill>
              <a:srgbClr val="D0B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D0B189"/>
                </a:solidFill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01431" y="660173"/>
            <a:ext cx="30958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活动主</a:t>
            </a:r>
            <a: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KV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86834" y="1025657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33" name="矩形 3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252635" y="1025657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11815"/>
          <a:stretch>
            <a:fillRect/>
          </a:stretch>
        </p:blipFill>
        <p:spPr>
          <a:xfrm>
            <a:off x="4315" y="1459529"/>
            <a:ext cx="6404900" cy="31780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51971" y="377242"/>
            <a:ext cx="90988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活动场地介绍：谢子龙影像艺术馆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t="17565"/>
          <a:stretch>
            <a:fillRect/>
          </a:stretch>
        </p:blipFill>
        <p:spPr>
          <a:xfrm>
            <a:off x="6409215" y="1459528"/>
            <a:ext cx="5782785" cy="317802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487805" y="4786142"/>
            <a:ext cx="3062646" cy="1552599"/>
            <a:chOff x="623090" y="4748911"/>
            <a:chExt cx="3062646" cy="1552599"/>
          </a:xfrm>
        </p:grpSpPr>
        <p:grpSp>
          <p:nvGrpSpPr>
            <p:cNvPr id="11" name="组合 10"/>
            <p:cNvGrpSpPr/>
            <p:nvPr/>
          </p:nvGrpSpPr>
          <p:grpSpPr>
            <a:xfrm flipH="1">
              <a:off x="623090" y="4748911"/>
              <a:ext cx="474192" cy="399630"/>
              <a:chOff x="6350" y="1588"/>
              <a:chExt cx="1403350" cy="1182687"/>
            </a:xfrm>
            <a:solidFill>
              <a:srgbClr val="282828"/>
            </a:solidFill>
          </p:grpSpPr>
          <p:sp>
            <p:nvSpPr>
              <p:cNvPr id="15" name="Freeform 5"/>
              <p:cNvSpPr/>
              <p:nvPr/>
            </p:nvSpPr>
            <p:spPr bwMode="auto">
              <a:xfrm>
                <a:off x="498475" y="1588"/>
                <a:ext cx="627063" cy="625475"/>
              </a:xfrm>
              <a:custGeom>
                <a:avLst/>
                <a:gdLst>
                  <a:gd name="T0" fmla="*/ 163 w 166"/>
                  <a:gd name="T1" fmla="*/ 30 h 165"/>
                  <a:gd name="T2" fmla="*/ 134 w 166"/>
                  <a:gd name="T3" fmla="*/ 1 h 165"/>
                  <a:gd name="T4" fmla="*/ 127 w 166"/>
                  <a:gd name="T5" fmla="*/ 0 h 165"/>
                  <a:gd name="T6" fmla="*/ 99 w 166"/>
                  <a:gd name="T7" fmla="*/ 0 h 165"/>
                  <a:gd name="T8" fmla="*/ 94 w 166"/>
                  <a:gd name="T9" fmla="*/ 2 h 165"/>
                  <a:gd name="T10" fmla="*/ 3 w 166"/>
                  <a:gd name="T11" fmla="*/ 93 h 165"/>
                  <a:gd name="T12" fmla="*/ 3 w 166"/>
                  <a:gd name="T13" fmla="*/ 105 h 165"/>
                  <a:gd name="T14" fmla="*/ 9 w 166"/>
                  <a:gd name="T15" fmla="*/ 107 h 165"/>
                  <a:gd name="T16" fmla="*/ 15 w 166"/>
                  <a:gd name="T17" fmla="*/ 104 h 165"/>
                  <a:gd name="T18" fmla="*/ 104 w 166"/>
                  <a:gd name="T19" fmla="*/ 15 h 165"/>
                  <a:gd name="T20" fmla="*/ 125 w 166"/>
                  <a:gd name="T21" fmla="*/ 15 h 165"/>
                  <a:gd name="T22" fmla="*/ 126 w 166"/>
                  <a:gd name="T23" fmla="*/ 16 h 165"/>
                  <a:gd name="T24" fmla="*/ 125 w 166"/>
                  <a:gd name="T25" fmla="*/ 17 h 165"/>
                  <a:gd name="T26" fmla="*/ 25 w 166"/>
                  <a:gd name="T27" fmla="*/ 117 h 165"/>
                  <a:gd name="T28" fmla="*/ 25 w 166"/>
                  <a:gd name="T29" fmla="*/ 123 h 165"/>
                  <a:gd name="T30" fmla="*/ 29 w 166"/>
                  <a:gd name="T31" fmla="*/ 124 h 165"/>
                  <a:gd name="T32" fmla="*/ 32 w 166"/>
                  <a:gd name="T33" fmla="*/ 123 h 165"/>
                  <a:gd name="T34" fmla="*/ 131 w 166"/>
                  <a:gd name="T35" fmla="*/ 23 h 165"/>
                  <a:gd name="T36" fmla="*/ 132 w 166"/>
                  <a:gd name="T37" fmla="*/ 23 h 165"/>
                  <a:gd name="T38" fmla="*/ 143 w 166"/>
                  <a:gd name="T39" fmla="*/ 34 h 165"/>
                  <a:gd name="T40" fmla="*/ 142 w 166"/>
                  <a:gd name="T41" fmla="*/ 34 h 165"/>
                  <a:gd name="T42" fmla="*/ 42 w 166"/>
                  <a:gd name="T43" fmla="*/ 134 h 165"/>
                  <a:gd name="T44" fmla="*/ 42 w 166"/>
                  <a:gd name="T45" fmla="*/ 140 h 165"/>
                  <a:gd name="T46" fmla="*/ 45 w 166"/>
                  <a:gd name="T47" fmla="*/ 141 h 165"/>
                  <a:gd name="T48" fmla="*/ 49 w 166"/>
                  <a:gd name="T49" fmla="*/ 140 h 165"/>
                  <a:gd name="T50" fmla="*/ 148 w 166"/>
                  <a:gd name="T51" fmla="*/ 40 h 165"/>
                  <a:gd name="T52" fmla="*/ 149 w 166"/>
                  <a:gd name="T53" fmla="*/ 40 h 165"/>
                  <a:gd name="T54" fmla="*/ 151 w 166"/>
                  <a:gd name="T55" fmla="*/ 41 h 165"/>
                  <a:gd name="T56" fmla="*/ 151 w 166"/>
                  <a:gd name="T57" fmla="*/ 61 h 165"/>
                  <a:gd name="T58" fmla="*/ 61 w 166"/>
                  <a:gd name="T59" fmla="*/ 150 h 165"/>
                  <a:gd name="T60" fmla="*/ 61 w 166"/>
                  <a:gd name="T61" fmla="*/ 162 h 165"/>
                  <a:gd name="T62" fmla="*/ 67 w 166"/>
                  <a:gd name="T63" fmla="*/ 165 h 165"/>
                  <a:gd name="T64" fmla="*/ 73 w 166"/>
                  <a:gd name="T65" fmla="*/ 162 h 165"/>
                  <a:gd name="T66" fmla="*/ 164 w 166"/>
                  <a:gd name="T67" fmla="*/ 71 h 165"/>
                  <a:gd name="T68" fmla="*/ 164 w 166"/>
                  <a:gd name="T69" fmla="*/ 71 h 165"/>
                  <a:gd name="T70" fmla="*/ 166 w 166"/>
                  <a:gd name="T71" fmla="*/ 65 h 165"/>
                  <a:gd name="T72" fmla="*/ 166 w 166"/>
                  <a:gd name="T73" fmla="*/ 37 h 165"/>
                  <a:gd name="T74" fmla="*/ 163 w 166"/>
                  <a:gd name="T75" fmla="*/ 3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6" h="165">
                    <a:moveTo>
                      <a:pt x="163" y="30"/>
                    </a:moveTo>
                    <a:cubicBezTo>
                      <a:pt x="134" y="1"/>
                      <a:pt x="134" y="1"/>
                      <a:pt x="134" y="1"/>
                    </a:cubicBezTo>
                    <a:cubicBezTo>
                      <a:pt x="133" y="0"/>
                      <a:pt x="130" y="0"/>
                      <a:pt x="127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97" y="0"/>
                      <a:pt x="96" y="0"/>
                      <a:pt x="94" y="2"/>
                    </a:cubicBezTo>
                    <a:cubicBezTo>
                      <a:pt x="3" y="93"/>
                      <a:pt x="3" y="93"/>
                      <a:pt x="3" y="93"/>
                    </a:cubicBezTo>
                    <a:cubicBezTo>
                      <a:pt x="0" y="96"/>
                      <a:pt x="0" y="101"/>
                      <a:pt x="3" y="105"/>
                    </a:cubicBezTo>
                    <a:cubicBezTo>
                      <a:pt x="5" y="106"/>
                      <a:pt x="7" y="107"/>
                      <a:pt x="9" y="107"/>
                    </a:cubicBezTo>
                    <a:cubicBezTo>
                      <a:pt x="11" y="107"/>
                      <a:pt x="14" y="106"/>
                      <a:pt x="15" y="104"/>
                    </a:cubicBezTo>
                    <a:cubicBezTo>
                      <a:pt x="104" y="15"/>
                      <a:pt x="104" y="15"/>
                      <a:pt x="104" y="15"/>
                    </a:cubicBezTo>
                    <a:cubicBezTo>
                      <a:pt x="125" y="15"/>
                      <a:pt x="125" y="15"/>
                      <a:pt x="125" y="15"/>
                    </a:cubicBezTo>
                    <a:cubicBezTo>
                      <a:pt x="126" y="16"/>
                      <a:pt x="126" y="16"/>
                      <a:pt x="126" y="16"/>
                    </a:cubicBezTo>
                    <a:cubicBezTo>
                      <a:pt x="125" y="17"/>
                      <a:pt x="125" y="17"/>
                      <a:pt x="125" y="17"/>
                    </a:cubicBezTo>
                    <a:cubicBezTo>
                      <a:pt x="25" y="117"/>
                      <a:pt x="25" y="117"/>
                      <a:pt x="25" y="117"/>
                    </a:cubicBezTo>
                    <a:cubicBezTo>
                      <a:pt x="24" y="118"/>
                      <a:pt x="24" y="121"/>
                      <a:pt x="25" y="123"/>
                    </a:cubicBezTo>
                    <a:cubicBezTo>
                      <a:pt x="26" y="124"/>
                      <a:pt x="27" y="124"/>
                      <a:pt x="29" y="124"/>
                    </a:cubicBezTo>
                    <a:cubicBezTo>
                      <a:pt x="30" y="124"/>
                      <a:pt x="31" y="124"/>
                      <a:pt x="32" y="123"/>
                    </a:cubicBezTo>
                    <a:cubicBezTo>
                      <a:pt x="131" y="23"/>
                      <a:pt x="131" y="23"/>
                      <a:pt x="131" y="23"/>
                    </a:cubicBezTo>
                    <a:cubicBezTo>
                      <a:pt x="131" y="23"/>
                      <a:pt x="131" y="23"/>
                      <a:pt x="132" y="23"/>
                    </a:cubicBezTo>
                    <a:cubicBezTo>
                      <a:pt x="143" y="34"/>
                      <a:pt x="143" y="34"/>
                      <a:pt x="143" y="34"/>
                    </a:cubicBezTo>
                    <a:cubicBezTo>
                      <a:pt x="142" y="34"/>
                      <a:pt x="142" y="34"/>
                      <a:pt x="142" y="34"/>
                    </a:cubicBezTo>
                    <a:cubicBezTo>
                      <a:pt x="42" y="134"/>
                      <a:pt x="42" y="134"/>
                      <a:pt x="42" y="134"/>
                    </a:cubicBezTo>
                    <a:cubicBezTo>
                      <a:pt x="41" y="135"/>
                      <a:pt x="41" y="138"/>
                      <a:pt x="42" y="140"/>
                    </a:cubicBezTo>
                    <a:cubicBezTo>
                      <a:pt x="43" y="141"/>
                      <a:pt x="44" y="141"/>
                      <a:pt x="45" y="141"/>
                    </a:cubicBezTo>
                    <a:cubicBezTo>
                      <a:pt x="47" y="141"/>
                      <a:pt x="48" y="141"/>
                      <a:pt x="49" y="140"/>
                    </a:cubicBezTo>
                    <a:cubicBezTo>
                      <a:pt x="148" y="40"/>
                      <a:pt x="148" y="40"/>
                      <a:pt x="148" y="40"/>
                    </a:cubicBezTo>
                    <a:cubicBezTo>
                      <a:pt x="148" y="40"/>
                      <a:pt x="149" y="40"/>
                      <a:pt x="149" y="40"/>
                    </a:cubicBezTo>
                    <a:cubicBezTo>
                      <a:pt x="151" y="41"/>
                      <a:pt x="151" y="41"/>
                      <a:pt x="151" y="41"/>
                    </a:cubicBezTo>
                    <a:cubicBezTo>
                      <a:pt x="151" y="61"/>
                      <a:pt x="151" y="61"/>
                      <a:pt x="151" y="61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58" y="153"/>
                      <a:pt x="58" y="159"/>
                      <a:pt x="61" y="162"/>
                    </a:cubicBezTo>
                    <a:cubicBezTo>
                      <a:pt x="63" y="164"/>
                      <a:pt x="65" y="165"/>
                      <a:pt x="67" y="165"/>
                    </a:cubicBezTo>
                    <a:cubicBezTo>
                      <a:pt x="69" y="165"/>
                      <a:pt x="71" y="164"/>
                      <a:pt x="73" y="162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4" y="71"/>
                      <a:pt x="164" y="71"/>
                      <a:pt x="164" y="71"/>
                    </a:cubicBezTo>
                    <a:cubicBezTo>
                      <a:pt x="166" y="69"/>
                      <a:pt x="166" y="67"/>
                      <a:pt x="166" y="65"/>
                    </a:cubicBezTo>
                    <a:cubicBezTo>
                      <a:pt x="166" y="37"/>
                      <a:pt x="166" y="37"/>
                      <a:pt x="166" y="37"/>
                    </a:cubicBezTo>
                    <a:cubicBezTo>
                      <a:pt x="166" y="34"/>
                      <a:pt x="165" y="32"/>
                      <a:pt x="163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 6"/>
              <p:cNvSpPr/>
              <p:nvPr/>
            </p:nvSpPr>
            <p:spPr bwMode="auto">
              <a:xfrm>
                <a:off x="6350" y="214313"/>
                <a:ext cx="1403350" cy="969962"/>
              </a:xfrm>
              <a:custGeom>
                <a:avLst/>
                <a:gdLst>
                  <a:gd name="T0" fmla="*/ 346 w 371"/>
                  <a:gd name="T1" fmla="*/ 209 h 256"/>
                  <a:gd name="T2" fmla="*/ 346 w 371"/>
                  <a:gd name="T3" fmla="*/ 25 h 256"/>
                  <a:gd name="T4" fmla="*/ 321 w 371"/>
                  <a:gd name="T5" fmla="*/ 0 h 256"/>
                  <a:gd name="T6" fmla="*/ 309 w 371"/>
                  <a:gd name="T7" fmla="*/ 0 h 256"/>
                  <a:gd name="T8" fmla="*/ 309 w 371"/>
                  <a:gd name="T9" fmla="*/ 9 h 256"/>
                  <a:gd name="T10" fmla="*/ 309 w 371"/>
                  <a:gd name="T11" fmla="*/ 12 h 256"/>
                  <a:gd name="T12" fmla="*/ 321 w 371"/>
                  <a:gd name="T13" fmla="*/ 12 h 256"/>
                  <a:gd name="T14" fmla="*/ 334 w 371"/>
                  <a:gd name="T15" fmla="*/ 25 h 256"/>
                  <a:gd name="T16" fmla="*/ 334 w 371"/>
                  <a:gd name="T17" fmla="*/ 209 h 256"/>
                  <a:gd name="T18" fmla="*/ 231 w 371"/>
                  <a:gd name="T19" fmla="*/ 209 h 256"/>
                  <a:gd name="T20" fmla="*/ 231 w 371"/>
                  <a:gd name="T21" fmla="*/ 212 h 256"/>
                  <a:gd name="T22" fmla="*/ 218 w 371"/>
                  <a:gd name="T23" fmla="*/ 225 h 256"/>
                  <a:gd name="T24" fmla="*/ 150 w 371"/>
                  <a:gd name="T25" fmla="*/ 225 h 256"/>
                  <a:gd name="T26" fmla="*/ 137 w 371"/>
                  <a:gd name="T27" fmla="*/ 212 h 256"/>
                  <a:gd name="T28" fmla="*/ 137 w 371"/>
                  <a:gd name="T29" fmla="*/ 209 h 256"/>
                  <a:gd name="T30" fmla="*/ 40 w 371"/>
                  <a:gd name="T31" fmla="*/ 209 h 256"/>
                  <a:gd name="T32" fmla="*/ 40 w 371"/>
                  <a:gd name="T33" fmla="*/ 25 h 256"/>
                  <a:gd name="T34" fmla="*/ 53 w 371"/>
                  <a:gd name="T35" fmla="*/ 12 h 256"/>
                  <a:gd name="T36" fmla="*/ 140 w 371"/>
                  <a:gd name="T37" fmla="*/ 12 h 256"/>
                  <a:gd name="T38" fmla="*/ 152 w 371"/>
                  <a:gd name="T39" fmla="*/ 0 h 256"/>
                  <a:gd name="T40" fmla="*/ 53 w 371"/>
                  <a:gd name="T41" fmla="*/ 0 h 256"/>
                  <a:gd name="T42" fmla="*/ 28 w 371"/>
                  <a:gd name="T43" fmla="*/ 25 h 256"/>
                  <a:gd name="T44" fmla="*/ 28 w 371"/>
                  <a:gd name="T45" fmla="*/ 209 h 256"/>
                  <a:gd name="T46" fmla="*/ 0 w 371"/>
                  <a:gd name="T47" fmla="*/ 209 h 256"/>
                  <a:gd name="T48" fmla="*/ 0 w 371"/>
                  <a:gd name="T49" fmla="*/ 231 h 256"/>
                  <a:gd name="T50" fmla="*/ 25 w 371"/>
                  <a:gd name="T51" fmla="*/ 256 h 256"/>
                  <a:gd name="T52" fmla="*/ 346 w 371"/>
                  <a:gd name="T53" fmla="*/ 256 h 256"/>
                  <a:gd name="T54" fmla="*/ 371 w 371"/>
                  <a:gd name="T55" fmla="*/ 231 h 256"/>
                  <a:gd name="T56" fmla="*/ 371 w 371"/>
                  <a:gd name="T57" fmla="*/ 209 h 256"/>
                  <a:gd name="T58" fmla="*/ 346 w 371"/>
                  <a:gd name="T59" fmla="*/ 209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71" h="256">
                    <a:moveTo>
                      <a:pt x="346" y="209"/>
                    </a:move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11"/>
                      <a:pt x="335" y="0"/>
                      <a:pt x="321" y="0"/>
                    </a:cubicBezTo>
                    <a:cubicBezTo>
                      <a:pt x="309" y="0"/>
                      <a:pt x="309" y="0"/>
                      <a:pt x="309" y="0"/>
                    </a:cubicBezTo>
                    <a:cubicBezTo>
                      <a:pt x="309" y="9"/>
                      <a:pt x="309" y="9"/>
                      <a:pt x="309" y="9"/>
                    </a:cubicBezTo>
                    <a:cubicBezTo>
                      <a:pt x="309" y="10"/>
                      <a:pt x="309" y="11"/>
                      <a:pt x="309" y="12"/>
                    </a:cubicBezTo>
                    <a:cubicBezTo>
                      <a:pt x="321" y="12"/>
                      <a:pt x="321" y="12"/>
                      <a:pt x="321" y="12"/>
                    </a:cubicBezTo>
                    <a:cubicBezTo>
                      <a:pt x="328" y="12"/>
                      <a:pt x="334" y="18"/>
                      <a:pt x="334" y="25"/>
                    </a:cubicBezTo>
                    <a:cubicBezTo>
                      <a:pt x="334" y="209"/>
                      <a:pt x="334" y="209"/>
                      <a:pt x="334" y="209"/>
                    </a:cubicBezTo>
                    <a:cubicBezTo>
                      <a:pt x="231" y="209"/>
                      <a:pt x="231" y="209"/>
                      <a:pt x="231" y="209"/>
                    </a:cubicBezTo>
                    <a:cubicBezTo>
                      <a:pt x="231" y="212"/>
                      <a:pt x="231" y="212"/>
                      <a:pt x="231" y="212"/>
                    </a:cubicBezTo>
                    <a:cubicBezTo>
                      <a:pt x="231" y="219"/>
                      <a:pt x="225" y="225"/>
                      <a:pt x="218" y="225"/>
                    </a:cubicBezTo>
                    <a:cubicBezTo>
                      <a:pt x="150" y="225"/>
                      <a:pt x="150" y="225"/>
                      <a:pt x="150" y="225"/>
                    </a:cubicBezTo>
                    <a:cubicBezTo>
                      <a:pt x="143" y="225"/>
                      <a:pt x="137" y="219"/>
                      <a:pt x="137" y="212"/>
                    </a:cubicBezTo>
                    <a:cubicBezTo>
                      <a:pt x="137" y="209"/>
                      <a:pt x="137" y="209"/>
                      <a:pt x="137" y="209"/>
                    </a:cubicBezTo>
                    <a:cubicBezTo>
                      <a:pt x="40" y="209"/>
                      <a:pt x="40" y="209"/>
                      <a:pt x="40" y="209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18"/>
                      <a:pt x="46" y="12"/>
                      <a:pt x="53" y="12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39" y="0"/>
                      <a:pt x="28" y="11"/>
                      <a:pt x="28" y="25"/>
                    </a:cubicBezTo>
                    <a:cubicBezTo>
                      <a:pt x="28" y="209"/>
                      <a:pt x="28" y="209"/>
                      <a:pt x="28" y="209"/>
                    </a:cubicBezTo>
                    <a:cubicBezTo>
                      <a:pt x="0" y="209"/>
                      <a:pt x="0" y="209"/>
                      <a:pt x="0" y="209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0" y="245"/>
                      <a:pt x="11" y="256"/>
                      <a:pt x="25" y="256"/>
                    </a:cubicBezTo>
                    <a:cubicBezTo>
                      <a:pt x="346" y="256"/>
                      <a:pt x="346" y="256"/>
                      <a:pt x="346" y="256"/>
                    </a:cubicBezTo>
                    <a:cubicBezTo>
                      <a:pt x="360" y="256"/>
                      <a:pt x="371" y="245"/>
                      <a:pt x="371" y="231"/>
                    </a:cubicBezTo>
                    <a:cubicBezTo>
                      <a:pt x="371" y="209"/>
                      <a:pt x="371" y="209"/>
                      <a:pt x="371" y="209"/>
                    </a:cubicBezTo>
                    <a:lnTo>
                      <a:pt x="346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7"/>
              <p:cNvSpPr/>
              <p:nvPr/>
            </p:nvSpPr>
            <p:spPr bwMode="auto">
              <a:xfrm>
                <a:off x="369888" y="411163"/>
                <a:ext cx="339725" cy="333375"/>
              </a:xfrm>
              <a:custGeom>
                <a:avLst/>
                <a:gdLst>
                  <a:gd name="T0" fmla="*/ 88 w 90"/>
                  <a:gd name="T1" fmla="*/ 59 h 88"/>
                  <a:gd name="T2" fmla="*/ 78 w 90"/>
                  <a:gd name="T3" fmla="*/ 53 h 88"/>
                  <a:gd name="T4" fmla="*/ 40 w 90"/>
                  <a:gd name="T5" fmla="*/ 63 h 88"/>
                  <a:gd name="T6" fmla="*/ 39 w 90"/>
                  <a:gd name="T7" fmla="*/ 61 h 88"/>
                  <a:gd name="T8" fmla="*/ 27 w 90"/>
                  <a:gd name="T9" fmla="*/ 48 h 88"/>
                  <a:gd name="T10" fmla="*/ 37 w 90"/>
                  <a:gd name="T11" fmla="*/ 12 h 88"/>
                  <a:gd name="T12" fmla="*/ 31 w 90"/>
                  <a:gd name="T13" fmla="*/ 2 h 88"/>
                  <a:gd name="T14" fmla="*/ 21 w 90"/>
                  <a:gd name="T15" fmla="*/ 7 h 88"/>
                  <a:gd name="T16" fmla="*/ 0 w 90"/>
                  <a:gd name="T17" fmla="*/ 77 h 88"/>
                  <a:gd name="T18" fmla="*/ 0 w 90"/>
                  <a:gd name="T19" fmla="*/ 78 h 88"/>
                  <a:gd name="T20" fmla="*/ 0 w 90"/>
                  <a:gd name="T21" fmla="*/ 82 h 88"/>
                  <a:gd name="T22" fmla="*/ 9 w 90"/>
                  <a:gd name="T23" fmla="*/ 88 h 88"/>
                  <a:gd name="T24" fmla="*/ 11 w 90"/>
                  <a:gd name="T25" fmla="*/ 88 h 88"/>
                  <a:gd name="T26" fmla="*/ 82 w 90"/>
                  <a:gd name="T27" fmla="*/ 70 h 88"/>
                  <a:gd name="T28" fmla="*/ 88 w 90"/>
                  <a:gd name="T29" fmla="*/ 5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0" h="88">
                    <a:moveTo>
                      <a:pt x="88" y="59"/>
                    </a:moveTo>
                    <a:cubicBezTo>
                      <a:pt x="87" y="55"/>
                      <a:pt x="83" y="52"/>
                      <a:pt x="78" y="53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40" y="62"/>
                      <a:pt x="39" y="61"/>
                      <a:pt x="39" y="61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8" y="8"/>
                      <a:pt x="36" y="3"/>
                      <a:pt x="31" y="2"/>
                    </a:cubicBezTo>
                    <a:cubicBezTo>
                      <a:pt x="27" y="0"/>
                      <a:pt x="22" y="3"/>
                      <a:pt x="21" y="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7"/>
                      <a:pt x="0" y="78"/>
                      <a:pt x="0" y="78"/>
                    </a:cubicBezTo>
                    <a:cubicBezTo>
                      <a:pt x="0" y="79"/>
                      <a:pt x="0" y="80"/>
                      <a:pt x="0" y="82"/>
                    </a:cubicBezTo>
                    <a:cubicBezTo>
                      <a:pt x="1" y="85"/>
                      <a:pt x="5" y="88"/>
                      <a:pt x="9" y="88"/>
                    </a:cubicBezTo>
                    <a:cubicBezTo>
                      <a:pt x="9" y="88"/>
                      <a:pt x="10" y="88"/>
                      <a:pt x="11" y="88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7" y="68"/>
                      <a:pt x="90" y="64"/>
                      <a:pt x="8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331170" y="4779449"/>
              <a:ext cx="2354566" cy="1522061"/>
              <a:chOff x="1331170" y="4779449"/>
              <a:chExt cx="2354566" cy="1522061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1331170" y="4779449"/>
                <a:ext cx="178659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独特位置</a:t>
                </a: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331170" y="5192104"/>
                <a:ext cx="2354566" cy="1109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位于长沙市洋湖湿地公园，全馆建筑面积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10600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平方米，且位于长株潭附近，日均人流量达 到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5000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627140" y="4786142"/>
            <a:ext cx="3069137" cy="1575588"/>
            <a:chOff x="4917164" y="4725922"/>
            <a:chExt cx="3069137" cy="1575588"/>
          </a:xfrm>
        </p:grpSpPr>
        <p:sp>
          <p:nvSpPr>
            <p:cNvPr id="19" name="Freeform 54"/>
            <p:cNvSpPr>
              <a:spLocks noEditPoints="1"/>
            </p:cNvSpPr>
            <p:nvPr/>
          </p:nvSpPr>
          <p:spPr bwMode="auto">
            <a:xfrm>
              <a:off x="4917164" y="4725922"/>
              <a:ext cx="436260" cy="445608"/>
            </a:xfrm>
            <a:custGeom>
              <a:avLst/>
              <a:gdLst>
                <a:gd name="T0" fmla="*/ 126 w 175"/>
                <a:gd name="T1" fmla="*/ 34 h 178"/>
                <a:gd name="T2" fmla="*/ 53 w 175"/>
                <a:gd name="T3" fmla="*/ 28 h 178"/>
                <a:gd name="T4" fmla="*/ 11 w 175"/>
                <a:gd name="T5" fmla="*/ 44 h 178"/>
                <a:gd name="T6" fmla="*/ 0 w 175"/>
                <a:gd name="T7" fmla="*/ 57 h 178"/>
                <a:gd name="T8" fmla="*/ 14 w 175"/>
                <a:gd name="T9" fmla="*/ 83 h 178"/>
                <a:gd name="T10" fmla="*/ 50 w 175"/>
                <a:gd name="T11" fmla="*/ 145 h 178"/>
                <a:gd name="T12" fmla="*/ 62 w 175"/>
                <a:gd name="T13" fmla="*/ 167 h 178"/>
                <a:gd name="T14" fmla="*/ 79 w 175"/>
                <a:gd name="T15" fmla="*/ 176 h 178"/>
                <a:gd name="T16" fmla="*/ 123 w 175"/>
                <a:gd name="T17" fmla="*/ 151 h 178"/>
                <a:gd name="T18" fmla="*/ 164 w 175"/>
                <a:gd name="T19" fmla="*/ 134 h 178"/>
                <a:gd name="T20" fmla="*/ 171 w 175"/>
                <a:gd name="T21" fmla="*/ 57 h 178"/>
                <a:gd name="T22" fmla="*/ 158 w 175"/>
                <a:gd name="T23" fmla="*/ 89 h 178"/>
                <a:gd name="T24" fmla="*/ 159 w 175"/>
                <a:gd name="T25" fmla="*/ 79 h 178"/>
                <a:gd name="T26" fmla="*/ 142 w 175"/>
                <a:gd name="T27" fmla="*/ 70 h 178"/>
                <a:gd name="T28" fmla="*/ 129 w 175"/>
                <a:gd name="T29" fmla="*/ 40 h 178"/>
                <a:gd name="T30" fmla="*/ 154 w 175"/>
                <a:gd name="T31" fmla="*/ 94 h 178"/>
                <a:gd name="T32" fmla="*/ 154 w 175"/>
                <a:gd name="T33" fmla="*/ 95 h 178"/>
                <a:gd name="T34" fmla="*/ 136 w 175"/>
                <a:gd name="T35" fmla="*/ 89 h 178"/>
                <a:gd name="T36" fmla="*/ 138 w 175"/>
                <a:gd name="T37" fmla="*/ 75 h 178"/>
                <a:gd name="T38" fmla="*/ 148 w 175"/>
                <a:gd name="T39" fmla="*/ 90 h 178"/>
                <a:gd name="T40" fmla="*/ 154 w 175"/>
                <a:gd name="T41" fmla="*/ 94 h 178"/>
                <a:gd name="T42" fmla="*/ 113 w 175"/>
                <a:gd name="T43" fmla="*/ 47 h 178"/>
                <a:gd name="T44" fmla="*/ 122 w 175"/>
                <a:gd name="T45" fmla="*/ 40 h 178"/>
                <a:gd name="T46" fmla="*/ 88 w 175"/>
                <a:gd name="T47" fmla="*/ 7 h 178"/>
                <a:gd name="T48" fmla="*/ 92 w 175"/>
                <a:gd name="T49" fmla="*/ 37 h 178"/>
                <a:gd name="T50" fmla="*/ 88 w 175"/>
                <a:gd name="T51" fmla="*/ 7 h 178"/>
                <a:gd name="T52" fmla="*/ 82 w 175"/>
                <a:gd name="T53" fmla="*/ 40 h 178"/>
                <a:gd name="T54" fmla="*/ 50 w 175"/>
                <a:gd name="T55" fmla="*/ 54 h 178"/>
                <a:gd name="T56" fmla="*/ 48 w 175"/>
                <a:gd name="T57" fmla="*/ 34 h 178"/>
                <a:gd name="T58" fmla="*/ 42 w 175"/>
                <a:gd name="T59" fmla="*/ 58 h 178"/>
                <a:gd name="T60" fmla="*/ 15 w 175"/>
                <a:gd name="T61" fmla="*/ 67 h 178"/>
                <a:gd name="T62" fmla="*/ 17 w 175"/>
                <a:gd name="T63" fmla="*/ 48 h 178"/>
                <a:gd name="T64" fmla="*/ 48 w 175"/>
                <a:gd name="T65" fmla="*/ 34 h 178"/>
                <a:gd name="T66" fmla="*/ 22 w 175"/>
                <a:gd name="T67" fmla="*/ 84 h 178"/>
                <a:gd name="T68" fmla="*/ 22 w 175"/>
                <a:gd name="T69" fmla="*/ 83 h 178"/>
                <a:gd name="T70" fmla="*/ 39 w 175"/>
                <a:gd name="T71" fmla="*/ 89 h 178"/>
                <a:gd name="T72" fmla="*/ 11 w 175"/>
                <a:gd name="T73" fmla="*/ 119 h 178"/>
                <a:gd name="T74" fmla="*/ 42 w 175"/>
                <a:gd name="T75" fmla="*/ 116 h 178"/>
                <a:gd name="T76" fmla="*/ 11 w 175"/>
                <a:gd name="T77" fmla="*/ 119 h 178"/>
                <a:gd name="T78" fmla="*/ 48 w 175"/>
                <a:gd name="T79" fmla="*/ 62 h 178"/>
                <a:gd name="T80" fmla="*/ 92 w 175"/>
                <a:gd name="T81" fmla="*/ 44 h 178"/>
                <a:gd name="T82" fmla="*/ 128 w 175"/>
                <a:gd name="T83" fmla="*/ 66 h 178"/>
                <a:gd name="T84" fmla="*/ 128 w 175"/>
                <a:gd name="T85" fmla="*/ 116 h 178"/>
                <a:gd name="T86" fmla="*/ 84 w 175"/>
                <a:gd name="T87" fmla="*/ 134 h 178"/>
                <a:gd name="T88" fmla="*/ 48 w 175"/>
                <a:gd name="T89" fmla="*/ 112 h 178"/>
                <a:gd name="T90" fmla="*/ 49 w 175"/>
                <a:gd name="T91" fmla="*/ 122 h 178"/>
                <a:gd name="T92" fmla="*/ 74 w 175"/>
                <a:gd name="T93" fmla="*/ 137 h 178"/>
                <a:gd name="T94" fmla="*/ 49 w 175"/>
                <a:gd name="T95" fmla="*/ 122 h 178"/>
                <a:gd name="T96" fmla="*/ 83 w 175"/>
                <a:gd name="T97" fmla="*/ 171 h 178"/>
                <a:gd name="T98" fmla="*/ 73 w 175"/>
                <a:gd name="T99" fmla="*/ 156 h 178"/>
                <a:gd name="T100" fmla="*/ 57 w 175"/>
                <a:gd name="T101" fmla="*/ 145 h 178"/>
                <a:gd name="T102" fmla="*/ 116 w 175"/>
                <a:gd name="T103" fmla="*/ 150 h 178"/>
                <a:gd name="T104" fmla="*/ 119 w 175"/>
                <a:gd name="T105" fmla="*/ 144 h 178"/>
                <a:gd name="T106" fmla="*/ 105 w 175"/>
                <a:gd name="T107" fmla="*/ 134 h 178"/>
                <a:gd name="T108" fmla="*/ 119 w 175"/>
                <a:gd name="T109" fmla="*/ 144 h 178"/>
                <a:gd name="T110" fmla="*/ 128 w 175"/>
                <a:gd name="T111" fmla="*/ 144 h 178"/>
                <a:gd name="T112" fmla="*/ 133 w 175"/>
                <a:gd name="T113" fmla="*/ 120 h 178"/>
                <a:gd name="T114" fmla="*/ 159 w 175"/>
                <a:gd name="T115" fmla="*/ 13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5" h="178">
                  <a:moveTo>
                    <a:pt x="171" y="57"/>
                  </a:moveTo>
                  <a:cubicBezTo>
                    <a:pt x="165" y="43"/>
                    <a:pt x="149" y="35"/>
                    <a:pt x="126" y="34"/>
                  </a:cubicBezTo>
                  <a:cubicBezTo>
                    <a:pt x="117" y="13"/>
                    <a:pt x="104" y="0"/>
                    <a:pt x="88" y="0"/>
                  </a:cubicBezTo>
                  <a:cubicBezTo>
                    <a:pt x="74" y="0"/>
                    <a:pt x="61" y="11"/>
                    <a:pt x="53" y="28"/>
                  </a:cubicBezTo>
                  <a:cubicBezTo>
                    <a:pt x="51" y="28"/>
                    <a:pt x="50" y="27"/>
                    <a:pt x="48" y="27"/>
                  </a:cubicBezTo>
                  <a:cubicBezTo>
                    <a:pt x="31" y="27"/>
                    <a:pt x="18" y="33"/>
                    <a:pt x="11" y="44"/>
                  </a:cubicBezTo>
                  <a:cubicBezTo>
                    <a:pt x="11" y="45"/>
                    <a:pt x="11" y="45"/>
                    <a:pt x="10" y="46"/>
                  </a:cubicBezTo>
                  <a:cubicBezTo>
                    <a:pt x="5" y="46"/>
                    <a:pt x="0" y="51"/>
                    <a:pt x="0" y="57"/>
                  </a:cubicBezTo>
                  <a:cubicBezTo>
                    <a:pt x="0" y="62"/>
                    <a:pt x="4" y="67"/>
                    <a:pt x="9" y="68"/>
                  </a:cubicBezTo>
                  <a:cubicBezTo>
                    <a:pt x="10" y="73"/>
                    <a:pt x="11" y="78"/>
                    <a:pt x="14" y="83"/>
                  </a:cubicBezTo>
                  <a:cubicBezTo>
                    <a:pt x="4" y="96"/>
                    <a:pt x="1" y="110"/>
                    <a:pt x="5" y="121"/>
                  </a:cubicBezTo>
                  <a:cubicBezTo>
                    <a:pt x="10" y="135"/>
                    <a:pt x="27" y="144"/>
                    <a:pt x="50" y="145"/>
                  </a:cubicBezTo>
                  <a:cubicBezTo>
                    <a:pt x="53" y="153"/>
                    <a:pt x="57" y="159"/>
                    <a:pt x="62" y="165"/>
                  </a:cubicBezTo>
                  <a:cubicBezTo>
                    <a:pt x="62" y="166"/>
                    <a:pt x="62" y="166"/>
                    <a:pt x="62" y="167"/>
                  </a:cubicBezTo>
                  <a:cubicBezTo>
                    <a:pt x="62" y="173"/>
                    <a:pt x="67" y="178"/>
                    <a:pt x="73" y="178"/>
                  </a:cubicBezTo>
                  <a:cubicBezTo>
                    <a:pt x="75" y="178"/>
                    <a:pt x="77" y="177"/>
                    <a:pt x="79" y="176"/>
                  </a:cubicBezTo>
                  <a:cubicBezTo>
                    <a:pt x="82" y="178"/>
                    <a:pt x="85" y="178"/>
                    <a:pt x="88" y="178"/>
                  </a:cubicBezTo>
                  <a:cubicBezTo>
                    <a:pt x="102" y="178"/>
                    <a:pt x="114" y="168"/>
                    <a:pt x="123" y="151"/>
                  </a:cubicBezTo>
                  <a:cubicBezTo>
                    <a:pt x="125" y="151"/>
                    <a:pt x="126" y="151"/>
                    <a:pt x="128" y="151"/>
                  </a:cubicBezTo>
                  <a:cubicBezTo>
                    <a:pt x="145" y="151"/>
                    <a:pt x="158" y="145"/>
                    <a:pt x="164" y="134"/>
                  </a:cubicBezTo>
                  <a:cubicBezTo>
                    <a:pt x="171" y="124"/>
                    <a:pt x="170" y="110"/>
                    <a:pt x="162" y="95"/>
                  </a:cubicBezTo>
                  <a:cubicBezTo>
                    <a:pt x="172" y="82"/>
                    <a:pt x="175" y="68"/>
                    <a:pt x="171" y="57"/>
                  </a:cubicBezTo>
                  <a:close/>
                  <a:moveTo>
                    <a:pt x="165" y="59"/>
                  </a:moveTo>
                  <a:cubicBezTo>
                    <a:pt x="168" y="68"/>
                    <a:pt x="166" y="79"/>
                    <a:pt x="158" y="89"/>
                  </a:cubicBezTo>
                  <a:cubicBezTo>
                    <a:pt x="158" y="89"/>
                    <a:pt x="157" y="88"/>
                    <a:pt x="156" y="87"/>
                  </a:cubicBezTo>
                  <a:cubicBezTo>
                    <a:pt x="158" y="85"/>
                    <a:pt x="159" y="82"/>
                    <a:pt x="159" y="79"/>
                  </a:cubicBezTo>
                  <a:cubicBezTo>
                    <a:pt x="159" y="73"/>
                    <a:pt x="155" y="68"/>
                    <a:pt x="148" y="68"/>
                  </a:cubicBezTo>
                  <a:cubicBezTo>
                    <a:pt x="146" y="68"/>
                    <a:pt x="144" y="69"/>
                    <a:pt x="142" y="70"/>
                  </a:cubicBezTo>
                  <a:cubicBezTo>
                    <a:pt x="140" y="68"/>
                    <a:pt x="137" y="65"/>
                    <a:pt x="134" y="63"/>
                  </a:cubicBezTo>
                  <a:cubicBezTo>
                    <a:pt x="133" y="55"/>
                    <a:pt x="131" y="47"/>
                    <a:pt x="129" y="40"/>
                  </a:cubicBezTo>
                  <a:cubicBezTo>
                    <a:pt x="147" y="42"/>
                    <a:pt x="161" y="49"/>
                    <a:pt x="165" y="59"/>
                  </a:cubicBezTo>
                  <a:close/>
                  <a:moveTo>
                    <a:pt x="154" y="94"/>
                  </a:moveTo>
                  <a:cubicBezTo>
                    <a:pt x="154" y="94"/>
                    <a:pt x="154" y="94"/>
                    <a:pt x="154" y="95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48" y="101"/>
                    <a:pt x="142" y="107"/>
                    <a:pt x="135" y="112"/>
                  </a:cubicBezTo>
                  <a:cubicBezTo>
                    <a:pt x="136" y="104"/>
                    <a:pt x="136" y="97"/>
                    <a:pt x="136" y="89"/>
                  </a:cubicBezTo>
                  <a:cubicBezTo>
                    <a:pt x="136" y="83"/>
                    <a:pt x="136" y="78"/>
                    <a:pt x="136" y="72"/>
                  </a:cubicBezTo>
                  <a:cubicBezTo>
                    <a:pt x="136" y="73"/>
                    <a:pt x="137" y="74"/>
                    <a:pt x="138" y="75"/>
                  </a:cubicBezTo>
                  <a:cubicBezTo>
                    <a:pt x="138" y="76"/>
                    <a:pt x="137" y="78"/>
                    <a:pt x="137" y="79"/>
                  </a:cubicBezTo>
                  <a:cubicBezTo>
                    <a:pt x="137" y="85"/>
                    <a:pt x="142" y="90"/>
                    <a:pt x="148" y="90"/>
                  </a:cubicBezTo>
                  <a:cubicBezTo>
                    <a:pt x="149" y="90"/>
                    <a:pt x="150" y="90"/>
                    <a:pt x="151" y="90"/>
                  </a:cubicBezTo>
                  <a:cubicBezTo>
                    <a:pt x="152" y="91"/>
                    <a:pt x="153" y="93"/>
                    <a:pt x="154" y="94"/>
                  </a:cubicBezTo>
                  <a:close/>
                  <a:moveTo>
                    <a:pt x="127" y="57"/>
                  </a:moveTo>
                  <a:cubicBezTo>
                    <a:pt x="122" y="54"/>
                    <a:pt x="118" y="50"/>
                    <a:pt x="113" y="47"/>
                  </a:cubicBezTo>
                  <a:cubicBezTo>
                    <a:pt x="109" y="45"/>
                    <a:pt x="106" y="44"/>
                    <a:pt x="102" y="42"/>
                  </a:cubicBezTo>
                  <a:cubicBezTo>
                    <a:pt x="109" y="41"/>
                    <a:pt x="115" y="40"/>
                    <a:pt x="122" y="40"/>
                  </a:cubicBezTo>
                  <a:cubicBezTo>
                    <a:pt x="124" y="45"/>
                    <a:pt x="125" y="51"/>
                    <a:pt x="127" y="57"/>
                  </a:cubicBezTo>
                  <a:close/>
                  <a:moveTo>
                    <a:pt x="88" y="7"/>
                  </a:moveTo>
                  <a:cubicBezTo>
                    <a:pt x="100" y="7"/>
                    <a:pt x="111" y="17"/>
                    <a:pt x="119" y="34"/>
                  </a:cubicBezTo>
                  <a:cubicBezTo>
                    <a:pt x="110" y="34"/>
                    <a:pt x="101" y="35"/>
                    <a:pt x="92" y="37"/>
                  </a:cubicBezTo>
                  <a:cubicBezTo>
                    <a:pt x="81" y="33"/>
                    <a:pt x="70" y="30"/>
                    <a:pt x="60" y="28"/>
                  </a:cubicBezTo>
                  <a:cubicBezTo>
                    <a:pt x="67" y="15"/>
                    <a:pt x="77" y="7"/>
                    <a:pt x="88" y="7"/>
                  </a:cubicBezTo>
                  <a:close/>
                  <a:moveTo>
                    <a:pt x="57" y="34"/>
                  </a:moveTo>
                  <a:cubicBezTo>
                    <a:pt x="65" y="35"/>
                    <a:pt x="73" y="37"/>
                    <a:pt x="82" y="40"/>
                  </a:cubicBezTo>
                  <a:cubicBezTo>
                    <a:pt x="78" y="41"/>
                    <a:pt x="74" y="43"/>
                    <a:pt x="71" y="44"/>
                  </a:cubicBezTo>
                  <a:cubicBezTo>
                    <a:pt x="63" y="47"/>
                    <a:pt x="56" y="50"/>
                    <a:pt x="50" y="54"/>
                  </a:cubicBezTo>
                  <a:cubicBezTo>
                    <a:pt x="52" y="47"/>
                    <a:pt x="54" y="40"/>
                    <a:pt x="57" y="34"/>
                  </a:cubicBezTo>
                  <a:close/>
                  <a:moveTo>
                    <a:pt x="48" y="34"/>
                  </a:moveTo>
                  <a:cubicBezTo>
                    <a:pt x="49" y="34"/>
                    <a:pt x="49" y="34"/>
                    <a:pt x="50" y="34"/>
                  </a:cubicBezTo>
                  <a:cubicBezTo>
                    <a:pt x="47" y="41"/>
                    <a:pt x="44" y="49"/>
                    <a:pt x="42" y="58"/>
                  </a:cubicBezTo>
                  <a:cubicBezTo>
                    <a:pt x="33" y="64"/>
                    <a:pt x="25" y="71"/>
                    <a:pt x="19" y="78"/>
                  </a:cubicBezTo>
                  <a:cubicBezTo>
                    <a:pt x="17" y="74"/>
                    <a:pt x="16" y="71"/>
                    <a:pt x="15" y="67"/>
                  </a:cubicBezTo>
                  <a:cubicBezTo>
                    <a:pt x="19" y="66"/>
                    <a:pt x="22" y="62"/>
                    <a:pt x="22" y="57"/>
                  </a:cubicBezTo>
                  <a:cubicBezTo>
                    <a:pt x="22" y="53"/>
                    <a:pt x="20" y="50"/>
                    <a:pt x="17" y="48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22" y="39"/>
                    <a:pt x="33" y="34"/>
                    <a:pt x="48" y="34"/>
                  </a:cubicBezTo>
                  <a:close/>
                  <a:moveTo>
                    <a:pt x="40" y="106"/>
                  </a:moveTo>
                  <a:cubicBezTo>
                    <a:pt x="33" y="99"/>
                    <a:pt x="27" y="92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3"/>
                    <a:pt x="22" y="83"/>
                  </a:cubicBezTo>
                  <a:cubicBezTo>
                    <a:pt x="27" y="77"/>
                    <a:pt x="34" y="72"/>
                    <a:pt x="41" y="67"/>
                  </a:cubicBezTo>
                  <a:cubicBezTo>
                    <a:pt x="40" y="74"/>
                    <a:pt x="39" y="81"/>
                    <a:pt x="39" y="89"/>
                  </a:cubicBezTo>
                  <a:cubicBezTo>
                    <a:pt x="39" y="95"/>
                    <a:pt x="40" y="101"/>
                    <a:pt x="40" y="106"/>
                  </a:cubicBezTo>
                  <a:close/>
                  <a:moveTo>
                    <a:pt x="11" y="119"/>
                  </a:moveTo>
                  <a:cubicBezTo>
                    <a:pt x="8" y="110"/>
                    <a:pt x="10" y="100"/>
                    <a:pt x="18" y="89"/>
                  </a:cubicBezTo>
                  <a:cubicBezTo>
                    <a:pt x="24" y="98"/>
                    <a:pt x="32" y="107"/>
                    <a:pt x="42" y="116"/>
                  </a:cubicBezTo>
                  <a:cubicBezTo>
                    <a:pt x="43" y="124"/>
                    <a:pt x="45" y="131"/>
                    <a:pt x="47" y="138"/>
                  </a:cubicBezTo>
                  <a:cubicBezTo>
                    <a:pt x="29" y="137"/>
                    <a:pt x="15" y="130"/>
                    <a:pt x="11" y="119"/>
                  </a:cubicBezTo>
                  <a:close/>
                  <a:moveTo>
                    <a:pt x="46" y="89"/>
                  </a:moveTo>
                  <a:cubicBezTo>
                    <a:pt x="46" y="80"/>
                    <a:pt x="47" y="71"/>
                    <a:pt x="48" y="62"/>
                  </a:cubicBezTo>
                  <a:cubicBezTo>
                    <a:pt x="56" y="57"/>
                    <a:pt x="64" y="53"/>
                    <a:pt x="73" y="50"/>
                  </a:cubicBezTo>
                  <a:cubicBezTo>
                    <a:pt x="79" y="47"/>
                    <a:pt x="85" y="46"/>
                    <a:pt x="92" y="44"/>
                  </a:cubicBezTo>
                  <a:cubicBezTo>
                    <a:pt x="98" y="47"/>
                    <a:pt x="104" y="50"/>
                    <a:pt x="109" y="53"/>
                  </a:cubicBezTo>
                  <a:cubicBezTo>
                    <a:pt x="116" y="57"/>
                    <a:pt x="123" y="61"/>
                    <a:pt x="128" y="66"/>
                  </a:cubicBezTo>
                  <a:cubicBezTo>
                    <a:pt x="129" y="73"/>
                    <a:pt x="130" y="81"/>
                    <a:pt x="130" y="89"/>
                  </a:cubicBezTo>
                  <a:cubicBezTo>
                    <a:pt x="130" y="99"/>
                    <a:pt x="129" y="108"/>
                    <a:pt x="128" y="116"/>
                  </a:cubicBezTo>
                  <a:cubicBezTo>
                    <a:pt x="120" y="121"/>
                    <a:pt x="112" y="125"/>
                    <a:pt x="103" y="128"/>
                  </a:cubicBezTo>
                  <a:cubicBezTo>
                    <a:pt x="97" y="131"/>
                    <a:pt x="91" y="133"/>
                    <a:pt x="84" y="134"/>
                  </a:cubicBezTo>
                  <a:cubicBezTo>
                    <a:pt x="78" y="132"/>
                    <a:pt x="72" y="129"/>
                    <a:pt x="67" y="125"/>
                  </a:cubicBezTo>
                  <a:cubicBezTo>
                    <a:pt x="60" y="121"/>
                    <a:pt x="53" y="117"/>
                    <a:pt x="48" y="112"/>
                  </a:cubicBezTo>
                  <a:cubicBezTo>
                    <a:pt x="46" y="105"/>
                    <a:pt x="46" y="97"/>
                    <a:pt x="46" y="89"/>
                  </a:cubicBezTo>
                  <a:close/>
                  <a:moveTo>
                    <a:pt x="49" y="122"/>
                  </a:moveTo>
                  <a:cubicBezTo>
                    <a:pt x="54" y="125"/>
                    <a:pt x="58" y="128"/>
                    <a:pt x="63" y="131"/>
                  </a:cubicBezTo>
                  <a:cubicBezTo>
                    <a:pt x="67" y="133"/>
                    <a:pt x="70" y="135"/>
                    <a:pt x="74" y="137"/>
                  </a:cubicBezTo>
                  <a:cubicBezTo>
                    <a:pt x="67" y="138"/>
                    <a:pt x="61" y="138"/>
                    <a:pt x="54" y="138"/>
                  </a:cubicBezTo>
                  <a:cubicBezTo>
                    <a:pt x="52" y="133"/>
                    <a:pt x="51" y="128"/>
                    <a:pt x="49" y="122"/>
                  </a:cubicBezTo>
                  <a:close/>
                  <a:moveTo>
                    <a:pt x="88" y="172"/>
                  </a:moveTo>
                  <a:cubicBezTo>
                    <a:pt x="86" y="172"/>
                    <a:pt x="85" y="172"/>
                    <a:pt x="83" y="171"/>
                  </a:cubicBezTo>
                  <a:cubicBezTo>
                    <a:pt x="84" y="170"/>
                    <a:pt x="84" y="168"/>
                    <a:pt x="84" y="167"/>
                  </a:cubicBezTo>
                  <a:cubicBezTo>
                    <a:pt x="84" y="161"/>
                    <a:pt x="79" y="156"/>
                    <a:pt x="73" y="156"/>
                  </a:cubicBezTo>
                  <a:cubicBezTo>
                    <a:pt x="70" y="156"/>
                    <a:pt x="68" y="157"/>
                    <a:pt x="66" y="159"/>
                  </a:cubicBezTo>
                  <a:cubicBezTo>
                    <a:pt x="62" y="155"/>
                    <a:pt x="59" y="150"/>
                    <a:pt x="57" y="145"/>
                  </a:cubicBezTo>
                  <a:cubicBezTo>
                    <a:pt x="65" y="144"/>
                    <a:pt x="75" y="143"/>
                    <a:pt x="84" y="141"/>
                  </a:cubicBezTo>
                  <a:cubicBezTo>
                    <a:pt x="95" y="146"/>
                    <a:pt x="106" y="149"/>
                    <a:pt x="116" y="150"/>
                  </a:cubicBezTo>
                  <a:cubicBezTo>
                    <a:pt x="109" y="163"/>
                    <a:pt x="99" y="172"/>
                    <a:pt x="88" y="172"/>
                  </a:cubicBezTo>
                  <a:close/>
                  <a:moveTo>
                    <a:pt x="119" y="144"/>
                  </a:moveTo>
                  <a:cubicBezTo>
                    <a:pt x="111" y="143"/>
                    <a:pt x="103" y="141"/>
                    <a:pt x="94" y="138"/>
                  </a:cubicBezTo>
                  <a:cubicBezTo>
                    <a:pt x="98" y="137"/>
                    <a:pt x="102" y="136"/>
                    <a:pt x="105" y="134"/>
                  </a:cubicBezTo>
                  <a:cubicBezTo>
                    <a:pt x="113" y="132"/>
                    <a:pt x="119" y="128"/>
                    <a:pt x="126" y="125"/>
                  </a:cubicBezTo>
                  <a:cubicBezTo>
                    <a:pt x="124" y="132"/>
                    <a:pt x="122" y="138"/>
                    <a:pt x="119" y="144"/>
                  </a:cubicBezTo>
                  <a:close/>
                  <a:moveTo>
                    <a:pt x="159" y="131"/>
                  </a:moveTo>
                  <a:cubicBezTo>
                    <a:pt x="154" y="140"/>
                    <a:pt x="143" y="144"/>
                    <a:pt x="128" y="144"/>
                  </a:cubicBezTo>
                  <a:cubicBezTo>
                    <a:pt x="127" y="144"/>
                    <a:pt x="127" y="144"/>
                    <a:pt x="126" y="144"/>
                  </a:cubicBezTo>
                  <a:cubicBezTo>
                    <a:pt x="129" y="137"/>
                    <a:pt x="132" y="129"/>
                    <a:pt x="133" y="120"/>
                  </a:cubicBezTo>
                  <a:cubicBezTo>
                    <a:pt x="143" y="114"/>
                    <a:pt x="151" y="108"/>
                    <a:pt x="157" y="101"/>
                  </a:cubicBezTo>
                  <a:cubicBezTo>
                    <a:pt x="163" y="113"/>
                    <a:pt x="164" y="123"/>
                    <a:pt x="159" y="131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631735" y="4779449"/>
              <a:ext cx="2354566" cy="1522061"/>
              <a:chOff x="1331170" y="4779449"/>
              <a:chExt cx="2354566" cy="1522061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331170" y="4779449"/>
                <a:ext cx="178659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</a:rPr>
                  <a:t>区位优势：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331170" y="5192104"/>
                <a:ext cx="2354566" cy="1109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一面能够俯瞰湘江北去的美景，一面享受着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800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亩 洋湖湿地公园提供的负氧离子，生态环境和交通都较为便捷。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772967" y="4786142"/>
            <a:ext cx="3112203" cy="1530790"/>
            <a:chOff x="9202799" y="4770720"/>
            <a:chExt cx="3112203" cy="1530790"/>
          </a:xfrm>
        </p:grpSpPr>
        <p:sp>
          <p:nvSpPr>
            <p:cNvPr id="24" name="Freeform 97"/>
            <p:cNvSpPr>
              <a:spLocks noEditPoints="1"/>
            </p:cNvSpPr>
            <p:nvPr/>
          </p:nvSpPr>
          <p:spPr bwMode="auto">
            <a:xfrm>
              <a:off x="9202799" y="4770720"/>
              <a:ext cx="485717" cy="412284"/>
            </a:xfrm>
            <a:custGeom>
              <a:avLst/>
              <a:gdLst>
                <a:gd name="T0" fmla="*/ 212 w 250"/>
                <a:gd name="T1" fmla="*/ 5 h 212"/>
                <a:gd name="T2" fmla="*/ 48 w 250"/>
                <a:gd name="T3" fmla="*/ 0 h 212"/>
                <a:gd name="T4" fmla="*/ 2 w 250"/>
                <a:gd name="T5" fmla="*/ 71 h 212"/>
                <a:gd name="T6" fmla="*/ 94 w 250"/>
                <a:gd name="T7" fmla="*/ 207 h 212"/>
                <a:gd name="T8" fmla="*/ 147 w 250"/>
                <a:gd name="T9" fmla="*/ 212 h 212"/>
                <a:gd name="T10" fmla="*/ 248 w 250"/>
                <a:gd name="T11" fmla="*/ 82 h 212"/>
                <a:gd name="T12" fmla="*/ 230 w 250"/>
                <a:gd name="T13" fmla="*/ 69 h 212"/>
                <a:gd name="T14" fmla="*/ 186 w 250"/>
                <a:gd name="T15" fmla="*/ 69 h 212"/>
                <a:gd name="T16" fmla="*/ 204 w 250"/>
                <a:gd name="T17" fmla="*/ 20 h 212"/>
                <a:gd name="T18" fmla="*/ 230 w 250"/>
                <a:gd name="T19" fmla="*/ 69 h 212"/>
                <a:gd name="T20" fmla="*/ 87 w 250"/>
                <a:gd name="T21" fmla="*/ 69 h 212"/>
                <a:gd name="T22" fmla="*/ 121 w 250"/>
                <a:gd name="T23" fmla="*/ 14 h 212"/>
                <a:gd name="T24" fmla="*/ 127 w 250"/>
                <a:gd name="T25" fmla="*/ 14 h 212"/>
                <a:gd name="T26" fmla="*/ 162 w 250"/>
                <a:gd name="T27" fmla="*/ 69 h 212"/>
                <a:gd name="T28" fmla="*/ 145 w 250"/>
                <a:gd name="T29" fmla="*/ 14 h 212"/>
                <a:gd name="T30" fmla="*/ 190 w 250"/>
                <a:gd name="T31" fmla="*/ 14 h 212"/>
                <a:gd name="T32" fmla="*/ 173 w 250"/>
                <a:gd name="T33" fmla="*/ 60 h 212"/>
                <a:gd name="T34" fmla="*/ 145 w 250"/>
                <a:gd name="T35" fmla="*/ 14 h 212"/>
                <a:gd name="T36" fmla="*/ 59 w 250"/>
                <a:gd name="T37" fmla="*/ 15 h 212"/>
                <a:gd name="T38" fmla="*/ 104 w 250"/>
                <a:gd name="T39" fmla="*/ 14 h 212"/>
                <a:gd name="T40" fmla="*/ 76 w 250"/>
                <a:gd name="T41" fmla="*/ 59 h 212"/>
                <a:gd name="T42" fmla="*/ 166 w 250"/>
                <a:gd name="T43" fmla="*/ 83 h 212"/>
                <a:gd name="T44" fmla="*/ 128 w 250"/>
                <a:gd name="T45" fmla="*/ 198 h 212"/>
                <a:gd name="T46" fmla="*/ 122 w 250"/>
                <a:gd name="T47" fmla="*/ 198 h 212"/>
                <a:gd name="T48" fmla="*/ 83 w 250"/>
                <a:gd name="T49" fmla="*/ 84 h 212"/>
                <a:gd name="T50" fmla="*/ 166 w 250"/>
                <a:gd name="T51" fmla="*/ 83 h 212"/>
                <a:gd name="T52" fmla="*/ 63 w 250"/>
                <a:gd name="T53" fmla="*/ 68 h 212"/>
                <a:gd name="T54" fmla="*/ 20 w 250"/>
                <a:gd name="T55" fmla="*/ 69 h 212"/>
                <a:gd name="T56" fmla="*/ 46 w 250"/>
                <a:gd name="T57" fmla="*/ 21 h 212"/>
                <a:gd name="T58" fmla="*/ 22 w 250"/>
                <a:gd name="T59" fmla="*/ 83 h 212"/>
                <a:gd name="T60" fmla="*/ 68 w 250"/>
                <a:gd name="T61" fmla="*/ 84 h 212"/>
                <a:gd name="T62" fmla="*/ 106 w 250"/>
                <a:gd name="T63" fmla="*/ 198 h 212"/>
                <a:gd name="T64" fmla="*/ 104 w 250"/>
                <a:gd name="T65" fmla="*/ 197 h 212"/>
                <a:gd name="T66" fmla="*/ 22 w 250"/>
                <a:gd name="T67" fmla="*/ 83 h 212"/>
                <a:gd name="T68" fmla="*/ 143 w 250"/>
                <a:gd name="T69" fmla="*/ 198 h 212"/>
                <a:gd name="T70" fmla="*/ 181 w 250"/>
                <a:gd name="T71" fmla="*/ 84 h 212"/>
                <a:gd name="T72" fmla="*/ 229 w 250"/>
                <a:gd name="T73" fmla="*/ 83 h 212"/>
                <a:gd name="T74" fmla="*/ 146 w 250"/>
                <a:gd name="T75" fmla="*/ 19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0" h="212">
                  <a:moveTo>
                    <a:pt x="248" y="71"/>
                  </a:moveTo>
                  <a:cubicBezTo>
                    <a:pt x="212" y="5"/>
                    <a:pt x="212" y="5"/>
                    <a:pt x="212" y="5"/>
                  </a:cubicBezTo>
                  <a:cubicBezTo>
                    <a:pt x="210" y="2"/>
                    <a:pt x="206" y="0"/>
                    <a:pt x="20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5" y="0"/>
                    <a:pt x="41" y="2"/>
                    <a:pt x="39" y="5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0" y="74"/>
                    <a:pt x="0" y="79"/>
                    <a:pt x="3" y="82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96" y="210"/>
                    <a:pt x="100" y="212"/>
                    <a:pt x="103" y="212"/>
                  </a:cubicBezTo>
                  <a:cubicBezTo>
                    <a:pt x="147" y="212"/>
                    <a:pt x="147" y="212"/>
                    <a:pt x="147" y="212"/>
                  </a:cubicBezTo>
                  <a:cubicBezTo>
                    <a:pt x="151" y="212"/>
                    <a:pt x="154" y="210"/>
                    <a:pt x="157" y="207"/>
                  </a:cubicBezTo>
                  <a:cubicBezTo>
                    <a:pt x="248" y="82"/>
                    <a:pt x="248" y="82"/>
                    <a:pt x="248" y="82"/>
                  </a:cubicBezTo>
                  <a:cubicBezTo>
                    <a:pt x="250" y="79"/>
                    <a:pt x="250" y="74"/>
                    <a:pt x="248" y="71"/>
                  </a:cubicBezTo>
                  <a:close/>
                  <a:moveTo>
                    <a:pt x="230" y="69"/>
                  </a:moveTo>
                  <a:cubicBezTo>
                    <a:pt x="219" y="69"/>
                    <a:pt x="198" y="69"/>
                    <a:pt x="187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203" y="20"/>
                    <a:pt x="203" y="20"/>
                    <a:pt x="203" y="20"/>
                  </a:cubicBezTo>
                  <a:cubicBezTo>
                    <a:pt x="203" y="20"/>
                    <a:pt x="204" y="19"/>
                    <a:pt x="204" y="20"/>
                  </a:cubicBezTo>
                  <a:cubicBezTo>
                    <a:pt x="211" y="32"/>
                    <a:pt x="228" y="63"/>
                    <a:pt x="231" y="68"/>
                  </a:cubicBezTo>
                  <a:cubicBezTo>
                    <a:pt x="231" y="69"/>
                    <a:pt x="231" y="69"/>
                    <a:pt x="230" y="69"/>
                  </a:cubicBezTo>
                  <a:close/>
                  <a:moveTo>
                    <a:pt x="161" y="69"/>
                  </a:moveTo>
                  <a:cubicBezTo>
                    <a:pt x="143" y="69"/>
                    <a:pt x="106" y="69"/>
                    <a:pt x="87" y="69"/>
                  </a:cubicBezTo>
                  <a:cubicBezTo>
                    <a:pt x="86" y="69"/>
                    <a:pt x="86" y="68"/>
                    <a:pt x="86" y="68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21" y="14"/>
                    <a:pt x="121" y="14"/>
                    <a:pt x="122" y="14"/>
                  </a:cubicBezTo>
                  <a:cubicBezTo>
                    <a:pt x="123" y="14"/>
                    <a:pt x="126" y="14"/>
                    <a:pt x="127" y="14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162" y="69"/>
                    <a:pt x="163" y="69"/>
                    <a:pt x="161" y="69"/>
                  </a:cubicBezTo>
                  <a:close/>
                  <a:moveTo>
                    <a:pt x="145" y="14"/>
                  </a:moveTo>
                  <a:cubicBezTo>
                    <a:pt x="155" y="14"/>
                    <a:pt x="185" y="14"/>
                    <a:pt x="190" y="14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90" y="14"/>
                    <a:pt x="179" y="48"/>
                    <a:pt x="175" y="60"/>
                  </a:cubicBezTo>
                  <a:cubicBezTo>
                    <a:pt x="174" y="61"/>
                    <a:pt x="173" y="60"/>
                    <a:pt x="173" y="60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4" y="14"/>
                    <a:pt x="144" y="14"/>
                    <a:pt x="145" y="14"/>
                  </a:cubicBezTo>
                  <a:close/>
                  <a:moveTo>
                    <a:pt x="74" y="59"/>
                  </a:moveTo>
                  <a:cubicBezTo>
                    <a:pt x="71" y="48"/>
                    <a:pt x="59" y="15"/>
                    <a:pt x="59" y="15"/>
                  </a:cubicBezTo>
                  <a:cubicBezTo>
                    <a:pt x="59" y="15"/>
                    <a:pt x="59" y="14"/>
                    <a:pt x="60" y="14"/>
                  </a:cubicBezTo>
                  <a:cubicBezTo>
                    <a:pt x="70" y="14"/>
                    <a:pt x="98" y="14"/>
                    <a:pt x="104" y="14"/>
                  </a:cubicBezTo>
                  <a:cubicBezTo>
                    <a:pt x="105" y="14"/>
                    <a:pt x="104" y="14"/>
                    <a:pt x="104" y="14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6" y="59"/>
                    <a:pt x="75" y="60"/>
                    <a:pt x="74" y="59"/>
                  </a:cubicBezTo>
                  <a:close/>
                  <a:moveTo>
                    <a:pt x="166" y="83"/>
                  </a:moveTo>
                  <a:cubicBezTo>
                    <a:pt x="167" y="83"/>
                    <a:pt x="166" y="84"/>
                    <a:pt x="166" y="84"/>
                  </a:cubicBezTo>
                  <a:cubicBezTo>
                    <a:pt x="128" y="198"/>
                    <a:pt x="128" y="198"/>
                    <a:pt x="128" y="198"/>
                  </a:cubicBezTo>
                  <a:cubicBezTo>
                    <a:pt x="128" y="198"/>
                    <a:pt x="127" y="198"/>
                    <a:pt x="127" y="198"/>
                  </a:cubicBezTo>
                  <a:cubicBezTo>
                    <a:pt x="126" y="198"/>
                    <a:pt x="123" y="198"/>
                    <a:pt x="122" y="198"/>
                  </a:cubicBezTo>
                  <a:cubicBezTo>
                    <a:pt x="122" y="198"/>
                    <a:pt x="121" y="198"/>
                    <a:pt x="121" y="198"/>
                  </a:cubicBezTo>
                  <a:cubicBezTo>
                    <a:pt x="83" y="84"/>
                    <a:pt x="83" y="84"/>
                    <a:pt x="83" y="84"/>
                  </a:cubicBezTo>
                  <a:cubicBezTo>
                    <a:pt x="83" y="84"/>
                    <a:pt x="83" y="83"/>
                    <a:pt x="83" y="83"/>
                  </a:cubicBezTo>
                  <a:cubicBezTo>
                    <a:pt x="104" y="83"/>
                    <a:pt x="145" y="83"/>
                    <a:pt x="166" y="83"/>
                  </a:cubicBezTo>
                  <a:close/>
                  <a:moveTo>
                    <a:pt x="47" y="21"/>
                  </a:moveTo>
                  <a:cubicBezTo>
                    <a:pt x="51" y="32"/>
                    <a:pt x="61" y="63"/>
                    <a:pt x="63" y="68"/>
                  </a:cubicBezTo>
                  <a:cubicBezTo>
                    <a:pt x="63" y="69"/>
                    <a:pt x="63" y="69"/>
                    <a:pt x="62" y="69"/>
                  </a:cubicBezTo>
                  <a:cubicBezTo>
                    <a:pt x="52" y="69"/>
                    <a:pt x="31" y="69"/>
                    <a:pt x="20" y="69"/>
                  </a:cubicBezTo>
                  <a:cubicBezTo>
                    <a:pt x="19" y="69"/>
                    <a:pt x="20" y="68"/>
                    <a:pt x="20" y="68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21"/>
                    <a:pt x="46" y="20"/>
                    <a:pt x="47" y="21"/>
                  </a:cubicBezTo>
                  <a:close/>
                  <a:moveTo>
                    <a:pt x="22" y="83"/>
                  </a:moveTo>
                  <a:cubicBezTo>
                    <a:pt x="33" y="83"/>
                    <a:pt x="56" y="83"/>
                    <a:pt x="67" y="83"/>
                  </a:cubicBezTo>
                  <a:cubicBezTo>
                    <a:pt x="68" y="83"/>
                    <a:pt x="68" y="84"/>
                    <a:pt x="68" y="84"/>
                  </a:cubicBezTo>
                  <a:cubicBezTo>
                    <a:pt x="107" y="197"/>
                    <a:pt x="107" y="197"/>
                    <a:pt x="107" y="197"/>
                  </a:cubicBezTo>
                  <a:cubicBezTo>
                    <a:pt x="107" y="197"/>
                    <a:pt x="107" y="198"/>
                    <a:pt x="106" y="198"/>
                  </a:cubicBezTo>
                  <a:cubicBezTo>
                    <a:pt x="106" y="198"/>
                    <a:pt x="105" y="198"/>
                    <a:pt x="105" y="198"/>
                  </a:cubicBezTo>
                  <a:cubicBezTo>
                    <a:pt x="105" y="198"/>
                    <a:pt x="104" y="197"/>
                    <a:pt x="104" y="197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3"/>
                    <a:pt x="22" y="83"/>
                  </a:cubicBezTo>
                  <a:close/>
                  <a:moveTo>
                    <a:pt x="146" y="198"/>
                  </a:moveTo>
                  <a:cubicBezTo>
                    <a:pt x="145" y="198"/>
                    <a:pt x="143" y="198"/>
                    <a:pt x="143" y="198"/>
                  </a:cubicBezTo>
                  <a:cubicBezTo>
                    <a:pt x="142" y="198"/>
                    <a:pt x="142" y="198"/>
                    <a:pt x="142" y="198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81" y="84"/>
                    <a:pt x="181" y="83"/>
                    <a:pt x="182" y="83"/>
                  </a:cubicBezTo>
                  <a:cubicBezTo>
                    <a:pt x="194" y="83"/>
                    <a:pt x="217" y="83"/>
                    <a:pt x="229" y="83"/>
                  </a:cubicBezTo>
                  <a:cubicBezTo>
                    <a:pt x="230" y="83"/>
                    <a:pt x="229" y="84"/>
                    <a:pt x="229" y="84"/>
                  </a:cubicBezTo>
                  <a:cubicBezTo>
                    <a:pt x="146" y="198"/>
                    <a:pt x="146" y="198"/>
                    <a:pt x="146" y="198"/>
                  </a:cubicBezTo>
                  <a:cubicBezTo>
                    <a:pt x="146" y="198"/>
                    <a:pt x="146" y="198"/>
                    <a:pt x="146" y="198"/>
                  </a:cubicBez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960436" y="4779449"/>
              <a:ext cx="2354566" cy="1522061"/>
              <a:chOff x="1331170" y="4779449"/>
              <a:chExt cx="2354566" cy="1522061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1331170" y="4779449"/>
                <a:ext cx="178659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内容优势：</a:t>
                </a:r>
                <a:endPara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331170" y="5192104"/>
                <a:ext cx="2354566" cy="1109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邀请国内外高品质影 像艺术作品来馆展览，为公众接触优质摄 影艺 术提供窗口平台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</p:txBody>
          </p:sp>
        </p:grpSp>
      </p:grpSp>
      <p:sp>
        <p:nvSpPr>
          <p:cNvPr id="28" name="矩形 27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75168" y="681171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93972" y="426357"/>
            <a:ext cx="4215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活动整体规划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647013" y="1445301"/>
            <a:ext cx="10493904" cy="5105272"/>
            <a:chOff x="1196474" y="1293584"/>
            <a:chExt cx="9417050" cy="5105272"/>
          </a:xfrm>
        </p:grpSpPr>
        <p:grpSp>
          <p:nvGrpSpPr>
            <p:cNvPr id="3" name="组合 2"/>
            <p:cNvGrpSpPr/>
            <p:nvPr/>
          </p:nvGrpSpPr>
          <p:grpSpPr>
            <a:xfrm>
              <a:off x="2257043" y="1293627"/>
              <a:ext cx="8356266" cy="443230"/>
              <a:chOff x="1587892" y="1057511"/>
              <a:chExt cx="9076298" cy="362335"/>
            </a:xfrm>
            <a:solidFill>
              <a:srgbClr val="C00000"/>
            </a:solidFill>
          </p:grpSpPr>
          <p:sp>
            <p:nvSpPr>
              <p:cNvPr id="4" name="Rectangle 8"/>
              <p:cNvSpPr>
                <a:spLocks noChangeArrowheads="1"/>
              </p:cNvSpPr>
              <p:nvPr/>
            </p:nvSpPr>
            <p:spPr bwMode="auto">
              <a:xfrm>
                <a:off x="1587892" y="1059583"/>
                <a:ext cx="3957829" cy="360040"/>
              </a:xfrm>
              <a:prstGeom prst="homePlat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预热期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(6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月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11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日</a:t>
                </a:r>
                <a:r>
                  <a: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-18</a:t>
                </a:r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日）</a:t>
                </a:r>
                <a:endParaRPr lang="en-US" altLang="zh-CN" b="1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" name="Rectangle 25"/>
              <p:cNvSpPr>
                <a:spLocks noChangeArrowheads="1"/>
              </p:cNvSpPr>
              <p:nvPr/>
            </p:nvSpPr>
            <p:spPr bwMode="auto">
              <a:xfrm>
                <a:off x="5438576" y="1057511"/>
                <a:ext cx="1676699" cy="360778"/>
              </a:xfrm>
              <a:prstGeom prst="chevron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筹备期</a:t>
                </a:r>
                <a:endPara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  <a:p>
                <a:pPr algn="ctr"/>
                <a:r>
                  <a:rPr lang="en-US" altLang="zh-CN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6</a:t>
                </a:r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月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18</a:t>
                </a:r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日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-19</a:t>
                </a:r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日</a:t>
                </a:r>
              </a:p>
            </p:txBody>
          </p:sp>
          <p:sp>
            <p:nvSpPr>
              <p:cNvPr id="6" name="Rectangle 26"/>
              <p:cNvSpPr>
                <a:spLocks noChangeArrowheads="1"/>
              </p:cNvSpPr>
              <p:nvPr/>
            </p:nvSpPr>
            <p:spPr bwMode="auto">
              <a:xfrm>
                <a:off x="7063546" y="1059068"/>
                <a:ext cx="1884304" cy="360778"/>
              </a:xfrm>
              <a:prstGeom prst="chevron">
                <a:avLst/>
              </a:prstGeom>
              <a:solidFill>
                <a:srgbClr val="D0B18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上市期</a:t>
                </a:r>
                <a:endPara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（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6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月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20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日）</a:t>
                </a:r>
                <a:endParaRPr lang="en-US" altLang="zh-CN" sz="1400" b="1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Rectangle 26"/>
              <p:cNvSpPr>
                <a:spLocks noChangeArrowheads="1"/>
              </p:cNvSpPr>
              <p:nvPr/>
            </p:nvSpPr>
            <p:spPr bwMode="auto">
              <a:xfrm>
                <a:off x="8802602" y="1057511"/>
                <a:ext cx="1861588" cy="360589"/>
              </a:xfrm>
              <a:prstGeom prst="chevron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txBody>
              <a:bodyPr wrap="none" anchor="ctr"/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延续期</a:t>
                </a:r>
                <a:endParaRPr lang="en-US" altLang="zh-CN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endParaRPr>
              </a:p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（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6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月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20-26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+mn-ea"/>
                  </a:rPr>
                  <a:t>日）</a:t>
                </a:r>
                <a:endParaRPr lang="en-US" altLang="zh-CN" sz="1400" b="1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AutoShape 19"/>
            <p:cNvSpPr>
              <a:spLocks noChangeArrowheads="1"/>
            </p:cNvSpPr>
            <p:nvPr/>
          </p:nvSpPr>
          <p:spPr bwMode="auto">
            <a:xfrm>
              <a:off x="1196475" y="1293584"/>
              <a:ext cx="1007224" cy="4410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活动阶段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96474" y="1823055"/>
              <a:ext cx="9416415" cy="2590329"/>
              <a:chOff x="257471" y="3574943"/>
              <a:chExt cx="9416415" cy="2590329"/>
            </a:xfrm>
          </p:grpSpPr>
          <p:sp>
            <p:nvSpPr>
              <p:cNvPr id="10" name="AutoShape 16"/>
              <p:cNvSpPr>
                <a:spLocks noChangeArrowheads="1"/>
              </p:cNvSpPr>
              <p:nvPr/>
            </p:nvSpPr>
            <p:spPr bwMode="gray">
              <a:xfrm>
                <a:off x="1309150" y="3586346"/>
                <a:ext cx="3500856" cy="60031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媒体邀约：</a:t>
                </a: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邀请湖北省汽车主流媒体，确认媒体时间及发稿要求，保证活动当天的现场参与及后续发稿传播</a:t>
                </a:r>
              </a:p>
            </p:txBody>
          </p:sp>
          <p:sp>
            <p:nvSpPr>
              <p:cNvPr id="11" name="AutoShape 19"/>
              <p:cNvSpPr>
                <a:spLocks noChangeArrowheads="1"/>
              </p:cNvSpPr>
              <p:nvPr/>
            </p:nvSpPr>
            <p:spPr bwMode="auto">
              <a:xfrm>
                <a:off x="257471" y="3586345"/>
                <a:ext cx="1007223" cy="257892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/>
                <a:r>
                  <a:rPr lang="zh-CN" altLang="en-US" sz="14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事业部</a:t>
                </a:r>
                <a:r>
                  <a:rPr lang="en-US" altLang="zh-CN" sz="14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&amp;</a:t>
                </a:r>
              </a:p>
              <a:p>
                <a:pPr algn="ctr"/>
                <a:r>
                  <a:rPr lang="zh-CN" altLang="en-US" sz="14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广代商行动</a:t>
                </a:r>
              </a:p>
            </p:txBody>
          </p:sp>
          <p:sp>
            <p:nvSpPr>
              <p:cNvPr id="12" name="AutoShape 16"/>
              <p:cNvSpPr>
                <a:spLocks noChangeArrowheads="1"/>
              </p:cNvSpPr>
              <p:nvPr/>
            </p:nvSpPr>
            <p:spPr bwMode="gray">
              <a:xfrm>
                <a:off x="1314493" y="4223625"/>
                <a:ext cx="3495513" cy="60031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人员培训：</a:t>
                </a: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选择活动当天的外协人员（主持人、礼仪、演艺等），并提前沟通活动内容，并进行提前培训</a:t>
                </a:r>
              </a:p>
            </p:txBody>
          </p:sp>
          <p:sp>
            <p:nvSpPr>
              <p:cNvPr id="13" name="AutoShape 16"/>
              <p:cNvSpPr>
                <a:spLocks noChangeArrowheads="1"/>
              </p:cNvSpPr>
              <p:nvPr/>
            </p:nvSpPr>
            <p:spPr bwMode="gray">
              <a:xfrm>
                <a:off x="1325541" y="4872883"/>
                <a:ext cx="8348345" cy="43434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互动话题：</a:t>
                </a:r>
                <a:r>
                  <a:rPr lang="en-US" altLang="zh-CN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#“</a:t>
                </a: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湘”山如此多娇</a:t>
                </a:r>
                <a:r>
                  <a:rPr lang="en-US" altLang="zh-CN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#</a:t>
                </a: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我的长沙记忆</a:t>
                </a:r>
                <a:r>
                  <a:rPr lang="en-US" altLang="zh-CN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【</a:t>
                </a: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人、车、景</a:t>
                </a:r>
                <a:r>
                  <a:rPr lang="en-US" altLang="zh-CN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】</a:t>
                </a:r>
              </a:p>
            </p:txBody>
          </p:sp>
          <p:sp>
            <p:nvSpPr>
              <p:cNvPr id="14" name="AutoShape 16"/>
              <p:cNvSpPr>
                <a:spLocks noChangeArrowheads="1"/>
              </p:cNvSpPr>
              <p:nvPr/>
            </p:nvSpPr>
            <p:spPr bwMode="gray">
              <a:xfrm>
                <a:off x="1317268" y="5533088"/>
                <a:ext cx="3484617" cy="60031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ea"/>
                  </a:rPr>
                  <a:t>传播素材制作：</a:t>
                </a: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ea"/>
                  </a:rPr>
                  <a:t>倒计时海报、招募海报等</a:t>
                </a:r>
                <a:endParaRPr lang="zh-CN" altLang="en-US" sz="105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AutoShape 16"/>
              <p:cNvSpPr>
                <a:spLocks noChangeArrowheads="1"/>
              </p:cNvSpPr>
              <p:nvPr/>
            </p:nvSpPr>
            <p:spPr bwMode="gray">
              <a:xfrm>
                <a:off x="4863245" y="3586346"/>
                <a:ext cx="1476818" cy="12375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场地搭建：</a:t>
                </a: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活动前</a:t>
                </a:r>
                <a:r>
                  <a:rPr lang="en-US" altLang="zh-CN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1-2</a:t>
                </a: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天完成现场布置与搭建，调试并确认相关设备正常运行</a:t>
                </a:r>
              </a:p>
            </p:txBody>
          </p:sp>
          <p:sp>
            <p:nvSpPr>
              <p:cNvPr id="16" name="AutoShape 16"/>
              <p:cNvSpPr>
                <a:spLocks noChangeArrowheads="1"/>
              </p:cNvSpPr>
              <p:nvPr/>
            </p:nvSpPr>
            <p:spPr bwMode="gray">
              <a:xfrm>
                <a:off x="4873286" y="5366913"/>
                <a:ext cx="1477010" cy="76390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活动彩排：</a:t>
                </a: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外协人员参与现场彩排，并强调活动注意事项</a:t>
                </a:r>
              </a:p>
            </p:txBody>
          </p:sp>
          <p:sp>
            <p:nvSpPr>
              <p:cNvPr id="17" name="AutoShape 16"/>
              <p:cNvSpPr>
                <a:spLocks noChangeArrowheads="1"/>
              </p:cNvSpPr>
              <p:nvPr/>
            </p:nvSpPr>
            <p:spPr bwMode="gray">
              <a:xfrm>
                <a:off x="6407016" y="3574943"/>
                <a:ext cx="1476818" cy="12375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活动执行：</a:t>
                </a: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活动当天执行，保证活动的流畅</a:t>
                </a:r>
              </a:p>
            </p:txBody>
          </p:sp>
          <p:sp>
            <p:nvSpPr>
              <p:cNvPr id="18" name="AutoShape 16"/>
              <p:cNvSpPr>
                <a:spLocks noChangeArrowheads="1"/>
              </p:cNvSpPr>
              <p:nvPr/>
            </p:nvSpPr>
            <p:spPr bwMode="gray">
              <a:xfrm>
                <a:off x="7950496" y="3574943"/>
                <a:ext cx="1723390" cy="123761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后续传播跟进：</a:t>
                </a:r>
                <a:endParaRPr lang="en-US" altLang="zh-CN" sz="105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05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跟进邀约媒体活动新闻报道；</a:t>
                </a:r>
                <a:endParaRPr lang="en-US" altLang="zh-CN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05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整理现场活动素材</a:t>
                </a:r>
              </a:p>
            </p:txBody>
          </p:sp>
          <p:sp>
            <p:nvSpPr>
              <p:cNvPr id="19" name="AutoShape 16"/>
              <p:cNvSpPr>
                <a:spLocks noChangeArrowheads="1"/>
              </p:cNvSpPr>
              <p:nvPr/>
            </p:nvSpPr>
            <p:spPr bwMode="gray">
              <a:xfrm>
                <a:off x="6420781" y="5367548"/>
                <a:ext cx="3252470" cy="30543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050" kern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云相册传播</a:t>
                </a:r>
                <a:r>
                  <a:rPr lang="en-US" altLang="zh-CN" sz="1050" kern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+</a:t>
                </a:r>
                <a:r>
                  <a:rPr lang="zh-CN" altLang="en-US" sz="1050" kern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精修水印添加</a:t>
                </a:r>
                <a:endParaRPr lang="zh-CN" altLang="en-US" sz="105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6"/>
              <p:cNvSpPr>
                <a:spLocks noChangeArrowheads="1"/>
              </p:cNvSpPr>
              <p:nvPr/>
            </p:nvSpPr>
            <p:spPr bwMode="gray">
              <a:xfrm>
                <a:off x="7947321" y="5758708"/>
                <a:ext cx="1726565" cy="37592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活动总结：</a:t>
                </a:r>
                <a:r>
                  <a:rPr lang="zh-CN" altLang="en-US" sz="105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进行活动总结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1196474" y="4495126"/>
              <a:ext cx="9417050" cy="1903730"/>
              <a:chOff x="257472" y="1619310"/>
              <a:chExt cx="9417050" cy="1903730"/>
            </a:xfrm>
          </p:grpSpPr>
          <p:sp>
            <p:nvSpPr>
              <p:cNvPr id="22" name="AutoShape 19"/>
              <p:cNvSpPr>
                <a:spLocks noChangeArrowheads="1"/>
              </p:cNvSpPr>
              <p:nvPr/>
            </p:nvSpPr>
            <p:spPr bwMode="auto">
              <a:xfrm>
                <a:off x="257472" y="1619310"/>
                <a:ext cx="1007223" cy="1903116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9050">
                <a:solidFill>
                  <a:schemeClr val="tx1"/>
                </a:solidFill>
              </a:ln>
              <a:effectLst/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/>
                <a:r>
                  <a:rPr lang="zh-CN" altLang="en-US" sz="14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经销店</a:t>
                </a:r>
                <a:endParaRPr lang="en-US" altLang="zh-CN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  <a:p>
                <a:pPr algn="ctr"/>
                <a:r>
                  <a:rPr lang="zh-CN" altLang="en-US" sz="140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配合</a:t>
                </a:r>
              </a:p>
            </p:txBody>
          </p:sp>
          <p:sp>
            <p:nvSpPr>
              <p:cNvPr id="23" name="AutoShape 16"/>
              <p:cNvSpPr>
                <a:spLocks noChangeArrowheads="1"/>
              </p:cNvSpPr>
              <p:nvPr/>
            </p:nvSpPr>
            <p:spPr bwMode="gray">
              <a:xfrm>
                <a:off x="1301725" y="1628169"/>
                <a:ext cx="3500160" cy="56983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客户邀约：</a:t>
                </a: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邀请及招募活动参与客户，同时确认到场客户名单</a:t>
                </a:r>
              </a:p>
            </p:txBody>
          </p:sp>
          <p:sp>
            <p:nvSpPr>
              <p:cNvPr id="24" name="AutoShape 16"/>
              <p:cNvSpPr>
                <a:spLocks noChangeArrowheads="1"/>
              </p:cNvSpPr>
              <p:nvPr/>
            </p:nvSpPr>
            <p:spPr bwMode="gray">
              <a:xfrm>
                <a:off x="1309150" y="2261047"/>
                <a:ext cx="3500856" cy="51805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kern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朋友圈配合区域进行相关素材的传播</a:t>
                </a:r>
                <a:endParaRPr lang="zh-CN" altLang="en-US" sz="105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AutoShape 16"/>
              <p:cNvSpPr>
                <a:spLocks noChangeArrowheads="1"/>
              </p:cNvSpPr>
              <p:nvPr/>
            </p:nvSpPr>
            <p:spPr bwMode="gray">
              <a:xfrm>
                <a:off x="1301412" y="2827715"/>
                <a:ext cx="3500755" cy="69469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车辆准备：</a:t>
                </a: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活动前准备好活动要求车辆，并做好维护工作，保证活动顺利进行</a:t>
                </a:r>
              </a:p>
            </p:txBody>
          </p:sp>
          <p:sp>
            <p:nvSpPr>
              <p:cNvPr id="26" name="AutoShape 16"/>
              <p:cNvSpPr>
                <a:spLocks noChangeArrowheads="1"/>
              </p:cNvSpPr>
              <p:nvPr/>
            </p:nvSpPr>
            <p:spPr bwMode="gray">
              <a:xfrm>
                <a:off x="4873287" y="1652965"/>
                <a:ext cx="1477010" cy="186880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车辆进场及沟通</a:t>
                </a: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：活动前</a:t>
                </a:r>
                <a:r>
                  <a:rPr lang="en-US" altLang="zh-CN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1-2</a:t>
                </a: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天将内场展车进车沟通，并沟通活动当天车阵的车辆相关事宜</a:t>
                </a:r>
              </a:p>
            </p:txBody>
          </p:sp>
          <p:sp>
            <p:nvSpPr>
              <p:cNvPr id="27" name="AutoShape 16"/>
              <p:cNvSpPr>
                <a:spLocks noChangeArrowheads="1"/>
              </p:cNvSpPr>
              <p:nvPr/>
            </p:nvSpPr>
            <p:spPr bwMode="gray">
              <a:xfrm>
                <a:off x="6421010" y="1648575"/>
                <a:ext cx="1476818" cy="131141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b="1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活动执行：</a:t>
                </a:r>
                <a:endParaRPr lang="en-US" altLang="zh-CN" sz="105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  <a:p>
                <a:pPr marL="171450" indent="-1714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引领客户品鉴新车</a:t>
                </a:r>
              </a:p>
              <a:p>
                <a:pPr marL="171450" indent="-171450" algn="just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050" b="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与客户谈单，促进客户购车</a:t>
                </a:r>
              </a:p>
            </p:txBody>
          </p:sp>
          <p:sp>
            <p:nvSpPr>
              <p:cNvPr id="28" name="AutoShape 16"/>
              <p:cNvSpPr>
                <a:spLocks noChangeArrowheads="1"/>
              </p:cNvSpPr>
              <p:nvPr/>
            </p:nvSpPr>
            <p:spPr bwMode="gray">
              <a:xfrm>
                <a:off x="6413162" y="3056950"/>
                <a:ext cx="1477010" cy="46609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050" kern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自行制作抖音</a:t>
                </a:r>
              </a:p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050" kern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创意视频传播</a:t>
                </a:r>
                <a:endParaRPr lang="zh-CN" altLang="en-US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AutoShape 16"/>
              <p:cNvSpPr>
                <a:spLocks noChangeArrowheads="1"/>
              </p:cNvSpPr>
              <p:nvPr/>
            </p:nvSpPr>
            <p:spPr bwMode="gray">
              <a:xfrm>
                <a:off x="7965737" y="1655505"/>
                <a:ext cx="1707515" cy="8763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50" dirty="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朋友圈配合传播</a:t>
                </a:r>
              </a:p>
            </p:txBody>
          </p:sp>
          <p:sp>
            <p:nvSpPr>
              <p:cNvPr id="30" name="AutoShape 16"/>
              <p:cNvSpPr>
                <a:spLocks noChangeArrowheads="1"/>
              </p:cNvSpPr>
              <p:nvPr/>
            </p:nvSpPr>
            <p:spPr bwMode="gray">
              <a:xfrm>
                <a:off x="7965737" y="2610545"/>
                <a:ext cx="1708785" cy="9124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vert="horz" wrap="square" lIns="68580" tIns="34290" rIns="68580" bIns="34290" numCol="1" rtlCol="0" anchor="ctr" anchorCtr="0" compatLnSpc="1"/>
              <a:lstStyle/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050" kern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客户论坛发帖</a:t>
                </a:r>
              </a:p>
              <a:p>
                <a:pPr marL="0" marR="0" lvl="0" indent="0" algn="l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050" kern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合作媒体传播</a:t>
                </a:r>
                <a:endParaRPr lang="en-US" altLang="zh-CN" sz="105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1" name="AutoShape 16"/>
            <p:cNvSpPr>
              <a:spLocks noChangeArrowheads="1"/>
            </p:cNvSpPr>
            <p:nvPr/>
          </p:nvSpPr>
          <p:spPr bwMode="gray">
            <a:xfrm>
              <a:off x="7360123" y="4006059"/>
              <a:ext cx="1477010" cy="37274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sysDash"/>
              <a:headEnd type="none" w="med" len="med"/>
              <a:tailEnd type="none" w="med" len="med"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050" kern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5</a:t>
              </a:r>
              <a:r>
                <a:rPr lang="zh-CN" altLang="en-US" sz="1050" kern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位百万粉丝级</a:t>
              </a:r>
              <a:r>
                <a:rPr lang="en-US" altLang="zh-CN" sz="1050" kern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KOL</a:t>
              </a:r>
              <a:r>
                <a:rPr lang="zh-CN" altLang="en-US" sz="1050" kern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现场直播</a:t>
              </a:r>
              <a:endParaRPr lang="zh-CN" altLang="en-US" sz="1050" b="0" kern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矩形 3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33" name="矩形 3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424855" y="77333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659567" y="1229193"/>
            <a:ext cx="4557010" cy="4542020"/>
          </a:xfrm>
          <a:prstGeom prst="rect">
            <a:avLst/>
          </a:prstGeom>
          <a:noFill/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三角形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 rot="10800000">
            <a:off x="4463373" y="4448038"/>
            <a:ext cx="161362" cy="13910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60545" y="1866321"/>
            <a:ext cx="1125951" cy="116231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25627" y="1985815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157119" y="339182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传播规划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57119" y="4428165"/>
            <a:ext cx="3467616" cy="6164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整体传播规划</a:t>
            </a:r>
            <a:r>
              <a:rPr lang="en-US" altLang="zh-CN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前期传播</a:t>
            </a:r>
            <a:r>
              <a:rPr lang="en-US" altLang="zh-CN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现场传播</a:t>
            </a:r>
            <a:r>
              <a:rPr lang="en-US" altLang="zh-CN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后期传播</a:t>
            </a:r>
          </a:p>
          <a:p>
            <a:pPr algn="l">
              <a:lnSpc>
                <a:spcPct val="150000"/>
              </a:lnSpc>
            </a:pPr>
            <a:endParaRPr lang="zh-CN" altLang="en-US" sz="11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 descr="汽车在路上走的人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4"/>
          <a:stretch>
            <a:fillRect/>
          </a:stretch>
        </p:blipFill>
        <p:spPr>
          <a:xfrm>
            <a:off x="5040307" y="670072"/>
            <a:ext cx="7151693" cy="574747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686466" y="1256074"/>
            <a:ext cx="10438050" cy="5328697"/>
            <a:chOff x="1268730" y="1042851"/>
            <a:chExt cx="9482455" cy="5328697"/>
          </a:xfrm>
        </p:grpSpPr>
        <p:grpSp>
          <p:nvGrpSpPr>
            <p:cNvPr id="3" name="组合 2"/>
            <p:cNvGrpSpPr/>
            <p:nvPr/>
          </p:nvGrpSpPr>
          <p:grpSpPr>
            <a:xfrm>
              <a:off x="2713990" y="1043486"/>
              <a:ext cx="8037195" cy="668655"/>
              <a:chOff x="1871889" y="1593168"/>
              <a:chExt cx="6629071" cy="717376"/>
            </a:xfrm>
            <a:solidFill>
              <a:srgbClr val="1F3B73"/>
            </a:solidFill>
          </p:grpSpPr>
          <p:sp>
            <p:nvSpPr>
              <p:cNvPr id="4" name="矩形 3"/>
              <p:cNvSpPr/>
              <p:nvPr/>
            </p:nvSpPr>
            <p:spPr>
              <a:xfrm>
                <a:off x="1871889" y="1593169"/>
                <a:ext cx="2143725" cy="717375"/>
              </a:xfrm>
              <a:prstGeom prst="rect">
                <a:avLst/>
              </a:prstGeom>
              <a:solidFill>
                <a:schemeClr val="tx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105" tIns="45547" rIns="91105" bIns="45547" anchor="ctr"/>
              <a:lstStyle>
                <a:lvl1pPr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428625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前期传播</a:t>
                </a: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6377498" y="1593168"/>
                <a:ext cx="2123462" cy="717375"/>
              </a:xfrm>
              <a:prstGeom prst="rect">
                <a:avLst/>
              </a:prstGeom>
              <a:solidFill>
                <a:schemeClr val="tx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105" tIns="45547" rIns="91105" bIns="45547" anchor="ctr"/>
              <a:lstStyle>
                <a:lvl1pPr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428625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后续传播</a:t>
                </a: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4044684" y="1593168"/>
                <a:ext cx="2303160" cy="717375"/>
              </a:xfrm>
              <a:prstGeom prst="rect">
                <a:avLst/>
              </a:prstGeom>
              <a:solidFill>
                <a:schemeClr val="tx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105" tIns="45547" rIns="91105" bIns="45547" anchor="ctr"/>
              <a:lstStyle>
                <a:lvl1pPr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defTabSz="428625"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42862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428625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现场传播</a:t>
                </a: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1268730" y="1042851"/>
              <a:ext cx="1372235" cy="669290"/>
            </a:xfrm>
            <a:prstGeom prst="rect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lIns="91105" tIns="45547" rIns="91105" bIns="45547" anchor="ctr"/>
            <a:lstStyle/>
            <a:p>
              <a:pPr marL="0" marR="0" lvl="0" indent="0" algn="ctr" defTabSz="68326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传播阶段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268730" y="3430863"/>
              <a:ext cx="9481820" cy="1208405"/>
              <a:chOff x="304929" y="3583763"/>
              <a:chExt cx="9310009" cy="116418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304929" y="3583763"/>
                <a:ext cx="1347994" cy="1164187"/>
              </a:xfrm>
              <a:prstGeom prst="rect">
                <a:avLst/>
              </a:prstGeom>
              <a:solidFill>
                <a:sysClr val="windowText" lastClr="000000">
                  <a:lumMod val="65000"/>
                  <a:lumOff val="3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91105" tIns="45547" rIns="91105" bIns="45547" anchor="ctr"/>
              <a:lstStyle/>
              <a:p>
                <a:pPr marL="0" marR="0" lvl="0" indent="0" algn="ctr" defTabSz="68326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媒体传播</a:t>
                </a: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1743881" y="3583763"/>
                <a:ext cx="7871057" cy="696799"/>
                <a:chOff x="1743881" y="3583763"/>
                <a:chExt cx="7871057" cy="696799"/>
              </a:xfrm>
            </p:grpSpPr>
            <p:sp>
              <p:nvSpPr>
                <p:cNvPr id="11" name="AutoShape 16"/>
                <p:cNvSpPr>
                  <a:spLocks noChangeArrowheads="1"/>
                </p:cNvSpPr>
                <p:nvPr/>
              </p:nvSpPr>
              <p:spPr bwMode="gray">
                <a:xfrm>
                  <a:off x="1743881" y="3583763"/>
                  <a:ext cx="5307802" cy="696799"/>
                </a:xfrm>
                <a:prstGeom prst="rect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ysDash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ctr" anchorCtr="0" compatLnSpc="1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朋友圈配合传播</a:t>
                  </a:r>
                </a:p>
              </p:txBody>
            </p:sp>
            <p:sp>
              <p:nvSpPr>
                <p:cNvPr id="12" name="AutoShape 16"/>
                <p:cNvSpPr>
                  <a:spLocks noChangeArrowheads="1"/>
                </p:cNvSpPr>
                <p:nvPr/>
              </p:nvSpPr>
              <p:spPr bwMode="gray">
                <a:xfrm>
                  <a:off x="7148195" y="3583763"/>
                  <a:ext cx="2466743" cy="346085"/>
                </a:xfrm>
                <a:prstGeom prst="rect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ysDash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ctr" anchorCtr="0" compatLnSpc="1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媒体发稿</a:t>
                  </a:r>
                </a:p>
              </p:txBody>
            </p:sp>
            <p:sp>
              <p:nvSpPr>
                <p:cNvPr id="13" name="AutoShape 16"/>
                <p:cNvSpPr>
                  <a:spLocks noChangeArrowheads="1"/>
                </p:cNvSpPr>
                <p:nvPr/>
              </p:nvSpPr>
              <p:spPr bwMode="gray">
                <a:xfrm>
                  <a:off x="7148195" y="3968293"/>
                  <a:ext cx="2466743" cy="312268"/>
                </a:xfrm>
                <a:prstGeom prst="rect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ysDash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ctr" anchorCtr="0" compatLnSpc="1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朋友圈配合传播</a:t>
                  </a:r>
                </a:p>
              </p:txBody>
            </p:sp>
          </p:grpSp>
        </p:grpSp>
        <p:sp>
          <p:nvSpPr>
            <p:cNvPr id="14" name="矩形 13"/>
            <p:cNvSpPr/>
            <p:nvPr/>
          </p:nvSpPr>
          <p:spPr>
            <a:xfrm>
              <a:off x="1268730" y="1830028"/>
              <a:ext cx="1372235" cy="147193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91105" tIns="45547" rIns="91105" bIns="45547" anchor="ctr"/>
            <a:lstStyle/>
            <a:p>
              <a:pPr marL="0" marR="0" lvl="0" indent="0" algn="ctr" defTabSz="68326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区域动作</a:t>
              </a:r>
            </a:p>
          </p:txBody>
        </p:sp>
        <p:sp>
          <p:nvSpPr>
            <p:cNvPr id="15" name="AutoShape 16"/>
            <p:cNvSpPr>
              <a:spLocks noChangeArrowheads="1"/>
            </p:cNvSpPr>
            <p:nvPr/>
          </p:nvSpPr>
          <p:spPr bwMode="gray">
            <a:xfrm>
              <a:off x="5348605" y="1836378"/>
              <a:ext cx="2792095" cy="29845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云相册传播</a:t>
              </a: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+</a:t>
              </a: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精修水印添加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8176895" y="1830028"/>
              <a:ext cx="2574290" cy="1001395"/>
              <a:chOff x="6532632" y="1294365"/>
              <a:chExt cx="2214518" cy="773890"/>
            </a:xfrm>
          </p:grpSpPr>
          <p:sp>
            <p:nvSpPr>
              <p:cNvPr id="17" name="AutoShape 16"/>
              <p:cNvSpPr>
                <a:spLocks noChangeArrowheads="1"/>
              </p:cNvSpPr>
              <p:nvPr/>
            </p:nvSpPr>
            <p:spPr bwMode="gray">
              <a:xfrm>
                <a:off x="6532632" y="1294365"/>
                <a:ext cx="2214518" cy="235969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ctr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新闻通稿</a:t>
                </a:r>
              </a:p>
            </p:txBody>
          </p:sp>
          <p:sp>
            <p:nvSpPr>
              <p:cNvPr id="18" name="AutoShape 16"/>
              <p:cNvSpPr>
                <a:spLocks noChangeArrowheads="1"/>
              </p:cNvSpPr>
              <p:nvPr/>
            </p:nvSpPr>
            <p:spPr bwMode="gray">
              <a:xfrm>
                <a:off x="6532632" y="1556411"/>
                <a:ext cx="2214518" cy="235969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ctr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微信总结长图</a:t>
                </a:r>
              </a:p>
            </p:txBody>
          </p:sp>
          <p:sp>
            <p:nvSpPr>
              <p:cNvPr id="19" name="AutoShape 16"/>
              <p:cNvSpPr>
                <a:spLocks noChangeArrowheads="1"/>
              </p:cNvSpPr>
              <p:nvPr/>
            </p:nvSpPr>
            <p:spPr bwMode="gray">
              <a:xfrm>
                <a:off x="6532632" y="1833791"/>
                <a:ext cx="2214518" cy="234464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ctr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回顾小视频</a:t>
                </a: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268730" y="4807543"/>
              <a:ext cx="1372235" cy="1564005"/>
            </a:xfrm>
            <a:prstGeom prst="rect">
              <a:avLst/>
            </a:prstGeom>
            <a:solidFill>
              <a:sysClr val="window" lastClr="FFFFFF">
                <a:lumMod val="5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lIns="91105" tIns="45547" rIns="91105" bIns="45547" anchor="ctr"/>
            <a:lstStyle/>
            <a:p>
              <a:pPr marL="0" marR="0" lvl="0" indent="0" algn="ctr" defTabSz="68326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经销商配合</a:t>
              </a:r>
            </a:p>
          </p:txBody>
        </p:sp>
        <p:sp>
          <p:nvSpPr>
            <p:cNvPr id="21" name="AutoShape 16"/>
            <p:cNvSpPr>
              <a:spLocks noChangeArrowheads="1"/>
            </p:cNvSpPr>
            <p:nvPr/>
          </p:nvSpPr>
          <p:spPr bwMode="gray">
            <a:xfrm>
              <a:off x="2734945" y="4248743"/>
              <a:ext cx="8016240" cy="390525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朋友圈配合传播</a:t>
              </a:r>
            </a:p>
          </p:txBody>
        </p:sp>
        <p:sp>
          <p:nvSpPr>
            <p:cNvPr id="22" name="AutoShape 16"/>
            <p:cNvSpPr>
              <a:spLocks noChangeArrowheads="1"/>
            </p:cNvSpPr>
            <p:nvPr/>
          </p:nvSpPr>
          <p:spPr bwMode="gray">
            <a:xfrm>
              <a:off x="2734945" y="4807543"/>
              <a:ext cx="2214245" cy="1564005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合作媒体传播</a:t>
              </a:r>
            </a:p>
          </p:txBody>
        </p:sp>
        <p:sp>
          <p:nvSpPr>
            <p:cNvPr id="23" name="AutoShape 16"/>
            <p:cNvSpPr>
              <a:spLocks noChangeArrowheads="1"/>
            </p:cNvSpPr>
            <p:nvPr/>
          </p:nvSpPr>
          <p:spPr bwMode="gray">
            <a:xfrm>
              <a:off x="4979670" y="4806908"/>
              <a:ext cx="3160395" cy="73787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邀请客户配合朋友圈传播</a:t>
              </a:r>
            </a:p>
          </p:txBody>
        </p:sp>
        <p:sp>
          <p:nvSpPr>
            <p:cNvPr id="24" name="AutoShape 16"/>
            <p:cNvSpPr>
              <a:spLocks noChangeArrowheads="1"/>
            </p:cNvSpPr>
            <p:nvPr/>
          </p:nvSpPr>
          <p:spPr bwMode="gray">
            <a:xfrm>
              <a:off x="4979670" y="5584148"/>
              <a:ext cx="3159760" cy="78740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自行制作抖音创意视频传播</a:t>
              </a:r>
            </a:p>
          </p:txBody>
        </p:sp>
        <p:sp>
          <p:nvSpPr>
            <p:cNvPr id="25" name="AutoShape 16"/>
            <p:cNvSpPr>
              <a:spLocks noChangeArrowheads="1"/>
            </p:cNvSpPr>
            <p:nvPr/>
          </p:nvSpPr>
          <p:spPr bwMode="gray">
            <a:xfrm>
              <a:off x="8204200" y="4806908"/>
              <a:ext cx="2546350" cy="73787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客户论坛发帖</a:t>
              </a:r>
            </a:p>
          </p:txBody>
        </p:sp>
        <p:sp>
          <p:nvSpPr>
            <p:cNvPr id="26" name="AutoShape 16"/>
            <p:cNvSpPr>
              <a:spLocks noChangeArrowheads="1"/>
            </p:cNvSpPr>
            <p:nvPr/>
          </p:nvSpPr>
          <p:spPr bwMode="gray">
            <a:xfrm>
              <a:off x="8204200" y="5584148"/>
              <a:ext cx="2546350" cy="78740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合作媒体传播</a:t>
              </a:r>
            </a:p>
          </p:txBody>
        </p:sp>
        <p:sp>
          <p:nvSpPr>
            <p:cNvPr id="27" name="AutoShape 16"/>
            <p:cNvSpPr>
              <a:spLocks noChangeArrowheads="1"/>
            </p:cNvSpPr>
            <p:nvPr/>
          </p:nvSpPr>
          <p:spPr bwMode="gray">
            <a:xfrm>
              <a:off x="5347970" y="2527893"/>
              <a:ext cx="2792730" cy="30353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预热</a:t>
              </a: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+</a:t>
              </a: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总结小视频传播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2731462" y="1836374"/>
              <a:ext cx="2581583" cy="637520"/>
              <a:chOff x="1852560" y="1341069"/>
              <a:chExt cx="2217510" cy="324181"/>
            </a:xfrm>
          </p:grpSpPr>
          <p:sp>
            <p:nvSpPr>
              <p:cNvPr id="29" name="AutoShape 16"/>
              <p:cNvSpPr>
                <a:spLocks noChangeArrowheads="1"/>
              </p:cNvSpPr>
              <p:nvPr/>
            </p:nvSpPr>
            <p:spPr bwMode="gray">
              <a:xfrm>
                <a:off x="1855552" y="1341069"/>
                <a:ext cx="2214518" cy="151763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ctr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活动</a:t>
                </a:r>
                <a:r>
                  <a:rPr kumimoji="0" lang="en-US" altLang="zh-CN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3</a:t>
                </a:r>
                <a:r>
                  <a:rPr kumimoji="0" lang="zh-CN" alt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Arial" panose="020B0604020202020204" pitchFamily="34" charset="0"/>
                  </a:rPr>
                  <a:t>天倒计时</a:t>
                </a:r>
                <a:endPara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AutoShape 16"/>
              <p:cNvSpPr>
                <a:spLocks noChangeArrowheads="1"/>
              </p:cNvSpPr>
              <p:nvPr/>
            </p:nvSpPr>
            <p:spPr bwMode="gray">
              <a:xfrm>
                <a:off x="1852560" y="1513487"/>
                <a:ext cx="2214518" cy="151763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ctr" anchorCtr="0" compatLnSpc="1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dirty="0">
                    <a:solidFill>
                      <a:schemeClr val="tx1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招募海报</a:t>
                </a:r>
                <a:r>
                  <a:rPr lang="en-US" altLang="zh-CN" dirty="0">
                    <a:solidFill>
                      <a:schemeClr val="tx1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/</a:t>
                </a:r>
                <a:r>
                  <a:rPr lang="zh-CN" altLang="en-US" dirty="0">
                    <a:solidFill>
                      <a:schemeClr val="tx1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邀约</a:t>
                </a:r>
                <a:r>
                  <a:rPr lang="en-US" altLang="zh-CN" dirty="0">
                    <a:solidFill>
                      <a:schemeClr val="tx1"/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H5</a:t>
                </a:r>
                <a:endPara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1" name="AutoShape 16"/>
            <p:cNvSpPr>
              <a:spLocks noChangeArrowheads="1"/>
            </p:cNvSpPr>
            <p:nvPr/>
          </p:nvSpPr>
          <p:spPr bwMode="gray">
            <a:xfrm>
              <a:off x="2741295" y="2917783"/>
              <a:ext cx="8009890" cy="38354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b="1" kern="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互动话题：</a:t>
              </a:r>
              <a:r>
                <a:rPr lang="en-US" altLang="zh-CN" b="1" kern="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#“</a:t>
              </a:r>
              <a:r>
                <a:rPr lang="zh-CN" altLang="en-US" b="1" kern="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湘”山如此多娇</a:t>
              </a:r>
              <a:r>
                <a:rPr lang="en-US" altLang="zh-CN" b="1" kern="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#</a:t>
              </a:r>
              <a:r>
                <a:rPr lang="zh-CN" altLang="en-US" b="1" kern="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我的长沙记忆</a:t>
              </a:r>
              <a:r>
                <a:rPr lang="en-US" altLang="zh-CN" b="1" kern="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【</a:t>
              </a:r>
              <a:r>
                <a:rPr lang="zh-CN" altLang="en-US" b="1" kern="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人、车、景</a:t>
              </a:r>
              <a:r>
                <a:rPr lang="en-US" altLang="zh-CN" b="1" kern="0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】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AutoShape 16"/>
            <p:cNvSpPr>
              <a:spLocks noChangeArrowheads="1"/>
            </p:cNvSpPr>
            <p:nvPr/>
          </p:nvSpPr>
          <p:spPr bwMode="gray">
            <a:xfrm>
              <a:off x="5348605" y="2179913"/>
              <a:ext cx="2792095" cy="305435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位百万粉丝级</a:t>
              </a: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KOL</a:t>
              </a:r>
              <a:r>
                <a:rPr kumimoji="0" lang="zh-CN" alt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现场直播</a:t>
              </a:r>
              <a:endPara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AutoShape 16"/>
            <p:cNvSpPr>
              <a:spLocks noChangeArrowheads="1"/>
            </p:cNvSpPr>
            <p:nvPr/>
          </p:nvSpPr>
          <p:spPr bwMode="gray">
            <a:xfrm>
              <a:off x="2732109" y="2524718"/>
              <a:ext cx="2578100" cy="29845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ysDash"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ctr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dirty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谢子龙影像艺术馆</a:t>
              </a:r>
              <a: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微信</a:t>
              </a:r>
              <a:r>
                <a:rPr lang="en-US" altLang="zh-CN" sz="1200" dirty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微博</a:t>
              </a:r>
              <a:r>
                <a:rPr lang="en-US" altLang="zh-CN" sz="1200" dirty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/</a:t>
              </a:r>
              <a:r>
                <a:rPr lang="zh-CN" altLang="en-US" sz="1200" dirty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抖音</a:t>
              </a:r>
              <a:endPara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159572" y="426357"/>
            <a:ext cx="42153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整体传播规划</a:t>
            </a:r>
          </a:p>
        </p:txBody>
      </p:sp>
      <p:sp>
        <p:nvSpPr>
          <p:cNvPr id="36" name="矩形 3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37" name="矩形 3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424855" y="77333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文本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01133" y="2527645"/>
            <a:ext cx="2079466" cy="3091886"/>
          </a:xfrm>
          <a:prstGeom prst="rect">
            <a:avLst/>
          </a:prstGeom>
        </p:spPr>
      </p:pic>
      <p:pic>
        <p:nvPicPr>
          <p:cNvPr id="3" name="图片 2" descr="汽车行驶在路上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87" y="2287587"/>
            <a:ext cx="1912175" cy="3400346"/>
          </a:xfrm>
          <a:prstGeom prst="rect">
            <a:avLst/>
          </a:prstGeom>
        </p:spPr>
      </p:pic>
      <p:sp>
        <p:nvSpPr>
          <p:cNvPr id="4" name="标题 1"/>
          <p:cNvSpPr txBox="1">
            <a:spLocks noChangeArrowheads="1"/>
          </p:cNvSpPr>
          <p:nvPr/>
        </p:nvSpPr>
        <p:spPr bwMode="auto">
          <a:xfrm>
            <a:off x="347111" y="5782952"/>
            <a:ext cx="2084917" cy="383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249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倒计时海报</a:t>
            </a:r>
          </a:p>
        </p:txBody>
      </p:sp>
      <p:sp>
        <p:nvSpPr>
          <p:cNvPr id="5" name="标题 1"/>
          <p:cNvSpPr txBox="1">
            <a:spLocks noChangeArrowheads="1"/>
          </p:cNvSpPr>
          <p:nvPr/>
        </p:nvSpPr>
        <p:spPr bwMode="auto">
          <a:xfrm>
            <a:off x="2328208" y="5698202"/>
            <a:ext cx="255481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249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邀请函H5</a:t>
            </a:r>
          </a:p>
        </p:txBody>
      </p:sp>
      <p:sp>
        <p:nvSpPr>
          <p:cNvPr id="6" name="标题 1"/>
          <p:cNvSpPr txBox="1">
            <a:spLocks noChangeArrowheads="1"/>
          </p:cNvSpPr>
          <p:nvPr/>
        </p:nvSpPr>
        <p:spPr bwMode="auto">
          <a:xfrm>
            <a:off x="4347636" y="5702300"/>
            <a:ext cx="255481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6" tIns="45714" rIns="91426" bIns="45714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91249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朋友圈九宫格</a:t>
            </a: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2368338" y="1552014"/>
            <a:ext cx="6928703" cy="36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6" tIns="45714" rIns="91426" bIns="45714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249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活动前期利用海报、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H5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、朋友圈等传播方式集客蓄势，扩大传播度。</a:t>
            </a:r>
          </a:p>
        </p:txBody>
      </p:sp>
      <p:sp>
        <p:nvSpPr>
          <p:cNvPr id="8" name="矩形 7"/>
          <p:cNvSpPr/>
          <p:nvPr/>
        </p:nvSpPr>
        <p:spPr>
          <a:xfrm>
            <a:off x="7040918" y="2366134"/>
            <a:ext cx="4172993" cy="3253397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lIns="91426" tIns="45714" rIns="91426" bIns="45714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9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302500" y="2762251"/>
            <a:ext cx="3815876" cy="2323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6" tIns="45714" rIns="91426" bIns="45714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8453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249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倒计时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天，结合车展活动信息话题进行倒计时宣传。</a:t>
            </a:r>
          </a:p>
          <a:p>
            <a:pPr defTabSz="91249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249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H5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：主要为活动宣传及留资集客</a:t>
            </a:r>
          </a:p>
          <a:p>
            <a:pPr defTabSz="91249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2495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朋友圈九宫格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：活动当天优惠政策、奖品礼品宣传。</a:t>
            </a:r>
          </a:p>
        </p:txBody>
      </p:sp>
      <p:sp>
        <p:nvSpPr>
          <p:cNvPr id="10" name="矩形 9"/>
          <p:cNvSpPr/>
          <p:nvPr/>
        </p:nvSpPr>
        <p:spPr>
          <a:xfrm rot="5400000" flipV="1">
            <a:off x="3857121" y="4046018"/>
            <a:ext cx="3091886" cy="55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 rot="5400000" flipV="1">
            <a:off x="4491107" y="4030327"/>
            <a:ext cx="3154642" cy="551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01133" y="3683065"/>
            <a:ext cx="2076191" cy="70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01133" y="4535606"/>
            <a:ext cx="2076191" cy="700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90088" y="2227696"/>
            <a:ext cx="1934845" cy="3441065"/>
            <a:chOff x="2508255" y="2173395"/>
            <a:chExt cx="1934845" cy="3441065"/>
          </a:xfrm>
        </p:grpSpPr>
        <p:grpSp>
          <p:nvGrpSpPr>
            <p:cNvPr id="15" name="object 13"/>
            <p:cNvGrpSpPr/>
            <p:nvPr/>
          </p:nvGrpSpPr>
          <p:grpSpPr>
            <a:xfrm>
              <a:off x="2508255" y="2173395"/>
              <a:ext cx="1934845" cy="3441065"/>
              <a:chOff x="1259928" y="1397761"/>
              <a:chExt cx="2284730" cy="4062729"/>
            </a:xfrm>
          </p:grpSpPr>
          <p:pic>
            <p:nvPicPr>
              <p:cNvPr id="19" name="object 14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259928" y="1397761"/>
                <a:ext cx="2284335" cy="4062473"/>
              </a:xfrm>
              <a:prstGeom prst="rect">
                <a:avLst/>
              </a:prstGeom>
            </p:spPr>
          </p:pic>
          <p:pic>
            <p:nvPicPr>
              <p:cNvPr id="20" name="object 15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565018" y="2019848"/>
                <a:ext cx="1667781" cy="2966427"/>
              </a:xfrm>
              <a:prstGeom prst="rect">
                <a:avLst/>
              </a:prstGeom>
            </p:spPr>
          </p:pic>
        </p:grp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88186" y="2487276"/>
              <a:ext cx="447675" cy="164939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3264123" y="2454329"/>
              <a:ext cx="8547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唐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DM-</a:t>
              </a:r>
              <a:r>
                <a:rPr lang="en-US" altLang="zh-CN" sz="8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i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图片 17" descr="公路上的汽车&#10;&#10;描述已自动生成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9773" y="2685162"/>
              <a:ext cx="1439943" cy="2560594"/>
            </a:xfrm>
            <a:prstGeom prst="rect">
              <a:avLst/>
            </a:prstGeom>
          </p:spPr>
        </p:pic>
      </p:grpSp>
      <p:sp>
        <p:nvSpPr>
          <p:cNvPr id="22" name="文本框 21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前期传播</a:t>
            </a:r>
          </a:p>
        </p:txBody>
      </p:sp>
      <p:sp>
        <p:nvSpPr>
          <p:cNvPr id="23" name="矩形 2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24" name="矩形 2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09803" y="7496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50510" y="176981"/>
            <a:ext cx="5041489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/>
          <a:srcRect l="55836" r="15102" b="27683"/>
          <a:stretch>
            <a:fillRect/>
          </a:stretch>
        </p:blipFill>
        <p:spPr>
          <a:xfrm>
            <a:off x="8020593" y="1899120"/>
            <a:ext cx="4171407" cy="3151851"/>
          </a:xfrm>
          <a:prstGeom prst="rect">
            <a:avLst/>
          </a:prstGeom>
        </p:spPr>
      </p:pic>
      <p:grpSp>
        <p:nvGrpSpPr>
          <p:cNvPr id="16" name="组合 15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142419" y="2117236"/>
            <a:ext cx="7559750" cy="2196808"/>
            <a:chOff x="142419" y="2672044"/>
            <a:chExt cx="7559750" cy="2196808"/>
          </a:xfrm>
        </p:grpSpPr>
        <p:sp>
          <p:nvSpPr>
            <p:cNvPr id="17" name="文本框 16"/>
            <p:cNvSpPr txBox="1"/>
            <p:nvPr/>
          </p:nvSpPr>
          <p:spPr>
            <a:xfrm>
              <a:off x="314259" y="2847749"/>
              <a:ext cx="250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引关注 </a:t>
              </a:r>
              <a:r>
                <a:rPr lang="en-US" altLang="zh-CN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· </a:t>
              </a:r>
              <a:r>
                <a:rPr lang="zh-CN" altLang="en-US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互动话题</a:t>
              </a:r>
              <a:endPara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42419" y="3446007"/>
              <a:ext cx="2507226" cy="1213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b="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在唐</a:t>
              </a:r>
              <a:r>
                <a:rPr lang="en-US" altLang="zh-CN" sz="1200" b="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DM-</a:t>
              </a:r>
              <a:r>
                <a:rPr lang="en-US" altLang="zh-CN" sz="1200" b="0" kern="0" dirty="0" err="1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i</a:t>
              </a:r>
              <a:r>
                <a:rPr lang="zh-CN" altLang="en-US" sz="1200" b="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社交媒体上发布话题互动，</a:t>
              </a:r>
              <a:r>
                <a:rPr lang="en-US" altLang="zh-CN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#</a:t>
              </a:r>
              <a:r>
                <a:rPr lang="zh-CN" altLang="en-US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“湘”山如此多娇</a:t>
              </a:r>
              <a:r>
                <a:rPr lang="en-US" altLang="zh-CN" sz="1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#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上传你到访过的长沙美景；</a:t>
              </a:r>
            </a:p>
            <a:p>
              <a: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zh-CN" sz="1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913407" y="2847749"/>
              <a:ext cx="2507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广传播 · 集赞得礼</a:t>
              </a:r>
              <a:endParaRPr lang="zh-CN" altLang="en-US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863154" y="3481611"/>
              <a:ext cx="2191324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200" b="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客户参与话题互动，筛选出留言点赞数前五位的客户，得到精美礼品；</a:t>
              </a:r>
              <a:endParaRPr lang="zh-CN" altLang="en-US" sz="1200" b="0" kern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194943" y="3499698"/>
              <a:ext cx="2507226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 defTabSz="91440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200" b="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为最高点赞的客户发放本次活动专属定制礼品，提升客户好感；</a:t>
              </a:r>
              <a:endParaRPr lang="zh-CN" altLang="en-US" sz="1200" b="0" kern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2741567" y="2744239"/>
              <a:ext cx="0" cy="2124613"/>
            </a:xfrm>
            <a:prstGeom prst="line">
              <a:avLst/>
            </a:prstGeom>
            <a:ln w="6350"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  <a:alpha val="2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889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5096147" y="2672044"/>
              <a:ext cx="0" cy="2124613"/>
            </a:xfrm>
            <a:prstGeom prst="line">
              <a:avLst/>
            </a:prstGeom>
            <a:ln w="6350"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75000"/>
                      <a:lumOff val="25000"/>
                      <a:alpha val="2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  <a:effectLst>
              <a:outerShdw blurRad="889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2423076" y="4633694"/>
            <a:ext cx="3114124" cy="369332"/>
            <a:chOff x="3203706" y="4946135"/>
            <a:chExt cx="3114124" cy="369332"/>
          </a:xfrm>
          <a:effectLst>
            <a:outerShdw blurRad="889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26" name="文本框 25"/>
            <p:cNvSpPr txBox="1"/>
            <p:nvPr/>
          </p:nvSpPr>
          <p:spPr>
            <a:xfrm>
              <a:off x="3203706" y="4946135"/>
              <a:ext cx="1402614" cy="369332"/>
            </a:xfrm>
            <a:prstGeom prst="rect">
              <a:avLst/>
            </a:prstGeom>
            <a:noFill/>
            <a:ln w="31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ONE</a:t>
              </a:r>
              <a:endParaRPr lang="zh-CN" altLang="en-US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817015" y="4946135"/>
              <a:ext cx="1500815" cy="369332"/>
            </a:xfrm>
            <a:prstGeom prst="rect">
              <a:avLst/>
            </a:prstGeom>
            <a:solidFill>
              <a:srgbClr val="404040"/>
            </a:solidFill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blipFill dpi="0" rotWithShape="1">
                    <a:blip r:embed="rId4"/>
                    <a:srcRect/>
                    <a:tile tx="0" ty="0" sx="50000" sy="50000" flip="none" algn="ctr"/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TWO</a:t>
              </a:r>
              <a:endParaRPr lang="zh-CN" altLang="en-US" b="1" dirty="0">
                <a:blipFill dpi="0" rotWithShape="1">
                  <a:blip r:embed="rId4"/>
                  <a:srcRect/>
                  <a:tile tx="0" ty="0" sx="50000" sy="50000" flip="none" algn="ctr"/>
                </a:blip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462302" y="2267027"/>
            <a:ext cx="20855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kern="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提口碑 · </a:t>
            </a:r>
            <a:r>
              <a:rPr lang="zh-CN" altLang="en-US" sz="1800" kern="0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礼品发放</a:t>
            </a:r>
            <a:endParaRPr lang="zh-CN" altLang="en-US" sz="1800" b="1" kern="0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前期传播：线上互动</a:t>
            </a:r>
          </a:p>
        </p:txBody>
      </p:sp>
      <p:sp>
        <p:nvSpPr>
          <p:cNvPr id="31" name="矩形 30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32" name="矩形 3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978273" y="7552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816" y="5242936"/>
            <a:ext cx="6096000" cy="401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800" kern="0" dirty="0">
                <a:ea typeface="微软雅黑" panose="020B0503020204020204" pitchFamily="34" charset="-122"/>
                <a:cs typeface="+mn-ea"/>
                <a:sym typeface="+mn-ea"/>
              </a:rPr>
              <a:t>利用互动话题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 吸引客户关注，引发共鸣，扩大活动曝光</a:t>
            </a:r>
            <a:endParaRPr lang="zh-CN" altLang="en-US" sz="1800" kern="0" dirty="0">
              <a:ea typeface="微软雅黑" panose="020B0503020204020204" pitchFamily="34" charset="-122"/>
              <a:cs typeface="+mn-ea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/>
          <a:srcRect l="34664" r="47018"/>
          <a:stretch>
            <a:fillRect/>
          </a:stretch>
        </p:blipFill>
        <p:spPr>
          <a:xfrm>
            <a:off x="4063994" y="-1"/>
            <a:ext cx="2032001" cy="68580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" name="直接连接符 1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CxnSpPr/>
          <p:nvPr/>
        </p:nvCxnSpPr>
        <p:spPr>
          <a:xfrm>
            <a:off x="0" y="3217761"/>
            <a:ext cx="12192000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88900" sx="102000" sy="102000" algn="ctr" rotWithShape="0">
              <a:prstClr val="black">
                <a:alpha val="2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60612" y="2620226"/>
            <a:ext cx="1910777" cy="1474090"/>
            <a:chOff x="60612" y="2620226"/>
            <a:chExt cx="1910777" cy="147409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061" y="2620226"/>
              <a:ext cx="367877" cy="367877"/>
            </a:xfrm>
            <a:prstGeom prst="rect">
              <a:avLst/>
            </a:prstGeom>
            <a:noFill/>
          </p:spPr>
        </p:pic>
        <p:sp>
          <p:nvSpPr>
            <p:cNvPr id="5" name="文本框 4"/>
            <p:cNvSpPr txBox="1"/>
            <p:nvPr/>
          </p:nvSpPr>
          <p:spPr>
            <a:xfrm>
              <a:off x="566068" y="3327400"/>
              <a:ext cx="1098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湖南大学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0612" y="3632651"/>
              <a:ext cx="19107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b="0" i="0" dirty="0">
                  <a:solidFill>
                    <a:srgbClr val="191919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湖南大学，坐落于长沙河西岳麓山脚下</a:t>
              </a:r>
              <a:endParaRPr lang="zh-CN" altLang="en-US" sz="1200" dirty="0">
                <a:solidFill>
                  <a:srgbClr val="40404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" name="组合 6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2092611" y="2620226"/>
            <a:ext cx="1910777" cy="1474090"/>
            <a:chOff x="2092611" y="2620226"/>
            <a:chExt cx="1910777" cy="147409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4060" y="2620226"/>
              <a:ext cx="367877" cy="367877"/>
            </a:xfrm>
            <a:prstGeom prst="rect">
              <a:avLst/>
            </a:prstGeom>
            <a:noFill/>
          </p:spPr>
        </p:pic>
        <p:sp>
          <p:nvSpPr>
            <p:cNvPr id="9" name="文本框 8"/>
            <p:cNvSpPr txBox="1"/>
            <p:nvPr/>
          </p:nvSpPr>
          <p:spPr>
            <a:xfrm>
              <a:off x="2598067" y="3327400"/>
              <a:ext cx="8998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爱晚亭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092611" y="3632651"/>
              <a:ext cx="19107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19191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爱晚亭，位于长沙岳麓山下清风峡中</a:t>
              </a:r>
            </a:p>
          </p:txBody>
        </p:sp>
      </p:grpSp>
      <p:grpSp>
        <p:nvGrpSpPr>
          <p:cNvPr id="11" name="组合 10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6156611" y="2590355"/>
            <a:ext cx="1910777" cy="1474090"/>
            <a:chOff x="60612" y="2620226"/>
            <a:chExt cx="1910777" cy="147409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061" y="2620226"/>
              <a:ext cx="367877" cy="367877"/>
            </a:xfrm>
            <a:prstGeom prst="rect">
              <a:avLst/>
            </a:prstGeom>
            <a:noFill/>
          </p:spPr>
        </p:pic>
        <p:sp>
          <p:nvSpPr>
            <p:cNvPr id="13" name="文本框 12"/>
            <p:cNvSpPr txBox="1"/>
            <p:nvPr/>
          </p:nvSpPr>
          <p:spPr>
            <a:xfrm>
              <a:off x="566068" y="3327400"/>
              <a:ext cx="8998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火宫殿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0612" y="3632651"/>
              <a:ext cx="19107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19191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始建于</a:t>
              </a:r>
              <a:r>
                <a:rPr lang="en-US" altLang="zh-CN" sz="1200" dirty="0">
                  <a:solidFill>
                    <a:srgbClr val="19191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1577</a:t>
              </a:r>
              <a:r>
                <a:rPr lang="zh-CN" altLang="en-US" sz="1200" dirty="0">
                  <a:solidFill>
                    <a:srgbClr val="19191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年，扩建修复于</a:t>
              </a:r>
              <a:r>
                <a:rPr lang="en-US" altLang="zh-CN" sz="1200" dirty="0">
                  <a:solidFill>
                    <a:srgbClr val="19191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2002</a:t>
              </a:r>
              <a:r>
                <a:rPr lang="zh-CN" altLang="en-US" sz="1200" dirty="0">
                  <a:solidFill>
                    <a:srgbClr val="19191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年</a:t>
              </a:r>
            </a:p>
          </p:txBody>
        </p:sp>
      </p:grpSp>
      <p:sp>
        <p:nvSpPr>
          <p:cNvPr id="15" name="矩形 14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SpPr/>
          <p:nvPr/>
        </p:nvSpPr>
        <p:spPr>
          <a:xfrm>
            <a:off x="4073211" y="-4906"/>
            <a:ext cx="2032000" cy="686290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8188611" y="2590355"/>
            <a:ext cx="1910777" cy="1474090"/>
            <a:chOff x="60612" y="2620226"/>
            <a:chExt cx="1910777" cy="147409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061" y="2620226"/>
              <a:ext cx="367877" cy="367877"/>
            </a:xfrm>
            <a:prstGeom prst="rect">
              <a:avLst/>
            </a:prstGeom>
            <a:noFill/>
          </p:spPr>
        </p:pic>
        <p:sp>
          <p:nvSpPr>
            <p:cNvPr id="18" name="文本框 17"/>
            <p:cNvSpPr txBox="1"/>
            <p:nvPr/>
          </p:nvSpPr>
          <p:spPr>
            <a:xfrm>
              <a:off x="444845" y="3328024"/>
              <a:ext cx="12085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岳麓书院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0612" y="3632651"/>
              <a:ext cx="19107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19191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中国历史上赫赫闻名的四大书院之一</a:t>
              </a:r>
            </a:p>
          </p:txBody>
        </p:sp>
      </p:grpSp>
      <p:grpSp>
        <p:nvGrpSpPr>
          <p:cNvPr id="20" name="组合 19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10220611" y="2585742"/>
            <a:ext cx="1910777" cy="1474090"/>
            <a:chOff x="60612" y="2620226"/>
            <a:chExt cx="1910777" cy="1474090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061" y="2620226"/>
              <a:ext cx="367877" cy="367877"/>
            </a:xfrm>
            <a:prstGeom prst="rect">
              <a:avLst/>
            </a:prstGeom>
            <a:noFill/>
          </p:spPr>
        </p:pic>
        <p:sp>
          <p:nvSpPr>
            <p:cNvPr id="22" name="文本框 21"/>
            <p:cNvSpPr txBox="1"/>
            <p:nvPr/>
          </p:nvSpPr>
          <p:spPr>
            <a:xfrm>
              <a:off x="126817" y="3327109"/>
              <a:ext cx="1690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湖南省博物馆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0612" y="3632651"/>
              <a:ext cx="19107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19191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湖南省最大的历史艺术博物馆</a:t>
              </a:r>
            </a:p>
          </p:txBody>
        </p:sp>
      </p:grpSp>
      <p:grpSp>
        <p:nvGrpSpPr>
          <p:cNvPr id="24" name="组合 23" descr="e7d195523061f1c0b811a3bdee15f022df6577a75418adc08CAE7DC668B2B4BE2EF984D86A1F5E32EB8532127AF3F8502692341902C5D88D1DE00D7FA00F12598BEBF535540BEF6291E260AB34DE9EBBCCF84691C6C3865EBDDE2DB02CD37BAADE5DCBCB38688A6D6C199A62B68311CACED1812BD5C86B4D6C9B15ACEE7833789156E8C402DBE4EB"/>
          <p:cNvGrpSpPr/>
          <p:nvPr/>
        </p:nvGrpSpPr>
        <p:grpSpPr>
          <a:xfrm>
            <a:off x="4124611" y="2883912"/>
            <a:ext cx="1910777" cy="771016"/>
            <a:chOff x="4154916" y="3279740"/>
            <a:chExt cx="1910777" cy="771016"/>
          </a:xfrm>
        </p:grpSpPr>
        <p:sp>
          <p:nvSpPr>
            <p:cNvPr id="25" name="文本框 24"/>
            <p:cNvSpPr txBox="1"/>
            <p:nvPr/>
          </p:nvSpPr>
          <p:spPr>
            <a:xfrm>
              <a:off x="4548824" y="3279740"/>
              <a:ext cx="13786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橘子洲公园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154916" y="3589091"/>
              <a:ext cx="19107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橘子洲，位于长沙的湘江江心中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前期传播：巡游视频</a:t>
            </a:r>
          </a:p>
        </p:txBody>
      </p:sp>
      <p:sp>
        <p:nvSpPr>
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978273" y="7552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b="12104"/>
          <a:stretch>
            <a:fillRect/>
          </a:stretch>
        </p:blipFill>
        <p:spPr>
          <a:xfrm>
            <a:off x="7344" y="1698802"/>
            <a:ext cx="3929085" cy="23023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13541" b="11276"/>
          <a:stretch>
            <a:fillRect/>
          </a:stretch>
        </p:blipFill>
        <p:spPr>
          <a:xfrm>
            <a:off x="3936430" y="1698801"/>
            <a:ext cx="3989839" cy="230232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b="10902"/>
          <a:stretch>
            <a:fillRect/>
          </a:stretch>
        </p:blipFill>
        <p:spPr>
          <a:xfrm>
            <a:off x="7926269" y="1698802"/>
            <a:ext cx="4277468" cy="230323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667710" y="5423573"/>
            <a:ext cx="2956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邀请三组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KOL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专业车评人驾驶全新唐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进行长沙城市巡游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143492" y="5362017"/>
            <a:ext cx="393490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视频主题：超级混动技术，续航直接拉满</a:t>
            </a:r>
            <a:b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纵使旅途漫漫，也不会迷失方向 </a:t>
            </a:r>
            <a:r>
              <a:rPr lang="zh-CN" altLang="en-US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​​​​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736" y="3997752"/>
            <a:ext cx="12192001" cy="7210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22600" y="5423573"/>
            <a:ext cx="34252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活动前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天受邀媒体利用自有资源，曝光试驾活动发布信息，呈现内容车型亮点、活动信息等内容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0" y="0"/>
            <a:ext cx="12192000" cy="480797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PA_六边形 1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>
            <p:custDataLst>
              <p:tags r:id="rId1"/>
            </p:custDataLst>
          </p:nvPr>
        </p:nvSpPr>
        <p:spPr>
          <a:xfrm rot="5400000">
            <a:off x="4612772" y="2314431"/>
            <a:ext cx="1991720" cy="1717000"/>
          </a:xfrm>
          <a:prstGeom prst="hexagon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_六边形 1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>
            <p:custDataLst>
              <p:tags r:id="rId2"/>
            </p:custDataLst>
          </p:nvPr>
        </p:nvSpPr>
        <p:spPr>
          <a:xfrm rot="5400000">
            <a:off x="8407962" y="2314431"/>
            <a:ext cx="1991720" cy="1717000"/>
          </a:xfrm>
          <a:prstGeom prst="hexagon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PA_六边形 1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>
            <p:custDataLst>
              <p:tags r:id="rId3"/>
            </p:custDataLst>
          </p:nvPr>
        </p:nvSpPr>
        <p:spPr>
          <a:xfrm rot="5400000">
            <a:off x="970936" y="2314431"/>
            <a:ext cx="1991720" cy="1717000"/>
          </a:xfrm>
          <a:prstGeom prst="hexagon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PA_组合 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GrpSpPr/>
          <p:nvPr>
            <p:custDataLst>
              <p:tags r:id="rId4"/>
            </p:custDataLst>
          </p:nvPr>
        </p:nvGrpSpPr>
        <p:grpSpPr>
          <a:xfrm>
            <a:off x="1108296" y="5051667"/>
            <a:ext cx="2283265" cy="1441480"/>
            <a:chOff x="1108296" y="5039352"/>
            <a:chExt cx="2283265" cy="1441480"/>
          </a:xfrm>
        </p:grpSpPr>
        <p:sp>
          <p:nvSpPr>
            <p:cNvPr id="10" name="矩形 9" descr="e7d195523061f1c0d318120d6aeaf1b6ccceb6ba3da59c0775C5DE19DDDEBC09ED96DBD9900D9848D623ECAD1D4904B78047D0015C22C8BE97228BE8B5BFF08FE7A3AE04126DA07312A96C0F69F9BAB7E9E8597F50CDD8B36B969D3E0B39F92A42A63FB80FAD5FDFB38E9C84773721319AB1FE65E76A20B6636CD8E6E3A9545D61E09C01DDC046FD"/>
            <p:cNvSpPr/>
            <p:nvPr/>
          </p:nvSpPr>
          <p:spPr>
            <a:xfrm>
              <a:off x="1426139" y="5039352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官方微博</a:t>
              </a:r>
            </a:p>
          </p:txBody>
        </p:sp>
        <p:sp>
          <p:nvSpPr>
            <p:cNvPr id="11" name="矩形 10" descr="e7d195523061f1c0d318120d6aeaf1b6ccceb6ba3da59c0775C5DE19DDDEBC09ED96DBD9900D9848D623ECAD1D4904B78047D0015C22C8BE97228BE8B5BFF08FE7A3AE04126DA07312A96C0F69F9BAB7E9E8597F50CDD8B36B969D3E0B39F92A42A63FB80FAD5FDFB38E9C84773721319AB1FE65E76A20B6636CD8E6E3A9545D61E09C01DDC046FD"/>
            <p:cNvSpPr/>
            <p:nvPr/>
          </p:nvSpPr>
          <p:spPr>
            <a:xfrm>
              <a:off x="1108296" y="5447536"/>
              <a:ext cx="2283265" cy="1033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 algn="l">
                <a:lnSpc>
                  <a:spcPct val="150000"/>
                </a:lnSpc>
                <a:buClrTx/>
                <a:buSzTx/>
                <a:buFont typeface="Arial" panose="020B0604020202020204" pitchFamily="34" charset="0"/>
                <a:buChar char="•"/>
              </a:pPr>
              <a:r>
                <a:rPr lang="zh-CN" altLang="en-US" sz="105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在官微上发布文章及长图，扩大曝光，吸引参与</a:t>
              </a:r>
            </a:p>
            <a:p>
              <a:pPr marL="171450" indent="-171450" algn="l">
                <a:lnSpc>
                  <a:spcPct val="150000"/>
                </a:lnSpc>
                <a:buClrTx/>
                <a:buSzTx/>
                <a:buFont typeface="Arial" panose="020B0604020202020204" pitchFamily="34" charset="0"/>
                <a:buChar char="•"/>
              </a:pPr>
              <a:r>
                <a:rPr lang="zh-CN" altLang="en-US" sz="105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设置粉丝抽奖，留言点赞前三名，可获得品牌福利一份，现场领取</a:t>
              </a:r>
            </a:p>
          </p:txBody>
        </p:sp>
      </p:grpSp>
      <p:grpSp>
        <p:nvGrpSpPr>
          <p:cNvPr id="12" name="PA_组合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GrpSpPr/>
          <p:nvPr>
            <p:custDataLst>
              <p:tags r:id="rId5"/>
            </p:custDataLst>
          </p:nvPr>
        </p:nvGrpSpPr>
        <p:grpSpPr>
          <a:xfrm>
            <a:off x="4954367" y="5051667"/>
            <a:ext cx="2283265" cy="1683854"/>
            <a:chOff x="4954367" y="5039352"/>
            <a:chExt cx="2283265" cy="1683854"/>
          </a:xfrm>
        </p:grpSpPr>
        <p:sp>
          <p:nvSpPr>
            <p:cNvPr id="13" name="矩形 12" descr="e7d195523061f1c0d318120d6aeaf1b6ccceb6ba3da59c0775C5DE19DDDEBC09ED96DBD9900D9848D623ECAD1D4904B78047D0015C22C8BE97228BE8B5BFF08FE7A3AE04126DA07312A96C0F69F9BAB7E9E8597F50CDD8B36B969D3E0B39F92A42A63FB80FAD5FDFB38E9C84773721319AB1FE65E76A20B6636CD8E6E3A9545D61E09C01DDC046FD"/>
            <p:cNvSpPr/>
            <p:nvPr/>
          </p:nvSpPr>
          <p:spPr>
            <a:xfrm>
              <a:off x="5272210" y="5039352"/>
              <a:ext cx="18004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官方微信公众号</a:t>
              </a:r>
            </a:p>
          </p:txBody>
        </p:sp>
        <p:sp>
          <p:nvSpPr>
            <p:cNvPr id="14" name="矩形 13" descr="e7d195523061f1c0d318120d6aeaf1b6ccceb6ba3da59c0775C5DE19DDDEBC09ED96DBD9900D9848D623ECAD1D4904B78047D0015C22C8BE97228BE8B5BFF08FE7A3AE04126DA07312A96C0F69F9BAB7E9E8597F50CDD8B36B969D3E0B39F92A42A63FB80FAD5FDFB38E9C84773721319AB1FE65E76A20B6636CD8E6E3A9545D61E09C01DDC046FD"/>
            <p:cNvSpPr/>
            <p:nvPr/>
          </p:nvSpPr>
          <p:spPr>
            <a:xfrm>
              <a:off x="4954367" y="5447536"/>
              <a:ext cx="2283265" cy="12756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在公众号上发布招募软文及海报，吸引参与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设置品牌福利，转发文章至朋友圈集赞</a:t>
              </a:r>
              <a:r>
                <a:rPr lang="en-US" altLang="zh-CN" sz="105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105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个，可获得礼品一份，现场领取</a:t>
              </a:r>
            </a:p>
          </p:txBody>
        </p:sp>
      </p:grpSp>
      <p:grpSp>
        <p:nvGrpSpPr>
          <p:cNvPr id="15" name="PA_组合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GrpSpPr/>
          <p:nvPr>
            <p:custDataLst>
              <p:tags r:id="rId6"/>
            </p:custDataLst>
          </p:nvPr>
        </p:nvGrpSpPr>
        <p:grpSpPr>
          <a:xfrm>
            <a:off x="8701088" y="5051667"/>
            <a:ext cx="2283265" cy="1441480"/>
            <a:chOff x="8701088" y="5039352"/>
            <a:chExt cx="2283265" cy="1441480"/>
          </a:xfrm>
        </p:grpSpPr>
        <p:sp>
          <p:nvSpPr>
            <p:cNvPr id="16" name="矩形 15" descr="e7d195523061f1c0d318120d6aeaf1b6ccceb6ba3da59c0775C5DE19DDDEBC09ED96DBD9900D9848D623ECAD1D4904B78047D0015C22C8BE97228BE8B5BFF08FE7A3AE04126DA07312A96C0F69F9BAB7E9E8597F50CDD8B36B969D3E0B39F92A42A63FB80FAD5FDFB38E9C84773721319AB1FE65E76A20B6636CD8E6E3A9545D61E09C01DDC046FD"/>
            <p:cNvSpPr/>
            <p:nvPr/>
          </p:nvSpPr>
          <p:spPr>
            <a:xfrm>
              <a:off x="9018931" y="5039352"/>
              <a:ext cx="13388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官方抖音号</a:t>
              </a:r>
            </a:p>
          </p:txBody>
        </p:sp>
        <p:sp>
          <p:nvSpPr>
            <p:cNvPr id="17" name="矩形 16" descr="e7d195523061f1c0d318120d6aeaf1b6ccceb6ba3da59c0775C5DE19DDDEBC09ED96DBD9900D9848D623ECAD1D4904B78047D0015C22C8BE97228BE8B5BFF08FE7A3AE04126DA07312A96C0F69F9BAB7E9E8597F50CDD8B36B969D3E0B39F92A42A63FB80FAD5FDFB38E9C84773721319AB1FE65E76A20B6636CD8E6E3A9545D61E09C01DDC046FD"/>
            <p:cNvSpPr/>
            <p:nvPr/>
          </p:nvSpPr>
          <p:spPr>
            <a:xfrm>
              <a:off x="8701088" y="5447536"/>
              <a:ext cx="2283265" cy="1033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在抖音上发布活动预热小视频，吸引关注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050" b="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在直播中，与粉丝进行互动，赠送品牌礼物，并邀约客户参与</a:t>
              </a:r>
            </a:p>
          </p:txBody>
        </p:sp>
      </p:grpSp>
      <p:sp>
        <p:nvSpPr>
          <p:cNvPr id="18" name="矩形 17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1222828" y="706891"/>
            <a:ext cx="8635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前期传播：</a:t>
            </a:r>
            <a:r>
              <a:rPr lang="zh-CN" altLang="en-US" sz="2400" kern="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</a:rPr>
              <a:t>充分</a:t>
            </a:r>
            <a:r>
              <a:rPr lang="zh-CN" altLang="en-US" sz="2400" kern="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ea"/>
              </a:rPr>
              <a:t>利用</a:t>
            </a:r>
            <a:r>
              <a:rPr lang="en-US" altLang="zh-CN" sz="2400" kern="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ea"/>
              </a:rPr>
              <a:t>“</a:t>
            </a:r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谢子龙影像艺术馆</a:t>
            </a:r>
            <a:r>
              <a:rPr lang="en-US" altLang="zh-CN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”</a:t>
            </a:r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线上各个传播资源</a:t>
            </a:r>
            <a:endParaRPr lang="zh-CN" altLang="en-US" sz="2400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矩形 18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788701" y="1430869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D0B189"/>
              </a:solidFill>
            </a:endParaRPr>
          </a:p>
        </p:txBody>
      </p:sp>
      <p:pic>
        <p:nvPicPr>
          <p:cNvPr id="21" name="图片 20" descr="图形用户界面&#10;&#10;中度可信度描述已自动生成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8510" y="2122239"/>
            <a:ext cx="1987200" cy="1987200"/>
          </a:xfrm>
          <a:prstGeom prst="ellipse">
            <a:avLst/>
          </a:prstGeom>
        </p:spPr>
      </p:pic>
      <p:pic>
        <p:nvPicPr>
          <p:cNvPr id="23" name="图片 22" descr="图形用户界面, 应用程序, 网站&#10;&#10;描述已自动生成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3486" y="2241911"/>
            <a:ext cx="1988128" cy="1988128"/>
          </a:xfrm>
          <a:prstGeom prst="ellipse">
            <a:avLst/>
          </a:prstGeom>
        </p:spPr>
      </p:pic>
      <p:pic>
        <p:nvPicPr>
          <p:cNvPr id="8" name="图片 7" descr="图形用户界面&#10;&#10;描述已自动生成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701088" y="2220443"/>
            <a:ext cx="1987200" cy="1987200"/>
          </a:xfrm>
          <a:prstGeom prst="ellipse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290646" cy="685800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6791700" y="2959277"/>
            <a:ext cx="720448" cy="83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4800" dirty="0">
                <a:solidFill>
                  <a:srgbClr val="282828"/>
                </a:solidFill>
                <a:latin typeface="AXIS Std M" panose="020B0600000000000000" pitchFamily="34" charset="-128"/>
                <a:ea typeface="AXIS Std M" panose="020B0600000000000000" pitchFamily="34" charset="-128"/>
              </a:rPr>
              <a:t>1</a:t>
            </a:r>
          </a:p>
        </p:txBody>
      </p:sp>
      <p:sp>
        <p:nvSpPr>
          <p:cNvPr id="14" name="文本框 13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6791700" y="4159720"/>
            <a:ext cx="720448" cy="83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4800" dirty="0">
                <a:solidFill>
                  <a:srgbClr val="282828"/>
                </a:solidFill>
                <a:latin typeface="AXIS Std M" panose="020B0600000000000000" pitchFamily="34" charset="-128"/>
                <a:ea typeface="AXIS Std M" panose="020B0600000000000000" pitchFamily="34" charset="-128"/>
              </a:rPr>
              <a:t>2</a:t>
            </a:r>
          </a:p>
        </p:txBody>
      </p:sp>
      <p:sp>
        <p:nvSpPr>
          <p:cNvPr id="19" name="文本框 18" descr="e7d195523061f1c0214d268728035a112e1f1a63855fa0d5B3BC3571FB2346650E40B27C71D4ADB669896543E409C0762562804D99F14164E036E91A4D200FB459B9C67F1066513BDCC2663F2655ED5A2F3E64E50905ECC13FD08E412A2449DFC0DEA4732AF4E76A12DAA23714D9A24C7EAC7F7CD8FF94AEC7D4E9162B55FEA74E289784371BE33B"/>
          <p:cNvSpPr txBox="1"/>
          <p:nvPr/>
        </p:nvSpPr>
        <p:spPr>
          <a:xfrm>
            <a:off x="6791700" y="5360164"/>
            <a:ext cx="720448" cy="83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4800" dirty="0">
                <a:solidFill>
                  <a:srgbClr val="282828"/>
                </a:solidFill>
                <a:latin typeface="AXIS Std M" panose="020B0600000000000000" pitchFamily="34" charset="-128"/>
                <a:ea typeface="AXIS Std M" panose="020B0600000000000000" pitchFamily="34" charset="-128"/>
              </a:rPr>
              <a:t>3</a:t>
            </a:r>
          </a:p>
        </p:txBody>
      </p:sp>
      <p:sp>
        <p:nvSpPr>
          <p:cNvPr id="26" name="Rectangle 22" descr="e7d195523061f1c03a90ee8e42cb24248e56383cd534985688F9F494128731F165EE95AB4B0C0A38076AAEA07667B1565C446FC45FF01DFB0E885BCDBDF3A284F3DB14DA61DD97F0BAB2E6C668FB4931C43EEB32AB6950212F7683A390CFF3E08035E54315B87D55449867D0BC7367A11F239DD3691A6CBCD989C04BB8108D68B7A3AC1DA86BC355"/>
          <p:cNvSpPr/>
          <p:nvPr/>
        </p:nvSpPr>
        <p:spPr>
          <a:xfrm>
            <a:off x="6900688" y="1406434"/>
            <a:ext cx="4867842" cy="1148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抖音红人现场直播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矩阵式传播，以网红引爆“网红”话题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06120" y="1985010"/>
            <a:ext cx="2607945" cy="27855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800" kern="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ea"/>
              </a:rPr>
              <a:t>百万级网红</a:t>
            </a:r>
            <a:r>
              <a:rPr lang="en-US" altLang="zh-CN" sz="1800" kern="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ea"/>
              </a:rPr>
              <a:t>KOL</a:t>
            </a:r>
            <a:r>
              <a:rPr lang="zh-CN" altLang="en-US" sz="1800" kern="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ea"/>
              </a:rPr>
              <a:t>现场直播</a:t>
            </a:r>
            <a:r>
              <a:rPr lang="zh-CN" altLang="en-US" sz="1800" dirty="0">
                <a:solidFill>
                  <a:schemeClr val="bg1"/>
                </a:solidFill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，借助抖音等流量高地，</a:t>
            </a:r>
            <a:r>
              <a:rPr lang="zh-CN" altLang="en-US" sz="1800" kern="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ea"/>
              </a:rPr>
              <a:t>覆盖唐</a:t>
            </a:r>
            <a:r>
              <a:rPr lang="en-US" altLang="zh-CN" sz="1800" kern="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ea"/>
              </a:rPr>
              <a:t>DM-</a:t>
            </a:r>
            <a:r>
              <a:rPr lang="en-US" altLang="zh-CN" sz="1800" kern="0" dirty="0" err="1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ea"/>
              </a:rPr>
              <a:t>i</a:t>
            </a:r>
            <a:r>
              <a:rPr lang="zh-CN" altLang="en-US" sz="1800" kern="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ea"/>
              </a:rPr>
              <a:t>目标群体</a:t>
            </a:r>
          </a:p>
          <a:p>
            <a:pPr>
              <a:lnSpc>
                <a:spcPct val="200000"/>
              </a:lnSpc>
            </a:pPr>
            <a:endParaRPr lang="zh-CN" altLang="en-US" sz="1800" kern="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28" name="矩形 27" descr="e7d195523061f1c03a90ee8e42cb24248e56383cd534985688F9F494128731F165EE95AB4B0C0A38076AAEA07667B1565C446FC45FF01DFB0E885BCDBDF3A284F3DB14DA61DD97F0BAB2E6C668FB4931C43EEB32AB6950212F7683A390CFF3E08035E54315B87D55449867D0BC7367A11F239DD3691A6CBCD989C04BB8108D68B7A3AC1DA86BC355"/>
          <p:cNvSpPr/>
          <p:nvPr/>
        </p:nvSpPr>
        <p:spPr>
          <a:xfrm>
            <a:off x="7378220" y="3017005"/>
            <a:ext cx="2012113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现场直播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矩形 28" descr="e7d195523061f1c03a90ee8e42cb24248e56383cd534985688F9F494128731F165EE95AB4B0C0A38076AAEA07667B1565C446FC45FF01DFB0E885BCDBDF3A284F3DB14DA61DD97F0BAB2E6C668FB4931C43EEB32AB6950212F7683A390CFF3E08035E54315B87D55449867D0BC7367A11F239DD3691A6CBCD989C04BB8108D68B7A3AC1DA86BC355"/>
          <p:cNvSpPr/>
          <p:nvPr/>
        </p:nvSpPr>
        <p:spPr>
          <a:xfrm>
            <a:off x="7378220" y="3341192"/>
            <a:ext cx="4119236" cy="549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邀约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5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位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KOL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（包括时尚、健身、旅行等类别），现场全程直播，与粉丝分享参与感受，记录活动当天的亮点与爆点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矩形 29" descr="e7d195523061f1c03a90ee8e42cb24248e56383cd534985688F9F494128731F165EE95AB4B0C0A38076AAEA07667B1565C446FC45FF01DFB0E885BCDBDF3A284F3DB14DA61DD97F0BAB2E6C668FB4931C43EEB32AB6950212F7683A390CFF3E08035E54315B87D55449867D0BC7367A11F239DD3691A6CBCD989C04BB8108D68B7A3AC1DA86BC355"/>
          <p:cNvSpPr/>
          <p:nvPr/>
        </p:nvSpPr>
        <p:spPr>
          <a:xfrm>
            <a:off x="7378220" y="4215017"/>
            <a:ext cx="2012113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现场互动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1" name="矩形 30" descr="e7d195523061f1c03a90ee8e42cb24248e56383cd534985688F9F494128731F165EE95AB4B0C0A38076AAEA07667B1565C446FC45FF01DFB0E885BCDBDF3A284F3DB14DA61DD97F0BAB2E6C668FB4931C43EEB32AB6950212F7683A390CFF3E08035E54315B87D55449867D0BC7367A11F239DD3691A6CBCD989C04BB8108D68B7A3AC1DA86BC355"/>
          <p:cNvSpPr/>
          <p:nvPr/>
        </p:nvSpPr>
        <p:spPr>
          <a:xfrm>
            <a:off x="7378220" y="4539204"/>
            <a:ext cx="4119236" cy="493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人气主播与参与活动的客户进行采访互动，并且共同体验现场的科技感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VR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互动，现场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COS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等等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 descr="e7d195523061f1c03a90ee8e42cb24248e56383cd534985688F9F494128731F165EE95AB4B0C0A38076AAEA07667B1565C446FC45FF01DFB0E885BCDBDF3A284F3DB14DA61DD97F0BAB2E6C668FB4931C43EEB32AB6950212F7683A390CFF3E08035E54315B87D55449867D0BC7367A11F239DD3691A6CBCD989C04BB8108D68B7A3AC1DA86BC355"/>
          <p:cNvSpPr/>
          <p:nvPr/>
        </p:nvSpPr>
        <p:spPr>
          <a:xfrm>
            <a:off x="7378220" y="5451315"/>
            <a:ext cx="2012113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rPr>
              <a:t>在线发礼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3" name="矩形 32" descr="e7d195523061f1c03a90ee8e42cb24248e56383cd534985688F9F494128731F165EE95AB4B0C0A38076AAEA07667B1565C446FC45FF01DFB0E885BCDBDF3A284F3DB14DA61DD97F0BAB2E6C668FB4931C43EEB32AB6950212F7683A390CFF3E08035E54315B87D55449867D0BC7367A11F239DD3691A6CBCD989C04BB8108D68B7A3AC1DA86BC355"/>
          <p:cNvSpPr/>
          <p:nvPr/>
        </p:nvSpPr>
        <p:spPr>
          <a:xfrm>
            <a:off x="7378220" y="5775502"/>
            <a:ext cx="4119236" cy="549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随机给在线观看直播的观众，送上由唐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D-mi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提供的线上云互动专属定制礼物，提升观众的好感度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现场传播</a:t>
            </a:r>
          </a:p>
        </p:txBody>
      </p:sp>
      <p:sp>
        <p:nvSpPr>
          <p:cNvPr id="35" name="矩形 3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36" name="矩形 3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09803" y="7496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314742" y="1134243"/>
            <a:ext cx="2998078" cy="5331994"/>
            <a:chOff x="2508255" y="2173395"/>
            <a:chExt cx="1934845" cy="3441065"/>
          </a:xfrm>
        </p:grpSpPr>
        <p:grpSp>
          <p:nvGrpSpPr>
            <p:cNvPr id="38" name="object 13"/>
            <p:cNvGrpSpPr/>
            <p:nvPr/>
          </p:nvGrpSpPr>
          <p:grpSpPr>
            <a:xfrm>
              <a:off x="2508255" y="2173395"/>
              <a:ext cx="1934845" cy="3441065"/>
              <a:chOff x="1259928" y="1397761"/>
              <a:chExt cx="2284730" cy="4062729"/>
            </a:xfrm>
          </p:grpSpPr>
          <p:pic>
            <p:nvPicPr>
              <p:cNvPr id="42" name="object 14"/>
              <p:cNvPicPr/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259928" y="1397761"/>
                <a:ext cx="2284335" cy="4062473"/>
              </a:xfrm>
              <a:prstGeom prst="rect">
                <a:avLst/>
              </a:prstGeom>
            </p:spPr>
          </p:pic>
          <p:pic>
            <p:nvPicPr>
              <p:cNvPr id="43" name="object 15"/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565018" y="2019848"/>
                <a:ext cx="1667781" cy="2966427"/>
              </a:xfrm>
              <a:prstGeom prst="rect">
                <a:avLst/>
              </a:prstGeom>
            </p:spPr>
          </p:pic>
        </p:grp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88186" y="2487276"/>
              <a:ext cx="447675" cy="164939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3264123" y="2454329"/>
              <a:ext cx="8547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唐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DM-</a:t>
              </a:r>
              <a:r>
                <a:rPr lang="en-US" altLang="zh-CN" sz="800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i</a:t>
              </a:r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5"/>
          <a:srcRect l="26543" t="2828" r="39981" b="1534"/>
          <a:stretch>
            <a:fillRect/>
          </a:stretch>
        </p:blipFill>
        <p:spPr>
          <a:xfrm>
            <a:off x="3725304" y="1876183"/>
            <a:ext cx="2178287" cy="4321169"/>
          </a:xfrm>
          <a:prstGeom prst="roundRect">
            <a:avLst>
              <a:gd name="adj" fmla="val 5033"/>
            </a:avLst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308144" y="1969827"/>
            <a:ext cx="6346209" cy="367806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Group 1178"/>
          <p:cNvGrpSpPr/>
          <p:nvPr/>
        </p:nvGrpSpPr>
        <p:grpSpPr>
          <a:xfrm>
            <a:off x="9024680" y="3884118"/>
            <a:ext cx="2920050" cy="2723976"/>
            <a:chOff x="-2" y="-1"/>
            <a:chExt cx="3214879" cy="2825253"/>
          </a:xfrm>
        </p:grpSpPr>
        <p:grpSp>
          <p:nvGrpSpPr>
            <p:cNvPr id="19" name="Group 1155"/>
            <p:cNvGrpSpPr/>
            <p:nvPr/>
          </p:nvGrpSpPr>
          <p:grpSpPr>
            <a:xfrm>
              <a:off x="-2" y="-1"/>
              <a:ext cx="1029604" cy="903602"/>
              <a:chOff x="-1" y="0"/>
              <a:chExt cx="1029602" cy="903600"/>
            </a:xfrm>
          </p:grpSpPr>
          <p:sp>
            <p:nvSpPr>
              <p:cNvPr id="42" name="Shape 1153"/>
              <p:cNvSpPr/>
              <p:nvPr/>
            </p:nvSpPr>
            <p:spPr>
              <a:xfrm>
                <a:off x="-1" y="0"/>
                <a:ext cx="1029602" cy="90360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BA354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3" name="Shape 1154"/>
              <p:cNvSpPr/>
              <p:nvPr/>
            </p:nvSpPr>
            <p:spPr>
              <a:xfrm>
                <a:off x="-1" y="308153"/>
                <a:ext cx="1029602" cy="2872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空景图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3393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Group 1158"/>
            <p:cNvGrpSpPr/>
            <p:nvPr/>
          </p:nvGrpSpPr>
          <p:grpSpPr>
            <a:xfrm>
              <a:off x="1092032" y="-1"/>
              <a:ext cx="1029602" cy="903601"/>
              <a:chOff x="0" y="0"/>
              <a:chExt cx="1029600" cy="903599"/>
            </a:xfrm>
          </p:grpSpPr>
          <p:sp>
            <p:nvSpPr>
              <p:cNvPr id="40" name="Shape 1156"/>
              <p:cNvSpPr/>
              <p:nvPr/>
            </p:nvSpPr>
            <p:spPr>
              <a:xfrm>
                <a:off x="-1" y="0"/>
                <a:ext cx="1029602" cy="90360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BA354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" name="Shape 1157"/>
              <p:cNvSpPr/>
              <p:nvPr/>
            </p:nvSpPr>
            <p:spPr>
              <a:xfrm>
                <a:off x="-1" y="304479"/>
                <a:ext cx="1029602" cy="2946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lvl1pPr>
              </a:lstStyle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空景图</a:t>
                </a:r>
              </a:p>
            </p:txBody>
          </p:sp>
        </p:grpSp>
        <p:grpSp>
          <p:nvGrpSpPr>
            <p:cNvPr id="21" name="Group 1161"/>
            <p:cNvGrpSpPr/>
            <p:nvPr/>
          </p:nvGrpSpPr>
          <p:grpSpPr>
            <a:xfrm>
              <a:off x="2185276" y="-1"/>
              <a:ext cx="1029601" cy="903601"/>
              <a:chOff x="0" y="0"/>
              <a:chExt cx="1029600" cy="903599"/>
            </a:xfrm>
          </p:grpSpPr>
          <p:sp>
            <p:nvSpPr>
              <p:cNvPr id="38" name="Shape 1159"/>
              <p:cNvSpPr/>
              <p:nvPr/>
            </p:nvSpPr>
            <p:spPr>
              <a:xfrm>
                <a:off x="-1" y="0"/>
                <a:ext cx="1029602" cy="90360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BA354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9" name="Shape 1160"/>
              <p:cNvSpPr/>
              <p:nvPr/>
            </p:nvSpPr>
            <p:spPr>
              <a:xfrm>
                <a:off x="-1" y="202879"/>
                <a:ext cx="1029602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kumimoji="0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礼仪/模特</a:t>
                </a:r>
              </a:p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kumimoji="0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接待图</a:t>
                </a:r>
              </a:p>
            </p:txBody>
          </p:sp>
        </p:grpSp>
        <p:grpSp>
          <p:nvGrpSpPr>
            <p:cNvPr id="22" name="Group 1164"/>
            <p:cNvGrpSpPr/>
            <p:nvPr/>
          </p:nvGrpSpPr>
          <p:grpSpPr>
            <a:xfrm>
              <a:off x="-1" y="958129"/>
              <a:ext cx="1029602" cy="903600"/>
              <a:chOff x="0" y="0"/>
              <a:chExt cx="1029600" cy="903599"/>
            </a:xfrm>
          </p:grpSpPr>
          <p:sp>
            <p:nvSpPr>
              <p:cNvPr id="36" name="Shape 1162"/>
              <p:cNvSpPr/>
              <p:nvPr/>
            </p:nvSpPr>
            <p:spPr>
              <a:xfrm>
                <a:off x="-1" y="0"/>
                <a:ext cx="1029602" cy="90360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BA354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7" name="Shape 1163"/>
              <p:cNvSpPr/>
              <p:nvPr/>
            </p:nvSpPr>
            <p:spPr>
              <a:xfrm>
                <a:off x="-1" y="304479"/>
                <a:ext cx="1029602" cy="2946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lvl1pPr>
              </a:lstStyle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演艺图</a:t>
                </a:r>
              </a:p>
            </p:txBody>
          </p:sp>
        </p:grpSp>
        <p:grpSp>
          <p:nvGrpSpPr>
            <p:cNvPr id="23" name="Group 1167"/>
            <p:cNvGrpSpPr/>
            <p:nvPr/>
          </p:nvGrpSpPr>
          <p:grpSpPr>
            <a:xfrm>
              <a:off x="2185276" y="958129"/>
              <a:ext cx="1029601" cy="903600"/>
              <a:chOff x="0" y="0"/>
              <a:chExt cx="1029600" cy="903599"/>
            </a:xfrm>
          </p:grpSpPr>
          <p:sp>
            <p:nvSpPr>
              <p:cNvPr id="34" name="Shape 1165"/>
              <p:cNvSpPr/>
              <p:nvPr/>
            </p:nvSpPr>
            <p:spPr>
              <a:xfrm>
                <a:off x="-1" y="0"/>
                <a:ext cx="1029602" cy="90360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BA354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5" name="Shape 1166"/>
              <p:cNvSpPr/>
              <p:nvPr/>
            </p:nvSpPr>
            <p:spPr>
              <a:xfrm>
                <a:off x="-1" y="304479"/>
                <a:ext cx="1029602" cy="2946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lvl1pPr>
              </a:lstStyle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互动</a:t>
                </a:r>
                <a:r>
                  <a:rPr kumimoji="0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区</a:t>
                </a:r>
              </a:p>
            </p:txBody>
          </p:sp>
        </p:grpSp>
        <p:grpSp>
          <p:nvGrpSpPr>
            <p:cNvPr id="24" name="Group 1170"/>
            <p:cNvGrpSpPr/>
            <p:nvPr/>
          </p:nvGrpSpPr>
          <p:grpSpPr>
            <a:xfrm>
              <a:off x="-1" y="1916258"/>
              <a:ext cx="1029602" cy="903600"/>
              <a:chOff x="0" y="0"/>
              <a:chExt cx="1029600" cy="903599"/>
            </a:xfrm>
          </p:grpSpPr>
          <p:sp>
            <p:nvSpPr>
              <p:cNvPr id="32" name="Shape 1168"/>
              <p:cNvSpPr/>
              <p:nvPr/>
            </p:nvSpPr>
            <p:spPr>
              <a:xfrm>
                <a:off x="-1" y="0"/>
                <a:ext cx="1029602" cy="90360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BA354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3" name="Shape 1169"/>
              <p:cNvSpPr/>
              <p:nvPr/>
            </p:nvSpPr>
            <p:spPr>
              <a:xfrm>
                <a:off x="-1" y="304479"/>
                <a:ext cx="1029602" cy="2946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lvl1pPr>
              </a:lstStyle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流程图</a:t>
                </a:r>
                <a:endParaRPr kumimoji="0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33393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Group 1173"/>
            <p:cNvGrpSpPr/>
            <p:nvPr/>
          </p:nvGrpSpPr>
          <p:grpSpPr>
            <a:xfrm>
              <a:off x="1092032" y="1921652"/>
              <a:ext cx="1029602" cy="903600"/>
              <a:chOff x="0" y="0"/>
              <a:chExt cx="1029600" cy="903599"/>
            </a:xfrm>
          </p:grpSpPr>
          <p:sp>
            <p:nvSpPr>
              <p:cNvPr id="30" name="Shape 1171"/>
              <p:cNvSpPr/>
              <p:nvPr/>
            </p:nvSpPr>
            <p:spPr>
              <a:xfrm>
                <a:off x="-1" y="0"/>
                <a:ext cx="1029602" cy="90360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BA354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1" name="Shape 1172"/>
              <p:cNvSpPr/>
              <p:nvPr/>
            </p:nvSpPr>
            <p:spPr>
              <a:xfrm>
                <a:off x="-1" y="202879"/>
                <a:ext cx="1029602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kumimoji="0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客户</a:t>
                </a:r>
              </a:p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kumimoji="0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看车图</a:t>
                </a:r>
              </a:p>
            </p:txBody>
          </p:sp>
        </p:grpSp>
        <p:grpSp>
          <p:nvGrpSpPr>
            <p:cNvPr id="26" name="Group 1176"/>
            <p:cNvGrpSpPr/>
            <p:nvPr/>
          </p:nvGrpSpPr>
          <p:grpSpPr>
            <a:xfrm>
              <a:off x="2185276" y="1916258"/>
              <a:ext cx="1029601" cy="903600"/>
              <a:chOff x="0" y="0"/>
              <a:chExt cx="1029600" cy="903599"/>
            </a:xfrm>
          </p:grpSpPr>
          <p:sp>
            <p:nvSpPr>
              <p:cNvPr id="28" name="Shape 1174"/>
              <p:cNvSpPr/>
              <p:nvPr/>
            </p:nvSpPr>
            <p:spPr>
              <a:xfrm>
                <a:off x="-1" y="0"/>
                <a:ext cx="1029602" cy="90360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solidFill>
                  <a:srgbClr val="BA3543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>
                    <a:solidFill>
                      <a:srgbClr val="FFFFFF"/>
                    </a:solidFill>
                  </a:defRPr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29" name="Shape 1175"/>
              <p:cNvSpPr/>
              <p:nvPr/>
            </p:nvSpPr>
            <p:spPr>
              <a:xfrm>
                <a:off x="-1" y="202879"/>
                <a:ext cx="1029602" cy="497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kumimoji="0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客户</a:t>
                </a:r>
              </a:p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200">
                    <a:solidFill>
                      <a:srgbClr val="3339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  <a:r>
                  <a:rPr kumimoji="0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333939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rPr>
                  <a:t>洽谈图</a:t>
                </a:r>
              </a:p>
            </p:txBody>
          </p:sp>
        </p:grpSp>
      </p:grpSp>
      <p:sp>
        <p:nvSpPr>
          <p:cNvPr id="44" name="文本框 43"/>
          <p:cNvSpPr txBox="1"/>
          <p:nvPr/>
        </p:nvSpPr>
        <p:spPr>
          <a:xfrm>
            <a:off x="5427429" y="2479864"/>
            <a:ext cx="3429968" cy="226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kern="0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/>
                <a:sym typeface="Arial" panose="020B0604020202020204"/>
              </a:rPr>
              <a:t>传播平台：经销商双微</a:t>
            </a:r>
            <a:endParaRPr lang="en-US" altLang="zh-CN" sz="1600" kern="0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/>
              <a:sym typeface="Arial" panose="020B0604020202020204"/>
            </a:endParaRPr>
          </a:p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kern="0" dirty="0">
                <a:solidFill>
                  <a:srgbClr val="FFFF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/>
                <a:sym typeface="Arial" panose="020B0604020202020204"/>
              </a:rPr>
              <a:t>传播时间：发布会当天</a:t>
            </a:r>
            <a:endParaRPr lang="en-US" altLang="zh-CN" sz="1600" kern="0" dirty="0">
              <a:solidFill>
                <a:srgbClr val="FFFFFF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/>
              <a:sym typeface="Arial" panose="020B0604020202020204"/>
            </a:endParaRPr>
          </a:p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" panose="020B0604020202020204"/>
                <a:sym typeface="Arial" panose="020B0604020202020204"/>
              </a:rPr>
              <a:t>须在人气旺的时段拍摄</a:t>
            </a:r>
            <a:endParaRPr lang="en-US" altLang="zh-CN" sz="1600" kern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Arial" panose="020B0604020202020204"/>
              <a:sym typeface="Arial" panose="020B0604020202020204"/>
            </a:endParaRPr>
          </a:p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ofia Pro Extra Light" charset="0"/>
                <a:sym typeface="Arial" panose="020B0604020202020204"/>
              </a:rPr>
              <a:t>双微转发内容须统一</a:t>
            </a:r>
            <a:endParaRPr lang="en-US" altLang="zh-CN" sz="1600" kern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ofia Pro Extra Light" charset="0"/>
              <a:sym typeface="Arial" panose="020B0604020202020204"/>
            </a:endParaRPr>
          </a:p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6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ofia Pro Extra Light" charset="0"/>
                <a:sym typeface="Arial" panose="020B0604020202020204"/>
              </a:rPr>
              <a:t>照片统一加盖本次活动水印</a:t>
            </a:r>
            <a:endParaRPr lang="en-US" altLang="zh-CN" sz="1600" kern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ofia Pro Extra Light" charset="0"/>
              <a:sym typeface="Arial" panose="020B0604020202020204"/>
            </a:endParaRPr>
          </a:p>
          <a:p>
            <a:pPr hangingPunct="0">
              <a:lnSpc>
                <a:spcPct val="150000"/>
              </a:lnSpc>
            </a:pPr>
            <a:r>
              <a:rPr lang="zh-CN" altLang="en-US" sz="1600" kern="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Sofia Pro Extra Light" charset="0"/>
                <a:sym typeface="Arial" panose="020B0604020202020204"/>
              </a:rPr>
              <a:t>（站点名称，按需调整）</a:t>
            </a:r>
            <a:endParaRPr lang="en-US" altLang="zh-CN" sz="1600" kern="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Sofia Pro Extra Light" charset="0"/>
              <a:sym typeface="Arial" panose="020B0604020202020204"/>
            </a:endParaRPr>
          </a:p>
        </p:txBody>
      </p:sp>
      <p:sp>
        <p:nvSpPr>
          <p:cNvPr id="45" name="文本占位符 4"/>
          <p:cNvSpPr txBox="1"/>
          <p:nvPr/>
        </p:nvSpPr>
        <p:spPr>
          <a:xfrm>
            <a:off x="5289145" y="1358850"/>
            <a:ext cx="3351525" cy="652761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2800" b="1" i="0" cap="all" spc="200" baseline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</a:lvl9pPr>
          </a:lstStyle>
          <a:p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David" panose="020E0502060401010101" pitchFamily="34" charset="-79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376361" y="824944"/>
            <a:ext cx="28042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九宫格传播</a:t>
            </a:r>
          </a:p>
        </p:txBody>
      </p:sp>
      <p:sp>
        <p:nvSpPr>
          <p:cNvPr id="49" name="矩形 48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7750319" y="1178887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50" name="矩形 49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11092353" y="1155072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016565" y="4807902"/>
            <a:ext cx="935182" cy="87121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 descr="形状&#10;&#10;中度可信度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050" y="5192326"/>
            <a:ext cx="788212" cy="1548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708" r="7316"/>
          <a:stretch>
            <a:fillRect/>
          </a:stretch>
        </p:blipFill>
        <p:spPr>
          <a:xfrm>
            <a:off x="295701" y="1532830"/>
            <a:ext cx="4189863" cy="317182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540733" y="1523819"/>
            <a:ext cx="58365" cy="3222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053324" y="1532830"/>
            <a:ext cx="58365" cy="3222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rot="5400000">
            <a:off x="2283371" y="541008"/>
            <a:ext cx="77456" cy="43269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 rot="5400000">
            <a:off x="2351903" y="1713930"/>
            <a:ext cx="77457" cy="4189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2283725"/>
            <a:ext cx="6535118" cy="32800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116399" y="3277736"/>
            <a:ext cx="3297070" cy="1497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现场活动图片拍摄及时修图选图，活动期间制作长图发予经销商分享，扩大活动传播力度。</a:t>
            </a:r>
          </a:p>
        </p:txBody>
      </p:sp>
      <p:sp>
        <p:nvSpPr>
          <p:cNvPr id="10" name="文本占位符 4"/>
          <p:cNvSpPr txBox="1"/>
          <p:nvPr/>
        </p:nvSpPr>
        <p:spPr>
          <a:xfrm>
            <a:off x="1375150" y="2776239"/>
            <a:ext cx="3351525" cy="652761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indent="0">
              <a:lnSpc>
                <a:spcPct val="90000"/>
              </a:lnSpc>
              <a:spcBef>
                <a:spcPts val="1000"/>
              </a:spcBef>
              <a:buFontTx/>
              <a:buNone/>
              <a:defRPr sz="2800" b="1" i="0" cap="all" spc="200" baseline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4400" b="0" i="0" cap="all" baseline="0">
                <a:solidFill>
                  <a:schemeClr val="bg1"/>
                </a:solidFill>
                <a:latin typeface="Sofia Pro Extra Light" charset="0"/>
                <a:ea typeface="Sofia Pro Extra Light" charset="0"/>
                <a:cs typeface="Sofia Pro Extra Light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</a:lvl9pPr>
          </a:lstStyle>
          <a:p>
            <a:pPr algn="ctr"/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cs typeface="David" panose="020E0502060401010101" pitchFamily="34" charset="-79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59572" y="426357"/>
            <a:ext cx="2423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长图传播</a:t>
            </a:r>
          </a:p>
        </p:txBody>
      </p:sp>
      <p:sp>
        <p:nvSpPr>
          <p:cNvPr id="14" name="矩形 1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15" name="矩形 1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09803" y="7496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152" y="0"/>
            <a:ext cx="2286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094" y="0"/>
            <a:ext cx="2286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1" y="0"/>
            <a:ext cx="2286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57200" y="884902"/>
            <a:ext cx="3807266" cy="542803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/>
          <a:srcRect t="3343" b="11517"/>
          <a:stretch>
            <a:fillRect/>
          </a:stretch>
        </p:blipFill>
        <p:spPr>
          <a:xfrm>
            <a:off x="4559179" y="884902"/>
            <a:ext cx="2941930" cy="5428037"/>
          </a:xfrm>
          <a:prstGeom prst="rect">
            <a:avLst/>
          </a:prstGeom>
        </p:spPr>
      </p:pic>
      <p:sp>
        <p:nvSpPr>
          <p:cNvPr id="11" name="流程图: 可选过程 10"/>
          <p:cNvSpPr/>
          <p:nvPr/>
        </p:nvSpPr>
        <p:spPr>
          <a:xfrm>
            <a:off x="5467328" y="5973098"/>
            <a:ext cx="926034" cy="254642"/>
          </a:xfrm>
          <a:prstGeom prst="flowChartAlternateProcess">
            <a:avLst/>
          </a:prstGeom>
          <a:solidFill>
            <a:schemeClr val="tx1">
              <a:lumMod val="95000"/>
              <a:lumOff val="5000"/>
              <a:alpha val="19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glow rad="63500">
              <a:schemeClr val="accent1">
                <a:satMod val="175000"/>
                <a:alpha val="29000"/>
              </a:schemeClr>
            </a:glow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进入图片直播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191932" y="2304392"/>
            <a:ext cx="2705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dist">
              <a:buFont typeface="Arial" panose="020B0604020202020204" pitchFamily="34" charset="0"/>
              <a:buChar char="•"/>
            </a:pPr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活动现场精彩瞬间，后台修片，极速同传，呈现极致之美 ！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258705" y="3201173"/>
            <a:ext cx="2588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Font typeface="Wingdings" panose="05000000000000000000" pitchFamily="2" charset="2"/>
              <a:buChar char="u"/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云相册（精修图片</a:t>
            </a:r>
            <a:r>
              <a:rPr lang="en-US" altLang="zh-CN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照片水印）</a:t>
            </a:r>
          </a:p>
        </p:txBody>
      </p:sp>
      <p:sp>
        <p:nvSpPr>
          <p:cNvPr id="14" name="矩形 13"/>
          <p:cNvSpPr/>
          <p:nvPr/>
        </p:nvSpPr>
        <p:spPr>
          <a:xfrm>
            <a:off x="607560" y="3548444"/>
            <a:ext cx="3150114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现场设置云相册照片直播</a:t>
            </a:r>
          </a:p>
          <a:p>
            <a:pPr algn="r">
              <a:lnSpc>
                <a:spcPct val="15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同时安排专业修图设计师，针对云相册上传的素材</a:t>
            </a:r>
          </a:p>
          <a:p>
            <a:pPr algn="r">
              <a:lnSpc>
                <a:spcPct val="150000"/>
              </a:lnSpc>
            </a:pPr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进行精修，井添加活动专属水印传播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544733" y="4929365"/>
            <a:ext cx="12129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r">
              <a:buFont typeface="Wingdings" panose="05000000000000000000" pitchFamily="2" charset="2"/>
              <a:buChar char="u"/>
            </a:pPr>
            <a:r>
              <a:rPr lang="zh-CN" alt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无人机航拍</a:t>
            </a:r>
          </a:p>
        </p:txBody>
      </p:sp>
      <p:sp>
        <p:nvSpPr>
          <p:cNvPr id="16" name="矩形 15"/>
          <p:cNvSpPr/>
          <p:nvPr/>
        </p:nvSpPr>
        <p:spPr>
          <a:xfrm>
            <a:off x="844740" y="5276636"/>
            <a:ext cx="291293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0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现场安排无人机航拍，拍摄活动盛况画面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147270" y="1142138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现场传播</a:t>
            </a:r>
          </a:p>
        </p:txBody>
      </p:sp>
      <p:sp>
        <p:nvSpPr>
          <p:cNvPr id="19" name="矩形 18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21228" y="1496081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0" name="矩形 19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497502" y="1465474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bg1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660042" y="884902"/>
            <a:ext cx="3144640" cy="5446961"/>
            <a:chOff x="6233086" y="1696773"/>
            <a:chExt cx="1764841" cy="305695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3086" y="1696773"/>
              <a:ext cx="1764840" cy="3056954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6259335" y="2780104"/>
              <a:ext cx="1738591" cy="431827"/>
              <a:chOff x="2784204" y="3173747"/>
              <a:chExt cx="1738591" cy="431827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2784204" y="3173747"/>
                <a:ext cx="1590975" cy="32803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862113" y="3173747"/>
                <a:ext cx="1660682" cy="4318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旗舰国货 为颠覆而来</a:t>
                </a:r>
                <a:endParaRPr lang="en-US" altLang="zh-CN" sz="14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r>
                  <a:rPr lang="zh-CN" altLang="en-US" sz="1400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全新唐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DM-</a:t>
                </a:r>
                <a:r>
                  <a:rPr lang="en-US" altLang="zh-CN" sz="1400" dirty="0" err="1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i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上市发布会 长沙站</a:t>
                </a:r>
              </a:p>
              <a:p>
                <a:endParaRPr lang="en-US" altLang="zh-CN" sz="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endParaRPr lang="zh-CN" altLang="en-US" sz="800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pic>
          <p:nvPicPr>
            <p:cNvPr id="24" name="图片 23" descr="汽车在路上走的人&#10;&#10;描述已自动生成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233087" y="1696773"/>
              <a:ext cx="1764840" cy="10382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1182749"/>
            <a:ext cx="5946491" cy="5227636"/>
            <a:chOff x="0" y="782471"/>
            <a:chExt cx="6401811" cy="562791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0" y="782471"/>
              <a:ext cx="6401811" cy="5627914"/>
            </a:xfrm>
            <a:prstGeom prst="rect">
              <a:avLst/>
            </a:prstGeom>
          </p:spPr>
        </p:pic>
        <p:pic>
          <p:nvPicPr>
            <p:cNvPr id="7" name="图片 6" descr="建筑旁的汽车&#10;&#10;描述已自动生成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0" y="1729094"/>
              <a:ext cx="5045122" cy="4048458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1878848" y="3526202"/>
            <a:ext cx="1146405" cy="1146405"/>
            <a:chOff x="2905125" y="266700"/>
            <a:chExt cx="1257300" cy="1257300"/>
          </a:xfrm>
        </p:grpSpPr>
        <p:sp>
          <p:nvSpPr>
            <p:cNvPr id="12" name="椭圆 11"/>
            <p:cNvSpPr/>
            <p:nvPr/>
          </p:nvSpPr>
          <p:spPr>
            <a:xfrm>
              <a:off x="2905125" y="266700"/>
              <a:ext cx="1257300" cy="1257300"/>
            </a:xfrm>
            <a:prstGeom prst="ellipse">
              <a:avLst/>
            </a:prstGeom>
            <a:solidFill>
              <a:schemeClr val="bg1">
                <a:lumMod val="65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 flipH="1">
              <a:off x="3302605" y="634461"/>
              <a:ext cx="636719" cy="548895"/>
            </a:xfrm>
            <a:prstGeom prst="triangle">
              <a:avLst/>
            </a:prstGeom>
            <a:solidFill>
              <a:schemeClr val="bg1">
                <a:lumMod val="9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1008"/>
          <p:cNvGrpSpPr/>
          <p:nvPr/>
        </p:nvGrpSpPr>
        <p:grpSpPr>
          <a:xfrm>
            <a:off x="6663940" y="4234631"/>
            <a:ext cx="4850223" cy="1397914"/>
            <a:chOff x="0" y="-1"/>
            <a:chExt cx="4850222" cy="1397913"/>
          </a:xfrm>
        </p:grpSpPr>
        <p:sp>
          <p:nvSpPr>
            <p:cNvPr id="15" name="Shape 1006"/>
            <p:cNvSpPr/>
            <p:nvPr/>
          </p:nvSpPr>
          <p:spPr>
            <a:xfrm>
              <a:off x="59687" y="-1"/>
              <a:ext cx="4790535" cy="11446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 defTabSz="913765">
                <a:lnSpc>
                  <a:spcPct val="200000"/>
                </a:lnSpc>
                <a:defRPr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1-4</a:t>
              </a:r>
              <a:r>
                <a:rPr lang="zh-CN" altLang="en-US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秒  本次发布会现场布置氛围视频剪辑</a:t>
              </a:r>
            </a:p>
            <a:p>
              <a:pPr defTabSz="913765">
                <a:lnSpc>
                  <a:spcPct val="200000"/>
                </a:lnSpc>
                <a:defRPr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5-8</a:t>
              </a:r>
              <a:r>
                <a:rPr lang="zh-CN" altLang="en-US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秒  发布会流程、演艺、新车亮相</a:t>
              </a:r>
            </a:p>
            <a:p>
              <a:pPr defTabSz="913765">
                <a:lnSpc>
                  <a:spcPct val="200000"/>
                </a:lnSpc>
                <a:defRPr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r>
                <a:rPr lang="en-US" altLang="zh-CN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9-10</a:t>
              </a:r>
              <a:r>
                <a:rPr lang="zh-CN" altLang="en-US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秒  文字“</a:t>
              </a:r>
              <a:r>
                <a:rPr lang="en-US" altLang="zh-CN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2021</a:t>
              </a:r>
              <a:r>
                <a:rPr lang="zh-CN" altLang="en-US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全新唐</a:t>
              </a:r>
              <a:r>
                <a:rPr lang="en-US" altLang="zh-CN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DM-</a:t>
              </a:r>
              <a:r>
                <a:rPr lang="en-US" altLang="zh-CN" dirty="0" err="1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i</a:t>
              </a:r>
              <a:r>
                <a:rPr lang="zh-CN" altLang="en-US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上市发布会”“时间</a:t>
              </a:r>
              <a:r>
                <a:rPr lang="en-US" altLang="zh-CN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xx</a:t>
              </a:r>
              <a:r>
                <a:rPr lang="zh-CN" altLang="en-US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”“”地点</a:t>
              </a:r>
              <a:r>
                <a:rPr lang="en-US" altLang="zh-CN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xx</a:t>
              </a:r>
              <a:endParaRPr lang="zh-CN" altLang="en-US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6" name="Shape 1007"/>
            <p:cNvSpPr/>
            <p:nvPr/>
          </p:nvSpPr>
          <p:spPr>
            <a:xfrm>
              <a:off x="0" y="-1"/>
              <a:ext cx="4393381" cy="1397913"/>
            </a:xfrm>
            <a:prstGeom prst="rect">
              <a:avLst/>
            </a:prstGeom>
            <a:noFill/>
            <a:ln w="12700" cap="flat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微软雅黑" panose="020B0503020204020204" pitchFamily="34" charset="-122"/>
                </a:defRPr>
              </a:pPr>
              <a:endParaRPr/>
            </a:p>
          </p:txBody>
        </p:sp>
      </p:grpSp>
      <p:sp>
        <p:nvSpPr>
          <p:cNvPr id="17" name="Shape 1011"/>
          <p:cNvSpPr/>
          <p:nvPr/>
        </p:nvSpPr>
        <p:spPr>
          <a:xfrm>
            <a:off x="6834254" y="4014799"/>
            <a:ext cx="451404" cy="307777"/>
          </a:xfrm>
          <a:prstGeom prst="rect">
            <a:avLst/>
          </a:prstGeom>
          <a:solidFill>
            <a:schemeClr val="tx1"/>
          </a:solidFill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r>
              <a:rPr dirty="0" err="1">
                <a:solidFill>
                  <a:schemeClr val="bg1"/>
                </a:solidFill>
              </a:rPr>
              <a:t>脚本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663940" y="2250650"/>
            <a:ext cx="4940490" cy="15277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en-US" sz="1600" b="1" dirty="0">
                <a:solidFill>
                  <a:srgbClr val="05366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传播平台：抖音</a:t>
            </a:r>
          </a:p>
          <a:p>
            <a:pPr marL="285750" indent="-285750" defTabSz="913765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en-US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传播内容：镜头随着全新唐</a:t>
            </a:r>
            <a:r>
              <a:rPr lang="en-US" altLang="zh-CN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DM-</a:t>
            </a:r>
            <a:r>
              <a:rPr lang="en-US" altLang="zh-CN" sz="1600" dirty="0" err="1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</a:t>
            </a:r>
            <a:r>
              <a:rPr lang="zh-CN" altLang="en-US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车型围绕</a:t>
            </a:r>
            <a:r>
              <a:rPr lang="en-US" altLang="zh-CN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360</a:t>
            </a:r>
            <a:r>
              <a:rPr lang="zh-CN" altLang="en-US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度，期间车型变幻从</a:t>
            </a:r>
            <a:r>
              <a:rPr lang="en-US" altLang="zh-CN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r>
              <a:rPr lang="zh-CN" altLang="en-US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</a:t>
            </a:r>
            <a:r>
              <a:rPr lang="en-US" altLang="zh-CN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r>
              <a:rPr lang="zh-CN" altLang="en-US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</a:t>
            </a:r>
            <a:r>
              <a:rPr lang="en-US" altLang="zh-CN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r>
              <a:rPr lang="zh-CN" altLang="en-US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</a:t>
            </a:r>
            <a:r>
              <a:rPr lang="en-US" altLang="zh-CN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05</a:t>
            </a:r>
            <a:r>
              <a:rPr lang="zh-CN" altLang="en-US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</a:t>
            </a:r>
            <a:r>
              <a:rPr lang="en-US" altLang="zh-CN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06</a:t>
            </a:r>
            <a:r>
              <a:rPr lang="zh-CN" altLang="en-US" sz="16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，镜头最终变换到航拍全景。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801134" y="1633182"/>
            <a:ext cx="2270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视频传播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102939" y="531217"/>
            <a:ext cx="3803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活动现场传播</a:t>
            </a:r>
          </a:p>
        </p:txBody>
      </p:sp>
      <p:sp>
        <p:nvSpPr>
          <p:cNvPr id="21" name="矩形 20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476896" y="88516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22" name="矩形 2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7641884" y="88516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0" y="1097839"/>
            <a:ext cx="12192000" cy="461716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671206" y="4144713"/>
            <a:ext cx="38032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4920266" y="2499773"/>
            <a:ext cx="4963795" cy="2905025"/>
          </a:xfrm>
          <a:prstGeom prst="rect">
            <a:avLst/>
          </a:prstGeom>
          <a:noFill/>
        </p:spPr>
        <p:txBody>
          <a:bodyPr wrap="square" lIns="0" tIns="0" rIns="0" bIns="34289">
            <a:spAutoFit/>
          </a:bodyPr>
          <a:lstStyle/>
          <a:p>
            <a:pPr marL="285750" indent="-285750" defTabSz="685800">
              <a:lnSpc>
                <a:spcPct val="150000"/>
              </a:lnSpc>
              <a:buFont typeface="Wingdings" panose="05000000000000000000" charset="0"/>
              <a:buChar char="l"/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软文宣传：</a:t>
            </a:r>
          </a:p>
          <a:p>
            <a:pPr defTabSz="68580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活动结束一周内，通过活动软文再次进行宣传。</a:t>
            </a:r>
          </a:p>
          <a:p>
            <a:pPr defTabSz="685800"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软文内容：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defTabSz="685800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、活动回顾及总结</a:t>
            </a:r>
          </a:p>
          <a:p>
            <a:pPr defTabSz="685800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 唐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DM-</a:t>
            </a:r>
            <a:r>
              <a:rPr lang="en-US" altLang="zh-CN" sz="14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汽车品鉴卖点</a:t>
            </a:r>
          </a:p>
          <a:p>
            <a:pPr defTabSz="685800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、唐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DM-</a:t>
            </a:r>
            <a:r>
              <a:rPr lang="en-US" altLang="zh-CN" sz="14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汽车定位性能以及价格</a:t>
            </a:r>
          </a:p>
          <a:p>
            <a:pPr defTabSz="685800">
              <a:lnSpc>
                <a:spcPct val="150000"/>
              </a:lnSpc>
              <a:defRPr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传播渠道：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defTabSz="685800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汽车垂直网站、区域媒体等渠道进行矩阵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defTabSz="685800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传播，延续产品热度。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791" y="222143"/>
            <a:ext cx="2535475" cy="1589646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3671206" y="1460252"/>
            <a:ext cx="113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 u="sng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1600" u="none" dirty="0"/>
              <a:t>论坛发稿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/>
          <a:srcRect b="26989"/>
          <a:stretch>
            <a:fillRect/>
          </a:stretch>
        </p:blipFill>
        <p:spPr>
          <a:xfrm>
            <a:off x="8918160" y="123469"/>
            <a:ext cx="2685897" cy="167533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998" y="143206"/>
            <a:ext cx="2483400" cy="16556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6607374" y="1458501"/>
            <a:ext cx="1357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短视频精剪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851183" y="648909"/>
            <a:ext cx="693644" cy="693644"/>
            <a:chOff x="2905125" y="266700"/>
            <a:chExt cx="1257300" cy="1257300"/>
          </a:xfrm>
        </p:grpSpPr>
        <p:sp>
          <p:nvSpPr>
            <p:cNvPr id="29" name="椭圆 28"/>
            <p:cNvSpPr/>
            <p:nvPr/>
          </p:nvSpPr>
          <p:spPr>
            <a:xfrm>
              <a:off x="2905125" y="266700"/>
              <a:ext cx="1257300" cy="1257300"/>
            </a:xfrm>
            <a:prstGeom prst="ellipse">
              <a:avLst/>
            </a:prstGeom>
            <a:solidFill>
              <a:schemeClr val="bg1">
                <a:lumMod val="65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等腰三角形 29"/>
            <p:cNvSpPr/>
            <p:nvPr/>
          </p:nvSpPr>
          <p:spPr>
            <a:xfrm rot="5400000" flipH="1">
              <a:off x="3302605" y="634461"/>
              <a:ext cx="636719" cy="548895"/>
            </a:xfrm>
            <a:prstGeom prst="triangle">
              <a:avLst/>
            </a:prstGeom>
            <a:solidFill>
              <a:schemeClr val="bg1">
                <a:lumMod val="95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9253407" y="1460252"/>
            <a:ext cx="1176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 u="sng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1600" u="none" dirty="0">
                <a:solidFill>
                  <a:schemeClr val="bg1"/>
                </a:solidFill>
              </a:rPr>
              <a:t>媒体发稿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976059" y="3165456"/>
            <a:ext cx="2264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后期传播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7461" y="3734397"/>
            <a:ext cx="290062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中部战区传播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372" y="1597260"/>
            <a:ext cx="2716798" cy="2037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255" y="1597260"/>
            <a:ext cx="2737079" cy="205280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8031" y="1597260"/>
            <a:ext cx="2693290" cy="2019348"/>
          </a:xfrm>
          <a:prstGeom prst="rect">
            <a:avLst/>
          </a:prstGeom>
        </p:spPr>
      </p:pic>
      <p:sp>
        <p:nvSpPr>
          <p:cNvPr id="12" name="ïṧľiďè"/>
          <p:cNvSpPr/>
          <p:nvPr/>
        </p:nvSpPr>
        <p:spPr bwMode="auto">
          <a:xfrm>
            <a:off x="964873" y="4730977"/>
            <a:ext cx="3170938" cy="1233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ea typeface="微软雅黑" panose="020B0503020204020204" pitchFamily="34" charset="-122"/>
                <a:sym typeface="Arial" panose="020B0604020202020204" pitchFamily="34" charset="0"/>
              </a:rPr>
              <a:t>朋友圈传播：</a:t>
            </a:r>
            <a:r>
              <a:rPr lang="zh-CN" altLang="en-US" sz="1200" b="0" dirty="0">
                <a:ea typeface="微软雅黑" panose="020B0503020204020204" pitchFamily="34" charset="-122"/>
                <a:sym typeface="Arial" panose="020B0604020202020204" pitchFamily="34" charset="0"/>
              </a:rPr>
              <a:t>区域全员在朋友圈进行相应活动素材传播；</a:t>
            </a:r>
            <a:endParaRPr lang="en-US" altLang="zh-CN" sz="1200" b="0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ea typeface="微软雅黑" panose="020B0503020204020204" pitchFamily="34" charset="-122"/>
                <a:sym typeface="Arial" panose="020B0604020202020204" pitchFamily="34" charset="0"/>
              </a:rPr>
              <a:t>新闻通稿撰写：</a:t>
            </a:r>
            <a:r>
              <a:rPr lang="zh-CN" altLang="en-US" sz="1200" b="0" dirty="0">
                <a:ea typeface="微软雅黑" panose="020B0503020204020204" pitchFamily="34" charset="-122"/>
                <a:sym typeface="Arial" panose="020B0604020202020204" pitchFamily="34" charset="0"/>
              </a:rPr>
              <a:t>制作媒体新闻通稿，供媒体发稿；</a:t>
            </a:r>
            <a:endParaRPr lang="en-US" altLang="zh-CN" sz="1200" b="0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ea typeface="微软雅黑" panose="020B0503020204020204" pitchFamily="34" charset="-122"/>
                <a:sym typeface="Arial" panose="020B0604020202020204" pitchFamily="34" charset="0"/>
              </a:rPr>
              <a:t>微信总结长图：</a:t>
            </a:r>
            <a:r>
              <a:rPr lang="zh-CN" altLang="en-US" sz="1200" b="0" dirty="0">
                <a:ea typeface="微软雅黑" panose="020B0503020204020204" pitchFamily="34" charset="-122"/>
                <a:sym typeface="Arial" panose="020B0604020202020204" pitchFamily="34" charset="0"/>
              </a:rPr>
              <a:t>制作活动结束微信总结长图；</a:t>
            </a:r>
            <a:endParaRPr lang="en-US" altLang="zh-CN" sz="1200" b="0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ea typeface="微软雅黑" panose="020B0503020204020204" pitchFamily="34" charset="-122"/>
                <a:sym typeface="Arial" panose="020B0604020202020204" pitchFamily="34" charset="0"/>
              </a:rPr>
              <a:t>回顾小视频：</a:t>
            </a:r>
            <a:r>
              <a:rPr lang="zh-CN" altLang="en-US" sz="1200" b="0" dirty="0">
                <a:ea typeface="微软雅黑" panose="020B0503020204020204" pitchFamily="34" charset="-122"/>
                <a:sym typeface="Arial" panose="020B0604020202020204" pitchFamily="34" charset="0"/>
              </a:rPr>
              <a:t>剪辑活动盛况小视频（含航拍）</a:t>
            </a:r>
            <a:endParaRPr lang="en-US" altLang="zh-CN" sz="1200" b="0" dirty="0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ïṧľiďè"/>
          <p:cNvSpPr/>
          <p:nvPr/>
        </p:nvSpPr>
        <p:spPr bwMode="auto">
          <a:xfrm>
            <a:off x="4960437" y="4805423"/>
            <a:ext cx="2477594" cy="91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ea typeface="微软雅黑" panose="020B0503020204020204" pitchFamily="34" charset="-122"/>
                <a:sym typeface="Arial" panose="020B0604020202020204" pitchFamily="34" charset="0"/>
              </a:rPr>
              <a:t>朋友圈传播：</a:t>
            </a:r>
            <a:r>
              <a:rPr lang="zh-CN" altLang="en-US" sz="1200" b="0">
                <a:ea typeface="微软雅黑" panose="020B0503020204020204" pitchFamily="34" charset="-122"/>
                <a:sym typeface="Arial" panose="020B0604020202020204" pitchFamily="34" charset="0"/>
              </a:rPr>
              <a:t>媒体老师在朋友圈进行相应的活动素材传播；</a:t>
            </a:r>
            <a:endParaRPr lang="en-US" altLang="zh-CN" sz="1200" b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>
                <a:ea typeface="微软雅黑" panose="020B0503020204020204" pitchFamily="34" charset="-122"/>
                <a:sym typeface="Arial" panose="020B0604020202020204" pitchFamily="34" charset="0"/>
              </a:rPr>
              <a:t>媒体发稿：</a:t>
            </a:r>
            <a:r>
              <a:rPr lang="zh-CN" altLang="en-US" sz="1200" b="0">
                <a:ea typeface="微软雅黑" panose="020B0503020204020204" pitchFamily="34" charset="-122"/>
                <a:sym typeface="Arial" panose="020B0604020202020204" pitchFamily="34" charset="0"/>
              </a:rPr>
              <a:t>媒体在各自网站</a:t>
            </a:r>
            <a:r>
              <a:rPr lang="en-US" altLang="zh-CN" sz="1200" b="0"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200" b="0">
                <a:ea typeface="微软雅黑" panose="020B0503020204020204" pitchFamily="34" charset="-122"/>
                <a:sym typeface="Arial" panose="020B0604020202020204" pitchFamily="34" charset="0"/>
              </a:rPr>
              <a:t>自媒体等平台进行公关稿件的发布。新闻发稿在</a:t>
            </a:r>
            <a:r>
              <a:rPr lang="en-US" altLang="zh-CN" sz="1200" b="0">
                <a:ea typeface="微软雅黑" panose="020B0503020204020204" pitchFamily="34" charset="-122"/>
                <a:sym typeface="Arial" panose="020B0604020202020204" pitchFamily="34" charset="0"/>
              </a:rPr>
              <a:t>1-2</a:t>
            </a:r>
            <a:r>
              <a:rPr lang="zh-CN" altLang="en-US" sz="1200" b="0">
                <a:ea typeface="微软雅黑" panose="020B0503020204020204" pitchFamily="34" charset="-122"/>
                <a:sym typeface="Arial" panose="020B0604020202020204" pitchFamily="34" charset="0"/>
              </a:rPr>
              <a:t>天上刊，视频、电视台报道需要</a:t>
            </a:r>
            <a:r>
              <a:rPr lang="en-US" altLang="zh-CN" sz="1200" b="0"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r>
              <a:rPr lang="zh-CN" altLang="en-US" sz="1200" b="0">
                <a:ea typeface="微软雅黑" panose="020B0503020204020204" pitchFamily="34" charset="-122"/>
                <a:sym typeface="Arial" panose="020B0604020202020204" pitchFamily="34" charset="0"/>
              </a:rPr>
              <a:t>天内上刊；</a:t>
            </a:r>
            <a:endParaRPr lang="zh-CN" altLang="en-US" sz="1200" b="0" dirty="0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22710" y="3765175"/>
            <a:ext cx="1514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800" b="1" kern="0" dirty="0">
                <a:ea typeface="微软雅黑" panose="020B0503020204020204" pitchFamily="34" charset="-122"/>
                <a:sym typeface="Arial" panose="020B0604020202020204" pitchFamily="34" charset="0"/>
              </a:rPr>
              <a:t>媒体传播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880143" y="3816944"/>
            <a:ext cx="17478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微软雅黑" panose="020B0503020204020204" pitchFamily="34" charset="-122"/>
                <a:sym typeface="Arial" panose="020B0604020202020204" pitchFamily="34" charset="0"/>
              </a:rPr>
              <a:t>经销商传播</a:t>
            </a:r>
          </a:p>
        </p:txBody>
      </p:sp>
      <p:sp>
        <p:nvSpPr>
          <p:cNvPr id="19" name="ïṧľiďè"/>
          <p:cNvSpPr/>
          <p:nvPr/>
        </p:nvSpPr>
        <p:spPr bwMode="auto">
          <a:xfrm>
            <a:off x="8258271" y="4699453"/>
            <a:ext cx="2808553" cy="119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ea typeface="微软雅黑" panose="020B0503020204020204" pitchFamily="34" charset="-122"/>
                <a:sym typeface="Arial" panose="020B0604020202020204" pitchFamily="34" charset="0"/>
              </a:rPr>
              <a:t>朋友圈传播：</a:t>
            </a:r>
            <a:r>
              <a:rPr lang="zh-CN" altLang="en-US" sz="1200" b="0" dirty="0">
                <a:ea typeface="微软雅黑" panose="020B0503020204020204" pitchFamily="34" charset="-122"/>
                <a:sym typeface="Arial" panose="020B0604020202020204" pitchFamily="34" charset="0"/>
              </a:rPr>
              <a:t>经销商全体工作人员在朋友圈进行活动素材传播；</a:t>
            </a: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ea typeface="微软雅黑" panose="020B0503020204020204" pitchFamily="34" charset="-122"/>
                <a:sym typeface="Arial" panose="020B0604020202020204" pitchFamily="34" charset="0"/>
              </a:rPr>
              <a:t>自有渠道传播：</a:t>
            </a:r>
            <a:r>
              <a:rPr lang="zh-CN" altLang="en-US" sz="1200" b="0" dirty="0">
                <a:ea typeface="微软雅黑" panose="020B0503020204020204" pitchFamily="34" charset="-122"/>
                <a:sym typeface="Arial" panose="020B0604020202020204" pitchFamily="34" charset="0"/>
              </a:rPr>
              <a:t>同时在各经销商的自媒体平台、以及合作媒体进行总结文章的发布，强化传播效果；</a:t>
            </a:r>
            <a:endParaRPr lang="en-US" altLang="zh-CN" sz="1200" b="0" dirty="0"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28600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ea typeface="微软雅黑" panose="020B0503020204020204" pitchFamily="34" charset="-122"/>
                <a:sym typeface="Arial" panose="020B0604020202020204" pitchFamily="34" charset="0"/>
              </a:rPr>
              <a:t>客户发帖：</a:t>
            </a:r>
            <a:r>
              <a:rPr lang="zh-CN" altLang="en-US" sz="1200" b="0" dirty="0">
                <a:ea typeface="微软雅黑" panose="020B0503020204020204" pitchFamily="34" charset="-122"/>
                <a:sym typeface="Arial" panose="020B0604020202020204" pitchFamily="34" charset="0"/>
              </a:rPr>
              <a:t>邀请客户在主流论坛发帖，给予加精客户额外奖励；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102939" y="531217"/>
            <a:ext cx="3803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活动后期传播</a:t>
            </a:r>
          </a:p>
        </p:txBody>
      </p:sp>
      <p:sp>
        <p:nvSpPr>
          <p:cNvPr id="21" name="矩形 20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476896" y="88516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22" name="矩形 2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7641884" y="88516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/>
          <a:srcRect l="33707" r="5316"/>
          <a:stretch>
            <a:fillRect/>
          </a:stretch>
        </p:blipFill>
        <p:spPr>
          <a:xfrm>
            <a:off x="5572279" y="-1"/>
            <a:ext cx="5575727" cy="6857999"/>
          </a:xfrm>
          <a:prstGeom prst="rect">
            <a:avLst/>
          </a:prstGeom>
        </p:spPr>
      </p:pic>
      <p:sp>
        <p:nvSpPr>
          <p:cNvPr id="3" name="半闭框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 rot="5400000" flipV="1">
            <a:off x="700042" y="537504"/>
            <a:ext cx="796406" cy="796406"/>
          </a:xfrm>
          <a:prstGeom prst="halfFrame">
            <a:avLst>
              <a:gd name="adj1" fmla="val 13725"/>
              <a:gd name="adj2" fmla="val 1372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" name="半闭框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 rot="10800000" flipH="1">
            <a:off x="700042" y="5514453"/>
            <a:ext cx="796406" cy="796406"/>
          </a:xfrm>
          <a:prstGeom prst="halfFrame">
            <a:avLst>
              <a:gd name="adj1" fmla="val 13725"/>
              <a:gd name="adj2" fmla="val 1372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8" name="三角形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 rot="10800000">
            <a:off x="4463373" y="4448038"/>
            <a:ext cx="161362" cy="13910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60545" y="1866321"/>
            <a:ext cx="1125951" cy="116231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25627" y="1985815"/>
            <a:ext cx="9957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157119" y="339182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活动执行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157119" y="4428165"/>
            <a:ext cx="3373039" cy="6164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场地布置</a:t>
            </a:r>
            <a:r>
              <a:rPr lang="en-US" altLang="zh-CN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氛围调性</a:t>
            </a:r>
            <a:r>
              <a:rPr lang="en-US" altLang="zh-CN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互动亮点</a:t>
            </a:r>
            <a:r>
              <a:rPr lang="en-US" altLang="zh-CN" sz="1300" b="0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300" dirty="0">
                <a:ea typeface="微软雅黑" panose="020B0503020204020204" pitchFamily="34" charset="-122"/>
                <a:sym typeface="Arial" panose="020B0604020202020204" pitchFamily="34" charset="0"/>
              </a:rPr>
              <a:t>试驾发布流程</a:t>
            </a:r>
            <a:endParaRPr lang="en-US" altLang="zh-CN" sz="1300" b="0" dirty="0">
              <a:solidFill>
                <a:schemeClr val="tx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endParaRPr lang="zh-CN" altLang="en-US" sz="1100" b="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2482" b="5737"/>
          <a:stretch>
            <a:fillRect/>
          </a:stretch>
        </p:blipFill>
        <p:spPr>
          <a:xfrm>
            <a:off x="1159571" y="1273791"/>
            <a:ext cx="9496425" cy="515785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570670" y="3323476"/>
            <a:ext cx="777334" cy="1068104"/>
          </a:xfrm>
          <a:prstGeom prst="rect">
            <a:avLst/>
          </a:prstGeom>
          <a:solidFill>
            <a:schemeClr val="accent5">
              <a:lumMod val="60000"/>
              <a:lumOff val="4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443099" y="3747415"/>
            <a:ext cx="10324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活动场地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场地平面图</a:t>
            </a:r>
          </a:p>
        </p:txBody>
      </p:sp>
      <p:sp>
        <p:nvSpPr>
          <p:cNvPr id="7" name="矩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8" name="矩形 7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164896" y="7552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场地规划</a:t>
            </a:r>
          </a:p>
        </p:txBody>
      </p:sp>
      <p:sp>
        <p:nvSpPr>
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09803" y="7496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710173" y="1310185"/>
            <a:ext cx="10771654" cy="4981433"/>
            <a:chOff x="710173" y="1310185"/>
            <a:chExt cx="10771654" cy="4981433"/>
          </a:xfrm>
        </p:grpSpPr>
        <p:sp>
          <p:nvSpPr>
            <p:cNvPr id="61" name="矩形 60"/>
            <p:cNvSpPr/>
            <p:nvPr/>
          </p:nvSpPr>
          <p:spPr>
            <a:xfrm>
              <a:off x="1159571" y="1310185"/>
              <a:ext cx="10322256" cy="498143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7014460" y="1533099"/>
              <a:ext cx="4144370" cy="2092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7633159" y="1742364"/>
              <a:ext cx="3004780" cy="92804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401147" y="3280011"/>
              <a:ext cx="3484728" cy="228372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7721798" y="3780146"/>
              <a:ext cx="2943435" cy="250518"/>
              <a:chOff x="7417487" y="3780146"/>
              <a:chExt cx="2943435" cy="250518"/>
            </a:xfrm>
          </p:grpSpPr>
          <p:pic>
            <p:nvPicPr>
              <p:cNvPr id="11" name="图片 10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17487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12" name="图片 11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54215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13" name="图片 12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8668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14" name="图片 13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23121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15" name="图片 14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7574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16" name="图片 15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2027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17" name="图片 16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26480" y="3780146"/>
                <a:ext cx="334442" cy="250518"/>
              </a:xfrm>
              <a:prstGeom prst="rect">
                <a:avLst/>
              </a:prstGeom>
            </p:spPr>
          </p:pic>
        </p:grpSp>
        <p:grpSp>
          <p:nvGrpSpPr>
            <p:cNvPr id="19" name="组合 18"/>
            <p:cNvGrpSpPr/>
            <p:nvPr/>
          </p:nvGrpSpPr>
          <p:grpSpPr>
            <a:xfrm>
              <a:off x="7712700" y="4178335"/>
              <a:ext cx="2943435" cy="250518"/>
              <a:chOff x="7417487" y="3780146"/>
              <a:chExt cx="2943435" cy="250518"/>
            </a:xfrm>
          </p:grpSpPr>
          <p:pic>
            <p:nvPicPr>
              <p:cNvPr id="20" name="图片 19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17487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21" name="图片 20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54215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22" name="图片 21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8668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23" name="图片 22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23121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24" name="图片 23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7574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25" name="图片 24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2027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26" name="图片 25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26480" y="3780146"/>
                <a:ext cx="334442" cy="250518"/>
              </a:xfrm>
              <a:prstGeom prst="rect">
                <a:avLst/>
              </a:prstGeom>
            </p:spPr>
          </p:pic>
        </p:grpSp>
        <p:grpSp>
          <p:nvGrpSpPr>
            <p:cNvPr id="27" name="组合 26"/>
            <p:cNvGrpSpPr/>
            <p:nvPr/>
          </p:nvGrpSpPr>
          <p:grpSpPr>
            <a:xfrm>
              <a:off x="7703602" y="4576524"/>
              <a:ext cx="2943435" cy="250518"/>
              <a:chOff x="7417487" y="3780146"/>
              <a:chExt cx="2943435" cy="250518"/>
            </a:xfrm>
          </p:grpSpPr>
          <p:pic>
            <p:nvPicPr>
              <p:cNvPr id="28" name="图片 27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17487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29" name="图片 28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54215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30" name="图片 29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8668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31" name="图片 30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23121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32" name="图片 31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7574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33" name="图片 32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2027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34" name="图片 33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26480" y="3780146"/>
                <a:ext cx="334442" cy="250518"/>
              </a:xfrm>
              <a:prstGeom prst="rect">
                <a:avLst/>
              </a:prstGeom>
            </p:spPr>
          </p:pic>
        </p:grpSp>
        <p:grpSp>
          <p:nvGrpSpPr>
            <p:cNvPr id="35" name="组合 34"/>
            <p:cNvGrpSpPr/>
            <p:nvPr/>
          </p:nvGrpSpPr>
          <p:grpSpPr>
            <a:xfrm>
              <a:off x="7694504" y="4974713"/>
              <a:ext cx="2943435" cy="250518"/>
              <a:chOff x="7417487" y="3780146"/>
              <a:chExt cx="2943435" cy="250518"/>
            </a:xfrm>
          </p:grpSpPr>
          <p:pic>
            <p:nvPicPr>
              <p:cNvPr id="36" name="图片 35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17487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37" name="图片 36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54215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38" name="图片 37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8668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39" name="图片 38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23121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40" name="图片 39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157574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41" name="图片 40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592027" y="3780146"/>
                <a:ext cx="334442" cy="250518"/>
              </a:xfrm>
              <a:prstGeom prst="rect">
                <a:avLst/>
              </a:prstGeom>
            </p:spPr>
          </p:pic>
          <p:pic>
            <p:nvPicPr>
              <p:cNvPr id="42" name="图片 41" descr="图标&#10;&#10;描述已自动生成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26480" y="3780146"/>
                <a:ext cx="334442" cy="250518"/>
              </a:xfrm>
              <a:prstGeom prst="rect">
                <a:avLst/>
              </a:prstGeom>
            </p:spPr>
          </p:pic>
        </p:grpSp>
        <p:grpSp>
          <p:nvGrpSpPr>
            <p:cNvPr id="62" name="组合 61"/>
            <p:cNvGrpSpPr/>
            <p:nvPr/>
          </p:nvGrpSpPr>
          <p:grpSpPr>
            <a:xfrm>
              <a:off x="1755034" y="1673713"/>
              <a:ext cx="4936429" cy="3930966"/>
              <a:chOff x="1159571" y="1632769"/>
              <a:chExt cx="4936429" cy="3930966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1159571" y="1632769"/>
                <a:ext cx="2293313" cy="150621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3758351" y="1645089"/>
                <a:ext cx="2293313" cy="1506216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159571" y="3425226"/>
                <a:ext cx="4936429" cy="2138509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2225">
                <a:noFill/>
                <a:prstDash val="dash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7" name="图片 46" descr="图片包含 游戏机, 桌子, 镜子&#10;&#10;描述已自动生成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26843" y="2206388"/>
                <a:ext cx="520321" cy="520321"/>
              </a:xfrm>
              <a:prstGeom prst="rect">
                <a:avLst/>
              </a:prstGeom>
            </p:spPr>
          </p:pic>
          <p:pic>
            <p:nvPicPr>
              <p:cNvPr id="48" name="图片 47" descr="图片包含 游戏机, 桌子, 镜子&#10;&#10;描述已自动生成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28156" y="2206387"/>
                <a:ext cx="520321" cy="520321"/>
              </a:xfrm>
              <a:prstGeom prst="rect">
                <a:avLst/>
              </a:prstGeom>
            </p:spPr>
          </p:pic>
          <p:pic>
            <p:nvPicPr>
              <p:cNvPr id="50" name="图片 49" descr="图标&#10;&#10;描述已自动生成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8514" y="2263571"/>
                <a:ext cx="415688" cy="415688"/>
              </a:xfrm>
              <a:prstGeom prst="rect">
                <a:avLst/>
              </a:prstGeom>
            </p:spPr>
          </p:pic>
          <p:pic>
            <p:nvPicPr>
              <p:cNvPr id="51" name="图片 50" descr="图标&#10;&#10;描述已自动生成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55698" y="2263571"/>
                <a:ext cx="415688" cy="415688"/>
              </a:xfrm>
              <a:prstGeom prst="rect">
                <a:avLst/>
              </a:prstGeom>
            </p:spPr>
          </p:pic>
          <p:grpSp>
            <p:nvGrpSpPr>
              <p:cNvPr id="58" name="组合 57"/>
              <p:cNvGrpSpPr/>
              <p:nvPr/>
            </p:nvGrpSpPr>
            <p:grpSpPr>
              <a:xfrm>
                <a:off x="1282642" y="3905405"/>
                <a:ext cx="4651161" cy="1278340"/>
                <a:chOff x="1432770" y="3905405"/>
                <a:chExt cx="4651161" cy="1278340"/>
              </a:xfrm>
            </p:grpSpPr>
            <p:sp>
              <p:nvSpPr>
                <p:cNvPr id="52" name="矩形 51"/>
                <p:cNvSpPr/>
                <p:nvPr/>
              </p:nvSpPr>
              <p:spPr>
                <a:xfrm>
                  <a:off x="1432770" y="3905405"/>
                  <a:ext cx="2075195" cy="127834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  <a:prstDash val="dash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7" name="矩形 56"/>
                <p:cNvSpPr/>
                <p:nvPr/>
              </p:nvSpPr>
              <p:spPr>
                <a:xfrm>
                  <a:off x="3679065" y="3905405"/>
                  <a:ext cx="2404866" cy="1278340"/>
                </a:xfrm>
                <a:prstGeom prst="rect">
                  <a:avLst/>
                </a:prstGeom>
                <a:noFill/>
                <a:ln>
                  <a:solidFill>
                    <a:schemeClr val="bg1"/>
                  </a:solidFill>
                  <a:prstDash val="dash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9" name="文本框 58"/>
              <p:cNvSpPr txBox="1"/>
              <p:nvPr/>
            </p:nvSpPr>
            <p:spPr>
              <a:xfrm>
                <a:off x="1815152" y="1897039"/>
                <a:ext cx="1000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洽谈区</a:t>
                </a: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4435045" y="1935785"/>
                <a:ext cx="10008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茶歇区</a:t>
                </a:r>
              </a:p>
            </p:txBody>
          </p:sp>
        </p:grpSp>
        <p:sp>
          <p:nvSpPr>
            <p:cNvPr id="63" name="矩形 62"/>
            <p:cNvSpPr/>
            <p:nvPr/>
          </p:nvSpPr>
          <p:spPr>
            <a:xfrm>
              <a:off x="1177768" y="5745707"/>
              <a:ext cx="1423916" cy="2820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接待处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710173" y="5158854"/>
              <a:ext cx="437953" cy="91884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10173" y="5286284"/>
              <a:ext cx="430887" cy="91884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入口处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8556620" y="2051713"/>
              <a:ext cx="12760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主舞台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685262" y="1504327"/>
              <a:ext cx="168199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LED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屏</a:t>
              </a: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1076400" y="6358593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注：具体布置根据实际情况自行确定。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2404771" y="4391858"/>
            <a:ext cx="1166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木艺工坊</a:t>
            </a:r>
          </a:p>
        </p:txBody>
      </p:sp>
      <p:sp>
        <p:nvSpPr>
          <p:cNvPr id="73" name="文本框 72"/>
          <p:cNvSpPr txBox="1"/>
          <p:nvPr/>
        </p:nvSpPr>
        <p:spPr>
          <a:xfrm>
            <a:off x="4923381" y="4350758"/>
            <a:ext cx="1269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新车品鉴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外场布置</a:t>
            </a:r>
          </a:p>
        </p:txBody>
      </p:sp>
      <p:sp>
        <p:nvSpPr>
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09803" y="7496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6194" y="1337975"/>
            <a:ext cx="12039612" cy="5411889"/>
            <a:chOff x="46928" y="1337975"/>
            <a:chExt cx="12039612" cy="5411889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/>
            <a:srcRect t="10986" b="29986"/>
            <a:stretch>
              <a:fillRect/>
            </a:stretch>
          </p:blipFill>
          <p:spPr>
            <a:xfrm>
              <a:off x="8970204" y="1337975"/>
              <a:ext cx="3116336" cy="277762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/>
            <a:srcRect b="4942"/>
            <a:stretch>
              <a:fillRect/>
            </a:stretch>
          </p:blipFill>
          <p:spPr>
            <a:xfrm>
              <a:off x="2822742" y="4212608"/>
              <a:ext cx="4810078" cy="253725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/>
            <a:srcRect b="5377"/>
            <a:stretch>
              <a:fillRect/>
            </a:stretch>
          </p:blipFill>
          <p:spPr>
            <a:xfrm>
              <a:off x="46928" y="1354796"/>
              <a:ext cx="4374418" cy="276080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5"/>
            <a:srcRect b="4014"/>
            <a:stretch>
              <a:fillRect/>
            </a:stretch>
          </p:blipFill>
          <p:spPr>
            <a:xfrm>
              <a:off x="46928" y="4212608"/>
              <a:ext cx="2706806" cy="253725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6"/>
            <a:srcRect b="4544"/>
            <a:stretch>
              <a:fillRect/>
            </a:stretch>
          </p:blipFill>
          <p:spPr>
            <a:xfrm>
              <a:off x="4529151" y="1337976"/>
              <a:ext cx="4333248" cy="2777626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7724633" y="4212609"/>
              <a:ext cx="4361907" cy="253725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156811" y="4645847"/>
              <a:ext cx="3744037" cy="1670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在本次发布会场外设置各种森系主题装饰，营造本次发布会环保森呼吸的主题氛围。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互动区布置</a:t>
            </a:r>
          </a:p>
        </p:txBody>
      </p:sp>
      <p:sp>
        <p:nvSpPr>
          <p:cNvPr id="6" name="矩形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7" name="矩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987475" y="7552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794542" y="1974376"/>
            <a:ext cx="2397458" cy="37190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794542" y="2925941"/>
            <a:ext cx="24338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将互动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木工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DIY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区域用绿植布置，让现场来宾沉浸式的参与本次互动，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注：可邀请木工工坊进行异业合作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l="12955" r="12636"/>
          <a:stretch>
            <a:fillRect/>
          </a:stretch>
        </p:blipFill>
        <p:spPr>
          <a:xfrm>
            <a:off x="46444" y="1974377"/>
            <a:ext cx="3679395" cy="371901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/>
          <a:srcRect t="18339" r="8366"/>
          <a:stretch>
            <a:fillRect/>
          </a:stretch>
        </p:blipFill>
        <p:spPr>
          <a:xfrm>
            <a:off x="3605617" y="1974376"/>
            <a:ext cx="6259804" cy="371901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b="12371"/>
          <a:stretch>
            <a:fillRect/>
          </a:stretch>
        </p:blipFill>
        <p:spPr>
          <a:xfrm>
            <a:off x="0" y="1663785"/>
            <a:ext cx="6701033" cy="39214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0006" y="1663783"/>
            <a:ext cx="2614303" cy="392145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8525" r="76728"/>
                    </a14:imgEffect>
                  </a14:imgLayer>
                </a14:imgProps>
              </a:ext>
            </a:extLst>
          </a:blip>
          <a:srcRect r="14747"/>
          <a:stretch>
            <a:fillRect/>
          </a:stretch>
        </p:blipFill>
        <p:spPr>
          <a:xfrm>
            <a:off x="3926007" y="3624511"/>
            <a:ext cx="3082880" cy="200106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展车区布置</a:t>
            </a:r>
          </a:p>
        </p:txBody>
      </p:sp>
      <p:sp>
        <p:nvSpPr>
          <p:cNvPr id="7" name="矩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8" name="矩形 7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987475" y="7552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2380" y="1663785"/>
            <a:ext cx="2614302" cy="392145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" y="5585239"/>
            <a:ext cx="12056681" cy="7415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255595" y="5826353"/>
            <a:ext cx="106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在展车区放置活动主题背景板，邀请外籍车模身着森系自然服装为本次发布会站台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内场布置</a:t>
            </a:r>
          </a:p>
        </p:txBody>
      </p:sp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5" name="矩形 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09803" y="7496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b="17885"/>
          <a:stretch>
            <a:fillRect/>
          </a:stretch>
        </p:blipFill>
        <p:spPr>
          <a:xfrm>
            <a:off x="7913111" y="1457579"/>
            <a:ext cx="3217341" cy="397021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l="4674" r="5726" b="28478"/>
          <a:stretch>
            <a:fillRect/>
          </a:stretch>
        </p:blipFill>
        <p:spPr>
          <a:xfrm>
            <a:off x="309349" y="1457579"/>
            <a:ext cx="7474424" cy="397021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337481" y="5777552"/>
            <a:ext cx="9849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将活动现场布置为绿色围挡围绕四周，为现场来宾营造出深处森林，自由森呼吸的活动氛围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932511" y="1284365"/>
          <a:ext cx="9839366" cy="50410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88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6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05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16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216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687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阶段</a:t>
                      </a:r>
                    </a:p>
                  </a:txBody>
                  <a:tcPr marL="159953" marR="159953" marT="79976" marB="7997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时间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时长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项目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b="1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内容</a:t>
                      </a:r>
                      <a:endParaRPr lang="zh-CN" altLang="en-US" sz="13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138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1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静态品鉴</a:t>
                      </a:r>
                    </a:p>
                  </a:txBody>
                  <a:tcPr marL="159953" marR="159953" marT="79976" marB="7997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14:00-15:00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60’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活动签到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0" kern="120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客户进行签到，领取伴手礼，品尝茶歇冷餐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1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车型品鉴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展示区客户可自由品鉴全新唐</a:t>
                      </a:r>
                      <a:r>
                        <a:rPr lang="en-US" altLang="zh-CN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DM-</a:t>
                      </a:r>
                      <a:r>
                        <a:rPr lang="en-US" altLang="zh-CN" sz="1100" b="0" kern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i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25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46617" marR="146617" marT="73308" marB="73308"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59953" marR="159953" marT="79976" marB="799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木工</a:t>
                      </a:r>
                      <a:r>
                        <a:rPr lang="en-US" altLang="zh-CN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DIY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嘉宾在互动区域进行木工工坊</a:t>
                      </a:r>
                      <a:r>
                        <a:rPr lang="en-US" altLang="zh-CN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DIY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138">
                <a:tc rowSpan="1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200" b="1" kern="12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上市发布</a:t>
                      </a:r>
                    </a:p>
                  </a:txBody>
                  <a:tcPr marL="159953" marR="159953" marT="79976" marB="7997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15:00-15:05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5′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开场舞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唯美森系舞蹈拉开全场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1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15:05-15:08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3′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开场视频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播放</a:t>
                      </a: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唐</a:t>
                      </a:r>
                      <a:r>
                        <a:rPr lang="en-US" altLang="zh-CN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DM-</a:t>
                      </a:r>
                      <a:r>
                        <a:rPr lang="en-US" altLang="zh-CN" sz="1100" b="0" kern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i</a:t>
                      </a: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设计理念相关视频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1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15:08-15:10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2′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主持人开场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主持人上台开场，欢迎来宾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1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46617" marR="146617" marT="73308" marB="7330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15:10-15:18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8′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领导致辞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领导为现场来宾致辞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1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15:18-15:23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5′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产品讲解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种子讲师对产品进行讲解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1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15:23-15:28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5′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政策公布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主持人公布购车优惠政策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1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15:28-15:33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5′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互动问答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知识现场互动问答，其中猜中</a:t>
                      </a: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唐</a:t>
                      </a:r>
                      <a:r>
                        <a:rPr lang="en-US" altLang="zh-CN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DM-</a:t>
                      </a:r>
                      <a:r>
                        <a:rPr lang="en-US" altLang="zh-CN" sz="1100" b="0" kern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i</a:t>
                      </a:r>
                      <a:r>
                        <a:rPr lang="zh-CN" altLang="en-US" sz="11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上市价格者将获得神秘大礼（经销商提供）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1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15:33-15:38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5′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新车亮相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1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全新唐</a:t>
                      </a:r>
                      <a:r>
                        <a:rPr lang="en-US" altLang="zh-CN" sz="1100" b="1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DM-</a:t>
                      </a:r>
                      <a:r>
                        <a:rPr lang="en-US" altLang="zh-CN" sz="1100" b="1" kern="1200" dirty="0" err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i</a:t>
                      </a:r>
                      <a:r>
                        <a:rPr lang="zh-CN" altLang="en-US" sz="1100" b="1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惊喜亮相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1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15:38-15:46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8′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新</a:t>
                      </a:r>
                      <a:r>
                        <a:rPr lang="zh-CN" altLang="en-US" sz="1100" b="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车主交车</a:t>
                      </a:r>
                      <a:r>
                        <a:rPr lang="en-US" altLang="zh-CN" sz="1100" b="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/</a:t>
                      </a:r>
                      <a:r>
                        <a:rPr lang="zh-CN" altLang="en-US" sz="1100" b="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故事分享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lt"/>
                        </a:rPr>
                        <a:t>邀请</a:t>
                      </a: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唐</a:t>
                      </a:r>
                      <a:r>
                        <a:rPr lang="en-US" altLang="zh-CN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DM-</a:t>
                      </a:r>
                      <a:r>
                        <a:rPr lang="en-US" altLang="zh-CN" sz="1100" b="0" kern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i</a:t>
                      </a: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lt"/>
                        </a:rPr>
                        <a:t>湖南省首位车主上台交车及分享感想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1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15:46-15:51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5′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媒体</a:t>
                      </a:r>
                      <a:r>
                        <a:rPr lang="en-US" altLang="zh-CN" sz="1100" b="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KOL</a:t>
                      </a:r>
                      <a:r>
                        <a:rPr lang="zh-CN" altLang="en-US" sz="1100" b="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证言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媒体大</a:t>
                      </a:r>
                      <a:r>
                        <a:rPr lang="en-US" altLang="zh-CN" sz="1100" b="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V</a:t>
                      </a:r>
                      <a:r>
                        <a:rPr lang="zh-CN" altLang="en-US" sz="1100" b="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上台发表证言讲话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513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159953" marR="159953" marT="79976" marB="79976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15:51-15:53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00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2′</a:t>
                      </a:r>
                      <a:endParaRPr lang="zh-CN" altLang="en-US" sz="1000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0" kern="12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领导嘉宾合影</a:t>
                      </a: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lt"/>
                        </a:rPr>
                        <a:t>领导和嘉宾上台与</a:t>
                      </a: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唐</a:t>
                      </a:r>
                      <a:r>
                        <a:rPr lang="en-US" altLang="zh-CN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DM-</a:t>
                      </a:r>
                      <a:r>
                        <a:rPr lang="en-US" altLang="zh-CN" sz="1100" b="0" kern="1200" dirty="0" err="1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ea"/>
                          <a:sym typeface="+mn-lt"/>
                        </a:rPr>
                        <a:t>i</a:t>
                      </a:r>
                      <a:r>
                        <a:rPr lang="zh-CN" altLang="en-US" sz="11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lt"/>
                        </a:rPr>
                        <a:t>进行合影留念</a:t>
                      </a:r>
                      <a:endParaRPr lang="zh-CN" altLang="en-US" sz="1100" b="1" kern="12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ea"/>
                        <a:sym typeface="+mn-lt"/>
                      </a:endParaRPr>
                    </a:p>
                  </a:txBody>
                  <a:tcPr marL="159953" marR="159953" marT="79976" marB="79976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活动流程</a:t>
            </a:r>
          </a:p>
        </p:txBody>
      </p:sp>
      <p:sp>
        <p:nvSpPr>
          <p:cNvPr id="6" name="矩形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7" name="矩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09803" y="7496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00836" y="1505636"/>
            <a:ext cx="6096000" cy="4255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◼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执行流程 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人脸识别签到：嘉宾到达现场，在签到屏前自动完成签到，并语音播报嘉宾 姓名，同时右侧显示嘉宾上传的个人信息和座位信息；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领取签到礼、活动流程表；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签署试驾协议，机器人欢迎嘉宾入场。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◼ 准备工作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现场物料：人脸识别签到设备、签到礼、活动流程表、试驾协议书；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人员设置：礼仪人员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礼仪要求：建议外籍礼仪，行为举止优雅，妆面清新不浓妆，禁止佩戴任何 首饰，喷统一清淡香水，年纪在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岁左右，充满亲和力，身高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166cm-170cm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之间；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嘉宾签到</a:t>
            </a:r>
          </a:p>
        </p:txBody>
      </p:sp>
      <p:sp>
        <p:nvSpPr>
          <p:cNvPr id="6" name="矩形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7" name="矩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09803" y="7496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1233" y="3171672"/>
            <a:ext cx="4180632" cy="278708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/>
          <a:srcRect b="11956"/>
          <a:stretch>
            <a:fillRect/>
          </a:stretch>
        </p:blipFill>
        <p:spPr>
          <a:xfrm>
            <a:off x="7151232" y="1330342"/>
            <a:ext cx="4180632" cy="245141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9571" y="426357"/>
            <a:ext cx="4892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享用茶歇</a:t>
            </a:r>
          </a:p>
        </p:txBody>
      </p:sp>
      <p:sp>
        <p:nvSpPr>
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09803" y="7496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263" y="2945104"/>
            <a:ext cx="5237649" cy="34865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b="7412"/>
          <a:stretch>
            <a:fillRect/>
          </a:stretch>
        </p:blipFill>
        <p:spPr>
          <a:xfrm>
            <a:off x="627796" y="2945105"/>
            <a:ext cx="5648467" cy="3486538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82304" y="1282864"/>
            <a:ext cx="9157648" cy="1513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◼ 提供精美餐饮（无酒精饮品）、小点及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Pass Around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（托盘式服务）；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◼ 准备带有唐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模型或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字样的糕点； 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◼ 餐具、杯具等茶歇用具，选择精良做工的陶瓷、玻璃器皿，建议白色、透明色；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◼ 服务人员穿着统一，黑色燕尾服为佳，现场服务需体现米其林餐厅级别的服务理念。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9571" y="426357"/>
            <a:ext cx="3439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木工工坊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DIY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4" name="矩形 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456107" y="755293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10" name="ïş1îďè"/>
          <p:cNvSpPr txBox="1"/>
          <p:nvPr/>
        </p:nvSpPr>
        <p:spPr>
          <a:xfrm>
            <a:off x="1442737" y="5262092"/>
            <a:ext cx="6095375" cy="1156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endParaRPr lang="en-US" altLang="zh-CN" sz="160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现场安排老师指导，到场客户可亲自参与制作一个木质器具，例如“勺子”、“戒指”、“筷子”等，作品可带走</a:t>
            </a:r>
            <a:endParaRPr lang="en-US" altLang="zh-CN" sz="1600" b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t="11378" b="25440"/>
          <a:stretch>
            <a:fillRect/>
          </a:stretch>
        </p:blipFill>
        <p:spPr>
          <a:xfrm>
            <a:off x="533529" y="1676258"/>
            <a:ext cx="5495731" cy="347236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156" y="1676259"/>
            <a:ext cx="5212766" cy="350548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01113" y="4703006"/>
            <a:ext cx="7189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pc="280" dirty="0">
                <a:solidFill>
                  <a:srgbClr val="E6C07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charset="0"/>
              </a:rPr>
              <a:t>Action 1 </a:t>
            </a:r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静态品鉴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25610" b="-1"/>
          <a:stretch>
            <a:fillRect/>
          </a:stretch>
        </p:blipFill>
        <p:spPr>
          <a:xfrm>
            <a:off x="0" y="0"/>
            <a:ext cx="12192000" cy="417583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59606" y="2874336"/>
            <a:ext cx="6132394" cy="34633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卡车停在路上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8344" y="2874336"/>
            <a:ext cx="5958064" cy="346339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/>
          <a:srcRect l="6787" r="3576"/>
          <a:stretch>
            <a:fillRect/>
          </a:stretch>
        </p:blipFill>
        <p:spPr>
          <a:xfrm>
            <a:off x="3768173" y="-3231"/>
            <a:ext cx="4300662" cy="268752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7759" y="-1"/>
            <a:ext cx="4764241" cy="2684290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6448692" y="4419984"/>
            <a:ext cx="4761519" cy="129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zh-CN" altLang="zh-CN" sz="18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唐</a:t>
            </a:r>
            <a:r>
              <a:rPr lang="en-US" altLang="zh-CN" sz="18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DM-</a:t>
            </a:r>
            <a:r>
              <a:rPr lang="en-US" altLang="zh-CN" sz="1800" dirty="0" err="1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</a:t>
            </a:r>
            <a:r>
              <a:rPr lang="zh-CN" altLang="zh-CN" sz="18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传承了</a:t>
            </a:r>
            <a:r>
              <a:rPr lang="en-US" altLang="zh-CN" sz="18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Dragon Face</a:t>
            </a:r>
            <a:r>
              <a:rPr lang="zh-CN" altLang="zh-CN" sz="1800" dirty="0">
                <a:solidFill>
                  <a:schemeClr val="bg1"/>
                </a:solidFill>
                <a:effectLst/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家族式设计语言，让用户目之所达，手之所触，耳之所闻，皆显豪华，塑造出了新中式豪华美学新高度。</a:t>
            </a:r>
            <a:endParaRPr lang="zh-CN" altLang="zh-CN" sz="2400" dirty="0">
              <a:solidFill>
                <a:schemeClr val="bg1"/>
              </a:solidFill>
              <a:effectLst/>
              <a:uFill>
                <a:solidFill>
                  <a:srgbClr val="000000"/>
                </a:solidFill>
              </a:uFill>
              <a:latin typeface="微软雅黑" panose="020B0503020204020204" pitchFamily="34" charset="-122"/>
              <a:ea typeface="微软雅黑" panose="020B0503020204020204" pitchFamily="34" charset="-122"/>
              <a:cs typeface="Arial Unicode MS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186244" y="2597048"/>
            <a:ext cx="6464334" cy="1417556"/>
            <a:chOff x="8321875" y="-139776"/>
            <a:chExt cx="6464334" cy="1417556"/>
          </a:xfrm>
        </p:grpSpPr>
        <p:sp>
          <p:nvSpPr>
            <p:cNvPr id="42" name="文本框 41"/>
            <p:cNvSpPr txBox="1"/>
            <p:nvPr/>
          </p:nvSpPr>
          <p:spPr>
            <a:xfrm>
              <a:off x="8746635" y="631449"/>
              <a:ext cx="60395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Dragon Face</a:t>
              </a:r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家族式设计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321875" y="-139776"/>
              <a:ext cx="184731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/>
          <a:srcRect r="14747"/>
          <a:stretch>
            <a:fillRect/>
          </a:stretch>
        </p:blipFill>
        <p:spPr>
          <a:xfrm>
            <a:off x="-13288" y="1"/>
            <a:ext cx="4135467" cy="268429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7887"/>
            <a:ext cx="12192000" cy="3535190"/>
          </a:xfrm>
          <a:prstGeom prst="rect">
            <a:avLst/>
          </a:prstGeom>
        </p:spPr>
      </p:pic>
      <p:sp>
        <p:nvSpPr>
          <p:cNvPr id="53" name="文本框 52"/>
          <p:cNvSpPr txBox="1"/>
          <p:nvPr/>
        </p:nvSpPr>
        <p:spPr>
          <a:xfrm>
            <a:off x="1405099" y="426661"/>
            <a:ext cx="361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智能音乐座舱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1452520" y="5646734"/>
            <a:ext cx="86342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来宾可以在车辆静展的情况下体验音响效果，感受极致听觉带来比肩豪华品牌车型的品质体验。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32" y="2553452"/>
            <a:ext cx="3333042" cy="1428750"/>
          </a:xfrm>
          <a:prstGeom prst="rect">
            <a:avLst/>
          </a:prstGeom>
        </p:spPr>
      </p:pic>
      <p:sp>
        <p:nvSpPr>
          <p:cNvPr id="58" name="文本框 57"/>
          <p:cNvSpPr txBox="1"/>
          <p:nvPr/>
        </p:nvSpPr>
        <p:spPr>
          <a:xfrm>
            <a:off x="867507" y="2480048"/>
            <a:ext cx="39511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C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智能音乐座舱</a:t>
            </a:r>
            <a:endParaRPr lang="en-US" altLang="zh-CN" sz="2000" dirty="0">
              <a:solidFill>
                <a:srgbClr val="CC9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采用北欧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Dirac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殿堂级声学技术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配以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DiLink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系统的车载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歌功能，打造全方位智能音乐座舱</a:t>
            </a:r>
          </a:p>
        </p:txBody>
      </p:sp>
      <p:sp>
        <p:nvSpPr>
          <p:cNvPr id="25" name="矩形 2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26" name="矩形 2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511390" y="7498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564" y="0"/>
            <a:ext cx="5372436" cy="231563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t="2328" b="9492"/>
          <a:stretch>
            <a:fillRect/>
          </a:stretch>
        </p:blipFill>
        <p:spPr>
          <a:xfrm>
            <a:off x="6819562" y="2411426"/>
            <a:ext cx="5372437" cy="2035147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1405099" y="426661"/>
            <a:ext cx="361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人车交互展示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462656" y="1558481"/>
            <a:ext cx="6095324" cy="129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solidFill>
                  <a:srgbClr val="CC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DiPilot</a:t>
            </a:r>
            <a:r>
              <a:rPr lang="zh-CN" altLang="en-US" b="1" dirty="0">
                <a:solidFill>
                  <a:srgbClr val="CC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智能辅助驾驶，轻松任我行</a:t>
            </a:r>
          </a:p>
          <a:p>
            <a:pPr algn="l">
              <a:lnSpc>
                <a:spcPct val="150000"/>
              </a:lnSpc>
            </a:pP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实现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L2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级智能辅助驾驶</a:t>
            </a:r>
            <a:b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让出行轻松又安全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462656" y="3108483"/>
            <a:ext cx="6095324" cy="129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solidFill>
                  <a:srgbClr val="CC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DiLink</a:t>
            </a:r>
            <a:r>
              <a:rPr lang="en-US" altLang="zh-CN" b="1" dirty="0">
                <a:solidFill>
                  <a:srgbClr val="CC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3.0</a:t>
            </a:r>
            <a:r>
              <a:rPr lang="zh-CN" altLang="en-US" b="1" dirty="0">
                <a:solidFill>
                  <a:srgbClr val="CC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智能网联，就听你的</a:t>
            </a:r>
          </a:p>
          <a:p>
            <a:pPr algn="l">
              <a:lnSpc>
                <a:spcPct val="150000"/>
              </a:lnSpc>
            </a:pP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智能语音实现多人互动，</a:t>
            </a:r>
            <a:r>
              <a:rPr lang="en-US" altLang="zh-CN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70+</a:t>
            </a: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项语音控制</a:t>
            </a:r>
            <a:b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打造贴心的人机交互体验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561" y="4542368"/>
            <a:ext cx="5372437" cy="2315632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1518268" y="4697309"/>
            <a:ext cx="6095324" cy="12992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b="1" i="0" dirty="0">
                <a:solidFill>
                  <a:srgbClr val="CC99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手机</a:t>
            </a:r>
            <a:r>
              <a:rPr lang="en-US" altLang="zh-CN" b="1" i="0" dirty="0">
                <a:solidFill>
                  <a:srgbClr val="CC99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NFC</a:t>
            </a:r>
            <a:r>
              <a:rPr lang="zh-CN" altLang="en-US" b="1" i="0" dirty="0">
                <a:solidFill>
                  <a:srgbClr val="CC99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车钥匙</a:t>
            </a:r>
          </a:p>
          <a:p>
            <a:pPr algn="l">
              <a:lnSpc>
                <a:spcPct val="150000"/>
              </a:lnSpc>
            </a:pP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全场景，无网络无电皆可轻松开启车门</a:t>
            </a:r>
            <a:b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数字化便利触手可及</a:t>
            </a:r>
          </a:p>
        </p:txBody>
      </p:sp>
      <p:sp>
        <p:nvSpPr>
          <p:cNvPr id="29" name="矩形 28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33529" y="780300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32" name="矩形 3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511390" y="7498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0" y="0"/>
            <a:ext cx="1499029" cy="68885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/>
          <a:srcRect l="50506" b="5891"/>
          <a:stretch>
            <a:fillRect/>
          </a:stretch>
        </p:blipFill>
        <p:spPr>
          <a:xfrm>
            <a:off x="769672" y="278722"/>
            <a:ext cx="5642218" cy="315027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/>
          <a:srcRect l="50506" r="507" b="9215"/>
          <a:stretch>
            <a:fillRect/>
          </a:stretch>
        </p:blipFill>
        <p:spPr>
          <a:xfrm>
            <a:off x="755693" y="3564315"/>
            <a:ext cx="5656197" cy="3070212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7254025" y="-299459"/>
            <a:ext cx="4040769" cy="1417556"/>
            <a:chOff x="8321875" y="-139776"/>
            <a:chExt cx="4040769" cy="1417556"/>
          </a:xfrm>
        </p:grpSpPr>
        <p:sp>
          <p:nvSpPr>
            <p:cNvPr id="21" name="文本框 20"/>
            <p:cNvSpPr txBox="1"/>
            <p:nvPr/>
          </p:nvSpPr>
          <p:spPr>
            <a:xfrm>
              <a:off x="8746635" y="631449"/>
              <a:ext cx="36160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内饰展示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8321875" y="-139776"/>
              <a:ext cx="184731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altLang="zh-CN" sz="8000" dirty="0">
                <a:solidFill>
                  <a:srgbClr val="E6C07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7021418" y="1540536"/>
            <a:ext cx="4012887" cy="1211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err="1">
                <a:solidFill>
                  <a:srgbClr val="CC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Ultrsueda</a:t>
            </a:r>
            <a:r>
              <a:rPr lang="en-US" altLang="zh-CN" dirty="0">
                <a:solidFill>
                  <a:srgbClr val="CC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i="0" dirty="0">
                <a:solidFill>
                  <a:srgbClr val="CC99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®</a:t>
            </a:r>
            <a:r>
              <a:rPr lang="zh-CN" altLang="en-US" i="0" dirty="0">
                <a:solidFill>
                  <a:srgbClr val="CC99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超纤高档类麂皮面料</a:t>
            </a:r>
            <a:endParaRPr lang="en-US" altLang="zh-CN" i="0" dirty="0">
              <a:solidFill>
                <a:srgbClr val="CC99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严选大面积麂皮，百万级豪车同款用材</a:t>
            </a:r>
            <a:endParaRPr lang="en-US" altLang="zh-CN" sz="1600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触感柔软舒适，质感上乘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028563" y="3601634"/>
            <a:ext cx="4166267" cy="1949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CC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dirty="0">
                <a:solidFill>
                  <a:srgbClr val="CC99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座超大空间</a:t>
            </a:r>
            <a:endParaRPr lang="en-US" altLang="zh-CN" dirty="0">
              <a:solidFill>
                <a:srgbClr val="CC99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4870mm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超大车身，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2820mm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超长轴距，后排座椅可放倒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五座、七座随需切换，宽适驾乘空间，大有可为</a:t>
            </a:r>
          </a:p>
        </p:txBody>
      </p:sp>
      <p:sp>
        <p:nvSpPr>
          <p:cNvPr id="26" name="矩形 2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7039091" y="794931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27" name="矩形 2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9827396" y="794931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l="16931" t="14730" r="21138"/>
          <a:stretch>
            <a:fillRect/>
          </a:stretch>
        </p:blipFill>
        <p:spPr>
          <a:xfrm>
            <a:off x="8318072" y="3851810"/>
            <a:ext cx="3815935" cy="195655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47920" y="1520693"/>
            <a:ext cx="9880374" cy="167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00C4B3"/>
                </a:solidFill>
              </a14:hiddenFill>
            </a:ext>
          </a:extLst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通过汽车卖点贴（哑巴话术图片）的形式展示全新</a:t>
            </a:r>
            <a:r>
              <a:rPr lang="zh-CN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唐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DM-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的产品卖点，让品鉴的客户能够一眼就能看到该款车型的各项独特之处，并留下印象。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产品卖点列举（部分）：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前脸采用六边形大嘴式进气格栅、溜背造型搭配五幅锻造铝合金轮毂、搭载了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DM-</a:t>
            </a: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超级混动系统、引以为傲的刀片电池，、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15.6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英寸全液晶仪表盘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/>
          <a:srcRect l="3453" r="6950" b="5910"/>
          <a:stretch>
            <a:fillRect/>
          </a:stretch>
        </p:blipFill>
        <p:spPr>
          <a:xfrm>
            <a:off x="4156710" y="3395345"/>
            <a:ext cx="4218940" cy="244284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865" y="3395980"/>
            <a:ext cx="3423285" cy="2442210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1405099" y="426661"/>
            <a:ext cx="361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汽车卖点展示</a:t>
            </a:r>
          </a:p>
        </p:txBody>
      </p:sp>
      <p:sp>
        <p:nvSpPr>
          <p:cNvPr id="27" name="矩形 2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625989" y="7539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28" name="矩形 27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4571024" y="732867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25148" y="4786000"/>
            <a:ext cx="79562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pc="280" dirty="0">
                <a:solidFill>
                  <a:srgbClr val="E6C07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charset="0"/>
              </a:rPr>
              <a:t>Action 2   </a:t>
            </a:r>
            <a:r>
              <a:rPr lang="zh-CN" altLang="en-US" sz="6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上市发布</a:t>
            </a:r>
            <a:endParaRPr lang="en-US" altLang="zh-CN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6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29917" b="8392"/>
          <a:stretch>
            <a:fillRect/>
          </a:stretch>
        </p:blipFill>
        <p:spPr>
          <a:xfrm>
            <a:off x="0" y="0"/>
            <a:ext cx="12192000" cy="4230806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10986" y="1428149"/>
            <a:ext cx="9970028" cy="4101152"/>
            <a:chOff x="570363" y="1428149"/>
            <a:chExt cx="9970028" cy="410115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/>
            <a:srcRect b="8137"/>
            <a:stretch>
              <a:fillRect/>
            </a:stretch>
          </p:blipFill>
          <p:spPr>
            <a:xfrm>
              <a:off x="570363" y="1428149"/>
              <a:ext cx="6696672" cy="4101152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3"/>
            <a:srcRect t="10680" b="4105"/>
            <a:stretch>
              <a:fillRect/>
            </a:stretch>
          </p:blipFill>
          <p:spPr>
            <a:xfrm>
              <a:off x="7331923" y="1428149"/>
              <a:ext cx="3208468" cy="4101152"/>
            </a:xfrm>
            <a:prstGeom prst="rect">
              <a:avLst/>
            </a:prstGeom>
          </p:spPr>
        </p:pic>
      </p:grpSp>
      <p:sp>
        <p:nvSpPr>
          <p:cNvPr id="6" name="文本框 5"/>
          <p:cNvSpPr txBox="1"/>
          <p:nvPr/>
        </p:nvSpPr>
        <p:spPr>
          <a:xfrm>
            <a:off x="1405099" y="426661"/>
            <a:ext cx="361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活动开场</a:t>
            </a:r>
          </a:p>
        </p:txBody>
      </p:sp>
      <p:sp>
        <p:nvSpPr>
          <p:cNvPr id="7" name="矩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625989" y="7539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8" name="矩形 7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88385" y="7498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9" name="矩形 8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-2" y="5932226"/>
            <a:ext cx="12192001" cy="9257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455759" y="6210446"/>
            <a:ext cx="5163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唯美治愈系现代舞  拉开整场发布会 的序幕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04070" y="1332205"/>
            <a:ext cx="5503910" cy="3884284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27347" y="1752776"/>
            <a:ext cx="5346733" cy="3043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讲解开场：一段产品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VCR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播放，引入对唐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产品的探秘之旅；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讲解人员：经销商金牌产品讲师；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讲解时长：建议控制在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分钟；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讲解形式：播放讲解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，讲师现场讲解产品点；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讲解内容：从外观、内饰、智能科技、动力总成等方面行详细讲解；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讲解准备：产品讲解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05099" y="426661"/>
            <a:ext cx="361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产品讲解</a:t>
            </a:r>
          </a:p>
        </p:txBody>
      </p:sp>
      <p:sp>
        <p:nvSpPr>
          <p:cNvPr id="6" name="矩形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625989" y="7539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7" name="矩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88385" y="7498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pic>
        <p:nvPicPr>
          <p:cNvPr id="8" name="图片 7" descr="穿着西装笔挺的男子与配字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205" y="1368262"/>
            <a:ext cx="5772339" cy="3848226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文本, 网站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845"/>
            <a:ext cx="12181331" cy="433215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48341" y="5503009"/>
            <a:ext cx="7783431" cy="889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主持人宣布，礼仪引导经销商销售总监公布购车礼遇，建议包装价 值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3000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元的购车礼包。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备注：礼仪人员引导准备，销售政策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资料准备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307504" y="4645695"/>
            <a:ext cx="3576993" cy="646331"/>
            <a:chOff x="3133604" y="4645695"/>
            <a:chExt cx="3576993" cy="646331"/>
          </a:xfrm>
        </p:grpSpPr>
        <p:sp>
          <p:nvSpPr>
            <p:cNvPr id="6" name="文本框 5"/>
            <p:cNvSpPr txBox="1"/>
            <p:nvPr/>
          </p:nvSpPr>
          <p:spPr>
            <a:xfrm>
              <a:off x="3912714" y="4645695"/>
              <a:ext cx="2283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政策公布</a:t>
              </a:r>
            </a:p>
          </p:txBody>
        </p:sp>
        <p:sp>
          <p:nvSpPr>
            <p:cNvPr id="8" name="矩形 7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3133604" y="4972960"/>
              <a:ext cx="614597" cy="50014"/>
            </a:xfrm>
            <a:prstGeom prst="rect">
              <a:avLst/>
            </a:prstGeom>
            <a:solidFill>
              <a:srgbClr val="D0B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D0B189"/>
                </a:solidFill>
              </a:endParaRPr>
            </a:p>
          </p:txBody>
        </p:sp>
        <p:sp>
          <p:nvSpPr>
            <p:cNvPr id="10" name="矩形 9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  <p:cNvSpPr/>
            <p:nvPr/>
          </p:nvSpPr>
          <p:spPr>
            <a:xfrm>
              <a:off x="6096000" y="4968860"/>
              <a:ext cx="614597" cy="50014"/>
            </a:xfrm>
            <a:prstGeom prst="rect">
              <a:avLst/>
            </a:prstGeom>
            <a:solidFill>
              <a:srgbClr val="D0B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D0B189"/>
                </a:solidFill>
              </a:endParaRPr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40586" y="4910863"/>
            <a:ext cx="9996071" cy="1346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主持人针对产品讲解内容进行产品知识现场提问，现场嘉宾举手示意 回答互动问题，现场给予答正确者小礼品奖励，增添现 场气氛，提高嘉宾的兴趣。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价格竞猜：嘉宾现场竞猜唐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上市售价，猜中者获得森系大礼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人员安排：主持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名，工作人员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名； 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05099" y="426661"/>
            <a:ext cx="361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互动问答</a:t>
            </a:r>
          </a:p>
        </p:txBody>
      </p:sp>
      <p:sp>
        <p:nvSpPr>
          <p:cNvPr id="6" name="矩形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625989" y="7539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7" name="矩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88385" y="7498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pic>
        <p:nvPicPr>
          <p:cNvPr id="8" name="图片 7" descr="图片包含 文本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41918"/>
            <a:ext cx="12192000" cy="3480207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047665" y="3489074"/>
            <a:ext cx="36063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步骤一：大屏幕上播放唐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宣传视频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9378" y="3429000"/>
            <a:ext cx="61219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步骤二：在主持人介绍车型时，与此同时，大屏缓缓移动到左侧，舞台中央开启一扇门；配合烟机，喷出白色雾气，营造出神秘氛围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51510" y="6432165"/>
            <a:ext cx="61219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步骤三：唐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缓缓驶入到舞台上停定。</a:t>
            </a:r>
          </a:p>
        </p:txBody>
      </p:sp>
      <p:sp>
        <p:nvSpPr>
          <p:cNvPr id="11" name="文本框 6"/>
          <p:cNvSpPr txBox="1">
            <a:spLocks noChangeArrowheads="1"/>
          </p:cNvSpPr>
          <p:nvPr/>
        </p:nvSpPr>
        <p:spPr bwMode="auto">
          <a:xfrm>
            <a:off x="7748827" y="6432165"/>
            <a:ext cx="40303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rgbClr val="003B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步骤四：唐</a:t>
            </a:r>
            <a:r>
              <a:rPr lang="en-US" altLang="zh-CN" sz="1400" dirty="0">
                <a:solidFill>
                  <a:srgbClr val="003B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400" dirty="0" err="1">
                <a:solidFill>
                  <a:srgbClr val="003B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400" dirty="0">
                <a:solidFill>
                  <a:srgbClr val="003B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在舞台上停定后，大屏还原。</a:t>
            </a:r>
          </a:p>
          <a:p>
            <a:endParaRPr lang="en-US" altLang="zh-CN" sz="1400" dirty="0">
              <a:latin typeface="锐字云字库中长宋体1.0" pitchFamily="2" charset="-122"/>
              <a:ea typeface="锐字云字库中长宋体1.0" pitchFamily="2" charset="-122"/>
            </a:endParaRPr>
          </a:p>
        </p:txBody>
      </p:sp>
      <p:pic>
        <p:nvPicPr>
          <p:cNvPr id="13" name="图片 12" descr="图片包含 室内, 桌子, 瓶子, 电脑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8" b="26346"/>
          <a:stretch>
            <a:fillRect/>
          </a:stretch>
        </p:blipFill>
        <p:spPr>
          <a:xfrm>
            <a:off x="5939378" y="878004"/>
            <a:ext cx="5793550" cy="2447415"/>
          </a:xfrm>
          <a:prstGeom prst="rect">
            <a:avLst/>
          </a:prstGeom>
        </p:spPr>
      </p:pic>
      <p:pic>
        <p:nvPicPr>
          <p:cNvPr id="15" name="图片 14" descr="图片包含 室内, 桌子, 电脑, 柜台&#10;&#10;描述已自动生成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45"/>
          <a:stretch>
            <a:fillRect/>
          </a:stretch>
        </p:blipFill>
        <p:spPr>
          <a:xfrm>
            <a:off x="130654" y="3890665"/>
            <a:ext cx="5719892" cy="2413675"/>
          </a:xfrm>
          <a:prstGeom prst="rect">
            <a:avLst/>
          </a:prstGeom>
        </p:spPr>
      </p:pic>
      <p:pic>
        <p:nvPicPr>
          <p:cNvPr id="17" name="图片 16" descr="图片包含 室内, 桌子, 柜台, 电脑&#10;&#10;描述已自动生成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67"/>
          <a:stretch>
            <a:fillRect/>
          </a:stretch>
        </p:blipFill>
        <p:spPr>
          <a:xfrm>
            <a:off x="5939376" y="3890665"/>
            <a:ext cx="5793551" cy="2413675"/>
          </a:xfrm>
          <a:prstGeom prst="rect">
            <a:avLst/>
          </a:prstGeom>
        </p:spPr>
      </p:pic>
      <p:pic>
        <p:nvPicPr>
          <p:cNvPr id="19" name="图片 18" descr="图形用户界面, 网站&#10;&#10;描述已自动生成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22" t="31558" b="25731"/>
          <a:stretch>
            <a:fillRect/>
          </a:stretch>
        </p:blipFill>
        <p:spPr>
          <a:xfrm>
            <a:off x="123062" y="894873"/>
            <a:ext cx="5723357" cy="241367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386902" y="158279"/>
            <a:ext cx="361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新车亮相</a:t>
            </a:r>
          </a:p>
        </p:txBody>
      </p:sp>
      <p:sp>
        <p:nvSpPr>
          <p:cNvPr id="21" name="矩形 20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607792" y="485544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22" name="矩形 2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70188" y="481444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5099" y="426661"/>
            <a:ext cx="361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交车仪式</a:t>
            </a:r>
          </a:p>
        </p:txBody>
      </p:sp>
      <p:sp>
        <p:nvSpPr>
          <p:cNvPr id="6" name="矩形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625989" y="7539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7" name="矩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88385" y="7498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/>
          <a:srcRect b="12906"/>
          <a:stretch>
            <a:fillRect/>
          </a:stretch>
        </p:blipFill>
        <p:spPr>
          <a:xfrm>
            <a:off x="0" y="1823920"/>
            <a:ext cx="7740418" cy="3480510"/>
          </a:xfrm>
          <a:prstGeom prst="rect">
            <a:avLst/>
          </a:prstGeom>
        </p:spPr>
      </p:pic>
      <p:sp>
        <p:nvSpPr>
          <p:cNvPr id="12" name="矩形 1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7740418" y="1823920"/>
            <a:ext cx="4451582" cy="348051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152262" y="2570851"/>
            <a:ext cx="3516573" cy="2264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邀请总经理和客户上台，由总经理为数位在唐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车主送出钥匙。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紧接着，引出售后服务的感人故事，车主代表讲述自己与唐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DM-</a:t>
            </a:r>
            <a:r>
              <a:rPr lang="en-US" altLang="zh-CN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汽车的故事。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t="17312"/>
          <a:stretch>
            <a:fillRect/>
          </a:stretch>
        </p:blipFill>
        <p:spPr>
          <a:xfrm>
            <a:off x="459170" y="1781033"/>
            <a:ext cx="5205242" cy="286830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t="14251"/>
          <a:stretch>
            <a:fillRect/>
          </a:stretch>
        </p:blipFill>
        <p:spPr>
          <a:xfrm>
            <a:off x="5782100" y="1781033"/>
            <a:ext cx="6214281" cy="399651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405099" y="426661"/>
            <a:ext cx="361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媒体证言</a:t>
            </a:r>
          </a:p>
        </p:txBody>
      </p:sp>
      <p:sp>
        <p:nvSpPr>
          <p:cNvPr id="5" name="矩形 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625989" y="7539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6" name="矩形 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3588385" y="749826"/>
            <a:ext cx="614597" cy="50014"/>
          </a:xfrm>
          <a:prstGeom prst="rect">
            <a:avLst/>
          </a:prstGeom>
          <a:solidFill>
            <a:srgbClr val="D0B1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rgbClr val="D0B189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9170" y="4817660"/>
            <a:ext cx="5131862" cy="9598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59870" y="5112940"/>
            <a:ext cx="49304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1600" b="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媒体大</a:t>
            </a:r>
            <a:r>
              <a:rPr lang="en-US" altLang="zh-CN" sz="1600" b="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V</a:t>
            </a:r>
            <a:r>
              <a:rPr lang="zh-CN" altLang="en-US" sz="1600" b="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上台发表证言讲话，为唐</a:t>
            </a:r>
            <a:r>
              <a:rPr lang="en-US" altLang="zh-CN" sz="1600" b="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DM-</a:t>
            </a:r>
            <a:r>
              <a:rPr lang="en-US" altLang="zh-CN" sz="1600" b="0" kern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i</a:t>
            </a:r>
            <a:r>
              <a:rPr lang="zh-CN" altLang="en-US" sz="1600" b="0" kern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站台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矩形 2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2387703" y="2358978"/>
            <a:ext cx="741659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THANKS</a:t>
            </a:r>
          </a:p>
          <a:p>
            <a:pPr algn="ctr"/>
            <a:endParaRPr kumimoji="1" lang="zh-CN" altLang="en-US" sz="1200" spc="600" dirty="0">
              <a:solidFill>
                <a:schemeClr val="bg1"/>
              </a:solidFill>
              <a:effectLst>
                <a:outerShdw blurRad="177800" algn="ctr" rotWithShape="0">
                  <a:srgbClr val="D0B189"/>
                </a:outerShdw>
              </a:effectLst>
              <a:latin typeface="Futura Medium" charset="0"/>
              <a:ea typeface="Futura Medium" charset="0"/>
              <a:cs typeface="Futura Medium" charset="0"/>
            </a:endParaRPr>
          </a:p>
        </p:txBody>
      </p:sp>
      <p:sp>
        <p:nvSpPr>
          <p:cNvPr id="25" name="文本框 24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 txBox="1"/>
          <p:nvPr/>
        </p:nvSpPr>
        <p:spPr>
          <a:xfrm>
            <a:off x="4108649" y="3872672"/>
            <a:ext cx="4529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武汉四维文化传播有限公司项目组出品</a:t>
            </a:r>
          </a:p>
        </p:txBody>
      </p:sp>
      <p:sp>
        <p:nvSpPr>
          <p:cNvPr id="26" name="椭圆 25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>
            <a:off x="5737412" y="4477879"/>
            <a:ext cx="717176" cy="71717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三角形 6" descr="e7d195523061f1c0d318120d6aeaf1b6ccceb6ba3da59c0775C5DE19DDDEBC09ED96DBD9900D9848D623ECAD1D4904B78047D0015C22C8BE97228BE8B5BFF08FE7A3AE04126DA07312A96C0F69F9BAB7002160E556FB8050B6B0CEA014610BCECF9F367F15CB9D950936CDE4380A25E9696BA2099BB4B03A99915B16D6F18264F3D0955B6700EBE0"/>
          <p:cNvSpPr/>
          <p:nvPr/>
        </p:nvSpPr>
        <p:spPr>
          <a:xfrm rot="10800000">
            <a:off x="5972139" y="4729690"/>
            <a:ext cx="247721" cy="213553"/>
          </a:xfrm>
          <a:prstGeom prst="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0c222ae1-b6c6-4ae6-935b-66e5d3667da0"/>
  <p:tag name="COMMONDATA" val="eyJoZGlkIjoiZWNmMWUyNzZkMDVhOTIzYzAwYzM5YTA3NjRkODQ4OG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更多免费方案资料加微信：anran146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3524</Words>
  <Application>Microsoft Office PowerPoint</Application>
  <PresentationFormat>宽屏</PresentationFormat>
  <Paragraphs>453</Paragraphs>
  <Slides>54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5" baseType="lpstr">
      <vt:lpstr>AXIS Std M</vt:lpstr>
      <vt:lpstr>Futura Medium</vt:lpstr>
      <vt:lpstr>等线</vt:lpstr>
      <vt:lpstr>黑体</vt:lpstr>
      <vt:lpstr>锐字云字库中长宋体1.0</vt:lpstr>
      <vt:lpstr>微软雅黑</vt:lpstr>
      <vt:lpstr>微软雅黑 Light</vt:lpstr>
      <vt:lpstr>Arial</vt:lpstr>
      <vt:lpstr>Calibri</vt:lpstr>
      <vt:lpstr>Wingdings</vt:lpstr>
      <vt:lpstr>更多免费方案资料加微信：anran1468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2023-05-22T06:16:03Z</dcterms:created>
  <dcterms:modified xsi:type="dcterms:W3CDTF">2023-05-22T06:16:07Z</dcterms:modified>
</cp:coreProperties>
</file>