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1" autoAdjust="0"/>
  </p:normalViewPr>
  <p:slideViewPr>
    <p:cSldViewPr>
      <p:cViewPr varScale="1">
        <p:scale>
          <a:sx n="84" d="100"/>
          <a:sy n="84" d="100"/>
        </p:scale>
        <p:origin x="366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BA6EB-BA07-49F8-AA54-6FAD840F910B}" type="datetimeFigureOut">
              <a:rPr lang="zh-CN" altLang="en-US" smtClean="0"/>
              <a:t>2023/6/7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5E827-63B9-4E53-96CD-8FBF326FBB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817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5E827-63B9-4E53-96CD-8FBF326FBB25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82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5E827-63B9-4E53-96CD-8FBF326FBB25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608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5E827-63B9-4E53-96CD-8FBF326FBB25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656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6089" y="931925"/>
            <a:ext cx="10859820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8159" y="1805939"/>
            <a:ext cx="2623185" cy="3919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72200" y="1804416"/>
            <a:ext cx="2623184" cy="39198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52400"/>
            <a:ext cx="11510771" cy="7193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93419" y="64007"/>
            <a:ext cx="1586484" cy="6827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952500"/>
            <a:ext cx="586740" cy="431800"/>
          </a:xfrm>
          <a:custGeom>
            <a:avLst/>
            <a:gdLst/>
            <a:ahLst/>
            <a:cxnLst/>
            <a:rect l="l" t="t" r="r" b="b"/>
            <a:pathLst>
              <a:path w="586740" h="431800">
                <a:moveTo>
                  <a:pt x="0" y="431291"/>
                </a:moveTo>
                <a:lnTo>
                  <a:pt x="586740" y="431291"/>
                </a:lnTo>
                <a:lnTo>
                  <a:pt x="586740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126D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3592" y="913637"/>
            <a:ext cx="10884814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3210" y="2002612"/>
            <a:ext cx="11625579" cy="1802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5526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94507" y="5890952"/>
            <a:ext cx="1523330" cy="514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09727" y="898016"/>
            <a:ext cx="8823960" cy="8013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050" b="1" spc="35" dirty="0">
                <a:solidFill>
                  <a:srgbClr val="FFFFFF"/>
                </a:solidFill>
                <a:latin typeface="微软雅黑"/>
                <a:cs typeface="微软雅黑"/>
              </a:rPr>
              <a:t>长安汽车</a:t>
            </a:r>
            <a:r>
              <a:rPr sz="5050" b="1" spc="10" dirty="0">
                <a:solidFill>
                  <a:srgbClr val="FFFFFF"/>
                </a:solidFill>
                <a:latin typeface="微软雅黑"/>
                <a:cs typeface="微软雅黑"/>
              </a:rPr>
              <a:t>7</a:t>
            </a:r>
            <a:r>
              <a:rPr sz="5050" b="1" spc="35" dirty="0">
                <a:solidFill>
                  <a:srgbClr val="FFFFFF"/>
                </a:solidFill>
                <a:latin typeface="微软雅黑"/>
                <a:cs typeface="微软雅黑"/>
              </a:rPr>
              <a:t>月区域市场推广指引</a:t>
            </a:r>
            <a:endParaRPr sz="505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4519" y="2031949"/>
            <a:ext cx="19024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 err="1">
                <a:solidFill>
                  <a:srgbClr val="FFFFFF"/>
                </a:solidFill>
                <a:latin typeface="微软雅黑"/>
                <a:cs typeface="微软雅黑"/>
              </a:rPr>
              <a:t>运营部</a:t>
            </a:r>
            <a:endParaRPr sz="2000" dirty="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250" y="902588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背景分析</a:t>
            </a:r>
          </a:p>
        </p:txBody>
      </p:sp>
      <p:sp>
        <p:nvSpPr>
          <p:cNvPr id="3" name="object 3"/>
          <p:cNvSpPr/>
          <p:nvPr/>
        </p:nvSpPr>
        <p:spPr>
          <a:xfrm>
            <a:off x="669036" y="1944623"/>
            <a:ext cx="2147570" cy="393700"/>
          </a:xfrm>
          <a:custGeom>
            <a:avLst/>
            <a:gdLst/>
            <a:ahLst/>
            <a:cxnLst/>
            <a:rect l="l" t="t" r="r" b="b"/>
            <a:pathLst>
              <a:path w="2147570" h="393700">
                <a:moveTo>
                  <a:pt x="1930019" y="0"/>
                </a:moveTo>
                <a:lnTo>
                  <a:pt x="0" y="0"/>
                </a:lnTo>
                <a:lnTo>
                  <a:pt x="0" y="393191"/>
                </a:lnTo>
                <a:lnTo>
                  <a:pt x="2147316" y="393191"/>
                </a:lnTo>
                <a:lnTo>
                  <a:pt x="1930019" y="0"/>
                </a:lnTo>
                <a:close/>
              </a:path>
            </a:pathLst>
          </a:custGeom>
          <a:solidFill>
            <a:srgbClr val="035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04592" y="1942083"/>
            <a:ext cx="384428" cy="398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8159" y="1805939"/>
            <a:ext cx="2623185" cy="3919854"/>
          </a:xfrm>
          <a:prstGeom prst="rect">
            <a:avLst/>
          </a:prstGeom>
          <a:ln w="9525">
            <a:solidFill>
              <a:srgbClr val="90C7F4"/>
            </a:solidFill>
          </a:ln>
        </p:spPr>
        <p:txBody>
          <a:bodyPr vert="horz" wrap="square" lIns="0" tIns="179070" rIns="0" bIns="0" rtlCol="0">
            <a:spAutoFit/>
          </a:bodyPr>
          <a:lstStyle/>
          <a:p>
            <a:pPr marL="759460">
              <a:lnSpc>
                <a:spcPct val="100000"/>
              </a:lnSpc>
              <a:spcBef>
                <a:spcPts val="1410"/>
              </a:spcBef>
            </a:pPr>
            <a:r>
              <a:rPr sz="1800" b="1" dirty="0">
                <a:solidFill>
                  <a:srgbClr val="FFFFFF"/>
                </a:solidFill>
                <a:latin typeface="微软雅黑"/>
                <a:cs typeface="微软雅黑"/>
              </a:rPr>
              <a:t>市场分析</a:t>
            </a:r>
            <a:endParaRPr sz="1800">
              <a:latin typeface="微软雅黑"/>
              <a:cs typeface="微软雅黑"/>
            </a:endParaRPr>
          </a:p>
          <a:p>
            <a:pPr marL="344805" indent="-172720">
              <a:lnSpc>
                <a:spcPct val="100000"/>
              </a:lnSpc>
              <a:spcBef>
                <a:spcPts val="1660"/>
              </a:spcBef>
              <a:buFont typeface="Arial"/>
              <a:buChar char="•"/>
              <a:tabLst>
                <a:tab pos="344805" algn="l"/>
                <a:tab pos="345440" algn="l"/>
              </a:tabLst>
            </a:pPr>
            <a:r>
              <a:rPr sz="1000" b="1" spc="-5" dirty="0">
                <a:latin typeface="微软雅黑"/>
                <a:cs typeface="微软雅黑"/>
              </a:rPr>
              <a:t>市场缓步复苏</a:t>
            </a:r>
            <a:r>
              <a:rPr sz="1000" b="1" spc="-20" dirty="0">
                <a:latin typeface="微软雅黑"/>
                <a:cs typeface="微软雅黑"/>
              </a:rPr>
              <a:t>：</a:t>
            </a:r>
            <a:r>
              <a:rPr sz="1000" spc="-10" dirty="0">
                <a:latin typeface="微软雅黑"/>
                <a:cs typeface="微软雅黑"/>
              </a:rPr>
              <a:t>国内疫情形势平复，</a:t>
            </a:r>
            <a:endParaRPr sz="1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000">
              <a:latin typeface="Times New Roman"/>
              <a:cs typeface="Times New Roman"/>
            </a:endParaRPr>
          </a:p>
          <a:p>
            <a:pPr marL="344805">
              <a:lnSpc>
                <a:spcPct val="100000"/>
              </a:lnSpc>
            </a:pPr>
            <a:r>
              <a:rPr sz="1000" spc="-5" dirty="0">
                <a:latin typeface="微软雅黑"/>
                <a:cs typeface="微软雅黑"/>
              </a:rPr>
              <a:t>汽车市场缓步复苏</a:t>
            </a:r>
            <a:endParaRPr sz="1000">
              <a:latin typeface="微软雅黑"/>
              <a:cs typeface="微软雅黑"/>
            </a:endParaRPr>
          </a:p>
          <a:p>
            <a:pPr marL="344805" marR="245745" indent="-172720">
              <a:lnSpc>
                <a:spcPct val="200000"/>
              </a:lnSpc>
              <a:buFont typeface="Arial"/>
              <a:buChar char="•"/>
              <a:tabLst>
                <a:tab pos="344805" algn="l"/>
                <a:tab pos="345440" algn="l"/>
              </a:tabLst>
            </a:pPr>
            <a:r>
              <a:rPr sz="1000" b="1" spc="-5" dirty="0">
                <a:latin typeface="微软雅黑"/>
                <a:cs typeface="微软雅黑"/>
              </a:rPr>
              <a:t>头部效应显</a:t>
            </a:r>
            <a:r>
              <a:rPr sz="1000" b="1" spc="-15" dirty="0">
                <a:latin typeface="微软雅黑"/>
                <a:cs typeface="微软雅黑"/>
              </a:rPr>
              <a:t>现</a:t>
            </a:r>
            <a:r>
              <a:rPr sz="1000" spc="-5" dirty="0">
                <a:latin typeface="微软雅黑"/>
                <a:cs typeface="微软雅黑"/>
              </a:rPr>
              <a:t>：头部品牌复苏强劲， 市场占有率进一步扩大</a:t>
            </a:r>
            <a:endParaRPr sz="1000">
              <a:latin typeface="微软雅黑"/>
              <a:cs typeface="微软雅黑"/>
            </a:endParaRPr>
          </a:p>
          <a:p>
            <a:pPr marL="344805" marR="245745" indent="-172720">
              <a:lnSpc>
                <a:spcPts val="2400"/>
              </a:lnSpc>
              <a:spcBef>
                <a:spcPts val="280"/>
              </a:spcBef>
              <a:buFont typeface="Arial"/>
              <a:buChar char="•"/>
              <a:tabLst>
                <a:tab pos="344805" algn="l"/>
                <a:tab pos="345440" algn="l"/>
              </a:tabLst>
            </a:pPr>
            <a:r>
              <a:rPr sz="1000" b="1" spc="-5" dirty="0">
                <a:latin typeface="微软雅黑"/>
                <a:cs typeface="微软雅黑"/>
              </a:rPr>
              <a:t>淡季已至</a:t>
            </a:r>
            <a:r>
              <a:rPr sz="1000" b="1" spc="-15" dirty="0">
                <a:latin typeface="微软雅黑"/>
                <a:cs typeface="微软雅黑"/>
              </a:rPr>
              <a:t>：</a:t>
            </a:r>
            <a:r>
              <a:rPr sz="1000" spc="-5" dirty="0">
                <a:latin typeface="微软雅黑"/>
                <a:cs typeface="微软雅黑"/>
              </a:rPr>
              <a:t>传统购车淡季已至，客流 及销量面临挑战</a:t>
            </a:r>
            <a:endParaRPr sz="1000">
              <a:latin typeface="微软雅黑"/>
              <a:cs typeface="微软雅黑"/>
            </a:endParaRPr>
          </a:p>
          <a:p>
            <a:pPr marL="344805" marR="170815" indent="-172720">
              <a:lnSpc>
                <a:spcPts val="2400"/>
              </a:lnSpc>
              <a:spcBef>
                <a:spcPts val="5"/>
              </a:spcBef>
              <a:buFont typeface="Arial"/>
              <a:buChar char="•"/>
              <a:tabLst>
                <a:tab pos="344805" algn="l"/>
                <a:tab pos="345440" algn="l"/>
              </a:tabLst>
            </a:pPr>
            <a:r>
              <a:rPr sz="1000" b="1" spc="-5" dirty="0">
                <a:latin typeface="微软雅黑"/>
                <a:cs typeface="微软雅黑"/>
              </a:rPr>
              <a:t>借势节点较少</a:t>
            </a:r>
            <a:r>
              <a:rPr sz="1000" b="1" spc="-20" dirty="0">
                <a:latin typeface="微软雅黑"/>
                <a:cs typeface="微软雅黑"/>
              </a:rPr>
              <a:t>：</a:t>
            </a:r>
            <a:r>
              <a:rPr sz="1000" spc="-5" dirty="0">
                <a:latin typeface="微软雅黑"/>
                <a:cs typeface="微软雅黑"/>
              </a:rPr>
              <a:t>7月营销热点及话题偏 少，可借势着力点偏弱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80815" y="1944623"/>
            <a:ext cx="2148840" cy="393700"/>
          </a:xfrm>
          <a:custGeom>
            <a:avLst/>
            <a:gdLst/>
            <a:ahLst/>
            <a:cxnLst/>
            <a:rect l="l" t="t" r="r" b="b"/>
            <a:pathLst>
              <a:path w="2148840" h="393700">
                <a:moveTo>
                  <a:pt x="1931416" y="0"/>
                </a:moveTo>
                <a:lnTo>
                  <a:pt x="0" y="0"/>
                </a:lnTo>
                <a:lnTo>
                  <a:pt x="0" y="393191"/>
                </a:lnTo>
                <a:lnTo>
                  <a:pt x="2148840" y="393191"/>
                </a:lnTo>
                <a:lnTo>
                  <a:pt x="1931416" y="0"/>
                </a:lnTo>
                <a:close/>
              </a:path>
            </a:pathLst>
          </a:custGeom>
          <a:solidFill>
            <a:srgbClr val="035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17388" y="1942083"/>
            <a:ext cx="384556" cy="3989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48228" y="1805939"/>
            <a:ext cx="2624455" cy="3919854"/>
          </a:xfrm>
          <a:prstGeom prst="rect">
            <a:avLst/>
          </a:prstGeom>
          <a:ln w="9525">
            <a:solidFill>
              <a:srgbClr val="7BABD5"/>
            </a:solidFill>
          </a:ln>
        </p:spPr>
        <p:txBody>
          <a:bodyPr vert="horz" wrap="square" lIns="0" tIns="179070" rIns="0" bIns="0" rtlCol="0">
            <a:spAutoFit/>
          </a:bodyPr>
          <a:lstStyle/>
          <a:p>
            <a:pPr marL="742315">
              <a:lnSpc>
                <a:spcPct val="100000"/>
              </a:lnSpc>
              <a:spcBef>
                <a:spcPts val="1410"/>
              </a:spcBef>
            </a:pPr>
            <a:r>
              <a:rPr sz="1800" b="1" dirty="0">
                <a:solidFill>
                  <a:srgbClr val="FFFFFF"/>
                </a:solidFill>
                <a:latin typeface="微软雅黑"/>
                <a:cs typeface="微软雅黑"/>
              </a:rPr>
              <a:t>用户行为</a:t>
            </a:r>
            <a:endParaRPr sz="1800">
              <a:latin typeface="微软雅黑"/>
              <a:cs typeface="微软雅黑"/>
            </a:endParaRPr>
          </a:p>
          <a:p>
            <a:pPr marL="310515" marR="153035" indent="-172720" algn="just">
              <a:lnSpc>
                <a:spcPct val="200100"/>
              </a:lnSpc>
              <a:spcBef>
                <a:spcPts val="455"/>
              </a:spcBef>
              <a:buFont typeface="Arial"/>
              <a:buChar char="•"/>
              <a:tabLst>
                <a:tab pos="311150" algn="l"/>
              </a:tabLst>
            </a:pPr>
            <a:r>
              <a:rPr sz="1000" b="1" spc="-10" dirty="0">
                <a:latin typeface="微软雅黑"/>
                <a:cs typeface="微软雅黑"/>
              </a:rPr>
              <a:t>用户消费能力下降：</a:t>
            </a:r>
            <a:r>
              <a:rPr sz="1000" spc="-5" dirty="0">
                <a:latin typeface="微软雅黑"/>
                <a:cs typeface="微软雅黑"/>
              </a:rPr>
              <a:t>虽</a:t>
            </a:r>
            <a:r>
              <a:rPr sz="1000" spc="-10" dirty="0">
                <a:latin typeface="微软雅黑"/>
                <a:cs typeface="微软雅黑"/>
              </a:rPr>
              <a:t>然</a:t>
            </a:r>
            <a:r>
              <a:rPr sz="1000" spc="-5" dirty="0">
                <a:latin typeface="微软雅黑"/>
                <a:cs typeface="微软雅黑"/>
              </a:rPr>
              <a:t>政</a:t>
            </a:r>
            <a:r>
              <a:rPr sz="1000" spc="-10" dirty="0">
                <a:latin typeface="微软雅黑"/>
                <a:cs typeface="微软雅黑"/>
              </a:rPr>
              <a:t>府</a:t>
            </a:r>
            <a:r>
              <a:rPr sz="1000" spc="-5" dirty="0">
                <a:latin typeface="微软雅黑"/>
                <a:cs typeface="微软雅黑"/>
              </a:rPr>
              <a:t>陆</a:t>
            </a:r>
            <a:r>
              <a:rPr sz="1000" spc="-10" dirty="0">
                <a:latin typeface="微软雅黑"/>
                <a:cs typeface="微软雅黑"/>
              </a:rPr>
              <a:t>续</a:t>
            </a:r>
            <a:r>
              <a:rPr sz="1000" dirty="0">
                <a:latin typeface="微软雅黑"/>
                <a:cs typeface="微软雅黑"/>
              </a:rPr>
              <a:t>出</a:t>
            </a:r>
            <a:r>
              <a:rPr sz="1000" spc="-5" dirty="0">
                <a:latin typeface="微软雅黑"/>
                <a:cs typeface="微软雅黑"/>
              </a:rPr>
              <a:t>台 保就业及救市政策，刺激用户消费</a:t>
            </a:r>
            <a:r>
              <a:rPr sz="1000" spc="5" dirty="0">
                <a:latin typeface="微软雅黑"/>
                <a:cs typeface="微软雅黑"/>
              </a:rPr>
              <a:t>，</a:t>
            </a:r>
            <a:r>
              <a:rPr sz="1000" spc="-5" dirty="0">
                <a:latin typeface="微软雅黑"/>
                <a:cs typeface="微软雅黑"/>
              </a:rPr>
              <a:t>但 受疫情影响，消费者收入减少，降</a:t>
            </a:r>
            <a:r>
              <a:rPr sz="1000" spc="5" dirty="0">
                <a:latin typeface="微软雅黑"/>
                <a:cs typeface="微软雅黑"/>
              </a:rPr>
              <a:t>维</a:t>
            </a:r>
            <a:r>
              <a:rPr sz="1000" spc="-5" dirty="0">
                <a:latin typeface="微软雅黑"/>
                <a:cs typeface="微软雅黑"/>
              </a:rPr>
              <a:t>消 费趋势明显</a:t>
            </a:r>
            <a:endParaRPr sz="1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000">
              <a:latin typeface="Times New Roman"/>
              <a:cs typeface="Times New Roman"/>
            </a:endParaRPr>
          </a:p>
          <a:p>
            <a:pPr marL="310515" indent="-172720">
              <a:lnSpc>
                <a:spcPct val="100000"/>
              </a:lnSpc>
              <a:buFont typeface="Arial"/>
              <a:buChar char="•"/>
              <a:tabLst>
                <a:tab pos="310515" algn="l"/>
                <a:tab pos="311150" algn="l"/>
              </a:tabLst>
            </a:pPr>
            <a:r>
              <a:rPr sz="1000" b="1" spc="-5" dirty="0">
                <a:latin typeface="微软雅黑"/>
                <a:cs typeface="微软雅黑"/>
              </a:rPr>
              <a:t>外出行为逐渐活跃：</a:t>
            </a:r>
            <a:r>
              <a:rPr sz="1000" spc="-5" dirty="0">
                <a:latin typeface="微软雅黑"/>
                <a:cs typeface="微软雅黑"/>
              </a:rPr>
              <a:t>气候升温及疫</a:t>
            </a:r>
            <a:r>
              <a:rPr sz="1000" spc="5" dirty="0">
                <a:latin typeface="微软雅黑"/>
                <a:cs typeface="微软雅黑"/>
              </a:rPr>
              <a:t>情</a:t>
            </a:r>
            <a:r>
              <a:rPr sz="1000" spc="-5" dirty="0">
                <a:latin typeface="微软雅黑"/>
                <a:cs typeface="微软雅黑"/>
              </a:rPr>
              <a:t>解</a:t>
            </a:r>
            <a:endParaRPr sz="1000">
              <a:latin typeface="微软雅黑"/>
              <a:cs typeface="微软雅黑"/>
            </a:endParaRPr>
          </a:p>
          <a:p>
            <a:pPr marL="310515" marR="153670">
              <a:lnSpc>
                <a:spcPct val="200000"/>
              </a:lnSpc>
              <a:spcBef>
                <a:spcPts val="5"/>
              </a:spcBef>
            </a:pPr>
            <a:r>
              <a:rPr sz="1000" spc="-5" dirty="0">
                <a:latin typeface="微软雅黑"/>
                <a:cs typeface="微软雅黑"/>
              </a:rPr>
              <a:t>封综合作用下，消费者夜间消暑娱</a:t>
            </a:r>
            <a:r>
              <a:rPr sz="1000" spc="5" dirty="0">
                <a:latin typeface="微软雅黑"/>
                <a:cs typeface="微软雅黑"/>
              </a:rPr>
              <a:t>乐</a:t>
            </a:r>
            <a:r>
              <a:rPr sz="1000" spc="-5" dirty="0">
                <a:latin typeface="微软雅黑"/>
                <a:cs typeface="微软雅黑"/>
              </a:rPr>
              <a:t>及 外出的意愿和频率增高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06311" y="1937004"/>
            <a:ext cx="2147570" cy="393700"/>
          </a:xfrm>
          <a:custGeom>
            <a:avLst/>
            <a:gdLst/>
            <a:ahLst/>
            <a:cxnLst/>
            <a:rect l="l" t="t" r="r" b="b"/>
            <a:pathLst>
              <a:path w="2147570" h="393700">
                <a:moveTo>
                  <a:pt x="1930018" y="0"/>
                </a:moveTo>
                <a:lnTo>
                  <a:pt x="0" y="0"/>
                </a:lnTo>
                <a:lnTo>
                  <a:pt x="0" y="393192"/>
                </a:lnTo>
                <a:lnTo>
                  <a:pt x="2147316" y="393192"/>
                </a:lnTo>
                <a:lnTo>
                  <a:pt x="1930018" y="0"/>
                </a:lnTo>
                <a:close/>
              </a:path>
            </a:pathLst>
          </a:custGeom>
          <a:solidFill>
            <a:srgbClr val="035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341868" y="1934591"/>
            <a:ext cx="384555" cy="3989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72200" y="1804416"/>
            <a:ext cx="2623185" cy="3919854"/>
          </a:xfrm>
          <a:prstGeom prst="rect">
            <a:avLst/>
          </a:prstGeom>
          <a:ln w="9525">
            <a:solidFill>
              <a:srgbClr val="90C7F4"/>
            </a:solidFill>
          </a:ln>
        </p:spPr>
        <p:txBody>
          <a:bodyPr vert="horz" wrap="square" lIns="0" tIns="173355" rIns="0" bIns="0" rtlCol="0">
            <a:spAutoFit/>
          </a:bodyPr>
          <a:lstStyle/>
          <a:p>
            <a:pPr marL="743585">
              <a:lnSpc>
                <a:spcPct val="100000"/>
              </a:lnSpc>
              <a:spcBef>
                <a:spcPts val="1365"/>
              </a:spcBef>
            </a:pPr>
            <a:r>
              <a:rPr sz="1800" b="1" spc="-5" dirty="0">
                <a:solidFill>
                  <a:srgbClr val="FFFFFF"/>
                </a:solidFill>
                <a:latin typeface="微软雅黑"/>
                <a:cs typeface="微软雅黑"/>
              </a:rPr>
              <a:t>竞品动态</a:t>
            </a:r>
            <a:endParaRPr sz="1800">
              <a:latin typeface="微软雅黑"/>
              <a:cs typeface="微软雅黑"/>
            </a:endParaRPr>
          </a:p>
          <a:p>
            <a:pPr marL="413384" marR="177165" indent="-287020" algn="just">
              <a:lnSpc>
                <a:spcPct val="200000"/>
              </a:lnSpc>
              <a:spcBef>
                <a:spcPts val="330"/>
              </a:spcBef>
              <a:buFont typeface="Arial"/>
              <a:buChar char="•"/>
              <a:tabLst>
                <a:tab pos="414020" algn="l"/>
              </a:tabLst>
            </a:pPr>
            <a:r>
              <a:rPr sz="1000" b="1" spc="-5" dirty="0">
                <a:latin typeface="微软雅黑"/>
                <a:cs typeface="微软雅黑"/>
              </a:rPr>
              <a:t>持续深化线上：</a:t>
            </a:r>
            <a:r>
              <a:rPr sz="1000" spc="-5" dirty="0">
                <a:latin typeface="微软雅黑"/>
                <a:cs typeface="微软雅黑"/>
              </a:rPr>
              <a:t>各品牌直播等活动持 续深化，线上营销逐渐常态化、规模 化</a:t>
            </a:r>
            <a:endParaRPr sz="1000">
              <a:latin typeface="微软雅黑"/>
              <a:cs typeface="微软雅黑"/>
            </a:endParaRPr>
          </a:p>
          <a:p>
            <a:pPr marL="413384" marR="177165" indent="-287020" algn="just">
              <a:lnSpc>
                <a:spcPct val="200000"/>
              </a:lnSpc>
              <a:spcBef>
                <a:spcPts val="5"/>
              </a:spcBef>
              <a:buFont typeface="Arial"/>
              <a:buChar char="•"/>
              <a:tabLst>
                <a:tab pos="414020" algn="l"/>
              </a:tabLst>
            </a:pPr>
            <a:r>
              <a:rPr sz="1000" b="1" spc="-5" dirty="0">
                <a:latin typeface="微软雅黑"/>
                <a:cs typeface="微软雅黑"/>
              </a:rPr>
              <a:t>竞品迭代</a:t>
            </a:r>
            <a:r>
              <a:rPr sz="1000" spc="-5" dirty="0">
                <a:latin typeface="微软雅黑"/>
                <a:cs typeface="微软雅黑"/>
              </a:rPr>
              <a:t>：部分竞品车型迭代上市， 产品力提升，且短期推广爆发，竞争 压力增大</a:t>
            </a:r>
            <a:endParaRPr sz="1000">
              <a:latin typeface="微软雅黑"/>
              <a:cs typeface="微软雅黑"/>
            </a:endParaRPr>
          </a:p>
          <a:p>
            <a:pPr marL="413384" marR="43815" indent="-287020" algn="just">
              <a:lnSpc>
                <a:spcPts val="2400"/>
              </a:lnSpc>
              <a:spcBef>
                <a:spcPts val="280"/>
              </a:spcBef>
              <a:buFont typeface="Arial"/>
              <a:buChar char="•"/>
              <a:tabLst>
                <a:tab pos="414020" algn="l"/>
              </a:tabLst>
            </a:pPr>
            <a:r>
              <a:rPr sz="1000" b="1" spc="-5" dirty="0">
                <a:latin typeface="微软雅黑"/>
                <a:cs typeface="微软雅黑"/>
              </a:rPr>
              <a:t>促销观</a:t>
            </a:r>
            <a:r>
              <a:rPr sz="1000" b="1" spc="5" dirty="0">
                <a:latin typeface="微软雅黑"/>
                <a:cs typeface="微软雅黑"/>
              </a:rPr>
              <a:t>望</a:t>
            </a:r>
            <a:r>
              <a:rPr sz="1000" b="1" spc="-5" dirty="0">
                <a:latin typeface="微软雅黑"/>
                <a:cs typeface="微软雅黑"/>
              </a:rPr>
              <a:t>：</a:t>
            </a:r>
            <a:r>
              <a:rPr sz="1000" spc="-5" dirty="0">
                <a:latin typeface="微软雅黑"/>
                <a:cs typeface="微软雅黑"/>
              </a:rPr>
              <a:t>各</a:t>
            </a:r>
            <a:r>
              <a:rPr sz="1000" spc="5" dirty="0">
                <a:latin typeface="微软雅黑"/>
                <a:cs typeface="微软雅黑"/>
              </a:rPr>
              <a:t>车</a:t>
            </a:r>
            <a:r>
              <a:rPr sz="1000" spc="-5" dirty="0">
                <a:latin typeface="微软雅黑"/>
                <a:cs typeface="微软雅黑"/>
              </a:rPr>
              <a:t>企促</a:t>
            </a:r>
            <a:r>
              <a:rPr sz="1000" spc="5" dirty="0">
                <a:latin typeface="微软雅黑"/>
                <a:cs typeface="微软雅黑"/>
              </a:rPr>
              <a:t>销</a:t>
            </a:r>
            <a:r>
              <a:rPr sz="1000" spc="-5" dirty="0">
                <a:latin typeface="微软雅黑"/>
                <a:cs typeface="微软雅黑"/>
              </a:rPr>
              <a:t>政</a:t>
            </a:r>
            <a:r>
              <a:rPr sz="1000" spc="5" dirty="0">
                <a:latin typeface="微软雅黑"/>
                <a:cs typeface="微软雅黑"/>
              </a:rPr>
              <a:t>策</a:t>
            </a:r>
            <a:r>
              <a:rPr sz="1000" spc="-5" dirty="0">
                <a:latin typeface="微软雅黑"/>
                <a:cs typeface="微软雅黑"/>
              </a:rPr>
              <a:t>保持平</a:t>
            </a:r>
            <a:r>
              <a:rPr sz="1000" spc="5" dirty="0">
                <a:latin typeface="微软雅黑"/>
                <a:cs typeface="微软雅黑"/>
              </a:rPr>
              <a:t>稳</a:t>
            </a:r>
            <a:r>
              <a:rPr sz="1000" spc="-5" dirty="0">
                <a:latin typeface="微软雅黑"/>
                <a:cs typeface="微软雅黑"/>
              </a:rPr>
              <a:t>， 部分车型促销政策出现收紧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130283" y="1937004"/>
            <a:ext cx="2148840" cy="393700"/>
          </a:xfrm>
          <a:custGeom>
            <a:avLst/>
            <a:gdLst/>
            <a:ahLst/>
            <a:cxnLst/>
            <a:rect l="l" t="t" r="r" b="b"/>
            <a:pathLst>
              <a:path w="2148840" h="393700">
                <a:moveTo>
                  <a:pt x="1931416" y="0"/>
                </a:moveTo>
                <a:lnTo>
                  <a:pt x="0" y="0"/>
                </a:lnTo>
                <a:lnTo>
                  <a:pt x="0" y="393192"/>
                </a:lnTo>
                <a:lnTo>
                  <a:pt x="2148840" y="393192"/>
                </a:lnTo>
                <a:lnTo>
                  <a:pt x="1931416" y="0"/>
                </a:lnTo>
                <a:close/>
              </a:path>
            </a:pathLst>
          </a:custGeom>
          <a:solidFill>
            <a:srgbClr val="035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166347" y="1934591"/>
            <a:ext cx="384555" cy="3989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515596" y="2462606"/>
            <a:ext cx="1524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微软雅黑"/>
                <a:cs typeface="微软雅黑"/>
              </a:rPr>
              <a:t>、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09888" y="1805939"/>
            <a:ext cx="2624455" cy="3919854"/>
          </a:xfrm>
          <a:prstGeom prst="rect">
            <a:avLst/>
          </a:prstGeom>
          <a:ln w="9525">
            <a:solidFill>
              <a:srgbClr val="90C7F4"/>
            </a:solidFill>
          </a:ln>
        </p:spPr>
        <p:txBody>
          <a:bodyPr vert="horz" wrap="square" lIns="0" tIns="171450" rIns="0" bIns="0" rtlCol="0">
            <a:spAutoFit/>
          </a:bodyPr>
          <a:lstStyle/>
          <a:p>
            <a:pPr marL="730250">
              <a:lnSpc>
                <a:spcPct val="100000"/>
              </a:lnSpc>
              <a:spcBef>
                <a:spcPts val="1350"/>
              </a:spcBef>
            </a:pPr>
            <a:r>
              <a:rPr sz="1800" b="1" spc="-5" dirty="0">
                <a:solidFill>
                  <a:srgbClr val="FFFFFF"/>
                </a:solidFill>
                <a:latin typeface="微软雅黑"/>
                <a:cs typeface="微软雅黑"/>
              </a:rPr>
              <a:t>本品态势</a:t>
            </a:r>
            <a:endParaRPr sz="1800">
              <a:latin typeface="微软雅黑"/>
              <a:cs typeface="微软雅黑"/>
            </a:endParaRPr>
          </a:p>
          <a:p>
            <a:pPr marL="233679" indent="-172720">
              <a:lnSpc>
                <a:spcPct val="100000"/>
              </a:lnSpc>
              <a:spcBef>
                <a:spcPts val="1760"/>
              </a:spcBef>
              <a:buFont typeface="Arial"/>
              <a:buChar char="•"/>
              <a:tabLst>
                <a:tab pos="233679" algn="l"/>
                <a:tab pos="234315" algn="l"/>
              </a:tabLst>
            </a:pPr>
            <a:r>
              <a:rPr sz="1000" b="1" spc="-5" dirty="0">
                <a:latin typeface="微软雅黑"/>
                <a:cs typeface="微软雅黑"/>
              </a:rPr>
              <a:t>线</a:t>
            </a:r>
            <a:r>
              <a:rPr sz="1000" b="1" spc="-10" dirty="0">
                <a:latin typeface="微软雅黑"/>
                <a:cs typeface="微软雅黑"/>
              </a:rPr>
              <a:t>上</a:t>
            </a:r>
            <a:r>
              <a:rPr sz="1000" b="1" spc="-5" dirty="0">
                <a:latin typeface="微软雅黑"/>
                <a:cs typeface="微软雅黑"/>
              </a:rPr>
              <a:t>营</a:t>
            </a:r>
            <a:r>
              <a:rPr sz="1000" b="1" dirty="0">
                <a:latin typeface="微软雅黑"/>
                <a:cs typeface="微软雅黑"/>
              </a:rPr>
              <a:t>销</a:t>
            </a:r>
            <a:r>
              <a:rPr sz="1000" b="1" spc="-5" dirty="0">
                <a:latin typeface="微软雅黑"/>
                <a:cs typeface="微软雅黑"/>
              </a:rPr>
              <a:t>常</a:t>
            </a:r>
            <a:r>
              <a:rPr sz="1000" b="1" spc="-10" dirty="0">
                <a:latin typeface="微软雅黑"/>
                <a:cs typeface="微软雅黑"/>
              </a:rPr>
              <a:t>态</a:t>
            </a:r>
            <a:r>
              <a:rPr sz="1000" b="1" dirty="0">
                <a:latin typeface="微软雅黑"/>
                <a:cs typeface="微软雅黑"/>
              </a:rPr>
              <a:t>化</a:t>
            </a:r>
            <a:r>
              <a:rPr sz="1000" b="1" spc="-5" dirty="0">
                <a:latin typeface="微软雅黑"/>
                <a:cs typeface="微软雅黑"/>
              </a:rPr>
              <a:t>：</a:t>
            </a:r>
            <a:r>
              <a:rPr sz="1000" spc="-5" dirty="0">
                <a:latin typeface="微软雅黑"/>
                <a:cs typeface="微软雅黑"/>
              </a:rPr>
              <a:t>大</a:t>
            </a:r>
            <a:r>
              <a:rPr sz="1000" dirty="0">
                <a:latin typeface="微软雅黑"/>
                <a:cs typeface="微软雅黑"/>
              </a:rPr>
              <a:t>平</a:t>
            </a:r>
            <a:r>
              <a:rPr sz="1000" spc="-5" dirty="0">
                <a:latin typeface="微软雅黑"/>
                <a:cs typeface="微软雅黑"/>
              </a:rPr>
              <a:t>台</a:t>
            </a:r>
            <a:r>
              <a:rPr sz="1000" dirty="0">
                <a:latin typeface="微软雅黑"/>
                <a:cs typeface="微软雅黑"/>
              </a:rPr>
              <a:t>引</a:t>
            </a:r>
            <a:r>
              <a:rPr sz="1000" spc="-5" dirty="0">
                <a:latin typeface="微软雅黑"/>
                <a:cs typeface="微软雅黑"/>
              </a:rPr>
              <a:t>流</a:t>
            </a:r>
            <a:r>
              <a:rPr sz="1000" spc="-10" dirty="0">
                <a:latin typeface="微软雅黑"/>
                <a:cs typeface="微软雅黑"/>
              </a:rPr>
              <a:t>、</a:t>
            </a:r>
            <a:r>
              <a:rPr sz="1000" spc="-5" dirty="0">
                <a:latin typeface="微软雅黑"/>
                <a:cs typeface="微软雅黑"/>
              </a:rPr>
              <a:t>大</a:t>
            </a:r>
            <a:r>
              <a:rPr sz="1000" dirty="0">
                <a:latin typeface="微软雅黑"/>
                <a:cs typeface="微软雅黑"/>
              </a:rPr>
              <a:t>咖</a:t>
            </a:r>
            <a:r>
              <a:rPr sz="1000" spc="-5" dirty="0">
                <a:latin typeface="微软雅黑"/>
                <a:cs typeface="微软雅黑"/>
              </a:rPr>
              <a:t>带货</a:t>
            </a:r>
            <a:endParaRPr sz="1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000">
              <a:latin typeface="Times New Roman"/>
              <a:cs typeface="Times New Roman"/>
            </a:endParaRPr>
          </a:p>
          <a:p>
            <a:pPr marL="233679">
              <a:lnSpc>
                <a:spcPct val="100000"/>
              </a:lnSpc>
            </a:pPr>
            <a:r>
              <a:rPr sz="1000" spc="-5" dirty="0">
                <a:latin typeface="微软雅黑"/>
                <a:cs typeface="微软雅黑"/>
              </a:rPr>
              <a:t>直播说车等线上营销动作进入常态化</a:t>
            </a:r>
            <a:endParaRPr sz="1000">
              <a:latin typeface="微软雅黑"/>
              <a:cs typeface="微软雅黑"/>
            </a:endParaRPr>
          </a:p>
          <a:p>
            <a:pPr marL="233679" marR="116205" indent="-172720">
              <a:lnSpc>
                <a:spcPct val="200000"/>
              </a:lnSpc>
              <a:buFont typeface="Arial"/>
              <a:buChar char="•"/>
              <a:tabLst>
                <a:tab pos="233679" algn="l"/>
                <a:tab pos="234315" algn="l"/>
              </a:tabLst>
            </a:pPr>
            <a:r>
              <a:rPr sz="1000" b="1" spc="-15" dirty="0">
                <a:latin typeface="微软雅黑"/>
                <a:cs typeface="微软雅黑"/>
              </a:rPr>
              <a:t>UN</a:t>
            </a:r>
            <a:r>
              <a:rPr sz="1000" b="1" dirty="0">
                <a:latin typeface="微软雅黑"/>
                <a:cs typeface="微软雅黑"/>
              </a:rPr>
              <a:t>I</a:t>
            </a:r>
            <a:r>
              <a:rPr sz="1000" b="1" spc="-10" dirty="0">
                <a:latin typeface="微软雅黑"/>
                <a:cs typeface="微软雅黑"/>
              </a:rPr>
              <a:t>-</a:t>
            </a:r>
            <a:r>
              <a:rPr sz="1000" b="1" spc="-5" dirty="0">
                <a:latin typeface="微软雅黑"/>
                <a:cs typeface="微软雅黑"/>
              </a:rPr>
              <a:t>T大热：</a:t>
            </a:r>
            <a:r>
              <a:rPr sz="1000" spc="-5" dirty="0">
                <a:latin typeface="微软雅黑"/>
                <a:cs typeface="微软雅黑"/>
              </a:rPr>
              <a:t>明星产品</a:t>
            </a:r>
            <a:r>
              <a:rPr sz="1000" spc="5" dirty="0">
                <a:latin typeface="微软雅黑"/>
                <a:cs typeface="微软雅黑"/>
              </a:rPr>
              <a:t>U</a:t>
            </a:r>
            <a:r>
              <a:rPr sz="1000" dirty="0">
                <a:latin typeface="微软雅黑"/>
                <a:cs typeface="微软雅黑"/>
              </a:rPr>
              <a:t>N</a:t>
            </a:r>
            <a:r>
              <a:rPr sz="1000" spc="-10" dirty="0">
                <a:latin typeface="微软雅黑"/>
                <a:cs typeface="微软雅黑"/>
              </a:rPr>
              <a:t>I</a:t>
            </a:r>
            <a:r>
              <a:rPr sz="1000" spc="-5" dirty="0">
                <a:latin typeface="微软雅黑"/>
                <a:cs typeface="微软雅黑"/>
              </a:rPr>
              <a:t>-</a:t>
            </a:r>
            <a:r>
              <a:rPr sz="1000" dirty="0">
                <a:latin typeface="微软雅黑"/>
                <a:cs typeface="微软雅黑"/>
              </a:rPr>
              <a:t>T</a:t>
            </a:r>
            <a:r>
              <a:rPr sz="1000" spc="5" dirty="0">
                <a:latin typeface="微软雅黑"/>
                <a:cs typeface="微软雅黑"/>
              </a:rPr>
              <a:t>预</a:t>
            </a:r>
            <a:r>
              <a:rPr sz="1000" spc="-5" dirty="0">
                <a:latin typeface="微软雅黑"/>
                <a:cs typeface="微软雅黑"/>
              </a:rPr>
              <a:t>售大</a:t>
            </a:r>
            <a:r>
              <a:rPr sz="1000" spc="5" dirty="0">
                <a:latin typeface="微软雅黑"/>
                <a:cs typeface="微软雅黑"/>
              </a:rPr>
              <a:t>热</a:t>
            </a:r>
            <a:r>
              <a:rPr sz="1000" spc="-5" dirty="0">
                <a:latin typeface="微软雅黑"/>
                <a:cs typeface="微软雅黑"/>
              </a:rPr>
              <a:t>、 助推客流到店</a:t>
            </a:r>
            <a:endParaRPr sz="10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000">
              <a:latin typeface="Times New Roman"/>
              <a:cs typeface="Times New Roman"/>
            </a:endParaRPr>
          </a:p>
          <a:p>
            <a:pPr marL="233679" indent="-172720">
              <a:lnSpc>
                <a:spcPct val="100000"/>
              </a:lnSpc>
              <a:buFont typeface="Arial"/>
              <a:buChar char="•"/>
              <a:tabLst>
                <a:tab pos="233679" algn="l"/>
                <a:tab pos="234315" algn="l"/>
              </a:tabLst>
            </a:pPr>
            <a:r>
              <a:rPr sz="1000" b="1" spc="-5" dirty="0">
                <a:latin typeface="微软雅黑"/>
                <a:cs typeface="微软雅黑"/>
              </a:rPr>
              <a:t>产品实力增强</a:t>
            </a:r>
            <a:r>
              <a:rPr sz="1000" spc="-5" dirty="0">
                <a:latin typeface="微软雅黑"/>
                <a:cs typeface="微软雅黑"/>
              </a:rPr>
              <a:t>：CS55</a:t>
            </a:r>
            <a:r>
              <a:rPr sz="1000" spc="15" dirty="0">
                <a:latin typeface="微软雅黑"/>
                <a:cs typeface="微软雅黑"/>
              </a:rPr>
              <a:t> </a:t>
            </a:r>
            <a:r>
              <a:rPr sz="1000" spc="-5" dirty="0">
                <a:latin typeface="微软雅黑"/>
                <a:cs typeface="微软雅黑"/>
              </a:rPr>
              <a:t>PLUS及锐程</a:t>
            </a:r>
            <a:r>
              <a:rPr sz="1000" dirty="0">
                <a:latin typeface="微软雅黑"/>
                <a:cs typeface="微软雅黑"/>
              </a:rPr>
              <a:t>CC</a:t>
            </a:r>
            <a:r>
              <a:rPr sz="1000" spc="-5" dirty="0">
                <a:latin typeface="微软雅黑"/>
                <a:cs typeface="微软雅黑"/>
              </a:rPr>
              <a:t>蓝</a:t>
            </a:r>
            <a:endParaRPr sz="1000">
              <a:latin typeface="微软雅黑"/>
              <a:cs typeface="微软雅黑"/>
            </a:endParaRPr>
          </a:p>
          <a:p>
            <a:pPr marL="233679" marR="104139">
              <a:lnSpc>
                <a:spcPct val="200000"/>
              </a:lnSpc>
              <a:spcBef>
                <a:spcPts val="5"/>
              </a:spcBef>
            </a:pPr>
            <a:r>
              <a:rPr sz="1000" spc="-5" dirty="0">
                <a:latin typeface="微软雅黑"/>
                <a:cs typeface="微软雅黑"/>
              </a:rPr>
              <a:t>鲸版即将上市，重点车型完成配置</a:t>
            </a:r>
            <a:r>
              <a:rPr sz="1000" spc="5" dirty="0">
                <a:latin typeface="微软雅黑"/>
                <a:cs typeface="微软雅黑"/>
              </a:rPr>
              <a:t>升</a:t>
            </a:r>
            <a:r>
              <a:rPr sz="1000" spc="-5" dirty="0">
                <a:latin typeface="微软雅黑"/>
                <a:cs typeface="微软雅黑"/>
              </a:rPr>
              <a:t>级蓝 鲸动力，产品竞争力进一步增强</a:t>
            </a:r>
            <a:endParaRPr sz="1000">
              <a:latin typeface="微软雅黑"/>
              <a:cs typeface="微软雅黑"/>
            </a:endParaRPr>
          </a:p>
          <a:p>
            <a:pPr marL="233679" marR="160020" indent="-172720">
              <a:lnSpc>
                <a:spcPct val="200000"/>
              </a:lnSpc>
              <a:buFont typeface="Arial"/>
              <a:buChar char="•"/>
              <a:tabLst>
                <a:tab pos="233679" algn="l"/>
                <a:tab pos="234315" algn="l"/>
              </a:tabLst>
            </a:pPr>
            <a:r>
              <a:rPr sz="1000" b="1" spc="-5" dirty="0">
                <a:latin typeface="微软雅黑"/>
                <a:cs typeface="微软雅黑"/>
              </a:rPr>
              <a:t>现款清库：</a:t>
            </a:r>
            <a:r>
              <a:rPr sz="1000" spc="-5" dirty="0">
                <a:latin typeface="微软雅黑"/>
                <a:cs typeface="微软雅黑"/>
              </a:rPr>
              <a:t>CS55</a:t>
            </a:r>
            <a:r>
              <a:rPr sz="1000" spc="-45" dirty="0">
                <a:latin typeface="微软雅黑"/>
                <a:cs typeface="微软雅黑"/>
              </a:rPr>
              <a:t> </a:t>
            </a:r>
            <a:r>
              <a:rPr sz="1000" dirty="0">
                <a:latin typeface="微软雅黑"/>
                <a:cs typeface="微软雅黑"/>
              </a:rPr>
              <a:t>PLUS</a:t>
            </a:r>
            <a:r>
              <a:rPr sz="1000" spc="-5" dirty="0">
                <a:latin typeface="微软雅黑"/>
                <a:cs typeface="微软雅黑"/>
              </a:rPr>
              <a:t>及锐程</a:t>
            </a:r>
            <a:r>
              <a:rPr sz="1000" dirty="0">
                <a:latin typeface="微软雅黑"/>
                <a:cs typeface="微软雅黑"/>
              </a:rPr>
              <a:t>CC</a:t>
            </a:r>
            <a:r>
              <a:rPr sz="1000" spc="-5" dirty="0">
                <a:latin typeface="微软雅黑"/>
                <a:cs typeface="微软雅黑"/>
              </a:rPr>
              <a:t>现款车 型加快清库，为新车上市上量奠定</a:t>
            </a:r>
            <a:r>
              <a:rPr sz="1000" spc="5" dirty="0">
                <a:latin typeface="微软雅黑"/>
                <a:cs typeface="微软雅黑"/>
              </a:rPr>
              <a:t>基</a:t>
            </a:r>
            <a:r>
              <a:rPr sz="1000" spc="-5" dirty="0">
                <a:latin typeface="微软雅黑"/>
                <a:cs typeface="微软雅黑"/>
              </a:rPr>
              <a:t>础</a:t>
            </a:r>
            <a:endParaRPr sz="10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00"/>
            <a:ext cx="11510771" cy="719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3419" y="64007"/>
            <a:ext cx="1586484" cy="682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952500"/>
            <a:ext cx="586740" cy="431800"/>
          </a:xfrm>
          <a:custGeom>
            <a:avLst/>
            <a:gdLst/>
            <a:ahLst/>
            <a:cxnLst/>
            <a:rect l="l" t="t" r="r" b="b"/>
            <a:pathLst>
              <a:path w="586740" h="431800">
                <a:moveTo>
                  <a:pt x="0" y="431291"/>
                </a:moveTo>
                <a:lnTo>
                  <a:pt x="586740" y="431291"/>
                </a:lnTo>
                <a:lnTo>
                  <a:pt x="586740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126D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57250" y="902588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微软雅黑"/>
                <a:cs typeface="微软雅黑"/>
              </a:rPr>
              <a:t>问题剖析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3063" y="1737360"/>
            <a:ext cx="4848225" cy="364490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sz="1800" b="1" dirty="0">
                <a:solidFill>
                  <a:srgbClr val="FFFFFF"/>
                </a:solidFill>
                <a:latin typeface="微软雅黑"/>
                <a:cs typeface="微软雅黑"/>
              </a:rPr>
              <a:t>外部因素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2200" y="2298171"/>
            <a:ext cx="3340100" cy="125984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175"/>
              </a:spcBef>
              <a:buFont typeface="Arial"/>
              <a:buAutoNum type="arabicPeriod"/>
              <a:tabLst>
                <a:tab pos="354965" algn="l"/>
                <a:tab pos="355600" algn="l"/>
              </a:tabLst>
            </a:pPr>
            <a:r>
              <a:rPr sz="1800" dirty="0">
                <a:latin typeface="微软雅黑"/>
                <a:cs typeface="微软雅黑"/>
              </a:rPr>
              <a:t>受疫情影响，市场信心不足</a:t>
            </a:r>
            <a:endParaRPr sz="1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"/>
              <a:buAutoNum type="arabicPeriod"/>
              <a:tabLst>
                <a:tab pos="354965" algn="l"/>
                <a:tab pos="355600" algn="l"/>
              </a:tabLst>
            </a:pPr>
            <a:r>
              <a:rPr sz="1800" spc="-5" dirty="0">
                <a:latin typeface="微软雅黑"/>
                <a:cs typeface="微软雅黑"/>
              </a:rPr>
              <a:t>传统淡季，集客难度加大</a:t>
            </a:r>
            <a:endParaRPr sz="1800">
              <a:latin typeface="微软雅黑"/>
              <a:cs typeface="微软雅黑"/>
            </a:endParaRPr>
          </a:p>
          <a:p>
            <a:pPr marL="355600" indent="-342900">
              <a:lnSpc>
                <a:spcPct val="100000"/>
              </a:lnSpc>
              <a:spcBef>
                <a:spcPts val="1080"/>
              </a:spcBef>
              <a:buFont typeface="Arial"/>
              <a:buAutoNum type="arabicPeriod"/>
              <a:tabLst>
                <a:tab pos="354965" algn="l"/>
                <a:tab pos="355600" algn="l"/>
              </a:tabLst>
            </a:pPr>
            <a:r>
              <a:rPr sz="1800" dirty="0">
                <a:latin typeface="微软雅黑"/>
                <a:cs typeface="微软雅黑"/>
              </a:rPr>
              <a:t>竞争加剧，头部品牌效应显现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22491" y="1737360"/>
            <a:ext cx="4776470" cy="364490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3683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90"/>
              </a:spcBef>
            </a:pPr>
            <a:r>
              <a:rPr sz="1800" b="1" dirty="0">
                <a:solidFill>
                  <a:srgbClr val="FFFFFF"/>
                </a:solidFill>
                <a:latin typeface="微软雅黑"/>
                <a:cs typeface="微软雅黑"/>
              </a:rPr>
              <a:t>内部因素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61886" y="2086483"/>
            <a:ext cx="459740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0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受疫情影响，车展平台、团购平台等传统营 销模式受到挑战，客流增长缺少新的突破点， 在此情形下，需要创新发掘新的营销模式，</a:t>
            </a:r>
            <a:endParaRPr sz="1800">
              <a:latin typeface="微软雅黑"/>
              <a:cs typeface="微软雅黑"/>
            </a:endParaRPr>
          </a:p>
          <a:p>
            <a:pPr marL="1193800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latin typeface="微软雅黑"/>
                <a:cs typeface="微软雅黑"/>
              </a:rPr>
              <a:t>寻找新的增长突破点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54935" y="4139184"/>
            <a:ext cx="7903209" cy="0"/>
          </a:xfrm>
          <a:custGeom>
            <a:avLst/>
            <a:gdLst/>
            <a:ahLst/>
            <a:cxnLst/>
            <a:rect l="l" t="t" r="r" b="b"/>
            <a:pathLst>
              <a:path w="7903209">
                <a:moveTo>
                  <a:pt x="0" y="0"/>
                </a:moveTo>
                <a:lnTo>
                  <a:pt x="7903083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63184" y="4215384"/>
            <a:ext cx="699770" cy="294640"/>
          </a:xfrm>
          <a:custGeom>
            <a:avLst/>
            <a:gdLst/>
            <a:ahLst/>
            <a:cxnLst/>
            <a:rect l="l" t="t" r="r" b="b"/>
            <a:pathLst>
              <a:path w="699770" h="294639">
                <a:moveTo>
                  <a:pt x="699515" y="0"/>
                </a:moveTo>
                <a:lnTo>
                  <a:pt x="0" y="0"/>
                </a:lnTo>
                <a:lnTo>
                  <a:pt x="349757" y="294132"/>
                </a:lnTo>
                <a:lnTo>
                  <a:pt x="699515" y="0"/>
                </a:lnTo>
                <a:close/>
              </a:path>
            </a:pathLst>
          </a:custGeom>
          <a:solidFill>
            <a:srgbClr val="126D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63184" y="4215384"/>
            <a:ext cx="699770" cy="294640"/>
          </a:xfrm>
          <a:custGeom>
            <a:avLst/>
            <a:gdLst/>
            <a:ahLst/>
            <a:cxnLst/>
            <a:rect l="l" t="t" r="r" b="b"/>
            <a:pathLst>
              <a:path w="699770" h="294639">
                <a:moveTo>
                  <a:pt x="699515" y="0"/>
                </a:moveTo>
                <a:lnTo>
                  <a:pt x="349757" y="294132"/>
                </a:lnTo>
                <a:lnTo>
                  <a:pt x="0" y="0"/>
                </a:lnTo>
                <a:lnTo>
                  <a:pt x="699515" y="0"/>
                </a:lnTo>
                <a:close/>
              </a:path>
            </a:pathLst>
          </a:custGeom>
          <a:ln w="12700">
            <a:solidFill>
              <a:srgbClr val="0A4F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732658" y="4407647"/>
            <a:ext cx="6577330" cy="1628139"/>
          </a:xfrm>
          <a:prstGeom prst="rect">
            <a:avLst/>
          </a:prstGeom>
        </p:spPr>
        <p:txBody>
          <a:bodyPr vert="horz" wrap="square" lIns="0" tIns="23812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875"/>
              </a:spcBef>
            </a:pPr>
            <a:r>
              <a:rPr sz="3200" b="1" dirty="0">
                <a:latin typeface="微软雅黑"/>
                <a:cs typeface="微软雅黑"/>
              </a:rPr>
              <a:t>如何寻找</a:t>
            </a:r>
            <a:endParaRPr sz="3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2200"/>
              </a:spcBef>
            </a:pPr>
            <a:r>
              <a:rPr sz="4000" b="1" spc="-5" dirty="0">
                <a:latin typeface="微软雅黑"/>
                <a:cs typeface="微软雅黑"/>
              </a:rPr>
              <a:t>新的集客模式</a:t>
            </a:r>
            <a:r>
              <a:rPr sz="4000" b="1" spc="-10" dirty="0">
                <a:latin typeface="微软雅黑"/>
                <a:cs typeface="微软雅黑"/>
              </a:rPr>
              <a:t>&amp;</a:t>
            </a:r>
            <a:r>
              <a:rPr sz="4000" b="1" spc="-5" dirty="0">
                <a:latin typeface="微软雅黑"/>
                <a:cs typeface="微软雅黑"/>
              </a:rPr>
              <a:t>购买驱动力？</a:t>
            </a:r>
            <a:endParaRPr sz="40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9150" y="902588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营销策略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09086" y="3117316"/>
            <a:ext cx="7783195" cy="66548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4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latin typeface="微软雅黑"/>
                <a:cs typeface="微软雅黑"/>
              </a:rPr>
              <a:t>开展夏季保客关怀活动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促进</a:t>
            </a:r>
            <a:r>
              <a:rPr sz="1400" spc="-15" dirty="0">
                <a:latin typeface="微软雅黑"/>
                <a:cs typeface="微软雅黑"/>
              </a:rPr>
              <a:t>保</a:t>
            </a:r>
            <a:r>
              <a:rPr sz="1400" dirty="0">
                <a:latin typeface="微软雅黑"/>
                <a:cs typeface="微软雅黑"/>
              </a:rPr>
              <a:t>客置</a:t>
            </a:r>
            <a:r>
              <a:rPr sz="1400" spc="-15" dirty="0">
                <a:latin typeface="微软雅黑"/>
                <a:cs typeface="微软雅黑"/>
              </a:rPr>
              <a:t>换</a:t>
            </a:r>
            <a:r>
              <a:rPr sz="1400" dirty="0">
                <a:latin typeface="微软雅黑"/>
                <a:cs typeface="微软雅黑"/>
              </a:rPr>
              <a:t>；开</a:t>
            </a:r>
            <a:r>
              <a:rPr sz="1400" spc="-15" dirty="0">
                <a:latin typeface="微软雅黑"/>
                <a:cs typeface="微软雅黑"/>
              </a:rPr>
              <a:t>展</a:t>
            </a:r>
            <a:r>
              <a:rPr sz="1400" dirty="0">
                <a:latin typeface="微软雅黑"/>
                <a:cs typeface="微软雅黑"/>
              </a:rPr>
              <a:t>专场</a:t>
            </a:r>
            <a:r>
              <a:rPr sz="1400" spc="-15" dirty="0">
                <a:latin typeface="微软雅黑"/>
                <a:cs typeface="微软雅黑"/>
              </a:rPr>
              <a:t>团</a:t>
            </a:r>
            <a:r>
              <a:rPr sz="1400" dirty="0">
                <a:latin typeface="微软雅黑"/>
                <a:cs typeface="微软雅黑"/>
              </a:rPr>
              <a:t>购活</a:t>
            </a:r>
            <a:r>
              <a:rPr sz="1400" spc="-15" dirty="0">
                <a:latin typeface="微软雅黑"/>
                <a:cs typeface="微软雅黑"/>
              </a:rPr>
              <a:t>动</a:t>
            </a:r>
            <a:r>
              <a:rPr sz="1400" dirty="0">
                <a:latin typeface="微软雅黑"/>
                <a:cs typeface="微软雅黑"/>
              </a:rPr>
              <a:t>，创</a:t>
            </a:r>
            <a:r>
              <a:rPr sz="1400" spc="-15" dirty="0">
                <a:latin typeface="微软雅黑"/>
                <a:cs typeface="微软雅黑"/>
              </a:rPr>
              <a:t>造</a:t>
            </a:r>
            <a:r>
              <a:rPr sz="1400" dirty="0">
                <a:latin typeface="微软雅黑"/>
                <a:cs typeface="微软雅黑"/>
              </a:rPr>
              <a:t>良好</a:t>
            </a:r>
            <a:r>
              <a:rPr sz="1400" spc="-15" dirty="0">
                <a:latin typeface="微软雅黑"/>
                <a:cs typeface="微软雅黑"/>
              </a:rPr>
              <a:t>的</a:t>
            </a:r>
            <a:r>
              <a:rPr sz="1400" dirty="0">
                <a:latin typeface="微软雅黑"/>
                <a:cs typeface="微软雅黑"/>
              </a:rPr>
              <a:t>转介</a:t>
            </a:r>
            <a:r>
              <a:rPr sz="1400" spc="-15" dirty="0">
                <a:latin typeface="微软雅黑"/>
                <a:cs typeface="微软雅黑"/>
              </a:rPr>
              <a:t>绍</a:t>
            </a:r>
            <a:r>
              <a:rPr sz="1400" dirty="0">
                <a:latin typeface="微软雅黑"/>
                <a:cs typeface="微软雅黑"/>
              </a:rPr>
              <a:t>环境</a:t>
            </a:r>
            <a:r>
              <a:rPr sz="1400" spc="-15" dirty="0">
                <a:latin typeface="微软雅黑"/>
                <a:cs typeface="微软雅黑"/>
              </a:rPr>
              <a:t>；</a:t>
            </a:r>
            <a:r>
              <a:rPr sz="1400" dirty="0">
                <a:latin typeface="微软雅黑"/>
                <a:cs typeface="微软雅黑"/>
              </a:rPr>
              <a:t>同时</a:t>
            </a:r>
            <a:r>
              <a:rPr sz="1400" spc="-15" dirty="0">
                <a:latin typeface="微软雅黑"/>
                <a:cs typeface="微软雅黑"/>
              </a:rPr>
              <a:t>聚</a:t>
            </a:r>
            <a:r>
              <a:rPr sz="1400" dirty="0">
                <a:latin typeface="微软雅黑"/>
                <a:cs typeface="微软雅黑"/>
              </a:rPr>
              <a:t>焦</a:t>
            </a:r>
            <a:endParaRPr sz="140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840"/>
              </a:spcBef>
            </a:pPr>
            <a:r>
              <a:rPr sz="1400" spc="-5" dirty="0">
                <a:latin typeface="微软雅黑"/>
                <a:cs typeface="微软雅黑"/>
              </a:rPr>
              <a:t>CS75PLUS/</a:t>
            </a:r>
            <a:r>
              <a:rPr sz="1400" dirty="0">
                <a:latin typeface="微软雅黑"/>
                <a:cs typeface="微软雅黑"/>
              </a:rPr>
              <a:t>逸动</a:t>
            </a:r>
            <a:r>
              <a:rPr sz="1400" spc="-5" dirty="0">
                <a:latin typeface="微软雅黑"/>
                <a:cs typeface="微软雅黑"/>
              </a:rPr>
              <a:t>PLUS</a:t>
            </a:r>
            <a:r>
              <a:rPr sz="1400" dirty="0">
                <a:latin typeface="微软雅黑"/>
                <a:cs typeface="微软雅黑"/>
              </a:rPr>
              <a:t>等车型，</a:t>
            </a:r>
            <a:r>
              <a:rPr sz="1400" spc="-15" dirty="0">
                <a:latin typeface="微软雅黑"/>
                <a:cs typeface="微软雅黑"/>
              </a:rPr>
              <a:t>针</a:t>
            </a:r>
            <a:r>
              <a:rPr sz="1400" dirty="0">
                <a:latin typeface="微软雅黑"/>
                <a:cs typeface="微软雅黑"/>
              </a:rPr>
              <a:t>对保</a:t>
            </a:r>
            <a:r>
              <a:rPr sz="1400" spc="-15" dirty="0">
                <a:latin typeface="微软雅黑"/>
                <a:cs typeface="微软雅黑"/>
              </a:rPr>
              <a:t>客</a:t>
            </a:r>
            <a:r>
              <a:rPr sz="1400" dirty="0">
                <a:latin typeface="微软雅黑"/>
                <a:cs typeface="微软雅黑"/>
              </a:rPr>
              <a:t>开展</a:t>
            </a:r>
            <a:r>
              <a:rPr sz="1400" spc="-15" dirty="0">
                <a:latin typeface="微软雅黑"/>
                <a:cs typeface="微软雅黑"/>
              </a:rPr>
              <a:t>关</a:t>
            </a:r>
            <a:r>
              <a:rPr sz="1400" dirty="0">
                <a:latin typeface="微软雅黑"/>
                <a:cs typeface="微软雅黑"/>
              </a:rPr>
              <a:t>爱、</a:t>
            </a:r>
            <a:r>
              <a:rPr sz="1400" spc="-15" dirty="0">
                <a:latin typeface="微软雅黑"/>
                <a:cs typeface="微软雅黑"/>
              </a:rPr>
              <a:t>体</a:t>
            </a:r>
            <a:r>
              <a:rPr sz="1400" dirty="0">
                <a:latin typeface="微软雅黑"/>
                <a:cs typeface="微软雅黑"/>
              </a:rPr>
              <a:t>验类</a:t>
            </a:r>
            <a:r>
              <a:rPr sz="1400" spc="-15" dirty="0">
                <a:latin typeface="微软雅黑"/>
                <a:cs typeface="微软雅黑"/>
              </a:rPr>
              <a:t>活</a:t>
            </a:r>
            <a:r>
              <a:rPr sz="1400" dirty="0">
                <a:latin typeface="微软雅黑"/>
                <a:cs typeface="微软雅黑"/>
              </a:rPr>
              <a:t>动，</a:t>
            </a:r>
            <a:r>
              <a:rPr sz="1400" spc="-15" dirty="0">
                <a:latin typeface="微软雅黑"/>
                <a:cs typeface="微软雅黑"/>
              </a:rPr>
              <a:t>促</a:t>
            </a:r>
            <a:r>
              <a:rPr sz="1400" dirty="0">
                <a:latin typeface="微软雅黑"/>
                <a:cs typeface="微软雅黑"/>
              </a:rPr>
              <a:t>进转介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4340" y="3093720"/>
            <a:ext cx="2082164" cy="917575"/>
          </a:xfrm>
          <a:custGeom>
            <a:avLst/>
            <a:gdLst/>
            <a:ahLst/>
            <a:cxnLst/>
            <a:rect l="l" t="t" r="r" b="b"/>
            <a:pathLst>
              <a:path w="2082164" h="917575">
                <a:moveTo>
                  <a:pt x="1871090" y="0"/>
                </a:moveTo>
                <a:lnTo>
                  <a:pt x="0" y="0"/>
                </a:lnTo>
                <a:lnTo>
                  <a:pt x="0" y="917447"/>
                </a:lnTo>
                <a:lnTo>
                  <a:pt x="2081784" y="917447"/>
                </a:lnTo>
                <a:lnTo>
                  <a:pt x="1871090" y="0"/>
                </a:lnTo>
                <a:close/>
              </a:path>
            </a:pathLst>
          </a:custGeom>
          <a:solidFill>
            <a:srgbClr val="126D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5745" y="3076067"/>
            <a:ext cx="628396" cy="951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4760" y="3176397"/>
            <a:ext cx="10439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保客价值 深耕精耕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34340" y="5521452"/>
            <a:ext cx="2082164" cy="917575"/>
          </a:xfrm>
          <a:custGeom>
            <a:avLst/>
            <a:gdLst/>
            <a:ahLst/>
            <a:cxnLst/>
            <a:rect l="l" t="t" r="r" b="b"/>
            <a:pathLst>
              <a:path w="2082164" h="917575">
                <a:moveTo>
                  <a:pt x="1871090" y="0"/>
                </a:moveTo>
                <a:lnTo>
                  <a:pt x="0" y="0"/>
                </a:lnTo>
                <a:lnTo>
                  <a:pt x="0" y="917448"/>
                </a:lnTo>
                <a:lnTo>
                  <a:pt x="2081784" y="917448"/>
                </a:lnTo>
                <a:lnTo>
                  <a:pt x="1871090" y="0"/>
                </a:lnTo>
                <a:close/>
              </a:path>
            </a:pathLst>
          </a:custGeom>
          <a:solidFill>
            <a:srgbClr val="126D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5745" y="5503798"/>
            <a:ext cx="628396" cy="9519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76401" y="5603240"/>
            <a:ext cx="10439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UNI-T</a:t>
            </a:r>
            <a:endParaRPr sz="2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续热增量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4340" y="4303776"/>
            <a:ext cx="2082164" cy="917575"/>
          </a:xfrm>
          <a:custGeom>
            <a:avLst/>
            <a:gdLst/>
            <a:ahLst/>
            <a:cxnLst/>
            <a:rect l="l" t="t" r="r" b="b"/>
            <a:pathLst>
              <a:path w="2082164" h="917575">
                <a:moveTo>
                  <a:pt x="1871090" y="0"/>
                </a:moveTo>
                <a:lnTo>
                  <a:pt x="0" y="0"/>
                </a:lnTo>
                <a:lnTo>
                  <a:pt x="0" y="917448"/>
                </a:lnTo>
                <a:lnTo>
                  <a:pt x="2081784" y="917448"/>
                </a:lnTo>
                <a:lnTo>
                  <a:pt x="1871090" y="0"/>
                </a:lnTo>
                <a:close/>
              </a:path>
            </a:pathLst>
          </a:custGeom>
          <a:solidFill>
            <a:srgbClr val="126D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5745" y="4286503"/>
            <a:ext cx="628396" cy="9521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53846" y="4410583"/>
            <a:ext cx="104394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6364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双蓝鲸 组合出击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62836" y="1736217"/>
            <a:ext cx="974026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5305" marR="1797050" indent="26797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微软雅黑"/>
                <a:cs typeface="微软雅黑"/>
              </a:rPr>
              <a:t>从内部挖掘和制造新的</a:t>
            </a:r>
            <a:r>
              <a:rPr sz="2000" b="1" spc="-15" dirty="0">
                <a:latin typeface="微软雅黑"/>
                <a:cs typeface="微软雅黑"/>
              </a:rPr>
              <a:t>集</a:t>
            </a:r>
            <a:r>
              <a:rPr sz="2000" b="1" dirty="0">
                <a:latin typeface="微软雅黑"/>
                <a:cs typeface="微软雅黑"/>
              </a:rPr>
              <a:t>客模</a:t>
            </a:r>
            <a:r>
              <a:rPr sz="2000" b="1" spc="-15" dirty="0">
                <a:latin typeface="微软雅黑"/>
                <a:cs typeface="微软雅黑"/>
              </a:rPr>
              <a:t>式</a:t>
            </a:r>
            <a:r>
              <a:rPr sz="2000" b="1" dirty="0">
                <a:latin typeface="微软雅黑"/>
                <a:cs typeface="微软雅黑"/>
              </a:rPr>
              <a:t>，包</a:t>
            </a:r>
            <a:r>
              <a:rPr sz="2000" b="1" spc="-15" dirty="0">
                <a:latin typeface="微软雅黑"/>
                <a:cs typeface="微软雅黑"/>
              </a:rPr>
              <a:t>装</a:t>
            </a:r>
            <a:r>
              <a:rPr sz="2000" b="1" dirty="0">
                <a:latin typeface="微软雅黑"/>
                <a:cs typeface="微软雅黑"/>
              </a:rPr>
              <a:t>购买</a:t>
            </a:r>
            <a:r>
              <a:rPr sz="2000" b="1" spc="-15" dirty="0">
                <a:latin typeface="微软雅黑"/>
                <a:cs typeface="微软雅黑"/>
              </a:rPr>
              <a:t>驱</a:t>
            </a:r>
            <a:r>
              <a:rPr sz="2000" b="1" dirty="0">
                <a:latin typeface="微软雅黑"/>
                <a:cs typeface="微软雅黑"/>
              </a:rPr>
              <a:t>动力 以</a:t>
            </a:r>
            <a:r>
              <a:rPr sz="2000" b="1" spc="5" dirty="0">
                <a:latin typeface="Arial"/>
                <a:cs typeface="Arial"/>
              </a:rPr>
              <a:t>“</a:t>
            </a:r>
            <a:r>
              <a:rPr sz="2000" b="1" dirty="0">
                <a:latin typeface="微软雅黑"/>
                <a:cs typeface="微软雅黑"/>
              </a:rPr>
              <a:t>冠军蓝鲸家族全</a:t>
            </a:r>
            <a:r>
              <a:rPr sz="2000" b="1" spc="-15" dirty="0">
                <a:latin typeface="微软雅黑"/>
                <a:cs typeface="微软雅黑"/>
              </a:rPr>
              <a:t>系</a:t>
            </a:r>
            <a:r>
              <a:rPr sz="2000" b="1" dirty="0">
                <a:latin typeface="微软雅黑"/>
                <a:cs typeface="微软雅黑"/>
              </a:rPr>
              <a:t>出击</a:t>
            </a:r>
            <a:r>
              <a:rPr sz="2000" b="1" spc="-15" dirty="0">
                <a:latin typeface="微软雅黑"/>
                <a:cs typeface="微软雅黑"/>
              </a:rPr>
              <a:t>，</a:t>
            </a:r>
            <a:r>
              <a:rPr sz="2000" b="1" dirty="0">
                <a:latin typeface="微软雅黑"/>
                <a:cs typeface="微软雅黑"/>
              </a:rPr>
              <a:t>邀您</a:t>
            </a:r>
            <a:r>
              <a:rPr sz="2000" b="1" spc="-15" dirty="0">
                <a:latin typeface="微软雅黑"/>
                <a:cs typeface="微软雅黑"/>
              </a:rPr>
              <a:t>瓜</a:t>
            </a:r>
            <a:r>
              <a:rPr sz="2000" b="1" dirty="0">
                <a:latin typeface="微软雅黑"/>
                <a:cs typeface="微软雅黑"/>
              </a:rPr>
              <a:t>分</a:t>
            </a:r>
            <a:r>
              <a:rPr sz="2000" b="1" spc="-10" dirty="0">
                <a:latin typeface="Arial"/>
                <a:cs typeface="Arial"/>
              </a:rPr>
              <a:t>30</a:t>
            </a:r>
            <a:r>
              <a:rPr sz="2000" b="1" dirty="0">
                <a:latin typeface="微软雅黑"/>
                <a:cs typeface="微软雅黑"/>
              </a:rPr>
              <a:t>亿</a:t>
            </a:r>
            <a:r>
              <a:rPr sz="2000" b="1" spc="-10" dirty="0">
                <a:latin typeface="Arial"/>
                <a:cs typeface="Arial"/>
              </a:rPr>
              <a:t>”</a:t>
            </a:r>
            <a:r>
              <a:rPr sz="2000" b="1" dirty="0">
                <a:latin typeface="微软雅黑"/>
                <a:cs typeface="微软雅黑"/>
              </a:rPr>
              <a:t>为月</a:t>
            </a:r>
            <a:r>
              <a:rPr sz="2000" b="1" spc="-15" dirty="0">
                <a:latin typeface="微软雅黑"/>
                <a:cs typeface="微软雅黑"/>
              </a:rPr>
              <a:t>度</a:t>
            </a:r>
            <a:r>
              <a:rPr sz="2000" b="1" dirty="0">
                <a:latin typeface="微软雅黑"/>
                <a:cs typeface="微软雅黑"/>
              </a:rPr>
              <a:t>主题</a:t>
            </a:r>
            <a:endParaRPr sz="20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latin typeface="微软雅黑"/>
                <a:cs typeface="微软雅黑"/>
              </a:rPr>
              <a:t>围绕保客营销、双车蓝</a:t>
            </a:r>
            <a:r>
              <a:rPr sz="2000" b="1" spc="-15" dirty="0">
                <a:latin typeface="微软雅黑"/>
                <a:cs typeface="微软雅黑"/>
              </a:rPr>
              <a:t>鲸</a:t>
            </a:r>
            <a:r>
              <a:rPr sz="2000" b="1" dirty="0">
                <a:latin typeface="微软雅黑"/>
                <a:cs typeface="微软雅黑"/>
              </a:rPr>
              <a:t>版预</a:t>
            </a:r>
            <a:r>
              <a:rPr sz="2000" b="1" spc="-15" dirty="0">
                <a:latin typeface="微软雅黑"/>
                <a:cs typeface="微软雅黑"/>
              </a:rPr>
              <a:t>热</a:t>
            </a:r>
            <a:r>
              <a:rPr sz="2000" b="1" dirty="0">
                <a:latin typeface="微软雅黑"/>
                <a:cs typeface="微软雅黑"/>
              </a:rPr>
              <a:t>品鉴</a:t>
            </a:r>
            <a:r>
              <a:rPr sz="2000" b="1" spc="-10" dirty="0">
                <a:latin typeface="微软雅黑"/>
                <a:cs typeface="微软雅黑"/>
              </a:rPr>
              <a:t>、</a:t>
            </a:r>
            <a:r>
              <a:rPr sz="2000" b="1" spc="-5" dirty="0">
                <a:latin typeface="Arial"/>
                <a:cs typeface="Arial"/>
              </a:rPr>
              <a:t>UNI-T</a:t>
            </a:r>
            <a:r>
              <a:rPr sz="2000" b="1" dirty="0">
                <a:latin typeface="微软雅黑"/>
                <a:cs typeface="微软雅黑"/>
              </a:rPr>
              <a:t>上</a:t>
            </a:r>
            <a:r>
              <a:rPr sz="2000" b="1" spc="-15" dirty="0">
                <a:latin typeface="微软雅黑"/>
                <a:cs typeface="微软雅黑"/>
              </a:rPr>
              <a:t>市</a:t>
            </a:r>
            <a:r>
              <a:rPr sz="2000" b="1" dirty="0">
                <a:latin typeface="微软雅黑"/>
                <a:cs typeface="微软雅黑"/>
              </a:rPr>
              <a:t>三条</a:t>
            </a:r>
            <a:r>
              <a:rPr sz="2000" b="1" spc="-15" dirty="0">
                <a:latin typeface="微软雅黑"/>
                <a:cs typeface="微软雅黑"/>
              </a:rPr>
              <a:t>主</a:t>
            </a:r>
            <a:r>
              <a:rPr sz="2000" b="1" dirty="0">
                <a:latin typeface="微软雅黑"/>
                <a:cs typeface="微软雅黑"/>
              </a:rPr>
              <a:t>线，</a:t>
            </a:r>
            <a:r>
              <a:rPr sz="2000" b="1" spc="-15" dirty="0">
                <a:latin typeface="微软雅黑"/>
                <a:cs typeface="微软雅黑"/>
              </a:rPr>
              <a:t>开</a:t>
            </a:r>
            <a:r>
              <a:rPr sz="2000" b="1" dirty="0">
                <a:latin typeface="微软雅黑"/>
                <a:cs typeface="微软雅黑"/>
              </a:rPr>
              <a:t>展</a:t>
            </a:r>
            <a:r>
              <a:rPr sz="2000" b="1" dirty="0">
                <a:latin typeface="Arial"/>
                <a:cs typeface="Arial"/>
              </a:rPr>
              <a:t>7</a:t>
            </a:r>
            <a:r>
              <a:rPr sz="2000" b="1" dirty="0">
                <a:latin typeface="微软雅黑"/>
                <a:cs typeface="微软雅黑"/>
              </a:rPr>
              <a:t>月</a:t>
            </a:r>
            <a:r>
              <a:rPr sz="2000" b="1" spc="-15" dirty="0">
                <a:latin typeface="微软雅黑"/>
                <a:cs typeface="微软雅黑"/>
              </a:rPr>
              <a:t>区</a:t>
            </a:r>
            <a:r>
              <a:rPr sz="2000" b="1" dirty="0">
                <a:latin typeface="微软雅黑"/>
                <a:cs typeface="微软雅黑"/>
              </a:rPr>
              <a:t>域营</a:t>
            </a:r>
            <a:r>
              <a:rPr sz="2000" b="1" spc="-15" dirty="0">
                <a:latin typeface="微软雅黑"/>
                <a:cs typeface="微软雅黑"/>
              </a:rPr>
              <a:t>销</a:t>
            </a:r>
            <a:r>
              <a:rPr sz="2000" b="1" dirty="0">
                <a:latin typeface="微软雅黑"/>
                <a:cs typeface="微软雅黑"/>
              </a:rPr>
              <a:t>推广</a:t>
            </a:r>
            <a:r>
              <a:rPr sz="2000" b="1" spc="-15" dirty="0">
                <a:latin typeface="微软雅黑"/>
                <a:cs typeface="微软雅黑"/>
              </a:rPr>
              <a:t>工</a:t>
            </a:r>
            <a:r>
              <a:rPr sz="2000" b="1" dirty="0">
                <a:latin typeface="微软雅黑"/>
                <a:cs typeface="微软雅黑"/>
              </a:rPr>
              <a:t>作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09086" y="4347819"/>
            <a:ext cx="799401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spc="-5" dirty="0">
                <a:latin typeface="微软雅黑"/>
                <a:cs typeface="微软雅黑"/>
              </a:rPr>
              <a:t>CS55PLUS</a:t>
            </a:r>
            <a:r>
              <a:rPr sz="1400" dirty="0">
                <a:latin typeface="微软雅黑"/>
                <a:cs typeface="微软雅黑"/>
              </a:rPr>
              <a:t>、锐程</a:t>
            </a:r>
            <a:r>
              <a:rPr sz="1400" spc="-20" dirty="0">
                <a:latin typeface="微软雅黑"/>
                <a:cs typeface="微软雅黑"/>
              </a:rPr>
              <a:t>CC</a:t>
            </a:r>
            <a:r>
              <a:rPr sz="1400" dirty="0">
                <a:latin typeface="微软雅黑"/>
                <a:cs typeface="微软雅黑"/>
              </a:rPr>
              <a:t>双车蓝鲸</a:t>
            </a:r>
            <a:r>
              <a:rPr sz="1400" spc="-15" dirty="0">
                <a:latin typeface="微软雅黑"/>
                <a:cs typeface="微软雅黑"/>
              </a:rPr>
              <a:t>版</a:t>
            </a:r>
            <a:r>
              <a:rPr sz="1400" dirty="0">
                <a:latin typeface="微软雅黑"/>
                <a:cs typeface="微软雅黑"/>
              </a:rPr>
              <a:t>预热</a:t>
            </a:r>
            <a:r>
              <a:rPr sz="1400" spc="-15" dirty="0">
                <a:latin typeface="微软雅黑"/>
                <a:cs typeface="微软雅黑"/>
              </a:rPr>
              <a:t>前</a:t>
            </a:r>
            <a:r>
              <a:rPr sz="1400" dirty="0">
                <a:latin typeface="微软雅黑"/>
                <a:cs typeface="微软雅黑"/>
              </a:rPr>
              <a:t>置，</a:t>
            </a:r>
            <a:r>
              <a:rPr sz="1400" spc="-15" dirty="0">
                <a:latin typeface="微软雅黑"/>
                <a:cs typeface="微软雅黑"/>
              </a:rPr>
              <a:t>开</a:t>
            </a:r>
            <a:r>
              <a:rPr sz="1400" dirty="0">
                <a:latin typeface="微软雅黑"/>
                <a:cs typeface="微软雅黑"/>
              </a:rPr>
              <a:t>展双</a:t>
            </a:r>
            <a:r>
              <a:rPr sz="1400" spc="-15" dirty="0">
                <a:latin typeface="微软雅黑"/>
                <a:cs typeface="微软雅黑"/>
              </a:rPr>
              <a:t>车</a:t>
            </a:r>
            <a:r>
              <a:rPr sz="1400" dirty="0">
                <a:latin typeface="微软雅黑"/>
                <a:cs typeface="微软雅黑"/>
              </a:rPr>
              <a:t>到店</a:t>
            </a:r>
            <a:r>
              <a:rPr sz="1400" spc="-15" dirty="0">
                <a:latin typeface="微软雅黑"/>
                <a:cs typeface="微软雅黑"/>
              </a:rPr>
              <a:t>品</a:t>
            </a:r>
            <a:r>
              <a:rPr sz="1400" dirty="0">
                <a:latin typeface="微软雅黑"/>
                <a:cs typeface="微软雅黑"/>
              </a:rPr>
              <a:t>鉴会</a:t>
            </a:r>
            <a:r>
              <a:rPr sz="1400" spc="-15" dirty="0">
                <a:latin typeface="微软雅黑"/>
                <a:cs typeface="微软雅黑"/>
              </a:rPr>
              <a:t>（</a:t>
            </a:r>
            <a:r>
              <a:rPr sz="1400" dirty="0">
                <a:latin typeface="微软雅黑"/>
                <a:cs typeface="微软雅黑"/>
              </a:rPr>
              <a:t>独立</a:t>
            </a:r>
            <a:r>
              <a:rPr sz="1400" spc="-15" dirty="0">
                <a:latin typeface="微软雅黑"/>
                <a:cs typeface="微软雅黑"/>
              </a:rPr>
              <a:t>开</a:t>
            </a:r>
            <a:r>
              <a:rPr sz="1400" dirty="0">
                <a:latin typeface="微软雅黑"/>
                <a:cs typeface="微软雅黑"/>
              </a:rPr>
              <a:t>展</a:t>
            </a:r>
            <a:r>
              <a:rPr sz="1400" spc="-5" dirty="0">
                <a:latin typeface="微软雅黑"/>
                <a:cs typeface="微软雅黑"/>
              </a:rPr>
              <a:t>）；</a:t>
            </a:r>
            <a:r>
              <a:rPr sz="1400" dirty="0">
                <a:latin typeface="微软雅黑"/>
                <a:cs typeface="微软雅黑"/>
              </a:rPr>
              <a:t>同时</a:t>
            </a:r>
            <a:r>
              <a:rPr sz="1400" spc="-15" dirty="0">
                <a:latin typeface="微软雅黑"/>
                <a:cs typeface="微软雅黑"/>
              </a:rPr>
              <a:t>包</a:t>
            </a:r>
            <a:r>
              <a:rPr sz="1400" dirty="0">
                <a:latin typeface="微软雅黑"/>
                <a:cs typeface="微软雅黑"/>
              </a:rPr>
              <a:t>装现</a:t>
            </a:r>
            <a:r>
              <a:rPr sz="1400" spc="-15" dirty="0">
                <a:latin typeface="微软雅黑"/>
                <a:cs typeface="微软雅黑"/>
              </a:rPr>
              <a:t>款</a:t>
            </a:r>
            <a:r>
              <a:rPr sz="1400" dirty="0">
                <a:latin typeface="微软雅黑"/>
                <a:cs typeface="微软雅黑"/>
              </a:rPr>
              <a:t>双车 与蓝鲸版组合促销政策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促进</a:t>
            </a:r>
            <a:r>
              <a:rPr sz="1400" spc="-15" dirty="0">
                <a:latin typeface="微软雅黑"/>
                <a:cs typeface="微软雅黑"/>
              </a:rPr>
              <a:t>现</a:t>
            </a:r>
            <a:r>
              <a:rPr sz="1400" dirty="0">
                <a:latin typeface="微软雅黑"/>
                <a:cs typeface="微软雅黑"/>
              </a:rPr>
              <a:t>款清库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971800" y="4096511"/>
            <a:ext cx="8921750" cy="0"/>
          </a:xfrm>
          <a:custGeom>
            <a:avLst/>
            <a:gdLst/>
            <a:ahLst/>
            <a:cxnLst/>
            <a:rect l="l" t="t" r="r" b="b"/>
            <a:pathLst>
              <a:path w="8921750">
                <a:moveTo>
                  <a:pt x="0" y="0"/>
                </a:moveTo>
                <a:lnTo>
                  <a:pt x="8921369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71800" y="5387340"/>
            <a:ext cx="8921750" cy="0"/>
          </a:xfrm>
          <a:custGeom>
            <a:avLst/>
            <a:gdLst/>
            <a:ahLst/>
            <a:cxnLst/>
            <a:rect l="l" t="t" r="r" b="b"/>
            <a:pathLst>
              <a:path w="8921750">
                <a:moveTo>
                  <a:pt x="0" y="0"/>
                </a:moveTo>
                <a:lnTo>
                  <a:pt x="8921369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91942" y="5820867"/>
            <a:ext cx="61601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  <a:tab pos="299720" algn="l"/>
              </a:tabLst>
            </a:pPr>
            <a:r>
              <a:rPr sz="1400" dirty="0">
                <a:latin typeface="微软雅黑"/>
                <a:cs typeface="微软雅黑"/>
              </a:rPr>
              <a:t>借势明星新品吸引关注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持续</a:t>
            </a:r>
            <a:r>
              <a:rPr sz="1400" spc="-15" dirty="0">
                <a:latin typeface="微软雅黑"/>
                <a:cs typeface="微软雅黑"/>
              </a:rPr>
              <a:t>引</a:t>
            </a:r>
            <a:r>
              <a:rPr sz="1400" dirty="0">
                <a:latin typeface="微软雅黑"/>
                <a:cs typeface="微软雅黑"/>
              </a:rPr>
              <a:t>流到</a:t>
            </a:r>
            <a:r>
              <a:rPr sz="1400" spc="-15" dirty="0">
                <a:latin typeface="微软雅黑"/>
                <a:cs typeface="微软雅黑"/>
              </a:rPr>
              <a:t>店</a:t>
            </a:r>
            <a:r>
              <a:rPr sz="1400" dirty="0">
                <a:latin typeface="微软雅黑"/>
                <a:cs typeface="微软雅黑"/>
              </a:rPr>
              <a:t>，</a:t>
            </a:r>
            <a:r>
              <a:rPr sz="1400" spc="5" dirty="0">
                <a:latin typeface="微软雅黑"/>
                <a:cs typeface="微软雅黑"/>
              </a:rPr>
              <a:t>借</a:t>
            </a:r>
            <a:r>
              <a:rPr sz="1400" spc="-5" dirty="0">
                <a:latin typeface="微软雅黑"/>
                <a:cs typeface="微软雅黑"/>
              </a:rPr>
              <a:t>UNI-T</a:t>
            </a:r>
            <a:r>
              <a:rPr sz="1400" dirty="0">
                <a:latin typeface="微软雅黑"/>
                <a:cs typeface="微软雅黑"/>
              </a:rPr>
              <a:t>流</a:t>
            </a:r>
            <a:r>
              <a:rPr sz="1400" spc="-15" dirty="0">
                <a:latin typeface="微软雅黑"/>
                <a:cs typeface="微软雅黑"/>
              </a:rPr>
              <a:t>量</a:t>
            </a:r>
            <a:r>
              <a:rPr sz="1400" dirty="0">
                <a:latin typeface="微软雅黑"/>
                <a:cs typeface="微软雅黑"/>
              </a:rPr>
              <a:t>为其</a:t>
            </a:r>
            <a:r>
              <a:rPr sz="1400" spc="-15" dirty="0">
                <a:latin typeface="微软雅黑"/>
                <a:cs typeface="微软雅黑"/>
              </a:rPr>
              <a:t>他</a:t>
            </a:r>
            <a:r>
              <a:rPr sz="1400" dirty="0">
                <a:latin typeface="微软雅黑"/>
                <a:cs typeface="微软雅黑"/>
              </a:rPr>
              <a:t>车型</a:t>
            </a:r>
            <a:r>
              <a:rPr sz="1400" spc="-15" dirty="0">
                <a:latin typeface="微软雅黑"/>
                <a:cs typeface="微软雅黑"/>
              </a:rPr>
              <a:t>带</a:t>
            </a:r>
            <a:r>
              <a:rPr sz="1400" dirty="0">
                <a:latin typeface="微软雅黑"/>
                <a:cs typeface="微软雅黑"/>
              </a:rPr>
              <a:t>来增量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911" y="1519427"/>
            <a:ext cx="844550" cy="257810"/>
          </a:xfrm>
          <a:custGeom>
            <a:avLst/>
            <a:gdLst/>
            <a:ahLst/>
            <a:cxnLst/>
            <a:rect l="l" t="t" r="r" b="b"/>
            <a:pathLst>
              <a:path w="844550" h="257810">
                <a:moveTo>
                  <a:pt x="0" y="257556"/>
                </a:moveTo>
                <a:lnTo>
                  <a:pt x="844296" y="257556"/>
                </a:lnTo>
                <a:lnTo>
                  <a:pt x="844296" y="0"/>
                </a:lnTo>
                <a:lnTo>
                  <a:pt x="0" y="0"/>
                </a:lnTo>
                <a:lnTo>
                  <a:pt x="0" y="257556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0563" y="1554606"/>
            <a:ext cx="2787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FFFF"/>
                </a:solidFill>
                <a:latin typeface="微软雅黑"/>
                <a:cs typeface="微软雅黑"/>
              </a:rPr>
              <a:t>时间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11" y="1802892"/>
            <a:ext cx="844550" cy="314325"/>
          </a:xfrm>
          <a:custGeom>
            <a:avLst/>
            <a:gdLst/>
            <a:ahLst/>
            <a:cxnLst/>
            <a:rect l="l" t="t" r="r" b="b"/>
            <a:pathLst>
              <a:path w="844550" h="314325">
                <a:moveTo>
                  <a:pt x="0" y="313943"/>
                </a:moveTo>
                <a:lnTo>
                  <a:pt x="844296" y="313943"/>
                </a:lnTo>
                <a:lnTo>
                  <a:pt x="844296" y="0"/>
                </a:lnTo>
                <a:lnTo>
                  <a:pt x="0" y="0"/>
                </a:lnTo>
                <a:lnTo>
                  <a:pt x="0" y="313943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4071" y="1867026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FFFF"/>
                </a:solidFill>
                <a:latin typeface="微软雅黑"/>
                <a:cs typeface="微软雅黑"/>
              </a:rPr>
              <a:t>重要节点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82039" y="1746504"/>
            <a:ext cx="135635" cy="160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39774" y="1873072"/>
            <a:ext cx="115506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微软雅黑"/>
                <a:cs typeface="微软雅黑"/>
              </a:rPr>
              <a:t>7.</a:t>
            </a:r>
            <a:r>
              <a:rPr sz="900" spc="-50" dirty="0">
                <a:latin typeface="微软雅黑"/>
                <a:cs typeface="微软雅黑"/>
              </a:rPr>
              <a:t> </a:t>
            </a:r>
            <a:r>
              <a:rPr sz="900" spc="-5" dirty="0">
                <a:latin typeface="微软雅黑"/>
                <a:cs typeface="微软雅黑"/>
              </a:rPr>
              <a:t>1建党节（99周年）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911" y="1025652"/>
            <a:ext cx="844550" cy="448309"/>
          </a:xfrm>
          <a:custGeom>
            <a:avLst/>
            <a:gdLst/>
            <a:ahLst/>
            <a:cxnLst/>
            <a:rect l="l" t="t" r="r" b="b"/>
            <a:pathLst>
              <a:path w="844550" h="448309">
                <a:moveTo>
                  <a:pt x="0" y="448056"/>
                </a:moveTo>
                <a:lnTo>
                  <a:pt x="844296" y="448056"/>
                </a:lnTo>
                <a:lnTo>
                  <a:pt x="8442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3461" y="1156461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FFFF"/>
                </a:solidFill>
                <a:latin typeface="微软雅黑"/>
                <a:cs typeface="微软雅黑"/>
              </a:rPr>
              <a:t>推广主题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63167" y="1022603"/>
            <a:ext cx="11127105" cy="451484"/>
          </a:xfrm>
          <a:custGeom>
            <a:avLst/>
            <a:gdLst/>
            <a:ahLst/>
            <a:cxnLst/>
            <a:rect l="l" t="t" r="r" b="b"/>
            <a:pathLst>
              <a:path w="11127105" h="451484">
                <a:moveTo>
                  <a:pt x="0" y="451103"/>
                </a:moveTo>
                <a:lnTo>
                  <a:pt x="11126724" y="451103"/>
                </a:lnTo>
                <a:lnTo>
                  <a:pt x="11126724" y="0"/>
                </a:lnTo>
                <a:lnTo>
                  <a:pt x="0" y="0"/>
                </a:lnTo>
                <a:lnTo>
                  <a:pt x="0" y="451103"/>
                </a:lnTo>
                <a:close/>
              </a:path>
            </a:pathLst>
          </a:custGeom>
          <a:solidFill>
            <a:srgbClr val="528D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478528" y="1085850"/>
            <a:ext cx="3966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微软雅黑"/>
                <a:cs typeface="微软雅黑"/>
              </a:rPr>
              <a:t>冠军蓝鲸家族全系出击，邀您瓜分</a:t>
            </a:r>
            <a:r>
              <a:rPr sz="1800" b="1" spc="5" dirty="0">
                <a:solidFill>
                  <a:srgbClr val="FFFFFF"/>
                </a:solidFill>
                <a:latin typeface="微软雅黑"/>
                <a:cs typeface="微软雅黑"/>
              </a:rPr>
              <a:t>30</a:t>
            </a:r>
            <a:r>
              <a:rPr sz="1800" b="1" dirty="0">
                <a:solidFill>
                  <a:srgbClr val="FFFFFF"/>
                </a:solidFill>
                <a:latin typeface="微软雅黑"/>
                <a:cs typeface="微软雅黑"/>
              </a:rPr>
              <a:t>亿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31140" y="306704"/>
            <a:ext cx="2311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产品推广</a:t>
            </a:r>
            <a:r>
              <a:rPr spc="-10" dirty="0"/>
              <a:t>MAP</a:t>
            </a:r>
          </a:p>
        </p:txBody>
      </p:sp>
      <p:sp>
        <p:nvSpPr>
          <p:cNvPr id="13" name="object 13"/>
          <p:cNvSpPr/>
          <p:nvPr/>
        </p:nvSpPr>
        <p:spPr>
          <a:xfrm>
            <a:off x="57911" y="2186939"/>
            <a:ext cx="338455" cy="4345305"/>
          </a:xfrm>
          <a:custGeom>
            <a:avLst/>
            <a:gdLst/>
            <a:ahLst/>
            <a:cxnLst/>
            <a:rect l="l" t="t" r="r" b="b"/>
            <a:pathLst>
              <a:path w="338455" h="4345305">
                <a:moveTo>
                  <a:pt x="0" y="4344924"/>
                </a:moveTo>
                <a:lnTo>
                  <a:pt x="338328" y="4344924"/>
                </a:lnTo>
                <a:lnTo>
                  <a:pt x="338328" y="0"/>
                </a:lnTo>
                <a:lnTo>
                  <a:pt x="0" y="0"/>
                </a:lnTo>
                <a:lnTo>
                  <a:pt x="0" y="4344924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6969" y="4190491"/>
            <a:ext cx="2794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FFFF"/>
                </a:solidFill>
                <a:latin typeface="微软雅黑"/>
                <a:cs typeface="微软雅黑"/>
              </a:rPr>
              <a:t>产品 动作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7576" y="3610355"/>
            <a:ext cx="478790" cy="586740"/>
          </a:xfrm>
          <a:custGeom>
            <a:avLst/>
            <a:gdLst/>
            <a:ahLst/>
            <a:cxnLst/>
            <a:rect l="l" t="t" r="r" b="b"/>
            <a:pathLst>
              <a:path w="478790" h="586739">
                <a:moveTo>
                  <a:pt x="0" y="586740"/>
                </a:moveTo>
                <a:lnTo>
                  <a:pt x="478536" y="586740"/>
                </a:lnTo>
                <a:lnTo>
                  <a:pt x="478536" y="0"/>
                </a:lnTo>
                <a:lnTo>
                  <a:pt x="0" y="0"/>
                </a:lnTo>
                <a:lnTo>
                  <a:pt x="0" y="586740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6925" y="3750309"/>
            <a:ext cx="320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逸动</a:t>
            </a:r>
            <a:endParaRPr sz="9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P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L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U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1644" y="3610355"/>
            <a:ext cx="11081385" cy="586740"/>
          </a:xfrm>
          <a:custGeom>
            <a:avLst/>
            <a:gdLst/>
            <a:ahLst/>
            <a:cxnLst/>
            <a:rect l="l" t="t" r="r" b="b"/>
            <a:pathLst>
              <a:path w="11081385" h="586739">
                <a:moveTo>
                  <a:pt x="0" y="586740"/>
                </a:moveTo>
                <a:lnTo>
                  <a:pt x="11081004" y="586740"/>
                </a:lnTo>
                <a:lnTo>
                  <a:pt x="11081004" y="0"/>
                </a:lnTo>
                <a:lnTo>
                  <a:pt x="0" y="0"/>
                </a:lnTo>
                <a:lnTo>
                  <a:pt x="0" y="586740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578991" y="3703066"/>
            <a:ext cx="9847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微软雅黑"/>
                <a:cs typeface="微软雅黑"/>
              </a:rPr>
              <a:t>逸动</a:t>
            </a:r>
            <a:r>
              <a:rPr sz="1200" b="1" spc="-10" dirty="0">
                <a:latin typeface="微软雅黑"/>
                <a:cs typeface="微软雅黑"/>
              </a:rPr>
              <a:t>PLUS</a:t>
            </a:r>
            <a:r>
              <a:rPr sz="1200" b="1" dirty="0">
                <a:latin typeface="微软雅黑"/>
                <a:cs typeface="微软雅黑"/>
              </a:rPr>
              <a:t>区域媒体试驾会</a:t>
            </a:r>
            <a:endParaRPr sz="1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微软雅黑"/>
                <a:cs typeface="微软雅黑"/>
              </a:rPr>
              <a:t>—</a:t>
            </a:r>
            <a:r>
              <a:rPr sz="1200" spc="-4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区域媒体试驾拉声量，”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8重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PLUS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豪礼，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交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666元抵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6666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，36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期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利率</a:t>
            </a:r>
            <a:r>
              <a:rPr sz="1200" dirty="0">
                <a:latin typeface="微软雅黑"/>
                <a:cs typeface="微软雅黑"/>
              </a:rPr>
              <a:t>”及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“包牌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1.5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万起逸动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PLUS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贷回家”</a:t>
            </a:r>
            <a:r>
              <a:rPr sz="1200" dirty="0">
                <a:latin typeface="微软雅黑"/>
                <a:cs typeface="微软雅黑"/>
              </a:rPr>
              <a:t>政策传播，组合出击，稳增量</a:t>
            </a:r>
            <a:r>
              <a:rPr sz="1200" spc="-65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—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28244" y="4238244"/>
            <a:ext cx="478790" cy="1019810"/>
          </a:xfrm>
          <a:custGeom>
            <a:avLst/>
            <a:gdLst/>
            <a:ahLst/>
            <a:cxnLst/>
            <a:rect l="l" t="t" r="r" b="b"/>
            <a:pathLst>
              <a:path w="478790" h="1019810">
                <a:moveTo>
                  <a:pt x="0" y="1019555"/>
                </a:moveTo>
                <a:lnTo>
                  <a:pt x="478536" y="1019555"/>
                </a:lnTo>
                <a:lnTo>
                  <a:pt x="478536" y="0"/>
                </a:lnTo>
                <a:lnTo>
                  <a:pt x="0" y="0"/>
                </a:lnTo>
                <a:lnTo>
                  <a:pt x="0" y="1019555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63397" y="4457445"/>
            <a:ext cx="409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marR="50165" indent="1270" algn="ctr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FFFFFF"/>
                </a:solidFill>
                <a:latin typeface="微软雅黑"/>
                <a:cs typeface="微软雅黑"/>
              </a:rPr>
              <a:t>C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5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5  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P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L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U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endParaRPr sz="9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&amp;</a:t>
            </a:r>
            <a:endParaRPr sz="9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锐程</a:t>
            </a:r>
            <a:r>
              <a:rPr sz="900" b="1" spc="5" dirty="0">
                <a:solidFill>
                  <a:srgbClr val="FFFFFF"/>
                </a:solidFill>
                <a:latin typeface="微软雅黑"/>
                <a:cs typeface="微软雅黑"/>
              </a:rPr>
              <a:t>CC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1644" y="4238244"/>
            <a:ext cx="11090275" cy="490855"/>
          </a:xfrm>
          <a:prstGeom prst="rect">
            <a:avLst/>
          </a:prstGeom>
          <a:solidFill>
            <a:srgbClr val="DADADA"/>
          </a:solidFill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1200" b="1" spc="-5" dirty="0">
                <a:latin typeface="微软雅黑"/>
                <a:cs typeface="微软雅黑"/>
              </a:rPr>
              <a:t>CS55</a:t>
            </a:r>
            <a:r>
              <a:rPr sz="1200" b="1" dirty="0">
                <a:latin typeface="微软雅黑"/>
                <a:cs typeface="微软雅黑"/>
              </a:rPr>
              <a:t> </a:t>
            </a:r>
            <a:r>
              <a:rPr sz="1200" b="1" spc="-10" dirty="0">
                <a:latin typeface="微软雅黑"/>
                <a:cs typeface="微软雅黑"/>
              </a:rPr>
              <a:t>PLUS</a:t>
            </a:r>
            <a:r>
              <a:rPr sz="1200" b="1" spc="15" dirty="0">
                <a:latin typeface="微软雅黑"/>
                <a:cs typeface="微软雅黑"/>
              </a:rPr>
              <a:t> </a:t>
            </a:r>
            <a:r>
              <a:rPr sz="1200" b="1" dirty="0">
                <a:latin typeface="微软雅黑"/>
                <a:cs typeface="微软雅黑"/>
              </a:rPr>
              <a:t>&amp; 锐程</a:t>
            </a:r>
            <a:r>
              <a:rPr sz="1200" b="1" spc="-20" dirty="0">
                <a:latin typeface="微软雅黑"/>
                <a:cs typeface="微软雅黑"/>
              </a:rPr>
              <a:t>CC</a:t>
            </a:r>
            <a:r>
              <a:rPr sz="1200" b="1" spc="10" dirty="0">
                <a:latin typeface="微软雅黑"/>
                <a:cs typeface="微软雅黑"/>
              </a:rPr>
              <a:t> </a:t>
            </a:r>
            <a:r>
              <a:rPr sz="1200" b="1" dirty="0">
                <a:latin typeface="微软雅黑"/>
                <a:cs typeface="微软雅黑"/>
              </a:rPr>
              <a:t>现款清库</a:t>
            </a:r>
            <a:endParaRPr sz="1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200" spc="-5" dirty="0">
                <a:latin typeface="微软雅黑"/>
                <a:cs typeface="微软雅黑"/>
              </a:rPr>
              <a:t>—</a:t>
            </a:r>
            <a:r>
              <a:rPr sz="1200" dirty="0">
                <a:latin typeface="微软雅黑"/>
                <a:cs typeface="微软雅黑"/>
              </a:rPr>
              <a:t>主打现金优惠</a:t>
            </a:r>
            <a:r>
              <a:rPr sz="1200" spc="-5" dirty="0">
                <a:latin typeface="微软雅黑"/>
                <a:cs typeface="微软雅黑"/>
              </a:rPr>
              <a:t>（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CS55PLUS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综合优惠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20000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元、锐程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CC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综合优惠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25000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</a:t>
            </a:r>
            <a:r>
              <a:rPr sz="1200" dirty="0">
                <a:latin typeface="微软雅黑"/>
                <a:cs typeface="微软雅黑"/>
              </a:rPr>
              <a:t>），</a:t>
            </a:r>
            <a:r>
              <a:rPr sz="1200" spc="-5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加快清库，为蓝鲸版上市上量奠定基础</a:t>
            </a:r>
            <a:r>
              <a:rPr sz="1200" spc="-1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—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32776" y="4728971"/>
            <a:ext cx="4319270" cy="528955"/>
          </a:xfrm>
          <a:prstGeom prst="rect">
            <a:avLst/>
          </a:prstGeom>
          <a:solidFill>
            <a:srgbClr val="DADADA"/>
          </a:solidFill>
        </p:spPr>
        <p:txBody>
          <a:bodyPr vert="horz" wrap="square" lIns="0" tIns="762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600"/>
              </a:spcBef>
            </a:pPr>
            <a:r>
              <a:rPr sz="1200" b="1" spc="-5" dirty="0">
                <a:latin typeface="微软雅黑"/>
                <a:cs typeface="微软雅黑"/>
              </a:rPr>
              <a:t>CS55</a:t>
            </a:r>
            <a:r>
              <a:rPr sz="1200" b="1" dirty="0">
                <a:latin typeface="微软雅黑"/>
                <a:cs typeface="微软雅黑"/>
              </a:rPr>
              <a:t> </a:t>
            </a:r>
            <a:r>
              <a:rPr sz="1200" b="1" spc="-5" dirty="0">
                <a:latin typeface="微软雅黑"/>
                <a:cs typeface="微软雅黑"/>
              </a:rPr>
              <a:t>PLUS</a:t>
            </a:r>
            <a:r>
              <a:rPr sz="1200" b="1" dirty="0">
                <a:latin typeface="微软雅黑"/>
                <a:cs typeface="微软雅黑"/>
              </a:rPr>
              <a:t> &amp;</a:t>
            </a:r>
            <a:r>
              <a:rPr sz="1200" b="1" spc="-5" dirty="0">
                <a:latin typeface="微软雅黑"/>
                <a:cs typeface="微软雅黑"/>
              </a:rPr>
              <a:t> </a:t>
            </a:r>
            <a:r>
              <a:rPr sz="1200" b="1" dirty="0">
                <a:latin typeface="微软雅黑"/>
                <a:cs typeface="微软雅黑"/>
              </a:rPr>
              <a:t>锐程</a:t>
            </a:r>
            <a:r>
              <a:rPr sz="1200" b="1" spc="-20" dirty="0">
                <a:latin typeface="微软雅黑"/>
                <a:cs typeface="微软雅黑"/>
              </a:rPr>
              <a:t>CC</a:t>
            </a:r>
            <a:r>
              <a:rPr sz="1200" b="1" spc="5" dirty="0">
                <a:latin typeface="微软雅黑"/>
                <a:cs typeface="微软雅黑"/>
              </a:rPr>
              <a:t> </a:t>
            </a:r>
            <a:r>
              <a:rPr sz="1200" b="1" dirty="0">
                <a:latin typeface="微软雅黑"/>
                <a:cs typeface="微软雅黑"/>
              </a:rPr>
              <a:t>蓝鲸版预热</a:t>
            </a:r>
            <a:r>
              <a:rPr sz="1200" b="1" spc="-5" dirty="0">
                <a:latin typeface="微软雅黑"/>
                <a:cs typeface="微软雅黑"/>
              </a:rPr>
              <a:t>/</a:t>
            </a:r>
            <a:r>
              <a:rPr sz="1200" b="1" dirty="0">
                <a:latin typeface="微软雅黑"/>
                <a:cs typeface="微软雅黑"/>
              </a:rPr>
              <a:t>品鉴</a:t>
            </a:r>
            <a:endParaRPr sz="1200">
              <a:latin typeface="微软雅黑"/>
              <a:cs typeface="微软雅黑"/>
            </a:endParaRPr>
          </a:p>
          <a:p>
            <a:pPr marL="1270" algn="ctr">
              <a:lnSpc>
                <a:spcPct val="100000"/>
              </a:lnSpc>
            </a:pPr>
            <a:r>
              <a:rPr sz="1200" dirty="0">
                <a:latin typeface="微软雅黑"/>
                <a:cs typeface="微软雅黑"/>
              </a:rPr>
              <a:t>—</a:t>
            </a:r>
            <a:r>
              <a:rPr sz="1200" spc="-2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冠军蓝鲸全系出击，预热前置提前收订 —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67739" y="4747259"/>
            <a:ext cx="6710680" cy="466725"/>
          </a:xfrm>
          <a:custGeom>
            <a:avLst/>
            <a:gdLst/>
            <a:ahLst/>
            <a:cxnLst/>
            <a:rect l="l" t="t" r="r" b="b"/>
            <a:pathLst>
              <a:path w="6710680" h="466725">
                <a:moveTo>
                  <a:pt x="0" y="466344"/>
                </a:moveTo>
                <a:lnTo>
                  <a:pt x="6710172" y="466344"/>
                </a:lnTo>
                <a:lnTo>
                  <a:pt x="6710172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ln w="12699">
            <a:solidFill>
              <a:srgbClr val="285581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283455" y="4888229"/>
            <a:ext cx="800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微软雅黑"/>
                <a:cs typeface="微软雅黑"/>
              </a:rPr>
              <a:t>/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28244" y="5324855"/>
            <a:ext cx="478790" cy="477520"/>
          </a:xfrm>
          <a:custGeom>
            <a:avLst/>
            <a:gdLst/>
            <a:ahLst/>
            <a:cxnLst/>
            <a:rect l="l" t="t" r="r" b="b"/>
            <a:pathLst>
              <a:path w="478790" h="477520">
                <a:moveTo>
                  <a:pt x="0" y="477012"/>
                </a:moveTo>
                <a:lnTo>
                  <a:pt x="478536" y="477012"/>
                </a:lnTo>
                <a:lnTo>
                  <a:pt x="478536" y="0"/>
                </a:lnTo>
                <a:lnTo>
                  <a:pt x="0" y="0"/>
                </a:lnTo>
                <a:lnTo>
                  <a:pt x="0" y="477012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07593" y="5409946"/>
            <a:ext cx="320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45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FFFFFF"/>
                </a:solidFill>
                <a:latin typeface="微软雅黑"/>
                <a:cs typeface="微软雅黑"/>
              </a:rPr>
              <a:t>C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3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5  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P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L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U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66216" y="5301996"/>
            <a:ext cx="11085830" cy="492759"/>
          </a:xfrm>
          <a:custGeom>
            <a:avLst/>
            <a:gdLst/>
            <a:ahLst/>
            <a:cxnLst/>
            <a:rect l="l" t="t" r="r" b="b"/>
            <a:pathLst>
              <a:path w="11085830" h="492760">
                <a:moveTo>
                  <a:pt x="0" y="492251"/>
                </a:moveTo>
                <a:lnTo>
                  <a:pt x="11085576" y="492251"/>
                </a:lnTo>
                <a:lnTo>
                  <a:pt x="11085576" y="0"/>
                </a:lnTo>
                <a:lnTo>
                  <a:pt x="0" y="0"/>
                </a:lnTo>
                <a:lnTo>
                  <a:pt x="0" y="492251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378710" y="5348096"/>
            <a:ext cx="82626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微软雅黑"/>
                <a:cs typeface="微软雅黑"/>
              </a:rPr>
              <a:t>坐实</a:t>
            </a:r>
            <a:r>
              <a:rPr sz="1200" b="1" spc="-5" dirty="0">
                <a:latin typeface="微软雅黑"/>
                <a:cs typeface="微软雅黑"/>
              </a:rPr>
              <a:t>CS35 PLUS“</a:t>
            </a:r>
            <a:r>
              <a:rPr sz="1200" b="1" dirty="0">
                <a:latin typeface="微软雅黑"/>
                <a:cs typeface="微软雅黑"/>
              </a:rPr>
              <a:t>小型</a:t>
            </a:r>
            <a:r>
              <a:rPr sz="1200" b="1" spc="-5" dirty="0">
                <a:latin typeface="微软雅黑"/>
                <a:cs typeface="微软雅黑"/>
              </a:rPr>
              <a:t>SUV</a:t>
            </a:r>
            <a:r>
              <a:rPr sz="1200" b="1" dirty="0">
                <a:latin typeface="微软雅黑"/>
                <a:cs typeface="微软雅黑"/>
              </a:rPr>
              <a:t>销量领跑者”市场地位</a:t>
            </a:r>
            <a:endParaRPr sz="1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微软雅黑"/>
                <a:cs typeface="微软雅黑"/>
              </a:rPr>
              <a:t>—</a:t>
            </a:r>
            <a:r>
              <a:rPr sz="1200" spc="-4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持续传播销冠话题</a:t>
            </a:r>
            <a:r>
              <a:rPr sz="1200" spc="-5" dirty="0">
                <a:latin typeface="微软雅黑"/>
                <a:cs typeface="微软雅黑"/>
              </a:rPr>
              <a:t>，（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CS35PLUS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主打综合优惠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15000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，3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成首付&amp;36期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利率</a:t>
            </a:r>
            <a:r>
              <a:rPr sz="1200" spc="-5" dirty="0">
                <a:latin typeface="微软雅黑"/>
                <a:cs typeface="微软雅黑"/>
              </a:rPr>
              <a:t>)，</a:t>
            </a:r>
            <a:r>
              <a:rPr sz="1200" dirty="0">
                <a:latin typeface="微软雅黑"/>
                <a:cs typeface="微软雅黑"/>
              </a:rPr>
              <a:t>重点区域加码优惠促订成交稳销量</a:t>
            </a:r>
            <a:r>
              <a:rPr sz="1200" spc="-65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—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17576" y="2662427"/>
            <a:ext cx="478790" cy="931544"/>
          </a:xfrm>
          <a:custGeom>
            <a:avLst/>
            <a:gdLst/>
            <a:ahLst/>
            <a:cxnLst/>
            <a:rect l="l" t="t" r="r" b="b"/>
            <a:pathLst>
              <a:path w="478790" h="931545">
                <a:moveTo>
                  <a:pt x="0" y="931163"/>
                </a:moveTo>
                <a:lnTo>
                  <a:pt x="478536" y="931163"/>
                </a:lnTo>
                <a:lnTo>
                  <a:pt x="478536" y="0"/>
                </a:lnTo>
                <a:lnTo>
                  <a:pt x="0" y="0"/>
                </a:lnTo>
                <a:lnTo>
                  <a:pt x="0" y="931163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01497" y="2974594"/>
            <a:ext cx="312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" dirty="0">
                <a:solidFill>
                  <a:srgbClr val="FFFFFF"/>
                </a:solidFill>
                <a:latin typeface="微软雅黑"/>
                <a:cs typeface="微软雅黑"/>
              </a:rPr>
              <a:t>C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7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5</a:t>
            </a:r>
            <a:endParaRPr sz="900">
              <a:latin typeface="微软雅黑"/>
              <a:cs typeface="微软雅黑"/>
            </a:endParaRPr>
          </a:p>
          <a:p>
            <a:pPr marL="41275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系列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60119" y="3133344"/>
            <a:ext cx="11087100" cy="437515"/>
          </a:xfrm>
          <a:custGeom>
            <a:avLst/>
            <a:gdLst/>
            <a:ahLst/>
            <a:cxnLst/>
            <a:rect l="l" t="t" r="r" b="b"/>
            <a:pathLst>
              <a:path w="11087100" h="437514">
                <a:moveTo>
                  <a:pt x="0" y="437388"/>
                </a:moveTo>
                <a:lnTo>
                  <a:pt x="11087100" y="437388"/>
                </a:lnTo>
                <a:lnTo>
                  <a:pt x="11087100" y="0"/>
                </a:lnTo>
                <a:lnTo>
                  <a:pt x="0" y="0"/>
                </a:lnTo>
                <a:lnTo>
                  <a:pt x="0" y="437388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210814" y="3151759"/>
            <a:ext cx="6587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微软雅黑"/>
                <a:cs typeface="微软雅黑"/>
              </a:rPr>
              <a:t>75品智购车节，75折特价车限时抢订</a:t>
            </a:r>
            <a:endParaRPr sz="1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微软雅黑"/>
                <a:cs typeface="微软雅黑"/>
              </a:rPr>
              <a:t>—</a:t>
            </a:r>
            <a:r>
              <a:rPr sz="1200" spc="-35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“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至高综合优惠25000元，幸运秒杀</a:t>
            </a:r>
            <a:r>
              <a:rPr sz="1200" dirty="0">
                <a:latin typeface="微软雅黑"/>
                <a:cs typeface="微软雅黑"/>
              </a:rPr>
              <a:t>”，锁定</a:t>
            </a:r>
            <a:r>
              <a:rPr sz="1200" spc="-5" dirty="0">
                <a:latin typeface="微软雅黑"/>
                <a:cs typeface="微软雅黑"/>
              </a:rPr>
              <a:t>H6</a:t>
            </a:r>
            <a:r>
              <a:rPr sz="1200" dirty="0">
                <a:latin typeface="微软雅黑"/>
                <a:cs typeface="微软雅黑"/>
              </a:rPr>
              <a:t>运动版抢订打压，促进新</a:t>
            </a:r>
            <a:r>
              <a:rPr sz="1200" spc="-10" dirty="0">
                <a:latin typeface="微软雅黑"/>
                <a:cs typeface="微软雅黑"/>
              </a:rPr>
              <a:t>CS75</a:t>
            </a:r>
            <a:r>
              <a:rPr sz="1200" spc="-8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2020款上量</a:t>
            </a:r>
            <a:r>
              <a:rPr sz="1200" spc="-55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—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28244" y="2186939"/>
            <a:ext cx="478790" cy="437515"/>
          </a:xfrm>
          <a:custGeom>
            <a:avLst/>
            <a:gdLst/>
            <a:ahLst/>
            <a:cxnLst/>
            <a:rect l="l" t="t" r="r" b="b"/>
            <a:pathLst>
              <a:path w="478790" h="437514">
                <a:moveTo>
                  <a:pt x="0" y="437388"/>
                </a:moveTo>
                <a:lnTo>
                  <a:pt x="478536" y="437388"/>
                </a:lnTo>
                <a:lnTo>
                  <a:pt x="478536" y="0"/>
                </a:lnTo>
                <a:lnTo>
                  <a:pt x="0" y="0"/>
                </a:lnTo>
                <a:lnTo>
                  <a:pt x="0" y="437388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81685" y="2320290"/>
            <a:ext cx="3714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UN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I-T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50975" y="2186939"/>
            <a:ext cx="11104245" cy="437515"/>
          </a:xfrm>
          <a:custGeom>
            <a:avLst/>
            <a:gdLst/>
            <a:ahLst/>
            <a:cxnLst/>
            <a:rect l="l" t="t" r="r" b="b"/>
            <a:pathLst>
              <a:path w="11104245" h="437514">
                <a:moveTo>
                  <a:pt x="0" y="437388"/>
                </a:moveTo>
                <a:lnTo>
                  <a:pt x="11103864" y="437388"/>
                </a:lnTo>
                <a:lnTo>
                  <a:pt x="11103864" y="0"/>
                </a:lnTo>
                <a:lnTo>
                  <a:pt x="0" y="0"/>
                </a:lnTo>
                <a:lnTo>
                  <a:pt x="0" y="437388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467227" y="2204465"/>
            <a:ext cx="60718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微软雅黑"/>
                <a:cs typeface="微软雅黑"/>
              </a:rPr>
              <a:t>UNI-T区域媒体试驾</a:t>
            </a:r>
            <a:r>
              <a:rPr sz="1200" b="1" spc="-5" dirty="0">
                <a:latin typeface="微软雅黑"/>
                <a:cs typeface="微软雅黑"/>
              </a:rPr>
              <a:t>/</a:t>
            </a:r>
            <a:r>
              <a:rPr sz="1200" b="1" dirty="0">
                <a:latin typeface="微软雅黑"/>
                <a:cs typeface="微软雅黑"/>
              </a:rPr>
              <a:t>店头上市品鉴</a:t>
            </a:r>
            <a:r>
              <a:rPr sz="1200" b="1" spc="-5" dirty="0">
                <a:latin typeface="微软雅黑"/>
                <a:cs typeface="微软雅黑"/>
              </a:rPr>
              <a:t>/</a:t>
            </a:r>
            <a:r>
              <a:rPr sz="1200" b="1" dirty="0">
                <a:latin typeface="微软雅黑"/>
                <a:cs typeface="微软雅黑"/>
              </a:rPr>
              <a:t>交车仪式</a:t>
            </a:r>
            <a:endParaRPr sz="1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微软雅黑"/>
                <a:cs typeface="微软雅黑"/>
              </a:rPr>
              <a:t>—</a:t>
            </a:r>
            <a:r>
              <a:rPr sz="1200" spc="30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“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尊享无忧特权，5重潮U大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礼</a:t>
            </a:r>
            <a:r>
              <a:rPr sz="1200" dirty="0">
                <a:latin typeface="微软雅黑"/>
                <a:cs typeface="微软雅黑"/>
              </a:rPr>
              <a:t>”，全面放开收订，集中消化，快速成交，上市上量</a:t>
            </a:r>
            <a:r>
              <a:rPr sz="1200" spc="295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—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66216" y="2662427"/>
            <a:ext cx="11085830" cy="431800"/>
          </a:xfrm>
          <a:custGeom>
            <a:avLst/>
            <a:gdLst/>
            <a:ahLst/>
            <a:cxnLst/>
            <a:rect l="l" t="t" r="r" b="b"/>
            <a:pathLst>
              <a:path w="11085830" h="431800">
                <a:moveTo>
                  <a:pt x="0" y="431291"/>
                </a:moveTo>
                <a:lnTo>
                  <a:pt x="11085576" y="431291"/>
                </a:lnTo>
                <a:lnTo>
                  <a:pt x="11085576" y="0"/>
                </a:lnTo>
                <a:lnTo>
                  <a:pt x="0" y="0"/>
                </a:lnTo>
                <a:lnTo>
                  <a:pt x="0" y="431291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848227" y="2677414"/>
            <a:ext cx="53225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微软雅黑"/>
                <a:cs typeface="微软雅黑"/>
              </a:rPr>
              <a:t>“SUV</a:t>
            </a:r>
            <a:r>
              <a:rPr sz="1200" b="1" dirty="0">
                <a:latin typeface="微软雅黑"/>
                <a:cs typeface="微软雅黑"/>
              </a:rPr>
              <a:t>销量登顶”话题传播</a:t>
            </a:r>
            <a:r>
              <a:rPr sz="1200" b="1" spc="-5" dirty="0">
                <a:latin typeface="微软雅黑"/>
                <a:cs typeface="微软雅黑"/>
              </a:rPr>
              <a:t>/“</a:t>
            </a:r>
            <a:r>
              <a:rPr sz="1200" b="1" dirty="0">
                <a:latin typeface="微软雅黑"/>
                <a:cs typeface="微软雅黑"/>
              </a:rPr>
              <a:t>明日座驾·实力爆款”标签强化</a:t>
            </a:r>
            <a:endParaRPr sz="1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微软雅黑"/>
                <a:cs typeface="微软雅黑"/>
              </a:rPr>
              <a:t>—</a:t>
            </a:r>
            <a:r>
              <a:rPr sz="1200" spc="-55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针对竞品反扑，加强终端话术攻防及贴网拦截，巩固优势，延续热销势头</a:t>
            </a:r>
            <a:r>
              <a:rPr sz="1200" spc="-4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—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67435" y="1537335"/>
            <a:ext cx="0" cy="225425"/>
          </a:xfrm>
          <a:custGeom>
            <a:avLst/>
            <a:gdLst/>
            <a:ahLst/>
            <a:cxnLst/>
            <a:rect l="l" t="t" r="r" b="b"/>
            <a:pathLst>
              <a:path h="225425">
                <a:moveTo>
                  <a:pt x="0" y="0"/>
                </a:moveTo>
                <a:lnTo>
                  <a:pt x="0" y="22517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961085" y="1537335"/>
          <a:ext cx="11108678" cy="212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38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24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5813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35814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</a:tblGrid>
              <a:tr h="21247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3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4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5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6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7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8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9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10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11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12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13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14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15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16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17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18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19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20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21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22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23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24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25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26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27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28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29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30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31</a:t>
                      </a:r>
                      <a:endParaRPr sz="1050" dirty="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" name="object 41"/>
          <p:cNvSpPr/>
          <p:nvPr/>
        </p:nvSpPr>
        <p:spPr>
          <a:xfrm>
            <a:off x="428244" y="5859779"/>
            <a:ext cx="478790" cy="672465"/>
          </a:xfrm>
          <a:custGeom>
            <a:avLst/>
            <a:gdLst/>
            <a:ahLst/>
            <a:cxnLst/>
            <a:rect l="l" t="t" r="r" b="b"/>
            <a:pathLst>
              <a:path w="478790" h="672465">
                <a:moveTo>
                  <a:pt x="0" y="672084"/>
                </a:moveTo>
                <a:lnTo>
                  <a:pt x="478536" y="672084"/>
                </a:lnTo>
                <a:lnTo>
                  <a:pt x="478536" y="0"/>
                </a:lnTo>
                <a:lnTo>
                  <a:pt x="0" y="0"/>
                </a:lnTo>
                <a:lnTo>
                  <a:pt x="0" y="672084"/>
                </a:lnTo>
                <a:close/>
              </a:path>
            </a:pathLst>
          </a:custGeom>
          <a:solidFill>
            <a:srgbClr val="2855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55777" y="5836716"/>
            <a:ext cx="424815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CS85  </a:t>
            </a:r>
            <a:r>
              <a:rPr sz="900" b="1" spc="5" dirty="0">
                <a:solidFill>
                  <a:srgbClr val="FFFFFF"/>
                </a:solidFill>
                <a:latin typeface="微软雅黑"/>
                <a:cs typeface="微软雅黑"/>
              </a:rPr>
              <a:t>C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OU</a:t>
            </a:r>
            <a:r>
              <a:rPr sz="900" b="1" spc="-10" dirty="0">
                <a:solidFill>
                  <a:srgbClr val="FFFFFF"/>
                </a:solidFill>
                <a:latin typeface="微软雅黑"/>
                <a:cs typeface="微软雅黑"/>
              </a:rPr>
              <a:t>P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E</a:t>
            </a:r>
            <a:endParaRPr sz="900">
              <a:latin typeface="微软雅黑"/>
              <a:cs typeface="微软雅黑"/>
            </a:endParaRPr>
          </a:p>
          <a:p>
            <a:pPr marL="68580" marR="60325" indent="9144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&amp;  全新 </a:t>
            </a:r>
            <a:r>
              <a:rPr sz="900" b="1" spc="5" dirty="0">
                <a:solidFill>
                  <a:srgbClr val="FFFFFF"/>
                </a:solidFill>
                <a:latin typeface="微软雅黑"/>
                <a:cs typeface="微软雅黑"/>
              </a:rPr>
              <a:t>C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b="1" spc="-5" dirty="0">
                <a:solidFill>
                  <a:srgbClr val="FFFFFF"/>
                </a:solidFill>
                <a:latin typeface="微软雅黑"/>
                <a:cs typeface="微软雅黑"/>
              </a:rPr>
              <a:t>9</a:t>
            </a: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5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966216" y="5832347"/>
            <a:ext cx="11085830" cy="699770"/>
          </a:xfrm>
          <a:custGeom>
            <a:avLst/>
            <a:gdLst/>
            <a:ahLst/>
            <a:cxnLst/>
            <a:rect l="l" t="t" r="r" b="b"/>
            <a:pathLst>
              <a:path w="11085830" h="699770">
                <a:moveTo>
                  <a:pt x="0" y="699515"/>
                </a:moveTo>
                <a:lnTo>
                  <a:pt x="11085576" y="699515"/>
                </a:lnTo>
                <a:lnTo>
                  <a:pt x="11085576" y="0"/>
                </a:lnTo>
                <a:lnTo>
                  <a:pt x="0" y="0"/>
                </a:lnTo>
                <a:lnTo>
                  <a:pt x="0" y="699515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857501" y="5982106"/>
            <a:ext cx="93052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微软雅黑"/>
                <a:cs typeface="微软雅黑"/>
              </a:rPr>
              <a:t>品置升级，一步换新</a:t>
            </a:r>
            <a:endParaRPr sz="12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latin typeface="微软雅黑"/>
                <a:cs typeface="微软雅黑"/>
              </a:rPr>
              <a:t>—</a:t>
            </a:r>
            <a:r>
              <a:rPr sz="1200" spc="-4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双车主打置换优惠，（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CS85主打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10000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元金融贴息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，10000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元置换补贴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；CS95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主打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10000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元现金优惠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，10000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微软雅黑"/>
                <a:cs typeface="微软雅黑"/>
              </a:rPr>
              <a:t>元置换补贴</a:t>
            </a:r>
            <a:r>
              <a:rPr sz="1200" dirty="0">
                <a:latin typeface="微软雅黑"/>
                <a:cs typeface="微软雅黑"/>
              </a:rPr>
              <a:t>），促订成交</a:t>
            </a:r>
            <a:endParaRPr sz="12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485" y="1474469"/>
            <a:ext cx="840740" cy="425450"/>
          </a:xfrm>
          <a:prstGeom prst="rect">
            <a:avLst/>
          </a:prstGeom>
          <a:solidFill>
            <a:srgbClr val="285581"/>
          </a:solidFill>
        </p:spPr>
        <p:txBody>
          <a:bodyPr vert="horz" wrap="square" lIns="0" tIns="1346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60"/>
              </a:spcBef>
            </a:pPr>
            <a:r>
              <a:rPr sz="1000" b="1" spc="-10" dirty="0">
                <a:solidFill>
                  <a:srgbClr val="FFFFFF"/>
                </a:solidFill>
                <a:latin typeface="微软雅黑"/>
                <a:cs typeface="微软雅黑"/>
              </a:rPr>
              <a:t>时间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485" y="1048511"/>
            <a:ext cx="840740" cy="426084"/>
          </a:xfrm>
          <a:prstGeom prst="rect">
            <a:avLst/>
          </a:prstGeom>
          <a:solidFill>
            <a:srgbClr val="285581"/>
          </a:solidFill>
        </p:spPr>
        <p:txBody>
          <a:bodyPr vert="horz" wrap="square" lIns="0" tIns="104139" rIns="0" bIns="0" rtlCol="0">
            <a:spAutoFit/>
          </a:bodyPr>
          <a:lstStyle/>
          <a:p>
            <a:pPr marL="163830">
              <a:lnSpc>
                <a:spcPct val="100000"/>
              </a:lnSpc>
              <a:spcBef>
                <a:spcPts val="819"/>
              </a:spcBef>
            </a:pPr>
            <a:r>
              <a:rPr sz="1000" b="1" spc="-5" dirty="0">
                <a:solidFill>
                  <a:srgbClr val="FFFFFF"/>
                </a:solidFill>
                <a:latin typeface="微软雅黑"/>
                <a:cs typeface="微软雅黑"/>
              </a:rPr>
              <a:t>推广主题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9932" y="1048511"/>
            <a:ext cx="11118215" cy="419734"/>
          </a:xfrm>
          <a:prstGeom prst="rect">
            <a:avLst/>
          </a:prstGeom>
          <a:solidFill>
            <a:srgbClr val="528DD4"/>
          </a:solidFill>
        </p:spPr>
        <p:txBody>
          <a:bodyPr vert="horz" wrap="square" lIns="0" tIns="40005" rIns="0" bIns="0" rtlCol="0">
            <a:spAutoFit/>
          </a:bodyPr>
          <a:lstStyle/>
          <a:p>
            <a:pPr marR="181610" algn="ctr">
              <a:lnSpc>
                <a:spcPct val="100000"/>
              </a:lnSpc>
              <a:spcBef>
                <a:spcPts val="315"/>
              </a:spcBef>
            </a:pP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冠军蓝鲸家族全系出击</a:t>
            </a:r>
            <a:r>
              <a:rPr sz="2000" b="1" spc="-10" dirty="0">
                <a:solidFill>
                  <a:srgbClr val="FFFFFF"/>
                </a:solidFill>
                <a:latin typeface="微软雅黑"/>
                <a:cs typeface="微软雅黑"/>
              </a:rPr>
              <a:t>，</a:t>
            </a: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邀您</a:t>
            </a:r>
            <a:r>
              <a:rPr sz="2000" b="1" spc="-10" dirty="0">
                <a:solidFill>
                  <a:srgbClr val="FFFFFF"/>
                </a:solidFill>
                <a:latin typeface="微软雅黑"/>
                <a:cs typeface="微软雅黑"/>
              </a:rPr>
              <a:t>瓜</a:t>
            </a:r>
            <a:r>
              <a:rPr sz="2000" b="1" spc="-30" dirty="0">
                <a:solidFill>
                  <a:srgbClr val="FFFFFF"/>
                </a:solidFill>
                <a:latin typeface="微软雅黑"/>
                <a:cs typeface="微软雅黑"/>
              </a:rPr>
              <a:t>分</a:t>
            </a: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30亿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121" y="378079"/>
            <a:ext cx="2311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促销推广</a:t>
            </a:r>
            <a:r>
              <a:rPr spc="-10" dirty="0"/>
              <a:t>MAP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8485" y="2333244"/>
            <a:ext cx="375920" cy="1697989"/>
          </a:xfrm>
          <a:prstGeom prst="rect">
            <a:avLst/>
          </a:prstGeom>
          <a:solidFill>
            <a:srgbClr val="28558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50">
              <a:latin typeface="Times New Roman"/>
              <a:cs typeface="Times New Roman"/>
            </a:endParaRPr>
          </a:p>
          <a:p>
            <a:pPr marL="101600" marR="8763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总 部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012" y="2333244"/>
            <a:ext cx="441959" cy="1278890"/>
          </a:xfrm>
          <a:prstGeom prst="rect">
            <a:avLst/>
          </a:prstGeom>
          <a:solidFill>
            <a:srgbClr val="28558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Times New Roman"/>
              <a:cs typeface="Times New Roman"/>
            </a:endParaRPr>
          </a:p>
          <a:p>
            <a:pPr marL="11811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平台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7012" y="3656076"/>
            <a:ext cx="441959" cy="375285"/>
          </a:xfrm>
          <a:prstGeom prst="rect">
            <a:avLst/>
          </a:prstGeom>
          <a:solidFill>
            <a:srgbClr val="285581"/>
          </a:solidFill>
        </p:spPr>
        <p:txBody>
          <a:bodyPr vert="horz" wrap="square" lIns="0" tIns="127635" rIns="0" bIns="0" rtlCol="0">
            <a:spAutoFit/>
          </a:bodyPr>
          <a:lstStyle/>
          <a:p>
            <a:pPr marL="126364">
              <a:lnSpc>
                <a:spcPct val="100000"/>
              </a:lnSpc>
              <a:spcBef>
                <a:spcPts val="1005"/>
              </a:spcBef>
            </a:pPr>
            <a:r>
              <a:rPr sz="900" b="1" dirty="0">
                <a:solidFill>
                  <a:srgbClr val="FFFFFF"/>
                </a:solidFill>
                <a:latin typeface="微软雅黑"/>
                <a:cs typeface="微软雅黑"/>
              </a:rPr>
              <a:t>直播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9932" y="2737357"/>
            <a:ext cx="11118215" cy="441959"/>
          </a:xfrm>
          <a:prstGeom prst="rect">
            <a:avLst/>
          </a:prstGeom>
          <a:solidFill>
            <a:srgbClr val="90C7F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150">
              <a:latin typeface="Times New Roman"/>
              <a:cs typeface="Times New Roman"/>
            </a:endParaRPr>
          </a:p>
          <a:p>
            <a:pPr marL="15875" algn="ctr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今日头条</a:t>
            </a:r>
            <a:r>
              <a:rPr sz="900" spc="-5" dirty="0">
                <a:latin typeface="微软雅黑"/>
                <a:cs typeface="微软雅黑"/>
              </a:rPr>
              <a:t>/</a:t>
            </a:r>
            <a:r>
              <a:rPr sz="900" dirty="0">
                <a:latin typeface="微软雅黑"/>
                <a:cs typeface="微软雅黑"/>
              </a:rPr>
              <a:t>腾讯</a:t>
            </a:r>
            <a:r>
              <a:rPr sz="900" spc="-5" dirty="0">
                <a:latin typeface="微软雅黑"/>
                <a:cs typeface="微软雅黑"/>
              </a:rPr>
              <a:t>/</a:t>
            </a:r>
            <a:r>
              <a:rPr sz="900" dirty="0">
                <a:latin typeface="微软雅黑"/>
                <a:cs typeface="微软雅黑"/>
              </a:rPr>
              <a:t>联通精准</a:t>
            </a:r>
            <a:r>
              <a:rPr sz="900" spc="-5" dirty="0">
                <a:latin typeface="微软雅黑"/>
                <a:cs typeface="微软雅黑"/>
              </a:rPr>
              <a:t>/</a:t>
            </a:r>
            <a:r>
              <a:rPr sz="900" dirty="0">
                <a:latin typeface="微软雅黑"/>
                <a:cs typeface="微软雅黑"/>
              </a:rPr>
              <a:t>汽车之家</a:t>
            </a:r>
            <a:r>
              <a:rPr sz="900" spc="-5" dirty="0">
                <a:latin typeface="微软雅黑"/>
                <a:cs typeface="微软雅黑"/>
              </a:rPr>
              <a:t>/</a:t>
            </a:r>
            <a:r>
              <a:rPr sz="900" dirty="0">
                <a:latin typeface="微软雅黑"/>
                <a:cs typeface="微软雅黑"/>
              </a:rPr>
              <a:t>易车/懂车帝投放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9932" y="3656076"/>
            <a:ext cx="11118215" cy="375285"/>
          </a:xfrm>
          <a:prstGeom prst="rect">
            <a:avLst/>
          </a:prstGeom>
          <a:solidFill>
            <a:srgbClr val="90C7F4"/>
          </a:solidFill>
        </p:spPr>
        <p:txBody>
          <a:bodyPr vert="horz" wrap="square" lIns="0" tIns="114935" rIns="0" bIns="0" rtlCol="0">
            <a:spAutoFit/>
          </a:bodyPr>
          <a:lstStyle/>
          <a:p>
            <a:pPr marL="19685" algn="ctr">
              <a:lnSpc>
                <a:spcPct val="100000"/>
              </a:lnSpc>
              <a:spcBef>
                <a:spcPts val="905"/>
              </a:spcBef>
            </a:pPr>
            <a:r>
              <a:rPr sz="900" b="1" dirty="0">
                <a:latin typeface="微软雅黑"/>
                <a:cs typeface="微软雅黑"/>
              </a:rPr>
              <a:t>冠军蓝鲸家族全系出击，邀您瓜分</a:t>
            </a:r>
            <a:r>
              <a:rPr sz="900" b="1" spc="-5" dirty="0">
                <a:latin typeface="微软雅黑"/>
                <a:cs typeface="微软雅黑"/>
              </a:rPr>
              <a:t>30</a:t>
            </a:r>
            <a:r>
              <a:rPr sz="900" b="1" dirty="0">
                <a:latin typeface="微软雅黑"/>
                <a:cs typeface="微软雅黑"/>
              </a:rPr>
              <a:t>亿</a:t>
            </a:r>
            <a:r>
              <a:rPr sz="900" spc="-5" dirty="0">
                <a:latin typeface="微软雅黑"/>
                <a:cs typeface="微软雅黑"/>
              </a:rPr>
              <a:t>—</a:t>
            </a:r>
            <a:r>
              <a:rPr sz="900" dirty="0">
                <a:latin typeface="微软雅黑"/>
                <a:cs typeface="微软雅黑"/>
              </a:rPr>
              <a:t>直播季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710171" y="2327148"/>
            <a:ext cx="5420995" cy="403860"/>
          </a:xfrm>
          <a:custGeom>
            <a:avLst/>
            <a:gdLst/>
            <a:ahLst/>
            <a:cxnLst/>
            <a:rect l="l" t="t" r="r" b="b"/>
            <a:pathLst>
              <a:path w="5420995" h="403860">
                <a:moveTo>
                  <a:pt x="0" y="403860"/>
                </a:moveTo>
                <a:lnTo>
                  <a:pt x="5420868" y="403860"/>
                </a:lnTo>
                <a:lnTo>
                  <a:pt x="5420868" y="0"/>
                </a:lnTo>
                <a:lnTo>
                  <a:pt x="0" y="0"/>
                </a:lnTo>
                <a:lnTo>
                  <a:pt x="0" y="403860"/>
                </a:lnTo>
                <a:close/>
              </a:path>
            </a:pathLst>
          </a:custGeom>
          <a:solidFill>
            <a:srgbClr val="90C7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136380" y="2443734"/>
            <a:ext cx="5842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latin typeface="微软雅黑"/>
                <a:cs typeface="微软雅黑"/>
              </a:rPr>
              <a:t>阿里购车节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99744" y="2333244"/>
            <a:ext cx="5640705" cy="398145"/>
          </a:xfrm>
          <a:custGeom>
            <a:avLst/>
            <a:gdLst/>
            <a:ahLst/>
            <a:cxnLst/>
            <a:rect l="l" t="t" r="r" b="b"/>
            <a:pathLst>
              <a:path w="5640705" h="398144">
                <a:moveTo>
                  <a:pt x="0" y="397763"/>
                </a:moveTo>
                <a:lnTo>
                  <a:pt x="5640324" y="397763"/>
                </a:lnTo>
                <a:lnTo>
                  <a:pt x="5640324" y="0"/>
                </a:lnTo>
                <a:lnTo>
                  <a:pt x="0" y="0"/>
                </a:lnTo>
                <a:lnTo>
                  <a:pt x="0" y="397763"/>
                </a:lnTo>
                <a:close/>
              </a:path>
            </a:pathLst>
          </a:custGeom>
          <a:ln w="12700">
            <a:solidFill>
              <a:srgbClr val="285581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92346" y="2439416"/>
            <a:ext cx="673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微软雅黑"/>
                <a:cs typeface="微软雅黑"/>
              </a:rPr>
              <a:t>/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485" y="1899411"/>
            <a:ext cx="840740" cy="434340"/>
          </a:xfrm>
          <a:prstGeom prst="rect">
            <a:avLst/>
          </a:prstGeom>
          <a:solidFill>
            <a:srgbClr val="285581"/>
          </a:solidFill>
        </p:spPr>
        <p:txBody>
          <a:bodyPr vert="horz" wrap="square" lIns="0" tIns="145415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1145"/>
              </a:spcBef>
            </a:pPr>
            <a:r>
              <a:rPr sz="1000" b="1" spc="-5" dirty="0">
                <a:solidFill>
                  <a:srgbClr val="FFFFFF"/>
                </a:solidFill>
                <a:latin typeface="微软雅黑"/>
                <a:cs typeface="微软雅黑"/>
              </a:rPr>
              <a:t>人群营销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3647" y="1959864"/>
            <a:ext cx="5646420" cy="32766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55"/>
              </a:lnSpc>
            </a:pPr>
            <a:r>
              <a:rPr sz="1050" b="1" spc="-5" dirty="0">
                <a:solidFill>
                  <a:srgbClr val="FFFFFF"/>
                </a:solidFill>
                <a:latin typeface="微软雅黑"/>
                <a:cs typeface="微软雅黑"/>
              </a:rPr>
              <a:t>7.1-7.14</a:t>
            </a:r>
            <a:endParaRPr sz="1050">
              <a:latin typeface="微软雅黑"/>
              <a:cs typeface="微软雅黑"/>
            </a:endParaRPr>
          </a:p>
          <a:p>
            <a:pPr algn="ctr">
              <a:lnSpc>
                <a:spcPts val="1425"/>
              </a:lnSpc>
            </a:pPr>
            <a:r>
              <a:rPr sz="1200" b="1" dirty="0">
                <a:solidFill>
                  <a:srgbClr val="FFFFFF"/>
                </a:solidFill>
                <a:latin typeface="微软雅黑"/>
                <a:cs typeface="微软雅黑"/>
              </a:rPr>
              <a:t>时代先锋礼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710171" y="1946148"/>
            <a:ext cx="5408930" cy="332740"/>
          </a:xfrm>
          <a:custGeom>
            <a:avLst/>
            <a:gdLst/>
            <a:ahLst/>
            <a:cxnLst/>
            <a:rect l="l" t="t" r="r" b="b"/>
            <a:pathLst>
              <a:path w="5408930" h="332739">
                <a:moveTo>
                  <a:pt x="0" y="332232"/>
                </a:moveTo>
                <a:lnTo>
                  <a:pt x="5408676" y="332232"/>
                </a:lnTo>
                <a:lnTo>
                  <a:pt x="5408676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021571" y="1923034"/>
            <a:ext cx="787400" cy="3683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9375">
              <a:lnSpc>
                <a:spcPts val="1255"/>
              </a:lnSpc>
              <a:spcBef>
                <a:spcPts val="105"/>
              </a:spcBef>
            </a:pPr>
            <a:r>
              <a:rPr sz="1050" b="1" spc="-5" dirty="0">
                <a:solidFill>
                  <a:srgbClr val="FFFFFF"/>
                </a:solidFill>
                <a:latin typeface="微软雅黑"/>
                <a:cs typeface="微软雅黑"/>
              </a:rPr>
              <a:t>7.15-7.31</a:t>
            </a:r>
            <a:endParaRPr sz="1050">
              <a:latin typeface="微软雅黑"/>
              <a:cs typeface="微软雅黑"/>
            </a:endParaRPr>
          </a:p>
          <a:p>
            <a:pPr marL="12700">
              <a:lnSpc>
                <a:spcPts val="1435"/>
              </a:lnSpc>
            </a:pPr>
            <a:r>
              <a:rPr sz="1200" b="1" dirty="0">
                <a:solidFill>
                  <a:srgbClr val="FFFFFF"/>
                </a:solidFill>
                <a:latin typeface="微软雅黑"/>
                <a:cs typeface="微软雅黑"/>
              </a:rPr>
              <a:t>青春筑梦礼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30816" y="2017013"/>
            <a:ext cx="2218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（中</a:t>
            </a:r>
            <a:r>
              <a:rPr sz="1000" spc="-10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高</a:t>
            </a:r>
            <a:r>
              <a:rPr sz="1000" spc="5" dirty="0">
                <a:solidFill>
                  <a:srgbClr val="FFFFFF"/>
                </a:solidFill>
                <a:latin typeface="微软雅黑"/>
                <a:cs typeface="微软雅黑"/>
              </a:rPr>
              <a:t>考</a:t>
            </a: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及大</a:t>
            </a:r>
            <a:r>
              <a:rPr sz="1000" spc="5" dirty="0">
                <a:solidFill>
                  <a:srgbClr val="FFFFFF"/>
                </a:solidFill>
                <a:latin typeface="微软雅黑"/>
                <a:cs typeface="微软雅黑"/>
              </a:rPr>
              <a:t>学</a:t>
            </a: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毕业</a:t>
            </a:r>
            <a:r>
              <a:rPr sz="1000" spc="5" dirty="0">
                <a:solidFill>
                  <a:srgbClr val="FFFFFF"/>
                </a:solidFill>
                <a:latin typeface="微软雅黑"/>
                <a:cs typeface="微软雅黑"/>
              </a:rPr>
              <a:t>生</a:t>
            </a: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家</a:t>
            </a:r>
            <a:r>
              <a:rPr sz="1000" spc="5" dirty="0">
                <a:solidFill>
                  <a:srgbClr val="FFFFFF"/>
                </a:solidFill>
                <a:latin typeface="微软雅黑"/>
                <a:cs typeface="微软雅黑"/>
              </a:rPr>
              <a:t>庭</a:t>
            </a: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购车优</a:t>
            </a:r>
            <a:r>
              <a:rPr sz="1000" spc="5" dirty="0">
                <a:solidFill>
                  <a:srgbClr val="FFFFFF"/>
                </a:solidFill>
                <a:latin typeface="微软雅黑"/>
                <a:cs typeface="微软雅黑"/>
              </a:rPr>
              <a:t>惠</a:t>
            </a: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81760" y="1474508"/>
            <a:ext cx="2938780" cy="212725"/>
          </a:xfrm>
          <a:custGeom>
            <a:avLst/>
            <a:gdLst/>
            <a:ahLst/>
            <a:cxnLst/>
            <a:rect l="l" t="t" r="r" b="b"/>
            <a:pathLst>
              <a:path w="2938779" h="212725">
                <a:moveTo>
                  <a:pt x="0" y="212432"/>
                </a:moveTo>
                <a:lnTo>
                  <a:pt x="2938525" y="212432"/>
                </a:lnTo>
                <a:lnTo>
                  <a:pt x="2938525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90C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20363" y="1474508"/>
            <a:ext cx="283845" cy="212725"/>
          </a:xfrm>
          <a:custGeom>
            <a:avLst/>
            <a:gdLst/>
            <a:ahLst/>
            <a:cxnLst/>
            <a:rect l="l" t="t" r="r" b="b"/>
            <a:pathLst>
              <a:path w="283845" h="212725">
                <a:moveTo>
                  <a:pt x="0" y="212432"/>
                </a:moveTo>
                <a:lnTo>
                  <a:pt x="283438" y="212432"/>
                </a:lnTo>
                <a:lnTo>
                  <a:pt x="283438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3046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40500" y="1474508"/>
            <a:ext cx="287655" cy="212725"/>
          </a:xfrm>
          <a:custGeom>
            <a:avLst/>
            <a:gdLst/>
            <a:ahLst/>
            <a:cxnLst/>
            <a:rect l="l" t="t" r="r" b="b"/>
            <a:pathLst>
              <a:path w="287654" h="212725">
                <a:moveTo>
                  <a:pt x="0" y="212432"/>
                </a:moveTo>
                <a:lnTo>
                  <a:pt x="287527" y="212432"/>
                </a:lnTo>
                <a:lnTo>
                  <a:pt x="287527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3046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360661" y="1474508"/>
            <a:ext cx="292100" cy="212725"/>
          </a:xfrm>
          <a:custGeom>
            <a:avLst/>
            <a:gdLst/>
            <a:ahLst/>
            <a:cxnLst/>
            <a:rect l="l" t="t" r="r" b="b"/>
            <a:pathLst>
              <a:path w="292100" h="212725">
                <a:moveTo>
                  <a:pt x="0" y="212432"/>
                </a:moveTo>
                <a:lnTo>
                  <a:pt x="291541" y="212432"/>
                </a:lnTo>
                <a:lnTo>
                  <a:pt x="291541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3046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652127" y="1474508"/>
            <a:ext cx="2419985" cy="212725"/>
          </a:xfrm>
          <a:custGeom>
            <a:avLst/>
            <a:gdLst/>
            <a:ahLst/>
            <a:cxnLst/>
            <a:rect l="l" t="t" r="r" b="b"/>
            <a:pathLst>
              <a:path w="2419984" h="212725">
                <a:moveTo>
                  <a:pt x="0" y="212432"/>
                </a:moveTo>
                <a:lnTo>
                  <a:pt x="2419477" y="212432"/>
                </a:lnTo>
                <a:lnTo>
                  <a:pt x="2419477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90C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81760" y="1686979"/>
            <a:ext cx="1494790" cy="212725"/>
          </a:xfrm>
          <a:custGeom>
            <a:avLst/>
            <a:gdLst/>
            <a:ahLst/>
            <a:cxnLst/>
            <a:rect l="l" t="t" r="r" b="b"/>
            <a:pathLst>
              <a:path w="1494789" h="212725">
                <a:moveTo>
                  <a:pt x="0" y="212432"/>
                </a:moveTo>
                <a:lnTo>
                  <a:pt x="1494663" y="212432"/>
                </a:lnTo>
                <a:lnTo>
                  <a:pt x="1494663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90C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20363" y="1686979"/>
            <a:ext cx="283845" cy="212725"/>
          </a:xfrm>
          <a:custGeom>
            <a:avLst/>
            <a:gdLst/>
            <a:ahLst/>
            <a:cxnLst/>
            <a:rect l="l" t="t" r="r" b="b"/>
            <a:pathLst>
              <a:path w="283845" h="212725">
                <a:moveTo>
                  <a:pt x="0" y="212432"/>
                </a:moveTo>
                <a:lnTo>
                  <a:pt x="283438" y="212432"/>
                </a:lnTo>
                <a:lnTo>
                  <a:pt x="283438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3046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40500" y="1686979"/>
            <a:ext cx="287655" cy="212725"/>
          </a:xfrm>
          <a:custGeom>
            <a:avLst/>
            <a:gdLst/>
            <a:ahLst/>
            <a:cxnLst/>
            <a:rect l="l" t="t" r="r" b="b"/>
            <a:pathLst>
              <a:path w="287654" h="212725">
                <a:moveTo>
                  <a:pt x="0" y="212432"/>
                </a:moveTo>
                <a:lnTo>
                  <a:pt x="287527" y="212432"/>
                </a:lnTo>
                <a:lnTo>
                  <a:pt x="287527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3046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360661" y="1686979"/>
            <a:ext cx="292100" cy="212725"/>
          </a:xfrm>
          <a:custGeom>
            <a:avLst/>
            <a:gdLst/>
            <a:ahLst/>
            <a:cxnLst/>
            <a:rect l="l" t="t" r="r" b="b"/>
            <a:pathLst>
              <a:path w="292100" h="212725">
                <a:moveTo>
                  <a:pt x="0" y="212432"/>
                </a:moveTo>
                <a:lnTo>
                  <a:pt x="291541" y="212432"/>
                </a:lnTo>
                <a:lnTo>
                  <a:pt x="291541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3046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98454" y="1686979"/>
            <a:ext cx="1073785" cy="212725"/>
          </a:xfrm>
          <a:custGeom>
            <a:avLst/>
            <a:gdLst/>
            <a:ahLst/>
            <a:cxnLst/>
            <a:rect l="l" t="t" r="r" b="b"/>
            <a:pathLst>
              <a:path w="1073784" h="212725">
                <a:moveTo>
                  <a:pt x="0" y="212432"/>
                </a:moveTo>
                <a:lnTo>
                  <a:pt x="1073188" y="212432"/>
                </a:lnTo>
                <a:lnTo>
                  <a:pt x="1073188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90C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920363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03827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40500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28028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360661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652127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75410" y="1686941"/>
            <a:ext cx="11102975" cy="0"/>
          </a:xfrm>
          <a:custGeom>
            <a:avLst/>
            <a:gdLst/>
            <a:ahLst/>
            <a:cxnLst/>
            <a:rect l="l" t="t" r="r" b="b"/>
            <a:pathLst>
              <a:path w="11102975">
                <a:moveTo>
                  <a:pt x="0" y="0"/>
                </a:moveTo>
                <a:lnTo>
                  <a:pt x="1110254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81760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071604" y="1468119"/>
            <a:ext cx="0" cy="438150"/>
          </a:xfrm>
          <a:custGeom>
            <a:avLst/>
            <a:gdLst/>
            <a:ahLst/>
            <a:cxnLst/>
            <a:rect l="l" t="t" r="r" b="b"/>
            <a:pathLst>
              <a:path h="438150">
                <a:moveTo>
                  <a:pt x="0" y="0"/>
                </a:moveTo>
                <a:lnTo>
                  <a:pt x="0" y="437641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75410" y="1474469"/>
            <a:ext cx="11102975" cy="0"/>
          </a:xfrm>
          <a:custGeom>
            <a:avLst/>
            <a:gdLst/>
            <a:ahLst/>
            <a:cxnLst/>
            <a:rect l="l" t="t" r="r" b="b"/>
            <a:pathLst>
              <a:path w="11102975">
                <a:moveTo>
                  <a:pt x="0" y="0"/>
                </a:moveTo>
                <a:lnTo>
                  <a:pt x="1110254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75410" y="1899411"/>
            <a:ext cx="11102975" cy="0"/>
          </a:xfrm>
          <a:custGeom>
            <a:avLst/>
            <a:gdLst/>
            <a:ahLst/>
            <a:cxnLst/>
            <a:rect l="l" t="t" r="r" b="b"/>
            <a:pathLst>
              <a:path w="11102975">
                <a:moveTo>
                  <a:pt x="0" y="0"/>
                </a:moveTo>
                <a:lnTo>
                  <a:pt x="1110254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249677" y="1487170"/>
            <a:ext cx="98488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2921635" algn="l"/>
                <a:tab pos="5643245" algn="l"/>
                <a:tab pos="8411845" algn="l"/>
              </a:tabLst>
            </a:pPr>
            <a:r>
              <a:rPr sz="1050" spc="5" dirty="0">
                <a:latin typeface="微软雅黑"/>
                <a:cs typeface="微软雅黑"/>
              </a:rPr>
              <a:t>第一周	第二周	第三周	第四周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79932" y="1699641"/>
            <a:ext cx="1111821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41325">
              <a:lnSpc>
                <a:spcPct val="100000"/>
              </a:lnSpc>
              <a:spcBef>
                <a:spcPts val="105"/>
              </a:spcBef>
              <a:tabLst>
                <a:tab pos="1910714" algn="l"/>
                <a:tab pos="3446145" algn="l"/>
                <a:tab pos="4704080" algn="l"/>
                <a:tab pos="6235700" algn="l"/>
                <a:tab pos="7413625" algn="l"/>
                <a:tab pos="8998585" algn="l"/>
                <a:tab pos="10209530" algn="l"/>
              </a:tabLst>
            </a:pPr>
            <a:r>
              <a:rPr sz="1050" dirty="0">
                <a:latin typeface="微软雅黑"/>
                <a:cs typeface="微软雅黑"/>
              </a:rPr>
              <a:t>4（</a:t>
            </a:r>
            <a:r>
              <a:rPr sz="1050" spc="5" dirty="0">
                <a:latin typeface="微软雅黑"/>
                <a:cs typeface="微软雅黑"/>
              </a:rPr>
              <a:t>周六）	</a:t>
            </a:r>
            <a:r>
              <a:rPr sz="1050" dirty="0">
                <a:latin typeface="微软雅黑"/>
                <a:cs typeface="微软雅黑"/>
              </a:rPr>
              <a:t>5（</a:t>
            </a:r>
            <a:r>
              <a:rPr sz="1050" spc="5" dirty="0">
                <a:latin typeface="微软雅黑"/>
                <a:cs typeface="微软雅黑"/>
              </a:rPr>
              <a:t>周日）	</a:t>
            </a:r>
            <a:r>
              <a:rPr sz="1050" dirty="0">
                <a:latin typeface="微软雅黑"/>
                <a:cs typeface="微软雅黑"/>
              </a:rPr>
              <a:t>11（</a:t>
            </a:r>
            <a:r>
              <a:rPr sz="1050" spc="5" dirty="0">
                <a:latin typeface="微软雅黑"/>
                <a:cs typeface="微软雅黑"/>
              </a:rPr>
              <a:t>周六）	</a:t>
            </a:r>
            <a:r>
              <a:rPr sz="1050" dirty="0">
                <a:latin typeface="微软雅黑"/>
                <a:cs typeface="微软雅黑"/>
              </a:rPr>
              <a:t>12(</a:t>
            </a:r>
            <a:r>
              <a:rPr sz="1050" spc="5" dirty="0">
                <a:latin typeface="微软雅黑"/>
                <a:cs typeface="微软雅黑"/>
              </a:rPr>
              <a:t>周日</a:t>
            </a:r>
            <a:r>
              <a:rPr sz="1050" dirty="0">
                <a:latin typeface="微软雅黑"/>
                <a:cs typeface="微软雅黑"/>
              </a:rPr>
              <a:t>)	18(</a:t>
            </a:r>
            <a:r>
              <a:rPr sz="1050" spc="5" dirty="0">
                <a:latin typeface="微软雅黑"/>
                <a:cs typeface="微软雅黑"/>
              </a:rPr>
              <a:t>周六</a:t>
            </a:r>
            <a:r>
              <a:rPr sz="1050" dirty="0">
                <a:latin typeface="微软雅黑"/>
                <a:cs typeface="微软雅黑"/>
              </a:rPr>
              <a:t>)	19（</a:t>
            </a:r>
            <a:r>
              <a:rPr sz="1050" spc="5" dirty="0">
                <a:latin typeface="微软雅黑"/>
                <a:cs typeface="微软雅黑"/>
              </a:rPr>
              <a:t>周日）	</a:t>
            </a:r>
            <a:r>
              <a:rPr sz="1050" dirty="0">
                <a:latin typeface="微软雅黑"/>
                <a:cs typeface="微软雅黑"/>
              </a:rPr>
              <a:t>25（</a:t>
            </a:r>
            <a:r>
              <a:rPr sz="1050" spc="5" dirty="0">
                <a:latin typeface="微软雅黑"/>
                <a:cs typeface="微软雅黑"/>
              </a:rPr>
              <a:t>周六）	</a:t>
            </a:r>
            <a:r>
              <a:rPr sz="1050" dirty="0">
                <a:latin typeface="微软雅黑"/>
                <a:cs typeface="微软雅黑"/>
              </a:rPr>
              <a:t>26（</a:t>
            </a:r>
            <a:r>
              <a:rPr sz="1050" spc="5" dirty="0">
                <a:latin typeface="微软雅黑"/>
                <a:cs typeface="微软雅黑"/>
              </a:rPr>
              <a:t>周日）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063752" y="1670304"/>
            <a:ext cx="135635" cy="160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115872" y="1512189"/>
            <a:ext cx="5492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微软雅黑"/>
                <a:cs typeface="微软雅黑"/>
              </a:rPr>
              <a:t>7.</a:t>
            </a:r>
            <a:r>
              <a:rPr sz="900" spc="-90" dirty="0">
                <a:latin typeface="微软雅黑"/>
                <a:cs typeface="微软雅黑"/>
              </a:rPr>
              <a:t> </a:t>
            </a:r>
            <a:r>
              <a:rPr sz="900" spc="-5" dirty="0">
                <a:latin typeface="微软雅黑"/>
                <a:cs typeface="微软雅黑"/>
              </a:rPr>
              <a:t>1</a:t>
            </a:r>
            <a:r>
              <a:rPr sz="900" dirty="0">
                <a:latin typeface="微软雅黑"/>
                <a:cs typeface="微软雅黑"/>
              </a:rPr>
              <a:t>建党节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302252" y="4960620"/>
            <a:ext cx="2353310" cy="701040"/>
          </a:xfrm>
          <a:custGeom>
            <a:avLst/>
            <a:gdLst/>
            <a:ahLst/>
            <a:cxnLst/>
            <a:rect l="l" t="t" r="r" b="b"/>
            <a:pathLst>
              <a:path w="2353309" h="701039">
                <a:moveTo>
                  <a:pt x="0" y="701039"/>
                </a:moveTo>
                <a:lnTo>
                  <a:pt x="2353055" y="701039"/>
                </a:lnTo>
                <a:lnTo>
                  <a:pt x="2353055" y="0"/>
                </a:lnTo>
                <a:lnTo>
                  <a:pt x="0" y="0"/>
                </a:lnTo>
                <a:lnTo>
                  <a:pt x="0" y="701039"/>
                </a:lnTo>
                <a:close/>
              </a:path>
            </a:pathLst>
          </a:custGeom>
          <a:solidFill>
            <a:srgbClr val="CA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10411" y="4960620"/>
            <a:ext cx="3229610" cy="701040"/>
          </a:xfrm>
          <a:custGeom>
            <a:avLst/>
            <a:gdLst/>
            <a:ahLst/>
            <a:cxnLst/>
            <a:rect l="l" t="t" r="r" b="b"/>
            <a:pathLst>
              <a:path w="3229610" h="701039">
                <a:moveTo>
                  <a:pt x="0" y="701039"/>
                </a:moveTo>
                <a:lnTo>
                  <a:pt x="3229356" y="701039"/>
                </a:lnTo>
                <a:lnTo>
                  <a:pt x="3229356" y="0"/>
                </a:lnTo>
                <a:lnTo>
                  <a:pt x="0" y="0"/>
                </a:lnTo>
                <a:lnTo>
                  <a:pt x="0" y="701039"/>
                </a:lnTo>
                <a:close/>
              </a:path>
            </a:pathLst>
          </a:custGeom>
          <a:ln w="12700">
            <a:solidFill>
              <a:srgbClr val="285581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726935" y="4962144"/>
            <a:ext cx="2898775" cy="701040"/>
          </a:xfrm>
          <a:custGeom>
            <a:avLst/>
            <a:gdLst/>
            <a:ahLst/>
            <a:cxnLst/>
            <a:rect l="l" t="t" r="r" b="b"/>
            <a:pathLst>
              <a:path w="2898775" h="701039">
                <a:moveTo>
                  <a:pt x="0" y="701039"/>
                </a:moveTo>
                <a:lnTo>
                  <a:pt x="2898648" y="701039"/>
                </a:lnTo>
                <a:lnTo>
                  <a:pt x="2898648" y="0"/>
                </a:lnTo>
                <a:lnTo>
                  <a:pt x="0" y="0"/>
                </a:lnTo>
                <a:lnTo>
                  <a:pt x="0" y="701039"/>
                </a:lnTo>
                <a:close/>
              </a:path>
            </a:pathLst>
          </a:custGeom>
          <a:ln w="12700">
            <a:solidFill>
              <a:srgbClr val="285581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979932" y="3217164"/>
            <a:ext cx="11118215" cy="394970"/>
          </a:xfrm>
          <a:prstGeom prst="rect">
            <a:avLst/>
          </a:prstGeom>
          <a:solidFill>
            <a:srgbClr val="90C7F4"/>
          </a:solidFill>
        </p:spPr>
        <p:txBody>
          <a:bodyPr vert="horz" wrap="square" lIns="0" tIns="125095" rIns="0" bIns="0" rtlCol="0">
            <a:spAutoFit/>
          </a:bodyPr>
          <a:lstStyle/>
          <a:p>
            <a:pPr marL="15875" algn="ctr">
              <a:lnSpc>
                <a:spcPct val="100000"/>
              </a:lnSpc>
              <a:spcBef>
                <a:spcPts val="985"/>
              </a:spcBef>
            </a:pPr>
            <a:r>
              <a:rPr sz="900" spc="-5" dirty="0">
                <a:latin typeface="微软雅黑"/>
                <a:cs typeface="微软雅黑"/>
              </a:rPr>
              <a:t>UNI-T</a:t>
            </a:r>
            <a:r>
              <a:rPr sz="900" spc="-10" dirty="0">
                <a:latin typeface="微软雅黑"/>
                <a:cs typeface="微软雅黑"/>
              </a:rPr>
              <a:t> </a:t>
            </a:r>
            <a:r>
              <a:rPr sz="900" dirty="0">
                <a:latin typeface="微软雅黑"/>
                <a:cs typeface="微软雅黑"/>
              </a:rPr>
              <a:t>× 青春有你2（刘雨昕）合作项目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701783" y="4960620"/>
            <a:ext cx="2403475" cy="701040"/>
          </a:xfrm>
          <a:custGeom>
            <a:avLst/>
            <a:gdLst/>
            <a:ahLst/>
            <a:cxnLst/>
            <a:rect l="l" t="t" r="r" b="b"/>
            <a:pathLst>
              <a:path w="2403475" h="701039">
                <a:moveTo>
                  <a:pt x="0" y="701039"/>
                </a:moveTo>
                <a:lnTo>
                  <a:pt x="2403348" y="701039"/>
                </a:lnTo>
                <a:lnTo>
                  <a:pt x="2403348" y="0"/>
                </a:lnTo>
                <a:lnTo>
                  <a:pt x="0" y="0"/>
                </a:lnTo>
                <a:lnTo>
                  <a:pt x="0" y="701039"/>
                </a:lnTo>
                <a:close/>
              </a:path>
            </a:pathLst>
          </a:custGeom>
          <a:solidFill>
            <a:srgbClr val="CA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0" name="object 50"/>
          <p:cNvGraphicFramePr>
            <a:graphicFrameLocks noGrp="1"/>
          </p:cNvGraphicFramePr>
          <p:nvPr/>
        </p:nvGraphicFramePr>
        <p:xfrm>
          <a:off x="80772" y="4174235"/>
          <a:ext cx="12031344" cy="19811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4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6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03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186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25590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区域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R w="53975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000" spc="-5" dirty="0">
                          <a:latin typeface="微软雅黑"/>
                          <a:cs typeface="微软雅黑"/>
                        </a:rPr>
                        <a:t>UNI-T区域交车仪式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74930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E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微软雅黑"/>
                          <a:cs typeface="微软雅黑"/>
                        </a:rPr>
                        <a:t>UNI-T区域媒体试驾活动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CAD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9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53975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1000" spc="-5" dirty="0">
                          <a:latin typeface="微软雅黑"/>
                          <a:cs typeface="微软雅黑"/>
                        </a:rPr>
                        <a:t>逸动PLUS区域媒体试驾活动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22555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CADD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CAD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3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53975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623060">
                        <a:lnSpc>
                          <a:spcPts val="1190"/>
                        </a:lnSpc>
                        <a:tabLst>
                          <a:tab pos="3520440" algn="l"/>
                          <a:tab pos="7176134" algn="l"/>
                          <a:tab pos="8945245" algn="l"/>
                        </a:tabLst>
                      </a:pPr>
                      <a:r>
                        <a:rPr sz="1500" spc="-7" baseline="-33333" dirty="0">
                          <a:latin typeface="微软雅黑"/>
                          <a:cs typeface="微软雅黑"/>
                        </a:rPr>
                        <a:t>/	</a:t>
                      </a:r>
                      <a:r>
                        <a:rPr sz="900" b="1" dirty="0">
                          <a:latin typeface="微软雅黑"/>
                          <a:cs typeface="微软雅黑"/>
                        </a:rPr>
                        <a:t>冠军蓝鲸家族全系出击，邀您瓜分</a:t>
                      </a:r>
                      <a:r>
                        <a:rPr sz="900" b="1" spc="-5" dirty="0">
                          <a:latin typeface="微软雅黑"/>
                          <a:cs typeface="微软雅黑"/>
                        </a:rPr>
                        <a:t>30</a:t>
                      </a:r>
                      <a:r>
                        <a:rPr sz="900" b="1" dirty="0">
                          <a:latin typeface="微软雅黑"/>
                          <a:cs typeface="微软雅黑"/>
                        </a:rPr>
                        <a:t>亿	</a:t>
                      </a:r>
                      <a:r>
                        <a:rPr sz="1500" spc="-7" baseline="-33333" dirty="0">
                          <a:latin typeface="微软雅黑"/>
                          <a:cs typeface="微软雅黑"/>
                        </a:rPr>
                        <a:t>/	</a:t>
                      </a:r>
                      <a:r>
                        <a:rPr sz="900" b="1" dirty="0">
                          <a:latin typeface="微软雅黑"/>
                          <a:cs typeface="微软雅黑"/>
                        </a:rPr>
                        <a:t>冠军蓝鲸家族全系出击，邀您瓜分</a:t>
                      </a:r>
                      <a:r>
                        <a:rPr sz="900" b="1" spc="-5" dirty="0">
                          <a:latin typeface="微软雅黑"/>
                          <a:cs typeface="微软雅黑"/>
                        </a:rPr>
                        <a:t>30</a:t>
                      </a:r>
                      <a:r>
                        <a:rPr sz="900" b="1" dirty="0">
                          <a:latin typeface="微软雅黑"/>
                          <a:cs typeface="微软雅黑"/>
                        </a:rPr>
                        <a:t>亿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  <a:p>
                      <a:pPr marL="3818890">
                        <a:lnSpc>
                          <a:spcPts val="1070"/>
                        </a:lnSpc>
                        <a:tabLst>
                          <a:tab pos="9243695" algn="l"/>
                        </a:tabLst>
                      </a:pPr>
                      <a:r>
                        <a:rPr sz="900" dirty="0">
                          <a:latin typeface="微软雅黑"/>
                          <a:cs typeface="微软雅黑"/>
                        </a:rPr>
                        <a:t>全国联动团购活动（酒店）	全国联动团购活动（酒店）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53975">
                      <a:solidFill>
                        <a:srgbClr val="FFFFFF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53975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CDE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级标准展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具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车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展9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场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车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展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直播</a:t>
                      </a:r>
                      <a:endParaRPr sz="1050" dirty="0">
                        <a:latin typeface="微软雅黑"/>
                        <a:cs typeface="微软雅黑"/>
                      </a:endParaRPr>
                    </a:p>
                  </a:txBody>
                  <a:tcPr marL="0" marR="0" marT="139700" marB="0">
                    <a:lnL w="53975">
                      <a:solidFill>
                        <a:srgbClr val="FFFFFF"/>
                      </a:solidFill>
                      <a:prstDash val="solid"/>
                    </a:lnL>
                    <a:solidFill>
                      <a:srgbClr val="CADD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668" y="169240"/>
            <a:ext cx="2866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服务中心活动日历</a:t>
            </a:r>
          </a:p>
        </p:txBody>
      </p:sp>
      <p:sp>
        <p:nvSpPr>
          <p:cNvPr id="3" name="object 3"/>
          <p:cNvSpPr/>
          <p:nvPr/>
        </p:nvSpPr>
        <p:spPr>
          <a:xfrm>
            <a:off x="988999" y="1396022"/>
            <a:ext cx="1483995" cy="212725"/>
          </a:xfrm>
          <a:custGeom>
            <a:avLst/>
            <a:gdLst/>
            <a:ahLst/>
            <a:cxnLst/>
            <a:rect l="l" t="t" r="r" b="b"/>
            <a:pathLst>
              <a:path w="1483995" h="212725">
                <a:moveTo>
                  <a:pt x="0" y="212432"/>
                </a:moveTo>
                <a:lnTo>
                  <a:pt x="1483614" y="212432"/>
                </a:lnTo>
                <a:lnTo>
                  <a:pt x="1483614" y="0"/>
                </a:lnTo>
                <a:lnTo>
                  <a:pt x="0" y="0"/>
                </a:lnTo>
                <a:lnTo>
                  <a:pt x="0" y="212432"/>
                </a:lnTo>
                <a:close/>
              </a:path>
            </a:pathLst>
          </a:custGeom>
          <a:solidFill>
            <a:srgbClr val="90C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89075" y="1379219"/>
            <a:ext cx="135636" cy="160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0" y="2148839"/>
            <a:ext cx="528955" cy="867410"/>
          </a:xfrm>
          <a:prstGeom prst="rect">
            <a:avLst/>
          </a:prstGeom>
          <a:solidFill>
            <a:srgbClr val="28558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41605">
              <a:lnSpc>
                <a:spcPct val="100000"/>
              </a:lnSpc>
              <a:spcBef>
                <a:spcPts val="1060"/>
              </a:spcBef>
            </a:pPr>
            <a:r>
              <a:rPr sz="1100" b="1" spc="-5" dirty="0">
                <a:solidFill>
                  <a:srgbClr val="FFFFFF"/>
                </a:solidFill>
                <a:latin typeface="微软雅黑"/>
                <a:cs typeface="微软雅黑"/>
              </a:rPr>
              <a:t>A</a:t>
            </a:r>
            <a:r>
              <a:rPr sz="1100" b="1" dirty="0">
                <a:solidFill>
                  <a:srgbClr val="FFFFFF"/>
                </a:solidFill>
                <a:latin typeface="微软雅黑"/>
                <a:cs typeface="微软雅黑"/>
              </a:rPr>
              <a:t>网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0" y="3092195"/>
            <a:ext cx="528955" cy="855344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46050">
              <a:lnSpc>
                <a:spcPct val="100000"/>
              </a:lnSpc>
              <a:spcBef>
                <a:spcPts val="1015"/>
              </a:spcBef>
            </a:pPr>
            <a:r>
              <a:rPr sz="1100" b="1" dirty="0">
                <a:solidFill>
                  <a:srgbClr val="FFFFFF"/>
                </a:solidFill>
                <a:latin typeface="微软雅黑"/>
                <a:cs typeface="微软雅黑"/>
              </a:rPr>
              <a:t>B网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3023" y="2148839"/>
            <a:ext cx="307975" cy="54102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950">
              <a:latin typeface="Times New Roman"/>
              <a:cs typeface="Times New Roman"/>
            </a:endParaRPr>
          </a:p>
          <a:p>
            <a:pPr marL="100330" marR="85090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白 天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023" y="2746248"/>
            <a:ext cx="307975" cy="26987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97155">
              <a:lnSpc>
                <a:spcPts val="944"/>
              </a:lnSpc>
            </a:pPr>
            <a:r>
              <a:rPr sz="900" dirty="0">
                <a:latin typeface="微软雅黑"/>
                <a:cs typeface="微软雅黑"/>
              </a:rPr>
              <a:t>夜</a:t>
            </a:r>
            <a:endParaRPr sz="900">
              <a:latin typeface="微软雅黑"/>
              <a:cs typeface="微软雅黑"/>
            </a:endParaRPr>
          </a:p>
          <a:p>
            <a:pPr marL="97155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晚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901171" y="2148839"/>
            <a:ext cx="1096010" cy="441959"/>
          </a:xfrm>
          <a:custGeom>
            <a:avLst/>
            <a:gdLst/>
            <a:ahLst/>
            <a:cxnLst/>
            <a:rect l="l" t="t" r="r" b="b"/>
            <a:pathLst>
              <a:path w="1096009" h="441960">
                <a:moveTo>
                  <a:pt x="0" y="441960"/>
                </a:moveTo>
                <a:lnTo>
                  <a:pt x="1095755" y="441960"/>
                </a:lnTo>
                <a:lnTo>
                  <a:pt x="1095755" y="0"/>
                </a:lnTo>
                <a:lnTo>
                  <a:pt x="0" y="0"/>
                </a:lnTo>
                <a:lnTo>
                  <a:pt x="0" y="44196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32688" y="2148839"/>
            <a:ext cx="1423670" cy="541020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54610" rIns="0" bIns="0" rtlCol="0">
            <a:spAutoFit/>
          </a:bodyPr>
          <a:lstStyle/>
          <a:p>
            <a:pPr marL="334645">
              <a:lnSpc>
                <a:spcPct val="100000"/>
              </a:lnSpc>
              <a:spcBef>
                <a:spcPts val="43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UNI</a:t>
            </a:r>
            <a:r>
              <a:rPr sz="900" spc="-10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T店头品鉴</a:t>
            </a:r>
            <a:endParaRPr sz="9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imes New Roman"/>
              <a:cs typeface="Times New Roman"/>
            </a:endParaRPr>
          </a:p>
          <a:p>
            <a:pPr marL="316230">
              <a:lnSpc>
                <a:spcPct val="100000"/>
              </a:lnSpc>
              <a:spcBef>
                <a:spcPts val="5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+P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L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家族活动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2688" y="2746248"/>
            <a:ext cx="2948940" cy="269875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62230" rIns="0" bIns="0" rtlCol="0">
            <a:spAutoFit/>
          </a:bodyPr>
          <a:lstStyle/>
          <a:p>
            <a:pPr marL="11430" algn="ctr">
              <a:lnSpc>
                <a:spcPct val="100000"/>
              </a:lnSpc>
              <a:spcBef>
                <a:spcPts val="49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长安夜总惠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06183" y="2709672"/>
            <a:ext cx="2525395" cy="300355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9207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725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长安夜总惠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806183" y="2138933"/>
            <a:ext cx="1148080" cy="57086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72390" rIns="0" bIns="0" rtlCol="0">
            <a:spAutoFit/>
          </a:bodyPr>
          <a:lstStyle/>
          <a:p>
            <a:pPr marL="182245">
              <a:lnSpc>
                <a:spcPct val="100000"/>
              </a:lnSpc>
              <a:spcBef>
                <a:spcPts val="57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UNI</a:t>
            </a:r>
            <a:r>
              <a:rPr sz="900" spc="-10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T店头品鉴</a:t>
            </a:r>
            <a:endParaRPr sz="9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imes New Roman"/>
              <a:cs typeface="Times New Roman"/>
            </a:endParaRPr>
          </a:p>
          <a:p>
            <a:pPr marL="163830">
              <a:lnSpc>
                <a:spcPct val="100000"/>
              </a:lnSpc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+P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L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家族活动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895076" y="2651760"/>
            <a:ext cx="1071880" cy="320040"/>
          </a:xfrm>
          <a:custGeom>
            <a:avLst/>
            <a:gdLst/>
            <a:ahLst/>
            <a:cxnLst/>
            <a:rect l="l" t="t" r="r" b="b"/>
            <a:pathLst>
              <a:path w="1071879" h="320039">
                <a:moveTo>
                  <a:pt x="0" y="320039"/>
                </a:moveTo>
                <a:lnTo>
                  <a:pt x="1071372" y="320039"/>
                </a:lnTo>
                <a:lnTo>
                  <a:pt x="1071372" y="0"/>
                </a:lnTo>
                <a:lnTo>
                  <a:pt x="0" y="0"/>
                </a:lnTo>
                <a:lnTo>
                  <a:pt x="0" y="32003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12492" y="2148839"/>
            <a:ext cx="1469390" cy="54102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71120" rIns="0" bIns="0" rtlCol="0">
            <a:spAutoFit/>
          </a:bodyPr>
          <a:lstStyle/>
          <a:p>
            <a:pPr marL="396875" marR="264160" indent="-114300">
              <a:lnSpc>
                <a:spcPct val="100000"/>
              </a:lnSpc>
              <a:spcBef>
                <a:spcPts val="560"/>
              </a:spcBef>
            </a:pPr>
            <a:r>
              <a:rPr sz="900" dirty="0">
                <a:latin typeface="微软雅黑"/>
                <a:cs typeface="微软雅黑"/>
              </a:rPr>
              <a:t>【清库店头活动】 冠军蓝鲸出击</a:t>
            </a:r>
            <a:endParaRPr sz="900">
              <a:latin typeface="微软雅黑"/>
              <a:cs typeface="微软雅黑"/>
            </a:endParaRPr>
          </a:p>
          <a:p>
            <a:pPr marL="320675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锐程</a:t>
            </a:r>
            <a:r>
              <a:rPr sz="900" spc="-5" dirty="0">
                <a:latin typeface="微软雅黑"/>
                <a:cs typeface="微软雅黑"/>
              </a:rPr>
              <a:t>CC</a:t>
            </a:r>
            <a:r>
              <a:rPr sz="900" dirty="0">
                <a:latin typeface="微软雅黑"/>
                <a:cs typeface="微软雅黑"/>
              </a:rPr>
              <a:t>幸运秒杀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3023" y="3092195"/>
            <a:ext cx="307975" cy="553720"/>
          </a:xfrm>
          <a:prstGeom prst="rect">
            <a:avLst/>
          </a:prstGeom>
          <a:solidFill>
            <a:srgbClr val="CADDEE"/>
          </a:solidFill>
        </p:spPr>
        <p:txBody>
          <a:bodyPr vert="horz" wrap="square" lIns="0" tIns="134620" rIns="0" bIns="0" rtlCol="0">
            <a:spAutoFit/>
          </a:bodyPr>
          <a:lstStyle/>
          <a:p>
            <a:pPr marL="100330" marR="85090">
              <a:lnSpc>
                <a:spcPct val="100000"/>
              </a:lnSpc>
              <a:spcBef>
                <a:spcPts val="1060"/>
              </a:spcBef>
            </a:pPr>
            <a:r>
              <a:rPr sz="900" dirty="0">
                <a:latin typeface="微软雅黑"/>
                <a:cs typeface="微软雅黑"/>
              </a:rPr>
              <a:t>白 天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3023" y="3675888"/>
            <a:ext cx="307975" cy="271780"/>
          </a:xfrm>
          <a:prstGeom prst="rect">
            <a:avLst/>
          </a:prstGeom>
          <a:solidFill>
            <a:srgbClr val="CADDEE"/>
          </a:solidFill>
        </p:spPr>
        <p:txBody>
          <a:bodyPr vert="horz" wrap="square" lIns="0" tIns="0" rIns="0" bIns="0" rtlCol="0">
            <a:spAutoFit/>
          </a:bodyPr>
          <a:lstStyle/>
          <a:p>
            <a:pPr marL="97155">
              <a:lnSpc>
                <a:spcPts val="1010"/>
              </a:lnSpc>
            </a:pPr>
            <a:r>
              <a:rPr sz="900" dirty="0">
                <a:latin typeface="微软雅黑"/>
                <a:cs typeface="微软雅黑"/>
              </a:rPr>
              <a:t>夜</a:t>
            </a:r>
            <a:endParaRPr sz="900">
              <a:latin typeface="微软雅黑"/>
              <a:cs typeface="微软雅黑"/>
            </a:endParaRPr>
          </a:p>
          <a:p>
            <a:pPr marL="97155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晚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901171" y="3092195"/>
            <a:ext cx="1071880" cy="428625"/>
          </a:xfrm>
          <a:custGeom>
            <a:avLst/>
            <a:gdLst/>
            <a:ahLst/>
            <a:cxnLst/>
            <a:rect l="l" t="t" r="r" b="b"/>
            <a:pathLst>
              <a:path w="1071879" h="428625">
                <a:moveTo>
                  <a:pt x="0" y="428243"/>
                </a:moveTo>
                <a:lnTo>
                  <a:pt x="1071372" y="428243"/>
                </a:lnTo>
                <a:lnTo>
                  <a:pt x="1071372" y="0"/>
                </a:lnTo>
                <a:lnTo>
                  <a:pt x="0" y="0"/>
                </a:lnTo>
                <a:lnTo>
                  <a:pt x="0" y="4282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32688" y="3090672"/>
            <a:ext cx="1391920" cy="565785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66040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52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UN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I</a:t>
            </a:r>
            <a:r>
              <a:rPr sz="900" spc="-10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T店头品鉴</a:t>
            </a:r>
            <a:endParaRPr sz="9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+P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L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家族活动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2688" y="3656076"/>
            <a:ext cx="2938780" cy="291465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831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长安夜总惠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895076" y="3598164"/>
            <a:ext cx="1071880" cy="363220"/>
          </a:xfrm>
          <a:custGeom>
            <a:avLst/>
            <a:gdLst/>
            <a:ahLst/>
            <a:cxnLst/>
            <a:rect l="l" t="t" r="r" b="b"/>
            <a:pathLst>
              <a:path w="1071879" h="363220">
                <a:moveTo>
                  <a:pt x="0" y="362712"/>
                </a:moveTo>
                <a:lnTo>
                  <a:pt x="1071372" y="362712"/>
                </a:lnTo>
                <a:lnTo>
                  <a:pt x="1071372" y="0"/>
                </a:lnTo>
                <a:lnTo>
                  <a:pt x="0" y="0"/>
                </a:lnTo>
                <a:lnTo>
                  <a:pt x="0" y="362712"/>
                </a:lnTo>
                <a:close/>
              </a:path>
            </a:pathLst>
          </a:custGeom>
          <a:solidFill>
            <a:srgbClr val="CA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412492" y="3090672"/>
            <a:ext cx="1458595" cy="565785"/>
          </a:xfrm>
          <a:prstGeom prst="rect">
            <a:avLst/>
          </a:prstGeom>
          <a:solidFill>
            <a:srgbClr val="CADDEE"/>
          </a:solidFill>
        </p:spPr>
        <p:txBody>
          <a:bodyPr vert="horz" wrap="square" lIns="0" tIns="73660" rIns="0" bIns="0" rtlCol="0">
            <a:spAutoFit/>
          </a:bodyPr>
          <a:lstStyle/>
          <a:p>
            <a:pPr marL="223520" marR="214629" algn="ctr">
              <a:lnSpc>
                <a:spcPct val="100000"/>
              </a:lnSpc>
              <a:spcBef>
                <a:spcPts val="580"/>
              </a:spcBef>
            </a:pPr>
            <a:r>
              <a:rPr sz="900" dirty="0">
                <a:latin typeface="微软雅黑"/>
                <a:cs typeface="微软雅黑"/>
              </a:rPr>
              <a:t>【清库店头活动】 冠军蓝鲸出击 C</a:t>
            </a:r>
            <a:r>
              <a:rPr sz="900" spc="-10" dirty="0">
                <a:latin typeface="微软雅黑"/>
                <a:cs typeface="微软雅黑"/>
              </a:rPr>
              <a:t>S</a:t>
            </a:r>
            <a:r>
              <a:rPr sz="900" spc="-5" dirty="0">
                <a:latin typeface="微软雅黑"/>
                <a:cs typeface="微软雅黑"/>
              </a:rPr>
              <a:t>55PL</a:t>
            </a:r>
            <a:r>
              <a:rPr sz="900" dirty="0">
                <a:latin typeface="微软雅黑"/>
                <a:cs typeface="微软雅黑"/>
              </a:rPr>
              <a:t>U</a:t>
            </a:r>
            <a:r>
              <a:rPr sz="900" spc="-5" dirty="0">
                <a:latin typeface="微软雅黑"/>
                <a:cs typeface="微软雅黑"/>
              </a:rPr>
              <a:t>S</a:t>
            </a:r>
            <a:r>
              <a:rPr sz="900" dirty="0">
                <a:latin typeface="微软雅黑"/>
                <a:cs typeface="微软雅黑"/>
              </a:rPr>
              <a:t>幸运秒杀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94047" y="2167127"/>
            <a:ext cx="2319655" cy="354330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534670">
              <a:lnSpc>
                <a:spcPct val="100000"/>
              </a:lnSpc>
              <a:spcBef>
                <a:spcPts val="1035"/>
              </a:spcBef>
            </a:pPr>
            <a:r>
              <a:rPr sz="1400" dirty="0">
                <a:solidFill>
                  <a:srgbClr val="FFFFFF"/>
                </a:solidFill>
                <a:latin typeface="微软雅黑"/>
                <a:cs typeface="微软雅黑"/>
              </a:rPr>
              <a:t>全国联动团购会</a:t>
            </a:r>
            <a:endParaRPr sz="1400">
              <a:latin typeface="微软雅黑"/>
              <a:cs typeface="微软雅黑"/>
            </a:endParaRPr>
          </a:p>
          <a:p>
            <a:pPr marL="927735" marR="578485" indent="-341630">
              <a:lnSpc>
                <a:spcPct val="100000"/>
              </a:lnSpc>
            </a:pPr>
            <a:r>
              <a:rPr sz="1400" dirty="0">
                <a:solidFill>
                  <a:srgbClr val="FFFFFF"/>
                </a:solidFill>
                <a:latin typeface="微软雅黑"/>
                <a:cs typeface="微软雅黑"/>
              </a:rPr>
              <a:t>（酒店/店头） 节奏1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0" y="4027932"/>
            <a:ext cx="528955" cy="817244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Times New Roman"/>
              <a:cs typeface="Times New Roman"/>
            </a:endParaRPr>
          </a:p>
          <a:p>
            <a:pPr marL="152400" marR="86360" indent="-59690">
              <a:lnSpc>
                <a:spcPct val="100000"/>
              </a:lnSpc>
              <a:spcBef>
                <a:spcPts val="5"/>
              </a:spcBef>
            </a:pPr>
            <a:r>
              <a:rPr sz="1100" b="1" spc="-5" dirty="0">
                <a:solidFill>
                  <a:srgbClr val="FFFFFF"/>
                </a:solidFill>
                <a:latin typeface="微软雅黑"/>
                <a:cs typeface="微软雅黑"/>
              </a:rPr>
              <a:t>A</a:t>
            </a:r>
            <a:r>
              <a:rPr sz="1100" b="1" dirty="0">
                <a:solidFill>
                  <a:srgbClr val="FFFFFF"/>
                </a:solidFill>
                <a:latin typeface="微软雅黑"/>
                <a:cs typeface="微软雅黑"/>
              </a:rPr>
              <a:t>B网  </a:t>
            </a:r>
            <a:r>
              <a:rPr sz="1100" b="1" spc="-5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1100" b="1" dirty="0">
                <a:solidFill>
                  <a:srgbClr val="FFFFFF"/>
                </a:solidFill>
                <a:latin typeface="微软雅黑"/>
                <a:cs typeface="微软雅黑"/>
              </a:rPr>
              <a:t>网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0" y="4911852"/>
            <a:ext cx="528955" cy="79883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  <a:spcBef>
                <a:spcPts val="815"/>
              </a:spcBef>
            </a:pPr>
            <a:r>
              <a:rPr sz="1100" b="1" spc="-5" dirty="0">
                <a:latin typeface="微软雅黑"/>
                <a:cs typeface="微软雅黑"/>
              </a:rPr>
              <a:t>UNI</a:t>
            </a:r>
            <a:r>
              <a:rPr sz="1100" b="1" dirty="0">
                <a:latin typeface="微软雅黑"/>
                <a:cs typeface="微软雅黑"/>
              </a:rPr>
              <a:t>网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3023" y="4027932"/>
            <a:ext cx="307975" cy="53657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131445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1035"/>
              </a:spcBef>
            </a:pPr>
            <a:r>
              <a:rPr sz="900" dirty="0">
                <a:latin typeface="微软雅黑"/>
                <a:cs typeface="微软雅黑"/>
              </a:rPr>
              <a:t>白</a:t>
            </a:r>
            <a:endParaRPr sz="900">
              <a:latin typeface="微软雅黑"/>
              <a:cs typeface="微软雅黑"/>
            </a:endParaRPr>
          </a:p>
          <a:p>
            <a:pPr marL="100330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天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3023" y="4593335"/>
            <a:ext cx="307975" cy="25146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97155">
              <a:lnSpc>
                <a:spcPts val="885"/>
              </a:lnSpc>
            </a:pPr>
            <a:r>
              <a:rPr sz="900" dirty="0">
                <a:latin typeface="微软雅黑"/>
                <a:cs typeface="微软雅黑"/>
              </a:rPr>
              <a:t>夜</a:t>
            </a:r>
            <a:endParaRPr sz="900">
              <a:latin typeface="微软雅黑"/>
              <a:cs typeface="微软雅黑"/>
            </a:endParaRPr>
          </a:p>
          <a:p>
            <a:pPr marL="97155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晚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901171" y="4038600"/>
            <a:ext cx="1096010" cy="471170"/>
          </a:xfrm>
          <a:custGeom>
            <a:avLst/>
            <a:gdLst/>
            <a:ahLst/>
            <a:cxnLst/>
            <a:rect l="l" t="t" r="r" b="b"/>
            <a:pathLst>
              <a:path w="1096009" h="471170">
                <a:moveTo>
                  <a:pt x="0" y="470916"/>
                </a:moveTo>
                <a:lnTo>
                  <a:pt x="1095755" y="470916"/>
                </a:lnTo>
                <a:lnTo>
                  <a:pt x="1095755" y="0"/>
                </a:lnTo>
                <a:lnTo>
                  <a:pt x="0" y="0"/>
                </a:lnTo>
                <a:lnTo>
                  <a:pt x="0" y="47091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32688" y="4037076"/>
            <a:ext cx="1391920" cy="539750"/>
          </a:xfrm>
          <a:prstGeom prst="rect">
            <a:avLst/>
          </a:prstGeom>
          <a:solidFill>
            <a:srgbClr val="006FC0"/>
          </a:solidFill>
        </p:spPr>
        <p:txBody>
          <a:bodyPr vert="horz" wrap="square" lIns="0" tIns="53340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UN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I</a:t>
            </a:r>
            <a:r>
              <a:rPr sz="900" spc="-10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T店头品鉴</a:t>
            </a:r>
            <a:endParaRPr sz="9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+P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L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U</a:t>
            </a:r>
            <a:r>
              <a:rPr sz="900" spc="-5" dirty="0">
                <a:solidFill>
                  <a:srgbClr val="FFFFFF"/>
                </a:solidFill>
                <a:latin typeface="微软雅黑"/>
                <a:cs typeface="微软雅黑"/>
              </a:rPr>
              <a:t>S</a:t>
            </a: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家族活动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2688" y="4576571"/>
            <a:ext cx="2938780" cy="268605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704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5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长安夜总惠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806183" y="4020311"/>
            <a:ext cx="1148080" cy="558165"/>
          </a:xfrm>
          <a:custGeom>
            <a:avLst/>
            <a:gdLst/>
            <a:ahLst/>
            <a:cxnLst/>
            <a:rect l="l" t="t" r="r" b="b"/>
            <a:pathLst>
              <a:path w="1148079" h="558164">
                <a:moveTo>
                  <a:pt x="0" y="557783"/>
                </a:moveTo>
                <a:lnTo>
                  <a:pt x="1147572" y="557783"/>
                </a:lnTo>
                <a:lnTo>
                  <a:pt x="1147572" y="0"/>
                </a:lnTo>
                <a:lnTo>
                  <a:pt x="0" y="0"/>
                </a:lnTo>
                <a:lnTo>
                  <a:pt x="0" y="557783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901171" y="4541520"/>
            <a:ext cx="1083945" cy="269875"/>
          </a:xfrm>
          <a:custGeom>
            <a:avLst/>
            <a:gdLst/>
            <a:ahLst/>
            <a:cxnLst/>
            <a:rect l="l" t="t" r="r" b="b"/>
            <a:pathLst>
              <a:path w="1083945" h="269875">
                <a:moveTo>
                  <a:pt x="0" y="269747"/>
                </a:moveTo>
                <a:lnTo>
                  <a:pt x="1083564" y="269747"/>
                </a:lnTo>
                <a:lnTo>
                  <a:pt x="1083564" y="0"/>
                </a:lnTo>
                <a:lnTo>
                  <a:pt x="0" y="0"/>
                </a:lnTo>
                <a:lnTo>
                  <a:pt x="0" y="26974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6788657" y="3009900"/>
          <a:ext cx="2505075" cy="15270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3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9412"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UNI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-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T店头品鉴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+P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L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U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S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家族活动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109855" marB="0">
                    <a:lnR w="77724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134620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900" dirty="0">
                          <a:latin typeface="微软雅黑"/>
                          <a:cs typeface="微软雅黑"/>
                        </a:rPr>
                        <a:t>【清库店头活动】 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冠军蓝鲸出击 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C</a:t>
                      </a:r>
                      <a:r>
                        <a:rPr sz="900" spc="-10" dirty="0">
                          <a:latin typeface="微软雅黑"/>
                          <a:cs typeface="微软雅黑"/>
                        </a:rPr>
                        <a:t>S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55PL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U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S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幸运秒杀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99060" marB="0">
                    <a:lnL w="77724">
                      <a:solidFill>
                        <a:srgbClr val="FFFFFF"/>
                      </a:solidFill>
                      <a:prstDash val="solid"/>
                    </a:lnL>
                    <a:lnT w="76200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CAD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36">
                <a:tc gridSpan="2"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长安夜总惠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101600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UNI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-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T店头品鉴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4414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+P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L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U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S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家族活动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R w="762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191135" indent="-11430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900" dirty="0">
                          <a:latin typeface="微软雅黑"/>
                          <a:cs typeface="微软雅黑"/>
                        </a:rPr>
                        <a:t>【清库店头活动】 冠军蓝鲸出击</a:t>
                      </a:r>
                    </a:p>
                    <a:p>
                      <a:pPr marL="210820">
                        <a:lnSpc>
                          <a:spcPct val="100000"/>
                        </a:lnSpc>
                      </a:pPr>
                      <a:r>
                        <a:rPr sz="900" dirty="0">
                          <a:latin typeface="微软雅黑"/>
                          <a:cs typeface="微软雅黑"/>
                        </a:rPr>
                        <a:t>锐程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CC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抄底限时购</a:t>
                      </a:r>
                    </a:p>
                  </a:txBody>
                  <a:tcPr marL="0" marR="0" marT="76835" marB="0">
                    <a:lnL w="762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" name="object 34"/>
          <p:cNvSpPr txBox="1"/>
          <p:nvPr/>
        </p:nvSpPr>
        <p:spPr>
          <a:xfrm>
            <a:off x="2412492" y="4037076"/>
            <a:ext cx="1458595" cy="53975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60325" rIns="0" bIns="0" rtlCol="0">
            <a:spAutoFit/>
          </a:bodyPr>
          <a:lstStyle/>
          <a:p>
            <a:pPr marL="386715" marR="263525" indent="-114300">
              <a:lnSpc>
                <a:spcPct val="100000"/>
              </a:lnSpc>
              <a:spcBef>
                <a:spcPts val="475"/>
              </a:spcBef>
            </a:pPr>
            <a:r>
              <a:rPr sz="900" dirty="0">
                <a:latin typeface="微软雅黑"/>
                <a:cs typeface="微软雅黑"/>
              </a:rPr>
              <a:t>【清库店头活动】 冠军蓝鲸出击</a:t>
            </a:r>
            <a:endParaRPr sz="900">
              <a:latin typeface="微软雅黑"/>
              <a:cs typeface="微软雅黑"/>
            </a:endParaRPr>
          </a:p>
          <a:p>
            <a:pPr marL="310515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锐程</a:t>
            </a:r>
            <a:r>
              <a:rPr sz="900" spc="-5" dirty="0">
                <a:latin typeface="微软雅黑"/>
                <a:cs typeface="微软雅黑"/>
              </a:rPr>
              <a:t>CC</a:t>
            </a:r>
            <a:r>
              <a:rPr sz="900" dirty="0">
                <a:latin typeface="微软雅黑"/>
                <a:cs typeface="微软雅黑"/>
              </a:rPr>
              <a:t>幸运秒杀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73023" y="4911852"/>
            <a:ext cx="307975" cy="502920"/>
          </a:xfrm>
          <a:prstGeom prst="rect">
            <a:avLst/>
          </a:prstGeom>
          <a:solidFill>
            <a:srgbClr val="CADDEE"/>
          </a:solidFill>
        </p:spPr>
        <p:txBody>
          <a:bodyPr vert="horz" wrap="square" lIns="0" tIns="119380" rIns="0" bIns="0" rtlCol="0">
            <a:spAutoFit/>
          </a:bodyPr>
          <a:lstStyle/>
          <a:p>
            <a:pPr marL="100330" marR="85090">
              <a:lnSpc>
                <a:spcPct val="100000"/>
              </a:lnSpc>
              <a:spcBef>
                <a:spcPts val="940"/>
              </a:spcBef>
            </a:pPr>
            <a:r>
              <a:rPr sz="900" dirty="0">
                <a:latin typeface="微软雅黑"/>
                <a:cs typeface="微软雅黑"/>
              </a:rPr>
              <a:t>白 天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3023" y="5458967"/>
            <a:ext cx="307975" cy="251460"/>
          </a:xfrm>
          <a:prstGeom prst="rect">
            <a:avLst/>
          </a:prstGeom>
          <a:solidFill>
            <a:srgbClr val="CADDEE"/>
          </a:solidFill>
        </p:spPr>
        <p:txBody>
          <a:bodyPr vert="horz" wrap="square" lIns="0" tIns="0" rIns="0" bIns="0" rtlCol="0">
            <a:spAutoFit/>
          </a:bodyPr>
          <a:lstStyle/>
          <a:p>
            <a:pPr marL="97155">
              <a:lnSpc>
                <a:spcPts val="935"/>
              </a:lnSpc>
            </a:pPr>
            <a:r>
              <a:rPr sz="900" dirty="0">
                <a:latin typeface="微软雅黑"/>
                <a:cs typeface="微软雅黑"/>
              </a:rPr>
              <a:t>夜</a:t>
            </a:r>
            <a:endParaRPr sz="900">
              <a:latin typeface="微软雅黑"/>
              <a:cs typeface="微软雅黑"/>
            </a:endParaRPr>
          </a:p>
          <a:p>
            <a:pPr marL="97155">
              <a:lnSpc>
                <a:spcPts val="1045"/>
              </a:lnSpc>
            </a:pPr>
            <a:r>
              <a:rPr sz="900" dirty="0">
                <a:latin typeface="微软雅黑"/>
                <a:cs typeface="微软雅黑"/>
              </a:rPr>
              <a:t>晚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32688" y="4911852"/>
            <a:ext cx="2948940" cy="502920"/>
          </a:xfrm>
          <a:prstGeom prst="rect">
            <a:avLst/>
          </a:prstGeom>
          <a:solidFill>
            <a:srgbClr val="CADDEE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835660">
              <a:lnSpc>
                <a:spcPct val="100000"/>
              </a:lnSpc>
              <a:spcBef>
                <a:spcPts val="5"/>
              </a:spcBef>
            </a:pPr>
            <a:r>
              <a:rPr sz="900" spc="-5" dirty="0">
                <a:latin typeface="微软雅黑"/>
                <a:cs typeface="微软雅黑"/>
              </a:rPr>
              <a:t>UNI-T</a:t>
            </a:r>
            <a:r>
              <a:rPr sz="900" dirty="0">
                <a:latin typeface="微软雅黑"/>
                <a:cs typeface="微软雅黑"/>
              </a:rPr>
              <a:t>店头品鉴</a:t>
            </a:r>
            <a:r>
              <a:rPr sz="900" spc="-5" dirty="0">
                <a:latin typeface="微软雅黑"/>
                <a:cs typeface="微软雅黑"/>
              </a:rPr>
              <a:t>·</a:t>
            </a:r>
            <a:r>
              <a:rPr sz="900" dirty="0">
                <a:latin typeface="微软雅黑"/>
                <a:cs typeface="微软雅黑"/>
              </a:rPr>
              <a:t>上市活动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2688" y="5458967"/>
            <a:ext cx="2948940" cy="251460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53340" rIns="0" bIns="0" rtlCol="0">
            <a:spAutoFit/>
          </a:bodyPr>
          <a:lstStyle/>
          <a:p>
            <a:pPr marR="3175" algn="ctr">
              <a:lnSpc>
                <a:spcPct val="100000"/>
              </a:lnSpc>
              <a:spcBef>
                <a:spcPts val="42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长安夜总惠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25995" y="4907279"/>
            <a:ext cx="2505710" cy="510540"/>
          </a:xfrm>
          <a:prstGeom prst="rect">
            <a:avLst/>
          </a:prstGeom>
          <a:solidFill>
            <a:srgbClr val="CADDEE"/>
          </a:solidFill>
        </p:spPr>
        <p:txBody>
          <a:bodyPr vert="horz" wrap="square" lIns="0" tIns="114935" rIns="0" bIns="0" rtlCol="0">
            <a:spAutoFit/>
          </a:bodyPr>
          <a:lstStyle/>
          <a:p>
            <a:pPr marL="813435" marR="823594" indent="24130">
              <a:lnSpc>
                <a:spcPct val="100000"/>
              </a:lnSpc>
              <a:spcBef>
                <a:spcPts val="905"/>
              </a:spcBef>
            </a:pPr>
            <a:r>
              <a:rPr sz="900" spc="-5" dirty="0">
                <a:latin typeface="微软雅黑"/>
                <a:cs typeface="微软雅黑"/>
              </a:rPr>
              <a:t>UNI-T:</a:t>
            </a:r>
            <a:r>
              <a:rPr sz="900" dirty="0">
                <a:latin typeface="微软雅黑"/>
                <a:cs typeface="微软雅黑"/>
              </a:rPr>
              <a:t>店头上市 品鉴会·</a:t>
            </a:r>
            <a:r>
              <a:rPr sz="900" spc="-105" dirty="0">
                <a:latin typeface="微软雅黑"/>
                <a:cs typeface="微软雅黑"/>
              </a:rPr>
              <a:t> </a:t>
            </a:r>
            <a:r>
              <a:rPr sz="900" dirty="0">
                <a:latin typeface="微软雅黑"/>
                <a:cs typeface="微软雅黑"/>
              </a:rPr>
              <a:t>交车仪式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25995" y="4590288"/>
            <a:ext cx="2505710" cy="269875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6223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9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长安夜总惠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25995" y="5449823"/>
            <a:ext cx="2505710" cy="271780"/>
          </a:xfrm>
          <a:prstGeom prst="rect">
            <a:avLst/>
          </a:prstGeom>
          <a:solidFill>
            <a:srgbClr val="6F2F9F"/>
          </a:solidFill>
        </p:spPr>
        <p:txBody>
          <a:bodyPr vert="horz" wrap="square" lIns="0" tIns="635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500"/>
              </a:spcBef>
            </a:pPr>
            <a:r>
              <a:rPr sz="900" dirty="0">
                <a:solidFill>
                  <a:srgbClr val="FFFFFF"/>
                </a:solidFill>
                <a:latin typeface="微软雅黑"/>
                <a:cs typeface="微软雅黑"/>
              </a:rPr>
              <a:t>长安夜总惠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16240" y="2138933"/>
            <a:ext cx="1315720" cy="57086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80645" rIns="0" bIns="0" rtlCol="0">
            <a:spAutoFit/>
          </a:bodyPr>
          <a:lstStyle/>
          <a:p>
            <a:pPr marL="315595" marR="192405" indent="-114935">
              <a:lnSpc>
                <a:spcPct val="100000"/>
              </a:lnSpc>
              <a:spcBef>
                <a:spcPts val="635"/>
              </a:spcBef>
            </a:pPr>
            <a:r>
              <a:rPr sz="900" dirty="0">
                <a:latin typeface="微软雅黑"/>
                <a:cs typeface="微软雅黑"/>
              </a:rPr>
              <a:t>【清库店头活动】 冠军蓝鲸出击</a:t>
            </a:r>
            <a:endParaRPr sz="900">
              <a:latin typeface="微软雅黑"/>
              <a:cs typeface="微软雅黑"/>
            </a:endParaRPr>
          </a:p>
          <a:p>
            <a:pPr marL="238760">
              <a:lnSpc>
                <a:spcPct val="100000"/>
              </a:lnSpc>
            </a:pPr>
            <a:r>
              <a:rPr sz="900" dirty="0">
                <a:latin typeface="微软雅黑"/>
                <a:cs typeface="微软雅黑"/>
              </a:rPr>
              <a:t>锐</a:t>
            </a:r>
            <a:r>
              <a:rPr sz="900" spc="-5" dirty="0">
                <a:latin typeface="微软雅黑"/>
                <a:cs typeface="微软雅黑"/>
              </a:rPr>
              <a:t>程CC</a:t>
            </a:r>
            <a:r>
              <a:rPr sz="900" dirty="0">
                <a:latin typeface="微软雅黑"/>
                <a:cs typeface="微软雅黑"/>
              </a:rPr>
              <a:t>幸运秒杀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0904219" y="4882896"/>
            <a:ext cx="1073150" cy="509270"/>
          </a:xfrm>
          <a:custGeom>
            <a:avLst/>
            <a:gdLst/>
            <a:ahLst/>
            <a:cxnLst/>
            <a:rect l="l" t="t" r="r" b="b"/>
            <a:pathLst>
              <a:path w="1073150" h="509270">
                <a:moveTo>
                  <a:pt x="0" y="509015"/>
                </a:moveTo>
                <a:lnTo>
                  <a:pt x="1072896" y="509015"/>
                </a:lnTo>
                <a:lnTo>
                  <a:pt x="1072896" y="0"/>
                </a:lnTo>
                <a:lnTo>
                  <a:pt x="0" y="0"/>
                </a:lnTo>
                <a:lnTo>
                  <a:pt x="0" y="509015"/>
                </a:lnTo>
                <a:close/>
              </a:path>
            </a:pathLst>
          </a:custGeom>
          <a:solidFill>
            <a:srgbClr val="CAD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10873740" y="2167127"/>
          <a:ext cx="1089660" cy="35280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9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151">
                <a:tc>
                  <a:txBody>
                    <a:bodyPr/>
                    <a:lstStyle/>
                    <a:p>
                      <a:pPr marL="194310" marR="26034" indent="-12509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9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锐程</a:t>
                      </a:r>
                      <a:r>
                        <a:rPr sz="900" spc="-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CC</a:t>
                      </a:r>
                      <a:r>
                        <a:rPr sz="900" spc="-9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9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蓝鲸版预热 预售</a:t>
                      </a:r>
                      <a:r>
                        <a:rPr sz="900" spc="-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9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品鉴活动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61594" marB="0">
                    <a:lnL w="28575">
                      <a:solidFill>
                        <a:srgbClr val="FFFFFF"/>
                      </a:solidFill>
                      <a:prstDash val="solid"/>
                    </a:lnL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8022"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900" dirty="0">
                          <a:latin typeface="微软雅黑"/>
                          <a:cs typeface="微软雅黑"/>
                        </a:rPr>
                        <a:t>UN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I</a:t>
                      </a:r>
                      <a:r>
                        <a:rPr sz="900" spc="-10" dirty="0">
                          <a:latin typeface="微软雅黑"/>
                          <a:cs typeface="微软雅黑"/>
                        </a:rPr>
                        <a:t>-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T店头品鉴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latin typeface="微软雅黑"/>
                          <a:cs typeface="微软雅黑"/>
                        </a:rPr>
                        <a:t>+P</a:t>
                      </a:r>
                      <a:r>
                        <a:rPr sz="900" spc="-10" dirty="0">
                          <a:latin typeface="微软雅黑"/>
                          <a:cs typeface="微软雅黑"/>
                        </a:rPr>
                        <a:t>L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U</a:t>
                      </a:r>
                      <a:r>
                        <a:rPr sz="900" spc="-10" dirty="0">
                          <a:latin typeface="微软雅黑"/>
                          <a:cs typeface="微软雅黑"/>
                        </a:rPr>
                        <a:t>S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家族活动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44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-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CS55PLUS</a:t>
                      </a:r>
                      <a:r>
                        <a:rPr sz="900" spc="-8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9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蓝鲸版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预热预售</a:t>
                      </a:r>
                      <a:r>
                        <a:rPr sz="900" spc="-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9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品鉴活动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4826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76200">
                      <a:solidFill>
                        <a:srgbClr val="FFFFFF"/>
                      </a:solidFill>
                      <a:prstDash val="solid"/>
                    </a:lnT>
                    <a:lnB w="77723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436"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900" dirty="0">
                          <a:latin typeface="微软雅黑"/>
                          <a:cs typeface="微软雅黑"/>
                        </a:rPr>
                        <a:t>UN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I</a:t>
                      </a:r>
                      <a:r>
                        <a:rPr sz="900" spc="-10" dirty="0">
                          <a:latin typeface="微软雅黑"/>
                          <a:cs typeface="微软雅黑"/>
                        </a:rPr>
                        <a:t>-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T店头品鉴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  <a:p>
                      <a:pPr marL="132715">
                        <a:lnSpc>
                          <a:spcPct val="100000"/>
                        </a:lnSpc>
                      </a:pPr>
                      <a:r>
                        <a:rPr sz="900" spc="5" dirty="0">
                          <a:latin typeface="微软雅黑"/>
                          <a:cs typeface="微软雅黑"/>
                        </a:rPr>
                        <a:t>+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P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L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U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S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家族活动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7937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77723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CAD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3655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600" spc="-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CS55PLUS/</a:t>
                      </a:r>
                      <a:r>
                        <a:rPr sz="6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锐程</a:t>
                      </a:r>
                      <a:r>
                        <a:rPr sz="600" spc="-1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CC</a:t>
                      </a:r>
                      <a:endParaRPr sz="600">
                        <a:latin typeface="微软雅黑"/>
                        <a:cs typeface="微软雅黑"/>
                      </a:endParaRPr>
                    </a:p>
                    <a:p>
                      <a:pPr marL="34925" algn="ctr">
                        <a:lnSpc>
                          <a:spcPct val="100000"/>
                        </a:lnSpc>
                      </a:pPr>
                      <a:r>
                        <a:rPr sz="6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蓝鲸版预热预售</a:t>
                      </a:r>
                      <a:r>
                        <a:rPr sz="600" spc="-5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600" dirty="0">
                          <a:solidFill>
                            <a:srgbClr val="FFFF00"/>
                          </a:solidFill>
                          <a:latin typeface="微软雅黑"/>
                          <a:cs typeface="微软雅黑"/>
                        </a:rPr>
                        <a:t>品鉴活动</a:t>
                      </a:r>
                      <a:endParaRPr sz="6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77724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563"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800" dirty="0">
                          <a:latin typeface="微软雅黑"/>
                          <a:cs typeface="微软雅黑"/>
                        </a:rPr>
                        <a:t>U</a:t>
                      </a:r>
                      <a:r>
                        <a:rPr sz="800" spc="-10" dirty="0">
                          <a:latin typeface="微软雅黑"/>
                          <a:cs typeface="微软雅黑"/>
                        </a:rPr>
                        <a:t>N</a:t>
                      </a:r>
                      <a:r>
                        <a:rPr sz="800" dirty="0">
                          <a:latin typeface="微软雅黑"/>
                          <a:cs typeface="微软雅黑"/>
                        </a:rPr>
                        <a:t>I-</a:t>
                      </a:r>
                      <a:r>
                        <a:rPr sz="800" spc="-5" dirty="0">
                          <a:latin typeface="微软雅黑"/>
                          <a:cs typeface="微软雅黑"/>
                        </a:rPr>
                        <a:t>T</a:t>
                      </a:r>
                      <a:r>
                        <a:rPr sz="800" dirty="0">
                          <a:latin typeface="微软雅黑"/>
                          <a:cs typeface="微软雅黑"/>
                        </a:rPr>
                        <a:t>店头品鉴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  <a:p>
                      <a:pPr marL="189230">
                        <a:lnSpc>
                          <a:spcPct val="100000"/>
                        </a:lnSpc>
                      </a:pPr>
                      <a:r>
                        <a:rPr sz="800" dirty="0">
                          <a:latin typeface="微软雅黑"/>
                          <a:cs typeface="微软雅黑"/>
                        </a:rPr>
                        <a:t>+P</a:t>
                      </a:r>
                      <a:r>
                        <a:rPr sz="800" spc="-10" dirty="0">
                          <a:latin typeface="微软雅黑"/>
                          <a:cs typeface="微软雅黑"/>
                        </a:rPr>
                        <a:t>L</a:t>
                      </a:r>
                      <a:r>
                        <a:rPr sz="800" dirty="0">
                          <a:latin typeface="微软雅黑"/>
                          <a:cs typeface="微软雅黑"/>
                        </a:rPr>
                        <a:t>U</a:t>
                      </a:r>
                      <a:r>
                        <a:rPr sz="800" spc="-5" dirty="0">
                          <a:latin typeface="微软雅黑"/>
                          <a:cs typeface="微软雅黑"/>
                        </a:rPr>
                        <a:t>S家族活动</a:t>
                      </a:r>
                      <a:endParaRPr sz="80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5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23189" marR="96520" indent="25400">
                        <a:lnSpc>
                          <a:spcPct val="100000"/>
                        </a:lnSpc>
                      </a:pPr>
                      <a:r>
                        <a:rPr sz="900" spc="-5" dirty="0">
                          <a:latin typeface="微软雅黑"/>
                          <a:cs typeface="微软雅黑"/>
                        </a:rPr>
                        <a:t>UNI-T: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店头上市 品鉴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会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·</a:t>
                      </a:r>
                      <a:r>
                        <a:rPr sz="900" spc="-10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交车仪式</a:t>
                      </a:r>
                      <a:endParaRPr sz="9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762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6512">
                <a:tc>
                  <a:txBody>
                    <a:bodyPr/>
                    <a:lstStyle/>
                    <a:p>
                      <a:pPr marL="27241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长安夜总惠</a:t>
                      </a:r>
                      <a:endParaRPr sz="900" dirty="0">
                        <a:latin typeface="微软雅黑"/>
                        <a:cs typeface="微软雅黑"/>
                      </a:endParaRPr>
                    </a:p>
                  </a:txBody>
                  <a:tcPr marL="0" marR="0" marT="7937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-6350" y="757427"/>
          <a:ext cx="12018637" cy="11993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3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3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15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3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1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325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95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8330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26212">
                <a:tc>
                  <a:txBody>
                    <a:bodyPr/>
                    <a:lstStyle/>
                    <a:p>
                      <a:pPr marR="25400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推广主题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04139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R="230504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冠军蓝鲸家族全系出击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，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邀您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瓜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分30亿</a:t>
                      </a:r>
                      <a:endParaRPr sz="2000">
                        <a:latin typeface="微软雅黑"/>
                        <a:cs typeface="微软雅黑"/>
                      </a:endParaRPr>
                    </a:p>
                  </a:txBody>
                  <a:tcPr marL="0" marR="0" marT="39370" marB="0">
                    <a:lnL w="762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28D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344">
                <a:tc rowSpan="2">
                  <a:txBody>
                    <a:bodyPr/>
                    <a:lstStyle/>
                    <a:p>
                      <a:pPr marR="24765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时间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13462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244"/>
                        </a:spcBef>
                        <a:tabLst>
                          <a:tab pos="1281430" algn="l"/>
                        </a:tabLst>
                      </a:pPr>
                      <a:r>
                        <a:rPr sz="900" spc="-5" dirty="0">
                          <a:latin typeface="微软雅黑"/>
                          <a:cs typeface="微软雅黑"/>
                        </a:rPr>
                        <a:t>7.</a:t>
                      </a:r>
                      <a:r>
                        <a:rPr sz="900" spc="-15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900" spc="-5" dirty="0">
                          <a:latin typeface="微软雅黑"/>
                          <a:cs typeface="微软雅黑"/>
                        </a:rPr>
                        <a:t>1建党</a:t>
                      </a:r>
                      <a:r>
                        <a:rPr sz="900" dirty="0">
                          <a:latin typeface="微软雅黑"/>
                          <a:cs typeface="微软雅黑"/>
                        </a:rPr>
                        <a:t>节	</a:t>
                      </a:r>
                      <a:r>
                        <a:rPr sz="1575" spc="7" baseline="2645" dirty="0">
                          <a:latin typeface="微软雅黑"/>
                          <a:cs typeface="微软雅黑"/>
                        </a:rPr>
                        <a:t>第一周</a:t>
                      </a:r>
                      <a:endParaRPr sz="1575" baseline="2645">
                        <a:latin typeface="微软雅黑"/>
                        <a:cs typeface="微软雅黑"/>
                      </a:endParaRPr>
                    </a:p>
                  </a:txBody>
                  <a:tcPr marL="0" marR="0" marT="31114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5" dirty="0">
                          <a:latin typeface="微软雅黑"/>
                          <a:cs typeface="微软雅黑"/>
                        </a:rPr>
                        <a:t>第二周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5" dirty="0">
                          <a:latin typeface="微软雅黑"/>
                          <a:cs typeface="微软雅黑"/>
                        </a:rPr>
                        <a:t>第三周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762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5" dirty="0">
                          <a:latin typeface="微软雅黑"/>
                          <a:cs typeface="微软雅黑"/>
                        </a:rPr>
                        <a:t>第四周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4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462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>
                  <a:txBody>
                    <a:bodyPr/>
                    <a:lstStyle/>
                    <a:p>
                      <a:pPr marL="4584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4（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周六）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5（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周日）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218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11（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周六）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12(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周日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)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3829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18(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周六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)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2698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19（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周日）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0465E"/>
                    </a:solidFill>
                  </a:tcPr>
                </a:tc>
                <a:tc>
                  <a:txBody>
                    <a:bodyPr/>
                    <a:lstStyle/>
                    <a:p>
                      <a:pPr marL="32194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25（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周六）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26（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周日）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0C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FFFF"/>
                      </a:solidFill>
                      <a:prstDash val="solid"/>
                    </a:lnR>
                  </a:tcPr>
                </a:tc>
                <a:tc grid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24"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终端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25400" marB="0">
                    <a:lnR w="76200">
                      <a:solidFill>
                        <a:srgbClr val="FFFFFF"/>
                      </a:solidFill>
                      <a:prstDash val="solid"/>
                    </a:lnR>
                    <a:solidFill>
                      <a:srgbClr val="285581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11436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spc="5" dirty="0">
                          <a:latin typeface="微软雅黑"/>
                          <a:cs typeface="微软雅黑"/>
                        </a:rPr>
                        <a:t>“一试千金，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约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驾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有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礼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”-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店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头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试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驾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有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礼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活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动</a:t>
                      </a:r>
                      <a:r>
                        <a:rPr sz="1050" spc="-5" dirty="0">
                          <a:latin typeface="微软雅黑"/>
                          <a:cs typeface="微软雅黑"/>
                        </a:rPr>
                        <a:t>/“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超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级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星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期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三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，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越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夜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越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精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彩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”-夏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季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延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时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闭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店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行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动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千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家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万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户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长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安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行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&amp;“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地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摊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经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济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”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外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展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终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端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店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头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日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常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直播</a:t>
                      </a:r>
                      <a:endParaRPr sz="1050" dirty="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76200">
                      <a:solidFill>
                        <a:srgbClr val="FFFFFF"/>
                      </a:solidFill>
                      <a:prstDash val="solid"/>
                    </a:lnL>
                    <a:solidFill>
                      <a:srgbClr val="CADD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9611868" y="2148839"/>
            <a:ext cx="1292860" cy="356171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00">
              <a:latin typeface="Times New Roman"/>
              <a:cs typeface="Times New Roman"/>
            </a:endParaRPr>
          </a:p>
          <a:p>
            <a:pPr marL="98425">
              <a:lnSpc>
                <a:spcPts val="1435"/>
              </a:lnSpc>
            </a:pPr>
            <a:r>
              <a:rPr sz="1200" dirty="0">
                <a:solidFill>
                  <a:srgbClr val="FFFFFF"/>
                </a:solidFill>
                <a:latin typeface="微软雅黑"/>
                <a:cs typeface="微软雅黑"/>
              </a:rPr>
              <a:t>全国联动团购会</a:t>
            </a:r>
            <a:endParaRPr sz="1200">
              <a:latin typeface="微软雅黑"/>
              <a:cs typeface="微软雅黑"/>
            </a:endParaRPr>
          </a:p>
          <a:p>
            <a:pPr marL="401955" marR="79375" indent="-342900">
              <a:lnSpc>
                <a:spcPts val="1680"/>
              </a:lnSpc>
              <a:spcBef>
                <a:spcPts val="50"/>
              </a:spcBef>
            </a:pPr>
            <a:r>
              <a:rPr sz="1400" dirty="0">
                <a:solidFill>
                  <a:srgbClr val="FFFFFF"/>
                </a:solidFill>
                <a:latin typeface="微软雅黑"/>
                <a:cs typeface="微软雅黑"/>
              </a:rPr>
              <a:t>（酒店/店头） 节奏2</a:t>
            </a:r>
            <a:endParaRPr sz="14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2667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全系促</a:t>
            </a:r>
            <a:r>
              <a:rPr spc="-10" dirty="0"/>
              <a:t>销</a:t>
            </a:r>
            <a:r>
              <a:rPr spc="-5" dirty="0"/>
              <a:t>-主画面</a:t>
            </a:r>
          </a:p>
        </p:txBody>
      </p:sp>
      <p:sp>
        <p:nvSpPr>
          <p:cNvPr id="3" name="object 3"/>
          <p:cNvSpPr/>
          <p:nvPr/>
        </p:nvSpPr>
        <p:spPr>
          <a:xfrm>
            <a:off x="2506979" y="1691640"/>
            <a:ext cx="7178040" cy="4785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76322" y="5507837"/>
            <a:ext cx="862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7.</a:t>
            </a:r>
            <a:r>
              <a:rPr sz="1800" spc="-15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-7.</a:t>
            </a:r>
            <a:r>
              <a:rPr sz="1800" spc="-15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57006" y="5545328"/>
            <a:ext cx="989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7.1</a:t>
            </a:r>
            <a:r>
              <a:rPr sz="1800" spc="-15" dirty="0">
                <a:latin typeface="Arial"/>
                <a:cs typeface="Arial"/>
              </a:rPr>
              <a:t>5</a:t>
            </a:r>
            <a:r>
              <a:rPr sz="1800" dirty="0">
                <a:latin typeface="Arial"/>
                <a:cs typeface="Arial"/>
              </a:rPr>
              <a:t>-7.</a:t>
            </a:r>
            <a:r>
              <a:rPr sz="1800" spc="-10" dirty="0">
                <a:latin typeface="Arial"/>
                <a:cs typeface="Arial"/>
              </a:rPr>
              <a:t>3</a:t>
            </a:r>
            <a:r>
              <a:rPr sz="1800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08420" y="1886711"/>
            <a:ext cx="5196839" cy="34625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79170" y="918463"/>
            <a:ext cx="2156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保客活动画面</a:t>
            </a:r>
          </a:p>
        </p:txBody>
      </p:sp>
      <p:sp>
        <p:nvSpPr>
          <p:cNvPr id="6" name="object 6"/>
          <p:cNvSpPr/>
          <p:nvPr/>
        </p:nvSpPr>
        <p:spPr>
          <a:xfrm>
            <a:off x="501395" y="1886711"/>
            <a:ext cx="5205984" cy="3462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32245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活动画面（夜总惠）</a:t>
            </a:r>
          </a:p>
        </p:txBody>
      </p:sp>
      <p:sp>
        <p:nvSpPr>
          <p:cNvPr id="3" name="object 3"/>
          <p:cNvSpPr/>
          <p:nvPr/>
        </p:nvSpPr>
        <p:spPr>
          <a:xfrm>
            <a:off x="2543555" y="1517903"/>
            <a:ext cx="7024116" cy="4706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3241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7月单车</a:t>
            </a:r>
            <a:r>
              <a:rPr spc="-10" dirty="0"/>
              <a:t>型</a:t>
            </a:r>
            <a:r>
              <a:rPr spc="-5" dirty="0"/>
              <a:t>-促销画面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34744" y="5110683"/>
            <a:ext cx="1202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微软雅黑"/>
                <a:cs typeface="微软雅黑"/>
              </a:rPr>
              <a:t>CS75</a:t>
            </a:r>
            <a:r>
              <a:rPr sz="1800" spc="-95" dirty="0">
                <a:latin typeface="微软雅黑"/>
                <a:cs typeface="微软雅黑"/>
              </a:rPr>
              <a:t> </a:t>
            </a:r>
            <a:r>
              <a:rPr sz="1800" spc="-5" dirty="0">
                <a:latin typeface="微软雅黑"/>
                <a:cs typeface="微软雅黑"/>
              </a:rPr>
              <a:t>PLUS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26151" y="5080203"/>
            <a:ext cx="16383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微软雅黑"/>
                <a:cs typeface="微软雅黑"/>
              </a:rPr>
              <a:t>新CS75</a:t>
            </a:r>
            <a:r>
              <a:rPr sz="1800" spc="-85" dirty="0">
                <a:latin typeface="微软雅黑"/>
                <a:cs typeface="微软雅黑"/>
              </a:rPr>
              <a:t> </a:t>
            </a:r>
            <a:r>
              <a:rPr sz="1800" spc="-5" dirty="0">
                <a:latin typeface="微软雅黑"/>
                <a:cs typeface="微软雅黑"/>
              </a:rPr>
              <a:t>2020</a:t>
            </a:r>
            <a:r>
              <a:rPr sz="1800" dirty="0">
                <a:latin typeface="微软雅黑"/>
                <a:cs typeface="微软雅黑"/>
              </a:rPr>
              <a:t>款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15755" y="5925413"/>
            <a:ext cx="1739900" cy="53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逸动</a:t>
            </a:r>
            <a:r>
              <a:rPr sz="1800" spc="-10" dirty="0">
                <a:latin typeface="微软雅黑"/>
                <a:cs typeface="微软雅黑"/>
              </a:rPr>
              <a:t>PLUS</a:t>
            </a:r>
            <a:endParaRPr sz="18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900" dirty="0">
                <a:latin typeface="微软雅黑"/>
                <a:cs typeface="微软雅黑"/>
              </a:rPr>
              <a:t>（根据自身情况二选一进行传播）</a:t>
            </a:r>
            <a:endParaRPr sz="9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51020" y="2788920"/>
            <a:ext cx="3904487" cy="2189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8600" y="2788920"/>
            <a:ext cx="3893820" cy="2189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88323" y="3870959"/>
            <a:ext cx="3134868" cy="17632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88323" y="1924811"/>
            <a:ext cx="3134868" cy="1761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3241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7月单车</a:t>
            </a:r>
            <a:r>
              <a:rPr spc="-10" dirty="0"/>
              <a:t>型</a:t>
            </a:r>
            <a:r>
              <a:rPr spc="-5" dirty="0"/>
              <a:t>-促销画面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54048" y="5090286"/>
            <a:ext cx="1202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CS35</a:t>
            </a:r>
            <a:r>
              <a:rPr sz="1800" spc="-85" dirty="0">
                <a:latin typeface="微软雅黑"/>
                <a:cs typeface="微软雅黑"/>
              </a:rPr>
              <a:t> </a:t>
            </a:r>
            <a:r>
              <a:rPr sz="1800" spc="-10" dirty="0">
                <a:latin typeface="微软雅黑"/>
                <a:cs typeface="微软雅黑"/>
              </a:rPr>
              <a:t>PLUS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12790" y="5090286"/>
            <a:ext cx="1416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CS85</a:t>
            </a:r>
            <a:r>
              <a:rPr sz="1800" spc="-85" dirty="0">
                <a:latin typeface="微软雅黑"/>
                <a:cs typeface="微软雅黑"/>
              </a:rPr>
              <a:t> </a:t>
            </a:r>
            <a:r>
              <a:rPr sz="1800" spc="-10" dirty="0">
                <a:latin typeface="微软雅黑"/>
                <a:cs typeface="微软雅黑"/>
              </a:rPr>
              <a:t>COUPE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67113" y="5090286"/>
            <a:ext cx="10363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全新CS95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1920" y="2881883"/>
            <a:ext cx="3799332" cy="2136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19371" y="2881883"/>
            <a:ext cx="3797808" cy="2136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94547" y="2881883"/>
            <a:ext cx="3791711" cy="21366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6089" y="931925"/>
            <a:ext cx="3596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微软雅黑"/>
                <a:cs typeface="微软雅黑"/>
              </a:rPr>
              <a:t>7月清库车</a:t>
            </a:r>
            <a:r>
              <a:rPr sz="2800" b="1" spc="-15" dirty="0">
                <a:latin typeface="微软雅黑"/>
                <a:cs typeface="微软雅黑"/>
              </a:rPr>
              <a:t>型</a:t>
            </a:r>
            <a:r>
              <a:rPr sz="2800" b="1" spc="-5" dirty="0">
                <a:latin typeface="微软雅黑"/>
                <a:cs typeface="微软雅黑"/>
              </a:rPr>
              <a:t>-促销画面</a:t>
            </a:r>
            <a:endParaRPr sz="2800">
              <a:latin typeface="微软雅黑"/>
              <a:cs typeface="微软雅黑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85565" y="6341770"/>
            <a:ext cx="1202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CS55</a:t>
            </a:r>
            <a:r>
              <a:rPr sz="1800" spc="-85" dirty="0">
                <a:latin typeface="微软雅黑"/>
                <a:cs typeface="微软雅黑"/>
              </a:rPr>
              <a:t> </a:t>
            </a:r>
            <a:r>
              <a:rPr sz="1800" spc="-10" dirty="0">
                <a:latin typeface="微软雅黑"/>
                <a:cs typeface="微软雅黑"/>
              </a:rPr>
              <a:t>PLUS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13091" y="6341770"/>
            <a:ext cx="775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微软雅黑"/>
                <a:cs typeface="微软雅黑"/>
              </a:rPr>
              <a:t>锐程</a:t>
            </a:r>
            <a:r>
              <a:rPr sz="1800" spc="-55" dirty="0">
                <a:latin typeface="微软雅黑"/>
                <a:cs typeface="微软雅黑"/>
              </a:rPr>
              <a:t>CC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5238" y="2561666"/>
            <a:ext cx="1750695" cy="486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微软雅黑"/>
                <a:cs typeface="微软雅黑"/>
              </a:rPr>
              <a:t>双车组合</a:t>
            </a:r>
            <a:endParaRPr sz="18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200" dirty="0">
                <a:latin typeface="微软雅黑"/>
                <a:cs typeface="微软雅黑"/>
              </a:rPr>
              <a:t>（CS55</a:t>
            </a:r>
            <a:r>
              <a:rPr sz="1200" spc="-95" dirty="0">
                <a:latin typeface="微软雅黑"/>
                <a:cs typeface="微软雅黑"/>
              </a:rPr>
              <a:t> </a:t>
            </a:r>
            <a:r>
              <a:rPr sz="1200" spc="-5" dirty="0">
                <a:latin typeface="微软雅黑"/>
                <a:cs typeface="微软雅黑"/>
              </a:rPr>
              <a:t>PLUS&amp;</a:t>
            </a:r>
            <a:r>
              <a:rPr sz="1200" dirty="0">
                <a:latin typeface="微软雅黑"/>
                <a:cs typeface="微软雅黑"/>
              </a:rPr>
              <a:t>锐程</a:t>
            </a:r>
            <a:r>
              <a:rPr sz="1200" spc="-15" dirty="0">
                <a:latin typeface="微软雅黑"/>
                <a:cs typeface="微软雅黑"/>
              </a:rPr>
              <a:t>CC）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66544" y="1584960"/>
            <a:ext cx="3805428" cy="2156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90927" y="4171188"/>
            <a:ext cx="3781044" cy="2127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20028" y="4171188"/>
            <a:ext cx="3781044" cy="2132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3564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10200" y="2808732"/>
            <a:ext cx="1445260" cy="1419225"/>
          </a:xfrm>
          <a:custGeom>
            <a:avLst/>
            <a:gdLst/>
            <a:ahLst/>
            <a:cxnLst/>
            <a:rect l="l" t="t" r="r" b="b"/>
            <a:pathLst>
              <a:path w="1445259" h="1419225">
                <a:moveTo>
                  <a:pt x="722376" y="0"/>
                </a:moveTo>
                <a:lnTo>
                  <a:pt x="672923" y="1636"/>
                </a:lnTo>
                <a:lnTo>
                  <a:pt x="624364" y="6476"/>
                </a:lnTo>
                <a:lnTo>
                  <a:pt x="576806" y="14413"/>
                </a:lnTo>
                <a:lnTo>
                  <a:pt x="530357" y="25341"/>
                </a:lnTo>
                <a:lnTo>
                  <a:pt x="485124" y="39156"/>
                </a:lnTo>
                <a:lnTo>
                  <a:pt x="441215" y="55751"/>
                </a:lnTo>
                <a:lnTo>
                  <a:pt x="398738" y="75020"/>
                </a:lnTo>
                <a:lnTo>
                  <a:pt x="357801" y="96858"/>
                </a:lnTo>
                <a:lnTo>
                  <a:pt x="318510" y="121160"/>
                </a:lnTo>
                <a:lnTo>
                  <a:pt x="280974" y="147819"/>
                </a:lnTo>
                <a:lnTo>
                  <a:pt x="245301" y="176730"/>
                </a:lnTo>
                <a:lnTo>
                  <a:pt x="211597" y="207787"/>
                </a:lnTo>
                <a:lnTo>
                  <a:pt x="179971" y="240885"/>
                </a:lnTo>
                <a:lnTo>
                  <a:pt x="150531" y="275918"/>
                </a:lnTo>
                <a:lnTo>
                  <a:pt x="123383" y="312780"/>
                </a:lnTo>
                <a:lnTo>
                  <a:pt x="98636" y="351366"/>
                </a:lnTo>
                <a:lnTo>
                  <a:pt x="76397" y="391570"/>
                </a:lnTo>
                <a:lnTo>
                  <a:pt x="56774" y="433286"/>
                </a:lnTo>
                <a:lnTo>
                  <a:pt x="39875" y="476408"/>
                </a:lnTo>
                <a:lnTo>
                  <a:pt x="25807" y="520832"/>
                </a:lnTo>
                <a:lnTo>
                  <a:pt x="14678" y="566451"/>
                </a:lnTo>
                <a:lnTo>
                  <a:pt x="6595" y="613159"/>
                </a:lnTo>
                <a:lnTo>
                  <a:pt x="1666" y="660851"/>
                </a:lnTo>
                <a:lnTo>
                  <a:pt x="0" y="709421"/>
                </a:lnTo>
                <a:lnTo>
                  <a:pt x="1666" y="757992"/>
                </a:lnTo>
                <a:lnTo>
                  <a:pt x="6595" y="805684"/>
                </a:lnTo>
                <a:lnTo>
                  <a:pt x="14678" y="852392"/>
                </a:lnTo>
                <a:lnTo>
                  <a:pt x="25807" y="898011"/>
                </a:lnTo>
                <a:lnTo>
                  <a:pt x="39875" y="942435"/>
                </a:lnTo>
                <a:lnTo>
                  <a:pt x="56774" y="985557"/>
                </a:lnTo>
                <a:lnTo>
                  <a:pt x="76397" y="1027273"/>
                </a:lnTo>
                <a:lnTo>
                  <a:pt x="98636" y="1067477"/>
                </a:lnTo>
                <a:lnTo>
                  <a:pt x="123383" y="1106063"/>
                </a:lnTo>
                <a:lnTo>
                  <a:pt x="150531" y="1142925"/>
                </a:lnTo>
                <a:lnTo>
                  <a:pt x="179971" y="1177958"/>
                </a:lnTo>
                <a:lnTo>
                  <a:pt x="211597" y="1211056"/>
                </a:lnTo>
                <a:lnTo>
                  <a:pt x="245301" y="1242113"/>
                </a:lnTo>
                <a:lnTo>
                  <a:pt x="280974" y="1271024"/>
                </a:lnTo>
                <a:lnTo>
                  <a:pt x="318510" y="1297683"/>
                </a:lnTo>
                <a:lnTo>
                  <a:pt x="357801" y="1321985"/>
                </a:lnTo>
                <a:lnTo>
                  <a:pt x="398738" y="1343823"/>
                </a:lnTo>
                <a:lnTo>
                  <a:pt x="441215" y="1363092"/>
                </a:lnTo>
                <a:lnTo>
                  <a:pt x="485124" y="1379687"/>
                </a:lnTo>
                <a:lnTo>
                  <a:pt x="530357" y="1393502"/>
                </a:lnTo>
                <a:lnTo>
                  <a:pt x="576806" y="1404430"/>
                </a:lnTo>
                <a:lnTo>
                  <a:pt x="624364" y="1412367"/>
                </a:lnTo>
                <a:lnTo>
                  <a:pt x="672923" y="1417207"/>
                </a:lnTo>
                <a:lnTo>
                  <a:pt x="722376" y="1418843"/>
                </a:lnTo>
                <a:lnTo>
                  <a:pt x="771828" y="1417207"/>
                </a:lnTo>
                <a:lnTo>
                  <a:pt x="820387" y="1412367"/>
                </a:lnTo>
                <a:lnTo>
                  <a:pt x="867945" y="1404430"/>
                </a:lnTo>
                <a:lnTo>
                  <a:pt x="914394" y="1393502"/>
                </a:lnTo>
                <a:lnTo>
                  <a:pt x="959627" y="1379687"/>
                </a:lnTo>
                <a:lnTo>
                  <a:pt x="1003536" y="1363092"/>
                </a:lnTo>
                <a:lnTo>
                  <a:pt x="1046013" y="1343823"/>
                </a:lnTo>
                <a:lnTo>
                  <a:pt x="1086950" y="1321985"/>
                </a:lnTo>
                <a:lnTo>
                  <a:pt x="1126241" y="1297683"/>
                </a:lnTo>
                <a:lnTo>
                  <a:pt x="1163777" y="1271024"/>
                </a:lnTo>
                <a:lnTo>
                  <a:pt x="1199450" y="1242113"/>
                </a:lnTo>
                <a:lnTo>
                  <a:pt x="1233154" y="1211056"/>
                </a:lnTo>
                <a:lnTo>
                  <a:pt x="1264780" y="1177958"/>
                </a:lnTo>
                <a:lnTo>
                  <a:pt x="1294220" y="1142925"/>
                </a:lnTo>
                <a:lnTo>
                  <a:pt x="1321368" y="1106063"/>
                </a:lnTo>
                <a:lnTo>
                  <a:pt x="1346115" y="1067477"/>
                </a:lnTo>
                <a:lnTo>
                  <a:pt x="1368354" y="1027273"/>
                </a:lnTo>
                <a:lnTo>
                  <a:pt x="1387977" y="985557"/>
                </a:lnTo>
                <a:lnTo>
                  <a:pt x="1404876" y="942435"/>
                </a:lnTo>
                <a:lnTo>
                  <a:pt x="1418944" y="898011"/>
                </a:lnTo>
                <a:lnTo>
                  <a:pt x="1430073" y="852392"/>
                </a:lnTo>
                <a:lnTo>
                  <a:pt x="1438156" y="805684"/>
                </a:lnTo>
                <a:lnTo>
                  <a:pt x="1443085" y="757992"/>
                </a:lnTo>
                <a:lnTo>
                  <a:pt x="1444752" y="709421"/>
                </a:lnTo>
                <a:lnTo>
                  <a:pt x="1443085" y="660851"/>
                </a:lnTo>
                <a:lnTo>
                  <a:pt x="1438156" y="613159"/>
                </a:lnTo>
                <a:lnTo>
                  <a:pt x="1430073" y="566451"/>
                </a:lnTo>
                <a:lnTo>
                  <a:pt x="1418944" y="520832"/>
                </a:lnTo>
                <a:lnTo>
                  <a:pt x="1404876" y="476408"/>
                </a:lnTo>
                <a:lnTo>
                  <a:pt x="1387977" y="433286"/>
                </a:lnTo>
                <a:lnTo>
                  <a:pt x="1368354" y="391570"/>
                </a:lnTo>
                <a:lnTo>
                  <a:pt x="1346115" y="351366"/>
                </a:lnTo>
                <a:lnTo>
                  <a:pt x="1321368" y="312780"/>
                </a:lnTo>
                <a:lnTo>
                  <a:pt x="1294220" y="275918"/>
                </a:lnTo>
                <a:lnTo>
                  <a:pt x="1264780" y="240885"/>
                </a:lnTo>
                <a:lnTo>
                  <a:pt x="1233154" y="207787"/>
                </a:lnTo>
                <a:lnTo>
                  <a:pt x="1199450" y="176730"/>
                </a:lnTo>
                <a:lnTo>
                  <a:pt x="1163777" y="147819"/>
                </a:lnTo>
                <a:lnTo>
                  <a:pt x="1126241" y="121160"/>
                </a:lnTo>
                <a:lnTo>
                  <a:pt x="1086950" y="96858"/>
                </a:lnTo>
                <a:lnTo>
                  <a:pt x="1046013" y="75020"/>
                </a:lnTo>
                <a:lnTo>
                  <a:pt x="1003536" y="55751"/>
                </a:lnTo>
                <a:lnTo>
                  <a:pt x="959627" y="39156"/>
                </a:lnTo>
                <a:lnTo>
                  <a:pt x="914394" y="25341"/>
                </a:lnTo>
                <a:lnTo>
                  <a:pt x="867945" y="14413"/>
                </a:lnTo>
                <a:lnTo>
                  <a:pt x="820387" y="6476"/>
                </a:lnTo>
                <a:lnTo>
                  <a:pt x="771828" y="1636"/>
                </a:lnTo>
                <a:lnTo>
                  <a:pt x="7223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10200" y="2808732"/>
            <a:ext cx="1445260" cy="1419225"/>
          </a:xfrm>
          <a:custGeom>
            <a:avLst/>
            <a:gdLst/>
            <a:ahLst/>
            <a:cxnLst/>
            <a:rect l="l" t="t" r="r" b="b"/>
            <a:pathLst>
              <a:path w="1445259" h="1419225">
                <a:moveTo>
                  <a:pt x="0" y="709421"/>
                </a:moveTo>
                <a:lnTo>
                  <a:pt x="1666" y="660851"/>
                </a:lnTo>
                <a:lnTo>
                  <a:pt x="6595" y="613159"/>
                </a:lnTo>
                <a:lnTo>
                  <a:pt x="14678" y="566451"/>
                </a:lnTo>
                <a:lnTo>
                  <a:pt x="25807" y="520832"/>
                </a:lnTo>
                <a:lnTo>
                  <a:pt x="39875" y="476408"/>
                </a:lnTo>
                <a:lnTo>
                  <a:pt x="56774" y="433286"/>
                </a:lnTo>
                <a:lnTo>
                  <a:pt x="76397" y="391570"/>
                </a:lnTo>
                <a:lnTo>
                  <a:pt x="98636" y="351366"/>
                </a:lnTo>
                <a:lnTo>
                  <a:pt x="123383" y="312780"/>
                </a:lnTo>
                <a:lnTo>
                  <a:pt x="150531" y="275918"/>
                </a:lnTo>
                <a:lnTo>
                  <a:pt x="179971" y="240885"/>
                </a:lnTo>
                <a:lnTo>
                  <a:pt x="211597" y="207787"/>
                </a:lnTo>
                <a:lnTo>
                  <a:pt x="245301" y="176730"/>
                </a:lnTo>
                <a:lnTo>
                  <a:pt x="280974" y="147819"/>
                </a:lnTo>
                <a:lnTo>
                  <a:pt x="318510" y="121160"/>
                </a:lnTo>
                <a:lnTo>
                  <a:pt x="357801" y="96858"/>
                </a:lnTo>
                <a:lnTo>
                  <a:pt x="398738" y="75020"/>
                </a:lnTo>
                <a:lnTo>
                  <a:pt x="441215" y="55751"/>
                </a:lnTo>
                <a:lnTo>
                  <a:pt x="485124" y="39156"/>
                </a:lnTo>
                <a:lnTo>
                  <a:pt x="530357" y="25341"/>
                </a:lnTo>
                <a:lnTo>
                  <a:pt x="576806" y="14413"/>
                </a:lnTo>
                <a:lnTo>
                  <a:pt x="624364" y="6476"/>
                </a:lnTo>
                <a:lnTo>
                  <a:pt x="672923" y="1636"/>
                </a:lnTo>
                <a:lnTo>
                  <a:pt x="722376" y="0"/>
                </a:lnTo>
                <a:lnTo>
                  <a:pt x="771828" y="1636"/>
                </a:lnTo>
                <a:lnTo>
                  <a:pt x="820387" y="6476"/>
                </a:lnTo>
                <a:lnTo>
                  <a:pt x="867945" y="14413"/>
                </a:lnTo>
                <a:lnTo>
                  <a:pt x="914394" y="25341"/>
                </a:lnTo>
                <a:lnTo>
                  <a:pt x="959627" y="39156"/>
                </a:lnTo>
                <a:lnTo>
                  <a:pt x="1003536" y="55751"/>
                </a:lnTo>
                <a:lnTo>
                  <a:pt x="1046013" y="75020"/>
                </a:lnTo>
                <a:lnTo>
                  <a:pt x="1086950" y="96858"/>
                </a:lnTo>
                <a:lnTo>
                  <a:pt x="1126241" y="121160"/>
                </a:lnTo>
                <a:lnTo>
                  <a:pt x="1163777" y="147819"/>
                </a:lnTo>
                <a:lnTo>
                  <a:pt x="1199450" y="176730"/>
                </a:lnTo>
                <a:lnTo>
                  <a:pt x="1233154" y="207787"/>
                </a:lnTo>
                <a:lnTo>
                  <a:pt x="1264780" y="240885"/>
                </a:lnTo>
                <a:lnTo>
                  <a:pt x="1294220" y="275918"/>
                </a:lnTo>
                <a:lnTo>
                  <a:pt x="1321368" y="312780"/>
                </a:lnTo>
                <a:lnTo>
                  <a:pt x="1346115" y="351366"/>
                </a:lnTo>
                <a:lnTo>
                  <a:pt x="1368354" y="391570"/>
                </a:lnTo>
                <a:lnTo>
                  <a:pt x="1387977" y="433286"/>
                </a:lnTo>
                <a:lnTo>
                  <a:pt x="1404876" y="476408"/>
                </a:lnTo>
                <a:lnTo>
                  <a:pt x="1418944" y="520832"/>
                </a:lnTo>
                <a:lnTo>
                  <a:pt x="1430073" y="566451"/>
                </a:lnTo>
                <a:lnTo>
                  <a:pt x="1438156" y="613159"/>
                </a:lnTo>
                <a:lnTo>
                  <a:pt x="1443085" y="660851"/>
                </a:lnTo>
                <a:lnTo>
                  <a:pt x="1444752" y="709421"/>
                </a:lnTo>
                <a:lnTo>
                  <a:pt x="1443085" y="757992"/>
                </a:lnTo>
                <a:lnTo>
                  <a:pt x="1438156" y="805684"/>
                </a:lnTo>
                <a:lnTo>
                  <a:pt x="1430073" y="852392"/>
                </a:lnTo>
                <a:lnTo>
                  <a:pt x="1418944" y="898011"/>
                </a:lnTo>
                <a:lnTo>
                  <a:pt x="1404876" y="942435"/>
                </a:lnTo>
                <a:lnTo>
                  <a:pt x="1387977" y="985557"/>
                </a:lnTo>
                <a:lnTo>
                  <a:pt x="1368354" y="1027273"/>
                </a:lnTo>
                <a:lnTo>
                  <a:pt x="1346115" y="1067477"/>
                </a:lnTo>
                <a:lnTo>
                  <a:pt x="1321368" y="1106063"/>
                </a:lnTo>
                <a:lnTo>
                  <a:pt x="1294220" y="1142925"/>
                </a:lnTo>
                <a:lnTo>
                  <a:pt x="1264780" y="1177958"/>
                </a:lnTo>
                <a:lnTo>
                  <a:pt x="1233154" y="1211056"/>
                </a:lnTo>
                <a:lnTo>
                  <a:pt x="1199450" y="1242113"/>
                </a:lnTo>
                <a:lnTo>
                  <a:pt x="1163777" y="1271024"/>
                </a:lnTo>
                <a:lnTo>
                  <a:pt x="1126241" y="1297683"/>
                </a:lnTo>
                <a:lnTo>
                  <a:pt x="1086950" y="1321985"/>
                </a:lnTo>
                <a:lnTo>
                  <a:pt x="1046013" y="1343823"/>
                </a:lnTo>
                <a:lnTo>
                  <a:pt x="1003536" y="1363092"/>
                </a:lnTo>
                <a:lnTo>
                  <a:pt x="959627" y="1379687"/>
                </a:lnTo>
                <a:lnTo>
                  <a:pt x="914394" y="1393502"/>
                </a:lnTo>
                <a:lnTo>
                  <a:pt x="867945" y="1404430"/>
                </a:lnTo>
                <a:lnTo>
                  <a:pt x="820387" y="1412367"/>
                </a:lnTo>
                <a:lnTo>
                  <a:pt x="771828" y="1417207"/>
                </a:lnTo>
                <a:lnTo>
                  <a:pt x="722376" y="1418843"/>
                </a:lnTo>
                <a:lnTo>
                  <a:pt x="672923" y="1417207"/>
                </a:lnTo>
                <a:lnTo>
                  <a:pt x="624364" y="1412367"/>
                </a:lnTo>
                <a:lnTo>
                  <a:pt x="576806" y="1404430"/>
                </a:lnTo>
                <a:lnTo>
                  <a:pt x="530357" y="1393502"/>
                </a:lnTo>
                <a:lnTo>
                  <a:pt x="485124" y="1379687"/>
                </a:lnTo>
                <a:lnTo>
                  <a:pt x="441215" y="1363092"/>
                </a:lnTo>
                <a:lnTo>
                  <a:pt x="398738" y="1343823"/>
                </a:lnTo>
                <a:lnTo>
                  <a:pt x="357801" y="1321985"/>
                </a:lnTo>
                <a:lnTo>
                  <a:pt x="318510" y="1297683"/>
                </a:lnTo>
                <a:lnTo>
                  <a:pt x="280974" y="1271024"/>
                </a:lnTo>
                <a:lnTo>
                  <a:pt x="245301" y="1242113"/>
                </a:lnTo>
                <a:lnTo>
                  <a:pt x="211597" y="1211056"/>
                </a:lnTo>
                <a:lnTo>
                  <a:pt x="179971" y="1177958"/>
                </a:lnTo>
                <a:lnTo>
                  <a:pt x="150531" y="1142925"/>
                </a:lnTo>
                <a:lnTo>
                  <a:pt x="123383" y="1106063"/>
                </a:lnTo>
                <a:lnTo>
                  <a:pt x="98636" y="1067477"/>
                </a:lnTo>
                <a:lnTo>
                  <a:pt x="76397" y="1027273"/>
                </a:lnTo>
                <a:lnTo>
                  <a:pt x="56774" y="985557"/>
                </a:lnTo>
                <a:lnTo>
                  <a:pt x="39875" y="942435"/>
                </a:lnTo>
                <a:lnTo>
                  <a:pt x="25807" y="898011"/>
                </a:lnTo>
                <a:lnTo>
                  <a:pt x="14678" y="852392"/>
                </a:lnTo>
                <a:lnTo>
                  <a:pt x="6595" y="805684"/>
                </a:lnTo>
                <a:lnTo>
                  <a:pt x="1666" y="757992"/>
                </a:lnTo>
                <a:lnTo>
                  <a:pt x="0" y="709421"/>
                </a:lnTo>
                <a:close/>
              </a:path>
            </a:pathLst>
          </a:custGeom>
          <a:ln w="12700">
            <a:solidFill>
              <a:srgbClr val="B4B4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26100" y="3244976"/>
            <a:ext cx="1013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Par</a:t>
            </a:r>
            <a:r>
              <a:rPr sz="2800" b="1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.1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0846" y="4292041"/>
            <a:ext cx="22644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" dirty="0">
                <a:latin typeface="微软雅黑"/>
                <a:cs typeface="微软雅黑"/>
              </a:rPr>
              <a:t>区域动作</a:t>
            </a:r>
            <a:endParaRPr sz="4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7841" y="5381701"/>
            <a:ext cx="56502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5" dirty="0">
                <a:latin typeface="微软雅黑"/>
                <a:cs typeface="微软雅黑"/>
              </a:rPr>
              <a:t>区域酒店团购</a:t>
            </a:r>
            <a:r>
              <a:rPr sz="1400" spc="-10" dirty="0">
                <a:latin typeface="微软雅黑"/>
                <a:cs typeface="微软雅黑"/>
              </a:rPr>
              <a:t>会</a:t>
            </a:r>
            <a:r>
              <a:rPr sz="1400" dirty="0">
                <a:latin typeface="Arial"/>
                <a:cs typeface="Arial"/>
              </a:rPr>
              <a:t>|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微软雅黑"/>
                <a:cs typeface="微软雅黑"/>
              </a:rPr>
              <a:t>UNI-T</a:t>
            </a:r>
            <a:r>
              <a:rPr sz="1400" dirty="0">
                <a:latin typeface="微软雅黑"/>
                <a:cs typeface="微软雅黑"/>
              </a:rPr>
              <a:t>区域交车仪式</a:t>
            </a:r>
            <a:r>
              <a:rPr sz="1400" dirty="0">
                <a:latin typeface="Arial"/>
                <a:cs typeface="Arial"/>
              </a:rPr>
              <a:t>|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微软雅黑"/>
                <a:cs typeface="微软雅黑"/>
              </a:rPr>
              <a:t>UNI-T</a:t>
            </a:r>
            <a:r>
              <a:rPr sz="1400" dirty="0">
                <a:latin typeface="微软雅黑"/>
                <a:cs typeface="微软雅黑"/>
              </a:rPr>
              <a:t>区域媒体试</a:t>
            </a:r>
            <a:r>
              <a:rPr sz="1400" spc="5" dirty="0">
                <a:latin typeface="微软雅黑"/>
                <a:cs typeface="微软雅黑"/>
              </a:rPr>
              <a:t>驾</a:t>
            </a:r>
            <a:r>
              <a:rPr sz="1400" spc="-35" dirty="0">
                <a:latin typeface="微软雅黑"/>
                <a:cs typeface="微软雅黑"/>
              </a:rPr>
              <a:t> </a:t>
            </a:r>
            <a:r>
              <a:rPr sz="1400" dirty="0">
                <a:latin typeface="微软雅黑"/>
                <a:cs typeface="微软雅黑"/>
              </a:rPr>
              <a:t>|</a:t>
            </a:r>
            <a:r>
              <a:rPr sz="1400" spc="-20" dirty="0">
                <a:latin typeface="微软雅黑"/>
                <a:cs typeface="微软雅黑"/>
              </a:rPr>
              <a:t> </a:t>
            </a:r>
            <a:r>
              <a:rPr sz="1400" spc="-5" dirty="0">
                <a:latin typeface="微软雅黑"/>
                <a:cs typeface="微软雅黑"/>
              </a:rPr>
              <a:t>CDE</a:t>
            </a:r>
            <a:r>
              <a:rPr sz="1400" dirty="0">
                <a:latin typeface="微软雅黑"/>
                <a:cs typeface="微软雅黑"/>
              </a:rPr>
              <a:t>级车展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50514" y="5210302"/>
            <a:ext cx="5566410" cy="0"/>
          </a:xfrm>
          <a:custGeom>
            <a:avLst/>
            <a:gdLst/>
            <a:ahLst/>
            <a:cxnLst/>
            <a:rect l="l" t="t" r="r" b="b"/>
            <a:pathLst>
              <a:path w="5566409">
                <a:moveTo>
                  <a:pt x="0" y="0"/>
                </a:moveTo>
                <a:lnTo>
                  <a:pt x="5565902" y="0"/>
                </a:lnTo>
              </a:path>
            </a:pathLst>
          </a:custGeom>
          <a:ln w="1168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0514" y="5233606"/>
            <a:ext cx="5566410" cy="0"/>
          </a:xfrm>
          <a:custGeom>
            <a:avLst/>
            <a:gdLst/>
            <a:ahLst/>
            <a:cxnLst/>
            <a:rect l="l" t="t" r="r" b="b"/>
            <a:pathLst>
              <a:path w="5566409">
                <a:moveTo>
                  <a:pt x="0" y="0"/>
                </a:moveTo>
                <a:lnTo>
                  <a:pt x="5565902" y="0"/>
                </a:lnTo>
              </a:path>
            </a:pathLst>
          </a:custGeom>
          <a:ln w="11557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29387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85" dirty="0"/>
              <a:t> </a:t>
            </a:r>
            <a:r>
              <a:rPr spc="-5" dirty="0"/>
              <a:t>区域酒</a:t>
            </a:r>
            <a:r>
              <a:rPr spc="-10" dirty="0"/>
              <a:t>店</a:t>
            </a:r>
            <a:r>
              <a:rPr spc="-5" dirty="0"/>
              <a:t>团购会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737" y="1583258"/>
            <a:ext cx="76193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785" dirty="0">
                <a:latin typeface="Wingdings"/>
                <a:cs typeface="Wingdings"/>
              </a:rPr>
              <a:t>◼</a:t>
            </a:r>
            <a:r>
              <a:rPr sz="1600" spc="785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微软雅黑"/>
                <a:cs typeface="微软雅黑"/>
              </a:rPr>
              <a:t>区域开展酒店团购活动，配合当期</a:t>
            </a:r>
            <a:r>
              <a:rPr sz="1600" dirty="0">
                <a:latin typeface="微软雅黑"/>
                <a:cs typeface="微软雅黑"/>
              </a:rPr>
              <a:t>促</a:t>
            </a:r>
            <a:r>
              <a:rPr sz="1600" spc="-10" dirty="0">
                <a:latin typeface="微软雅黑"/>
                <a:cs typeface="微软雅黑"/>
              </a:rPr>
              <a:t>销政</a:t>
            </a:r>
            <a:r>
              <a:rPr sz="1600" dirty="0">
                <a:latin typeface="微软雅黑"/>
                <a:cs typeface="微软雅黑"/>
              </a:rPr>
              <a:t>策</a:t>
            </a:r>
            <a:r>
              <a:rPr sz="1600" spc="-10" dirty="0">
                <a:latin typeface="微软雅黑"/>
                <a:cs typeface="微软雅黑"/>
              </a:rPr>
              <a:t>，多</a:t>
            </a:r>
            <a:r>
              <a:rPr sz="1600" dirty="0">
                <a:latin typeface="微软雅黑"/>
                <a:cs typeface="微软雅黑"/>
              </a:rPr>
              <a:t>维</a:t>
            </a:r>
            <a:r>
              <a:rPr sz="1600" spc="-10" dirty="0">
                <a:latin typeface="微软雅黑"/>
                <a:cs typeface="微软雅黑"/>
              </a:rPr>
              <a:t>度邀</a:t>
            </a:r>
            <a:r>
              <a:rPr sz="1600" dirty="0">
                <a:latin typeface="微软雅黑"/>
                <a:cs typeface="微软雅黑"/>
              </a:rPr>
              <a:t>约</a:t>
            </a:r>
            <a:r>
              <a:rPr sz="1600" spc="-10" dirty="0">
                <a:latin typeface="微软雅黑"/>
                <a:cs typeface="微软雅黑"/>
              </a:rPr>
              <a:t>客户</a:t>
            </a:r>
            <a:r>
              <a:rPr sz="1600" dirty="0">
                <a:latin typeface="微软雅黑"/>
                <a:cs typeface="微软雅黑"/>
              </a:rPr>
              <a:t>，</a:t>
            </a:r>
            <a:r>
              <a:rPr sz="1600" spc="-10" dirty="0">
                <a:latin typeface="微软雅黑"/>
                <a:cs typeface="微软雅黑"/>
              </a:rPr>
              <a:t>进行</a:t>
            </a:r>
            <a:r>
              <a:rPr sz="1600" dirty="0">
                <a:latin typeface="微软雅黑"/>
                <a:cs typeface="微软雅黑"/>
              </a:rPr>
              <a:t>线</a:t>
            </a:r>
            <a:r>
              <a:rPr sz="1600" spc="-10" dirty="0">
                <a:latin typeface="微软雅黑"/>
                <a:cs typeface="微软雅黑"/>
              </a:rPr>
              <a:t>下集</a:t>
            </a:r>
            <a:r>
              <a:rPr sz="1600" dirty="0">
                <a:latin typeface="微软雅黑"/>
                <a:cs typeface="微软雅黑"/>
              </a:rPr>
              <a:t>中</a:t>
            </a:r>
            <a:r>
              <a:rPr sz="1600" spc="-10" dirty="0">
                <a:latin typeface="微软雅黑"/>
                <a:cs typeface="微软雅黑"/>
              </a:rPr>
              <a:t>转化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336" y="3986784"/>
            <a:ext cx="3686810" cy="437515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89535" rIns="0" bIns="0" rtlCol="0">
            <a:spAutoFit/>
          </a:bodyPr>
          <a:lstStyle/>
          <a:p>
            <a:pPr marL="1134110">
              <a:lnSpc>
                <a:spcPct val="100000"/>
              </a:lnSpc>
              <a:spcBef>
                <a:spcPts val="70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活动预热及邀约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720" y="3986784"/>
            <a:ext cx="3686810" cy="437515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8953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70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活动申报及酒店选择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38159" y="3986784"/>
            <a:ext cx="3686810" cy="437515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89535" rIns="0" bIns="0" rtlCol="0">
            <a:spAutoFit/>
          </a:bodyPr>
          <a:lstStyle/>
          <a:p>
            <a:pPr marL="931544">
              <a:lnSpc>
                <a:spcPct val="100000"/>
              </a:lnSpc>
              <a:spcBef>
                <a:spcPts val="70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活动环节要求及建议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7387" y="1976627"/>
            <a:ext cx="11424285" cy="1824355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212090" rIns="0" bIns="0" rtlCol="0">
            <a:spAutoFit/>
          </a:bodyPr>
          <a:lstStyle/>
          <a:p>
            <a:pPr marL="216535">
              <a:lnSpc>
                <a:spcPct val="100000"/>
              </a:lnSpc>
              <a:spcBef>
                <a:spcPts val="1670"/>
              </a:spcBef>
            </a:pPr>
            <a:r>
              <a:rPr sz="2400" b="1" dirty="0">
                <a:latin typeface="微软雅黑"/>
                <a:cs typeface="微软雅黑"/>
              </a:rPr>
              <a:t>冠军蓝鲸家族全系出击，邀您瓜分</a:t>
            </a:r>
            <a:r>
              <a:rPr sz="2400" b="1" spc="-5" dirty="0">
                <a:latin typeface="微软雅黑"/>
                <a:cs typeface="微软雅黑"/>
              </a:rPr>
              <a:t>30</a:t>
            </a:r>
            <a:r>
              <a:rPr sz="2400" b="1" dirty="0">
                <a:latin typeface="微软雅黑"/>
                <a:cs typeface="微软雅黑"/>
              </a:rPr>
              <a:t>亿</a:t>
            </a:r>
            <a:r>
              <a:rPr sz="2400" b="1" spc="-5" dirty="0">
                <a:latin typeface="微软雅黑"/>
                <a:cs typeface="微软雅黑"/>
              </a:rPr>
              <a:t>—</a:t>
            </a:r>
            <a:r>
              <a:rPr sz="1800" dirty="0">
                <a:latin typeface="微软雅黑"/>
                <a:cs typeface="微软雅黑"/>
              </a:rPr>
              <a:t>区域酒店团购会</a:t>
            </a:r>
            <a:endParaRPr sz="18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1019"/>
              </a:spcBef>
            </a:pPr>
            <a:r>
              <a:rPr sz="1200" b="1" dirty="0">
                <a:latin typeface="微软雅黑"/>
                <a:cs typeface="微软雅黑"/>
              </a:rPr>
              <a:t>【活动形</a:t>
            </a:r>
            <a:r>
              <a:rPr sz="1200" b="1" spc="-5" dirty="0">
                <a:latin typeface="微软雅黑"/>
                <a:cs typeface="微软雅黑"/>
              </a:rPr>
              <a:t>式</a:t>
            </a:r>
            <a:r>
              <a:rPr sz="1200" b="1" dirty="0">
                <a:latin typeface="微软雅黑"/>
                <a:cs typeface="微软雅黑"/>
              </a:rPr>
              <a:t>】</a:t>
            </a:r>
            <a:r>
              <a:rPr sz="1200" dirty="0">
                <a:latin typeface="微软雅黑"/>
                <a:cs typeface="微软雅黑"/>
              </a:rPr>
              <a:t>酒店团购会</a:t>
            </a:r>
            <a:endParaRPr sz="12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720"/>
              </a:spcBef>
            </a:pPr>
            <a:r>
              <a:rPr sz="1200" b="1" spc="-5" dirty="0">
                <a:latin typeface="微软雅黑"/>
                <a:cs typeface="微软雅黑"/>
              </a:rPr>
              <a:t>【活动时间】</a:t>
            </a:r>
            <a:r>
              <a:rPr sz="1200" dirty="0">
                <a:latin typeface="微软雅黑"/>
                <a:cs typeface="微软雅黑"/>
              </a:rPr>
              <a:t>7</a:t>
            </a:r>
            <a:r>
              <a:rPr sz="1200" spc="-5" dirty="0">
                <a:latin typeface="微软雅黑"/>
                <a:cs typeface="微软雅黑"/>
              </a:rPr>
              <a:t>月</a:t>
            </a:r>
            <a:r>
              <a:rPr sz="1200" dirty="0">
                <a:latin typeface="微软雅黑"/>
                <a:cs typeface="微软雅黑"/>
              </a:rPr>
              <a:t>11-12日，</a:t>
            </a:r>
            <a:r>
              <a:rPr sz="1200" spc="-40" dirty="0">
                <a:latin typeface="微软雅黑"/>
                <a:cs typeface="微软雅黑"/>
              </a:rPr>
              <a:t> </a:t>
            </a:r>
            <a:r>
              <a:rPr sz="1200" dirty="0">
                <a:latin typeface="微软雅黑"/>
                <a:cs typeface="微软雅黑"/>
              </a:rPr>
              <a:t>7</a:t>
            </a:r>
            <a:r>
              <a:rPr sz="1200" spc="-5" dirty="0">
                <a:latin typeface="微软雅黑"/>
                <a:cs typeface="微软雅黑"/>
              </a:rPr>
              <a:t>月</a:t>
            </a:r>
            <a:r>
              <a:rPr sz="1200" dirty="0">
                <a:latin typeface="微软雅黑"/>
                <a:cs typeface="微软雅黑"/>
              </a:rPr>
              <a:t>25-26日</a:t>
            </a:r>
            <a:endParaRPr sz="12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725"/>
              </a:spcBef>
            </a:pPr>
            <a:r>
              <a:rPr sz="1200" b="1" dirty="0">
                <a:latin typeface="微软雅黑"/>
                <a:cs typeface="微软雅黑"/>
              </a:rPr>
              <a:t>【活动要</a:t>
            </a:r>
            <a:r>
              <a:rPr sz="1200" b="1" spc="-5" dirty="0">
                <a:latin typeface="微软雅黑"/>
                <a:cs typeface="微软雅黑"/>
              </a:rPr>
              <a:t>求</a:t>
            </a:r>
            <a:r>
              <a:rPr sz="1200" b="1" dirty="0">
                <a:latin typeface="微软雅黑"/>
                <a:cs typeface="微软雅黑"/>
              </a:rPr>
              <a:t>】</a:t>
            </a:r>
            <a:r>
              <a:rPr sz="1200" dirty="0">
                <a:latin typeface="微软雅黑"/>
                <a:cs typeface="微软雅黑"/>
              </a:rPr>
              <a:t>全国各战区每个省至少1场，提前一周向总部报备活动计划（受疫情等不可抗力因素无法开展酒店团购的省份，需报备总部）</a:t>
            </a:r>
            <a:endParaRPr sz="12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latin typeface="微软雅黑"/>
                <a:cs typeface="微软雅黑"/>
              </a:rPr>
              <a:t>【参与人</a:t>
            </a:r>
            <a:r>
              <a:rPr sz="1200" b="1" spc="-5" dirty="0">
                <a:latin typeface="微软雅黑"/>
                <a:cs typeface="微软雅黑"/>
              </a:rPr>
              <a:t>员</a:t>
            </a:r>
            <a:r>
              <a:rPr sz="1200" b="1" dirty="0">
                <a:latin typeface="微软雅黑"/>
                <a:cs typeface="微软雅黑"/>
              </a:rPr>
              <a:t>】</a:t>
            </a:r>
            <a:r>
              <a:rPr sz="1200" dirty="0">
                <a:latin typeface="微软雅黑"/>
                <a:cs typeface="微软雅黑"/>
              </a:rPr>
              <a:t>意向客户</a:t>
            </a:r>
            <a:r>
              <a:rPr sz="1200" spc="-5" dirty="0">
                <a:latin typeface="微软雅黑"/>
                <a:cs typeface="微软雅黑"/>
              </a:rPr>
              <a:t>+</a:t>
            </a:r>
            <a:r>
              <a:rPr sz="1200" dirty="0">
                <a:latin typeface="微软雅黑"/>
                <a:cs typeface="微软雅黑"/>
              </a:rPr>
              <a:t>保客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7868" y="3886200"/>
            <a:ext cx="11348085" cy="0"/>
          </a:xfrm>
          <a:custGeom>
            <a:avLst/>
            <a:gdLst/>
            <a:ahLst/>
            <a:cxnLst/>
            <a:rect l="l" t="t" r="r" b="b"/>
            <a:pathLst>
              <a:path w="11348085">
                <a:moveTo>
                  <a:pt x="0" y="0"/>
                </a:moveTo>
                <a:lnTo>
                  <a:pt x="11347704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68140" y="441960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31480" y="441960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76504" y="4570882"/>
            <a:ext cx="3449954" cy="987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发布海报、软</a:t>
            </a:r>
            <a:r>
              <a:rPr sz="1050" spc="-10" dirty="0">
                <a:latin typeface="微软雅黑"/>
                <a:cs typeface="微软雅黑"/>
              </a:rPr>
              <a:t>文</a:t>
            </a:r>
            <a:r>
              <a:rPr sz="1050" spc="5" dirty="0">
                <a:latin typeface="微软雅黑"/>
                <a:cs typeface="微软雅黑"/>
              </a:rPr>
              <a:t>等</a:t>
            </a:r>
            <a:r>
              <a:rPr sz="1050" spc="-10" dirty="0">
                <a:latin typeface="微软雅黑"/>
                <a:cs typeface="微软雅黑"/>
              </a:rPr>
              <a:t>内</a:t>
            </a:r>
            <a:r>
              <a:rPr sz="1050" spc="5" dirty="0">
                <a:latin typeface="微软雅黑"/>
                <a:cs typeface="微软雅黑"/>
              </a:rPr>
              <a:t>容</a:t>
            </a:r>
            <a:r>
              <a:rPr sz="1050" spc="-10" dirty="0">
                <a:latin typeface="微软雅黑"/>
                <a:cs typeface="微软雅黑"/>
              </a:rPr>
              <a:t>传</a:t>
            </a:r>
            <a:r>
              <a:rPr sz="1050" spc="-5" dirty="0">
                <a:latin typeface="微软雅黑"/>
                <a:cs typeface="微软雅黑"/>
              </a:rPr>
              <a:t>播,</a:t>
            </a:r>
            <a:r>
              <a:rPr sz="1050" spc="-10" dirty="0">
                <a:latin typeface="微软雅黑"/>
                <a:cs typeface="微软雅黑"/>
              </a:rPr>
              <a:t>通</a:t>
            </a:r>
            <a:r>
              <a:rPr sz="1050" spc="5" dirty="0">
                <a:latin typeface="微软雅黑"/>
                <a:cs typeface="微软雅黑"/>
              </a:rPr>
              <a:t>过</a:t>
            </a:r>
            <a:r>
              <a:rPr sz="1050" spc="-10" dirty="0">
                <a:latin typeface="微软雅黑"/>
                <a:cs typeface="微软雅黑"/>
              </a:rPr>
              <a:t>日</a:t>
            </a:r>
            <a:r>
              <a:rPr sz="1050" spc="5" dirty="0">
                <a:latin typeface="微软雅黑"/>
                <a:cs typeface="微软雅黑"/>
              </a:rPr>
              <a:t>常</a:t>
            </a:r>
            <a:r>
              <a:rPr sz="1050" spc="-10" dirty="0">
                <a:latin typeface="微软雅黑"/>
                <a:cs typeface="微软雅黑"/>
              </a:rPr>
              <a:t>直</a:t>
            </a:r>
            <a:r>
              <a:rPr sz="1050" spc="5" dirty="0">
                <a:latin typeface="微软雅黑"/>
                <a:cs typeface="微软雅黑"/>
              </a:rPr>
              <a:t>播</a:t>
            </a:r>
            <a:r>
              <a:rPr sz="1050" spc="-10" dirty="0">
                <a:latin typeface="微软雅黑"/>
                <a:cs typeface="微软雅黑"/>
              </a:rPr>
              <a:t>\</a:t>
            </a:r>
            <a:r>
              <a:rPr sz="1050" spc="5" dirty="0">
                <a:latin typeface="微软雅黑"/>
                <a:cs typeface="微软雅黑"/>
              </a:rPr>
              <a:t>微</a:t>
            </a:r>
            <a:r>
              <a:rPr sz="1050" spc="-10" dirty="0">
                <a:latin typeface="微软雅黑"/>
                <a:cs typeface="微软雅黑"/>
              </a:rPr>
              <a:t>信</a:t>
            </a:r>
            <a:r>
              <a:rPr sz="1050" dirty="0">
                <a:latin typeface="微软雅黑"/>
                <a:cs typeface="微软雅黑"/>
              </a:rPr>
              <a:t>\</a:t>
            </a:r>
            <a:r>
              <a:rPr sz="1050" spc="-10" dirty="0">
                <a:latin typeface="微软雅黑"/>
                <a:cs typeface="微软雅黑"/>
              </a:rPr>
              <a:t>微</a:t>
            </a:r>
            <a:r>
              <a:rPr sz="1050" dirty="0">
                <a:latin typeface="微软雅黑"/>
                <a:cs typeface="微软雅黑"/>
              </a:rPr>
              <a:t>博\ </a:t>
            </a:r>
            <a:r>
              <a:rPr sz="1050" spc="5" dirty="0">
                <a:latin typeface="微软雅黑"/>
                <a:cs typeface="微软雅黑"/>
              </a:rPr>
              <a:t>第三方平台等</a:t>
            </a:r>
            <a:r>
              <a:rPr sz="1050" spc="-10" dirty="0">
                <a:latin typeface="微软雅黑"/>
                <a:cs typeface="微软雅黑"/>
              </a:rPr>
              <a:t>形</a:t>
            </a:r>
            <a:r>
              <a:rPr sz="1050" spc="5" dirty="0">
                <a:latin typeface="微软雅黑"/>
                <a:cs typeface="微软雅黑"/>
              </a:rPr>
              <a:t>式</a:t>
            </a:r>
            <a:r>
              <a:rPr sz="1050" spc="-10" dirty="0">
                <a:latin typeface="微软雅黑"/>
                <a:cs typeface="微软雅黑"/>
              </a:rPr>
              <a:t>进</a:t>
            </a:r>
            <a:r>
              <a:rPr sz="1050" spc="5" dirty="0">
                <a:latin typeface="微软雅黑"/>
                <a:cs typeface="微软雅黑"/>
              </a:rPr>
              <a:t>行</a:t>
            </a:r>
            <a:r>
              <a:rPr sz="1050" spc="-10" dirty="0">
                <a:latin typeface="微软雅黑"/>
                <a:cs typeface="微软雅黑"/>
              </a:rPr>
              <a:t>团</a:t>
            </a:r>
            <a:r>
              <a:rPr sz="1050" spc="5" dirty="0">
                <a:latin typeface="微软雅黑"/>
                <a:cs typeface="微软雅黑"/>
              </a:rPr>
              <a:t>购预告</a:t>
            </a:r>
            <a:endParaRPr sz="1050">
              <a:latin typeface="微软雅黑"/>
              <a:cs typeface="微软雅黑"/>
            </a:endParaRPr>
          </a:p>
          <a:p>
            <a:pPr marL="299085" marR="69850" indent="-287020">
              <a:lnSpc>
                <a:spcPts val="1900"/>
              </a:lnSpc>
              <a:spcBef>
                <a:spcPts val="15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提前整理意向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信</a:t>
            </a:r>
            <a:r>
              <a:rPr sz="1050" spc="5" dirty="0">
                <a:latin typeface="微软雅黑"/>
                <a:cs typeface="微软雅黑"/>
              </a:rPr>
              <a:t>息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通过</a:t>
            </a:r>
            <a:r>
              <a:rPr sz="1050" spc="-10" dirty="0">
                <a:latin typeface="微软雅黑"/>
                <a:cs typeface="微软雅黑"/>
              </a:rPr>
              <a:t>微</a:t>
            </a:r>
            <a:r>
              <a:rPr sz="1050" spc="5" dirty="0">
                <a:latin typeface="微软雅黑"/>
                <a:cs typeface="微软雅黑"/>
              </a:rPr>
              <a:t>信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电</a:t>
            </a:r>
            <a:r>
              <a:rPr sz="1050" spc="-10" dirty="0">
                <a:latin typeface="微软雅黑"/>
                <a:cs typeface="微软雅黑"/>
              </a:rPr>
              <a:t>话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短</a:t>
            </a:r>
            <a:r>
              <a:rPr sz="1050" spc="5" dirty="0">
                <a:latin typeface="微软雅黑"/>
                <a:cs typeface="微软雅黑"/>
              </a:rPr>
              <a:t>信</a:t>
            </a:r>
            <a:r>
              <a:rPr sz="1050" spc="-10" dirty="0">
                <a:latin typeface="微软雅黑"/>
                <a:cs typeface="微软雅黑"/>
              </a:rPr>
              <a:t>等</a:t>
            </a:r>
            <a:r>
              <a:rPr sz="1050" dirty="0">
                <a:latin typeface="微软雅黑"/>
                <a:cs typeface="微软雅黑"/>
              </a:rPr>
              <a:t>形 </a:t>
            </a:r>
            <a:r>
              <a:rPr sz="1050" spc="5" dirty="0">
                <a:latin typeface="微软雅黑"/>
                <a:cs typeface="微软雅黑"/>
              </a:rPr>
              <a:t>式多次邀约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33113" y="4570247"/>
            <a:ext cx="3385185" cy="1226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必须提前按照</a:t>
            </a:r>
            <a:r>
              <a:rPr sz="1050" spc="-10" dirty="0">
                <a:latin typeface="微软雅黑"/>
                <a:cs typeface="微软雅黑"/>
              </a:rPr>
              <a:t>当</a:t>
            </a:r>
            <a:r>
              <a:rPr sz="1050" spc="5" dirty="0">
                <a:latin typeface="微软雅黑"/>
                <a:cs typeface="微软雅黑"/>
              </a:rPr>
              <a:t>地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政</a:t>
            </a:r>
            <a:r>
              <a:rPr sz="1050" spc="-10" dirty="0">
                <a:latin typeface="微软雅黑"/>
                <a:cs typeface="微软雅黑"/>
              </a:rPr>
              <a:t>管</a:t>
            </a:r>
            <a:r>
              <a:rPr sz="1050" spc="5" dirty="0">
                <a:latin typeface="微软雅黑"/>
                <a:cs typeface="微软雅黑"/>
              </a:rPr>
              <a:t>理要</a:t>
            </a:r>
            <a:r>
              <a:rPr sz="1050" spc="-10" dirty="0">
                <a:latin typeface="微软雅黑"/>
                <a:cs typeface="微软雅黑"/>
              </a:rPr>
              <a:t>求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备</a:t>
            </a:r>
            <a:r>
              <a:rPr sz="1050" spc="-10" dirty="0">
                <a:latin typeface="微软雅黑"/>
                <a:cs typeface="微软雅黑"/>
              </a:rPr>
              <a:t>案</a:t>
            </a:r>
            <a:r>
              <a:rPr sz="1050" spc="5" dirty="0">
                <a:latin typeface="微软雅黑"/>
                <a:cs typeface="微软雅黑"/>
              </a:rPr>
              <a:t>申</a:t>
            </a:r>
            <a:r>
              <a:rPr sz="1050" spc="-10" dirty="0">
                <a:latin typeface="微软雅黑"/>
                <a:cs typeface="微软雅黑"/>
              </a:rPr>
              <a:t>请</a:t>
            </a:r>
            <a:r>
              <a:rPr sz="1050" dirty="0">
                <a:latin typeface="微软雅黑"/>
                <a:cs typeface="微软雅黑"/>
              </a:rPr>
              <a:t>， </a:t>
            </a:r>
            <a:r>
              <a:rPr sz="1050" spc="5" dirty="0">
                <a:latin typeface="微软雅黑"/>
                <a:cs typeface="微软雅黑"/>
              </a:rPr>
              <a:t>获得许可方可</a:t>
            </a:r>
            <a:r>
              <a:rPr sz="1050" spc="-10" dirty="0">
                <a:latin typeface="微软雅黑"/>
                <a:cs typeface="微软雅黑"/>
              </a:rPr>
              <a:t>执</a:t>
            </a:r>
            <a:r>
              <a:rPr sz="1050" spc="5" dirty="0">
                <a:latin typeface="微软雅黑"/>
                <a:cs typeface="微软雅黑"/>
              </a:rPr>
              <a:t>行</a:t>
            </a:r>
            <a:endParaRPr sz="1050">
              <a:latin typeface="微软雅黑"/>
              <a:cs typeface="微软雅黑"/>
            </a:endParaRPr>
          </a:p>
          <a:p>
            <a:pPr marL="299085" marR="5080" indent="-287020">
              <a:lnSpc>
                <a:spcPts val="1900"/>
              </a:lnSpc>
              <a:spcBef>
                <a:spcPts val="15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必须选择已获</a:t>
            </a:r>
            <a:r>
              <a:rPr sz="1050" spc="-10" dirty="0">
                <a:latin typeface="微软雅黑"/>
                <a:cs typeface="微软雅黑"/>
              </a:rPr>
              <a:t>得</a:t>
            </a:r>
            <a:r>
              <a:rPr sz="1050" spc="5" dirty="0">
                <a:latin typeface="微软雅黑"/>
                <a:cs typeface="微软雅黑"/>
              </a:rPr>
              <a:t>复</a:t>
            </a:r>
            <a:r>
              <a:rPr sz="1050" spc="-10" dirty="0">
                <a:latin typeface="微软雅黑"/>
                <a:cs typeface="微软雅黑"/>
              </a:rPr>
              <a:t>工</a:t>
            </a:r>
            <a:r>
              <a:rPr sz="1050" spc="5" dirty="0">
                <a:latin typeface="微软雅黑"/>
                <a:cs typeface="微软雅黑"/>
              </a:rPr>
              <a:t>营</a:t>
            </a:r>
            <a:r>
              <a:rPr sz="1050" spc="-10" dirty="0">
                <a:latin typeface="微软雅黑"/>
                <a:cs typeface="微软雅黑"/>
              </a:rPr>
              <a:t>业</a:t>
            </a:r>
            <a:r>
              <a:rPr sz="1050" spc="5" dirty="0">
                <a:latin typeface="微软雅黑"/>
                <a:cs typeface="微软雅黑"/>
              </a:rPr>
              <a:t>许可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且</a:t>
            </a:r>
            <a:r>
              <a:rPr sz="1050" spc="-10" dirty="0">
                <a:latin typeface="微软雅黑"/>
                <a:cs typeface="微软雅黑"/>
              </a:rPr>
              <a:t>满</a:t>
            </a:r>
            <a:r>
              <a:rPr sz="1050" spc="5" dirty="0">
                <a:latin typeface="微软雅黑"/>
                <a:cs typeface="微软雅黑"/>
              </a:rPr>
              <a:t>足</a:t>
            </a:r>
            <a:r>
              <a:rPr sz="1050" spc="-10" dirty="0">
                <a:latin typeface="微软雅黑"/>
                <a:cs typeface="微软雅黑"/>
              </a:rPr>
              <a:t>疫</a:t>
            </a:r>
            <a:r>
              <a:rPr sz="1050" spc="5" dirty="0">
                <a:latin typeface="微软雅黑"/>
                <a:cs typeface="微软雅黑"/>
              </a:rPr>
              <a:t>情</a:t>
            </a:r>
            <a:r>
              <a:rPr sz="1050" spc="-10" dirty="0">
                <a:latin typeface="微软雅黑"/>
                <a:cs typeface="微软雅黑"/>
              </a:rPr>
              <a:t>防</a:t>
            </a:r>
            <a:r>
              <a:rPr sz="1050" spc="5" dirty="0">
                <a:latin typeface="微软雅黑"/>
                <a:cs typeface="微软雅黑"/>
              </a:rPr>
              <a:t>控</a:t>
            </a:r>
            <a:r>
              <a:rPr sz="1050" spc="-10" dirty="0">
                <a:latin typeface="微软雅黑"/>
                <a:cs typeface="微软雅黑"/>
              </a:rPr>
              <a:t>要</a:t>
            </a:r>
            <a:r>
              <a:rPr sz="1050" dirty="0">
                <a:latin typeface="微软雅黑"/>
                <a:cs typeface="微软雅黑"/>
              </a:rPr>
              <a:t>求 </a:t>
            </a:r>
            <a:r>
              <a:rPr sz="1050" spc="5" dirty="0">
                <a:latin typeface="微软雅黑"/>
                <a:cs typeface="微软雅黑"/>
              </a:rPr>
              <a:t>的酒店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酒</a:t>
            </a:r>
            <a:r>
              <a:rPr sz="1050" spc="-5" dirty="0">
                <a:latin typeface="微软雅黑"/>
                <a:cs typeface="微软雅黑"/>
              </a:rPr>
              <a:t>店</a:t>
            </a:r>
            <a:r>
              <a:rPr sz="1050" spc="5" dirty="0">
                <a:latin typeface="微软雅黑"/>
                <a:cs typeface="微软雅黑"/>
              </a:rPr>
              <a:t>位</a:t>
            </a:r>
            <a:r>
              <a:rPr sz="1050" spc="-5" dirty="0">
                <a:latin typeface="微软雅黑"/>
                <a:cs typeface="微软雅黑"/>
              </a:rPr>
              <a:t>置</a:t>
            </a:r>
            <a:r>
              <a:rPr sz="1050" spc="5" dirty="0">
                <a:latin typeface="微软雅黑"/>
                <a:cs typeface="微软雅黑"/>
              </a:rPr>
              <a:t>交</a:t>
            </a:r>
            <a:r>
              <a:rPr sz="1050" spc="-5" dirty="0">
                <a:latin typeface="微软雅黑"/>
                <a:cs typeface="微软雅黑"/>
              </a:rPr>
              <a:t>通</a:t>
            </a:r>
            <a:r>
              <a:rPr sz="1050" spc="-10" dirty="0">
                <a:latin typeface="微软雅黑"/>
                <a:cs typeface="微软雅黑"/>
              </a:rPr>
              <a:t>便</a:t>
            </a:r>
            <a:r>
              <a:rPr sz="1050" spc="5" dirty="0">
                <a:latin typeface="微软雅黑"/>
                <a:cs typeface="微软雅黑"/>
              </a:rPr>
              <a:t>利</a:t>
            </a:r>
            <a:r>
              <a:rPr sz="1050" spc="-15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硬</a:t>
            </a:r>
            <a:r>
              <a:rPr sz="1050" spc="-15" dirty="0">
                <a:latin typeface="微软雅黑"/>
                <a:cs typeface="微软雅黑"/>
              </a:rPr>
              <a:t>件</a:t>
            </a:r>
            <a:r>
              <a:rPr sz="1050" spc="5" dirty="0">
                <a:latin typeface="微软雅黑"/>
                <a:cs typeface="微软雅黑"/>
              </a:rPr>
              <a:t>设</a:t>
            </a:r>
            <a:r>
              <a:rPr sz="1050" spc="-5" dirty="0">
                <a:latin typeface="微软雅黑"/>
                <a:cs typeface="微软雅黑"/>
              </a:rPr>
              <a:t>施</a:t>
            </a:r>
            <a:r>
              <a:rPr sz="1050" spc="-10" dirty="0">
                <a:latin typeface="微软雅黑"/>
                <a:cs typeface="微软雅黑"/>
              </a:rPr>
              <a:t>水</a:t>
            </a:r>
            <a:r>
              <a:rPr sz="1050" spc="5" dirty="0">
                <a:latin typeface="微软雅黑"/>
                <a:cs typeface="微软雅黑"/>
              </a:rPr>
              <a:t>平高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16645" y="4572660"/>
            <a:ext cx="3645535" cy="1467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必</a:t>
            </a:r>
            <a:r>
              <a:rPr sz="1050" spc="-10" dirty="0">
                <a:latin typeface="微软雅黑"/>
                <a:cs typeface="微软雅黑"/>
              </a:rPr>
              <a:t>须</a:t>
            </a:r>
            <a:r>
              <a:rPr sz="1050" spc="5" dirty="0">
                <a:latin typeface="微软雅黑"/>
                <a:cs typeface="微软雅黑"/>
              </a:rPr>
              <a:t>邀</a:t>
            </a:r>
            <a:r>
              <a:rPr sz="1050" spc="-10" dirty="0">
                <a:latin typeface="微软雅黑"/>
                <a:cs typeface="微软雅黑"/>
              </a:rPr>
              <a:t>请</a:t>
            </a:r>
            <a:r>
              <a:rPr sz="1050" spc="5" dirty="0">
                <a:latin typeface="微软雅黑"/>
                <a:cs typeface="微软雅黑"/>
              </a:rPr>
              <a:t>专</a:t>
            </a:r>
            <a:r>
              <a:rPr sz="1050" spc="-10" dirty="0">
                <a:latin typeface="微软雅黑"/>
                <a:cs typeface="微软雅黑"/>
              </a:rPr>
              <a:t>业</a:t>
            </a:r>
            <a:r>
              <a:rPr sz="1050" spc="5" dirty="0">
                <a:latin typeface="微软雅黑"/>
                <a:cs typeface="微软雅黑"/>
              </a:rPr>
              <a:t>主</a:t>
            </a:r>
            <a:r>
              <a:rPr sz="1050" spc="-10" dirty="0">
                <a:latin typeface="微软雅黑"/>
                <a:cs typeface="微软雅黑"/>
              </a:rPr>
              <a:t>持</a:t>
            </a:r>
            <a:r>
              <a:rPr sz="1050" spc="5" dirty="0">
                <a:latin typeface="微软雅黑"/>
                <a:cs typeface="微软雅黑"/>
              </a:rPr>
              <a:t>人</a:t>
            </a:r>
            <a:r>
              <a:rPr sz="1050" spc="-10" dirty="0">
                <a:latin typeface="微软雅黑"/>
                <a:cs typeface="微软雅黑"/>
              </a:rPr>
              <a:t>对团</a:t>
            </a:r>
            <a:r>
              <a:rPr sz="1050" spc="5" dirty="0">
                <a:latin typeface="微软雅黑"/>
                <a:cs typeface="微软雅黑"/>
              </a:rPr>
              <a:t>购</a:t>
            </a:r>
            <a:r>
              <a:rPr sz="1050" spc="-10" dirty="0">
                <a:latin typeface="微软雅黑"/>
                <a:cs typeface="微软雅黑"/>
              </a:rPr>
              <a:t>会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全</a:t>
            </a:r>
            <a:r>
              <a:rPr sz="1050" spc="-10" dirty="0">
                <a:latin typeface="微软雅黑"/>
                <a:cs typeface="微软雅黑"/>
              </a:rPr>
              <a:t>程</a:t>
            </a:r>
            <a:r>
              <a:rPr sz="1050" spc="5" dirty="0">
                <a:latin typeface="微软雅黑"/>
                <a:cs typeface="微软雅黑"/>
              </a:rPr>
              <a:t>把</a:t>
            </a:r>
            <a:r>
              <a:rPr sz="1050" spc="-10" dirty="0">
                <a:latin typeface="微软雅黑"/>
                <a:cs typeface="微软雅黑"/>
              </a:rPr>
              <a:t>控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负责</a:t>
            </a:r>
            <a:r>
              <a:rPr sz="1050" spc="5" dirty="0">
                <a:latin typeface="微软雅黑"/>
                <a:cs typeface="微软雅黑"/>
              </a:rPr>
              <a:t>唱</a:t>
            </a:r>
            <a:r>
              <a:rPr sz="1050" spc="-10" dirty="0">
                <a:latin typeface="微软雅黑"/>
                <a:cs typeface="微软雅黑"/>
              </a:rPr>
              <a:t>单</a:t>
            </a:r>
            <a:r>
              <a:rPr sz="1050" dirty="0">
                <a:latin typeface="微软雅黑"/>
                <a:cs typeface="微软雅黑"/>
              </a:rPr>
              <a:t>、 </a:t>
            </a:r>
            <a:r>
              <a:rPr sz="1050" spc="5" dirty="0">
                <a:latin typeface="微软雅黑"/>
                <a:cs typeface="微软雅黑"/>
              </a:rPr>
              <a:t>互动、促订等</a:t>
            </a:r>
            <a:r>
              <a:rPr sz="1050" spc="-10" dirty="0">
                <a:latin typeface="微软雅黑"/>
                <a:cs typeface="微软雅黑"/>
              </a:rPr>
              <a:t>关</a:t>
            </a:r>
            <a:r>
              <a:rPr sz="1050" spc="5" dirty="0">
                <a:latin typeface="微软雅黑"/>
                <a:cs typeface="微软雅黑"/>
              </a:rPr>
              <a:t>键</a:t>
            </a:r>
            <a:r>
              <a:rPr sz="1050" spc="-10" dirty="0">
                <a:latin typeface="微软雅黑"/>
                <a:cs typeface="微软雅黑"/>
              </a:rPr>
              <a:t>环</a:t>
            </a:r>
            <a:r>
              <a:rPr sz="1050" spc="5" dirty="0">
                <a:latin typeface="微软雅黑"/>
                <a:cs typeface="微软雅黑"/>
              </a:rPr>
              <a:t>节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现场引导意向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前</a:t>
            </a:r>
            <a:r>
              <a:rPr sz="1050" spc="5" dirty="0">
                <a:latin typeface="微软雅黑"/>
                <a:cs typeface="微软雅黑"/>
              </a:rPr>
              <a:t>往</a:t>
            </a:r>
            <a:r>
              <a:rPr sz="1050" spc="-10" dirty="0">
                <a:latin typeface="微软雅黑"/>
                <a:cs typeface="微软雅黑"/>
              </a:rPr>
              <a:t>专</a:t>
            </a:r>
            <a:r>
              <a:rPr sz="1050" spc="5" dirty="0">
                <a:latin typeface="微软雅黑"/>
                <a:cs typeface="微软雅黑"/>
              </a:rPr>
              <a:t>题页</a:t>
            </a:r>
            <a:r>
              <a:rPr sz="1050" spc="-10" dirty="0">
                <a:latin typeface="微软雅黑"/>
                <a:cs typeface="微软雅黑"/>
              </a:rPr>
              <a:t>及</a:t>
            </a:r>
            <a:r>
              <a:rPr sz="1050" spc="5" dirty="0">
                <a:latin typeface="微软雅黑"/>
                <a:cs typeface="微软雅黑"/>
              </a:rPr>
              <a:t>小</a:t>
            </a:r>
            <a:r>
              <a:rPr sz="1050" spc="-10" dirty="0">
                <a:latin typeface="微软雅黑"/>
                <a:cs typeface="微软雅黑"/>
              </a:rPr>
              <a:t>程</a:t>
            </a:r>
            <a:r>
              <a:rPr sz="1050" spc="5" dirty="0">
                <a:latin typeface="微软雅黑"/>
                <a:cs typeface="微软雅黑"/>
              </a:rPr>
              <a:t>序</a:t>
            </a:r>
            <a:r>
              <a:rPr sz="1050" spc="-10" dirty="0">
                <a:latin typeface="微软雅黑"/>
                <a:cs typeface="微软雅黑"/>
              </a:rPr>
              <a:t>抽</a:t>
            </a:r>
            <a:r>
              <a:rPr sz="1050" spc="5" dirty="0">
                <a:latin typeface="微软雅黑"/>
                <a:cs typeface="微软雅黑"/>
              </a:rPr>
              <a:t>取</a:t>
            </a:r>
            <a:r>
              <a:rPr sz="1050" spc="-10" dirty="0">
                <a:latin typeface="微软雅黑"/>
                <a:cs typeface="微软雅黑"/>
              </a:rPr>
              <a:t>额</a:t>
            </a:r>
            <a:r>
              <a:rPr sz="1050" spc="5" dirty="0">
                <a:latin typeface="微软雅黑"/>
                <a:cs typeface="微软雅黑"/>
              </a:rPr>
              <a:t>外</a:t>
            </a:r>
            <a:r>
              <a:rPr sz="1050" spc="-10" dirty="0">
                <a:latin typeface="微软雅黑"/>
                <a:cs typeface="微软雅黑"/>
              </a:rPr>
              <a:t>购</a:t>
            </a:r>
            <a:r>
              <a:rPr sz="1050" spc="5" dirty="0">
                <a:latin typeface="微软雅黑"/>
                <a:cs typeface="微软雅黑"/>
              </a:rPr>
              <a:t>车消</a:t>
            </a:r>
            <a:endParaRPr sz="105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635"/>
              </a:spcBef>
            </a:pPr>
            <a:r>
              <a:rPr sz="1050" dirty="0">
                <a:latin typeface="微软雅黑"/>
                <a:cs typeface="微软雅黑"/>
              </a:rPr>
              <a:t>费券，确定意向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线上直播抽奖</a:t>
            </a:r>
            <a:r>
              <a:rPr sz="1050" spc="-10" dirty="0">
                <a:latin typeface="微软雅黑"/>
                <a:cs typeface="微软雅黑"/>
              </a:rPr>
              <a:t>环</a:t>
            </a:r>
            <a:r>
              <a:rPr sz="1050" spc="5" dirty="0">
                <a:latin typeface="微软雅黑"/>
                <a:cs typeface="微软雅黑"/>
              </a:rPr>
              <a:t>节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现</a:t>
            </a:r>
            <a:r>
              <a:rPr sz="1050" spc="-10" dirty="0">
                <a:latin typeface="微软雅黑"/>
                <a:cs typeface="微软雅黑"/>
              </a:rPr>
              <a:t>场</a:t>
            </a:r>
            <a:r>
              <a:rPr sz="1050" spc="5" dirty="0">
                <a:latin typeface="微软雅黑"/>
                <a:cs typeface="微软雅黑"/>
              </a:rPr>
              <a:t>进行</a:t>
            </a:r>
            <a:r>
              <a:rPr sz="1050" spc="-10" dirty="0">
                <a:latin typeface="微软雅黑"/>
                <a:cs typeface="微软雅黑"/>
              </a:rPr>
              <a:t>同</a:t>
            </a:r>
            <a:r>
              <a:rPr sz="1050" spc="5" dirty="0">
                <a:latin typeface="微软雅黑"/>
                <a:cs typeface="微软雅黑"/>
              </a:rPr>
              <a:t>步</a:t>
            </a:r>
            <a:r>
              <a:rPr sz="1050" spc="-10" dirty="0">
                <a:latin typeface="微软雅黑"/>
                <a:cs typeface="微软雅黑"/>
              </a:rPr>
              <a:t>投</a:t>
            </a:r>
            <a:r>
              <a:rPr sz="1050" spc="5" dirty="0">
                <a:latin typeface="微软雅黑"/>
                <a:cs typeface="微软雅黑"/>
              </a:rPr>
              <a:t>屏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结合当期团购</a:t>
            </a:r>
            <a:r>
              <a:rPr sz="1050" spc="-10" dirty="0">
                <a:latin typeface="微软雅黑"/>
                <a:cs typeface="微软雅黑"/>
              </a:rPr>
              <a:t>政</a:t>
            </a:r>
            <a:r>
              <a:rPr sz="1050" spc="5" dirty="0">
                <a:latin typeface="微软雅黑"/>
                <a:cs typeface="微软雅黑"/>
              </a:rPr>
              <a:t>策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设</a:t>
            </a:r>
            <a:r>
              <a:rPr sz="1050" spc="-10" dirty="0">
                <a:latin typeface="微软雅黑"/>
                <a:cs typeface="微软雅黑"/>
              </a:rPr>
              <a:t>计</a:t>
            </a:r>
            <a:r>
              <a:rPr sz="1050" spc="5" dirty="0">
                <a:latin typeface="微软雅黑"/>
                <a:cs typeface="微软雅黑"/>
              </a:rPr>
              <a:t>阶梯</a:t>
            </a:r>
            <a:r>
              <a:rPr sz="1050" spc="-10" dirty="0">
                <a:latin typeface="微软雅黑"/>
                <a:cs typeface="微软雅黑"/>
              </a:rPr>
              <a:t>式</a:t>
            </a:r>
            <a:r>
              <a:rPr sz="1050" spc="5" dirty="0">
                <a:latin typeface="微软雅黑"/>
                <a:cs typeface="微软雅黑"/>
              </a:rPr>
              <a:t>优</a:t>
            </a:r>
            <a:r>
              <a:rPr sz="1050" spc="-10" dirty="0">
                <a:latin typeface="微软雅黑"/>
                <a:cs typeface="微软雅黑"/>
              </a:rPr>
              <a:t>惠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促订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88657" y="1087373"/>
            <a:ext cx="1162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※</a:t>
            </a:r>
            <a:r>
              <a:rPr sz="1200" b="1" spc="285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战区支持费用</a:t>
            </a:r>
            <a:endParaRPr sz="12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1590421"/>
          <a:ext cx="10837542" cy="4169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8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3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59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063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冠军蓝鲸家族全系出击，邀您瓜分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30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亿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—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区域酒店团购会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活动计划表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9075" indent="-128270">
                        <a:lnSpc>
                          <a:spcPct val="100000"/>
                        </a:lnSpc>
                        <a:spcBef>
                          <a:spcPts val="990"/>
                        </a:spcBef>
                        <a:buSzPct val="91666"/>
                        <a:buAutoNum type="arabicPeriod"/>
                        <a:tabLst>
                          <a:tab pos="219710" algn="l"/>
                        </a:tabLst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活动时间及地点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219075" indent="-128270">
                        <a:lnSpc>
                          <a:spcPct val="100000"/>
                        </a:lnSpc>
                        <a:buSzPct val="91666"/>
                        <a:buAutoNum type="arabicPeriod"/>
                        <a:tabLst>
                          <a:tab pos="219710" algn="l"/>
                        </a:tabLst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活动参与经销商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活动前一周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活动计划表电子档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（EXCEL）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1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团购会执行酒店或场地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471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1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59385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现场物料（舞台/背景、客户区、收银区、 订车榜、冷餐区、海报架、礼品）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照片*7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4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现场环节（表演互动、车型讲解、唱单播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报、订车抽奖、合影）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9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现场人员（主持人、演艺人员、工作人员）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3552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2.UNI-T区域交车仪式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1497" y="1435455"/>
            <a:ext cx="10450195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0"/>
              </a:spcBef>
              <a:buFont typeface="Wingdings"/>
              <a:buChar char="◼"/>
              <a:tabLst>
                <a:tab pos="299085" algn="l"/>
                <a:tab pos="299720" algn="l"/>
              </a:tabLst>
            </a:pPr>
            <a:r>
              <a:rPr sz="1400" dirty="0">
                <a:latin typeface="微软雅黑"/>
                <a:cs typeface="微软雅黑"/>
              </a:rPr>
              <a:t>用仪式感彰显用户身份</a:t>
            </a:r>
            <a:r>
              <a:rPr sz="1400" spc="-15" dirty="0">
                <a:latin typeface="微软雅黑"/>
                <a:cs typeface="微软雅黑"/>
              </a:rPr>
              <a:t>感</a:t>
            </a:r>
            <a:r>
              <a:rPr sz="1400" dirty="0">
                <a:latin typeface="微软雅黑"/>
                <a:cs typeface="微软雅黑"/>
              </a:rPr>
              <a:t>，进</a:t>
            </a:r>
            <a:r>
              <a:rPr sz="1400" spc="-15" dirty="0">
                <a:latin typeface="微软雅黑"/>
                <a:cs typeface="微软雅黑"/>
              </a:rPr>
              <a:t>而</a:t>
            </a:r>
            <a:r>
              <a:rPr sz="1400" dirty="0">
                <a:latin typeface="微软雅黑"/>
                <a:cs typeface="微软雅黑"/>
              </a:rPr>
              <a:t>增强</a:t>
            </a:r>
            <a:r>
              <a:rPr sz="1400" spc="-15" dirty="0">
                <a:latin typeface="微软雅黑"/>
                <a:cs typeface="微软雅黑"/>
              </a:rPr>
              <a:t>用</a:t>
            </a:r>
            <a:r>
              <a:rPr sz="1400" dirty="0">
                <a:latin typeface="微软雅黑"/>
                <a:cs typeface="微软雅黑"/>
              </a:rPr>
              <a:t>户好</a:t>
            </a:r>
            <a:r>
              <a:rPr sz="1400" spc="-15" dirty="0">
                <a:latin typeface="微软雅黑"/>
                <a:cs typeface="微软雅黑"/>
              </a:rPr>
              <a:t>感</a:t>
            </a:r>
            <a:r>
              <a:rPr sz="1400" dirty="0">
                <a:latin typeface="微软雅黑"/>
                <a:cs typeface="微软雅黑"/>
              </a:rPr>
              <a:t>产出</a:t>
            </a:r>
            <a:r>
              <a:rPr sz="1400" spc="-15" dirty="0">
                <a:latin typeface="微软雅黑"/>
                <a:cs typeface="微软雅黑"/>
              </a:rPr>
              <a:t>播</a:t>
            </a:r>
            <a:r>
              <a:rPr sz="1400" dirty="0">
                <a:latin typeface="微软雅黑"/>
                <a:cs typeface="微软雅黑"/>
              </a:rPr>
              <a:t>素材</a:t>
            </a:r>
            <a:r>
              <a:rPr sz="1400" spc="-15" dirty="0">
                <a:latin typeface="微软雅黑"/>
                <a:cs typeface="微软雅黑"/>
              </a:rPr>
              <a:t>；</a:t>
            </a:r>
            <a:r>
              <a:rPr sz="1400" dirty="0">
                <a:latin typeface="微软雅黑"/>
                <a:cs typeface="微软雅黑"/>
              </a:rPr>
              <a:t>同时</a:t>
            </a:r>
            <a:r>
              <a:rPr sz="1400" spc="-15" dirty="0">
                <a:latin typeface="微软雅黑"/>
                <a:cs typeface="微软雅黑"/>
              </a:rPr>
              <a:t>需</a:t>
            </a:r>
            <a:r>
              <a:rPr sz="1400" dirty="0">
                <a:latin typeface="微软雅黑"/>
                <a:cs typeface="微软雅黑"/>
              </a:rPr>
              <a:t>要邀</a:t>
            </a:r>
            <a:r>
              <a:rPr sz="1400" spc="-15" dirty="0">
                <a:latin typeface="微软雅黑"/>
                <a:cs typeface="微软雅黑"/>
              </a:rPr>
              <a:t>约</a:t>
            </a:r>
            <a:r>
              <a:rPr sz="1400" dirty="0">
                <a:latin typeface="微软雅黑"/>
                <a:cs typeface="微软雅黑"/>
              </a:rPr>
              <a:t>区域</a:t>
            </a:r>
            <a:r>
              <a:rPr sz="1400" spc="-15" dirty="0">
                <a:latin typeface="微软雅黑"/>
                <a:cs typeface="微软雅黑"/>
              </a:rPr>
              <a:t>媒</a:t>
            </a:r>
            <a:r>
              <a:rPr sz="1400" dirty="0">
                <a:latin typeface="微软雅黑"/>
                <a:cs typeface="微软雅黑"/>
              </a:rPr>
              <a:t>体代</a:t>
            </a:r>
            <a:r>
              <a:rPr sz="1400" spc="-15" dirty="0">
                <a:latin typeface="微软雅黑"/>
                <a:cs typeface="微软雅黑"/>
              </a:rPr>
              <a:t>表</a:t>
            </a:r>
            <a:r>
              <a:rPr sz="1400" dirty="0">
                <a:latin typeface="微软雅黑"/>
                <a:cs typeface="微软雅黑"/>
              </a:rPr>
              <a:t>参与</a:t>
            </a:r>
            <a:r>
              <a:rPr sz="1400" spc="-15" dirty="0">
                <a:latin typeface="微软雅黑"/>
                <a:cs typeface="微软雅黑"/>
              </a:rPr>
              <a:t>见</a:t>
            </a:r>
            <a:r>
              <a:rPr sz="1400" dirty="0">
                <a:latin typeface="微软雅黑"/>
                <a:cs typeface="微软雅黑"/>
              </a:rPr>
              <a:t>证交</a:t>
            </a:r>
            <a:r>
              <a:rPr sz="1400" spc="-15" dirty="0">
                <a:latin typeface="微软雅黑"/>
                <a:cs typeface="微软雅黑"/>
              </a:rPr>
              <a:t>车</a:t>
            </a:r>
            <a:r>
              <a:rPr sz="1400" dirty="0">
                <a:latin typeface="微软雅黑"/>
                <a:cs typeface="微软雅黑"/>
              </a:rPr>
              <a:t>仪式</a:t>
            </a:r>
            <a:r>
              <a:rPr sz="1400" spc="-15" dirty="0">
                <a:latin typeface="微软雅黑"/>
                <a:cs typeface="微软雅黑"/>
              </a:rPr>
              <a:t>，</a:t>
            </a:r>
            <a:r>
              <a:rPr sz="1400" dirty="0">
                <a:latin typeface="微软雅黑"/>
                <a:cs typeface="微软雅黑"/>
              </a:rPr>
              <a:t>传播</a:t>
            </a:r>
            <a:r>
              <a:rPr sz="1400" spc="-15" dirty="0">
                <a:latin typeface="微软雅黑"/>
                <a:cs typeface="微软雅黑"/>
              </a:rPr>
              <a:t>活</a:t>
            </a:r>
            <a:r>
              <a:rPr sz="1400" dirty="0">
                <a:latin typeface="微软雅黑"/>
                <a:cs typeface="微软雅黑"/>
              </a:rPr>
              <a:t>动内</a:t>
            </a:r>
            <a:r>
              <a:rPr sz="1400" spc="-15" dirty="0">
                <a:latin typeface="微软雅黑"/>
                <a:cs typeface="微软雅黑"/>
              </a:rPr>
              <a:t>容</a:t>
            </a:r>
            <a:r>
              <a:rPr sz="1400" dirty="0">
                <a:latin typeface="微软雅黑"/>
                <a:cs typeface="微软雅黑"/>
              </a:rPr>
              <a:t>，提</a:t>
            </a:r>
            <a:r>
              <a:rPr sz="1400" spc="-15" dirty="0">
                <a:latin typeface="微软雅黑"/>
                <a:cs typeface="微软雅黑"/>
              </a:rPr>
              <a:t>升</a:t>
            </a:r>
            <a:r>
              <a:rPr sz="1400" dirty="0">
                <a:latin typeface="微软雅黑"/>
                <a:cs typeface="微软雅黑"/>
              </a:rPr>
              <a:t>终 端曝光关注，促进转化</a:t>
            </a:r>
            <a:endParaRPr sz="140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840"/>
              </a:spcBef>
              <a:buFont typeface="Wingdings"/>
              <a:buChar char="◼"/>
              <a:tabLst>
                <a:tab pos="299085" algn="l"/>
                <a:tab pos="299720" algn="l"/>
              </a:tabLst>
            </a:pPr>
            <a:r>
              <a:rPr sz="1400" dirty="0">
                <a:latin typeface="微软雅黑"/>
                <a:cs typeface="微软雅黑"/>
              </a:rPr>
              <a:t>各战区执行开展至少1</a:t>
            </a:r>
            <a:r>
              <a:rPr sz="1400" spc="-10" dirty="0">
                <a:latin typeface="微软雅黑"/>
                <a:cs typeface="微软雅黑"/>
              </a:rPr>
              <a:t>场</a:t>
            </a:r>
            <a:r>
              <a:rPr sz="1400" spc="-5" dirty="0">
                <a:latin typeface="微软雅黑"/>
                <a:cs typeface="微软雅黑"/>
              </a:rPr>
              <a:t>/</a:t>
            </a:r>
            <a:r>
              <a:rPr sz="1400" spc="5" dirty="0">
                <a:latin typeface="微软雅黑"/>
                <a:cs typeface="微软雅黑"/>
              </a:rPr>
              <a:t>省</a:t>
            </a:r>
            <a:r>
              <a:rPr sz="1400" dirty="0">
                <a:latin typeface="微软雅黑"/>
                <a:cs typeface="微软雅黑"/>
              </a:rPr>
              <a:t>，</a:t>
            </a:r>
            <a:r>
              <a:rPr sz="1400" spc="-10" dirty="0">
                <a:latin typeface="微软雅黑"/>
                <a:cs typeface="微软雅黑"/>
              </a:rPr>
              <a:t>并</a:t>
            </a:r>
            <a:r>
              <a:rPr sz="1400" spc="5" dirty="0">
                <a:latin typeface="微软雅黑"/>
                <a:cs typeface="微软雅黑"/>
              </a:rPr>
              <a:t>提</a:t>
            </a:r>
            <a:r>
              <a:rPr sz="1400" dirty="0">
                <a:latin typeface="微软雅黑"/>
                <a:cs typeface="微软雅黑"/>
              </a:rPr>
              <a:t>前</a:t>
            </a:r>
            <a:r>
              <a:rPr sz="1400" spc="-10" dirty="0">
                <a:latin typeface="微软雅黑"/>
                <a:cs typeface="微软雅黑"/>
              </a:rPr>
              <a:t>一</a:t>
            </a:r>
            <a:r>
              <a:rPr sz="1400" spc="5" dirty="0">
                <a:latin typeface="微软雅黑"/>
                <a:cs typeface="微软雅黑"/>
              </a:rPr>
              <a:t>周</a:t>
            </a:r>
            <a:r>
              <a:rPr sz="1400" dirty="0">
                <a:latin typeface="微软雅黑"/>
                <a:cs typeface="微软雅黑"/>
              </a:rPr>
              <a:t>向</a:t>
            </a:r>
            <a:r>
              <a:rPr sz="1400" spc="-10" dirty="0">
                <a:latin typeface="微软雅黑"/>
                <a:cs typeface="微软雅黑"/>
              </a:rPr>
              <a:t>总</a:t>
            </a:r>
            <a:r>
              <a:rPr sz="1400" spc="5" dirty="0">
                <a:latin typeface="微软雅黑"/>
                <a:cs typeface="微软雅黑"/>
              </a:rPr>
              <a:t>部</a:t>
            </a:r>
            <a:r>
              <a:rPr sz="1400" dirty="0">
                <a:latin typeface="微软雅黑"/>
                <a:cs typeface="微软雅黑"/>
              </a:rPr>
              <a:t>报</a:t>
            </a:r>
            <a:r>
              <a:rPr sz="1400" spc="-10" dirty="0">
                <a:latin typeface="微软雅黑"/>
                <a:cs typeface="微软雅黑"/>
              </a:rPr>
              <a:t>备</a:t>
            </a:r>
            <a:r>
              <a:rPr sz="1400" spc="5" dirty="0">
                <a:latin typeface="微软雅黑"/>
                <a:cs typeface="微软雅黑"/>
              </a:rPr>
              <a:t>活</a:t>
            </a:r>
            <a:r>
              <a:rPr sz="1400" dirty="0">
                <a:latin typeface="微软雅黑"/>
                <a:cs typeface="微软雅黑"/>
              </a:rPr>
              <a:t>动</a:t>
            </a:r>
            <a:r>
              <a:rPr sz="1400" spc="-10" dirty="0">
                <a:latin typeface="微软雅黑"/>
                <a:cs typeface="微软雅黑"/>
              </a:rPr>
              <a:t>计</a:t>
            </a:r>
            <a:r>
              <a:rPr sz="1400" spc="5" dirty="0">
                <a:latin typeface="微软雅黑"/>
                <a:cs typeface="微软雅黑"/>
              </a:rPr>
              <a:t>划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497" y="2501900"/>
            <a:ext cx="17754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9085" algn="l"/>
              </a:tabLst>
            </a:pPr>
            <a:r>
              <a:rPr sz="1400" spc="695" dirty="0">
                <a:latin typeface="Wingdings"/>
                <a:cs typeface="Wingdings"/>
              </a:rPr>
              <a:t>◼</a:t>
            </a:r>
            <a:r>
              <a:rPr sz="1400" spc="695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微软雅黑"/>
                <a:cs typeface="微软雅黑"/>
              </a:rPr>
              <a:t>时间：7月4日-5日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80988" y="3628644"/>
            <a:ext cx="5161915" cy="0"/>
          </a:xfrm>
          <a:custGeom>
            <a:avLst/>
            <a:gdLst/>
            <a:ahLst/>
            <a:cxnLst/>
            <a:rect l="l" t="t" r="r" b="b"/>
            <a:pathLst>
              <a:path w="5161915">
                <a:moveTo>
                  <a:pt x="0" y="0"/>
                </a:moveTo>
                <a:lnTo>
                  <a:pt x="5161788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5071" y="3628644"/>
            <a:ext cx="4962525" cy="0"/>
          </a:xfrm>
          <a:custGeom>
            <a:avLst/>
            <a:gdLst/>
            <a:ahLst/>
            <a:cxnLst/>
            <a:rect l="l" t="t" r="r" b="b"/>
            <a:pathLst>
              <a:path w="4962525">
                <a:moveTo>
                  <a:pt x="0" y="0"/>
                </a:moveTo>
                <a:lnTo>
                  <a:pt x="4962144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93991" y="4039190"/>
            <a:ext cx="927100" cy="869950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70815">
              <a:lnSpc>
                <a:spcPct val="100000"/>
              </a:lnSpc>
              <a:spcBef>
                <a:spcPts val="1030"/>
              </a:spcBef>
            </a:pPr>
            <a:r>
              <a:rPr sz="1400" b="1" dirty="0">
                <a:solidFill>
                  <a:srgbClr val="1F487C"/>
                </a:solidFill>
                <a:latin typeface="微软雅黑"/>
                <a:cs typeface="微软雅黑"/>
              </a:rPr>
              <a:t>交车合影</a:t>
            </a:r>
            <a:endParaRPr sz="140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75"/>
              </a:spcBef>
            </a:pPr>
            <a:r>
              <a:rPr sz="1100" dirty="0">
                <a:latin typeface="微软雅黑"/>
                <a:cs typeface="微软雅黑"/>
              </a:rPr>
              <a:t>战区领导</a:t>
            </a:r>
            <a:r>
              <a:rPr sz="1100" spc="-5" dirty="0">
                <a:latin typeface="微软雅黑"/>
                <a:cs typeface="微软雅黑"/>
              </a:rPr>
              <a:t>/</a:t>
            </a:r>
            <a:r>
              <a:rPr sz="1100" dirty="0">
                <a:latin typeface="微软雅黑"/>
                <a:cs typeface="微软雅黑"/>
              </a:rPr>
              <a:t>店总 与车主合影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9382" y="4161790"/>
            <a:ext cx="18465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微软雅黑"/>
                <a:cs typeface="微软雅黑"/>
              </a:rPr>
              <a:t>交车以车阵摆放，交车</a:t>
            </a:r>
            <a:r>
              <a:rPr sz="1100" spc="-15" dirty="0">
                <a:latin typeface="微软雅黑"/>
                <a:cs typeface="微软雅黑"/>
              </a:rPr>
              <a:t>场</a:t>
            </a:r>
            <a:r>
              <a:rPr sz="1100" dirty="0">
                <a:latin typeface="微软雅黑"/>
                <a:cs typeface="微软雅黑"/>
              </a:rPr>
              <a:t>景布 置符合UNI-T独特</a:t>
            </a:r>
            <a:r>
              <a:rPr sz="1100" spc="-15" dirty="0">
                <a:latin typeface="微软雅黑"/>
                <a:cs typeface="微软雅黑"/>
              </a:rPr>
              <a:t>调</a:t>
            </a:r>
            <a:r>
              <a:rPr sz="1100" dirty="0">
                <a:latin typeface="微软雅黑"/>
                <a:cs typeface="微软雅黑"/>
              </a:rPr>
              <a:t>性，销售 顾问佩戴白手套侍立</a:t>
            </a:r>
            <a:r>
              <a:rPr sz="1100" spc="-5" dirty="0">
                <a:latin typeface="微软雅黑"/>
                <a:cs typeface="微软雅黑"/>
              </a:rPr>
              <a:t>于</a:t>
            </a:r>
            <a:r>
              <a:rPr sz="1100" dirty="0">
                <a:latin typeface="微软雅黑"/>
                <a:cs typeface="微软雅黑"/>
              </a:rPr>
              <a:t>UNI-T  旁，为用户提供尊崇感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9604" y="4109776"/>
            <a:ext cx="2122805" cy="82804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495300">
              <a:lnSpc>
                <a:spcPct val="100000"/>
              </a:lnSpc>
              <a:spcBef>
                <a:spcPts val="475"/>
              </a:spcBef>
            </a:pPr>
            <a:r>
              <a:rPr sz="1400" b="1" dirty="0">
                <a:solidFill>
                  <a:srgbClr val="1F487C"/>
                </a:solidFill>
                <a:latin typeface="微软雅黑"/>
                <a:cs typeface="微软雅黑"/>
              </a:rPr>
              <a:t>颁发钥匙礼盒</a:t>
            </a:r>
            <a:endParaRPr sz="1400">
              <a:latin typeface="微软雅黑"/>
              <a:cs typeface="微软雅黑"/>
            </a:endParaRPr>
          </a:p>
          <a:p>
            <a:pPr marL="12700" marR="5080">
              <a:lnSpc>
                <a:spcPct val="100000"/>
              </a:lnSpc>
              <a:spcBef>
                <a:spcPts val="300"/>
              </a:spcBef>
            </a:pPr>
            <a:r>
              <a:rPr sz="1100" dirty="0">
                <a:latin typeface="微软雅黑"/>
                <a:cs typeface="微软雅黑"/>
              </a:rPr>
              <a:t>颁发定制钥匙礼盒，增</a:t>
            </a:r>
            <a:r>
              <a:rPr sz="1100" spc="-10" dirty="0">
                <a:latin typeface="微软雅黑"/>
                <a:cs typeface="微软雅黑"/>
              </a:rPr>
              <a:t>强</a:t>
            </a:r>
            <a:r>
              <a:rPr sz="1100" dirty="0">
                <a:latin typeface="微软雅黑"/>
                <a:cs typeface="微软雅黑"/>
              </a:rPr>
              <a:t>车主专 属身份</a:t>
            </a:r>
            <a:r>
              <a:rPr sz="1100" spc="-15" dirty="0">
                <a:latin typeface="微软雅黑"/>
                <a:cs typeface="微软雅黑"/>
              </a:rPr>
              <a:t>标</a:t>
            </a:r>
            <a:r>
              <a:rPr sz="1100" dirty="0">
                <a:latin typeface="微软雅黑"/>
                <a:cs typeface="微软雅黑"/>
              </a:rPr>
              <a:t>签（</a:t>
            </a:r>
            <a:r>
              <a:rPr sz="1100" spc="-15" dirty="0">
                <a:latin typeface="微软雅黑"/>
                <a:cs typeface="微软雅黑"/>
              </a:rPr>
              <a:t>礼</a:t>
            </a:r>
            <a:r>
              <a:rPr sz="1100" dirty="0">
                <a:latin typeface="微软雅黑"/>
                <a:cs typeface="微软雅黑"/>
              </a:rPr>
              <a:t>盒含</a:t>
            </a:r>
            <a:r>
              <a:rPr sz="1100" spc="-15" dirty="0">
                <a:latin typeface="微软雅黑"/>
                <a:cs typeface="微软雅黑"/>
              </a:rPr>
              <a:t>钥匙</a:t>
            </a:r>
            <a:r>
              <a:rPr sz="1100" dirty="0">
                <a:latin typeface="微软雅黑"/>
                <a:cs typeface="微软雅黑"/>
              </a:rPr>
              <a:t>、串灯、 拉菲草</a:t>
            </a:r>
            <a:r>
              <a:rPr sz="1100" spc="-15" dirty="0">
                <a:latin typeface="微软雅黑"/>
                <a:cs typeface="微软雅黑"/>
              </a:rPr>
              <a:t>、</a:t>
            </a:r>
            <a:r>
              <a:rPr sz="1100" dirty="0">
                <a:latin typeface="微软雅黑"/>
                <a:cs typeface="微软雅黑"/>
              </a:rPr>
              <a:t>一瓶</a:t>
            </a:r>
            <a:r>
              <a:rPr sz="1100" spc="-15" dirty="0">
                <a:latin typeface="微软雅黑"/>
                <a:cs typeface="微软雅黑"/>
              </a:rPr>
              <a:t>刻</a:t>
            </a:r>
            <a:r>
              <a:rPr sz="1100" dirty="0">
                <a:latin typeface="微软雅黑"/>
                <a:cs typeface="微软雅黑"/>
              </a:rPr>
              <a:t>字的</a:t>
            </a:r>
            <a:r>
              <a:rPr sz="1100" spc="-15" dirty="0">
                <a:latin typeface="微软雅黑"/>
                <a:cs typeface="微软雅黑"/>
              </a:rPr>
              <a:t>咖啡</a:t>
            </a:r>
            <a:r>
              <a:rPr sz="1100" dirty="0">
                <a:latin typeface="微软雅黑"/>
                <a:cs typeface="微软雅黑"/>
              </a:rPr>
              <a:t>味可乐）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79872" y="4109776"/>
            <a:ext cx="1468755" cy="66040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07645">
              <a:lnSpc>
                <a:spcPct val="100000"/>
              </a:lnSpc>
              <a:spcBef>
                <a:spcPts val="475"/>
              </a:spcBef>
            </a:pPr>
            <a:r>
              <a:rPr sz="1400" b="1" dirty="0">
                <a:solidFill>
                  <a:srgbClr val="1F487C"/>
                </a:solidFill>
                <a:latin typeface="微软雅黑"/>
                <a:cs typeface="微软雅黑"/>
              </a:rPr>
              <a:t>车主证言分享</a:t>
            </a:r>
            <a:endParaRPr sz="14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100" dirty="0">
                <a:latin typeface="微软雅黑"/>
                <a:cs typeface="微软雅黑"/>
              </a:rPr>
              <a:t>邀请车主分享喜提UNI-</a:t>
            </a:r>
            <a:endParaRPr sz="110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微软雅黑"/>
                <a:cs typeface="微软雅黑"/>
              </a:rPr>
              <a:t>T感受，为</a:t>
            </a:r>
            <a:r>
              <a:rPr sz="1100" spc="-5" dirty="0">
                <a:latin typeface="微软雅黑"/>
                <a:cs typeface="微软雅黑"/>
              </a:rPr>
              <a:t>UNI-T</a:t>
            </a:r>
            <a:r>
              <a:rPr sz="1100" dirty="0">
                <a:latin typeface="微软雅黑"/>
                <a:cs typeface="微软雅黑"/>
              </a:rPr>
              <a:t>证言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92411" y="3822191"/>
            <a:ext cx="1963420" cy="285115"/>
          </a:xfrm>
          <a:prstGeom prst="rect">
            <a:avLst/>
          </a:prstGeom>
          <a:ln w="12700">
            <a:solidFill>
              <a:srgbClr val="0A4F85"/>
            </a:solidFill>
          </a:ln>
        </p:spPr>
        <p:txBody>
          <a:bodyPr vert="horz" wrap="square" lIns="0" tIns="29844" rIns="0" bIns="0" rtlCol="0">
            <a:spAutoFit/>
          </a:bodyPr>
          <a:lstStyle/>
          <a:p>
            <a:pPr marL="535940">
              <a:lnSpc>
                <a:spcPct val="100000"/>
              </a:lnSpc>
              <a:spcBef>
                <a:spcPts val="234"/>
              </a:spcBef>
            </a:pPr>
            <a:r>
              <a:rPr sz="1400" b="1" dirty="0">
                <a:solidFill>
                  <a:srgbClr val="0C3971"/>
                </a:solidFill>
                <a:latin typeface="微软雅黑"/>
                <a:cs typeface="微软雅黑"/>
              </a:rPr>
              <a:t>③交车礼品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71116" y="3887723"/>
            <a:ext cx="184403" cy="1844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23604" y="3895344"/>
            <a:ext cx="184403" cy="184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04872" y="3816096"/>
            <a:ext cx="6434455" cy="303530"/>
          </a:xfrm>
          <a:custGeom>
            <a:avLst/>
            <a:gdLst/>
            <a:ahLst/>
            <a:cxnLst/>
            <a:rect l="l" t="t" r="r" b="b"/>
            <a:pathLst>
              <a:path w="6434455" h="303529">
                <a:moveTo>
                  <a:pt x="0" y="303275"/>
                </a:moveTo>
                <a:lnTo>
                  <a:pt x="6434328" y="303275"/>
                </a:lnTo>
                <a:lnTo>
                  <a:pt x="6434328" y="0"/>
                </a:lnTo>
                <a:lnTo>
                  <a:pt x="0" y="0"/>
                </a:lnTo>
                <a:lnTo>
                  <a:pt x="0" y="303275"/>
                </a:lnTo>
                <a:close/>
              </a:path>
            </a:pathLst>
          </a:custGeom>
          <a:ln w="12700">
            <a:solidFill>
              <a:srgbClr val="0A4F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13359" y="3817620"/>
            <a:ext cx="8094345" cy="309880"/>
          </a:xfrm>
          <a:prstGeom prst="rect">
            <a:avLst/>
          </a:prstGeom>
          <a:ln w="12700">
            <a:solidFill>
              <a:srgbClr val="0A4F85"/>
            </a:solidFill>
          </a:ln>
        </p:spPr>
        <p:txBody>
          <a:bodyPr vert="horz" wrap="square" lIns="0" tIns="77470" rIns="0" bIns="0" rtlCol="0">
            <a:spAutoFit/>
          </a:bodyPr>
          <a:lstStyle/>
          <a:p>
            <a:pPr marL="226695">
              <a:lnSpc>
                <a:spcPct val="100000"/>
              </a:lnSpc>
              <a:spcBef>
                <a:spcPts val="610"/>
              </a:spcBef>
              <a:tabLst>
                <a:tab pos="2736850" algn="l"/>
              </a:tabLst>
            </a:pPr>
            <a:r>
              <a:rPr sz="1400" b="1" dirty="0">
                <a:solidFill>
                  <a:srgbClr val="1F487C"/>
                </a:solidFill>
                <a:latin typeface="微软雅黑"/>
                <a:cs typeface="微软雅黑"/>
              </a:rPr>
              <a:t>①交车氛围营造	</a:t>
            </a:r>
            <a:r>
              <a:rPr sz="2100" b="1" baseline="1984" dirty="0">
                <a:solidFill>
                  <a:srgbClr val="1F487C"/>
                </a:solidFill>
                <a:latin typeface="微软雅黑"/>
                <a:cs typeface="微软雅黑"/>
              </a:rPr>
              <a:t>②交车环节设置（战区</a:t>
            </a:r>
            <a:r>
              <a:rPr sz="2100" b="1" spc="-22" baseline="1984" dirty="0">
                <a:solidFill>
                  <a:srgbClr val="1F487C"/>
                </a:solidFill>
                <a:latin typeface="微软雅黑"/>
                <a:cs typeface="微软雅黑"/>
              </a:rPr>
              <a:t>可</a:t>
            </a:r>
            <a:r>
              <a:rPr sz="2100" b="1" baseline="1984" dirty="0">
                <a:solidFill>
                  <a:srgbClr val="1F487C"/>
                </a:solidFill>
                <a:latin typeface="微软雅黑"/>
                <a:cs typeface="微软雅黑"/>
              </a:rPr>
              <a:t>特别</a:t>
            </a:r>
            <a:r>
              <a:rPr sz="2100" b="1" spc="-22" baseline="1984" dirty="0">
                <a:solidFill>
                  <a:srgbClr val="1F487C"/>
                </a:solidFill>
                <a:latin typeface="微软雅黑"/>
                <a:cs typeface="微软雅黑"/>
              </a:rPr>
              <a:t>环</a:t>
            </a:r>
            <a:r>
              <a:rPr sz="2100" b="1" baseline="1984" dirty="0">
                <a:solidFill>
                  <a:srgbClr val="1F487C"/>
                </a:solidFill>
                <a:latin typeface="微软雅黑"/>
                <a:cs typeface="微软雅黑"/>
              </a:rPr>
              <a:t>节特</a:t>
            </a:r>
            <a:r>
              <a:rPr sz="2100" b="1" spc="-22" baseline="1984" dirty="0">
                <a:solidFill>
                  <a:srgbClr val="1F487C"/>
                </a:solidFill>
                <a:latin typeface="微软雅黑"/>
                <a:cs typeface="微软雅黑"/>
              </a:rPr>
              <a:t>别</a:t>
            </a:r>
            <a:r>
              <a:rPr sz="2100" b="1" baseline="1984" dirty="0">
                <a:solidFill>
                  <a:srgbClr val="1F487C"/>
                </a:solidFill>
                <a:latin typeface="微软雅黑"/>
                <a:cs typeface="微软雅黑"/>
              </a:rPr>
              <a:t>布置</a:t>
            </a:r>
            <a:r>
              <a:rPr sz="2100" b="1" spc="-22" baseline="1984" dirty="0">
                <a:solidFill>
                  <a:srgbClr val="1F487C"/>
                </a:solidFill>
                <a:latin typeface="微软雅黑"/>
                <a:cs typeface="微软雅黑"/>
              </a:rPr>
              <a:t>，</a:t>
            </a:r>
            <a:r>
              <a:rPr sz="2100" b="1" baseline="1984" dirty="0">
                <a:solidFill>
                  <a:srgbClr val="1F487C"/>
                </a:solidFill>
                <a:latin typeface="微软雅黑"/>
                <a:cs typeface="微软雅黑"/>
              </a:rPr>
              <a:t>匹</a:t>
            </a:r>
            <a:r>
              <a:rPr sz="2100" b="1" spc="7" baseline="1984" dirty="0">
                <a:solidFill>
                  <a:srgbClr val="1F487C"/>
                </a:solidFill>
                <a:latin typeface="微软雅黑"/>
                <a:cs typeface="微软雅黑"/>
              </a:rPr>
              <a:t>配</a:t>
            </a:r>
            <a:r>
              <a:rPr sz="2100" b="1" spc="-7" baseline="1984" dirty="0">
                <a:solidFill>
                  <a:srgbClr val="1F487C"/>
                </a:solidFill>
                <a:latin typeface="微软雅黑"/>
                <a:cs typeface="微软雅黑"/>
              </a:rPr>
              <a:t>UNI-T</a:t>
            </a:r>
            <a:r>
              <a:rPr sz="2100" b="1" baseline="1984" dirty="0">
                <a:solidFill>
                  <a:srgbClr val="1F487C"/>
                </a:solidFill>
                <a:latin typeface="微软雅黑"/>
                <a:cs typeface="微软雅黑"/>
              </a:rPr>
              <a:t>独特调</a:t>
            </a:r>
            <a:r>
              <a:rPr sz="2100" b="1" spc="-22" baseline="1984" dirty="0">
                <a:solidFill>
                  <a:srgbClr val="1F487C"/>
                </a:solidFill>
                <a:latin typeface="微软雅黑"/>
                <a:cs typeface="微软雅黑"/>
              </a:rPr>
              <a:t>性</a:t>
            </a:r>
            <a:r>
              <a:rPr sz="2100" b="1" baseline="1984" dirty="0">
                <a:solidFill>
                  <a:srgbClr val="1F487C"/>
                </a:solidFill>
                <a:latin typeface="微软雅黑"/>
                <a:cs typeface="微软雅黑"/>
              </a:rPr>
              <a:t>）</a:t>
            </a:r>
            <a:endParaRPr sz="2100" baseline="1984">
              <a:latin typeface="微软雅黑"/>
              <a:cs typeface="微软雅黑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410455" y="4239767"/>
            <a:ext cx="184404" cy="184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161276" y="4239767"/>
            <a:ext cx="184403" cy="184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420225" y="4173194"/>
            <a:ext cx="1846580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sz="1100" dirty="0">
                <a:latin typeface="微软雅黑"/>
                <a:cs typeface="微软雅黑"/>
              </a:rPr>
              <a:t>根据UNI-T交车客</a:t>
            </a:r>
            <a:r>
              <a:rPr sz="1100" spc="-15" dirty="0">
                <a:latin typeface="微软雅黑"/>
                <a:cs typeface="微软雅黑"/>
              </a:rPr>
              <a:t>户</a:t>
            </a:r>
            <a:r>
              <a:rPr sz="1100" dirty="0">
                <a:latin typeface="微软雅黑"/>
                <a:cs typeface="微软雅黑"/>
              </a:rPr>
              <a:t>属性，准 备时尚交车礼品（如任</a:t>
            </a:r>
            <a:r>
              <a:rPr sz="1100" spc="-15" dirty="0">
                <a:latin typeface="微软雅黑"/>
                <a:cs typeface="微软雅黑"/>
              </a:rPr>
              <a:t>天</a:t>
            </a:r>
            <a:r>
              <a:rPr sz="1100" dirty="0">
                <a:latin typeface="微软雅黑"/>
                <a:cs typeface="微软雅黑"/>
              </a:rPr>
              <a:t>堂 </a:t>
            </a:r>
            <a:r>
              <a:rPr sz="1100" spc="-5" dirty="0">
                <a:solidFill>
                  <a:srgbClr val="252525"/>
                </a:solidFill>
                <a:latin typeface="微软雅黑"/>
                <a:cs typeface="微软雅黑"/>
              </a:rPr>
              <a:t>MIN</a:t>
            </a:r>
            <a:r>
              <a:rPr sz="1100" dirty="0">
                <a:solidFill>
                  <a:srgbClr val="252525"/>
                </a:solidFill>
                <a:latin typeface="微软雅黑"/>
                <a:cs typeface="微软雅黑"/>
              </a:rPr>
              <a:t>I红白机、</a:t>
            </a:r>
            <a:r>
              <a:rPr sz="1100" spc="-5" dirty="0">
                <a:solidFill>
                  <a:srgbClr val="252525"/>
                </a:solidFill>
                <a:latin typeface="微软雅黑"/>
                <a:cs typeface="微软雅黑"/>
              </a:rPr>
              <a:t>LEGO</a:t>
            </a:r>
            <a:r>
              <a:rPr sz="1100" dirty="0">
                <a:solidFill>
                  <a:srgbClr val="252525"/>
                </a:solidFill>
                <a:latin typeface="微软雅黑"/>
                <a:cs typeface="微软雅黑"/>
              </a:rPr>
              <a:t>模</a:t>
            </a:r>
            <a:r>
              <a:rPr sz="1100" spc="-15" dirty="0">
                <a:solidFill>
                  <a:srgbClr val="252525"/>
                </a:solidFill>
                <a:latin typeface="微软雅黑"/>
                <a:cs typeface="微软雅黑"/>
              </a:rPr>
              <a:t>型</a:t>
            </a:r>
            <a:r>
              <a:rPr sz="1100" dirty="0">
                <a:solidFill>
                  <a:srgbClr val="252525"/>
                </a:solidFill>
                <a:latin typeface="微软雅黑"/>
                <a:cs typeface="微软雅黑"/>
              </a:rPr>
              <a:t>等</a:t>
            </a:r>
            <a:r>
              <a:rPr sz="1100" dirty="0">
                <a:latin typeface="微软雅黑"/>
                <a:cs typeface="微软雅黑"/>
              </a:rPr>
              <a:t>）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93720" y="4994147"/>
            <a:ext cx="2328672" cy="17419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06440" y="4954523"/>
            <a:ext cx="2575560" cy="1716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9747" y="4994146"/>
            <a:ext cx="2633472" cy="17556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17864" y="4972811"/>
            <a:ext cx="2535935" cy="1607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78637" y="2942335"/>
            <a:ext cx="5957570" cy="5740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819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dirty="0">
                <a:latin typeface="微软雅黑"/>
                <a:cs typeface="微软雅黑"/>
              </a:rPr>
              <a:t>选择有格调、有创意、有品质、休闲舒适、潮流聚集地，符</a:t>
            </a:r>
            <a:r>
              <a:rPr sz="1200" b="1" spc="5" dirty="0">
                <a:latin typeface="微软雅黑"/>
                <a:cs typeface="微软雅黑"/>
              </a:rPr>
              <a:t>合</a:t>
            </a:r>
            <a:r>
              <a:rPr sz="1200" b="1" dirty="0">
                <a:latin typeface="微软雅黑"/>
                <a:cs typeface="微软雅黑"/>
              </a:rPr>
              <a:t>U</a:t>
            </a:r>
            <a:r>
              <a:rPr sz="1200" b="1" spc="-5" dirty="0">
                <a:latin typeface="微软雅黑"/>
                <a:cs typeface="微软雅黑"/>
              </a:rPr>
              <a:t>N</a:t>
            </a:r>
            <a:r>
              <a:rPr sz="1200" b="1" spc="5" dirty="0">
                <a:latin typeface="微软雅黑"/>
                <a:cs typeface="微软雅黑"/>
              </a:rPr>
              <a:t>I</a:t>
            </a:r>
            <a:r>
              <a:rPr sz="1200" b="1" dirty="0">
                <a:latin typeface="微软雅黑"/>
                <a:cs typeface="微软雅黑"/>
              </a:rPr>
              <a:t>-</a:t>
            </a:r>
            <a:r>
              <a:rPr sz="1200" b="1" spc="5" dirty="0">
                <a:latin typeface="微软雅黑"/>
                <a:cs typeface="微软雅黑"/>
              </a:rPr>
              <a:t>T</a:t>
            </a:r>
            <a:r>
              <a:rPr sz="1200" b="1" dirty="0">
                <a:latin typeface="微软雅黑"/>
                <a:cs typeface="微软雅黑"/>
              </a:rPr>
              <a:t>产品调性的场所</a:t>
            </a:r>
            <a:endParaRPr sz="120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dirty="0">
                <a:latin typeface="微软雅黑"/>
                <a:cs typeface="微软雅黑"/>
              </a:rPr>
              <a:t>如潮流酒吧、时尚艺术园区、文创中心、潮流聚集地等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68646" y="3458717"/>
            <a:ext cx="1202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310" dirty="0">
                <a:latin typeface="微软雅黑"/>
                <a:cs typeface="微软雅黑"/>
              </a:rPr>
              <a:t>活动环节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380988" y="2827020"/>
            <a:ext cx="5180330" cy="0"/>
          </a:xfrm>
          <a:custGeom>
            <a:avLst/>
            <a:gdLst/>
            <a:ahLst/>
            <a:cxnLst/>
            <a:rect l="l" t="t" r="r" b="b"/>
            <a:pathLst>
              <a:path w="5180330">
                <a:moveTo>
                  <a:pt x="0" y="0"/>
                </a:moveTo>
                <a:lnTo>
                  <a:pt x="5180076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3359" y="2827020"/>
            <a:ext cx="4944110" cy="0"/>
          </a:xfrm>
          <a:custGeom>
            <a:avLst/>
            <a:gdLst/>
            <a:ahLst/>
            <a:cxnLst/>
            <a:rect l="l" t="t" r="r" b="b"/>
            <a:pathLst>
              <a:path w="4944110">
                <a:moveTo>
                  <a:pt x="0" y="0"/>
                </a:moveTo>
                <a:lnTo>
                  <a:pt x="4943856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168646" y="2651251"/>
            <a:ext cx="1202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310" dirty="0">
                <a:latin typeface="微软雅黑"/>
                <a:cs typeface="微软雅黑"/>
              </a:rPr>
              <a:t>场地选择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473431" y="553212"/>
            <a:ext cx="360168" cy="3587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0118422" y="926064"/>
            <a:ext cx="1080135" cy="3841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1805" marR="5080" indent="-459740">
              <a:lnSpc>
                <a:spcPct val="112100"/>
              </a:lnSpc>
              <a:spcBef>
                <a:spcPts val="95"/>
              </a:spcBef>
            </a:pPr>
            <a:r>
              <a:rPr sz="1050" spc="-5" dirty="0">
                <a:latin typeface="Microsoft YaHei UI"/>
                <a:cs typeface="Microsoft YaHei UI"/>
              </a:rPr>
              <a:t>UN</a:t>
            </a:r>
            <a:r>
              <a:rPr sz="1050" spc="-30" dirty="0">
                <a:latin typeface="Microsoft YaHei UI"/>
                <a:cs typeface="Microsoft YaHei UI"/>
              </a:rPr>
              <a:t>I</a:t>
            </a:r>
            <a:r>
              <a:rPr sz="1050" spc="-35" dirty="0">
                <a:latin typeface="Microsoft YaHei UI"/>
                <a:cs typeface="Microsoft YaHei UI"/>
              </a:rPr>
              <a:t>-</a:t>
            </a:r>
            <a:r>
              <a:rPr sz="1050" spc="30" dirty="0">
                <a:latin typeface="Microsoft YaHei UI"/>
                <a:cs typeface="Microsoft YaHei UI"/>
              </a:rPr>
              <a:t>T</a:t>
            </a:r>
            <a:r>
              <a:rPr sz="1050" spc="10" dirty="0">
                <a:latin typeface="Microsoft YaHei UI"/>
                <a:cs typeface="Microsoft YaHei UI"/>
              </a:rPr>
              <a:t>区域交车仪 式</a:t>
            </a:r>
            <a:endParaRPr sz="1050">
              <a:latin typeface="Microsoft YaHei UI"/>
              <a:cs typeface="Microsoft YaHei U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64654" y="1087373"/>
            <a:ext cx="1161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※</a:t>
            </a:r>
            <a:r>
              <a:rPr sz="1200" b="1" spc="285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战区支持费用</a:t>
            </a:r>
            <a:endParaRPr sz="12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1590421"/>
          <a:ext cx="10866755" cy="41696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063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UNI-T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区域交车仪式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R="2222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活动计划表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9075" marR="21590" indent="-128270">
                        <a:lnSpc>
                          <a:spcPct val="100000"/>
                        </a:lnSpc>
                        <a:spcBef>
                          <a:spcPts val="990"/>
                        </a:spcBef>
                        <a:buSzPct val="91666"/>
                        <a:buAutoNum type="arabicPeriod"/>
                        <a:tabLst>
                          <a:tab pos="219710" algn="l"/>
                        </a:tabLst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活动时间及地点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219075" marR="21590" indent="-128270">
                        <a:lnSpc>
                          <a:spcPct val="100000"/>
                        </a:lnSpc>
                        <a:buSzPct val="91666"/>
                        <a:buAutoNum type="arabicPeriod"/>
                        <a:tabLst>
                          <a:tab pos="219710" algn="l"/>
                        </a:tabLst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活动参与经销商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活动前一周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活动计划表电子档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（EXCEL）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1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 marR="2159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交车仪式活动场地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1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5240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现场物料（交车仪式背景、横幅、车钥 匙模型、鲜花、交车礼品）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4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159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现场环节（领导致辞、交车仪式、车主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 marR="2159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9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现场人员（战区领导、车主、媒体代表）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3552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3.UNI-T区域媒体试驾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0019" y="1665858"/>
            <a:ext cx="102323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780" dirty="0">
                <a:latin typeface="Wingdings"/>
                <a:cs typeface="Wingdings"/>
              </a:rPr>
              <a:t>◼</a:t>
            </a:r>
            <a:r>
              <a:rPr sz="1600" spc="78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微软雅黑"/>
                <a:cs typeface="微软雅黑"/>
              </a:rPr>
              <a:t>面对全新序列的UNI-T，告别传</a:t>
            </a:r>
            <a:r>
              <a:rPr sz="1600" spc="5" dirty="0">
                <a:latin typeface="微软雅黑"/>
                <a:cs typeface="微软雅黑"/>
              </a:rPr>
              <a:t>统</a:t>
            </a:r>
            <a:r>
              <a:rPr sz="1600" spc="-5" dirty="0">
                <a:latin typeface="微软雅黑"/>
                <a:cs typeface="微软雅黑"/>
              </a:rPr>
              <a:t>陈旧</a:t>
            </a:r>
            <a:r>
              <a:rPr sz="1600" spc="5" dirty="0">
                <a:latin typeface="微软雅黑"/>
                <a:cs typeface="微软雅黑"/>
              </a:rPr>
              <a:t>的</a:t>
            </a:r>
            <a:r>
              <a:rPr sz="1600" spc="-5" dirty="0">
                <a:latin typeface="微软雅黑"/>
                <a:cs typeface="微软雅黑"/>
              </a:rPr>
              <a:t>区域</a:t>
            </a:r>
            <a:r>
              <a:rPr sz="1600" spc="5" dirty="0">
                <a:latin typeface="微软雅黑"/>
                <a:cs typeface="微软雅黑"/>
              </a:rPr>
              <a:t>上</a:t>
            </a:r>
            <a:r>
              <a:rPr sz="1600" spc="-5" dirty="0">
                <a:latin typeface="微软雅黑"/>
                <a:cs typeface="微软雅黑"/>
              </a:rPr>
              <a:t>市发</a:t>
            </a:r>
            <a:r>
              <a:rPr sz="1600" spc="5" dirty="0">
                <a:latin typeface="微软雅黑"/>
                <a:cs typeface="微软雅黑"/>
              </a:rPr>
              <a:t>布</a:t>
            </a:r>
            <a:r>
              <a:rPr sz="1600" spc="-5" dirty="0">
                <a:latin typeface="微软雅黑"/>
                <a:cs typeface="微软雅黑"/>
              </a:rPr>
              <a:t>会，</a:t>
            </a:r>
            <a:r>
              <a:rPr sz="1600" spc="5" dirty="0">
                <a:latin typeface="微软雅黑"/>
                <a:cs typeface="微软雅黑"/>
              </a:rPr>
              <a:t>在</a:t>
            </a:r>
            <a:r>
              <a:rPr sz="1600" spc="-5" dirty="0">
                <a:latin typeface="微软雅黑"/>
                <a:cs typeface="微软雅黑"/>
              </a:rPr>
              <a:t>超自</a:t>
            </a:r>
            <a:r>
              <a:rPr sz="1600" spc="5" dirty="0">
                <a:latin typeface="微软雅黑"/>
                <a:cs typeface="微软雅黑"/>
              </a:rPr>
              <a:t>然</a:t>
            </a:r>
            <a:r>
              <a:rPr sz="1600" spc="-5" dirty="0">
                <a:latin typeface="微软雅黑"/>
                <a:cs typeface="微软雅黑"/>
              </a:rPr>
              <a:t>景观</a:t>
            </a:r>
            <a:r>
              <a:rPr sz="1600" spc="5" dirty="0">
                <a:latin typeface="微软雅黑"/>
                <a:cs typeface="微软雅黑"/>
              </a:rPr>
              <a:t>中</a:t>
            </a:r>
            <a:r>
              <a:rPr sz="1600" spc="-5" dirty="0">
                <a:latin typeface="微软雅黑"/>
                <a:cs typeface="微软雅黑"/>
              </a:rPr>
              <a:t>，开</a:t>
            </a:r>
            <a:r>
              <a:rPr sz="1600" spc="5" dirty="0">
                <a:latin typeface="微软雅黑"/>
                <a:cs typeface="微软雅黑"/>
              </a:rPr>
              <a:t>启</a:t>
            </a:r>
            <a:r>
              <a:rPr sz="1600" spc="-5" dirty="0">
                <a:latin typeface="微软雅黑"/>
                <a:cs typeface="微软雅黑"/>
              </a:rPr>
              <a:t>一场</a:t>
            </a:r>
            <a:r>
              <a:rPr sz="1600" spc="5" dirty="0">
                <a:latin typeface="微软雅黑"/>
                <a:cs typeface="微软雅黑"/>
              </a:rPr>
              <a:t>妙</a:t>
            </a:r>
            <a:r>
              <a:rPr sz="1600" spc="-5" dirty="0">
                <a:latin typeface="微软雅黑"/>
                <a:cs typeface="微软雅黑"/>
              </a:rPr>
              <a:t>趣横</a:t>
            </a:r>
            <a:r>
              <a:rPr sz="1600" spc="5" dirty="0">
                <a:latin typeface="微软雅黑"/>
                <a:cs typeface="微软雅黑"/>
              </a:rPr>
              <a:t>生</a:t>
            </a:r>
            <a:r>
              <a:rPr sz="1600" spc="-5" dirty="0">
                <a:latin typeface="微软雅黑"/>
                <a:cs typeface="微软雅黑"/>
              </a:rPr>
              <a:t>的媒</a:t>
            </a:r>
            <a:r>
              <a:rPr sz="1600" spc="5" dirty="0">
                <a:latin typeface="微软雅黑"/>
                <a:cs typeface="微软雅黑"/>
              </a:rPr>
              <a:t>体</a:t>
            </a:r>
            <a:r>
              <a:rPr sz="1600" spc="-5" dirty="0">
                <a:latin typeface="微软雅黑"/>
                <a:cs typeface="微软雅黑"/>
              </a:rPr>
              <a:t>上市</a:t>
            </a:r>
            <a:r>
              <a:rPr sz="1600" spc="5" dirty="0">
                <a:latin typeface="微软雅黑"/>
                <a:cs typeface="微软雅黑"/>
              </a:rPr>
              <a:t>体</a:t>
            </a:r>
            <a:r>
              <a:rPr sz="1600" spc="-5" dirty="0">
                <a:latin typeface="微软雅黑"/>
                <a:cs typeface="微软雅黑"/>
              </a:rPr>
              <a:t>验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387" y="1981200"/>
            <a:ext cx="11424285" cy="1824355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212090" rIns="0" bIns="0" rtlCol="0">
            <a:spAutoFit/>
          </a:bodyPr>
          <a:lstStyle/>
          <a:p>
            <a:pPr marL="216535">
              <a:lnSpc>
                <a:spcPct val="100000"/>
              </a:lnSpc>
              <a:spcBef>
                <a:spcPts val="1670"/>
              </a:spcBef>
            </a:pPr>
            <a:r>
              <a:rPr sz="2400" b="1" dirty="0">
                <a:latin typeface="微软雅黑"/>
                <a:cs typeface="微软雅黑"/>
              </a:rPr>
              <a:t>超时空要</a:t>
            </a:r>
            <a:r>
              <a:rPr sz="2400" b="1" spc="-5" dirty="0">
                <a:latin typeface="微软雅黑"/>
                <a:cs typeface="微软雅黑"/>
              </a:rPr>
              <a:t>塞</a:t>
            </a:r>
            <a:r>
              <a:rPr sz="1800" b="1" spc="-5" dirty="0">
                <a:latin typeface="微软雅黑"/>
                <a:cs typeface="微软雅黑"/>
              </a:rPr>
              <a:t>——</a:t>
            </a:r>
            <a:r>
              <a:rPr sz="1400" spc="-5" dirty="0">
                <a:latin typeface="微软雅黑"/>
                <a:cs typeface="微软雅黑"/>
              </a:rPr>
              <a:t>UNI-T</a:t>
            </a:r>
            <a:r>
              <a:rPr sz="1400" dirty="0">
                <a:latin typeface="微软雅黑"/>
                <a:cs typeface="微软雅黑"/>
              </a:rPr>
              <a:t>区域上市暨媒体试驾会</a:t>
            </a:r>
            <a:endParaRPr sz="14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1019"/>
              </a:spcBef>
            </a:pPr>
            <a:r>
              <a:rPr sz="1200" b="1" spc="-5" dirty="0">
                <a:latin typeface="微软雅黑"/>
                <a:cs typeface="微软雅黑"/>
              </a:rPr>
              <a:t>【活动时间】</a:t>
            </a:r>
            <a:r>
              <a:rPr sz="1200" dirty="0">
                <a:latin typeface="微软雅黑"/>
                <a:cs typeface="微软雅黑"/>
              </a:rPr>
              <a:t>7</a:t>
            </a:r>
            <a:r>
              <a:rPr sz="1200" spc="-5" dirty="0">
                <a:latin typeface="微软雅黑"/>
                <a:cs typeface="微软雅黑"/>
              </a:rPr>
              <a:t>月</a:t>
            </a:r>
            <a:r>
              <a:rPr sz="1200" dirty="0">
                <a:latin typeface="微软雅黑"/>
                <a:cs typeface="微软雅黑"/>
              </a:rPr>
              <a:t>13</a:t>
            </a:r>
            <a:r>
              <a:rPr sz="1200" spc="-5" dirty="0">
                <a:latin typeface="微软雅黑"/>
                <a:cs typeface="微软雅黑"/>
              </a:rPr>
              <a:t>日-7</a:t>
            </a:r>
            <a:r>
              <a:rPr sz="1200" dirty="0">
                <a:latin typeface="微软雅黑"/>
                <a:cs typeface="微软雅黑"/>
              </a:rPr>
              <a:t>月31</a:t>
            </a:r>
            <a:r>
              <a:rPr sz="1200" spc="-5" dirty="0">
                <a:latin typeface="微软雅黑"/>
                <a:cs typeface="微软雅黑"/>
              </a:rPr>
              <a:t>日期间执行</a:t>
            </a:r>
            <a:endParaRPr sz="12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725"/>
              </a:spcBef>
            </a:pPr>
            <a:r>
              <a:rPr sz="1200" b="1" dirty="0">
                <a:latin typeface="微软雅黑"/>
                <a:cs typeface="微软雅黑"/>
              </a:rPr>
              <a:t>【活动对</a:t>
            </a:r>
            <a:r>
              <a:rPr sz="1200" b="1" spc="-5" dirty="0">
                <a:latin typeface="微软雅黑"/>
                <a:cs typeface="微软雅黑"/>
              </a:rPr>
              <a:t>象</a:t>
            </a:r>
            <a:r>
              <a:rPr sz="1200" b="1" dirty="0">
                <a:latin typeface="微软雅黑"/>
                <a:cs typeface="微软雅黑"/>
              </a:rPr>
              <a:t>】</a:t>
            </a:r>
            <a:r>
              <a:rPr sz="1200" dirty="0">
                <a:latin typeface="微软雅黑"/>
                <a:cs typeface="微软雅黑"/>
              </a:rPr>
              <a:t>战区核心媒体，不少于20家</a:t>
            </a:r>
            <a:endParaRPr sz="12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latin typeface="微软雅黑"/>
                <a:cs typeface="微软雅黑"/>
              </a:rPr>
              <a:t>【活动场</a:t>
            </a:r>
            <a:r>
              <a:rPr sz="1200" b="1" spc="-5" dirty="0">
                <a:latin typeface="微软雅黑"/>
                <a:cs typeface="微软雅黑"/>
              </a:rPr>
              <a:t>次</a:t>
            </a:r>
            <a:r>
              <a:rPr sz="1200" b="1" dirty="0">
                <a:latin typeface="微软雅黑"/>
                <a:cs typeface="微软雅黑"/>
              </a:rPr>
              <a:t>】</a:t>
            </a:r>
            <a:r>
              <a:rPr sz="1200" dirty="0">
                <a:latin typeface="微软雅黑"/>
                <a:cs typeface="微软雅黑"/>
              </a:rPr>
              <a:t>七大战区各执行一场</a:t>
            </a:r>
            <a:endParaRPr sz="1200">
              <a:latin typeface="微软雅黑"/>
              <a:cs typeface="微软雅黑"/>
            </a:endParaRPr>
          </a:p>
          <a:p>
            <a:pPr marL="216535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latin typeface="微软雅黑"/>
                <a:cs typeface="微软雅黑"/>
              </a:rPr>
              <a:t>【传播产</a:t>
            </a:r>
            <a:r>
              <a:rPr sz="1200" b="1" spc="-5" dirty="0">
                <a:latin typeface="微软雅黑"/>
                <a:cs typeface="微软雅黑"/>
              </a:rPr>
              <a:t>出</a:t>
            </a:r>
            <a:r>
              <a:rPr sz="1200" b="1" dirty="0">
                <a:latin typeface="微软雅黑"/>
                <a:cs typeface="微软雅黑"/>
              </a:rPr>
              <a:t>】</a:t>
            </a:r>
            <a:r>
              <a:rPr sz="1200" dirty="0">
                <a:latin typeface="微软雅黑"/>
                <a:cs typeface="微软雅黑"/>
              </a:rPr>
              <a:t>抖音直播、小视频、评测视频、图文稿件、长图、朋友圈九宫格等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868" y="3902964"/>
            <a:ext cx="11348085" cy="0"/>
          </a:xfrm>
          <a:custGeom>
            <a:avLst/>
            <a:gdLst/>
            <a:ahLst/>
            <a:cxnLst/>
            <a:rect l="l" t="t" r="r" b="b"/>
            <a:pathLst>
              <a:path w="11348085">
                <a:moveTo>
                  <a:pt x="0" y="0"/>
                </a:moveTo>
                <a:lnTo>
                  <a:pt x="11347704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6427" y="3976115"/>
            <a:ext cx="11492865" cy="2552700"/>
          </a:xfrm>
          <a:custGeom>
            <a:avLst/>
            <a:gdLst/>
            <a:ahLst/>
            <a:cxnLst/>
            <a:rect l="l" t="t" r="r" b="b"/>
            <a:pathLst>
              <a:path w="11492865" h="2552700">
                <a:moveTo>
                  <a:pt x="0" y="2552700"/>
                </a:moveTo>
                <a:lnTo>
                  <a:pt x="11492484" y="2552700"/>
                </a:lnTo>
                <a:lnTo>
                  <a:pt x="11492484" y="0"/>
                </a:lnTo>
                <a:lnTo>
                  <a:pt x="0" y="0"/>
                </a:lnTo>
                <a:lnTo>
                  <a:pt x="0" y="25527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4786884"/>
            <a:ext cx="2647315" cy="1742439"/>
          </a:xfrm>
          <a:custGeom>
            <a:avLst/>
            <a:gdLst/>
            <a:ahLst/>
            <a:cxnLst/>
            <a:rect l="l" t="t" r="r" b="b"/>
            <a:pathLst>
              <a:path w="2647315" h="1742440">
                <a:moveTo>
                  <a:pt x="0" y="1741931"/>
                </a:moveTo>
                <a:lnTo>
                  <a:pt x="2647188" y="1741931"/>
                </a:lnTo>
                <a:lnTo>
                  <a:pt x="2647188" y="0"/>
                </a:lnTo>
                <a:lnTo>
                  <a:pt x="0" y="0"/>
                </a:lnTo>
                <a:lnTo>
                  <a:pt x="0" y="174193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30097" y="5002758"/>
            <a:ext cx="1986914" cy="67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发车即上市会，车队绕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城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市巡游 即亮相仪式，于城市天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际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间吸引 人群关注度。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744" y="5957315"/>
            <a:ext cx="2324100" cy="4394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sz="1600" b="1" spc="-5" dirty="0">
                <a:solidFill>
                  <a:srgbClr val="126DB8"/>
                </a:solidFill>
                <a:latin typeface="微软雅黑"/>
                <a:cs typeface="微软雅黑"/>
              </a:rPr>
              <a:t>亮相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6731" y="4112463"/>
            <a:ext cx="1931035" cy="6692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22300" marR="5080" indent="-609600">
              <a:lnSpc>
                <a:spcPct val="100899"/>
              </a:lnSpc>
              <a:spcBef>
                <a:spcPts val="75"/>
              </a:spcBef>
            </a:pP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一个</a:t>
            </a:r>
            <a:r>
              <a:rPr sz="2400" b="1" u="heavy" spc="-5" dirty="0">
                <a:solidFill>
                  <a:srgbClr val="C00000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别具一格</a:t>
            </a: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的</a:t>
            </a:r>
            <a:r>
              <a:rPr sz="1800" b="1" u="heavy" spc="-1830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上 </a:t>
            </a: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市会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40608" y="4786884"/>
            <a:ext cx="2647315" cy="1742439"/>
          </a:xfrm>
          <a:custGeom>
            <a:avLst/>
            <a:gdLst/>
            <a:ahLst/>
            <a:cxnLst/>
            <a:rect l="l" t="t" r="r" b="b"/>
            <a:pathLst>
              <a:path w="2647315" h="1742440">
                <a:moveTo>
                  <a:pt x="0" y="1741931"/>
                </a:moveTo>
                <a:lnTo>
                  <a:pt x="2647188" y="1741931"/>
                </a:lnTo>
                <a:lnTo>
                  <a:pt x="2647188" y="0"/>
                </a:lnTo>
                <a:lnTo>
                  <a:pt x="0" y="0"/>
                </a:lnTo>
                <a:lnTo>
                  <a:pt x="0" y="174193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474465" y="5002758"/>
            <a:ext cx="2265680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选择区域内极具自然地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理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特色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的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景点 进行打卡，类似青海外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星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人遗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址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、盘 锦红海滩、张家界御笔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峰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等地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，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呼应  UNI-T“未来科技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量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产者”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的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定位。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02152" y="5957315"/>
            <a:ext cx="2324100" cy="4394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15"/>
              </a:spcBef>
            </a:pPr>
            <a:r>
              <a:rPr sz="1600" b="1" spc="-5" dirty="0">
                <a:solidFill>
                  <a:srgbClr val="126DB8"/>
                </a:solidFill>
                <a:latin typeface="微软雅黑"/>
                <a:cs typeface="微软雅黑"/>
              </a:rPr>
              <a:t>打卡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22928" y="4112463"/>
            <a:ext cx="2006600" cy="6692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74700" marR="5080" indent="-762000">
              <a:lnSpc>
                <a:spcPct val="100899"/>
              </a:lnSpc>
              <a:spcBef>
                <a:spcPts val="75"/>
              </a:spcBef>
            </a:pP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一次</a:t>
            </a:r>
            <a:r>
              <a:rPr sz="2400" b="1" u="heavy" spc="-5" dirty="0">
                <a:solidFill>
                  <a:srgbClr val="C00000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超自然景观</a:t>
            </a:r>
            <a:r>
              <a:rPr sz="1800" b="1" u="heavy" spc="-1830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打 </a:t>
            </a: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卡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24015" y="4786884"/>
            <a:ext cx="2647315" cy="1742439"/>
          </a:xfrm>
          <a:custGeom>
            <a:avLst/>
            <a:gdLst/>
            <a:ahLst/>
            <a:cxnLst/>
            <a:rect l="l" t="t" r="r" b="b"/>
            <a:pathLst>
              <a:path w="2647315" h="1742440">
                <a:moveTo>
                  <a:pt x="0" y="1741931"/>
                </a:moveTo>
                <a:lnTo>
                  <a:pt x="2647188" y="1741931"/>
                </a:lnTo>
                <a:lnTo>
                  <a:pt x="2647188" y="0"/>
                </a:lnTo>
                <a:lnTo>
                  <a:pt x="0" y="0"/>
                </a:lnTo>
                <a:lnTo>
                  <a:pt x="0" y="174193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498716" y="5002758"/>
            <a:ext cx="1986914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让人和车同时成为主角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，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借助专 业教练的配合、景点天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然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环境的 气场，让媒体主动发起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与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UNI-T  的创作灵感。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85559" y="5957315"/>
            <a:ext cx="2326005" cy="4394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marL="757555">
              <a:lnSpc>
                <a:spcPct val="100000"/>
              </a:lnSpc>
              <a:spcBef>
                <a:spcPts val="715"/>
              </a:spcBef>
            </a:pPr>
            <a:r>
              <a:rPr sz="1600" b="1" spc="-5" dirty="0">
                <a:solidFill>
                  <a:srgbClr val="126DB8"/>
                </a:solidFill>
                <a:latin typeface="微软雅黑"/>
                <a:cs typeface="微软雅黑"/>
              </a:rPr>
              <a:t>体验创作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12585" y="4112463"/>
            <a:ext cx="2586355" cy="669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一场媒体与</a:t>
            </a:r>
            <a:r>
              <a:rPr sz="2400" b="1" u="heavy" spc="-5" dirty="0">
                <a:solidFill>
                  <a:srgbClr val="C00000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UNI</a:t>
            </a:r>
            <a:r>
              <a:rPr sz="2400" b="1" u="heavy" spc="-90" dirty="0">
                <a:solidFill>
                  <a:srgbClr val="C00000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 </a:t>
            </a:r>
            <a:r>
              <a:rPr sz="2400" b="1" u="heavy" dirty="0">
                <a:solidFill>
                  <a:srgbClr val="C00000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DNA</a:t>
            </a:r>
            <a:endParaRPr sz="24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的深度交流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127235" y="4786884"/>
            <a:ext cx="2647315" cy="1742439"/>
          </a:xfrm>
          <a:custGeom>
            <a:avLst/>
            <a:gdLst/>
            <a:ahLst/>
            <a:cxnLst/>
            <a:rect l="l" t="t" r="r" b="b"/>
            <a:pathLst>
              <a:path w="2647315" h="1742440">
                <a:moveTo>
                  <a:pt x="0" y="1741931"/>
                </a:moveTo>
                <a:lnTo>
                  <a:pt x="2647187" y="1741931"/>
                </a:lnTo>
                <a:lnTo>
                  <a:pt x="2647187" y="0"/>
                </a:lnTo>
                <a:lnTo>
                  <a:pt x="0" y="0"/>
                </a:lnTo>
                <a:lnTo>
                  <a:pt x="0" y="174193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400793" y="5002758"/>
            <a:ext cx="1986914" cy="897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产出大量定制版本病毒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短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视频， 融合产品卖点体验</a:t>
            </a:r>
            <a:r>
              <a:rPr sz="1100" spc="-5" dirty="0">
                <a:solidFill>
                  <a:srgbClr val="FFFFFF"/>
                </a:solidFill>
                <a:latin typeface="微软雅黑"/>
                <a:cs typeface="微软雅黑"/>
              </a:rPr>
              <a:t>UNI-T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深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层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魅 力，用镜头和笔头代替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双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眼，向 用户产出爆发式传播内</a:t>
            </a:r>
            <a:r>
              <a:rPr sz="1100" spc="-15" dirty="0">
                <a:solidFill>
                  <a:srgbClr val="FFFFFF"/>
                </a:solidFill>
                <a:latin typeface="微软雅黑"/>
                <a:cs typeface="微软雅黑"/>
              </a:rPr>
              <a:t>容</a:t>
            </a:r>
            <a:r>
              <a:rPr sz="1100" dirty="0">
                <a:solidFill>
                  <a:srgbClr val="FFFFFF"/>
                </a:solidFill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287256" y="5957315"/>
            <a:ext cx="2326005" cy="4394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90805" rIns="0" bIns="0" rtlCol="0">
            <a:spAutoFit/>
          </a:bodyPr>
          <a:lstStyle/>
          <a:p>
            <a:pPr marL="243204">
              <a:lnSpc>
                <a:spcPct val="100000"/>
              </a:lnSpc>
              <a:spcBef>
                <a:spcPts val="715"/>
              </a:spcBef>
            </a:pPr>
            <a:r>
              <a:rPr sz="1600" b="1" spc="-5" dirty="0">
                <a:solidFill>
                  <a:srgbClr val="126DB8"/>
                </a:solidFill>
                <a:latin typeface="微软雅黑"/>
                <a:cs typeface="微软雅黑"/>
              </a:rPr>
              <a:t>激发UGC+PGC传播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26626" y="4112463"/>
            <a:ext cx="2159635" cy="6692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22300" marR="5080" indent="-609600">
              <a:lnSpc>
                <a:spcPct val="100899"/>
              </a:lnSpc>
              <a:spcBef>
                <a:spcPts val="75"/>
              </a:spcBef>
            </a:pP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一系列</a:t>
            </a:r>
            <a:r>
              <a:rPr sz="2400" b="1" u="heavy" spc="-5" dirty="0">
                <a:solidFill>
                  <a:srgbClr val="C00000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自带话</a:t>
            </a:r>
            <a:r>
              <a:rPr sz="2400" b="1" u="heavy" dirty="0">
                <a:solidFill>
                  <a:srgbClr val="C00000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题</a:t>
            </a: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的</a:t>
            </a:r>
            <a:r>
              <a:rPr sz="1800" b="1" u="heavy" spc="-1835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传 </a:t>
            </a:r>
            <a:r>
              <a:rPr sz="1800" b="1" u="heavy" dirty="0">
                <a:solidFill>
                  <a:srgbClr val="1F3863"/>
                </a:solidFill>
                <a:uFill>
                  <a:solidFill>
                    <a:srgbClr val="1F3863"/>
                  </a:solidFill>
                </a:uFill>
                <a:latin typeface="微软雅黑"/>
                <a:cs typeface="微软雅黑"/>
              </a:rPr>
              <a:t>播产出</a:t>
            </a:r>
            <a:endParaRPr sz="1800">
              <a:latin typeface="微软雅黑"/>
              <a:cs typeface="微软雅黑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64654" y="1087373"/>
            <a:ext cx="1161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※</a:t>
            </a:r>
            <a:r>
              <a:rPr sz="1200" b="1" spc="285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总部支持费用</a:t>
            </a:r>
            <a:endParaRPr sz="12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4201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</a:t>
            </a:r>
            <a:r>
              <a:rPr spc="-65" dirty="0"/>
              <a:t> </a:t>
            </a:r>
            <a:r>
              <a:rPr spc="-5" dirty="0"/>
              <a:t>逸</a:t>
            </a:r>
            <a:r>
              <a:rPr spc="-10" dirty="0"/>
              <a:t>动</a:t>
            </a:r>
            <a:r>
              <a:rPr spc="-25" dirty="0"/>
              <a:t>PLUS</a:t>
            </a:r>
            <a:r>
              <a:rPr spc="-5" dirty="0"/>
              <a:t>区域媒体试驾</a:t>
            </a:r>
          </a:p>
        </p:txBody>
      </p:sp>
      <p:sp>
        <p:nvSpPr>
          <p:cNvPr id="3" name="object 3"/>
          <p:cNvSpPr/>
          <p:nvPr/>
        </p:nvSpPr>
        <p:spPr>
          <a:xfrm>
            <a:off x="7798307" y="4331208"/>
            <a:ext cx="3611879" cy="262255"/>
          </a:xfrm>
          <a:custGeom>
            <a:avLst/>
            <a:gdLst/>
            <a:ahLst/>
            <a:cxnLst/>
            <a:rect l="l" t="t" r="r" b="b"/>
            <a:pathLst>
              <a:path w="3611879" h="262254">
                <a:moveTo>
                  <a:pt x="0" y="262127"/>
                </a:moveTo>
                <a:lnTo>
                  <a:pt x="3611879" y="262127"/>
                </a:lnTo>
                <a:lnTo>
                  <a:pt x="3611879" y="0"/>
                </a:lnTo>
                <a:lnTo>
                  <a:pt x="0" y="0"/>
                </a:lnTo>
                <a:lnTo>
                  <a:pt x="0" y="262127"/>
                </a:lnTo>
                <a:close/>
              </a:path>
            </a:pathLst>
          </a:custGeom>
          <a:ln w="12699">
            <a:solidFill>
              <a:srgbClr val="405D9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02880" y="5228844"/>
            <a:ext cx="3689604" cy="1331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02880" y="4652771"/>
            <a:ext cx="3607435" cy="447040"/>
          </a:xfrm>
          <a:custGeom>
            <a:avLst/>
            <a:gdLst/>
            <a:ahLst/>
            <a:cxnLst/>
            <a:rect l="l" t="t" r="r" b="b"/>
            <a:pathLst>
              <a:path w="3607434" h="447039">
                <a:moveTo>
                  <a:pt x="0" y="446531"/>
                </a:moveTo>
                <a:lnTo>
                  <a:pt x="3607308" y="446531"/>
                </a:lnTo>
                <a:lnTo>
                  <a:pt x="3607308" y="0"/>
                </a:lnTo>
                <a:lnTo>
                  <a:pt x="0" y="0"/>
                </a:lnTo>
                <a:lnTo>
                  <a:pt x="0" y="446531"/>
                </a:lnTo>
                <a:close/>
              </a:path>
            </a:pathLst>
          </a:custGeom>
          <a:ln w="12700">
            <a:solidFill>
              <a:srgbClr val="405D9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0331" y="5257800"/>
            <a:ext cx="1886712" cy="13121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49504" y="1854707"/>
          <a:ext cx="11055348" cy="31996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2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5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8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0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604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4612"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活动主题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4064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A5FAF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品质进化</a:t>
                      </a:r>
                      <a:r>
                        <a:rPr sz="1400" b="1" spc="-25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4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焕然芯生</a:t>
                      </a:r>
                      <a:r>
                        <a:rPr sz="1400" b="1" spc="-5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——</a:t>
                      </a:r>
                      <a:r>
                        <a:rPr sz="14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逸动</a:t>
                      </a:r>
                      <a:r>
                        <a:rPr sz="1400" b="1" spc="-10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PLUS</a:t>
                      </a:r>
                      <a:r>
                        <a:rPr sz="1400" b="1" spc="-15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蓝</a:t>
                      </a:r>
                      <a:r>
                        <a:rPr sz="14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鲸动</a:t>
                      </a:r>
                      <a:r>
                        <a:rPr sz="1400" b="1" spc="-15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力</a:t>
                      </a:r>
                      <a:r>
                        <a:rPr sz="14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媒体</a:t>
                      </a:r>
                      <a:r>
                        <a:rPr sz="1400" b="1" spc="-15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试</a:t>
                      </a:r>
                      <a:r>
                        <a:rPr sz="14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驾会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76200" marB="0"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851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55244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A5F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200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2020年</a:t>
                      </a:r>
                      <a:r>
                        <a:rPr sz="1200" spc="-5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6-7</a:t>
                      </a:r>
                      <a:r>
                        <a:rPr sz="1200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月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2870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851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活动对象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5651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A5F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200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意向潜客、汽车行业媒体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2870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618"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活动形式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7810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0A5F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r>
                        <a:rPr sz="1200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区域竞品对比试驾体验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84455" marB="0">
                    <a:lnT w="3810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7D7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29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活动地点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64135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A5F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当地专业试驾场地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T w="539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7D7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997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活动目的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501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0A5FA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200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承接线上蓝鲸动力传播音量，邀请媒体线下深度体验产品实力，释放产品力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73025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D7D7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762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374">
                <a:tc gridSpan="6"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活动亮点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8382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0A5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198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A5F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509">
                <a:tc gridSpan="3">
                  <a:txBody>
                    <a:bodyPr/>
                    <a:lstStyle/>
                    <a:p>
                      <a:pPr marR="4762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2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竞品静态对比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405D90"/>
                      </a:solidFill>
                      <a:prstDash val="solid"/>
                    </a:lnL>
                    <a:lnR w="12700">
                      <a:solidFill>
                        <a:srgbClr val="405D90"/>
                      </a:solidFill>
                      <a:prstDash val="solid"/>
                    </a:lnR>
                    <a:lnB w="12700">
                      <a:solidFill>
                        <a:srgbClr val="405D9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竞品对比试驾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405D90"/>
                      </a:solidFill>
                      <a:prstDash val="solid"/>
                    </a:lnL>
                    <a:lnR w="12700">
                      <a:solidFill>
                        <a:srgbClr val="405D90"/>
                      </a:solidFill>
                      <a:prstDash val="solid"/>
                    </a:lnR>
                    <a:lnT w="12700">
                      <a:solidFill>
                        <a:srgbClr val="405D90"/>
                      </a:solidFill>
                      <a:prstDash val="solid"/>
                    </a:lnT>
                    <a:lnB w="12700">
                      <a:solidFill>
                        <a:srgbClr val="405D90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15938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dirty="0">
                          <a:solidFill>
                            <a:srgbClr val="3B3B3B"/>
                          </a:solidFill>
                          <a:latin typeface="微软雅黑"/>
                          <a:cs typeface="微软雅黑"/>
                        </a:rPr>
                        <a:t>趣味游戏互动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390525" marR="106680" indent="-181610">
                        <a:lnSpc>
                          <a:spcPct val="114300"/>
                        </a:lnSpc>
                        <a:spcBef>
                          <a:spcPts val="1040"/>
                        </a:spcBef>
                        <a:buFont typeface="Wingdings"/>
                        <a:buChar char=""/>
                        <a:tabLst>
                          <a:tab pos="391160" algn="l"/>
                        </a:tabLst>
                      </a:pPr>
                      <a:r>
                        <a:rPr sz="1050" dirty="0">
                          <a:latin typeface="微软雅黑"/>
                          <a:cs typeface="微软雅黑"/>
                        </a:rPr>
                        <a:t>借助逸动PLU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S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进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行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趣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味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挑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战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赛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，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活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跃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现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场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氛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围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，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提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升</a:t>
                      </a:r>
                      <a:r>
                        <a:rPr sz="1050" dirty="0">
                          <a:latin typeface="微软雅黑"/>
                          <a:cs typeface="微软雅黑"/>
                        </a:rPr>
                        <a:t>媒 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体参与度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29209" marB="0">
                    <a:lnL w="12700" cap="flat" cmpd="sng" algn="ctr">
                      <a:solidFill>
                        <a:srgbClr val="405D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294">
                <a:tc gridSpan="3">
                  <a:txBody>
                    <a:bodyPr/>
                    <a:lstStyle/>
                    <a:p>
                      <a:pPr marL="241935" indent="-182245">
                        <a:lnSpc>
                          <a:spcPct val="100000"/>
                        </a:lnSpc>
                        <a:spcBef>
                          <a:spcPts val="455"/>
                        </a:spcBef>
                        <a:buFont typeface="Wingdings"/>
                        <a:buChar char=""/>
                        <a:tabLst>
                          <a:tab pos="242570" algn="l"/>
                        </a:tabLst>
                      </a:pPr>
                      <a:r>
                        <a:rPr sz="1050" spc="5" dirty="0">
                          <a:latin typeface="微软雅黑"/>
                          <a:cs typeface="微软雅黑"/>
                        </a:rPr>
                        <a:t>以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盲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测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的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方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式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，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直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观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感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受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逸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动</a:t>
                      </a:r>
                      <a:r>
                        <a:rPr sz="1050" spc="-5" dirty="0">
                          <a:latin typeface="微软雅黑"/>
                          <a:cs typeface="微软雅黑"/>
                        </a:rPr>
                        <a:t>PLUS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超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越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合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资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的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用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料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品</a:t>
                      </a:r>
                      <a:r>
                        <a:rPr sz="1050" spc="-15" dirty="0">
                          <a:latin typeface="微软雅黑"/>
                          <a:cs typeface="微软雅黑"/>
                        </a:rPr>
                        <a:t>质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；</a:t>
                      </a:r>
                      <a:endParaRPr sz="1050">
                        <a:latin typeface="微软雅黑"/>
                        <a:cs typeface="微软雅黑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405D90"/>
                      </a:solidFill>
                      <a:prstDash val="solid"/>
                    </a:lnL>
                    <a:lnR w="12700">
                      <a:solidFill>
                        <a:srgbClr val="405D90"/>
                      </a:solidFill>
                      <a:prstDash val="solid"/>
                    </a:lnR>
                    <a:lnT w="12700">
                      <a:solidFill>
                        <a:srgbClr val="405D90"/>
                      </a:solidFill>
                      <a:prstDash val="solid"/>
                    </a:lnT>
                    <a:lnB w="12700">
                      <a:solidFill>
                        <a:srgbClr val="405D9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6700" indent="-181610">
                        <a:lnSpc>
                          <a:spcPct val="100000"/>
                        </a:lnSpc>
                        <a:spcBef>
                          <a:spcPts val="685"/>
                        </a:spcBef>
                        <a:buFont typeface="Wingdings"/>
                        <a:buChar char=""/>
                        <a:tabLst>
                          <a:tab pos="266700" algn="l"/>
                        </a:tabLst>
                      </a:pPr>
                      <a:r>
                        <a:rPr sz="1050" spc="5" dirty="0">
                          <a:latin typeface="微软雅黑"/>
                          <a:cs typeface="微软雅黑"/>
                        </a:rPr>
                        <a:t>与竞品进行全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方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位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对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比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试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驾，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全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面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体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验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逸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动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越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级</a:t>
                      </a:r>
                      <a:r>
                        <a:rPr sz="1050" spc="-10" dirty="0">
                          <a:latin typeface="微软雅黑"/>
                          <a:cs typeface="微软雅黑"/>
                        </a:rPr>
                        <a:t>实</a:t>
                      </a:r>
                      <a:r>
                        <a:rPr sz="1050" spc="5" dirty="0">
                          <a:latin typeface="微软雅黑"/>
                          <a:cs typeface="微软雅黑"/>
                        </a:rPr>
                        <a:t>力</a:t>
                      </a:r>
                      <a:endParaRPr sz="1050" dirty="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405D90"/>
                      </a:solidFill>
                      <a:prstDash val="solid"/>
                    </a:lnL>
                    <a:lnR w="12700">
                      <a:solidFill>
                        <a:srgbClr val="405D90"/>
                      </a:solidFill>
                      <a:prstDash val="solid"/>
                    </a:lnR>
                    <a:lnT w="12700">
                      <a:solidFill>
                        <a:srgbClr val="405D90"/>
                      </a:solidFill>
                      <a:prstDash val="solid"/>
                    </a:lnT>
                    <a:lnB w="12700">
                      <a:solidFill>
                        <a:srgbClr val="405D90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9209" marB="0">
                    <a:lnL w="19050">
                      <a:solidFill>
                        <a:srgbClr val="405D90"/>
                      </a:solidFill>
                      <a:prstDash val="soli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8177783" y="1871472"/>
            <a:ext cx="3407664" cy="1996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08120" y="5228844"/>
            <a:ext cx="3639311" cy="1331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20823" y="5257800"/>
            <a:ext cx="1938527" cy="13167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64654" y="1087373"/>
            <a:ext cx="1161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※</a:t>
            </a:r>
            <a:r>
              <a:rPr sz="1200" b="1" spc="285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总部支持费用</a:t>
            </a:r>
            <a:endParaRPr sz="12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2134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</a:t>
            </a:r>
            <a:r>
              <a:rPr dirty="0"/>
              <a:t>.</a:t>
            </a:r>
            <a:r>
              <a:rPr spc="-10" dirty="0"/>
              <a:t>CDE</a:t>
            </a:r>
            <a:r>
              <a:rPr spc="-5" dirty="0"/>
              <a:t>级车展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4980" y="4326890"/>
          <a:ext cx="11135358" cy="2328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7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92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2090">
                <a:tc gridSpan="5">
                  <a:txBody>
                    <a:bodyPr/>
                    <a:lstStyle/>
                    <a:p>
                      <a:pPr algn="ctr">
                        <a:lnSpc>
                          <a:spcPts val="1410"/>
                        </a:lnSpc>
                        <a:spcBef>
                          <a:spcPts val="16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2020年7月长安汽车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CDE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级标准展具车展详情表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区域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执行日期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站点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展会名称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场次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04">
                <a:tc rowSpan="2">
                  <a:txBody>
                    <a:bodyPr/>
                    <a:lstStyle/>
                    <a:p>
                      <a:pPr marL="291465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东北战区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7.3-7.12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长春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2020第十七届中国（长春）国际汽车博览会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4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7.16-7.20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包头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2020包头第七届国际汽车展览会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华东战区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7.24-7.27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苏州（昆山）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第五届中国昆山国际博览会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9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华南战区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7.9-7.12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南宁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/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404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华中战区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7.3-7.6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郑州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2020第十六届春季大河国际车展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西北战区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7.29-8.3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乌鲁木齐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2020第二十届新疆国际汽车工业博览会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2404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9146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西南战区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7.9-7.13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贵阳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2020第十届贵阳国际汽车展览会暨新能源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·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智能汽车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24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7.22-7.26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绵阳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第九届绵阳之春国际车展暨国际汽车音乐节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40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7.24-8.2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成都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2020第二十三届成都国际汽车展览会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2405">
                <a:tc gridSpan="4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  <a:spcBef>
                          <a:spcPts val="8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总计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9</a:t>
                      </a: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288036" y="1517903"/>
            <a:ext cx="2659380" cy="393700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84455" rIns="0" bIns="0" rtlCol="0">
            <a:spAutoFit/>
          </a:bodyPr>
          <a:lstStyle/>
          <a:p>
            <a:pPr marL="617220">
              <a:lnSpc>
                <a:spcPct val="100000"/>
              </a:lnSpc>
              <a:spcBef>
                <a:spcPts val="665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重点车型展销要求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264" y="2503449"/>
            <a:ext cx="2569845" cy="746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119380" indent="-1727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-5" dirty="0">
                <a:latin typeface="微软雅黑"/>
                <a:cs typeface="微软雅黑"/>
              </a:rPr>
              <a:t>U</a:t>
            </a:r>
            <a:r>
              <a:rPr sz="1050" b="1" spc="5" dirty="0">
                <a:latin typeface="微软雅黑"/>
                <a:cs typeface="微软雅黑"/>
              </a:rPr>
              <a:t>NI</a:t>
            </a:r>
            <a:r>
              <a:rPr sz="1050" b="1" spc="-5" dirty="0">
                <a:latin typeface="微软雅黑"/>
                <a:cs typeface="微软雅黑"/>
              </a:rPr>
              <a:t>-</a:t>
            </a:r>
            <a:r>
              <a:rPr sz="1050" b="1" spc="5" dirty="0">
                <a:latin typeface="微软雅黑"/>
                <a:cs typeface="微软雅黑"/>
              </a:rPr>
              <a:t>T亮相与上</a:t>
            </a:r>
            <a:r>
              <a:rPr sz="1050" b="1" spc="-10" dirty="0">
                <a:latin typeface="微软雅黑"/>
                <a:cs typeface="微软雅黑"/>
              </a:rPr>
              <a:t>市</a:t>
            </a:r>
            <a:r>
              <a:rPr sz="1050" b="1" spc="5" dirty="0">
                <a:latin typeface="微软雅黑"/>
                <a:cs typeface="微软雅黑"/>
              </a:rPr>
              <a:t>发</a:t>
            </a:r>
            <a:r>
              <a:rPr sz="1050" b="1" spc="-10" dirty="0">
                <a:latin typeface="微软雅黑"/>
                <a:cs typeface="微软雅黑"/>
              </a:rPr>
              <a:t>布</a:t>
            </a:r>
            <a:r>
              <a:rPr sz="1050" b="1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UN</a:t>
            </a:r>
            <a:r>
              <a:rPr sz="1050" dirty="0">
                <a:latin typeface="微软雅黑"/>
                <a:cs typeface="微软雅黑"/>
              </a:rPr>
              <a:t>I</a:t>
            </a:r>
            <a:r>
              <a:rPr sz="1050" spc="-5" dirty="0">
                <a:latin typeface="微软雅黑"/>
                <a:cs typeface="微软雅黑"/>
              </a:rPr>
              <a:t>-</a:t>
            </a:r>
            <a:r>
              <a:rPr sz="1050" spc="-10" dirty="0">
                <a:latin typeface="微软雅黑"/>
                <a:cs typeface="微软雅黑"/>
              </a:rPr>
              <a:t>T全</a:t>
            </a:r>
            <a:r>
              <a:rPr sz="1050" dirty="0">
                <a:latin typeface="微软雅黑"/>
                <a:cs typeface="微软雅黑"/>
              </a:rPr>
              <a:t>国上 </a:t>
            </a:r>
            <a:r>
              <a:rPr sz="1050" spc="5" dirty="0">
                <a:latin typeface="微软雅黑"/>
                <a:cs typeface="微软雅黑"/>
              </a:rPr>
              <a:t>市前车展亮相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全</a:t>
            </a:r>
            <a:r>
              <a:rPr sz="1050" spc="-10" dirty="0">
                <a:latin typeface="微软雅黑"/>
                <a:cs typeface="微软雅黑"/>
              </a:rPr>
              <a:t>国</a:t>
            </a:r>
            <a:r>
              <a:rPr sz="1050" spc="5" dirty="0">
                <a:latin typeface="微软雅黑"/>
                <a:cs typeface="微软雅黑"/>
              </a:rPr>
              <a:t>上</a:t>
            </a:r>
            <a:r>
              <a:rPr sz="1050" spc="-10" dirty="0">
                <a:latin typeface="微软雅黑"/>
                <a:cs typeface="微软雅黑"/>
              </a:rPr>
              <a:t>市</a:t>
            </a:r>
            <a:r>
              <a:rPr sz="1050" spc="5" dirty="0">
                <a:latin typeface="微软雅黑"/>
                <a:cs typeface="微软雅黑"/>
              </a:rPr>
              <a:t>后车</a:t>
            </a:r>
            <a:r>
              <a:rPr sz="1050" spc="-10" dirty="0">
                <a:latin typeface="微软雅黑"/>
                <a:cs typeface="微软雅黑"/>
              </a:rPr>
              <a:t>展</a:t>
            </a:r>
            <a:r>
              <a:rPr sz="1050" spc="5" dirty="0">
                <a:latin typeface="微软雅黑"/>
                <a:cs typeface="微软雅黑"/>
              </a:rPr>
              <a:t>上市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新能源：</a:t>
            </a:r>
            <a:r>
              <a:rPr sz="1050" spc="5" dirty="0">
                <a:latin typeface="微软雅黑"/>
                <a:cs typeface="微软雅黑"/>
              </a:rPr>
              <a:t>新奔</a:t>
            </a:r>
            <a:r>
              <a:rPr sz="1050" spc="-10" dirty="0">
                <a:latin typeface="微软雅黑"/>
                <a:cs typeface="微软雅黑"/>
              </a:rPr>
              <a:t>奔</a:t>
            </a:r>
            <a:r>
              <a:rPr sz="1050" spc="-5" dirty="0">
                <a:latin typeface="微软雅黑"/>
                <a:cs typeface="微软雅黑"/>
              </a:rPr>
              <a:t>E-</a:t>
            </a:r>
            <a:r>
              <a:rPr sz="1050" dirty="0">
                <a:latin typeface="微软雅黑"/>
                <a:cs typeface="微软雅黑"/>
              </a:rPr>
              <a:t>s</a:t>
            </a:r>
            <a:r>
              <a:rPr sz="1050" spc="-10" dirty="0">
                <a:latin typeface="微软雅黑"/>
                <a:cs typeface="微软雅黑"/>
              </a:rPr>
              <a:t>tar</a:t>
            </a:r>
            <a:r>
              <a:rPr sz="1050" spc="5" dirty="0">
                <a:latin typeface="微软雅黑"/>
                <a:cs typeface="微软雅黑"/>
              </a:rPr>
              <a:t>各</a:t>
            </a:r>
            <a:r>
              <a:rPr sz="1050" spc="-10" dirty="0">
                <a:latin typeface="微软雅黑"/>
                <a:cs typeface="微软雅黑"/>
              </a:rPr>
              <a:t>级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展</a:t>
            </a:r>
            <a:r>
              <a:rPr sz="1050" spc="5" dirty="0">
                <a:latin typeface="微软雅黑"/>
                <a:cs typeface="微软雅黑"/>
              </a:rPr>
              <a:t>展</a:t>
            </a:r>
            <a:r>
              <a:rPr sz="1050" spc="-10" dirty="0">
                <a:latin typeface="微软雅黑"/>
                <a:cs typeface="微软雅黑"/>
              </a:rPr>
              <a:t>出</a:t>
            </a:r>
            <a:r>
              <a:rPr sz="1050" spc="5" dirty="0">
                <a:latin typeface="微软雅黑"/>
                <a:cs typeface="微软雅黑"/>
              </a:rPr>
              <a:t>销售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9148" y="1519427"/>
            <a:ext cx="4730750" cy="394970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850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0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线上线下联动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02101" y="1988057"/>
            <a:ext cx="11791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100" b="1" dirty="0">
                <a:latin typeface="微软雅黑"/>
                <a:cs typeface="微软雅黑"/>
              </a:rPr>
              <a:t>车展直播营销：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54426" y="2177167"/>
            <a:ext cx="4685665" cy="1854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14604" indent="-172720">
              <a:lnSpc>
                <a:spcPct val="150000"/>
              </a:lnSpc>
              <a:spcBef>
                <a:spcPts val="95"/>
              </a:spcBef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sz="1000" b="1" spc="-5" dirty="0">
                <a:latin typeface="微软雅黑"/>
                <a:cs typeface="微软雅黑"/>
              </a:rPr>
              <a:t>必做项</a:t>
            </a:r>
            <a:r>
              <a:rPr sz="1000" spc="-5" dirty="0">
                <a:latin typeface="微软雅黑"/>
                <a:cs typeface="微软雅黑"/>
              </a:rPr>
              <a:t>：参展服务中心使用抖音、</a:t>
            </a:r>
            <a:r>
              <a:rPr sz="1000" spc="5" dirty="0">
                <a:latin typeface="微软雅黑"/>
                <a:cs typeface="微软雅黑"/>
              </a:rPr>
              <a:t>快</a:t>
            </a:r>
            <a:r>
              <a:rPr sz="1000" spc="-5" dirty="0">
                <a:latin typeface="微软雅黑"/>
                <a:cs typeface="微软雅黑"/>
              </a:rPr>
              <a:t>手、</a:t>
            </a:r>
            <a:r>
              <a:rPr sz="1000" spc="5" dirty="0">
                <a:latin typeface="微软雅黑"/>
                <a:cs typeface="微软雅黑"/>
              </a:rPr>
              <a:t>懂</a:t>
            </a:r>
            <a:r>
              <a:rPr sz="1000" spc="-5" dirty="0">
                <a:latin typeface="微软雅黑"/>
                <a:cs typeface="微软雅黑"/>
              </a:rPr>
              <a:t>车帝</a:t>
            </a:r>
            <a:r>
              <a:rPr sz="1000" spc="5" dirty="0">
                <a:latin typeface="微软雅黑"/>
                <a:cs typeface="微软雅黑"/>
              </a:rPr>
              <a:t>等</a:t>
            </a:r>
            <a:r>
              <a:rPr sz="1000" spc="-5" dirty="0">
                <a:latin typeface="微软雅黑"/>
                <a:cs typeface="微软雅黑"/>
              </a:rPr>
              <a:t>平台</a:t>
            </a:r>
            <a:r>
              <a:rPr sz="1000" spc="5" dirty="0">
                <a:latin typeface="微软雅黑"/>
                <a:cs typeface="微软雅黑"/>
              </a:rPr>
              <a:t>开</a:t>
            </a:r>
            <a:r>
              <a:rPr sz="1000" spc="-5" dirty="0">
                <a:latin typeface="微软雅黑"/>
                <a:cs typeface="微软雅黑"/>
              </a:rPr>
              <a:t>展直</a:t>
            </a:r>
            <a:r>
              <a:rPr sz="1000" spc="5" dirty="0">
                <a:latin typeface="微软雅黑"/>
                <a:cs typeface="微软雅黑"/>
              </a:rPr>
              <a:t>播</a:t>
            </a:r>
            <a:r>
              <a:rPr sz="1000" spc="-5" dirty="0">
                <a:latin typeface="微软雅黑"/>
                <a:cs typeface="微软雅黑"/>
              </a:rPr>
              <a:t>，服</a:t>
            </a:r>
            <a:r>
              <a:rPr sz="1000" spc="5" dirty="0">
                <a:latin typeface="微软雅黑"/>
                <a:cs typeface="微软雅黑"/>
              </a:rPr>
              <a:t>务</a:t>
            </a:r>
            <a:r>
              <a:rPr sz="1000" spc="-5" dirty="0">
                <a:latin typeface="微软雅黑"/>
                <a:cs typeface="微软雅黑"/>
              </a:rPr>
              <a:t>中心</a:t>
            </a:r>
            <a:r>
              <a:rPr sz="1000" spc="5" dirty="0">
                <a:latin typeface="微软雅黑"/>
                <a:cs typeface="微软雅黑"/>
              </a:rPr>
              <a:t>不</a:t>
            </a:r>
            <a:r>
              <a:rPr sz="1000" spc="-5" dirty="0">
                <a:latin typeface="微软雅黑"/>
                <a:cs typeface="微软雅黑"/>
              </a:rPr>
              <a:t>低 </a:t>
            </a:r>
            <a:r>
              <a:rPr sz="1000" spc="-10" dirty="0">
                <a:latin typeface="微软雅黑"/>
                <a:cs typeface="微软雅黑"/>
              </a:rPr>
              <a:t>于</a:t>
            </a:r>
            <a:r>
              <a:rPr sz="1000" spc="-5" dirty="0">
                <a:latin typeface="微软雅黑"/>
                <a:cs typeface="微软雅黑"/>
              </a:rPr>
              <a:t>1</a:t>
            </a:r>
            <a:r>
              <a:rPr sz="1000" spc="-10" dirty="0">
                <a:latin typeface="微软雅黑"/>
                <a:cs typeface="微软雅黑"/>
              </a:rPr>
              <a:t>场</a:t>
            </a:r>
            <a:r>
              <a:rPr sz="1000" spc="-15" dirty="0">
                <a:latin typeface="微软雅黑"/>
                <a:cs typeface="微软雅黑"/>
              </a:rPr>
              <a:t>/</a:t>
            </a:r>
            <a:r>
              <a:rPr sz="1000" spc="-10" dirty="0">
                <a:latin typeface="微软雅黑"/>
                <a:cs typeface="微软雅黑"/>
              </a:rPr>
              <a:t>天</a:t>
            </a:r>
            <a:r>
              <a:rPr sz="1000" spc="-15" dirty="0">
                <a:latin typeface="微软雅黑"/>
                <a:cs typeface="微软雅黑"/>
              </a:rPr>
              <a:t>/</a:t>
            </a:r>
            <a:r>
              <a:rPr sz="1000" spc="-10" dirty="0">
                <a:latin typeface="微软雅黑"/>
                <a:cs typeface="微软雅黑"/>
              </a:rPr>
              <a:t>家，单场直播不低</a:t>
            </a:r>
            <a:r>
              <a:rPr sz="1000" spc="-5" dirty="0">
                <a:latin typeface="微软雅黑"/>
                <a:cs typeface="微软雅黑"/>
              </a:rPr>
              <a:t>于1小</a:t>
            </a:r>
            <a:r>
              <a:rPr sz="1000" dirty="0">
                <a:latin typeface="微软雅黑"/>
                <a:cs typeface="微软雅黑"/>
              </a:rPr>
              <a:t>时，F</a:t>
            </a:r>
            <a:r>
              <a:rPr sz="1000" spc="-5" dirty="0">
                <a:latin typeface="微软雅黑"/>
                <a:cs typeface="微软雅黑"/>
              </a:rPr>
              <a:t>级</a:t>
            </a:r>
            <a:r>
              <a:rPr sz="1000" dirty="0">
                <a:latin typeface="微软雅黑"/>
                <a:cs typeface="微软雅黑"/>
              </a:rPr>
              <a:t>车</a:t>
            </a:r>
            <a:r>
              <a:rPr sz="1000" spc="-10" dirty="0">
                <a:latin typeface="微软雅黑"/>
                <a:cs typeface="微软雅黑"/>
              </a:rPr>
              <a:t>展</a:t>
            </a:r>
            <a:r>
              <a:rPr sz="1000" spc="-5" dirty="0">
                <a:latin typeface="微软雅黑"/>
                <a:cs typeface="微软雅黑"/>
              </a:rPr>
              <a:t>1个</a:t>
            </a:r>
            <a:r>
              <a:rPr sz="1000" dirty="0">
                <a:latin typeface="微软雅黑"/>
                <a:cs typeface="微软雅黑"/>
              </a:rPr>
              <a:t>平</a:t>
            </a:r>
            <a:r>
              <a:rPr sz="1000" spc="-5" dirty="0">
                <a:latin typeface="微软雅黑"/>
                <a:cs typeface="微软雅黑"/>
              </a:rPr>
              <a:t>台，E</a:t>
            </a:r>
            <a:r>
              <a:rPr sz="1000" spc="-10" dirty="0">
                <a:latin typeface="微软雅黑"/>
                <a:cs typeface="微软雅黑"/>
              </a:rPr>
              <a:t>级</a:t>
            </a:r>
            <a:r>
              <a:rPr sz="1000" spc="-5" dirty="0">
                <a:latin typeface="微软雅黑"/>
                <a:cs typeface="微软雅黑"/>
              </a:rPr>
              <a:t>2</a:t>
            </a:r>
            <a:r>
              <a:rPr sz="1000" dirty="0">
                <a:latin typeface="微软雅黑"/>
                <a:cs typeface="微软雅黑"/>
              </a:rPr>
              <a:t>个</a:t>
            </a:r>
            <a:r>
              <a:rPr sz="1000" spc="-5" dirty="0">
                <a:latin typeface="微软雅黑"/>
                <a:cs typeface="微软雅黑"/>
              </a:rPr>
              <a:t>，CD</a:t>
            </a:r>
            <a:r>
              <a:rPr sz="1000" spc="-10" dirty="0">
                <a:latin typeface="微软雅黑"/>
                <a:cs typeface="微软雅黑"/>
              </a:rPr>
              <a:t>级</a:t>
            </a:r>
            <a:r>
              <a:rPr sz="1000" spc="-5" dirty="0">
                <a:latin typeface="微软雅黑"/>
                <a:cs typeface="微软雅黑"/>
              </a:rPr>
              <a:t>3个</a:t>
            </a:r>
            <a:r>
              <a:rPr sz="1000" dirty="0">
                <a:latin typeface="微软雅黑"/>
                <a:cs typeface="微软雅黑"/>
              </a:rPr>
              <a:t>平</a:t>
            </a:r>
            <a:r>
              <a:rPr sz="1000" spc="-5" dirty="0">
                <a:latin typeface="微软雅黑"/>
                <a:cs typeface="微软雅黑"/>
              </a:rPr>
              <a:t>台 直播，直播结束后再企业微信完成</a:t>
            </a:r>
            <a:r>
              <a:rPr sz="1000" spc="5" dirty="0">
                <a:latin typeface="微软雅黑"/>
                <a:cs typeface="微软雅黑"/>
              </a:rPr>
              <a:t>提</a:t>
            </a:r>
            <a:r>
              <a:rPr sz="1000" spc="-5" dirty="0">
                <a:latin typeface="微软雅黑"/>
                <a:cs typeface="微软雅黑"/>
              </a:rPr>
              <a:t>报（</a:t>
            </a:r>
            <a:r>
              <a:rPr sz="1000" spc="5" dirty="0">
                <a:latin typeface="微软雅黑"/>
                <a:cs typeface="微软雅黑"/>
              </a:rPr>
              <a:t>备</a:t>
            </a:r>
            <a:r>
              <a:rPr sz="1000" spc="-5" dirty="0">
                <a:latin typeface="微软雅黑"/>
                <a:cs typeface="微软雅黑"/>
              </a:rPr>
              <a:t>注车</a:t>
            </a:r>
            <a:r>
              <a:rPr sz="1000" spc="5" dirty="0">
                <a:latin typeface="微软雅黑"/>
                <a:cs typeface="微软雅黑"/>
              </a:rPr>
              <a:t>展</a:t>
            </a:r>
            <a:r>
              <a:rPr sz="1000" spc="-5" dirty="0">
                <a:latin typeface="微软雅黑"/>
                <a:cs typeface="微软雅黑"/>
              </a:rPr>
              <a:t>信息</a:t>
            </a:r>
            <a:r>
              <a:rPr sz="1000" dirty="0">
                <a:latin typeface="微软雅黑"/>
                <a:cs typeface="微软雅黑"/>
              </a:rPr>
              <a:t>），</a:t>
            </a:r>
            <a:r>
              <a:rPr sz="1000" spc="-5" dirty="0">
                <a:latin typeface="微软雅黑"/>
                <a:cs typeface="微软雅黑"/>
              </a:rPr>
              <a:t>且</a:t>
            </a:r>
            <a:r>
              <a:rPr sz="1000" spc="5" dirty="0">
                <a:latin typeface="微软雅黑"/>
                <a:cs typeface="微软雅黑"/>
              </a:rPr>
              <a:t>战</a:t>
            </a:r>
            <a:r>
              <a:rPr sz="1000" spc="-5" dirty="0">
                <a:latin typeface="微软雅黑"/>
                <a:cs typeface="微软雅黑"/>
              </a:rPr>
              <a:t>区选</a:t>
            </a:r>
            <a:r>
              <a:rPr sz="1000" spc="5" dirty="0">
                <a:latin typeface="微软雅黑"/>
                <a:cs typeface="微软雅黑"/>
              </a:rPr>
              <a:t>拔</a:t>
            </a:r>
            <a:r>
              <a:rPr sz="1000" spc="-5" dirty="0">
                <a:latin typeface="微软雅黑"/>
                <a:cs typeface="微软雅黑"/>
              </a:rPr>
              <a:t>本省</a:t>
            </a:r>
            <a:r>
              <a:rPr sz="1000" spc="5" dirty="0">
                <a:latin typeface="微软雅黑"/>
                <a:cs typeface="微软雅黑"/>
              </a:rPr>
              <a:t>地</a:t>
            </a:r>
            <a:r>
              <a:rPr sz="1000" spc="-5" dirty="0">
                <a:latin typeface="微软雅黑"/>
                <a:cs typeface="微软雅黑"/>
              </a:rPr>
              <a:t>级 市核心经销商，在原有自然流量基</a:t>
            </a:r>
            <a:r>
              <a:rPr sz="1000" spc="5" dirty="0">
                <a:latin typeface="微软雅黑"/>
                <a:cs typeface="微软雅黑"/>
              </a:rPr>
              <a:t>础</a:t>
            </a:r>
            <a:r>
              <a:rPr sz="1000" spc="-5" dirty="0">
                <a:latin typeface="微软雅黑"/>
                <a:cs typeface="微软雅黑"/>
              </a:rPr>
              <a:t>上，</a:t>
            </a:r>
            <a:r>
              <a:rPr sz="1000" spc="5" dirty="0">
                <a:latin typeface="微软雅黑"/>
                <a:cs typeface="微软雅黑"/>
              </a:rPr>
              <a:t>定</a:t>
            </a:r>
            <a:r>
              <a:rPr sz="1000" spc="-5" dirty="0">
                <a:latin typeface="微软雅黑"/>
                <a:cs typeface="微软雅黑"/>
              </a:rPr>
              <a:t>向投</a:t>
            </a:r>
            <a:r>
              <a:rPr sz="1000" spc="5" dirty="0">
                <a:latin typeface="微软雅黑"/>
                <a:cs typeface="微软雅黑"/>
              </a:rPr>
              <a:t>放</a:t>
            </a:r>
            <a:r>
              <a:rPr sz="1000" spc="-5" dirty="0">
                <a:latin typeface="微软雅黑"/>
                <a:cs typeface="微软雅黑"/>
              </a:rPr>
              <a:t>车展</a:t>
            </a:r>
            <a:r>
              <a:rPr sz="1000" spc="5" dirty="0">
                <a:latin typeface="微软雅黑"/>
                <a:cs typeface="微软雅黑"/>
              </a:rPr>
              <a:t>所</a:t>
            </a:r>
            <a:r>
              <a:rPr sz="1000" spc="-5" dirty="0">
                <a:latin typeface="微软雅黑"/>
                <a:cs typeface="微软雅黑"/>
              </a:rPr>
              <a:t>在地</a:t>
            </a:r>
            <a:r>
              <a:rPr sz="1000" spc="5" dirty="0">
                <a:latin typeface="微软雅黑"/>
                <a:cs typeface="微软雅黑"/>
              </a:rPr>
              <a:t>地</a:t>
            </a:r>
            <a:r>
              <a:rPr sz="1000" spc="-5" dirty="0">
                <a:latin typeface="微软雅黑"/>
                <a:cs typeface="微软雅黑"/>
              </a:rPr>
              <a:t>级市</a:t>
            </a:r>
            <a:r>
              <a:rPr sz="1000" spc="5" dirty="0">
                <a:latin typeface="微软雅黑"/>
                <a:cs typeface="微软雅黑"/>
              </a:rPr>
              <a:t>广</a:t>
            </a:r>
            <a:r>
              <a:rPr sz="1000" spc="-5" dirty="0">
                <a:latin typeface="微软雅黑"/>
                <a:cs typeface="微软雅黑"/>
              </a:rPr>
              <a:t>告流</a:t>
            </a:r>
            <a:r>
              <a:rPr sz="1000" spc="5" dirty="0">
                <a:latin typeface="微软雅黑"/>
                <a:cs typeface="微软雅黑"/>
              </a:rPr>
              <a:t>量</a:t>
            </a:r>
            <a:r>
              <a:rPr sz="1000" spc="-5" dirty="0">
                <a:latin typeface="微软雅黑"/>
                <a:cs typeface="微软雅黑"/>
              </a:rPr>
              <a:t>，  单场直播观看人数不低于10W，每次</a:t>
            </a:r>
            <a:r>
              <a:rPr sz="1000" spc="5" dirty="0">
                <a:latin typeface="微软雅黑"/>
                <a:cs typeface="微软雅黑"/>
              </a:rPr>
              <a:t>车</a:t>
            </a:r>
            <a:r>
              <a:rPr sz="1000" spc="-5" dirty="0">
                <a:latin typeface="微软雅黑"/>
                <a:cs typeface="微软雅黑"/>
              </a:rPr>
              <a:t>展不</a:t>
            </a:r>
            <a:r>
              <a:rPr sz="1000" spc="5" dirty="0">
                <a:latin typeface="微软雅黑"/>
                <a:cs typeface="微软雅黑"/>
              </a:rPr>
              <a:t>低</a:t>
            </a:r>
            <a:r>
              <a:rPr sz="1000" spc="-5" dirty="0">
                <a:latin typeface="微软雅黑"/>
                <a:cs typeface="微软雅黑"/>
              </a:rPr>
              <a:t>于1场</a:t>
            </a:r>
            <a:r>
              <a:rPr sz="1000" spc="5" dirty="0">
                <a:latin typeface="微软雅黑"/>
                <a:cs typeface="微软雅黑"/>
              </a:rPr>
              <a:t>（</a:t>
            </a:r>
            <a:r>
              <a:rPr sz="1000" spc="-5" dirty="0">
                <a:latin typeface="微软雅黑"/>
                <a:cs typeface="微软雅黑"/>
              </a:rPr>
              <a:t>战区</a:t>
            </a:r>
            <a:r>
              <a:rPr sz="1000" spc="5" dirty="0">
                <a:latin typeface="微软雅黑"/>
                <a:cs typeface="微软雅黑"/>
              </a:rPr>
              <a:t>统</a:t>
            </a:r>
            <a:r>
              <a:rPr sz="1000" spc="-5" dirty="0">
                <a:latin typeface="微软雅黑"/>
                <a:cs typeface="微软雅黑"/>
              </a:rPr>
              <a:t>筹费</a:t>
            </a:r>
            <a:r>
              <a:rPr sz="1000" spc="5" dirty="0">
                <a:latin typeface="微软雅黑"/>
                <a:cs typeface="微软雅黑"/>
              </a:rPr>
              <a:t>用</a:t>
            </a:r>
            <a:r>
              <a:rPr sz="1000" spc="-5" dirty="0">
                <a:latin typeface="微软雅黑"/>
                <a:cs typeface="微软雅黑"/>
              </a:rPr>
              <a:t>列支）</a:t>
            </a:r>
            <a:endParaRPr sz="1000">
              <a:latin typeface="微软雅黑"/>
              <a:cs typeface="微软雅黑"/>
            </a:endParaRPr>
          </a:p>
          <a:p>
            <a:pPr marL="184785" marR="5080" indent="-172720" algn="just">
              <a:lnSpc>
                <a:spcPct val="150000"/>
              </a:lnSpc>
              <a:buFont typeface="Arial"/>
              <a:buChar char="•"/>
              <a:tabLst>
                <a:tab pos="185420" algn="l"/>
              </a:tabLst>
            </a:pPr>
            <a:r>
              <a:rPr sz="1000" b="1" spc="-5" dirty="0">
                <a:latin typeface="微软雅黑"/>
                <a:cs typeface="微软雅黑"/>
              </a:rPr>
              <a:t>选做项</a:t>
            </a:r>
            <a:r>
              <a:rPr sz="1000" spc="-5" dirty="0">
                <a:latin typeface="微软雅黑"/>
                <a:cs typeface="微软雅黑"/>
              </a:rPr>
              <a:t>：</a:t>
            </a:r>
            <a:r>
              <a:rPr sz="1000" dirty="0">
                <a:latin typeface="微软雅黑"/>
                <a:cs typeface="微软雅黑"/>
              </a:rPr>
              <a:t>C</a:t>
            </a:r>
            <a:r>
              <a:rPr sz="1000" spc="-10" dirty="0">
                <a:latin typeface="微软雅黑"/>
                <a:cs typeface="微软雅黑"/>
              </a:rPr>
              <a:t>D</a:t>
            </a:r>
            <a:r>
              <a:rPr sz="1000" spc="-5" dirty="0">
                <a:latin typeface="微软雅黑"/>
                <a:cs typeface="微软雅黑"/>
              </a:rPr>
              <a:t>级车展，战区选拔全</a:t>
            </a:r>
            <a:r>
              <a:rPr sz="1000" spc="5" dirty="0">
                <a:latin typeface="微软雅黑"/>
                <a:cs typeface="微软雅黑"/>
              </a:rPr>
              <a:t>国</a:t>
            </a:r>
            <a:r>
              <a:rPr sz="1000" spc="-5" dirty="0">
                <a:latin typeface="微软雅黑"/>
                <a:cs typeface="微软雅黑"/>
              </a:rPr>
              <a:t>或本</a:t>
            </a:r>
            <a:r>
              <a:rPr sz="1000" spc="5" dirty="0">
                <a:latin typeface="微软雅黑"/>
                <a:cs typeface="微软雅黑"/>
              </a:rPr>
              <a:t>地</a:t>
            </a:r>
            <a:r>
              <a:rPr sz="1000" spc="-5" dirty="0">
                <a:latin typeface="微软雅黑"/>
                <a:cs typeface="微软雅黑"/>
              </a:rPr>
              <a:t>知</a:t>
            </a:r>
            <a:r>
              <a:rPr sz="1000" dirty="0">
                <a:latin typeface="微软雅黑"/>
                <a:cs typeface="微软雅黑"/>
              </a:rPr>
              <a:t>名</a:t>
            </a:r>
            <a:r>
              <a:rPr sz="1000" spc="-5" dirty="0">
                <a:latin typeface="微软雅黑"/>
                <a:cs typeface="微软雅黑"/>
              </a:rPr>
              <a:t>KO</a:t>
            </a:r>
            <a:r>
              <a:rPr sz="1000" dirty="0">
                <a:latin typeface="微软雅黑"/>
                <a:cs typeface="微软雅黑"/>
              </a:rPr>
              <a:t>L</a:t>
            </a:r>
            <a:r>
              <a:rPr sz="1000" spc="-5" dirty="0">
                <a:latin typeface="微软雅黑"/>
                <a:cs typeface="微软雅黑"/>
              </a:rPr>
              <a:t>在</a:t>
            </a:r>
            <a:r>
              <a:rPr sz="1000" spc="5" dirty="0">
                <a:latin typeface="微软雅黑"/>
                <a:cs typeface="微软雅黑"/>
              </a:rPr>
              <a:t>车</a:t>
            </a:r>
            <a:r>
              <a:rPr sz="1000" spc="-5" dirty="0">
                <a:latin typeface="微软雅黑"/>
                <a:cs typeface="微软雅黑"/>
              </a:rPr>
              <a:t>展现</a:t>
            </a:r>
            <a:r>
              <a:rPr sz="1000" spc="5" dirty="0">
                <a:latin typeface="微软雅黑"/>
                <a:cs typeface="微软雅黑"/>
              </a:rPr>
              <a:t>场</a:t>
            </a:r>
            <a:r>
              <a:rPr sz="1000" spc="-5" dirty="0">
                <a:latin typeface="微软雅黑"/>
                <a:cs typeface="微软雅黑"/>
              </a:rPr>
              <a:t>开展</a:t>
            </a:r>
            <a:r>
              <a:rPr sz="1000" spc="5" dirty="0">
                <a:latin typeface="微软雅黑"/>
                <a:cs typeface="微软雅黑"/>
              </a:rPr>
              <a:t>直</a:t>
            </a:r>
            <a:r>
              <a:rPr sz="1000" spc="-5" dirty="0">
                <a:latin typeface="微软雅黑"/>
                <a:cs typeface="微软雅黑"/>
              </a:rPr>
              <a:t>播，</a:t>
            </a:r>
            <a:r>
              <a:rPr sz="1000" spc="5" dirty="0">
                <a:latin typeface="微软雅黑"/>
                <a:cs typeface="微软雅黑"/>
              </a:rPr>
              <a:t>直</a:t>
            </a:r>
            <a:r>
              <a:rPr sz="1000" spc="-5" dirty="0">
                <a:latin typeface="微软雅黑"/>
                <a:cs typeface="微软雅黑"/>
              </a:rPr>
              <a:t>播平 台优先选择抖音、快手、懂车帝，</a:t>
            </a:r>
            <a:r>
              <a:rPr sz="1000" spc="5" dirty="0">
                <a:latin typeface="微软雅黑"/>
                <a:cs typeface="微软雅黑"/>
              </a:rPr>
              <a:t>单</a:t>
            </a:r>
            <a:r>
              <a:rPr sz="1000" spc="-5" dirty="0">
                <a:latin typeface="微软雅黑"/>
                <a:cs typeface="微软雅黑"/>
              </a:rPr>
              <a:t>天直</a:t>
            </a:r>
            <a:r>
              <a:rPr sz="1000" spc="5" dirty="0">
                <a:latin typeface="微软雅黑"/>
                <a:cs typeface="微软雅黑"/>
              </a:rPr>
              <a:t>播</a:t>
            </a:r>
            <a:r>
              <a:rPr sz="1000" spc="-5" dirty="0">
                <a:latin typeface="微软雅黑"/>
                <a:cs typeface="微软雅黑"/>
              </a:rPr>
              <a:t>观看</a:t>
            </a:r>
            <a:r>
              <a:rPr sz="1000" spc="5" dirty="0">
                <a:latin typeface="微软雅黑"/>
                <a:cs typeface="微软雅黑"/>
              </a:rPr>
              <a:t>人</a:t>
            </a:r>
            <a:r>
              <a:rPr sz="1000" spc="-5" dirty="0">
                <a:latin typeface="微软雅黑"/>
                <a:cs typeface="微软雅黑"/>
              </a:rPr>
              <a:t>数不</a:t>
            </a:r>
            <a:r>
              <a:rPr sz="1000" spc="5" dirty="0">
                <a:latin typeface="微软雅黑"/>
                <a:cs typeface="微软雅黑"/>
              </a:rPr>
              <a:t>低</a:t>
            </a:r>
            <a:r>
              <a:rPr sz="1000" dirty="0">
                <a:latin typeface="微软雅黑"/>
                <a:cs typeface="微软雅黑"/>
              </a:rPr>
              <a:t>于</a:t>
            </a:r>
            <a:r>
              <a:rPr sz="1000" spc="-5" dirty="0">
                <a:latin typeface="微软雅黑"/>
                <a:cs typeface="微软雅黑"/>
              </a:rPr>
              <a:t>10W，每次</a:t>
            </a:r>
            <a:r>
              <a:rPr sz="1000" spc="5" dirty="0">
                <a:latin typeface="微软雅黑"/>
                <a:cs typeface="微软雅黑"/>
              </a:rPr>
              <a:t>车</a:t>
            </a:r>
            <a:r>
              <a:rPr sz="1000" spc="-5" dirty="0">
                <a:latin typeface="微软雅黑"/>
                <a:cs typeface="微软雅黑"/>
              </a:rPr>
              <a:t>展不低 </a:t>
            </a:r>
            <a:r>
              <a:rPr sz="1000" spc="-10" dirty="0">
                <a:latin typeface="微软雅黑"/>
                <a:cs typeface="微软雅黑"/>
              </a:rPr>
              <a:t>于</a:t>
            </a:r>
            <a:r>
              <a:rPr sz="1000" spc="-5" dirty="0">
                <a:latin typeface="微软雅黑"/>
                <a:cs typeface="微软雅黑"/>
              </a:rPr>
              <a:t>1</a:t>
            </a:r>
            <a:r>
              <a:rPr sz="1000" spc="-10" dirty="0">
                <a:latin typeface="微软雅黑"/>
                <a:cs typeface="微软雅黑"/>
              </a:rPr>
              <a:t>场（战区统筹费用列支）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47659" y="1519427"/>
            <a:ext cx="3802379" cy="394970"/>
          </a:xfrm>
          <a:prstGeom prst="rect">
            <a:avLst/>
          </a:prstGeom>
          <a:solidFill>
            <a:srgbClr val="126DB8"/>
          </a:solidFill>
        </p:spPr>
        <p:txBody>
          <a:bodyPr vert="horz" wrap="square" lIns="0" tIns="8509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670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展期执行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38338" y="1905990"/>
            <a:ext cx="3891279" cy="216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1038860" indent="-172720" algn="just">
              <a:lnSpc>
                <a:spcPct val="150000"/>
              </a:lnSpc>
              <a:spcBef>
                <a:spcPts val="100"/>
              </a:spcBef>
              <a:buFont typeface="Wingdings"/>
              <a:buChar char=""/>
              <a:tabLst>
                <a:tab pos="185420" algn="l"/>
              </a:tabLst>
            </a:pPr>
            <a:r>
              <a:rPr sz="1100" b="1" dirty="0">
                <a:latin typeface="微软雅黑"/>
                <a:cs typeface="微软雅黑"/>
              </a:rPr>
              <a:t>展前准备</a:t>
            </a:r>
            <a:r>
              <a:rPr sz="1100" dirty="0">
                <a:latin typeface="微软雅黑"/>
                <a:cs typeface="微软雅黑"/>
              </a:rPr>
              <a:t>：展前现有潜</a:t>
            </a:r>
            <a:r>
              <a:rPr sz="1100" spc="-15" dirty="0">
                <a:latin typeface="微软雅黑"/>
                <a:cs typeface="微软雅黑"/>
              </a:rPr>
              <a:t>客</a:t>
            </a:r>
            <a:r>
              <a:rPr sz="1100" dirty="0">
                <a:latin typeface="微软雅黑"/>
                <a:cs typeface="微软雅黑"/>
              </a:rPr>
              <a:t>收割</a:t>
            </a:r>
            <a:r>
              <a:rPr sz="1100" b="1" spc="-10" dirty="0">
                <a:latin typeface="微软雅黑"/>
                <a:cs typeface="微软雅黑"/>
              </a:rPr>
              <a:t>，</a:t>
            </a:r>
            <a:r>
              <a:rPr sz="1100" dirty="0">
                <a:latin typeface="微软雅黑"/>
                <a:cs typeface="微软雅黑"/>
              </a:rPr>
              <a:t>车展</a:t>
            </a:r>
            <a:r>
              <a:rPr sz="1100" spc="-15" dirty="0">
                <a:latin typeface="微软雅黑"/>
                <a:cs typeface="微软雅黑"/>
              </a:rPr>
              <a:t>项</a:t>
            </a:r>
            <a:r>
              <a:rPr sz="1100" dirty="0">
                <a:latin typeface="微软雅黑"/>
                <a:cs typeface="微软雅黑"/>
              </a:rPr>
              <a:t>目组 确保展前各项准备工作</a:t>
            </a:r>
            <a:r>
              <a:rPr sz="1100" spc="-15" dirty="0">
                <a:latin typeface="微软雅黑"/>
                <a:cs typeface="微软雅黑"/>
              </a:rPr>
              <a:t>充</a:t>
            </a:r>
            <a:r>
              <a:rPr sz="1100" dirty="0">
                <a:latin typeface="微软雅黑"/>
                <a:cs typeface="微软雅黑"/>
              </a:rPr>
              <a:t>分到位</a:t>
            </a:r>
            <a:endParaRPr sz="1100">
              <a:latin typeface="微软雅黑"/>
              <a:cs typeface="微软雅黑"/>
            </a:endParaRPr>
          </a:p>
          <a:p>
            <a:pPr marL="184785" indent="-172720" algn="just">
              <a:lnSpc>
                <a:spcPct val="100000"/>
              </a:lnSpc>
              <a:spcBef>
                <a:spcPts val="660"/>
              </a:spcBef>
              <a:buFont typeface="Wingdings"/>
              <a:buChar char=""/>
              <a:tabLst>
                <a:tab pos="185420" algn="l"/>
              </a:tabLst>
            </a:pPr>
            <a:r>
              <a:rPr sz="1100" b="1" dirty="0">
                <a:latin typeface="微软雅黑"/>
                <a:cs typeface="微软雅黑"/>
              </a:rPr>
              <a:t>展中执行：</a:t>
            </a:r>
            <a:endParaRPr sz="1100">
              <a:latin typeface="微软雅黑"/>
              <a:cs typeface="微软雅黑"/>
            </a:endParaRPr>
          </a:p>
          <a:p>
            <a:pPr marL="76200" marR="5080" algn="just">
              <a:lnSpc>
                <a:spcPct val="150100"/>
              </a:lnSpc>
              <a:spcBef>
                <a:spcPts val="130"/>
              </a:spcBef>
            </a:pPr>
            <a:r>
              <a:rPr sz="1000" spc="-10" dirty="0">
                <a:latin typeface="Arial"/>
                <a:cs typeface="Arial"/>
              </a:rPr>
              <a:t>1</a:t>
            </a:r>
            <a:r>
              <a:rPr sz="1000" spc="-5" dirty="0">
                <a:latin typeface="微软雅黑"/>
                <a:cs typeface="微软雅黑"/>
              </a:rPr>
              <a:t>、车展期间督战人员（</a:t>
            </a:r>
            <a:r>
              <a:rPr sz="1000" spc="-5" dirty="0">
                <a:latin typeface="Arial"/>
                <a:cs typeface="Arial"/>
              </a:rPr>
              <a:t>CDE</a:t>
            </a:r>
            <a:r>
              <a:rPr sz="1000" spc="-5" dirty="0">
                <a:latin typeface="微软雅黑"/>
                <a:cs typeface="微软雅黑"/>
              </a:rPr>
              <a:t>级总</a:t>
            </a:r>
            <a:r>
              <a:rPr sz="1000" spc="5" dirty="0">
                <a:latin typeface="微软雅黑"/>
                <a:cs typeface="微软雅黑"/>
              </a:rPr>
              <a:t>监</a:t>
            </a:r>
            <a:r>
              <a:rPr sz="1000" spc="-5" dirty="0">
                <a:latin typeface="微软雅黑"/>
                <a:cs typeface="微软雅黑"/>
              </a:rPr>
              <a:t>现场</a:t>
            </a:r>
            <a:r>
              <a:rPr sz="1000" spc="5" dirty="0">
                <a:latin typeface="微软雅黑"/>
                <a:cs typeface="微软雅黑"/>
              </a:rPr>
              <a:t>参</a:t>
            </a:r>
            <a:r>
              <a:rPr sz="1000" spc="-5" dirty="0">
                <a:latin typeface="微软雅黑"/>
                <a:cs typeface="微软雅黑"/>
              </a:rPr>
              <a:t>与，</a:t>
            </a:r>
            <a:r>
              <a:rPr sz="1000" spc="5" dirty="0">
                <a:latin typeface="微软雅黑"/>
                <a:cs typeface="微软雅黑"/>
              </a:rPr>
              <a:t>其</a:t>
            </a:r>
            <a:r>
              <a:rPr sz="1000" spc="-5" dirty="0">
                <a:latin typeface="微软雅黑"/>
                <a:cs typeface="微软雅黑"/>
              </a:rPr>
              <a:t>他级别</a:t>
            </a:r>
            <a:r>
              <a:rPr sz="1000" dirty="0">
                <a:latin typeface="Arial"/>
                <a:cs typeface="Arial"/>
              </a:rPr>
              <a:t>SDU</a:t>
            </a:r>
            <a:r>
              <a:rPr sz="1000" spc="-5" dirty="0">
                <a:latin typeface="微软雅黑"/>
                <a:cs typeface="微软雅黑"/>
              </a:rPr>
              <a:t>现场参 </a:t>
            </a:r>
            <a:r>
              <a:rPr sz="1000" spc="-10" dirty="0">
                <a:latin typeface="微软雅黑"/>
                <a:cs typeface="微软雅黑"/>
              </a:rPr>
              <a:t>与）全程监控车展执行，确保参展</a:t>
            </a:r>
            <a:r>
              <a:rPr sz="1000" dirty="0">
                <a:latin typeface="微软雅黑"/>
                <a:cs typeface="微软雅黑"/>
              </a:rPr>
              <a:t>目</a:t>
            </a:r>
            <a:r>
              <a:rPr sz="1000" spc="-10" dirty="0">
                <a:latin typeface="微软雅黑"/>
                <a:cs typeface="微软雅黑"/>
              </a:rPr>
              <a:t>标（</a:t>
            </a:r>
            <a:r>
              <a:rPr sz="1000" dirty="0">
                <a:latin typeface="微软雅黑"/>
                <a:cs typeface="微软雅黑"/>
              </a:rPr>
              <a:t>线</a:t>
            </a:r>
            <a:r>
              <a:rPr sz="1000" spc="-10" dirty="0">
                <a:latin typeface="微软雅黑"/>
                <a:cs typeface="微软雅黑"/>
              </a:rPr>
              <a:t>索、</a:t>
            </a:r>
            <a:r>
              <a:rPr sz="1000" dirty="0">
                <a:latin typeface="微软雅黑"/>
                <a:cs typeface="微软雅黑"/>
              </a:rPr>
              <a:t>订</a:t>
            </a:r>
            <a:r>
              <a:rPr sz="1000" spc="-10" dirty="0">
                <a:latin typeface="微软雅黑"/>
                <a:cs typeface="微软雅黑"/>
              </a:rPr>
              <a:t>单、</a:t>
            </a:r>
            <a:r>
              <a:rPr sz="1000" dirty="0">
                <a:latin typeface="微软雅黑"/>
                <a:cs typeface="微软雅黑"/>
              </a:rPr>
              <a:t>实</a:t>
            </a:r>
            <a:r>
              <a:rPr sz="1000" spc="-10" dirty="0">
                <a:latin typeface="微软雅黑"/>
                <a:cs typeface="微软雅黑"/>
              </a:rPr>
              <a:t>销）</a:t>
            </a:r>
            <a:r>
              <a:rPr sz="1000" dirty="0">
                <a:latin typeface="微软雅黑"/>
                <a:cs typeface="微软雅黑"/>
              </a:rPr>
              <a:t>达</a:t>
            </a:r>
            <a:r>
              <a:rPr sz="1000" spc="-10" dirty="0">
                <a:latin typeface="微软雅黑"/>
                <a:cs typeface="微软雅黑"/>
              </a:rPr>
              <a:t>成；  </a:t>
            </a:r>
            <a:r>
              <a:rPr sz="1000" spc="-10" dirty="0">
                <a:latin typeface="Arial"/>
                <a:cs typeface="Arial"/>
              </a:rPr>
              <a:t>2</a:t>
            </a:r>
            <a:r>
              <a:rPr sz="1000" spc="-5" dirty="0">
                <a:latin typeface="微软雅黑"/>
                <a:cs typeface="微软雅黑"/>
              </a:rPr>
              <a:t>、每日晨会</a:t>
            </a:r>
            <a:r>
              <a:rPr sz="1000" spc="-10" dirty="0">
                <a:latin typeface="Arial"/>
                <a:cs typeface="Arial"/>
              </a:rPr>
              <a:t>/</a:t>
            </a:r>
            <a:r>
              <a:rPr sz="1000" spc="-5" dirty="0">
                <a:latin typeface="微软雅黑"/>
                <a:cs typeface="微软雅黑"/>
              </a:rPr>
              <a:t>夕会，并就当天车展出现</a:t>
            </a:r>
            <a:r>
              <a:rPr sz="1000" spc="5" dirty="0">
                <a:latin typeface="微软雅黑"/>
                <a:cs typeface="微软雅黑"/>
              </a:rPr>
              <a:t>的</a:t>
            </a:r>
            <a:r>
              <a:rPr sz="1000" spc="-5" dirty="0">
                <a:latin typeface="微软雅黑"/>
                <a:cs typeface="微软雅黑"/>
              </a:rPr>
              <a:t>问题</a:t>
            </a:r>
            <a:r>
              <a:rPr sz="1000" spc="5" dirty="0">
                <a:latin typeface="微软雅黑"/>
                <a:cs typeface="微软雅黑"/>
              </a:rPr>
              <a:t>进</a:t>
            </a:r>
            <a:r>
              <a:rPr sz="1000" spc="-5" dirty="0">
                <a:latin typeface="微软雅黑"/>
                <a:cs typeface="微软雅黑"/>
              </a:rPr>
              <a:t>行整</a:t>
            </a:r>
            <a:r>
              <a:rPr sz="1000" spc="5" dirty="0">
                <a:latin typeface="微软雅黑"/>
                <a:cs typeface="微软雅黑"/>
              </a:rPr>
              <a:t>改</a:t>
            </a:r>
            <a:r>
              <a:rPr sz="1000" spc="-5" dirty="0">
                <a:latin typeface="微软雅黑"/>
                <a:cs typeface="微软雅黑"/>
              </a:rPr>
              <a:t>提升；</a:t>
            </a:r>
            <a:endParaRPr sz="1000">
              <a:latin typeface="微软雅黑"/>
              <a:cs typeface="微软雅黑"/>
            </a:endParaRPr>
          </a:p>
          <a:p>
            <a:pPr marL="76200">
              <a:lnSpc>
                <a:spcPct val="100000"/>
              </a:lnSpc>
              <a:spcBef>
                <a:spcPts val="600"/>
              </a:spcBef>
            </a:pPr>
            <a:r>
              <a:rPr sz="1000" spc="-10" dirty="0">
                <a:latin typeface="Arial"/>
                <a:cs typeface="Arial"/>
              </a:rPr>
              <a:t>3</a:t>
            </a:r>
            <a:r>
              <a:rPr sz="1000" spc="-5" dirty="0">
                <a:latin typeface="微软雅黑"/>
                <a:cs typeface="微软雅黑"/>
              </a:rPr>
              <a:t>、竞品信息收集并针对性调整政策；</a:t>
            </a:r>
            <a:endParaRPr sz="1000">
              <a:latin typeface="微软雅黑"/>
              <a:cs typeface="微软雅黑"/>
            </a:endParaRPr>
          </a:p>
          <a:p>
            <a:pPr marL="76200" marR="60960">
              <a:lnSpc>
                <a:spcPct val="150000"/>
              </a:lnSpc>
            </a:pPr>
            <a:r>
              <a:rPr sz="1000" spc="-10" dirty="0">
                <a:latin typeface="Arial"/>
                <a:cs typeface="Arial"/>
              </a:rPr>
              <a:t>4</a:t>
            </a:r>
            <a:r>
              <a:rPr sz="1000" spc="-5" dirty="0">
                <a:latin typeface="微软雅黑"/>
                <a:cs typeface="微软雅黑"/>
              </a:rPr>
              <a:t>、每日核对车展战果并反馈，全国</a:t>
            </a:r>
            <a:r>
              <a:rPr sz="1000" spc="5" dirty="0">
                <a:latin typeface="微软雅黑"/>
                <a:cs typeface="微软雅黑"/>
              </a:rPr>
              <a:t>进</a:t>
            </a:r>
            <a:r>
              <a:rPr sz="1000" spc="-5" dirty="0">
                <a:latin typeface="微软雅黑"/>
                <a:cs typeface="微软雅黑"/>
              </a:rPr>
              <a:t>度打</a:t>
            </a:r>
            <a:r>
              <a:rPr sz="1000" spc="5" dirty="0">
                <a:latin typeface="微软雅黑"/>
                <a:cs typeface="微软雅黑"/>
              </a:rPr>
              <a:t>榜</a:t>
            </a:r>
            <a:r>
              <a:rPr sz="1000" spc="-5" dirty="0">
                <a:latin typeface="微软雅黑"/>
                <a:cs typeface="微软雅黑"/>
              </a:rPr>
              <a:t>；展</a:t>
            </a:r>
            <a:r>
              <a:rPr sz="1000" spc="5" dirty="0">
                <a:latin typeface="微软雅黑"/>
                <a:cs typeface="微软雅黑"/>
              </a:rPr>
              <a:t>后</a:t>
            </a:r>
            <a:r>
              <a:rPr sz="1000" spc="-5" dirty="0">
                <a:latin typeface="微软雅黑"/>
                <a:cs typeface="微软雅黑"/>
              </a:rPr>
              <a:t>收割</a:t>
            </a:r>
            <a:r>
              <a:rPr sz="1000" spc="5" dirty="0">
                <a:latin typeface="微软雅黑"/>
                <a:cs typeface="微软雅黑"/>
              </a:rPr>
              <a:t>：</a:t>
            </a:r>
            <a:r>
              <a:rPr sz="1000" spc="-5" dirty="0">
                <a:latin typeface="微软雅黑"/>
                <a:cs typeface="微软雅黑"/>
              </a:rPr>
              <a:t>结合</a:t>
            </a:r>
            <a:r>
              <a:rPr sz="1000" spc="5" dirty="0">
                <a:latin typeface="微软雅黑"/>
                <a:cs typeface="微软雅黑"/>
              </a:rPr>
              <a:t>团</a:t>
            </a:r>
            <a:r>
              <a:rPr sz="1000" spc="-5" dirty="0">
                <a:latin typeface="微软雅黑"/>
                <a:cs typeface="微软雅黑"/>
              </a:rPr>
              <a:t>购 会、店头活动等，对车展期间留资</a:t>
            </a:r>
            <a:r>
              <a:rPr sz="1000" spc="5" dirty="0">
                <a:latin typeface="微软雅黑"/>
                <a:cs typeface="微软雅黑"/>
              </a:rPr>
              <a:t>观</a:t>
            </a:r>
            <a:r>
              <a:rPr sz="1000" spc="-5" dirty="0">
                <a:latin typeface="微软雅黑"/>
                <a:cs typeface="微软雅黑"/>
              </a:rPr>
              <a:t>望客</a:t>
            </a:r>
            <a:r>
              <a:rPr sz="1000" spc="5" dirty="0">
                <a:latin typeface="微软雅黑"/>
                <a:cs typeface="微软雅黑"/>
              </a:rPr>
              <a:t>户</a:t>
            </a:r>
            <a:r>
              <a:rPr sz="1000" spc="-5" dirty="0">
                <a:latin typeface="微软雅黑"/>
                <a:cs typeface="微软雅黑"/>
              </a:rPr>
              <a:t>进行</a:t>
            </a:r>
            <a:r>
              <a:rPr sz="1000" spc="5" dirty="0">
                <a:latin typeface="微软雅黑"/>
                <a:cs typeface="微软雅黑"/>
              </a:rPr>
              <a:t>再</a:t>
            </a:r>
            <a:r>
              <a:rPr sz="1000" spc="-5" dirty="0">
                <a:latin typeface="微软雅黑"/>
                <a:cs typeface="微软雅黑"/>
              </a:rPr>
              <a:t>次邀</a:t>
            </a:r>
            <a:r>
              <a:rPr sz="1000" spc="5" dirty="0">
                <a:latin typeface="微软雅黑"/>
                <a:cs typeface="微软雅黑"/>
              </a:rPr>
              <a:t>约</a:t>
            </a:r>
            <a:r>
              <a:rPr sz="1000" spc="-5" dirty="0">
                <a:latin typeface="微软雅黑"/>
                <a:cs typeface="微软雅黑"/>
              </a:rPr>
              <a:t>收割。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94660" y="1976627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699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80604" y="1976627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699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7427" cy="3485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68467" y="2808732"/>
            <a:ext cx="1443355" cy="1419225"/>
          </a:xfrm>
          <a:custGeom>
            <a:avLst/>
            <a:gdLst/>
            <a:ahLst/>
            <a:cxnLst/>
            <a:rect l="l" t="t" r="r" b="b"/>
            <a:pathLst>
              <a:path w="1443354" h="1419225">
                <a:moveTo>
                  <a:pt x="721614" y="0"/>
                </a:moveTo>
                <a:lnTo>
                  <a:pt x="672209" y="1636"/>
                </a:lnTo>
                <a:lnTo>
                  <a:pt x="623697" y="6476"/>
                </a:lnTo>
                <a:lnTo>
                  <a:pt x="576186" y="14413"/>
                </a:lnTo>
                <a:lnTo>
                  <a:pt x="529784" y="25341"/>
                </a:lnTo>
                <a:lnTo>
                  <a:pt x="484597" y="39156"/>
                </a:lnTo>
                <a:lnTo>
                  <a:pt x="440733" y="55751"/>
                </a:lnTo>
                <a:lnTo>
                  <a:pt x="398300" y="75020"/>
                </a:lnTo>
                <a:lnTo>
                  <a:pt x="357406" y="96858"/>
                </a:lnTo>
                <a:lnTo>
                  <a:pt x="318157" y="121160"/>
                </a:lnTo>
                <a:lnTo>
                  <a:pt x="280661" y="147819"/>
                </a:lnTo>
                <a:lnTo>
                  <a:pt x="245026" y="176730"/>
                </a:lnTo>
                <a:lnTo>
                  <a:pt x="211359" y="207787"/>
                </a:lnTo>
                <a:lnTo>
                  <a:pt x="179768" y="240885"/>
                </a:lnTo>
                <a:lnTo>
                  <a:pt x="150360" y="275918"/>
                </a:lnTo>
                <a:lnTo>
                  <a:pt x="123243" y="312780"/>
                </a:lnTo>
                <a:lnTo>
                  <a:pt x="98523" y="351366"/>
                </a:lnTo>
                <a:lnTo>
                  <a:pt x="76310" y="391570"/>
                </a:lnTo>
                <a:lnTo>
                  <a:pt x="56709" y="433286"/>
                </a:lnTo>
                <a:lnTo>
                  <a:pt x="39829" y="476408"/>
                </a:lnTo>
                <a:lnTo>
                  <a:pt x="25777" y="520832"/>
                </a:lnTo>
                <a:lnTo>
                  <a:pt x="14661" y="566451"/>
                </a:lnTo>
                <a:lnTo>
                  <a:pt x="6587" y="613159"/>
                </a:lnTo>
                <a:lnTo>
                  <a:pt x="1664" y="660851"/>
                </a:lnTo>
                <a:lnTo>
                  <a:pt x="0" y="709421"/>
                </a:lnTo>
                <a:lnTo>
                  <a:pt x="1664" y="757992"/>
                </a:lnTo>
                <a:lnTo>
                  <a:pt x="6587" y="805684"/>
                </a:lnTo>
                <a:lnTo>
                  <a:pt x="14661" y="852392"/>
                </a:lnTo>
                <a:lnTo>
                  <a:pt x="25777" y="898011"/>
                </a:lnTo>
                <a:lnTo>
                  <a:pt x="39829" y="942435"/>
                </a:lnTo>
                <a:lnTo>
                  <a:pt x="56709" y="985557"/>
                </a:lnTo>
                <a:lnTo>
                  <a:pt x="76310" y="1027273"/>
                </a:lnTo>
                <a:lnTo>
                  <a:pt x="98523" y="1067477"/>
                </a:lnTo>
                <a:lnTo>
                  <a:pt x="123243" y="1106063"/>
                </a:lnTo>
                <a:lnTo>
                  <a:pt x="150360" y="1142925"/>
                </a:lnTo>
                <a:lnTo>
                  <a:pt x="179768" y="1177958"/>
                </a:lnTo>
                <a:lnTo>
                  <a:pt x="211359" y="1211056"/>
                </a:lnTo>
                <a:lnTo>
                  <a:pt x="245026" y="1242113"/>
                </a:lnTo>
                <a:lnTo>
                  <a:pt x="280661" y="1271024"/>
                </a:lnTo>
                <a:lnTo>
                  <a:pt x="318157" y="1297683"/>
                </a:lnTo>
                <a:lnTo>
                  <a:pt x="357406" y="1321985"/>
                </a:lnTo>
                <a:lnTo>
                  <a:pt x="398300" y="1343823"/>
                </a:lnTo>
                <a:lnTo>
                  <a:pt x="440733" y="1363092"/>
                </a:lnTo>
                <a:lnTo>
                  <a:pt x="484597" y="1379687"/>
                </a:lnTo>
                <a:lnTo>
                  <a:pt x="529784" y="1393502"/>
                </a:lnTo>
                <a:lnTo>
                  <a:pt x="576186" y="1404430"/>
                </a:lnTo>
                <a:lnTo>
                  <a:pt x="623697" y="1412367"/>
                </a:lnTo>
                <a:lnTo>
                  <a:pt x="672209" y="1417207"/>
                </a:lnTo>
                <a:lnTo>
                  <a:pt x="721614" y="1418843"/>
                </a:lnTo>
                <a:lnTo>
                  <a:pt x="771018" y="1417207"/>
                </a:lnTo>
                <a:lnTo>
                  <a:pt x="819530" y="1412367"/>
                </a:lnTo>
                <a:lnTo>
                  <a:pt x="867041" y="1404430"/>
                </a:lnTo>
                <a:lnTo>
                  <a:pt x="913443" y="1393502"/>
                </a:lnTo>
                <a:lnTo>
                  <a:pt x="958630" y="1379687"/>
                </a:lnTo>
                <a:lnTo>
                  <a:pt x="1002494" y="1363092"/>
                </a:lnTo>
                <a:lnTo>
                  <a:pt x="1044927" y="1343823"/>
                </a:lnTo>
                <a:lnTo>
                  <a:pt x="1085821" y="1321985"/>
                </a:lnTo>
                <a:lnTo>
                  <a:pt x="1125070" y="1297683"/>
                </a:lnTo>
                <a:lnTo>
                  <a:pt x="1162566" y="1271024"/>
                </a:lnTo>
                <a:lnTo>
                  <a:pt x="1198201" y="1242113"/>
                </a:lnTo>
                <a:lnTo>
                  <a:pt x="1231868" y="1211056"/>
                </a:lnTo>
                <a:lnTo>
                  <a:pt x="1263459" y="1177958"/>
                </a:lnTo>
                <a:lnTo>
                  <a:pt x="1292867" y="1142925"/>
                </a:lnTo>
                <a:lnTo>
                  <a:pt x="1319984" y="1106063"/>
                </a:lnTo>
                <a:lnTo>
                  <a:pt x="1344704" y="1067477"/>
                </a:lnTo>
                <a:lnTo>
                  <a:pt x="1366917" y="1027273"/>
                </a:lnTo>
                <a:lnTo>
                  <a:pt x="1386518" y="985557"/>
                </a:lnTo>
                <a:lnTo>
                  <a:pt x="1403398" y="942435"/>
                </a:lnTo>
                <a:lnTo>
                  <a:pt x="1417450" y="898011"/>
                </a:lnTo>
                <a:lnTo>
                  <a:pt x="1428566" y="852392"/>
                </a:lnTo>
                <a:lnTo>
                  <a:pt x="1436640" y="805684"/>
                </a:lnTo>
                <a:lnTo>
                  <a:pt x="1441563" y="757992"/>
                </a:lnTo>
                <a:lnTo>
                  <a:pt x="1443228" y="709421"/>
                </a:lnTo>
                <a:lnTo>
                  <a:pt x="1441563" y="660851"/>
                </a:lnTo>
                <a:lnTo>
                  <a:pt x="1436640" y="613159"/>
                </a:lnTo>
                <a:lnTo>
                  <a:pt x="1428566" y="566451"/>
                </a:lnTo>
                <a:lnTo>
                  <a:pt x="1417450" y="520832"/>
                </a:lnTo>
                <a:lnTo>
                  <a:pt x="1403398" y="476408"/>
                </a:lnTo>
                <a:lnTo>
                  <a:pt x="1386518" y="433286"/>
                </a:lnTo>
                <a:lnTo>
                  <a:pt x="1366917" y="391570"/>
                </a:lnTo>
                <a:lnTo>
                  <a:pt x="1344704" y="351366"/>
                </a:lnTo>
                <a:lnTo>
                  <a:pt x="1319984" y="312780"/>
                </a:lnTo>
                <a:lnTo>
                  <a:pt x="1292867" y="275918"/>
                </a:lnTo>
                <a:lnTo>
                  <a:pt x="1263459" y="240885"/>
                </a:lnTo>
                <a:lnTo>
                  <a:pt x="1231868" y="207787"/>
                </a:lnTo>
                <a:lnTo>
                  <a:pt x="1198201" y="176730"/>
                </a:lnTo>
                <a:lnTo>
                  <a:pt x="1162566" y="147819"/>
                </a:lnTo>
                <a:lnTo>
                  <a:pt x="1125070" y="121160"/>
                </a:lnTo>
                <a:lnTo>
                  <a:pt x="1085821" y="96858"/>
                </a:lnTo>
                <a:lnTo>
                  <a:pt x="1044927" y="75020"/>
                </a:lnTo>
                <a:lnTo>
                  <a:pt x="1002494" y="55751"/>
                </a:lnTo>
                <a:lnTo>
                  <a:pt x="958630" y="39156"/>
                </a:lnTo>
                <a:lnTo>
                  <a:pt x="913443" y="25341"/>
                </a:lnTo>
                <a:lnTo>
                  <a:pt x="867041" y="14413"/>
                </a:lnTo>
                <a:lnTo>
                  <a:pt x="819530" y="6476"/>
                </a:lnTo>
                <a:lnTo>
                  <a:pt x="771018" y="1636"/>
                </a:lnTo>
                <a:lnTo>
                  <a:pt x="7216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68467" y="2808732"/>
            <a:ext cx="1443355" cy="1419225"/>
          </a:xfrm>
          <a:custGeom>
            <a:avLst/>
            <a:gdLst/>
            <a:ahLst/>
            <a:cxnLst/>
            <a:rect l="l" t="t" r="r" b="b"/>
            <a:pathLst>
              <a:path w="1443354" h="1419225">
                <a:moveTo>
                  <a:pt x="0" y="709421"/>
                </a:moveTo>
                <a:lnTo>
                  <a:pt x="1664" y="660851"/>
                </a:lnTo>
                <a:lnTo>
                  <a:pt x="6587" y="613159"/>
                </a:lnTo>
                <a:lnTo>
                  <a:pt x="14661" y="566451"/>
                </a:lnTo>
                <a:lnTo>
                  <a:pt x="25777" y="520832"/>
                </a:lnTo>
                <a:lnTo>
                  <a:pt x="39829" y="476408"/>
                </a:lnTo>
                <a:lnTo>
                  <a:pt x="56709" y="433286"/>
                </a:lnTo>
                <a:lnTo>
                  <a:pt x="76310" y="391570"/>
                </a:lnTo>
                <a:lnTo>
                  <a:pt x="98523" y="351366"/>
                </a:lnTo>
                <a:lnTo>
                  <a:pt x="123243" y="312780"/>
                </a:lnTo>
                <a:lnTo>
                  <a:pt x="150360" y="275918"/>
                </a:lnTo>
                <a:lnTo>
                  <a:pt x="179768" y="240885"/>
                </a:lnTo>
                <a:lnTo>
                  <a:pt x="211359" y="207787"/>
                </a:lnTo>
                <a:lnTo>
                  <a:pt x="245026" y="176730"/>
                </a:lnTo>
                <a:lnTo>
                  <a:pt x="280661" y="147819"/>
                </a:lnTo>
                <a:lnTo>
                  <a:pt x="318157" y="121160"/>
                </a:lnTo>
                <a:lnTo>
                  <a:pt x="357406" y="96858"/>
                </a:lnTo>
                <a:lnTo>
                  <a:pt x="398300" y="75020"/>
                </a:lnTo>
                <a:lnTo>
                  <a:pt x="440733" y="55751"/>
                </a:lnTo>
                <a:lnTo>
                  <a:pt x="484597" y="39156"/>
                </a:lnTo>
                <a:lnTo>
                  <a:pt x="529784" y="25341"/>
                </a:lnTo>
                <a:lnTo>
                  <a:pt x="576186" y="14413"/>
                </a:lnTo>
                <a:lnTo>
                  <a:pt x="623697" y="6476"/>
                </a:lnTo>
                <a:lnTo>
                  <a:pt x="672209" y="1636"/>
                </a:lnTo>
                <a:lnTo>
                  <a:pt x="721614" y="0"/>
                </a:lnTo>
                <a:lnTo>
                  <a:pt x="771018" y="1636"/>
                </a:lnTo>
                <a:lnTo>
                  <a:pt x="819530" y="6476"/>
                </a:lnTo>
                <a:lnTo>
                  <a:pt x="867041" y="14413"/>
                </a:lnTo>
                <a:lnTo>
                  <a:pt x="913443" y="25341"/>
                </a:lnTo>
                <a:lnTo>
                  <a:pt x="958630" y="39156"/>
                </a:lnTo>
                <a:lnTo>
                  <a:pt x="1002494" y="55751"/>
                </a:lnTo>
                <a:lnTo>
                  <a:pt x="1044927" y="75020"/>
                </a:lnTo>
                <a:lnTo>
                  <a:pt x="1085821" y="96858"/>
                </a:lnTo>
                <a:lnTo>
                  <a:pt x="1125070" y="121160"/>
                </a:lnTo>
                <a:lnTo>
                  <a:pt x="1162566" y="147819"/>
                </a:lnTo>
                <a:lnTo>
                  <a:pt x="1198201" y="176730"/>
                </a:lnTo>
                <a:lnTo>
                  <a:pt x="1231868" y="207787"/>
                </a:lnTo>
                <a:lnTo>
                  <a:pt x="1263459" y="240885"/>
                </a:lnTo>
                <a:lnTo>
                  <a:pt x="1292867" y="275918"/>
                </a:lnTo>
                <a:lnTo>
                  <a:pt x="1319984" y="312780"/>
                </a:lnTo>
                <a:lnTo>
                  <a:pt x="1344704" y="351366"/>
                </a:lnTo>
                <a:lnTo>
                  <a:pt x="1366917" y="391570"/>
                </a:lnTo>
                <a:lnTo>
                  <a:pt x="1386518" y="433286"/>
                </a:lnTo>
                <a:lnTo>
                  <a:pt x="1403398" y="476408"/>
                </a:lnTo>
                <a:lnTo>
                  <a:pt x="1417450" y="520832"/>
                </a:lnTo>
                <a:lnTo>
                  <a:pt x="1428566" y="566451"/>
                </a:lnTo>
                <a:lnTo>
                  <a:pt x="1436640" y="613159"/>
                </a:lnTo>
                <a:lnTo>
                  <a:pt x="1441563" y="660851"/>
                </a:lnTo>
                <a:lnTo>
                  <a:pt x="1443228" y="709421"/>
                </a:lnTo>
                <a:lnTo>
                  <a:pt x="1441563" y="757992"/>
                </a:lnTo>
                <a:lnTo>
                  <a:pt x="1436640" y="805684"/>
                </a:lnTo>
                <a:lnTo>
                  <a:pt x="1428566" y="852392"/>
                </a:lnTo>
                <a:lnTo>
                  <a:pt x="1417450" y="898011"/>
                </a:lnTo>
                <a:lnTo>
                  <a:pt x="1403398" y="942435"/>
                </a:lnTo>
                <a:lnTo>
                  <a:pt x="1386518" y="985557"/>
                </a:lnTo>
                <a:lnTo>
                  <a:pt x="1366917" y="1027273"/>
                </a:lnTo>
                <a:lnTo>
                  <a:pt x="1344704" y="1067477"/>
                </a:lnTo>
                <a:lnTo>
                  <a:pt x="1319984" y="1106063"/>
                </a:lnTo>
                <a:lnTo>
                  <a:pt x="1292867" y="1142925"/>
                </a:lnTo>
                <a:lnTo>
                  <a:pt x="1263459" y="1177958"/>
                </a:lnTo>
                <a:lnTo>
                  <a:pt x="1231868" y="1211056"/>
                </a:lnTo>
                <a:lnTo>
                  <a:pt x="1198201" y="1242113"/>
                </a:lnTo>
                <a:lnTo>
                  <a:pt x="1162566" y="1271024"/>
                </a:lnTo>
                <a:lnTo>
                  <a:pt x="1125070" y="1297683"/>
                </a:lnTo>
                <a:lnTo>
                  <a:pt x="1085821" y="1321985"/>
                </a:lnTo>
                <a:lnTo>
                  <a:pt x="1044927" y="1343823"/>
                </a:lnTo>
                <a:lnTo>
                  <a:pt x="1002494" y="1363092"/>
                </a:lnTo>
                <a:lnTo>
                  <a:pt x="958630" y="1379687"/>
                </a:lnTo>
                <a:lnTo>
                  <a:pt x="913443" y="1393502"/>
                </a:lnTo>
                <a:lnTo>
                  <a:pt x="867041" y="1404430"/>
                </a:lnTo>
                <a:lnTo>
                  <a:pt x="819530" y="1412367"/>
                </a:lnTo>
                <a:lnTo>
                  <a:pt x="771018" y="1417207"/>
                </a:lnTo>
                <a:lnTo>
                  <a:pt x="721614" y="1418843"/>
                </a:lnTo>
                <a:lnTo>
                  <a:pt x="672209" y="1417207"/>
                </a:lnTo>
                <a:lnTo>
                  <a:pt x="623697" y="1412367"/>
                </a:lnTo>
                <a:lnTo>
                  <a:pt x="576186" y="1404430"/>
                </a:lnTo>
                <a:lnTo>
                  <a:pt x="529784" y="1393502"/>
                </a:lnTo>
                <a:lnTo>
                  <a:pt x="484597" y="1379687"/>
                </a:lnTo>
                <a:lnTo>
                  <a:pt x="440733" y="1363092"/>
                </a:lnTo>
                <a:lnTo>
                  <a:pt x="398300" y="1343823"/>
                </a:lnTo>
                <a:lnTo>
                  <a:pt x="357406" y="1321985"/>
                </a:lnTo>
                <a:lnTo>
                  <a:pt x="318157" y="1297683"/>
                </a:lnTo>
                <a:lnTo>
                  <a:pt x="280661" y="1271024"/>
                </a:lnTo>
                <a:lnTo>
                  <a:pt x="245026" y="1242113"/>
                </a:lnTo>
                <a:lnTo>
                  <a:pt x="211359" y="1211056"/>
                </a:lnTo>
                <a:lnTo>
                  <a:pt x="179768" y="1177958"/>
                </a:lnTo>
                <a:lnTo>
                  <a:pt x="150360" y="1142925"/>
                </a:lnTo>
                <a:lnTo>
                  <a:pt x="123243" y="1106063"/>
                </a:lnTo>
                <a:lnTo>
                  <a:pt x="98523" y="1067477"/>
                </a:lnTo>
                <a:lnTo>
                  <a:pt x="76310" y="1027273"/>
                </a:lnTo>
                <a:lnTo>
                  <a:pt x="56709" y="985557"/>
                </a:lnTo>
                <a:lnTo>
                  <a:pt x="39829" y="942435"/>
                </a:lnTo>
                <a:lnTo>
                  <a:pt x="25777" y="898011"/>
                </a:lnTo>
                <a:lnTo>
                  <a:pt x="14661" y="852392"/>
                </a:lnTo>
                <a:lnTo>
                  <a:pt x="6587" y="805684"/>
                </a:lnTo>
                <a:lnTo>
                  <a:pt x="1664" y="757992"/>
                </a:lnTo>
                <a:lnTo>
                  <a:pt x="0" y="709421"/>
                </a:lnTo>
                <a:close/>
              </a:path>
            </a:pathLst>
          </a:custGeom>
          <a:ln w="12700">
            <a:solidFill>
              <a:srgbClr val="B4B4B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483733" y="3244976"/>
            <a:ext cx="1013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Arial"/>
                <a:cs typeface="Arial"/>
              </a:rPr>
              <a:t>Par</a:t>
            </a:r>
            <a:r>
              <a:rPr sz="2800" b="1" dirty="0">
                <a:latin typeface="Arial"/>
                <a:cs typeface="Arial"/>
              </a:rPr>
              <a:t>t</a:t>
            </a:r>
            <a:r>
              <a:rPr sz="2800" b="1" spc="-5" dirty="0">
                <a:latin typeface="Arial"/>
                <a:cs typeface="Arial"/>
              </a:rPr>
              <a:t>.2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48605" y="4292041"/>
            <a:ext cx="22644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" dirty="0">
                <a:latin typeface="微软雅黑"/>
                <a:cs typeface="微软雅黑"/>
              </a:rPr>
              <a:t>终端动作</a:t>
            </a:r>
            <a:endParaRPr sz="4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7263" y="5328920"/>
            <a:ext cx="110286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微软雅黑"/>
                <a:cs typeface="微软雅黑"/>
              </a:rPr>
              <a:t>终端引流动作</a:t>
            </a:r>
            <a:r>
              <a:rPr sz="1400" spc="-45" dirty="0">
                <a:latin typeface="微软雅黑"/>
                <a:cs typeface="微软雅黑"/>
              </a:rPr>
              <a:t> </a:t>
            </a:r>
            <a:r>
              <a:rPr sz="1400" dirty="0">
                <a:latin typeface="Arial"/>
                <a:cs typeface="Arial"/>
              </a:rPr>
              <a:t>|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微软雅黑"/>
                <a:cs typeface="微软雅黑"/>
              </a:rPr>
              <a:t>夏季店头延时行动</a:t>
            </a:r>
            <a:r>
              <a:rPr sz="1400" spc="-50" dirty="0">
                <a:latin typeface="微软雅黑"/>
                <a:cs typeface="微软雅黑"/>
              </a:rPr>
              <a:t> </a:t>
            </a:r>
            <a:r>
              <a:rPr sz="1400" dirty="0">
                <a:latin typeface="Arial"/>
                <a:cs typeface="Arial"/>
              </a:rPr>
              <a:t>|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微软雅黑"/>
                <a:cs typeface="微软雅黑"/>
              </a:rPr>
              <a:t>保客营销活动</a:t>
            </a:r>
            <a:r>
              <a:rPr sz="1400" spc="-40" dirty="0">
                <a:latin typeface="微软雅黑"/>
                <a:cs typeface="微软雅黑"/>
              </a:rPr>
              <a:t> </a:t>
            </a:r>
            <a:r>
              <a:rPr sz="1400" dirty="0">
                <a:latin typeface="Arial"/>
                <a:cs typeface="Arial"/>
              </a:rPr>
              <a:t>|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UNI-T</a:t>
            </a:r>
            <a:r>
              <a:rPr sz="1400" dirty="0">
                <a:latin typeface="微软雅黑"/>
                <a:cs typeface="微软雅黑"/>
              </a:rPr>
              <a:t>品鉴</a:t>
            </a:r>
            <a:r>
              <a:rPr sz="1400" spc="-5" dirty="0">
                <a:latin typeface="Arial"/>
                <a:cs typeface="Arial"/>
              </a:rPr>
              <a:t>&amp;</a:t>
            </a:r>
            <a:r>
              <a:rPr sz="1400" dirty="0">
                <a:latin typeface="微软雅黑"/>
                <a:cs typeface="微软雅黑"/>
              </a:rPr>
              <a:t>交车仪式</a:t>
            </a:r>
            <a:r>
              <a:rPr sz="1400" spc="-45" dirty="0">
                <a:latin typeface="微软雅黑"/>
                <a:cs typeface="微软雅黑"/>
              </a:rPr>
              <a:t> </a:t>
            </a:r>
            <a:r>
              <a:rPr sz="1400" dirty="0">
                <a:latin typeface="Arial"/>
                <a:cs typeface="Arial"/>
              </a:rPr>
              <a:t>|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微软雅黑"/>
                <a:cs typeface="微软雅黑"/>
              </a:rPr>
              <a:t>双车预热品鉴</a:t>
            </a:r>
            <a:r>
              <a:rPr sz="1400" spc="-45" dirty="0">
                <a:latin typeface="微软雅黑"/>
                <a:cs typeface="微软雅黑"/>
              </a:rPr>
              <a:t> </a:t>
            </a:r>
            <a:r>
              <a:rPr sz="1400" dirty="0">
                <a:latin typeface="Arial"/>
                <a:cs typeface="Arial"/>
              </a:rPr>
              <a:t>|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dirty="0">
                <a:latin typeface="微软雅黑"/>
                <a:cs typeface="微软雅黑"/>
              </a:rPr>
              <a:t>终端店头团购会</a:t>
            </a:r>
            <a:r>
              <a:rPr sz="1400" spc="-45" dirty="0">
                <a:latin typeface="微软雅黑"/>
                <a:cs typeface="微软雅黑"/>
              </a:rPr>
              <a:t> </a:t>
            </a:r>
            <a:r>
              <a:rPr sz="1400" spc="-20" dirty="0">
                <a:latin typeface="Arial"/>
                <a:cs typeface="Arial"/>
              </a:rPr>
              <a:t>|</a:t>
            </a:r>
            <a:r>
              <a:rPr sz="1400" dirty="0">
                <a:latin typeface="微软雅黑"/>
                <a:cs typeface="微软雅黑"/>
              </a:rPr>
              <a:t>日常营销（物料</a:t>
            </a:r>
            <a:r>
              <a:rPr sz="1400" spc="-5" dirty="0">
                <a:latin typeface="Arial"/>
                <a:cs typeface="Arial"/>
              </a:rPr>
              <a:t>&amp;</a:t>
            </a:r>
            <a:r>
              <a:rPr sz="1400" dirty="0">
                <a:latin typeface="微软雅黑"/>
                <a:cs typeface="微软雅黑"/>
              </a:rPr>
              <a:t>传播</a:t>
            </a:r>
            <a:r>
              <a:rPr sz="1400" spc="-10" dirty="0">
                <a:latin typeface="微软雅黑"/>
                <a:cs typeface="微软雅黑"/>
              </a:rPr>
              <a:t>）</a:t>
            </a:r>
            <a:r>
              <a:rPr sz="1400" spc="-10" dirty="0">
                <a:latin typeface="Arial"/>
                <a:cs typeface="Arial"/>
              </a:rPr>
              <a:t>|</a:t>
            </a:r>
            <a:r>
              <a:rPr sz="1400" dirty="0">
                <a:latin typeface="微软雅黑"/>
                <a:cs typeface="微软雅黑"/>
              </a:rPr>
              <a:t>外展外拓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98269" y="5210302"/>
            <a:ext cx="9448800" cy="0"/>
          </a:xfrm>
          <a:custGeom>
            <a:avLst/>
            <a:gdLst/>
            <a:ahLst/>
            <a:cxnLst/>
            <a:rect l="l" t="t" r="r" b="b"/>
            <a:pathLst>
              <a:path w="9448800">
                <a:moveTo>
                  <a:pt x="0" y="0"/>
                </a:moveTo>
                <a:lnTo>
                  <a:pt x="9448800" y="0"/>
                </a:lnTo>
              </a:path>
            </a:pathLst>
          </a:custGeom>
          <a:ln w="1168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98269" y="5233606"/>
            <a:ext cx="9448800" cy="0"/>
          </a:xfrm>
          <a:custGeom>
            <a:avLst/>
            <a:gdLst/>
            <a:ahLst/>
            <a:cxnLst/>
            <a:rect l="l" t="t" r="r" b="b"/>
            <a:pathLst>
              <a:path w="9448800">
                <a:moveTo>
                  <a:pt x="0" y="0"/>
                </a:moveTo>
                <a:lnTo>
                  <a:pt x="9448800" y="0"/>
                </a:lnTo>
              </a:path>
            </a:pathLst>
          </a:custGeom>
          <a:ln w="11557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25831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1.</a:t>
            </a:r>
            <a:r>
              <a:rPr spc="-80" dirty="0"/>
              <a:t> </a:t>
            </a:r>
            <a:r>
              <a:rPr spc="-5" dirty="0"/>
              <a:t>终端引流动作</a:t>
            </a:r>
          </a:p>
        </p:txBody>
      </p:sp>
      <p:sp>
        <p:nvSpPr>
          <p:cNvPr id="3" name="object 3"/>
          <p:cNvSpPr/>
          <p:nvPr/>
        </p:nvSpPr>
        <p:spPr>
          <a:xfrm>
            <a:off x="571500" y="1853183"/>
            <a:ext cx="10948670" cy="449580"/>
          </a:xfrm>
          <a:custGeom>
            <a:avLst/>
            <a:gdLst/>
            <a:ahLst/>
            <a:cxnLst/>
            <a:rect l="l" t="t" r="r" b="b"/>
            <a:pathLst>
              <a:path w="10948670" h="449580">
                <a:moveTo>
                  <a:pt x="0" y="449579"/>
                </a:moveTo>
                <a:lnTo>
                  <a:pt x="10948416" y="449579"/>
                </a:lnTo>
                <a:lnTo>
                  <a:pt x="10948416" y="0"/>
                </a:lnTo>
                <a:lnTo>
                  <a:pt x="0" y="0"/>
                </a:lnTo>
                <a:lnTo>
                  <a:pt x="0" y="449579"/>
                </a:lnTo>
                <a:close/>
              </a:path>
            </a:pathLst>
          </a:custGeom>
          <a:solidFill>
            <a:srgbClr val="3B8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25467" y="1853183"/>
            <a:ext cx="184785" cy="449580"/>
          </a:xfrm>
          <a:custGeom>
            <a:avLst/>
            <a:gdLst/>
            <a:ahLst/>
            <a:cxnLst/>
            <a:rect l="l" t="t" r="r" b="b"/>
            <a:pathLst>
              <a:path w="184785" h="449580">
                <a:moveTo>
                  <a:pt x="92202" y="0"/>
                </a:moveTo>
                <a:lnTo>
                  <a:pt x="0" y="0"/>
                </a:lnTo>
                <a:lnTo>
                  <a:pt x="92202" y="224789"/>
                </a:lnTo>
                <a:lnTo>
                  <a:pt x="0" y="449579"/>
                </a:lnTo>
                <a:lnTo>
                  <a:pt x="92202" y="449579"/>
                </a:lnTo>
                <a:lnTo>
                  <a:pt x="184404" y="224789"/>
                </a:lnTo>
                <a:lnTo>
                  <a:pt x="92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71500" y="2371344"/>
            <a:ext cx="3554095" cy="1986280"/>
          </a:xfrm>
          <a:prstGeom prst="rect">
            <a:avLst/>
          </a:prstGeom>
          <a:ln w="12700">
            <a:solidFill>
              <a:srgbClr val="A6A6A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 marL="378460" marR="88900" indent="-287020">
              <a:lnSpc>
                <a:spcPct val="150100"/>
              </a:lnSpc>
              <a:buFont typeface="Wingdings"/>
              <a:buChar char=""/>
              <a:tabLst>
                <a:tab pos="378460" algn="l"/>
                <a:tab pos="379095" algn="l"/>
              </a:tabLst>
            </a:pPr>
            <a:r>
              <a:rPr sz="1100" b="1" dirty="0">
                <a:latin typeface="微软雅黑"/>
                <a:cs typeface="微软雅黑"/>
              </a:rPr>
              <a:t>经销商激励：</a:t>
            </a:r>
            <a:r>
              <a:rPr sz="1100" dirty="0">
                <a:latin typeface="微软雅黑"/>
                <a:cs typeface="微软雅黑"/>
              </a:rPr>
              <a:t>根据邀约</a:t>
            </a:r>
            <a:r>
              <a:rPr sz="1100" spc="-15" dirty="0">
                <a:latin typeface="微软雅黑"/>
                <a:cs typeface="微软雅黑"/>
              </a:rPr>
              <a:t>客</a:t>
            </a:r>
            <a:r>
              <a:rPr sz="1100" dirty="0">
                <a:latin typeface="微软雅黑"/>
                <a:cs typeface="微软雅黑"/>
              </a:rPr>
              <a:t>户情</a:t>
            </a:r>
            <a:r>
              <a:rPr sz="1100" spc="-15" dirty="0">
                <a:latin typeface="微软雅黑"/>
                <a:cs typeface="微软雅黑"/>
              </a:rPr>
              <a:t>况</a:t>
            </a:r>
            <a:r>
              <a:rPr sz="1100" dirty="0">
                <a:latin typeface="微软雅黑"/>
                <a:cs typeface="微软雅黑"/>
              </a:rPr>
              <a:t>（到</a:t>
            </a:r>
            <a:r>
              <a:rPr sz="1100" spc="-15" dirty="0">
                <a:latin typeface="微软雅黑"/>
                <a:cs typeface="微软雅黑"/>
              </a:rPr>
              <a:t>店</a:t>
            </a:r>
            <a:r>
              <a:rPr sz="1100" dirty="0">
                <a:latin typeface="微软雅黑"/>
                <a:cs typeface="微软雅黑"/>
              </a:rPr>
              <a:t>人数</a:t>
            </a:r>
            <a:r>
              <a:rPr sz="1100" spc="-15" dirty="0">
                <a:latin typeface="微软雅黑"/>
                <a:cs typeface="微软雅黑"/>
              </a:rPr>
              <a:t>、</a:t>
            </a:r>
            <a:r>
              <a:rPr sz="1100" dirty="0">
                <a:latin typeface="微软雅黑"/>
                <a:cs typeface="微软雅黑"/>
              </a:rPr>
              <a:t>订车 人数），给予销售顾问</a:t>
            </a:r>
            <a:r>
              <a:rPr sz="1100" spc="-10" dirty="0">
                <a:latin typeface="微软雅黑"/>
                <a:cs typeface="微软雅黑"/>
              </a:rPr>
              <a:t>相</a:t>
            </a:r>
            <a:r>
              <a:rPr sz="1100" dirty="0">
                <a:latin typeface="微软雅黑"/>
                <a:cs typeface="微软雅黑"/>
              </a:rPr>
              <a:t>应奖</a:t>
            </a:r>
            <a:r>
              <a:rPr sz="1100" spc="-10" dirty="0">
                <a:latin typeface="微软雅黑"/>
                <a:cs typeface="微软雅黑"/>
              </a:rPr>
              <a:t>励</a:t>
            </a:r>
            <a:r>
              <a:rPr sz="1100" dirty="0">
                <a:latin typeface="微软雅黑"/>
                <a:cs typeface="微软雅黑"/>
              </a:rPr>
              <a:t>。邀</a:t>
            </a:r>
            <a:r>
              <a:rPr sz="1100" spc="-10" dirty="0">
                <a:latin typeface="微软雅黑"/>
                <a:cs typeface="微软雅黑"/>
              </a:rPr>
              <a:t>约</a:t>
            </a:r>
            <a:r>
              <a:rPr sz="1100" dirty="0">
                <a:latin typeface="微软雅黑"/>
                <a:cs typeface="微软雅黑"/>
              </a:rPr>
              <a:t>到</a:t>
            </a:r>
            <a:r>
              <a:rPr sz="1100" spc="5" dirty="0">
                <a:latin typeface="微软雅黑"/>
                <a:cs typeface="微软雅黑"/>
              </a:rPr>
              <a:t>店</a:t>
            </a:r>
            <a:r>
              <a:rPr sz="1100" spc="-5" dirty="0">
                <a:latin typeface="微软雅黑"/>
                <a:cs typeface="微软雅黑"/>
              </a:rPr>
              <a:t>1</a:t>
            </a:r>
            <a:r>
              <a:rPr sz="1100" dirty="0">
                <a:latin typeface="微软雅黑"/>
                <a:cs typeface="微软雅黑"/>
              </a:rPr>
              <a:t>位客 户奖励20元，签单1位客户额外</a:t>
            </a:r>
            <a:r>
              <a:rPr sz="1100" spc="-15" dirty="0">
                <a:latin typeface="微软雅黑"/>
                <a:cs typeface="微软雅黑"/>
              </a:rPr>
              <a:t>奖</a:t>
            </a:r>
            <a:r>
              <a:rPr sz="1100" dirty="0">
                <a:latin typeface="微软雅黑"/>
                <a:cs typeface="微软雅黑"/>
              </a:rPr>
              <a:t>励200元，</a:t>
            </a:r>
            <a:r>
              <a:rPr sz="1100" spc="-15" dirty="0">
                <a:latin typeface="微软雅黑"/>
                <a:cs typeface="微软雅黑"/>
              </a:rPr>
              <a:t>周</a:t>
            </a:r>
            <a:r>
              <a:rPr sz="1100" dirty="0">
                <a:latin typeface="微软雅黑"/>
                <a:cs typeface="微软雅黑"/>
              </a:rPr>
              <a:t>冠 军、月冠军再分别额外</a:t>
            </a:r>
            <a:r>
              <a:rPr sz="1100" spc="-15" dirty="0">
                <a:latin typeface="微软雅黑"/>
                <a:cs typeface="微软雅黑"/>
              </a:rPr>
              <a:t>奖</a:t>
            </a:r>
            <a:r>
              <a:rPr sz="1100" dirty="0">
                <a:latin typeface="微软雅黑"/>
                <a:cs typeface="微软雅黑"/>
              </a:rPr>
              <a:t>励500元和1200元。</a:t>
            </a:r>
            <a:endParaRPr sz="1100">
              <a:latin typeface="微软雅黑"/>
              <a:cs typeface="微软雅黑"/>
            </a:endParaRPr>
          </a:p>
          <a:p>
            <a:pPr marL="378460" indent="-287655">
              <a:lnSpc>
                <a:spcPct val="100000"/>
              </a:lnSpc>
              <a:spcBef>
                <a:spcPts val="660"/>
              </a:spcBef>
              <a:buFont typeface="Wingdings"/>
              <a:buChar char=""/>
              <a:tabLst>
                <a:tab pos="378460" algn="l"/>
                <a:tab pos="379095" algn="l"/>
              </a:tabLst>
            </a:pPr>
            <a:r>
              <a:rPr sz="1100" b="1" dirty="0">
                <a:latin typeface="微软雅黑"/>
                <a:cs typeface="微软雅黑"/>
              </a:rPr>
              <a:t>战区激励：</a:t>
            </a:r>
            <a:r>
              <a:rPr sz="1100" dirty="0">
                <a:latin typeface="微软雅黑"/>
                <a:cs typeface="微软雅黑"/>
              </a:rPr>
              <a:t>战区核对选</a:t>
            </a:r>
            <a:r>
              <a:rPr sz="1100" spc="-15" dirty="0">
                <a:latin typeface="微软雅黑"/>
                <a:cs typeface="微软雅黑"/>
              </a:rPr>
              <a:t>定</a:t>
            </a:r>
            <a:r>
              <a:rPr sz="1100" dirty="0">
                <a:latin typeface="微软雅黑"/>
                <a:cs typeface="微软雅黑"/>
              </a:rPr>
              <a:t>当地</a:t>
            </a:r>
            <a:r>
              <a:rPr sz="1100" spc="-15" dirty="0">
                <a:latin typeface="微软雅黑"/>
                <a:cs typeface="微软雅黑"/>
              </a:rPr>
              <a:t>当</a:t>
            </a:r>
            <a:r>
              <a:rPr sz="1100" dirty="0">
                <a:latin typeface="微软雅黑"/>
                <a:cs typeface="微软雅黑"/>
              </a:rPr>
              <a:t>月销</a:t>
            </a:r>
            <a:r>
              <a:rPr sz="1100" spc="-15" dirty="0">
                <a:latin typeface="微软雅黑"/>
                <a:cs typeface="微软雅黑"/>
              </a:rPr>
              <a:t>量</a:t>
            </a:r>
            <a:r>
              <a:rPr sz="1100" dirty="0">
                <a:latin typeface="微软雅黑"/>
                <a:cs typeface="微软雅黑"/>
              </a:rPr>
              <a:t>完成</a:t>
            </a:r>
            <a:r>
              <a:rPr sz="1100" spc="-15" dirty="0">
                <a:latin typeface="微软雅黑"/>
                <a:cs typeface="微软雅黑"/>
              </a:rPr>
              <a:t>率</a:t>
            </a:r>
            <a:r>
              <a:rPr sz="1100" dirty="0">
                <a:latin typeface="微软雅黑"/>
                <a:cs typeface="微软雅黑"/>
              </a:rPr>
              <a:t>前5</a:t>
            </a:r>
            <a:endParaRPr sz="1100">
              <a:latin typeface="微软雅黑"/>
              <a:cs typeface="微软雅黑"/>
            </a:endParaRPr>
          </a:p>
          <a:p>
            <a:pPr marL="378460">
              <a:lnSpc>
                <a:spcPct val="100000"/>
              </a:lnSpc>
              <a:spcBef>
                <a:spcPts val="660"/>
              </a:spcBef>
            </a:pPr>
            <a:r>
              <a:rPr sz="1100" dirty="0">
                <a:latin typeface="微软雅黑"/>
                <a:cs typeface="微软雅黑"/>
              </a:rPr>
              <a:t>的经销商门店，给予5000元推广</a:t>
            </a:r>
            <a:r>
              <a:rPr sz="1100" spc="-15" dirty="0">
                <a:latin typeface="微软雅黑"/>
                <a:cs typeface="微软雅黑"/>
              </a:rPr>
              <a:t>支</a:t>
            </a:r>
            <a:r>
              <a:rPr sz="1100" dirty="0">
                <a:latin typeface="微软雅黑"/>
                <a:cs typeface="微软雅黑"/>
              </a:rPr>
              <a:t>持。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68411" y="1848611"/>
            <a:ext cx="186055" cy="451484"/>
          </a:xfrm>
          <a:custGeom>
            <a:avLst/>
            <a:gdLst/>
            <a:ahLst/>
            <a:cxnLst/>
            <a:rect l="l" t="t" r="r" b="b"/>
            <a:pathLst>
              <a:path w="186054" h="451485">
                <a:moveTo>
                  <a:pt x="92964" y="0"/>
                </a:moveTo>
                <a:lnTo>
                  <a:pt x="0" y="0"/>
                </a:lnTo>
                <a:lnTo>
                  <a:pt x="92964" y="225551"/>
                </a:lnTo>
                <a:lnTo>
                  <a:pt x="0" y="451103"/>
                </a:lnTo>
                <a:lnTo>
                  <a:pt x="92964" y="451103"/>
                </a:lnTo>
                <a:lnTo>
                  <a:pt x="185928" y="225551"/>
                </a:lnTo>
                <a:lnTo>
                  <a:pt x="929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1500" y="1899869"/>
            <a:ext cx="109486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46125">
              <a:lnSpc>
                <a:spcPct val="100000"/>
              </a:lnSpc>
              <a:spcBef>
                <a:spcPts val="105"/>
              </a:spcBef>
              <a:tabLst>
                <a:tab pos="4787265" algn="l"/>
                <a:tab pos="8232775" algn="l"/>
              </a:tabLst>
            </a:pPr>
            <a:r>
              <a:rPr sz="3000" b="1" baseline="1388" dirty="0">
                <a:solidFill>
                  <a:srgbClr val="FFFFFF"/>
                </a:solidFill>
                <a:latin typeface="微软雅黑"/>
                <a:cs typeface="微软雅黑"/>
              </a:rPr>
              <a:t>销售顾问邀约激</a:t>
            </a:r>
            <a:r>
              <a:rPr sz="3000" b="1" spc="7" baseline="1388" dirty="0">
                <a:solidFill>
                  <a:srgbClr val="FFFFFF"/>
                </a:solidFill>
                <a:latin typeface="微软雅黑"/>
                <a:cs typeface="微软雅黑"/>
              </a:rPr>
              <a:t>励	</a:t>
            </a:r>
            <a:r>
              <a:rPr sz="3000" b="1" baseline="1388" dirty="0">
                <a:solidFill>
                  <a:srgbClr val="FFFFFF"/>
                </a:solidFill>
                <a:latin typeface="微软雅黑"/>
                <a:cs typeface="微软雅黑"/>
              </a:rPr>
              <a:t>客户试驾有</a:t>
            </a:r>
            <a:r>
              <a:rPr sz="3000" b="1" spc="7" baseline="1388" dirty="0">
                <a:solidFill>
                  <a:srgbClr val="FFFFFF"/>
                </a:solidFill>
                <a:latin typeface="微软雅黑"/>
                <a:cs typeface="微软雅黑"/>
              </a:rPr>
              <a:t>礼	</a:t>
            </a:r>
            <a:r>
              <a:rPr sz="2000" b="1" dirty="0">
                <a:solidFill>
                  <a:srgbClr val="FFFFFF"/>
                </a:solidFill>
                <a:latin typeface="微软雅黑"/>
                <a:cs typeface="微软雅黑"/>
              </a:rPr>
              <a:t>夏季店头延时行动</a:t>
            </a:r>
            <a:endParaRPr sz="20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0748" y="4488179"/>
            <a:ext cx="3393948" cy="1679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83964" y="2359151"/>
            <a:ext cx="3552825" cy="1987550"/>
          </a:xfrm>
          <a:prstGeom prst="rect">
            <a:avLst/>
          </a:prstGeom>
          <a:ln w="12700">
            <a:solidFill>
              <a:srgbClr val="A6A6A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263525" indent="-173355">
              <a:lnSpc>
                <a:spcPct val="100000"/>
              </a:lnSpc>
              <a:buFont typeface="Wingdings"/>
              <a:buChar char=""/>
              <a:tabLst>
                <a:tab pos="264160" algn="l"/>
              </a:tabLst>
            </a:pPr>
            <a:r>
              <a:rPr sz="1100" b="1" dirty="0">
                <a:latin typeface="微软雅黑"/>
                <a:cs typeface="微软雅黑"/>
              </a:rPr>
              <a:t>主题：</a:t>
            </a:r>
            <a:endParaRPr sz="1100">
              <a:latin typeface="微软雅黑"/>
              <a:cs typeface="微软雅黑"/>
            </a:endParaRPr>
          </a:p>
          <a:p>
            <a:pPr marL="863600">
              <a:lnSpc>
                <a:spcPct val="100000"/>
              </a:lnSpc>
              <a:spcBef>
                <a:spcPts val="835"/>
              </a:spcBef>
            </a:pPr>
            <a:r>
              <a:rPr sz="1600" b="1" spc="-5" dirty="0">
                <a:latin typeface="微软雅黑"/>
                <a:cs typeface="微软雅黑"/>
              </a:rPr>
              <a:t>一试千金，约驾有礼</a:t>
            </a:r>
            <a:endParaRPr sz="1600">
              <a:latin typeface="微软雅黑"/>
              <a:cs typeface="微软雅黑"/>
            </a:endParaRPr>
          </a:p>
          <a:p>
            <a:pPr marL="924560">
              <a:lnSpc>
                <a:spcPct val="100000"/>
              </a:lnSpc>
              <a:spcBef>
                <a:spcPts val="765"/>
              </a:spcBef>
            </a:pPr>
            <a:r>
              <a:rPr sz="1050" b="1" dirty="0">
                <a:latin typeface="微软雅黑"/>
                <a:cs typeface="微软雅黑"/>
              </a:rPr>
              <a:t>——</a:t>
            </a:r>
            <a:r>
              <a:rPr sz="1050" spc="5" dirty="0">
                <a:latin typeface="微软雅黑"/>
                <a:cs typeface="微软雅黑"/>
              </a:rPr>
              <a:t>长安汽车试</a:t>
            </a:r>
            <a:r>
              <a:rPr sz="1050" spc="-5" dirty="0">
                <a:latin typeface="微软雅黑"/>
                <a:cs typeface="微软雅黑"/>
              </a:rPr>
              <a:t>驾</a:t>
            </a:r>
            <a:r>
              <a:rPr sz="1050" spc="5" dirty="0">
                <a:latin typeface="微软雅黑"/>
                <a:cs typeface="微软雅黑"/>
              </a:rPr>
              <a:t>有</a:t>
            </a:r>
            <a:r>
              <a:rPr sz="1050" spc="-5" dirty="0">
                <a:latin typeface="微软雅黑"/>
                <a:cs typeface="微软雅黑"/>
              </a:rPr>
              <a:t>礼</a:t>
            </a:r>
            <a:r>
              <a:rPr sz="1050" spc="5" dirty="0">
                <a:latin typeface="微软雅黑"/>
                <a:cs typeface="微软雅黑"/>
              </a:rPr>
              <a:t>活动</a:t>
            </a:r>
            <a:endParaRPr sz="1050">
              <a:latin typeface="微软雅黑"/>
              <a:cs typeface="微软雅黑"/>
            </a:endParaRPr>
          </a:p>
          <a:p>
            <a:pPr marL="263525" marR="68580" indent="-172720">
              <a:lnSpc>
                <a:spcPts val="1980"/>
              </a:lnSpc>
              <a:spcBef>
                <a:spcPts val="165"/>
              </a:spcBef>
              <a:buFont typeface="Wingdings"/>
              <a:buChar char=""/>
              <a:tabLst>
                <a:tab pos="264160" algn="l"/>
              </a:tabLst>
            </a:pPr>
            <a:r>
              <a:rPr sz="1100" b="1" dirty="0">
                <a:latin typeface="微软雅黑"/>
                <a:cs typeface="微软雅黑"/>
              </a:rPr>
              <a:t>内容：</a:t>
            </a:r>
            <a:r>
              <a:rPr sz="1100" spc="-15" dirty="0">
                <a:latin typeface="微软雅黑"/>
                <a:cs typeface="微软雅黑"/>
              </a:rPr>
              <a:t>凡</a:t>
            </a:r>
            <a:r>
              <a:rPr sz="1100" dirty="0">
                <a:latin typeface="微软雅黑"/>
                <a:cs typeface="微软雅黑"/>
              </a:rPr>
              <a:t>活动</a:t>
            </a:r>
            <a:r>
              <a:rPr sz="1100" spc="-15" dirty="0">
                <a:latin typeface="微软雅黑"/>
                <a:cs typeface="微软雅黑"/>
              </a:rPr>
              <a:t>期</a:t>
            </a:r>
            <a:r>
              <a:rPr sz="1100" dirty="0">
                <a:latin typeface="微软雅黑"/>
                <a:cs typeface="微软雅黑"/>
              </a:rPr>
              <a:t>间到</a:t>
            </a:r>
            <a:r>
              <a:rPr sz="1100" spc="-15" dirty="0">
                <a:latin typeface="微软雅黑"/>
                <a:cs typeface="微软雅黑"/>
              </a:rPr>
              <a:t>店试</a:t>
            </a:r>
            <a:r>
              <a:rPr sz="1100" dirty="0">
                <a:latin typeface="微软雅黑"/>
                <a:cs typeface="微软雅黑"/>
              </a:rPr>
              <a:t>驾长安</a:t>
            </a:r>
            <a:r>
              <a:rPr sz="1100" spc="-15" dirty="0">
                <a:latin typeface="微软雅黑"/>
                <a:cs typeface="微软雅黑"/>
              </a:rPr>
              <a:t>汽</a:t>
            </a:r>
            <a:r>
              <a:rPr sz="1100" dirty="0">
                <a:latin typeface="微软雅黑"/>
                <a:cs typeface="微软雅黑"/>
              </a:rPr>
              <a:t>车旗</a:t>
            </a:r>
            <a:r>
              <a:rPr sz="1100" spc="-15" dirty="0">
                <a:latin typeface="微软雅黑"/>
                <a:cs typeface="微软雅黑"/>
              </a:rPr>
              <a:t>下</a:t>
            </a:r>
            <a:r>
              <a:rPr sz="1100" dirty="0">
                <a:latin typeface="微软雅黑"/>
                <a:cs typeface="微软雅黑"/>
              </a:rPr>
              <a:t>任意</a:t>
            </a:r>
            <a:r>
              <a:rPr sz="1100" spc="-15" dirty="0">
                <a:latin typeface="微软雅黑"/>
                <a:cs typeface="微软雅黑"/>
              </a:rPr>
              <a:t>车型</a:t>
            </a:r>
            <a:r>
              <a:rPr sz="1100" dirty="0">
                <a:latin typeface="微软雅黑"/>
                <a:cs typeface="微软雅黑"/>
              </a:rPr>
              <a:t>，  购车可额外享受200-1000元现金优惠</a:t>
            </a:r>
            <a:r>
              <a:rPr sz="1100" spc="-15" dirty="0">
                <a:latin typeface="微软雅黑"/>
                <a:cs typeface="微软雅黑"/>
              </a:rPr>
              <a:t>（</a:t>
            </a:r>
            <a:r>
              <a:rPr sz="1100" dirty="0">
                <a:latin typeface="微软雅黑"/>
                <a:cs typeface="微软雅黑"/>
              </a:rPr>
              <a:t>经销</a:t>
            </a:r>
            <a:r>
              <a:rPr sz="1100" spc="-15" dirty="0">
                <a:latin typeface="微软雅黑"/>
                <a:cs typeface="微软雅黑"/>
              </a:rPr>
              <a:t>自</a:t>
            </a:r>
            <a:r>
              <a:rPr sz="1100" dirty="0">
                <a:latin typeface="微软雅黑"/>
                <a:cs typeface="微软雅黑"/>
              </a:rPr>
              <a:t>行承 担）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08932" y="4494276"/>
            <a:ext cx="3377184" cy="1668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002523" y="2382011"/>
            <a:ext cx="3497579" cy="1987550"/>
          </a:xfrm>
          <a:prstGeom prst="rect">
            <a:avLst/>
          </a:prstGeom>
          <a:ln w="12700">
            <a:solidFill>
              <a:srgbClr val="A6A6A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264795" indent="-172720">
              <a:lnSpc>
                <a:spcPct val="100000"/>
              </a:lnSpc>
              <a:buFont typeface="Wingdings"/>
              <a:buChar char=""/>
              <a:tabLst>
                <a:tab pos="265430" algn="l"/>
              </a:tabLst>
            </a:pPr>
            <a:r>
              <a:rPr sz="1100" b="1" dirty="0">
                <a:latin typeface="微软雅黑"/>
                <a:cs typeface="微软雅黑"/>
              </a:rPr>
              <a:t>主题：</a:t>
            </a:r>
            <a:endParaRPr sz="1100">
              <a:latin typeface="微软雅黑"/>
              <a:cs typeface="微软雅黑"/>
            </a:endParaRPr>
          </a:p>
          <a:p>
            <a:pPr marL="633730">
              <a:lnSpc>
                <a:spcPct val="100000"/>
              </a:lnSpc>
              <a:spcBef>
                <a:spcPts val="830"/>
              </a:spcBef>
            </a:pPr>
            <a:r>
              <a:rPr sz="1600" b="1" spc="-5" dirty="0">
                <a:latin typeface="微软雅黑"/>
                <a:cs typeface="微软雅黑"/>
              </a:rPr>
              <a:t>超级星期三，越夜越精彩</a:t>
            </a:r>
            <a:endParaRPr sz="1600">
              <a:latin typeface="微软雅黑"/>
              <a:cs typeface="微软雅黑"/>
            </a:endParaRPr>
          </a:p>
          <a:p>
            <a:pPr marL="1124585">
              <a:lnSpc>
                <a:spcPct val="100000"/>
              </a:lnSpc>
              <a:spcBef>
                <a:spcPts val="770"/>
              </a:spcBef>
            </a:pPr>
            <a:r>
              <a:rPr sz="1050" b="1" dirty="0">
                <a:latin typeface="微软雅黑"/>
                <a:cs typeface="微软雅黑"/>
              </a:rPr>
              <a:t>——</a:t>
            </a:r>
            <a:r>
              <a:rPr sz="1050" spc="5" dirty="0">
                <a:latin typeface="微软雅黑"/>
                <a:cs typeface="微软雅黑"/>
              </a:rPr>
              <a:t>夏</a:t>
            </a:r>
            <a:r>
              <a:rPr sz="1050" spc="-5" dirty="0">
                <a:latin typeface="微软雅黑"/>
                <a:cs typeface="微软雅黑"/>
              </a:rPr>
              <a:t>季</a:t>
            </a:r>
            <a:r>
              <a:rPr sz="1050" spc="5" dirty="0">
                <a:latin typeface="微软雅黑"/>
                <a:cs typeface="微软雅黑"/>
              </a:rPr>
              <a:t>店</a:t>
            </a:r>
            <a:r>
              <a:rPr sz="1050" spc="-5" dirty="0">
                <a:latin typeface="微软雅黑"/>
                <a:cs typeface="微软雅黑"/>
              </a:rPr>
              <a:t>头</a:t>
            </a:r>
            <a:r>
              <a:rPr sz="1050" spc="5" dirty="0">
                <a:latin typeface="微软雅黑"/>
                <a:cs typeface="微软雅黑"/>
              </a:rPr>
              <a:t>延</a:t>
            </a:r>
            <a:r>
              <a:rPr sz="1050" spc="-5" dirty="0">
                <a:latin typeface="微软雅黑"/>
                <a:cs typeface="微软雅黑"/>
              </a:rPr>
              <a:t>时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动</a:t>
            </a:r>
            <a:endParaRPr sz="1050">
              <a:latin typeface="微软雅黑"/>
              <a:cs typeface="微软雅黑"/>
            </a:endParaRPr>
          </a:p>
          <a:p>
            <a:pPr marL="264795" marR="193040" indent="-172720">
              <a:lnSpc>
                <a:spcPts val="1980"/>
              </a:lnSpc>
              <a:spcBef>
                <a:spcPts val="165"/>
              </a:spcBef>
              <a:buFont typeface="Wingdings"/>
              <a:buChar char=""/>
              <a:tabLst>
                <a:tab pos="265430" algn="l"/>
              </a:tabLst>
            </a:pPr>
            <a:r>
              <a:rPr sz="1100" b="1" dirty="0">
                <a:latin typeface="微软雅黑"/>
                <a:cs typeface="微软雅黑"/>
              </a:rPr>
              <a:t>内容：6-8月</a:t>
            </a:r>
            <a:r>
              <a:rPr sz="1100" spc="-15" dirty="0">
                <a:latin typeface="微软雅黑"/>
                <a:cs typeface="微软雅黑"/>
              </a:rPr>
              <a:t>为</a:t>
            </a:r>
            <a:r>
              <a:rPr sz="1100" dirty="0">
                <a:latin typeface="微软雅黑"/>
                <a:cs typeface="微软雅黑"/>
              </a:rPr>
              <a:t>迎合</a:t>
            </a:r>
            <a:r>
              <a:rPr sz="1100" spc="-15" dirty="0">
                <a:latin typeface="微软雅黑"/>
                <a:cs typeface="微软雅黑"/>
              </a:rPr>
              <a:t>夏</a:t>
            </a:r>
            <a:r>
              <a:rPr sz="1100" dirty="0">
                <a:latin typeface="微软雅黑"/>
                <a:cs typeface="微软雅黑"/>
              </a:rPr>
              <a:t>季用</a:t>
            </a:r>
            <a:r>
              <a:rPr sz="1100" spc="-15" dirty="0">
                <a:latin typeface="微软雅黑"/>
                <a:cs typeface="微软雅黑"/>
              </a:rPr>
              <a:t>户</a:t>
            </a:r>
            <a:r>
              <a:rPr sz="1100" dirty="0">
                <a:latin typeface="微软雅黑"/>
                <a:cs typeface="微软雅黑"/>
              </a:rPr>
              <a:t>出行</a:t>
            </a:r>
            <a:r>
              <a:rPr sz="1100" spc="-15" dirty="0">
                <a:latin typeface="微软雅黑"/>
                <a:cs typeface="微软雅黑"/>
              </a:rPr>
              <a:t>习</a:t>
            </a:r>
            <a:r>
              <a:rPr sz="1100" dirty="0">
                <a:latin typeface="微软雅黑"/>
                <a:cs typeface="微软雅黑"/>
              </a:rPr>
              <a:t>惯，</a:t>
            </a:r>
            <a:r>
              <a:rPr sz="1100" spc="-15" dirty="0">
                <a:latin typeface="微软雅黑"/>
                <a:cs typeface="微软雅黑"/>
              </a:rPr>
              <a:t>服</a:t>
            </a:r>
            <a:r>
              <a:rPr sz="1100" dirty="0">
                <a:latin typeface="微软雅黑"/>
                <a:cs typeface="微软雅黑"/>
              </a:rPr>
              <a:t>务中心 </a:t>
            </a:r>
            <a:r>
              <a:rPr sz="1100" b="1" dirty="0">
                <a:latin typeface="微软雅黑"/>
                <a:cs typeface="微软雅黑"/>
              </a:rPr>
              <a:t>每周三延迟至晚上</a:t>
            </a:r>
            <a:r>
              <a:rPr sz="1100" b="1" spc="-5" dirty="0">
                <a:latin typeface="微软雅黑"/>
                <a:cs typeface="微软雅黑"/>
              </a:rPr>
              <a:t>9:00</a:t>
            </a:r>
            <a:r>
              <a:rPr sz="1100" dirty="0">
                <a:latin typeface="微软雅黑"/>
                <a:cs typeface="微软雅黑"/>
              </a:rPr>
              <a:t>关</a:t>
            </a:r>
            <a:r>
              <a:rPr sz="1100" spc="-15" dirty="0">
                <a:latin typeface="微软雅黑"/>
                <a:cs typeface="微软雅黑"/>
              </a:rPr>
              <a:t>闭</a:t>
            </a:r>
            <a:r>
              <a:rPr sz="1100" dirty="0">
                <a:latin typeface="微软雅黑"/>
                <a:cs typeface="微软雅黑"/>
              </a:rPr>
              <a:t>门店</a:t>
            </a:r>
            <a:r>
              <a:rPr sz="1100" spc="-15" dirty="0">
                <a:latin typeface="微软雅黑"/>
                <a:cs typeface="微软雅黑"/>
              </a:rPr>
              <a:t>（</a:t>
            </a:r>
            <a:r>
              <a:rPr sz="1100" dirty="0">
                <a:latin typeface="微软雅黑"/>
                <a:cs typeface="微软雅黑"/>
              </a:rPr>
              <a:t>打造</a:t>
            </a:r>
            <a:r>
              <a:rPr sz="1100" spc="-15" dirty="0">
                <a:latin typeface="微软雅黑"/>
                <a:cs typeface="微软雅黑"/>
              </a:rPr>
              <a:t>小</a:t>
            </a:r>
            <a:r>
              <a:rPr sz="1100" dirty="0">
                <a:latin typeface="微软雅黑"/>
                <a:cs typeface="微软雅黑"/>
              </a:rPr>
              <a:t>周末概 念），并设定专项福利</a:t>
            </a:r>
            <a:r>
              <a:rPr sz="1100" spc="-15" dirty="0">
                <a:latin typeface="微软雅黑"/>
                <a:cs typeface="微软雅黑"/>
              </a:rPr>
              <a:t>，</a:t>
            </a:r>
            <a:r>
              <a:rPr sz="1100" dirty="0">
                <a:latin typeface="微软雅黑"/>
                <a:cs typeface="微软雅黑"/>
              </a:rPr>
              <a:t>吸引</a:t>
            </a:r>
            <a:r>
              <a:rPr sz="1100" spc="-15" dirty="0">
                <a:latin typeface="微软雅黑"/>
                <a:cs typeface="微软雅黑"/>
              </a:rPr>
              <a:t>客</a:t>
            </a:r>
            <a:r>
              <a:rPr sz="1100" dirty="0">
                <a:latin typeface="微软雅黑"/>
                <a:cs typeface="微软雅黑"/>
              </a:rPr>
              <a:t>户到</a:t>
            </a:r>
            <a:r>
              <a:rPr sz="1100" spc="-15" dirty="0">
                <a:latin typeface="微软雅黑"/>
                <a:cs typeface="微软雅黑"/>
              </a:rPr>
              <a:t>店</a:t>
            </a:r>
            <a:r>
              <a:rPr sz="1100" dirty="0">
                <a:latin typeface="微软雅黑"/>
                <a:cs typeface="微软雅黑"/>
              </a:rPr>
              <a:t>。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097011" y="4509515"/>
            <a:ext cx="3387852" cy="1659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3293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</a:t>
            </a:r>
            <a:r>
              <a:rPr spc="-80" dirty="0"/>
              <a:t> </a:t>
            </a:r>
            <a:r>
              <a:rPr spc="-5" dirty="0"/>
              <a:t>夏季店头延时行动</a:t>
            </a:r>
          </a:p>
        </p:txBody>
      </p:sp>
      <p:sp>
        <p:nvSpPr>
          <p:cNvPr id="3" name="object 3"/>
          <p:cNvSpPr/>
          <p:nvPr/>
        </p:nvSpPr>
        <p:spPr>
          <a:xfrm>
            <a:off x="486155" y="1653539"/>
            <a:ext cx="3800855" cy="2534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41876" y="1658111"/>
            <a:ext cx="7359650" cy="2527300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215900">
              <a:lnSpc>
                <a:spcPct val="100000"/>
              </a:lnSpc>
            </a:pPr>
            <a:r>
              <a:rPr sz="2400" b="1" dirty="0">
                <a:latin typeface="微软雅黑"/>
                <a:cs typeface="微软雅黑"/>
              </a:rPr>
              <a:t>超级星期三，越夜越精彩</a:t>
            </a:r>
            <a:r>
              <a:rPr sz="1400" b="1" spc="-5" dirty="0">
                <a:latin typeface="微软雅黑"/>
                <a:cs typeface="微软雅黑"/>
              </a:rPr>
              <a:t>——</a:t>
            </a:r>
            <a:r>
              <a:rPr sz="1400" dirty="0">
                <a:latin typeface="微软雅黑"/>
                <a:cs typeface="微软雅黑"/>
              </a:rPr>
              <a:t>夏季店头延时行动</a:t>
            </a:r>
            <a:endParaRPr sz="1400">
              <a:latin typeface="微软雅黑"/>
              <a:cs typeface="微软雅黑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50">
              <a:latin typeface="Times New Roman"/>
              <a:cs typeface="Times New Roman"/>
            </a:endParaRPr>
          </a:p>
          <a:p>
            <a:pPr marL="215900">
              <a:lnSpc>
                <a:spcPct val="100000"/>
              </a:lnSpc>
            </a:pPr>
            <a:r>
              <a:rPr sz="1200" b="1" dirty="0">
                <a:latin typeface="微软雅黑"/>
                <a:cs typeface="微软雅黑"/>
              </a:rPr>
              <a:t>【活动时间】</a:t>
            </a:r>
            <a:r>
              <a:rPr sz="1200" dirty="0">
                <a:latin typeface="微软雅黑"/>
                <a:cs typeface="微软雅黑"/>
              </a:rPr>
              <a:t>每周三晚上18:00-21:00</a:t>
            </a:r>
            <a:endParaRPr sz="12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latin typeface="微软雅黑"/>
                <a:cs typeface="微软雅黑"/>
              </a:rPr>
              <a:t>【活动地点】</a:t>
            </a:r>
            <a:r>
              <a:rPr sz="1200" dirty="0">
                <a:latin typeface="微软雅黑"/>
                <a:cs typeface="微软雅黑"/>
              </a:rPr>
              <a:t>服务中心展厅内</a:t>
            </a:r>
            <a:endParaRPr sz="12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720"/>
              </a:spcBef>
            </a:pPr>
            <a:r>
              <a:rPr sz="1200" b="1" spc="-5" dirty="0">
                <a:latin typeface="微软雅黑"/>
                <a:cs typeface="微软雅黑"/>
              </a:rPr>
              <a:t>【活动对象】</a:t>
            </a:r>
            <a:r>
              <a:rPr sz="1200" spc="-5" dirty="0">
                <a:latin typeface="微软雅黑"/>
                <a:cs typeface="微软雅黑"/>
              </a:rPr>
              <a:t>意向购车客户</a:t>
            </a:r>
            <a:endParaRPr sz="12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725"/>
              </a:spcBef>
            </a:pPr>
            <a:r>
              <a:rPr sz="1200" b="1" dirty="0">
                <a:latin typeface="微软雅黑"/>
                <a:cs typeface="微软雅黑"/>
              </a:rPr>
              <a:t>【活动目的】</a:t>
            </a:r>
            <a:r>
              <a:rPr sz="1200" dirty="0">
                <a:latin typeface="微软雅黑"/>
                <a:cs typeface="微软雅黑"/>
              </a:rPr>
              <a:t>迎合用户夏季夜间消暑出行习惯，通过到店福利吸引意向用户周三夜晚到店看车，促进成交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919" y="4280915"/>
            <a:ext cx="11184890" cy="0"/>
          </a:xfrm>
          <a:custGeom>
            <a:avLst/>
            <a:gdLst/>
            <a:ahLst/>
            <a:cxnLst/>
            <a:rect l="l" t="t" r="r" b="b"/>
            <a:pathLst>
              <a:path w="11184890">
                <a:moveTo>
                  <a:pt x="0" y="0"/>
                </a:moveTo>
                <a:lnTo>
                  <a:pt x="11184890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4631" y="4361688"/>
            <a:ext cx="3649979" cy="34163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577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455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到店福利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8911" y="4361688"/>
            <a:ext cx="3649979" cy="34163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5778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55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传播要求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11668" y="4363211"/>
            <a:ext cx="3649979" cy="34163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57785" rIns="0" bIns="0" rtlCol="0">
            <a:spAutoFit/>
          </a:bodyPr>
          <a:lstStyle/>
          <a:p>
            <a:pPr marL="579120">
              <a:lnSpc>
                <a:spcPct val="100000"/>
              </a:lnSpc>
              <a:spcBef>
                <a:spcPts val="455"/>
              </a:spcBef>
            </a:pP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执行建议（区域策划公</a:t>
            </a:r>
            <a:r>
              <a:rPr sz="1400" b="1" spc="-15" dirty="0">
                <a:solidFill>
                  <a:srgbClr val="FFFFFF"/>
                </a:solidFill>
                <a:latin typeface="微软雅黑"/>
                <a:cs typeface="微软雅黑"/>
              </a:rPr>
              <a:t>司</a:t>
            </a:r>
            <a:r>
              <a:rPr sz="1400" b="1" dirty="0">
                <a:solidFill>
                  <a:srgbClr val="FFFFFF"/>
                </a:solidFill>
                <a:latin typeface="微软雅黑"/>
                <a:cs typeface="微软雅黑"/>
              </a:rPr>
              <a:t>制定）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94047" y="472440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50707" y="472440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58190" y="5294122"/>
            <a:ext cx="3397250" cy="7405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marR="5080" indent="-172720">
              <a:lnSpc>
                <a:spcPct val="15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latin typeface="微软雅黑"/>
                <a:cs typeface="微软雅黑"/>
              </a:rPr>
              <a:t>每周三夜晚</a:t>
            </a:r>
            <a:r>
              <a:rPr sz="1050" spc="-10" dirty="0">
                <a:latin typeface="微软雅黑"/>
                <a:cs typeface="微软雅黑"/>
              </a:rPr>
              <a:t>18:00-21:00期</a:t>
            </a:r>
            <a:r>
              <a:rPr sz="1050" spc="5" dirty="0">
                <a:latin typeface="微软雅黑"/>
                <a:cs typeface="微软雅黑"/>
              </a:rPr>
              <a:t>间到</a:t>
            </a:r>
            <a:r>
              <a:rPr sz="1050" spc="-10" dirty="0">
                <a:latin typeface="微软雅黑"/>
                <a:cs typeface="微软雅黑"/>
              </a:rPr>
              <a:t>店</a:t>
            </a:r>
            <a:r>
              <a:rPr sz="1050" spc="5" dirty="0">
                <a:latin typeface="微软雅黑"/>
                <a:cs typeface="微软雅黑"/>
              </a:rPr>
              <a:t>签</a:t>
            </a:r>
            <a:r>
              <a:rPr sz="1050" spc="-10" dirty="0">
                <a:latin typeface="微软雅黑"/>
                <a:cs typeface="微软雅黑"/>
              </a:rPr>
              <a:t>到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可</a:t>
            </a:r>
            <a:r>
              <a:rPr sz="1050" spc="5" dirty="0">
                <a:latin typeface="微软雅黑"/>
                <a:cs typeface="微软雅黑"/>
              </a:rPr>
              <a:t>免</a:t>
            </a:r>
            <a:r>
              <a:rPr sz="1050" spc="-10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领</a:t>
            </a:r>
            <a:r>
              <a:rPr sz="1050" spc="-10" dirty="0">
                <a:latin typeface="微软雅黑"/>
                <a:cs typeface="微软雅黑"/>
              </a:rPr>
              <a:t>取</a:t>
            </a:r>
            <a:r>
              <a:rPr sz="1050" spc="5" dirty="0">
                <a:latin typeface="微软雅黑"/>
                <a:cs typeface="微软雅黑"/>
              </a:rPr>
              <a:t>夏 季清凉礼盒一</a:t>
            </a:r>
            <a:r>
              <a:rPr sz="1050" spc="-10" dirty="0">
                <a:latin typeface="微软雅黑"/>
                <a:cs typeface="微软雅黑"/>
              </a:rPr>
              <a:t>份</a:t>
            </a:r>
            <a:r>
              <a:rPr sz="1050" spc="5" dirty="0">
                <a:latin typeface="微软雅黑"/>
                <a:cs typeface="微软雅黑"/>
              </a:rPr>
              <a:t>（</a:t>
            </a:r>
            <a:r>
              <a:rPr sz="1050" spc="-10" dirty="0">
                <a:latin typeface="微软雅黑"/>
                <a:cs typeface="微软雅黑"/>
              </a:rPr>
              <a:t>建</a:t>
            </a:r>
            <a:r>
              <a:rPr sz="1050" dirty="0">
                <a:latin typeface="微软雅黑"/>
                <a:cs typeface="微软雅黑"/>
              </a:rPr>
              <a:t>议U</a:t>
            </a:r>
            <a:r>
              <a:rPr sz="1050" spc="-10" dirty="0">
                <a:latin typeface="微软雅黑"/>
                <a:cs typeface="微软雅黑"/>
              </a:rPr>
              <a:t>S</a:t>
            </a:r>
            <a:r>
              <a:rPr sz="1050" spc="-5" dirty="0">
                <a:latin typeface="微软雅黑"/>
                <a:cs typeface="微软雅黑"/>
              </a:rPr>
              <a:t>B</a:t>
            </a:r>
            <a:r>
              <a:rPr sz="1050" spc="-10" dirty="0">
                <a:latin typeface="微软雅黑"/>
                <a:cs typeface="微软雅黑"/>
              </a:rPr>
              <a:t>小</a:t>
            </a:r>
            <a:r>
              <a:rPr sz="1050" spc="5" dirty="0">
                <a:latin typeface="微软雅黑"/>
                <a:cs typeface="微软雅黑"/>
              </a:rPr>
              <a:t>风</a:t>
            </a:r>
            <a:r>
              <a:rPr sz="1050" spc="-10" dirty="0">
                <a:latin typeface="微软雅黑"/>
                <a:cs typeface="微软雅黑"/>
              </a:rPr>
              <a:t>扇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蚊</a:t>
            </a:r>
            <a:r>
              <a:rPr sz="1050" spc="5" dirty="0">
                <a:latin typeface="微软雅黑"/>
                <a:cs typeface="微软雅黑"/>
              </a:rPr>
              <a:t>香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花</a:t>
            </a:r>
            <a:r>
              <a:rPr sz="1050" spc="-10" dirty="0">
                <a:latin typeface="微软雅黑"/>
                <a:cs typeface="微软雅黑"/>
              </a:rPr>
              <a:t>露</a:t>
            </a:r>
            <a:r>
              <a:rPr sz="1050" spc="5" dirty="0">
                <a:latin typeface="微软雅黑"/>
                <a:cs typeface="微软雅黑"/>
              </a:rPr>
              <a:t>水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dirty="0">
                <a:latin typeface="微软雅黑"/>
                <a:cs typeface="微软雅黑"/>
              </a:rPr>
              <a:t>折 </a:t>
            </a:r>
            <a:r>
              <a:rPr sz="1050" spc="5" dirty="0" err="1">
                <a:latin typeface="微软雅黑"/>
                <a:cs typeface="微软雅黑"/>
              </a:rPr>
              <a:t>扇等</a:t>
            </a:r>
            <a:r>
              <a:rPr sz="1050" spc="5" dirty="0">
                <a:latin typeface="微软雅黑"/>
                <a:cs typeface="微软雅黑"/>
              </a:rPr>
              <a:t>）</a:t>
            </a:r>
            <a:r>
              <a:rPr lang="zh-CN" altLang="en-US" sz="1050" spc="5" dirty="0">
                <a:latin typeface="微软雅黑"/>
                <a:cs typeface="微软雅黑"/>
              </a:rPr>
              <a:t>公众号营销星球</a:t>
            </a:r>
            <a:endParaRPr sz="1050" dirty="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20565" y="5052062"/>
            <a:ext cx="3252470" cy="98742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3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每周二全体销</a:t>
            </a:r>
            <a:r>
              <a:rPr sz="1050" spc="-10" dirty="0">
                <a:latin typeface="微软雅黑"/>
                <a:cs typeface="微软雅黑"/>
              </a:rPr>
              <a:t>售</a:t>
            </a:r>
            <a:r>
              <a:rPr sz="1050" spc="5" dirty="0">
                <a:latin typeface="微软雅黑"/>
                <a:cs typeface="微软雅黑"/>
              </a:rPr>
              <a:t>顾</a:t>
            </a:r>
            <a:r>
              <a:rPr sz="1050" spc="-10" dirty="0">
                <a:latin typeface="微软雅黑"/>
                <a:cs typeface="微软雅黑"/>
              </a:rPr>
              <a:t>问</a:t>
            </a:r>
            <a:r>
              <a:rPr sz="1050" spc="5" dirty="0">
                <a:latin typeface="微软雅黑"/>
                <a:cs typeface="微软雅黑"/>
              </a:rPr>
              <a:t>朋</a:t>
            </a:r>
            <a:r>
              <a:rPr sz="1050" spc="-10" dirty="0">
                <a:latin typeface="微软雅黑"/>
                <a:cs typeface="微软雅黑"/>
              </a:rPr>
              <a:t>友</a:t>
            </a:r>
            <a:r>
              <a:rPr sz="1050" spc="5" dirty="0">
                <a:latin typeface="微软雅黑"/>
                <a:cs typeface="微软雅黑"/>
              </a:rPr>
              <a:t>圈转</a:t>
            </a:r>
            <a:r>
              <a:rPr sz="1050" spc="-10" dirty="0">
                <a:latin typeface="微软雅黑"/>
                <a:cs typeface="微软雅黑"/>
              </a:rPr>
              <a:t>发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主</a:t>
            </a:r>
            <a:r>
              <a:rPr sz="1050" spc="-10" dirty="0">
                <a:latin typeface="微软雅黑"/>
                <a:cs typeface="微软雅黑"/>
              </a:rPr>
              <a:t>画</a:t>
            </a:r>
            <a:r>
              <a:rPr sz="1050" spc="5" dirty="0">
                <a:latin typeface="微软雅黑"/>
                <a:cs typeface="微软雅黑"/>
              </a:rPr>
              <a:t>面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经</a:t>
            </a:r>
            <a:r>
              <a:rPr sz="1050" spc="-5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商</a:t>
            </a:r>
            <a:r>
              <a:rPr sz="1050" spc="-5" dirty="0">
                <a:latin typeface="微软雅黑"/>
                <a:cs typeface="微软雅黑"/>
              </a:rPr>
              <a:t>微</a:t>
            </a:r>
            <a:r>
              <a:rPr sz="1050" spc="5" dirty="0">
                <a:latin typeface="微软雅黑"/>
                <a:cs typeface="微软雅黑"/>
              </a:rPr>
              <a:t>信</a:t>
            </a:r>
            <a:r>
              <a:rPr sz="1050" spc="-5" dirty="0">
                <a:latin typeface="微软雅黑"/>
                <a:cs typeface="微软雅黑"/>
              </a:rPr>
              <a:t>公</a:t>
            </a:r>
            <a:r>
              <a:rPr sz="1050" spc="-10" dirty="0">
                <a:latin typeface="微软雅黑"/>
                <a:cs typeface="微软雅黑"/>
              </a:rPr>
              <a:t>众</a:t>
            </a:r>
            <a:r>
              <a:rPr sz="1050" spc="5" dirty="0">
                <a:latin typeface="微软雅黑"/>
                <a:cs typeface="微软雅黑"/>
              </a:rPr>
              <a:t>号</a:t>
            </a:r>
            <a:r>
              <a:rPr sz="1050" spc="-15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抖</a:t>
            </a:r>
            <a:r>
              <a:rPr sz="1050" spc="-15" dirty="0">
                <a:latin typeface="微软雅黑"/>
                <a:cs typeface="微软雅黑"/>
              </a:rPr>
              <a:t>音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5" dirty="0">
                <a:latin typeface="微软雅黑"/>
                <a:cs typeface="微软雅黑"/>
              </a:rPr>
              <a:t>三</a:t>
            </a:r>
            <a:r>
              <a:rPr sz="1050" spc="-10" dirty="0">
                <a:latin typeface="微软雅黑"/>
                <a:cs typeface="微软雅黑"/>
              </a:rPr>
              <a:t>方</a:t>
            </a:r>
            <a:r>
              <a:rPr sz="1050" spc="5" dirty="0">
                <a:latin typeface="微软雅黑"/>
                <a:cs typeface="微软雅黑"/>
              </a:rPr>
              <a:t>平</a:t>
            </a:r>
            <a:r>
              <a:rPr sz="1050" spc="-15" dirty="0">
                <a:latin typeface="微软雅黑"/>
                <a:cs typeface="微软雅黑"/>
              </a:rPr>
              <a:t>台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5" dirty="0">
                <a:latin typeface="微软雅黑"/>
                <a:cs typeface="微软雅黑"/>
              </a:rPr>
              <a:t>头</a:t>
            </a:r>
            <a:r>
              <a:rPr sz="1050" spc="5" dirty="0">
                <a:latin typeface="微软雅黑"/>
                <a:cs typeface="微软雅黑"/>
              </a:rPr>
              <a:t>条</a:t>
            </a:r>
            <a:r>
              <a:rPr sz="1050" spc="-15" dirty="0">
                <a:latin typeface="微软雅黑"/>
                <a:cs typeface="微软雅黑"/>
              </a:rPr>
              <a:t>号</a:t>
            </a:r>
            <a:r>
              <a:rPr sz="1050" spc="5" dirty="0">
                <a:latin typeface="微软雅黑"/>
                <a:cs typeface="微软雅黑"/>
              </a:rPr>
              <a:t>等每</a:t>
            </a:r>
            <a:endParaRPr sz="105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625"/>
              </a:spcBef>
            </a:pPr>
            <a:r>
              <a:rPr sz="1050" spc="5" dirty="0">
                <a:latin typeface="微软雅黑"/>
                <a:cs typeface="微软雅黑"/>
              </a:rPr>
              <a:t>周进行一次周</a:t>
            </a:r>
            <a:r>
              <a:rPr sz="1050" spc="-10" dirty="0">
                <a:latin typeface="微软雅黑"/>
                <a:cs typeface="微软雅黑"/>
              </a:rPr>
              <a:t>三</a:t>
            </a:r>
            <a:r>
              <a:rPr sz="1050" spc="5" dirty="0">
                <a:latin typeface="微软雅黑"/>
                <a:cs typeface="微软雅黑"/>
              </a:rPr>
              <a:t>延</a:t>
            </a:r>
            <a:r>
              <a:rPr sz="1050" spc="-10" dirty="0">
                <a:latin typeface="微软雅黑"/>
                <a:cs typeface="微软雅黑"/>
              </a:rPr>
              <a:t>迟</a:t>
            </a:r>
            <a:r>
              <a:rPr sz="1050" spc="5" dirty="0">
                <a:latin typeface="微软雅黑"/>
                <a:cs typeface="微软雅黑"/>
              </a:rPr>
              <a:t>闭</a:t>
            </a:r>
            <a:r>
              <a:rPr sz="1050" spc="-10" dirty="0">
                <a:latin typeface="微软雅黑"/>
                <a:cs typeface="微软雅黑"/>
              </a:rPr>
              <a:t>店</a:t>
            </a:r>
            <a:r>
              <a:rPr sz="1050" spc="5" dirty="0">
                <a:latin typeface="微软雅黑"/>
                <a:cs typeface="微软雅黑"/>
              </a:rPr>
              <a:t>活动</a:t>
            </a:r>
            <a:r>
              <a:rPr sz="1050" spc="-10" dirty="0">
                <a:latin typeface="微软雅黑"/>
                <a:cs typeface="微软雅黑"/>
              </a:rPr>
              <a:t>信</a:t>
            </a:r>
            <a:r>
              <a:rPr sz="1050" spc="5" dirty="0">
                <a:latin typeface="微软雅黑"/>
                <a:cs typeface="微软雅黑"/>
              </a:rPr>
              <a:t>息</a:t>
            </a:r>
            <a:r>
              <a:rPr sz="1050" spc="-10" dirty="0">
                <a:latin typeface="微软雅黑"/>
                <a:cs typeface="微软雅黑"/>
              </a:rPr>
              <a:t>传</a:t>
            </a:r>
            <a:r>
              <a:rPr sz="1050" spc="5" dirty="0">
                <a:latin typeface="微软雅黑"/>
                <a:cs typeface="微软雅黑"/>
              </a:rPr>
              <a:t>播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4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经销商日常直</a:t>
            </a:r>
            <a:r>
              <a:rPr sz="1050" spc="-10" dirty="0">
                <a:latin typeface="微软雅黑"/>
                <a:cs typeface="微软雅黑"/>
              </a:rPr>
              <a:t>播</a:t>
            </a:r>
            <a:r>
              <a:rPr sz="1050" spc="5" dirty="0">
                <a:latin typeface="微软雅黑"/>
                <a:cs typeface="微软雅黑"/>
              </a:rPr>
              <a:t>时</a:t>
            </a:r>
            <a:r>
              <a:rPr sz="1050" spc="-10" dirty="0">
                <a:latin typeface="微软雅黑"/>
                <a:cs typeface="微软雅黑"/>
              </a:rPr>
              <a:t>口</a:t>
            </a:r>
            <a:r>
              <a:rPr sz="1050" spc="5" dirty="0">
                <a:latin typeface="微软雅黑"/>
                <a:cs typeface="微软雅黑"/>
              </a:rPr>
              <a:t>播</a:t>
            </a:r>
            <a:r>
              <a:rPr sz="1050" spc="-10" dirty="0">
                <a:latin typeface="微软雅黑"/>
                <a:cs typeface="微软雅黑"/>
              </a:rPr>
              <a:t>宣</a:t>
            </a:r>
            <a:r>
              <a:rPr sz="1050" spc="5" dirty="0">
                <a:latin typeface="微软雅黑"/>
                <a:cs typeface="微软雅黑"/>
              </a:rPr>
              <a:t>传周</a:t>
            </a:r>
            <a:r>
              <a:rPr sz="1050" spc="-10" dirty="0">
                <a:latin typeface="微软雅黑"/>
                <a:cs typeface="微软雅黑"/>
              </a:rPr>
              <a:t>三</a:t>
            </a:r>
            <a:r>
              <a:rPr sz="1050" spc="5" dirty="0">
                <a:latin typeface="微软雅黑"/>
                <a:cs typeface="微软雅黑"/>
              </a:rPr>
              <a:t>延</a:t>
            </a:r>
            <a:r>
              <a:rPr sz="1050" spc="-10" dirty="0">
                <a:latin typeface="微软雅黑"/>
                <a:cs typeface="微软雅黑"/>
              </a:rPr>
              <a:t>时</a:t>
            </a:r>
            <a:r>
              <a:rPr sz="1050" spc="5" dirty="0">
                <a:latin typeface="微软雅黑"/>
                <a:cs typeface="微软雅黑"/>
              </a:rPr>
              <a:t>闭</a:t>
            </a:r>
            <a:r>
              <a:rPr sz="1050" spc="-10" dirty="0">
                <a:latin typeface="微软雅黑"/>
                <a:cs typeface="微软雅黑"/>
              </a:rPr>
              <a:t>店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信息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27314" y="4902964"/>
            <a:ext cx="3004185" cy="170688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3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烧烤美食：</a:t>
            </a:r>
            <a:r>
              <a:rPr sz="1050" spc="5" dirty="0">
                <a:latin typeface="微软雅黑"/>
                <a:cs typeface="微软雅黑"/>
              </a:rPr>
              <a:t>店</a:t>
            </a:r>
            <a:r>
              <a:rPr sz="1050" spc="-5" dirty="0">
                <a:latin typeface="微软雅黑"/>
                <a:cs typeface="微软雅黑"/>
              </a:rPr>
              <a:t>头</a:t>
            </a:r>
            <a:r>
              <a:rPr sz="1050" spc="5" dirty="0">
                <a:latin typeface="微软雅黑"/>
                <a:cs typeface="微软雅黑"/>
              </a:rPr>
              <a:t>准</a:t>
            </a:r>
            <a:r>
              <a:rPr sz="1050" spc="-5" dirty="0">
                <a:latin typeface="微软雅黑"/>
                <a:cs typeface="微软雅黑"/>
              </a:rPr>
              <a:t>备</a:t>
            </a:r>
            <a:r>
              <a:rPr sz="1050" spc="5" dirty="0">
                <a:latin typeface="微软雅黑"/>
                <a:cs typeface="微软雅黑"/>
              </a:rPr>
              <a:t>烧</a:t>
            </a:r>
            <a:r>
              <a:rPr sz="1050" spc="-5" dirty="0">
                <a:latin typeface="微软雅黑"/>
                <a:cs typeface="微软雅黑"/>
              </a:rPr>
              <a:t>烤</a:t>
            </a:r>
            <a:r>
              <a:rPr sz="1050" spc="5" dirty="0">
                <a:latin typeface="微软雅黑"/>
                <a:cs typeface="微软雅黑"/>
              </a:rPr>
              <a:t>小龙</a:t>
            </a:r>
            <a:r>
              <a:rPr sz="1050" spc="-5" dirty="0">
                <a:latin typeface="微软雅黑"/>
                <a:cs typeface="微软雅黑"/>
              </a:rPr>
              <a:t>虾</a:t>
            </a:r>
            <a:r>
              <a:rPr sz="1050" spc="5" dirty="0">
                <a:latin typeface="微软雅黑"/>
                <a:cs typeface="微软雅黑"/>
              </a:rPr>
              <a:t>等</a:t>
            </a:r>
            <a:r>
              <a:rPr sz="1050" spc="-5" dirty="0">
                <a:latin typeface="微软雅黑"/>
                <a:cs typeface="微软雅黑"/>
              </a:rPr>
              <a:t>食</a:t>
            </a:r>
            <a:r>
              <a:rPr sz="1050" spc="5" dirty="0">
                <a:latin typeface="微软雅黑"/>
                <a:cs typeface="微软雅黑"/>
              </a:rPr>
              <a:t>物</a:t>
            </a:r>
            <a:r>
              <a:rPr sz="1050" spc="-5" dirty="0">
                <a:latin typeface="微软雅黑"/>
                <a:cs typeface="微软雅黑"/>
              </a:rPr>
              <a:t>调</a:t>
            </a:r>
            <a:r>
              <a:rPr sz="1050" spc="5" dirty="0">
                <a:latin typeface="微软雅黑"/>
                <a:cs typeface="微软雅黑"/>
              </a:rPr>
              <a:t>料及</a:t>
            </a:r>
            <a:endParaRPr sz="105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635"/>
              </a:spcBef>
            </a:pPr>
            <a:r>
              <a:rPr sz="1050" spc="5" dirty="0">
                <a:latin typeface="微软雅黑"/>
                <a:cs typeface="微软雅黑"/>
              </a:rPr>
              <a:t>冷</a:t>
            </a:r>
            <a:r>
              <a:rPr sz="1050" spc="-5" dirty="0">
                <a:latin typeface="微软雅黑"/>
                <a:cs typeface="微软雅黑"/>
              </a:rPr>
              <a:t>饮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5" dirty="0">
                <a:latin typeface="微软雅黑"/>
                <a:cs typeface="微软雅黑"/>
              </a:rPr>
              <a:t>供</a:t>
            </a:r>
            <a:r>
              <a:rPr sz="1050" spc="5" dirty="0">
                <a:latin typeface="微软雅黑"/>
                <a:cs typeface="微软雅黑"/>
              </a:rPr>
              <a:t>周</a:t>
            </a:r>
            <a:r>
              <a:rPr sz="1050" spc="-5" dirty="0">
                <a:latin typeface="微软雅黑"/>
                <a:cs typeface="微软雅黑"/>
              </a:rPr>
              <a:t>三</a:t>
            </a:r>
            <a:r>
              <a:rPr sz="1050" spc="-10" dirty="0">
                <a:latin typeface="微软雅黑"/>
                <a:cs typeface="微软雅黑"/>
              </a:rPr>
              <a:t>夜</a:t>
            </a:r>
            <a:r>
              <a:rPr sz="1050" spc="5" dirty="0">
                <a:latin typeface="微软雅黑"/>
                <a:cs typeface="微软雅黑"/>
              </a:rPr>
              <a:t>晚</a:t>
            </a:r>
            <a:r>
              <a:rPr sz="1050" spc="-15" dirty="0">
                <a:latin typeface="微软雅黑"/>
                <a:cs typeface="微软雅黑"/>
              </a:rPr>
              <a:t>到</a:t>
            </a:r>
            <a:r>
              <a:rPr sz="1050" spc="5" dirty="0">
                <a:latin typeface="微软雅黑"/>
                <a:cs typeface="微软雅黑"/>
              </a:rPr>
              <a:t>店</a:t>
            </a:r>
            <a:r>
              <a:rPr sz="1050" spc="-15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5" dirty="0">
                <a:latin typeface="微软雅黑"/>
                <a:cs typeface="微软雅黑"/>
              </a:rPr>
              <a:t>享</a:t>
            </a:r>
            <a:r>
              <a:rPr sz="1050" spc="-10" dirty="0">
                <a:latin typeface="微软雅黑"/>
                <a:cs typeface="微软雅黑"/>
              </a:rPr>
              <a:t>用</a:t>
            </a:r>
            <a:r>
              <a:rPr sz="1050" spc="5" dirty="0">
                <a:latin typeface="微软雅黑"/>
                <a:cs typeface="微软雅黑"/>
              </a:rPr>
              <a:t>烧</a:t>
            </a:r>
            <a:r>
              <a:rPr sz="1050" spc="-15" dirty="0">
                <a:latin typeface="微软雅黑"/>
                <a:cs typeface="微软雅黑"/>
              </a:rPr>
              <a:t>烤</a:t>
            </a:r>
            <a:r>
              <a:rPr sz="1050" spc="5" dirty="0">
                <a:latin typeface="微软雅黑"/>
                <a:cs typeface="微软雅黑"/>
              </a:rPr>
              <a:t>美食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灯光大秀：</a:t>
            </a:r>
            <a:r>
              <a:rPr sz="1050" spc="5" dirty="0">
                <a:latin typeface="微软雅黑"/>
                <a:cs typeface="微软雅黑"/>
              </a:rPr>
              <a:t>当</a:t>
            </a:r>
            <a:r>
              <a:rPr sz="1050" spc="-5" dirty="0">
                <a:latin typeface="微软雅黑"/>
                <a:cs typeface="微软雅黑"/>
              </a:rPr>
              <a:t>天</a:t>
            </a:r>
            <a:r>
              <a:rPr sz="1050" spc="5" dirty="0">
                <a:latin typeface="微软雅黑"/>
                <a:cs typeface="微软雅黑"/>
              </a:rPr>
              <a:t>晚</a:t>
            </a:r>
            <a:r>
              <a:rPr sz="1050" spc="-10" dirty="0">
                <a:latin typeface="微软雅黑"/>
                <a:cs typeface="微软雅黑"/>
              </a:rPr>
              <a:t>上</a:t>
            </a:r>
            <a:r>
              <a:rPr sz="1050" dirty="0">
                <a:latin typeface="微软雅黑"/>
                <a:cs typeface="微软雅黑"/>
              </a:rPr>
              <a:t>8</a:t>
            </a:r>
            <a:r>
              <a:rPr sz="1050" spc="-10" dirty="0">
                <a:latin typeface="微软雅黑"/>
                <a:cs typeface="微软雅黑"/>
              </a:rPr>
              <a:t>点</a:t>
            </a:r>
            <a:r>
              <a:rPr sz="1050" spc="5" dirty="0">
                <a:latin typeface="微软雅黑"/>
                <a:cs typeface="微软雅黑"/>
              </a:rPr>
              <a:t>（</a:t>
            </a:r>
            <a:r>
              <a:rPr sz="1050" spc="-10" dirty="0">
                <a:latin typeface="微软雅黑"/>
                <a:cs typeface="微软雅黑"/>
              </a:rPr>
              <a:t>或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0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较</a:t>
            </a:r>
            <a:r>
              <a:rPr sz="1050" spc="-10" dirty="0">
                <a:latin typeface="微软雅黑"/>
                <a:cs typeface="微软雅黑"/>
              </a:rPr>
              <a:t>多</a:t>
            </a:r>
            <a:r>
              <a:rPr sz="1050" spc="5" dirty="0">
                <a:latin typeface="微软雅黑"/>
                <a:cs typeface="微软雅黑"/>
              </a:rPr>
              <a:t>时</a:t>
            </a:r>
            <a:r>
              <a:rPr sz="1050" spc="-5" dirty="0">
                <a:latin typeface="微软雅黑"/>
                <a:cs typeface="微软雅黑"/>
              </a:rPr>
              <a:t>），</a:t>
            </a:r>
            <a:endParaRPr sz="1050">
              <a:latin typeface="微软雅黑"/>
              <a:cs typeface="微软雅黑"/>
            </a:endParaRPr>
          </a:p>
          <a:p>
            <a:pPr marL="299085" marR="5080">
              <a:lnSpc>
                <a:spcPct val="149500"/>
              </a:lnSpc>
              <a:spcBef>
                <a:spcPts val="15"/>
              </a:spcBef>
            </a:pPr>
            <a:r>
              <a:rPr sz="1050" spc="5" dirty="0">
                <a:latin typeface="微软雅黑"/>
                <a:cs typeface="微软雅黑"/>
              </a:rPr>
              <a:t>关闭店头照明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打</a:t>
            </a:r>
            <a:r>
              <a:rPr sz="1050" spc="-10" dirty="0">
                <a:latin typeface="微软雅黑"/>
                <a:cs typeface="微软雅黑"/>
              </a:rPr>
              <a:t>开</a:t>
            </a:r>
            <a:r>
              <a:rPr sz="1050" spc="-5" dirty="0">
                <a:latin typeface="微软雅黑"/>
                <a:cs typeface="微软雅黑"/>
              </a:rPr>
              <a:t>CS75</a:t>
            </a:r>
            <a:r>
              <a:rPr sz="1050" spc="-95" dirty="0">
                <a:latin typeface="微软雅黑"/>
                <a:cs typeface="微软雅黑"/>
              </a:rPr>
              <a:t> </a:t>
            </a:r>
            <a:r>
              <a:rPr sz="1050" dirty="0">
                <a:latin typeface="微软雅黑"/>
                <a:cs typeface="微软雅黑"/>
              </a:rPr>
              <a:t>PLUS</a:t>
            </a:r>
            <a:r>
              <a:rPr sz="1050" spc="5" dirty="0">
                <a:latin typeface="微软雅黑"/>
                <a:cs typeface="微软雅黑"/>
              </a:rPr>
              <a:t>灯光</a:t>
            </a:r>
            <a:r>
              <a:rPr sz="1050" spc="-10" dirty="0">
                <a:latin typeface="微软雅黑"/>
                <a:cs typeface="微软雅黑"/>
              </a:rPr>
              <a:t>秀</a:t>
            </a:r>
            <a:r>
              <a:rPr sz="1050" spc="5" dirty="0">
                <a:latin typeface="微软雅黑"/>
                <a:cs typeface="微软雅黑"/>
              </a:rPr>
              <a:t>及</a:t>
            </a:r>
            <a:r>
              <a:rPr sz="1050" spc="-10" dirty="0">
                <a:latin typeface="微软雅黑"/>
                <a:cs typeface="微软雅黑"/>
              </a:rPr>
              <a:t>其</a:t>
            </a:r>
            <a:r>
              <a:rPr sz="1050" spc="5" dirty="0">
                <a:latin typeface="微软雅黑"/>
                <a:cs typeface="微软雅黑"/>
              </a:rPr>
              <a:t>他 展车氛围灯，</a:t>
            </a:r>
            <a:r>
              <a:rPr sz="1050" spc="-10" dirty="0">
                <a:latin typeface="微软雅黑"/>
                <a:cs typeface="微软雅黑"/>
              </a:rPr>
              <a:t>配</a:t>
            </a:r>
            <a:r>
              <a:rPr sz="1050" spc="5" dirty="0">
                <a:latin typeface="微软雅黑"/>
                <a:cs typeface="微软雅黑"/>
              </a:rPr>
              <a:t>合</a:t>
            </a:r>
            <a:r>
              <a:rPr sz="1050" spc="-10" dirty="0">
                <a:latin typeface="微软雅黑"/>
                <a:cs typeface="微软雅黑"/>
              </a:rPr>
              <a:t>音</a:t>
            </a:r>
            <a:r>
              <a:rPr sz="1050" spc="5" dirty="0">
                <a:latin typeface="微软雅黑"/>
                <a:cs typeface="微软雅黑"/>
              </a:rPr>
              <a:t>乐</a:t>
            </a:r>
            <a:r>
              <a:rPr sz="1050" spc="-10" dirty="0">
                <a:latin typeface="微软雅黑"/>
                <a:cs typeface="微软雅黑"/>
              </a:rPr>
              <a:t>进</a:t>
            </a:r>
            <a:r>
              <a:rPr sz="1050" spc="5" dirty="0">
                <a:latin typeface="微软雅黑"/>
                <a:cs typeface="微软雅黑"/>
              </a:rPr>
              <a:t>行灯</a:t>
            </a:r>
            <a:r>
              <a:rPr sz="1050" spc="-10" dirty="0">
                <a:latin typeface="微软雅黑"/>
                <a:cs typeface="微软雅黑"/>
              </a:rPr>
              <a:t>光</a:t>
            </a:r>
            <a:r>
              <a:rPr sz="1050" spc="5" dirty="0">
                <a:latin typeface="微软雅黑"/>
                <a:cs typeface="微软雅黑"/>
              </a:rPr>
              <a:t>表演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现场促订：</a:t>
            </a:r>
            <a:r>
              <a:rPr sz="1050" spc="5" dirty="0">
                <a:latin typeface="微软雅黑"/>
                <a:cs typeface="微软雅黑"/>
              </a:rPr>
              <a:t>现</a:t>
            </a:r>
            <a:r>
              <a:rPr sz="1050" spc="-5" dirty="0">
                <a:latin typeface="微软雅黑"/>
                <a:cs typeface="微软雅黑"/>
              </a:rPr>
              <a:t>场</a:t>
            </a:r>
            <a:r>
              <a:rPr sz="1050" spc="5" dirty="0">
                <a:latin typeface="微软雅黑"/>
                <a:cs typeface="微软雅黑"/>
              </a:rPr>
              <a:t>当</a:t>
            </a:r>
            <a:r>
              <a:rPr sz="1050" spc="-5" dirty="0">
                <a:latin typeface="微软雅黑"/>
                <a:cs typeface="微软雅黑"/>
              </a:rPr>
              <a:t>天</a:t>
            </a:r>
            <a:r>
              <a:rPr sz="1050" spc="5" dirty="0">
                <a:latin typeface="微软雅黑"/>
                <a:cs typeface="微软雅黑"/>
              </a:rPr>
              <a:t>可</a:t>
            </a:r>
            <a:r>
              <a:rPr sz="1050" spc="-5" dirty="0">
                <a:latin typeface="微软雅黑"/>
                <a:cs typeface="微软雅黑"/>
              </a:rPr>
              <a:t>利</a:t>
            </a:r>
            <a:r>
              <a:rPr sz="1050" spc="5" dirty="0">
                <a:latin typeface="微软雅黑"/>
                <a:cs typeface="微软雅黑"/>
              </a:rPr>
              <a:t>用店</a:t>
            </a:r>
            <a:r>
              <a:rPr sz="1050" spc="-5" dirty="0">
                <a:latin typeface="微软雅黑"/>
                <a:cs typeface="微软雅黑"/>
              </a:rPr>
              <a:t>总</a:t>
            </a:r>
            <a:r>
              <a:rPr sz="1050" spc="5" dirty="0">
                <a:latin typeface="微软雅黑"/>
                <a:cs typeface="微软雅黑"/>
              </a:rPr>
              <a:t>（</a:t>
            </a:r>
            <a:r>
              <a:rPr sz="1050" spc="-5" dirty="0">
                <a:latin typeface="微软雅黑"/>
                <a:cs typeface="微软雅黑"/>
              </a:rPr>
              <a:t>总</a:t>
            </a:r>
            <a:r>
              <a:rPr sz="1050" spc="5" dirty="0">
                <a:latin typeface="微软雅黑"/>
                <a:cs typeface="微软雅黑"/>
              </a:rPr>
              <a:t>经</a:t>
            </a:r>
            <a:r>
              <a:rPr sz="1050" spc="-5" dirty="0">
                <a:latin typeface="微软雅黑"/>
                <a:cs typeface="微软雅黑"/>
              </a:rPr>
              <a:t>理</a:t>
            </a:r>
            <a:r>
              <a:rPr sz="1050" spc="5" dirty="0">
                <a:latin typeface="微软雅黑"/>
                <a:cs typeface="微软雅黑"/>
              </a:rPr>
              <a:t>）现</a:t>
            </a:r>
            <a:endParaRPr sz="105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625"/>
              </a:spcBef>
            </a:pPr>
            <a:r>
              <a:rPr sz="1050" spc="5" dirty="0">
                <a:latin typeface="微软雅黑"/>
                <a:cs typeface="微软雅黑"/>
              </a:rPr>
              <a:t>场</a:t>
            </a:r>
            <a:r>
              <a:rPr sz="1050" spc="-5" dirty="0">
                <a:latin typeface="微软雅黑"/>
                <a:cs typeface="微软雅黑"/>
              </a:rPr>
              <a:t>签</a:t>
            </a:r>
            <a:r>
              <a:rPr sz="1050" spc="5" dirty="0">
                <a:latin typeface="微软雅黑"/>
                <a:cs typeface="微软雅黑"/>
              </a:rPr>
              <a:t>售</a:t>
            </a:r>
            <a:r>
              <a:rPr sz="1050" spc="-5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夜</a:t>
            </a:r>
            <a:r>
              <a:rPr sz="1050" spc="-5" dirty="0">
                <a:latin typeface="微软雅黑"/>
                <a:cs typeface="微软雅黑"/>
              </a:rPr>
              <a:t>间</a:t>
            </a:r>
            <a:r>
              <a:rPr sz="1050" spc="-10" dirty="0">
                <a:latin typeface="微软雅黑"/>
                <a:cs typeface="微软雅黑"/>
              </a:rPr>
              <a:t>闭</a:t>
            </a:r>
            <a:r>
              <a:rPr sz="1050" spc="5" dirty="0">
                <a:latin typeface="微软雅黑"/>
                <a:cs typeface="微软雅黑"/>
              </a:rPr>
              <a:t>馆</a:t>
            </a:r>
            <a:r>
              <a:rPr sz="1050" spc="-15" dirty="0">
                <a:latin typeface="微软雅黑"/>
                <a:cs typeface="微软雅黑"/>
              </a:rPr>
              <a:t>团</a:t>
            </a:r>
            <a:r>
              <a:rPr sz="1050" spc="5" dirty="0">
                <a:latin typeface="微软雅黑"/>
                <a:cs typeface="微软雅黑"/>
              </a:rPr>
              <a:t>购</a:t>
            </a:r>
            <a:r>
              <a:rPr sz="1050" spc="-15" dirty="0">
                <a:latin typeface="微软雅黑"/>
                <a:cs typeface="微软雅黑"/>
              </a:rPr>
              <a:t>等</a:t>
            </a:r>
            <a:r>
              <a:rPr sz="1050" spc="5" dirty="0">
                <a:latin typeface="微软雅黑"/>
                <a:cs typeface="微软雅黑"/>
              </a:rPr>
              <a:t>多</a:t>
            </a:r>
            <a:r>
              <a:rPr sz="1050" spc="-5" dirty="0">
                <a:latin typeface="微软雅黑"/>
                <a:cs typeface="微软雅黑"/>
              </a:rPr>
              <a:t>种</a:t>
            </a:r>
            <a:r>
              <a:rPr sz="1050" spc="-10" dirty="0">
                <a:latin typeface="微软雅黑"/>
                <a:cs typeface="微软雅黑"/>
              </a:rPr>
              <a:t>手</a:t>
            </a:r>
            <a:r>
              <a:rPr sz="1050" spc="5" dirty="0">
                <a:latin typeface="微软雅黑"/>
                <a:cs typeface="微软雅黑"/>
              </a:rPr>
              <a:t>段</a:t>
            </a:r>
            <a:r>
              <a:rPr sz="1050" spc="-15" dirty="0">
                <a:latin typeface="微软雅黑"/>
                <a:cs typeface="微软雅黑"/>
              </a:rPr>
              <a:t>促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-15" dirty="0">
                <a:latin typeface="微软雅黑"/>
                <a:cs typeface="微软雅黑"/>
              </a:rPr>
              <a:t>成</a:t>
            </a:r>
            <a:r>
              <a:rPr sz="1050" spc="5" dirty="0">
                <a:latin typeface="微软雅黑"/>
                <a:cs typeface="微软雅黑"/>
              </a:rPr>
              <a:t>交</a:t>
            </a:r>
            <a:endParaRPr sz="105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17678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</a:t>
            </a:r>
            <a:r>
              <a:rPr dirty="0"/>
              <a:t>.</a:t>
            </a:r>
            <a:r>
              <a:rPr spc="-5" dirty="0"/>
              <a:t>保客营销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4404" y="4351020"/>
            <a:ext cx="3832860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活动客户邀约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6135" y="4351020"/>
            <a:ext cx="3832860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活动环节建议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87868" y="4351020"/>
            <a:ext cx="3831590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活动传播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163567" y="4985003"/>
            <a:ext cx="0" cy="1873250"/>
          </a:xfrm>
          <a:custGeom>
            <a:avLst/>
            <a:gdLst/>
            <a:ahLst/>
            <a:cxnLst/>
            <a:rect l="l" t="t" r="r" b="b"/>
            <a:pathLst>
              <a:path h="1873250">
                <a:moveTo>
                  <a:pt x="0" y="0"/>
                </a:moveTo>
                <a:lnTo>
                  <a:pt x="0" y="1872996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41564" y="4966715"/>
            <a:ext cx="0" cy="1891664"/>
          </a:xfrm>
          <a:custGeom>
            <a:avLst/>
            <a:gdLst/>
            <a:ahLst/>
            <a:cxnLst/>
            <a:rect l="l" t="t" r="r" b="b"/>
            <a:pathLst>
              <a:path h="1891665">
                <a:moveTo>
                  <a:pt x="0" y="0"/>
                </a:moveTo>
                <a:lnTo>
                  <a:pt x="0" y="1891283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28159" y="1510283"/>
            <a:ext cx="7580630" cy="2684145"/>
          </a:xfrm>
          <a:custGeom>
            <a:avLst/>
            <a:gdLst/>
            <a:ahLst/>
            <a:cxnLst/>
            <a:rect l="l" t="t" r="r" b="b"/>
            <a:pathLst>
              <a:path w="7580630" h="2684145">
                <a:moveTo>
                  <a:pt x="0" y="2683764"/>
                </a:moveTo>
                <a:lnTo>
                  <a:pt x="7580376" y="2683764"/>
                </a:lnTo>
                <a:lnTo>
                  <a:pt x="7580376" y="0"/>
                </a:lnTo>
                <a:lnTo>
                  <a:pt x="0" y="0"/>
                </a:lnTo>
                <a:lnTo>
                  <a:pt x="0" y="2683764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6021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微软雅黑"/>
                <a:cs typeface="微软雅黑"/>
              </a:rPr>
              <a:t>长安夜总惠</a:t>
            </a:r>
            <a:r>
              <a:rPr sz="1800" b="1" spc="-5" dirty="0">
                <a:latin typeface="微软雅黑"/>
                <a:cs typeface="微软雅黑"/>
              </a:rPr>
              <a:t>——</a:t>
            </a:r>
            <a:r>
              <a:rPr dirty="0"/>
              <a:t>长安汽车夏夜主题活动</a:t>
            </a:r>
            <a:endParaRPr sz="1800">
              <a:latin typeface="微软雅黑"/>
              <a:cs typeface="微软雅黑"/>
            </a:endParaRPr>
          </a:p>
          <a:p>
            <a:pPr marL="4260215">
              <a:lnSpc>
                <a:spcPct val="100000"/>
              </a:lnSpc>
              <a:spcBef>
                <a:spcPts val="1025"/>
              </a:spcBef>
            </a:pPr>
            <a:r>
              <a:rPr sz="1200" b="1" dirty="0">
                <a:latin typeface="微软雅黑"/>
                <a:cs typeface="微软雅黑"/>
              </a:rPr>
              <a:t>【活动时间】</a:t>
            </a:r>
            <a:r>
              <a:rPr sz="1200" dirty="0"/>
              <a:t>7月</a:t>
            </a:r>
            <a:r>
              <a:rPr sz="1200" spc="-5" dirty="0"/>
              <a:t>4-5</a:t>
            </a:r>
            <a:r>
              <a:rPr sz="1200" dirty="0"/>
              <a:t>日、7月</a:t>
            </a:r>
            <a:r>
              <a:rPr sz="1200" spc="-5" dirty="0"/>
              <a:t>18-19</a:t>
            </a:r>
            <a:r>
              <a:rPr sz="1200" dirty="0"/>
              <a:t>日夜间开展；至少开展2场</a:t>
            </a:r>
            <a:r>
              <a:rPr sz="1200" spc="-10" dirty="0"/>
              <a:t>/</a:t>
            </a:r>
            <a:r>
              <a:rPr sz="1200" dirty="0"/>
              <a:t>月</a:t>
            </a:r>
            <a:endParaRPr sz="1200">
              <a:latin typeface="微软雅黑"/>
              <a:cs typeface="微软雅黑"/>
            </a:endParaRPr>
          </a:p>
          <a:p>
            <a:pPr marL="4260215">
              <a:lnSpc>
                <a:spcPct val="100000"/>
              </a:lnSpc>
              <a:spcBef>
                <a:spcPts val="720"/>
              </a:spcBef>
            </a:pPr>
            <a:r>
              <a:rPr sz="1200" dirty="0"/>
              <a:t>【</a:t>
            </a:r>
            <a:r>
              <a:rPr sz="1200" b="1" dirty="0">
                <a:latin typeface="微软雅黑"/>
                <a:cs typeface="微软雅黑"/>
              </a:rPr>
              <a:t>活动范围</a:t>
            </a:r>
            <a:r>
              <a:rPr sz="1200" dirty="0"/>
              <a:t>】全国授权服务中心；店内或外场（夜市广场、餐饮城、酒吧等场所）</a:t>
            </a:r>
            <a:endParaRPr sz="1200">
              <a:latin typeface="微软雅黑"/>
              <a:cs typeface="微软雅黑"/>
            </a:endParaRPr>
          </a:p>
          <a:p>
            <a:pPr marL="4260215">
              <a:lnSpc>
                <a:spcPct val="100000"/>
              </a:lnSpc>
              <a:spcBef>
                <a:spcPts val="720"/>
              </a:spcBef>
            </a:pPr>
            <a:r>
              <a:rPr sz="1200" b="1" dirty="0">
                <a:latin typeface="微软雅黑"/>
                <a:cs typeface="微软雅黑"/>
              </a:rPr>
              <a:t>【活动对象】</a:t>
            </a:r>
            <a:r>
              <a:rPr sz="1200" dirty="0"/>
              <a:t>意向客户</a:t>
            </a:r>
            <a:r>
              <a:rPr sz="1200" spc="-5" dirty="0"/>
              <a:t>+</a:t>
            </a:r>
            <a:r>
              <a:rPr sz="1200" dirty="0"/>
              <a:t>保客</a:t>
            </a:r>
            <a:endParaRPr sz="1200">
              <a:latin typeface="微软雅黑"/>
              <a:cs typeface="微软雅黑"/>
            </a:endParaRPr>
          </a:p>
          <a:p>
            <a:pPr marL="4260215" marR="208279">
              <a:lnSpc>
                <a:spcPts val="2160"/>
              </a:lnSpc>
              <a:spcBef>
                <a:spcPts val="190"/>
              </a:spcBef>
            </a:pPr>
            <a:r>
              <a:rPr sz="1200" b="1" dirty="0">
                <a:latin typeface="微软雅黑"/>
                <a:cs typeface="微软雅黑"/>
              </a:rPr>
              <a:t>【活动目的】</a:t>
            </a:r>
            <a:r>
              <a:rPr sz="1200" dirty="0"/>
              <a:t>打造长安品牌夏季关怀</a:t>
            </a:r>
            <a:r>
              <a:rPr sz="1200" spc="-5" dirty="0"/>
              <a:t>IP</a:t>
            </a:r>
            <a:r>
              <a:rPr sz="1200" dirty="0"/>
              <a:t>，以夏季狂欢为主要营销基调，挖掘保客价值，加快现款车型清库， 促进集客成交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99644" y="4256532"/>
            <a:ext cx="11673840" cy="0"/>
          </a:xfrm>
          <a:custGeom>
            <a:avLst/>
            <a:gdLst/>
            <a:ahLst/>
            <a:cxnLst/>
            <a:rect l="l" t="t" r="r" b="b"/>
            <a:pathLst>
              <a:path w="11673840">
                <a:moveTo>
                  <a:pt x="0" y="0"/>
                </a:moveTo>
                <a:lnTo>
                  <a:pt x="11673459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7768" y="5011673"/>
            <a:ext cx="31089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引爆团购热度</a:t>
            </a:r>
            <a:r>
              <a:rPr sz="1400" b="1" spc="-60" dirty="0">
                <a:solidFill>
                  <a:srgbClr val="C00000"/>
                </a:solidFill>
                <a:latin typeface="微软雅黑"/>
                <a:cs typeface="微软雅黑"/>
              </a:rPr>
              <a:t> 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大力邀约车主及意向客户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2685" y="5405729"/>
            <a:ext cx="2719070" cy="97142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终端自媒体平</a:t>
            </a:r>
            <a:r>
              <a:rPr sz="1050" spc="-10" dirty="0">
                <a:latin typeface="微软雅黑"/>
                <a:cs typeface="微软雅黑"/>
              </a:rPr>
              <a:t>台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社</a:t>
            </a:r>
            <a:r>
              <a:rPr sz="1050" spc="5" dirty="0">
                <a:latin typeface="微软雅黑"/>
                <a:cs typeface="微软雅黑"/>
              </a:rPr>
              <a:t>交</a:t>
            </a:r>
            <a:r>
              <a:rPr sz="1050" spc="-10" dirty="0">
                <a:latin typeface="微软雅黑"/>
                <a:cs typeface="微软雅黑"/>
              </a:rPr>
              <a:t>论</a:t>
            </a:r>
            <a:r>
              <a:rPr sz="1050" spc="5" dirty="0">
                <a:latin typeface="微软雅黑"/>
                <a:cs typeface="微软雅黑"/>
              </a:rPr>
              <a:t>坛、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群</a:t>
            </a:r>
            <a:r>
              <a:rPr sz="1050" spc="5" dirty="0">
                <a:latin typeface="微软雅黑"/>
                <a:cs typeface="微软雅黑"/>
              </a:rPr>
              <a:t>邀约</a:t>
            </a:r>
            <a:endParaRPr sz="1050" dirty="0">
              <a:latin typeface="微软雅黑"/>
              <a:cs typeface="微软雅黑"/>
            </a:endParaRPr>
          </a:p>
          <a:p>
            <a:pPr marL="299085" indent="-287020">
              <a:spcBef>
                <a:spcPts val="6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 err="1">
                <a:latin typeface="微软雅黑"/>
                <a:cs typeface="微软雅黑"/>
              </a:rPr>
              <a:t>激励政策制定</a:t>
            </a:r>
            <a:r>
              <a:rPr lang="en-US" altLang="zh-CN" sz="1050" spc="5" dirty="0">
                <a:latin typeface="微软雅黑"/>
                <a:cs typeface="微软雅黑"/>
              </a:rPr>
              <a:t>/</a:t>
            </a:r>
            <a:r>
              <a:rPr lang="zh-CN" altLang="en-US" sz="1050" spc="5" dirty="0">
                <a:latin typeface="微软雅黑"/>
                <a:cs typeface="微软雅黑"/>
              </a:rPr>
              <a:t>公众号营销星球</a:t>
            </a:r>
            <a:endParaRPr sz="1050" dirty="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spc="5" dirty="0">
                <a:latin typeface="微软雅黑"/>
                <a:cs typeface="微软雅黑"/>
              </a:rPr>
              <a:t>展厅物料布置</a:t>
            </a:r>
            <a:endParaRPr sz="1050" dirty="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dirty="0">
                <a:latin typeface="微软雅黑"/>
                <a:cs typeface="微软雅黑"/>
              </a:rPr>
              <a:t>异业合作联盟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462017" y="5014976"/>
            <a:ext cx="32842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烧烤轰趴氛围营造</a:t>
            </a:r>
            <a:r>
              <a:rPr sz="1400" b="1" spc="-60" dirty="0">
                <a:solidFill>
                  <a:srgbClr val="C00000"/>
                </a:solidFill>
                <a:latin typeface="微软雅黑"/>
                <a:cs typeface="微软雅黑"/>
              </a:rPr>
              <a:t> 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增进客户感情促进成交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0065" y="5417007"/>
            <a:ext cx="3522979" cy="1227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8255" indent="-287020">
              <a:lnSpc>
                <a:spcPct val="150100"/>
              </a:lnSpc>
              <a:spcBef>
                <a:spcPts val="10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小龙虾</a:t>
            </a:r>
            <a:r>
              <a:rPr sz="1050" b="1" dirty="0">
                <a:latin typeface="微软雅黑"/>
                <a:cs typeface="微软雅黑"/>
              </a:rPr>
              <a:t>/</a:t>
            </a:r>
            <a:r>
              <a:rPr sz="1050" b="1" spc="5" dirty="0">
                <a:latin typeface="微软雅黑"/>
                <a:cs typeface="微软雅黑"/>
              </a:rPr>
              <a:t>烧烤饕</a:t>
            </a:r>
            <a:r>
              <a:rPr sz="1050" b="1" spc="-10" dirty="0">
                <a:latin typeface="微软雅黑"/>
                <a:cs typeface="微软雅黑"/>
              </a:rPr>
              <a:t>餮</a:t>
            </a:r>
            <a:r>
              <a:rPr sz="1050" b="1" spc="5" dirty="0">
                <a:latin typeface="微软雅黑"/>
                <a:cs typeface="微软雅黑"/>
              </a:rPr>
              <a:t>盛</a:t>
            </a:r>
            <a:r>
              <a:rPr sz="1050" b="1" spc="-10" dirty="0">
                <a:latin typeface="微软雅黑"/>
                <a:cs typeface="微软雅黑"/>
              </a:rPr>
              <a:t>宴</a:t>
            </a:r>
            <a:r>
              <a:rPr sz="1050" b="1" spc="5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现</a:t>
            </a:r>
            <a:r>
              <a:rPr sz="1050" spc="5" dirty="0">
                <a:latin typeface="微软雅黑"/>
                <a:cs typeface="微软雅黑"/>
              </a:rPr>
              <a:t>场</a:t>
            </a:r>
            <a:r>
              <a:rPr sz="1050" spc="-10" dirty="0">
                <a:latin typeface="微软雅黑"/>
                <a:cs typeface="微软雅黑"/>
              </a:rPr>
              <a:t>提</a:t>
            </a:r>
            <a:r>
              <a:rPr sz="1050" spc="5" dirty="0">
                <a:latin typeface="微软雅黑"/>
                <a:cs typeface="微软雅黑"/>
              </a:rPr>
              <a:t>供</a:t>
            </a:r>
            <a:r>
              <a:rPr sz="1050" spc="-10" dirty="0">
                <a:latin typeface="微软雅黑"/>
                <a:cs typeface="微软雅黑"/>
              </a:rPr>
              <a:t>啤</a:t>
            </a:r>
            <a:r>
              <a:rPr sz="1050" spc="5" dirty="0">
                <a:latin typeface="微软雅黑"/>
                <a:cs typeface="微软雅黑"/>
              </a:rPr>
              <a:t>酒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小</a:t>
            </a:r>
            <a:r>
              <a:rPr sz="1050" spc="-10" dirty="0">
                <a:latin typeface="微软雅黑"/>
                <a:cs typeface="微软雅黑"/>
              </a:rPr>
              <a:t>龙</a:t>
            </a:r>
            <a:r>
              <a:rPr sz="1050" spc="5" dirty="0">
                <a:latin typeface="微软雅黑"/>
                <a:cs typeface="微软雅黑"/>
              </a:rPr>
              <a:t>虾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烧烤 等应季美食，</a:t>
            </a:r>
            <a:r>
              <a:rPr sz="1050" spc="-10" dirty="0">
                <a:latin typeface="微软雅黑"/>
                <a:cs typeface="微软雅黑"/>
              </a:rPr>
              <a:t>设</a:t>
            </a:r>
            <a:r>
              <a:rPr sz="1050" spc="5" dirty="0">
                <a:latin typeface="微软雅黑"/>
                <a:cs typeface="微软雅黑"/>
              </a:rPr>
              <a:t>置</a:t>
            </a:r>
            <a:r>
              <a:rPr sz="1050" spc="-10" dirty="0">
                <a:latin typeface="微软雅黑"/>
                <a:cs typeface="微软雅黑"/>
              </a:rPr>
              <a:t>美</a:t>
            </a:r>
            <a:r>
              <a:rPr sz="1050" spc="5" dirty="0">
                <a:latin typeface="微软雅黑"/>
                <a:cs typeface="微软雅黑"/>
              </a:rPr>
              <a:t>食</a:t>
            </a:r>
            <a:r>
              <a:rPr sz="1050" spc="-10" dirty="0">
                <a:latin typeface="微软雅黑"/>
                <a:cs typeface="微软雅黑"/>
              </a:rPr>
              <a:t>挑</a:t>
            </a:r>
            <a:r>
              <a:rPr sz="1050" spc="5" dirty="0">
                <a:latin typeface="微软雅黑"/>
                <a:cs typeface="微软雅黑"/>
              </a:rPr>
              <a:t>战环</a:t>
            </a:r>
            <a:r>
              <a:rPr sz="1050" spc="-10" dirty="0">
                <a:latin typeface="微软雅黑"/>
                <a:cs typeface="微软雅黑"/>
              </a:rPr>
              <a:t>节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推</a:t>
            </a:r>
            <a:r>
              <a:rPr sz="1050" spc="5" dirty="0">
                <a:latin typeface="微软雅黑"/>
                <a:cs typeface="微软雅黑"/>
              </a:rPr>
              <a:t>高</a:t>
            </a:r>
            <a:r>
              <a:rPr sz="1050" spc="-10" dirty="0">
                <a:latin typeface="微软雅黑"/>
                <a:cs typeface="微软雅黑"/>
              </a:rPr>
              <a:t>活</a:t>
            </a:r>
            <a:r>
              <a:rPr sz="1050" spc="5" dirty="0">
                <a:latin typeface="微软雅黑"/>
                <a:cs typeface="微软雅黑"/>
              </a:rPr>
              <a:t>动</a:t>
            </a:r>
            <a:r>
              <a:rPr sz="1050" spc="-10" dirty="0">
                <a:latin typeface="微软雅黑"/>
                <a:cs typeface="微软雅黑"/>
              </a:rPr>
              <a:t>气</a:t>
            </a:r>
            <a:r>
              <a:rPr sz="1050" spc="5" dirty="0">
                <a:latin typeface="微软雅黑"/>
                <a:cs typeface="微软雅黑"/>
              </a:rPr>
              <a:t>氛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dirty="0">
                <a:latin typeface="微软雅黑"/>
                <a:cs typeface="微软雅黑"/>
              </a:rPr>
              <a:t>创造 </a:t>
            </a:r>
            <a:r>
              <a:rPr sz="1050" spc="5" dirty="0">
                <a:latin typeface="微软雅黑"/>
                <a:cs typeface="微软雅黑"/>
              </a:rPr>
              <a:t>良好销售环境</a:t>
            </a:r>
            <a:endParaRPr sz="1050">
              <a:latin typeface="微软雅黑"/>
              <a:cs typeface="微软雅黑"/>
            </a:endParaRPr>
          </a:p>
          <a:p>
            <a:pPr marL="299085" marR="5080" indent="-287020">
              <a:lnSpc>
                <a:spcPct val="149500"/>
              </a:lnSpc>
              <a:spcBef>
                <a:spcPts val="1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老车主故事分</a:t>
            </a:r>
            <a:r>
              <a:rPr sz="1050" b="1" spc="-10" dirty="0">
                <a:latin typeface="微软雅黑"/>
                <a:cs typeface="微软雅黑"/>
              </a:rPr>
              <a:t>享</a:t>
            </a:r>
            <a:r>
              <a:rPr sz="1050" b="1" dirty="0">
                <a:latin typeface="微软雅黑"/>
                <a:cs typeface="微软雅黑"/>
              </a:rPr>
              <a:t>：</a:t>
            </a:r>
            <a:r>
              <a:rPr sz="1050" spc="-5" dirty="0">
                <a:latin typeface="微软雅黑"/>
                <a:cs typeface="微软雅黑"/>
              </a:rPr>
              <a:t>邀</a:t>
            </a:r>
            <a:r>
              <a:rPr sz="1050" spc="5" dirty="0">
                <a:latin typeface="微软雅黑"/>
                <a:cs typeface="微软雅黑"/>
              </a:rPr>
              <a:t>请</a:t>
            </a:r>
            <a:r>
              <a:rPr sz="1050" spc="-5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主领</a:t>
            </a:r>
            <a:r>
              <a:rPr sz="1050" spc="-5" dirty="0">
                <a:latin typeface="微软雅黑"/>
                <a:cs typeface="微软雅黑"/>
              </a:rPr>
              <a:t>袖</a:t>
            </a:r>
            <a:r>
              <a:rPr sz="1050" spc="5" dirty="0">
                <a:latin typeface="微软雅黑"/>
                <a:cs typeface="微软雅黑"/>
              </a:rPr>
              <a:t>上</a:t>
            </a:r>
            <a:r>
              <a:rPr sz="1050" spc="-5" dirty="0">
                <a:latin typeface="微软雅黑"/>
                <a:cs typeface="微软雅黑"/>
              </a:rPr>
              <a:t>台</a:t>
            </a:r>
            <a:r>
              <a:rPr sz="1050" spc="5" dirty="0">
                <a:latin typeface="微软雅黑"/>
                <a:cs typeface="微软雅黑"/>
              </a:rPr>
              <a:t>讲</a:t>
            </a:r>
            <a:r>
              <a:rPr sz="1050" spc="-5" dirty="0">
                <a:latin typeface="微软雅黑"/>
                <a:cs typeface="微软雅黑"/>
              </a:rPr>
              <a:t>述</a:t>
            </a:r>
            <a:r>
              <a:rPr sz="1050" spc="5" dirty="0">
                <a:latin typeface="微软雅黑"/>
                <a:cs typeface="微软雅黑"/>
              </a:rPr>
              <a:t>自</a:t>
            </a:r>
            <a:r>
              <a:rPr sz="1050" spc="-5" dirty="0">
                <a:latin typeface="微软雅黑"/>
                <a:cs typeface="微软雅黑"/>
              </a:rPr>
              <a:t>己</a:t>
            </a:r>
            <a:r>
              <a:rPr sz="1050" spc="5" dirty="0">
                <a:latin typeface="微软雅黑"/>
                <a:cs typeface="微软雅黑"/>
              </a:rPr>
              <a:t>与</a:t>
            </a:r>
            <a:r>
              <a:rPr sz="1050" spc="-5" dirty="0">
                <a:latin typeface="微软雅黑"/>
                <a:cs typeface="微软雅黑"/>
              </a:rPr>
              <a:t>长</a:t>
            </a:r>
            <a:r>
              <a:rPr sz="1050" dirty="0">
                <a:latin typeface="微软雅黑"/>
                <a:cs typeface="微软雅黑"/>
              </a:rPr>
              <a:t>安汽 </a:t>
            </a:r>
            <a:r>
              <a:rPr sz="1050" spc="5" dirty="0">
                <a:latin typeface="微软雅黑"/>
                <a:cs typeface="微软雅黑"/>
              </a:rPr>
              <a:t>车的工作</a:t>
            </a:r>
            <a:r>
              <a:rPr sz="1050" dirty="0">
                <a:latin typeface="微软雅黑"/>
                <a:cs typeface="微软雅黑"/>
              </a:rPr>
              <a:t>\</a:t>
            </a:r>
            <a:r>
              <a:rPr sz="1050" spc="5" dirty="0">
                <a:latin typeface="微软雅黑"/>
                <a:cs typeface="微软雅黑"/>
              </a:rPr>
              <a:t>出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dirty="0">
                <a:latin typeface="微软雅黑"/>
                <a:cs typeface="微软雅黑"/>
              </a:rPr>
              <a:t>\</a:t>
            </a:r>
            <a:r>
              <a:rPr sz="1050" spc="-10" dirty="0">
                <a:latin typeface="微软雅黑"/>
                <a:cs typeface="微软雅黑"/>
              </a:rPr>
              <a:t>成</a:t>
            </a:r>
            <a:r>
              <a:rPr sz="1050" spc="5" dirty="0">
                <a:latin typeface="微软雅黑"/>
                <a:cs typeface="微软雅黑"/>
              </a:rPr>
              <a:t>长</a:t>
            </a:r>
            <a:r>
              <a:rPr sz="1050" spc="-10" dirty="0">
                <a:latin typeface="微软雅黑"/>
                <a:cs typeface="微软雅黑"/>
              </a:rPr>
              <a:t>故</a:t>
            </a:r>
            <a:r>
              <a:rPr sz="1050" spc="5" dirty="0">
                <a:latin typeface="微软雅黑"/>
                <a:cs typeface="微软雅黑"/>
              </a:rPr>
              <a:t>事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与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进</a:t>
            </a:r>
            <a:r>
              <a:rPr sz="1050" spc="5" dirty="0">
                <a:latin typeface="微软雅黑"/>
                <a:cs typeface="微软雅黑"/>
              </a:rPr>
              <a:t>行</a:t>
            </a:r>
            <a:r>
              <a:rPr sz="1050" spc="-10" dirty="0">
                <a:latin typeface="微软雅黑"/>
                <a:cs typeface="微软雅黑"/>
              </a:rPr>
              <a:t>情</a:t>
            </a:r>
            <a:r>
              <a:rPr sz="1050" spc="5" dirty="0">
                <a:latin typeface="微软雅黑"/>
                <a:cs typeface="微软雅黑"/>
              </a:rPr>
              <a:t>感</a:t>
            </a:r>
            <a:r>
              <a:rPr sz="1050" spc="-10" dirty="0">
                <a:latin typeface="微软雅黑"/>
                <a:cs typeface="微软雅黑"/>
              </a:rPr>
              <a:t>互</a:t>
            </a:r>
            <a:r>
              <a:rPr sz="1050" spc="5" dirty="0">
                <a:latin typeface="微软雅黑"/>
                <a:cs typeface="微软雅黑"/>
              </a:rPr>
              <a:t>动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14638" y="5005577"/>
            <a:ext cx="22142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延续活动热度</a:t>
            </a:r>
            <a:r>
              <a:rPr sz="1400" b="1" spc="-80" dirty="0">
                <a:solidFill>
                  <a:srgbClr val="C00000"/>
                </a:solidFill>
                <a:latin typeface="微软雅黑"/>
                <a:cs typeface="微软雅黑"/>
              </a:rPr>
              <a:t> </a:t>
            </a:r>
            <a:r>
              <a:rPr sz="1400" b="1" dirty="0">
                <a:solidFill>
                  <a:srgbClr val="C00000"/>
                </a:solidFill>
                <a:latin typeface="微软雅黑"/>
                <a:cs typeface="微软雅黑"/>
              </a:rPr>
              <a:t>提声品牌声量</a:t>
            </a:r>
            <a:endParaRPr sz="140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9960" y="5424201"/>
            <a:ext cx="3949065" cy="988694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4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dirty="0">
                <a:latin typeface="微软雅黑"/>
                <a:cs typeface="微软雅黑"/>
              </a:rPr>
              <a:t>线上自媒体传播</a:t>
            </a:r>
            <a:endParaRPr sz="1050">
              <a:latin typeface="微软雅黑"/>
              <a:cs typeface="微软雅黑"/>
            </a:endParaRPr>
          </a:p>
          <a:p>
            <a:pPr marL="289560">
              <a:lnSpc>
                <a:spcPct val="100000"/>
              </a:lnSpc>
              <a:spcBef>
                <a:spcPts val="635"/>
              </a:spcBef>
            </a:pPr>
            <a:r>
              <a:rPr sz="1050" spc="5" dirty="0">
                <a:latin typeface="微软雅黑"/>
                <a:cs typeface="微软雅黑"/>
              </a:rPr>
              <a:t>传播内容：团购</a:t>
            </a:r>
            <a:r>
              <a:rPr sz="1050" spc="-10" dirty="0">
                <a:latin typeface="微软雅黑"/>
                <a:cs typeface="微软雅黑"/>
              </a:rPr>
              <a:t>订</a:t>
            </a:r>
            <a:r>
              <a:rPr sz="1050" spc="5" dirty="0">
                <a:latin typeface="微软雅黑"/>
                <a:cs typeface="微软雅黑"/>
              </a:rPr>
              <a:t>单</a:t>
            </a:r>
            <a:r>
              <a:rPr sz="1050" spc="-10" dirty="0">
                <a:latin typeface="微软雅黑"/>
                <a:cs typeface="微软雅黑"/>
              </a:rPr>
              <a:t>数</a:t>
            </a:r>
            <a:r>
              <a:rPr sz="1050" spc="5" dirty="0">
                <a:latin typeface="微软雅黑"/>
                <a:cs typeface="微软雅黑"/>
              </a:rPr>
              <a:t>量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现</a:t>
            </a:r>
            <a:r>
              <a:rPr sz="1050" spc="-10" dirty="0">
                <a:latin typeface="微软雅黑"/>
                <a:cs typeface="微软雅黑"/>
              </a:rPr>
              <a:t>场</a:t>
            </a:r>
            <a:r>
              <a:rPr sz="1050" spc="5" dirty="0">
                <a:latin typeface="微软雅黑"/>
                <a:cs typeface="微软雅黑"/>
              </a:rPr>
              <a:t>精</a:t>
            </a:r>
            <a:r>
              <a:rPr sz="1050" spc="-10" dirty="0">
                <a:latin typeface="微软雅黑"/>
                <a:cs typeface="微软雅黑"/>
              </a:rPr>
              <a:t>彩</a:t>
            </a:r>
            <a:r>
              <a:rPr sz="1050" spc="5" dirty="0">
                <a:latin typeface="微软雅黑"/>
                <a:cs typeface="微软雅黑"/>
              </a:rPr>
              <a:t>环</a:t>
            </a:r>
            <a:r>
              <a:rPr sz="1050" spc="-10" dirty="0">
                <a:latin typeface="微软雅黑"/>
                <a:cs typeface="微软雅黑"/>
              </a:rPr>
              <a:t>节</a:t>
            </a:r>
            <a:r>
              <a:rPr sz="1050" spc="5" dirty="0">
                <a:latin typeface="微软雅黑"/>
                <a:cs typeface="微软雅黑"/>
              </a:rPr>
              <a:t>长</a:t>
            </a:r>
            <a:r>
              <a:rPr sz="1050" spc="-10" dirty="0">
                <a:latin typeface="微软雅黑"/>
                <a:cs typeface="微软雅黑"/>
              </a:rPr>
              <a:t>图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短</a:t>
            </a:r>
            <a:r>
              <a:rPr sz="1050" spc="5" dirty="0">
                <a:latin typeface="微软雅黑"/>
                <a:cs typeface="微软雅黑"/>
              </a:rPr>
              <a:t>视</a:t>
            </a:r>
            <a:r>
              <a:rPr sz="1050" spc="-10" dirty="0">
                <a:latin typeface="微软雅黑"/>
                <a:cs typeface="微软雅黑"/>
              </a:rPr>
              <a:t>频</a:t>
            </a:r>
            <a:r>
              <a:rPr sz="1050" spc="5" dirty="0">
                <a:latin typeface="微软雅黑"/>
                <a:cs typeface="微软雅黑"/>
              </a:rPr>
              <a:t>等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线下追踪</a:t>
            </a:r>
            <a:endParaRPr sz="1050">
              <a:latin typeface="微软雅黑"/>
              <a:cs typeface="微软雅黑"/>
            </a:endParaRPr>
          </a:p>
          <a:p>
            <a:pPr marL="250190">
              <a:lnSpc>
                <a:spcPct val="100000"/>
              </a:lnSpc>
              <a:spcBef>
                <a:spcPts val="635"/>
              </a:spcBef>
            </a:pPr>
            <a:r>
              <a:rPr sz="1050" spc="5" dirty="0">
                <a:latin typeface="微软雅黑"/>
                <a:cs typeface="微软雅黑"/>
              </a:rPr>
              <a:t>夜总惠政策延续</a:t>
            </a:r>
            <a:r>
              <a:rPr sz="1050" spc="-6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；未到场客户</a:t>
            </a:r>
            <a:r>
              <a:rPr sz="1050" spc="-10" dirty="0">
                <a:latin typeface="微软雅黑"/>
                <a:cs typeface="微软雅黑"/>
              </a:rPr>
              <a:t>活</a:t>
            </a:r>
            <a:r>
              <a:rPr sz="1050" spc="5" dirty="0">
                <a:latin typeface="微软雅黑"/>
                <a:cs typeface="微软雅黑"/>
              </a:rPr>
              <a:t>动</a:t>
            </a:r>
            <a:r>
              <a:rPr sz="1050" spc="-10" dirty="0">
                <a:latin typeface="微软雅黑"/>
                <a:cs typeface="微软雅黑"/>
              </a:rPr>
              <a:t>追</a:t>
            </a:r>
            <a:r>
              <a:rPr sz="1050" spc="5" dirty="0">
                <a:latin typeface="微软雅黑"/>
                <a:cs typeface="微软雅黑"/>
              </a:rPr>
              <a:t>单</a:t>
            </a:r>
            <a:r>
              <a:rPr sz="1050" spc="-6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；订车客户关</a:t>
            </a:r>
            <a:r>
              <a:rPr sz="1050" spc="-10" dirty="0">
                <a:latin typeface="微软雅黑"/>
                <a:cs typeface="微软雅黑"/>
              </a:rPr>
              <a:t>爱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210800" y="717804"/>
            <a:ext cx="1066800" cy="925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46207" y="1110996"/>
            <a:ext cx="1393190" cy="401320"/>
          </a:xfrm>
          <a:custGeom>
            <a:avLst/>
            <a:gdLst/>
            <a:ahLst/>
            <a:cxnLst/>
            <a:rect l="l" t="t" r="r" b="b"/>
            <a:pathLst>
              <a:path w="1393190" h="401319">
                <a:moveTo>
                  <a:pt x="0" y="400812"/>
                </a:moveTo>
                <a:lnTo>
                  <a:pt x="1392936" y="400812"/>
                </a:lnTo>
                <a:lnTo>
                  <a:pt x="139293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413872" y="1139698"/>
            <a:ext cx="6578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微软雅黑"/>
                <a:cs typeface="微软雅黑"/>
              </a:rPr>
              <a:t>长安夜总惠</a:t>
            </a:r>
            <a:endParaRPr sz="1000">
              <a:latin typeface="微软雅黑"/>
              <a:cs typeface="微软雅黑"/>
            </a:endParaRPr>
          </a:p>
          <a:p>
            <a:pPr marL="76200">
              <a:lnSpc>
                <a:spcPct val="100000"/>
              </a:lnSpc>
            </a:pPr>
            <a:r>
              <a:rPr sz="1000" spc="-10" dirty="0">
                <a:latin typeface="微软雅黑"/>
                <a:cs typeface="微软雅黑"/>
              </a:rPr>
              <a:t>活动指引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83463" y="1584960"/>
            <a:ext cx="3852672" cy="2581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2436622"/>
          <a:ext cx="10857230" cy="3553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063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长安夜总惠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——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长安汽车夏夜主题活动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47561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1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夜总惠活动执行场地（店外）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1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59055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现场物料（舞台/背景、音响、嘉宾区、 烧烤美食区、海报架、礼品）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2446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现场环节（表演互动、车型讲解、美食 品鉴、订车抽奖、合影）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1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4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现场人员（主持人、工作人员）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17678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</a:t>
            </a:r>
            <a:r>
              <a:rPr dirty="0"/>
              <a:t>.</a:t>
            </a:r>
            <a:r>
              <a:rPr spc="-5" dirty="0"/>
              <a:t>保客营销</a:t>
            </a:r>
          </a:p>
        </p:txBody>
      </p:sp>
      <p:sp>
        <p:nvSpPr>
          <p:cNvPr id="3" name="object 3"/>
          <p:cNvSpPr/>
          <p:nvPr/>
        </p:nvSpPr>
        <p:spPr>
          <a:xfrm>
            <a:off x="472440" y="4262628"/>
            <a:ext cx="11184890" cy="0"/>
          </a:xfrm>
          <a:custGeom>
            <a:avLst/>
            <a:gdLst/>
            <a:ahLst/>
            <a:cxnLst/>
            <a:rect l="l" t="t" r="r" b="b"/>
            <a:pathLst>
              <a:path w="11184890">
                <a:moveTo>
                  <a:pt x="0" y="0"/>
                </a:moveTo>
                <a:lnTo>
                  <a:pt x="11184890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78536" y="4334255"/>
            <a:ext cx="3644265" cy="44958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政策建议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720" y="4334255"/>
            <a:ext cx="3644265" cy="44958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话题传播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94904" y="4334255"/>
            <a:ext cx="3644265" cy="44958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环节建议（区域策划公司制定）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63567" y="4706111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41564" y="4687823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204" y="1592580"/>
            <a:ext cx="4064508" cy="2634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320666" y="4822342"/>
            <a:ext cx="3310254" cy="123888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活动海报传播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促</a:t>
            </a:r>
            <a:r>
              <a:rPr sz="1050" spc="-5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政</a:t>
            </a:r>
            <a:r>
              <a:rPr sz="1050" spc="-5" dirty="0">
                <a:latin typeface="微软雅黑"/>
                <a:cs typeface="微软雅黑"/>
              </a:rPr>
              <a:t>策</a:t>
            </a:r>
            <a:r>
              <a:rPr sz="1050" spc="5" dirty="0">
                <a:latin typeface="微软雅黑"/>
                <a:cs typeface="微软雅黑"/>
              </a:rPr>
              <a:t>及活</a:t>
            </a:r>
            <a:r>
              <a:rPr sz="1050" spc="-5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告知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传播话题示例：</a:t>
            </a:r>
            <a:endParaRPr sz="1050">
              <a:latin typeface="微软雅黑"/>
              <a:cs typeface="微软雅黑"/>
            </a:endParaRPr>
          </a:p>
          <a:p>
            <a:pPr marL="35560" algn="ctr">
              <a:lnSpc>
                <a:spcPct val="100000"/>
              </a:lnSpc>
              <a:spcBef>
                <a:spcPts val="645"/>
              </a:spcBef>
            </a:pPr>
            <a:r>
              <a:rPr sz="1100" spc="15" dirty="0">
                <a:latin typeface="微软雅黑"/>
                <a:cs typeface="微软雅黑"/>
              </a:rPr>
              <a:t>#</a:t>
            </a:r>
            <a:r>
              <a:rPr sz="1100" dirty="0">
                <a:latin typeface="微软雅黑"/>
                <a:cs typeface="微软雅黑"/>
              </a:rPr>
              <a:t>驾长安，享自游</a:t>
            </a:r>
            <a:r>
              <a:rPr sz="1100" spc="-30" dirty="0">
                <a:latin typeface="微软雅黑"/>
                <a:cs typeface="微软雅黑"/>
              </a:rPr>
              <a:t> </a:t>
            </a:r>
            <a:r>
              <a:rPr sz="1100" dirty="0">
                <a:latin typeface="微软雅黑"/>
                <a:cs typeface="微软雅黑"/>
              </a:rPr>
              <a:t>，长安邀您一起共赴</a:t>
            </a:r>
            <a:r>
              <a:rPr sz="1100" spc="-15" dirty="0">
                <a:latin typeface="微软雅黑"/>
                <a:cs typeface="微软雅黑"/>
              </a:rPr>
              <a:t>美</a:t>
            </a:r>
            <a:r>
              <a:rPr sz="1100" dirty="0">
                <a:latin typeface="微软雅黑"/>
                <a:cs typeface="微软雅黑"/>
              </a:rPr>
              <a:t>景#</a:t>
            </a:r>
            <a:endParaRPr sz="1100">
              <a:latin typeface="微软雅黑"/>
              <a:cs typeface="微软雅黑"/>
            </a:endParaRPr>
          </a:p>
          <a:p>
            <a:pPr marL="224154" indent="-224790">
              <a:lnSpc>
                <a:spcPct val="100000"/>
              </a:lnSpc>
              <a:spcBef>
                <a:spcPts val="640"/>
              </a:spcBef>
              <a:buFont typeface="Wingdings"/>
              <a:buChar char=""/>
              <a:tabLst>
                <a:tab pos="224790" algn="l"/>
              </a:tabLst>
            </a:pPr>
            <a:r>
              <a:rPr sz="1050" b="1" spc="5" dirty="0">
                <a:latin typeface="微软雅黑"/>
                <a:cs typeface="微软雅黑"/>
              </a:rPr>
              <a:t>传播渠道：</a:t>
            </a:r>
            <a:r>
              <a:rPr sz="1050" spc="5" dirty="0">
                <a:latin typeface="微软雅黑"/>
                <a:cs typeface="微软雅黑"/>
              </a:rPr>
              <a:t>经销</a:t>
            </a:r>
            <a:r>
              <a:rPr sz="1050" spc="-10" dirty="0">
                <a:latin typeface="微软雅黑"/>
                <a:cs typeface="微软雅黑"/>
              </a:rPr>
              <a:t>商</a:t>
            </a:r>
            <a:r>
              <a:rPr sz="1050" spc="5" dirty="0">
                <a:latin typeface="微软雅黑"/>
                <a:cs typeface="微软雅黑"/>
              </a:rPr>
              <a:t>微</a:t>
            </a:r>
            <a:r>
              <a:rPr sz="1050" spc="-10" dirty="0">
                <a:latin typeface="微软雅黑"/>
                <a:cs typeface="微软雅黑"/>
              </a:rPr>
              <a:t>信</a:t>
            </a:r>
            <a:r>
              <a:rPr sz="1050" spc="5" dirty="0">
                <a:latin typeface="微软雅黑"/>
                <a:cs typeface="微软雅黑"/>
              </a:rPr>
              <a:t>公</a:t>
            </a:r>
            <a:r>
              <a:rPr sz="1050" spc="-10" dirty="0">
                <a:latin typeface="微软雅黑"/>
                <a:cs typeface="微软雅黑"/>
              </a:rPr>
              <a:t>众</a:t>
            </a:r>
            <a:r>
              <a:rPr sz="1050" spc="5" dirty="0">
                <a:latin typeface="微软雅黑"/>
                <a:cs typeface="微软雅黑"/>
              </a:rPr>
              <a:t>号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百</a:t>
            </a:r>
            <a:r>
              <a:rPr sz="1050" spc="-10" dirty="0">
                <a:latin typeface="微软雅黑"/>
                <a:cs typeface="微软雅黑"/>
              </a:rPr>
              <a:t>家</a:t>
            </a:r>
            <a:r>
              <a:rPr sz="1050" spc="5" dirty="0">
                <a:latin typeface="微软雅黑"/>
                <a:cs typeface="微软雅黑"/>
              </a:rPr>
              <a:t>号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三</a:t>
            </a:r>
            <a:r>
              <a:rPr sz="1050" spc="-10" dirty="0">
                <a:latin typeface="微软雅黑"/>
                <a:cs typeface="微软雅黑"/>
              </a:rPr>
              <a:t>方</a:t>
            </a:r>
            <a:r>
              <a:rPr sz="1050" spc="5" dirty="0">
                <a:latin typeface="微软雅黑"/>
                <a:cs typeface="微软雅黑"/>
              </a:rPr>
              <a:t>平</a:t>
            </a:r>
            <a:r>
              <a:rPr sz="1050" spc="-10" dirty="0">
                <a:latin typeface="微软雅黑"/>
                <a:cs typeface="微软雅黑"/>
              </a:rPr>
              <a:t>台</a:t>
            </a:r>
            <a:r>
              <a:rPr sz="1050" spc="5" dirty="0">
                <a:latin typeface="微软雅黑"/>
                <a:cs typeface="微软雅黑"/>
              </a:rPr>
              <a:t>、</a:t>
            </a:r>
            <a:endParaRPr sz="1050">
              <a:latin typeface="微软雅黑"/>
              <a:cs typeface="微软雅黑"/>
            </a:endParaRPr>
          </a:p>
          <a:p>
            <a:pPr marL="210820">
              <a:lnSpc>
                <a:spcPct val="100000"/>
              </a:lnSpc>
              <a:spcBef>
                <a:spcPts val="635"/>
              </a:spcBef>
            </a:pPr>
            <a:r>
              <a:rPr sz="1050" dirty="0">
                <a:latin typeface="微软雅黑"/>
                <a:cs typeface="微软雅黑"/>
              </a:rPr>
              <a:t>销售顾问朋友圈等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74279" y="4822342"/>
            <a:ext cx="3534410" cy="14674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dirty="0">
                <a:latin typeface="微软雅黑"/>
                <a:cs typeface="微软雅黑"/>
              </a:rPr>
              <a:t>KO</a:t>
            </a:r>
            <a:r>
              <a:rPr sz="1050" b="1" spc="-5" dirty="0">
                <a:latin typeface="微软雅黑"/>
                <a:cs typeface="微软雅黑"/>
              </a:rPr>
              <a:t>L</a:t>
            </a:r>
            <a:r>
              <a:rPr sz="1050" b="1" spc="-10" dirty="0">
                <a:latin typeface="微软雅黑"/>
                <a:cs typeface="微软雅黑"/>
              </a:rPr>
              <a:t>直</a:t>
            </a:r>
            <a:r>
              <a:rPr sz="1050" b="1" spc="5" dirty="0">
                <a:latin typeface="微软雅黑"/>
                <a:cs typeface="微软雅黑"/>
              </a:rPr>
              <a:t>播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各</a:t>
            </a:r>
            <a:r>
              <a:rPr sz="1050" spc="-10" dirty="0">
                <a:latin typeface="微软雅黑"/>
                <a:cs typeface="微软雅黑"/>
              </a:rPr>
              <a:t>店</a:t>
            </a:r>
            <a:r>
              <a:rPr sz="1050" spc="5" dirty="0">
                <a:latin typeface="微软雅黑"/>
                <a:cs typeface="微软雅黑"/>
              </a:rPr>
              <a:t>邀</a:t>
            </a:r>
            <a:r>
              <a:rPr sz="1050" spc="-10" dirty="0">
                <a:latin typeface="微软雅黑"/>
                <a:cs typeface="微软雅黑"/>
              </a:rPr>
              <a:t>请</a:t>
            </a:r>
            <a:r>
              <a:rPr sz="1050" spc="5" dirty="0">
                <a:latin typeface="微软雅黑"/>
                <a:cs typeface="微软雅黑"/>
              </a:rPr>
              <a:t>区</a:t>
            </a:r>
            <a:r>
              <a:rPr sz="1050" spc="-10" dirty="0">
                <a:latin typeface="微软雅黑"/>
                <a:cs typeface="微软雅黑"/>
              </a:rPr>
              <a:t>域</a:t>
            </a:r>
            <a:r>
              <a:rPr sz="1050" spc="5" dirty="0">
                <a:latin typeface="微软雅黑"/>
                <a:cs typeface="微软雅黑"/>
              </a:rPr>
              <a:t>当</a:t>
            </a:r>
            <a:r>
              <a:rPr sz="1050" spc="-10" dirty="0">
                <a:latin typeface="微软雅黑"/>
                <a:cs typeface="微软雅黑"/>
              </a:rPr>
              <a:t>地</a:t>
            </a:r>
            <a:r>
              <a:rPr sz="1050" spc="5" dirty="0">
                <a:latin typeface="微软雅黑"/>
                <a:cs typeface="微软雅黑"/>
              </a:rPr>
              <a:t>网</a:t>
            </a:r>
            <a:r>
              <a:rPr sz="1050" spc="-10" dirty="0">
                <a:latin typeface="微软雅黑"/>
                <a:cs typeface="微软雅黑"/>
              </a:rPr>
              <a:t>红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5" dirty="0">
                <a:latin typeface="微软雅黑"/>
                <a:cs typeface="微软雅黑"/>
              </a:rPr>
              <a:t>K</a:t>
            </a:r>
            <a:r>
              <a:rPr sz="1050" spc="-10" dirty="0">
                <a:latin typeface="微软雅黑"/>
                <a:cs typeface="微软雅黑"/>
              </a:rPr>
              <a:t>O</a:t>
            </a:r>
            <a:r>
              <a:rPr sz="1050" spc="-5" dirty="0">
                <a:latin typeface="微软雅黑"/>
                <a:cs typeface="微软雅黑"/>
              </a:rPr>
              <a:t>L</a:t>
            </a:r>
            <a:r>
              <a:rPr sz="1050" spc="-10" dirty="0">
                <a:latin typeface="微软雅黑"/>
                <a:cs typeface="微软雅黑"/>
              </a:rPr>
              <a:t>参</a:t>
            </a:r>
            <a:r>
              <a:rPr sz="1050" spc="5" dirty="0">
                <a:latin typeface="微软雅黑"/>
                <a:cs typeface="微软雅黑"/>
              </a:rPr>
              <a:t>与</a:t>
            </a:r>
            <a:r>
              <a:rPr sz="1050" spc="-10" dirty="0">
                <a:latin typeface="微软雅黑"/>
                <a:cs typeface="微软雅黑"/>
              </a:rPr>
              <a:t>全程</a:t>
            </a:r>
            <a:r>
              <a:rPr sz="1050" spc="5" dirty="0">
                <a:latin typeface="微软雅黑"/>
                <a:cs typeface="微软雅黑"/>
              </a:rPr>
              <a:t>直</a:t>
            </a:r>
            <a:r>
              <a:rPr sz="1050" spc="-10" dirty="0">
                <a:latin typeface="微软雅黑"/>
                <a:cs typeface="微软雅黑"/>
              </a:rPr>
              <a:t>播</a:t>
            </a:r>
            <a:r>
              <a:rPr sz="1050" dirty="0">
                <a:latin typeface="微软雅黑"/>
                <a:cs typeface="微软雅黑"/>
              </a:rPr>
              <a:t>， </a:t>
            </a:r>
            <a:r>
              <a:rPr sz="1050" spc="5" dirty="0">
                <a:latin typeface="微软雅黑"/>
                <a:cs typeface="微软雅黑"/>
              </a:rPr>
              <a:t>形成传播合力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提</a:t>
            </a:r>
            <a:r>
              <a:rPr sz="1050" spc="-10" dirty="0">
                <a:latin typeface="微软雅黑"/>
                <a:cs typeface="微软雅黑"/>
              </a:rPr>
              <a:t>升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传播</a:t>
            </a:r>
            <a:r>
              <a:rPr sz="1050" spc="-10" dirty="0">
                <a:latin typeface="微软雅黑"/>
                <a:cs typeface="微软雅黑"/>
              </a:rPr>
              <a:t>效</a:t>
            </a:r>
            <a:r>
              <a:rPr sz="1050" spc="5" dirty="0">
                <a:latin typeface="微软雅黑"/>
                <a:cs typeface="微软雅黑"/>
              </a:rPr>
              <a:t>果，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节油挑战赛：</a:t>
            </a:r>
            <a:r>
              <a:rPr sz="1050" spc="-10" dirty="0">
                <a:latin typeface="微软雅黑"/>
                <a:cs typeface="微软雅黑"/>
              </a:rPr>
              <a:t>在</a:t>
            </a:r>
            <a:r>
              <a:rPr sz="1050" spc="5" dirty="0">
                <a:latin typeface="微软雅黑"/>
                <a:cs typeface="微软雅黑"/>
              </a:rPr>
              <a:t>自</a:t>
            </a:r>
            <a:r>
              <a:rPr sz="1050" spc="-10" dirty="0">
                <a:latin typeface="微软雅黑"/>
                <a:cs typeface="微软雅黑"/>
              </a:rPr>
              <a:t>驾</a:t>
            </a:r>
            <a:r>
              <a:rPr sz="1050" spc="5" dirty="0">
                <a:latin typeface="微软雅黑"/>
                <a:cs typeface="微软雅黑"/>
              </a:rPr>
              <a:t>途</a:t>
            </a:r>
            <a:r>
              <a:rPr sz="1050" spc="-10" dirty="0">
                <a:latin typeface="微软雅黑"/>
                <a:cs typeface="微软雅黑"/>
              </a:rPr>
              <a:t>中</a:t>
            </a:r>
            <a:r>
              <a:rPr sz="1050" spc="5" dirty="0">
                <a:latin typeface="微软雅黑"/>
                <a:cs typeface="微软雅黑"/>
              </a:rPr>
              <a:t>穿插</a:t>
            </a:r>
            <a:r>
              <a:rPr sz="1050" spc="-10" dirty="0">
                <a:latin typeface="微软雅黑"/>
                <a:cs typeface="微软雅黑"/>
              </a:rPr>
              <a:t>节</a:t>
            </a:r>
            <a:r>
              <a:rPr sz="1050" spc="5" dirty="0">
                <a:latin typeface="微软雅黑"/>
                <a:cs typeface="微软雅黑"/>
              </a:rPr>
              <a:t>油</a:t>
            </a:r>
            <a:r>
              <a:rPr sz="1050" spc="-10" dirty="0">
                <a:latin typeface="微软雅黑"/>
                <a:cs typeface="微软雅黑"/>
              </a:rPr>
              <a:t>挑</a:t>
            </a:r>
            <a:r>
              <a:rPr sz="1050" spc="5" dirty="0">
                <a:latin typeface="微软雅黑"/>
                <a:cs typeface="微软雅黑"/>
              </a:rPr>
              <a:t>战</a:t>
            </a:r>
            <a:r>
              <a:rPr sz="1050" spc="-10" dirty="0">
                <a:latin typeface="微软雅黑"/>
                <a:cs typeface="微软雅黑"/>
              </a:rPr>
              <a:t>比</a:t>
            </a:r>
            <a:r>
              <a:rPr sz="1050" spc="5" dirty="0">
                <a:latin typeface="微软雅黑"/>
                <a:cs typeface="微软雅黑"/>
              </a:rPr>
              <a:t>赛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深</a:t>
            </a:r>
            <a:r>
              <a:rPr sz="1050" spc="-10" dirty="0">
                <a:latin typeface="微软雅黑"/>
                <a:cs typeface="微软雅黑"/>
              </a:rPr>
              <a:t>度</a:t>
            </a:r>
            <a:r>
              <a:rPr sz="1050" spc="5" dirty="0">
                <a:latin typeface="微软雅黑"/>
                <a:cs typeface="微软雅黑"/>
              </a:rPr>
              <a:t>体现</a:t>
            </a:r>
            <a:endParaRPr sz="1050">
              <a:latin typeface="微软雅黑"/>
              <a:cs typeface="微软雅黑"/>
            </a:endParaRPr>
          </a:p>
          <a:p>
            <a:pPr marL="184785">
              <a:lnSpc>
                <a:spcPct val="100000"/>
              </a:lnSpc>
              <a:spcBef>
                <a:spcPts val="635"/>
              </a:spcBef>
            </a:pPr>
            <a:r>
              <a:rPr sz="1050" dirty="0">
                <a:latin typeface="微软雅黑"/>
                <a:cs typeface="微软雅黑"/>
              </a:rPr>
              <a:t>产品实力</a:t>
            </a:r>
            <a:endParaRPr sz="1050">
              <a:latin typeface="微软雅黑"/>
              <a:cs typeface="微软雅黑"/>
            </a:endParaRPr>
          </a:p>
          <a:p>
            <a:pPr marL="184785" marR="102235" indent="-172720">
              <a:lnSpc>
                <a:spcPts val="1900"/>
              </a:lnSpc>
              <a:spcBef>
                <a:spcPts val="160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自助</a:t>
            </a:r>
            <a:r>
              <a:rPr sz="1050" b="1" spc="-5" dirty="0">
                <a:latin typeface="微软雅黑"/>
                <a:cs typeface="微软雅黑"/>
              </a:rPr>
              <a:t>BBQ</a:t>
            </a:r>
            <a:r>
              <a:rPr sz="1050" b="1" spc="5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在</a:t>
            </a:r>
            <a:r>
              <a:rPr sz="1050" spc="-10" dirty="0">
                <a:latin typeface="微软雅黑"/>
                <a:cs typeface="微软雅黑"/>
              </a:rPr>
              <a:t>目</a:t>
            </a:r>
            <a:r>
              <a:rPr sz="1050" spc="5" dirty="0">
                <a:latin typeface="微软雅黑"/>
                <a:cs typeface="微软雅黑"/>
              </a:rPr>
              <a:t>的</a:t>
            </a:r>
            <a:r>
              <a:rPr sz="1050" spc="-10" dirty="0">
                <a:latin typeface="微软雅黑"/>
                <a:cs typeface="微软雅黑"/>
              </a:rPr>
              <a:t>地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外</a:t>
            </a:r>
            <a:r>
              <a:rPr sz="1050" spc="5" dirty="0">
                <a:latin typeface="微软雅黑"/>
                <a:cs typeface="微软雅黑"/>
              </a:rPr>
              <a:t>自</a:t>
            </a:r>
            <a:r>
              <a:rPr sz="1050" spc="-10" dirty="0">
                <a:latin typeface="微软雅黑"/>
                <a:cs typeface="微软雅黑"/>
              </a:rPr>
              <a:t>助</a:t>
            </a:r>
            <a:r>
              <a:rPr sz="1050" spc="-5" dirty="0">
                <a:latin typeface="微软雅黑"/>
                <a:cs typeface="微软雅黑"/>
              </a:rPr>
              <a:t>BB</a:t>
            </a:r>
            <a:r>
              <a:rPr sz="1050" spc="-10" dirty="0">
                <a:latin typeface="微软雅黑"/>
                <a:cs typeface="微软雅黑"/>
              </a:rPr>
              <a:t>Q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体</a:t>
            </a:r>
            <a:r>
              <a:rPr sz="1050" spc="5" dirty="0">
                <a:latin typeface="微软雅黑"/>
                <a:cs typeface="微软雅黑"/>
              </a:rPr>
              <a:t>现</a:t>
            </a:r>
            <a:r>
              <a:rPr sz="1050" spc="-10" dirty="0">
                <a:latin typeface="微软雅黑"/>
                <a:cs typeface="微软雅黑"/>
              </a:rPr>
              <a:t>长</a:t>
            </a:r>
            <a:r>
              <a:rPr sz="1050" spc="5" dirty="0">
                <a:latin typeface="微软雅黑"/>
                <a:cs typeface="微软雅黑"/>
              </a:rPr>
              <a:t>安</a:t>
            </a:r>
            <a:r>
              <a:rPr sz="1050" spc="-10" dirty="0">
                <a:latin typeface="微软雅黑"/>
                <a:cs typeface="微软雅黑"/>
              </a:rPr>
              <a:t>汽</a:t>
            </a:r>
            <a:r>
              <a:rPr sz="1050" dirty="0">
                <a:latin typeface="微软雅黑"/>
                <a:cs typeface="微软雅黑"/>
              </a:rPr>
              <a:t>车 </a:t>
            </a:r>
            <a:r>
              <a:rPr sz="1050" spc="5" dirty="0">
                <a:latin typeface="微软雅黑"/>
                <a:cs typeface="微软雅黑"/>
              </a:rPr>
              <a:t>带来的精彩车</a:t>
            </a:r>
            <a:r>
              <a:rPr sz="1050" spc="-10" dirty="0">
                <a:latin typeface="微软雅黑"/>
                <a:cs typeface="微软雅黑"/>
              </a:rPr>
              <a:t>生</a:t>
            </a:r>
            <a:r>
              <a:rPr sz="1050" spc="5" dirty="0">
                <a:latin typeface="微软雅黑"/>
                <a:cs typeface="微软雅黑"/>
              </a:rPr>
              <a:t>活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506" y="4829708"/>
            <a:ext cx="3615690" cy="170561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latin typeface="微软雅黑"/>
                <a:cs typeface="微软雅黑"/>
              </a:rPr>
              <a:t>当期车型置换</a:t>
            </a:r>
            <a:r>
              <a:rPr sz="1050" spc="-10" dirty="0">
                <a:latin typeface="微软雅黑"/>
                <a:cs typeface="微软雅黑"/>
              </a:rPr>
              <a:t>政</a:t>
            </a:r>
            <a:r>
              <a:rPr sz="1050" spc="5" dirty="0">
                <a:latin typeface="微软雅黑"/>
                <a:cs typeface="微软雅黑"/>
              </a:rPr>
              <a:t>策</a:t>
            </a:r>
            <a:r>
              <a:rPr sz="1050" spc="-10" dirty="0">
                <a:latin typeface="微软雅黑"/>
                <a:cs typeface="微软雅黑"/>
              </a:rPr>
              <a:t>为</a:t>
            </a:r>
            <a:r>
              <a:rPr sz="1050" spc="5" dirty="0">
                <a:latin typeface="微软雅黑"/>
                <a:cs typeface="微软雅黑"/>
              </a:rPr>
              <a:t>准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友福同享，惊</a:t>
            </a:r>
            <a:r>
              <a:rPr sz="1050" b="1" spc="-10" dirty="0">
                <a:latin typeface="微软雅黑"/>
                <a:cs typeface="微软雅黑"/>
              </a:rPr>
              <a:t>喜</a:t>
            </a:r>
            <a:r>
              <a:rPr sz="1050" b="1" spc="5" dirty="0">
                <a:latin typeface="微软雅黑"/>
                <a:cs typeface="微软雅黑"/>
              </a:rPr>
              <a:t>加</a:t>
            </a:r>
            <a:r>
              <a:rPr sz="1050" b="1" spc="-10" dirty="0">
                <a:latin typeface="微软雅黑"/>
                <a:cs typeface="微软雅黑"/>
              </a:rPr>
              <a:t>倍</a:t>
            </a:r>
            <a:r>
              <a:rPr sz="1050" b="1" spc="5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老</a:t>
            </a:r>
            <a:r>
              <a:rPr sz="1050" spc="5" dirty="0">
                <a:latin typeface="微软雅黑"/>
                <a:cs typeface="微软雅黑"/>
              </a:rPr>
              <a:t>车主</a:t>
            </a:r>
            <a:r>
              <a:rPr sz="1050" spc="-10" dirty="0">
                <a:latin typeface="微软雅黑"/>
                <a:cs typeface="微软雅黑"/>
              </a:rPr>
              <a:t>参</a:t>
            </a:r>
            <a:r>
              <a:rPr sz="1050" spc="5" dirty="0">
                <a:latin typeface="微软雅黑"/>
                <a:cs typeface="微软雅黑"/>
              </a:rPr>
              <a:t>与</a:t>
            </a:r>
            <a:r>
              <a:rPr sz="1050" spc="-10" dirty="0">
                <a:latin typeface="微软雅黑"/>
                <a:cs typeface="微软雅黑"/>
              </a:rPr>
              <a:t>活</a:t>
            </a:r>
            <a:r>
              <a:rPr sz="1050" spc="5" dirty="0">
                <a:latin typeface="微软雅黑"/>
                <a:cs typeface="微软雅黑"/>
              </a:rPr>
              <a:t>动</a:t>
            </a:r>
            <a:r>
              <a:rPr sz="1050" spc="-10" dirty="0">
                <a:latin typeface="微软雅黑"/>
                <a:cs typeface="微软雅黑"/>
              </a:rPr>
              <a:t>可</a:t>
            </a:r>
            <a:r>
              <a:rPr sz="1050" spc="5" dirty="0">
                <a:latin typeface="微软雅黑"/>
                <a:cs typeface="微软雅黑"/>
              </a:rPr>
              <a:t>获</a:t>
            </a:r>
            <a:r>
              <a:rPr sz="1050" spc="-10" dirty="0">
                <a:latin typeface="微软雅黑"/>
                <a:cs typeface="微软雅黑"/>
              </a:rPr>
              <a:t>赠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辆</a:t>
            </a:r>
            <a:r>
              <a:rPr sz="1050" spc="5" dirty="0">
                <a:latin typeface="微软雅黑"/>
                <a:cs typeface="微软雅黑"/>
              </a:rPr>
              <a:t>保</a:t>
            </a:r>
            <a:r>
              <a:rPr sz="1050" spc="-10" dirty="0">
                <a:latin typeface="微软雅黑"/>
                <a:cs typeface="微软雅黑"/>
              </a:rPr>
              <a:t>养</a:t>
            </a:r>
            <a:r>
              <a:rPr sz="1050" spc="5" dirty="0">
                <a:latin typeface="微软雅黑"/>
                <a:cs typeface="微软雅黑"/>
              </a:rPr>
              <a:t>抵</a:t>
            </a:r>
            <a:endParaRPr sz="1050">
              <a:latin typeface="微软雅黑"/>
              <a:cs typeface="微软雅黑"/>
            </a:endParaRPr>
          </a:p>
          <a:p>
            <a:pPr marL="184785" marR="5080">
              <a:lnSpc>
                <a:spcPct val="150100"/>
              </a:lnSpc>
              <a:spcBef>
                <a:spcPts val="5"/>
              </a:spcBef>
            </a:pPr>
            <a:r>
              <a:rPr sz="1050" spc="5" dirty="0">
                <a:latin typeface="微软雅黑"/>
                <a:cs typeface="微软雅黑"/>
              </a:rPr>
              <a:t>扣</a:t>
            </a:r>
            <a:r>
              <a:rPr sz="1050" spc="-5" dirty="0">
                <a:latin typeface="微软雅黑"/>
                <a:cs typeface="微软雅黑"/>
              </a:rPr>
              <a:t>券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5" dirty="0">
                <a:latin typeface="微软雅黑"/>
                <a:cs typeface="微软雅黑"/>
              </a:rPr>
              <a:t>如</a:t>
            </a:r>
            <a:r>
              <a:rPr sz="1050" spc="5" dirty="0">
                <a:latin typeface="微软雅黑"/>
                <a:cs typeface="微软雅黑"/>
              </a:rPr>
              <a:t>携</a:t>
            </a:r>
            <a:r>
              <a:rPr sz="1050" spc="-5" dirty="0">
                <a:latin typeface="微软雅黑"/>
                <a:cs typeface="微软雅黑"/>
              </a:rPr>
              <a:t>带</a:t>
            </a:r>
            <a:r>
              <a:rPr sz="1050" spc="-10" dirty="0">
                <a:latin typeface="微软雅黑"/>
                <a:cs typeface="微软雅黑"/>
              </a:rPr>
              <a:t>新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5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参</a:t>
            </a:r>
            <a:r>
              <a:rPr sz="1050" spc="-15" dirty="0">
                <a:latin typeface="微软雅黑"/>
                <a:cs typeface="微软雅黑"/>
              </a:rPr>
              <a:t>与</a:t>
            </a:r>
            <a:r>
              <a:rPr sz="1050" spc="5" dirty="0">
                <a:latin typeface="微软雅黑"/>
                <a:cs typeface="微软雅黑"/>
              </a:rPr>
              <a:t>使</a:t>
            </a:r>
            <a:r>
              <a:rPr sz="1050" spc="-5" dirty="0">
                <a:latin typeface="微软雅黑"/>
                <a:cs typeface="微软雅黑"/>
              </a:rPr>
              <a:t>得</a:t>
            </a:r>
            <a:r>
              <a:rPr sz="1050" spc="-10" dirty="0">
                <a:latin typeface="微软雅黑"/>
                <a:cs typeface="微软雅黑"/>
              </a:rPr>
              <a:t>保</a:t>
            </a:r>
            <a:r>
              <a:rPr sz="1050" spc="5" dirty="0">
                <a:latin typeface="微软雅黑"/>
                <a:cs typeface="微软雅黑"/>
              </a:rPr>
              <a:t>养</a:t>
            </a:r>
            <a:r>
              <a:rPr sz="1050" spc="-15" dirty="0">
                <a:latin typeface="微软雅黑"/>
                <a:cs typeface="微软雅黑"/>
              </a:rPr>
              <a:t>抵</a:t>
            </a:r>
            <a:r>
              <a:rPr sz="1050" spc="5" dirty="0">
                <a:latin typeface="微软雅黑"/>
                <a:cs typeface="微软雅黑"/>
              </a:rPr>
              <a:t>扣</a:t>
            </a:r>
            <a:r>
              <a:rPr sz="1050" spc="-15" dirty="0">
                <a:latin typeface="微软雅黑"/>
                <a:cs typeface="微软雅黑"/>
              </a:rPr>
              <a:t>券</a:t>
            </a:r>
            <a:r>
              <a:rPr sz="1050" spc="5" dirty="0">
                <a:latin typeface="微软雅黑"/>
                <a:cs typeface="微软雅黑"/>
              </a:rPr>
              <a:t>金</a:t>
            </a:r>
            <a:r>
              <a:rPr sz="1050" spc="-15" dirty="0">
                <a:latin typeface="微软雅黑"/>
                <a:cs typeface="微软雅黑"/>
              </a:rPr>
              <a:t>额</a:t>
            </a:r>
            <a:r>
              <a:rPr sz="1050" spc="5" dirty="0">
                <a:latin typeface="微软雅黑"/>
                <a:cs typeface="微软雅黑"/>
              </a:rPr>
              <a:t>加</a:t>
            </a:r>
            <a:r>
              <a:rPr sz="1050" spc="-10" dirty="0">
                <a:latin typeface="微软雅黑"/>
                <a:cs typeface="微软雅黑"/>
              </a:rPr>
              <a:t>倍</a:t>
            </a:r>
            <a:r>
              <a:rPr sz="1050" spc="5" dirty="0">
                <a:latin typeface="微软雅黑"/>
                <a:cs typeface="微软雅黑"/>
              </a:rPr>
              <a:t>；</a:t>
            </a:r>
            <a:r>
              <a:rPr sz="1050" spc="-15" dirty="0">
                <a:latin typeface="微软雅黑"/>
                <a:cs typeface="微软雅黑"/>
              </a:rPr>
              <a:t>活</a:t>
            </a:r>
            <a:r>
              <a:rPr sz="1050" spc="5" dirty="0">
                <a:latin typeface="微软雅黑"/>
                <a:cs typeface="微软雅黑"/>
              </a:rPr>
              <a:t>动 期间转介绍成</a:t>
            </a:r>
            <a:r>
              <a:rPr sz="1050" spc="-10" dirty="0">
                <a:latin typeface="微软雅黑"/>
                <a:cs typeface="微软雅黑"/>
              </a:rPr>
              <a:t>功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老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0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获得</a:t>
            </a:r>
            <a:r>
              <a:rPr sz="1050" spc="-10" dirty="0">
                <a:latin typeface="微软雅黑"/>
                <a:cs typeface="微软雅黑"/>
              </a:rPr>
              <a:t>1次</a:t>
            </a:r>
            <a:r>
              <a:rPr sz="1050" spc="5" dirty="0">
                <a:latin typeface="微软雅黑"/>
                <a:cs typeface="微软雅黑"/>
              </a:rPr>
              <a:t>免</a:t>
            </a:r>
            <a:r>
              <a:rPr sz="1050" spc="-10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基</a:t>
            </a:r>
            <a:r>
              <a:rPr sz="1050" spc="-10" dirty="0">
                <a:latin typeface="微软雅黑"/>
                <a:cs typeface="微软雅黑"/>
              </a:rPr>
              <a:t>础</a:t>
            </a:r>
            <a:r>
              <a:rPr sz="1050" spc="5" dirty="0">
                <a:latin typeface="微软雅黑"/>
                <a:cs typeface="微软雅黑"/>
              </a:rPr>
              <a:t>保</a:t>
            </a:r>
            <a:r>
              <a:rPr sz="1050" spc="-10" dirty="0">
                <a:latin typeface="微软雅黑"/>
                <a:cs typeface="微软雅黑"/>
              </a:rPr>
              <a:t>养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购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dirty="0">
                <a:latin typeface="微软雅黑"/>
                <a:cs typeface="微软雅黑"/>
              </a:rPr>
              <a:t>户 </a:t>
            </a:r>
            <a:r>
              <a:rPr sz="1050" spc="5" dirty="0">
                <a:latin typeface="微软雅黑"/>
                <a:cs typeface="微软雅黑"/>
              </a:rPr>
              <a:t>获得</a:t>
            </a:r>
            <a:r>
              <a:rPr sz="1050" dirty="0">
                <a:latin typeface="微软雅黑"/>
                <a:cs typeface="微软雅黑"/>
              </a:rPr>
              <a:t>500</a:t>
            </a:r>
            <a:r>
              <a:rPr sz="1050" spc="5" dirty="0">
                <a:latin typeface="微软雅黑"/>
                <a:cs typeface="微软雅黑"/>
              </a:rPr>
              <a:t>元</a:t>
            </a:r>
            <a:r>
              <a:rPr sz="1050" spc="-10" dirty="0">
                <a:latin typeface="微软雅黑"/>
                <a:cs typeface="微软雅黑"/>
              </a:rPr>
              <a:t>购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代</a:t>
            </a:r>
            <a:r>
              <a:rPr sz="1050" spc="5" dirty="0">
                <a:latin typeface="微软雅黑"/>
                <a:cs typeface="微软雅黑"/>
              </a:rPr>
              <a:t>金券</a:t>
            </a:r>
            <a:endParaRPr sz="1050">
              <a:latin typeface="微软雅黑"/>
              <a:cs typeface="微软雅黑"/>
            </a:endParaRPr>
          </a:p>
          <a:p>
            <a:pPr marL="184785" marR="82550" indent="-172720">
              <a:lnSpc>
                <a:spcPts val="1900"/>
              </a:lnSpc>
              <a:spcBef>
                <a:spcPts val="15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置尊感受，换</a:t>
            </a:r>
            <a:r>
              <a:rPr sz="1050" b="1" spc="-10" dirty="0">
                <a:latin typeface="微软雅黑"/>
                <a:cs typeface="微软雅黑"/>
              </a:rPr>
              <a:t>然</a:t>
            </a:r>
            <a:r>
              <a:rPr sz="1050" b="1" spc="5" dirty="0">
                <a:latin typeface="微软雅黑"/>
                <a:cs typeface="微软雅黑"/>
              </a:rPr>
              <a:t>一</a:t>
            </a:r>
            <a:r>
              <a:rPr sz="1050" b="1" spc="-10" dirty="0">
                <a:latin typeface="微软雅黑"/>
                <a:cs typeface="微软雅黑"/>
              </a:rPr>
              <a:t>新</a:t>
            </a:r>
            <a:r>
              <a:rPr sz="1050" b="1" spc="5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长</a:t>
            </a:r>
            <a:r>
              <a:rPr sz="1050" spc="5" dirty="0">
                <a:latin typeface="微软雅黑"/>
                <a:cs typeface="微软雅黑"/>
              </a:rPr>
              <a:t>安老</a:t>
            </a:r>
            <a:r>
              <a:rPr sz="1050" spc="-10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主</a:t>
            </a:r>
            <a:r>
              <a:rPr sz="1050" spc="-10" dirty="0">
                <a:latin typeface="微软雅黑"/>
                <a:cs typeface="微软雅黑"/>
              </a:rPr>
              <a:t>活</a:t>
            </a:r>
            <a:r>
              <a:rPr sz="1050" spc="5" dirty="0">
                <a:latin typeface="微软雅黑"/>
                <a:cs typeface="微软雅黑"/>
              </a:rPr>
              <a:t>动</a:t>
            </a:r>
            <a:r>
              <a:rPr sz="1050" spc="-10" dirty="0">
                <a:latin typeface="微软雅黑"/>
                <a:cs typeface="微软雅黑"/>
              </a:rPr>
              <a:t>期</a:t>
            </a:r>
            <a:r>
              <a:rPr sz="1050" spc="5" dirty="0">
                <a:latin typeface="微软雅黑"/>
                <a:cs typeface="微软雅黑"/>
              </a:rPr>
              <a:t>间</a:t>
            </a:r>
            <a:r>
              <a:rPr sz="1050" spc="-10" dirty="0">
                <a:latin typeface="微软雅黑"/>
                <a:cs typeface="微软雅黑"/>
              </a:rPr>
              <a:t>置</a:t>
            </a:r>
            <a:r>
              <a:rPr sz="1050" spc="5" dirty="0">
                <a:latin typeface="微软雅黑"/>
                <a:cs typeface="微软雅黑"/>
              </a:rPr>
              <a:t>换</a:t>
            </a:r>
            <a:r>
              <a:rPr sz="1050" spc="-10" dirty="0">
                <a:latin typeface="微软雅黑"/>
                <a:cs typeface="微软雅黑"/>
              </a:rPr>
              <a:t>新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dirty="0">
                <a:latin typeface="微软雅黑"/>
                <a:cs typeface="微软雅黑"/>
              </a:rPr>
              <a:t>可 </a:t>
            </a:r>
            <a:r>
              <a:rPr sz="1050" spc="5" dirty="0">
                <a:latin typeface="微软雅黑"/>
                <a:cs typeface="微软雅黑"/>
              </a:rPr>
              <a:t>获赠户外用品</a:t>
            </a:r>
            <a:r>
              <a:rPr sz="1050" spc="-10" dirty="0">
                <a:latin typeface="微软雅黑"/>
                <a:cs typeface="微软雅黑"/>
              </a:rPr>
              <a:t>大</a:t>
            </a:r>
            <a:r>
              <a:rPr sz="1050" spc="5" dirty="0">
                <a:latin typeface="微软雅黑"/>
                <a:cs typeface="微软雅黑"/>
              </a:rPr>
              <a:t>礼</a:t>
            </a:r>
            <a:r>
              <a:rPr sz="1050" spc="-10" dirty="0">
                <a:latin typeface="微软雅黑"/>
                <a:cs typeface="微软雅黑"/>
              </a:rPr>
              <a:t>包</a:t>
            </a:r>
            <a:r>
              <a:rPr sz="1050" spc="5" dirty="0">
                <a:latin typeface="微软雅黑"/>
                <a:cs typeface="微软雅黑"/>
              </a:rPr>
              <a:t>（</a:t>
            </a:r>
            <a:r>
              <a:rPr sz="1050" spc="-10" dirty="0">
                <a:latin typeface="微软雅黑"/>
                <a:cs typeface="微软雅黑"/>
              </a:rPr>
              <a:t>帐</a:t>
            </a:r>
            <a:r>
              <a:rPr sz="1050" spc="5" dirty="0">
                <a:latin typeface="微软雅黑"/>
                <a:cs typeface="微软雅黑"/>
              </a:rPr>
              <a:t>篷、</a:t>
            </a:r>
            <a:r>
              <a:rPr sz="1050" spc="-10" dirty="0">
                <a:latin typeface="微软雅黑"/>
                <a:cs typeface="微软雅黑"/>
              </a:rPr>
              <a:t>充</a:t>
            </a:r>
            <a:r>
              <a:rPr sz="1050" spc="5" dirty="0">
                <a:latin typeface="微软雅黑"/>
                <a:cs typeface="微软雅黑"/>
              </a:rPr>
              <a:t>气</a:t>
            </a:r>
            <a:r>
              <a:rPr sz="1050" spc="-10" dirty="0">
                <a:latin typeface="微软雅黑"/>
                <a:cs typeface="微软雅黑"/>
              </a:rPr>
              <a:t>床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烧</a:t>
            </a:r>
            <a:r>
              <a:rPr sz="1050" spc="5" dirty="0">
                <a:latin typeface="微软雅黑"/>
                <a:cs typeface="微软雅黑"/>
              </a:rPr>
              <a:t>烤</a:t>
            </a:r>
            <a:r>
              <a:rPr sz="1050" spc="-10" dirty="0">
                <a:latin typeface="微软雅黑"/>
                <a:cs typeface="微软雅黑"/>
              </a:rPr>
              <a:t>架</a:t>
            </a:r>
            <a:r>
              <a:rPr sz="1050" spc="5" dirty="0">
                <a:latin typeface="微软雅黑"/>
                <a:cs typeface="微软雅黑"/>
              </a:rPr>
              <a:t>等）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8200" y="1595627"/>
            <a:ext cx="6890384" cy="2126223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4400" dirty="0">
              <a:latin typeface="Times New Roman"/>
              <a:cs typeface="Times New Roman"/>
            </a:endParaRPr>
          </a:p>
          <a:p>
            <a:pPr marL="216535">
              <a:lnSpc>
                <a:spcPct val="100000"/>
              </a:lnSpc>
            </a:pPr>
            <a:r>
              <a:rPr sz="2400" b="1" dirty="0">
                <a:latin typeface="微软雅黑"/>
                <a:cs typeface="微软雅黑"/>
              </a:rPr>
              <a:t>驾长安，享自游</a:t>
            </a:r>
            <a:r>
              <a:rPr sz="1400" b="1" spc="-5" dirty="0">
                <a:latin typeface="微软雅黑"/>
                <a:cs typeface="微软雅黑"/>
              </a:rPr>
              <a:t>——</a:t>
            </a:r>
            <a:r>
              <a:rPr sz="1400" dirty="0">
                <a:latin typeface="微软雅黑"/>
                <a:cs typeface="微软雅黑"/>
              </a:rPr>
              <a:t>全国服务中心保客自驾</a:t>
            </a:r>
            <a:r>
              <a:rPr sz="1400" spc="-15" dirty="0">
                <a:latin typeface="微软雅黑"/>
                <a:cs typeface="微软雅黑"/>
              </a:rPr>
              <a:t>游</a:t>
            </a:r>
            <a:r>
              <a:rPr sz="1400" dirty="0">
                <a:latin typeface="微软雅黑"/>
                <a:cs typeface="微软雅黑"/>
              </a:rPr>
              <a:t>活动</a:t>
            </a:r>
          </a:p>
          <a:p>
            <a:pPr marL="216535">
              <a:lnSpc>
                <a:spcPct val="100000"/>
              </a:lnSpc>
              <a:spcBef>
                <a:spcPts val="990"/>
              </a:spcBef>
            </a:pPr>
            <a:r>
              <a:rPr sz="1100" b="1" dirty="0">
                <a:latin typeface="微软雅黑"/>
                <a:cs typeface="微软雅黑"/>
              </a:rPr>
              <a:t>【活动时间】</a:t>
            </a:r>
            <a:r>
              <a:rPr sz="1100" dirty="0">
                <a:latin typeface="微软雅黑"/>
                <a:cs typeface="微软雅黑"/>
              </a:rPr>
              <a:t>2020年7月1-31日，至少开</a:t>
            </a:r>
            <a:r>
              <a:rPr sz="1100" spc="-10" dirty="0">
                <a:latin typeface="微软雅黑"/>
                <a:cs typeface="微软雅黑"/>
              </a:rPr>
              <a:t>展</a:t>
            </a:r>
            <a:r>
              <a:rPr sz="1100" dirty="0">
                <a:latin typeface="微软雅黑"/>
                <a:cs typeface="微软雅黑"/>
              </a:rPr>
              <a:t>1场</a:t>
            </a:r>
            <a:r>
              <a:rPr sz="1100" spc="-5" dirty="0">
                <a:latin typeface="微软雅黑"/>
                <a:cs typeface="微软雅黑"/>
              </a:rPr>
              <a:t>/</a:t>
            </a:r>
            <a:r>
              <a:rPr sz="1100" dirty="0">
                <a:latin typeface="微软雅黑"/>
                <a:cs typeface="微软雅黑"/>
              </a:rPr>
              <a:t>月</a:t>
            </a:r>
          </a:p>
          <a:p>
            <a:pPr marL="216535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【活动地点】</a:t>
            </a:r>
            <a:r>
              <a:rPr sz="1100" dirty="0">
                <a:latin typeface="微软雅黑"/>
                <a:cs typeface="微软雅黑"/>
              </a:rPr>
              <a:t>服务中心</a:t>
            </a:r>
            <a:r>
              <a:rPr sz="1100" spc="-15" dirty="0">
                <a:latin typeface="微软雅黑"/>
                <a:cs typeface="微软雅黑"/>
              </a:rPr>
              <a:t>城</a:t>
            </a:r>
            <a:r>
              <a:rPr sz="1100" dirty="0">
                <a:latin typeface="微软雅黑"/>
                <a:cs typeface="微软雅黑"/>
              </a:rPr>
              <a:t>市近</a:t>
            </a:r>
            <a:r>
              <a:rPr sz="1100" spc="-15" dirty="0">
                <a:latin typeface="微软雅黑"/>
                <a:cs typeface="微软雅黑"/>
              </a:rPr>
              <a:t>郊</a:t>
            </a:r>
            <a:r>
              <a:rPr sz="1100" dirty="0">
                <a:latin typeface="微软雅黑"/>
                <a:cs typeface="微软雅黑"/>
              </a:rPr>
              <a:t>户外</a:t>
            </a:r>
            <a:r>
              <a:rPr sz="1100" spc="-15" dirty="0">
                <a:latin typeface="微软雅黑"/>
                <a:cs typeface="微软雅黑"/>
              </a:rPr>
              <a:t>景</a:t>
            </a:r>
            <a:r>
              <a:rPr sz="1100" dirty="0">
                <a:latin typeface="微软雅黑"/>
                <a:cs typeface="微软雅黑"/>
              </a:rPr>
              <a:t>区、</a:t>
            </a:r>
            <a:r>
              <a:rPr sz="1100" spc="-15" dirty="0">
                <a:latin typeface="微软雅黑"/>
                <a:cs typeface="微软雅黑"/>
              </a:rPr>
              <a:t>度</a:t>
            </a:r>
            <a:r>
              <a:rPr sz="1100" dirty="0">
                <a:latin typeface="微软雅黑"/>
                <a:cs typeface="微软雅黑"/>
              </a:rPr>
              <a:t>假村</a:t>
            </a:r>
            <a:r>
              <a:rPr sz="1100" spc="-15" dirty="0">
                <a:latin typeface="微软雅黑"/>
                <a:cs typeface="微软雅黑"/>
              </a:rPr>
              <a:t>等</a:t>
            </a:r>
            <a:r>
              <a:rPr sz="1100" dirty="0">
                <a:latin typeface="微软雅黑"/>
                <a:cs typeface="微软雅黑"/>
              </a:rPr>
              <a:t>地</a:t>
            </a:r>
          </a:p>
          <a:p>
            <a:pPr marL="216535"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</a:t>
            </a:r>
            <a:r>
              <a:rPr sz="1100" b="1" dirty="0" err="1">
                <a:latin typeface="微软雅黑"/>
                <a:cs typeface="微软雅黑"/>
              </a:rPr>
              <a:t>活动对象】</a:t>
            </a:r>
            <a:r>
              <a:rPr sz="1100" dirty="0" err="1">
                <a:latin typeface="微软雅黑"/>
                <a:cs typeface="微软雅黑"/>
              </a:rPr>
              <a:t>老车主、</a:t>
            </a:r>
            <a:r>
              <a:rPr sz="1100" spc="-15" dirty="0" err="1">
                <a:latin typeface="微软雅黑"/>
                <a:cs typeface="微软雅黑"/>
              </a:rPr>
              <a:t>高</a:t>
            </a:r>
            <a:r>
              <a:rPr sz="1100" dirty="0" err="1">
                <a:latin typeface="微软雅黑"/>
                <a:cs typeface="微软雅黑"/>
              </a:rPr>
              <a:t>意向</a:t>
            </a:r>
            <a:r>
              <a:rPr sz="1100" spc="-15" dirty="0" err="1">
                <a:latin typeface="微软雅黑"/>
                <a:cs typeface="微软雅黑"/>
              </a:rPr>
              <a:t>客</a:t>
            </a:r>
            <a:r>
              <a:rPr sz="1100" dirty="0" err="1">
                <a:latin typeface="微软雅黑"/>
                <a:cs typeface="微软雅黑"/>
              </a:rPr>
              <a:t>户、</a:t>
            </a:r>
            <a:r>
              <a:rPr sz="1100" spc="-15" dirty="0" err="1">
                <a:latin typeface="微软雅黑"/>
                <a:cs typeface="微软雅黑"/>
              </a:rPr>
              <a:t>区</a:t>
            </a:r>
            <a:r>
              <a:rPr sz="1100" dirty="0" err="1">
                <a:latin typeface="微软雅黑"/>
                <a:cs typeface="微软雅黑"/>
              </a:rPr>
              <a:t>域</a:t>
            </a:r>
            <a:r>
              <a:rPr sz="1100" spc="-5" dirty="0" err="1">
                <a:latin typeface="微软雅黑"/>
                <a:cs typeface="微软雅黑"/>
              </a:rPr>
              <a:t>KOL</a:t>
            </a:r>
            <a:r>
              <a:rPr lang="zh-CN" altLang="en-US" sz="1100" spc="-5" dirty="0">
                <a:latin typeface="微软雅黑"/>
                <a:cs typeface="微软雅黑"/>
              </a:rPr>
              <a:t>、</a:t>
            </a:r>
            <a:r>
              <a:rPr lang="zh-CN" altLang="en-US" sz="1100" spc="5" dirty="0">
                <a:latin typeface="微软雅黑"/>
                <a:cs typeface="微软雅黑"/>
              </a:rPr>
              <a:t>公众号营销星球</a:t>
            </a:r>
            <a:r>
              <a:rPr sz="1100" dirty="0">
                <a:latin typeface="微软雅黑"/>
                <a:cs typeface="微软雅黑"/>
              </a:rPr>
              <a:t>等</a:t>
            </a:r>
          </a:p>
          <a:p>
            <a:pPr marL="216535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【活动目的</a:t>
            </a:r>
            <a:r>
              <a:rPr sz="1100" b="1" spc="5" dirty="0">
                <a:latin typeface="微软雅黑"/>
                <a:cs typeface="微软雅黑"/>
              </a:rPr>
              <a:t>】</a:t>
            </a:r>
            <a:r>
              <a:rPr sz="1100" b="1" spc="-35" dirty="0">
                <a:latin typeface="微软雅黑"/>
                <a:cs typeface="微软雅黑"/>
              </a:rPr>
              <a:t> </a:t>
            </a:r>
            <a:r>
              <a:rPr sz="1100" dirty="0">
                <a:latin typeface="微软雅黑"/>
                <a:cs typeface="微软雅黑"/>
              </a:rPr>
              <a:t>维护客户关系，巩固车</a:t>
            </a:r>
            <a:r>
              <a:rPr sz="1100" spc="-10" dirty="0">
                <a:latin typeface="微软雅黑"/>
                <a:cs typeface="微软雅黑"/>
              </a:rPr>
              <a:t>主</a:t>
            </a:r>
            <a:r>
              <a:rPr sz="1100" dirty="0">
                <a:latin typeface="微软雅黑"/>
                <a:cs typeface="微软雅黑"/>
              </a:rPr>
              <a:t>口碑</a:t>
            </a:r>
            <a:r>
              <a:rPr sz="1100" spc="-10" dirty="0">
                <a:latin typeface="微软雅黑"/>
                <a:cs typeface="微软雅黑"/>
              </a:rPr>
              <a:t>，</a:t>
            </a:r>
            <a:r>
              <a:rPr sz="1100" dirty="0">
                <a:latin typeface="微软雅黑"/>
                <a:cs typeface="微软雅黑"/>
              </a:rPr>
              <a:t>提升</a:t>
            </a:r>
            <a:r>
              <a:rPr sz="1100" spc="-10" dirty="0">
                <a:latin typeface="微软雅黑"/>
                <a:cs typeface="微软雅黑"/>
              </a:rPr>
              <a:t>老</a:t>
            </a:r>
            <a:r>
              <a:rPr sz="1100" dirty="0">
                <a:latin typeface="微软雅黑"/>
                <a:cs typeface="微软雅黑"/>
              </a:rPr>
              <a:t>客户</a:t>
            </a:r>
            <a:r>
              <a:rPr sz="1100" spc="-10" dirty="0">
                <a:latin typeface="微软雅黑"/>
                <a:cs typeface="微软雅黑"/>
              </a:rPr>
              <a:t>品</a:t>
            </a:r>
            <a:r>
              <a:rPr sz="1100" dirty="0">
                <a:latin typeface="微软雅黑"/>
                <a:cs typeface="微软雅黑"/>
              </a:rPr>
              <a:t>牌忠</a:t>
            </a:r>
            <a:r>
              <a:rPr sz="1100" spc="-10" dirty="0">
                <a:latin typeface="微软雅黑"/>
                <a:cs typeface="微软雅黑"/>
              </a:rPr>
              <a:t>诚</a:t>
            </a:r>
            <a:r>
              <a:rPr sz="1100" dirty="0">
                <a:latin typeface="微软雅黑"/>
                <a:cs typeface="微软雅黑"/>
              </a:rPr>
              <a:t>度及</a:t>
            </a:r>
            <a:r>
              <a:rPr sz="1100" spc="-10" dirty="0">
                <a:latin typeface="微软雅黑"/>
                <a:cs typeface="微软雅黑"/>
              </a:rPr>
              <a:t>满</a:t>
            </a:r>
            <a:r>
              <a:rPr sz="1100" dirty="0">
                <a:latin typeface="微软雅黑"/>
                <a:cs typeface="微软雅黑"/>
              </a:rPr>
              <a:t>意度</a:t>
            </a:r>
            <a:r>
              <a:rPr sz="1100" spc="-10" dirty="0">
                <a:latin typeface="微软雅黑"/>
                <a:cs typeface="微软雅黑"/>
              </a:rPr>
              <a:t>，</a:t>
            </a:r>
            <a:r>
              <a:rPr sz="1100" dirty="0">
                <a:latin typeface="微软雅黑"/>
                <a:cs typeface="微软雅黑"/>
              </a:rPr>
              <a:t>促进</a:t>
            </a:r>
            <a:r>
              <a:rPr sz="1100" spc="-10" dirty="0">
                <a:latin typeface="微软雅黑"/>
                <a:cs typeface="微软雅黑"/>
              </a:rPr>
              <a:t>老</a:t>
            </a:r>
            <a:r>
              <a:rPr sz="1100" dirty="0">
                <a:latin typeface="微软雅黑"/>
                <a:cs typeface="微软雅黑"/>
              </a:rPr>
              <a:t>带新</a:t>
            </a:r>
            <a:r>
              <a:rPr sz="1100" spc="-10" dirty="0">
                <a:latin typeface="微软雅黑"/>
                <a:cs typeface="微软雅黑"/>
              </a:rPr>
              <a:t>及</a:t>
            </a:r>
            <a:r>
              <a:rPr sz="1100" dirty="0">
                <a:latin typeface="微软雅黑"/>
                <a:cs typeface="微软雅黑"/>
              </a:rPr>
              <a:t>置换</a:t>
            </a:r>
            <a:r>
              <a:rPr sz="1100" spc="-10" dirty="0">
                <a:latin typeface="微软雅黑"/>
                <a:cs typeface="微软雅黑"/>
              </a:rPr>
              <a:t>成</a:t>
            </a:r>
            <a:r>
              <a:rPr sz="1100" spc="5" dirty="0">
                <a:latin typeface="微软雅黑"/>
                <a:cs typeface="微软雅黑"/>
              </a:rPr>
              <a:t>交</a:t>
            </a:r>
            <a:endParaRPr sz="1100" dirty="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2163698"/>
          <a:ext cx="10838815" cy="3540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1937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驾长安，享自游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——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全国服务中心保客自驾游活动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47561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1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自驾游执行打卡照（景点/互动）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活动物料（自驾车队、车身贴、横幅、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环节物料）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1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39700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现场环节（节油比拼、</a:t>
                      </a:r>
                      <a:r>
                        <a:rPr sz="1200" spc="-70" dirty="0">
                          <a:latin typeface="微软雅黑"/>
                          <a:cs typeface="微软雅黑"/>
                        </a:rPr>
                        <a:t>K</a:t>
                      </a:r>
                      <a:r>
                        <a:rPr sz="1200" spc="-10" dirty="0">
                          <a:latin typeface="微软雅黑"/>
                          <a:cs typeface="微软雅黑"/>
                        </a:rPr>
                        <a:t>O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L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直播、露营 烧烤、车主互动/合影）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1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4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现场人员（车队领队、</a:t>
                      </a:r>
                      <a:r>
                        <a:rPr sz="1200" spc="-30" dirty="0">
                          <a:latin typeface="微软雅黑"/>
                          <a:cs typeface="微软雅黑"/>
                        </a:rPr>
                        <a:t>KOL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、车主）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 dirty="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440" y="3944111"/>
            <a:ext cx="11184890" cy="0"/>
          </a:xfrm>
          <a:custGeom>
            <a:avLst/>
            <a:gdLst/>
            <a:ahLst/>
            <a:cxnLst/>
            <a:rect l="l" t="t" r="r" b="b"/>
            <a:pathLst>
              <a:path w="11184890">
                <a:moveTo>
                  <a:pt x="0" y="0"/>
                </a:moveTo>
                <a:lnTo>
                  <a:pt x="11184890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78536" y="4015740"/>
            <a:ext cx="3611879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1196975">
              <a:lnSpc>
                <a:spcPct val="100000"/>
              </a:lnSpc>
              <a:spcBef>
                <a:spcPts val="755"/>
              </a:spcBef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免费冷品享用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26323" y="4015740"/>
            <a:ext cx="3611879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1199515">
              <a:lnSpc>
                <a:spcPct val="100000"/>
              </a:lnSpc>
              <a:spcBef>
                <a:spcPts val="755"/>
              </a:spcBef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专项销售政策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36135" y="438912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76031" y="4370832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20666" y="4740681"/>
            <a:ext cx="3408679" cy="74676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空调系统检查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针</a:t>
            </a:r>
            <a:r>
              <a:rPr sz="1050" spc="-5" dirty="0">
                <a:latin typeface="微软雅黑"/>
                <a:cs typeface="微软雅黑"/>
              </a:rPr>
              <a:t>对</a:t>
            </a:r>
            <a:r>
              <a:rPr sz="1050" spc="5" dirty="0">
                <a:latin typeface="微软雅黑"/>
                <a:cs typeface="微软雅黑"/>
              </a:rPr>
              <a:t>空</a:t>
            </a:r>
            <a:r>
              <a:rPr sz="1050" spc="-5" dirty="0">
                <a:latin typeface="微软雅黑"/>
                <a:cs typeface="微软雅黑"/>
              </a:rPr>
              <a:t>调</a:t>
            </a:r>
            <a:r>
              <a:rPr sz="1050" spc="5" dirty="0">
                <a:latin typeface="微软雅黑"/>
                <a:cs typeface="微软雅黑"/>
              </a:rPr>
              <a:t>系统</a:t>
            </a:r>
            <a:r>
              <a:rPr sz="1050" spc="-5" dirty="0">
                <a:latin typeface="微软雅黑"/>
                <a:cs typeface="微软雅黑"/>
              </a:rPr>
              <a:t>进</a:t>
            </a:r>
            <a:r>
              <a:rPr sz="1050" spc="5" dirty="0">
                <a:latin typeface="微软雅黑"/>
                <a:cs typeface="微软雅黑"/>
              </a:rPr>
              <a:t>行</a:t>
            </a:r>
            <a:r>
              <a:rPr sz="1050" spc="-5" dirty="0">
                <a:latin typeface="微软雅黑"/>
                <a:cs typeface="微软雅黑"/>
              </a:rPr>
              <a:t>检</a:t>
            </a:r>
            <a:r>
              <a:rPr sz="1050" spc="5" dirty="0">
                <a:latin typeface="微软雅黑"/>
                <a:cs typeface="微软雅黑"/>
              </a:rPr>
              <a:t>测</a:t>
            </a:r>
            <a:r>
              <a:rPr sz="1050" spc="-5" dirty="0">
                <a:latin typeface="微软雅黑"/>
                <a:cs typeface="微软雅黑"/>
              </a:rPr>
              <a:t>维</a:t>
            </a:r>
            <a:r>
              <a:rPr sz="1050" spc="5" dirty="0">
                <a:latin typeface="微软雅黑"/>
                <a:cs typeface="微软雅黑"/>
              </a:rPr>
              <a:t>护</a:t>
            </a:r>
            <a:r>
              <a:rPr sz="1050" spc="-5" dirty="0">
                <a:latin typeface="微软雅黑"/>
                <a:cs typeface="微软雅黑"/>
              </a:rPr>
              <a:t>及</a:t>
            </a:r>
            <a:r>
              <a:rPr sz="1050" spc="5" dirty="0">
                <a:latin typeface="微软雅黑"/>
                <a:cs typeface="微软雅黑"/>
              </a:rPr>
              <a:t>杀</a:t>
            </a:r>
            <a:r>
              <a:rPr sz="1050" spc="-5" dirty="0">
                <a:latin typeface="微软雅黑"/>
                <a:cs typeface="微软雅黑"/>
              </a:rPr>
              <a:t>菌</a:t>
            </a:r>
            <a:r>
              <a:rPr sz="1050" spc="5" dirty="0">
                <a:latin typeface="微软雅黑"/>
                <a:cs typeface="微软雅黑"/>
              </a:rPr>
              <a:t>消毒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空调免费加氟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免</a:t>
            </a:r>
            <a:r>
              <a:rPr sz="1050" spc="-5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为</a:t>
            </a:r>
            <a:r>
              <a:rPr sz="1050" spc="-5" dirty="0">
                <a:latin typeface="微软雅黑"/>
                <a:cs typeface="微软雅黑"/>
              </a:rPr>
              <a:t>老</a:t>
            </a:r>
            <a:r>
              <a:rPr sz="1050" spc="5" dirty="0">
                <a:latin typeface="微软雅黑"/>
                <a:cs typeface="微软雅黑"/>
              </a:rPr>
              <a:t>车主</a:t>
            </a:r>
            <a:r>
              <a:rPr sz="1050" spc="-5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辆</a:t>
            </a:r>
            <a:r>
              <a:rPr sz="1050" spc="-5" dirty="0">
                <a:latin typeface="微软雅黑"/>
                <a:cs typeface="微软雅黑"/>
              </a:rPr>
              <a:t>添</a:t>
            </a:r>
            <a:r>
              <a:rPr sz="1050" spc="5" dirty="0">
                <a:latin typeface="微软雅黑"/>
                <a:cs typeface="微软雅黑"/>
              </a:rPr>
              <a:t>加</a:t>
            </a:r>
            <a:r>
              <a:rPr sz="1050" spc="-5" dirty="0">
                <a:latin typeface="微软雅黑"/>
                <a:cs typeface="微软雅黑"/>
              </a:rPr>
              <a:t>氟</a:t>
            </a:r>
            <a:r>
              <a:rPr sz="1050" spc="5" dirty="0">
                <a:latin typeface="微软雅黑"/>
                <a:cs typeface="微软雅黑"/>
              </a:rPr>
              <a:t>利昂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限时八折优惠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5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期</a:t>
            </a:r>
            <a:r>
              <a:rPr sz="1050" spc="-5" dirty="0">
                <a:latin typeface="微软雅黑"/>
                <a:cs typeface="微软雅黑"/>
              </a:rPr>
              <a:t>间</a:t>
            </a:r>
            <a:r>
              <a:rPr sz="1050" spc="5" dirty="0">
                <a:latin typeface="微软雅黑"/>
                <a:cs typeface="微软雅黑"/>
              </a:rPr>
              <a:t>保养</a:t>
            </a:r>
            <a:r>
              <a:rPr sz="1050" spc="-5" dirty="0">
                <a:latin typeface="微软雅黑"/>
                <a:cs typeface="微软雅黑"/>
              </a:rPr>
              <a:t>享</a:t>
            </a:r>
            <a:r>
              <a:rPr sz="1050" spc="-10" dirty="0">
                <a:latin typeface="微软雅黑"/>
                <a:cs typeface="微软雅黑"/>
              </a:rPr>
              <a:t>受8折</a:t>
            </a:r>
            <a:r>
              <a:rPr sz="1050" spc="5" dirty="0">
                <a:latin typeface="微软雅黑"/>
                <a:cs typeface="微软雅黑"/>
              </a:rPr>
              <a:t>优惠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6023" y="4740681"/>
            <a:ext cx="3004185" cy="987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清凉友约：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期</a:t>
            </a:r>
            <a:r>
              <a:rPr sz="1050" spc="-10" dirty="0">
                <a:latin typeface="微软雅黑"/>
                <a:cs typeface="微软雅黑"/>
              </a:rPr>
              <a:t>间</a:t>
            </a:r>
            <a:r>
              <a:rPr sz="1050" spc="5" dirty="0">
                <a:latin typeface="微软雅黑"/>
                <a:cs typeface="微软雅黑"/>
              </a:rPr>
              <a:t>老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户转</a:t>
            </a:r>
            <a:r>
              <a:rPr sz="1050" spc="-10" dirty="0">
                <a:latin typeface="微软雅黑"/>
                <a:cs typeface="微软雅黑"/>
              </a:rPr>
              <a:t>介</a:t>
            </a:r>
            <a:r>
              <a:rPr sz="1050" spc="5" dirty="0">
                <a:latin typeface="微软雅黑"/>
                <a:cs typeface="微软雅黑"/>
              </a:rPr>
              <a:t>绍</a:t>
            </a:r>
            <a:r>
              <a:rPr sz="1050" spc="-10" dirty="0">
                <a:latin typeface="微软雅黑"/>
                <a:cs typeface="微软雅黑"/>
              </a:rPr>
              <a:t>购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成</a:t>
            </a:r>
            <a:r>
              <a:rPr sz="1050" spc="5" dirty="0">
                <a:latin typeface="微软雅黑"/>
                <a:cs typeface="微软雅黑"/>
              </a:rPr>
              <a:t>功</a:t>
            </a:r>
            <a:r>
              <a:rPr sz="1050" spc="-10" dirty="0">
                <a:latin typeface="微软雅黑"/>
                <a:cs typeface="微软雅黑"/>
              </a:rPr>
              <a:t>后</a:t>
            </a:r>
            <a:r>
              <a:rPr sz="1050" dirty="0">
                <a:latin typeface="微软雅黑"/>
                <a:cs typeface="微软雅黑"/>
              </a:rPr>
              <a:t>， </a:t>
            </a:r>
            <a:r>
              <a:rPr sz="1050" spc="5" dirty="0">
                <a:latin typeface="微软雅黑"/>
                <a:cs typeface="微软雅黑"/>
              </a:rPr>
              <a:t>新老客户均赠</a:t>
            </a:r>
            <a:r>
              <a:rPr sz="1050" spc="-10" dirty="0">
                <a:latin typeface="微软雅黑"/>
                <a:cs typeface="微软雅黑"/>
              </a:rPr>
              <a:t>送</a:t>
            </a:r>
            <a:r>
              <a:rPr sz="1050" spc="5" dirty="0">
                <a:latin typeface="微软雅黑"/>
                <a:cs typeface="微软雅黑"/>
              </a:rPr>
              <a:t>水</a:t>
            </a:r>
            <a:r>
              <a:rPr sz="1050" spc="-10" dirty="0">
                <a:latin typeface="微软雅黑"/>
                <a:cs typeface="微软雅黑"/>
              </a:rPr>
              <a:t>上</a:t>
            </a:r>
            <a:r>
              <a:rPr sz="1050" spc="5" dirty="0">
                <a:latin typeface="微软雅黑"/>
                <a:cs typeface="微软雅黑"/>
              </a:rPr>
              <a:t>乐</a:t>
            </a:r>
            <a:r>
              <a:rPr sz="1050" spc="-10" dirty="0">
                <a:latin typeface="微软雅黑"/>
                <a:cs typeface="微软雅黑"/>
              </a:rPr>
              <a:t>园</a:t>
            </a:r>
            <a:r>
              <a:rPr sz="1050" spc="5" dirty="0">
                <a:latin typeface="微软雅黑"/>
                <a:cs typeface="微软雅黑"/>
              </a:rPr>
              <a:t>套票</a:t>
            </a:r>
            <a:endParaRPr sz="1050">
              <a:latin typeface="微软雅黑"/>
              <a:cs typeface="微软雅黑"/>
            </a:endParaRPr>
          </a:p>
          <a:p>
            <a:pPr marL="184785" marR="5080" indent="-172720">
              <a:lnSpc>
                <a:spcPts val="1900"/>
              </a:lnSpc>
              <a:spcBef>
                <a:spcPts val="15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焕新一夏：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期</a:t>
            </a:r>
            <a:r>
              <a:rPr sz="1050" spc="-10" dirty="0">
                <a:latin typeface="微软雅黑"/>
                <a:cs typeface="微软雅黑"/>
              </a:rPr>
              <a:t>间</a:t>
            </a:r>
            <a:r>
              <a:rPr sz="1050" spc="5" dirty="0">
                <a:latin typeface="微软雅黑"/>
                <a:cs typeface="微软雅黑"/>
              </a:rPr>
              <a:t>置</a:t>
            </a:r>
            <a:r>
              <a:rPr sz="1050" spc="-10" dirty="0">
                <a:latin typeface="微软雅黑"/>
                <a:cs typeface="微软雅黑"/>
              </a:rPr>
              <a:t>换</a:t>
            </a:r>
            <a:r>
              <a:rPr sz="1050" spc="5" dirty="0">
                <a:latin typeface="微软雅黑"/>
                <a:cs typeface="微软雅黑"/>
              </a:rPr>
              <a:t>购车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赠</a:t>
            </a:r>
            <a:r>
              <a:rPr sz="1050" spc="5" dirty="0">
                <a:latin typeface="微软雅黑"/>
                <a:cs typeface="微软雅黑"/>
              </a:rPr>
              <a:t>送</a:t>
            </a:r>
            <a:r>
              <a:rPr sz="1050" spc="-10" dirty="0">
                <a:latin typeface="微软雅黑"/>
                <a:cs typeface="微软雅黑"/>
              </a:rPr>
              <a:t>品</a:t>
            </a:r>
            <a:r>
              <a:rPr sz="1050" spc="5" dirty="0">
                <a:latin typeface="微软雅黑"/>
                <a:cs typeface="微软雅黑"/>
              </a:rPr>
              <a:t>牌</a:t>
            </a:r>
            <a:r>
              <a:rPr sz="1050" spc="-10" dirty="0">
                <a:latin typeface="微软雅黑"/>
                <a:cs typeface="微软雅黑"/>
              </a:rPr>
              <a:t>车</a:t>
            </a:r>
            <a:r>
              <a:rPr sz="1050" dirty="0">
                <a:latin typeface="微软雅黑"/>
                <a:cs typeface="微软雅黑"/>
              </a:rPr>
              <a:t>载 </a:t>
            </a:r>
            <a:r>
              <a:rPr sz="1050" spc="5" dirty="0">
                <a:latin typeface="微软雅黑"/>
                <a:cs typeface="微软雅黑"/>
              </a:rPr>
              <a:t>冰箱一个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506" y="4740681"/>
            <a:ext cx="3665854" cy="98425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20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latin typeface="微软雅黑"/>
                <a:cs typeface="微软雅黑"/>
              </a:rPr>
              <a:t>服务中心内准</a:t>
            </a:r>
            <a:r>
              <a:rPr sz="1050" spc="-10" dirty="0">
                <a:latin typeface="微软雅黑"/>
                <a:cs typeface="微软雅黑"/>
              </a:rPr>
              <a:t>备</a:t>
            </a:r>
            <a:r>
              <a:rPr sz="1050" spc="5" dirty="0">
                <a:latin typeface="微软雅黑"/>
                <a:cs typeface="微软雅黑"/>
              </a:rPr>
              <a:t>冰</a:t>
            </a:r>
            <a:r>
              <a:rPr sz="1050" spc="-10" dirty="0">
                <a:latin typeface="微软雅黑"/>
                <a:cs typeface="微软雅黑"/>
              </a:rPr>
              <a:t>淇</a:t>
            </a:r>
            <a:r>
              <a:rPr sz="1050" spc="5" dirty="0">
                <a:latin typeface="微软雅黑"/>
                <a:cs typeface="微软雅黑"/>
              </a:rPr>
              <a:t>淋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冷饮</a:t>
            </a:r>
            <a:r>
              <a:rPr sz="1050" spc="-10" dirty="0">
                <a:latin typeface="微软雅黑"/>
                <a:cs typeface="微软雅黑"/>
              </a:rPr>
              <a:t>等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供</a:t>
            </a:r>
            <a:r>
              <a:rPr sz="1050" spc="5" dirty="0">
                <a:latin typeface="微软雅黑"/>
                <a:cs typeface="微软雅黑"/>
              </a:rPr>
              <a:t>到</a:t>
            </a:r>
            <a:r>
              <a:rPr sz="1050" spc="-10" dirty="0">
                <a:latin typeface="微软雅黑"/>
                <a:cs typeface="微软雅黑"/>
              </a:rPr>
              <a:t>店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0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免</a:t>
            </a:r>
            <a:r>
              <a:rPr sz="1050" spc="-10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享用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latin typeface="微软雅黑"/>
                <a:cs typeface="微软雅黑"/>
              </a:rPr>
              <a:t>与</a:t>
            </a:r>
            <a:r>
              <a:rPr sz="1050" spc="-10" dirty="0">
                <a:latin typeface="微软雅黑"/>
                <a:cs typeface="微软雅黑"/>
              </a:rPr>
              <a:t>周</a:t>
            </a:r>
            <a:r>
              <a:rPr sz="1050" spc="5" dirty="0">
                <a:latin typeface="微软雅黑"/>
                <a:cs typeface="微软雅黑"/>
              </a:rPr>
              <a:t>边</a:t>
            </a:r>
            <a:r>
              <a:rPr sz="1050" spc="-10" dirty="0">
                <a:latin typeface="微软雅黑"/>
                <a:cs typeface="微软雅黑"/>
              </a:rPr>
              <a:t>网</a:t>
            </a:r>
            <a:r>
              <a:rPr sz="1050" spc="5" dirty="0">
                <a:latin typeface="微软雅黑"/>
                <a:cs typeface="微软雅黑"/>
              </a:rPr>
              <a:t>红</a:t>
            </a:r>
            <a:r>
              <a:rPr sz="1050" spc="-10" dirty="0">
                <a:latin typeface="微软雅黑"/>
                <a:cs typeface="微软雅黑"/>
              </a:rPr>
              <a:t>甜</a:t>
            </a:r>
            <a:r>
              <a:rPr sz="1050" spc="5" dirty="0">
                <a:latin typeface="微软雅黑"/>
                <a:cs typeface="微软雅黑"/>
              </a:rPr>
              <a:t>品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奶</a:t>
            </a:r>
            <a:r>
              <a:rPr sz="1050" spc="-10" dirty="0">
                <a:latin typeface="微软雅黑"/>
                <a:cs typeface="微软雅黑"/>
              </a:rPr>
              <a:t>茶店</a:t>
            </a:r>
            <a:r>
              <a:rPr sz="1050" spc="5" dirty="0">
                <a:latin typeface="微软雅黑"/>
                <a:cs typeface="微软雅黑"/>
              </a:rPr>
              <a:t>合</a:t>
            </a:r>
            <a:r>
              <a:rPr sz="1050" spc="-10" dirty="0">
                <a:latin typeface="微软雅黑"/>
                <a:cs typeface="微软雅黑"/>
              </a:rPr>
              <a:t>作</a:t>
            </a:r>
            <a:r>
              <a:rPr sz="1050" spc="5" dirty="0">
                <a:latin typeface="微软雅黑"/>
                <a:cs typeface="微软雅黑"/>
              </a:rPr>
              <a:t>（</a:t>
            </a:r>
            <a:r>
              <a:rPr sz="1050" spc="-10" dirty="0">
                <a:latin typeface="微软雅黑"/>
                <a:cs typeface="微软雅黑"/>
              </a:rPr>
              <a:t>如</a:t>
            </a:r>
            <a:r>
              <a:rPr sz="1050" spc="5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壹</a:t>
            </a:r>
            <a:r>
              <a:rPr sz="1050" spc="5" dirty="0">
                <a:latin typeface="微软雅黑"/>
                <a:cs typeface="微软雅黑"/>
              </a:rPr>
              <a:t>点</a:t>
            </a:r>
            <a:r>
              <a:rPr sz="1050" spc="-10" dirty="0">
                <a:latin typeface="微软雅黑"/>
                <a:cs typeface="微软雅黑"/>
              </a:rPr>
              <a:t>点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鹿角</a:t>
            </a:r>
            <a:r>
              <a:rPr sz="1050" spc="5" dirty="0">
                <a:latin typeface="微软雅黑"/>
                <a:cs typeface="微软雅黑"/>
              </a:rPr>
              <a:t>巷</a:t>
            </a:r>
            <a:r>
              <a:rPr sz="1050" spc="-10" dirty="0">
                <a:latin typeface="微软雅黑"/>
                <a:cs typeface="微软雅黑"/>
              </a:rPr>
              <a:t>等</a:t>
            </a:r>
            <a:r>
              <a:rPr sz="1050" spc="5" dirty="0">
                <a:latin typeface="微软雅黑"/>
                <a:cs typeface="微软雅黑"/>
              </a:rPr>
              <a:t>），</a:t>
            </a:r>
            <a:endParaRPr sz="1050">
              <a:latin typeface="微软雅黑"/>
              <a:cs typeface="微软雅黑"/>
            </a:endParaRPr>
          </a:p>
          <a:p>
            <a:pPr marL="184785" marR="132715">
              <a:lnSpc>
                <a:spcPct val="149500"/>
              </a:lnSpc>
              <a:spcBef>
                <a:spcPts val="15"/>
              </a:spcBef>
            </a:pPr>
            <a:r>
              <a:rPr sz="1050" spc="5" dirty="0">
                <a:latin typeface="微软雅黑"/>
                <a:cs typeface="微软雅黑"/>
              </a:rPr>
              <a:t>新客户到店试</a:t>
            </a:r>
            <a:r>
              <a:rPr sz="1050" spc="-10" dirty="0">
                <a:latin typeface="微软雅黑"/>
                <a:cs typeface="微软雅黑"/>
              </a:rPr>
              <a:t>驾</a:t>
            </a:r>
            <a:r>
              <a:rPr sz="1050" spc="5" dirty="0">
                <a:latin typeface="微软雅黑"/>
                <a:cs typeface="微软雅黑"/>
              </a:rPr>
              <a:t>或</a:t>
            </a:r>
            <a:r>
              <a:rPr sz="1050" spc="-10" dirty="0">
                <a:latin typeface="微软雅黑"/>
                <a:cs typeface="微软雅黑"/>
              </a:rPr>
              <a:t>老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0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维修</a:t>
            </a:r>
            <a:r>
              <a:rPr sz="1050" spc="-10" dirty="0">
                <a:latin typeface="微软雅黑"/>
                <a:cs typeface="微软雅黑"/>
              </a:rPr>
              <a:t>保</a:t>
            </a:r>
            <a:r>
              <a:rPr sz="1050" spc="5" dirty="0">
                <a:latin typeface="微软雅黑"/>
                <a:cs typeface="微软雅黑"/>
              </a:rPr>
              <a:t>养</a:t>
            </a:r>
            <a:r>
              <a:rPr sz="1050" spc="-10" dirty="0">
                <a:latin typeface="微软雅黑"/>
                <a:cs typeface="微软雅黑"/>
              </a:rPr>
              <a:t>后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可</a:t>
            </a:r>
            <a:r>
              <a:rPr sz="1050" spc="5" dirty="0">
                <a:latin typeface="微软雅黑"/>
                <a:cs typeface="微软雅黑"/>
              </a:rPr>
              <a:t>免</a:t>
            </a:r>
            <a:r>
              <a:rPr sz="1050" spc="-10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赠</a:t>
            </a:r>
            <a:r>
              <a:rPr sz="1050" spc="-10" dirty="0">
                <a:latin typeface="微软雅黑"/>
                <a:cs typeface="微软雅黑"/>
              </a:rPr>
              <a:t>送</a:t>
            </a:r>
            <a:r>
              <a:rPr sz="1050" spc="5" dirty="0">
                <a:latin typeface="微软雅黑"/>
                <a:cs typeface="微软雅黑"/>
              </a:rPr>
              <a:t>爆</a:t>
            </a:r>
            <a:r>
              <a:rPr sz="1050" spc="-10" dirty="0">
                <a:latin typeface="微软雅黑"/>
                <a:cs typeface="微软雅黑"/>
              </a:rPr>
              <a:t>款</a:t>
            </a:r>
            <a:r>
              <a:rPr sz="1050" dirty="0">
                <a:latin typeface="微软雅黑"/>
                <a:cs typeface="微软雅黑"/>
              </a:rPr>
              <a:t>网 </a:t>
            </a:r>
            <a:r>
              <a:rPr sz="1050" spc="5" dirty="0">
                <a:latin typeface="微软雅黑"/>
                <a:cs typeface="微软雅黑"/>
              </a:rPr>
              <a:t>红冷饮券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440" y="1595627"/>
            <a:ext cx="11066145" cy="2278380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50">
              <a:latin typeface="Times New Roman"/>
              <a:cs typeface="Times New Roman"/>
            </a:endParaRPr>
          </a:p>
          <a:p>
            <a:pPr marL="215900">
              <a:lnSpc>
                <a:spcPct val="100000"/>
              </a:lnSpc>
            </a:pPr>
            <a:r>
              <a:rPr sz="2400" b="1" dirty="0">
                <a:latin typeface="微软雅黑"/>
                <a:cs typeface="微软雅黑"/>
              </a:rPr>
              <a:t>长安送清凉</a:t>
            </a:r>
            <a:endParaRPr sz="24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990"/>
              </a:spcBef>
            </a:pPr>
            <a:r>
              <a:rPr sz="1100" b="1" dirty="0">
                <a:latin typeface="微软雅黑"/>
                <a:cs typeface="微软雅黑"/>
              </a:rPr>
              <a:t>【活动时间】</a:t>
            </a:r>
            <a:r>
              <a:rPr sz="1100" dirty="0">
                <a:latin typeface="微软雅黑"/>
                <a:cs typeface="微软雅黑"/>
              </a:rPr>
              <a:t>2020年7月1日-7月31日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【活动地点】</a:t>
            </a:r>
            <a:r>
              <a:rPr sz="1100" dirty="0">
                <a:latin typeface="微软雅黑"/>
                <a:cs typeface="微软雅黑"/>
              </a:rPr>
              <a:t>全国授权</a:t>
            </a:r>
            <a:r>
              <a:rPr sz="1100" spc="-15" dirty="0">
                <a:latin typeface="微软雅黑"/>
                <a:cs typeface="微软雅黑"/>
              </a:rPr>
              <a:t>服</a:t>
            </a:r>
            <a:r>
              <a:rPr sz="1100" dirty="0">
                <a:latin typeface="微软雅黑"/>
                <a:cs typeface="微软雅黑"/>
              </a:rPr>
              <a:t>务中心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spc="5" dirty="0">
                <a:latin typeface="微软雅黑"/>
                <a:cs typeface="微软雅黑"/>
              </a:rPr>
              <a:t>【</a:t>
            </a:r>
            <a:r>
              <a:rPr sz="1100" b="1" dirty="0">
                <a:latin typeface="微软雅黑"/>
                <a:cs typeface="微软雅黑"/>
              </a:rPr>
              <a:t>活动对象】</a:t>
            </a:r>
            <a:r>
              <a:rPr sz="1100" spc="5" dirty="0">
                <a:latin typeface="微软雅黑"/>
                <a:cs typeface="微软雅黑"/>
              </a:rPr>
              <a:t>长</a:t>
            </a:r>
            <a:r>
              <a:rPr sz="1100" dirty="0">
                <a:latin typeface="微软雅黑"/>
                <a:cs typeface="微软雅黑"/>
              </a:rPr>
              <a:t>安</a:t>
            </a:r>
            <a:r>
              <a:rPr sz="1100" spc="5" dirty="0">
                <a:latin typeface="微软雅黑"/>
                <a:cs typeface="微软雅黑"/>
              </a:rPr>
              <a:t>车</a:t>
            </a:r>
            <a:r>
              <a:rPr sz="1100" dirty="0">
                <a:latin typeface="微软雅黑"/>
                <a:cs typeface="微软雅黑"/>
              </a:rPr>
              <a:t>主</a:t>
            </a:r>
            <a:r>
              <a:rPr sz="1100" spc="-10" dirty="0">
                <a:latin typeface="微软雅黑"/>
                <a:cs typeface="微软雅黑"/>
              </a:rPr>
              <a:t>、</a:t>
            </a:r>
            <a:r>
              <a:rPr sz="1100" spc="5" dirty="0">
                <a:latin typeface="微软雅黑"/>
                <a:cs typeface="微软雅黑"/>
              </a:rPr>
              <a:t>到</a:t>
            </a:r>
            <a:r>
              <a:rPr sz="1100" dirty="0">
                <a:latin typeface="微软雅黑"/>
                <a:cs typeface="微软雅黑"/>
              </a:rPr>
              <a:t>店</a:t>
            </a:r>
            <a:r>
              <a:rPr sz="1100" spc="-10" dirty="0">
                <a:latin typeface="微软雅黑"/>
                <a:cs typeface="微软雅黑"/>
              </a:rPr>
              <a:t>潜</a:t>
            </a:r>
            <a:r>
              <a:rPr sz="1100" spc="5" dirty="0">
                <a:latin typeface="微软雅黑"/>
                <a:cs typeface="微软雅黑"/>
              </a:rPr>
              <a:t>客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【活动目的】</a:t>
            </a:r>
            <a:r>
              <a:rPr sz="1100" dirty="0">
                <a:latin typeface="微软雅黑"/>
                <a:cs typeface="微软雅黑"/>
              </a:rPr>
              <a:t>通过赠送</a:t>
            </a:r>
            <a:r>
              <a:rPr sz="1100" spc="-15" dirty="0">
                <a:latin typeface="微软雅黑"/>
                <a:cs typeface="微软雅黑"/>
              </a:rPr>
              <a:t>冷</a:t>
            </a:r>
            <a:r>
              <a:rPr sz="1100" dirty="0">
                <a:latin typeface="微软雅黑"/>
                <a:cs typeface="微软雅黑"/>
              </a:rPr>
              <a:t>饮、</a:t>
            </a:r>
            <a:r>
              <a:rPr sz="1100" spc="-15" dirty="0">
                <a:latin typeface="微软雅黑"/>
                <a:cs typeface="微软雅黑"/>
              </a:rPr>
              <a:t>免</a:t>
            </a:r>
            <a:r>
              <a:rPr sz="1100" dirty="0">
                <a:latin typeface="微软雅黑"/>
                <a:cs typeface="微软雅黑"/>
              </a:rPr>
              <a:t>费空</a:t>
            </a:r>
            <a:r>
              <a:rPr sz="1100" spc="-15" dirty="0">
                <a:latin typeface="微软雅黑"/>
                <a:cs typeface="微软雅黑"/>
              </a:rPr>
              <a:t>调</a:t>
            </a:r>
            <a:r>
              <a:rPr sz="1100" dirty="0">
                <a:latin typeface="微软雅黑"/>
                <a:cs typeface="微软雅黑"/>
              </a:rPr>
              <a:t>加氟</a:t>
            </a:r>
            <a:r>
              <a:rPr sz="1100" spc="-15" dirty="0">
                <a:latin typeface="微软雅黑"/>
                <a:cs typeface="微软雅黑"/>
              </a:rPr>
              <a:t>等</a:t>
            </a:r>
            <a:r>
              <a:rPr sz="1100" dirty="0">
                <a:latin typeface="微软雅黑"/>
                <a:cs typeface="微软雅黑"/>
              </a:rPr>
              <a:t>季节</a:t>
            </a:r>
            <a:r>
              <a:rPr sz="1100" spc="-15" dirty="0">
                <a:latin typeface="微软雅黑"/>
                <a:cs typeface="微软雅黑"/>
              </a:rPr>
              <a:t>性</a:t>
            </a:r>
            <a:r>
              <a:rPr sz="1100" dirty="0">
                <a:latin typeface="微软雅黑"/>
                <a:cs typeface="微软雅黑"/>
              </a:rPr>
              <a:t>手段</a:t>
            </a:r>
            <a:r>
              <a:rPr sz="1100" spc="-15" dirty="0">
                <a:latin typeface="微软雅黑"/>
                <a:cs typeface="微软雅黑"/>
              </a:rPr>
              <a:t>，</a:t>
            </a:r>
            <a:r>
              <a:rPr sz="1100" dirty="0">
                <a:latin typeface="微软雅黑"/>
                <a:cs typeface="微软雅黑"/>
              </a:rPr>
              <a:t>吸引</a:t>
            </a:r>
            <a:r>
              <a:rPr sz="1100" spc="-15" dirty="0">
                <a:latin typeface="微软雅黑"/>
                <a:cs typeface="微软雅黑"/>
              </a:rPr>
              <a:t>新</a:t>
            </a:r>
            <a:r>
              <a:rPr sz="1100" dirty="0">
                <a:latin typeface="微软雅黑"/>
                <a:cs typeface="微软雅黑"/>
              </a:rPr>
              <a:t>老客</a:t>
            </a:r>
            <a:r>
              <a:rPr sz="1100" spc="-15" dirty="0">
                <a:latin typeface="微软雅黑"/>
                <a:cs typeface="微软雅黑"/>
              </a:rPr>
              <a:t>户</a:t>
            </a:r>
            <a:r>
              <a:rPr sz="1100" dirty="0">
                <a:latin typeface="微软雅黑"/>
                <a:cs typeface="微软雅黑"/>
              </a:rPr>
              <a:t>到店</a:t>
            </a:r>
            <a:r>
              <a:rPr sz="1100" spc="-15" dirty="0">
                <a:latin typeface="微软雅黑"/>
                <a:cs typeface="微软雅黑"/>
              </a:rPr>
              <a:t>，</a:t>
            </a:r>
            <a:r>
              <a:rPr sz="1100" dirty="0">
                <a:latin typeface="微软雅黑"/>
                <a:cs typeface="微软雅黑"/>
              </a:rPr>
              <a:t>提升</a:t>
            </a:r>
            <a:r>
              <a:rPr sz="1100" spc="-15" dirty="0">
                <a:latin typeface="微软雅黑"/>
                <a:cs typeface="微软雅黑"/>
              </a:rPr>
              <a:t>客</a:t>
            </a:r>
            <a:r>
              <a:rPr sz="1100" dirty="0">
                <a:latin typeface="微软雅黑"/>
                <a:cs typeface="微软雅黑"/>
              </a:rPr>
              <a:t>户满</a:t>
            </a:r>
            <a:r>
              <a:rPr sz="1100" spc="-15" dirty="0">
                <a:latin typeface="微软雅黑"/>
                <a:cs typeface="微软雅黑"/>
              </a:rPr>
              <a:t>意</a:t>
            </a:r>
            <a:r>
              <a:rPr sz="1100" dirty="0">
                <a:latin typeface="微软雅黑"/>
                <a:cs typeface="微软雅黑"/>
              </a:rPr>
              <a:t>度，</a:t>
            </a:r>
            <a:r>
              <a:rPr sz="1100" spc="-15" dirty="0">
                <a:latin typeface="微软雅黑"/>
                <a:cs typeface="微软雅黑"/>
              </a:rPr>
              <a:t>促</a:t>
            </a:r>
            <a:r>
              <a:rPr sz="1100" dirty="0">
                <a:latin typeface="微软雅黑"/>
                <a:cs typeface="微软雅黑"/>
              </a:rPr>
              <a:t>成成</a:t>
            </a:r>
            <a:r>
              <a:rPr sz="1100" spc="-15" dirty="0">
                <a:latin typeface="微软雅黑"/>
                <a:cs typeface="微软雅黑"/>
              </a:rPr>
              <a:t>交</a:t>
            </a:r>
            <a:r>
              <a:rPr sz="1100" dirty="0">
                <a:latin typeface="微软雅黑"/>
                <a:cs typeface="微软雅黑"/>
              </a:rPr>
              <a:t>及转</a:t>
            </a:r>
            <a:r>
              <a:rPr sz="1100" spc="-15" dirty="0">
                <a:latin typeface="微软雅黑"/>
                <a:cs typeface="微软雅黑"/>
              </a:rPr>
              <a:t>介</a:t>
            </a:r>
            <a:r>
              <a:rPr sz="1100" dirty="0">
                <a:latin typeface="微软雅黑"/>
                <a:cs typeface="微软雅黑"/>
              </a:rPr>
              <a:t>绍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01667" y="4015740"/>
            <a:ext cx="361378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4615" rIns="0" bIns="0" rtlCol="0">
            <a:spAutoFit/>
          </a:bodyPr>
          <a:lstStyle/>
          <a:p>
            <a:pPr marL="161290" algn="ctr">
              <a:lnSpc>
                <a:spcPct val="100000"/>
              </a:lnSpc>
              <a:spcBef>
                <a:spcPts val="74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车辆夏季关爱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17678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</a:t>
            </a:r>
            <a:r>
              <a:rPr dirty="0"/>
              <a:t>.</a:t>
            </a:r>
            <a:r>
              <a:rPr spc="-5" dirty="0"/>
              <a:t>保客营销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17678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</a:t>
            </a:r>
            <a:r>
              <a:rPr dirty="0"/>
              <a:t>.</a:t>
            </a:r>
            <a:r>
              <a:rPr spc="-5" dirty="0"/>
              <a:t>保客营销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7868" y="1595627"/>
            <a:ext cx="11070590" cy="2606040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550">
              <a:latin typeface="Times New Roman"/>
              <a:cs typeface="Times New Roman"/>
            </a:endParaRPr>
          </a:p>
          <a:p>
            <a:pPr marL="215900">
              <a:lnSpc>
                <a:spcPct val="100000"/>
              </a:lnSpc>
            </a:pPr>
            <a:r>
              <a:rPr sz="2400" b="1" dirty="0">
                <a:latin typeface="微软雅黑"/>
                <a:cs typeface="微软雅黑"/>
              </a:rPr>
              <a:t>百万粉丝感恩回馈季</a:t>
            </a:r>
            <a:endParaRPr sz="24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990"/>
              </a:spcBef>
            </a:pPr>
            <a:r>
              <a:rPr sz="1100" b="1" dirty="0">
                <a:latin typeface="微软雅黑"/>
                <a:cs typeface="微软雅黑"/>
              </a:rPr>
              <a:t>【活动时间】</a:t>
            </a:r>
            <a:r>
              <a:rPr sz="1100" dirty="0">
                <a:latin typeface="微软雅黑"/>
                <a:cs typeface="微软雅黑"/>
              </a:rPr>
              <a:t>2020年6月17日-7月31日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【活动地点】</a:t>
            </a:r>
            <a:r>
              <a:rPr sz="1100" spc="5" dirty="0">
                <a:latin typeface="微软雅黑"/>
                <a:cs typeface="微软雅黑"/>
              </a:rPr>
              <a:t>全</a:t>
            </a:r>
            <a:r>
              <a:rPr sz="1100" dirty="0">
                <a:latin typeface="微软雅黑"/>
                <a:cs typeface="微软雅黑"/>
              </a:rPr>
              <a:t>国</a:t>
            </a:r>
            <a:r>
              <a:rPr sz="1100" spc="5" dirty="0">
                <a:latin typeface="微软雅黑"/>
                <a:cs typeface="微软雅黑"/>
              </a:rPr>
              <a:t>授</a:t>
            </a:r>
            <a:r>
              <a:rPr sz="1100" dirty="0">
                <a:latin typeface="微软雅黑"/>
                <a:cs typeface="微软雅黑"/>
              </a:rPr>
              <a:t>权</a:t>
            </a:r>
            <a:r>
              <a:rPr sz="1100" spc="-10" dirty="0">
                <a:latin typeface="微软雅黑"/>
                <a:cs typeface="微软雅黑"/>
              </a:rPr>
              <a:t>服</a:t>
            </a:r>
            <a:r>
              <a:rPr sz="1100" spc="5" dirty="0">
                <a:latin typeface="微软雅黑"/>
                <a:cs typeface="微软雅黑"/>
              </a:rPr>
              <a:t>务</a:t>
            </a:r>
            <a:r>
              <a:rPr sz="1100" dirty="0">
                <a:latin typeface="微软雅黑"/>
                <a:cs typeface="微软雅黑"/>
              </a:rPr>
              <a:t>中</a:t>
            </a:r>
            <a:r>
              <a:rPr sz="1100" spc="5" dirty="0">
                <a:latin typeface="微软雅黑"/>
                <a:cs typeface="微软雅黑"/>
              </a:rPr>
              <a:t>心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5"/>
              </a:spcBef>
            </a:pPr>
            <a:r>
              <a:rPr sz="1100" b="1" dirty="0">
                <a:latin typeface="微软雅黑"/>
                <a:cs typeface="微软雅黑"/>
              </a:rPr>
              <a:t>【活动对象】</a:t>
            </a:r>
            <a:r>
              <a:rPr sz="1100" dirty="0">
                <a:latin typeface="微软雅黑"/>
                <a:cs typeface="微软雅黑"/>
              </a:rPr>
              <a:t>长安乘用</a:t>
            </a:r>
            <a:r>
              <a:rPr sz="1100" spc="-15" dirty="0">
                <a:latin typeface="微软雅黑"/>
                <a:cs typeface="微软雅黑"/>
              </a:rPr>
              <a:t>车</a:t>
            </a:r>
            <a:r>
              <a:rPr sz="1100" dirty="0">
                <a:latin typeface="微软雅黑"/>
                <a:cs typeface="微软雅黑"/>
              </a:rPr>
              <a:t>认证</a:t>
            </a:r>
            <a:r>
              <a:rPr sz="1100" spc="-15" dirty="0">
                <a:latin typeface="微软雅黑"/>
                <a:cs typeface="微软雅黑"/>
              </a:rPr>
              <a:t>车</a:t>
            </a:r>
            <a:r>
              <a:rPr sz="1100" dirty="0">
                <a:latin typeface="微软雅黑"/>
                <a:cs typeface="微软雅黑"/>
              </a:rPr>
              <a:t>主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【活动目的】</a:t>
            </a:r>
            <a:r>
              <a:rPr sz="1100" dirty="0">
                <a:latin typeface="微软雅黑"/>
                <a:cs typeface="微软雅黑"/>
              </a:rPr>
              <a:t>回馈终端</a:t>
            </a:r>
            <a:r>
              <a:rPr sz="1100" spc="-15" dirty="0">
                <a:latin typeface="微软雅黑"/>
                <a:cs typeface="微软雅黑"/>
              </a:rPr>
              <a:t>用</a:t>
            </a:r>
            <a:r>
              <a:rPr sz="1100" dirty="0">
                <a:latin typeface="微软雅黑"/>
                <a:cs typeface="微软雅黑"/>
              </a:rPr>
              <a:t>户，</a:t>
            </a:r>
            <a:r>
              <a:rPr sz="1100" spc="-15" dirty="0">
                <a:latin typeface="微软雅黑"/>
                <a:cs typeface="微软雅黑"/>
              </a:rPr>
              <a:t>同</a:t>
            </a:r>
            <a:r>
              <a:rPr sz="1100" dirty="0">
                <a:latin typeface="微软雅黑"/>
                <a:cs typeface="微软雅黑"/>
              </a:rPr>
              <a:t>时带</a:t>
            </a:r>
            <a:r>
              <a:rPr sz="1100" spc="-15" dirty="0">
                <a:latin typeface="微软雅黑"/>
                <a:cs typeface="微软雅黑"/>
              </a:rPr>
              <a:t>动</a:t>
            </a:r>
            <a:r>
              <a:rPr sz="1100" dirty="0">
                <a:latin typeface="微软雅黑"/>
                <a:cs typeface="微软雅黑"/>
              </a:rPr>
              <a:t>延保</a:t>
            </a:r>
            <a:r>
              <a:rPr sz="1100" spc="-15" dirty="0">
                <a:latin typeface="微软雅黑"/>
                <a:cs typeface="微软雅黑"/>
              </a:rPr>
              <a:t>、</a:t>
            </a:r>
            <a:r>
              <a:rPr sz="1100" dirty="0">
                <a:latin typeface="微软雅黑"/>
                <a:cs typeface="微软雅黑"/>
              </a:rPr>
              <a:t>备件</a:t>
            </a:r>
            <a:r>
              <a:rPr sz="1100" spc="-15" dirty="0">
                <a:latin typeface="微软雅黑"/>
                <a:cs typeface="微软雅黑"/>
              </a:rPr>
              <a:t>销</a:t>
            </a:r>
            <a:r>
              <a:rPr sz="1100" dirty="0">
                <a:latin typeface="微软雅黑"/>
                <a:cs typeface="微软雅黑"/>
              </a:rPr>
              <a:t>售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2440" y="4262628"/>
            <a:ext cx="11184890" cy="0"/>
          </a:xfrm>
          <a:custGeom>
            <a:avLst/>
            <a:gdLst/>
            <a:ahLst/>
            <a:cxnLst/>
            <a:rect l="l" t="t" r="r" b="b"/>
            <a:pathLst>
              <a:path w="11184890">
                <a:moveTo>
                  <a:pt x="0" y="0"/>
                </a:moveTo>
                <a:lnTo>
                  <a:pt x="11184890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8536" y="4334255"/>
            <a:ext cx="3644265" cy="44958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1968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延保限时购</a:t>
            </a:r>
            <a:endParaRPr sz="16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（6月17日—7月31日）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36720" y="4334255"/>
            <a:ext cx="3644265" cy="44958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196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出行无忧</a:t>
            </a:r>
            <a:endParaRPr sz="16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000" spc="-5" dirty="0">
                <a:solidFill>
                  <a:srgbClr val="FFFFFF"/>
                </a:solidFill>
                <a:latin typeface="微软雅黑"/>
                <a:cs typeface="微软雅黑"/>
              </a:rPr>
              <a:t>（6月17日—7月31日）</a:t>
            </a:r>
            <a:endParaRPr sz="10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4904" y="4334255"/>
            <a:ext cx="3644265" cy="44958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1113790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费用支持及兑现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63567" y="4706111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41564" y="4687823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233417" y="4822342"/>
            <a:ext cx="3671570" cy="507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0815" marR="5080" indent="-15875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latin typeface="微软雅黑"/>
                <a:cs typeface="微软雅黑"/>
              </a:rPr>
              <a:t>活动期间，进</a:t>
            </a:r>
            <a:r>
              <a:rPr sz="1050" spc="-10" dirty="0">
                <a:latin typeface="微软雅黑"/>
                <a:cs typeface="微软雅黑"/>
              </a:rPr>
              <a:t>站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0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辆</a:t>
            </a:r>
            <a:r>
              <a:rPr sz="1050" spc="5" dirty="0">
                <a:latin typeface="微软雅黑"/>
                <a:cs typeface="微软雅黑"/>
              </a:rPr>
              <a:t>享空</a:t>
            </a:r>
            <a:r>
              <a:rPr sz="1050" spc="-10" dirty="0">
                <a:latin typeface="微软雅黑"/>
                <a:cs typeface="微软雅黑"/>
              </a:rPr>
              <a:t>调</a:t>
            </a:r>
            <a:r>
              <a:rPr sz="1050" spc="5" dirty="0">
                <a:latin typeface="微软雅黑"/>
                <a:cs typeface="微软雅黑"/>
              </a:rPr>
              <a:t>系</a:t>
            </a:r>
            <a:r>
              <a:rPr sz="1050" spc="-10" dirty="0">
                <a:latin typeface="微软雅黑"/>
                <a:cs typeface="微软雅黑"/>
              </a:rPr>
              <a:t>统</a:t>
            </a:r>
            <a:r>
              <a:rPr sz="1050" spc="5" dirty="0">
                <a:latin typeface="微软雅黑"/>
                <a:cs typeface="微软雅黑"/>
              </a:rPr>
              <a:t>免</a:t>
            </a:r>
            <a:r>
              <a:rPr sz="1050" spc="-10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健</a:t>
            </a:r>
            <a:r>
              <a:rPr sz="1050" spc="-10" dirty="0">
                <a:latin typeface="微软雅黑"/>
                <a:cs typeface="微软雅黑"/>
              </a:rPr>
              <a:t>康</a:t>
            </a:r>
            <a:r>
              <a:rPr sz="1050" spc="5" dirty="0">
                <a:latin typeface="微软雅黑"/>
                <a:cs typeface="微软雅黑"/>
              </a:rPr>
              <a:t>检</a:t>
            </a:r>
            <a:r>
              <a:rPr sz="1050" spc="-10" dirty="0">
                <a:latin typeface="微软雅黑"/>
                <a:cs typeface="微软雅黑"/>
              </a:rPr>
              <a:t>查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认</a:t>
            </a:r>
            <a:r>
              <a:rPr sz="1050" dirty="0">
                <a:latin typeface="微软雅黑"/>
                <a:cs typeface="微软雅黑"/>
              </a:rPr>
              <a:t>证车 </a:t>
            </a:r>
            <a:r>
              <a:rPr sz="1050" spc="5" dirty="0">
                <a:latin typeface="微软雅黑"/>
                <a:cs typeface="微软雅黑"/>
              </a:rPr>
              <a:t>主在管家平台领</a:t>
            </a:r>
            <a:r>
              <a:rPr sz="1050" spc="-10" dirty="0">
                <a:latin typeface="微软雅黑"/>
                <a:cs typeface="微软雅黑"/>
              </a:rPr>
              <a:t>取</a:t>
            </a:r>
            <a:r>
              <a:rPr sz="1050" spc="5" dirty="0">
                <a:latin typeface="微软雅黑"/>
                <a:cs typeface="微软雅黑"/>
              </a:rPr>
              <a:t>优</a:t>
            </a:r>
            <a:r>
              <a:rPr sz="1050" spc="-10" dirty="0">
                <a:latin typeface="微软雅黑"/>
                <a:cs typeface="微软雅黑"/>
              </a:rPr>
              <a:t>惠</a:t>
            </a:r>
            <a:r>
              <a:rPr sz="1050" spc="5" dirty="0">
                <a:latin typeface="微软雅黑"/>
                <a:cs typeface="微软雅黑"/>
              </a:rPr>
              <a:t>券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最</a:t>
            </a:r>
            <a:r>
              <a:rPr sz="1050" spc="-10" dirty="0">
                <a:latin typeface="微软雅黑"/>
                <a:cs typeface="微软雅黑"/>
              </a:rPr>
              <a:t>高</a:t>
            </a:r>
            <a:r>
              <a:rPr sz="1050" spc="5" dirty="0">
                <a:latin typeface="微软雅黑"/>
                <a:cs typeface="微软雅黑"/>
              </a:rPr>
              <a:t>享</a:t>
            </a:r>
            <a:r>
              <a:rPr sz="1050" spc="-40" dirty="0">
                <a:latin typeface="微软雅黑"/>
                <a:cs typeface="微软雅黑"/>
              </a:rPr>
              <a:t> </a:t>
            </a:r>
            <a:r>
              <a:rPr sz="1050" dirty="0">
                <a:latin typeface="微软雅黑"/>
                <a:cs typeface="微软雅黑"/>
              </a:rPr>
              <a:t>6</a:t>
            </a:r>
            <a:r>
              <a:rPr sz="1050" spc="-1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折优惠。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2119" y="4826914"/>
            <a:ext cx="3537585" cy="507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latin typeface="微软雅黑"/>
                <a:cs typeface="微软雅黑"/>
              </a:rPr>
              <a:t>活动期间，认</a:t>
            </a:r>
            <a:r>
              <a:rPr sz="1050" spc="-10" dirty="0">
                <a:latin typeface="微软雅黑"/>
                <a:cs typeface="微软雅黑"/>
              </a:rPr>
              <a:t>证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主</a:t>
            </a:r>
            <a:r>
              <a:rPr sz="1050" spc="5" dirty="0">
                <a:latin typeface="微软雅黑"/>
                <a:cs typeface="微软雅黑"/>
              </a:rPr>
              <a:t>在</a:t>
            </a:r>
            <a:r>
              <a:rPr sz="1050" spc="-10" dirty="0">
                <a:latin typeface="微软雅黑"/>
                <a:cs typeface="微软雅黑"/>
              </a:rPr>
              <a:t>管</a:t>
            </a:r>
            <a:r>
              <a:rPr sz="1050" spc="5" dirty="0">
                <a:latin typeface="微软雅黑"/>
                <a:cs typeface="微软雅黑"/>
              </a:rPr>
              <a:t>家平</a:t>
            </a:r>
            <a:r>
              <a:rPr sz="1050" spc="-10" dirty="0">
                <a:latin typeface="微软雅黑"/>
                <a:cs typeface="微软雅黑"/>
              </a:rPr>
              <a:t>台</a:t>
            </a:r>
            <a:r>
              <a:rPr sz="1050" spc="5" dirty="0">
                <a:latin typeface="微软雅黑"/>
                <a:cs typeface="微软雅黑"/>
              </a:rPr>
              <a:t>上</a:t>
            </a:r>
            <a:r>
              <a:rPr sz="1050" spc="-10" dirty="0">
                <a:latin typeface="微软雅黑"/>
                <a:cs typeface="微软雅黑"/>
              </a:rPr>
              <a:t>报</a:t>
            </a:r>
            <a:r>
              <a:rPr sz="1050" spc="5" dirty="0">
                <a:latin typeface="微软雅黑"/>
                <a:cs typeface="微软雅黑"/>
              </a:rPr>
              <a:t>名</a:t>
            </a:r>
            <a:r>
              <a:rPr sz="1050" spc="-10" dirty="0">
                <a:latin typeface="微软雅黑"/>
                <a:cs typeface="微软雅黑"/>
              </a:rPr>
              <a:t>领</a:t>
            </a:r>
            <a:r>
              <a:rPr sz="1050" spc="5" dirty="0">
                <a:latin typeface="微软雅黑"/>
                <a:cs typeface="微软雅黑"/>
              </a:rPr>
              <a:t>取</a:t>
            </a:r>
            <a:r>
              <a:rPr sz="1050" spc="-10" dirty="0">
                <a:latin typeface="微软雅黑"/>
                <a:cs typeface="微软雅黑"/>
              </a:rPr>
              <a:t>延</a:t>
            </a:r>
            <a:r>
              <a:rPr sz="1050" spc="5" dirty="0">
                <a:latin typeface="微软雅黑"/>
                <a:cs typeface="微软雅黑"/>
              </a:rPr>
              <a:t>保</a:t>
            </a:r>
            <a:r>
              <a:rPr sz="1050" spc="-10" dirty="0">
                <a:latin typeface="微软雅黑"/>
                <a:cs typeface="微软雅黑"/>
              </a:rPr>
              <a:t>产</a:t>
            </a:r>
            <a:r>
              <a:rPr sz="1050" spc="5" dirty="0">
                <a:latin typeface="微软雅黑"/>
                <a:cs typeface="微软雅黑"/>
              </a:rPr>
              <a:t>品</a:t>
            </a:r>
            <a:r>
              <a:rPr sz="1050" spc="-10" dirty="0">
                <a:latin typeface="微软雅黑"/>
                <a:cs typeface="微软雅黑"/>
              </a:rPr>
              <a:t>代</a:t>
            </a:r>
            <a:r>
              <a:rPr sz="1050" dirty="0">
                <a:latin typeface="微软雅黑"/>
                <a:cs typeface="微软雅黑"/>
              </a:rPr>
              <a:t>金 </a:t>
            </a:r>
            <a:r>
              <a:rPr sz="1050" spc="5" dirty="0">
                <a:latin typeface="微软雅黑"/>
                <a:cs typeface="微软雅黑"/>
              </a:rPr>
              <a:t>券，进店购买</a:t>
            </a:r>
            <a:r>
              <a:rPr sz="1050" spc="-10" dirty="0">
                <a:latin typeface="微软雅黑"/>
                <a:cs typeface="微软雅黑"/>
              </a:rPr>
              <a:t>延</a:t>
            </a:r>
            <a:r>
              <a:rPr sz="1050" spc="5" dirty="0">
                <a:latin typeface="微软雅黑"/>
                <a:cs typeface="微软雅黑"/>
              </a:rPr>
              <a:t>保</a:t>
            </a:r>
            <a:r>
              <a:rPr sz="1050" spc="-10" dirty="0">
                <a:latin typeface="微软雅黑"/>
                <a:cs typeface="微软雅黑"/>
              </a:rPr>
              <a:t>产</a:t>
            </a:r>
            <a:r>
              <a:rPr sz="1050" spc="5" dirty="0">
                <a:latin typeface="微软雅黑"/>
                <a:cs typeface="微软雅黑"/>
              </a:rPr>
              <a:t>品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最高</a:t>
            </a:r>
            <a:r>
              <a:rPr sz="1050" spc="-10" dirty="0">
                <a:latin typeface="微软雅黑"/>
                <a:cs typeface="微软雅黑"/>
              </a:rPr>
              <a:t>优</a:t>
            </a:r>
            <a:r>
              <a:rPr sz="1050" spc="5" dirty="0">
                <a:latin typeface="微软雅黑"/>
                <a:cs typeface="微软雅黑"/>
              </a:rPr>
              <a:t>惠</a:t>
            </a:r>
            <a:r>
              <a:rPr sz="1050" spc="-40" dirty="0">
                <a:latin typeface="微软雅黑"/>
                <a:cs typeface="微软雅黑"/>
              </a:rPr>
              <a:t> </a:t>
            </a:r>
            <a:r>
              <a:rPr sz="1050" dirty="0">
                <a:latin typeface="微软雅黑"/>
                <a:cs typeface="微软雅黑"/>
              </a:rPr>
              <a:t>1000</a:t>
            </a:r>
            <a:r>
              <a:rPr sz="1050" spc="-4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元</a:t>
            </a:r>
            <a:r>
              <a:rPr sz="1050" spc="-1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。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6676" y="5650043"/>
            <a:ext cx="3518444" cy="4527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29037" y="5460491"/>
            <a:ext cx="3604020" cy="10763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28178" y="4941849"/>
            <a:ext cx="3710940" cy="746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marR="5080" indent="-172720" algn="just">
              <a:lnSpc>
                <a:spcPct val="15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费用支持</a:t>
            </a:r>
            <a:r>
              <a:rPr sz="1050" spc="5" dirty="0">
                <a:latin typeface="微软雅黑"/>
                <a:cs typeface="微软雅黑"/>
              </a:rPr>
              <a:t>：</a:t>
            </a:r>
            <a:r>
              <a:rPr sz="1050" spc="-9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本次活动所有</a:t>
            </a:r>
            <a:r>
              <a:rPr sz="1050" spc="-10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用</a:t>
            </a:r>
            <a:r>
              <a:rPr sz="1050" spc="-10" dirty="0">
                <a:latin typeface="微软雅黑"/>
                <a:cs typeface="微软雅黑"/>
              </a:rPr>
              <a:t>支</a:t>
            </a:r>
            <a:r>
              <a:rPr sz="1050" spc="5" dirty="0">
                <a:latin typeface="微软雅黑"/>
                <a:cs typeface="微软雅黑"/>
              </a:rPr>
              <a:t>持</a:t>
            </a:r>
            <a:r>
              <a:rPr sz="1050" spc="-10" dirty="0">
                <a:latin typeface="微软雅黑"/>
                <a:cs typeface="微软雅黑"/>
              </a:rPr>
              <a:t>仅</a:t>
            </a:r>
            <a:r>
              <a:rPr sz="1050" spc="5" dirty="0">
                <a:latin typeface="微软雅黑"/>
                <a:cs typeface="微软雅黑"/>
              </a:rPr>
              <a:t>限</a:t>
            </a:r>
            <a:r>
              <a:rPr sz="1050" spc="-10" dirty="0">
                <a:latin typeface="微软雅黑"/>
                <a:cs typeface="微软雅黑"/>
              </a:rPr>
              <a:t>于</a:t>
            </a:r>
            <a:r>
              <a:rPr sz="1050" spc="5" dirty="0">
                <a:latin typeface="微软雅黑"/>
                <a:cs typeface="微软雅黑"/>
              </a:rPr>
              <a:t>已</a:t>
            </a:r>
            <a:r>
              <a:rPr sz="1050" spc="-10" dirty="0">
                <a:latin typeface="微软雅黑"/>
                <a:cs typeface="微软雅黑"/>
              </a:rPr>
              <a:t>开</a:t>
            </a:r>
            <a:r>
              <a:rPr sz="1050" spc="5" dirty="0">
                <a:latin typeface="微软雅黑"/>
                <a:cs typeface="微软雅黑"/>
              </a:rPr>
              <a:t>通</a:t>
            </a:r>
            <a:r>
              <a:rPr sz="1050" spc="-10" dirty="0">
                <a:latin typeface="微软雅黑"/>
                <a:cs typeface="微软雅黑"/>
              </a:rPr>
              <a:t>及</a:t>
            </a:r>
            <a:r>
              <a:rPr sz="1050" spc="5" dirty="0">
                <a:latin typeface="微软雅黑"/>
                <a:cs typeface="微软雅黑"/>
              </a:rPr>
              <a:t>上</a:t>
            </a:r>
            <a:r>
              <a:rPr sz="1050" spc="-10" dirty="0">
                <a:latin typeface="微软雅黑"/>
                <a:cs typeface="微软雅黑"/>
              </a:rPr>
              <a:t>线</a:t>
            </a:r>
            <a:r>
              <a:rPr sz="1050" spc="5" dirty="0">
                <a:latin typeface="微软雅黑"/>
                <a:cs typeface="微软雅黑"/>
              </a:rPr>
              <a:t>管家 服务平台的服</a:t>
            </a:r>
            <a:r>
              <a:rPr sz="1050" spc="-10" dirty="0">
                <a:latin typeface="微软雅黑"/>
                <a:cs typeface="微软雅黑"/>
              </a:rPr>
              <a:t>务</a:t>
            </a:r>
            <a:r>
              <a:rPr sz="1050" spc="5" dirty="0">
                <a:latin typeface="微软雅黑"/>
                <a:cs typeface="微软雅黑"/>
              </a:rPr>
              <a:t>中</a:t>
            </a:r>
            <a:r>
              <a:rPr sz="1050" spc="-10" dirty="0">
                <a:latin typeface="微软雅黑"/>
                <a:cs typeface="微软雅黑"/>
              </a:rPr>
              <a:t>心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特</a:t>
            </a:r>
            <a:r>
              <a:rPr sz="1050" spc="5" dirty="0">
                <a:latin typeface="微软雅黑"/>
                <a:cs typeface="微软雅黑"/>
              </a:rPr>
              <a:t>约维</a:t>
            </a:r>
            <a:r>
              <a:rPr sz="1050" spc="-10" dirty="0">
                <a:latin typeface="微软雅黑"/>
                <a:cs typeface="微软雅黑"/>
              </a:rPr>
              <a:t>修</a:t>
            </a:r>
            <a:r>
              <a:rPr sz="1050" spc="5" dirty="0">
                <a:latin typeface="微软雅黑"/>
                <a:cs typeface="微软雅黑"/>
              </a:rPr>
              <a:t>站</a:t>
            </a:r>
            <a:r>
              <a:rPr sz="1050" spc="-10" dirty="0">
                <a:latin typeface="微软雅黑"/>
                <a:cs typeface="微软雅黑"/>
              </a:rPr>
              <a:t>。</a:t>
            </a:r>
            <a:r>
              <a:rPr sz="1050" spc="5" dirty="0">
                <a:latin typeface="微软雅黑"/>
                <a:cs typeface="微软雅黑"/>
              </a:rPr>
              <a:t>未</a:t>
            </a:r>
            <a:r>
              <a:rPr sz="1050" spc="-10" dirty="0">
                <a:latin typeface="微软雅黑"/>
                <a:cs typeface="微软雅黑"/>
              </a:rPr>
              <a:t>开</a:t>
            </a:r>
            <a:r>
              <a:rPr sz="1050" spc="5" dirty="0">
                <a:latin typeface="微软雅黑"/>
                <a:cs typeface="微软雅黑"/>
              </a:rPr>
              <a:t>通</a:t>
            </a:r>
            <a:r>
              <a:rPr sz="1050" spc="-10" dirty="0">
                <a:latin typeface="微软雅黑"/>
                <a:cs typeface="微软雅黑"/>
              </a:rPr>
              <a:t>管</a:t>
            </a:r>
            <a:r>
              <a:rPr sz="1050" spc="5" dirty="0">
                <a:latin typeface="微软雅黑"/>
                <a:cs typeface="微软雅黑"/>
              </a:rPr>
              <a:t>家</a:t>
            </a:r>
            <a:r>
              <a:rPr sz="1050" spc="-10" dirty="0">
                <a:latin typeface="微软雅黑"/>
                <a:cs typeface="微软雅黑"/>
              </a:rPr>
              <a:t>平</a:t>
            </a:r>
            <a:r>
              <a:rPr sz="1050" spc="5" dirty="0">
                <a:latin typeface="微软雅黑"/>
                <a:cs typeface="微软雅黑"/>
              </a:rPr>
              <a:t>台</a:t>
            </a:r>
            <a:r>
              <a:rPr sz="1050" spc="-10" dirty="0">
                <a:latin typeface="微软雅黑"/>
                <a:cs typeface="微软雅黑"/>
              </a:rPr>
              <a:t>的</a:t>
            </a:r>
            <a:r>
              <a:rPr sz="1050" spc="5" dirty="0">
                <a:latin typeface="微软雅黑"/>
                <a:cs typeface="微软雅黑"/>
              </a:rPr>
              <a:t>折扣 费用由经销商</a:t>
            </a:r>
            <a:r>
              <a:rPr sz="1050" spc="-4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自行承担，厂家</a:t>
            </a:r>
            <a:r>
              <a:rPr sz="1050" spc="-10" dirty="0">
                <a:latin typeface="微软雅黑"/>
                <a:cs typeface="微软雅黑"/>
              </a:rPr>
              <a:t>及</a:t>
            </a:r>
            <a:r>
              <a:rPr sz="1050" spc="5" dirty="0">
                <a:latin typeface="微软雅黑"/>
                <a:cs typeface="微软雅黑"/>
              </a:rPr>
              <a:t>供</a:t>
            </a:r>
            <a:r>
              <a:rPr sz="1050" spc="-10" dirty="0">
                <a:latin typeface="微软雅黑"/>
                <a:cs typeface="微软雅黑"/>
              </a:rPr>
              <a:t>应</a:t>
            </a:r>
            <a:r>
              <a:rPr sz="1050" spc="5" dirty="0">
                <a:latin typeface="微软雅黑"/>
                <a:cs typeface="微软雅黑"/>
              </a:rPr>
              <a:t>商</a:t>
            </a:r>
            <a:r>
              <a:rPr sz="1050" spc="-10" dirty="0">
                <a:latin typeface="微软雅黑"/>
                <a:cs typeface="微软雅黑"/>
              </a:rPr>
              <a:t>均</a:t>
            </a:r>
            <a:r>
              <a:rPr sz="1050" spc="5" dirty="0">
                <a:latin typeface="微软雅黑"/>
                <a:cs typeface="微软雅黑"/>
              </a:rPr>
              <a:t>不</a:t>
            </a:r>
            <a:r>
              <a:rPr sz="1050" spc="-10" dirty="0">
                <a:latin typeface="微软雅黑"/>
                <a:cs typeface="微软雅黑"/>
              </a:rPr>
              <a:t>予</a:t>
            </a:r>
            <a:r>
              <a:rPr sz="1050" spc="5" dirty="0">
                <a:latin typeface="微软雅黑"/>
                <a:cs typeface="微软雅黑"/>
              </a:rPr>
              <a:t>补</a:t>
            </a:r>
            <a:r>
              <a:rPr sz="1050" spc="-10" dirty="0">
                <a:latin typeface="微软雅黑"/>
                <a:cs typeface="微软雅黑"/>
              </a:rPr>
              <a:t>贴</a:t>
            </a:r>
            <a:r>
              <a:rPr sz="1050" spc="5" dirty="0">
                <a:latin typeface="微软雅黑"/>
                <a:cs typeface="微软雅黑"/>
              </a:rPr>
              <a:t>。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42529" y="5854090"/>
            <a:ext cx="31381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费用兑现：</a:t>
            </a:r>
            <a:r>
              <a:rPr sz="1050" spc="5" dirty="0">
                <a:latin typeface="微软雅黑"/>
                <a:cs typeface="微软雅黑"/>
              </a:rPr>
              <a:t>厂</a:t>
            </a:r>
            <a:r>
              <a:rPr sz="1050" spc="-10" dirty="0">
                <a:latin typeface="微软雅黑"/>
                <a:cs typeface="微软雅黑"/>
              </a:rPr>
              <a:t>家</a:t>
            </a:r>
            <a:r>
              <a:rPr sz="1050" spc="5" dirty="0">
                <a:latin typeface="微软雅黑"/>
                <a:cs typeface="微软雅黑"/>
              </a:rPr>
              <a:t>承</a:t>
            </a:r>
            <a:r>
              <a:rPr sz="1050" spc="-10" dirty="0">
                <a:latin typeface="微软雅黑"/>
                <a:cs typeface="微软雅黑"/>
              </a:rPr>
              <a:t>担</a:t>
            </a:r>
            <a:r>
              <a:rPr sz="1050" spc="5" dirty="0">
                <a:latin typeface="微软雅黑"/>
                <a:cs typeface="微软雅黑"/>
              </a:rPr>
              <a:t>部</a:t>
            </a:r>
            <a:r>
              <a:rPr sz="1050" spc="-10" dirty="0">
                <a:latin typeface="微软雅黑"/>
                <a:cs typeface="微软雅黑"/>
              </a:rPr>
              <a:t>分</a:t>
            </a:r>
            <a:r>
              <a:rPr sz="1050" spc="5" dirty="0">
                <a:latin typeface="微软雅黑"/>
                <a:cs typeface="微软雅黑"/>
              </a:rPr>
              <a:t>以服</a:t>
            </a:r>
            <a:r>
              <a:rPr sz="1050" spc="-10" dirty="0">
                <a:latin typeface="微软雅黑"/>
                <a:cs typeface="微软雅黑"/>
              </a:rPr>
              <a:t>务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费</a:t>
            </a:r>
            <a:r>
              <a:rPr sz="1050" spc="-10" dirty="0">
                <a:latin typeface="微软雅黑"/>
                <a:cs typeface="微软雅黑"/>
              </a:rPr>
              <a:t>形</a:t>
            </a:r>
            <a:r>
              <a:rPr sz="1050" spc="5" dirty="0">
                <a:latin typeface="微软雅黑"/>
                <a:cs typeface="微软雅黑"/>
              </a:rPr>
              <a:t>式</a:t>
            </a:r>
            <a:r>
              <a:rPr sz="1050" spc="-10" dirty="0">
                <a:latin typeface="微软雅黑"/>
                <a:cs typeface="微软雅黑"/>
              </a:rPr>
              <a:t>兑</a:t>
            </a:r>
            <a:r>
              <a:rPr sz="1050" spc="5" dirty="0">
                <a:latin typeface="微软雅黑"/>
                <a:cs typeface="微软雅黑"/>
              </a:rPr>
              <a:t>现。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27695" y="1163192"/>
            <a:ext cx="1922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※</a:t>
            </a:r>
            <a:r>
              <a:rPr sz="1200" b="1" spc="280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以最终下发执行手册为准</a:t>
            </a:r>
            <a:endParaRPr sz="12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4012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</a:t>
            </a:r>
            <a:r>
              <a:rPr spc="-70" dirty="0"/>
              <a:t> </a:t>
            </a:r>
            <a:r>
              <a:rPr spc="-5" dirty="0"/>
              <a:t>UNI-T店头上市品鉴会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312920" y="1697735"/>
            <a:ext cx="7259320" cy="2052955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Times New Roman"/>
              <a:cs typeface="Times New Roman"/>
            </a:endParaRPr>
          </a:p>
          <a:p>
            <a:pPr marL="217170">
              <a:lnSpc>
                <a:spcPct val="100000"/>
              </a:lnSpc>
            </a:pPr>
            <a:r>
              <a:rPr sz="2400" b="1" spc="-5" dirty="0">
                <a:latin typeface="微软雅黑"/>
                <a:cs typeface="微软雅黑"/>
              </a:rPr>
              <a:t>UNI-T</a:t>
            </a:r>
            <a:r>
              <a:rPr sz="2400" b="1" dirty="0">
                <a:latin typeface="微软雅黑"/>
                <a:cs typeface="微软雅黑"/>
              </a:rPr>
              <a:t>引力派对店头上市品鉴会</a:t>
            </a:r>
            <a:endParaRPr sz="2400">
              <a:latin typeface="微软雅黑"/>
              <a:cs typeface="微软雅黑"/>
            </a:endParaRPr>
          </a:p>
          <a:p>
            <a:pPr marL="217170">
              <a:lnSpc>
                <a:spcPct val="100000"/>
              </a:lnSpc>
              <a:spcBef>
                <a:spcPts val="990"/>
              </a:spcBef>
            </a:pPr>
            <a:r>
              <a:rPr sz="1100" b="1" dirty="0">
                <a:latin typeface="微软雅黑"/>
                <a:cs typeface="微软雅黑"/>
              </a:rPr>
              <a:t>【活动时间】</a:t>
            </a:r>
            <a:r>
              <a:rPr sz="1100" dirty="0">
                <a:latin typeface="微软雅黑"/>
                <a:cs typeface="微软雅黑"/>
              </a:rPr>
              <a:t>2020年7月周末持续开展</a:t>
            </a:r>
            <a:endParaRPr sz="1100">
              <a:latin typeface="微软雅黑"/>
              <a:cs typeface="微软雅黑"/>
            </a:endParaRPr>
          </a:p>
          <a:p>
            <a:pPr marL="21717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【活动地点</a:t>
            </a:r>
            <a:r>
              <a:rPr sz="1100" dirty="0">
                <a:latin typeface="微软雅黑"/>
                <a:cs typeface="微软雅黑"/>
              </a:rPr>
              <a:t>】全国授权</a:t>
            </a:r>
            <a:r>
              <a:rPr sz="1100" spc="-15" dirty="0">
                <a:latin typeface="微软雅黑"/>
                <a:cs typeface="微软雅黑"/>
              </a:rPr>
              <a:t>服</a:t>
            </a:r>
            <a:r>
              <a:rPr sz="1100" dirty="0">
                <a:latin typeface="微软雅黑"/>
                <a:cs typeface="微软雅黑"/>
              </a:rPr>
              <a:t>务中</a:t>
            </a:r>
            <a:r>
              <a:rPr sz="1100" spc="-15" dirty="0">
                <a:latin typeface="微软雅黑"/>
                <a:cs typeface="微软雅黑"/>
              </a:rPr>
              <a:t>心</a:t>
            </a:r>
            <a:r>
              <a:rPr sz="1100" dirty="0">
                <a:latin typeface="微软雅黑"/>
                <a:cs typeface="微软雅黑"/>
              </a:rPr>
              <a:t>展厅内</a:t>
            </a:r>
            <a:endParaRPr sz="1100">
              <a:latin typeface="微软雅黑"/>
              <a:cs typeface="微软雅黑"/>
            </a:endParaRPr>
          </a:p>
          <a:p>
            <a:pPr marL="21717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【活动对象】</a:t>
            </a:r>
            <a:r>
              <a:rPr sz="1100" dirty="0">
                <a:latin typeface="微软雅黑"/>
                <a:cs typeface="微软雅黑"/>
              </a:rPr>
              <a:t>意向客户</a:t>
            </a:r>
            <a:r>
              <a:rPr sz="1100" spc="-15" dirty="0">
                <a:latin typeface="微软雅黑"/>
                <a:cs typeface="微软雅黑"/>
              </a:rPr>
              <a:t>、</a:t>
            </a:r>
            <a:r>
              <a:rPr sz="1100" dirty="0">
                <a:latin typeface="微软雅黑"/>
                <a:cs typeface="微软雅黑"/>
              </a:rPr>
              <a:t>区域</a:t>
            </a:r>
            <a:r>
              <a:rPr sz="1100" spc="-15" dirty="0">
                <a:latin typeface="微软雅黑"/>
                <a:cs typeface="微软雅黑"/>
              </a:rPr>
              <a:t>媒</a:t>
            </a:r>
            <a:r>
              <a:rPr sz="1100" dirty="0">
                <a:latin typeface="微软雅黑"/>
                <a:cs typeface="微软雅黑"/>
              </a:rPr>
              <a:t>体、</a:t>
            </a:r>
            <a:r>
              <a:rPr sz="1100" spc="-15" dirty="0">
                <a:latin typeface="微软雅黑"/>
                <a:cs typeface="微软雅黑"/>
              </a:rPr>
              <a:t>区</a:t>
            </a:r>
            <a:r>
              <a:rPr sz="1100" dirty="0">
                <a:latin typeface="微软雅黑"/>
                <a:cs typeface="微软雅黑"/>
              </a:rPr>
              <a:t>域</a:t>
            </a:r>
            <a:r>
              <a:rPr sz="1100" spc="-5" dirty="0">
                <a:latin typeface="微软雅黑"/>
                <a:cs typeface="微软雅黑"/>
              </a:rPr>
              <a:t>KOL</a:t>
            </a:r>
            <a:r>
              <a:rPr sz="1100" dirty="0">
                <a:latin typeface="微软雅黑"/>
                <a:cs typeface="微软雅黑"/>
              </a:rPr>
              <a:t>、</a:t>
            </a:r>
            <a:r>
              <a:rPr sz="1100" spc="-5" dirty="0">
                <a:latin typeface="微软雅黑"/>
                <a:cs typeface="微软雅黑"/>
              </a:rPr>
              <a:t>UNI-T</a:t>
            </a:r>
            <a:r>
              <a:rPr sz="1100" dirty="0">
                <a:latin typeface="微软雅黑"/>
                <a:cs typeface="微软雅黑"/>
              </a:rPr>
              <a:t>老车主</a:t>
            </a:r>
            <a:endParaRPr sz="1100">
              <a:latin typeface="微软雅黑"/>
              <a:cs typeface="微软雅黑"/>
            </a:endParaRPr>
          </a:p>
          <a:p>
            <a:pPr marL="21717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【活动目的】</a:t>
            </a:r>
            <a:r>
              <a:rPr sz="1100" dirty="0">
                <a:latin typeface="微软雅黑"/>
                <a:cs typeface="微软雅黑"/>
              </a:rPr>
              <a:t>提升新品</a:t>
            </a:r>
            <a:r>
              <a:rPr sz="1100" spc="-15" dirty="0">
                <a:latin typeface="微软雅黑"/>
                <a:cs typeface="微软雅黑"/>
              </a:rPr>
              <a:t>曝</a:t>
            </a:r>
            <a:r>
              <a:rPr sz="1100" dirty="0">
                <a:latin typeface="微软雅黑"/>
                <a:cs typeface="微软雅黑"/>
              </a:rPr>
              <a:t>光，</a:t>
            </a:r>
            <a:r>
              <a:rPr sz="1100" spc="-15" dirty="0">
                <a:latin typeface="微软雅黑"/>
                <a:cs typeface="微软雅黑"/>
              </a:rPr>
              <a:t>强</a:t>
            </a:r>
            <a:r>
              <a:rPr sz="1100" dirty="0">
                <a:latin typeface="微软雅黑"/>
                <a:cs typeface="微软雅黑"/>
              </a:rPr>
              <a:t>化客</a:t>
            </a:r>
            <a:r>
              <a:rPr sz="1100" spc="-15" dirty="0">
                <a:latin typeface="微软雅黑"/>
                <a:cs typeface="微软雅黑"/>
              </a:rPr>
              <a:t>户</a:t>
            </a:r>
            <a:r>
              <a:rPr sz="1100" dirty="0">
                <a:latin typeface="微软雅黑"/>
                <a:cs typeface="微软雅黑"/>
              </a:rPr>
              <a:t>产品</a:t>
            </a:r>
            <a:r>
              <a:rPr sz="1100" spc="-15" dirty="0">
                <a:latin typeface="微软雅黑"/>
                <a:cs typeface="微软雅黑"/>
              </a:rPr>
              <a:t>体</a:t>
            </a:r>
            <a:r>
              <a:rPr sz="1100" dirty="0">
                <a:latin typeface="微软雅黑"/>
                <a:cs typeface="微软雅黑"/>
              </a:rPr>
              <a:t>验，</a:t>
            </a:r>
            <a:r>
              <a:rPr sz="1100" spc="-15" dirty="0">
                <a:latin typeface="微软雅黑"/>
                <a:cs typeface="微软雅黑"/>
              </a:rPr>
              <a:t>促</a:t>
            </a:r>
            <a:r>
              <a:rPr sz="1100" dirty="0">
                <a:latin typeface="微软雅黑"/>
                <a:cs typeface="微软雅黑"/>
              </a:rPr>
              <a:t>进销</a:t>
            </a:r>
            <a:r>
              <a:rPr sz="1100" spc="-15" dirty="0">
                <a:latin typeface="微软雅黑"/>
                <a:cs typeface="微软雅黑"/>
              </a:rPr>
              <a:t>售</a:t>
            </a:r>
            <a:r>
              <a:rPr sz="1100" dirty="0">
                <a:latin typeface="微软雅黑"/>
                <a:cs typeface="微软雅黑"/>
              </a:rPr>
              <a:t>转化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8536" y="4015740"/>
            <a:ext cx="364426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1212850">
              <a:lnSpc>
                <a:spcPct val="100000"/>
              </a:lnSpc>
              <a:spcBef>
                <a:spcPts val="755"/>
              </a:spcBef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店头氛围布置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6720" y="4015740"/>
            <a:ext cx="364426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核心环节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94904" y="4015740"/>
            <a:ext cx="364426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755"/>
              </a:spcBef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环节建议（区域策划公司制定）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63567" y="438912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41564" y="4370832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20666" y="4532502"/>
            <a:ext cx="3481070" cy="1626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自</a:t>
            </a:r>
            <a:r>
              <a:rPr sz="1050" b="1" spc="-10" dirty="0">
                <a:latin typeface="微软雅黑"/>
                <a:cs typeface="微软雅黑"/>
              </a:rPr>
              <a:t>由</a:t>
            </a:r>
            <a:r>
              <a:rPr sz="1050" b="1" spc="5" dirty="0">
                <a:latin typeface="微软雅黑"/>
                <a:cs typeface="微软雅黑"/>
              </a:rPr>
              <a:t>品鉴</a:t>
            </a:r>
            <a:r>
              <a:rPr sz="1050" b="1" spc="-40" dirty="0">
                <a:latin typeface="微软雅黑"/>
                <a:cs typeface="微软雅黑"/>
              </a:rPr>
              <a:t> 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来</a:t>
            </a:r>
            <a:r>
              <a:rPr sz="1050" spc="-10" dirty="0">
                <a:latin typeface="微软雅黑"/>
                <a:cs typeface="微软雅黑"/>
              </a:rPr>
              <a:t>宾</a:t>
            </a:r>
            <a:r>
              <a:rPr sz="1050" spc="5" dirty="0">
                <a:latin typeface="微软雅黑"/>
                <a:cs typeface="微软雅黑"/>
              </a:rPr>
              <a:t>签</a:t>
            </a:r>
            <a:r>
              <a:rPr sz="1050" spc="-10" dirty="0">
                <a:latin typeface="微软雅黑"/>
                <a:cs typeface="微软雅黑"/>
              </a:rPr>
              <a:t>到</a:t>
            </a:r>
            <a:r>
              <a:rPr sz="1050" spc="5" dirty="0">
                <a:latin typeface="微软雅黑"/>
                <a:cs typeface="微软雅黑"/>
              </a:rPr>
              <a:t>以</a:t>
            </a:r>
            <a:r>
              <a:rPr sz="1050" spc="-10" dirty="0">
                <a:latin typeface="微软雅黑"/>
                <a:cs typeface="微软雅黑"/>
              </a:rPr>
              <a:t>后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工</a:t>
            </a:r>
            <a:r>
              <a:rPr sz="1050" spc="5" dirty="0">
                <a:latin typeface="微软雅黑"/>
                <a:cs typeface="微软雅黑"/>
              </a:rPr>
              <a:t>作</a:t>
            </a:r>
            <a:r>
              <a:rPr sz="1050" spc="-10" dirty="0">
                <a:latin typeface="微软雅黑"/>
                <a:cs typeface="微软雅黑"/>
              </a:rPr>
              <a:t>人</a:t>
            </a:r>
            <a:r>
              <a:rPr sz="1050" spc="5" dirty="0">
                <a:latin typeface="微软雅黑"/>
                <a:cs typeface="微软雅黑"/>
              </a:rPr>
              <a:t>员</a:t>
            </a:r>
            <a:r>
              <a:rPr sz="1050" spc="-10" dirty="0">
                <a:latin typeface="微软雅黑"/>
                <a:cs typeface="微软雅黑"/>
              </a:rPr>
              <a:t>进</a:t>
            </a:r>
            <a:r>
              <a:rPr sz="1050" spc="5" dirty="0">
                <a:latin typeface="微软雅黑"/>
                <a:cs typeface="微软雅黑"/>
              </a:rPr>
              <a:t>行</a:t>
            </a:r>
            <a:r>
              <a:rPr sz="1050" spc="-4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“</a:t>
            </a:r>
            <a:r>
              <a:rPr sz="1050" spc="-10" dirty="0">
                <a:latin typeface="微软雅黑"/>
                <a:cs typeface="微软雅黑"/>
              </a:rPr>
              <a:t>人</a:t>
            </a:r>
            <a:r>
              <a:rPr sz="1050" spc="5" dirty="0">
                <a:latin typeface="微软雅黑"/>
                <a:cs typeface="微软雅黑"/>
              </a:rPr>
              <a:t>员</a:t>
            </a:r>
            <a:r>
              <a:rPr sz="1050" spc="-10" dirty="0">
                <a:latin typeface="微软雅黑"/>
                <a:cs typeface="微软雅黑"/>
              </a:rPr>
              <a:t>分</a:t>
            </a:r>
            <a:r>
              <a:rPr sz="1050" spc="5" dirty="0">
                <a:latin typeface="微软雅黑"/>
                <a:cs typeface="微软雅黑"/>
              </a:rPr>
              <a:t>组”  以分组形式进行</a:t>
            </a:r>
            <a:r>
              <a:rPr sz="1050" spc="-3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互动</a:t>
            </a:r>
            <a:r>
              <a:rPr sz="1050" spc="-5" dirty="0">
                <a:latin typeface="微软雅黑"/>
                <a:cs typeface="微软雅黑"/>
              </a:rPr>
              <a:t>挑</a:t>
            </a:r>
            <a:r>
              <a:rPr sz="1050" spc="5" dirty="0">
                <a:latin typeface="微软雅黑"/>
                <a:cs typeface="微软雅黑"/>
              </a:rPr>
              <a:t>战</a:t>
            </a:r>
            <a:r>
              <a:rPr sz="1050" spc="-5" dirty="0">
                <a:latin typeface="微软雅黑"/>
                <a:cs typeface="微软雅黑"/>
              </a:rPr>
              <a:t>。</a:t>
            </a:r>
            <a:r>
              <a:rPr sz="1050" spc="5" dirty="0">
                <a:latin typeface="微软雅黑"/>
                <a:cs typeface="微软雅黑"/>
              </a:rPr>
              <a:t>签</a:t>
            </a:r>
            <a:r>
              <a:rPr sz="1050" spc="-5" dirty="0">
                <a:latin typeface="微软雅黑"/>
                <a:cs typeface="微软雅黑"/>
              </a:rPr>
              <a:t>到</a:t>
            </a:r>
            <a:r>
              <a:rPr sz="1050" spc="5" dirty="0">
                <a:latin typeface="微软雅黑"/>
                <a:cs typeface="微软雅黑"/>
              </a:rPr>
              <a:t>后</a:t>
            </a:r>
            <a:r>
              <a:rPr sz="1050" spc="-5" dirty="0">
                <a:latin typeface="微软雅黑"/>
                <a:cs typeface="微软雅黑"/>
              </a:rPr>
              <a:t>来</a:t>
            </a:r>
            <a:r>
              <a:rPr sz="1050" spc="5" dirty="0">
                <a:latin typeface="微软雅黑"/>
                <a:cs typeface="微软雅黑"/>
              </a:rPr>
              <a:t>宾</a:t>
            </a:r>
            <a:r>
              <a:rPr sz="1050" spc="-5" dirty="0">
                <a:latin typeface="微软雅黑"/>
                <a:cs typeface="微软雅黑"/>
              </a:rPr>
              <a:t>可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245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自由品 鉴。</a:t>
            </a:r>
            <a:endParaRPr sz="1050">
              <a:latin typeface="微软雅黑"/>
              <a:cs typeface="微软雅黑"/>
            </a:endParaRPr>
          </a:p>
          <a:p>
            <a:pPr marL="184785" marR="43180" indent="-172720">
              <a:lnSpc>
                <a:spcPct val="100000"/>
              </a:lnSpc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引力互动：</a:t>
            </a:r>
            <a:r>
              <a:rPr sz="1050" spc="5" dirty="0">
                <a:latin typeface="微软雅黑"/>
                <a:cs typeface="微软雅黑"/>
              </a:rPr>
              <a:t>通</a:t>
            </a:r>
            <a:r>
              <a:rPr sz="1050" spc="-10" dirty="0">
                <a:latin typeface="微软雅黑"/>
                <a:cs typeface="微软雅黑"/>
              </a:rPr>
              <a:t>过</a:t>
            </a:r>
            <a:r>
              <a:rPr sz="1050" spc="5" dirty="0">
                <a:latin typeface="微软雅黑"/>
                <a:cs typeface="微软雅黑"/>
              </a:rPr>
              <a:t>趣</a:t>
            </a:r>
            <a:r>
              <a:rPr sz="1050" spc="-10" dirty="0">
                <a:latin typeface="微软雅黑"/>
                <a:cs typeface="微软雅黑"/>
              </a:rPr>
              <a:t>味</a:t>
            </a:r>
            <a:r>
              <a:rPr sz="1050" spc="5" dirty="0">
                <a:latin typeface="微软雅黑"/>
                <a:cs typeface="微软雅黑"/>
              </a:rPr>
              <a:t>游</a:t>
            </a:r>
            <a:r>
              <a:rPr sz="1050" spc="-10" dirty="0">
                <a:latin typeface="微软雅黑"/>
                <a:cs typeface="微软雅黑"/>
              </a:rPr>
              <a:t>戏</a:t>
            </a:r>
            <a:r>
              <a:rPr sz="1050" spc="5" dirty="0">
                <a:latin typeface="微软雅黑"/>
                <a:cs typeface="微软雅黑"/>
              </a:rPr>
              <a:t>，进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互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体</a:t>
            </a:r>
            <a:r>
              <a:rPr sz="1050" spc="-10" dirty="0">
                <a:latin typeface="微软雅黑"/>
                <a:cs typeface="微软雅黑"/>
              </a:rPr>
              <a:t>验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活跃现场氛 围，用“万有</a:t>
            </a:r>
            <a:r>
              <a:rPr sz="1050" spc="-10" dirty="0">
                <a:latin typeface="微软雅黑"/>
                <a:cs typeface="微软雅黑"/>
              </a:rPr>
              <a:t>引</a:t>
            </a:r>
            <a:r>
              <a:rPr sz="1050" spc="5" dirty="0">
                <a:latin typeface="微软雅黑"/>
                <a:cs typeface="微软雅黑"/>
              </a:rPr>
              <a:t>力”</a:t>
            </a:r>
            <a:r>
              <a:rPr sz="1050" spc="-2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突出</a:t>
            </a:r>
            <a:r>
              <a:rPr sz="1050" spc="-5" dirty="0">
                <a:latin typeface="微软雅黑"/>
                <a:cs typeface="微软雅黑"/>
              </a:rPr>
              <a:t>UNI-T</a:t>
            </a:r>
            <a:r>
              <a:rPr sz="1050" spc="-10" dirty="0">
                <a:latin typeface="微软雅黑"/>
                <a:cs typeface="微软雅黑"/>
              </a:rPr>
              <a:t>无</a:t>
            </a:r>
            <a:r>
              <a:rPr sz="1050" spc="5" dirty="0">
                <a:latin typeface="微软雅黑"/>
                <a:cs typeface="微软雅黑"/>
              </a:rPr>
              <a:t>法</a:t>
            </a:r>
            <a:r>
              <a:rPr sz="1050" spc="-10" dirty="0">
                <a:latin typeface="微软雅黑"/>
                <a:cs typeface="微软雅黑"/>
              </a:rPr>
              <a:t>抗</a:t>
            </a:r>
            <a:r>
              <a:rPr sz="1050" spc="5" dirty="0">
                <a:latin typeface="微软雅黑"/>
                <a:cs typeface="微软雅黑"/>
              </a:rPr>
              <a:t>拒</a:t>
            </a:r>
            <a:r>
              <a:rPr sz="1050" spc="-10" dirty="0">
                <a:latin typeface="微软雅黑"/>
                <a:cs typeface="微软雅黑"/>
              </a:rPr>
              <a:t>的</a:t>
            </a:r>
            <a:r>
              <a:rPr sz="1050" spc="5" dirty="0">
                <a:latin typeface="微软雅黑"/>
                <a:cs typeface="微软雅黑"/>
              </a:rPr>
              <a:t>引</a:t>
            </a:r>
            <a:r>
              <a:rPr sz="1050" spc="-10" dirty="0">
                <a:latin typeface="微软雅黑"/>
                <a:cs typeface="微软雅黑"/>
              </a:rPr>
              <a:t>力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5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占 </a:t>
            </a:r>
            <a:r>
              <a:rPr sz="1050" dirty="0">
                <a:latin typeface="微软雅黑"/>
                <a:cs typeface="微软雅黑"/>
              </a:rPr>
              <a:t>领用户心智。</a:t>
            </a:r>
            <a:endParaRPr sz="1050">
              <a:latin typeface="微软雅黑"/>
              <a:cs typeface="微软雅黑"/>
            </a:endParaRPr>
          </a:p>
          <a:p>
            <a:pPr marL="184785" marR="114300" indent="-172720">
              <a:lnSpc>
                <a:spcPct val="100000"/>
              </a:lnSpc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新车亮相/讲解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由</a:t>
            </a:r>
            <a:r>
              <a:rPr sz="1050" spc="-5" dirty="0">
                <a:latin typeface="微软雅黑"/>
                <a:cs typeface="微软雅黑"/>
              </a:rPr>
              <a:t>总</a:t>
            </a:r>
            <a:r>
              <a:rPr sz="1050" spc="5" dirty="0">
                <a:latin typeface="微软雅黑"/>
                <a:cs typeface="微软雅黑"/>
              </a:rPr>
              <a:t>经</a:t>
            </a:r>
            <a:r>
              <a:rPr sz="1050" spc="-5" dirty="0">
                <a:latin typeface="微软雅黑"/>
                <a:cs typeface="微软雅黑"/>
              </a:rPr>
              <a:t>理</a:t>
            </a:r>
            <a:r>
              <a:rPr sz="1050" spc="5" dirty="0">
                <a:latin typeface="微软雅黑"/>
                <a:cs typeface="微软雅黑"/>
              </a:rPr>
              <a:t>或</a:t>
            </a:r>
            <a:r>
              <a:rPr sz="1050" spc="-5" dirty="0">
                <a:latin typeface="微软雅黑"/>
                <a:cs typeface="微软雅黑"/>
              </a:rPr>
              <a:t>金</a:t>
            </a:r>
            <a:r>
              <a:rPr sz="1050" spc="5" dirty="0">
                <a:latin typeface="微软雅黑"/>
                <a:cs typeface="微软雅黑"/>
              </a:rPr>
              <a:t>牌</a:t>
            </a:r>
            <a:r>
              <a:rPr sz="1050" spc="-5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售</a:t>
            </a:r>
            <a:r>
              <a:rPr sz="1050" spc="-5" dirty="0">
                <a:latin typeface="微软雅黑"/>
                <a:cs typeface="微软雅黑"/>
              </a:rPr>
              <a:t>顾</a:t>
            </a:r>
            <a:r>
              <a:rPr sz="1050" spc="5" dirty="0">
                <a:latin typeface="微软雅黑"/>
                <a:cs typeface="微软雅黑"/>
              </a:rPr>
              <a:t>问</a:t>
            </a:r>
            <a:r>
              <a:rPr sz="1050" spc="245" dirty="0">
                <a:latin typeface="微软雅黑"/>
                <a:cs typeface="微软雅黑"/>
              </a:rPr>
              <a:t>为</a:t>
            </a:r>
            <a:r>
              <a:rPr sz="1050" spc="5" dirty="0">
                <a:latin typeface="微软雅黑"/>
                <a:cs typeface="微软雅黑"/>
              </a:rPr>
              <a:t>来宾进行 卖点讲解及亮相</a:t>
            </a:r>
            <a:endParaRPr sz="1050">
              <a:latin typeface="微软雅黑"/>
              <a:cs typeface="微软雅黑"/>
            </a:endParaRPr>
          </a:p>
          <a:p>
            <a:pPr marL="184785" marR="43180" indent="-172720">
              <a:lnSpc>
                <a:spcPct val="100000"/>
              </a:lnSpc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圆桌派：</a:t>
            </a:r>
            <a:r>
              <a:rPr sz="1050" spc="5" dirty="0">
                <a:latin typeface="微软雅黑"/>
                <a:cs typeface="微软雅黑"/>
              </a:rPr>
              <a:t>邀请</a:t>
            </a:r>
            <a:r>
              <a:rPr sz="1050" spc="-10" dirty="0">
                <a:latin typeface="微软雅黑"/>
                <a:cs typeface="微软雅黑"/>
              </a:rPr>
              <a:t>先</a:t>
            </a:r>
            <a:r>
              <a:rPr sz="1050" spc="5" dirty="0">
                <a:latin typeface="微软雅黑"/>
                <a:cs typeface="微软雅黑"/>
              </a:rPr>
              <a:t>享</a:t>
            </a:r>
            <a:r>
              <a:rPr sz="1050" spc="-10" dirty="0">
                <a:latin typeface="微软雅黑"/>
                <a:cs typeface="微软雅黑"/>
              </a:rPr>
              <a:t>官</a:t>
            </a:r>
            <a:r>
              <a:rPr sz="1050" spc="5" dirty="0">
                <a:latin typeface="微软雅黑"/>
                <a:cs typeface="微软雅黑"/>
              </a:rPr>
              <a:t>或</a:t>
            </a:r>
            <a:r>
              <a:rPr sz="1050" spc="-10" dirty="0">
                <a:latin typeface="微软雅黑"/>
                <a:cs typeface="微软雅黑"/>
              </a:rPr>
              <a:t>预</a:t>
            </a:r>
            <a:r>
              <a:rPr sz="1050" spc="5" dirty="0">
                <a:latin typeface="微软雅黑"/>
                <a:cs typeface="微软雅黑"/>
              </a:rPr>
              <a:t>售期</a:t>
            </a:r>
            <a:r>
              <a:rPr sz="1050" spc="-10" dirty="0">
                <a:latin typeface="微软雅黑"/>
                <a:cs typeface="微软雅黑"/>
              </a:rPr>
              <a:t>下</a:t>
            </a:r>
            <a:r>
              <a:rPr sz="1050" spc="5" dirty="0">
                <a:latin typeface="微软雅黑"/>
                <a:cs typeface="微软雅黑"/>
              </a:rPr>
              <a:t>订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户，</a:t>
            </a:r>
            <a:r>
              <a:rPr sz="1050" spc="-12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沟通对话，共 同探索</a:t>
            </a:r>
            <a:r>
              <a:rPr sz="1050" spc="-2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“引力”</a:t>
            </a:r>
            <a:r>
              <a:rPr sz="1050" spc="-2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之源。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66023" y="4497603"/>
            <a:ext cx="3671570" cy="19488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marR="5080" indent="-172720">
              <a:lnSpc>
                <a:spcPct val="1501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平板支撑：</a:t>
            </a:r>
            <a:r>
              <a:rPr sz="1050" spc="5" dirty="0">
                <a:latin typeface="微软雅黑"/>
                <a:cs typeface="微软雅黑"/>
              </a:rPr>
              <a:t>两</a:t>
            </a:r>
            <a:r>
              <a:rPr sz="1050" spc="-10" dirty="0">
                <a:latin typeface="微软雅黑"/>
                <a:cs typeface="微软雅黑"/>
              </a:rPr>
              <a:t>人</a:t>
            </a:r>
            <a:r>
              <a:rPr sz="1050" spc="5" dirty="0">
                <a:latin typeface="微软雅黑"/>
                <a:cs typeface="微软雅黑"/>
              </a:rPr>
              <a:t>一</a:t>
            </a:r>
            <a:r>
              <a:rPr sz="1050" spc="-10" dirty="0">
                <a:latin typeface="微软雅黑"/>
                <a:cs typeface="微软雅黑"/>
              </a:rPr>
              <a:t>组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俯</a:t>
            </a:r>
            <a:r>
              <a:rPr sz="1050" spc="5" dirty="0">
                <a:latin typeface="微软雅黑"/>
                <a:cs typeface="微软雅黑"/>
              </a:rPr>
              <a:t>卧，</a:t>
            </a:r>
            <a:r>
              <a:rPr sz="1050" spc="-10" dirty="0">
                <a:latin typeface="微软雅黑"/>
                <a:cs typeface="微软雅黑"/>
              </a:rPr>
              <a:t>双</a:t>
            </a:r>
            <a:r>
              <a:rPr sz="1050" spc="5" dirty="0">
                <a:latin typeface="微软雅黑"/>
                <a:cs typeface="微软雅黑"/>
              </a:rPr>
              <a:t>肘</a:t>
            </a:r>
            <a:r>
              <a:rPr sz="1050" spc="-10" dirty="0">
                <a:latin typeface="微软雅黑"/>
                <a:cs typeface="微软雅黑"/>
              </a:rPr>
              <a:t>弯</a:t>
            </a:r>
            <a:r>
              <a:rPr sz="1050" spc="5" dirty="0">
                <a:latin typeface="微软雅黑"/>
                <a:cs typeface="微软雅黑"/>
              </a:rPr>
              <a:t>曲</a:t>
            </a:r>
            <a:r>
              <a:rPr sz="1050" spc="-10" dirty="0">
                <a:latin typeface="微软雅黑"/>
                <a:cs typeface="微软雅黑"/>
              </a:rPr>
              <a:t>支</a:t>
            </a:r>
            <a:r>
              <a:rPr sz="1050" spc="5" dirty="0">
                <a:latin typeface="微软雅黑"/>
                <a:cs typeface="微软雅黑"/>
              </a:rPr>
              <a:t>撑</a:t>
            </a:r>
            <a:r>
              <a:rPr sz="1050" spc="-10" dirty="0">
                <a:latin typeface="微软雅黑"/>
                <a:cs typeface="微软雅黑"/>
              </a:rPr>
              <a:t>在</a:t>
            </a:r>
            <a:r>
              <a:rPr sz="1050" spc="5" dirty="0">
                <a:latin typeface="微软雅黑"/>
                <a:cs typeface="微软雅黑"/>
              </a:rPr>
              <a:t>地</a:t>
            </a:r>
            <a:r>
              <a:rPr sz="1050" spc="-10" dirty="0">
                <a:latin typeface="微软雅黑"/>
                <a:cs typeface="微软雅黑"/>
              </a:rPr>
              <a:t>面</a:t>
            </a:r>
            <a:r>
              <a:rPr sz="1050" spc="5" dirty="0">
                <a:latin typeface="微软雅黑"/>
                <a:cs typeface="微软雅黑"/>
              </a:rPr>
              <a:t>上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dirty="0">
                <a:latin typeface="微软雅黑"/>
                <a:cs typeface="微软雅黑"/>
              </a:rPr>
              <a:t>肩膀 </a:t>
            </a:r>
            <a:r>
              <a:rPr sz="1050" spc="5" dirty="0">
                <a:latin typeface="微软雅黑"/>
                <a:cs typeface="微软雅黑"/>
              </a:rPr>
              <a:t>和肘关节</a:t>
            </a:r>
            <a:r>
              <a:rPr sz="1050" spc="-5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垂直于地面，双</a:t>
            </a:r>
            <a:r>
              <a:rPr sz="1050" spc="-10" dirty="0">
                <a:latin typeface="微软雅黑"/>
                <a:cs typeface="微软雅黑"/>
              </a:rPr>
              <a:t>脚</a:t>
            </a:r>
            <a:r>
              <a:rPr sz="1050" spc="5" dirty="0">
                <a:latin typeface="微软雅黑"/>
                <a:cs typeface="微软雅黑"/>
              </a:rPr>
              <a:t>踩</a:t>
            </a:r>
            <a:r>
              <a:rPr sz="1050" spc="-10" dirty="0">
                <a:latin typeface="微软雅黑"/>
                <a:cs typeface="微软雅黑"/>
              </a:rPr>
              <a:t>地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保</a:t>
            </a:r>
            <a:r>
              <a:rPr sz="1050" spc="5" dirty="0">
                <a:latin typeface="微软雅黑"/>
                <a:cs typeface="微软雅黑"/>
              </a:rPr>
              <a:t>持</a:t>
            </a:r>
            <a:r>
              <a:rPr sz="1050" spc="-10" dirty="0">
                <a:latin typeface="微软雅黑"/>
                <a:cs typeface="微软雅黑"/>
              </a:rPr>
              <a:t>身</a:t>
            </a:r>
            <a:r>
              <a:rPr sz="1050" spc="5" dirty="0">
                <a:latin typeface="微软雅黑"/>
                <a:cs typeface="微软雅黑"/>
              </a:rPr>
              <a:t>体</a:t>
            </a:r>
            <a:r>
              <a:rPr sz="1050" spc="-10" dirty="0">
                <a:latin typeface="微软雅黑"/>
                <a:cs typeface="微软雅黑"/>
              </a:rPr>
              <a:t>离</a:t>
            </a:r>
            <a:r>
              <a:rPr sz="1050" spc="5" dirty="0">
                <a:latin typeface="微软雅黑"/>
                <a:cs typeface="微软雅黑"/>
              </a:rPr>
              <a:t>开</a:t>
            </a:r>
            <a:r>
              <a:rPr sz="1050" spc="-10" dirty="0">
                <a:latin typeface="微软雅黑"/>
                <a:cs typeface="微软雅黑"/>
              </a:rPr>
              <a:t>地</a:t>
            </a:r>
            <a:r>
              <a:rPr sz="1050" spc="5" dirty="0">
                <a:latin typeface="微软雅黑"/>
                <a:cs typeface="微软雅黑"/>
              </a:rPr>
              <a:t>面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以 坚持时间</a:t>
            </a:r>
            <a:r>
              <a:rPr sz="1050" spc="-3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长者为胜。胜者</a:t>
            </a:r>
            <a:r>
              <a:rPr sz="1050" spc="-10" dirty="0">
                <a:latin typeface="微软雅黑"/>
                <a:cs typeface="微软雅黑"/>
              </a:rPr>
              <a:t>获</a:t>
            </a:r>
            <a:r>
              <a:rPr sz="1050" spc="5" dirty="0">
                <a:latin typeface="微软雅黑"/>
                <a:cs typeface="微软雅黑"/>
              </a:rPr>
              <a:t>得</a:t>
            </a:r>
            <a:r>
              <a:rPr sz="1050" spc="-10" dirty="0">
                <a:latin typeface="微软雅黑"/>
                <a:cs typeface="微软雅黑"/>
              </a:rPr>
              <a:t>一</a:t>
            </a:r>
            <a:r>
              <a:rPr sz="1050" spc="5" dirty="0">
                <a:latin typeface="微软雅黑"/>
                <a:cs typeface="微软雅黑"/>
              </a:rPr>
              <a:t>次</a:t>
            </a:r>
            <a:r>
              <a:rPr sz="1050" spc="-10" dirty="0">
                <a:latin typeface="微软雅黑"/>
                <a:cs typeface="微软雅黑"/>
              </a:rPr>
              <a:t>抽</a:t>
            </a:r>
            <a:r>
              <a:rPr sz="1050" spc="5" dirty="0">
                <a:latin typeface="微软雅黑"/>
                <a:cs typeface="微软雅黑"/>
              </a:rPr>
              <a:t>奖</a:t>
            </a:r>
            <a:r>
              <a:rPr sz="1050" spc="-10" dirty="0">
                <a:latin typeface="微软雅黑"/>
                <a:cs typeface="微软雅黑"/>
              </a:rPr>
              <a:t>机</a:t>
            </a:r>
            <a:r>
              <a:rPr sz="1050" spc="5" dirty="0">
                <a:latin typeface="微软雅黑"/>
                <a:cs typeface="微软雅黑"/>
              </a:rPr>
              <a:t>会</a:t>
            </a:r>
            <a:endParaRPr sz="1050">
              <a:latin typeface="微软雅黑"/>
              <a:cs typeface="微软雅黑"/>
            </a:endParaRPr>
          </a:p>
          <a:p>
            <a:pPr marL="184785" marR="5080" indent="-172720">
              <a:lnSpc>
                <a:spcPct val="150000"/>
              </a:lnSpc>
              <a:spcBef>
                <a:spcPts val="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平衡双人推：</a:t>
            </a:r>
            <a:r>
              <a:rPr sz="1050" spc="-10" dirty="0">
                <a:latin typeface="微软雅黑"/>
                <a:cs typeface="微软雅黑"/>
              </a:rPr>
              <a:t>两</a:t>
            </a:r>
            <a:r>
              <a:rPr sz="1050" spc="5" dirty="0">
                <a:latin typeface="微软雅黑"/>
                <a:cs typeface="微软雅黑"/>
              </a:rPr>
              <a:t>人</a:t>
            </a:r>
            <a:r>
              <a:rPr sz="1050" spc="-10" dirty="0">
                <a:latin typeface="微软雅黑"/>
                <a:cs typeface="微软雅黑"/>
              </a:rPr>
              <a:t>一</a:t>
            </a:r>
            <a:r>
              <a:rPr sz="1050" spc="5" dirty="0">
                <a:latin typeface="微软雅黑"/>
                <a:cs typeface="微软雅黑"/>
              </a:rPr>
              <a:t>组</a:t>
            </a:r>
            <a:r>
              <a:rPr sz="1050" spc="-10" dirty="0">
                <a:latin typeface="微软雅黑"/>
                <a:cs typeface="微软雅黑"/>
              </a:rPr>
              <a:t>推</a:t>
            </a:r>
            <a:r>
              <a:rPr sz="1050" spc="5" dirty="0">
                <a:latin typeface="微软雅黑"/>
                <a:cs typeface="微软雅黑"/>
              </a:rPr>
              <a:t>手游</a:t>
            </a:r>
            <a:r>
              <a:rPr sz="1050" spc="-10" dirty="0">
                <a:latin typeface="微软雅黑"/>
                <a:cs typeface="微软雅黑"/>
              </a:rPr>
              <a:t>戏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尽</a:t>
            </a:r>
            <a:r>
              <a:rPr sz="1050" spc="5" dirty="0">
                <a:latin typeface="微软雅黑"/>
                <a:cs typeface="微软雅黑"/>
              </a:rPr>
              <a:t>量</a:t>
            </a:r>
            <a:r>
              <a:rPr sz="1050" spc="-10" dirty="0">
                <a:latin typeface="微软雅黑"/>
                <a:cs typeface="微软雅黑"/>
              </a:rPr>
              <a:t>让</a:t>
            </a:r>
            <a:r>
              <a:rPr sz="1050" spc="5" dirty="0">
                <a:latin typeface="微软雅黑"/>
                <a:cs typeface="微软雅黑"/>
              </a:rPr>
              <a:t>对</a:t>
            </a:r>
            <a:r>
              <a:rPr sz="1050" spc="-10" dirty="0">
                <a:latin typeface="微软雅黑"/>
                <a:cs typeface="微软雅黑"/>
              </a:rPr>
              <a:t>方</a:t>
            </a:r>
            <a:r>
              <a:rPr sz="1050" spc="5" dirty="0">
                <a:latin typeface="微软雅黑"/>
                <a:cs typeface="微软雅黑"/>
              </a:rPr>
              <a:t>失</a:t>
            </a:r>
            <a:r>
              <a:rPr sz="1050" spc="-10" dirty="0">
                <a:latin typeface="微软雅黑"/>
                <a:cs typeface="微软雅黑"/>
              </a:rPr>
              <a:t>去</a:t>
            </a:r>
            <a:r>
              <a:rPr sz="1050" spc="5" dirty="0">
                <a:latin typeface="微软雅黑"/>
                <a:cs typeface="微软雅黑"/>
              </a:rPr>
              <a:t>平</a:t>
            </a:r>
            <a:r>
              <a:rPr sz="1050" spc="-10" dirty="0">
                <a:latin typeface="微软雅黑"/>
                <a:cs typeface="微软雅黑"/>
              </a:rPr>
              <a:t>衡</a:t>
            </a:r>
            <a:r>
              <a:rPr sz="1050" dirty="0">
                <a:latin typeface="微软雅黑"/>
                <a:cs typeface="微软雅黑"/>
              </a:rPr>
              <a:t>，以 </a:t>
            </a:r>
            <a:r>
              <a:rPr sz="1050" spc="5" dirty="0">
                <a:latin typeface="微软雅黑"/>
                <a:cs typeface="微软雅黑"/>
              </a:rPr>
              <a:t>移动双脚为</a:t>
            </a:r>
            <a:r>
              <a:rPr sz="1050" spc="-5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准。未移动一</a:t>
            </a:r>
            <a:r>
              <a:rPr sz="1050" spc="-10" dirty="0">
                <a:latin typeface="微软雅黑"/>
                <a:cs typeface="微软雅黑"/>
              </a:rPr>
              <a:t>方</a:t>
            </a:r>
            <a:r>
              <a:rPr sz="1050" spc="5" dirty="0">
                <a:latin typeface="微软雅黑"/>
                <a:cs typeface="微软雅黑"/>
              </a:rPr>
              <a:t>获</a:t>
            </a:r>
            <a:r>
              <a:rPr sz="1050" spc="-10" dirty="0">
                <a:latin typeface="微软雅黑"/>
                <a:cs typeface="微软雅黑"/>
              </a:rPr>
              <a:t>胜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双</a:t>
            </a:r>
            <a:r>
              <a:rPr sz="1050" spc="5" dirty="0">
                <a:latin typeface="微软雅黑"/>
                <a:cs typeface="微软雅黑"/>
              </a:rPr>
              <a:t>方</a:t>
            </a:r>
            <a:r>
              <a:rPr sz="1050" spc="-10" dirty="0">
                <a:latin typeface="微软雅黑"/>
                <a:cs typeface="微软雅黑"/>
              </a:rPr>
              <a:t>都</a:t>
            </a:r>
            <a:r>
              <a:rPr sz="1050" spc="5" dirty="0">
                <a:latin typeface="微软雅黑"/>
                <a:cs typeface="微软雅黑"/>
              </a:rPr>
              <a:t>失</a:t>
            </a:r>
            <a:r>
              <a:rPr sz="1050" spc="-10" dirty="0">
                <a:latin typeface="微软雅黑"/>
                <a:cs typeface="微软雅黑"/>
              </a:rPr>
              <a:t>去</a:t>
            </a:r>
            <a:r>
              <a:rPr sz="1050" spc="5" dirty="0">
                <a:latin typeface="微软雅黑"/>
                <a:cs typeface="微软雅黑"/>
              </a:rPr>
              <a:t>平</a:t>
            </a:r>
            <a:r>
              <a:rPr sz="1050" spc="-10" dirty="0">
                <a:latin typeface="微软雅黑"/>
                <a:cs typeface="微软雅黑"/>
              </a:rPr>
              <a:t>衡</a:t>
            </a:r>
            <a:r>
              <a:rPr sz="1050" spc="5" dirty="0">
                <a:latin typeface="微软雅黑"/>
                <a:cs typeface="微软雅黑"/>
              </a:rPr>
              <a:t>再</a:t>
            </a:r>
            <a:r>
              <a:rPr sz="1050" spc="-10" dirty="0">
                <a:latin typeface="微软雅黑"/>
                <a:cs typeface="微软雅黑"/>
              </a:rPr>
              <a:t>来</a:t>
            </a:r>
            <a:r>
              <a:rPr sz="1050" spc="5" dirty="0">
                <a:latin typeface="微软雅黑"/>
                <a:cs typeface="微软雅黑"/>
              </a:rPr>
              <a:t>一 次。胜者获</a:t>
            </a:r>
            <a:r>
              <a:rPr sz="1050" spc="-3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得一次抽奖机会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dirty="0">
                <a:latin typeface="微软雅黑"/>
                <a:cs typeface="微软雅黑"/>
              </a:rPr>
              <a:t>飞镖大轮盘：</a:t>
            </a:r>
            <a:r>
              <a:rPr sz="1050" spc="-10" dirty="0">
                <a:latin typeface="微软雅黑"/>
                <a:cs typeface="微软雅黑"/>
              </a:rPr>
              <a:t>标</a:t>
            </a:r>
            <a:r>
              <a:rPr sz="1050" spc="5" dirty="0">
                <a:latin typeface="微软雅黑"/>
                <a:cs typeface="微软雅黑"/>
              </a:rPr>
              <a:t>靶</a:t>
            </a:r>
            <a:r>
              <a:rPr sz="1050" spc="-15" dirty="0">
                <a:latin typeface="微软雅黑"/>
                <a:cs typeface="微软雅黑"/>
              </a:rPr>
              <a:t>上</a:t>
            </a:r>
            <a:r>
              <a:rPr sz="1050" spc="5" dirty="0">
                <a:latin typeface="微软雅黑"/>
                <a:cs typeface="微软雅黑"/>
              </a:rPr>
              <a:t>划</a:t>
            </a:r>
            <a:r>
              <a:rPr sz="1050" spc="-15" dirty="0">
                <a:latin typeface="微软雅黑"/>
                <a:cs typeface="微软雅黑"/>
              </a:rPr>
              <a:t>分</a:t>
            </a:r>
            <a:r>
              <a:rPr sz="1050" spc="5" dirty="0">
                <a:latin typeface="微软雅黑"/>
                <a:cs typeface="微软雅黑"/>
              </a:rPr>
              <a:t>不</a:t>
            </a:r>
            <a:r>
              <a:rPr sz="1050" spc="-5" dirty="0">
                <a:latin typeface="微软雅黑"/>
                <a:cs typeface="微软雅黑"/>
              </a:rPr>
              <a:t>同</a:t>
            </a:r>
            <a:r>
              <a:rPr sz="1050" spc="-10" dirty="0">
                <a:latin typeface="微软雅黑"/>
                <a:cs typeface="微软雅黑"/>
              </a:rPr>
              <a:t>类</a:t>
            </a:r>
            <a:r>
              <a:rPr sz="1050" spc="5" dirty="0">
                <a:latin typeface="微软雅黑"/>
                <a:cs typeface="微软雅黑"/>
              </a:rPr>
              <a:t>别</a:t>
            </a:r>
            <a:r>
              <a:rPr sz="1050" spc="-15" dirty="0">
                <a:latin typeface="微软雅黑"/>
                <a:cs typeface="微软雅黑"/>
              </a:rPr>
              <a:t>小</a:t>
            </a:r>
            <a:r>
              <a:rPr sz="1050" spc="5" dirty="0">
                <a:latin typeface="微软雅黑"/>
                <a:cs typeface="微软雅黑"/>
              </a:rPr>
              <a:t>戏</a:t>
            </a:r>
            <a:r>
              <a:rPr sz="1050" spc="-15" dirty="0">
                <a:latin typeface="微软雅黑"/>
                <a:cs typeface="微软雅黑"/>
              </a:rPr>
              <a:t>奖</a:t>
            </a:r>
            <a:r>
              <a:rPr sz="1050" spc="5" dirty="0">
                <a:latin typeface="微软雅黑"/>
                <a:cs typeface="微软雅黑"/>
              </a:rPr>
              <a:t>品</a:t>
            </a:r>
            <a:r>
              <a:rPr sz="1050" spc="-15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由</a:t>
            </a:r>
            <a:r>
              <a:rPr sz="1050" spc="-15" dirty="0">
                <a:latin typeface="微软雅黑"/>
                <a:cs typeface="微软雅黑"/>
              </a:rPr>
              <a:t>获</a:t>
            </a:r>
            <a:r>
              <a:rPr sz="1050" spc="5" dirty="0">
                <a:latin typeface="微软雅黑"/>
                <a:cs typeface="微软雅黑"/>
              </a:rPr>
              <a:t>得</a:t>
            </a:r>
            <a:r>
              <a:rPr sz="1050" spc="-15" dirty="0">
                <a:latin typeface="微软雅黑"/>
                <a:cs typeface="微软雅黑"/>
              </a:rPr>
              <a:t>对</a:t>
            </a:r>
            <a:r>
              <a:rPr sz="1050" spc="5" dirty="0">
                <a:latin typeface="微软雅黑"/>
                <a:cs typeface="微软雅黑"/>
              </a:rPr>
              <a:t>抽奖</a:t>
            </a:r>
            <a:endParaRPr sz="1050">
              <a:latin typeface="微软雅黑"/>
              <a:cs typeface="微软雅黑"/>
            </a:endParaRPr>
          </a:p>
          <a:p>
            <a:pPr marL="184785">
              <a:lnSpc>
                <a:spcPct val="100000"/>
              </a:lnSpc>
              <a:spcBef>
                <a:spcPts val="640"/>
              </a:spcBef>
            </a:pPr>
            <a:r>
              <a:rPr sz="1050" spc="5" dirty="0">
                <a:latin typeface="微软雅黑"/>
                <a:cs typeface="微软雅黑"/>
              </a:rPr>
              <a:t>次数的用户</a:t>
            </a:r>
            <a:r>
              <a:rPr sz="1050" spc="-3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参与投射，投</a:t>
            </a:r>
            <a:r>
              <a:rPr sz="1050" spc="-10" dirty="0">
                <a:latin typeface="微软雅黑"/>
                <a:cs typeface="微软雅黑"/>
              </a:rPr>
              <a:t>中</a:t>
            </a:r>
            <a:r>
              <a:rPr sz="1050" spc="5" dirty="0">
                <a:latin typeface="微软雅黑"/>
                <a:cs typeface="微软雅黑"/>
              </a:rPr>
              <a:t>者</a:t>
            </a:r>
            <a:r>
              <a:rPr sz="1050" spc="-10" dirty="0">
                <a:latin typeface="微软雅黑"/>
                <a:cs typeface="微软雅黑"/>
              </a:rPr>
              <a:t>即</a:t>
            </a:r>
            <a:r>
              <a:rPr sz="1050" spc="5" dirty="0">
                <a:latin typeface="微软雅黑"/>
                <a:cs typeface="微软雅黑"/>
              </a:rPr>
              <a:t>获</a:t>
            </a:r>
            <a:r>
              <a:rPr sz="1050" spc="-10" dirty="0">
                <a:latin typeface="微软雅黑"/>
                <a:cs typeface="微软雅黑"/>
              </a:rPr>
              <a:t>得</a:t>
            </a:r>
            <a:r>
              <a:rPr sz="1050" spc="5" dirty="0">
                <a:latin typeface="微软雅黑"/>
                <a:cs typeface="微软雅黑"/>
              </a:rPr>
              <a:t>对</a:t>
            </a:r>
            <a:r>
              <a:rPr sz="1050" spc="-10" dirty="0">
                <a:latin typeface="微软雅黑"/>
                <a:cs typeface="微软雅黑"/>
              </a:rPr>
              <a:t>应</a:t>
            </a:r>
            <a:r>
              <a:rPr sz="1050" spc="5" dirty="0">
                <a:latin typeface="微软雅黑"/>
                <a:cs typeface="微软雅黑"/>
              </a:rPr>
              <a:t>奖品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506" y="4511319"/>
            <a:ext cx="3606165" cy="1464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 algn="just">
              <a:lnSpc>
                <a:spcPct val="1499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品鉴会氛围布</a:t>
            </a:r>
            <a:r>
              <a:rPr sz="1050" b="1" spc="-10" dirty="0">
                <a:latin typeface="微软雅黑"/>
                <a:cs typeface="微软雅黑"/>
              </a:rPr>
              <a:t>置</a:t>
            </a:r>
            <a:r>
              <a:rPr sz="1050" b="1" spc="5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对</a:t>
            </a:r>
            <a:r>
              <a:rPr sz="1050" spc="5" dirty="0">
                <a:latin typeface="微软雅黑"/>
                <a:cs typeface="微软雅黑"/>
              </a:rPr>
              <a:t>品</a:t>
            </a:r>
            <a:r>
              <a:rPr sz="1050" spc="-10" dirty="0">
                <a:latin typeface="微软雅黑"/>
                <a:cs typeface="微软雅黑"/>
              </a:rPr>
              <a:t>鉴</a:t>
            </a:r>
            <a:r>
              <a:rPr sz="1050" spc="5" dirty="0">
                <a:latin typeface="微软雅黑"/>
                <a:cs typeface="微软雅黑"/>
              </a:rPr>
              <a:t>会现</a:t>
            </a:r>
            <a:r>
              <a:rPr sz="1050" spc="-10" dirty="0">
                <a:latin typeface="微软雅黑"/>
                <a:cs typeface="微软雅黑"/>
              </a:rPr>
              <a:t>场</a:t>
            </a:r>
            <a:r>
              <a:rPr sz="1050" spc="5" dirty="0">
                <a:latin typeface="微软雅黑"/>
                <a:cs typeface="微软雅黑"/>
              </a:rPr>
              <a:t>氛</a:t>
            </a:r>
            <a:r>
              <a:rPr sz="1050" spc="-10" dirty="0">
                <a:latin typeface="微软雅黑"/>
                <a:cs typeface="微软雅黑"/>
              </a:rPr>
              <a:t>围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整</a:t>
            </a:r>
            <a:r>
              <a:rPr sz="1050" spc="-10" dirty="0">
                <a:latin typeface="微软雅黑"/>
                <a:cs typeface="微软雅黑"/>
              </a:rPr>
              <a:t>体</a:t>
            </a:r>
            <a:r>
              <a:rPr sz="1050" spc="5" dirty="0">
                <a:latin typeface="微软雅黑"/>
                <a:cs typeface="微软雅黑"/>
              </a:rPr>
              <a:t>包</a:t>
            </a:r>
            <a:r>
              <a:rPr sz="1050" spc="-10" dirty="0">
                <a:latin typeface="微软雅黑"/>
                <a:cs typeface="微软雅黑"/>
              </a:rPr>
              <a:t>装</a:t>
            </a:r>
            <a:r>
              <a:rPr sz="1050" spc="5" dirty="0">
                <a:latin typeface="微软雅黑"/>
                <a:cs typeface="微软雅黑"/>
              </a:rPr>
              <a:t>。</a:t>
            </a:r>
            <a:r>
              <a:rPr sz="1050" spc="-10" dirty="0">
                <a:latin typeface="微软雅黑"/>
                <a:cs typeface="微软雅黑"/>
              </a:rPr>
              <a:t>以</a:t>
            </a:r>
            <a:r>
              <a:rPr sz="1050" spc="5" dirty="0">
                <a:latin typeface="微软雅黑"/>
                <a:cs typeface="微软雅黑"/>
              </a:rPr>
              <a:t>大 屏幕</a:t>
            </a:r>
            <a:r>
              <a:rPr sz="1050" spc="-5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和车型为视觉中</a:t>
            </a:r>
            <a:r>
              <a:rPr sz="1050" spc="-10" dirty="0">
                <a:latin typeface="微软雅黑"/>
                <a:cs typeface="微软雅黑"/>
              </a:rPr>
              <a:t>心</a:t>
            </a:r>
            <a:r>
              <a:rPr sz="1050" spc="5" dirty="0">
                <a:latin typeface="微软雅黑"/>
                <a:cs typeface="微软雅黑"/>
              </a:rPr>
              <a:t>设</a:t>
            </a:r>
            <a:r>
              <a:rPr sz="1050" spc="-10" dirty="0">
                <a:latin typeface="微软雅黑"/>
                <a:cs typeface="微软雅黑"/>
              </a:rPr>
              <a:t>置</a:t>
            </a:r>
            <a:r>
              <a:rPr sz="1050" spc="5" dirty="0">
                <a:latin typeface="微软雅黑"/>
                <a:cs typeface="微软雅黑"/>
              </a:rPr>
              <a:t>嘉</a:t>
            </a:r>
            <a:r>
              <a:rPr sz="1050" spc="-10" dirty="0">
                <a:latin typeface="微软雅黑"/>
                <a:cs typeface="微软雅黑"/>
              </a:rPr>
              <a:t>宾</a:t>
            </a:r>
            <a:r>
              <a:rPr sz="1050" spc="5" dirty="0">
                <a:latin typeface="微软雅黑"/>
                <a:cs typeface="微软雅黑"/>
              </a:rPr>
              <a:t>座</a:t>
            </a:r>
            <a:r>
              <a:rPr sz="1050" spc="-10" dirty="0">
                <a:latin typeface="微软雅黑"/>
                <a:cs typeface="微软雅黑"/>
              </a:rPr>
              <a:t>椅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为</a:t>
            </a:r>
            <a:r>
              <a:rPr sz="1050" spc="5" dirty="0">
                <a:latin typeface="微软雅黑"/>
                <a:cs typeface="微软雅黑"/>
              </a:rPr>
              <a:t>洽</a:t>
            </a:r>
            <a:r>
              <a:rPr sz="1050" spc="-10" dirty="0">
                <a:latin typeface="微软雅黑"/>
                <a:cs typeface="微软雅黑"/>
              </a:rPr>
              <a:t>谈</a:t>
            </a:r>
            <a:r>
              <a:rPr sz="1050" spc="5" dirty="0">
                <a:latin typeface="微软雅黑"/>
                <a:cs typeface="微软雅黑"/>
              </a:rPr>
              <a:t>桌</a:t>
            </a:r>
            <a:r>
              <a:rPr sz="1050" spc="-10" dirty="0">
                <a:latin typeface="微软雅黑"/>
                <a:cs typeface="微软雅黑"/>
              </a:rPr>
              <a:t>包</a:t>
            </a:r>
            <a:r>
              <a:rPr sz="1050" spc="5" dirty="0">
                <a:latin typeface="微软雅黑"/>
                <a:cs typeface="微软雅黑"/>
              </a:rPr>
              <a:t>裹</a:t>
            </a:r>
            <a:r>
              <a:rPr sz="1050" spc="-10" dirty="0">
                <a:latin typeface="微软雅黑"/>
                <a:cs typeface="微软雅黑"/>
              </a:rPr>
              <a:t>白</a:t>
            </a:r>
            <a:r>
              <a:rPr sz="1050" spc="5" dirty="0">
                <a:latin typeface="微软雅黑"/>
                <a:cs typeface="微软雅黑"/>
              </a:rPr>
              <a:t>色 缎布扎上</a:t>
            </a:r>
            <a:r>
              <a:rPr sz="1050" spc="-70" dirty="0">
                <a:latin typeface="微软雅黑"/>
                <a:cs typeface="微软雅黑"/>
              </a:rPr>
              <a:t> </a:t>
            </a:r>
            <a:r>
              <a:rPr sz="1050" spc="-5" dirty="0">
                <a:latin typeface="微软雅黑"/>
                <a:cs typeface="微软雅黑"/>
              </a:rPr>
              <a:t>Tiffany</a:t>
            </a:r>
            <a:r>
              <a:rPr sz="1050" spc="5" dirty="0">
                <a:latin typeface="微软雅黑"/>
                <a:cs typeface="微软雅黑"/>
              </a:rPr>
              <a:t>蓝</a:t>
            </a:r>
            <a:r>
              <a:rPr sz="1050" spc="-10" dirty="0">
                <a:latin typeface="微软雅黑"/>
                <a:cs typeface="微软雅黑"/>
              </a:rPr>
              <a:t>色</a:t>
            </a:r>
            <a:r>
              <a:rPr sz="1050" spc="5" dirty="0">
                <a:latin typeface="微软雅黑"/>
                <a:cs typeface="微软雅黑"/>
              </a:rPr>
              <a:t>缎</a:t>
            </a:r>
            <a:r>
              <a:rPr sz="1050" spc="-10" dirty="0">
                <a:latin typeface="微软雅黑"/>
                <a:cs typeface="微软雅黑"/>
              </a:rPr>
              <a:t>带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并</a:t>
            </a:r>
            <a:r>
              <a:rPr sz="1050" spc="5" dirty="0">
                <a:latin typeface="微软雅黑"/>
                <a:cs typeface="微软雅黑"/>
              </a:rPr>
              <a:t>摆</a:t>
            </a:r>
            <a:r>
              <a:rPr sz="1050" spc="-10" dirty="0">
                <a:latin typeface="微软雅黑"/>
                <a:cs typeface="微软雅黑"/>
              </a:rPr>
              <a:t>放</a:t>
            </a:r>
            <a:r>
              <a:rPr sz="1050" spc="5" dirty="0">
                <a:latin typeface="微软雅黑"/>
                <a:cs typeface="微软雅黑"/>
              </a:rPr>
              <a:t>桌</a:t>
            </a:r>
            <a:r>
              <a:rPr sz="1050" spc="-10" dirty="0">
                <a:latin typeface="微软雅黑"/>
                <a:cs typeface="微软雅黑"/>
              </a:rPr>
              <a:t>花</a:t>
            </a:r>
            <a:r>
              <a:rPr sz="1050" spc="5" dirty="0">
                <a:latin typeface="微软雅黑"/>
                <a:cs typeface="微软雅黑"/>
              </a:rPr>
              <a:t>。</a:t>
            </a:r>
            <a:r>
              <a:rPr sz="1050" spc="-10" dirty="0">
                <a:latin typeface="微软雅黑"/>
                <a:cs typeface="微软雅黑"/>
              </a:rPr>
              <a:t>为</a:t>
            </a:r>
            <a:r>
              <a:rPr sz="1050" spc="5" dirty="0">
                <a:latin typeface="微软雅黑"/>
                <a:cs typeface="微软雅黑"/>
              </a:rPr>
              <a:t>新</a:t>
            </a:r>
            <a:r>
              <a:rPr sz="1050" spc="-10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遮</a:t>
            </a:r>
            <a:r>
              <a:rPr sz="1050" spc="-10" dirty="0">
                <a:latin typeface="微软雅黑"/>
                <a:cs typeface="微软雅黑"/>
              </a:rPr>
              <a:t>盖</a:t>
            </a:r>
            <a:r>
              <a:rPr sz="1050" spc="5" dirty="0">
                <a:latin typeface="微软雅黑"/>
                <a:cs typeface="微软雅黑"/>
              </a:rPr>
              <a:t>银色 绒布材质幕布</a:t>
            </a:r>
            <a:endParaRPr sz="1050">
              <a:latin typeface="微软雅黑"/>
              <a:cs typeface="微软雅黑"/>
            </a:endParaRPr>
          </a:p>
          <a:p>
            <a:pPr marL="184785" marR="92075" indent="-172720" algn="just">
              <a:lnSpc>
                <a:spcPct val="149500"/>
              </a:lnSpc>
              <a:spcBef>
                <a:spcPts val="1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品鉴会氛围布</a:t>
            </a:r>
            <a:r>
              <a:rPr sz="1050" b="1" spc="-10" dirty="0">
                <a:latin typeface="微软雅黑"/>
                <a:cs typeface="微软雅黑"/>
              </a:rPr>
              <a:t>置</a:t>
            </a:r>
            <a:r>
              <a:rPr sz="1050" b="1" spc="5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在</a:t>
            </a:r>
            <a:r>
              <a:rPr sz="1050" spc="5" dirty="0">
                <a:latin typeface="微软雅黑"/>
                <a:cs typeface="微软雅黑"/>
              </a:rPr>
              <a:t>专</a:t>
            </a:r>
            <a:r>
              <a:rPr sz="1050" spc="-10" dirty="0">
                <a:latin typeface="微软雅黑"/>
                <a:cs typeface="微软雅黑"/>
              </a:rPr>
              <a:t>区</a:t>
            </a:r>
            <a:r>
              <a:rPr sz="1050" spc="5" dirty="0">
                <a:latin typeface="微软雅黑"/>
                <a:cs typeface="微软雅黑"/>
              </a:rPr>
              <a:t>上方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dirty="0">
                <a:latin typeface="微软雅黑"/>
                <a:cs typeface="微软雅黑"/>
              </a:rPr>
              <a:t>将</a:t>
            </a:r>
            <a:r>
              <a:rPr sz="1050" spc="-10" dirty="0">
                <a:latin typeface="微软雅黑"/>
                <a:cs typeface="微软雅黑"/>
              </a:rPr>
              <a:t>UN</a:t>
            </a:r>
            <a:r>
              <a:rPr sz="1050" dirty="0">
                <a:latin typeface="微软雅黑"/>
                <a:cs typeface="微软雅黑"/>
              </a:rPr>
              <a:t>I</a:t>
            </a:r>
            <a:r>
              <a:rPr sz="1050" spc="-5" dirty="0">
                <a:latin typeface="微软雅黑"/>
                <a:cs typeface="微软雅黑"/>
              </a:rPr>
              <a:t>-</a:t>
            </a:r>
            <a:r>
              <a:rPr sz="1050" spc="-10" dirty="0">
                <a:latin typeface="微软雅黑"/>
                <a:cs typeface="微软雅黑"/>
              </a:rPr>
              <a:t>T制</a:t>
            </a:r>
            <a:r>
              <a:rPr sz="1050" spc="5" dirty="0">
                <a:latin typeface="微软雅黑"/>
                <a:cs typeface="微软雅黑"/>
              </a:rPr>
              <a:t>作</a:t>
            </a:r>
            <a:r>
              <a:rPr sz="1050" spc="-10" dirty="0">
                <a:latin typeface="微软雅黑"/>
                <a:cs typeface="微软雅黑"/>
              </a:rPr>
              <a:t>为</a:t>
            </a:r>
            <a:r>
              <a:rPr sz="1050" spc="5" dirty="0">
                <a:latin typeface="微软雅黑"/>
                <a:cs typeface="微软雅黑"/>
              </a:rPr>
              <a:t>剪</a:t>
            </a:r>
            <a:r>
              <a:rPr sz="1050" spc="-10" dirty="0">
                <a:latin typeface="微软雅黑"/>
                <a:cs typeface="微软雅黑"/>
              </a:rPr>
              <a:t>纸</a:t>
            </a:r>
            <a:r>
              <a:rPr sz="1050" dirty="0">
                <a:latin typeface="微软雅黑"/>
                <a:cs typeface="微软雅黑"/>
              </a:rPr>
              <a:t>文字 </a:t>
            </a:r>
            <a:r>
              <a:rPr sz="1050" spc="5" dirty="0">
                <a:latin typeface="微软雅黑"/>
                <a:cs typeface="微软雅黑"/>
              </a:rPr>
              <a:t>装置，并通过</a:t>
            </a:r>
            <a:r>
              <a:rPr sz="1050" spc="-4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高低错落的悬挂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组</a:t>
            </a:r>
            <a:r>
              <a:rPr sz="1050" spc="-10" dirty="0">
                <a:latin typeface="微软雅黑"/>
                <a:cs typeface="微软雅黑"/>
              </a:rPr>
              <a:t>成</a:t>
            </a:r>
            <a:r>
              <a:rPr sz="1050" dirty="0">
                <a:latin typeface="微软雅黑"/>
                <a:cs typeface="微软雅黑"/>
              </a:rPr>
              <a:t>UNI</a:t>
            </a:r>
            <a:r>
              <a:rPr sz="1050" spc="-10" dirty="0">
                <a:latin typeface="微软雅黑"/>
                <a:cs typeface="微软雅黑"/>
              </a:rPr>
              <a:t>字样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536" y="1697735"/>
            <a:ext cx="3660648" cy="2052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402194" y="1120597"/>
            <a:ext cx="208153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※</a:t>
            </a:r>
            <a:r>
              <a:rPr sz="1200" b="1" spc="305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微软雅黑"/>
                <a:cs typeface="微软雅黑"/>
              </a:rPr>
              <a:t>以</a:t>
            </a: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UNI-T</a:t>
            </a:r>
            <a:r>
              <a:rPr sz="1200" b="1" spc="-5" dirty="0">
                <a:solidFill>
                  <a:srgbClr val="FF0000"/>
                </a:solidFill>
                <a:latin typeface="微软雅黑"/>
                <a:cs typeface="微软雅黑"/>
              </a:rPr>
              <a:t>最终下发专案为准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29671" y="797051"/>
            <a:ext cx="914400" cy="792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142219" y="1110996"/>
            <a:ext cx="1201420" cy="401320"/>
          </a:xfrm>
          <a:custGeom>
            <a:avLst/>
            <a:gdLst/>
            <a:ahLst/>
            <a:cxnLst/>
            <a:rect l="l" t="t" r="r" b="b"/>
            <a:pathLst>
              <a:path w="1201420" h="401319">
                <a:moveTo>
                  <a:pt x="0" y="400812"/>
                </a:moveTo>
                <a:lnTo>
                  <a:pt x="1200912" y="400812"/>
                </a:lnTo>
                <a:lnTo>
                  <a:pt x="1200912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234041" y="1139698"/>
            <a:ext cx="101917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微软雅黑"/>
                <a:cs typeface="微软雅黑"/>
              </a:rPr>
              <a:t>U</a:t>
            </a:r>
            <a:r>
              <a:rPr sz="1000" spc="-15" dirty="0">
                <a:latin typeface="微软雅黑"/>
                <a:cs typeface="微软雅黑"/>
              </a:rPr>
              <a:t>N</a:t>
            </a:r>
            <a:r>
              <a:rPr sz="1000" spc="-10" dirty="0">
                <a:latin typeface="微软雅黑"/>
                <a:cs typeface="微软雅黑"/>
              </a:rPr>
              <a:t>I</a:t>
            </a:r>
            <a:r>
              <a:rPr sz="1000" spc="-5" dirty="0">
                <a:latin typeface="微软雅黑"/>
                <a:cs typeface="微软雅黑"/>
              </a:rPr>
              <a:t>-</a:t>
            </a:r>
            <a:r>
              <a:rPr sz="1000" dirty="0">
                <a:latin typeface="微软雅黑"/>
                <a:cs typeface="微软雅黑"/>
              </a:rPr>
              <a:t>T</a:t>
            </a:r>
            <a:r>
              <a:rPr sz="1000" spc="-5" dirty="0">
                <a:latin typeface="微软雅黑"/>
                <a:cs typeface="微软雅黑"/>
              </a:rPr>
              <a:t>店头上市品</a:t>
            </a:r>
            <a:endParaRPr sz="1000">
              <a:latin typeface="微软雅黑"/>
              <a:cs typeface="微软雅黑"/>
            </a:endParaRPr>
          </a:p>
          <a:p>
            <a:pPr algn="ctr">
              <a:lnSpc>
                <a:spcPct val="100000"/>
              </a:lnSpc>
            </a:pPr>
            <a:r>
              <a:rPr sz="1000" spc="-10" dirty="0">
                <a:latin typeface="微软雅黑"/>
                <a:cs typeface="微软雅黑"/>
              </a:rPr>
              <a:t>鉴会指引</a:t>
            </a:r>
            <a:endParaRPr sz="10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2136394"/>
          <a:ext cx="10857230" cy="32067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1593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UNI-T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引力派对店头上市品鉴会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134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47561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54673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67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9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59055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现场物料（舞台/背景、展车、嘉宾区、 冷餐/美食区、海报架、礼品）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2446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现场环节（表演互动、车型讲解、订车 抽奖、合影）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现场人员（主持人、工作人员）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29476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</a:t>
            </a:r>
            <a:r>
              <a:rPr spc="-75" dirty="0"/>
              <a:t> </a:t>
            </a:r>
            <a:r>
              <a:rPr spc="-5" dirty="0"/>
              <a:t>UNI-T交车仪式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41319" y="5044820"/>
            <a:ext cx="25800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-5" dirty="0">
                <a:solidFill>
                  <a:srgbClr val="404040"/>
                </a:solidFill>
                <a:latin typeface="微软雅黑"/>
                <a:cs typeface="微软雅黑"/>
              </a:rPr>
              <a:t>UNI-T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车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主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采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用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圈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层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互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动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方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式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集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体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交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车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，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13530" y="5285613"/>
            <a:ext cx="109728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制造热销传播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话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题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60663" y="4964963"/>
            <a:ext cx="2470150" cy="987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50200"/>
              </a:lnSpc>
              <a:spcBef>
                <a:spcPts val="100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“朋友圈</a:t>
            </a:r>
            <a:r>
              <a:rPr sz="1050" dirty="0">
                <a:solidFill>
                  <a:srgbClr val="404040"/>
                </a:solidFill>
                <a:latin typeface="微软雅黑"/>
                <a:cs typeface="微软雅黑"/>
              </a:rPr>
              <a:t>/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抖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音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集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赞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”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用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户现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场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拍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摄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和 </a:t>
            </a:r>
            <a:r>
              <a:rPr sz="1050" dirty="0">
                <a:solidFill>
                  <a:srgbClr val="404040"/>
                </a:solidFill>
                <a:latin typeface="微软雅黑"/>
                <a:cs typeface="微软雅黑"/>
              </a:rPr>
              <a:t>UNI-T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合照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上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传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朋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友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圈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或拍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摄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抖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音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短视 频并集赞，可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获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得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礼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品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一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份，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强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化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产</a:t>
            </a:r>
            <a:r>
              <a:rPr sz="1050" dirty="0">
                <a:solidFill>
                  <a:srgbClr val="404040"/>
                </a:solidFill>
                <a:latin typeface="微软雅黑"/>
                <a:cs typeface="微软雅黑"/>
              </a:rPr>
              <a:t>品 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曝光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119" y="4030979"/>
            <a:ext cx="2578735" cy="396240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68580" rIns="0" bIns="0" rtlCol="0">
            <a:spAutoFit/>
          </a:bodyPr>
          <a:lstStyle/>
          <a:p>
            <a:pPr marL="680085">
              <a:lnSpc>
                <a:spcPct val="100000"/>
              </a:lnSpc>
              <a:spcBef>
                <a:spcPts val="540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车主展台证言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73552" y="4030979"/>
            <a:ext cx="2613660" cy="398145"/>
          </a:xfrm>
          <a:custGeom>
            <a:avLst/>
            <a:gdLst/>
            <a:ahLst/>
            <a:cxnLst/>
            <a:rect l="l" t="t" r="r" b="b"/>
            <a:pathLst>
              <a:path w="2613660" h="398145">
                <a:moveTo>
                  <a:pt x="0" y="397764"/>
                </a:moveTo>
                <a:lnTo>
                  <a:pt x="2613660" y="397764"/>
                </a:lnTo>
                <a:lnTo>
                  <a:pt x="2613660" y="0"/>
                </a:lnTo>
                <a:lnTo>
                  <a:pt x="0" y="0"/>
                </a:lnTo>
                <a:lnTo>
                  <a:pt x="0" y="397764"/>
                </a:lnTo>
                <a:close/>
              </a:path>
            </a:pathLst>
          </a:custGeom>
          <a:solidFill>
            <a:srgbClr val="3B8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90844" y="4030979"/>
            <a:ext cx="2627630" cy="398145"/>
          </a:xfrm>
          <a:custGeom>
            <a:avLst/>
            <a:gdLst/>
            <a:ahLst/>
            <a:cxnLst/>
            <a:rect l="l" t="t" r="r" b="b"/>
            <a:pathLst>
              <a:path w="2627629" h="398145">
                <a:moveTo>
                  <a:pt x="0" y="397764"/>
                </a:moveTo>
                <a:lnTo>
                  <a:pt x="2627376" y="397764"/>
                </a:lnTo>
                <a:lnTo>
                  <a:pt x="2627376" y="0"/>
                </a:lnTo>
                <a:lnTo>
                  <a:pt x="0" y="0"/>
                </a:lnTo>
                <a:lnTo>
                  <a:pt x="0" y="397764"/>
                </a:lnTo>
                <a:close/>
              </a:path>
            </a:pathLst>
          </a:custGeom>
          <a:solidFill>
            <a:srgbClr val="3B82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62425" y="4087825"/>
            <a:ext cx="7164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533650" algn="l"/>
                <a:tab pos="4951095" algn="l"/>
              </a:tabLst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车主交</a:t>
            </a: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车	</a:t>
            </a: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圈层游戏互</a:t>
            </a: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动	</a:t>
            </a: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互动传播，政策促订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16722" y="1089152"/>
            <a:ext cx="2081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※</a:t>
            </a:r>
            <a:r>
              <a:rPr sz="1200" b="1" spc="290" dirty="0">
                <a:solidFill>
                  <a:srgbClr val="FF0000"/>
                </a:solidFill>
                <a:latin typeface="微软雅黑"/>
                <a:cs typeface="微软雅黑"/>
              </a:rPr>
              <a:t> </a:t>
            </a: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以UNI-T最终下发专案为准</a:t>
            </a:r>
            <a:endParaRPr sz="120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1465" y="4964963"/>
            <a:ext cx="2466340" cy="746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50100"/>
              </a:lnSpc>
              <a:spcBef>
                <a:spcPts val="100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开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展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，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六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大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圈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层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（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电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竞、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运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动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、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音</a:t>
            </a:r>
            <a:r>
              <a:rPr sz="1050" dirty="0">
                <a:solidFill>
                  <a:srgbClr val="404040"/>
                </a:solidFill>
                <a:latin typeface="微软雅黑"/>
                <a:cs typeface="微软雅黑"/>
              </a:rPr>
              <a:t>乐、 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科技、改装、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时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尚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）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主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题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品鉴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活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动，  强化</a:t>
            </a:r>
            <a:r>
              <a:rPr sz="1050" dirty="0">
                <a:solidFill>
                  <a:srgbClr val="404040"/>
                </a:solidFill>
                <a:latin typeface="微软雅黑"/>
                <a:cs typeface="微软雅黑"/>
              </a:rPr>
              <a:t>UNI-T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圈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层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属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性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9409" y="4964963"/>
            <a:ext cx="2338070" cy="507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5080" indent="-1727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车主讲述用车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体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验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，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分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享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切实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用</a:t>
            </a:r>
            <a:r>
              <a:rPr sz="1050" dirty="0">
                <a:solidFill>
                  <a:srgbClr val="404040"/>
                </a:solidFill>
                <a:latin typeface="微软雅黑"/>
                <a:cs typeface="微软雅黑"/>
              </a:rPr>
              <a:t>车感 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受，影响意向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客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户</a:t>
            </a:r>
            <a:r>
              <a:rPr sz="1050" spc="-10" dirty="0">
                <a:solidFill>
                  <a:srgbClr val="404040"/>
                </a:solidFill>
                <a:latin typeface="微软雅黑"/>
                <a:cs typeface="微软雅黑"/>
              </a:rPr>
              <a:t>下</a:t>
            </a:r>
            <a:r>
              <a:rPr sz="1050" spc="5" dirty="0">
                <a:solidFill>
                  <a:srgbClr val="404040"/>
                </a:solidFill>
                <a:latin typeface="微软雅黑"/>
                <a:cs typeface="微软雅黑"/>
              </a:rPr>
              <a:t>订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6363" y="1869948"/>
            <a:ext cx="3336036" cy="1860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011167" y="1854707"/>
            <a:ext cx="7257415" cy="1884045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161290" rIns="0" bIns="0" rtlCol="0">
            <a:spAutoFit/>
          </a:bodyPr>
          <a:lstStyle/>
          <a:p>
            <a:pPr marL="215265">
              <a:lnSpc>
                <a:spcPct val="100000"/>
              </a:lnSpc>
              <a:spcBef>
                <a:spcPts val="1270"/>
              </a:spcBef>
            </a:pPr>
            <a:r>
              <a:rPr sz="2400" b="1" spc="-5" dirty="0">
                <a:latin typeface="微软雅黑"/>
                <a:cs typeface="微软雅黑"/>
              </a:rPr>
              <a:t>UNI-T</a:t>
            </a:r>
            <a:r>
              <a:rPr sz="2400" b="1" dirty="0">
                <a:latin typeface="微软雅黑"/>
                <a:cs typeface="微软雅黑"/>
              </a:rPr>
              <a:t>交车仪式</a:t>
            </a:r>
            <a:endParaRPr sz="2400">
              <a:latin typeface="微软雅黑"/>
              <a:cs typeface="微软雅黑"/>
            </a:endParaRPr>
          </a:p>
          <a:p>
            <a:pPr marL="215265">
              <a:lnSpc>
                <a:spcPct val="100000"/>
              </a:lnSpc>
              <a:spcBef>
                <a:spcPts val="990"/>
              </a:spcBef>
            </a:pPr>
            <a:r>
              <a:rPr sz="1100" b="1" dirty="0">
                <a:latin typeface="微软雅黑"/>
                <a:cs typeface="微软雅黑"/>
              </a:rPr>
              <a:t>【活动时间】</a:t>
            </a:r>
            <a:r>
              <a:rPr sz="1100" spc="-5" dirty="0">
                <a:latin typeface="微软雅黑"/>
                <a:cs typeface="微软雅黑"/>
              </a:rPr>
              <a:t>2020</a:t>
            </a:r>
            <a:r>
              <a:rPr sz="1100" dirty="0">
                <a:latin typeface="微软雅黑"/>
                <a:cs typeface="微软雅黑"/>
              </a:rPr>
              <a:t>年7月4-5</a:t>
            </a:r>
            <a:r>
              <a:rPr sz="1100" spc="5" dirty="0">
                <a:latin typeface="微软雅黑"/>
                <a:cs typeface="微软雅黑"/>
              </a:rPr>
              <a:t>日</a:t>
            </a:r>
            <a:endParaRPr sz="1100">
              <a:latin typeface="微软雅黑"/>
              <a:cs typeface="微软雅黑"/>
            </a:endParaRPr>
          </a:p>
          <a:p>
            <a:pPr marL="215265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【活动地点</a:t>
            </a:r>
            <a:r>
              <a:rPr sz="1100" dirty="0">
                <a:latin typeface="微软雅黑"/>
                <a:cs typeface="微软雅黑"/>
              </a:rPr>
              <a:t>】全国授权</a:t>
            </a:r>
            <a:r>
              <a:rPr sz="1100" spc="-15" dirty="0">
                <a:latin typeface="微软雅黑"/>
                <a:cs typeface="微软雅黑"/>
              </a:rPr>
              <a:t>服</a:t>
            </a:r>
            <a:r>
              <a:rPr sz="1100" dirty="0">
                <a:latin typeface="微软雅黑"/>
                <a:cs typeface="微软雅黑"/>
              </a:rPr>
              <a:t>务中</a:t>
            </a:r>
            <a:r>
              <a:rPr sz="1100" spc="-15" dirty="0">
                <a:latin typeface="微软雅黑"/>
                <a:cs typeface="微软雅黑"/>
              </a:rPr>
              <a:t>心</a:t>
            </a:r>
            <a:r>
              <a:rPr sz="1100" dirty="0">
                <a:latin typeface="微软雅黑"/>
                <a:cs typeface="微软雅黑"/>
              </a:rPr>
              <a:t>展厅内</a:t>
            </a:r>
            <a:endParaRPr sz="1100">
              <a:latin typeface="微软雅黑"/>
              <a:cs typeface="微软雅黑"/>
            </a:endParaRPr>
          </a:p>
          <a:p>
            <a:pPr marL="215265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【活动对象】</a:t>
            </a:r>
            <a:r>
              <a:rPr sz="1100" spc="-5" dirty="0">
                <a:latin typeface="微软雅黑"/>
                <a:cs typeface="微软雅黑"/>
              </a:rPr>
              <a:t>UNI-T</a:t>
            </a:r>
            <a:r>
              <a:rPr sz="1100" dirty="0">
                <a:latin typeface="微软雅黑"/>
                <a:cs typeface="微软雅黑"/>
              </a:rPr>
              <a:t>先享用</a:t>
            </a:r>
            <a:r>
              <a:rPr sz="1100" spc="-10" dirty="0">
                <a:latin typeface="微软雅黑"/>
                <a:cs typeface="微软雅黑"/>
              </a:rPr>
              <a:t>户</a:t>
            </a:r>
            <a:r>
              <a:rPr sz="1100" dirty="0">
                <a:latin typeface="微软雅黑"/>
                <a:cs typeface="微软雅黑"/>
              </a:rPr>
              <a:t>、意</a:t>
            </a:r>
            <a:r>
              <a:rPr sz="1100" spc="-10" dirty="0">
                <a:latin typeface="微软雅黑"/>
                <a:cs typeface="微软雅黑"/>
              </a:rPr>
              <a:t>向</a:t>
            </a:r>
            <a:r>
              <a:rPr sz="1100" dirty="0">
                <a:latin typeface="微软雅黑"/>
                <a:cs typeface="微软雅黑"/>
              </a:rPr>
              <a:t>客户</a:t>
            </a:r>
            <a:r>
              <a:rPr sz="1100" spc="-10" dirty="0">
                <a:latin typeface="微软雅黑"/>
                <a:cs typeface="微软雅黑"/>
              </a:rPr>
              <a:t>、</a:t>
            </a:r>
            <a:r>
              <a:rPr sz="1100" dirty="0">
                <a:latin typeface="微软雅黑"/>
                <a:cs typeface="微软雅黑"/>
              </a:rPr>
              <a:t>圈</a:t>
            </a:r>
            <a:r>
              <a:rPr sz="1100" spc="-20" dirty="0">
                <a:latin typeface="微软雅黑"/>
                <a:cs typeface="微软雅黑"/>
              </a:rPr>
              <a:t>层</a:t>
            </a:r>
            <a:r>
              <a:rPr sz="1100" spc="-5" dirty="0">
                <a:latin typeface="微软雅黑"/>
                <a:cs typeface="微软雅黑"/>
              </a:rPr>
              <a:t>KOL</a:t>
            </a:r>
            <a:endParaRPr sz="1100">
              <a:latin typeface="微软雅黑"/>
              <a:cs typeface="微软雅黑"/>
            </a:endParaRPr>
          </a:p>
          <a:p>
            <a:pPr marL="215265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【活动目的】</a:t>
            </a:r>
            <a:r>
              <a:rPr sz="1100" dirty="0">
                <a:latin typeface="微软雅黑"/>
                <a:cs typeface="微软雅黑"/>
              </a:rPr>
              <a:t>各授权服</a:t>
            </a:r>
            <a:r>
              <a:rPr sz="1100" spc="-15" dirty="0">
                <a:latin typeface="微软雅黑"/>
                <a:cs typeface="微软雅黑"/>
              </a:rPr>
              <a:t>务</a:t>
            </a:r>
            <a:r>
              <a:rPr sz="1100" dirty="0">
                <a:latin typeface="微软雅黑"/>
                <a:cs typeface="微软雅黑"/>
              </a:rPr>
              <a:t>中心</a:t>
            </a:r>
            <a:r>
              <a:rPr sz="1100" spc="-15" dirty="0">
                <a:latin typeface="微软雅黑"/>
                <a:cs typeface="微软雅黑"/>
              </a:rPr>
              <a:t>同</a:t>
            </a:r>
            <a:r>
              <a:rPr sz="1100" dirty="0">
                <a:latin typeface="微软雅黑"/>
                <a:cs typeface="微软雅黑"/>
              </a:rPr>
              <a:t>步开</a:t>
            </a:r>
            <a:r>
              <a:rPr sz="1100" spc="-15" dirty="0">
                <a:latin typeface="微软雅黑"/>
                <a:cs typeface="微软雅黑"/>
              </a:rPr>
              <a:t>展</a:t>
            </a:r>
            <a:r>
              <a:rPr sz="1100" dirty="0">
                <a:latin typeface="微软雅黑"/>
                <a:cs typeface="微软雅黑"/>
              </a:rPr>
              <a:t>交车</a:t>
            </a:r>
            <a:r>
              <a:rPr sz="1100" spc="-15" dirty="0">
                <a:latin typeface="微软雅黑"/>
                <a:cs typeface="微软雅黑"/>
              </a:rPr>
              <a:t>仪</a:t>
            </a:r>
            <a:r>
              <a:rPr sz="1100" dirty="0">
                <a:latin typeface="微软雅黑"/>
                <a:cs typeface="微软雅黑"/>
              </a:rPr>
              <a:t>式，</a:t>
            </a:r>
            <a:r>
              <a:rPr sz="1100" spc="-15" dirty="0">
                <a:latin typeface="微软雅黑"/>
                <a:cs typeface="微软雅黑"/>
              </a:rPr>
              <a:t>借</a:t>
            </a:r>
            <a:r>
              <a:rPr sz="1100" dirty="0">
                <a:latin typeface="微软雅黑"/>
                <a:cs typeface="微软雅黑"/>
              </a:rPr>
              <a:t>势车</a:t>
            </a:r>
            <a:r>
              <a:rPr sz="1100" spc="-15" dirty="0">
                <a:latin typeface="微软雅黑"/>
                <a:cs typeface="微软雅黑"/>
              </a:rPr>
              <a:t>主</a:t>
            </a:r>
            <a:r>
              <a:rPr sz="1100" dirty="0">
                <a:latin typeface="微软雅黑"/>
                <a:cs typeface="微软雅黑"/>
              </a:rPr>
              <a:t>口碑</a:t>
            </a:r>
            <a:r>
              <a:rPr sz="1100" spc="-15" dirty="0">
                <a:latin typeface="微软雅黑"/>
                <a:cs typeface="微软雅黑"/>
              </a:rPr>
              <a:t>提</a:t>
            </a:r>
            <a:r>
              <a:rPr sz="1100" dirty="0">
                <a:latin typeface="微软雅黑"/>
                <a:cs typeface="微软雅黑"/>
              </a:rPr>
              <a:t>升热</a:t>
            </a:r>
            <a:r>
              <a:rPr sz="1100" spc="-15" dirty="0">
                <a:latin typeface="微软雅黑"/>
                <a:cs typeface="微软雅黑"/>
              </a:rPr>
              <a:t>度</a:t>
            </a:r>
            <a:r>
              <a:rPr sz="1100" dirty="0">
                <a:latin typeface="微软雅黑"/>
                <a:cs typeface="微软雅黑"/>
              </a:rPr>
              <a:t>，并</a:t>
            </a:r>
            <a:r>
              <a:rPr sz="1100" spc="-15" dirty="0">
                <a:latin typeface="微软雅黑"/>
                <a:cs typeface="微软雅黑"/>
              </a:rPr>
              <a:t>持</a:t>
            </a:r>
            <a:r>
              <a:rPr sz="1100" dirty="0">
                <a:latin typeface="微软雅黑"/>
                <a:cs typeface="微软雅黑"/>
              </a:rPr>
              <a:t>续开</a:t>
            </a:r>
            <a:r>
              <a:rPr sz="1100" spc="-15" dirty="0">
                <a:latin typeface="微软雅黑"/>
                <a:cs typeface="微软雅黑"/>
              </a:rPr>
              <a:t>展</a:t>
            </a:r>
            <a:r>
              <a:rPr sz="1100" dirty="0">
                <a:latin typeface="微软雅黑"/>
                <a:cs typeface="微软雅黑"/>
              </a:rPr>
              <a:t>圈层</a:t>
            </a:r>
            <a:r>
              <a:rPr sz="1100" spc="-15" dirty="0">
                <a:latin typeface="微软雅黑"/>
                <a:cs typeface="微软雅黑"/>
              </a:rPr>
              <a:t>体</a:t>
            </a:r>
            <a:r>
              <a:rPr sz="1100" dirty="0">
                <a:latin typeface="微软雅黑"/>
                <a:cs typeface="微软雅黑"/>
              </a:rPr>
              <a:t>验，</a:t>
            </a:r>
            <a:r>
              <a:rPr sz="1100" spc="-15" dirty="0">
                <a:latin typeface="微软雅黑"/>
                <a:cs typeface="微软雅黑"/>
              </a:rPr>
              <a:t>强</a:t>
            </a:r>
            <a:r>
              <a:rPr sz="1100" dirty="0">
                <a:latin typeface="微软雅黑"/>
                <a:cs typeface="微软雅黑"/>
              </a:rPr>
              <a:t>化用</a:t>
            </a:r>
            <a:r>
              <a:rPr sz="1100" spc="-15" dirty="0">
                <a:latin typeface="微软雅黑"/>
                <a:cs typeface="微软雅黑"/>
              </a:rPr>
              <a:t>户</a:t>
            </a:r>
            <a:r>
              <a:rPr sz="1100" dirty="0">
                <a:latin typeface="微软雅黑"/>
                <a:cs typeface="微软雅黑"/>
              </a:rPr>
              <a:t>感知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4840" y="3934967"/>
            <a:ext cx="10672445" cy="0"/>
          </a:xfrm>
          <a:custGeom>
            <a:avLst/>
            <a:gdLst/>
            <a:ahLst/>
            <a:cxnLst/>
            <a:rect l="l" t="t" r="r" b="b"/>
            <a:pathLst>
              <a:path w="10672445">
                <a:moveTo>
                  <a:pt x="0" y="0"/>
                </a:moveTo>
                <a:lnTo>
                  <a:pt x="10672317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18688" y="4411979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2264" y="4399788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54795" y="4375403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529316" y="653795"/>
            <a:ext cx="914400" cy="7909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529316" y="992124"/>
            <a:ext cx="914400" cy="4013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325"/>
              </a:spcBef>
            </a:pPr>
            <a:r>
              <a:rPr sz="1000" spc="-5" dirty="0">
                <a:latin typeface="微软雅黑"/>
                <a:cs typeface="微软雅黑"/>
              </a:rPr>
              <a:t>UNI-T交车</a:t>
            </a:r>
            <a:endParaRPr sz="1000">
              <a:latin typeface="微软雅黑"/>
              <a:cs typeface="微软雅黑"/>
            </a:endParaRPr>
          </a:p>
          <a:p>
            <a:pPr marL="203835">
              <a:lnSpc>
                <a:spcPct val="100000"/>
              </a:lnSpc>
            </a:pPr>
            <a:r>
              <a:rPr sz="1000" spc="-5" dirty="0">
                <a:latin typeface="微软雅黑"/>
                <a:cs typeface="微软雅黑"/>
              </a:rPr>
              <a:t>仪式指引</a:t>
            </a:r>
            <a:endParaRPr sz="10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2382011"/>
          <a:ext cx="10857230" cy="2924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0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59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59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063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UNI-T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交车仪式（经销商）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1098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33845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41846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9052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现场物料（交车仪式背景、横幅、车钥匙模型、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鲜花、交车礼品）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257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70534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1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现场环节（领导致辞、交车仪式、车主合影）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现场人员（经销商领导、车主、媒体代表）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 dirty="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3293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</a:t>
            </a:r>
            <a:r>
              <a:rPr spc="-80" dirty="0"/>
              <a:t> </a:t>
            </a:r>
            <a:r>
              <a:rPr spc="-5" dirty="0"/>
              <a:t>双车清库团购活动</a:t>
            </a:r>
          </a:p>
        </p:txBody>
      </p:sp>
      <p:sp>
        <p:nvSpPr>
          <p:cNvPr id="3" name="object 3"/>
          <p:cNvSpPr/>
          <p:nvPr/>
        </p:nvSpPr>
        <p:spPr>
          <a:xfrm>
            <a:off x="766572" y="3852671"/>
            <a:ext cx="1828800" cy="1744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02628" y="4288942"/>
            <a:ext cx="4337685" cy="98742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活动海报传播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促</a:t>
            </a:r>
            <a:r>
              <a:rPr sz="1050" spc="-10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政</a:t>
            </a:r>
            <a:r>
              <a:rPr sz="1050" spc="-10" dirty="0">
                <a:latin typeface="微软雅黑"/>
                <a:cs typeface="微软雅黑"/>
              </a:rPr>
              <a:t>策</a:t>
            </a:r>
            <a:r>
              <a:rPr sz="1050" spc="5" dirty="0">
                <a:latin typeface="微软雅黑"/>
                <a:cs typeface="微软雅黑"/>
              </a:rPr>
              <a:t>及活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告知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话题示例：</a:t>
            </a:r>
            <a:endParaRPr sz="10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050" spc="-5" dirty="0">
                <a:latin typeface="微软雅黑"/>
                <a:cs typeface="微软雅黑"/>
              </a:rPr>
              <a:t>#</a:t>
            </a:r>
            <a:r>
              <a:rPr sz="1050" spc="5" dirty="0">
                <a:latin typeface="微软雅黑"/>
                <a:cs typeface="微软雅黑"/>
              </a:rPr>
              <a:t>放肆拼，惠到底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冠</a:t>
            </a:r>
            <a:r>
              <a:rPr sz="1050" spc="-10" dirty="0">
                <a:latin typeface="微软雅黑"/>
                <a:cs typeface="微软雅黑"/>
              </a:rPr>
              <a:t>军</a:t>
            </a:r>
            <a:r>
              <a:rPr sz="1050" spc="5" dirty="0">
                <a:latin typeface="微软雅黑"/>
                <a:cs typeface="微软雅黑"/>
              </a:rPr>
              <a:t>蓝</a:t>
            </a:r>
            <a:r>
              <a:rPr sz="1050" spc="-10" dirty="0">
                <a:latin typeface="微软雅黑"/>
                <a:cs typeface="微软雅黑"/>
              </a:rPr>
              <a:t>鲸</a:t>
            </a:r>
            <a:r>
              <a:rPr sz="1050" spc="5" dirty="0">
                <a:latin typeface="微软雅黑"/>
                <a:cs typeface="微软雅黑"/>
              </a:rPr>
              <a:t>出</a:t>
            </a:r>
            <a:r>
              <a:rPr sz="1050" spc="-10" dirty="0">
                <a:latin typeface="微软雅黑"/>
                <a:cs typeface="微软雅黑"/>
              </a:rPr>
              <a:t>击！CS55PLUS/</a:t>
            </a:r>
            <a:r>
              <a:rPr sz="1050" spc="5" dirty="0">
                <a:latin typeface="微软雅黑"/>
                <a:cs typeface="微软雅黑"/>
              </a:rPr>
              <a:t>锐</a:t>
            </a:r>
            <a:r>
              <a:rPr sz="1050" spc="-10" dirty="0">
                <a:latin typeface="微软雅黑"/>
                <a:cs typeface="微软雅黑"/>
              </a:rPr>
              <a:t>程</a:t>
            </a:r>
            <a:r>
              <a:rPr sz="1050" spc="-5" dirty="0">
                <a:latin typeface="微软雅黑"/>
                <a:cs typeface="微软雅黑"/>
              </a:rPr>
              <a:t>CC</a:t>
            </a:r>
            <a:r>
              <a:rPr sz="1050" spc="-10" dirty="0">
                <a:latin typeface="微软雅黑"/>
                <a:cs typeface="微软雅黑"/>
              </a:rPr>
              <a:t>幸</a:t>
            </a:r>
            <a:r>
              <a:rPr sz="1050" spc="5" dirty="0">
                <a:latin typeface="微软雅黑"/>
                <a:cs typeface="微软雅黑"/>
              </a:rPr>
              <a:t>运</a:t>
            </a:r>
            <a:r>
              <a:rPr sz="1050" spc="-10" dirty="0">
                <a:latin typeface="微软雅黑"/>
                <a:cs typeface="微软雅黑"/>
              </a:rPr>
              <a:t>秒</a:t>
            </a:r>
            <a:r>
              <a:rPr sz="1050" spc="5" dirty="0">
                <a:latin typeface="微软雅黑"/>
                <a:cs typeface="微软雅黑"/>
              </a:rPr>
              <a:t>杀</a:t>
            </a:r>
            <a:r>
              <a:rPr sz="1050" spc="-5" dirty="0">
                <a:latin typeface="微软雅黑"/>
                <a:cs typeface="微软雅黑"/>
              </a:rPr>
              <a:t>！#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传播渠道：</a:t>
            </a:r>
            <a:r>
              <a:rPr sz="1050" spc="5" dirty="0">
                <a:latin typeface="微软雅黑"/>
                <a:cs typeface="微软雅黑"/>
              </a:rPr>
              <a:t>经</a:t>
            </a:r>
            <a:r>
              <a:rPr sz="1050" spc="-10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商</a:t>
            </a:r>
            <a:r>
              <a:rPr sz="1050" spc="-10" dirty="0">
                <a:latin typeface="微软雅黑"/>
                <a:cs typeface="微软雅黑"/>
              </a:rPr>
              <a:t>微</a:t>
            </a:r>
            <a:r>
              <a:rPr sz="1050" spc="5" dirty="0">
                <a:latin typeface="微软雅黑"/>
                <a:cs typeface="微软雅黑"/>
              </a:rPr>
              <a:t>信</a:t>
            </a:r>
            <a:r>
              <a:rPr sz="1050" spc="-10" dirty="0">
                <a:latin typeface="微软雅黑"/>
                <a:cs typeface="微软雅黑"/>
              </a:rPr>
              <a:t>公</a:t>
            </a:r>
            <a:r>
              <a:rPr sz="1050" spc="5" dirty="0">
                <a:latin typeface="微软雅黑"/>
                <a:cs typeface="微软雅黑"/>
              </a:rPr>
              <a:t>众号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百</a:t>
            </a:r>
            <a:r>
              <a:rPr sz="1050" spc="-10" dirty="0">
                <a:latin typeface="微软雅黑"/>
                <a:cs typeface="微软雅黑"/>
              </a:rPr>
              <a:t>家</a:t>
            </a:r>
            <a:r>
              <a:rPr sz="1050" spc="5" dirty="0">
                <a:latin typeface="微软雅黑"/>
                <a:cs typeface="微软雅黑"/>
              </a:rPr>
              <a:t>号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三</a:t>
            </a:r>
            <a:r>
              <a:rPr sz="1050" spc="-10" dirty="0">
                <a:latin typeface="微软雅黑"/>
                <a:cs typeface="微软雅黑"/>
              </a:rPr>
              <a:t>方</a:t>
            </a:r>
            <a:r>
              <a:rPr sz="1050" spc="5" dirty="0">
                <a:latin typeface="微软雅黑"/>
                <a:cs typeface="微软雅黑"/>
              </a:rPr>
              <a:t>平</a:t>
            </a:r>
            <a:r>
              <a:rPr sz="1050" spc="-10" dirty="0">
                <a:latin typeface="微软雅黑"/>
                <a:cs typeface="微软雅黑"/>
              </a:rPr>
              <a:t>台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售</a:t>
            </a:r>
            <a:r>
              <a:rPr sz="1050" spc="-10" dirty="0">
                <a:latin typeface="微软雅黑"/>
                <a:cs typeface="微软雅黑"/>
              </a:rPr>
              <a:t>顾</a:t>
            </a:r>
            <a:r>
              <a:rPr sz="1050" spc="5" dirty="0">
                <a:latin typeface="微软雅黑"/>
                <a:cs typeface="微软雅黑"/>
              </a:rPr>
              <a:t>问</a:t>
            </a:r>
            <a:r>
              <a:rPr sz="1050" spc="-10" dirty="0">
                <a:latin typeface="微软雅黑"/>
                <a:cs typeface="微软雅黑"/>
              </a:rPr>
              <a:t>朋</a:t>
            </a:r>
            <a:r>
              <a:rPr sz="1050" spc="5" dirty="0">
                <a:latin typeface="微软雅黑"/>
                <a:cs typeface="微软雅黑"/>
              </a:rPr>
              <a:t>友</a:t>
            </a:r>
            <a:r>
              <a:rPr sz="1050" spc="-10" dirty="0">
                <a:latin typeface="微软雅黑"/>
                <a:cs typeface="微软雅黑"/>
              </a:rPr>
              <a:t>圈</a:t>
            </a:r>
            <a:r>
              <a:rPr sz="1050" spc="5" dirty="0">
                <a:latin typeface="微软雅黑"/>
                <a:cs typeface="微软雅黑"/>
              </a:rPr>
              <a:t>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680" y="3229355"/>
            <a:ext cx="11184890" cy="0"/>
          </a:xfrm>
          <a:custGeom>
            <a:avLst/>
            <a:gdLst/>
            <a:ahLst/>
            <a:cxnLst/>
            <a:rect l="l" t="t" r="r" b="b"/>
            <a:pathLst>
              <a:path w="11184890">
                <a:moveTo>
                  <a:pt x="0" y="0"/>
                </a:moveTo>
                <a:lnTo>
                  <a:pt x="11184890" y="0"/>
                </a:lnTo>
              </a:path>
            </a:pathLst>
          </a:custGeom>
          <a:ln w="6350">
            <a:solidFill>
              <a:srgbClr val="126D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80644" y="1504188"/>
          <a:ext cx="11091543" cy="2247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25167">
                <a:tc gridSpan="3"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400" b="1" dirty="0">
                          <a:latin typeface="微软雅黑"/>
                          <a:cs typeface="微软雅黑"/>
                        </a:rPr>
                        <a:t>冠军蓝鲸出击</a:t>
                      </a:r>
                      <a:r>
                        <a:rPr sz="2400" b="1" spc="-1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2400" b="1" spc="-5" dirty="0">
                          <a:latin typeface="微软雅黑"/>
                          <a:cs typeface="微软雅黑"/>
                        </a:rPr>
                        <a:t>CS55</a:t>
                      </a:r>
                      <a:r>
                        <a:rPr sz="2400" b="1" spc="-15" dirty="0">
                          <a:latin typeface="微软雅黑"/>
                          <a:cs typeface="微软雅黑"/>
                        </a:rPr>
                        <a:t> PLUS&amp;</a:t>
                      </a:r>
                      <a:r>
                        <a:rPr sz="2400" b="1" dirty="0">
                          <a:latin typeface="微软雅黑"/>
                          <a:cs typeface="微软雅黑"/>
                        </a:rPr>
                        <a:t>锐程</a:t>
                      </a:r>
                      <a:r>
                        <a:rPr sz="2400" b="1" spc="-35" dirty="0">
                          <a:latin typeface="微软雅黑"/>
                          <a:cs typeface="微软雅黑"/>
                        </a:rPr>
                        <a:t>CC</a:t>
                      </a:r>
                      <a:r>
                        <a:rPr sz="2400" b="1" dirty="0">
                          <a:latin typeface="微软雅黑"/>
                          <a:cs typeface="微软雅黑"/>
                        </a:rPr>
                        <a:t>幸运秒杀</a:t>
                      </a:r>
                      <a:endParaRPr sz="2400">
                        <a:latin typeface="微软雅黑"/>
                        <a:cs typeface="微软雅黑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(A网开展锐</a:t>
                      </a:r>
                      <a:r>
                        <a:rPr sz="1100" spc="5" dirty="0">
                          <a:latin typeface="微软雅黑"/>
                          <a:cs typeface="微软雅黑"/>
                        </a:rPr>
                        <a:t>程</a:t>
                      </a:r>
                      <a:r>
                        <a:rPr sz="1100" spc="-5" dirty="0">
                          <a:latin typeface="微软雅黑"/>
                          <a:cs typeface="微软雅黑"/>
                        </a:rPr>
                        <a:t>CC</a:t>
                      </a:r>
                      <a:r>
                        <a:rPr sz="1100" spc="5" dirty="0">
                          <a:latin typeface="微软雅黑"/>
                          <a:cs typeface="微软雅黑"/>
                        </a:rPr>
                        <a:t>团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购</a:t>
                      </a:r>
                      <a:r>
                        <a:rPr sz="1100" spc="5" dirty="0">
                          <a:latin typeface="微软雅黑"/>
                          <a:cs typeface="微软雅黑"/>
                        </a:rPr>
                        <a:t>会</a:t>
                      </a:r>
                      <a:r>
                        <a:rPr sz="1100" spc="-5" dirty="0">
                          <a:latin typeface="微软雅黑"/>
                          <a:cs typeface="微软雅黑"/>
                        </a:rPr>
                        <a:t>，B</a:t>
                      </a:r>
                      <a:r>
                        <a:rPr sz="1100" spc="5" dirty="0">
                          <a:latin typeface="微软雅黑"/>
                          <a:cs typeface="微软雅黑"/>
                        </a:rPr>
                        <a:t>网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开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展</a:t>
                      </a:r>
                      <a:r>
                        <a:rPr sz="1100" spc="-5" dirty="0">
                          <a:latin typeface="微软雅黑"/>
                          <a:cs typeface="微软雅黑"/>
                        </a:rPr>
                        <a:t>CS55PLUS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团购会)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【活动时间】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2020年7月4-5日；7月18-19日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【活动地点】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全国授权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服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务中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心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展厅内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【活动对象】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意向购车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客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户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  <a:p>
                      <a:pPr marL="21272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100" b="1" dirty="0">
                          <a:latin typeface="微软雅黑"/>
                          <a:cs typeface="微软雅黑"/>
                        </a:rPr>
                        <a:t>【活动目的】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终端邀约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意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向客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户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到店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参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与双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车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抄底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团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购，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进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行集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中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收割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，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加快</a:t>
                      </a:r>
                      <a:r>
                        <a:rPr sz="1100" spc="-15" dirty="0">
                          <a:latin typeface="微软雅黑"/>
                          <a:cs typeface="微软雅黑"/>
                        </a:rPr>
                        <a:t>清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库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131445" marB="0">
                    <a:lnB w="6350">
                      <a:solidFill>
                        <a:srgbClr val="126DB8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126D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628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126DB8"/>
                      </a:solidFill>
                      <a:prstDash val="solid"/>
                    </a:lnT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126DB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1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环节建议（区域策划公司制定）</a:t>
                      </a:r>
                      <a:endParaRPr sz="1600">
                        <a:latin typeface="微软雅黑"/>
                        <a:cs typeface="微软雅黑"/>
                      </a:endParaRPr>
                    </a:p>
                  </a:txBody>
                  <a:tcPr marL="0" marR="0" marT="96520" marB="0">
                    <a:solidFill>
                      <a:srgbClr val="3B82C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话题传播</a:t>
                      </a:r>
                      <a:endParaRPr sz="1600" dirty="0">
                        <a:latin typeface="微软雅黑"/>
                        <a:cs typeface="微软雅黑"/>
                      </a:endParaRPr>
                    </a:p>
                  </a:txBody>
                  <a:tcPr marL="0" marR="0" marT="96520" marB="0">
                    <a:solidFill>
                      <a:srgbClr val="3B82C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6350">
                      <a:solidFill>
                        <a:srgbClr val="126DB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6054852" y="3759708"/>
            <a:ext cx="0" cy="2612390"/>
          </a:xfrm>
          <a:custGeom>
            <a:avLst/>
            <a:gdLst/>
            <a:ahLst/>
            <a:cxnLst/>
            <a:rect l="l" t="t" r="r" b="b"/>
            <a:pathLst>
              <a:path h="2612390">
                <a:moveTo>
                  <a:pt x="0" y="2612148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1063" y="5690412"/>
            <a:ext cx="55391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挫冰抢金币：</a:t>
            </a:r>
            <a:r>
              <a:rPr sz="1050" spc="-10" dirty="0">
                <a:latin typeface="微软雅黑"/>
                <a:cs typeface="微软雅黑"/>
              </a:rPr>
              <a:t>嘉</a:t>
            </a:r>
            <a:r>
              <a:rPr sz="1050" spc="5" dirty="0">
                <a:latin typeface="微软雅黑"/>
                <a:cs typeface="微软雅黑"/>
              </a:rPr>
              <a:t>宾</a:t>
            </a:r>
            <a:r>
              <a:rPr sz="1050" spc="-10" dirty="0">
                <a:latin typeface="微软雅黑"/>
                <a:cs typeface="微软雅黑"/>
              </a:rPr>
              <a:t>利</a:t>
            </a:r>
            <a:r>
              <a:rPr sz="1050" spc="5" dirty="0">
                <a:latin typeface="微软雅黑"/>
                <a:cs typeface="微软雅黑"/>
              </a:rPr>
              <a:t>用</a:t>
            </a:r>
            <a:r>
              <a:rPr sz="1050" spc="-10" dirty="0">
                <a:latin typeface="微软雅黑"/>
                <a:cs typeface="微软雅黑"/>
              </a:rPr>
              <a:t>工</a:t>
            </a:r>
            <a:r>
              <a:rPr sz="1050" spc="5" dirty="0">
                <a:latin typeface="微软雅黑"/>
                <a:cs typeface="微软雅黑"/>
              </a:rPr>
              <a:t>具铲</a:t>
            </a:r>
            <a:r>
              <a:rPr sz="1050" spc="-10" dirty="0">
                <a:latin typeface="微软雅黑"/>
                <a:cs typeface="微软雅黑"/>
              </a:rPr>
              <a:t>掉</a:t>
            </a:r>
            <a:r>
              <a:rPr sz="1050" spc="5" dirty="0">
                <a:latin typeface="微软雅黑"/>
                <a:cs typeface="微软雅黑"/>
              </a:rPr>
              <a:t>冰</a:t>
            </a:r>
            <a:r>
              <a:rPr sz="1050" spc="-10" dirty="0">
                <a:latin typeface="微软雅黑"/>
                <a:cs typeface="微软雅黑"/>
              </a:rPr>
              <a:t>块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比</a:t>
            </a:r>
            <a:r>
              <a:rPr sz="1050" spc="5" dirty="0">
                <a:latin typeface="微软雅黑"/>
                <a:cs typeface="微软雅黑"/>
              </a:rPr>
              <a:t>拼</a:t>
            </a:r>
            <a:r>
              <a:rPr sz="1050" spc="-10" dirty="0">
                <a:latin typeface="微软雅黑"/>
                <a:cs typeface="微软雅黑"/>
              </a:rPr>
              <a:t>以</a:t>
            </a:r>
            <a:r>
              <a:rPr sz="1050" spc="5" dirty="0">
                <a:latin typeface="微软雅黑"/>
                <a:cs typeface="微软雅黑"/>
              </a:rPr>
              <a:t>最</a:t>
            </a:r>
            <a:r>
              <a:rPr sz="1050" spc="-10" dirty="0">
                <a:latin typeface="微软雅黑"/>
                <a:cs typeface="微软雅黑"/>
              </a:rPr>
              <a:t>高</a:t>
            </a:r>
            <a:r>
              <a:rPr sz="1050" spc="5" dirty="0">
                <a:latin typeface="微软雅黑"/>
                <a:cs typeface="微软雅黑"/>
              </a:rPr>
              <a:t>速</a:t>
            </a:r>
            <a:r>
              <a:rPr sz="1050" spc="-10" dirty="0">
                <a:latin typeface="微软雅黑"/>
                <a:cs typeface="微软雅黑"/>
              </a:rPr>
              <a:t>度</a:t>
            </a:r>
            <a:r>
              <a:rPr sz="1050" spc="5" dirty="0">
                <a:latin typeface="微软雅黑"/>
                <a:cs typeface="微软雅黑"/>
              </a:rPr>
              <a:t>拿</a:t>
            </a:r>
            <a:r>
              <a:rPr sz="1050" spc="-10" dirty="0">
                <a:latin typeface="微软雅黑"/>
                <a:cs typeface="微软雅黑"/>
              </a:rPr>
              <a:t>出</a:t>
            </a:r>
            <a:r>
              <a:rPr sz="1050" spc="5" dirty="0">
                <a:latin typeface="微软雅黑"/>
                <a:cs typeface="微软雅黑"/>
              </a:rPr>
              <a:t>冰</a:t>
            </a:r>
            <a:r>
              <a:rPr sz="1050" spc="-10" dirty="0">
                <a:latin typeface="微软雅黑"/>
                <a:cs typeface="微软雅黑"/>
              </a:rPr>
              <a:t>块</a:t>
            </a:r>
            <a:r>
              <a:rPr sz="1050" spc="5" dirty="0">
                <a:latin typeface="微软雅黑"/>
                <a:cs typeface="微软雅黑"/>
              </a:rPr>
              <a:t>内</a:t>
            </a:r>
            <a:r>
              <a:rPr sz="1050" spc="-10" dirty="0">
                <a:latin typeface="微软雅黑"/>
                <a:cs typeface="微软雅黑"/>
              </a:rPr>
              <a:t>金</a:t>
            </a:r>
            <a:r>
              <a:rPr sz="1050" spc="5" dirty="0">
                <a:latin typeface="微软雅黑"/>
                <a:cs typeface="微软雅黑"/>
              </a:rPr>
              <a:t>币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可</a:t>
            </a:r>
            <a:r>
              <a:rPr sz="1050" spc="-10" dirty="0">
                <a:latin typeface="微软雅黑"/>
                <a:cs typeface="微软雅黑"/>
              </a:rPr>
              <a:t>兑</a:t>
            </a:r>
            <a:r>
              <a:rPr sz="1050" spc="5" dirty="0">
                <a:latin typeface="微软雅黑"/>
                <a:cs typeface="微软雅黑"/>
              </a:rPr>
              <a:t>换</a:t>
            </a:r>
            <a:r>
              <a:rPr sz="1050" spc="-10" dirty="0">
                <a:latin typeface="微软雅黑"/>
                <a:cs typeface="微软雅黑"/>
              </a:rPr>
              <a:t>购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代</a:t>
            </a:r>
            <a:r>
              <a:rPr sz="1050" spc="5" dirty="0">
                <a:latin typeface="微软雅黑"/>
                <a:cs typeface="微软雅黑"/>
              </a:rPr>
              <a:t>金券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063" y="5849823"/>
            <a:ext cx="5272405" cy="746760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“吃瓜”大作</a:t>
            </a:r>
            <a:r>
              <a:rPr sz="1050" b="1" spc="-10" dirty="0">
                <a:latin typeface="微软雅黑"/>
                <a:cs typeface="微软雅黑"/>
              </a:rPr>
              <a:t>战</a:t>
            </a:r>
            <a:r>
              <a:rPr sz="1050" b="1" spc="5" dirty="0">
                <a:latin typeface="微软雅黑"/>
                <a:cs typeface="微软雅黑"/>
              </a:rPr>
              <a:t>：</a:t>
            </a:r>
            <a:r>
              <a:rPr sz="1050" spc="-10" dirty="0">
                <a:latin typeface="微软雅黑"/>
                <a:cs typeface="微软雅黑"/>
              </a:rPr>
              <a:t>现</a:t>
            </a:r>
            <a:r>
              <a:rPr sz="1050" spc="5" dirty="0">
                <a:latin typeface="微软雅黑"/>
                <a:cs typeface="微软雅黑"/>
              </a:rPr>
              <a:t>场</a:t>
            </a:r>
            <a:r>
              <a:rPr sz="1050" spc="-10" dirty="0">
                <a:latin typeface="微软雅黑"/>
                <a:cs typeface="微软雅黑"/>
              </a:rPr>
              <a:t>开</a:t>
            </a:r>
            <a:r>
              <a:rPr sz="1050" spc="5" dirty="0">
                <a:latin typeface="微软雅黑"/>
                <a:cs typeface="微软雅黑"/>
              </a:rPr>
              <a:t>展吃</a:t>
            </a:r>
            <a:r>
              <a:rPr sz="1050" spc="-10" dirty="0">
                <a:latin typeface="微软雅黑"/>
                <a:cs typeface="微软雅黑"/>
              </a:rPr>
              <a:t>西</a:t>
            </a:r>
            <a:r>
              <a:rPr sz="1050" spc="5" dirty="0">
                <a:latin typeface="微软雅黑"/>
                <a:cs typeface="微软雅黑"/>
              </a:rPr>
              <a:t>瓜</a:t>
            </a:r>
            <a:r>
              <a:rPr sz="1050" spc="-10" dirty="0">
                <a:latin typeface="微软雅黑"/>
                <a:cs typeface="微软雅黑"/>
              </a:rPr>
              <a:t>多</a:t>
            </a:r>
            <a:r>
              <a:rPr sz="1050" spc="5" dirty="0">
                <a:latin typeface="微软雅黑"/>
                <a:cs typeface="微软雅黑"/>
              </a:rPr>
              <a:t>轮</a:t>
            </a:r>
            <a:r>
              <a:rPr sz="1050" spc="-10" dirty="0">
                <a:latin typeface="微软雅黑"/>
                <a:cs typeface="微软雅黑"/>
              </a:rPr>
              <a:t>竞</a:t>
            </a:r>
            <a:r>
              <a:rPr sz="1050" spc="5" dirty="0">
                <a:latin typeface="微软雅黑"/>
                <a:cs typeface="微软雅黑"/>
              </a:rPr>
              <a:t>速</a:t>
            </a:r>
            <a:r>
              <a:rPr sz="1050" spc="-10" dirty="0">
                <a:latin typeface="微软雅黑"/>
                <a:cs typeface="微软雅黑"/>
              </a:rPr>
              <a:t>比</a:t>
            </a:r>
            <a:r>
              <a:rPr sz="1050" spc="5" dirty="0">
                <a:latin typeface="微软雅黑"/>
                <a:cs typeface="微软雅黑"/>
              </a:rPr>
              <a:t>赛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优</a:t>
            </a:r>
            <a:r>
              <a:rPr sz="1050" spc="-10" dirty="0">
                <a:latin typeface="微软雅黑"/>
                <a:cs typeface="微软雅黑"/>
              </a:rPr>
              <a:t>胜</a:t>
            </a:r>
            <a:r>
              <a:rPr sz="1050" spc="5" dirty="0">
                <a:latin typeface="微软雅黑"/>
                <a:cs typeface="微软雅黑"/>
              </a:rPr>
              <a:t>者</a:t>
            </a:r>
            <a:r>
              <a:rPr sz="1050" spc="-10" dirty="0">
                <a:latin typeface="微软雅黑"/>
                <a:cs typeface="微软雅黑"/>
              </a:rPr>
              <a:t>获</a:t>
            </a:r>
            <a:r>
              <a:rPr sz="1050" spc="5" dirty="0">
                <a:latin typeface="微软雅黑"/>
                <a:cs typeface="微软雅黑"/>
              </a:rPr>
              <a:t>得</a:t>
            </a:r>
            <a:r>
              <a:rPr sz="1050" spc="-10" dirty="0">
                <a:latin typeface="微软雅黑"/>
                <a:cs typeface="微软雅黑"/>
              </a:rPr>
              <a:t>购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代</a:t>
            </a:r>
            <a:r>
              <a:rPr sz="1050" spc="5" dirty="0">
                <a:latin typeface="微软雅黑"/>
                <a:cs typeface="微软雅黑"/>
              </a:rPr>
              <a:t>金</a:t>
            </a:r>
            <a:r>
              <a:rPr sz="1050" spc="-10" dirty="0">
                <a:latin typeface="微软雅黑"/>
                <a:cs typeface="微软雅黑"/>
              </a:rPr>
              <a:t>券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0" dirty="0">
                <a:latin typeface="微软雅黑"/>
                <a:cs typeface="微软雅黑"/>
              </a:rPr>
              <a:t>售</a:t>
            </a:r>
            <a:r>
              <a:rPr sz="1050" spc="5" dirty="0">
                <a:latin typeface="微软雅黑"/>
                <a:cs typeface="微软雅黑"/>
              </a:rPr>
              <a:t>后</a:t>
            </a:r>
            <a:r>
              <a:rPr sz="1050" spc="-10" dirty="0">
                <a:latin typeface="微软雅黑"/>
                <a:cs typeface="微软雅黑"/>
              </a:rPr>
              <a:t>礼</a:t>
            </a:r>
            <a:r>
              <a:rPr sz="1050" spc="5" dirty="0">
                <a:latin typeface="微软雅黑"/>
                <a:cs typeface="微软雅黑"/>
              </a:rPr>
              <a:t>券等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朋友圈助力：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拍</a:t>
            </a:r>
            <a:r>
              <a:rPr sz="1050" spc="5" dirty="0">
                <a:latin typeface="微软雅黑"/>
                <a:cs typeface="微软雅黑"/>
              </a:rPr>
              <a:t>摄</a:t>
            </a:r>
            <a:r>
              <a:rPr sz="1050" spc="-10" dirty="0">
                <a:latin typeface="微软雅黑"/>
                <a:cs typeface="微软雅黑"/>
              </a:rPr>
              <a:t>现</a:t>
            </a:r>
            <a:r>
              <a:rPr sz="1050" spc="5" dirty="0">
                <a:latin typeface="微软雅黑"/>
                <a:cs typeface="微软雅黑"/>
              </a:rPr>
              <a:t>场照</a:t>
            </a:r>
            <a:r>
              <a:rPr sz="1050" spc="-10" dirty="0">
                <a:latin typeface="微软雅黑"/>
                <a:cs typeface="微软雅黑"/>
              </a:rPr>
              <a:t>片</a:t>
            </a:r>
            <a:r>
              <a:rPr sz="1050" spc="5" dirty="0">
                <a:latin typeface="微软雅黑"/>
                <a:cs typeface="微软雅黑"/>
              </a:rPr>
              <a:t>发</a:t>
            </a:r>
            <a:r>
              <a:rPr sz="1050" spc="-10" dirty="0">
                <a:latin typeface="微软雅黑"/>
                <a:cs typeface="微软雅黑"/>
              </a:rPr>
              <a:t>送</a:t>
            </a:r>
            <a:r>
              <a:rPr sz="1050" spc="5" dirty="0">
                <a:latin typeface="微软雅黑"/>
                <a:cs typeface="微软雅黑"/>
              </a:rPr>
              <a:t>朋</a:t>
            </a:r>
            <a:r>
              <a:rPr sz="1050" spc="-10" dirty="0">
                <a:latin typeface="微软雅黑"/>
                <a:cs typeface="微软雅黑"/>
              </a:rPr>
              <a:t>友</a:t>
            </a:r>
            <a:r>
              <a:rPr sz="1050" spc="5" dirty="0">
                <a:latin typeface="微软雅黑"/>
                <a:cs typeface="微软雅黑"/>
              </a:rPr>
              <a:t>圈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积</a:t>
            </a:r>
            <a:r>
              <a:rPr sz="1050" spc="-10" dirty="0">
                <a:latin typeface="微软雅黑"/>
                <a:cs typeface="微软雅黑"/>
              </a:rPr>
              <a:t>攒66</a:t>
            </a:r>
            <a:r>
              <a:rPr sz="1050" spc="5" dirty="0">
                <a:latin typeface="微软雅黑"/>
                <a:cs typeface="微软雅黑"/>
              </a:rPr>
              <a:t>个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即</a:t>
            </a:r>
            <a:r>
              <a:rPr sz="1050" spc="-10" dirty="0">
                <a:latin typeface="微软雅黑"/>
                <a:cs typeface="微软雅黑"/>
              </a:rPr>
              <a:t>可</a:t>
            </a:r>
            <a:r>
              <a:rPr sz="1050" spc="5" dirty="0">
                <a:latin typeface="微软雅黑"/>
                <a:cs typeface="微软雅黑"/>
              </a:rPr>
              <a:t>获</a:t>
            </a:r>
            <a:r>
              <a:rPr sz="1050" spc="-10" dirty="0">
                <a:latin typeface="微软雅黑"/>
                <a:cs typeface="微软雅黑"/>
              </a:rPr>
              <a:t>得</a:t>
            </a:r>
            <a:r>
              <a:rPr sz="1050" spc="5" dirty="0">
                <a:latin typeface="微软雅黑"/>
                <a:cs typeface="微软雅黑"/>
              </a:rPr>
              <a:t>精</a:t>
            </a:r>
            <a:r>
              <a:rPr sz="1050" spc="-10" dirty="0">
                <a:latin typeface="微软雅黑"/>
                <a:cs typeface="微软雅黑"/>
              </a:rPr>
              <a:t>美</a:t>
            </a:r>
            <a:r>
              <a:rPr sz="1050" spc="5" dirty="0">
                <a:latin typeface="微软雅黑"/>
                <a:cs typeface="微软雅黑"/>
              </a:rPr>
              <a:t>礼品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限时特价车：</a:t>
            </a:r>
            <a:r>
              <a:rPr sz="1050" spc="-10" dirty="0">
                <a:latin typeface="微软雅黑"/>
                <a:cs typeface="微软雅黑"/>
              </a:rPr>
              <a:t>经</a:t>
            </a:r>
            <a:r>
              <a:rPr sz="1050" spc="5" dirty="0">
                <a:latin typeface="微软雅黑"/>
                <a:cs typeface="微软雅黑"/>
              </a:rPr>
              <a:t>销</a:t>
            </a:r>
            <a:r>
              <a:rPr sz="1050" spc="-10" dirty="0">
                <a:latin typeface="微软雅黑"/>
                <a:cs typeface="微软雅黑"/>
              </a:rPr>
              <a:t>商</a:t>
            </a:r>
            <a:r>
              <a:rPr sz="1050" spc="5" dirty="0">
                <a:latin typeface="微软雅黑"/>
                <a:cs typeface="微软雅黑"/>
              </a:rPr>
              <a:t>自</a:t>
            </a:r>
            <a:r>
              <a:rPr sz="1050" spc="-10" dirty="0">
                <a:latin typeface="微软雅黑"/>
                <a:cs typeface="微软雅黑"/>
              </a:rPr>
              <a:t>行</a:t>
            </a:r>
            <a:r>
              <a:rPr sz="1050" spc="5" dirty="0">
                <a:latin typeface="微软雅黑"/>
                <a:cs typeface="微软雅黑"/>
              </a:rPr>
              <a:t>包装</a:t>
            </a:r>
            <a:r>
              <a:rPr sz="1050" spc="-10" dirty="0">
                <a:latin typeface="微软雅黑"/>
                <a:cs typeface="微软雅黑"/>
              </a:rPr>
              <a:t>数</a:t>
            </a:r>
            <a:r>
              <a:rPr sz="1050" spc="5" dirty="0">
                <a:latin typeface="微软雅黑"/>
                <a:cs typeface="微软雅黑"/>
              </a:rPr>
              <a:t>辆</a:t>
            </a:r>
            <a:r>
              <a:rPr sz="1050" spc="-10" dirty="0">
                <a:latin typeface="微软雅黑"/>
                <a:cs typeface="微软雅黑"/>
              </a:rPr>
              <a:t>特</a:t>
            </a:r>
            <a:r>
              <a:rPr sz="1050" spc="5" dirty="0">
                <a:latin typeface="微软雅黑"/>
                <a:cs typeface="微软雅黑"/>
              </a:rPr>
              <a:t>价</a:t>
            </a:r>
            <a:r>
              <a:rPr sz="1050" spc="-10" dirty="0">
                <a:latin typeface="微软雅黑"/>
                <a:cs typeface="微软雅黑"/>
              </a:rPr>
              <a:t>车</a:t>
            </a:r>
            <a:r>
              <a:rPr sz="1050" spc="-5" dirty="0">
                <a:latin typeface="微软雅黑"/>
                <a:cs typeface="微软雅黑"/>
              </a:rPr>
              <a:t>（CS55</a:t>
            </a:r>
            <a:r>
              <a:rPr sz="1050" spc="-55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PLUS&amp;</a:t>
            </a:r>
            <a:r>
              <a:rPr sz="1050" spc="-10" dirty="0">
                <a:latin typeface="微软雅黑"/>
                <a:cs typeface="微软雅黑"/>
              </a:rPr>
              <a:t>锐</a:t>
            </a:r>
            <a:r>
              <a:rPr sz="1050" spc="5" dirty="0">
                <a:latin typeface="微软雅黑"/>
                <a:cs typeface="微软雅黑"/>
              </a:rPr>
              <a:t>程</a:t>
            </a:r>
            <a:r>
              <a:rPr sz="1050" spc="-10" dirty="0">
                <a:latin typeface="微软雅黑"/>
                <a:cs typeface="微软雅黑"/>
              </a:rPr>
              <a:t>CC），</a:t>
            </a:r>
            <a:r>
              <a:rPr sz="1050" spc="5" dirty="0">
                <a:latin typeface="微软雅黑"/>
                <a:cs typeface="微软雅黑"/>
              </a:rPr>
              <a:t>刺</a:t>
            </a:r>
            <a:r>
              <a:rPr sz="1050" spc="-10" dirty="0">
                <a:latin typeface="微软雅黑"/>
                <a:cs typeface="微软雅黑"/>
              </a:rPr>
              <a:t>激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0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成交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39567" y="3852671"/>
            <a:ext cx="2979420" cy="17465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174606" y="6396329"/>
            <a:ext cx="24676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0000"/>
                </a:solidFill>
                <a:latin typeface="微软雅黑"/>
                <a:cs typeface="微软雅黑"/>
              </a:rPr>
              <a:t>政策建议：以当期车型优惠政策为准</a:t>
            </a:r>
            <a:endParaRPr sz="12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1590421"/>
          <a:ext cx="10857230" cy="3984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8500">
                <a:tc gridSpan="6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冠军蓝鲸出击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CS55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PLUS&amp;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锐程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CC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幸运秒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杀—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清库团购活动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203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756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4673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现场物料（舞台/背景、客户区、订车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榜、冷餐区、海报架、礼品）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1440" marR="12446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现场环节（表演互动、车型讲解、唱单 播报、订车抽奖、合影）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2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现场人员（主持人、工作人员）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32937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7.</a:t>
            </a:r>
            <a:r>
              <a:rPr spc="-80" dirty="0"/>
              <a:t> </a:t>
            </a:r>
            <a:r>
              <a:rPr spc="-5" dirty="0"/>
              <a:t>双车店头品鉴活动</a:t>
            </a:r>
          </a:p>
        </p:txBody>
      </p:sp>
      <p:sp>
        <p:nvSpPr>
          <p:cNvPr id="3" name="object 3"/>
          <p:cNvSpPr/>
          <p:nvPr/>
        </p:nvSpPr>
        <p:spPr>
          <a:xfrm>
            <a:off x="478536" y="1697735"/>
            <a:ext cx="3648455" cy="2052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12920" y="1697735"/>
            <a:ext cx="7259320" cy="1812035"/>
          </a:xfrm>
          <a:prstGeom prst="rect">
            <a:avLst/>
          </a:prstGeom>
          <a:solidFill>
            <a:srgbClr val="EFEFEF"/>
          </a:solidFill>
        </p:spPr>
        <p:txBody>
          <a:bodyPr vert="horz" wrap="square" lIns="0" tIns="260350" rIns="0" bIns="0" rtlCol="0">
            <a:spAutoFit/>
          </a:bodyPr>
          <a:lstStyle/>
          <a:p>
            <a:pPr marL="217170">
              <a:lnSpc>
                <a:spcPct val="100000"/>
              </a:lnSpc>
              <a:spcBef>
                <a:spcPts val="2050"/>
              </a:spcBef>
            </a:pPr>
            <a:r>
              <a:rPr sz="2400" b="1" spc="-15" dirty="0">
                <a:latin typeface="微软雅黑"/>
                <a:cs typeface="微软雅黑"/>
              </a:rPr>
              <a:t>CS55PLUS/</a:t>
            </a:r>
            <a:r>
              <a:rPr sz="2400" b="1" dirty="0">
                <a:latin typeface="微软雅黑"/>
                <a:cs typeface="微软雅黑"/>
              </a:rPr>
              <a:t>锐程</a:t>
            </a:r>
            <a:r>
              <a:rPr sz="2400" b="1" spc="-35" dirty="0">
                <a:latin typeface="微软雅黑"/>
                <a:cs typeface="微软雅黑"/>
              </a:rPr>
              <a:t>CC</a:t>
            </a:r>
            <a:r>
              <a:rPr sz="2400" b="1" dirty="0">
                <a:latin typeface="微软雅黑"/>
                <a:cs typeface="微软雅黑"/>
              </a:rPr>
              <a:t>蓝鲸版店头预热品鉴会</a:t>
            </a:r>
            <a:endParaRPr sz="2400" dirty="0">
              <a:latin typeface="微软雅黑"/>
              <a:cs typeface="微软雅黑"/>
            </a:endParaRPr>
          </a:p>
          <a:p>
            <a:pPr marL="217170">
              <a:lnSpc>
                <a:spcPct val="100000"/>
              </a:lnSpc>
              <a:spcBef>
                <a:spcPts val="50"/>
              </a:spcBef>
            </a:pPr>
            <a:r>
              <a:rPr sz="1100" dirty="0">
                <a:latin typeface="微软雅黑"/>
                <a:cs typeface="微软雅黑"/>
              </a:rPr>
              <a:t>(A网开展锐程CC蓝</a:t>
            </a:r>
            <a:r>
              <a:rPr sz="1100" spc="-15" dirty="0">
                <a:latin typeface="微软雅黑"/>
                <a:cs typeface="微软雅黑"/>
              </a:rPr>
              <a:t>鲸</a:t>
            </a:r>
            <a:r>
              <a:rPr sz="1100" dirty="0">
                <a:latin typeface="微软雅黑"/>
                <a:cs typeface="微软雅黑"/>
              </a:rPr>
              <a:t>版品</a:t>
            </a:r>
            <a:r>
              <a:rPr sz="1100" spc="-15" dirty="0">
                <a:latin typeface="微软雅黑"/>
                <a:cs typeface="微软雅黑"/>
              </a:rPr>
              <a:t>鉴</a:t>
            </a:r>
            <a:r>
              <a:rPr sz="1100" dirty="0">
                <a:latin typeface="微软雅黑"/>
                <a:cs typeface="微软雅黑"/>
              </a:rPr>
              <a:t>会</a:t>
            </a:r>
            <a:r>
              <a:rPr sz="1100" spc="-5" dirty="0">
                <a:latin typeface="微软雅黑"/>
                <a:cs typeface="微软雅黑"/>
              </a:rPr>
              <a:t>，B</a:t>
            </a:r>
            <a:r>
              <a:rPr sz="1100" dirty="0">
                <a:latin typeface="微软雅黑"/>
                <a:cs typeface="微软雅黑"/>
              </a:rPr>
              <a:t>网</a:t>
            </a:r>
            <a:r>
              <a:rPr sz="1100" spc="-15" dirty="0">
                <a:latin typeface="微软雅黑"/>
                <a:cs typeface="微软雅黑"/>
              </a:rPr>
              <a:t>开</a:t>
            </a:r>
            <a:r>
              <a:rPr sz="1100" dirty="0">
                <a:latin typeface="微软雅黑"/>
                <a:cs typeface="微软雅黑"/>
              </a:rPr>
              <a:t>展</a:t>
            </a:r>
            <a:r>
              <a:rPr sz="1100" spc="-5" dirty="0">
                <a:latin typeface="微软雅黑"/>
                <a:cs typeface="微软雅黑"/>
              </a:rPr>
              <a:t>CS55PLUS</a:t>
            </a:r>
            <a:r>
              <a:rPr sz="1100" dirty="0">
                <a:latin typeface="微软雅黑"/>
                <a:cs typeface="微软雅黑"/>
              </a:rPr>
              <a:t>蓝鲸版品</a:t>
            </a:r>
            <a:r>
              <a:rPr sz="1100" spc="-15" dirty="0">
                <a:latin typeface="微软雅黑"/>
                <a:cs typeface="微软雅黑"/>
              </a:rPr>
              <a:t>鉴</a:t>
            </a:r>
            <a:r>
              <a:rPr sz="1100" dirty="0">
                <a:latin typeface="微软雅黑"/>
                <a:cs typeface="微软雅黑"/>
              </a:rPr>
              <a:t>会)</a:t>
            </a:r>
          </a:p>
          <a:p>
            <a:pPr marL="217170">
              <a:lnSpc>
                <a:spcPct val="100000"/>
              </a:lnSpc>
              <a:spcBef>
                <a:spcPts val="430"/>
              </a:spcBef>
            </a:pPr>
            <a:r>
              <a:rPr sz="1100" b="1" dirty="0">
                <a:latin typeface="微软雅黑"/>
                <a:cs typeface="微软雅黑"/>
              </a:rPr>
              <a:t>【活动时间】</a:t>
            </a:r>
            <a:r>
              <a:rPr sz="1100" dirty="0">
                <a:latin typeface="微软雅黑"/>
                <a:cs typeface="微软雅黑"/>
              </a:rPr>
              <a:t>2020年7月25-26日</a:t>
            </a:r>
          </a:p>
          <a:p>
            <a:pPr marL="217170">
              <a:lnSpc>
                <a:spcPct val="100000"/>
              </a:lnSpc>
              <a:spcBef>
                <a:spcPts val="665"/>
              </a:spcBef>
            </a:pPr>
            <a:r>
              <a:rPr sz="1100" b="1" dirty="0">
                <a:latin typeface="微软雅黑"/>
                <a:cs typeface="微软雅黑"/>
              </a:rPr>
              <a:t>【活动地点</a:t>
            </a:r>
            <a:r>
              <a:rPr sz="1100" dirty="0">
                <a:latin typeface="微软雅黑"/>
                <a:cs typeface="微软雅黑"/>
              </a:rPr>
              <a:t>】全国授权</a:t>
            </a:r>
            <a:r>
              <a:rPr sz="1100" spc="-15" dirty="0">
                <a:latin typeface="微软雅黑"/>
                <a:cs typeface="微软雅黑"/>
              </a:rPr>
              <a:t>服</a:t>
            </a:r>
            <a:r>
              <a:rPr sz="1100" dirty="0">
                <a:latin typeface="微软雅黑"/>
                <a:cs typeface="微软雅黑"/>
              </a:rPr>
              <a:t>务中</a:t>
            </a:r>
            <a:r>
              <a:rPr sz="1100" spc="-15" dirty="0">
                <a:latin typeface="微软雅黑"/>
                <a:cs typeface="微软雅黑"/>
              </a:rPr>
              <a:t>心</a:t>
            </a:r>
            <a:r>
              <a:rPr sz="1100" dirty="0">
                <a:latin typeface="微软雅黑"/>
                <a:cs typeface="微软雅黑"/>
              </a:rPr>
              <a:t>展厅内</a:t>
            </a:r>
          </a:p>
          <a:p>
            <a:pPr marL="217170">
              <a:spcBef>
                <a:spcPts val="655"/>
              </a:spcBef>
            </a:pPr>
            <a:r>
              <a:rPr sz="1100" b="1" dirty="0">
                <a:latin typeface="微软雅黑"/>
                <a:cs typeface="微软雅黑"/>
              </a:rPr>
              <a:t>【</a:t>
            </a:r>
            <a:r>
              <a:rPr sz="1100" b="1" dirty="0" err="1">
                <a:latin typeface="微软雅黑"/>
                <a:cs typeface="微软雅黑"/>
              </a:rPr>
              <a:t>活动对象】</a:t>
            </a:r>
            <a:r>
              <a:rPr sz="1100" dirty="0" err="1">
                <a:latin typeface="微软雅黑"/>
                <a:cs typeface="微软雅黑"/>
              </a:rPr>
              <a:t>意向客户</a:t>
            </a:r>
            <a:r>
              <a:rPr sz="1100" spc="-15" dirty="0" err="1">
                <a:latin typeface="微软雅黑"/>
                <a:cs typeface="微软雅黑"/>
              </a:rPr>
              <a:t>、</a:t>
            </a:r>
            <a:r>
              <a:rPr sz="1100" dirty="0" err="1">
                <a:latin typeface="微软雅黑"/>
                <a:cs typeface="微软雅黑"/>
              </a:rPr>
              <a:t>区域</a:t>
            </a:r>
            <a:r>
              <a:rPr sz="1100" spc="-15" dirty="0" err="1">
                <a:latin typeface="微软雅黑"/>
                <a:cs typeface="微软雅黑"/>
              </a:rPr>
              <a:t>媒</a:t>
            </a:r>
            <a:r>
              <a:rPr sz="1100" dirty="0" err="1">
                <a:latin typeface="微软雅黑"/>
                <a:cs typeface="微软雅黑"/>
              </a:rPr>
              <a:t>体、</a:t>
            </a:r>
            <a:r>
              <a:rPr sz="1100" spc="-15" dirty="0" err="1">
                <a:latin typeface="微软雅黑"/>
                <a:cs typeface="微软雅黑"/>
              </a:rPr>
              <a:t>老</a:t>
            </a:r>
            <a:r>
              <a:rPr sz="1100" dirty="0" err="1">
                <a:latin typeface="微软雅黑"/>
                <a:cs typeface="微软雅黑"/>
              </a:rPr>
              <a:t>车主</a:t>
            </a:r>
            <a:r>
              <a:rPr lang="zh-CN" altLang="en-US" sz="1100" dirty="0">
                <a:latin typeface="微软雅黑"/>
                <a:cs typeface="微软雅黑"/>
              </a:rPr>
              <a:t>、</a:t>
            </a:r>
            <a:r>
              <a:rPr lang="zh-CN" altLang="en-US" sz="1100" spc="5" dirty="0">
                <a:latin typeface="微软雅黑"/>
                <a:cs typeface="微软雅黑"/>
              </a:rPr>
              <a:t>公众号营销星球</a:t>
            </a:r>
            <a:endParaRPr sz="1100" dirty="0">
              <a:latin typeface="微软雅黑"/>
              <a:cs typeface="微软雅黑"/>
            </a:endParaRPr>
          </a:p>
          <a:p>
            <a:pPr marL="217170">
              <a:lnSpc>
                <a:spcPct val="100000"/>
              </a:lnSpc>
              <a:spcBef>
                <a:spcPts val="665"/>
              </a:spcBef>
            </a:pPr>
            <a:r>
              <a:rPr sz="1100" b="1" dirty="0">
                <a:latin typeface="微软雅黑"/>
                <a:cs typeface="微软雅黑"/>
              </a:rPr>
              <a:t>【活动目的】</a:t>
            </a:r>
            <a:r>
              <a:rPr sz="1100" dirty="0">
                <a:latin typeface="微软雅黑"/>
                <a:cs typeface="微软雅黑"/>
              </a:rPr>
              <a:t>借助新品</a:t>
            </a:r>
            <a:r>
              <a:rPr sz="1100" spc="-15" dirty="0">
                <a:latin typeface="微软雅黑"/>
                <a:cs typeface="微软雅黑"/>
              </a:rPr>
              <a:t>引</a:t>
            </a:r>
            <a:r>
              <a:rPr sz="1100" dirty="0">
                <a:latin typeface="微软雅黑"/>
                <a:cs typeface="微软雅黑"/>
              </a:rPr>
              <a:t>流到</a:t>
            </a:r>
            <a:r>
              <a:rPr sz="1100" spc="-15" dirty="0">
                <a:latin typeface="微软雅黑"/>
                <a:cs typeface="微软雅黑"/>
              </a:rPr>
              <a:t>店</a:t>
            </a:r>
            <a:r>
              <a:rPr sz="1100" dirty="0">
                <a:latin typeface="微软雅黑"/>
                <a:cs typeface="微软雅黑"/>
              </a:rPr>
              <a:t>，促</a:t>
            </a:r>
            <a:r>
              <a:rPr sz="1100" spc="-15" dirty="0">
                <a:latin typeface="微软雅黑"/>
                <a:cs typeface="微软雅黑"/>
              </a:rPr>
              <a:t>进</a:t>
            </a:r>
            <a:r>
              <a:rPr sz="1100" dirty="0">
                <a:latin typeface="微软雅黑"/>
                <a:cs typeface="微软雅黑"/>
              </a:rPr>
              <a:t>集客</a:t>
            </a:r>
            <a:r>
              <a:rPr sz="1100" spc="-15" dirty="0">
                <a:latin typeface="微软雅黑"/>
                <a:cs typeface="微软雅黑"/>
              </a:rPr>
              <a:t>，</a:t>
            </a:r>
            <a:r>
              <a:rPr sz="1100" dirty="0">
                <a:latin typeface="微软雅黑"/>
                <a:cs typeface="微软雅黑"/>
              </a:rPr>
              <a:t>并带</a:t>
            </a:r>
            <a:r>
              <a:rPr sz="1100" spc="-15" dirty="0">
                <a:latin typeface="微软雅黑"/>
                <a:cs typeface="微软雅黑"/>
              </a:rPr>
              <a:t>动</a:t>
            </a:r>
            <a:r>
              <a:rPr sz="1100" dirty="0">
                <a:latin typeface="微软雅黑"/>
                <a:cs typeface="微软雅黑"/>
              </a:rPr>
              <a:t>现有</a:t>
            </a:r>
            <a:r>
              <a:rPr sz="1100" spc="-15" dirty="0">
                <a:latin typeface="微软雅黑"/>
                <a:cs typeface="微软雅黑"/>
              </a:rPr>
              <a:t>老</a:t>
            </a:r>
            <a:r>
              <a:rPr sz="1100" dirty="0">
                <a:latin typeface="微软雅黑"/>
                <a:cs typeface="微软雅黑"/>
              </a:rPr>
              <a:t>款清库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8536" y="4015740"/>
            <a:ext cx="364426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政策建议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36720" y="4015740"/>
            <a:ext cx="364426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话题传播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4904" y="4015740"/>
            <a:ext cx="364426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403225">
              <a:lnSpc>
                <a:spcPct val="100000"/>
              </a:lnSpc>
              <a:spcBef>
                <a:spcPts val="755"/>
              </a:spcBef>
            </a:pPr>
            <a:r>
              <a:rPr sz="1600" b="1" spc="-10" dirty="0">
                <a:solidFill>
                  <a:srgbClr val="FFFFFF"/>
                </a:solidFill>
                <a:latin typeface="微软雅黑"/>
                <a:cs typeface="微软雅黑"/>
              </a:rPr>
              <a:t>环节建议（区域策划公司制定）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63567" y="438912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41564" y="4370832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066023" y="4740300"/>
            <a:ext cx="3665220" cy="1706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marR="86995" indent="-172720">
              <a:lnSpc>
                <a:spcPct val="150500"/>
              </a:lnSpc>
              <a:spcBef>
                <a:spcPts val="9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车型讲解：</a:t>
            </a:r>
            <a:r>
              <a:rPr sz="1050" spc="5" dirty="0">
                <a:latin typeface="微软雅黑"/>
                <a:cs typeface="微软雅黑"/>
              </a:rPr>
              <a:t>介</a:t>
            </a:r>
            <a:r>
              <a:rPr sz="1050" spc="-10" dirty="0">
                <a:latin typeface="微软雅黑"/>
                <a:cs typeface="微软雅黑"/>
              </a:rPr>
              <a:t>绍</a:t>
            </a:r>
            <a:r>
              <a:rPr sz="1050" spc="5" dirty="0">
                <a:latin typeface="微软雅黑"/>
                <a:cs typeface="微软雅黑"/>
              </a:rPr>
              <a:t>品</a:t>
            </a:r>
            <a:r>
              <a:rPr sz="1050" spc="-10" dirty="0">
                <a:latin typeface="微软雅黑"/>
                <a:cs typeface="微软雅黑"/>
              </a:rPr>
              <a:t>鉴</a:t>
            </a:r>
            <a:r>
              <a:rPr sz="1050" spc="-5" dirty="0">
                <a:latin typeface="微软雅黑"/>
                <a:cs typeface="微软雅黑"/>
              </a:rPr>
              <a:t>CS55</a:t>
            </a:r>
            <a:r>
              <a:rPr sz="1050" spc="-80" dirty="0">
                <a:latin typeface="微软雅黑"/>
                <a:cs typeface="微软雅黑"/>
              </a:rPr>
              <a:t> </a:t>
            </a:r>
            <a:r>
              <a:rPr sz="1050" dirty="0">
                <a:latin typeface="微软雅黑"/>
                <a:cs typeface="微软雅黑"/>
              </a:rPr>
              <a:t>PLUS&amp;</a:t>
            </a:r>
            <a:r>
              <a:rPr sz="1050" spc="-10" dirty="0">
                <a:latin typeface="微软雅黑"/>
                <a:cs typeface="微软雅黑"/>
              </a:rPr>
              <a:t>锐</a:t>
            </a:r>
            <a:r>
              <a:rPr sz="1050" spc="5" dirty="0">
                <a:latin typeface="微软雅黑"/>
                <a:cs typeface="微软雅黑"/>
              </a:rPr>
              <a:t>程</a:t>
            </a:r>
            <a:r>
              <a:rPr sz="1050" spc="-15" dirty="0">
                <a:latin typeface="微软雅黑"/>
                <a:cs typeface="微软雅黑"/>
              </a:rPr>
              <a:t>CC</a:t>
            </a:r>
            <a:r>
              <a:rPr sz="1050" spc="5" dirty="0">
                <a:latin typeface="微软雅黑"/>
                <a:cs typeface="微软雅黑"/>
              </a:rPr>
              <a:t>蓝</a:t>
            </a:r>
            <a:r>
              <a:rPr sz="1050" spc="-10" dirty="0">
                <a:latin typeface="微软雅黑"/>
                <a:cs typeface="微软雅黑"/>
              </a:rPr>
              <a:t>鲸</a:t>
            </a:r>
            <a:r>
              <a:rPr sz="1050" spc="5" dirty="0">
                <a:latin typeface="微软雅黑"/>
                <a:cs typeface="微软雅黑"/>
              </a:rPr>
              <a:t>版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强</a:t>
            </a:r>
            <a:r>
              <a:rPr sz="1050" spc="-10" dirty="0">
                <a:latin typeface="微软雅黑"/>
                <a:cs typeface="微软雅黑"/>
              </a:rPr>
              <a:t>化</a:t>
            </a:r>
            <a:r>
              <a:rPr sz="1050" spc="5" dirty="0">
                <a:latin typeface="微软雅黑"/>
                <a:cs typeface="微软雅黑"/>
              </a:rPr>
              <a:t>消 费者车型卖点</a:t>
            </a:r>
            <a:r>
              <a:rPr sz="1050" spc="-10" dirty="0">
                <a:latin typeface="微软雅黑"/>
                <a:cs typeface="微软雅黑"/>
              </a:rPr>
              <a:t>感</a:t>
            </a:r>
            <a:r>
              <a:rPr sz="1050" spc="5" dirty="0">
                <a:latin typeface="微软雅黑"/>
                <a:cs typeface="微软雅黑"/>
              </a:rPr>
              <a:t>知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政策讲解：</a:t>
            </a:r>
            <a:r>
              <a:rPr sz="1050" spc="5" dirty="0">
                <a:latin typeface="微软雅黑"/>
                <a:cs typeface="微软雅黑"/>
              </a:rPr>
              <a:t>重</a:t>
            </a:r>
            <a:r>
              <a:rPr sz="1050" spc="-10" dirty="0">
                <a:latin typeface="微软雅黑"/>
                <a:cs typeface="微软雅黑"/>
              </a:rPr>
              <a:t>点</a:t>
            </a:r>
            <a:r>
              <a:rPr sz="1050" spc="5" dirty="0">
                <a:latin typeface="微软雅黑"/>
                <a:cs typeface="微软雅黑"/>
              </a:rPr>
              <a:t>介</a:t>
            </a:r>
            <a:r>
              <a:rPr sz="1050" spc="-10" dirty="0">
                <a:latin typeface="微软雅黑"/>
                <a:cs typeface="微软雅黑"/>
              </a:rPr>
              <a:t>绍</a:t>
            </a:r>
            <a:r>
              <a:rPr sz="1050" spc="5" dirty="0">
                <a:latin typeface="微软雅黑"/>
                <a:cs typeface="微软雅黑"/>
              </a:rPr>
              <a:t>老</a:t>
            </a:r>
            <a:r>
              <a:rPr sz="1050" spc="-10" dirty="0">
                <a:latin typeface="微软雅黑"/>
                <a:cs typeface="微软雅黑"/>
              </a:rPr>
              <a:t>款</a:t>
            </a:r>
            <a:r>
              <a:rPr sz="1050" spc="-5" dirty="0">
                <a:latin typeface="微软雅黑"/>
                <a:cs typeface="微软雅黑"/>
              </a:rPr>
              <a:t>CS55</a:t>
            </a:r>
            <a:r>
              <a:rPr sz="1050" spc="-55" dirty="0">
                <a:latin typeface="微软雅黑"/>
                <a:cs typeface="微软雅黑"/>
              </a:rPr>
              <a:t> </a:t>
            </a:r>
            <a:r>
              <a:rPr sz="1050" dirty="0">
                <a:latin typeface="微软雅黑"/>
                <a:cs typeface="微软雅黑"/>
              </a:rPr>
              <a:t>PLUS&amp;</a:t>
            </a:r>
            <a:r>
              <a:rPr sz="1050" spc="-10" dirty="0">
                <a:latin typeface="微软雅黑"/>
                <a:cs typeface="微软雅黑"/>
              </a:rPr>
              <a:t>锐</a:t>
            </a:r>
            <a:r>
              <a:rPr sz="1050" spc="5" dirty="0">
                <a:latin typeface="微软雅黑"/>
                <a:cs typeface="微软雅黑"/>
              </a:rPr>
              <a:t>程</a:t>
            </a:r>
            <a:r>
              <a:rPr sz="1050" spc="-15" dirty="0">
                <a:latin typeface="微软雅黑"/>
                <a:cs typeface="微软雅黑"/>
              </a:rPr>
              <a:t>CC</a:t>
            </a:r>
            <a:r>
              <a:rPr sz="1050" spc="5" dirty="0">
                <a:latin typeface="微软雅黑"/>
                <a:cs typeface="微软雅黑"/>
              </a:rPr>
              <a:t>优</a:t>
            </a:r>
            <a:r>
              <a:rPr sz="1050" spc="-10" dirty="0">
                <a:latin typeface="微软雅黑"/>
                <a:cs typeface="微软雅黑"/>
              </a:rPr>
              <a:t>惠</a:t>
            </a:r>
            <a:r>
              <a:rPr sz="1050" spc="5" dirty="0">
                <a:latin typeface="微软雅黑"/>
                <a:cs typeface="微软雅黑"/>
              </a:rPr>
              <a:t>政</a:t>
            </a:r>
            <a:r>
              <a:rPr sz="1050" spc="-10" dirty="0">
                <a:latin typeface="微软雅黑"/>
                <a:cs typeface="微软雅黑"/>
              </a:rPr>
              <a:t>策</a:t>
            </a:r>
            <a:r>
              <a:rPr sz="1050" spc="5" dirty="0">
                <a:latin typeface="微软雅黑"/>
                <a:cs typeface="微软雅黑"/>
              </a:rPr>
              <a:t>，</a:t>
            </a:r>
            <a:endParaRPr sz="1050">
              <a:latin typeface="微软雅黑"/>
              <a:cs typeface="微软雅黑"/>
            </a:endParaRPr>
          </a:p>
          <a:p>
            <a:pPr marL="184785" marR="93345">
              <a:lnSpc>
                <a:spcPct val="149500"/>
              </a:lnSpc>
              <a:spcBef>
                <a:spcPts val="15"/>
              </a:spcBef>
            </a:pPr>
            <a:r>
              <a:rPr sz="1050" spc="5" dirty="0">
                <a:latin typeface="微软雅黑"/>
                <a:cs typeface="微软雅黑"/>
              </a:rPr>
              <a:t>传递“秒杀”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“</a:t>
            </a:r>
            <a:r>
              <a:rPr sz="1050" spc="-10" dirty="0">
                <a:latin typeface="微软雅黑"/>
                <a:cs typeface="微软雅黑"/>
              </a:rPr>
              <a:t>特</a:t>
            </a:r>
            <a:r>
              <a:rPr sz="1050" spc="5" dirty="0">
                <a:latin typeface="微软雅黑"/>
                <a:cs typeface="微软雅黑"/>
              </a:rPr>
              <a:t>价</a:t>
            </a:r>
            <a:r>
              <a:rPr sz="1050" spc="-10" dirty="0">
                <a:latin typeface="微软雅黑"/>
                <a:cs typeface="微软雅黑"/>
              </a:rPr>
              <a:t>”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110" dirty="0">
                <a:latin typeface="微软雅黑"/>
                <a:cs typeface="微软雅黑"/>
              </a:rPr>
              <a:t> </a:t>
            </a:r>
            <a:r>
              <a:rPr sz="1050" spc="5" dirty="0">
                <a:latin typeface="微软雅黑"/>
                <a:cs typeface="微软雅黑"/>
              </a:rPr>
              <a:t>“限量”等吸引</a:t>
            </a:r>
            <a:r>
              <a:rPr sz="1050" spc="-10" dirty="0">
                <a:latin typeface="微软雅黑"/>
                <a:cs typeface="微软雅黑"/>
              </a:rPr>
              <a:t>点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增</a:t>
            </a:r>
            <a:r>
              <a:rPr sz="1050" spc="5" dirty="0">
                <a:latin typeface="微软雅黑"/>
                <a:cs typeface="微软雅黑"/>
              </a:rPr>
              <a:t>强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 购车意向，促</a:t>
            </a:r>
            <a:r>
              <a:rPr sz="1050" spc="-10" dirty="0">
                <a:latin typeface="微软雅黑"/>
                <a:cs typeface="微软雅黑"/>
              </a:rPr>
              <a:t>进</a:t>
            </a:r>
            <a:r>
              <a:rPr sz="1050" spc="5" dirty="0">
                <a:latin typeface="微软雅黑"/>
                <a:cs typeface="微软雅黑"/>
              </a:rPr>
              <a:t>下订</a:t>
            </a:r>
            <a:endParaRPr sz="1050">
              <a:latin typeface="微软雅黑"/>
              <a:cs typeface="微软雅黑"/>
            </a:endParaRPr>
          </a:p>
          <a:p>
            <a:pPr marL="184785" marR="5080" indent="-172720">
              <a:lnSpc>
                <a:spcPct val="149500"/>
              </a:lnSpc>
              <a:spcBef>
                <a:spcPts val="1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一</a:t>
            </a:r>
            <a:r>
              <a:rPr sz="1050" b="1" spc="-10" dirty="0">
                <a:latin typeface="微软雅黑"/>
                <a:cs typeface="微软雅黑"/>
              </a:rPr>
              <a:t>元</a:t>
            </a:r>
            <a:r>
              <a:rPr sz="1050" b="1" spc="5" dirty="0">
                <a:latin typeface="微软雅黑"/>
                <a:cs typeface="微软雅黑"/>
              </a:rPr>
              <a:t>拍</a:t>
            </a:r>
            <a:r>
              <a:rPr sz="1050" b="1" spc="-10" dirty="0">
                <a:latin typeface="微软雅黑"/>
                <a:cs typeface="微软雅黑"/>
              </a:rPr>
              <a:t>好</a:t>
            </a:r>
            <a:r>
              <a:rPr sz="1050" b="1" spc="5" dirty="0">
                <a:latin typeface="微软雅黑"/>
                <a:cs typeface="微软雅黑"/>
              </a:rPr>
              <a:t>物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制</a:t>
            </a:r>
            <a:r>
              <a:rPr sz="1050" spc="-10" dirty="0">
                <a:latin typeface="微软雅黑"/>
                <a:cs typeface="微软雅黑"/>
              </a:rPr>
              <a:t>造</a:t>
            </a:r>
            <a:r>
              <a:rPr sz="1050" spc="5" dirty="0">
                <a:latin typeface="微软雅黑"/>
                <a:cs typeface="微软雅黑"/>
              </a:rPr>
              <a:t>特</a:t>
            </a:r>
            <a:r>
              <a:rPr sz="1050" spc="-10" dirty="0">
                <a:latin typeface="微软雅黑"/>
                <a:cs typeface="微软雅黑"/>
              </a:rPr>
              <a:t>价热</a:t>
            </a:r>
            <a:r>
              <a:rPr sz="1050" spc="5" dirty="0">
                <a:latin typeface="微软雅黑"/>
                <a:cs typeface="微软雅黑"/>
              </a:rPr>
              <a:t>销</a:t>
            </a:r>
            <a:r>
              <a:rPr sz="1050" spc="-10" dirty="0">
                <a:latin typeface="微软雅黑"/>
                <a:cs typeface="微软雅黑"/>
              </a:rPr>
              <a:t>氛</a:t>
            </a:r>
            <a:r>
              <a:rPr sz="1050" spc="5" dirty="0">
                <a:latin typeface="微软雅黑"/>
                <a:cs typeface="微软雅黑"/>
              </a:rPr>
              <a:t>围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设</a:t>
            </a:r>
            <a:r>
              <a:rPr sz="1050" spc="-10" dirty="0">
                <a:latin typeface="微软雅黑"/>
                <a:cs typeface="微软雅黑"/>
              </a:rPr>
              <a:t>置</a:t>
            </a:r>
            <a:r>
              <a:rPr sz="1050" spc="5" dirty="0">
                <a:latin typeface="微软雅黑"/>
                <a:cs typeface="微软雅黑"/>
              </a:rPr>
              <a:t>一</a:t>
            </a:r>
            <a:r>
              <a:rPr sz="1050" spc="-10" dirty="0">
                <a:latin typeface="微软雅黑"/>
                <a:cs typeface="微软雅黑"/>
              </a:rPr>
              <a:t>元</a:t>
            </a:r>
            <a:r>
              <a:rPr sz="1050" spc="5" dirty="0">
                <a:latin typeface="微软雅黑"/>
                <a:cs typeface="微软雅黑"/>
              </a:rPr>
              <a:t>起</a:t>
            </a:r>
            <a:r>
              <a:rPr sz="1050" spc="-10" dirty="0">
                <a:latin typeface="微软雅黑"/>
                <a:cs typeface="微软雅黑"/>
              </a:rPr>
              <a:t>拍装</a:t>
            </a:r>
            <a:r>
              <a:rPr sz="1050" spc="5" dirty="0">
                <a:latin typeface="微软雅黑"/>
                <a:cs typeface="微软雅黑"/>
              </a:rPr>
              <a:t>饰</a:t>
            </a:r>
            <a:r>
              <a:rPr sz="1050" spc="-10" dirty="0">
                <a:latin typeface="微软雅黑"/>
                <a:cs typeface="微软雅黑"/>
              </a:rPr>
              <a:t>配</a:t>
            </a:r>
            <a:r>
              <a:rPr sz="1050" dirty="0">
                <a:latin typeface="微软雅黑"/>
                <a:cs typeface="微软雅黑"/>
              </a:rPr>
              <a:t>件、 </a:t>
            </a:r>
            <a:r>
              <a:rPr sz="1050" spc="5" dirty="0">
                <a:latin typeface="微软雅黑"/>
                <a:cs typeface="微软雅黑"/>
              </a:rPr>
              <a:t>保养件等环节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增</a:t>
            </a:r>
            <a:r>
              <a:rPr sz="1050" spc="-10" dirty="0">
                <a:latin typeface="微软雅黑"/>
                <a:cs typeface="微软雅黑"/>
              </a:rPr>
              <a:t>强</a:t>
            </a:r>
            <a:r>
              <a:rPr sz="1050" spc="5" dirty="0">
                <a:latin typeface="微软雅黑"/>
                <a:cs typeface="微软雅黑"/>
              </a:rPr>
              <a:t>现</a:t>
            </a:r>
            <a:r>
              <a:rPr sz="1050" spc="-10" dirty="0">
                <a:latin typeface="微软雅黑"/>
                <a:cs typeface="微软雅黑"/>
              </a:rPr>
              <a:t>场</a:t>
            </a:r>
            <a:r>
              <a:rPr sz="1050" spc="5" dirty="0">
                <a:latin typeface="微软雅黑"/>
                <a:cs typeface="微软雅黑"/>
              </a:rPr>
              <a:t>客户</a:t>
            </a:r>
            <a:r>
              <a:rPr sz="1050" spc="-10" dirty="0">
                <a:latin typeface="微软雅黑"/>
                <a:cs typeface="微软雅黑"/>
              </a:rPr>
              <a:t>参</a:t>
            </a:r>
            <a:r>
              <a:rPr sz="1050" spc="5" dirty="0">
                <a:latin typeface="微软雅黑"/>
                <a:cs typeface="微软雅黑"/>
              </a:rPr>
              <a:t>与</a:t>
            </a:r>
            <a:r>
              <a:rPr sz="1050" spc="-10" dirty="0">
                <a:latin typeface="微软雅黑"/>
                <a:cs typeface="微软雅黑"/>
              </a:rPr>
              <a:t>感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促</a:t>
            </a:r>
            <a:r>
              <a:rPr sz="1050" spc="5" dirty="0">
                <a:latin typeface="微软雅黑"/>
                <a:cs typeface="微软雅黑"/>
              </a:rPr>
              <a:t>进</a:t>
            </a:r>
            <a:r>
              <a:rPr sz="1050" spc="-10" dirty="0">
                <a:latin typeface="微软雅黑"/>
                <a:cs typeface="微软雅黑"/>
              </a:rPr>
              <a:t>下</a:t>
            </a:r>
            <a:r>
              <a:rPr sz="1050" spc="5" dirty="0">
                <a:latin typeface="微软雅黑"/>
                <a:cs typeface="微软雅黑"/>
              </a:rPr>
              <a:t>订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506" y="4754016"/>
            <a:ext cx="3670935" cy="122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22225" indent="-172720">
              <a:lnSpc>
                <a:spcPct val="149500"/>
              </a:lnSpc>
              <a:spcBef>
                <a:spcPts val="100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车</a:t>
            </a:r>
            <a:r>
              <a:rPr sz="1050" b="1" spc="-10" dirty="0">
                <a:latin typeface="微软雅黑"/>
                <a:cs typeface="微软雅黑"/>
              </a:rPr>
              <a:t>型</a:t>
            </a:r>
            <a:r>
              <a:rPr sz="1050" b="1" spc="5" dirty="0">
                <a:latin typeface="微软雅黑"/>
                <a:cs typeface="微软雅黑"/>
              </a:rPr>
              <a:t>政</a:t>
            </a:r>
            <a:r>
              <a:rPr sz="1050" b="1" spc="-10" dirty="0">
                <a:latin typeface="微软雅黑"/>
                <a:cs typeface="微软雅黑"/>
              </a:rPr>
              <a:t>策</a:t>
            </a:r>
            <a:r>
              <a:rPr sz="1050" b="1" dirty="0">
                <a:latin typeface="微软雅黑"/>
                <a:cs typeface="微软雅黑"/>
              </a:rPr>
              <a:t>：</a:t>
            </a:r>
            <a:r>
              <a:rPr sz="1050" spc="-5" dirty="0">
                <a:latin typeface="微软雅黑"/>
                <a:cs typeface="微软雅黑"/>
              </a:rPr>
              <a:t>经</a:t>
            </a:r>
            <a:r>
              <a:rPr sz="1050" spc="5" dirty="0">
                <a:latin typeface="微软雅黑"/>
                <a:cs typeface="微软雅黑"/>
              </a:rPr>
              <a:t>销</a:t>
            </a:r>
            <a:r>
              <a:rPr sz="1050" spc="-5" dirty="0">
                <a:latin typeface="微软雅黑"/>
                <a:cs typeface="微软雅黑"/>
              </a:rPr>
              <a:t>商</a:t>
            </a:r>
            <a:r>
              <a:rPr sz="1050" spc="5" dirty="0">
                <a:latin typeface="微软雅黑"/>
                <a:cs typeface="微软雅黑"/>
              </a:rPr>
              <a:t>自</a:t>
            </a:r>
            <a:r>
              <a:rPr sz="1050" spc="-5" dirty="0">
                <a:latin typeface="微软雅黑"/>
                <a:cs typeface="微软雅黑"/>
              </a:rPr>
              <a:t>行包</a:t>
            </a:r>
            <a:r>
              <a:rPr sz="1050" spc="-10" dirty="0">
                <a:latin typeface="微软雅黑"/>
                <a:cs typeface="微软雅黑"/>
              </a:rPr>
              <a:t>装CS55</a:t>
            </a:r>
            <a:r>
              <a:rPr sz="1050" spc="-55" dirty="0">
                <a:latin typeface="微软雅黑"/>
                <a:cs typeface="微软雅黑"/>
              </a:rPr>
              <a:t> </a:t>
            </a:r>
            <a:r>
              <a:rPr sz="1050" spc="-5" dirty="0">
                <a:latin typeface="微软雅黑"/>
                <a:cs typeface="微软雅黑"/>
              </a:rPr>
              <a:t>PLUS/</a:t>
            </a:r>
            <a:r>
              <a:rPr sz="1050" spc="5" dirty="0">
                <a:latin typeface="微软雅黑"/>
                <a:cs typeface="微软雅黑"/>
              </a:rPr>
              <a:t>锐</a:t>
            </a:r>
            <a:r>
              <a:rPr sz="1050" spc="-10" dirty="0">
                <a:latin typeface="微软雅黑"/>
                <a:cs typeface="微软雅黑"/>
              </a:rPr>
              <a:t>程</a:t>
            </a:r>
            <a:r>
              <a:rPr sz="1050" spc="-5" dirty="0">
                <a:latin typeface="微软雅黑"/>
                <a:cs typeface="微软雅黑"/>
              </a:rPr>
              <a:t>CC</a:t>
            </a:r>
            <a:r>
              <a:rPr sz="1050" spc="-10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售</a:t>
            </a:r>
            <a:r>
              <a:rPr sz="1050" spc="-10" dirty="0">
                <a:latin typeface="微软雅黑"/>
                <a:cs typeface="微软雅黑"/>
              </a:rPr>
              <a:t>政</a:t>
            </a:r>
            <a:r>
              <a:rPr sz="1050" spc="5" dirty="0">
                <a:latin typeface="微软雅黑"/>
                <a:cs typeface="微软雅黑"/>
              </a:rPr>
              <a:t>策，  及时清库为新</a:t>
            </a:r>
            <a:r>
              <a:rPr sz="1050" spc="-10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上</a:t>
            </a:r>
            <a:r>
              <a:rPr sz="1050" spc="-10" dirty="0">
                <a:latin typeface="微软雅黑"/>
                <a:cs typeface="微软雅黑"/>
              </a:rPr>
              <a:t>市</a:t>
            </a:r>
            <a:r>
              <a:rPr sz="1050" spc="5" dirty="0">
                <a:latin typeface="微软雅黑"/>
                <a:cs typeface="微软雅黑"/>
              </a:rPr>
              <a:t>奠</a:t>
            </a:r>
            <a:r>
              <a:rPr sz="1050" spc="-10" dirty="0">
                <a:latin typeface="微软雅黑"/>
                <a:cs typeface="微软雅黑"/>
              </a:rPr>
              <a:t>定</a:t>
            </a:r>
            <a:r>
              <a:rPr sz="1050" spc="5" dirty="0">
                <a:latin typeface="微软雅黑"/>
                <a:cs typeface="微软雅黑"/>
              </a:rPr>
              <a:t>基础</a:t>
            </a:r>
            <a:endParaRPr sz="1050">
              <a:latin typeface="微软雅黑"/>
              <a:cs typeface="微软雅黑"/>
            </a:endParaRPr>
          </a:p>
          <a:p>
            <a:pPr marL="184785" marR="5080" indent="-172720">
              <a:lnSpc>
                <a:spcPct val="149600"/>
              </a:lnSpc>
              <a:spcBef>
                <a:spcPts val="10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特</a:t>
            </a:r>
            <a:r>
              <a:rPr sz="1050" b="1" spc="-10" dirty="0">
                <a:latin typeface="微软雅黑"/>
                <a:cs typeface="微软雅黑"/>
              </a:rPr>
              <a:t>价</a:t>
            </a:r>
            <a:r>
              <a:rPr sz="1050" b="1" spc="5" dirty="0">
                <a:latin typeface="微软雅黑"/>
                <a:cs typeface="微软雅黑"/>
              </a:rPr>
              <a:t>车</a:t>
            </a:r>
            <a:r>
              <a:rPr sz="1050" b="1" spc="-10" dirty="0">
                <a:latin typeface="微软雅黑"/>
                <a:cs typeface="微软雅黑"/>
              </a:rPr>
              <a:t>包</a:t>
            </a:r>
            <a:r>
              <a:rPr sz="1050" b="1" dirty="0">
                <a:latin typeface="微软雅黑"/>
                <a:cs typeface="微软雅黑"/>
              </a:rPr>
              <a:t>装</a:t>
            </a:r>
            <a:r>
              <a:rPr sz="1050" spc="-5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包</a:t>
            </a:r>
            <a:r>
              <a:rPr sz="1050" spc="-5" dirty="0">
                <a:latin typeface="微软雅黑"/>
                <a:cs typeface="微软雅黑"/>
              </a:rPr>
              <a:t>装</a:t>
            </a:r>
            <a:r>
              <a:rPr sz="1050" spc="5" dirty="0">
                <a:latin typeface="微软雅黑"/>
                <a:cs typeface="微软雅黑"/>
              </a:rPr>
              <a:t>限</a:t>
            </a:r>
            <a:r>
              <a:rPr sz="1050" spc="-5" dirty="0">
                <a:latin typeface="微软雅黑"/>
                <a:cs typeface="微软雅黑"/>
              </a:rPr>
              <a:t>量特</a:t>
            </a:r>
            <a:r>
              <a:rPr sz="1050" spc="5" dirty="0">
                <a:latin typeface="微软雅黑"/>
                <a:cs typeface="微软雅黑"/>
              </a:rPr>
              <a:t>价</a:t>
            </a:r>
            <a:r>
              <a:rPr sz="1050" spc="-5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型</a:t>
            </a:r>
            <a:r>
              <a:rPr sz="1050" spc="-5" dirty="0">
                <a:latin typeface="微软雅黑"/>
                <a:cs typeface="微软雅黑"/>
              </a:rPr>
              <a:t>（</a:t>
            </a:r>
            <a:r>
              <a:rPr sz="1050" spc="5" dirty="0">
                <a:latin typeface="微软雅黑"/>
                <a:cs typeface="微软雅黑"/>
              </a:rPr>
              <a:t>装</a:t>
            </a:r>
            <a:r>
              <a:rPr sz="1050" spc="-5" dirty="0">
                <a:latin typeface="微软雅黑"/>
                <a:cs typeface="微软雅黑"/>
              </a:rPr>
              <a:t>饰</a:t>
            </a:r>
            <a:r>
              <a:rPr sz="1050" spc="5" dirty="0">
                <a:latin typeface="微软雅黑"/>
                <a:cs typeface="微软雅黑"/>
              </a:rPr>
              <a:t>加</a:t>
            </a:r>
            <a:r>
              <a:rPr sz="1050" spc="-5" dirty="0">
                <a:latin typeface="微软雅黑"/>
                <a:cs typeface="微软雅黑"/>
              </a:rPr>
              <a:t>配</a:t>
            </a:r>
            <a:r>
              <a:rPr sz="1050" spc="5" dirty="0">
                <a:latin typeface="微软雅黑"/>
                <a:cs typeface="微软雅黑"/>
              </a:rPr>
              <a:t>、</a:t>
            </a:r>
            <a:r>
              <a:rPr sz="1050" spc="-5" dirty="0">
                <a:latin typeface="微软雅黑"/>
                <a:cs typeface="微软雅黑"/>
              </a:rPr>
              <a:t>全车</a:t>
            </a:r>
            <a:r>
              <a:rPr sz="1050" spc="5" dirty="0">
                <a:latin typeface="微软雅黑"/>
                <a:cs typeface="微软雅黑"/>
              </a:rPr>
              <a:t>膜</a:t>
            </a:r>
            <a:r>
              <a:rPr sz="1050" spc="-5" dirty="0">
                <a:latin typeface="微软雅黑"/>
                <a:cs typeface="微软雅黑"/>
              </a:rPr>
              <a:t>等</a:t>
            </a:r>
            <a:r>
              <a:rPr sz="1050" dirty="0">
                <a:latin typeface="微软雅黑"/>
                <a:cs typeface="微软雅黑"/>
              </a:rPr>
              <a:t>）， </a:t>
            </a:r>
            <a:r>
              <a:rPr sz="1050" spc="5" dirty="0">
                <a:latin typeface="微软雅黑"/>
                <a:cs typeface="微软雅黑"/>
              </a:rPr>
              <a:t>加快老龄车出清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增</a:t>
            </a:r>
            <a:r>
              <a:rPr sz="1050" b="1" spc="-10" dirty="0">
                <a:latin typeface="微软雅黑"/>
                <a:cs typeface="微软雅黑"/>
              </a:rPr>
              <a:t>购</a:t>
            </a:r>
            <a:r>
              <a:rPr sz="1050" b="1" spc="5" dirty="0">
                <a:latin typeface="微软雅黑"/>
                <a:cs typeface="微软雅黑"/>
              </a:rPr>
              <a:t>、</a:t>
            </a:r>
            <a:r>
              <a:rPr sz="1050" b="1" spc="-10" dirty="0">
                <a:latin typeface="微软雅黑"/>
                <a:cs typeface="微软雅黑"/>
              </a:rPr>
              <a:t>转</a:t>
            </a:r>
            <a:r>
              <a:rPr sz="1050" b="1" spc="5" dirty="0">
                <a:latin typeface="微软雅黑"/>
                <a:cs typeface="微软雅黑"/>
              </a:rPr>
              <a:t>介</a:t>
            </a:r>
            <a:r>
              <a:rPr sz="1050" b="1" spc="-5" dirty="0">
                <a:latin typeface="微软雅黑"/>
                <a:cs typeface="微软雅黑"/>
              </a:rPr>
              <a:t>绍</a:t>
            </a:r>
            <a:r>
              <a:rPr sz="1050" spc="5" dirty="0">
                <a:latin typeface="微软雅黑"/>
                <a:cs typeface="微软雅黑"/>
              </a:rPr>
              <a:t>成</a:t>
            </a:r>
            <a:r>
              <a:rPr sz="1050" spc="-10" dirty="0">
                <a:latin typeface="微软雅黑"/>
                <a:cs typeface="微软雅黑"/>
              </a:rPr>
              <a:t>功</a:t>
            </a:r>
            <a:r>
              <a:rPr sz="1050" spc="5" dirty="0">
                <a:latin typeface="微软雅黑"/>
                <a:cs typeface="微软雅黑"/>
              </a:rPr>
              <a:t>获</a:t>
            </a:r>
            <a:r>
              <a:rPr sz="1050" spc="-10" dirty="0">
                <a:latin typeface="微软雅黑"/>
                <a:cs typeface="微软雅黑"/>
              </a:rPr>
              <a:t>得千</a:t>
            </a:r>
            <a:r>
              <a:rPr sz="1050" spc="5" dirty="0">
                <a:latin typeface="微软雅黑"/>
                <a:cs typeface="微软雅黑"/>
              </a:rPr>
              <a:t>元</a:t>
            </a:r>
            <a:r>
              <a:rPr sz="1050" spc="-10" dirty="0">
                <a:latin typeface="微软雅黑"/>
                <a:cs typeface="微软雅黑"/>
              </a:rPr>
              <a:t>油</a:t>
            </a:r>
            <a:r>
              <a:rPr sz="1050" spc="5" dirty="0">
                <a:latin typeface="微软雅黑"/>
                <a:cs typeface="微软雅黑"/>
              </a:rPr>
              <a:t>卡</a:t>
            </a:r>
            <a:r>
              <a:rPr sz="1050" spc="-10" dirty="0">
                <a:latin typeface="微软雅黑"/>
                <a:cs typeface="微软雅黑"/>
              </a:rPr>
              <a:t>奖</a:t>
            </a:r>
            <a:r>
              <a:rPr sz="1050" spc="5" dirty="0">
                <a:latin typeface="微软雅黑"/>
                <a:cs typeface="微软雅黑"/>
              </a:rPr>
              <a:t>励</a:t>
            </a:r>
            <a:r>
              <a:rPr sz="1050" spc="-10" dirty="0">
                <a:latin typeface="微软雅黑"/>
                <a:cs typeface="微软雅黑"/>
              </a:rPr>
              <a:t>（</a:t>
            </a:r>
            <a:r>
              <a:rPr sz="1050" spc="5" dirty="0">
                <a:latin typeface="微软雅黑"/>
                <a:cs typeface="微软雅黑"/>
              </a:rPr>
              <a:t>服</a:t>
            </a:r>
            <a:r>
              <a:rPr sz="1050" spc="-10" dirty="0">
                <a:latin typeface="微软雅黑"/>
                <a:cs typeface="微软雅黑"/>
              </a:rPr>
              <a:t>务</a:t>
            </a:r>
            <a:r>
              <a:rPr sz="1050" spc="5" dirty="0">
                <a:latin typeface="微软雅黑"/>
                <a:cs typeface="微软雅黑"/>
              </a:rPr>
              <a:t>中</a:t>
            </a:r>
            <a:r>
              <a:rPr sz="1050" spc="-10" dirty="0">
                <a:latin typeface="微软雅黑"/>
                <a:cs typeface="微软雅黑"/>
              </a:rPr>
              <a:t>心自</a:t>
            </a:r>
            <a:r>
              <a:rPr sz="1050" spc="5" dirty="0">
                <a:latin typeface="微软雅黑"/>
                <a:cs typeface="微软雅黑"/>
              </a:rPr>
              <a:t>行</a:t>
            </a:r>
            <a:r>
              <a:rPr sz="1050" spc="-10" dirty="0">
                <a:latin typeface="微软雅黑"/>
                <a:cs typeface="微软雅黑"/>
              </a:rPr>
              <a:t>承</a:t>
            </a:r>
            <a:r>
              <a:rPr sz="1050" spc="5" dirty="0">
                <a:latin typeface="微软雅黑"/>
                <a:cs typeface="微软雅黑"/>
              </a:rPr>
              <a:t>担）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0666" y="4797069"/>
            <a:ext cx="3413760" cy="149034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双车专场海报</a:t>
            </a:r>
            <a:r>
              <a:rPr sz="1050" b="1" spc="-10" dirty="0">
                <a:latin typeface="微软雅黑"/>
                <a:cs typeface="微软雅黑"/>
              </a:rPr>
              <a:t>传</a:t>
            </a:r>
            <a:r>
              <a:rPr sz="1050" b="1" spc="5" dirty="0">
                <a:latin typeface="微软雅黑"/>
                <a:cs typeface="微软雅黑"/>
              </a:rPr>
              <a:t>播</a:t>
            </a:r>
            <a:r>
              <a:rPr sz="1050" b="1" spc="-10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活</a:t>
            </a:r>
            <a:r>
              <a:rPr sz="1050" spc="-10" dirty="0">
                <a:latin typeface="微软雅黑"/>
                <a:cs typeface="微软雅黑"/>
              </a:rPr>
              <a:t>动</a:t>
            </a:r>
            <a:r>
              <a:rPr sz="1050" spc="5" dirty="0">
                <a:latin typeface="微软雅黑"/>
                <a:cs typeface="微软雅黑"/>
              </a:rPr>
              <a:t>告知</a:t>
            </a:r>
            <a:r>
              <a:rPr sz="1050" spc="-10" dirty="0">
                <a:latin typeface="微软雅黑"/>
                <a:cs typeface="微软雅黑"/>
              </a:rPr>
              <a:t>及</a:t>
            </a:r>
            <a:r>
              <a:rPr sz="1050" spc="5" dirty="0">
                <a:latin typeface="微软雅黑"/>
                <a:cs typeface="微软雅黑"/>
              </a:rPr>
              <a:t>老</a:t>
            </a:r>
            <a:r>
              <a:rPr sz="1050" spc="-10" dirty="0">
                <a:latin typeface="微软雅黑"/>
                <a:cs typeface="微软雅黑"/>
              </a:rPr>
              <a:t>款</a:t>
            </a:r>
            <a:r>
              <a:rPr sz="1050" spc="5" dirty="0">
                <a:latin typeface="微软雅黑"/>
                <a:cs typeface="微软雅黑"/>
              </a:rPr>
              <a:t>车</a:t>
            </a:r>
            <a:r>
              <a:rPr sz="1050" spc="-10" dirty="0">
                <a:latin typeface="微软雅黑"/>
                <a:cs typeface="微软雅黑"/>
              </a:rPr>
              <a:t>型</a:t>
            </a:r>
            <a:r>
              <a:rPr sz="1050" spc="5" dirty="0">
                <a:latin typeface="微软雅黑"/>
                <a:cs typeface="微软雅黑"/>
              </a:rPr>
              <a:t>政</a:t>
            </a:r>
            <a:r>
              <a:rPr sz="1050" spc="-10" dirty="0">
                <a:latin typeface="微软雅黑"/>
                <a:cs typeface="微软雅黑"/>
              </a:rPr>
              <a:t>策</a:t>
            </a:r>
            <a:r>
              <a:rPr sz="1050" spc="5" dirty="0">
                <a:latin typeface="微软雅黑"/>
                <a:cs typeface="微软雅黑"/>
              </a:rPr>
              <a:t>输出</a:t>
            </a:r>
            <a:endParaRPr sz="1050">
              <a:latin typeface="微软雅黑"/>
              <a:cs typeface="微软雅黑"/>
            </a:endParaRPr>
          </a:p>
          <a:p>
            <a:pPr marL="184785" indent="-1727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传播话题示例：</a:t>
            </a:r>
            <a:endParaRPr sz="1050">
              <a:latin typeface="微软雅黑"/>
              <a:cs typeface="微软雅黑"/>
            </a:endParaRPr>
          </a:p>
          <a:p>
            <a:pPr marL="12700" marR="5080" indent="164465">
              <a:lnSpc>
                <a:spcPts val="1980"/>
              </a:lnSpc>
              <a:spcBef>
                <a:spcPts val="160"/>
              </a:spcBef>
            </a:pPr>
            <a:r>
              <a:rPr sz="1100" dirty="0">
                <a:latin typeface="微软雅黑"/>
                <a:cs typeface="微软雅黑"/>
              </a:rPr>
              <a:t>#冠军蓝鲸出击！CS55</a:t>
            </a:r>
            <a:r>
              <a:rPr sz="1100" spc="-55" dirty="0">
                <a:latin typeface="微软雅黑"/>
                <a:cs typeface="微软雅黑"/>
              </a:rPr>
              <a:t> </a:t>
            </a:r>
            <a:r>
              <a:rPr sz="1100" spc="-5" dirty="0">
                <a:latin typeface="微软雅黑"/>
                <a:cs typeface="微软雅黑"/>
              </a:rPr>
              <a:t>PLUS&amp;</a:t>
            </a:r>
            <a:r>
              <a:rPr sz="1100" dirty="0">
                <a:latin typeface="微软雅黑"/>
                <a:cs typeface="微软雅黑"/>
              </a:rPr>
              <a:t>锐程</a:t>
            </a:r>
            <a:r>
              <a:rPr sz="1100" spc="5" dirty="0">
                <a:latin typeface="微软雅黑"/>
                <a:cs typeface="微软雅黑"/>
              </a:rPr>
              <a:t>CC</a:t>
            </a:r>
            <a:r>
              <a:rPr sz="1100" dirty="0">
                <a:latin typeface="微软雅黑"/>
                <a:cs typeface="微软雅黑"/>
              </a:rPr>
              <a:t>提前体验，赶 紧来吧！“</a:t>
            </a:r>
            <a:endParaRPr sz="1100">
              <a:latin typeface="微软雅黑"/>
              <a:cs typeface="微软雅黑"/>
            </a:endParaRPr>
          </a:p>
          <a:p>
            <a:pPr marL="224154" indent="-212090">
              <a:lnSpc>
                <a:spcPct val="100000"/>
              </a:lnSpc>
              <a:spcBef>
                <a:spcPts val="464"/>
              </a:spcBef>
              <a:buFont typeface="Wingdings"/>
              <a:buChar char=""/>
              <a:tabLst>
                <a:tab pos="224790" algn="l"/>
              </a:tabLst>
            </a:pPr>
            <a:r>
              <a:rPr sz="1050" b="1" dirty="0">
                <a:latin typeface="微软雅黑"/>
                <a:cs typeface="微软雅黑"/>
              </a:rPr>
              <a:t>传播渠道：</a:t>
            </a:r>
            <a:r>
              <a:rPr sz="1050" spc="5" dirty="0">
                <a:latin typeface="微软雅黑"/>
                <a:cs typeface="微软雅黑"/>
              </a:rPr>
              <a:t>经</a:t>
            </a:r>
            <a:r>
              <a:rPr sz="1050" spc="-5" dirty="0">
                <a:latin typeface="微软雅黑"/>
                <a:cs typeface="微软雅黑"/>
              </a:rPr>
              <a:t>销</a:t>
            </a:r>
            <a:r>
              <a:rPr sz="1050" spc="-10" dirty="0">
                <a:latin typeface="微软雅黑"/>
                <a:cs typeface="微软雅黑"/>
              </a:rPr>
              <a:t>商</a:t>
            </a:r>
            <a:r>
              <a:rPr sz="1050" spc="5" dirty="0">
                <a:latin typeface="微软雅黑"/>
                <a:cs typeface="微软雅黑"/>
              </a:rPr>
              <a:t>微</a:t>
            </a:r>
            <a:r>
              <a:rPr sz="1050" spc="-15" dirty="0">
                <a:latin typeface="微软雅黑"/>
                <a:cs typeface="微软雅黑"/>
              </a:rPr>
              <a:t>信</a:t>
            </a:r>
            <a:r>
              <a:rPr sz="1050" spc="5" dirty="0">
                <a:latin typeface="微软雅黑"/>
                <a:cs typeface="微软雅黑"/>
              </a:rPr>
              <a:t>公</a:t>
            </a:r>
            <a:r>
              <a:rPr sz="1050" spc="-15" dirty="0">
                <a:latin typeface="微软雅黑"/>
                <a:cs typeface="微软雅黑"/>
              </a:rPr>
              <a:t>众</a:t>
            </a:r>
            <a:r>
              <a:rPr sz="1050" spc="5" dirty="0">
                <a:latin typeface="微软雅黑"/>
                <a:cs typeface="微软雅黑"/>
              </a:rPr>
              <a:t>号</a:t>
            </a:r>
            <a:r>
              <a:rPr sz="1050" spc="-15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百</a:t>
            </a:r>
            <a:r>
              <a:rPr sz="1050" spc="-15" dirty="0">
                <a:latin typeface="微软雅黑"/>
                <a:cs typeface="微软雅黑"/>
              </a:rPr>
              <a:t>家</a:t>
            </a:r>
            <a:r>
              <a:rPr sz="1050" spc="5" dirty="0">
                <a:latin typeface="微软雅黑"/>
                <a:cs typeface="微软雅黑"/>
              </a:rPr>
              <a:t>号</a:t>
            </a:r>
            <a:r>
              <a:rPr sz="1050" spc="-15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三</a:t>
            </a:r>
            <a:r>
              <a:rPr sz="1050" spc="-15" dirty="0">
                <a:latin typeface="微软雅黑"/>
                <a:cs typeface="微软雅黑"/>
              </a:rPr>
              <a:t>方</a:t>
            </a:r>
            <a:r>
              <a:rPr sz="1050" spc="5" dirty="0">
                <a:latin typeface="微软雅黑"/>
                <a:cs typeface="微软雅黑"/>
              </a:rPr>
              <a:t>平</a:t>
            </a:r>
            <a:r>
              <a:rPr sz="1050" spc="-15" dirty="0">
                <a:latin typeface="微软雅黑"/>
                <a:cs typeface="微软雅黑"/>
              </a:rPr>
              <a:t>台</a:t>
            </a:r>
            <a:r>
              <a:rPr sz="1050" spc="5" dirty="0">
                <a:latin typeface="微软雅黑"/>
                <a:cs typeface="微软雅黑"/>
              </a:rPr>
              <a:t>、</a:t>
            </a:r>
            <a:endParaRPr sz="1050">
              <a:latin typeface="微软雅黑"/>
              <a:cs typeface="微软雅黑"/>
            </a:endParaRPr>
          </a:p>
          <a:p>
            <a:pPr marL="210820">
              <a:lnSpc>
                <a:spcPct val="100000"/>
              </a:lnSpc>
              <a:spcBef>
                <a:spcPts val="635"/>
              </a:spcBef>
            </a:pPr>
            <a:r>
              <a:rPr sz="1050" spc="5" dirty="0">
                <a:latin typeface="微软雅黑"/>
                <a:cs typeface="微软雅黑"/>
              </a:rPr>
              <a:t>销售顾问朋友圈等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579607" y="583691"/>
            <a:ext cx="957072" cy="827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579607" y="920496"/>
            <a:ext cx="914400" cy="4013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41275" rIns="0" bIns="0" rtlCol="0">
            <a:spAutoFit/>
          </a:bodyPr>
          <a:lstStyle/>
          <a:p>
            <a:pPr marL="141605" marR="132080">
              <a:lnSpc>
                <a:spcPct val="100000"/>
              </a:lnSpc>
              <a:spcBef>
                <a:spcPts val="325"/>
              </a:spcBef>
            </a:pPr>
            <a:r>
              <a:rPr sz="1000" spc="-5" dirty="0">
                <a:latin typeface="微软雅黑"/>
                <a:cs typeface="微软雅黑"/>
              </a:rPr>
              <a:t>双车店头品 鉴活动指引</a:t>
            </a:r>
            <a:endParaRPr sz="100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1590421"/>
          <a:ext cx="10838815" cy="39715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8500">
                <a:tc gridSpan="6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0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CS55PLUS/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锐程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CC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蓝鲸版店头预热品鉴会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203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756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4673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现场物料（舞台/背景、客户区、订车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榜、冷餐区、海报架、礼品）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1440" marR="12446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现场环节（表演互动、车型讲解、唱单 播报、订车抽奖、合影）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2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现场人员（主持人、工作人员）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2228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8.</a:t>
            </a:r>
            <a:r>
              <a:rPr spc="-80" dirty="0"/>
              <a:t> </a:t>
            </a:r>
            <a:r>
              <a:rPr spc="-5" dirty="0"/>
              <a:t>店头团购会</a:t>
            </a:r>
          </a:p>
        </p:txBody>
      </p:sp>
      <p:sp>
        <p:nvSpPr>
          <p:cNvPr id="3" name="object 3"/>
          <p:cNvSpPr/>
          <p:nvPr/>
        </p:nvSpPr>
        <p:spPr>
          <a:xfrm>
            <a:off x="577595" y="1504188"/>
            <a:ext cx="6303645" cy="1902460"/>
          </a:xfrm>
          <a:custGeom>
            <a:avLst/>
            <a:gdLst/>
            <a:ahLst/>
            <a:cxnLst/>
            <a:rect l="l" t="t" r="r" b="b"/>
            <a:pathLst>
              <a:path w="6303645" h="1902460">
                <a:moveTo>
                  <a:pt x="0" y="1901952"/>
                </a:moveTo>
                <a:lnTo>
                  <a:pt x="6303263" y="1901952"/>
                </a:lnTo>
                <a:lnTo>
                  <a:pt x="6303263" y="0"/>
                </a:lnTo>
                <a:lnTo>
                  <a:pt x="0" y="0"/>
                </a:lnTo>
                <a:lnTo>
                  <a:pt x="0" y="1901952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77595" y="1576578"/>
            <a:ext cx="6303645" cy="174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微软雅黑"/>
                <a:cs typeface="微软雅黑"/>
              </a:rPr>
              <a:t>冠军蓝鲸家族全系出击，邀您瓜分</a:t>
            </a:r>
            <a:r>
              <a:rPr sz="2400" b="1" spc="-5" dirty="0">
                <a:latin typeface="微软雅黑"/>
                <a:cs typeface="微软雅黑"/>
              </a:rPr>
              <a:t>30</a:t>
            </a:r>
            <a:r>
              <a:rPr sz="2400" b="1" dirty="0">
                <a:latin typeface="微软雅黑"/>
                <a:cs typeface="微软雅黑"/>
              </a:rPr>
              <a:t>亿</a:t>
            </a:r>
            <a:endParaRPr sz="24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</a:pPr>
            <a:r>
              <a:rPr sz="2400" b="1" spc="-5" dirty="0">
                <a:latin typeface="微软雅黑"/>
                <a:cs typeface="微软雅黑"/>
              </a:rPr>
              <a:t>—</a:t>
            </a:r>
            <a:r>
              <a:rPr sz="1800" spc="-5" dirty="0">
                <a:latin typeface="微软雅黑"/>
                <a:cs typeface="微软雅黑"/>
              </a:rPr>
              <a:t>店头团购活动</a:t>
            </a:r>
            <a:endParaRPr sz="18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484"/>
              </a:spcBef>
            </a:pPr>
            <a:r>
              <a:rPr sz="1100" b="1" dirty="0">
                <a:latin typeface="微软雅黑"/>
                <a:cs typeface="微软雅黑"/>
              </a:rPr>
              <a:t>【活动时间】</a:t>
            </a:r>
            <a:r>
              <a:rPr sz="1100" dirty="0">
                <a:latin typeface="微软雅黑"/>
                <a:cs typeface="微软雅黑"/>
              </a:rPr>
              <a:t>2020年7月11-12日；7月25-26日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【活动地点】</a:t>
            </a:r>
            <a:r>
              <a:rPr sz="1100" dirty="0">
                <a:latin typeface="微软雅黑"/>
                <a:cs typeface="微软雅黑"/>
              </a:rPr>
              <a:t>未参加区</a:t>
            </a:r>
            <a:r>
              <a:rPr sz="1100" spc="-15" dirty="0">
                <a:latin typeface="微软雅黑"/>
                <a:cs typeface="微软雅黑"/>
              </a:rPr>
              <a:t>域</a:t>
            </a:r>
            <a:r>
              <a:rPr sz="1100" dirty="0">
                <a:latin typeface="微软雅黑"/>
                <a:cs typeface="微软雅黑"/>
              </a:rPr>
              <a:t>酒店</a:t>
            </a:r>
            <a:r>
              <a:rPr sz="1100" spc="-15" dirty="0">
                <a:latin typeface="微软雅黑"/>
                <a:cs typeface="微软雅黑"/>
              </a:rPr>
              <a:t>团</a:t>
            </a:r>
            <a:r>
              <a:rPr sz="1100" dirty="0">
                <a:latin typeface="微软雅黑"/>
                <a:cs typeface="微软雅黑"/>
              </a:rPr>
              <a:t>购会</a:t>
            </a:r>
            <a:r>
              <a:rPr sz="1100" spc="-15" dirty="0">
                <a:latin typeface="微软雅黑"/>
                <a:cs typeface="微软雅黑"/>
              </a:rPr>
              <a:t>的</a:t>
            </a:r>
            <a:r>
              <a:rPr sz="1100" dirty="0">
                <a:latin typeface="微软雅黑"/>
                <a:cs typeface="微软雅黑"/>
              </a:rPr>
              <a:t>服务</a:t>
            </a:r>
            <a:r>
              <a:rPr sz="1100" spc="-15" dirty="0">
                <a:latin typeface="微软雅黑"/>
                <a:cs typeface="微软雅黑"/>
              </a:rPr>
              <a:t>中</a:t>
            </a:r>
            <a:r>
              <a:rPr sz="1100" dirty="0">
                <a:latin typeface="微软雅黑"/>
                <a:cs typeface="微软雅黑"/>
              </a:rPr>
              <a:t>心展</a:t>
            </a:r>
            <a:r>
              <a:rPr sz="1100" spc="-15" dirty="0">
                <a:latin typeface="微软雅黑"/>
                <a:cs typeface="微软雅黑"/>
              </a:rPr>
              <a:t>厅</a:t>
            </a:r>
            <a:r>
              <a:rPr sz="1100" dirty="0">
                <a:latin typeface="微软雅黑"/>
                <a:cs typeface="微软雅黑"/>
              </a:rPr>
              <a:t>内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【活动对象】</a:t>
            </a:r>
            <a:r>
              <a:rPr sz="1100" dirty="0">
                <a:latin typeface="微软雅黑"/>
                <a:cs typeface="微软雅黑"/>
              </a:rPr>
              <a:t>意向购车</a:t>
            </a:r>
            <a:r>
              <a:rPr sz="1100" spc="-15" dirty="0">
                <a:latin typeface="微软雅黑"/>
                <a:cs typeface="微软雅黑"/>
              </a:rPr>
              <a:t>客</a:t>
            </a:r>
            <a:r>
              <a:rPr sz="1100" dirty="0">
                <a:latin typeface="微软雅黑"/>
                <a:cs typeface="微软雅黑"/>
              </a:rPr>
              <a:t>户</a:t>
            </a:r>
            <a:endParaRPr sz="1100">
              <a:latin typeface="微软雅黑"/>
              <a:cs typeface="微软雅黑"/>
            </a:endParaRPr>
          </a:p>
          <a:p>
            <a:pPr marL="215900">
              <a:lnSpc>
                <a:spcPct val="100000"/>
              </a:lnSpc>
              <a:spcBef>
                <a:spcPts val="660"/>
              </a:spcBef>
            </a:pPr>
            <a:r>
              <a:rPr sz="1100" b="1" dirty="0">
                <a:latin typeface="微软雅黑"/>
                <a:cs typeface="微软雅黑"/>
              </a:rPr>
              <a:t>【活动目的】</a:t>
            </a:r>
            <a:r>
              <a:rPr sz="1100" dirty="0">
                <a:latin typeface="微软雅黑"/>
                <a:cs typeface="微软雅黑"/>
              </a:rPr>
              <a:t>结合促销</a:t>
            </a:r>
            <a:r>
              <a:rPr sz="1100" spc="-15" dirty="0">
                <a:latin typeface="微软雅黑"/>
                <a:cs typeface="微软雅黑"/>
              </a:rPr>
              <a:t>政</a:t>
            </a:r>
            <a:r>
              <a:rPr sz="1100" dirty="0">
                <a:latin typeface="微软雅黑"/>
                <a:cs typeface="微软雅黑"/>
              </a:rPr>
              <a:t>策，</a:t>
            </a:r>
            <a:r>
              <a:rPr sz="1100" spc="-15" dirty="0">
                <a:latin typeface="微软雅黑"/>
                <a:cs typeface="微软雅黑"/>
              </a:rPr>
              <a:t>终</a:t>
            </a:r>
            <a:r>
              <a:rPr sz="1100" dirty="0">
                <a:latin typeface="微软雅黑"/>
                <a:cs typeface="微软雅黑"/>
              </a:rPr>
              <a:t>端邀</a:t>
            </a:r>
            <a:r>
              <a:rPr sz="1100" spc="-15" dirty="0">
                <a:latin typeface="微软雅黑"/>
                <a:cs typeface="微软雅黑"/>
              </a:rPr>
              <a:t>约</a:t>
            </a:r>
            <a:r>
              <a:rPr sz="1100" dirty="0">
                <a:latin typeface="微软雅黑"/>
                <a:cs typeface="微软雅黑"/>
              </a:rPr>
              <a:t>意向</a:t>
            </a:r>
            <a:r>
              <a:rPr sz="1100" spc="-15" dirty="0">
                <a:latin typeface="微软雅黑"/>
                <a:cs typeface="微软雅黑"/>
              </a:rPr>
              <a:t>客</a:t>
            </a:r>
            <a:r>
              <a:rPr sz="1100" dirty="0">
                <a:latin typeface="微软雅黑"/>
                <a:cs typeface="微软雅黑"/>
              </a:rPr>
              <a:t>户到</a:t>
            </a:r>
            <a:r>
              <a:rPr sz="1100" spc="-15" dirty="0">
                <a:latin typeface="微软雅黑"/>
                <a:cs typeface="微软雅黑"/>
              </a:rPr>
              <a:t>店</a:t>
            </a:r>
            <a:r>
              <a:rPr sz="1100" dirty="0">
                <a:latin typeface="微软雅黑"/>
                <a:cs typeface="微软雅黑"/>
              </a:rPr>
              <a:t>参与</a:t>
            </a:r>
            <a:r>
              <a:rPr sz="1100" spc="-15" dirty="0">
                <a:latin typeface="微软雅黑"/>
                <a:cs typeface="微软雅黑"/>
              </a:rPr>
              <a:t>团</a:t>
            </a:r>
            <a:r>
              <a:rPr sz="1100" dirty="0">
                <a:latin typeface="微软雅黑"/>
                <a:cs typeface="微软雅黑"/>
              </a:rPr>
              <a:t>购，</a:t>
            </a:r>
            <a:r>
              <a:rPr sz="1100" spc="-15" dirty="0">
                <a:latin typeface="微软雅黑"/>
                <a:cs typeface="微软雅黑"/>
              </a:rPr>
              <a:t>进</a:t>
            </a:r>
            <a:r>
              <a:rPr sz="1100" dirty="0">
                <a:latin typeface="微软雅黑"/>
                <a:cs typeface="微软雅黑"/>
              </a:rPr>
              <a:t>行集</a:t>
            </a:r>
            <a:r>
              <a:rPr sz="1100" spc="-15" dirty="0">
                <a:latin typeface="微软雅黑"/>
                <a:cs typeface="微软雅黑"/>
              </a:rPr>
              <a:t>中</a:t>
            </a:r>
            <a:r>
              <a:rPr sz="1100" dirty="0">
                <a:latin typeface="微软雅黑"/>
                <a:cs typeface="微软雅黑"/>
              </a:rPr>
              <a:t>收割</a:t>
            </a:r>
            <a:endParaRPr sz="110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3148" y="3543300"/>
            <a:ext cx="3418840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政策建议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28159" y="3543300"/>
            <a:ext cx="3418840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话题传播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53171" y="3543300"/>
            <a:ext cx="3416935" cy="451484"/>
          </a:xfrm>
          <a:prstGeom prst="rect">
            <a:avLst/>
          </a:prstGeom>
          <a:solidFill>
            <a:srgbClr val="3B82C1"/>
          </a:solidFill>
        </p:spPr>
        <p:txBody>
          <a:bodyPr vert="horz" wrap="square" lIns="0" tIns="95885" rIns="0" bIns="0" rtlCol="0">
            <a:spAutoFit/>
          </a:bodyPr>
          <a:lstStyle/>
          <a:p>
            <a:pPr marL="289560">
              <a:lnSpc>
                <a:spcPct val="100000"/>
              </a:lnSpc>
              <a:spcBef>
                <a:spcPts val="755"/>
              </a:spcBef>
            </a:pPr>
            <a:r>
              <a:rPr sz="1600" b="1" spc="-5" dirty="0">
                <a:solidFill>
                  <a:srgbClr val="FFFFFF"/>
                </a:solidFill>
                <a:latin typeface="微软雅黑"/>
                <a:cs typeface="微软雅黑"/>
              </a:rPr>
              <a:t>环节建议（区域策划公司制定）</a:t>
            </a:r>
            <a:endParaRPr sz="1600">
              <a:latin typeface="微软雅黑"/>
              <a:cs typeface="微软雅黑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18147" y="1504188"/>
            <a:ext cx="5154167" cy="1901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47388" y="420624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01356" y="4244340"/>
            <a:ext cx="0" cy="1910080"/>
          </a:xfrm>
          <a:custGeom>
            <a:avLst/>
            <a:gdLst/>
            <a:ahLst/>
            <a:cxnLst/>
            <a:rect l="l" t="t" r="r" b="b"/>
            <a:pathLst>
              <a:path h="1910079">
                <a:moveTo>
                  <a:pt x="0" y="1909762"/>
                </a:moveTo>
                <a:lnTo>
                  <a:pt x="0" y="0"/>
                </a:lnTo>
              </a:path>
            </a:pathLst>
          </a:custGeom>
          <a:ln w="6350">
            <a:solidFill>
              <a:srgbClr val="126DB8"/>
            </a:solidFill>
            <a:prstDash val="sysDash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56385" y="4335017"/>
            <a:ext cx="16700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spc="5" dirty="0">
                <a:latin typeface="微软雅黑"/>
                <a:cs typeface="微软雅黑"/>
              </a:rPr>
              <a:t>以当期短促优</a:t>
            </a:r>
            <a:r>
              <a:rPr sz="1050" spc="-10" dirty="0">
                <a:latin typeface="微软雅黑"/>
                <a:cs typeface="微软雅黑"/>
              </a:rPr>
              <a:t>惠</a:t>
            </a:r>
            <a:r>
              <a:rPr sz="1050" spc="5" dirty="0">
                <a:latin typeface="微软雅黑"/>
                <a:cs typeface="微软雅黑"/>
              </a:rPr>
              <a:t>政</a:t>
            </a:r>
            <a:r>
              <a:rPr sz="1050" spc="-10" dirty="0">
                <a:latin typeface="微软雅黑"/>
                <a:cs typeface="微软雅黑"/>
              </a:rPr>
              <a:t>策</a:t>
            </a:r>
            <a:r>
              <a:rPr sz="1050" spc="5" dirty="0">
                <a:latin typeface="微软雅黑"/>
                <a:cs typeface="微软雅黑"/>
              </a:rPr>
              <a:t>为准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47996" y="4246016"/>
            <a:ext cx="3083560" cy="146748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海报传播：</a:t>
            </a:r>
            <a:r>
              <a:rPr sz="1050" spc="5" dirty="0">
                <a:latin typeface="微软雅黑"/>
                <a:cs typeface="微软雅黑"/>
              </a:rPr>
              <a:t>促</a:t>
            </a:r>
            <a:r>
              <a:rPr sz="1050" spc="-10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政</a:t>
            </a:r>
            <a:r>
              <a:rPr sz="1050" spc="-10" dirty="0">
                <a:latin typeface="微软雅黑"/>
                <a:cs typeface="微软雅黑"/>
              </a:rPr>
              <a:t>策</a:t>
            </a:r>
            <a:r>
              <a:rPr sz="1050" spc="5" dirty="0">
                <a:latin typeface="微软雅黑"/>
                <a:cs typeface="微软雅黑"/>
              </a:rPr>
              <a:t>及</a:t>
            </a:r>
            <a:r>
              <a:rPr sz="1050" spc="-10" dirty="0">
                <a:latin typeface="微软雅黑"/>
                <a:cs typeface="微软雅黑"/>
              </a:rPr>
              <a:t>活</a:t>
            </a:r>
            <a:r>
              <a:rPr sz="1050" spc="5" dirty="0">
                <a:latin typeface="微软雅黑"/>
                <a:cs typeface="微软雅黑"/>
              </a:rPr>
              <a:t>动告知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3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话题示例：</a:t>
            </a:r>
            <a:endParaRPr sz="10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050" spc="-5" dirty="0">
                <a:latin typeface="微软雅黑"/>
                <a:cs typeface="微软雅黑"/>
              </a:rPr>
              <a:t>#</a:t>
            </a:r>
            <a:r>
              <a:rPr sz="1050" b="1" spc="5" dirty="0">
                <a:latin typeface="微软雅黑"/>
                <a:cs typeface="微软雅黑"/>
              </a:rPr>
              <a:t>冠军蓝鲸家族全</a:t>
            </a:r>
            <a:r>
              <a:rPr sz="1050" b="1" spc="-10" dirty="0">
                <a:latin typeface="微软雅黑"/>
                <a:cs typeface="微软雅黑"/>
              </a:rPr>
              <a:t>系</a:t>
            </a:r>
            <a:r>
              <a:rPr sz="1050" b="1" spc="5" dirty="0">
                <a:latin typeface="微软雅黑"/>
                <a:cs typeface="微软雅黑"/>
              </a:rPr>
              <a:t>出</a:t>
            </a:r>
            <a:r>
              <a:rPr sz="1050" b="1" spc="-10" dirty="0">
                <a:latin typeface="微软雅黑"/>
                <a:cs typeface="微软雅黑"/>
              </a:rPr>
              <a:t>击</a:t>
            </a:r>
            <a:r>
              <a:rPr sz="1050" b="1" spc="5" dirty="0">
                <a:latin typeface="微软雅黑"/>
                <a:cs typeface="微软雅黑"/>
              </a:rPr>
              <a:t>，</a:t>
            </a:r>
            <a:r>
              <a:rPr sz="1050" b="1" spc="-10" dirty="0">
                <a:latin typeface="微软雅黑"/>
                <a:cs typeface="微软雅黑"/>
              </a:rPr>
              <a:t>邀</a:t>
            </a:r>
            <a:r>
              <a:rPr sz="1050" b="1" spc="5" dirty="0">
                <a:latin typeface="微软雅黑"/>
                <a:cs typeface="微软雅黑"/>
              </a:rPr>
              <a:t>您</a:t>
            </a:r>
            <a:r>
              <a:rPr sz="1050" b="1" spc="-10" dirty="0">
                <a:latin typeface="微软雅黑"/>
                <a:cs typeface="微软雅黑"/>
              </a:rPr>
              <a:t>瓜</a:t>
            </a:r>
            <a:r>
              <a:rPr sz="1050" b="1" spc="5" dirty="0">
                <a:latin typeface="微软雅黑"/>
                <a:cs typeface="微软雅黑"/>
              </a:rPr>
              <a:t>分</a:t>
            </a:r>
            <a:r>
              <a:rPr sz="1050" b="1" spc="-5" dirty="0">
                <a:latin typeface="微软雅黑"/>
                <a:cs typeface="微软雅黑"/>
              </a:rPr>
              <a:t>30</a:t>
            </a:r>
            <a:r>
              <a:rPr sz="1050" b="1" spc="5" dirty="0">
                <a:latin typeface="微软雅黑"/>
                <a:cs typeface="微软雅黑"/>
              </a:rPr>
              <a:t>亿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来</a:t>
            </a:r>
            <a:r>
              <a:rPr sz="1050" spc="-10" dirty="0">
                <a:latin typeface="微软雅黑"/>
                <a:cs typeface="微软雅黑"/>
              </a:rPr>
              <a:t>长</a:t>
            </a:r>
            <a:r>
              <a:rPr sz="1050" spc="5" dirty="0">
                <a:latin typeface="微软雅黑"/>
                <a:cs typeface="微软雅黑"/>
              </a:rPr>
              <a:t>安汽</a:t>
            </a:r>
            <a:endParaRPr sz="1050">
              <a:latin typeface="微软雅黑"/>
              <a:cs typeface="微软雅黑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50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4S店</a:t>
            </a:r>
            <a:r>
              <a:rPr sz="1050" spc="-5" dirty="0">
                <a:latin typeface="微软雅黑"/>
                <a:cs typeface="微软雅黑"/>
              </a:rPr>
              <a:t>，</a:t>
            </a:r>
            <a:r>
              <a:rPr sz="1050" spc="-10" dirty="0">
                <a:latin typeface="微软雅黑"/>
                <a:cs typeface="微软雅黑"/>
              </a:rPr>
              <a:t>感</a:t>
            </a:r>
            <a:r>
              <a:rPr sz="1050" spc="5" dirty="0">
                <a:latin typeface="微软雅黑"/>
                <a:cs typeface="微软雅黑"/>
              </a:rPr>
              <a:t>受</a:t>
            </a:r>
            <a:r>
              <a:rPr sz="1050" spc="-15" dirty="0">
                <a:latin typeface="微软雅黑"/>
                <a:cs typeface="微软雅黑"/>
              </a:rPr>
              <a:t>最</a:t>
            </a:r>
            <a:r>
              <a:rPr sz="1050" spc="5" dirty="0">
                <a:latin typeface="微软雅黑"/>
                <a:cs typeface="微软雅黑"/>
              </a:rPr>
              <a:t>火</a:t>
            </a:r>
            <a:r>
              <a:rPr sz="1050" spc="-15" dirty="0">
                <a:latin typeface="微软雅黑"/>
                <a:cs typeface="微软雅黑"/>
              </a:rPr>
              <a:t>热</a:t>
            </a:r>
            <a:r>
              <a:rPr sz="1050" spc="5" dirty="0">
                <a:latin typeface="微软雅黑"/>
                <a:cs typeface="微软雅黑"/>
              </a:rPr>
              <a:t>的</a:t>
            </a:r>
            <a:r>
              <a:rPr sz="1050" spc="-15" dirty="0">
                <a:latin typeface="微软雅黑"/>
                <a:cs typeface="微软雅黑"/>
              </a:rPr>
              <a:t>盛</a:t>
            </a:r>
            <a:r>
              <a:rPr sz="1050" spc="5" dirty="0">
                <a:latin typeface="微软雅黑"/>
                <a:cs typeface="微软雅黑"/>
              </a:rPr>
              <a:t>夏</a:t>
            </a:r>
            <a:r>
              <a:rPr sz="1050" spc="-15" dirty="0">
                <a:latin typeface="微软雅黑"/>
                <a:cs typeface="微软雅黑"/>
              </a:rPr>
              <a:t>钜</a:t>
            </a:r>
            <a:r>
              <a:rPr sz="1050" dirty="0">
                <a:latin typeface="微软雅黑"/>
                <a:cs typeface="微软雅黑"/>
              </a:rPr>
              <a:t>惠</a:t>
            </a:r>
            <a:r>
              <a:rPr sz="1050" spc="5" dirty="0">
                <a:latin typeface="微软雅黑"/>
                <a:cs typeface="微软雅黑"/>
              </a:rPr>
              <a:t>#</a:t>
            </a:r>
            <a:endParaRPr sz="1050">
              <a:latin typeface="微软雅黑"/>
              <a:cs typeface="微软雅黑"/>
            </a:endParaRPr>
          </a:p>
          <a:p>
            <a:pPr marL="184785" marR="83820" indent="-172720">
              <a:lnSpc>
                <a:spcPts val="1900"/>
              </a:lnSpc>
              <a:spcBef>
                <a:spcPts val="155"/>
              </a:spcBef>
              <a:buFont typeface="Wingdings"/>
              <a:buChar char=""/>
              <a:tabLst>
                <a:tab pos="185420" algn="l"/>
              </a:tabLst>
            </a:pPr>
            <a:r>
              <a:rPr sz="1050" b="1" spc="5" dirty="0">
                <a:latin typeface="微软雅黑"/>
                <a:cs typeface="微软雅黑"/>
              </a:rPr>
              <a:t>传播渠道</a:t>
            </a:r>
            <a:r>
              <a:rPr sz="1050" b="1" spc="-5" dirty="0">
                <a:latin typeface="微软雅黑"/>
                <a:cs typeface="微软雅黑"/>
              </a:rPr>
              <a:t>：</a:t>
            </a:r>
            <a:r>
              <a:rPr sz="1050" spc="5" dirty="0">
                <a:latin typeface="微软雅黑"/>
                <a:cs typeface="微软雅黑"/>
              </a:rPr>
              <a:t>经</a:t>
            </a:r>
            <a:r>
              <a:rPr sz="1050" spc="-10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商</a:t>
            </a:r>
            <a:r>
              <a:rPr sz="1050" spc="-10" dirty="0">
                <a:latin typeface="微软雅黑"/>
                <a:cs typeface="微软雅黑"/>
              </a:rPr>
              <a:t>微</a:t>
            </a:r>
            <a:r>
              <a:rPr sz="1050" spc="5" dirty="0">
                <a:latin typeface="微软雅黑"/>
                <a:cs typeface="微软雅黑"/>
              </a:rPr>
              <a:t>信</a:t>
            </a:r>
            <a:r>
              <a:rPr sz="1050" spc="-10" dirty="0">
                <a:latin typeface="微软雅黑"/>
                <a:cs typeface="微软雅黑"/>
              </a:rPr>
              <a:t>公</a:t>
            </a:r>
            <a:r>
              <a:rPr sz="1050" spc="5" dirty="0">
                <a:latin typeface="微软雅黑"/>
                <a:cs typeface="微软雅黑"/>
              </a:rPr>
              <a:t>众号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百</a:t>
            </a:r>
            <a:r>
              <a:rPr sz="1050" spc="-10" dirty="0">
                <a:latin typeface="微软雅黑"/>
                <a:cs typeface="微软雅黑"/>
              </a:rPr>
              <a:t>家</a:t>
            </a:r>
            <a:r>
              <a:rPr sz="1050" spc="5" dirty="0">
                <a:latin typeface="微软雅黑"/>
                <a:cs typeface="微软雅黑"/>
              </a:rPr>
              <a:t>号</a:t>
            </a:r>
            <a:r>
              <a:rPr sz="1050" spc="-10" dirty="0">
                <a:latin typeface="微软雅黑"/>
                <a:cs typeface="微软雅黑"/>
              </a:rPr>
              <a:t>、</a:t>
            </a:r>
            <a:r>
              <a:rPr sz="1050" spc="5" dirty="0">
                <a:latin typeface="微软雅黑"/>
                <a:cs typeface="微软雅黑"/>
              </a:rPr>
              <a:t>三</a:t>
            </a:r>
            <a:r>
              <a:rPr sz="1050" spc="-10" dirty="0">
                <a:latin typeface="微软雅黑"/>
                <a:cs typeface="微软雅黑"/>
              </a:rPr>
              <a:t>方</a:t>
            </a:r>
            <a:r>
              <a:rPr sz="1050" dirty="0">
                <a:latin typeface="微软雅黑"/>
                <a:cs typeface="微软雅黑"/>
              </a:rPr>
              <a:t>平 </a:t>
            </a:r>
            <a:r>
              <a:rPr sz="1050" spc="5" dirty="0">
                <a:latin typeface="微软雅黑"/>
                <a:cs typeface="微软雅黑"/>
              </a:rPr>
              <a:t>台、销售顾问</a:t>
            </a:r>
            <a:r>
              <a:rPr sz="1050" spc="-5" dirty="0">
                <a:latin typeface="微软雅黑"/>
                <a:cs typeface="微软雅黑"/>
              </a:rPr>
              <a:t>朋</a:t>
            </a:r>
            <a:r>
              <a:rPr sz="1050" spc="5" dirty="0">
                <a:latin typeface="微软雅黑"/>
                <a:cs typeface="微软雅黑"/>
              </a:rPr>
              <a:t>友</a:t>
            </a:r>
            <a:r>
              <a:rPr sz="1050" spc="-5" dirty="0">
                <a:latin typeface="微软雅黑"/>
                <a:cs typeface="微软雅黑"/>
              </a:rPr>
              <a:t>圈</a:t>
            </a:r>
            <a:r>
              <a:rPr sz="1050" spc="5" dirty="0">
                <a:latin typeface="微软雅黑"/>
                <a:cs typeface="微软雅黑"/>
              </a:rPr>
              <a:t>等</a:t>
            </a:r>
            <a:endParaRPr sz="1050">
              <a:latin typeface="微软雅黑"/>
              <a:cs typeface="微软雅黑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95031" y="4268450"/>
            <a:ext cx="3385185" cy="1948814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4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dirty="0">
                <a:latin typeface="微软雅黑"/>
                <a:cs typeface="微软雅黑"/>
              </a:rPr>
              <a:t>前期邀约：</a:t>
            </a:r>
            <a:r>
              <a:rPr sz="1050" spc="5" dirty="0">
                <a:latin typeface="微软雅黑"/>
                <a:cs typeface="微软雅黑"/>
              </a:rPr>
              <a:t>终</a:t>
            </a:r>
            <a:r>
              <a:rPr sz="1050" spc="-15" dirty="0">
                <a:latin typeface="微软雅黑"/>
                <a:cs typeface="微软雅黑"/>
              </a:rPr>
              <a:t>端</a:t>
            </a:r>
            <a:r>
              <a:rPr sz="1050" spc="5" dirty="0">
                <a:latin typeface="微软雅黑"/>
                <a:cs typeface="微软雅黑"/>
              </a:rPr>
              <a:t>通</a:t>
            </a:r>
            <a:r>
              <a:rPr sz="1050" spc="-15" dirty="0">
                <a:latin typeface="微软雅黑"/>
                <a:cs typeface="微软雅黑"/>
              </a:rPr>
              <a:t>过</a:t>
            </a:r>
            <a:r>
              <a:rPr sz="1050" spc="5" dirty="0">
                <a:latin typeface="微软雅黑"/>
                <a:cs typeface="微软雅黑"/>
              </a:rPr>
              <a:t>店</a:t>
            </a:r>
            <a:r>
              <a:rPr sz="1050" spc="-15" dirty="0">
                <a:latin typeface="微软雅黑"/>
                <a:cs typeface="微软雅黑"/>
              </a:rPr>
              <a:t>头</a:t>
            </a:r>
            <a:r>
              <a:rPr sz="1050" spc="5" dirty="0">
                <a:latin typeface="微软雅黑"/>
                <a:cs typeface="微软雅黑"/>
              </a:rPr>
              <a:t>物</a:t>
            </a:r>
            <a:r>
              <a:rPr sz="1050" spc="-5" dirty="0">
                <a:latin typeface="微软雅黑"/>
                <a:cs typeface="微软雅黑"/>
              </a:rPr>
              <a:t>料</a:t>
            </a:r>
            <a:r>
              <a:rPr sz="1050" spc="-10" dirty="0">
                <a:latin typeface="微软雅黑"/>
                <a:cs typeface="微软雅黑"/>
              </a:rPr>
              <a:t>及</a:t>
            </a:r>
            <a:r>
              <a:rPr sz="1050" spc="5" dirty="0">
                <a:latin typeface="微软雅黑"/>
                <a:cs typeface="微软雅黑"/>
              </a:rPr>
              <a:t>海</a:t>
            </a:r>
            <a:r>
              <a:rPr sz="1050" spc="-15" dirty="0">
                <a:latin typeface="微软雅黑"/>
                <a:cs typeface="微软雅黑"/>
              </a:rPr>
              <a:t>报</a:t>
            </a:r>
            <a:r>
              <a:rPr sz="1050" spc="5" dirty="0">
                <a:latin typeface="微软雅黑"/>
                <a:cs typeface="微软雅黑"/>
              </a:rPr>
              <a:t>软</a:t>
            </a:r>
            <a:r>
              <a:rPr sz="1050" spc="-15" dirty="0">
                <a:latin typeface="微软雅黑"/>
                <a:cs typeface="微软雅黑"/>
              </a:rPr>
              <a:t>文</a:t>
            </a:r>
            <a:r>
              <a:rPr sz="1050" spc="5" dirty="0">
                <a:latin typeface="微软雅黑"/>
                <a:cs typeface="微软雅黑"/>
              </a:rPr>
              <a:t>预</a:t>
            </a:r>
            <a:r>
              <a:rPr sz="1050" spc="-15" dirty="0">
                <a:latin typeface="微软雅黑"/>
                <a:cs typeface="微软雅黑"/>
              </a:rPr>
              <a:t>热</a:t>
            </a:r>
            <a:r>
              <a:rPr sz="1050" spc="5" dirty="0">
                <a:latin typeface="微软雅黑"/>
                <a:cs typeface="微软雅黑"/>
              </a:rPr>
              <a:t>传</a:t>
            </a:r>
            <a:r>
              <a:rPr sz="1050" spc="-15" dirty="0">
                <a:latin typeface="微软雅黑"/>
                <a:cs typeface="微软雅黑"/>
              </a:rPr>
              <a:t>播</a:t>
            </a:r>
            <a:r>
              <a:rPr sz="1050" spc="5" dirty="0">
                <a:latin typeface="微软雅黑"/>
                <a:cs typeface="微软雅黑"/>
              </a:rPr>
              <a:t>，</a:t>
            </a:r>
            <a:endParaRPr sz="105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635"/>
              </a:spcBef>
            </a:pPr>
            <a:r>
              <a:rPr sz="1050" spc="5" dirty="0">
                <a:latin typeface="微软雅黑"/>
                <a:cs typeface="微软雅黑"/>
              </a:rPr>
              <a:t>提前释放短促</a:t>
            </a:r>
            <a:r>
              <a:rPr sz="1050" spc="-10" dirty="0">
                <a:latin typeface="微软雅黑"/>
                <a:cs typeface="微软雅黑"/>
              </a:rPr>
              <a:t>政</a:t>
            </a:r>
            <a:r>
              <a:rPr sz="1050" spc="5" dirty="0">
                <a:latin typeface="微软雅黑"/>
                <a:cs typeface="微软雅黑"/>
              </a:rPr>
              <a:t>策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积</a:t>
            </a:r>
            <a:r>
              <a:rPr sz="1050" spc="-10" dirty="0">
                <a:latin typeface="微软雅黑"/>
                <a:cs typeface="微软雅黑"/>
              </a:rPr>
              <a:t>极</a:t>
            </a:r>
            <a:r>
              <a:rPr sz="1050" spc="5" dirty="0">
                <a:latin typeface="微软雅黑"/>
                <a:cs typeface="微软雅黑"/>
              </a:rPr>
              <a:t>邀约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到</a:t>
            </a:r>
            <a:r>
              <a:rPr sz="1050" spc="5" dirty="0">
                <a:latin typeface="微软雅黑"/>
                <a:cs typeface="微软雅黑"/>
              </a:rPr>
              <a:t>店</a:t>
            </a:r>
            <a:endParaRPr sz="1050">
              <a:latin typeface="微软雅黑"/>
              <a:cs typeface="微软雅黑"/>
            </a:endParaRPr>
          </a:p>
          <a:p>
            <a:pPr marL="299085" marR="5080" indent="-287020">
              <a:lnSpc>
                <a:spcPts val="1900"/>
              </a:lnSpc>
              <a:spcBef>
                <a:spcPts val="15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政策释放：</a:t>
            </a:r>
            <a:r>
              <a:rPr sz="1050" spc="5" dirty="0">
                <a:latin typeface="微软雅黑"/>
                <a:cs typeface="微软雅黑"/>
              </a:rPr>
              <a:t>解</a:t>
            </a:r>
            <a:r>
              <a:rPr sz="1050" spc="-10" dirty="0">
                <a:latin typeface="微软雅黑"/>
                <a:cs typeface="微软雅黑"/>
              </a:rPr>
              <a:t>读</a:t>
            </a:r>
            <a:r>
              <a:rPr sz="1050" spc="5" dirty="0">
                <a:latin typeface="微软雅黑"/>
                <a:cs typeface="微软雅黑"/>
              </a:rPr>
              <a:t>当</a:t>
            </a:r>
            <a:r>
              <a:rPr sz="1050" spc="-10" dirty="0">
                <a:latin typeface="微软雅黑"/>
                <a:cs typeface="微软雅黑"/>
              </a:rPr>
              <a:t>期</a:t>
            </a:r>
            <a:r>
              <a:rPr sz="1050" spc="5" dirty="0">
                <a:latin typeface="微软雅黑"/>
                <a:cs typeface="微软雅黑"/>
              </a:rPr>
              <a:t>促</a:t>
            </a:r>
            <a:r>
              <a:rPr sz="1050" spc="-10" dirty="0">
                <a:latin typeface="微软雅黑"/>
                <a:cs typeface="微软雅黑"/>
              </a:rPr>
              <a:t>销</a:t>
            </a:r>
            <a:r>
              <a:rPr sz="1050" spc="5" dirty="0">
                <a:latin typeface="微软雅黑"/>
                <a:cs typeface="微软雅黑"/>
              </a:rPr>
              <a:t>政策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引</a:t>
            </a:r>
            <a:r>
              <a:rPr sz="1050" spc="-10" dirty="0">
                <a:latin typeface="微软雅黑"/>
                <a:cs typeface="微软雅黑"/>
              </a:rPr>
              <a:t>导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0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到</a:t>
            </a:r>
            <a:r>
              <a:rPr sz="1050" spc="-10" dirty="0">
                <a:latin typeface="微软雅黑"/>
                <a:cs typeface="微软雅黑"/>
              </a:rPr>
              <a:t>专</a:t>
            </a:r>
            <a:r>
              <a:rPr sz="1050" spc="5" dirty="0">
                <a:latin typeface="微软雅黑"/>
                <a:cs typeface="微软雅黑"/>
              </a:rPr>
              <a:t>题</a:t>
            </a:r>
            <a:r>
              <a:rPr sz="1050" spc="-10" dirty="0">
                <a:latin typeface="微软雅黑"/>
                <a:cs typeface="微软雅黑"/>
              </a:rPr>
              <a:t>页</a:t>
            </a:r>
            <a:r>
              <a:rPr sz="1050" dirty="0">
                <a:latin typeface="微软雅黑"/>
                <a:cs typeface="微软雅黑"/>
              </a:rPr>
              <a:t>抽 </a:t>
            </a:r>
            <a:r>
              <a:rPr sz="1050" spc="5" dirty="0">
                <a:latin typeface="微软雅黑"/>
                <a:cs typeface="微软雅黑"/>
              </a:rPr>
              <a:t>取额外购车消</a:t>
            </a:r>
            <a:r>
              <a:rPr sz="1050" spc="-10" dirty="0">
                <a:latin typeface="微软雅黑"/>
                <a:cs typeface="微软雅黑"/>
              </a:rPr>
              <a:t>费</a:t>
            </a:r>
            <a:r>
              <a:rPr sz="1050" spc="5" dirty="0">
                <a:latin typeface="微软雅黑"/>
                <a:cs typeface="微软雅黑"/>
              </a:rPr>
              <a:t>券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锁</a:t>
            </a:r>
            <a:r>
              <a:rPr sz="1050" spc="-10" dirty="0">
                <a:latin typeface="微软雅黑"/>
                <a:cs typeface="微软雅黑"/>
              </a:rPr>
              <a:t>定</a:t>
            </a:r>
            <a:r>
              <a:rPr sz="1050" spc="5" dirty="0">
                <a:latin typeface="微软雅黑"/>
                <a:cs typeface="微软雅黑"/>
              </a:rPr>
              <a:t>客户</a:t>
            </a:r>
            <a:r>
              <a:rPr sz="1050" spc="-10" dirty="0">
                <a:latin typeface="微软雅黑"/>
                <a:cs typeface="微软雅黑"/>
              </a:rPr>
              <a:t>意</a:t>
            </a:r>
            <a:r>
              <a:rPr sz="1050" spc="5" dirty="0">
                <a:latin typeface="微软雅黑"/>
                <a:cs typeface="微软雅黑"/>
              </a:rPr>
              <a:t>向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spc="5" dirty="0">
                <a:latin typeface="微软雅黑"/>
                <a:cs typeface="微软雅黑"/>
              </a:rPr>
              <a:t>团购逼单：</a:t>
            </a:r>
            <a:r>
              <a:rPr sz="1050" spc="5" dirty="0">
                <a:latin typeface="微软雅黑"/>
                <a:cs typeface="微软雅黑"/>
              </a:rPr>
              <a:t>营</a:t>
            </a:r>
            <a:r>
              <a:rPr sz="1050" spc="-10" dirty="0">
                <a:latin typeface="微软雅黑"/>
                <a:cs typeface="微软雅黑"/>
              </a:rPr>
              <a:t>造</a:t>
            </a:r>
            <a:r>
              <a:rPr sz="1050" spc="5" dirty="0">
                <a:latin typeface="微软雅黑"/>
                <a:cs typeface="微软雅黑"/>
              </a:rPr>
              <a:t>购</a:t>
            </a:r>
            <a:r>
              <a:rPr sz="1050" spc="-10" dirty="0">
                <a:latin typeface="微软雅黑"/>
                <a:cs typeface="微软雅黑"/>
              </a:rPr>
              <a:t>车</a:t>
            </a:r>
            <a:r>
              <a:rPr sz="1050" spc="5" dirty="0">
                <a:latin typeface="微软雅黑"/>
                <a:cs typeface="微软雅黑"/>
              </a:rPr>
              <a:t>氛</a:t>
            </a:r>
            <a:r>
              <a:rPr sz="1050" spc="-10" dirty="0">
                <a:latin typeface="微软雅黑"/>
                <a:cs typeface="微软雅黑"/>
              </a:rPr>
              <a:t>围</a:t>
            </a:r>
            <a:r>
              <a:rPr sz="1050" spc="5" dirty="0">
                <a:latin typeface="微软雅黑"/>
                <a:cs typeface="微软雅黑"/>
              </a:rPr>
              <a:t>，现</a:t>
            </a:r>
            <a:r>
              <a:rPr sz="1050" spc="-10" dirty="0">
                <a:latin typeface="微软雅黑"/>
                <a:cs typeface="微软雅黑"/>
              </a:rPr>
              <a:t>场</a:t>
            </a:r>
            <a:r>
              <a:rPr sz="1050" spc="5" dirty="0">
                <a:latin typeface="微软雅黑"/>
                <a:cs typeface="微软雅黑"/>
              </a:rPr>
              <a:t>销</a:t>
            </a:r>
            <a:r>
              <a:rPr sz="1050" spc="-10" dirty="0">
                <a:latin typeface="微软雅黑"/>
                <a:cs typeface="微软雅黑"/>
              </a:rPr>
              <a:t>售</a:t>
            </a:r>
            <a:r>
              <a:rPr sz="1050" spc="5" dirty="0">
                <a:latin typeface="微软雅黑"/>
                <a:cs typeface="微软雅黑"/>
              </a:rPr>
              <a:t>顾</a:t>
            </a:r>
            <a:r>
              <a:rPr sz="1050" spc="-10" dirty="0">
                <a:latin typeface="微软雅黑"/>
                <a:cs typeface="微软雅黑"/>
              </a:rPr>
              <a:t>问</a:t>
            </a:r>
            <a:r>
              <a:rPr sz="1050" spc="5" dirty="0">
                <a:latin typeface="微软雅黑"/>
                <a:cs typeface="微软雅黑"/>
              </a:rPr>
              <a:t>实</a:t>
            </a:r>
            <a:r>
              <a:rPr sz="1050" spc="-10" dirty="0">
                <a:latin typeface="微软雅黑"/>
                <a:cs typeface="微软雅黑"/>
              </a:rPr>
              <a:t>时</a:t>
            </a:r>
            <a:r>
              <a:rPr sz="1050" spc="5" dirty="0">
                <a:latin typeface="微软雅黑"/>
                <a:cs typeface="微软雅黑"/>
              </a:rPr>
              <a:t>逼</a:t>
            </a:r>
            <a:r>
              <a:rPr sz="1050" spc="-10" dirty="0">
                <a:latin typeface="微软雅黑"/>
                <a:cs typeface="微软雅黑"/>
              </a:rPr>
              <a:t>单</a:t>
            </a:r>
            <a:r>
              <a:rPr sz="1050" spc="5" dirty="0">
                <a:latin typeface="微软雅黑"/>
                <a:cs typeface="微软雅黑"/>
              </a:rPr>
              <a:t>，</a:t>
            </a:r>
            <a:endParaRPr sz="105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635"/>
              </a:spcBef>
            </a:pPr>
            <a:r>
              <a:rPr sz="1050" spc="5" dirty="0">
                <a:latin typeface="微软雅黑"/>
                <a:cs typeface="微软雅黑"/>
              </a:rPr>
              <a:t>配合现场团购</a:t>
            </a:r>
            <a:r>
              <a:rPr sz="1050" spc="-10" dirty="0">
                <a:latin typeface="微软雅黑"/>
                <a:cs typeface="微软雅黑"/>
              </a:rPr>
              <a:t>互</a:t>
            </a:r>
            <a:r>
              <a:rPr sz="1050" spc="5" dirty="0">
                <a:latin typeface="微软雅黑"/>
                <a:cs typeface="微软雅黑"/>
              </a:rPr>
              <a:t>动</a:t>
            </a:r>
            <a:r>
              <a:rPr sz="1050" spc="-10" dirty="0">
                <a:latin typeface="微软雅黑"/>
                <a:cs typeface="微软雅黑"/>
              </a:rPr>
              <a:t>促</a:t>
            </a:r>
            <a:r>
              <a:rPr sz="1050" spc="5" dirty="0">
                <a:latin typeface="微软雅黑"/>
                <a:cs typeface="微软雅黑"/>
              </a:rPr>
              <a:t>销</a:t>
            </a:r>
            <a:r>
              <a:rPr sz="1050" spc="-10" dirty="0">
                <a:latin typeface="微软雅黑"/>
                <a:cs typeface="微软雅黑"/>
              </a:rPr>
              <a:t>，</a:t>
            </a:r>
            <a:r>
              <a:rPr sz="1050" spc="5" dirty="0">
                <a:latin typeface="微软雅黑"/>
                <a:cs typeface="微软雅黑"/>
              </a:rPr>
              <a:t>刺激</a:t>
            </a:r>
            <a:r>
              <a:rPr sz="1050" spc="-10" dirty="0">
                <a:latin typeface="微软雅黑"/>
                <a:cs typeface="微软雅黑"/>
              </a:rPr>
              <a:t>客</a:t>
            </a:r>
            <a:r>
              <a:rPr sz="1050" spc="5" dirty="0">
                <a:latin typeface="微软雅黑"/>
                <a:cs typeface="微软雅黑"/>
              </a:rPr>
              <a:t>户</a:t>
            </a:r>
            <a:r>
              <a:rPr sz="1050" spc="-10" dirty="0">
                <a:latin typeface="微软雅黑"/>
                <a:cs typeface="微软雅黑"/>
              </a:rPr>
              <a:t>下</a:t>
            </a:r>
            <a:r>
              <a:rPr sz="1050" spc="5" dirty="0">
                <a:latin typeface="微软雅黑"/>
                <a:cs typeface="微软雅黑"/>
              </a:rPr>
              <a:t>订</a:t>
            </a:r>
            <a:endParaRPr sz="1050">
              <a:latin typeface="微软雅黑"/>
              <a:cs typeface="微软雅黑"/>
            </a:endParaRPr>
          </a:p>
          <a:p>
            <a:pPr marL="299085" indent="-287020">
              <a:lnSpc>
                <a:spcPct val="100000"/>
              </a:lnSpc>
              <a:spcBef>
                <a:spcPts val="625"/>
              </a:spcBef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050" b="1" dirty="0">
                <a:latin typeface="微软雅黑"/>
                <a:cs typeface="微软雅黑"/>
              </a:rPr>
              <a:t>直播配合：</a:t>
            </a:r>
            <a:r>
              <a:rPr sz="1050" spc="5" dirty="0">
                <a:latin typeface="微软雅黑"/>
                <a:cs typeface="微软雅黑"/>
              </a:rPr>
              <a:t>配</a:t>
            </a:r>
            <a:r>
              <a:rPr sz="1050" spc="-15" dirty="0">
                <a:latin typeface="微软雅黑"/>
                <a:cs typeface="微软雅黑"/>
              </a:rPr>
              <a:t>合</a:t>
            </a:r>
            <a:r>
              <a:rPr sz="1050" spc="5" dirty="0">
                <a:latin typeface="微软雅黑"/>
                <a:cs typeface="微软雅黑"/>
              </a:rPr>
              <a:t>线</a:t>
            </a:r>
            <a:r>
              <a:rPr sz="1050" spc="-15" dirty="0">
                <a:latin typeface="微软雅黑"/>
                <a:cs typeface="微软雅黑"/>
              </a:rPr>
              <a:t>上</a:t>
            </a:r>
            <a:r>
              <a:rPr sz="1050" spc="5" dirty="0">
                <a:latin typeface="微软雅黑"/>
                <a:cs typeface="微软雅黑"/>
              </a:rPr>
              <a:t>直</a:t>
            </a:r>
            <a:r>
              <a:rPr sz="1050" spc="-15" dirty="0">
                <a:latin typeface="微软雅黑"/>
                <a:cs typeface="微软雅黑"/>
              </a:rPr>
              <a:t>播</a:t>
            </a:r>
            <a:r>
              <a:rPr sz="1050" spc="5" dirty="0">
                <a:latin typeface="微软雅黑"/>
                <a:cs typeface="微软雅黑"/>
              </a:rPr>
              <a:t>，</a:t>
            </a:r>
            <a:r>
              <a:rPr sz="1050" spc="-5" dirty="0">
                <a:latin typeface="微软雅黑"/>
                <a:cs typeface="微软雅黑"/>
              </a:rPr>
              <a:t>引</a:t>
            </a:r>
            <a:r>
              <a:rPr sz="1050" spc="-10" dirty="0">
                <a:latin typeface="微软雅黑"/>
                <a:cs typeface="微软雅黑"/>
              </a:rPr>
              <a:t>导</a:t>
            </a:r>
            <a:r>
              <a:rPr sz="1050" spc="5" dirty="0">
                <a:latin typeface="微软雅黑"/>
                <a:cs typeface="微软雅黑"/>
              </a:rPr>
              <a:t>现</a:t>
            </a:r>
            <a:r>
              <a:rPr sz="1050" spc="-15" dirty="0">
                <a:latin typeface="微软雅黑"/>
                <a:cs typeface="微软雅黑"/>
              </a:rPr>
              <a:t>场</a:t>
            </a:r>
            <a:r>
              <a:rPr sz="1050" spc="5" dirty="0">
                <a:latin typeface="微软雅黑"/>
                <a:cs typeface="微软雅黑"/>
              </a:rPr>
              <a:t>客</a:t>
            </a:r>
            <a:r>
              <a:rPr sz="1050" spc="-15" dirty="0">
                <a:latin typeface="微软雅黑"/>
                <a:cs typeface="微软雅黑"/>
              </a:rPr>
              <a:t>户</a:t>
            </a:r>
            <a:r>
              <a:rPr sz="1050" spc="5" dirty="0">
                <a:latin typeface="微软雅黑"/>
                <a:cs typeface="微软雅黑"/>
              </a:rPr>
              <a:t>留</a:t>
            </a:r>
            <a:r>
              <a:rPr sz="1050" spc="-15" dirty="0">
                <a:latin typeface="微软雅黑"/>
                <a:cs typeface="微软雅黑"/>
              </a:rPr>
              <a:t>资</a:t>
            </a:r>
            <a:r>
              <a:rPr sz="1050" spc="5" dirty="0">
                <a:latin typeface="微软雅黑"/>
                <a:cs typeface="微软雅黑"/>
              </a:rPr>
              <a:t>领</a:t>
            </a:r>
            <a:r>
              <a:rPr sz="1050" spc="-15" dirty="0">
                <a:latin typeface="微软雅黑"/>
                <a:cs typeface="微软雅黑"/>
              </a:rPr>
              <a:t>券</a:t>
            </a:r>
            <a:r>
              <a:rPr sz="1050" spc="5" dirty="0">
                <a:latin typeface="微软雅黑"/>
                <a:cs typeface="微软雅黑"/>
              </a:rPr>
              <a:t>，</a:t>
            </a:r>
            <a:endParaRPr sz="1050">
              <a:latin typeface="微软雅黑"/>
              <a:cs typeface="微软雅黑"/>
            </a:endParaRPr>
          </a:p>
          <a:p>
            <a:pPr marL="299085">
              <a:lnSpc>
                <a:spcPct val="100000"/>
              </a:lnSpc>
              <a:spcBef>
                <a:spcPts val="640"/>
              </a:spcBef>
            </a:pPr>
            <a:r>
              <a:rPr sz="1050" spc="5" dirty="0">
                <a:latin typeface="微软雅黑"/>
                <a:cs typeface="微软雅黑"/>
              </a:rPr>
              <a:t>店头同步转播</a:t>
            </a:r>
            <a:r>
              <a:rPr sz="1050" spc="-10" dirty="0">
                <a:latin typeface="微软雅黑"/>
                <a:cs typeface="微软雅黑"/>
              </a:rPr>
              <a:t>抽</a:t>
            </a:r>
            <a:r>
              <a:rPr sz="1050" spc="5" dirty="0">
                <a:latin typeface="微软雅黑"/>
                <a:cs typeface="微软雅黑"/>
              </a:rPr>
              <a:t>奖</a:t>
            </a:r>
            <a:r>
              <a:rPr sz="1050" spc="-10" dirty="0">
                <a:latin typeface="微软雅黑"/>
                <a:cs typeface="微软雅黑"/>
              </a:rPr>
              <a:t>环</a:t>
            </a:r>
            <a:r>
              <a:rPr sz="1050" spc="5" dirty="0">
                <a:latin typeface="微软雅黑"/>
                <a:cs typeface="微软雅黑"/>
              </a:rPr>
              <a:t>节</a:t>
            </a:r>
            <a:endParaRPr sz="1050">
              <a:latin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1590421"/>
          <a:ext cx="10838815" cy="39715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850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冠军蓝鲸家族全系出击，邀您瓜分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30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亿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—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店头团购活动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203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756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4673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现场物料（舞台/背景、客户区、订车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榜、冷餐区、海报架、礼品）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1440" marR="12446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现场环节（表演互动、车型讲解、唱单 播报、订车抽奖、合影）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照片*6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2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现场人员（主持人、工作人员）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25831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9.</a:t>
            </a:r>
            <a:r>
              <a:rPr spc="-80" dirty="0"/>
              <a:t> </a:t>
            </a:r>
            <a:r>
              <a:rPr spc="-5" dirty="0"/>
              <a:t>活动物料规划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41629" y="1562735"/>
          <a:ext cx="11513819" cy="5123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9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5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29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40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84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33045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物料类型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物料名称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755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2987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备注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22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展厅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2.0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展厅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3.0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展厅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76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274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8448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活动物料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896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“一试千金，约驾有礼”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48005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——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长安汽车试驾有礼活动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819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海报架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LED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大屏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/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90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896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超级星期三，越夜越精彩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63246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—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—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夏季店头延时行动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广告展示架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/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63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UNI-T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上市品鉴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&amp;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交车仪式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LED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主背景、广告展示架、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LED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走字屏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5904" marR="92710" indent="-152400">
                        <a:lnSpc>
                          <a:spcPct val="150000"/>
                        </a:lnSpc>
                        <a:spcBef>
                          <a:spcPts val="204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授权服务 中心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7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长安夜总惠</a:t>
                      </a:r>
                      <a:r>
                        <a:rPr sz="1200" spc="-2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夏夜主题活动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56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广告展示架、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LED</a:t>
                      </a:r>
                      <a:r>
                        <a:rPr sz="1200" spc="-2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走字屏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/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87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6160" marR="92075" indent="-928369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冠军蓝鲸家族全系出击，邀您瓜分30亿 店头团购会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广告展示架、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LED</a:t>
                      </a:r>
                      <a:r>
                        <a:rPr sz="1200" spc="-3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走字屏、订车龙虎榜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/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773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双车预热/品鉴会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广告展示架、</a:t>
                      </a:r>
                      <a:r>
                        <a:rPr sz="1200" spc="-5" dirty="0">
                          <a:latin typeface="微软雅黑"/>
                          <a:cs typeface="微软雅黑"/>
                        </a:rPr>
                        <a:t>LED</a:t>
                      </a:r>
                      <a:r>
                        <a:rPr sz="1200" spc="-2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走字屏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5904" marR="92710" indent="-152400">
                        <a:lnSpc>
                          <a:spcPct val="150000"/>
                        </a:lnSpc>
                        <a:spcBef>
                          <a:spcPts val="7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授权服务 中心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8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长安送清凉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广告展示架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/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78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百万粉丝感恩回馈季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广告展示架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/</a:t>
                      </a: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" y="693420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28028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10.</a:t>
            </a:r>
            <a:r>
              <a:rPr spc="-75" dirty="0"/>
              <a:t> </a:t>
            </a:r>
            <a:r>
              <a:rPr spc="-5" dirty="0"/>
              <a:t>日常传播规划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939294"/>
              </p:ext>
            </p:extLst>
          </p:nvPr>
        </p:nvGraphicFramePr>
        <p:xfrm>
          <a:off x="581025" y="1635125"/>
          <a:ext cx="10836275" cy="4677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22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50">
                <a:tc gridSpan="4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2020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年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7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月传播内容（内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容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中心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转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发总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部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素材）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596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B82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4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400" b="1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400" b="1" dirty="0">
                          <a:latin typeface="微软雅黑"/>
                          <a:cs typeface="微软雅黑"/>
                        </a:rPr>
                        <a:t>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834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400" b="1" dirty="0">
                          <a:latin typeface="微软雅黑"/>
                          <a:cs typeface="微软雅黑"/>
                        </a:rPr>
                        <a:t>重要节点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400" b="1" dirty="0">
                          <a:latin typeface="微软雅黑"/>
                          <a:cs typeface="微软雅黑"/>
                        </a:rPr>
                        <a:t>传播素材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微软雅黑"/>
                          <a:cs typeface="微软雅黑"/>
                        </a:rPr>
                        <a:t>7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月</a:t>
                      </a:r>
                      <a:r>
                        <a:rPr sz="1100" spc="-5" dirty="0">
                          <a:latin typeface="微软雅黑"/>
                          <a:cs typeface="微软雅黑"/>
                        </a:rPr>
                        <a:t>1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日-7月</a:t>
                      </a:r>
                      <a:r>
                        <a:rPr sz="1100" spc="-5" dirty="0">
                          <a:latin typeface="微软雅黑"/>
                          <a:cs typeface="微软雅黑"/>
                        </a:rPr>
                        <a:t>31</a:t>
                      </a:r>
                      <a:r>
                        <a:rPr sz="1100" spc="5" dirty="0">
                          <a:latin typeface="微软雅黑"/>
                          <a:cs typeface="微软雅黑"/>
                        </a:rPr>
                        <a:t>日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4690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长安夜总惠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82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2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冠军蓝鲸家族全军出击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邀您瓜</a:t>
                      </a:r>
                      <a:r>
                        <a:rPr sz="1100" spc="-10" dirty="0">
                          <a:latin typeface="微软雅黑"/>
                          <a:cs typeface="微软雅黑"/>
                        </a:rPr>
                        <a:t>分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30亿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4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324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UNI-T上市品鉴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5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896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7月1日-7月5日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324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UNI-T交车仪式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4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6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52006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7月1日-7月31日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冠军蓝鲸家族全系出击</a:t>
                      </a:r>
                      <a:r>
                        <a:rPr sz="1100" spc="-10" dirty="0">
                          <a:latin typeface="微软雅黑"/>
                          <a:cs typeface="微软雅黑"/>
                        </a:rPr>
                        <a:t>，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邀您瓜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  <a:p>
                      <a:pPr marL="694690" marR="685800" indent="12763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分30亿 店头团购会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63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r>
                        <a:rPr lang="en-US" sz="1100" dirty="0">
                          <a:latin typeface="微软雅黑"/>
                          <a:cs typeface="微软雅黑"/>
                        </a:rPr>
                        <a:t> </a:t>
                      </a:r>
                      <a:r>
                        <a:rPr lang="zh-CN" altLang="en-US" sz="1100" spc="5" dirty="0">
                          <a:latin typeface="微软雅黑"/>
                          <a:cs typeface="微软雅黑"/>
                        </a:rPr>
                        <a:t>公众号营销星球</a:t>
                      </a:r>
                      <a:endParaRPr lang="zh-CN" altLang="en-US" sz="1100" dirty="0">
                        <a:latin typeface="微软雅黑"/>
                        <a:cs typeface="微软雅黑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7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7月22日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大暑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9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8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78790" algn="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7月25日-7月26日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37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双车预</a:t>
                      </a:r>
                      <a:r>
                        <a:rPr sz="1100" spc="-10" dirty="0">
                          <a:latin typeface="微软雅黑"/>
                          <a:cs typeface="微软雅黑"/>
                        </a:rPr>
                        <a:t>热</a:t>
                      </a:r>
                      <a:r>
                        <a:rPr sz="1100" spc="-5" dirty="0"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品鉴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9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7月1日-7月31日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一试千金，约驾有礼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9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10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68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超级星期三，越夜越精彩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8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11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40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长安盛夏清凉大放送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海报*1，软文*1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58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12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241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明星车型（每周</a:t>
                      </a:r>
                      <a:r>
                        <a:rPr sz="1100" spc="-5" dirty="0">
                          <a:latin typeface="微软雅黑"/>
                          <a:cs typeface="微软雅黑"/>
                        </a:rPr>
                        <a:t>1</a:t>
                      </a:r>
                      <a:r>
                        <a:rPr sz="1100" dirty="0">
                          <a:latin typeface="微软雅黑"/>
                          <a:cs typeface="微软雅黑"/>
                        </a:rPr>
                        <a:t>款车型）</a:t>
                      </a:r>
                      <a:endParaRPr sz="1100">
                        <a:latin typeface="微软雅黑"/>
                        <a:cs typeface="微软雅黑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100" dirty="0">
                          <a:latin typeface="微软雅黑"/>
                          <a:cs typeface="微软雅黑"/>
                        </a:rPr>
                        <a:t>海报*4、软文*4</a:t>
                      </a:r>
                    </a:p>
                  </a:txBody>
                  <a:tcPr marL="0" marR="0" marT="876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6089" y="931925"/>
            <a:ext cx="1987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11</a:t>
            </a:r>
            <a:r>
              <a:rPr dirty="0"/>
              <a:t>.</a:t>
            </a:r>
            <a:r>
              <a:rPr spc="-5" dirty="0"/>
              <a:t>外拓外展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932" y="1583182"/>
            <a:ext cx="9328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885" dirty="0">
                <a:latin typeface="Wingdings"/>
                <a:cs typeface="Wingdings"/>
              </a:rPr>
              <a:t>◼</a:t>
            </a:r>
            <a:r>
              <a:rPr sz="1800" spc="38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Arial"/>
                <a:cs typeface="Arial"/>
              </a:rPr>
              <a:t>1-3</a:t>
            </a:r>
            <a:r>
              <a:rPr sz="1800" b="1" dirty="0">
                <a:latin typeface="微软雅黑"/>
                <a:cs typeface="微软雅黑"/>
              </a:rPr>
              <a:t>线城市开展外展外拓集客活动，低线城市开展巡展活动，扩大淡季集客渠道，寻求增</a:t>
            </a:r>
            <a:r>
              <a:rPr sz="1800" b="1" spc="-1290" dirty="0">
                <a:latin typeface="微软雅黑"/>
                <a:cs typeface="微软雅黑"/>
              </a:rPr>
              <a:t>量</a:t>
            </a:r>
            <a:endParaRPr sz="1800">
              <a:latin typeface="微软雅黑"/>
              <a:cs typeface="微软雅黑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11708" y="2101595"/>
          <a:ext cx="10671809" cy="42854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75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2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52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marL="31623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活动主题</a:t>
                      </a:r>
                      <a:endParaRPr sz="1600">
                        <a:latin typeface="微软雅黑"/>
                        <a:cs typeface="微软雅黑"/>
                      </a:endParaRPr>
                    </a:p>
                  </a:txBody>
                  <a:tcPr marL="0" marR="0" marT="88900" marB="0">
                    <a:lnR w="76200">
                      <a:solidFill>
                        <a:srgbClr val="FFFFFF"/>
                      </a:solidFill>
                      <a:prstDash val="solid"/>
                    </a:lnR>
                    <a:lnB w="85343">
                      <a:solidFill>
                        <a:srgbClr val="FFFFFF"/>
                      </a:solidFill>
                      <a:prstDash val="solid"/>
                    </a:lnB>
                    <a:solidFill>
                      <a:srgbClr val="3B82C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600" b="1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千家万户长安行</a:t>
                      </a:r>
                      <a:endParaRPr sz="1600">
                        <a:latin typeface="微软雅黑"/>
                        <a:cs typeface="微软雅黑"/>
                      </a:endParaRPr>
                    </a:p>
                  </a:txBody>
                  <a:tcPr marL="0" marR="0" marT="91440" marB="0">
                    <a:lnL w="76200">
                      <a:solidFill>
                        <a:srgbClr val="FFFFFF"/>
                      </a:solidFill>
                      <a:prstDash val="solid"/>
                    </a:lnL>
                    <a:lnB w="85343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493">
                <a:tc>
                  <a:txBody>
                    <a:bodyPr/>
                    <a:lstStyle/>
                    <a:p>
                      <a:pPr marL="316230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活动时间</a:t>
                      </a:r>
                      <a:endParaRPr sz="1600">
                        <a:latin typeface="微软雅黑"/>
                        <a:cs typeface="微软雅黑"/>
                      </a:endParaRPr>
                    </a:p>
                  </a:txBody>
                  <a:tcPr marL="0" marR="0" marT="141605" marB="0">
                    <a:lnR w="76200">
                      <a:solidFill>
                        <a:srgbClr val="FFFFFF"/>
                      </a:solidFill>
                      <a:prstDash val="solid"/>
                    </a:lnR>
                    <a:lnT w="85343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3B82C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3189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7月1日</a:t>
                      </a:r>
                      <a:r>
                        <a:rPr sz="12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-7</a:t>
                      </a: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月31日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76200">
                      <a:solidFill>
                        <a:srgbClr val="FFFFFF"/>
                      </a:solidFill>
                      <a:prstDash val="solid"/>
                    </a:lnL>
                    <a:lnT w="85343">
                      <a:solidFill>
                        <a:srgbClr val="FFFFFF"/>
                      </a:solidFill>
                      <a:prstDash val="solid"/>
                    </a:lnT>
                    <a:lnB w="77724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38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1-3线城市的服务中心</a:t>
                      </a:r>
                      <a:endParaRPr sz="1600">
                        <a:latin typeface="微软雅黑"/>
                        <a:cs typeface="微软雅黑"/>
                      </a:endParaRPr>
                    </a:p>
                  </a:txBody>
                  <a:tcPr marL="0" marR="0" marT="74930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3B82C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区域低线城市服务中心、直营店</a:t>
                      </a:r>
                      <a:endParaRPr sz="1600">
                        <a:latin typeface="微软雅黑"/>
                        <a:cs typeface="微软雅黑"/>
                      </a:endParaRPr>
                    </a:p>
                  </a:txBody>
                  <a:tcPr marL="0" marR="0" marT="74930" marB="0">
                    <a:lnT w="77724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3B82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550">
                <a:tc gridSpan="2">
                  <a:txBody>
                    <a:bodyPr/>
                    <a:lstStyle/>
                    <a:p>
                      <a:pPr marL="264160" marR="221615" indent="-172720">
                        <a:lnSpc>
                          <a:spcPct val="145800"/>
                        </a:lnSpc>
                        <a:spcBef>
                          <a:spcPts val="275"/>
                        </a:spcBef>
                        <a:buFont typeface="Arial"/>
                        <a:buChar char="•"/>
                        <a:tabLst>
                          <a:tab pos="264795" algn="l"/>
                        </a:tabLst>
                      </a:pPr>
                      <a:r>
                        <a:rPr sz="1200" b="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活动形式：</a:t>
                      </a: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城市休闲广场、大型商圈及居民社区等人流聚集地执行外展 外拓进行集客，也可结合“地摊经济”热点开展相关主题夜展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264160" indent="-173355">
                        <a:lnSpc>
                          <a:spcPct val="100000"/>
                        </a:lnSpc>
                        <a:spcBef>
                          <a:spcPts val="660"/>
                        </a:spcBef>
                        <a:buFont typeface="Arial"/>
                        <a:buChar char="•"/>
                        <a:tabLst>
                          <a:tab pos="264795" algn="l"/>
                        </a:tabLst>
                      </a:pPr>
                      <a:r>
                        <a:rPr sz="1200" b="1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活动要求：</a:t>
                      </a:r>
                      <a:r>
                        <a:rPr sz="12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建议每周不少于</a:t>
                      </a: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r>
                        <a:rPr sz="12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场夜展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264160" indent="-173355">
                        <a:lnSpc>
                          <a:spcPct val="100000"/>
                        </a:lnSpc>
                        <a:spcBef>
                          <a:spcPts val="660"/>
                        </a:spcBef>
                        <a:buFont typeface="Arial"/>
                        <a:buChar char="•"/>
                        <a:tabLst>
                          <a:tab pos="264795" algn="l"/>
                        </a:tabLst>
                      </a:pPr>
                      <a:r>
                        <a:rPr sz="1200" b="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活动内容：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  <a:buChar char="•"/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07645">
                        <a:lnSpc>
                          <a:spcPct val="100000"/>
                        </a:lnSpc>
                        <a:tabLst>
                          <a:tab pos="1851025" algn="l"/>
                          <a:tab pos="3374390" algn="l"/>
                        </a:tabLst>
                      </a:pPr>
                      <a:r>
                        <a:rPr sz="1650" b="1" baseline="757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1、时间及场次规划	</a:t>
                      </a:r>
                      <a:r>
                        <a:rPr sz="1100" b="1" spc="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2</a:t>
                      </a:r>
                      <a:r>
                        <a:rPr sz="1100" b="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、开展地点建议	</a:t>
                      </a:r>
                      <a:r>
                        <a:rPr sz="1650" b="1" baseline="252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3、集客留资形式建议</a:t>
                      </a:r>
                      <a:endParaRPr sz="1650" baseline="2525">
                        <a:latin typeface="微软雅黑"/>
                        <a:cs typeface="微软雅黑"/>
                      </a:endParaRPr>
                    </a:p>
                    <a:p>
                      <a:pPr marL="2101215" lvl="1" indent="-287020">
                        <a:lnSpc>
                          <a:spcPts val="990"/>
                        </a:lnSpc>
                        <a:spcBef>
                          <a:spcPts val="520"/>
                        </a:spcBef>
                        <a:buFont typeface="Arial"/>
                        <a:buChar char="•"/>
                        <a:tabLst>
                          <a:tab pos="2101215" algn="l"/>
                          <a:tab pos="2101850" algn="l"/>
                          <a:tab pos="3279775" algn="l"/>
                          <a:tab pos="3566160" algn="l"/>
                        </a:tabLst>
                      </a:pPr>
                      <a:r>
                        <a:rPr sz="10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城市休闲广场	</a:t>
                      </a:r>
                      <a:r>
                        <a:rPr sz="1500" spc="-7" baseline="2777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1500" spc="-7" baseline="2777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留资赠送扇子、手持小风扇</a:t>
                      </a:r>
                      <a:endParaRPr sz="1500" baseline="2777">
                        <a:latin typeface="微软雅黑"/>
                        <a:cs typeface="微软雅黑"/>
                      </a:endParaRPr>
                    </a:p>
                    <a:p>
                      <a:pPr marL="388620" indent="-287020">
                        <a:lnSpc>
                          <a:spcPts val="990"/>
                        </a:lnSpc>
                        <a:buFont typeface="Arial"/>
                        <a:buChar char="•"/>
                        <a:tabLst>
                          <a:tab pos="387985" algn="l"/>
                          <a:tab pos="388620" algn="l"/>
                        </a:tabLst>
                      </a:pPr>
                      <a:r>
                        <a:rPr sz="10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各服务中心每周至少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  <a:p>
                      <a:pPr marL="388620">
                        <a:lnSpc>
                          <a:spcPts val="1110"/>
                        </a:lnSpc>
                        <a:spcBef>
                          <a:spcPts val="600"/>
                        </a:spcBef>
                        <a:tabLst>
                          <a:tab pos="1814830" algn="l"/>
                          <a:tab pos="2101215" algn="l"/>
                          <a:tab pos="3566160" algn="l"/>
                        </a:tabLst>
                      </a:pPr>
                      <a:r>
                        <a:rPr sz="10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执行</a:t>
                      </a:r>
                      <a:r>
                        <a:rPr sz="1000" spc="-5" dirty="0">
                          <a:solidFill>
                            <a:srgbClr val="FF0000"/>
                          </a:solidFill>
                          <a:latin typeface="微软雅黑"/>
                          <a:cs typeface="微软雅黑"/>
                        </a:rPr>
                        <a:t>2场</a:t>
                      </a:r>
                      <a:r>
                        <a:rPr sz="10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外拓外展活动	</a:t>
                      </a:r>
                      <a:r>
                        <a:rPr sz="1500" spc="-7" baseline="44444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1500" spc="-7" baseline="444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大型商圈	</a:t>
                      </a:r>
                      <a:r>
                        <a:rPr sz="1500" spc="-7" baseline="47222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等</a:t>
                      </a:r>
                      <a:endParaRPr sz="1500" baseline="47222">
                        <a:latin typeface="微软雅黑"/>
                        <a:cs typeface="微软雅黑"/>
                      </a:endParaRPr>
                    </a:p>
                    <a:p>
                      <a:pPr marL="2101215" lvl="1" indent="-287020">
                        <a:lnSpc>
                          <a:spcPts val="1110"/>
                        </a:lnSpc>
                        <a:buFont typeface="Arial"/>
                        <a:buChar char="•"/>
                        <a:tabLst>
                          <a:tab pos="2101215" algn="l"/>
                          <a:tab pos="2101850" algn="l"/>
                          <a:tab pos="3279775" algn="l"/>
                          <a:tab pos="3566160" algn="l"/>
                        </a:tabLst>
                      </a:pPr>
                      <a:r>
                        <a:rPr sz="10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大型居民社区周边	</a:t>
                      </a:r>
                      <a:r>
                        <a:rPr sz="1500" spc="-7" baseline="2777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1500" spc="-7" baseline="2777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扫码领券</a:t>
                      </a:r>
                      <a:r>
                        <a:rPr sz="1500" spc="-22" baseline="2777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/</a:t>
                      </a:r>
                      <a:r>
                        <a:rPr sz="1500" spc="-7" baseline="2777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抽红包：邀请客</a:t>
                      </a:r>
                      <a:endParaRPr sz="1500" baseline="2777">
                        <a:latin typeface="微软雅黑"/>
                        <a:cs typeface="微软雅黑"/>
                      </a:endParaRPr>
                    </a:p>
                    <a:p>
                      <a:pPr marL="2101215" lvl="1" indent="-287020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Arial"/>
                        <a:buChar char="•"/>
                        <a:tabLst>
                          <a:tab pos="2101215" algn="l"/>
                          <a:tab pos="2101850" algn="l"/>
                          <a:tab pos="3566160" algn="l"/>
                        </a:tabLst>
                      </a:pPr>
                      <a:r>
                        <a:rPr sz="10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夜市	</a:t>
                      </a:r>
                      <a:r>
                        <a:rPr sz="1500" baseline="2777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户参加团购会活动</a:t>
                      </a:r>
                      <a:endParaRPr sz="1500" baseline="2777">
                        <a:latin typeface="微软雅黑"/>
                        <a:cs typeface="微软雅黑"/>
                      </a:endParaRPr>
                    </a:p>
                    <a:p>
                      <a:pPr marL="3566160" marR="125730" lvl="2" indent="-287020">
                        <a:lnSpc>
                          <a:spcPts val="1800"/>
                        </a:lnSpc>
                        <a:spcBef>
                          <a:spcPts val="105"/>
                        </a:spcBef>
                        <a:buFont typeface="Arial"/>
                        <a:buChar char="•"/>
                        <a:tabLst>
                          <a:tab pos="3566160" algn="l"/>
                          <a:tab pos="3566795" algn="l"/>
                        </a:tabLst>
                      </a:pPr>
                      <a:r>
                        <a:rPr sz="10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结合“地摊经济”在当地夜 </a:t>
                      </a:r>
                      <a:r>
                        <a:rPr sz="10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市进行外展露出</a:t>
                      </a:r>
                      <a:endParaRPr sz="1000">
                        <a:latin typeface="微软雅黑"/>
                        <a:cs typeface="微软雅黑"/>
                      </a:endParaRPr>
                    </a:p>
                  </a:txBody>
                  <a:tcPr marL="0" marR="0" marT="34925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77724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76225" indent="-172720">
                        <a:lnSpc>
                          <a:spcPct val="100000"/>
                        </a:lnSpc>
                        <a:spcBef>
                          <a:spcPts val="1025"/>
                        </a:spcBef>
                        <a:buFont typeface="Arial"/>
                        <a:buChar char="•"/>
                        <a:tabLst>
                          <a:tab pos="276860" algn="l"/>
                        </a:tabLst>
                      </a:pPr>
                      <a:r>
                        <a:rPr sz="1200" b="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活动形式：</a:t>
                      </a:r>
                      <a:endParaRPr sz="1200" dirty="0">
                        <a:latin typeface="微软雅黑"/>
                        <a:cs typeface="微软雅黑"/>
                      </a:endParaRPr>
                    </a:p>
                    <a:p>
                      <a:pPr marL="104139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①：搭载</a:t>
                      </a:r>
                      <a:r>
                        <a:rPr sz="12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F</a:t>
                      </a: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级车展</a:t>
                      </a:r>
                      <a:endParaRPr sz="1200" dirty="0">
                        <a:latin typeface="微软雅黑"/>
                        <a:cs typeface="微软雅黑"/>
                      </a:endParaRPr>
                    </a:p>
                    <a:p>
                      <a:pPr marL="104139" marR="83185">
                        <a:lnSpc>
                          <a:spcPct val="145800"/>
                        </a:lnSpc>
                      </a:pP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②：无F级车展规划地区，结合当地其他行业展会、商超进行合作或自行开 展下沉乡镇的巡展（具备条件的已解禁地区参照执行）</a:t>
                      </a:r>
                      <a:endParaRPr sz="1200" dirty="0">
                        <a:latin typeface="微软雅黑"/>
                        <a:cs typeface="微软雅黑"/>
                      </a:endParaRPr>
                    </a:p>
                    <a:p>
                      <a:pPr marL="276225" indent="-172720">
                        <a:lnSpc>
                          <a:spcPct val="100000"/>
                        </a:lnSpc>
                        <a:spcBef>
                          <a:spcPts val="660"/>
                        </a:spcBef>
                        <a:buFont typeface="Arial"/>
                        <a:buChar char="•"/>
                        <a:tabLst>
                          <a:tab pos="276860" algn="l"/>
                        </a:tabLst>
                      </a:pPr>
                      <a:r>
                        <a:rPr sz="1200" b="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活动要求：</a:t>
                      </a:r>
                      <a:r>
                        <a:rPr sz="12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建议每周不少于2场夜展，且必须携带荧光车贴</a:t>
                      </a:r>
                      <a:endParaRPr sz="1200" dirty="0">
                        <a:latin typeface="微软雅黑"/>
                        <a:cs typeface="微软雅黑"/>
                      </a:endParaRPr>
                    </a:p>
                    <a:p>
                      <a:pPr marL="276225" indent="-172720">
                        <a:lnSpc>
                          <a:spcPct val="100000"/>
                        </a:lnSpc>
                        <a:spcBef>
                          <a:spcPts val="660"/>
                        </a:spcBef>
                        <a:buFont typeface="Arial"/>
                        <a:buChar char="•"/>
                        <a:tabLst>
                          <a:tab pos="276860" algn="l"/>
                        </a:tabLst>
                      </a:pPr>
                      <a:r>
                        <a:rPr sz="1200" b="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活动内容：</a:t>
                      </a:r>
                      <a:endParaRPr sz="1200" dirty="0">
                        <a:latin typeface="微软雅黑"/>
                        <a:cs typeface="微软雅黑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  <a:spcBef>
                          <a:spcPts val="700"/>
                        </a:spcBef>
                        <a:tabLst>
                          <a:tab pos="1605915" algn="l"/>
                          <a:tab pos="2903855" algn="l"/>
                        </a:tabLst>
                      </a:pPr>
                      <a:r>
                        <a:rPr sz="1100" b="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1、时间及场次规划	2、开展地点建议	3、政策包装建议</a:t>
                      </a:r>
                      <a:endParaRPr sz="1100" dirty="0">
                        <a:latin typeface="微软雅黑"/>
                        <a:cs typeface="微软雅黑"/>
                      </a:endParaRPr>
                    </a:p>
                    <a:p>
                      <a:pPr marL="403860" indent="-287020">
                        <a:lnSpc>
                          <a:spcPct val="100000"/>
                        </a:lnSpc>
                        <a:spcBef>
                          <a:spcPts val="685"/>
                        </a:spcBef>
                        <a:buFont typeface="Arial"/>
                        <a:buChar char="•"/>
                        <a:tabLst>
                          <a:tab pos="403860" algn="l"/>
                          <a:tab pos="404495" algn="l"/>
                          <a:tab pos="1677670" algn="l"/>
                          <a:tab pos="1964055" algn="l"/>
                          <a:tab pos="2929255" algn="l"/>
                          <a:tab pos="3215640" algn="l"/>
                        </a:tabLst>
                      </a:pPr>
                      <a:r>
                        <a:rPr sz="1500" spc="-7" baseline="-1111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各服务中心每周	</a:t>
                      </a:r>
                      <a:r>
                        <a:rPr sz="1000" spc="-5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10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乡镇集市	</a:t>
                      </a:r>
                      <a:r>
                        <a:rPr sz="1200" baseline="6944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1200" baseline="69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结合当期促销政策以汽</a:t>
                      </a:r>
                      <a:r>
                        <a:rPr sz="1200" spc="-22" baseline="69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车</a:t>
                      </a:r>
                      <a:r>
                        <a:rPr sz="1200" baseline="69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下乡</a:t>
                      </a:r>
                      <a:r>
                        <a:rPr sz="1200" spc="-22" baseline="69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惠</a:t>
                      </a:r>
                      <a:r>
                        <a:rPr sz="1200" baseline="69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民主</a:t>
                      </a:r>
                      <a:r>
                        <a:rPr sz="1200" spc="-22" baseline="69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题</a:t>
                      </a:r>
                      <a:r>
                        <a:rPr sz="1200" baseline="6944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进</a:t>
                      </a:r>
                      <a:endParaRPr sz="1200" baseline="6944" dirty="0">
                        <a:latin typeface="微软雅黑"/>
                        <a:cs typeface="微软雅黑"/>
                      </a:endParaRPr>
                    </a:p>
                    <a:p>
                      <a:pPr marL="403860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1677670" algn="l"/>
                          <a:tab pos="1964055" algn="l"/>
                          <a:tab pos="3215640" algn="l"/>
                        </a:tabLst>
                      </a:pPr>
                      <a:r>
                        <a:rPr sz="1500" spc="-7" baseline="-3611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执行不低于2场外	</a:t>
                      </a:r>
                      <a:r>
                        <a:rPr sz="1500" spc="-7" baseline="-250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1500" spc="-7" baseline="-250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大型展会	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行包装，如：长安下乡</a:t>
                      </a:r>
                      <a:r>
                        <a:rPr sz="800" spc="-1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惠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民</a:t>
                      </a:r>
                      <a:r>
                        <a:rPr sz="8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10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重礼；</a:t>
                      </a:r>
                      <a:endParaRPr sz="800" dirty="0">
                        <a:latin typeface="微软雅黑"/>
                        <a:cs typeface="微软雅黑"/>
                      </a:endParaRPr>
                    </a:p>
                    <a:p>
                      <a:pPr marL="3215640" lvl="1" indent="-287020">
                        <a:lnSpc>
                          <a:spcPct val="100000"/>
                        </a:lnSpc>
                        <a:spcBef>
                          <a:spcPts val="440"/>
                        </a:spcBef>
                        <a:buFont typeface="Arial"/>
                        <a:buChar char="•"/>
                        <a:tabLst>
                          <a:tab pos="3215640" algn="l"/>
                          <a:tab pos="3216275" algn="l"/>
                        </a:tabLst>
                      </a:pP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夜展可结合露天电影等</a:t>
                      </a:r>
                      <a:r>
                        <a:rPr sz="800" spc="-1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手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段吸</a:t>
                      </a:r>
                      <a:r>
                        <a:rPr sz="800" spc="-1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引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客户</a:t>
                      </a:r>
                      <a:r>
                        <a:rPr sz="800" spc="-1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驻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留</a:t>
                      </a:r>
                      <a:endParaRPr sz="800" dirty="0">
                        <a:latin typeface="微软雅黑"/>
                        <a:cs typeface="微软雅黑"/>
                      </a:endParaRPr>
                    </a:p>
                    <a:p>
                      <a:pPr marL="403860">
                        <a:lnSpc>
                          <a:spcPct val="100000"/>
                        </a:lnSpc>
                        <a:spcBef>
                          <a:spcPts val="280"/>
                        </a:spcBef>
                        <a:tabLst>
                          <a:tab pos="1677670" algn="l"/>
                          <a:tab pos="1964055" algn="l"/>
                          <a:tab pos="2929255" algn="l"/>
                          <a:tab pos="3215640" algn="l"/>
                        </a:tabLst>
                      </a:pPr>
                      <a:r>
                        <a:rPr sz="1500" baseline="22222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拓外展活动	</a:t>
                      </a:r>
                      <a:r>
                        <a:rPr sz="1500" baseline="36111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1500" baseline="36111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农贸市场	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•	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巡</a:t>
                      </a:r>
                      <a:r>
                        <a:rPr sz="8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展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现</a:t>
                      </a:r>
                      <a:r>
                        <a:rPr sz="800" spc="-2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场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留</a:t>
                      </a:r>
                      <a:r>
                        <a:rPr sz="8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资</a:t>
                      </a:r>
                      <a:r>
                        <a:rPr sz="800" spc="-1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集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客</a:t>
                      </a:r>
                      <a:r>
                        <a:rPr sz="8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礼</a:t>
                      </a:r>
                      <a:r>
                        <a:rPr sz="800" spc="-1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：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留</a:t>
                      </a:r>
                      <a:r>
                        <a:rPr sz="8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资</a:t>
                      </a:r>
                      <a:r>
                        <a:rPr sz="800" spc="-1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即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送</a:t>
                      </a:r>
                      <a:r>
                        <a:rPr sz="800" spc="-2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劳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保</a:t>
                      </a:r>
                      <a:r>
                        <a:rPr sz="800" spc="-5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用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品、</a:t>
                      </a:r>
                      <a:endParaRPr sz="800" dirty="0">
                        <a:latin typeface="微软雅黑"/>
                        <a:cs typeface="微软雅黑"/>
                      </a:endParaRPr>
                    </a:p>
                    <a:p>
                      <a:pPr marL="1964055" indent="-287020">
                        <a:lnSpc>
                          <a:spcPct val="100000"/>
                        </a:lnSpc>
                        <a:spcBef>
                          <a:spcPts val="245"/>
                        </a:spcBef>
                        <a:buFont typeface="Arial"/>
                        <a:buChar char="•"/>
                        <a:tabLst>
                          <a:tab pos="1964055" algn="l"/>
                          <a:tab pos="1964689" algn="l"/>
                          <a:tab pos="3215640" algn="l"/>
                        </a:tabLst>
                      </a:pPr>
                      <a:r>
                        <a:rPr sz="1500" spc="-7" baseline="13888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休闲公园	</a:t>
                      </a:r>
                      <a:r>
                        <a:rPr sz="800" dirty="0">
                          <a:solidFill>
                            <a:srgbClr val="404040"/>
                          </a:solidFill>
                          <a:latin typeface="微软雅黑"/>
                          <a:cs typeface="微软雅黑"/>
                        </a:rPr>
                        <a:t>肥皂/洗衣粉等</a:t>
                      </a:r>
                      <a:endParaRPr sz="800" dirty="0">
                        <a:latin typeface="微软雅黑"/>
                        <a:cs typeface="微软雅黑"/>
                      </a:endParaRPr>
                    </a:p>
                  </a:txBody>
                  <a:tcPr marL="0" marR="0" marT="130175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592" y="913637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执行检核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65137" y="1590421"/>
          <a:ext cx="10857230" cy="3984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9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49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850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微软雅黑"/>
                          <a:cs typeface="微软雅黑"/>
                        </a:rPr>
                        <a:t>外展外拓</a:t>
                      </a:r>
                      <a:endParaRPr sz="1800">
                        <a:latin typeface="微软雅黑"/>
                        <a:cs typeface="微软雅黑"/>
                      </a:endParaRPr>
                    </a:p>
                  </a:txBody>
                  <a:tcPr marL="0" marR="0" marT="2032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26DB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序号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47561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检核项目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项目描述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4673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检核时间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交付物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微软雅黑"/>
                          <a:cs typeface="微软雅黑"/>
                        </a:rPr>
                        <a:t>检核人</a:t>
                      </a:r>
                      <a:endParaRPr sz="1400">
                        <a:latin typeface="微软雅黑"/>
                        <a:cs typeface="微软雅黑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D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1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2768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活动执行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现场物料（车顶牌、海报架、展车、车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型资料、集客礼品）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5988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活动当天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照片</a:t>
                      </a:r>
                      <a:r>
                        <a:rPr sz="1200" dirty="0">
                          <a:latin typeface="微软雅黑"/>
                          <a:cs typeface="微软雅黑"/>
                        </a:rPr>
                        <a:t>*5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spc="-5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13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91440" marR="12446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现场环节（集客互动、礼品派发、客户 咨询）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82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3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现场人员（2个销售顾问）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照片*2</a:t>
                      </a:r>
                      <a:endParaRPr sz="1200">
                        <a:latin typeface="微软雅黑"/>
                        <a:cs typeface="微软雅黑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250" dirty="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微软雅黑"/>
                          <a:cs typeface="微软雅黑"/>
                        </a:rPr>
                        <a:t>运营部秦胜平</a:t>
                      </a: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28644" y="1808988"/>
            <a:ext cx="4933188" cy="1914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3984</Words>
  <Application>Microsoft Office PowerPoint</Application>
  <PresentationFormat>宽屏</PresentationFormat>
  <Paragraphs>1331</Paragraphs>
  <Slides>45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3" baseType="lpstr">
      <vt:lpstr>Microsoft YaHei UI</vt:lpstr>
      <vt:lpstr>等线</vt:lpstr>
      <vt:lpstr>微软雅黑</vt:lpstr>
      <vt:lpstr>Arial</vt:lpstr>
      <vt:lpstr>Calibri</vt:lpstr>
      <vt:lpstr>Times New Roman</vt:lpstr>
      <vt:lpstr>Wingdings</vt:lpstr>
      <vt:lpstr>Office Theme</vt:lpstr>
      <vt:lpstr>PowerPoint 演示文稿</vt:lpstr>
      <vt:lpstr>背景分析</vt:lpstr>
      <vt:lpstr>PowerPoint 演示文稿</vt:lpstr>
      <vt:lpstr>营销策略</vt:lpstr>
      <vt:lpstr>产品推广MAP</vt:lpstr>
      <vt:lpstr>促销推广MAP</vt:lpstr>
      <vt:lpstr>服务中心活动日历</vt:lpstr>
      <vt:lpstr>全系促销-主画面</vt:lpstr>
      <vt:lpstr>保客活动画面</vt:lpstr>
      <vt:lpstr>活动画面（夜总惠）</vt:lpstr>
      <vt:lpstr>7月单车型-促销画面</vt:lpstr>
      <vt:lpstr>7月单车型-促销画面</vt:lpstr>
      <vt:lpstr>PowerPoint 演示文稿</vt:lpstr>
      <vt:lpstr>PowerPoint 演示文稿</vt:lpstr>
      <vt:lpstr>1. 区域酒店团购会</vt:lpstr>
      <vt:lpstr>执行检核</vt:lpstr>
      <vt:lpstr>2.UNI-T区域交车仪式</vt:lpstr>
      <vt:lpstr>执行检核</vt:lpstr>
      <vt:lpstr>3.UNI-T区域媒体试驾</vt:lpstr>
      <vt:lpstr>4. 逸动PLUS区域媒体试驾</vt:lpstr>
      <vt:lpstr>5.CDE级车展</vt:lpstr>
      <vt:lpstr>PowerPoint 演示文稿</vt:lpstr>
      <vt:lpstr>1. 终端引流动作</vt:lpstr>
      <vt:lpstr>2. 夏季店头延时行动</vt:lpstr>
      <vt:lpstr>3.保客营销</vt:lpstr>
      <vt:lpstr>执行检核</vt:lpstr>
      <vt:lpstr>3.保客营销</vt:lpstr>
      <vt:lpstr>执行检核</vt:lpstr>
      <vt:lpstr>3.保客营销</vt:lpstr>
      <vt:lpstr>3.保客营销</vt:lpstr>
      <vt:lpstr>4. UNI-T店头上市品鉴会</vt:lpstr>
      <vt:lpstr>执行检核</vt:lpstr>
      <vt:lpstr>5. UNI-T交车仪式</vt:lpstr>
      <vt:lpstr>执行检核</vt:lpstr>
      <vt:lpstr>6. 双车清库团购活动</vt:lpstr>
      <vt:lpstr>执行检核</vt:lpstr>
      <vt:lpstr>7. 双车店头品鉴活动</vt:lpstr>
      <vt:lpstr>执行检核</vt:lpstr>
      <vt:lpstr>8. 店头团购会</vt:lpstr>
      <vt:lpstr>执行检核</vt:lpstr>
      <vt:lpstr>9. 活动物料规划</vt:lpstr>
      <vt:lpstr>10. 日常传播规划</vt:lpstr>
      <vt:lpstr>11.外拓外展</vt:lpstr>
      <vt:lpstr>执行检核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2023-06-07T05:46:04Z</dcterms:created>
  <dcterms:modified xsi:type="dcterms:W3CDTF">2023-06-07T05:46:08Z</dcterms:modified>
</cp:coreProperties>
</file>