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80" r:id="rId3"/>
    <p:sldId id="281" r:id="rId4"/>
    <p:sldId id="282" r:id="rId5"/>
    <p:sldId id="284" r:id="rId6"/>
    <p:sldId id="391" r:id="rId7"/>
    <p:sldId id="287" r:id="rId8"/>
    <p:sldId id="292" r:id="rId9"/>
    <p:sldId id="258" r:id="rId10"/>
    <p:sldId id="288" r:id="rId11"/>
    <p:sldId id="298" r:id="rId12"/>
    <p:sldId id="299" r:id="rId13"/>
    <p:sldId id="285" r:id="rId14"/>
    <p:sldId id="291" r:id="rId15"/>
    <p:sldId id="398" r:id="rId16"/>
    <p:sldId id="397" r:id="rId17"/>
    <p:sldId id="406" r:id="rId18"/>
    <p:sldId id="407" r:id="rId19"/>
    <p:sldId id="394" r:id="rId20"/>
    <p:sldId id="390" r:id="rId21"/>
    <p:sldId id="396" r:id="rId22"/>
    <p:sldId id="399" r:id="rId23"/>
    <p:sldId id="400" r:id="rId24"/>
    <p:sldId id="402" r:id="rId25"/>
    <p:sldId id="401" r:id="rId26"/>
    <p:sldId id="403" r:id="rId27"/>
    <p:sldId id="428" r:id="rId28"/>
    <p:sldId id="328" r:id="rId29"/>
    <p:sldId id="329" r:id="rId30"/>
    <p:sldId id="331" r:id="rId31"/>
    <p:sldId id="404" r:id="rId32"/>
    <p:sldId id="405" r:id="rId33"/>
    <p:sldId id="409" r:id="rId34"/>
    <p:sldId id="354" r:id="rId35"/>
    <p:sldId id="410" r:id="rId36"/>
    <p:sldId id="333" r:id="rId37"/>
    <p:sldId id="334" r:id="rId38"/>
    <p:sldId id="339" r:id="rId39"/>
  </p:sldIdLst>
  <p:sldSz cx="12192000" cy="6858000"/>
  <p:notesSz cx="12192000" cy="6858000"/>
  <p:custDataLst>
    <p:tags r:id="rId42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3" userDrawn="1">
          <p15:clr>
            <a:srgbClr val="A4A3A4"/>
          </p15:clr>
        </p15:guide>
        <p15:guide id="2" pos="215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20202"/>
    <a:srgbClr val="0D0D0D"/>
    <a:srgbClr val="FFFF00"/>
    <a:srgbClr val="0E0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0" d="100"/>
          <a:sy n="100" d="100"/>
        </p:scale>
        <p:origin x="153" y="36"/>
      </p:cViewPr>
      <p:guideLst>
        <p:guide orient="horz" pos="2783"/>
        <p:guide pos="21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67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12277295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675"/>
            </a:lvl1pPr>
          </a:lstStyle>
          <a:p>
            <a:fld id="{0F9B84EA-7D68-4D60-9CB1-D50884785D1C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67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12277295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7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12277295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294283" y="642938"/>
            <a:ext cx="3086100" cy="173593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2167467" y="2475309"/>
            <a:ext cx="17339733" cy="20252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12277295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9294813" y="642938"/>
            <a:ext cx="3086100" cy="1736725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FEFEFE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FEFEFE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9483" y="1625527"/>
            <a:ext cx="4373880" cy="4488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FEFEFE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728877"/>
            <a:ext cx="9144000" cy="1781175"/>
          </a:xfrm>
        </p:spPr>
        <p:txBody>
          <a:bodyPr anchor="b"/>
          <a:lstStyle>
            <a:lvl1pPr algn="ctr">
              <a:defRPr sz="5785"/>
            </a:lvl1pPr>
          </a:lstStyle>
          <a:p>
            <a:r>
              <a:rPr lang="zh-CN" altLang="en-US" dirty="0"/>
              <a:t>更多方案请添加社长微信：</a:t>
            </a:r>
            <a:r>
              <a:rPr lang="en-US" altLang="zh-CN" dirty="0"/>
              <a:t>fanganshe18</a:t>
            </a:r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129"/>
            <a:ext cx="9144000" cy="1655804"/>
          </a:xfrm>
        </p:spPr>
        <p:txBody>
          <a:bodyPr/>
          <a:lstStyle>
            <a:lvl1pPr marL="0" indent="0" algn="ctr">
              <a:buNone/>
              <a:defRPr sz="2315"/>
            </a:lvl1pPr>
            <a:lvl2pPr marL="441325" indent="0" algn="ctr">
              <a:buNone/>
              <a:defRPr sz="1930"/>
            </a:lvl2pPr>
            <a:lvl3pPr marL="882015" indent="0" algn="ctr">
              <a:buNone/>
              <a:defRPr sz="1735"/>
            </a:lvl3pPr>
            <a:lvl4pPr marL="1322705" indent="0" algn="ctr">
              <a:buNone/>
              <a:defRPr sz="1545"/>
            </a:lvl4pPr>
            <a:lvl5pPr marL="1763395" indent="0" algn="ctr">
              <a:buNone/>
              <a:defRPr sz="1545"/>
            </a:lvl5pPr>
            <a:lvl6pPr marL="2204720" indent="0" algn="ctr">
              <a:buNone/>
              <a:defRPr sz="1545"/>
            </a:lvl6pPr>
            <a:lvl7pPr marL="2645410" indent="0" algn="ctr">
              <a:buNone/>
              <a:defRPr sz="1545"/>
            </a:lvl7pPr>
            <a:lvl8pPr marL="3086100" indent="0" algn="ctr">
              <a:buNone/>
              <a:defRPr sz="1545"/>
            </a:lvl8pPr>
            <a:lvl9pPr marL="3526790" indent="0" algn="ctr">
              <a:buNone/>
              <a:defRPr sz="154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fld id="{210CF71F-235A-894F-BD97-E832C0CF3998}" type="datetimeFigureOut">
              <a:rPr kumimoji="1" lang="zh-CN" altLang="en-US" smtClean="0"/>
              <a:t>2023/3/28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597876" y="6455697"/>
            <a:ext cx="375284" cy="307777"/>
          </a:xfrm>
        </p:spPr>
        <p:txBody>
          <a:bodyPr/>
          <a:lstStyle/>
          <a:p>
            <a:fld id="{E6A36993-6BB5-B94C-8ED2-F1E6ABE586E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89898" y="1717331"/>
            <a:ext cx="7012202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FEFEFE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47169" y="2313901"/>
            <a:ext cx="6051550" cy="2230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97876" y="6455697"/>
            <a:ext cx="375284" cy="361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38100">
              <a:lnSpc>
                <a:spcPct val="100000"/>
              </a:lnSpc>
              <a:spcBef>
                <a:spcPts val="22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jpeg"/><Relationship Id="rId7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eg"/><Relationship Id="rId11" Type="http://schemas.openxmlformats.org/officeDocument/2006/relationships/image" Target="../media/image33.png"/><Relationship Id="rId5" Type="http://schemas.openxmlformats.org/officeDocument/2006/relationships/image" Target="../media/image28.jpeg"/><Relationship Id="rId10" Type="http://schemas.openxmlformats.org/officeDocument/2006/relationships/image" Target="../media/image32.png"/><Relationship Id="rId4" Type="http://schemas.openxmlformats.org/officeDocument/2006/relationships/image" Target="../media/image27.jpeg"/><Relationship Id="rId9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.jpeg"/><Relationship Id="rId7" Type="http://schemas.openxmlformats.org/officeDocument/2006/relationships/image" Target="../media/image3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5.jpeg"/><Relationship Id="rId10" Type="http://schemas.openxmlformats.org/officeDocument/2006/relationships/image" Target="../media/image36.jpeg"/><Relationship Id="rId4" Type="http://schemas.openxmlformats.org/officeDocument/2006/relationships/image" Target="../media/image34.jpeg"/><Relationship Id="rId9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5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2092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820920" y="1905000"/>
            <a:ext cx="7585710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8800" b="1" dirty="0">
                <a:gradFill>
                  <a:gsLst>
                    <a:gs pos="66000">
                      <a:srgbClr val="F8F2DA">
                        <a:alpha val="90000"/>
                      </a:srgbClr>
                    </a:gs>
                    <a:gs pos="97000">
                      <a:srgbClr val="95806F">
                        <a:alpha val="92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奥特曼</a:t>
            </a:r>
          </a:p>
          <a:p>
            <a:pPr>
              <a:lnSpc>
                <a:spcPct val="100000"/>
              </a:lnSpc>
            </a:pPr>
            <a:r>
              <a:rPr lang="zh-CN" altLang="en-US" sz="8800" b="1" dirty="0">
                <a:gradFill>
                  <a:gsLst>
                    <a:gs pos="66000">
                      <a:srgbClr val="F8F2DA">
                        <a:alpha val="90000"/>
                      </a:srgbClr>
                    </a:gs>
                    <a:gs pos="97000">
                      <a:srgbClr val="95806F">
                        <a:alpha val="92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来自光の召唤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820920" y="4569460"/>
            <a:ext cx="65347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en-US" altLang="zh-CN" sz="2400" dirty="0">
                <a:gradFill>
                  <a:gsLst>
                    <a:gs pos="66000">
                      <a:srgbClr val="F8F2DA">
                        <a:alpha val="90000"/>
                      </a:srgbClr>
                    </a:gs>
                    <a:gs pos="97000">
                      <a:srgbClr val="95806F">
                        <a:alpha val="92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-</a:t>
            </a:r>
            <a:r>
              <a:rPr lang="zh-CN" altLang="en-US" sz="2400" dirty="0">
                <a:gradFill>
                  <a:gsLst>
                    <a:gs pos="66000">
                      <a:srgbClr val="F8F2DA">
                        <a:alpha val="90000"/>
                      </a:srgbClr>
                    </a:gs>
                    <a:gs pos="97000">
                      <a:srgbClr val="95806F">
                        <a:alpha val="92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暖场活动策划方案</a:t>
            </a:r>
            <a:r>
              <a:rPr lang="en-US" altLang="zh-CN" sz="2400" dirty="0">
                <a:gradFill>
                  <a:gsLst>
                    <a:gs pos="66000">
                      <a:srgbClr val="F8F2DA">
                        <a:alpha val="90000"/>
                      </a:srgbClr>
                    </a:gs>
                    <a:gs pos="97000">
                      <a:srgbClr val="95806F">
                        <a:alpha val="92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-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40248"/>
          <a:stretch>
            <a:fillRect/>
          </a:stretch>
        </p:blipFill>
        <p:spPr>
          <a:xfrm>
            <a:off x="0" y="0"/>
            <a:ext cx="5300345" cy="68580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536565" y="3185795"/>
            <a:ext cx="6139180" cy="277241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 marR="5080" indent="396240">
              <a:lnSpc>
                <a:spcPct val="179000"/>
              </a:lnSpc>
              <a:spcBef>
                <a:spcPts val="2635"/>
              </a:spcBef>
              <a:tabLst>
                <a:tab pos="2473325" algn="l"/>
              </a:tabLst>
            </a:pP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“</a:t>
            </a:r>
            <a:r>
              <a:rPr sz="1400" b="0" spc="-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 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奥特曼</a:t>
            </a:r>
            <a:r>
              <a:rPr sz="1400" b="0" spc="-2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 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”</a:t>
            </a:r>
            <a:r>
              <a:rPr sz="1400" b="0" spc="-3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 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系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列是由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日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本圆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谷制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作株式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会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社自</a:t>
            </a:r>
            <a:r>
              <a:rPr sz="1400" b="0" spc="-1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1966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年开始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制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作的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特摄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电视</a:t>
            </a:r>
            <a:r>
              <a:rPr sz="1400" b="0" spc="1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作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品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。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从《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</a:t>
            </a:r>
            <a:r>
              <a:rPr sz="1400" b="0" spc="-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特</a:t>
            </a:r>
            <a:r>
              <a:rPr sz="1400" b="0" spc="-2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Q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》、《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特</a:t>
            </a:r>
            <a:r>
              <a:rPr sz="1400" b="0" spc="-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曼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》开</a:t>
            </a:r>
            <a:r>
              <a:rPr sz="1400" b="0" spc="-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始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，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其</a:t>
            </a:r>
            <a:r>
              <a:rPr sz="1400" b="0" spc="-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后</a:t>
            </a:r>
            <a:r>
              <a:rPr sz="1400" b="0" spc="1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渝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五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十</a:t>
            </a:r>
            <a:r>
              <a:rPr sz="1400" b="0" spc="-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年</a:t>
            </a:r>
            <a:r>
              <a:rPr sz="1400" b="0" spc="1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间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所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制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作的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特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曼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系列当中诞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生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了许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多奥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特英雄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，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从奥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特曼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、赛文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特曼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、杰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克奥特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曼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等，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到现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在的捷德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特</a:t>
            </a:r>
            <a:r>
              <a:rPr sz="1400" b="0" spc="2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曼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、</a:t>
            </a:r>
            <a:r>
              <a:rPr sz="1400" b="0" spc="36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 </a:t>
            </a:r>
            <a:r>
              <a:rPr sz="1400" b="0" spc="2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罗</a:t>
            </a:r>
            <a:r>
              <a:rPr sz="1400" b="0" spc="3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布</a:t>
            </a:r>
            <a:r>
              <a:rPr sz="1400" b="0" spc="2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奥特</a:t>
            </a:r>
            <a:r>
              <a:rPr sz="1400" b="0" spc="3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曼</a:t>
            </a:r>
            <a:r>
              <a:rPr sz="1400" b="0" spc="2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、泰</a:t>
            </a:r>
            <a:r>
              <a:rPr sz="1400" b="0" spc="3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迦</a:t>
            </a:r>
            <a:r>
              <a:rPr sz="1400" b="0" spc="2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</a:t>
            </a:r>
            <a:r>
              <a:rPr sz="1400" b="0" spc="3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特</a:t>
            </a:r>
            <a:r>
              <a:rPr sz="1400" b="0" spc="2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曼，有</a:t>
            </a:r>
            <a:r>
              <a:rPr sz="1400" b="0" spc="3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超</a:t>
            </a:r>
            <a:r>
              <a:rPr sz="1400" b="0" spc="2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过</a:t>
            </a:r>
            <a:r>
              <a:rPr sz="1400" b="0" spc="-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50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位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奥特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英</a:t>
            </a:r>
            <a:r>
              <a:rPr sz="1400" b="0" spc="3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雄。</a:t>
            </a:r>
            <a:r>
              <a:rPr sz="1400" b="0" spc="3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“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</a:t>
            </a:r>
            <a:r>
              <a:rPr sz="1400" b="0" spc="-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特</a:t>
            </a:r>
            <a:r>
              <a:rPr sz="1400" b="0" spc="2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曼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”  系列形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象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作为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巨大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的变身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英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雄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，在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亚洲乃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至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全世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界享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有极高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人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气，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是广</a:t>
            </a:r>
            <a:r>
              <a:rPr sz="1400" b="0" spc="1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大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少年儿童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心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目中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的偶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像</a:t>
            </a:r>
            <a:r>
              <a:rPr sz="1400" b="0" spc="7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！“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</a:t>
            </a:r>
            <a:r>
              <a:rPr sz="1400" b="0" spc="-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特</a:t>
            </a:r>
            <a:r>
              <a:rPr sz="1400" b="0" spc="7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曼</a:t>
            </a:r>
            <a:r>
              <a:rPr sz="1400" b="0" spc="6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”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系列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同时也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被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吉尼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斯世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界纪录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认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证为</a:t>
            </a:r>
            <a:r>
              <a:rPr sz="1400" b="0" spc="-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“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衍</a:t>
            </a:r>
            <a:r>
              <a:rPr sz="1400" b="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生</a:t>
            </a:r>
            <a:r>
              <a:rPr sz="1400" b="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系列剧最多的电视节目”。</a:t>
            </a:r>
            <a:endParaRPr sz="14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17520" y="1722120"/>
            <a:ext cx="5159375" cy="1463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64490">
              <a:lnSpc>
                <a:spcPct val="150000"/>
              </a:lnSpc>
              <a:spcBef>
                <a:spcPts val="590"/>
              </a:spcBef>
            </a:pPr>
            <a:r>
              <a:rPr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一个拥有近</a:t>
            </a:r>
            <a:r>
              <a:rPr spc="-13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 </a:t>
            </a:r>
            <a:r>
              <a:rPr b="1" i="1" spc="-260" dirty="0">
                <a:solidFill>
                  <a:srgbClr val="FFFF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80</a:t>
            </a:r>
            <a:r>
              <a:rPr b="1" i="1" spc="240" dirty="0">
                <a:solidFill>
                  <a:srgbClr val="FFFF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 </a:t>
            </a:r>
            <a:r>
              <a:rPr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部</a:t>
            </a:r>
            <a:endParaRPr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pPr marL="364490">
              <a:lnSpc>
                <a:spcPct val="150000"/>
              </a:lnSpc>
              <a:spcBef>
                <a:spcPts val="495"/>
              </a:spcBef>
            </a:pPr>
            <a:r>
              <a:rPr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超过</a:t>
            </a:r>
            <a:r>
              <a:rPr spc="-13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 </a:t>
            </a:r>
            <a:r>
              <a:rPr b="1" i="1" spc="-300" dirty="0">
                <a:solidFill>
                  <a:srgbClr val="FFFF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1500</a:t>
            </a:r>
            <a:r>
              <a:rPr b="1" i="1" spc="250" dirty="0">
                <a:solidFill>
                  <a:srgbClr val="FFFF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 </a:t>
            </a:r>
            <a:r>
              <a:rPr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集影视作品的经典巨作！</a:t>
            </a:r>
            <a:endParaRPr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pPr marL="364490">
              <a:lnSpc>
                <a:spcPct val="150000"/>
              </a:lnSpc>
              <a:spcBef>
                <a:spcPts val="490"/>
              </a:spcBef>
            </a:pPr>
            <a:r>
              <a:rPr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一个</a:t>
            </a:r>
            <a:r>
              <a:rPr spc="-13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 </a:t>
            </a:r>
            <a:r>
              <a:rPr b="1" i="1" spc="-260" dirty="0">
                <a:solidFill>
                  <a:srgbClr val="FFFF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50</a:t>
            </a:r>
            <a:r>
              <a:rPr b="1" i="1" spc="140" dirty="0">
                <a:solidFill>
                  <a:srgbClr val="FFFF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 </a:t>
            </a:r>
            <a:r>
              <a:rPr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多年历史的国际知名品牌！</a:t>
            </a:r>
            <a:endParaRPr lang="zh-CN" altLang="en-US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71160" y="1015365"/>
            <a:ext cx="16490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sz="3200" dirty="0">
                <a:solidFill>
                  <a:srgbClr val="FFFF00"/>
                </a:solidFill>
                <a:latin typeface="方正粗黑宋简体" panose="02000000000000000000" charset="-122"/>
                <a:ea typeface="方正粗黑宋简体" panose="02000000000000000000" charset="-122"/>
                <a:cs typeface="微软雅黑" panose="020B0503020204020204" charset="-122"/>
                <a:sym typeface="+mn-ea"/>
              </a:rPr>
              <a:t>奥特曼</a:t>
            </a:r>
            <a:endParaRPr lang="zh-CN" altLang="en-US" sz="3200" dirty="0">
              <a:solidFill>
                <a:srgbClr val="FFFF00"/>
              </a:solidFill>
              <a:latin typeface="方正粗黑宋简体" panose="02000000000000000000" charset="-122"/>
              <a:ea typeface="方正粗黑宋简体" panose="02000000000000000000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t="16216" b="1920"/>
          <a:stretch>
            <a:fillRect/>
          </a:stretch>
        </p:blipFill>
        <p:spPr>
          <a:xfrm rot="5400000">
            <a:off x="2667000" y="-2667635"/>
            <a:ext cx="6858000" cy="1219327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37540" y="3904615"/>
            <a:ext cx="816610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数数小时候看过的动画片，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奥特曼可以说是70后、80后，甚至90后的集体童年记忆，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简单的英雄打怪兽的情节让人百看不腻。</a:t>
            </a:r>
            <a:endParaRPr lang="en-US" altLang="zh-CN" sz="20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7540" y="3063875"/>
            <a:ext cx="426974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>
                <a:gradFill>
                  <a:gsLst>
                    <a:gs pos="66000">
                      <a:srgbClr val="F8F2DA">
                        <a:alpha val="90000"/>
                      </a:srgbClr>
                    </a:gs>
                    <a:gs pos="97000">
                      <a:srgbClr val="95806F">
                        <a:alpha val="92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80、90后满满童年回忆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39754" b="33729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32435" y="2414270"/>
            <a:ext cx="5944870" cy="2768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XXXXXXXXXX</a:t>
            </a: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带你重温儿时回忆，</a:t>
            </a: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举办奥特传奇英雄游园活动，</a:t>
            </a: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带上娃!走起！打小怪兽!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403985" y="1386205"/>
            <a:ext cx="9502775" cy="36309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1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奥特曼</a:t>
            </a:r>
          </a:p>
          <a:p>
            <a:pPr algn="ctr">
              <a:lnSpc>
                <a:spcPct val="100000"/>
              </a:lnSpc>
            </a:pPr>
            <a:r>
              <a:rPr lang="zh-CN" altLang="en-US" sz="1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来自</a:t>
            </a:r>
            <a:r>
              <a:rPr lang="zh-CN" altLang="en-US" sz="11500"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光</a:t>
            </a:r>
            <a:r>
              <a:rPr lang="zh-CN" altLang="en-US" sz="115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の召唤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81660" y="568325"/>
            <a:ext cx="14020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活动主题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597150" y="5205095"/>
            <a:ext cx="753237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zh-CN" altLang="en-US" sz="2000" dirty="0">
                <a:gradFill>
                  <a:gsLst>
                    <a:gs pos="66000">
                      <a:srgbClr val="F8F2DA">
                        <a:alpha val="90000"/>
                      </a:srgbClr>
                    </a:gs>
                    <a:gs pos="97000">
                      <a:srgbClr val="95806F">
                        <a:alpha val="92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地产项目</a:t>
            </a:r>
            <a:r>
              <a:rPr lang="en-US" sz="2000" dirty="0">
                <a:gradFill>
                  <a:gsLst>
                    <a:gs pos="66000">
                      <a:srgbClr val="F8F2DA">
                        <a:alpha val="90000"/>
                      </a:srgbClr>
                    </a:gs>
                    <a:gs pos="97000">
                      <a:srgbClr val="95806F">
                        <a:alpha val="92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X</a:t>
            </a:r>
            <a:r>
              <a:rPr lang="zh-CN" altLang="en-US" sz="2000" dirty="0">
                <a:gradFill>
                  <a:gsLst>
                    <a:gs pos="66000">
                      <a:srgbClr val="F8F2DA">
                        <a:alpha val="90000"/>
                      </a:srgbClr>
                    </a:gs>
                    <a:gs pos="97000">
                      <a:srgbClr val="95806F">
                        <a:alpha val="92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暖场活动</a:t>
            </a:r>
            <a:endParaRPr lang="zh-CN" altLang="en-US" sz="2000" dirty="0">
              <a:solidFill>
                <a:schemeClr val="bg1"/>
              </a:solidFill>
              <a:effectLst/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 descr="微信图片_20211028140702"/>
          <p:cNvPicPr>
            <a:picLocks noChangeAspect="1"/>
          </p:cNvPicPr>
          <p:nvPr/>
        </p:nvPicPr>
        <p:blipFill>
          <a:blip r:embed="rId3">
            <a:alphaModFix amt="98000"/>
          </a:blip>
          <a:stretch>
            <a:fillRect/>
          </a:stretch>
        </p:blipFill>
        <p:spPr>
          <a:xfrm>
            <a:off x="0" y="1724660"/>
            <a:ext cx="7592060" cy="3796030"/>
          </a:xfrm>
          <a:prstGeom prst="rect">
            <a:avLst/>
          </a:prstGeom>
        </p:spPr>
      </p:pic>
      <p:sp>
        <p:nvSpPr>
          <p:cNvPr id="10" name="Rectangle 96"/>
          <p:cNvSpPr/>
          <p:nvPr/>
        </p:nvSpPr>
        <p:spPr>
          <a:xfrm>
            <a:off x="7620000" y="3268980"/>
            <a:ext cx="41922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2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地产项目地产项目地产项目</a:t>
            </a:r>
            <a:r>
              <a:rPr lang="en-US" sz="2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XXXXXXXXX</a:t>
            </a:r>
            <a:endParaRPr lang="en-US" altLang="zh-CN" sz="2000" spc="-150" dirty="0">
              <a:solidFill>
                <a:schemeClr val="bg1">
                  <a:lumMod val="85000"/>
                </a:schemeClr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6800" y="506730"/>
            <a:ext cx="4249881" cy="14465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400" dirty="0">
                <a:gradFill>
                  <a:gsLst>
                    <a:gs pos="66000">
                      <a:srgbClr val="F8F2DA">
                        <a:alpha val="90000"/>
                      </a:srgbClr>
                    </a:gs>
                    <a:gs pos="97000">
                      <a:srgbClr val="95806F">
                        <a:alpha val="92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地产项目</a:t>
            </a:r>
            <a:r>
              <a:rPr lang="en-US" sz="4400" dirty="0">
                <a:gradFill>
                  <a:gsLst>
                    <a:gs pos="66000">
                      <a:srgbClr val="F8F2DA">
                        <a:alpha val="90000"/>
                      </a:srgbClr>
                    </a:gs>
                    <a:gs pos="97000">
                      <a:srgbClr val="95806F">
                        <a:alpha val="92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  <a:sym typeface="+mn-ea"/>
              </a:rPr>
              <a:t>XXXX</a:t>
            </a:r>
          </a:p>
          <a:p>
            <a:endParaRPr lang="en-US" sz="4400" dirty="0">
              <a:gradFill>
                <a:gsLst>
                  <a:gs pos="66000">
                    <a:srgbClr val="F8F2DA">
                      <a:alpha val="90000"/>
                    </a:srgbClr>
                  </a:gs>
                  <a:gs pos="97000">
                    <a:srgbClr val="95806F">
                      <a:alpha val="92000"/>
                    </a:srgb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方正大标宋简体" panose="0201060103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985000" y="0"/>
            <a:ext cx="5206365" cy="6859270"/>
            <a:chOff x="11000" y="0"/>
            <a:chExt cx="8199" cy="1080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rcRect t="30641" b="5559"/>
            <a:stretch>
              <a:fillRect/>
            </a:stretch>
          </p:blipFill>
          <p:spPr>
            <a:xfrm>
              <a:off x="11381" y="0"/>
              <a:ext cx="7819" cy="10802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1000" y="9542"/>
              <a:ext cx="4620" cy="12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81660" y="568325"/>
            <a:ext cx="16052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策划方向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34060" y="1800225"/>
            <a:ext cx="7802880" cy="39693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以奥特曼英雄为宣传点，</a:t>
            </a:r>
          </a:p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开展</a:t>
            </a:r>
            <a:r>
              <a:rPr lang="en-US" sz="2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XXXXXXXX</a:t>
            </a: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首个</a:t>
            </a: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奥特曼英雄主题趴，</a:t>
            </a:r>
            <a:endParaRPr lang="zh-CN" altLang="en-US" sz="24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通过现场场景的气氛营造，引发不同人群的讨论与情怀。</a:t>
            </a:r>
          </a:p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从多维角度实景还原奥特曼英雄事迹，</a:t>
            </a:r>
          </a:p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打造奥特曼实景情景剧，大场景涵盖游玩与互动，</a:t>
            </a:r>
          </a:p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全方位展现</a:t>
            </a: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奥特曼英雄</a:t>
            </a: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世界。</a:t>
            </a:r>
          </a:p>
          <a:p>
            <a:pPr>
              <a:lnSpc>
                <a:spcPct val="150000"/>
              </a:lnSpc>
            </a:pPr>
            <a:endParaRPr lang="zh-CN" altLang="en-US" sz="24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2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28032"/>
          <a:stretch>
            <a:fillRect/>
          </a:stretch>
        </p:blipFill>
        <p:spPr>
          <a:xfrm>
            <a:off x="7788275" y="0"/>
            <a:ext cx="4403725" cy="6858000"/>
          </a:xfrm>
          <a:prstGeom prst="rect">
            <a:avLst/>
          </a:prstGeom>
        </p:spPr>
      </p:pic>
      <p:grpSp>
        <p:nvGrpSpPr>
          <p:cNvPr id="140" name="组合 139"/>
          <p:cNvGrpSpPr/>
          <p:nvPr/>
        </p:nvGrpSpPr>
        <p:grpSpPr>
          <a:xfrm>
            <a:off x="1167511" y="209921"/>
            <a:ext cx="6752590" cy="5389880"/>
            <a:chOff x="10493412" y="1620756"/>
            <a:chExt cx="6752590" cy="5389880"/>
          </a:xfrm>
        </p:grpSpPr>
        <p:grpSp>
          <p:nvGrpSpPr>
            <p:cNvPr id="141" name="组合 140"/>
            <p:cNvGrpSpPr/>
            <p:nvPr/>
          </p:nvGrpSpPr>
          <p:grpSpPr>
            <a:xfrm>
              <a:off x="10493412" y="2123730"/>
              <a:ext cx="6658197" cy="539502"/>
              <a:chOff x="11943179" y="2364592"/>
              <a:chExt cx="6658197" cy="539502"/>
            </a:xfrm>
          </p:grpSpPr>
          <p:sp useBgFill="1">
            <p:nvSpPr>
              <p:cNvPr id="178" name="任意多边形: 形状 177"/>
              <p:cNvSpPr/>
              <p:nvPr/>
            </p:nvSpPr>
            <p:spPr>
              <a:xfrm>
                <a:off x="12459241" y="2364592"/>
                <a:ext cx="401463" cy="539502"/>
              </a:xfrm>
              <a:custGeom>
                <a:avLst/>
                <a:gdLst/>
                <a:ahLst/>
                <a:cxnLst/>
                <a:rect l="l" t="t" r="r" b="b"/>
                <a:pathLst>
                  <a:path w="401463" h="539502">
                    <a:moveTo>
                      <a:pt x="222125" y="0"/>
                    </a:moveTo>
                    <a:cubicBezTo>
                      <a:pt x="263301" y="0"/>
                      <a:pt x="298524" y="7876"/>
                      <a:pt x="327793" y="23627"/>
                    </a:cubicBezTo>
                    <a:cubicBezTo>
                      <a:pt x="357063" y="39378"/>
                      <a:pt x="381619" y="65361"/>
                      <a:pt x="401463" y="101575"/>
                    </a:cubicBezTo>
                    <a:lnTo>
                      <a:pt x="366489" y="118319"/>
                    </a:lnTo>
                    <a:cubicBezTo>
                      <a:pt x="339203" y="61516"/>
                      <a:pt x="291082" y="33114"/>
                      <a:pt x="222125" y="33114"/>
                    </a:cubicBezTo>
                    <a:cubicBezTo>
                      <a:pt x="164331" y="33114"/>
                      <a:pt x="119248" y="53764"/>
                      <a:pt x="86878" y="95064"/>
                    </a:cubicBezTo>
                    <a:cubicBezTo>
                      <a:pt x="54508" y="136364"/>
                      <a:pt x="38323" y="193849"/>
                      <a:pt x="38323" y="267519"/>
                    </a:cubicBezTo>
                    <a:cubicBezTo>
                      <a:pt x="38323" y="343917"/>
                      <a:pt x="53888" y="402890"/>
                      <a:pt x="85018" y="444438"/>
                    </a:cubicBezTo>
                    <a:cubicBezTo>
                      <a:pt x="116147" y="485986"/>
                      <a:pt x="159866" y="506760"/>
                      <a:pt x="216172" y="506760"/>
                    </a:cubicBezTo>
                    <a:cubicBezTo>
                      <a:pt x="288602" y="506760"/>
                      <a:pt x="339452" y="474638"/>
                      <a:pt x="368721" y="410394"/>
                    </a:cubicBezTo>
                    <a:lnTo>
                      <a:pt x="401463" y="425649"/>
                    </a:lnTo>
                    <a:cubicBezTo>
                      <a:pt x="364256" y="501551"/>
                      <a:pt x="301376" y="539502"/>
                      <a:pt x="212824" y="539502"/>
                    </a:cubicBezTo>
                    <a:cubicBezTo>
                      <a:pt x="146595" y="539502"/>
                      <a:pt x="94567" y="515442"/>
                      <a:pt x="56740" y="467321"/>
                    </a:cubicBezTo>
                    <a:cubicBezTo>
                      <a:pt x="18913" y="419199"/>
                      <a:pt x="0" y="352599"/>
                      <a:pt x="0" y="267519"/>
                    </a:cubicBezTo>
                    <a:cubicBezTo>
                      <a:pt x="0" y="182687"/>
                      <a:pt x="19595" y="116892"/>
                      <a:pt x="58787" y="70135"/>
                    </a:cubicBezTo>
                    <a:cubicBezTo>
                      <a:pt x="97978" y="23379"/>
                      <a:pt x="152424" y="0"/>
                      <a:pt x="222125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197" name="任意多边形: 形状 196"/>
              <p:cNvSpPr/>
              <p:nvPr/>
            </p:nvSpPr>
            <p:spPr>
              <a:xfrm>
                <a:off x="15129812" y="2364592"/>
                <a:ext cx="491133" cy="539502"/>
              </a:xfrm>
              <a:custGeom>
                <a:avLst/>
                <a:gdLst/>
                <a:ahLst/>
                <a:cxnLst/>
                <a:rect l="l" t="t" r="r" b="b"/>
                <a:pathLst>
                  <a:path w="491133" h="539502">
                    <a:moveTo>
                      <a:pt x="245567" y="0"/>
                    </a:moveTo>
                    <a:cubicBezTo>
                      <a:pt x="295672" y="0"/>
                      <a:pt x="339266" y="10728"/>
                      <a:pt x="376350" y="32184"/>
                    </a:cubicBezTo>
                    <a:cubicBezTo>
                      <a:pt x="413432" y="53640"/>
                      <a:pt x="441834" y="84584"/>
                      <a:pt x="461554" y="125016"/>
                    </a:cubicBezTo>
                    <a:cubicBezTo>
                      <a:pt x="481273" y="165447"/>
                      <a:pt x="491133" y="212948"/>
                      <a:pt x="491133" y="267519"/>
                    </a:cubicBezTo>
                    <a:cubicBezTo>
                      <a:pt x="491133" y="321841"/>
                      <a:pt x="481026" y="369776"/>
                      <a:pt x="460810" y="411324"/>
                    </a:cubicBezTo>
                    <a:cubicBezTo>
                      <a:pt x="440594" y="452872"/>
                      <a:pt x="411820" y="484622"/>
                      <a:pt x="374489" y="506574"/>
                    </a:cubicBezTo>
                    <a:cubicBezTo>
                      <a:pt x="337158" y="528526"/>
                      <a:pt x="293936" y="539502"/>
                      <a:pt x="244823" y="539502"/>
                    </a:cubicBezTo>
                    <a:cubicBezTo>
                      <a:pt x="194469" y="539502"/>
                      <a:pt x="150813" y="528464"/>
                      <a:pt x="113854" y="506388"/>
                    </a:cubicBezTo>
                    <a:cubicBezTo>
                      <a:pt x="76895" y="484312"/>
                      <a:pt x="48680" y="452686"/>
                      <a:pt x="29208" y="411510"/>
                    </a:cubicBezTo>
                    <a:cubicBezTo>
                      <a:pt x="9736" y="370334"/>
                      <a:pt x="0" y="322337"/>
                      <a:pt x="0" y="267519"/>
                    </a:cubicBezTo>
                    <a:cubicBezTo>
                      <a:pt x="0" y="212948"/>
                      <a:pt x="9860" y="165385"/>
                      <a:pt x="29580" y="124830"/>
                    </a:cubicBezTo>
                    <a:cubicBezTo>
                      <a:pt x="49300" y="84274"/>
                      <a:pt x="77763" y="53330"/>
                      <a:pt x="114970" y="31998"/>
                    </a:cubicBezTo>
                    <a:cubicBezTo>
                      <a:pt x="152177" y="10666"/>
                      <a:pt x="195710" y="0"/>
                      <a:pt x="245567" y="0"/>
                    </a:cubicBezTo>
                    <a:close/>
                    <a:moveTo>
                      <a:pt x="245567" y="33114"/>
                    </a:moveTo>
                    <a:cubicBezTo>
                      <a:pt x="180579" y="33114"/>
                      <a:pt x="129791" y="53764"/>
                      <a:pt x="93204" y="95064"/>
                    </a:cubicBezTo>
                    <a:cubicBezTo>
                      <a:pt x="56617" y="136364"/>
                      <a:pt x="38324" y="193849"/>
                      <a:pt x="38324" y="267519"/>
                    </a:cubicBezTo>
                    <a:cubicBezTo>
                      <a:pt x="38324" y="340693"/>
                      <a:pt x="56989" y="398860"/>
                      <a:pt x="94320" y="442020"/>
                    </a:cubicBezTo>
                    <a:cubicBezTo>
                      <a:pt x="131652" y="485180"/>
                      <a:pt x="181819" y="506760"/>
                      <a:pt x="244823" y="506760"/>
                    </a:cubicBezTo>
                    <a:cubicBezTo>
                      <a:pt x="310555" y="506760"/>
                      <a:pt x="361591" y="485862"/>
                      <a:pt x="397930" y="444066"/>
                    </a:cubicBezTo>
                    <a:cubicBezTo>
                      <a:pt x="434268" y="402270"/>
                      <a:pt x="452438" y="343421"/>
                      <a:pt x="452438" y="267519"/>
                    </a:cubicBezTo>
                    <a:cubicBezTo>
                      <a:pt x="452438" y="194345"/>
                      <a:pt x="434082" y="136984"/>
                      <a:pt x="397372" y="95436"/>
                    </a:cubicBezTo>
                    <a:cubicBezTo>
                      <a:pt x="360661" y="53888"/>
                      <a:pt x="310059" y="33114"/>
                      <a:pt x="245567" y="33114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198" name="任意多边形: 形状 197"/>
              <p:cNvSpPr/>
              <p:nvPr/>
            </p:nvSpPr>
            <p:spPr>
              <a:xfrm>
                <a:off x="11943179" y="2372407"/>
                <a:ext cx="458391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458391" h="524247">
                    <a:moveTo>
                      <a:pt x="207243" y="0"/>
                    </a:moveTo>
                    <a:lnTo>
                      <a:pt x="251892" y="0"/>
                    </a:lnTo>
                    <a:lnTo>
                      <a:pt x="458391" y="524247"/>
                    </a:lnTo>
                    <a:lnTo>
                      <a:pt x="417463" y="524247"/>
                    </a:lnTo>
                    <a:lnTo>
                      <a:pt x="351234" y="354211"/>
                    </a:lnTo>
                    <a:lnTo>
                      <a:pt x="107156" y="354211"/>
                    </a:lnTo>
                    <a:lnTo>
                      <a:pt x="40928" y="524247"/>
                    </a:lnTo>
                    <a:lnTo>
                      <a:pt x="0" y="524247"/>
                    </a:lnTo>
                    <a:lnTo>
                      <a:pt x="207243" y="0"/>
                    </a:lnTo>
                    <a:close/>
                    <a:moveTo>
                      <a:pt x="229567" y="33114"/>
                    </a:moveTo>
                    <a:cubicBezTo>
                      <a:pt x="223862" y="49733"/>
                      <a:pt x="218219" y="65732"/>
                      <a:pt x="212638" y="81111"/>
                    </a:cubicBezTo>
                    <a:cubicBezTo>
                      <a:pt x="207057" y="96490"/>
                      <a:pt x="201166" y="112117"/>
                      <a:pt x="194965" y="127992"/>
                    </a:cubicBezTo>
                    <a:lnTo>
                      <a:pt x="119063" y="321468"/>
                    </a:lnTo>
                    <a:lnTo>
                      <a:pt x="339328" y="321468"/>
                    </a:lnTo>
                    <a:lnTo>
                      <a:pt x="264542" y="126504"/>
                    </a:lnTo>
                    <a:cubicBezTo>
                      <a:pt x="258589" y="110877"/>
                      <a:pt x="252760" y="95312"/>
                      <a:pt x="247055" y="79809"/>
                    </a:cubicBezTo>
                    <a:cubicBezTo>
                      <a:pt x="241350" y="64306"/>
                      <a:pt x="235521" y="48741"/>
                      <a:pt x="229567" y="33114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199" name="任意多边形: 形状 198"/>
              <p:cNvSpPr/>
              <p:nvPr/>
            </p:nvSpPr>
            <p:spPr>
              <a:xfrm>
                <a:off x="12891586" y="2372407"/>
                <a:ext cx="377280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377280" h="524247">
                    <a:moveTo>
                      <a:pt x="0" y="0"/>
                    </a:moveTo>
                    <a:lnTo>
                      <a:pt x="377280" y="0"/>
                    </a:lnTo>
                    <a:lnTo>
                      <a:pt x="377280" y="33114"/>
                    </a:lnTo>
                    <a:lnTo>
                      <a:pt x="205755" y="33114"/>
                    </a:lnTo>
                    <a:lnTo>
                      <a:pt x="205755" y="524247"/>
                    </a:lnTo>
                    <a:lnTo>
                      <a:pt x="168548" y="524247"/>
                    </a:lnTo>
                    <a:lnTo>
                      <a:pt x="168548" y="33114"/>
                    </a:lnTo>
                    <a:lnTo>
                      <a:pt x="0" y="33114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200" name="任意多边形: 形状 199"/>
              <p:cNvSpPr/>
              <p:nvPr/>
            </p:nvSpPr>
            <p:spPr>
              <a:xfrm>
                <a:off x="13343503" y="2372407"/>
                <a:ext cx="37207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37207" h="524247">
                    <a:moveTo>
                      <a:pt x="0" y="0"/>
                    </a:moveTo>
                    <a:lnTo>
                      <a:pt x="37207" y="0"/>
                    </a:lnTo>
                    <a:lnTo>
                      <a:pt x="37207" y="524247"/>
                    </a:lnTo>
                    <a:lnTo>
                      <a:pt x="0" y="52424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201" name="任意多边形: 形状 200"/>
              <p:cNvSpPr/>
              <p:nvPr/>
            </p:nvSpPr>
            <p:spPr>
              <a:xfrm>
                <a:off x="13455422" y="2372407"/>
                <a:ext cx="443880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443880" h="524247">
                    <a:moveTo>
                      <a:pt x="0" y="0"/>
                    </a:moveTo>
                    <a:lnTo>
                      <a:pt x="40927" y="0"/>
                    </a:lnTo>
                    <a:lnTo>
                      <a:pt x="199057" y="424532"/>
                    </a:lnTo>
                    <a:cubicBezTo>
                      <a:pt x="212204" y="462483"/>
                      <a:pt x="219893" y="485551"/>
                      <a:pt x="222126" y="493737"/>
                    </a:cubicBezTo>
                    <a:cubicBezTo>
                      <a:pt x="225350" y="482575"/>
                      <a:pt x="228761" y="471351"/>
                      <a:pt x="232358" y="460065"/>
                    </a:cubicBezTo>
                    <a:cubicBezTo>
                      <a:pt x="235954" y="448778"/>
                      <a:pt x="239861" y="437430"/>
                      <a:pt x="244078" y="426020"/>
                    </a:cubicBezTo>
                    <a:lnTo>
                      <a:pt x="402580" y="0"/>
                    </a:lnTo>
                    <a:lnTo>
                      <a:pt x="443880" y="0"/>
                    </a:lnTo>
                    <a:lnTo>
                      <a:pt x="242962" y="524247"/>
                    </a:lnTo>
                    <a:lnTo>
                      <a:pt x="200918" y="52424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202" name="任意多边形: 形状 201"/>
              <p:cNvSpPr/>
              <p:nvPr/>
            </p:nvSpPr>
            <p:spPr>
              <a:xfrm>
                <a:off x="13972153" y="2372407"/>
                <a:ext cx="37207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37207" h="524247">
                    <a:moveTo>
                      <a:pt x="0" y="0"/>
                    </a:moveTo>
                    <a:lnTo>
                      <a:pt x="37207" y="0"/>
                    </a:lnTo>
                    <a:lnTo>
                      <a:pt x="37207" y="524247"/>
                    </a:lnTo>
                    <a:lnTo>
                      <a:pt x="0" y="52424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203" name="任意多边形: 形状 202"/>
              <p:cNvSpPr/>
              <p:nvPr/>
            </p:nvSpPr>
            <p:spPr>
              <a:xfrm>
                <a:off x="14082211" y="2372407"/>
                <a:ext cx="377279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377279" h="524247">
                    <a:moveTo>
                      <a:pt x="0" y="0"/>
                    </a:moveTo>
                    <a:lnTo>
                      <a:pt x="377279" y="0"/>
                    </a:lnTo>
                    <a:lnTo>
                      <a:pt x="377279" y="33114"/>
                    </a:lnTo>
                    <a:lnTo>
                      <a:pt x="205755" y="33114"/>
                    </a:lnTo>
                    <a:lnTo>
                      <a:pt x="205755" y="524247"/>
                    </a:lnTo>
                    <a:lnTo>
                      <a:pt x="168548" y="524247"/>
                    </a:lnTo>
                    <a:lnTo>
                      <a:pt x="168548" y="33114"/>
                    </a:lnTo>
                    <a:lnTo>
                      <a:pt x="0" y="33114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204" name="任意多边形: 形状 203"/>
              <p:cNvSpPr/>
              <p:nvPr/>
            </p:nvSpPr>
            <p:spPr>
              <a:xfrm>
                <a:off x="14471620" y="2372407"/>
                <a:ext cx="401464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401464" h="524247">
                    <a:moveTo>
                      <a:pt x="0" y="0"/>
                    </a:moveTo>
                    <a:lnTo>
                      <a:pt x="42416" y="0"/>
                    </a:lnTo>
                    <a:lnTo>
                      <a:pt x="200174" y="266402"/>
                    </a:lnTo>
                    <a:lnTo>
                      <a:pt x="358676" y="0"/>
                    </a:lnTo>
                    <a:lnTo>
                      <a:pt x="401464" y="0"/>
                    </a:lnTo>
                    <a:lnTo>
                      <a:pt x="219150" y="299516"/>
                    </a:lnTo>
                    <a:lnTo>
                      <a:pt x="219150" y="524247"/>
                    </a:lnTo>
                    <a:lnTo>
                      <a:pt x="182314" y="524247"/>
                    </a:lnTo>
                    <a:lnTo>
                      <a:pt x="182314" y="299516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205" name="任意多边形: 形状 204"/>
              <p:cNvSpPr/>
              <p:nvPr/>
            </p:nvSpPr>
            <p:spPr>
              <a:xfrm>
                <a:off x="15674746" y="2372407"/>
                <a:ext cx="443880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443880" h="524247">
                    <a:moveTo>
                      <a:pt x="0" y="0"/>
                    </a:moveTo>
                    <a:lnTo>
                      <a:pt x="40928" y="0"/>
                    </a:lnTo>
                    <a:lnTo>
                      <a:pt x="199058" y="424532"/>
                    </a:lnTo>
                    <a:cubicBezTo>
                      <a:pt x="212205" y="462483"/>
                      <a:pt x="219894" y="485551"/>
                      <a:pt x="222126" y="493737"/>
                    </a:cubicBezTo>
                    <a:cubicBezTo>
                      <a:pt x="225351" y="482575"/>
                      <a:pt x="228762" y="471351"/>
                      <a:pt x="232358" y="460065"/>
                    </a:cubicBezTo>
                    <a:cubicBezTo>
                      <a:pt x="235955" y="448778"/>
                      <a:pt x="239862" y="437430"/>
                      <a:pt x="244079" y="426020"/>
                    </a:cubicBezTo>
                    <a:lnTo>
                      <a:pt x="402580" y="0"/>
                    </a:lnTo>
                    <a:lnTo>
                      <a:pt x="443880" y="0"/>
                    </a:lnTo>
                    <a:lnTo>
                      <a:pt x="242962" y="524247"/>
                    </a:lnTo>
                    <a:lnTo>
                      <a:pt x="200918" y="52424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206" name="任意多边形: 形状 205"/>
              <p:cNvSpPr/>
              <p:nvPr/>
            </p:nvSpPr>
            <p:spPr>
              <a:xfrm>
                <a:off x="16191106" y="2372407"/>
                <a:ext cx="295424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295424" h="524247">
                    <a:moveTo>
                      <a:pt x="0" y="0"/>
                    </a:moveTo>
                    <a:lnTo>
                      <a:pt x="280168" y="0"/>
                    </a:lnTo>
                    <a:lnTo>
                      <a:pt x="280168" y="32742"/>
                    </a:lnTo>
                    <a:lnTo>
                      <a:pt x="37207" y="32742"/>
                    </a:lnTo>
                    <a:lnTo>
                      <a:pt x="37207" y="237753"/>
                    </a:lnTo>
                    <a:lnTo>
                      <a:pt x="257472" y="237753"/>
                    </a:lnTo>
                    <a:lnTo>
                      <a:pt x="257472" y="270123"/>
                    </a:lnTo>
                    <a:lnTo>
                      <a:pt x="37207" y="270123"/>
                    </a:lnTo>
                    <a:lnTo>
                      <a:pt x="37207" y="491505"/>
                    </a:lnTo>
                    <a:lnTo>
                      <a:pt x="295424" y="491505"/>
                    </a:lnTo>
                    <a:lnTo>
                      <a:pt x="295424" y="524247"/>
                    </a:lnTo>
                    <a:lnTo>
                      <a:pt x="0" y="52424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207" name="任意多边形: 形状 206"/>
              <p:cNvSpPr/>
              <p:nvPr/>
            </p:nvSpPr>
            <p:spPr>
              <a:xfrm>
                <a:off x="16572106" y="2372407"/>
                <a:ext cx="329282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329282" h="524247">
                    <a:moveTo>
                      <a:pt x="0" y="0"/>
                    </a:moveTo>
                    <a:lnTo>
                      <a:pt x="137666" y="0"/>
                    </a:lnTo>
                    <a:cubicBezTo>
                      <a:pt x="192980" y="0"/>
                      <a:pt x="236202" y="12898"/>
                      <a:pt x="267332" y="38695"/>
                    </a:cubicBezTo>
                    <a:cubicBezTo>
                      <a:pt x="298462" y="64492"/>
                      <a:pt x="314026" y="99839"/>
                      <a:pt x="314026" y="144735"/>
                    </a:cubicBezTo>
                    <a:cubicBezTo>
                      <a:pt x="314026" y="184671"/>
                      <a:pt x="301314" y="217661"/>
                      <a:pt x="275890" y="243706"/>
                    </a:cubicBezTo>
                    <a:cubicBezTo>
                      <a:pt x="250466" y="269751"/>
                      <a:pt x="216670" y="285130"/>
                      <a:pt x="174500" y="289842"/>
                    </a:cubicBezTo>
                    <a:lnTo>
                      <a:pt x="329282" y="524247"/>
                    </a:lnTo>
                    <a:lnTo>
                      <a:pt x="283890" y="524247"/>
                    </a:lnTo>
                    <a:lnTo>
                      <a:pt x="135061" y="294307"/>
                    </a:lnTo>
                    <a:lnTo>
                      <a:pt x="37207" y="294307"/>
                    </a:lnTo>
                    <a:lnTo>
                      <a:pt x="37207" y="524247"/>
                    </a:lnTo>
                    <a:lnTo>
                      <a:pt x="0" y="524247"/>
                    </a:lnTo>
                    <a:lnTo>
                      <a:pt x="0" y="0"/>
                    </a:lnTo>
                    <a:close/>
                    <a:moveTo>
                      <a:pt x="37207" y="31998"/>
                    </a:moveTo>
                    <a:lnTo>
                      <a:pt x="37207" y="262681"/>
                    </a:lnTo>
                    <a:lnTo>
                      <a:pt x="137294" y="262681"/>
                    </a:lnTo>
                    <a:cubicBezTo>
                      <a:pt x="181446" y="262681"/>
                      <a:pt x="215614" y="252201"/>
                      <a:pt x="239798" y="231241"/>
                    </a:cubicBezTo>
                    <a:cubicBezTo>
                      <a:pt x="263984" y="210281"/>
                      <a:pt x="276076" y="181694"/>
                      <a:pt x="276076" y="145479"/>
                    </a:cubicBezTo>
                    <a:cubicBezTo>
                      <a:pt x="276076" y="109512"/>
                      <a:pt x="263860" y="81607"/>
                      <a:pt x="239426" y="61763"/>
                    </a:cubicBezTo>
                    <a:cubicBezTo>
                      <a:pt x="214994" y="41920"/>
                      <a:pt x="179958" y="31998"/>
                      <a:pt x="134317" y="31998"/>
                    </a:cubicBezTo>
                    <a:lnTo>
                      <a:pt x="37207" y="31998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208" name="任意多边形: 形状 207"/>
              <p:cNvSpPr/>
              <p:nvPr/>
            </p:nvSpPr>
            <p:spPr>
              <a:xfrm>
                <a:off x="16932046" y="2372407"/>
                <a:ext cx="443880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443880" h="524247">
                    <a:moveTo>
                      <a:pt x="0" y="0"/>
                    </a:moveTo>
                    <a:lnTo>
                      <a:pt x="40928" y="0"/>
                    </a:lnTo>
                    <a:lnTo>
                      <a:pt x="199058" y="424532"/>
                    </a:lnTo>
                    <a:cubicBezTo>
                      <a:pt x="212206" y="462483"/>
                      <a:pt x="219894" y="485551"/>
                      <a:pt x="222126" y="493737"/>
                    </a:cubicBezTo>
                    <a:cubicBezTo>
                      <a:pt x="225350" y="482575"/>
                      <a:pt x="228762" y="471351"/>
                      <a:pt x="232358" y="460065"/>
                    </a:cubicBezTo>
                    <a:cubicBezTo>
                      <a:pt x="235954" y="448778"/>
                      <a:pt x="239862" y="437430"/>
                      <a:pt x="244078" y="426020"/>
                    </a:cubicBezTo>
                    <a:lnTo>
                      <a:pt x="402580" y="0"/>
                    </a:lnTo>
                    <a:lnTo>
                      <a:pt x="443880" y="0"/>
                    </a:lnTo>
                    <a:lnTo>
                      <a:pt x="242962" y="524247"/>
                    </a:lnTo>
                    <a:lnTo>
                      <a:pt x="200918" y="52424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209" name="任意多边形: 形状 208"/>
              <p:cNvSpPr/>
              <p:nvPr/>
            </p:nvSpPr>
            <p:spPr>
              <a:xfrm>
                <a:off x="17448778" y="2372407"/>
                <a:ext cx="37206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37206" h="524247">
                    <a:moveTo>
                      <a:pt x="0" y="0"/>
                    </a:moveTo>
                    <a:lnTo>
                      <a:pt x="37206" y="0"/>
                    </a:lnTo>
                    <a:lnTo>
                      <a:pt x="37206" y="524247"/>
                    </a:lnTo>
                    <a:lnTo>
                      <a:pt x="0" y="52424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210" name="任意多边形: 形状 209"/>
              <p:cNvSpPr/>
              <p:nvPr/>
            </p:nvSpPr>
            <p:spPr>
              <a:xfrm>
                <a:off x="17619856" y="2372407"/>
                <a:ext cx="295424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295424" h="524247">
                    <a:moveTo>
                      <a:pt x="0" y="0"/>
                    </a:moveTo>
                    <a:lnTo>
                      <a:pt x="280168" y="0"/>
                    </a:lnTo>
                    <a:lnTo>
                      <a:pt x="280168" y="32742"/>
                    </a:lnTo>
                    <a:lnTo>
                      <a:pt x="37206" y="32742"/>
                    </a:lnTo>
                    <a:lnTo>
                      <a:pt x="37206" y="237753"/>
                    </a:lnTo>
                    <a:lnTo>
                      <a:pt x="257472" y="237753"/>
                    </a:lnTo>
                    <a:lnTo>
                      <a:pt x="257472" y="270123"/>
                    </a:lnTo>
                    <a:lnTo>
                      <a:pt x="37206" y="270123"/>
                    </a:lnTo>
                    <a:lnTo>
                      <a:pt x="37206" y="491505"/>
                    </a:lnTo>
                    <a:lnTo>
                      <a:pt x="295424" y="491505"/>
                    </a:lnTo>
                    <a:lnTo>
                      <a:pt x="295424" y="524247"/>
                    </a:lnTo>
                    <a:lnTo>
                      <a:pt x="0" y="52424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  <p:sp useBgFill="1">
            <p:nvSpPr>
              <p:cNvPr id="211" name="任意多边形: 形状 210"/>
              <p:cNvSpPr/>
              <p:nvPr/>
            </p:nvSpPr>
            <p:spPr>
              <a:xfrm>
                <a:off x="17947650" y="2372407"/>
                <a:ext cx="653726" cy="524247"/>
              </a:xfrm>
              <a:custGeom>
                <a:avLst/>
                <a:gdLst/>
                <a:ahLst/>
                <a:cxnLst/>
                <a:rect l="l" t="t" r="r" b="b"/>
                <a:pathLst>
                  <a:path w="653726" h="524247">
                    <a:moveTo>
                      <a:pt x="0" y="0"/>
                    </a:moveTo>
                    <a:lnTo>
                      <a:pt x="39066" y="0"/>
                    </a:lnTo>
                    <a:lnTo>
                      <a:pt x="133944" y="329654"/>
                    </a:lnTo>
                    <a:cubicBezTo>
                      <a:pt x="153540" y="398611"/>
                      <a:pt x="165570" y="445120"/>
                      <a:pt x="170036" y="469180"/>
                    </a:cubicBezTo>
                    <a:cubicBezTo>
                      <a:pt x="174500" y="446608"/>
                      <a:pt x="188266" y="398115"/>
                      <a:pt x="211336" y="323701"/>
                    </a:cubicBezTo>
                    <a:lnTo>
                      <a:pt x="312910" y="0"/>
                    </a:lnTo>
                    <a:lnTo>
                      <a:pt x="342304" y="0"/>
                    </a:lnTo>
                    <a:lnTo>
                      <a:pt x="439042" y="322957"/>
                    </a:lnTo>
                    <a:cubicBezTo>
                      <a:pt x="457646" y="384968"/>
                      <a:pt x="470916" y="433710"/>
                      <a:pt x="478854" y="469180"/>
                    </a:cubicBezTo>
                    <a:cubicBezTo>
                      <a:pt x="492496" y="414114"/>
                      <a:pt x="504774" y="367729"/>
                      <a:pt x="515690" y="330026"/>
                    </a:cubicBezTo>
                    <a:lnTo>
                      <a:pt x="613916" y="0"/>
                    </a:lnTo>
                    <a:lnTo>
                      <a:pt x="653726" y="0"/>
                    </a:lnTo>
                    <a:lnTo>
                      <a:pt x="494110" y="524247"/>
                    </a:lnTo>
                    <a:lnTo>
                      <a:pt x="464342" y="524247"/>
                    </a:lnTo>
                    <a:lnTo>
                      <a:pt x="356814" y="171896"/>
                    </a:lnTo>
                    <a:cubicBezTo>
                      <a:pt x="342428" y="123527"/>
                      <a:pt x="332134" y="83591"/>
                      <a:pt x="325934" y="52090"/>
                    </a:cubicBezTo>
                    <a:cubicBezTo>
                      <a:pt x="320228" y="82103"/>
                      <a:pt x="309810" y="121791"/>
                      <a:pt x="294678" y="171152"/>
                    </a:cubicBezTo>
                    <a:lnTo>
                      <a:pt x="184174" y="524247"/>
                    </a:lnTo>
                    <a:lnTo>
                      <a:pt x="152920" y="524247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endParaRPr>
              </a:p>
            </p:txBody>
          </p:sp>
        </p:grpSp>
        <p:sp useBgFill="1">
          <p:nvSpPr>
            <p:cNvPr id="142" name="TextBox 6" descr="e7d195523061f1c03a90ee8e42cb24248e56383cd534985688F9F494128731F165EE95AB4B0C0A38076AAEA07667B1565C446FC45FF01DFB0E885BCDBDF3A284F3DB14DA61DD97F0BAB2E6C668FB49315F862CE77F45ED46DDD1731E3BAC6ABCA25B1120DAEA37791D05C09E0EBE249DF32A255C67320299DC5E8E7C08B2FCF32992333FA4460DAC"/>
            <p:cNvSpPr txBox="1"/>
            <p:nvPr/>
          </p:nvSpPr>
          <p:spPr>
            <a:xfrm>
              <a:off x="10493412" y="1620756"/>
              <a:ext cx="309880" cy="27559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清刻本悦宋简体" panose="02000000000000000000" charset="-122"/>
                  <a:ea typeface="方正清刻本悦宋简体" panose="02000000000000000000" charset="-122"/>
                  <a:cs typeface="+mn-cs"/>
                </a:rPr>
                <a:t>                               </a:t>
              </a:r>
            </a:p>
          </p:txBody>
        </p:sp>
        <p:sp>
          <p:nvSpPr>
            <p:cNvPr id="143" name="文本框 142"/>
            <p:cNvSpPr txBox="1"/>
            <p:nvPr/>
          </p:nvSpPr>
          <p:spPr>
            <a:xfrm>
              <a:off x="10493412" y="2986006"/>
              <a:ext cx="3187065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+mn-cs"/>
                </a:rPr>
                <a:t>活动概述</a:t>
              </a:r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10493412" y="4149326"/>
              <a:ext cx="6752590" cy="2861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活动主题：</a:t>
              </a:r>
              <a:r>
                <a:rPr lang="en-US" sz="2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  <a:sym typeface="+mn-ea"/>
                </a:rPr>
                <a:t>XXXXXXXX暖场活动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 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活动时间：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XXXXXXXX</a:t>
              </a: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活动地点：</a:t>
              </a:r>
              <a:r>
                <a:rPr lang="en-US" sz="2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  <a:sym typeface="+mn-ea"/>
                </a:rPr>
                <a:t>XXXXXXXX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营销中心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邀约对象：项目领导、媒体、邀约贵宾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预估到访：约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200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人</a:t>
              </a: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/</a:t>
              </a: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粗黑宋简体" panose="02000000000000000000" charset="-122"/>
                  <a:ea typeface="方正粗黑宋简体" panose="02000000000000000000" charset="-122"/>
                  <a:cs typeface="方正粗黑宋简体" panose="02000000000000000000" charset="-122"/>
                </a:rPr>
                <a:t>日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574040" y="561975"/>
            <a:ext cx="11120755" cy="5971540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t="24917" b="31676"/>
          <a:stretch>
            <a:fillRect/>
          </a:stretch>
        </p:blipFill>
        <p:spPr>
          <a:xfrm>
            <a:off x="0" y="733425"/>
            <a:ext cx="5197475" cy="488632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761355" y="3172460"/>
            <a:ext cx="54032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前期宣传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761355" y="2250440"/>
            <a:ext cx="41205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PART ONE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81660" y="568325"/>
            <a:ext cx="21386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活动造势</a:t>
            </a:r>
          </a:p>
        </p:txBody>
      </p:sp>
      <p:sp>
        <p:nvSpPr>
          <p:cNvPr id="12" name="object 8"/>
          <p:cNvSpPr txBox="1"/>
          <p:nvPr/>
        </p:nvSpPr>
        <p:spPr>
          <a:xfrm>
            <a:off x="1066800" y="1398270"/>
            <a:ext cx="10088245" cy="658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lang="en-US" sz="2800" dirty="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XXXXXXXXXX</a:t>
            </a:r>
            <a:r>
              <a:rPr lang="zh-CN" sz="2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惊现“咸蛋超人”</a:t>
            </a:r>
            <a:r>
              <a:rPr lang="en-US" altLang="zh-CN" sz="2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or</a:t>
            </a:r>
            <a:r>
              <a:rPr lang="zh-CN" sz="2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“咸鱼超人”？（引发悬念）</a:t>
            </a:r>
            <a:endParaRPr lang="zh-CN" altLang="en-US" sz="2400" dirty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72000" y="3352800"/>
            <a:ext cx="179387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i="1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rcRect t="37426" b="2786"/>
          <a:stretch>
            <a:fillRect/>
          </a:stretch>
        </p:blipFill>
        <p:spPr>
          <a:xfrm>
            <a:off x="6934200" y="2122170"/>
            <a:ext cx="3222625" cy="41725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rcRect t="40248"/>
          <a:stretch>
            <a:fillRect/>
          </a:stretch>
        </p:blipFill>
        <p:spPr>
          <a:xfrm>
            <a:off x="762000" y="2153920"/>
            <a:ext cx="3208655" cy="41522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81660" y="568325"/>
            <a:ext cx="281622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抖音开屏广告</a:t>
            </a:r>
          </a:p>
        </p:txBody>
      </p:sp>
      <p:sp>
        <p:nvSpPr>
          <p:cNvPr id="5" name="object 8"/>
          <p:cNvSpPr txBox="1"/>
          <p:nvPr/>
        </p:nvSpPr>
        <p:spPr>
          <a:xfrm>
            <a:off x="7848600" y="1447800"/>
            <a:ext cx="3821430" cy="1259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lang="zh-CN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以推文方式在项目公众号、抖音、微博、小红书等网络平台以及与地产相关的公众号联动，抛出热点话题。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23" y="1705031"/>
            <a:ext cx="3573594" cy="35666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537" y="1705031"/>
            <a:ext cx="3765354" cy="3567244"/>
          </a:xfrm>
          <a:prstGeom prst="rect">
            <a:avLst/>
          </a:prstGeom>
        </p:spPr>
      </p:pic>
      <p:sp>
        <p:nvSpPr>
          <p:cNvPr id="3" name="object 8"/>
          <p:cNvSpPr txBox="1"/>
          <p:nvPr/>
        </p:nvSpPr>
        <p:spPr>
          <a:xfrm>
            <a:off x="7848600" y="2915285"/>
            <a:ext cx="3821430" cy="2518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lang="zh-CN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来自光世界的召唤</a:t>
            </a:r>
          </a:p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lang="zh-CN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概念性宣传来自遥远的M87星云的光之巨人，为了追捕逃亡的宇宙怪兽百慕粒，而来到地球，开启了一场保卫地球，与众多凶暴的怪兽和邪恶的宇宙人战斗。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t="24917" b="31676"/>
          <a:stretch>
            <a:fillRect/>
          </a:stretch>
        </p:blipFill>
        <p:spPr>
          <a:xfrm>
            <a:off x="0" y="733425"/>
            <a:ext cx="5197475" cy="488632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761355" y="3172460"/>
            <a:ext cx="54032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活动呈现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761355" y="2250440"/>
            <a:ext cx="43942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PART TWO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47955" y="229235"/>
            <a:ext cx="3352800" cy="144780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object 3"/>
          <p:cNvSpPr/>
          <p:nvPr/>
        </p:nvSpPr>
        <p:spPr>
          <a:xfrm>
            <a:off x="3700779" y="2078735"/>
            <a:ext cx="4811395" cy="250190"/>
          </a:xfrm>
          <a:custGeom>
            <a:avLst/>
            <a:gdLst/>
            <a:ahLst/>
            <a:cxnLst/>
            <a:rect l="l" t="t" r="r" b="b"/>
            <a:pathLst>
              <a:path w="4811395" h="250189">
                <a:moveTo>
                  <a:pt x="4811268" y="249936"/>
                </a:moveTo>
                <a:lnTo>
                  <a:pt x="0" y="249936"/>
                </a:lnTo>
                <a:lnTo>
                  <a:pt x="0" y="0"/>
                </a:lnTo>
                <a:lnTo>
                  <a:pt x="4811268" y="0"/>
                </a:lnTo>
                <a:lnTo>
                  <a:pt x="4811268" y="249936"/>
                </a:lnTo>
                <a:close/>
              </a:path>
            </a:pathLst>
          </a:custGeom>
          <a:solidFill>
            <a:srgbClr val="B70102"/>
          </a:solidFill>
        </p:spPr>
        <p:txBody>
          <a:bodyPr wrap="square" lIns="0" tIns="0" rIns="0" bIns="0" rtlCol="0"/>
          <a:lstStyle/>
          <a:p>
            <a:endParaRPr>
              <a:solidFill>
                <a:srgbClr val="B70102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46425" y="2522855"/>
            <a:ext cx="6050280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dist">
              <a:lnSpc>
                <a:spcPct val="100000"/>
              </a:lnSpc>
              <a:spcBef>
                <a:spcPts val="95"/>
              </a:spcBef>
            </a:pPr>
            <a:r>
              <a:rPr lang="zh-CN" sz="16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Microsoft JhengHei" panose="020B0604030504040204" charset="-120"/>
              </a:rPr>
              <a:t>再现</a:t>
            </a:r>
            <a:r>
              <a:rPr sz="16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Microsoft JhengHei" panose="020B0604030504040204" charset="-120"/>
              </a:rPr>
              <a:t>儿时英雄梦</a:t>
            </a:r>
            <a:r>
              <a:rPr lang="zh-CN" sz="16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Microsoft JhengHei" panose="020B0604030504040204" charset="-120"/>
              </a:rPr>
              <a:t>，</a:t>
            </a:r>
            <a:r>
              <a:rPr sz="16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Microsoft JhengHei" panose="020B0604030504040204" charset="-120"/>
              </a:rPr>
              <a:t>超大宇宙空间站等你来玩！ 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254634" y="298450"/>
            <a:ext cx="11703685" cy="6303645"/>
            <a:chOff x="254634" y="298450"/>
            <a:chExt cx="11703685" cy="6303645"/>
          </a:xfrm>
        </p:grpSpPr>
        <p:sp>
          <p:nvSpPr>
            <p:cNvPr id="6" name="object 6"/>
            <p:cNvSpPr/>
            <p:nvPr/>
          </p:nvSpPr>
          <p:spPr>
            <a:xfrm>
              <a:off x="254634" y="298450"/>
              <a:ext cx="11703685" cy="6303645"/>
            </a:xfrm>
            <a:custGeom>
              <a:avLst/>
              <a:gdLst/>
              <a:ahLst/>
              <a:cxnLst/>
              <a:rect l="l" t="t" r="r" b="b"/>
              <a:pathLst>
                <a:path w="11703685" h="6303645">
                  <a:moveTo>
                    <a:pt x="11703685" y="6303645"/>
                  </a:moveTo>
                  <a:lnTo>
                    <a:pt x="0" y="6303645"/>
                  </a:lnTo>
                  <a:lnTo>
                    <a:pt x="0" y="0"/>
                  </a:lnTo>
                  <a:lnTo>
                    <a:pt x="11703685" y="0"/>
                  </a:lnTo>
                  <a:lnTo>
                    <a:pt x="11703685" y="6350"/>
                  </a:lnTo>
                  <a:lnTo>
                    <a:pt x="12700" y="6350"/>
                  </a:lnTo>
                  <a:lnTo>
                    <a:pt x="6350" y="12700"/>
                  </a:lnTo>
                  <a:lnTo>
                    <a:pt x="12700" y="12700"/>
                  </a:lnTo>
                  <a:lnTo>
                    <a:pt x="12700" y="6290944"/>
                  </a:lnTo>
                  <a:lnTo>
                    <a:pt x="6349" y="6290944"/>
                  </a:lnTo>
                  <a:lnTo>
                    <a:pt x="12700" y="6297295"/>
                  </a:lnTo>
                  <a:lnTo>
                    <a:pt x="11703685" y="6297294"/>
                  </a:lnTo>
                  <a:lnTo>
                    <a:pt x="11703685" y="6303645"/>
                  </a:lnTo>
                  <a:close/>
                </a:path>
                <a:path w="11703685" h="6303645">
                  <a:moveTo>
                    <a:pt x="12700" y="12700"/>
                  </a:moveTo>
                  <a:lnTo>
                    <a:pt x="6350" y="12700"/>
                  </a:lnTo>
                  <a:lnTo>
                    <a:pt x="12700" y="6350"/>
                  </a:lnTo>
                  <a:lnTo>
                    <a:pt x="12700" y="12700"/>
                  </a:lnTo>
                  <a:close/>
                </a:path>
                <a:path w="11703685" h="6303645">
                  <a:moveTo>
                    <a:pt x="11690985" y="12700"/>
                  </a:moveTo>
                  <a:lnTo>
                    <a:pt x="12700" y="12700"/>
                  </a:lnTo>
                  <a:lnTo>
                    <a:pt x="12700" y="6350"/>
                  </a:lnTo>
                  <a:lnTo>
                    <a:pt x="11690985" y="6350"/>
                  </a:lnTo>
                  <a:lnTo>
                    <a:pt x="11690985" y="12700"/>
                  </a:lnTo>
                  <a:close/>
                </a:path>
                <a:path w="11703685" h="6303645">
                  <a:moveTo>
                    <a:pt x="11690985" y="6297295"/>
                  </a:moveTo>
                  <a:lnTo>
                    <a:pt x="11690985" y="6350"/>
                  </a:lnTo>
                  <a:lnTo>
                    <a:pt x="11697335" y="12700"/>
                  </a:lnTo>
                  <a:lnTo>
                    <a:pt x="11703685" y="12700"/>
                  </a:lnTo>
                  <a:lnTo>
                    <a:pt x="11703685" y="6290944"/>
                  </a:lnTo>
                  <a:lnTo>
                    <a:pt x="11697335" y="6290944"/>
                  </a:lnTo>
                  <a:lnTo>
                    <a:pt x="11690985" y="6297295"/>
                  </a:lnTo>
                  <a:close/>
                </a:path>
                <a:path w="11703685" h="6303645">
                  <a:moveTo>
                    <a:pt x="11703685" y="12700"/>
                  </a:moveTo>
                  <a:lnTo>
                    <a:pt x="11697335" y="12700"/>
                  </a:lnTo>
                  <a:lnTo>
                    <a:pt x="11690985" y="6350"/>
                  </a:lnTo>
                  <a:lnTo>
                    <a:pt x="11703685" y="6350"/>
                  </a:lnTo>
                  <a:lnTo>
                    <a:pt x="11703685" y="12700"/>
                  </a:lnTo>
                  <a:close/>
                </a:path>
                <a:path w="11703685" h="6303645">
                  <a:moveTo>
                    <a:pt x="12700" y="6297295"/>
                  </a:moveTo>
                  <a:lnTo>
                    <a:pt x="6349" y="6290944"/>
                  </a:lnTo>
                  <a:lnTo>
                    <a:pt x="12700" y="6290944"/>
                  </a:lnTo>
                  <a:lnTo>
                    <a:pt x="12700" y="6297295"/>
                  </a:lnTo>
                  <a:close/>
                </a:path>
                <a:path w="11703685" h="6303645">
                  <a:moveTo>
                    <a:pt x="11690985" y="6297295"/>
                  </a:moveTo>
                  <a:lnTo>
                    <a:pt x="12700" y="6297295"/>
                  </a:lnTo>
                  <a:lnTo>
                    <a:pt x="12700" y="6290944"/>
                  </a:lnTo>
                  <a:lnTo>
                    <a:pt x="11690985" y="6290944"/>
                  </a:lnTo>
                  <a:lnTo>
                    <a:pt x="11690985" y="6297295"/>
                  </a:lnTo>
                  <a:close/>
                </a:path>
                <a:path w="11703685" h="6303645">
                  <a:moveTo>
                    <a:pt x="11703685" y="6297294"/>
                  </a:moveTo>
                  <a:lnTo>
                    <a:pt x="11690985" y="6297295"/>
                  </a:lnTo>
                  <a:lnTo>
                    <a:pt x="11697335" y="6290944"/>
                  </a:lnTo>
                  <a:lnTo>
                    <a:pt x="11703685" y="6290944"/>
                  </a:lnTo>
                  <a:lnTo>
                    <a:pt x="11703685" y="62972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29640" y="3802379"/>
              <a:ext cx="1762125" cy="1850389"/>
            </a:xfrm>
            <a:custGeom>
              <a:avLst/>
              <a:gdLst/>
              <a:ahLst/>
              <a:cxnLst/>
              <a:rect l="l" t="t" r="r" b="b"/>
              <a:pathLst>
                <a:path w="1762125" h="1850389">
                  <a:moveTo>
                    <a:pt x="1761744" y="1850136"/>
                  </a:moveTo>
                  <a:lnTo>
                    <a:pt x="0" y="1850136"/>
                  </a:lnTo>
                  <a:lnTo>
                    <a:pt x="0" y="0"/>
                  </a:lnTo>
                  <a:lnTo>
                    <a:pt x="1761744" y="0"/>
                  </a:lnTo>
                  <a:lnTo>
                    <a:pt x="1761744" y="1850136"/>
                  </a:lnTo>
                  <a:close/>
                </a:path>
              </a:pathLst>
            </a:custGeom>
            <a:solidFill>
              <a:srgbClr val="000000">
                <a:alpha val="540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29640" y="4114800"/>
            <a:ext cx="1695450" cy="1304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奥特曼系</a:t>
            </a:r>
            <a:r>
              <a:rPr lang="zh-CN" sz="14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列英雄全场巡游，与来宾互动合影，让参与者</a:t>
            </a:r>
            <a:r>
              <a:rPr sz="14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与奥特曼家族近距离接触</a:t>
            </a:r>
            <a:r>
              <a:rPr lang="zh-CN" sz="14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！</a:t>
            </a:r>
          </a:p>
        </p:txBody>
      </p:sp>
      <p:sp>
        <p:nvSpPr>
          <p:cNvPr id="9" name="object 9"/>
          <p:cNvSpPr/>
          <p:nvPr/>
        </p:nvSpPr>
        <p:spPr>
          <a:xfrm>
            <a:off x="3110230" y="3788410"/>
            <a:ext cx="1761490" cy="1850390"/>
          </a:xfrm>
          <a:custGeom>
            <a:avLst/>
            <a:gdLst/>
            <a:ahLst/>
            <a:cxnLst/>
            <a:rect l="l" t="t" r="r" b="b"/>
            <a:pathLst>
              <a:path w="1762125" h="1850389">
                <a:moveTo>
                  <a:pt x="1761744" y="1850136"/>
                </a:moveTo>
                <a:lnTo>
                  <a:pt x="0" y="1850136"/>
                </a:lnTo>
                <a:lnTo>
                  <a:pt x="0" y="0"/>
                </a:lnTo>
                <a:lnTo>
                  <a:pt x="1761744" y="0"/>
                </a:lnTo>
                <a:lnTo>
                  <a:pt x="1761744" y="1850136"/>
                </a:lnTo>
                <a:close/>
              </a:path>
            </a:pathLst>
          </a:custGeom>
          <a:solidFill>
            <a:srgbClr val="000000">
              <a:alpha val="540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17545" y="4012565"/>
            <a:ext cx="1654810" cy="1628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zh-CN" sz="14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现场安置娃娃机，内容统统是可爱超</a:t>
            </a:r>
            <a:r>
              <a:rPr lang="en-US" altLang="zh-CN" sz="14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Q</a:t>
            </a:r>
            <a:r>
              <a:rPr lang="zh-CN" altLang="en-US" sz="14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奥特曼，还有更多小怪兽，夹不夹得到全看本事！</a:t>
            </a:r>
          </a:p>
        </p:txBody>
      </p:sp>
      <p:sp>
        <p:nvSpPr>
          <p:cNvPr id="11" name="object 11"/>
          <p:cNvSpPr/>
          <p:nvPr/>
        </p:nvSpPr>
        <p:spPr>
          <a:xfrm>
            <a:off x="5119370" y="3788410"/>
            <a:ext cx="1932305" cy="1850390"/>
          </a:xfrm>
          <a:custGeom>
            <a:avLst/>
            <a:gdLst/>
            <a:ahLst/>
            <a:cxnLst/>
            <a:rect l="l" t="t" r="r" b="b"/>
            <a:pathLst>
              <a:path w="1762125" h="1850389">
                <a:moveTo>
                  <a:pt x="1761744" y="1850136"/>
                </a:moveTo>
                <a:lnTo>
                  <a:pt x="0" y="1850136"/>
                </a:lnTo>
                <a:lnTo>
                  <a:pt x="0" y="0"/>
                </a:lnTo>
                <a:lnTo>
                  <a:pt x="1761744" y="0"/>
                </a:lnTo>
                <a:lnTo>
                  <a:pt x="1761744" y="1850136"/>
                </a:lnTo>
                <a:close/>
              </a:path>
            </a:pathLst>
          </a:custGeom>
          <a:solidFill>
            <a:srgbClr val="000000">
              <a:alpha val="540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250815" y="4095750"/>
            <a:ext cx="1711960" cy="1304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lang="zh-CN" sz="14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中国传统糖画贴合主题，渲染氛围，在活动中体验童真的同时更加感受到甜蜜时刻。</a:t>
            </a:r>
          </a:p>
        </p:txBody>
      </p:sp>
      <p:sp>
        <p:nvSpPr>
          <p:cNvPr id="13" name="object 13"/>
          <p:cNvSpPr/>
          <p:nvPr/>
        </p:nvSpPr>
        <p:spPr>
          <a:xfrm>
            <a:off x="7298690" y="3788410"/>
            <a:ext cx="2109470" cy="1850390"/>
          </a:xfrm>
          <a:custGeom>
            <a:avLst/>
            <a:gdLst/>
            <a:ahLst/>
            <a:cxnLst/>
            <a:rect l="l" t="t" r="r" b="b"/>
            <a:pathLst>
              <a:path w="1762125" h="1850389">
                <a:moveTo>
                  <a:pt x="1761744" y="1850136"/>
                </a:moveTo>
                <a:lnTo>
                  <a:pt x="0" y="1850136"/>
                </a:lnTo>
                <a:lnTo>
                  <a:pt x="0" y="0"/>
                </a:lnTo>
                <a:lnTo>
                  <a:pt x="1761744" y="0"/>
                </a:lnTo>
                <a:lnTo>
                  <a:pt x="1761744" y="1850136"/>
                </a:lnTo>
                <a:close/>
              </a:path>
            </a:pathLst>
          </a:custGeom>
          <a:solidFill>
            <a:srgbClr val="000000">
              <a:alpha val="540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369810" y="4060190"/>
            <a:ext cx="2120265" cy="1640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zh-CN" sz="14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奥特曼实景舞台剧，</a:t>
            </a:r>
            <a:r>
              <a:rPr lang="en-US" altLang="zh-CN" sz="14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XXXXXXXXXX</a:t>
            </a:r>
            <a:r>
              <a:rPr lang="zh-CN" sz="14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带着大家走进儿时英雄世界，让梦想照进现实。</a:t>
            </a:r>
            <a:endParaRPr lang="zh-CN" sz="1400" dirty="0">
              <a:solidFill>
                <a:srgbClr val="FFFFFF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 marL="12700" marR="5080">
              <a:lnSpc>
                <a:spcPct val="150000"/>
              </a:lnSpc>
              <a:spcBef>
                <a:spcPts val="100"/>
              </a:spcBef>
            </a:pPr>
            <a:endParaRPr lang="zh-CN" altLang="en-US" sz="1400" dirty="0">
              <a:solidFill>
                <a:srgbClr val="FFFFFF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51475" y="3274060"/>
            <a:ext cx="154940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sz="2400" b="1" dirty="0">
                <a:solidFill>
                  <a:srgbClr val="FFFF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糖画奥特曼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712075" y="3124200"/>
            <a:ext cx="1562100" cy="763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sz="2400" b="1" dirty="0">
                <a:solidFill>
                  <a:srgbClr val="FFFF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奥特曼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sz="2400" b="1" dirty="0">
                <a:solidFill>
                  <a:srgbClr val="FFFF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实景情景剧</a:t>
            </a:r>
          </a:p>
        </p:txBody>
      </p:sp>
      <p:sp>
        <p:nvSpPr>
          <p:cNvPr id="19" name="object 19"/>
          <p:cNvSpPr/>
          <p:nvPr/>
        </p:nvSpPr>
        <p:spPr>
          <a:xfrm>
            <a:off x="9654540" y="3790315"/>
            <a:ext cx="1851025" cy="1850390"/>
          </a:xfrm>
          <a:custGeom>
            <a:avLst/>
            <a:gdLst/>
            <a:ahLst/>
            <a:cxnLst/>
            <a:rect l="l" t="t" r="r" b="b"/>
            <a:pathLst>
              <a:path w="1760220" h="1850389">
                <a:moveTo>
                  <a:pt x="1760220" y="1850136"/>
                </a:moveTo>
                <a:lnTo>
                  <a:pt x="0" y="1850136"/>
                </a:lnTo>
                <a:lnTo>
                  <a:pt x="0" y="0"/>
                </a:lnTo>
                <a:lnTo>
                  <a:pt x="1760220" y="0"/>
                </a:lnTo>
                <a:lnTo>
                  <a:pt x="1760220" y="1850136"/>
                </a:lnTo>
                <a:close/>
              </a:path>
            </a:pathLst>
          </a:custGeom>
          <a:solidFill>
            <a:srgbClr val="000000">
              <a:alpha val="540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719310" y="4072890"/>
            <a:ext cx="1786890" cy="1628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zh-CN" sz="1400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根据游园活动门票上的提示，在主持奥特曼的提问下进行有奖问答活动，更多精美礼品等着你！</a:t>
            </a:r>
          </a:p>
        </p:txBody>
      </p:sp>
      <p:sp>
        <p:nvSpPr>
          <p:cNvPr id="23" name="object 23"/>
          <p:cNvSpPr/>
          <p:nvPr/>
        </p:nvSpPr>
        <p:spPr>
          <a:xfrm>
            <a:off x="878840" y="5572125"/>
            <a:ext cx="10626725" cy="128905"/>
          </a:xfrm>
          <a:custGeom>
            <a:avLst/>
            <a:gdLst/>
            <a:ahLst/>
            <a:cxnLst/>
            <a:rect l="l" t="t" r="r" b="b"/>
            <a:pathLst>
              <a:path w="10626725" h="128904">
                <a:moveTo>
                  <a:pt x="128409" y="120777"/>
                </a:moveTo>
                <a:lnTo>
                  <a:pt x="7620" y="120777"/>
                </a:lnTo>
                <a:lnTo>
                  <a:pt x="7620" y="0"/>
                </a:lnTo>
                <a:lnTo>
                  <a:pt x="0" y="0"/>
                </a:lnTo>
                <a:lnTo>
                  <a:pt x="0" y="124726"/>
                </a:lnTo>
                <a:lnTo>
                  <a:pt x="3683" y="124726"/>
                </a:lnTo>
                <a:lnTo>
                  <a:pt x="3683" y="128397"/>
                </a:lnTo>
                <a:lnTo>
                  <a:pt x="128409" y="128397"/>
                </a:lnTo>
                <a:lnTo>
                  <a:pt x="128409" y="120777"/>
                </a:lnTo>
                <a:close/>
              </a:path>
              <a:path w="10626725" h="128904">
                <a:moveTo>
                  <a:pt x="1863725" y="0"/>
                </a:moveTo>
                <a:lnTo>
                  <a:pt x="1856105" y="0"/>
                </a:lnTo>
                <a:lnTo>
                  <a:pt x="1856105" y="120777"/>
                </a:lnTo>
                <a:lnTo>
                  <a:pt x="1735328" y="120777"/>
                </a:lnTo>
                <a:lnTo>
                  <a:pt x="1735328" y="128397"/>
                </a:lnTo>
                <a:lnTo>
                  <a:pt x="1860054" y="128397"/>
                </a:lnTo>
                <a:lnTo>
                  <a:pt x="1860054" y="124726"/>
                </a:lnTo>
                <a:lnTo>
                  <a:pt x="1863725" y="124726"/>
                </a:lnTo>
                <a:lnTo>
                  <a:pt x="1863725" y="0"/>
                </a:lnTo>
                <a:close/>
              </a:path>
              <a:path w="10626725" h="128904">
                <a:moveTo>
                  <a:pt x="2308999" y="120777"/>
                </a:moveTo>
                <a:lnTo>
                  <a:pt x="2188210" y="120777"/>
                </a:lnTo>
                <a:lnTo>
                  <a:pt x="2188210" y="0"/>
                </a:lnTo>
                <a:lnTo>
                  <a:pt x="2180590" y="0"/>
                </a:lnTo>
                <a:lnTo>
                  <a:pt x="2180590" y="124726"/>
                </a:lnTo>
                <a:lnTo>
                  <a:pt x="2184273" y="124726"/>
                </a:lnTo>
                <a:lnTo>
                  <a:pt x="2184273" y="128397"/>
                </a:lnTo>
                <a:lnTo>
                  <a:pt x="2308999" y="128397"/>
                </a:lnTo>
                <a:lnTo>
                  <a:pt x="2308999" y="120777"/>
                </a:lnTo>
                <a:close/>
              </a:path>
              <a:path w="10626725" h="128904">
                <a:moveTo>
                  <a:pt x="4044315" y="0"/>
                </a:moveTo>
                <a:lnTo>
                  <a:pt x="4036695" y="0"/>
                </a:lnTo>
                <a:lnTo>
                  <a:pt x="4036695" y="120777"/>
                </a:lnTo>
                <a:lnTo>
                  <a:pt x="3915918" y="120777"/>
                </a:lnTo>
                <a:lnTo>
                  <a:pt x="3915918" y="128397"/>
                </a:lnTo>
                <a:lnTo>
                  <a:pt x="4040644" y="128397"/>
                </a:lnTo>
                <a:lnTo>
                  <a:pt x="4040644" y="124726"/>
                </a:lnTo>
                <a:lnTo>
                  <a:pt x="4044315" y="124726"/>
                </a:lnTo>
                <a:lnTo>
                  <a:pt x="4044315" y="0"/>
                </a:lnTo>
                <a:close/>
              </a:path>
              <a:path w="10626725" h="128904">
                <a:moveTo>
                  <a:pt x="4488954" y="120777"/>
                </a:moveTo>
                <a:lnTo>
                  <a:pt x="4368165" y="120777"/>
                </a:lnTo>
                <a:lnTo>
                  <a:pt x="4368165" y="0"/>
                </a:lnTo>
                <a:lnTo>
                  <a:pt x="4360545" y="0"/>
                </a:lnTo>
                <a:lnTo>
                  <a:pt x="4360545" y="124726"/>
                </a:lnTo>
                <a:lnTo>
                  <a:pt x="4364228" y="124726"/>
                </a:lnTo>
                <a:lnTo>
                  <a:pt x="4364228" y="128397"/>
                </a:lnTo>
                <a:lnTo>
                  <a:pt x="4488954" y="128397"/>
                </a:lnTo>
                <a:lnTo>
                  <a:pt x="4488954" y="120777"/>
                </a:lnTo>
                <a:close/>
              </a:path>
              <a:path w="10626725" h="128904">
                <a:moveTo>
                  <a:pt x="6253480" y="0"/>
                </a:moveTo>
                <a:lnTo>
                  <a:pt x="6245860" y="0"/>
                </a:lnTo>
                <a:lnTo>
                  <a:pt x="6245860" y="120777"/>
                </a:lnTo>
                <a:lnTo>
                  <a:pt x="6125083" y="120777"/>
                </a:lnTo>
                <a:lnTo>
                  <a:pt x="6125083" y="128397"/>
                </a:lnTo>
                <a:lnTo>
                  <a:pt x="6249809" y="128397"/>
                </a:lnTo>
                <a:lnTo>
                  <a:pt x="6249809" y="124726"/>
                </a:lnTo>
                <a:lnTo>
                  <a:pt x="6253480" y="124726"/>
                </a:lnTo>
                <a:lnTo>
                  <a:pt x="6253480" y="0"/>
                </a:lnTo>
                <a:close/>
              </a:path>
              <a:path w="10626725" h="128904">
                <a:moveTo>
                  <a:pt x="6652400" y="120777"/>
                </a:moveTo>
                <a:lnTo>
                  <a:pt x="6531610" y="120777"/>
                </a:lnTo>
                <a:lnTo>
                  <a:pt x="6531610" y="0"/>
                </a:lnTo>
                <a:lnTo>
                  <a:pt x="6523990" y="0"/>
                </a:lnTo>
                <a:lnTo>
                  <a:pt x="6523990" y="124726"/>
                </a:lnTo>
                <a:lnTo>
                  <a:pt x="6527673" y="124726"/>
                </a:lnTo>
                <a:lnTo>
                  <a:pt x="6527673" y="128397"/>
                </a:lnTo>
                <a:lnTo>
                  <a:pt x="6652400" y="128397"/>
                </a:lnTo>
                <a:lnTo>
                  <a:pt x="6652400" y="120777"/>
                </a:lnTo>
                <a:close/>
              </a:path>
              <a:path w="10626725" h="128904">
                <a:moveTo>
                  <a:pt x="8401050" y="0"/>
                </a:moveTo>
                <a:lnTo>
                  <a:pt x="8393430" y="0"/>
                </a:lnTo>
                <a:lnTo>
                  <a:pt x="8393430" y="120777"/>
                </a:lnTo>
                <a:lnTo>
                  <a:pt x="8272640" y="120777"/>
                </a:lnTo>
                <a:lnTo>
                  <a:pt x="8272640" y="128397"/>
                </a:lnTo>
                <a:lnTo>
                  <a:pt x="8397367" y="128397"/>
                </a:lnTo>
                <a:lnTo>
                  <a:pt x="8397367" y="124726"/>
                </a:lnTo>
                <a:lnTo>
                  <a:pt x="8401050" y="124726"/>
                </a:lnTo>
                <a:lnTo>
                  <a:pt x="8401050" y="0"/>
                </a:lnTo>
                <a:close/>
              </a:path>
              <a:path w="10626725" h="128904">
                <a:moveTo>
                  <a:pt x="8804415" y="120777"/>
                </a:moveTo>
                <a:lnTo>
                  <a:pt x="8683625" y="120777"/>
                </a:lnTo>
                <a:lnTo>
                  <a:pt x="8683625" y="0"/>
                </a:lnTo>
                <a:lnTo>
                  <a:pt x="8676005" y="0"/>
                </a:lnTo>
                <a:lnTo>
                  <a:pt x="8676005" y="124726"/>
                </a:lnTo>
                <a:lnTo>
                  <a:pt x="8679688" y="124726"/>
                </a:lnTo>
                <a:lnTo>
                  <a:pt x="8679688" y="128397"/>
                </a:lnTo>
                <a:lnTo>
                  <a:pt x="8804415" y="128397"/>
                </a:lnTo>
                <a:lnTo>
                  <a:pt x="8804415" y="120777"/>
                </a:lnTo>
                <a:close/>
              </a:path>
              <a:path w="10626725" h="128904">
                <a:moveTo>
                  <a:pt x="10626725" y="0"/>
                </a:moveTo>
                <a:lnTo>
                  <a:pt x="10619105" y="0"/>
                </a:lnTo>
                <a:lnTo>
                  <a:pt x="10619105" y="120777"/>
                </a:lnTo>
                <a:lnTo>
                  <a:pt x="10498328" y="120777"/>
                </a:lnTo>
                <a:lnTo>
                  <a:pt x="10498328" y="128397"/>
                </a:lnTo>
                <a:lnTo>
                  <a:pt x="10623055" y="128397"/>
                </a:lnTo>
                <a:lnTo>
                  <a:pt x="10623055" y="124726"/>
                </a:lnTo>
                <a:lnTo>
                  <a:pt x="10626725" y="124726"/>
                </a:lnTo>
                <a:lnTo>
                  <a:pt x="1062672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700145" y="1677035"/>
            <a:ext cx="4679315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dist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奥特曼</a:t>
            </a:r>
            <a:r>
              <a:rPr lang="en-US" sz="360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·</a:t>
            </a:r>
            <a:r>
              <a:rPr lang="zh-CN" altLang="en-US" sz="3600" spc="-15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来自光の召唤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9196705" y="3074035"/>
            <a:ext cx="2633980" cy="763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sz="2400" b="1" dirty="0">
                <a:solidFill>
                  <a:srgbClr val="FFFF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奥特曼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sz="2400" b="1" dirty="0">
                <a:solidFill>
                  <a:srgbClr val="FFFF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有奖问答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3056890" y="3082925"/>
            <a:ext cx="1974850" cy="763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sz="2400" b="1" dirty="0">
                <a:solidFill>
                  <a:srgbClr val="FFFF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超</a:t>
            </a:r>
            <a:r>
              <a:rPr lang="en-US" altLang="zh-CN" sz="2400" b="1" dirty="0">
                <a:solidFill>
                  <a:srgbClr val="FFFF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Q</a:t>
            </a:r>
            <a:r>
              <a:rPr lang="zh-CN" sz="2400" b="1" dirty="0">
                <a:solidFill>
                  <a:srgbClr val="FFFF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奥特曼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sz="2400" b="1" dirty="0">
                <a:solidFill>
                  <a:srgbClr val="FFFF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娃娃机</a:t>
            </a:r>
          </a:p>
        </p:txBody>
      </p:sp>
      <p:sp>
        <p:nvSpPr>
          <p:cNvPr id="27" name="object 26"/>
          <p:cNvSpPr txBox="1"/>
          <p:nvPr/>
        </p:nvSpPr>
        <p:spPr>
          <a:xfrm>
            <a:off x="581660" y="3082925"/>
            <a:ext cx="2212340" cy="763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zh-CN" sz="2400" b="1" dirty="0">
                <a:solidFill>
                  <a:srgbClr val="FFFF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微软雅黑" panose="020B0503020204020204" charset="-122"/>
              </a:rPr>
              <a:t>寻找身边的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微软雅黑" panose="020B0503020204020204" charset="-122"/>
              </a:rPr>
              <a:t>奥特曼</a:t>
            </a:r>
            <a:endParaRPr lang="zh-CN" sz="2400" b="1" dirty="0">
              <a:solidFill>
                <a:srgbClr val="FFFF00"/>
              </a:solidFill>
              <a:latin typeface="方正宋刻本秀楷简体" panose="02000000000000000000" charset="-122"/>
              <a:ea typeface="方正宋刻本秀楷简体" panose="02000000000000000000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1660" y="568325"/>
            <a:ext cx="14020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活动呈现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81660" y="568325"/>
            <a:ext cx="21386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主题门票</a:t>
            </a:r>
          </a:p>
        </p:txBody>
      </p:sp>
      <p:sp>
        <p:nvSpPr>
          <p:cNvPr id="5" name="object 8"/>
          <p:cNvSpPr txBox="1"/>
          <p:nvPr/>
        </p:nvSpPr>
        <p:spPr>
          <a:xfrm>
            <a:off x="762000" y="1371600"/>
            <a:ext cx="8464550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lang="zh-CN" sz="2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宋刻本秀楷简体" panose="02000000000000000000" charset="-122"/>
              </a:rPr>
              <a:t>制作奥特曼英雄乐园主题入场券，对业主及来宾免费派发</a:t>
            </a:r>
            <a:endParaRPr lang="zh-CN" altLang="en-US" sz="2400" dirty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cs typeface="方正宋刻本秀楷简体" panose="02000000000000000000" charset="-122"/>
            </a:endParaRPr>
          </a:p>
        </p:txBody>
      </p:sp>
      <p:pic>
        <p:nvPicPr>
          <p:cNvPr id="3" name="图片 2" descr="eaeeb235fd71191c13ae9feaaf74b8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409190"/>
            <a:ext cx="5467350" cy="2670175"/>
          </a:xfrm>
          <a:prstGeom prst="rect">
            <a:avLst/>
          </a:prstGeom>
        </p:spPr>
      </p:pic>
      <p:pic>
        <p:nvPicPr>
          <p:cNvPr id="4" name="图片 3" descr="64595abda83ab3969d1d5ad7abb3f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409190"/>
            <a:ext cx="5468620" cy="26708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81660" y="568325"/>
            <a:ext cx="38862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寻找身边的奥特曼</a:t>
            </a:r>
          </a:p>
        </p:txBody>
      </p:sp>
      <p:sp>
        <p:nvSpPr>
          <p:cNvPr id="12" name="object 8"/>
          <p:cNvSpPr txBox="1"/>
          <p:nvPr/>
        </p:nvSpPr>
        <p:spPr>
          <a:xfrm>
            <a:off x="762000" y="1367155"/>
            <a:ext cx="10496550" cy="1133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lang="zh-CN" altLang="en-US" sz="2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英雄人物</a:t>
            </a:r>
            <a:r>
              <a:rPr lang="en-US" altLang="zh-CN" sz="2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COS</a:t>
            </a:r>
            <a:r>
              <a:rPr lang="zh-CN" altLang="en-US" sz="2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迅游互动</a:t>
            </a:r>
          </a:p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lang="zh-CN" sz="2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宋刻本秀楷简体" panose="02000000000000000000" charset="-122"/>
                <a:sym typeface="+mn-ea"/>
              </a:rPr>
              <a:t>奥特曼英雄</a:t>
            </a:r>
            <a:r>
              <a:rPr lang="zh-CN" altLang="en-US" sz="2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宋刻本秀楷简体" panose="02000000000000000000" charset="-122"/>
                <a:sym typeface="+mn-ea"/>
              </a:rPr>
              <a:t>人物齐聚，引发轰动性话题事件</a:t>
            </a:r>
            <a:endParaRPr lang="zh-CN" altLang="en-US" sz="2400" dirty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514600"/>
            <a:ext cx="6240780" cy="3549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490" y="2500630"/>
            <a:ext cx="2379345" cy="35636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rcRect t="6573"/>
          <a:stretch>
            <a:fillRect/>
          </a:stretch>
        </p:blipFill>
        <p:spPr>
          <a:xfrm>
            <a:off x="9008745" y="2500630"/>
            <a:ext cx="2874010" cy="35636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t="24917" b="31676"/>
          <a:stretch>
            <a:fillRect/>
          </a:stretch>
        </p:blipFill>
        <p:spPr>
          <a:xfrm>
            <a:off x="0" y="733425"/>
            <a:ext cx="5197475" cy="488632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761355" y="3172460"/>
            <a:ext cx="54032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氛围布置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761355" y="2250440"/>
            <a:ext cx="50723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PART THREE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0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81660" y="568325"/>
            <a:ext cx="24434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氛围布置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" y="2430145"/>
            <a:ext cx="4290060" cy="42900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045" y="2430145"/>
            <a:ext cx="2948940" cy="42900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rcRect b="6708"/>
          <a:stretch>
            <a:fillRect/>
          </a:stretch>
        </p:blipFill>
        <p:spPr>
          <a:xfrm>
            <a:off x="8194675" y="2429510"/>
            <a:ext cx="3053715" cy="4290695"/>
          </a:xfrm>
          <a:prstGeom prst="rect">
            <a:avLst/>
          </a:prstGeom>
        </p:spPr>
      </p:pic>
      <p:sp>
        <p:nvSpPr>
          <p:cNvPr id="15" name="object 9"/>
          <p:cNvSpPr txBox="1"/>
          <p:nvPr/>
        </p:nvSpPr>
        <p:spPr>
          <a:xfrm>
            <a:off x="581660" y="1398270"/>
            <a:ext cx="10201910" cy="640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100"/>
              </a:spcBef>
              <a:tabLst>
                <a:tab pos="716280" algn="l"/>
              </a:tabLst>
            </a:pPr>
            <a:r>
              <a:rPr lang="zh-CN" altLang="en-US" sz="20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宋刻本秀楷简体" panose="02000000000000000000" charset="-122"/>
              </a:rPr>
              <a:t>营销中心内外安排奥特曼人物迎宾，营造浓烈的梦幻氛围。</a:t>
            </a:r>
          </a:p>
          <a:p>
            <a:pPr marL="12700" defTabSz="914400">
              <a:lnSpc>
                <a:spcPct val="100000"/>
              </a:lnSpc>
              <a:spcBef>
                <a:spcPts val="100"/>
              </a:spcBef>
              <a:tabLst>
                <a:tab pos="716280" algn="l"/>
              </a:tabLst>
            </a:pPr>
            <a:r>
              <a:rPr lang="zh-CN" altLang="en-US" sz="20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宋刻本秀楷简体" panose="02000000000000000000" charset="-122"/>
              </a:rPr>
              <a:t>现场来宾可与人偶合影留念</a:t>
            </a:r>
            <a:r>
              <a:rPr lang="zh-CN" altLang="en-US" sz="2000" dirty="0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0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81660" y="568325"/>
            <a:ext cx="24434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氛围布置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2201545"/>
            <a:ext cx="4185285" cy="41852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970" y="2201545"/>
            <a:ext cx="4185920" cy="4185920"/>
          </a:xfrm>
          <a:prstGeom prst="rect">
            <a:avLst/>
          </a:prstGeom>
        </p:spPr>
      </p:pic>
      <p:sp>
        <p:nvSpPr>
          <p:cNvPr id="14" name="object 9"/>
          <p:cNvSpPr txBox="1"/>
          <p:nvPr/>
        </p:nvSpPr>
        <p:spPr>
          <a:xfrm>
            <a:off x="581660" y="1614170"/>
            <a:ext cx="7052945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100"/>
              </a:spcBef>
              <a:tabLst>
                <a:tab pos="716280" algn="l"/>
              </a:tabLst>
            </a:pPr>
            <a:r>
              <a:rPr lang="zh-CN" altLang="en-US" sz="20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宋刻本秀楷简体" panose="02000000000000000000" charset="-122"/>
              </a:rPr>
              <a:t>布置主题气球及人物立牌以及环境堆头营造氛围。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585" y="228600"/>
            <a:ext cx="2235835" cy="3994150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9982200" y="8382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0363200" y="860425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04800" y="5562600"/>
            <a:ext cx="10569575" cy="4589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巨型奥特曼，怪兽气模。</a:t>
            </a:r>
            <a:r>
              <a:rPr lang="en-US" altLang="zh-CN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  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81660" y="568325"/>
            <a:ext cx="12496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广场区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0085" y="1174115"/>
            <a:ext cx="7211695" cy="43789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219200" y="1518920"/>
            <a:ext cx="7172960" cy="4686300"/>
            <a:chOff x="600" y="470"/>
            <a:chExt cx="12896" cy="974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" y="480"/>
              <a:ext cx="6384" cy="480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80" y="470"/>
              <a:ext cx="6416" cy="481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0" y="5400"/>
              <a:ext cx="6385" cy="479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80" y="5400"/>
              <a:ext cx="6416" cy="4812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8991600" y="4953000"/>
            <a:ext cx="2910840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入口景观处放置多个多种奥特曼人物立牌，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营造氛围，烘托主题。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9067800" y="243205"/>
            <a:ext cx="2727960" cy="4606290"/>
            <a:chOff x="8902" y="360"/>
            <a:chExt cx="9746" cy="1741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02" y="360"/>
              <a:ext cx="9746" cy="17417"/>
            </a:xfrm>
            <a:prstGeom prst="rect">
              <a:avLst/>
            </a:prstGeom>
          </p:spPr>
        </p:pic>
        <p:sp>
          <p:nvSpPr>
            <p:cNvPr id="10" name="椭圆 9"/>
            <p:cNvSpPr/>
            <p:nvPr/>
          </p:nvSpPr>
          <p:spPr>
            <a:xfrm>
              <a:off x="10680" y="5642"/>
              <a:ext cx="240" cy="2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800" y="4320"/>
              <a:ext cx="240" cy="2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0320" y="6840"/>
              <a:ext cx="240" cy="2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0800" y="6240"/>
              <a:ext cx="240" cy="2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0800" y="7320"/>
              <a:ext cx="240" cy="2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0080" y="4800"/>
              <a:ext cx="240" cy="24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581660" y="568325"/>
            <a:ext cx="12496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曲径路</a:t>
            </a:r>
          </a:p>
        </p:txBody>
      </p:sp>
      <p:pic>
        <p:nvPicPr>
          <p:cNvPr id="21" name="图片 20" descr="e808434a634feb04dba7fb011252dc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38400" y="2514600"/>
            <a:ext cx="462280" cy="841375"/>
          </a:xfrm>
          <a:prstGeom prst="rect">
            <a:avLst/>
          </a:prstGeom>
        </p:spPr>
      </p:pic>
      <p:pic>
        <p:nvPicPr>
          <p:cNvPr id="24" name="图片 23" descr="43f008551887923578b0f0114e4a21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9000" y="5257800"/>
            <a:ext cx="349885" cy="648335"/>
          </a:xfrm>
          <a:prstGeom prst="rect">
            <a:avLst/>
          </a:prstGeom>
        </p:spPr>
      </p:pic>
      <p:pic>
        <p:nvPicPr>
          <p:cNvPr id="25" name="图片 24" descr="637f3e37b0c628249ebf9040b5717cb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81200" y="4724400"/>
            <a:ext cx="490855" cy="976630"/>
          </a:xfrm>
          <a:prstGeom prst="rect">
            <a:avLst/>
          </a:prstGeom>
        </p:spPr>
      </p:pic>
      <p:pic>
        <p:nvPicPr>
          <p:cNvPr id="26" name="图片 25" descr="becdb45b55a90ea980ded2a018bd9e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7400" y="2590800"/>
            <a:ext cx="429895" cy="1055370"/>
          </a:xfrm>
          <a:prstGeom prst="rect">
            <a:avLst/>
          </a:prstGeom>
        </p:spPr>
      </p:pic>
      <p:pic>
        <p:nvPicPr>
          <p:cNvPr id="27" name="图片 26" descr="becdb45b55a90ea980ded2a018bd9e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0" y="4800600"/>
            <a:ext cx="266065" cy="654685"/>
          </a:xfrm>
          <a:prstGeom prst="rect">
            <a:avLst/>
          </a:prstGeom>
        </p:spPr>
      </p:pic>
      <p:pic>
        <p:nvPicPr>
          <p:cNvPr id="28" name="图片 27" descr="e808434a634feb04dba7fb011252dc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62600" y="5029200"/>
            <a:ext cx="462280" cy="841375"/>
          </a:xfrm>
          <a:prstGeom prst="rect">
            <a:avLst/>
          </a:prstGeom>
        </p:spPr>
      </p:pic>
      <p:pic>
        <p:nvPicPr>
          <p:cNvPr id="29" name="图片 28" descr="637f3e37b0c628249ebf9040b5717cb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9000" y="2178685"/>
            <a:ext cx="443230" cy="88201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585" y="228600"/>
            <a:ext cx="2235835" cy="3994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1660" y="568325"/>
            <a:ext cx="26212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舞台区</a:t>
            </a:r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（星空顶下）</a:t>
            </a:r>
          </a:p>
        </p:txBody>
      </p:sp>
      <p:sp>
        <p:nvSpPr>
          <p:cNvPr id="5" name="椭圆 4"/>
          <p:cNvSpPr/>
          <p:nvPr/>
        </p:nvSpPr>
        <p:spPr>
          <a:xfrm>
            <a:off x="10210800" y="568325"/>
            <a:ext cx="195580" cy="2063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03580" y="5943600"/>
            <a:ext cx="43294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舞台（</a:t>
            </a:r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有背景喷绘和无背景喷绘</a:t>
            </a:r>
            <a:r>
              <a:rPr lang="en-US" altLang="zh-CN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2</a:t>
            </a:r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选</a:t>
            </a:r>
            <a:r>
              <a:rPr lang="en-US" altLang="zh-CN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1</a:t>
            </a:r>
            <a:r>
              <a:rPr lang="zh-CN" altLang="en-US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）</a:t>
            </a:r>
            <a:endParaRPr lang="zh-CN" altLang="en-US" sz="240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rcRect l="7816" t="8042" r="7072" b="4924"/>
          <a:stretch>
            <a:fillRect/>
          </a:stretch>
        </p:blipFill>
        <p:spPr>
          <a:xfrm>
            <a:off x="609600" y="1356995"/>
            <a:ext cx="3074670" cy="22313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rcRect l="7514" r="9197"/>
          <a:stretch>
            <a:fillRect/>
          </a:stretch>
        </p:blipFill>
        <p:spPr>
          <a:xfrm>
            <a:off x="610235" y="3597910"/>
            <a:ext cx="3074035" cy="2280920"/>
          </a:xfrm>
          <a:prstGeom prst="rect">
            <a:avLst/>
          </a:prstGeom>
        </p:spPr>
      </p:pic>
      <p:pic>
        <p:nvPicPr>
          <p:cNvPr id="16" name="图片 15" descr="637f3e37b0c628249ebf9040b5717cb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4419600"/>
            <a:ext cx="510540" cy="1016635"/>
          </a:xfrm>
          <a:prstGeom prst="rect">
            <a:avLst/>
          </a:prstGeom>
        </p:spPr>
      </p:pic>
      <p:pic>
        <p:nvPicPr>
          <p:cNvPr id="17" name="图片 16" descr="becdb45b55a90ea980ded2a018bd9e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0" y="4389120"/>
            <a:ext cx="422910" cy="1038860"/>
          </a:xfrm>
          <a:prstGeom prst="rect">
            <a:avLst/>
          </a:prstGeom>
        </p:spPr>
      </p:pic>
      <p:pic>
        <p:nvPicPr>
          <p:cNvPr id="18" name="图片 17" descr="e808434a634feb04dba7fb011252dc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0" y="4419600"/>
            <a:ext cx="554355" cy="1008380"/>
          </a:xfrm>
          <a:prstGeom prst="rect">
            <a:avLst/>
          </a:prstGeom>
        </p:spPr>
      </p:pic>
      <p:pic>
        <p:nvPicPr>
          <p:cNvPr id="19" name="图片 18" descr="43f008551887923578b0f0114e4a21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720" y="4419600"/>
            <a:ext cx="544195" cy="10083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53205" y="1338580"/>
            <a:ext cx="5574030" cy="418084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585" y="228600"/>
            <a:ext cx="2235835" cy="3994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1660" y="568325"/>
            <a:ext cx="12496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签到区</a:t>
            </a:r>
          </a:p>
        </p:txBody>
      </p:sp>
      <p:sp>
        <p:nvSpPr>
          <p:cNvPr id="3" name="椭圆 2"/>
          <p:cNvSpPr/>
          <p:nvPr/>
        </p:nvSpPr>
        <p:spPr>
          <a:xfrm>
            <a:off x="10515600" y="7620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81000" y="58674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来宾签到区（参考图）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rcRect b="8337"/>
          <a:stretch>
            <a:fillRect/>
          </a:stretch>
        </p:blipFill>
        <p:spPr>
          <a:xfrm>
            <a:off x="4082415" y="1447800"/>
            <a:ext cx="5385435" cy="3703320"/>
          </a:xfrm>
          <a:prstGeom prst="rect">
            <a:avLst/>
          </a:prstGeom>
        </p:spPr>
      </p:pic>
      <p:pic>
        <p:nvPicPr>
          <p:cNvPr id="113" name="图片 112"/>
          <p:cNvPicPr/>
          <p:nvPr/>
        </p:nvPicPr>
        <p:blipFill>
          <a:blip r:embed="rId5"/>
          <a:stretch>
            <a:fillRect/>
          </a:stretch>
        </p:blipFill>
        <p:spPr>
          <a:xfrm>
            <a:off x="191770" y="3581400"/>
            <a:ext cx="3564255" cy="21469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图片 113"/>
          <p:cNvPicPr/>
          <p:nvPr/>
        </p:nvPicPr>
        <p:blipFill>
          <a:blip r:embed="rId6"/>
          <a:stretch>
            <a:fillRect/>
          </a:stretch>
        </p:blipFill>
        <p:spPr>
          <a:xfrm>
            <a:off x="201930" y="1465580"/>
            <a:ext cx="3517265" cy="20599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585" y="228600"/>
            <a:ext cx="2235835" cy="3994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1660" y="568325"/>
            <a:ext cx="12496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娱乐区</a:t>
            </a:r>
          </a:p>
        </p:txBody>
      </p:sp>
      <p:sp>
        <p:nvSpPr>
          <p:cNvPr id="3" name="椭圆 2"/>
          <p:cNvSpPr/>
          <p:nvPr/>
        </p:nvSpPr>
        <p:spPr>
          <a:xfrm>
            <a:off x="10801985" y="7620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600200" y="5486400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娃娃机</a:t>
            </a:r>
          </a:p>
        </p:txBody>
      </p:sp>
      <p:sp>
        <p:nvSpPr>
          <p:cNvPr id="5" name="椭圆 4"/>
          <p:cNvSpPr/>
          <p:nvPr/>
        </p:nvSpPr>
        <p:spPr>
          <a:xfrm>
            <a:off x="10972800" y="7620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685800"/>
            <a:ext cx="4613275" cy="34601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rcRect b="8669"/>
          <a:stretch>
            <a:fillRect/>
          </a:stretch>
        </p:blipFill>
        <p:spPr>
          <a:xfrm>
            <a:off x="185420" y="2084070"/>
            <a:ext cx="4497705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585" y="228600"/>
            <a:ext cx="2235835" cy="3994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1660" y="568325"/>
            <a:ext cx="12496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娱乐区</a:t>
            </a:r>
          </a:p>
        </p:txBody>
      </p:sp>
      <p:sp>
        <p:nvSpPr>
          <p:cNvPr id="3" name="椭圆 2"/>
          <p:cNvSpPr/>
          <p:nvPr/>
        </p:nvSpPr>
        <p:spPr>
          <a:xfrm>
            <a:off x="10801985" y="7620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421880" y="5257800"/>
            <a:ext cx="1706880" cy="423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备选：糖画</a:t>
            </a:r>
          </a:p>
        </p:txBody>
      </p:sp>
      <p:sp>
        <p:nvSpPr>
          <p:cNvPr id="5" name="椭圆 4"/>
          <p:cNvSpPr/>
          <p:nvPr/>
        </p:nvSpPr>
        <p:spPr>
          <a:xfrm>
            <a:off x="10972800" y="7620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676400"/>
            <a:ext cx="4645025" cy="309435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1111885"/>
            <a:ext cx="3139440" cy="36588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05000" y="52578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备选：扭蛋（奥特曼）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585" y="228600"/>
            <a:ext cx="2235835" cy="3994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1660" y="568325"/>
            <a:ext cx="12496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茶歇区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600" y="5791200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茶歇区</a:t>
            </a:r>
          </a:p>
        </p:txBody>
      </p:sp>
      <p:sp>
        <p:nvSpPr>
          <p:cNvPr id="5" name="椭圆 4"/>
          <p:cNvSpPr/>
          <p:nvPr/>
        </p:nvSpPr>
        <p:spPr>
          <a:xfrm>
            <a:off x="10515600" y="4572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0744200" y="4572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rcRect l="15665"/>
          <a:stretch>
            <a:fillRect/>
          </a:stretch>
        </p:blipFill>
        <p:spPr>
          <a:xfrm>
            <a:off x="4953000" y="1066800"/>
            <a:ext cx="4634230" cy="41211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660" y="1371600"/>
            <a:ext cx="3992245" cy="265112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266825" y="4419600"/>
            <a:ext cx="3230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（奥特曼变身棒棒糖）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0585" y="228600"/>
            <a:ext cx="2235835" cy="3994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1660" y="568325"/>
            <a:ext cx="12496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茶歇区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62000" y="5562600"/>
            <a:ext cx="1402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主题茶歇</a:t>
            </a:r>
          </a:p>
        </p:txBody>
      </p:sp>
      <p:sp>
        <p:nvSpPr>
          <p:cNvPr id="5" name="椭圆 4"/>
          <p:cNvSpPr/>
          <p:nvPr/>
        </p:nvSpPr>
        <p:spPr>
          <a:xfrm>
            <a:off x="10515600" y="4572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0744200" y="4572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966595"/>
            <a:ext cx="2856865" cy="28568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rcRect t="16207"/>
          <a:stretch>
            <a:fillRect/>
          </a:stretch>
        </p:blipFill>
        <p:spPr>
          <a:xfrm>
            <a:off x="3352800" y="1966595"/>
            <a:ext cx="3383280" cy="28562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1800" y="1966595"/>
            <a:ext cx="2814320" cy="285686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585" y="228600"/>
            <a:ext cx="2235835" cy="3994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1660" y="568325"/>
            <a:ext cx="12496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茶歇区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81380" y="5029200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爆米花及设备</a:t>
            </a:r>
          </a:p>
        </p:txBody>
      </p:sp>
      <p:sp>
        <p:nvSpPr>
          <p:cNvPr id="5" name="椭圆 4"/>
          <p:cNvSpPr/>
          <p:nvPr/>
        </p:nvSpPr>
        <p:spPr>
          <a:xfrm>
            <a:off x="10515600" y="4572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0744200" y="4572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05" y="1676400"/>
            <a:ext cx="2227580" cy="23774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b="-481"/>
          <a:stretch>
            <a:fillRect/>
          </a:stretch>
        </p:blipFill>
        <p:spPr>
          <a:xfrm>
            <a:off x="2590800" y="1673860"/>
            <a:ext cx="1367790" cy="2390140"/>
          </a:xfrm>
          <a:prstGeom prst="rect">
            <a:avLst/>
          </a:prstGeom>
        </p:spPr>
      </p:pic>
      <p:pic>
        <p:nvPicPr>
          <p:cNvPr id="100" name="图片 99"/>
          <p:cNvPicPr/>
          <p:nvPr/>
        </p:nvPicPr>
        <p:blipFill>
          <a:blip r:embed="rId6"/>
          <a:stretch>
            <a:fillRect/>
          </a:stretch>
        </p:blipFill>
        <p:spPr>
          <a:xfrm>
            <a:off x="7082790" y="1677670"/>
            <a:ext cx="2642870" cy="23755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6548755" y="5029200"/>
            <a:ext cx="1706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热狗及设备</a:t>
            </a:r>
          </a:p>
        </p:txBody>
      </p:sp>
      <p:pic>
        <p:nvPicPr>
          <p:cNvPr id="101" name="图片 100"/>
          <p:cNvPicPr/>
          <p:nvPr/>
        </p:nvPicPr>
        <p:blipFill>
          <a:blip r:embed="rId7"/>
          <a:srcRect t="14653"/>
          <a:stretch>
            <a:fillRect/>
          </a:stretch>
        </p:blipFill>
        <p:spPr>
          <a:xfrm>
            <a:off x="4108450" y="1675130"/>
            <a:ext cx="2969895" cy="23825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1008380" y="2530475"/>
            <a:ext cx="6755130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奥特曼</a:t>
            </a:r>
            <a:endParaRPr lang="zh-CN" altLang="en-US" sz="9600" dirty="0">
              <a:gradFill>
                <a:gsLst>
                  <a:gs pos="48000">
                    <a:srgbClr val="F8F2DA">
                      <a:alpha val="90000"/>
                    </a:srgbClr>
                  </a:gs>
                  <a:gs pos="68000">
                    <a:srgbClr val="F8F2DA">
                      <a:alpha val="68000"/>
                    </a:srgbClr>
                  </a:gs>
                  <a:gs pos="87000">
                    <a:schemeClr val="accent4">
                      <a:lumMod val="75000"/>
                      <a:alpha val="84000"/>
                    </a:scheme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  <a:cs typeface="阿里巴巴普惠体 Heavy" panose="00020600040101010101" pitchFamily="18" charset="-122"/>
              <a:sym typeface="+mn-lt"/>
            </a:endParaRPr>
          </a:p>
          <a:p>
            <a:pPr algn="dist"/>
            <a:r>
              <a:rPr lang="zh-CN" altLang="en-US" sz="96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实景情景剧</a:t>
            </a:r>
          </a:p>
        </p:txBody>
      </p:sp>
      <p:pic>
        <p:nvPicPr>
          <p:cNvPr id="6" name="图片 5" descr="11a805bd9fa179c692b5157139093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00" y="276860"/>
            <a:ext cx="4800600" cy="658114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81660" y="568325"/>
            <a:ext cx="612711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实景情景剧</a:t>
            </a:r>
            <a:r>
              <a:rPr lang="zh-CN" altLang="en-US" sz="1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（</a:t>
            </a:r>
            <a:r>
              <a:rPr lang="en-US" altLang="zh-CN" sz="1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10-15min</a:t>
            </a:r>
            <a:r>
              <a:rPr lang="zh-CN" altLang="en-US" sz="1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）</a:t>
            </a:r>
          </a:p>
        </p:txBody>
      </p:sp>
      <p:sp>
        <p:nvSpPr>
          <p:cNvPr id="12" name="object 8"/>
          <p:cNvSpPr txBox="1"/>
          <p:nvPr/>
        </p:nvSpPr>
        <p:spPr>
          <a:xfrm>
            <a:off x="581660" y="1398270"/>
            <a:ext cx="10496550" cy="11478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奥特曼实景</a:t>
            </a:r>
            <a:r>
              <a:rPr lang="zh-CN" sz="2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情景</a:t>
            </a:r>
            <a:r>
              <a:rPr sz="2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剧，</a:t>
            </a:r>
            <a:r>
              <a:rPr lang="zh-CN" altLang="en-US" sz="2800" dirty="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地产项目</a:t>
            </a:r>
            <a:r>
              <a:rPr sz="2400" dirty="0" err="1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带着大家走进儿时英雄世界，让梦想照进现实</a:t>
            </a:r>
            <a:r>
              <a:rPr sz="2400" i="1" dirty="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。</a:t>
            </a:r>
            <a:endParaRPr lang="en-US" altLang="zh-CN" sz="2400" i="1" dirty="0">
              <a:solidFill>
                <a:srgbClr val="FFFFFF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" y="2879090"/>
            <a:ext cx="5553075" cy="30791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650" y="2879090"/>
            <a:ext cx="4620895" cy="307911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t="24917" b="31676"/>
          <a:stretch>
            <a:fillRect/>
          </a:stretch>
        </p:blipFill>
        <p:spPr>
          <a:xfrm>
            <a:off x="0" y="733425"/>
            <a:ext cx="5197475" cy="488632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761355" y="3172460"/>
            <a:ext cx="54032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内场活动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761355" y="2250440"/>
            <a:ext cx="50723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PART FOUR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585" y="228600"/>
            <a:ext cx="2235835" cy="3994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1660" y="568325"/>
            <a:ext cx="189357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内场</a:t>
            </a:r>
            <a:r>
              <a:rPr lang="en-US" altLang="zh-CN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DIY</a:t>
            </a: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区</a:t>
            </a:r>
          </a:p>
        </p:txBody>
      </p:sp>
      <p:sp>
        <p:nvSpPr>
          <p:cNvPr id="5" name="椭圆 4"/>
          <p:cNvSpPr/>
          <p:nvPr/>
        </p:nvSpPr>
        <p:spPr>
          <a:xfrm>
            <a:off x="10972800" y="6096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201400" y="6096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r="24417"/>
          <a:stretch>
            <a:fillRect/>
          </a:stretch>
        </p:blipFill>
        <p:spPr>
          <a:xfrm>
            <a:off x="5257800" y="1066800"/>
            <a:ext cx="4340860" cy="43072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t="6656" b="7208"/>
          <a:stretch>
            <a:fillRect/>
          </a:stretch>
        </p:blipFill>
        <p:spPr>
          <a:xfrm>
            <a:off x="609600" y="1600200"/>
            <a:ext cx="4204970" cy="362394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828800" y="5562600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（奥特曼拼图）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585" y="228600"/>
            <a:ext cx="2235835" cy="3994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1660" y="568325"/>
            <a:ext cx="189357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内场</a:t>
            </a:r>
            <a:r>
              <a:rPr lang="en-US" altLang="zh-CN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DIY</a:t>
            </a:r>
            <a:r>
              <a:rPr lang="zh-CN" altLang="en-US" sz="28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区</a:t>
            </a:r>
          </a:p>
        </p:txBody>
      </p:sp>
      <p:sp>
        <p:nvSpPr>
          <p:cNvPr id="5" name="椭圆 4"/>
          <p:cNvSpPr/>
          <p:nvPr/>
        </p:nvSpPr>
        <p:spPr>
          <a:xfrm>
            <a:off x="10972800" y="6096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201400" y="6096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38200" y="5410200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（奥特曼拼图）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752600"/>
            <a:ext cx="3356610" cy="33566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2097405"/>
            <a:ext cx="2715260" cy="25165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8650" y="2105660"/>
            <a:ext cx="2508250" cy="250825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867400" y="5257800"/>
            <a:ext cx="231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（奥特曼绘画）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t="24917" b="31676"/>
          <a:stretch>
            <a:fillRect/>
          </a:stretch>
        </p:blipFill>
        <p:spPr>
          <a:xfrm>
            <a:off x="0" y="733425"/>
            <a:ext cx="5197475" cy="488632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761355" y="3172460"/>
            <a:ext cx="54032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活动动线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761355" y="2250440"/>
            <a:ext cx="50723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PART FIVE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714375" y="2233295"/>
            <a:ext cx="14395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主会场入口</a:t>
            </a:r>
          </a:p>
        </p:txBody>
      </p:sp>
      <p:sp>
        <p:nvSpPr>
          <p:cNvPr id="19" name="矩形 18"/>
          <p:cNvSpPr/>
          <p:nvPr/>
        </p:nvSpPr>
        <p:spPr>
          <a:xfrm>
            <a:off x="685800" y="2199005"/>
            <a:ext cx="1413510" cy="440055"/>
          </a:xfrm>
          <a:prstGeom prst="rect">
            <a:avLst/>
          </a:prstGeom>
          <a:noFill/>
          <a:ln>
            <a:solidFill>
              <a:srgbClr val="B17D4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373370" y="2181860"/>
            <a:ext cx="1413510" cy="440055"/>
          </a:xfrm>
          <a:prstGeom prst="rect">
            <a:avLst/>
          </a:prstGeom>
          <a:noFill/>
          <a:ln>
            <a:solidFill>
              <a:srgbClr val="B17D4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3103880" y="2212975"/>
            <a:ext cx="1273810" cy="426085"/>
          </a:xfrm>
          <a:prstGeom prst="rect">
            <a:avLst/>
          </a:prstGeom>
          <a:solidFill>
            <a:srgbClr val="B17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林间花溪</a:t>
            </a:r>
          </a:p>
          <a:p>
            <a:pPr algn="ctr"/>
            <a:r>
              <a:rPr lang="zh-CN" altLang="en-US" sz="14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（曲径路）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399415" y="582930"/>
            <a:ext cx="302831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4400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活动动线图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1066800"/>
            <a:ext cx="3379470" cy="5228590"/>
          </a:xfrm>
          <a:prstGeom prst="rect">
            <a:avLst/>
          </a:prstGeom>
        </p:spPr>
      </p:pic>
      <p:cxnSp>
        <p:nvCxnSpPr>
          <p:cNvPr id="31" name="直接箭头连接符 30"/>
          <p:cNvCxnSpPr/>
          <p:nvPr/>
        </p:nvCxnSpPr>
        <p:spPr>
          <a:xfrm>
            <a:off x="2286000" y="2401570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4572000" y="2418715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5535930" y="2209800"/>
            <a:ext cx="1097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dist"/>
            <a:r>
              <a:rPr lang="zh-CN" altLang="en-US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  <a:sym typeface="+mn-ea"/>
              </a:rPr>
              <a:t>进行签到</a:t>
            </a:r>
          </a:p>
        </p:txBody>
      </p:sp>
      <p:cxnSp>
        <p:nvCxnSpPr>
          <p:cNvPr id="36" name="肘形连接符 35"/>
          <p:cNvCxnSpPr/>
          <p:nvPr/>
        </p:nvCxnSpPr>
        <p:spPr>
          <a:xfrm rot="5400000" flipV="1">
            <a:off x="6473825" y="2740025"/>
            <a:ext cx="1016000" cy="208915"/>
          </a:xfrm>
          <a:prstGeom prst="bentConnector3">
            <a:avLst>
              <a:gd name="adj1" fmla="val 1156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6400800" y="3505200"/>
            <a:ext cx="1273810" cy="426085"/>
          </a:xfrm>
          <a:prstGeom prst="rect">
            <a:avLst/>
          </a:prstGeom>
          <a:solidFill>
            <a:srgbClr val="B17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领取游园卡和游戏币</a:t>
            </a:r>
          </a:p>
        </p:txBody>
      </p:sp>
      <p:sp>
        <p:nvSpPr>
          <p:cNvPr id="38" name="矩形 37"/>
          <p:cNvSpPr/>
          <p:nvPr/>
        </p:nvSpPr>
        <p:spPr>
          <a:xfrm>
            <a:off x="3971925" y="3433445"/>
            <a:ext cx="1413510" cy="440055"/>
          </a:xfrm>
          <a:prstGeom prst="rect">
            <a:avLst/>
          </a:prstGeom>
          <a:noFill/>
          <a:ln>
            <a:solidFill>
              <a:srgbClr val="B17D4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cxnSp>
        <p:nvCxnSpPr>
          <p:cNvPr id="39" name="直接箭头连接符 38"/>
          <p:cNvCxnSpPr/>
          <p:nvPr/>
        </p:nvCxnSpPr>
        <p:spPr>
          <a:xfrm flipH="1" flipV="1">
            <a:off x="5562600" y="3649345"/>
            <a:ext cx="685800" cy="82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3937000" y="3505200"/>
            <a:ext cx="14395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左侧茶歇区</a:t>
            </a:r>
          </a:p>
        </p:txBody>
      </p:sp>
      <p:cxnSp>
        <p:nvCxnSpPr>
          <p:cNvPr id="41" name="直接箭头连接符 40"/>
          <p:cNvCxnSpPr/>
          <p:nvPr/>
        </p:nvCxnSpPr>
        <p:spPr>
          <a:xfrm flipH="1" flipV="1">
            <a:off x="3108960" y="3649345"/>
            <a:ext cx="685800" cy="82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1657985" y="3433445"/>
            <a:ext cx="1273810" cy="426085"/>
          </a:xfrm>
          <a:prstGeom prst="rect">
            <a:avLst/>
          </a:prstGeom>
          <a:solidFill>
            <a:srgbClr val="B17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右侧娃娃机</a:t>
            </a:r>
          </a:p>
          <a:p>
            <a:pPr algn="ctr"/>
            <a:r>
              <a:rPr lang="zh-CN" altLang="en-US" sz="14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糖画奥特曼</a:t>
            </a:r>
          </a:p>
        </p:txBody>
      </p:sp>
      <p:cxnSp>
        <p:nvCxnSpPr>
          <p:cNvPr id="44" name="肘形连接符 43"/>
          <p:cNvCxnSpPr/>
          <p:nvPr/>
        </p:nvCxnSpPr>
        <p:spPr>
          <a:xfrm rot="5400000">
            <a:off x="908050" y="3953510"/>
            <a:ext cx="988695" cy="243840"/>
          </a:xfrm>
          <a:prstGeom prst="bentConnector3">
            <a:avLst>
              <a:gd name="adj1" fmla="val 738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714375" y="4722495"/>
            <a:ext cx="1413510" cy="440055"/>
          </a:xfrm>
          <a:prstGeom prst="rect">
            <a:avLst/>
          </a:prstGeom>
          <a:noFill/>
          <a:ln>
            <a:solidFill>
              <a:srgbClr val="B17D4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01040" y="4759960"/>
            <a:ext cx="14395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内场</a:t>
            </a:r>
            <a:r>
              <a:rPr lang="en-US" altLang="zh-CN" sz="10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DIY</a:t>
            </a:r>
            <a:r>
              <a:rPr lang="zh-CN" altLang="en-US" sz="10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拼图</a:t>
            </a:r>
          </a:p>
          <a:p>
            <a:pPr algn="ctr"/>
            <a:r>
              <a:rPr lang="zh-CN" altLang="en-US" sz="10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创意彩绘</a:t>
            </a:r>
          </a:p>
        </p:txBody>
      </p:sp>
      <p:cxnSp>
        <p:nvCxnSpPr>
          <p:cNvPr id="51" name="直接箭头连接符 50"/>
          <p:cNvCxnSpPr/>
          <p:nvPr/>
        </p:nvCxnSpPr>
        <p:spPr>
          <a:xfrm>
            <a:off x="2362200" y="4942205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3200400" y="4737735"/>
            <a:ext cx="1273810" cy="426085"/>
          </a:xfrm>
          <a:prstGeom prst="rect">
            <a:avLst/>
          </a:prstGeom>
          <a:solidFill>
            <a:srgbClr val="B17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准点奥特曼</a:t>
            </a:r>
          </a:p>
          <a:p>
            <a:pPr algn="ctr"/>
            <a:r>
              <a:rPr lang="zh-CN" altLang="en-US" sz="14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实景舞台剧</a:t>
            </a:r>
          </a:p>
        </p:txBody>
      </p:sp>
      <p:cxnSp>
        <p:nvCxnSpPr>
          <p:cNvPr id="53" name="直接箭头连接符 52"/>
          <p:cNvCxnSpPr/>
          <p:nvPr/>
        </p:nvCxnSpPr>
        <p:spPr>
          <a:xfrm>
            <a:off x="4690745" y="4953000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88"/>
          <p:cNvSpPr/>
          <p:nvPr/>
        </p:nvSpPr>
        <p:spPr>
          <a:xfrm>
            <a:off x="5534025" y="4721860"/>
            <a:ext cx="1413510" cy="440055"/>
          </a:xfrm>
          <a:prstGeom prst="rect">
            <a:avLst/>
          </a:prstGeom>
          <a:noFill/>
          <a:ln>
            <a:solidFill>
              <a:srgbClr val="B17D47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5556250" y="4724400"/>
            <a:ext cx="14395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有奖竞答</a:t>
            </a:r>
          </a:p>
          <a:p>
            <a:pPr algn="ctr"/>
            <a:r>
              <a:rPr lang="zh-CN" altLang="en-US" sz="1200">
                <a:solidFill>
                  <a:srgbClr val="FFFFFF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抽奖活动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t="24917" b="31676"/>
          <a:stretch>
            <a:fillRect/>
          </a:stretch>
        </p:blipFill>
        <p:spPr>
          <a:xfrm>
            <a:off x="0" y="733425"/>
            <a:ext cx="5197475" cy="488632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761355" y="3172460"/>
            <a:ext cx="54032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活动礼品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761355" y="2250440"/>
            <a:ext cx="50723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dirty="0">
                <a:gradFill>
                  <a:gsLst>
                    <a:gs pos="48000">
                      <a:srgbClr val="F8F2DA">
                        <a:alpha val="90000"/>
                      </a:srgbClr>
                    </a:gs>
                    <a:gs pos="68000">
                      <a:srgbClr val="F8F2DA">
                        <a:alpha val="68000"/>
                      </a:srgbClr>
                    </a:gs>
                    <a:gs pos="87000">
                      <a:schemeClr val="accent4">
                        <a:lumMod val="75000"/>
                        <a:alpha val="84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阿里巴巴普惠体 Heavy" panose="00020600040101010101" pitchFamily="18" charset="-122"/>
                <a:sym typeface="+mn-lt"/>
              </a:rPr>
              <a:t>PART SIX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76200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81660" y="568325"/>
            <a:ext cx="38862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英雄礼品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600200"/>
            <a:ext cx="1948815" cy="39230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1828800"/>
            <a:ext cx="3188335" cy="36417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5800" y="2057400"/>
            <a:ext cx="1783080" cy="25844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一等奖：</a:t>
            </a:r>
          </a:p>
          <a:p>
            <a:r>
              <a:rPr lang="zh-CN" altLang="en-US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一米奥特曼玩具</a:t>
            </a:r>
          </a:p>
          <a:p>
            <a:endParaRPr lang="en-US" altLang="zh-CN" dirty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  <a:p>
            <a:r>
              <a:rPr lang="zh-CN" altLang="en-US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二等奖：</a:t>
            </a:r>
          </a:p>
          <a:p>
            <a:r>
              <a:rPr lang="zh-CN" altLang="en-US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奥特曼书包</a:t>
            </a:r>
          </a:p>
          <a:p>
            <a:endParaRPr lang="zh-CN" altLang="en-US" dirty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  <a:p>
            <a:r>
              <a:rPr lang="zh-CN" altLang="en-US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三等奖：</a:t>
            </a:r>
          </a:p>
          <a:p>
            <a:r>
              <a:rPr lang="zh-CN" altLang="en-US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奥特曼抱枕</a:t>
            </a:r>
          </a:p>
          <a:p>
            <a:endParaRPr lang="zh-CN" altLang="en-US" dirty="0">
              <a:solidFill>
                <a:srgbClr val="FFFFFF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5800" y="1828800"/>
            <a:ext cx="3557905" cy="355790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76835" y="635"/>
            <a:ext cx="12192000" cy="6856730"/>
            <a:chOff x="0" y="1"/>
            <a:chExt cx="19200" cy="10798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292" y="263"/>
              <a:ext cx="5280" cy="2280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81660" y="568325"/>
            <a:ext cx="38862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英雄礼品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30" y="2088515"/>
            <a:ext cx="2992120" cy="29921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7860" y="2088515"/>
            <a:ext cx="3007360" cy="30073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030" y="2088515"/>
            <a:ext cx="3006725" cy="30067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0200" y="2088515"/>
            <a:ext cx="2766060" cy="30010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981835" y="5410200"/>
            <a:ext cx="1783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奥特曼发光面具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858635" y="5410200"/>
            <a:ext cx="1554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奥特曼钥匙扣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825990" y="5410200"/>
            <a:ext cx="13258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奥特曼公仔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2092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834255" y="2411730"/>
            <a:ext cx="758571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1500" b="1">
                <a:gradFill>
                  <a:gsLst>
                    <a:gs pos="66000">
                      <a:srgbClr val="F8F2DA">
                        <a:alpha val="90000"/>
                      </a:srgbClr>
                    </a:gs>
                    <a:gs pos="97000">
                      <a:srgbClr val="95806F">
                        <a:alpha val="92000"/>
                      </a:srgb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  <a:cs typeface="方正大标宋简体" panose="02010601030101010101" charset="-122"/>
              </a:rPr>
              <a:t>谢谢观看！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7d642aee-3877-448c-986e-416d1c50f817"/>
  <p:tag name="COMMONDATA" val="eyJoZGlkIjoiZWNmMWUyNzZkMDVhOTIzYzAwYzM5YTA3NjRkODQ4OGUifQ=="/>
</p:tagLst>
</file>

<file path=ppt/theme/theme1.xml><?xml version="1.0" encoding="utf-8"?>
<a:theme xmlns:a="http://schemas.openxmlformats.org/drawingml/2006/main" name="更多方案请添加社长微信：fanganshe1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839</Words>
  <Application>Microsoft Office PowerPoint</Application>
  <PresentationFormat>宽屏</PresentationFormat>
  <Paragraphs>142</Paragraphs>
  <Slides>38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5" baseType="lpstr">
      <vt:lpstr>方正粗黑宋简体</vt:lpstr>
      <vt:lpstr>方正大标宋简体</vt:lpstr>
      <vt:lpstr>方正清刻本悦宋简体</vt:lpstr>
      <vt:lpstr>方正宋刻本秀楷简体</vt:lpstr>
      <vt:lpstr>微软雅黑</vt:lpstr>
      <vt:lpstr>Calibri</vt:lpstr>
      <vt:lpstr>更多方案请添加社长微信：fanganshe18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奥特曼·来自光の召唤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2023-03-28T06:17:59Z</dcterms:created>
  <dcterms:modified xsi:type="dcterms:W3CDTF">2023-03-28T06:18:02Z</dcterms:modified>
</cp:coreProperties>
</file>